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A person might have both a birthdate and an age, but if we have a calendar with the current date, you can always derive the person’s age. So, we might not need the age attribute in there. </a:t>
            </a:r>
            <a:r>
              <a:rPr lang="en">
                <a:solidFill>
                  <a:schemeClr val="dk1"/>
                </a:solidFill>
              </a:rPr>
              <a:t>These derived associations can be redundant. We could ditch that as an attribute and instead calculate it when needed. If the calculation is relatively rare, then it may be cheaper to calculate it when needed rather than adding another stored attribute. That said, sometimes you want to fogure out what can be derived so that you can actually add permanent new attributes - if a calculation is performed often, you might want to add an attribute so that you can perform the calculation once, store the result, and just pull that value when needed.</a:t>
            </a:r>
          </a:p>
          <a:p>
            <a:pPr lvl="0" rtl="0">
              <a:spcBef>
                <a:spcPts val="0"/>
              </a:spcBef>
              <a:buNone/>
            </a:pPr>
            <a:r>
              <a:rPr lang="en"/>
              <a:t>-Similarly, You can also derive associations. For instance, if an organization has departments, and a department has employees, you can derive that an employee works for the organization. We don’t necessarily need that explicit association, we don’t need a pointer in the program. </a:t>
            </a:r>
          </a:p>
          <a:p>
            <a:pPr lvl="0" rtl="0">
              <a:spcBef>
                <a:spcPts val="0"/>
              </a:spcBef>
              <a:buNone/>
            </a:pPr>
            <a:r>
              <a:rPr lang="en"/>
              <a:t>Since these attributes and associations can be derived, their existence might make the program more efficient or open up cohesion and coupling issues. You could figure out which associatioins and attributes are redundant and ditch them in the implementation in an attempt to optimize your program.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go through a more complicated example together. Our good friend, the home heating system.</a:t>
            </a:r>
          </a:p>
          <a:p>
            <a:pPr rtl="0">
              <a:spcBef>
                <a:spcPts val="0"/>
              </a:spcBef>
              <a:buNone/>
            </a:pPr>
            <a:r>
              <a:rPr lang="en"/>
              <a:t>It controls the level of heat in each of the rooms of a house. The software maintains the temperature of each room within a specified range by controlling the heat flow to individual rooms. We have a central thermostat that a human can use to turn the system on or off and set the desired temperature. </a:t>
            </a:r>
          </a:p>
          <a:p>
            <a:pPr lvl="0" rtl="0">
              <a:spcBef>
                <a:spcPts val="0"/>
              </a:spcBef>
              <a:buNone/>
            </a:pPr>
            <a:r>
              <a:rPr lang="en">
                <a:solidFill>
                  <a:schemeClr val="dk1"/>
                </a:solidFill>
              </a:rPr>
              <a:t>Simple enough, right? Let’s work together to design the software.</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Let’s take a look at some of our requirements. Read through together.</a:t>
            </a:r>
          </a:p>
          <a:p>
            <a:pPr rtl="0">
              <a:spcBef>
                <a:spcPts val="0"/>
              </a:spcBef>
              <a:buNone/>
            </a:pPr>
            <a:r>
              <a:rPr lang="en"/>
              <a:t>(read)</a:t>
            </a:r>
          </a:p>
          <a:p>
            <a:pPr lvl="0" rtl="0">
              <a:spcBef>
                <a:spcPts val="0"/>
              </a:spcBef>
              <a:buNone/>
            </a:pPr>
            <a:r>
              <a:rPr lang="en"/>
              <a:t>Ok, let’s look for classes. Tell me some candidates. Look at those nouns. Jot them down on your activity as well. (discuss)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go through list</a:t>
            </a:r>
          </a:p>
          <a:p>
            <a:pPr lvl="0" rtl="0">
              <a:spcBef>
                <a:spcPts val="0"/>
              </a:spcBef>
              <a:buNone/>
            </a:pPr>
            <a:r>
              <a:rPr lang="en"/>
              <a:t>Any others that you had written down?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we have this list, and already, I’m sure you saw a few that were questionable. That’s fine. We just want to come up with a big list of possibilities at first, and try to refine it. So, the next step is to eliminate the bad classes.</a:t>
            </a:r>
          </a:p>
          <a:p>
            <a:pPr rtl="0">
              <a:spcBef>
                <a:spcPts val="0"/>
              </a:spcBef>
              <a:buNone/>
            </a:pPr>
            <a:r>
              <a:rPr lang="en"/>
              <a:t>(read)</a:t>
            </a:r>
          </a:p>
          <a:p>
            <a:pPr rtl="0">
              <a:spcBef>
                <a:spcPts val="0"/>
              </a:spcBef>
              <a:buNone/>
            </a:pPr>
            <a:r>
              <a:rPr lang="en"/>
              <a:t>1 - controller and control panel</a:t>
            </a:r>
          </a:p>
          <a:p>
            <a:pPr rtl="0">
              <a:spcBef>
                <a:spcPts val="0"/>
              </a:spcBef>
              <a:buNone/>
            </a:pPr>
            <a:r>
              <a:rPr lang="en"/>
              <a:t>2 - we had one just called software. That’s not really needed.</a:t>
            </a:r>
          </a:p>
          <a:p>
            <a:pPr rtl="0">
              <a:spcBef>
                <a:spcPts val="0"/>
              </a:spcBef>
              <a:buNone/>
            </a:pPr>
            <a:r>
              <a:rPr lang="en"/>
              <a:t>3 - classes that don’t have a clear role, or could be encompased by something else</a:t>
            </a:r>
          </a:p>
          <a:p>
            <a:pPr rtl="0">
              <a:spcBef>
                <a:spcPts val="0"/>
              </a:spcBef>
              <a:buNone/>
            </a:pPr>
            <a:r>
              <a:rPr lang="en"/>
              <a:t>4 - simple items that could just be data stored by other classes.</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5 - you might have pulled out a potential class that is actually just a term for a sequence of actions that the system needs to take. For instance, you might have pulled out a class that you were calling “heat”. That’s more something that the system does. Those aren’t necessarily good classes, but could be broken down as operations in another class or in a set of classes.</a:t>
            </a:r>
          </a:p>
          <a:p>
            <a:pPr rtl="0">
              <a:spcBef>
                <a:spcPts val="0"/>
              </a:spcBef>
              <a:buNone/>
            </a:pPr>
            <a:r>
              <a:rPr lang="en"/>
              <a:t>6 - (read). This is less applicable to the heating example, but for your GRADS system, you might have written down User, Admin, and Student as classes. You could make an argument for having all of those, but rather than having a Student and Admin class, it might be better to just have a User class. Both are users, and you could potentially use the data attributes to control the operations they can access. </a:t>
            </a:r>
          </a:p>
          <a:p>
            <a:pPr lvl="0" rtl="0">
              <a:spcBef>
                <a:spcPts val="0"/>
              </a:spcBef>
              <a:buNone/>
            </a:pPr>
            <a:r>
              <a:rPr lang="en"/>
              <a:t>7 - you might have a noun that reflects some ultra-detailed aspect of the implementation. Say, you picked out an Oracle Database or Hashmap. That isn’t needed for the software design, better to leave that for the implementation. You’d just want something like Database Handler object, and leave the Oracle part out for now unless the software design really depends on this detail.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(give them time to remove some)</a:t>
            </a:r>
          </a:p>
          <a:p>
            <a:pPr indent="-228600" lvl="0" marL="457200" rtl="0">
              <a:spcBef>
                <a:spcPts val="0"/>
              </a:spcBef>
              <a:buChar char="-"/>
            </a:pPr>
            <a:r>
              <a:rPr lang="en"/>
              <a:t>redundant</a:t>
            </a:r>
          </a:p>
          <a:p>
            <a:pPr indent="-228600" lvl="0" marL="457200" rtl="0">
              <a:spcBef>
                <a:spcPts val="0"/>
              </a:spcBef>
              <a:buChar char="-"/>
            </a:pPr>
            <a:r>
              <a:rPr lang="en"/>
              <a:t>irrelevant</a:t>
            </a:r>
          </a:p>
          <a:p>
            <a:pPr indent="-228600" lvl="0" marL="457200" rtl="0">
              <a:spcBef>
                <a:spcPts val="0"/>
              </a:spcBef>
              <a:buChar char="-"/>
            </a:pPr>
            <a:r>
              <a:rPr lang="en"/>
              <a:t>vague</a:t>
            </a:r>
          </a:p>
          <a:p>
            <a:pPr indent="-228600" lvl="0" marL="457200" rtl="0">
              <a:spcBef>
                <a:spcPts val="0"/>
              </a:spcBef>
              <a:buChar char="-"/>
            </a:pPr>
            <a:r>
              <a:rPr lang="en"/>
              <a:t>Attributes</a:t>
            </a:r>
          </a:p>
          <a:p>
            <a:pPr indent="-228600" lvl="0" marL="457200" rtl="0">
              <a:spcBef>
                <a:spcPts val="0"/>
              </a:spcBef>
              <a:buChar char="-"/>
            </a:pPr>
            <a:r>
              <a:rPr lang="en"/>
              <a:t>Operations - none</a:t>
            </a:r>
          </a:p>
          <a:p>
            <a:pPr indent="-228600" lvl="0" marL="457200" rtl="0">
              <a:spcBef>
                <a:spcPts val="0"/>
              </a:spcBef>
              <a:buChar char="-"/>
            </a:pPr>
            <a:r>
              <a:rPr lang="en"/>
              <a:t>Roles - none</a:t>
            </a:r>
          </a:p>
          <a:p>
            <a:pPr indent="-228600" lvl="0" marL="457200" rtl="0">
              <a:spcBef>
                <a:spcPts val="0"/>
              </a:spcBef>
              <a:buChar char="-"/>
            </a:pPr>
            <a:r>
              <a:rPr lang="en"/>
              <a:t>Implementation - none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what is left. Did we miss anything? Any arguments for getting rid any of these?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Next, we need to take each class and make sure we know what it does - what purpose it serves and what defines it. To do this, we prepare a data dictionary where we define - at a high level - what each class’s purpose is in the system. This helps make sure that the class belongs and suggests operations and attributes</a:t>
            </a:r>
          </a:p>
          <a:p>
            <a:pPr rtl="0">
              <a:spcBef>
                <a:spcPts val="0"/>
              </a:spcBef>
              <a:buNone/>
            </a:pPr>
            <a:r>
              <a:rPr lang="en"/>
              <a:t>(time to work, click)</a:t>
            </a:r>
          </a:p>
          <a:p>
            <a:pPr rtl="0">
              <a:spcBef>
                <a:spcPts val="0"/>
              </a:spcBef>
              <a:buNone/>
            </a:pPr>
            <a:r>
              <a:rPr lang="en"/>
              <a:t>(read through examples)</a:t>
            </a:r>
          </a:p>
          <a:p>
            <a:pPr lvl="0" rtl="0">
              <a:spcBef>
                <a:spcPts val="0"/>
              </a:spcBef>
              <a:buNone/>
            </a:pPr>
            <a:r>
              <a:rPr lang="en"/>
              <a:t>This helps give you your associations, attributes, and operations. You get an idea of what makes up each class, what it can do, and what classes it relies on. We see that the pump connects to the radiator, which connects to a room.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Using our data dictionary, we can formally define the associations between the classes. Now, the requirements may not actually be all that helpful here. They largely talked about the properties of individual classes. However, this is a system that controls a lot of physical hardware, and the information we have on the physical design of the system might end up being quite helpful. These tell us a lot about how classes communicate.</a:t>
            </a:r>
          </a:p>
          <a:p>
            <a:pPr lvl="0" rtl="0">
              <a:spcBef>
                <a:spcPts val="0"/>
              </a:spcBef>
              <a:buNone/>
            </a:pPr>
            <a:r>
              <a:rPr lang="en"/>
              <a:t>(walk through)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Last time, we talked about the basics of OO design - how you break your system down into interacting entities and how to depict them and their relationships in a class diagram. Today, we’re going to get some hands-on experience with a couple of different ways to take an initial problem statement and some requirements and come up with a reasonable design. Today is going to be a very hands-on sort of class, so I expect participation.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(interactive - have two come to the board)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Don’t worry if yours looks different. MAny ways to design this system, but here is one take. </a:t>
            </a:r>
          </a:p>
          <a:p>
            <a:pPr lvl="0" rtl="0">
              <a:spcBef>
                <a:spcPts val="0"/>
              </a:spcBef>
              <a:buNone/>
            </a:pPr>
            <a:r>
              <a:rPr lang="en"/>
              <a:t>(walk through)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As we said before, the first stab isn’t always the best design,so we want to take a long look at what we have and see where we can refine it. Where is the design inefficient? Where can we get rid of communication overhead or unnecessary associations? </a:t>
            </a:r>
          </a:p>
          <a:p>
            <a:pPr lvl="0" rtl="0">
              <a:spcBef>
                <a:spcPts val="0"/>
              </a:spcBef>
              <a:buNone/>
            </a:pPr>
            <a:r>
              <a:rPr lang="en"/>
              <a:t>- So, if we look at this, one thing pops out that we might want to get rid of - this Home Heating System class. It just looks like a container to connect to everything in the system - do we use that for anything? Will those extra connections hurt efficiency by making us route control through that central point?</a:t>
            </a:r>
          </a:p>
          <a:p>
            <a:pPr lvl="0" rtl="0">
              <a:spcBef>
                <a:spcPts val="0"/>
              </a:spcBef>
              <a:buNone/>
            </a:pPr>
            <a:r>
              <a:rPr lang="en"/>
              <a:t>- bring in, discuss. Is this better? It’s a question of flow of data through the system.We can pretty clearly see the subsystems in this - the control structures - The control panel, rooms, and furnace represent bottleneck points. These are subsystems that bring together multiple classes to perform different functions. HomeHeatingSystem doesn’t do anything by itself right now, but it gives a centralized access point - it brings together the furnace, rooms, and control panel. However, the controller also already brings them together through its associations - it defines a control dependency - onoff notifies the controller of changes, the controller turns on and off valves in the rooms, and sends commands to the furnace. The Controller defines control flow between the subsystems, so it could do the same thing that the HHS does. Even if HHS did not hurt efficiency, but it might only be useful from an organizational standpoint. </a:t>
            </a:r>
          </a:p>
          <a:p>
            <a:pPr rtl="0">
              <a:spcBef>
                <a:spcPts val="0"/>
              </a:spcBef>
              <a:buNone/>
            </a:pPr>
            <a:r>
              <a:rPr lang="en"/>
              <a:t>-But… We need to be careful when we start chopping out classes. Point out link to the temp sensor/water valve. Before, we could get the list of rooms from the HomeHeatingSystem class, now we can’t. We have a link to each water valve and temperature sensor, but you’ve now complicated the task of heating a room. Before, you could grab the list of rooms, check its temperature, then turned on its water valve if the temp was too low. Now, you need to check temperature sensors, figure out what room a sensor belongs to, go through all of the water valves, find the one matchin the right room, and turn it on.</a:t>
            </a:r>
          </a:p>
          <a:p>
            <a:pPr rtl="0">
              <a:spcBef>
                <a:spcPts val="0"/>
              </a:spcBef>
              <a:buNone/>
            </a:pPr>
            <a:r>
              <a:rPr lang="en"/>
              <a:t>Even if it was inefficient having that central HomeHeatingSystem class, what wev’e done now is worse because there is no longer an easy way to iterate through a list of rooms. </a:t>
            </a:r>
          </a:p>
          <a:p>
            <a:pPr lvl="0" rtl="0">
              <a:spcBef>
                <a:spcPts val="0"/>
              </a:spcBef>
              <a:buNone/>
            </a:pPr>
            <a:r>
              <a:rPr lang="en"/>
              <a:t>The moral of this is to be careful.  When you refine, you need to be careful that the darn thing still works - can this design still function? But, this does help us notice an inefficiency in our design. The controller has no direct knowledge of the rooms in the house. It needs to go through the link to the top-level HomeHeatingSystem class. We can try this refinement again - get something thay both works and is more efficient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(walk through) - point out difference</a:t>
            </a:r>
          </a:p>
          <a:p>
            <a:pPr lvl="0" rtl="0">
              <a:spcBef>
                <a:spcPts val="0"/>
              </a:spcBef>
              <a:buNone/>
            </a:pPr>
            <a:r>
              <a:rPr lang="en"/>
              <a:t>Now, we’ve fixed one inefficiency. The controller directly keeps track of the rooms. It can monitor and heat the rooms directly through the Room objects. It maintains its own list of rooms and influences the water valve and temp sensor by goiung through a room object. This is more efficient - we don’t need to get a list of rooms from another object - and more secure - for that same reason, we can lock down the HomeHeatingSystem object, lock down the Controller, and use Room to control access to the Water Valve and Temp Sensor. The controller now effectively structures the individual subsystems and defines the control flow between them.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there are many ways to design the system given these classes, and it all comes down to those associations, how you link the classes. How do you define the flow of control through the system? How does data get passed around? In that the first design, the subsystems - furnace, rooms, and control panel, communicated through two classes - the overall HomeHeatingSystem, which gave structure and organization to the system, and the Controller class, which was used to route control and command between the three subsystems. This version is more decentralized. </a:t>
            </a:r>
          </a:p>
          <a:p>
            <a:pPr rtl="0">
              <a:spcBef>
                <a:spcPts val="0"/>
              </a:spcBef>
              <a:buNone/>
            </a:pPr>
            <a:r>
              <a:rPr lang="en"/>
              <a:t>(walk through)</a:t>
            </a:r>
          </a:p>
          <a:p>
            <a:pPr rtl="0">
              <a:spcBef>
                <a:spcPts val="0"/>
              </a:spcBef>
              <a:buNone/>
            </a:pPr>
            <a:r>
              <a:rPr lang="en"/>
              <a:t>The previous version was a bit easier to follow - how I’d expect most people to approach the design from the start - and has a more well-defined structure, but this version is likely to be more efficient. In the last one, the different subsystems - the furnace, rooms, and control panel communicated through those central structures - the Controller in particular - but here, tthings are laid out with more independent subsystems, working through a process in more of an assembly line style.</a:t>
            </a:r>
          </a:p>
          <a:p>
            <a:pPr lvl="0" rtl="0">
              <a:spcBef>
                <a:spcPts val="0"/>
              </a:spcBef>
              <a:buNone/>
            </a:pPr>
            <a:r>
              <a:rPr lang="en"/>
              <a:t>Neither design is *right* or *wrong*, but each emphasizes different design priorities. The first will be clearer to the developers and easier to explain to the customers, probably easier to implement. This version will probably be more efficient and facilitates code reuse.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we have a class diagram, but we’re missing some information. There are a few more items that we need to make this work, but they weren’t complicated enough to include as classes. Remember any of those? What are some attributes we can add to these classes to make this system work?</a:t>
            </a:r>
          </a:p>
          <a:p>
            <a:pPr rtl="0">
              <a:spcBef>
                <a:spcPts val="0"/>
              </a:spcBef>
              <a:buNone/>
            </a:pPr>
            <a:r>
              <a:rPr lang="en"/>
              <a:t>(discussion)</a:t>
            </a:r>
          </a:p>
          <a:p>
            <a:pPr indent="-228600" lvl="0" marL="457200" rtl="0">
              <a:spcBef>
                <a:spcPts val="0"/>
              </a:spcBef>
              <a:buChar char="-"/>
            </a:pPr>
            <a:r>
              <a:rPr lang="en"/>
              <a:t>bring in and point out. Any others?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can do the same with the alternate view - point out</a:t>
            </a:r>
          </a:p>
          <a:p>
            <a:pPr lvl="0" rtl="0">
              <a:spcBef>
                <a:spcPts val="0"/>
              </a:spcBef>
              <a:buNone/>
            </a:pPr>
            <a:r>
              <a:rPr lang="en"/>
              <a:t>Anything that makes sense to include here?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you have a pretty good class diagram. We can work on iterating this model - try to make it more efficient, fix errors, make sure it can acocmplish all of your goald. (read)</a:t>
            </a:r>
          </a:p>
          <a:p>
            <a:pPr lvl="0" rtl="0">
              <a:spcBef>
                <a:spcPts val="0"/>
              </a:spcBef>
              <a:buNone/>
            </a:pPr>
            <a:r>
              <a:rPr lang="en"/>
              <a:t>Do you guys feel confident about this? Think you could come up with a diagram for your GRADS system? Any questions?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Approaching object modeling starts by taking a hard look at your problem. What are you trying to solve? Write a bit about your problem domain and see if anything pops out. A good start is to look for nouns. What are our nouns?</a:t>
            </a:r>
          </a:p>
          <a:p>
            <a:pPr rtl="0">
              <a:spcBef>
                <a:spcPts val="0"/>
              </a:spcBef>
              <a:buNone/>
            </a:pPr>
            <a:r>
              <a:rPr lang="en"/>
              <a:t>Those usually make sense as classes.</a:t>
            </a:r>
          </a:p>
          <a:p>
            <a:pPr rtl="0">
              <a:spcBef>
                <a:spcPts val="0"/>
              </a:spcBef>
              <a:buNone/>
            </a:pPr>
            <a:r>
              <a:rPr lang="en"/>
              <a:t>(discuss - what are some potential classes that we see here?)</a:t>
            </a:r>
          </a:p>
          <a:p>
            <a:pPr indent="-228600" lvl="0" marL="457200" rtl="0">
              <a:spcBef>
                <a:spcPts val="0"/>
              </a:spcBef>
              <a:buChar char="-"/>
            </a:pPr>
            <a:r>
              <a:rPr lang="en"/>
              <a:t>bring in and list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(backup slides - probably will not get to today)</a:t>
            </a:r>
          </a:p>
          <a:p>
            <a:pPr>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Your program contains data, and that data needs to go somewhere. (read)</a:t>
            </a:r>
          </a:p>
          <a:p>
            <a:pPr lvl="0" rtl="0">
              <a:spcBef>
                <a:spcPts val="0"/>
              </a:spcBef>
              <a:buNone/>
            </a:pPr>
            <a:r>
              <a:rPr lang="en" sz="1200">
                <a:solidFill>
                  <a:schemeClr val="dk1"/>
                </a:solidFill>
              </a:rPr>
              <a:t>That choice of data structure - how you store data and collections of data within your system - matters. Each type of data structure out there, whther you use language objects like arrays or maps or trees or roll your own specialized structure - takes up different amounts of memory, has different time-bounds for performing operations, and has its own guidelines for usage.</a:t>
            </a:r>
          </a:p>
          <a:p>
            <a:pPr lvl="0" rtl="0">
              <a:spcBef>
                <a:spcPts val="0"/>
              </a:spcBef>
              <a:buNone/>
            </a:pPr>
            <a:r>
              <a:rPr lang="en" sz="1200">
                <a:solidFill>
                  <a:schemeClr val="dk1"/>
                </a:solidFill>
              </a:rPr>
              <a:t>- some may be more suitable for the problem you’re trying to solve than others or may emohasize different priorities. Like with many other problems in this class, there is a trade-off game here. Is efficiency the most important attribute of the project? Then, choose data structures with fast operation time. Is memory limited? Focus on low storage cost and simplicity. Is maintainability important? Then choose something that makes sense for the data being stored, something explicitly clear to use, even if it isn’t the most efficient storage mechanism. </a:t>
            </a:r>
          </a:p>
          <a:p>
            <a:pPr lvl="0" rtl="0">
              <a:spcBef>
                <a:spcPts val="0"/>
              </a:spcBef>
              <a:buNone/>
            </a:pPr>
            <a:r>
              <a:rPr lang="en" sz="1200">
                <a:solidFill>
                  <a:schemeClr val="dk1"/>
                </a:solidFill>
              </a:rPr>
              <a:t>There are whole classes and books of advice on this topic, so I’m not going to spend much time on this, but key is to think and make the judgement call based on your project priorities.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4" name="Shape 4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On the same note, (read) When implementing the functionality of the system and the operations that each class provides, there may be dozens of ways to implement the solution. The obvious example is search. There are as many search algorithms as there are planets in our galaxy. Design gives you behavior description, but how do you actually realize that in code? </a:t>
            </a:r>
          </a:p>
          <a:p>
            <a:pPr lvl="0" rtl="0">
              <a:spcBef>
                <a:spcPts val="0"/>
              </a:spcBef>
              <a:buNone/>
            </a:pPr>
            <a:r>
              <a:rPr lang="en" sz="1200">
                <a:solidFill>
                  <a:schemeClr val="dk1"/>
                </a:solidFill>
              </a:rPr>
              <a:t>(read). Start filling in these details early. Even include pseudocode with your design description. Design patterns may make this easier by giving class structure that suggests certain realization. As with data structures, watch for inefficient algorithms, watch storage and memory costs. Learn from previous experience on similar topics - make use of other solutions.</a:t>
            </a:r>
          </a:p>
          <a:p>
            <a:pPr lvl="0" rtl="0">
              <a:spcBef>
                <a:spcPts val="0"/>
              </a:spcBef>
              <a:buNone/>
            </a:pPr>
            <a:r>
              <a:rPr lang="en" sz="1200">
                <a:solidFill>
                  <a:schemeClr val="dk1"/>
                </a:solidFill>
              </a:rPr>
              <a:t>- (read) Trade-offs will occur here too. Something that is easy to understand is often not the most efficient realization, and the most efficient code is often hard to comprehend. You can always combat that through clear coding standards and good documentation, but plan ahead and realize that you may need to make the judgement between competing solutions.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However, when deciding how to implement the system, you should be mindful of the pitfalls of relying on certain language constructs. There may be features - data structures, algorithms, code structuring styles - that are more error-prone than others. Doesn’t mean you should avoid them, may be needed to realize the design, BUT be careful, mindful. </a:t>
            </a:r>
          </a:p>
          <a:p>
            <a:pPr lvl="0" rtl="0">
              <a:spcBef>
                <a:spcPts val="0"/>
              </a:spcBef>
              <a:buNone/>
            </a:pPr>
            <a:r>
              <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do not actually avoid parallelism these days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Until relatively recently, most new software was developed completely from scratch. The only significant example of reuse was the limited set of library functions in languages such as C.  </a:t>
            </a:r>
          </a:p>
          <a:p>
            <a:pPr lvl="0" rtl="0">
              <a:spcBef>
                <a:spcPts val="0"/>
              </a:spcBef>
              <a:buNone/>
            </a:pPr>
            <a:r>
              <a:rPr lang="en" sz="1200">
                <a:solidFill>
                  <a:schemeClr val="dk1"/>
                </a:solidFill>
              </a:rPr>
              <a:t>However, with the increasing complexity of modern software, the lack of increase in time to develop, and the ease of sharing code, many modern projects are based, at least in part, on reusing existing systems or components. </a:t>
            </a:r>
          </a:p>
          <a:p>
            <a:pPr lvl="0" rtl="0">
              <a:spcBef>
                <a:spcPts val="0"/>
              </a:spcBef>
              <a:buNone/>
            </a:pPr>
            <a:r>
              <a:rPr lang="en" sz="1200">
                <a:solidFill>
                  <a:schemeClr val="dk1"/>
                </a:solidFill>
              </a:rPr>
              <a:t>(read) - reuse should be one of the first things you consider when designing the implementation.</a:t>
            </a:r>
          </a:p>
          <a:p>
            <a:pPr lvl="0" rtl="0">
              <a:spcBef>
                <a:spcPts val="0"/>
              </a:spcBef>
              <a:buNone/>
            </a:pPr>
            <a:r>
              <a:rPr lang="en" sz="1200">
                <a:solidFill>
                  <a:schemeClr val="dk1"/>
                </a:solidFill>
              </a:rPr>
              <a:t>(read) - abstract, object level, component level, or system level</a:t>
            </a:r>
          </a:p>
          <a:p>
            <a:pPr lvl="0" rtl="0">
              <a:spcBef>
                <a:spcPts val="0"/>
              </a:spcBef>
              <a:buNone/>
            </a:pPr>
            <a:r>
              <a:rPr lang="en" sz="1200">
                <a:solidFill>
                  <a:schemeClr val="dk1"/>
                </a:solidFill>
              </a:rPr>
              <a:t>(read)</a:t>
            </a:r>
          </a:p>
          <a:p>
            <a:pPr lvl="0" rtl="0">
              <a:spcBef>
                <a:spcPts val="0"/>
              </a:spcBef>
              <a:buNone/>
            </a:pPr>
            <a:r>
              <a:t/>
            </a:r>
            <a:endParaRPr sz="12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 at this level, you don’t reuse software directly but rather use knowledge of successful solutions to similar problems in the design of your software. Design patterns and the architectural styles we discussed a few weeks back are major examples of this. Learn from the experience of others.</a:t>
            </a:r>
          </a:p>
          <a:p>
            <a:pPr lvl="0" rtl="0">
              <a:spcBef>
                <a:spcPts val="0"/>
              </a:spcBef>
              <a:buNone/>
            </a:pPr>
            <a:r>
              <a:rPr lang="en" sz="1200">
                <a:solidFill>
                  <a:schemeClr val="dk1"/>
                </a:solidFill>
              </a:rPr>
              <a:t>- at the object level, you directly reuse objects from a library rather than writing the code yourself. To do this, you need to find libraries of objects and functions that offer functionality you need. In most modern languages, such as Java or Python, yuo do this all the time, and the languages offer hundreds of libraries and packages to import small pieces of functionality from.</a:t>
            </a:r>
          </a:p>
          <a:p>
            <a:pPr lvl="0" rtl="0">
              <a:spcBef>
                <a:spcPts val="0"/>
              </a:spcBef>
              <a:buNone/>
            </a:pPr>
            <a:r>
              <a:rPr lang="en" sz="1200">
                <a:solidFill>
                  <a:schemeClr val="dk1"/>
                </a:solidFill>
              </a:rPr>
              <a:t>- Components are collections of objects that operate together to provide functions and services. You often have to adapt and extend these components for ytour needs by adding code of your own. For instance, you might build your user interface in a particular GUI framework. This framework offers a set of general classes for event handling, display management, etc. You add in connections to display the data calculated in your system and write code to define specific display details.</a:t>
            </a:r>
          </a:p>
          <a:p>
            <a:pPr lvl="0" rtl="0">
              <a:spcBef>
                <a:spcPts val="0"/>
              </a:spcBef>
              <a:buNone/>
            </a:pPr>
            <a:r>
              <a:rPr lang="en" sz="1200">
                <a:solidFill>
                  <a:schemeClr val="dk1"/>
                </a:solidFill>
              </a:rPr>
              <a:t>- At the system level, you reuse entire complete applications. to help your system perform services. You’ll sometimes see entire systems created by grabbing off-the-shelf systems and adapt them by writing scripting to tie them all together and give the result you need.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9" name="Shape 4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By reusing software, you can theoretically develop systems more quickly, with fewer development risks, and lower costs. Theoretically, that software has already been tested and should be more reliable than new software. Notice that I said theoretically. The practice is generally messier. There are several problems and costs to watch out for when reusing code. As long as you temper your expectations and work to reduce these risks, code reuse may benefit your project.</a:t>
            </a:r>
          </a:p>
          <a:p>
            <a:pPr lvl="0" rtl="0">
              <a:spcBef>
                <a:spcPts val="0"/>
              </a:spcBef>
              <a:buNone/>
            </a:pPr>
            <a:r>
              <a:rPr lang="en" sz="1200">
                <a:solidFill>
                  <a:schemeClr val="dk1"/>
                </a:solidFill>
              </a:rPr>
              <a:t>- (read), You may need to test the software to see if it will even work in your environment.</a:t>
            </a:r>
          </a:p>
          <a:p>
            <a:pPr lvl="0" rtl="0">
              <a:spcBef>
                <a:spcPts val="0"/>
              </a:spcBef>
              <a:buNone/>
            </a:pPr>
            <a:r>
              <a:rPr lang="en" sz="1200">
                <a:solidFill>
                  <a:schemeClr val="dk1"/>
                </a:solidFill>
              </a:rPr>
              <a:t>- (read), especially if you buy it and find it doesn’t fit your needs.</a:t>
            </a:r>
          </a:p>
          <a:p>
            <a:pPr lvl="0" rtl="0">
              <a:spcBef>
                <a:spcPts val="0"/>
              </a:spcBef>
              <a:buNone/>
            </a:pPr>
            <a:r>
              <a:rPr lang="en" sz="1200">
                <a:solidFill>
                  <a:schemeClr val="dk1"/>
                </a:solidFill>
              </a:rPr>
              <a:t>-(read)</a:t>
            </a:r>
          </a:p>
          <a:p>
            <a:pPr lvl="0" rtl="0">
              <a:spcBef>
                <a:spcPts val="0"/>
              </a:spcBef>
              <a:buNone/>
            </a:pPr>
            <a:r>
              <a:rPr lang="en" sz="1200">
                <a:solidFill>
                  <a:schemeClr val="dk1"/>
                </a:solidFill>
              </a:rPr>
              <a:t>-(read) and even if not, it can be time consuming to figure out. </a:t>
            </a:r>
          </a:p>
          <a:p>
            <a:pPr lvl="0" rtl="0">
              <a:spcBef>
                <a:spcPts val="0"/>
              </a:spcBef>
              <a:buNone/>
            </a:pPr>
            <a:r>
              <a:rPr lang="en" sz="1200">
                <a:solidFill>
                  <a:schemeClr val="dk1"/>
                </a:solidFill>
              </a:rPr>
              <a:t>What it comes down to is that you are using software for purposes it may not have been intended for. Remember that talk about environmental assumptions? The developers of the original code made certain domain assumptions when you put those systems together. Your new project might undermine those assumptions, and lead to poor results. Be careful, and do your research.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6" name="Shape 4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Sometimes, the development and execution platforms are the same, but generally, software must be packaged, installed, and executed on many different forms of hardware, operating a variety of operating system versions, and potentially with software installed that may conflict with the new software.</a:t>
            </a:r>
          </a:p>
          <a:p>
            <a:pPr lvl="0" rtl="0">
              <a:spcBef>
                <a:spcPts val="0"/>
              </a:spcBef>
              <a:buNone/>
            </a:pPr>
            <a:r>
              <a:rPr lang="en" sz="1200">
                <a:solidFill>
                  <a:schemeClr val="dk1"/>
                </a:solidFill>
              </a:rPr>
              <a:t>- for embedded systems, the target will be very different from the host. You’re moving from a fully-featured desktop to a tiny system with limited execution power and all sorts of special-purpose hardware such as sensors. In that case, it’s normal to test using a simulation of the target system that runs on your desktop. In that case, how you simulate the target platform becomes hugely important to actually finding and fixing defects.</a:t>
            </a:r>
          </a:p>
          <a:p>
            <a:pPr lvl="0" rtl="0">
              <a:spcBef>
                <a:spcPts val="0"/>
              </a:spcBef>
              <a:buNone/>
            </a:pPr>
            <a:r>
              <a:rPr lang="en" sz="1200">
                <a:solidFill>
                  <a:schemeClr val="dk1"/>
                </a:solidFill>
              </a:rPr>
              <a:t>- Most of you will not be working in embedded systems, but for desktop applications, there are some important decisions to make in order to ensure that your application works across the staggering variety of hardware builds, OS types, and execution environments out there.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(read) - in a high availability system, components need to be deployed on multiple machines and platforms.. (Read)</a:t>
            </a:r>
          </a:p>
          <a:p>
            <a:pPr lvl="0" rtl="0">
              <a:spcBef>
                <a:spcPts val="0"/>
              </a:spcBef>
              <a:buNone/>
            </a:pPr>
            <a:r>
              <a:rPr lang="en" sz="1200">
                <a:solidFill>
                  <a:schemeClr val="dk1"/>
                </a:solidFill>
              </a:rPr>
              <a:t>(read) reduce communication latency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Next, you want to take that big list of nouns and refine it. Get rid of any vague, redundant, or irrelevant classes.</a:t>
            </a:r>
          </a:p>
          <a:p>
            <a:pPr rtl="0">
              <a:spcBef>
                <a:spcPts val="0"/>
              </a:spcBef>
              <a:buNone/>
            </a:pPr>
            <a:r>
              <a:rPr lang="en"/>
              <a:t>If you aren’t sure what it represents, get rid of it. If you have multiple nouns that mean the same thing, keep the one that has the clearest meaning and ditch the rest. If there are nouns that are too insignificant to keep as classes, get rid of them. Look for nouns that are clearly object instantiations and see if you can abstract them to a class.</a:t>
            </a:r>
          </a:p>
          <a:p>
            <a:pPr rtl="0">
              <a:spcBef>
                <a:spcPts val="0"/>
              </a:spcBef>
              <a:buNone/>
            </a:pPr>
            <a:r>
              <a:rPr lang="en"/>
              <a:t>What can we get rid of here? (discuss)</a:t>
            </a:r>
          </a:p>
          <a:p>
            <a:pPr lvl="0" rtl="0">
              <a:spcBef>
                <a:spcPts val="0"/>
              </a:spcBef>
              <a:buNone/>
            </a:pPr>
            <a:r>
              <a:rPr lang="en"/>
              <a:t>-ID number and title sound like attributes of any of these library items - they sound simple enough that they don’t need classes - probably just an float and a string, right? (click)</a:t>
            </a:r>
          </a:p>
          <a:p>
            <a:pPr lvl="0" rtl="0">
              <a:spcBef>
                <a:spcPts val="0"/>
              </a:spcBef>
              <a:buNone/>
            </a:pPr>
            <a:r>
              <a:rPr lang="en"/>
              <a:t>-Book 101.1 is just the ID number of a book object, and Wee Free Men is the title of that object. (click)</a:t>
            </a:r>
          </a:p>
          <a:p>
            <a:pPr lvl="0" rtl="0">
              <a:spcBef>
                <a:spcPts val="0"/>
              </a:spcBef>
              <a:buNone/>
            </a:pPr>
            <a:r>
              <a:rPr lang="en"/>
              <a:t>-Now, that does leave us with Terry Prachett, which rather than removing a class, hints at one we’re missing. We don’t need a Terry Prachett class, but what does he represent? He’s an author - we might want an Author class. (click)</a:t>
            </a:r>
          </a:p>
          <a:p>
            <a:pPr lvl="0" rtl="0">
              <a:spcBef>
                <a:spcPts val="0"/>
              </a:spcBef>
              <a:buNone/>
            </a:pPr>
            <a:r>
              <a:rPr lang="en"/>
              <a:t>-What about library material? Should we keep that?</a:t>
            </a:r>
          </a:p>
          <a:p>
            <a:pPr lvl="0" rtl="0">
              <a:spcBef>
                <a:spcPts val="0"/>
              </a:spcBef>
              <a:buNone/>
            </a:pPr>
            <a:r>
              <a:rPr lang="en"/>
              <a:t>Next, (read). This is where you take each remaining class and ascribe meaning to it. What is a Book? What is a Video? What meaning do they have in this system? What job do they perform? If you can’t come up with this, then it has no purpose in this system.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How many of you keep your code in source control? IF not all, do it. What do you use? Git? SVN? BZR?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The aim of configuration manage it to support the development process such that developers can access the project code and documents in a controlled way, find out what changes have been made, and compile and link components to create a system. </a:t>
            </a:r>
          </a:p>
          <a:p>
            <a:pPr lvl="0" rtl="0">
              <a:spcBef>
                <a:spcPts val="0"/>
              </a:spcBef>
              <a:buNone/>
            </a:pPr>
            <a:r>
              <a:rPr lang="en" sz="1200">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we need to know how these classes relate to each other. We need to identify the associations and aggregations between classes. How do they relate to each other? What are their dependencies?</a:t>
            </a:r>
          </a:p>
          <a:p>
            <a:pPr rtl="0">
              <a:spcBef>
                <a:spcPts val="0"/>
              </a:spcBef>
              <a:buNone/>
            </a:pPr>
            <a:r>
              <a:rPr lang="en"/>
              <a:t>At the same time, we need to identify the attributes of the classes and their links - what kind of information is being stored in each class? What defines a Book or an Author? </a:t>
            </a:r>
          </a:p>
          <a:p>
            <a:pPr rtl="0">
              <a:spcBef>
                <a:spcPts val="0"/>
              </a:spcBef>
              <a:buNone/>
            </a:pPr>
            <a:r>
              <a:rPr lang="en"/>
              <a:t>Finally, see if you can organize and simplify this diagram using inheritance - are there any classes that share common attributes or operations? Can we form a parent with those shared attributes and operations and then create specialized children that inherit those?</a:t>
            </a:r>
          </a:p>
          <a:p>
            <a:pPr rtl="0">
              <a:spcBef>
                <a:spcPts val="0"/>
              </a:spcBef>
              <a:buNone/>
            </a:pPr>
            <a:r>
              <a:rPr lang="en"/>
              <a:t>(discussion - ask them to suggest associations, aggregations, inheritance)</a:t>
            </a:r>
          </a:p>
          <a:p>
            <a:pPr lvl="0" rtl="0">
              <a:spcBef>
                <a:spcPts val="0"/>
              </a:spcBef>
              <a:buNone/>
            </a:pPr>
            <a:r>
              <a:rPr lang="en"/>
              <a:t>-library has materials</a:t>
            </a:r>
          </a:p>
          <a:p>
            <a:pPr lvl="0" rtl="0">
              <a:spcBef>
                <a:spcPts val="0"/>
              </a:spcBef>
              <a:buNone/>
            </a:pPr>
            <a:r>
              <a:rPr lang="en"/>
              <a:t>-inheritance</a:t>
            </a:r>
          </a:p>
          <a:p>
            <a:pPr lvl="0" rtl="0">
              <a:spcBef>
                <a:spcPts val="0"/>
              </a:spcBef>
              <a:buNone/>
            </a:pPr>
            <a:r>
              <a:rPr lang="en"/>
              <a:t>-leaves author - books clearly have authors, but what about videos or CDs? This gives another opportunity for inheritance - maybe movies have directors and CDs performers, and authors/directors/performers all could come from a common creator class.</a:t>
            </a:r>
          </a:p>
          <a:p>
            <a:pPr lvl="0" rtl="0">
              <a:spcBef>
                <a:spcPts val="0"/>
              </a:spcBef>
              <a:buNone/>
            </a:pPr>
            <a:r>
              <a:rPr lang="en"/>
              <a:t>-Then, we link these up. Books have authors, CDs have performers, Videos have Directors. This might be considered an aggregation - authors are part of a book. explain 1..*I on multiplicity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-In particular, look at the requirements and problem description, use your data dictionary, to (read)</a:t>
            </a:r>
          </a:p>
          <a:p>
            <a:pPr lvl="0" rtl="0">
              <a:spcBef>
                <a:spcPts val="0"/>
              </a:spcBef>
              <a:buNone/>
            </a:pPr>
            <a:r>
              <a:rPr lang="en"/>
              <a:t>-We told you to look for nouns to come up with the list of classes, now look for verbs. What does the class do? Those are its operations.</a:t>
            </a:r>
          </a:p>
          <a:p>
            <a:pPr rtl="0">
              <a:spcBef>
                <a:spcPts val="0"/>
              </a:spcBef>
              <a:buNone/>
            </a:pPr>
            <a:r>
              <a:rPr lang="en"/>
              <a:t>-There are some good guidelines to follow in this.</a:t>
            </a:r>
          </a:p>
          <a:p>
            <a:pPr lvl="0" rtl="0">
              <a:spcBef>
                <a:spcPts val="0"/>
              </a:spcBef>
              <a:buNone/>
            </a:pPr>
            <a:r>
              <a:rPr lang="en"/>
              <a:t>-(read)- don’t allow one class to do too many things. This implies weak cohesion, and it will be harder to isolate faults or change in the future. If one class if doing most of the work, it’s probably too big - see if you cna split it up. </a:t>
            </a:r>
            <a:r>
              <a:rPr lang="en">
                <a:solidFill>
                  <a:schemeClr val="dk1"/>
                </a:solidFill>
              </a:rPr>
              <a:t>beware of long lists of responsibilities here - if a class is starting to accumulate a huge number of methods, it’s probably too long.</a:t>
            </a:r>
          </a:p>
          <a:p>
            <a:pPr lvl="0" rtl="0">
              <a:spcBef>
                <a:spcPts val="0"/>
              </a:spcBef>
              <a:buNone/>
            </a:pPr>
            <a:r>
              <a:rPr lang="en"/>
              <a:t>(read) - as much as possible, information needed to perform a service should be stored in the class that offers that service. This is impossible to always do. The same information is often needed by multiple classes, and it often isn’t smart to store the information in multiple places, but try to minimize that overhead.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1-4)</a:t>
            </a:r>
          </a:p>
          <a:p>
            <a:pPr rtl="0">
              <a:spcBef>
                <a:spcPts val="0"/>
              </a:spcBef>
              <a:buNone/>
            </a:pPr>
            <a:r>
              <a:rPr lang="en"/>
              <a:t>In particular, look for these three types of relationships:</a:t>
            </a:r>
          </a:p>
          <a:p>
            <a:pPr rtl="0">
              <a:spcBef>
                <a:spcPts val="0"/>
              </a:spcBef>
              <a:buNone/>
            </a:pPr>
            <a:r>
              <a:rPr lang="en"/>
              <a:t>(read 5) Membership, cases where a complex class is part of another class. Wheels and a transmission that belong to a car.</a:t>
            </a:r>
          </a:p>
          <a:p>
            <a:pPr rtl="0">
              <a:spcBef>
                <a:spcPts val="0"/>
              </a:spcBef>
              <a:buNone/>
            </a:pPr>
            <a:r>
              <a:rPr lang="en"/>
              <a:t>(read 6) If they share data</a:t>
            </a:r>
          </a:p>
          <a:p>
            <a:pPr lvl="0" rtl="0">
              <a:spcBef>
                <a:spcPts val="0"/>
              </a:spcBef>
              <a:buNone/>
            </a:pPr>
            <a:r>
              <a:rPr lang="en"/>
              <a:t>(read 7) If they need a service from the other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you will rarely finish this first design and call it quits. The first crack at the design is usually missing something - we might need more classes - and even if it isn’t, it probably isn’t the most efficient way to implement the system. There might be more communication overhead than you need, there might be redundant associations, the control structure might be suboptimal. So, refine and improve the model. Look for better representations ,ways to cut down dependencies, how you store and access information.</a:t>
            </a:r>
          </a:p>
          <a:p>
            <a:pPr lvl="0" rtl="0">
              <a:spcBef>
                <a:spcPts val="0"/>
              </a:spcBef>
              <a:buNone/>
            </a:pPr>
            <a:r>
              <a:rPr lang="en"/>
              <a:t>While you do this, pay attention to how you group classes. Are you starting to see the system break down into independent packages or subsystems, libraries of classes and methods that can stand alone and be reused down the line?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chemeClr val="dk1"/>
              </a:buClr>
              <a:buSzPct val="100000"/>
              <a:buNone/>
            </a:pPr>
            <a:r>
              <a:rPr lang="en" sz="1200">
                <a:solidFill>
                  <a:schemeClr val="dk1"/>
                </a:solidFill>
              </a:rPr>
              <a:t>Many designs are not optimal. That’s a natural consequence of the complexity of software. There are many ways to solve a problem, and our first stab, or our second, or our fifth are usually not perfect. In fact, the more intuitive the design is to the reader, the less optimal is often is. Optimizing a design involves balancing competing goals - are you aiming for maintainability? readability? efficiency? security? Decide on your goals and work towards those when refining your design.</a:t>
            </a:r>
          </a:p>
          <a:p>
            <a:pPr indent="0" lvl="0" marL="0" rtl="0">
              <a:spcBef>
                <a:spcPts val="0"/>
              </a:spcBef>
              <a:buClr>
                <a:schemeClr val="dk1"/>
              </a:buClr>
              <a:buSzPct val="100000"/>
              <a:buNone/>
            </a:pPr>
            <a:r>
              <a:rPr lang="en" sz="1200">
                <a:solidFill>
                  <a:schemeClr val="dk1"/>
                </a:solidFill>
              </a:rPr>
              <a:t>Two common things to watch for are redundant associations and attributes that can just be derived rather than explicitly stored.</a:t>
            </a:r>
          </a:p>
          <a:p>
            <a:pPr lvl="0" rtl="0">
              <a:spcBef>
                <a:spcPts val="0"/>
              </a:spcBef>
              <a:buSzPct val="91666"/>
              <a:buNone/>
            </a:pPr>
            <a:r>
              <a:rPr lang="en" sz="1200">
                <a:solidFill>
                  <a:schemeClr val="dk1"/>
                </a:solidFill>
              </a:rPr>
              <a:t>remove redundant associations to cut storage costs and limit coupling issues - that assists speed and maintainability. For instance, in this design, we associate teacher, student, and course with all of the others. We could cut a link between either student and teacher or course and teacher and decrease the coupling between these classes, increase security by better controlling data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2.png"/><Relationship Id="rId4" Type="http://schemas.openxmlformats.org/officeDocument/2006/relationships/image" Target="../media/image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4.png"/><Relationship Id="rId4" Type="http://schemas.openxmlformats.org/officeDocument/2006/relationships/image" Target="../media/image0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0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Object Modeling</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16 - 10/26/2015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Derived Links and Attributes</a:t>
            </a:r>
          </a:p>
        </p:txBody>
      </p:sp>
      <p:sp>
        <p:nvSpPr>
          <p:cNvPr id="207" name="Shape 207"/>
          <p:cNvSpPr txBox="1"/>
          <p:nvPr>
            <p:ph idx="1" type="body"/>
          </p:nvPr>
        </p:nvSpPr>
        <p:spPr>
          <a:xfrm>
            <a:off x="457200" y="1600200"/>
            <a:ext cx="8229600" cy="1048500"/>
          </a:xfrm>
          <a:prstGeom prst="rect">
            <a:avLst/>
          </a:prstGeom>
        </p:spPr>
        <p:txBody>
          <a:bodyPr anchorCtr="0" anchor="t" bIns="91425" lIns="91425" rIns="91425" tIns="91425">
            <a:noAutofit/>
          </a:bodyPr>
          <a:lstStyle/>
          <a:p>
            <a:pPr lvl="0" rtl="0">
              <a:spcBef>
                <a:spcPts val="0"/>
              </a:spcBef>
              <a:buNone/>
            </a:pPr>
            <a:r>
              <a:rPr lang="en"/>
              <a:t>Derived entities can be calculated from other entities. Indicated by a slash. They are potentially redundant. </a:t>
            </a:r>
          </a:p>
        </p:txBody>
      </p:sp>
      <p:sp>
        <p:nvSpPr>
          <p:cNvPr id="208" name="Shape 208"/>
          <p:cNvSpPr/>
          <p:nvPr/>
        </p:nvSpPr>
        <p:spPr>
          <a:xfrm>
            <a:off x="457200" y="33617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rPr lang="en"/>
              <a:t>birthDate</a:t>
            </a:r>
          </a:p>
          <a:p>
            <a:pPr lvl="0" rtl="0">
              <a:spcBef>
                <a:spcPts val="0"/>
              </a:spcBef>
              <a:buNone/>
            </a:pPr>
            <a:r>
              <a:rPr b="1" lang="en"/>
              <a:t>/age</a:t>
            </a:r>
          </a:p>
        </p:txBody>
      </p:sp>
      <p:cxnSp>
        <p:nvCxnSpPr>
          <p:cNvPr id="209" name="Shape 209"/>
          <p:cNvCxnSpPr/>
          <p:nvPr/>
        </p:nvCxnSpPr>
        <p:spPr>
          <a:xfrm>
            <a:off x="457200" y="3742775"/>
            <a:ext cx="1210200" cy="0"/>
          </a:xfrm>
          <a:prstGeom prst="straightConnector1">
            <a:avLst/>
          </a:prstGeom>
          <a:noFill/>
          <a:ln cap="flat" cmpd="sng" w="19050">
            <a:solidFill>
              <a:schemeClr val="dk2"/>
            </a:solidFill>
            <a:prstDash val="solid"/>
            <a:round/>
            <a:headEnd len="lg" w="lg" type="none"/>
            <a:tailEnd len="lg" w="lg" type="none"/>
          </a:ln>
        </p:spPr>
      </p:cxnSp>
      <p:sp>
        <p:nvSpPr>
          <p:cNvPr id="210" name="Shape 210"/>
          <p:cNvSpPr/>
          <p:nvPr/>
        </p:nvSpPr>
        <p:spPr>
          <a:xfrm>
            <a:off x="2424950" y="33617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Calendar</a:t>
            </a:r>
          </a:p>
          <a:p>
            <a:pPr lvl="0" rtl="0">
              <a:spcBef>
                <a:spcPts val="0"/>
              </a:spcBef>
              <a:buNone/>
            </a:pPr>
            <a:r>
              <a:t/>
            </a:r>
            <a:endParaRPr/>
          </a:p>
          <a:p>
            <a:pPr lvl="0" rtl="0">
              <a:spcBef>
                <a:spcPts val="0"/>
              </a:spcBef>
              <a:buNone/>
            </a:pPr>
            <a:r>
              <a:t/>
            </a:r>
            <a:endParaRPr/>
          </a:p>
          <a:p>
            <a:pPr lvl="0" rtl="0">
              <a:spcBef>
                <a:spcPts val="0"/>
              </a:spcBef>
              <a:buNone/>
            </a:pPr>
            <a:r>
              <a:rPr lang="en"/>
              <a:t>currentDate</a:t>
            </a:r>
          </a:p>
        </p:txBody>
      </p:sp>
      <p:cxnSp>
        <p:nvCxnSpPr>
          <p:cNvPr id="211" name="Shape 211"/>
          <p:cNvCxnSpPr/>
          <p:nvPr/>
        </p:nvCxnSpPr>
        <p:spPr>
          <a:xfrm>
            <a:off x="2424950" y="3742775"/>
            <a:ext cx="1210200" cy="0"/>
          </a:xfrm>
          <a:prstGeom prst="straightConnector1">
            <a:avLst/>
          </a:prstGeom>
          <a:noFill/>
          <a:ln cap="flat" cmpd="sng" w="19050">
            <a:solidFill>
              <a:schemeClr val="dk2"/>
            </a:solidFill>
            <a:prstDash val="solid"/>
            <a:round/>
            <a:headEnd len="lg" w="lg" type="none"/>
            <a:tailEnd len="lg" w="lg" type="none"/>
          </a:ln>
        </p:spPr>
      </p:cxnSp>
      <p:sp>
        <p:nvSpPr>
          <p:cNvPr id="212" name="Shape 212"/>
          <p:cNvSpPr txBox="1"/>
          <p:nvPr/>
        </p:nvSpPr>
        <p:spPr>
          <a:xfrm>
            <a:off x="1109375" y="4538375"/>
            <a:ext cx="1882499" cy="605100"/>
          </a:xfrm>
          <a:prstGeom prst="rect">
            <a:avLst/>
          </a:prstGeom>
          <a:noFill/>
          <a:ln>
            <a:noFill/>
          </a:ln>
        </p:spPr>
        <p:txBody>
          <a:bodyPr anchorCtr="0" anchor="t" bIns="91425" lIns="91425" rIns="91425" tIns="91425">
            <a:noAutofit/>
          </a:bodyPr>
          <a:lstStyle/>
          <a:p>
            <a:pPr lvl="0" rtl="0">
              <a:spcBef>
                <a:spcPts val="0"/>
              </a:spcBef>
              <a:buNone/>
            </a:pPr>
            <a:r>
              <a:rPr lang="en"/>
              <a:t>{age = currentDate - birthDate}</a:t>
            </a:r>
          </a:p>
        </p:txBody>
      </p:sp>
      <p:sp>
        <p:nvSpPr>
          <p:cNvPr id="213" name="Shape 213"/>
          <p:cNvSpPr/>
          <p:nvPr/>
        </p:nvSpPr>
        <p:spPr>
          <a:xfrm>
            <a:off x="4650450" y="3238500"/>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Organization</a:t>
            </a:r>
          </a:p>
          <a:p>
            <a:pPr lvl="0" rtl="0">
              <a:spcBef>
                <a:spcPts val="0"/>
              </a:spcBef>
              <a:buNone/>
            </a:pPr>
            <a:r>
              <a:t/>
            </a:r>
            <a:endParaRPr/>
          </a:p>
        </p:txBody>
      </p:sp>
      <p:cxnSp>
        <p:nvCxnSpPr>
          <p:cNvPr id="214" name="Shape 214"/>
          <p:cNvCxnSpPr>
            <a:stCxn id="213" idx="1"/>
          </p:cNvCxnSpPr>
          <p:nvPr/>
        </p:nvCxnSpPr>
        <p:spPr>
          <a:xfrm>
            <a:off x="4650450" y="3619500"/>
            <a:ext cx="1467900" cy="0"/>
          </a:xfrm>
          <a:prstGeom prst="straightConnector1">
            <a:avLst/>
          </a:prstGeom>
          <a:noFill/>
          <a:ln cap="flat" cmpd="sng" w="19050">
            <a:solidFill>
              <a:schemeClr val="dk2"/>
            </a:solidFill>
            <a:prstDash val="solid"/>
            <a:round/>
            <a:headEnd len="lg" w="lg" type="none"/>
            <a:tailEnd len="lg" w="lg" type="none"/>
          </a:ln>
        </p:spPr>
      </p:cxnSp>
      <p:sp>
        <p:nvSpPr>
          <p:cNvPr id="215" name="Shape 215"/>
          <p:cNvSpPr/>
          <p:nvPr/>
        </p:nvSpPr>
        <p:spPr>
          <a:xfrm>
            <a:off x="4650450" y="481402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Department</a:t>
            </a:r>
          </a:p>
          <a:p>
            <a:pPr lvl="0" rtl="0">
              <a:spcBef>
                <a:spcPts val="0"/>
              </a:spcBef>
              <a:buNone/>
            </a:pPr>
            <a:r>
              <a:t/>
            </a:r>
            <a:endParaRPr/>
          </a:p>
        </p:txBody>
      </p:sp>
      <p:cxnSp>
        <p:nvCxnSpPr>
          <p:cNvPr id="216" name="Shape 216"/>
          <p:cNvCxnSpPr>
            <a:stCxn id="215" idx="1"/>
          </p:cNvCxnSpPr>
          <p:nvPr/>
        </p:nvCxnSpPr>
        <p:spPr>
          <a:xfrm>
            <a:off x="4650450" y="5195025"/>
            <a:ext cx="1467900" cy="0"/>
          </a:xfrm>
          <a:prstGeom prst="straightConnector1">
            <a:avLst/>
          </a:prstGeom>
          <a:noFill/>
          <a:ln cap="flat" cmpd="sng" w="19050">
            <a:solidFill>
              <a:schemeClr val="dk2"/>
            </a:solidFill>
            <a:prstDash val="solid"/>
            <a:round/>
            <a:headEnd len="lg" w="lg" type="none"/>
            <a:tailEnd len="lg" w="lg" type="none"/>
          </a:ln>
        </p:spPr>
      </p:cxnSp>
      <p:sp>
        <p:nvSpPr>
          <p:cNvPr id="217" name="Shape 217"/>
          <p:cNvSpPr/>
          <p:nvPr/>
        </p:nvSpPr>
        <p:spPr>
          <a:xfrm>
            <a:off x="7218900" y="481402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Employee</a:t>
            </a:r>
          </a:p>
          <a:p>
            <a:pPr lvl="0" rtl="0">
              <a:spcBef>
                <a:spcPts val="0"/>
              </a:spcBef>
              <a:buNone/>
            </a:pPr>
            <a:r>
              <a:t/>
            </a:r>
            <a:endParaRPr/>
          </a:p>
        </p:txBody>
      </p:sp>
      <p:cxnSp>
        <p:nvCxnSpPr>
          <p:cNvPr id="218" name="Shape 218"/>
          <p:cNvCxnSpPr>
            <a:stCxn id="217" idx="1"/>
          </p:cNvCxnSpPr>
          <p:nvPr/>
        </p:nvCxnSpPr>
        <p:spPr>
          <a:xfrm>
            <a:off x="7218900" y="5195025"/>
            <a:ext cx="1467900" cy="0"/>
          </a:xfrm>
          <a:prstGeom prst="straightConnector1">
            <a:avLst/>
          </a:prstGeom>
          <a:noFill/>
          <a:ln cap="flat" cmpd="sng" w="19050">
            <a:solidFill>
              <a:schemeClr val="dk2"/>
            </a:solidFill>
            <a:prstDash val="solid"/>
            <a:round/>
            <a:headEnd len="lg" w="lg" type="none"/>
            <a:tailEnd len="lg" w="lg" type="none"/>
          </a:ln>
        </p:spPr>
      </p:cxnSp>
      <p:cxnSp>
        <p:nvCxnSpPr>
          <p:cNvPr id="219" name="Shape 219"/>
          <p:cNvCxnSpPr>
            <a:stCxn id="215" idx="0"/>
            <a:endCxn id="213" idx="2"/>
          </p:cNvCxnSpPr>
          <p:nvPr/>
        </p:nvCxnSpPr>
        <p:spPr>
          <a:xfrm rot="10800000">
            <a:off x="5384400" y="4000425"/>
            <a:ext cx="0" cy="813600"/>
          </a:xfrm>
          <a:prstGeom prst="straightConnector1">
            <a:avLst/>
          </a:prstGeom>
          <a:noFill/>
          <a:ln cap="flat" cmpd="sng" w="19050">
            <a:solidFill>
              <a:schemeClr val="dk2"/>
            </a:solidFill>
            <a:prstDash val="solid"/>
            <a:round/>
            <a:headEnd len="lg" w="lg" type="none"/>
            <a:tailEnd len="lg" w="lg" type="none"/>
          </a:ln>
        </p:spPr>
      </p:cxnSp>
      <p:cxnSp>
        <p:nvCxnSpPr>
          <p:cNvPr id="220" name="Shape 220"/>
          <p:cNvCxnSpPr>
            <a:stCxn id="215" idx="3"/>
            <a:endCxn id="217" idx="1"/>
          </p:cNvCxnSpPr>
          <p:nvPr/>
        </p:nvCxnSpPr>
        <p:spPr>
          <a:xfrm>
            <a:off x="6118350" y="5195025"/>
            <a:ext cx="1100400" cy="0"/>
          </a:xfrm>
          <a:prstGeom prst="straightConnector1">
            <a:avLst/>
          </a:prstGeom>
          <a:noFill/>
          <a:ln cap="flat" cmpd="sng" w="19050">
            <a:solidFill>
              <a:schemeClr val="dk2"/>
            </a:solidFill>
            <a:prstDash val="solid"/>
            <a:round/>
            <a:headEnd len="lg" w="lg" type="none"/>
            <a:tailEnd len="lg" w="lg" type="none"/>
          </a:ln>
        </p:spPr>
      </p:cxnSp>
      <p:cxnSp>
        <p:nvCxnSpPr>
          <p:cNvPr id="221" name="Shape 221"/>
          <p:cNvCxnSpPr>
            <a:stCxn id="217" idx="0"/>
            <a:endCxn id="213" idx="3"/>
          </p:cNvCxnSpPr>
          <p:nvPr/>
        </p:nvCxnSpPr>
        <p:spPr>
          <a:xfrm rot="10800000">
            <a:off x="6118350" y="3619425"/>
            <a:ext cx="1834500" cy="1194600"/>
          </a:xfrm>
          <a:prstGeom prst="straightConnector1">
            <a:avLst/>
          </a:prstGeom>
          <a:noFill/>
          <a:ln cap="flat" cmpd="sng" w="19050">
            <a:solidFill>
              <a:schemeClr val="dk2"/>
            </a:solidFill>
            <a:prstDash val="solid"/>
            <a:round/>
            <a:headEnd len="lg" w="lg" type="none"/>
            <a:tailEnd len="lg" w="lg" type="none"/>
          </a:ln>
        </p:spPr>
      </p:cxnSp>
      <p:sp>
        <p:nvSpPr>
          <p:cNvPr id="222" name="Shape 222"/>
          <p:cNvSpPr txBox="1"/>
          <p:nvPr/>
        </p:nvSpPr>
        <p:spPr>
          <a:xfrm>
            <a:off x="7138150" y="3978100"/>
            <a:ext cx="1602600" cy="271499"/>
          </a:xfrm>
          <a:prstGeom prst="rect">
            <a:avLst/>
          </a:prstGeom>
          <a:noFill/>
          <a:ln>
            <a:noFill/>
          </a:ln>
        </p:spPr>
        <p:txBody>
          <a:bodyPr anchorCtr="0" anchor="t" bIns="91425" lIns="91425" rIns="91425" tIns="91425">
            <a:noAutofit/>
          </a:bodyPr>
          <a:lstStyle/>
          <a:p>
            <a:pPr lvl="0" rtl="0">
              <a:spcBef>
                <a:spcPts val="0"/>
              </a:spcBef>
              <a:buNone/>
            </a:pPr>
            <a:r>
              <a:rPr b="1" lang="en"/>
              <a:t>Works For</a:t>
            </a:r>
          </a:p>
        </p:txBody>
      </p:sp>
      <p:cxnSp>
        <p:nvCxnSpPr>
          <p:cNvPr id="223" name="Shape 223"/>
          <p:cNvCxnSpPr>
            <a:endCxn id="222" idx="1"/>
          </p:cNvCxnSpPr>
          <p:nvPr/>
        </p:nvCxnSpPr>
        <p:spPr>
          <a:xfrm flipH="1" rot="10800000">
            <a:off x="6902949" y="4113849"/>
            <a:ext cx="235200" cy="166800"/>
          </a:xfrm>
          <a:prstGeom prst="straightConnector1">
            <a:avLst/>
          </a:prstGeom>
          <a:noFill/>
          <a:ln cap="flat" cmpd="sng" w="38100">
            <a:solidFill>
              <a:srgbClr val="000000"/>
            </a:solidFill>
            <a:prstDash val="solid"/>
            <a:round/>
            <a:headEnd len="lg" w="lg" type="none"/>
            <a:tailEnd len="lg" w="lg" type="none"/>
          </a:ln>
        </p:spPr>
      </p:cxnSp>
      <p:cxnSp>
        <p:nvCxnSpPr>
          <p:cNvPr id="224" name="Shape 224"/>
          <p:cNvCxnSpPr>
            <a:stCxn id="208" idx="3"/>
            <a:endCxn id="210" idx="1"/>
          </p:cNvCxnSpPr>
          <p:nvPr/>
        </p:nvCxnSpPr>
        <p:spPr>
          <a:xfrm>
            <a:off x="1667400" y="3905225"/>
            <a:ext cx="757500" cy="0"/>
          </a:xfrm>
          <a:prstGeom prst="straightConnector1">
            <a:avLst/>
          </a:prstGeom>
          <a:noFill/>
          <a:ln cap="flat" cmpd="sng" w="19050">
            <a:solidFill>
              <a:schemeClr val="dk2"/>
            </a:solidFill>
            <a:prstDash val="solid"/>
            <a:round/>
            <a:headEnd len="lg" w="lg" type="none"/>
            <a:tailEnd len="lg" w="lg" type="none"/>
          </a:ln>
        </p:spPr>
      </p:cxnSp>
      <p:sp>
        <p:nvSpPr>
          <p:cNvPr id="225" name="Shape 2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Home Heating System</a:t>
            </a:r>
          </a:p>
        </p:txBody>
      </p:sp>
      <p:pic>
        <p:nvPicPr>
          <p:cNvPr id="231" name="Shape 231"/>
          <p:cNvPicPr preferRelativeResize="0"/>
          <p:nvPr/>
        </p:nvPicPr>
        <p:blipFill>
          <a:blip r:embed="rId3">
            <a:alphaModFix/>
          </a:blip>
          <a:stretch>
            <a:fillRect/>
          </a:stretch>
        </p:blipFill>
        <p:spPr>
          <a:xfrm>
            <a:off x="226200" y="1591325"/>
            <a:ext cx="8691599" cy="4922875"/>
          </a:xfrm>
          <a:prstGeom prst="rect">
            <a:avLst/>
          </a:prstGeom>
          <a:noFill/>
          <a:ln>
            <a:noFill/>
          </a:ln>
        </p:spPr>
      </p:pic>
      <p:sp>
        <p:nvSpPr>
          <p:cNvPr id="232" name="Shape 2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Requirements</a:t>
            </a:r>
          </a:p>
        </p:txBody>
      </p:sp>
      <p:sp>
        <p:nvSpPr>
          <p:cNvPr id="238" name="Shape 238"/>
          <p:cNvSpPr txBox="1"/>
          <p:nvPr>
            <p:ph idx="1" type="body"/>
          </p:nvPr>
        </p:nvSpPr>
        <p:spPr>
          <a:xfrm>
            <a:off x="457200" y="2851300"/>
            <a:ext cx="3994500" cy="3716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1400"/>
              <a:t>The software shall control the heat in each room</a:t>
            </a:r>
          </a:p>
          <a:p>
            <a:pPr indent="-228600" lvl="0" marL="457200" marR="0" rtl="0" algn="l">
              <a:lnSpc>
                <a:spcPct val="100000"/>
              </a:lnSpc>
              <a:spcBef>
                <a:spcPts val="600"/>
              </a:spcBef>
              <a:spcAft>
                <a:spcPts val="0"/>
              </a:spcAft>
              <a:buSzPct val="100000"/>
            </a:pPr>
            <a:r>
              <a:rPr lang="en" sz="1400"/>
              <a:t>The room shall be heated when the temperature is 2F below desired temp</a:t>
            </a:r>
          </a:p>
          <a:p>
            <a:pPr indent="-228600" lvl="0" marL="457200" marR="0" rtl="0" algn="l">
              <a:lnSpc>
                <a:spcPct val="100000"/>
              </a:lnSpc>
              <a:spcBef>
                <a:spcPts val="600"/>
              </a:spcBef>
              <a:spcAft>
                <a:spcPts val="0"/>
              </a:spcAft>
              <a:buSzPct val="100000"/>
            </a:pPr>
            <a:r>
              <a:rPr lang="en" sz="1400"/>
              <a:t>The room shall no longer be heated when the temperature is 2F above desired temp</a:t>
            </a:r>
          </a:p>
          <a:p>
            <a:pPr indent="-228600" lvl="0" marL="457200" marR="0" rtl="0" algn="l">
              <a:lnSpc>
                <a:spcPct val="100000"/>
              </a:lnSpc>
              <a:spcBef>
                <a:spcPts val="600"/>
              </a:spcBef>
              <a:spcAft>
                <a:spcPts val="0"/>
              </a:spcAft>
              <a:buSzPct val="100000"/>
            </a:pPr>
            <a:r>
              <a:rPr lang="en" sz="1400"/>
              <a:t>The flow of heat to each room shall be individually controlled by opening and closing its water valve</a:t>
            </a:r>
          </a:p>
          <a:p>
            <a:pPr indent="-228600" lvl="0" marL="457200" marR="0" rtl="0" algn="l">
              <a:lnSpc>
                <a:spcPct val="100000"/>
              </a:lnSpc>
              <a:spcBef>
                <a:spcPts val="600"/>
              </a:spcBef>
              <a:spcAft>
                <a:spcPts val="0"/>
              </a:spcAft>
              <a:buSzPct val="100000"/>
            </a:pPr>
            <a:r>
              <a:rPr lang="en" sz="1400"/>
              <a:t>The valve shall be open when the room needs heat and closed otherwise</a:t>
            </a:r>
          </a:p>
          <a:p>
            <a:pPr indent="-228600" lvl="0" marL="457200" marR="0" rtl="0" algn="l">
              <a:lnSpc>
                <a:spcPct val="100000"/>
              </a:lnSpc>
              <a:spcBef>
                <a:spcPts val="600"/>
              </a:spcBef>
              <a:spcAft>
                <a:spcPts val="0"/>
              </a:spcAft>
              <a:buSzPct val="100000"/>
            </a:pPr>
            <a:r>
              <a:rPr lang="en" sz="1400"/>
              <a:t>The user shall set the desired temperature on the thermostat</a:t>
            </a:r>
          </a:p>
          <a:p>
            <a:pPr indent="-228600" lvl="0" marL="457200" marR="0" rtl="0" algn="l">
              <a:lnSpc>
                <a:spcPct val="100000"/>
              </a:lnSpc>
              <a:spcBef>
                <a:spcPts val="600"/>
              </a:spcBef>
              <a:spcAft>
                <a:spcPts val="0"/>
              </a:spcAft>
              <a:buSzPct val="100000"/>
            </a:pPr>
            <a:r>
              <a:rPr lang="en" sz="1400"/>
              <a:t>The operator shall be able to turn the heating system on and off</a:t>
            </a:r>
          </a:p>
        </p:txBody>
      </p:sp>
      <p:sp>
        <p:nvSpPr>
          <p:cNvPr id="239" name="Shape 239"/>
          <p:cNvSpPr txBox="1"/>
          <p:nvPr>
            <p:ph idx="2" type="body"/>
          </p:nvPr>
        </p:nvSpPr>
        <p:spPr>
          <a:xfrm>
            <a:off x="4692275" y="2851200"/>
            <a:ext cx="3994500" cy="3716699"/>
          </a:xfrm>
          <a:prstGeom prst="rect">
            <a:avLst/>
          </a:prstGeom>
        </p:spPr>
        <p:txBody>
          <a:bodyPr anchorCtr="0" anchor="t" bIns="91425" lIns="91425" rIns="91425" tIns="91425">
            <a:noAutofit/>
          </a:bodyPr>
          <a:lstStyle/>
          <a:p>
            <a:pPr indent="-228600" lvl="0" marL="457200" rtl="0">
              <a:spcBef>
                <a:spcPts val="0"/>
              </a:spcBef>
              <a:buSzPct val="100000"/>
            </a:pPr>
            <a:r>
              <a:rPr lang="en" sz="1400"/>
              <a:t>The furnace must not run when the system is off</a:t>
            </a:r>
          </a:p>
          <a:p>
            <a:pPr indent="-228600" lvl="0" marL="457200" rtl="0">
              <a:spcBef>
                <a:spcPts val="0"/>
              </a:spcBef>
              <a:buSzPct val="100000"/>
            </a:pPr>
            <a:r>
              <a:rPr lang="en" sz="1400"/>
              <a:t>When the furnace is not running and a room needs heat, the software shall turn the furnace on</a:t>
            </a:r>
          </a:p>
          <a:p>
            <a:pPr indent="-228600" lvl="0" marL="457200" rtl="0">
              <a:spcBef>
                <a:spcPts val="0"/>
              </a:spcBef>
              <a:buSzPct val="100000"/>
            </a:pPr>
            <a:r>
              <a:rPr lang="en" sz="1400"/>
              <a:t>To turn the furnace on the software shall follow these steps</a:t>
            </a:r>
          </a:p>
          <a:p>
            <a:pPr indent="-228600" lvl="1" marL="914400" rtl="0">
              <a:spcBef>
                <a:spcPts val="0"/>
              </a:spcBef>
              <a:buSzPct val="100000"/>
            </a:pPr>
            <a:r>
              <a:rPr lang="en" sz="1400"/>
              <a:t>open the fuel valve</a:t>
            </a:r>
          </a:p>
          <a:p>
            <a:pPr indent="-228600" lvl="1" marL="914400" rtl="0">
              <a:spcBef>
                <a:spcPts val="0"/>
              </a:spcBef>
              <a:buSzPct val="100000"/>
            </a:pPr>
            <a:r>
              <a:rPr lang="en" sz="1400"/>
              <a:t>turn the burner on</a:t>
            </a:r>
          </a:p>
          <a:p>
            <a:pPr indent="-228600" lvl="0" marL="457200" rtl="0">
              <a:spcBef>
                <a:spcPts val="0"/>
              </a:spcBef>
              <a:buSzPct val="100000"/>
            </a:pPr>
            <a:r>
              <a:rPr lang="en" sz="1400"/>
              <a:t>The software shall turn the furnace off when heat is no longer needed in any room</a:t>
            </a:r>
          </a:p>
          <a:p>
            <a:pPr indent="-228600" lvl="0" marL="457200" rtl="0">
              <a:spcBef>
                <a:spcPts val="0"/>
              </a:spcBef>
              <a:buSzPct val="100000"/>
            </a:pPr>
            <a:r>
              <a:rPr lang="en" sz="1400"/>
              <a:t>To turn the furnace off the software shall follow these steps</a:t>
            </a:r>
          </a:p>
          <a:p>
            <a:pPr indent="-228600" lvl="1" marL="914400" rtl="0">
              <a:spcBef>
                <a:spcPts val="0"/>
              </a:spcBef>
              <a:buSzPct val="100000"/>
            </a:pPr>
            <a:r>
              <a:rPr lang="en" sz="1400"/>
              <a:t>close fuel valve</a:t>
            </a:r>
          </a:p>
          <a:p>
            <a:pPr indent="-228600" lvl="1" marL="914400" rtl="0">
              <a:spcBef>
                <a:spcPts val="0"/>
              </a:spcBef>
              <a:buSzPct val="100000"/>
            </a:pPr>
            <a:r>
              <a:rPr lang="en" sz="1400"/>
              <a:t>turn burner off</a:t>
            </a:r>
          </a:p>
          <a:p>
            <a:pPr>
              <a:spcBef>
                <a:spcPts val="0"/>
              </a:spcBef>
              <a:buNone/>
            </a:pPr>
            <a:r>
              <a:t/>
            </a:r>
            <a:endParaRPr/>
          </a:p>
        </p:txBody>
      </p:sp>
      <p:sp>
        <p:nvSpPr>
          <p:cNvPr id="240" name="Shape 240"/>
          <p:cNvSpPr txBox="1"/>
          <p:nvPr/>
        </p:nvSpPr>
        <p:spPr>
          <a:xfrm>
            <a:off x="457200" y="1564300"/>
            <a:ext cx="8464500" cy="1286999"/>
          </a:xfrm>
          <a:prstGeom prst="rect">
            <a:avLst/>
          </a:prstGeom>
          <a:noFill/>
          <a:ln>
            <a:noFill/>
          </a:ln>
        </p:spPr>
        <p:txBody>
          <a:bodyPr anchorCtr="0" anchor="t" bIns="91425" lIns="91425" rIns="91425" tIns="91425">
            <a:noAutofit/>
          </a:bodyPr>
          <a:lstStyle/>
          <a:p>
            <a:pPr lvl="0" rtl="0">
              <a:spcBef>
                <a:spcPts val="600"/>
              </a:spcBef>
              <a:buClr>
                <a:schemeClr val="dk1"/>
              </a:buClr>
              <a:buSzPct val="61111"/>
              <a:buFont typeface="Arial"/>
              <a:buNone/>
            </a:pPr>
            <a:r>
              <a:rPr lang="en" sz="1800">
                <a:solidFill>
                  <a:schemeClr val="dk1"/>
                </a:solidFill>
              </a:rPr>
              <a:t>The purpose of the software for the Home Heating System is to control the heating system that heats the rooms of a house. The software shall maintain the temperature of each room within a specified range by controlling the heat flow to individual rooms.</a:t>
            </a:r>
          </a:p>
          <a:p>
            <a:pPr>
              <a:spcBef>
                <a:spcPts val="0"/>
              </a:spcBef>
              <a:buNone/>
            </a:pPr>
            <a:r>
              <a:t/>
            </a:r>
            <a:endParaRP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Object Classes</a:t>
            </a:r>
          </a:p>
        </p:txBody>
      </p:sp>
      <p:sp>
        <p:nvSpPr>
          <p:cNvPr id="247" name="Shape 247"/>
          <p:cNvSpPr txBox="1"/>
          <p:nvPr/>
        </p:nvSpPr>
        <p:spPr>
          <a:xfrm>
            <a:off x="158700" y="1717400"/>
            <a:ext cx="1700399" cy="680099"/>
          </a:xfrm>
          <a:prstGeom prst="rect">
            <a:avLst/>
          </a:prstGeom>
          <a:noFill/>
          <a:ln>
            <a:noFill/>
          </a:ln>
        </p:spPr>
        <p:txBody>
          <a:bodyPr anchorCtr="0" anchor="t" bIns="91425" lIns="91425" rIns="91425" tIns="91425">
            <a:noAutofit/>
          </a:bodyPr>
          <a:lstStyle/>
          <a:p>
            <a:pPr algn="ctr">
              <a:spcBef>
                <a:spcPts val="0"/>
              </a:spcBef>
              <a:buNone/>
            </a:pPr>
            <a:r>
              <a:rPr lang="en" sz="1800"/>
              <a:t>Requirements Statements</a:t>
            </a:r>
          </a:p>
        </p:txBody>
      </p:sp>
      <p:sp>
        <p:nvSpPr>
          <p:cNvPr id="248" name="Shape 248"/>
          <p:cNvSpPr/>
          <p:nvPr/>
        </p:nvSpPr>
        <p:spPr>
          <a:xfrm>
            <a:off x="208575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Extract Nouns</a:t>
            </a:r>
          </a:p>
        </p:txBody>
      </p:sp>
      <p:cxnSp>
        <p:nvCxnSpPr>
          <p:cNvPr id="249" name="Shape 249"/>
          <p:cNvCxnSpPr>
            <a:stCxn id="247" idx="3"/>
            <a:endCxn id="248" idx="1"/>
          </p:cNvCxnSpPr>
          <p:nvPr/>
        </p:nvCxnSpPr>
        <p:spPr>
          <a:xfrm>
            <a:off x="1859099"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250" name="Shape 250"/>
          <p:cNvSpPr txBox="1"/>
          <p:nvPr/>
        </p:nvSpPr>
        <p:spPr>
          <a:xfrm>
            <a:off x="366120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251" name="Shape 251"/>
          <p:cNvCxnSpPr>
            <a:endCxn id="250" idx="1"/>
          </p:cNvCxnSpPr>
          <p:nvPr/>
        </p:nvCxnSpPr>
        <p:spPr>
          <a:xfrm>
            <a:off x="3434400"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252" name="Shape 252"/>
          <p:cNvSpPr/>
          <p:nvPr/>
        </p:nvSpPr>
        <p:spPr>
          <a:xfrm>
            <a:off x="529360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253" name="Shape 253"/>
          <p:cNvCxnSpPr>
            <a:stCxn id="250" idx="3"/>
            <a:endCxn id="252" idx="1"/>
          </p:cNvCxnSpPr>
          <p:nvPr/>
        </p:nvCxnSpPr>
        <p:spPr>
          <a:xfrm>
            <a:off x="5010000" y="2057449"/>
            <a:ext cx="283500" cy="0"/>
          </a:xfrm>
          <a:prstGeom prst="straightConnector1">
            <a:avLst/>
          </a:prstGeom>
          <a:noFill/>
          <a:ln cap="flat" cmpd="sng" w="19050">
            <a:solidFill>
              <a:schemeClr val="dk2"/>
            </a:solidFill>
            <a:prstDash val="solid"/>
            <a:round/>
            <a:headEnd len="lg" w="lg" type="none"/>
            <a:tailEnd len="lg" w="lg" type="triangle"/>
          </a:ln>
        </p:spPr>
      </p:cxnSp>
      <p:sp>
        <p:nvSpPr>
          <p:cNvPr id="254" name="Shape 254"/>
          <p:cNvSpPr txBox="1"/>
          <p:nvPr/>
        </p:nvSpPr>
        <p:spPr>
          <a:xfrm>
            <a:off x="686895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255" name="Shape 255"/>
          <p:cNvCxnSpPr>
            <a:stCxn id="252" idx="3"/>
            <a:endCxn id="254" idx="1"/>
          </p:cNvCxnSpPr>
          <p:nvPr/>
        </p:nvCxnSpPr>
        <p:spPr>
          <a:xfrm>
            <a:off x="6642400" y="2057449"/>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56" name="Shape 256"/>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257" name="Shape 257"/>
          <p:cNvSpPr txBox="1"/>
          <p:nvPr/>
        </p:nvSpPr>
        <p:spPr>
          <a:xfrm>
            <a:off x="175650" y="2772100"/>
            <a:ext cx="8484000" cy="3327900"/>
          </a:xfrm>
          <a:prstGeom prst="rect">
            <a:avLst/>
          </a:prstGeom>
          <a:noFill/>
          <a:ln>
            <a:noFill/>
          </a:ln>
        </p:spPr>
        <p:txBody>
          <a:bodyPr anchorCtr="0" anchor="t" bIns="91425" lIns="91425" rIns="91425" tIns="91425">
            <a:noAutofit/>
          </a:bodyPr>
          <a:lstStyle/>
          <a:p>
            <a:pPr rtl="0">
              <a:spcBef>
                <a:spcPts val="0"/>
              </a:spcBef>
              <a:buNone/>
            </a:pPr>
            <a:r>
              <a:rPr lang="en" sz="2400"/>
              <a:t>Water Pump				House				Water Valve</a:t>
            </a:r>
          </a:p>
          <a:p>
            <a:pPr rtl="0">
              <a:spcBef>
                <a:spcPts val="0"/>
              </a:spcBef>
              <a:buNone/>
            </a:pPr>
            <a:r>
              <a:rPr lang="en" sz="2400"/>
              <a:t>Hot Water				Room				Controller</a:t>
            </a:r>
          </a:p>
          <a:p>
            <a:pPr rtl="0">
              <a:spcBef>
                <a:spcPts val="0"/>
              </a:spcBef>
              <a:buNone/>
            </a:pPr>
            <a:r>
              <a:rPr lang="en" sz="2400"/>
              <a:t>Burner					Temperature		Software</a:t>
            </a:r>
          </a:p>
          <a:p>
            <a:pPr rtl="0">
              <a:spcBef>
                <a:spcPts val="0"/>
              </a:spcBef>
              <a:buNone/>
            </a:pPr>
            <a:r>
              <a:rPr lang="en" sz="2400"/>
              <a:t>Furnace					Home				User</a:t>
            </a:r>
          </a:p>
          <a:p>
            <a:pPr rtl="0">
              <a:spcBef>
                <a:spcPts val="0"/>
              </a:spcBef>
              <a:buNone/>
            </a:pPr>
            <a:r>
              <a:rPr lang="en" sz="2400"/>
              <a:t>Fuel Valve				Thermostat		Heat</a:t>
            </a:r>
          </a:p>
          <a:p>
            <a:pPr rtl="0">
              <a:spcBef>
                <a:spcPts val="0"/>
              </a:spcBef>
              <a:buNone/>
            </a:pPr>
            <a:r>
              <a:rPr lang="en" sz="2400"/>
              <a:t>Fuel						Range				Operator</a:t>
            </a:r>
          </a:p>
          <a:p>
            <a:pPr rtl="0">
              <a:spcBef>
                <a:spcPts val="0"/>
              </a:spcBef>
              <a:buNone/>
            </a:pPr>
            <a:r>
              <a:rPr lang="en" sz="2400"/>
              <a:t>Desired Temperature	Control Panel	</a:t>
            </a:r>
          </a:p>
          <a:p>
            <a:pPr lvl="0" rtl="0">
              <a:spcBef>
                <a:spcPts val="0"/>
              </a:spcBef>
              <a:buNone/>
            </a:pPr>
            <a:r>
              <a:rPr lang="en" sz="2400"/>
              <a:t>On-Off Switch			Heat Flow</a:t>
            </a:r>
          </a:p>
          <a:p>
            <a:pPr rtl="0">
              <a:spcBef>
                <a:spcPts val="0"/>
              </a:spcBef>
              <a:buNone/>
            </a:pPr>
            <a:r>
              <a:rPr lang="en" sz="2400"/>
              <a:t>Heating System			Home Heating System</a:t>
            </a:r>
          </a:p>
          <a:p>
            <a:pPr>
              <a:spcBef>
                <a:spcPts val="0"/>
              </a:spcBef>
              <a:buNone/>
            </a:pPr>
            <a:r>
              <a:t/>
            </a:r>
            <a:endParaRP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Eliminate Bad Classes</a:t>
            </a:r>
          </a:p>
        </p:txBody>
      </p:sp>
      <p:sp>
        <p:nvSpPr>
          <p:cNvPr id="264" name="Shape 2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Redundant Classes</a:t>
            </a:r>
          </a:p>
          <a:p>
            <a:pPr indent="-228600" lvl="1" marL="914400" marR="0" rtl="0" algn="l">
              <a:lnSpc>
                <a:spcPct val="100000"/>
              </a:lnSpc>
              <a:spcBef>
                <a:spcPts val="600"/>
              </a:spcBef>
              <a:spcAft>
                <a:spcPts val="0"/>
              </a:spcAft>
            </a:pPr>
            <a:r>
              <a:rPr lang="en"/>
              <a:t>Classes that represent the same thing with different words.</a:t>
            </a:r>
          </a:p>
          <a:p>
            <a:pPr indent="-228600" lvl="0" marL="457200" marR="0" rtl="0" algn="l">
              <a:lnSpc>
                <a:spcPct val="100000"/>
              </a:lnSpc>
              <a:spcBef>
                <a:spcPts val="600"/>
              </a:spcBef>
              <a:spcAft>
                <a:spcPts val="0"/>
              </a:spcAft>
            </a:pPr>
            <a:r>
              <a:rPr lang="en"/>
              <a:t>Irrelevant Classes</a:t>
            </a:r>
          </a:p>
          <a:p>
            <a:pPr indent="-228600" lvl="1" marL="914400" marR="0" rtl="0" algn="l">
              <a:lnSpc>
                <a:spcPct val="100000"/>
              </a:lnSpc>
              <a:spcBef>
                <a:spcPts val="600"/>
              </a:spcBef>
              <a:spcAft>
                <a:spcPts val="0"/>
              </a:spcAft>
            </a:pPr>
            <a:r>
              <a:rPr lang="en"/>
              <a:t>Classes we simply do not care about.</a:t>
            </a:r>
          </a:p>
          <a:p>
            <a:pPr indent="-228600" lvl="0" marL="457200" marR="0" rtl="0" algn="l">
              <a:lnSpc>
                <a:spcPct val="100000"/>
              </a:lnSpc>
              <a:spcBef>
                <a:spcPts val="600"/>
              </a:spcBef>
              <a:spcAft>
                <a:spcPts val="0"/>
              </a:spcAft>
            </a:pPr>
            <a:r>
              <a:rPr lang="en"/>
              <a:t>Vague Classes</a:t>
            </a:r>
          </a:p>
          <a:p>
            <a:pPr indent="-228600" lvl="1" marL="914400" marR="0" rtl="0" algn="l">
              <a:lnSpc>
                <a:spcPct val="100000"/>
              </a:lnSpc>
              <a:spcBef>
                <a:spcPts val="600"/>
              </a:spcBef>
              <a:spcAft>
                <a:spcPts val="0"/>
              </a:spcAft>
            </a:pPr>
            <a:r>
              <a:rPr lang="en" sz="2400"/>
              <a:t>Classes with ill-defined boundaries.</a:t>
            </a:r>
          </a:p>
          <a:p>
            <a:pPr indent="-228600" lvl="0" marL="457200" marR="0" rtl="0" algn="l">
              <a:lnSpc>
                <a:spcPct val="100000"/>
              </a:lnSpc>
              <a:spcBef>
                <a:spcPts val="600"/>
              </a:spcBef>
              <a:spcAft>
                <a:spcPts val="0"/>
              </a:spcAft>
            </a:pPr>
            <a:r>
              <a:rPr lang="en"/>
              <a:t>Attributes</a:t>
            </a:r>
          </a:p>
          <a:p>
            <a:pPr indent="-228600" lvl="1" marL="914400" marR="0" rtl="0" algn="l">
              <a:lnSpc>
                <a:spcPct val="100000"/>
              </a:lnSpc>
              <a:spcBef>
                <a:spcPts val="600"/>
              </a:spcBef>
              <a:spcAft>
                <a:spcPts val="0"/>
              </a:spcAft>
            </a:pPr>
            <a:r>
              <a:rPr lang="en"/>
              <a:t>Things that describe or make up other classes.</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65" name="Shape 2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Eliminate Bad Classes (Continued)</a:t>
            </a:r>
          </a:p>
        </p:txBody>
      </p:sp>
      <p:sp>
        <p:nvSpPr>
          <p:cNvPr id="271" name="Shape 2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Operations</a:t>
            </a:r>
          </a:p>
          <a:p>
            <a:pPr indent="-228600" lvl="1" marL="914400" marR="0" rtl="0" algn="l">
              <a:lnSpc>
                <a:spcPct val="100000"/>
              </a:lnSpc>
              <a:spcBef>
                <a:spcPts val="600"/>
              </a:spcBef>
              <a:spcAft>
                <a:spcPts val="0"/>
              </a:spcAft>
            </a:pPr>
            <a:r>
              <a:rPr lang="en"/>
              <a:t>Sequences of actions are often mistaken for classes.</a:t>
            </a:r>
          </a:p>
          <a:p>
            <a:pPr indent="-228600" lvl="0" marL="457200" marR="0" rtl="0" algn="l">
              <a:lnSpc>
                <a:spcPct val="100000"/>
              </a:lnSpc>
              <a:spcBef>
                <a:spcPts val="600"/>
              </a:spcBef>
              <a:spcAft>
                <a:spcPts val="0"/>
              </a:spcAft>
            </a:pPr>
            <a:r>
              <a:rPr lang="en"/>
              <a:t>Roles</a:t>
            </a:r>
          </a:p>
          <a:p>
            <a:pPr indent="-228600" lvl="1" marL="914400" marR="0" rtl="0" algn="l">
              <a:lnSpc>
                <a:spcPct val="100000"/>
              </a:lnSpc>
              <a:spcBef>
                <a:spcPts val="600"/>
              </a:spcBef>
              <a:spcAft>
                <a:spcPts val="0"/>
              </a:spcAft>
            </a:pPr>
            <a:r>
              <a:rPr lang="en"/>
              <a:t>The name of a class should reflect what it is, not the role it plays. </a:t>
            </a:r>
          </a:p>
          <a:p>
            <a:pPr indent="-228600" lvl="0" marL="457200" marR="0" rtl="0" algn="l">
              <a:lnSpc>
                <a:spcPct val="100000"/>
              </a:lnSpc>
              <a:spcBef>
                <a:spcPts val="600"/>
              </a:spcBef>
              <a:spcAft>
                <a:spcPts val="0"/>
              </a:spcAft>
            </a:pPr>
            <a:r>
              <a:rPr lang="en"/>
              <a:t>Implementation Details</a:t>
            </a:r>
          </a:p>
          <a:p>
            <a:pPr indent="-228600" lvl="1" marL="914400" marR="0" rtl="0" algn="l">
              <a:lnSpc>
                <a:spcPct val="100000"/>
              </a:lnSpc>
              <a:spcBef>
                <a:spcPts val="600"/>
              </a:spcBef>
              <a:spcAft>
                <a:spcPts val="0"/>
              </a:spcAft>
            </a:pPr>
            <a:r>
              <a:rPr lang="en"/>
              <a:t>Save those for the implementation.</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Object Classes</a:t>
            </a:r>
          </a:p>
        </p:txBody>
      </p:sp>
      <p:sp>
        <p:nvSpPr>
          <p:cNvPr id="278" name="Shape 278"/>
          <p:cNvSpPr txBox="1"/>
          <p:nvPr/>
        </p:nvSpPr>
        <p:spPr>
          <a:xfrm>
            <a:off x="158700" y="1717400"/>
            <a:ext cx="1700399" cy="680099"/>
          </a:xfrm>
          <a:prstGeom prst="rect">
            <a:avLst/>
          </a:prstGeom>
          <a:noFill/>
          <a:ln>
            <a:noFill/>
          </a:ln>
        </p:spPr>
        <p:txBody>
          <a:bodyPr anchorCtr="0" anchor="t" bIns="91425" lIns="91425" rIns="91425" tIns="91425">
            <a:noAutofit/>
          </a:bodyPr>
          <a:lstStyle/>
          <a:p>
            <a:pPr lvl="0" rtl="0" algn="ctr">
              <a:spcBef>
                <a:spcPts val="0"/>
              </a:spcBef>
              <a:buNone/>
            </a:pPr>
            <a:r>
              <a:rPr lang="en" sz="1800"/>
              <a:t>Requirements Statements</a:t>
            </a:r>
          </a:p>
        </p:txBody>
      </p:sp>
      <p:sp>
        <p:nvSpPr>
          <p:cNvPr id="279" name="Shape 279"/>
          <p:cNvSpPr/>
          <p:nvPr/>
        </p:nvSpPr>
        <p:spPr>
          <a:xfrm>
            <a:off x="208575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Extract Nouns</a:t>
            </a:r>
          </a:p>
        </p:txBody>
      </p:sp>
      <p:cxnSp>
        <p:nvCxnSpPr>
          <p:cNvPr id="280" name="Shape 280"/>
          <p:cNvCxnSpPr>
            <a:stCxn id="278" idx="3"/>
            <a:endCxn id="279" idx="1"/>
          </p:cNvCxnSpPr>
          <p:nvPr/>
        </p:nvCxnSpPr>
        <p:spPr>
          <a:xfrm>
            <a:off x="1859099"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281" name="Shape 281"/>
          <p:cNvSpPr txBox="1"/>
          <p:nvPr/>
        </p:nvSpPr>
        <p:spPr>
          <a:xfrm>
            <a:off x="366120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282" name="Shape 282"/>
          <p:cNvCxnSpPr>
            <a:endCxn id="281" idx="1"/>
          </p:cNvCxnSpPr>
          <p:nvPr/>
        </p:nvCxnSpPr>
        <p:spPr>
          <a:xfrm>
            <a:off x="3434400"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283" name="Shape 283"/>
          <p:cNvSpPr/>
          <p:nvPr/>
        </p:nvSpPr>
        <p:spPr>
          <a:xfrm>
            <a:off x="529360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284" name="Shape 284"/>
          <p:cNvCxnSpPr>
            <a:stCxn id="281" idx="3"/>
            <a:endCxn id="283" idx="1"/>
          </p:cNvCxnSpPr>
          <p:nvPr/>
        </p:nvCxnSpPr>
        <p:spPr>
          <a:xfrm>
            <a:off x="5010000" y="2057449"/>
            <a:ext cx="283500" cy="0"/>
          </a:xfrm>
          <a:prstGeom prst="straightConnector1">
            <a:avLst/>
          </a:prstGeom>
          <a:noFill/>
          <a:ln cap="flat" cmpd="sng" w="19050">
            <a:solidFill>
              <a:schemeClr val="dk2"/>
            </a:solidFill>
            <a:prstDash val="solid"/>
            <a:round/>
            <a:headEnd len="lg" w="lg" type="none"/>
            <a:tailEnd len="lg" w="lg" type="triangle"/>
          </a:ln>
        </p:spPr>
      </p:cxnSp>
      <p:sp>
        <p:nvSpPr>
          <p:cNvPr id="285" name="Shape 285"/>
          <p:cNvSpPr txBox="1"/>
          <p:nvPr/>
        </p:nvSpPr>
        <p:spPr>
          <a:xfrm>
            <a:off x="686895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286" name="Shape 286"/>
          <p:cNvCxnSpPr>
            <a:stCxn id="283" idx="3"/>
            <a:endCxn id="285" idx="1"/>
          </p:cNvCxnSpPr>
          <p:nvPr/>
        </p:nvCxnSpPr>
        <p:spPr>
          <a:xfrm>
            <a:off x="6642400" y="2057449"/>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87" name="Shape 287"/>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288" name="Shape 288"/>
          <p:cNvSpPr txBox="1"/>
          <p:nvPr/>
        </p:nvSpPr>
        <p:spPr>
          <a:xfrm>
            <a:off x="175650" y="2772100"/>
            <a:ext cx="8484000" cy="3327900"/>
          </a:xfrm>
          <a:prstGeom prst="rect">
            <a:avLst/>
          </a:prstGeom>
          <a:noFill/>
          <a:ln>
            <a:noFill/>
          </a:ln>
        </p:spPr>
        <p:txBody>
          <a:bodyPr anchorCtr="0" anchor="t" bIns="91425" lIns="91425" rIns="91425" tIns="91425">
            <a:noAutofit/>
          </a:bodyPr>
          <a:lstStyle/>
          <a:p>
            <a:pPr lvl="0" rtl="0">
              <a:spcBef>
                <a:spcPts val="0"/>
              </a:spcBef>
              <a:buNone/>
            </a:pPr>
            <a:r>
              <a:rPr lang="en" sz="2400"/>
              <a:t>Water Pump				House				Water Valve</a:t>
            </a:r>
          </a:p>
          <a:p>
            <a:pPr lvl="0" rtl="0">
              <a:spcBef>
                <a:spcPts val="0"/>
              </a:spcBef>
              <a:buNone/>
            </a:pPr>
            <a:r>
              <a:rPr lang="en" sz="2400"/>
              <a:t>Hot Water				Room				</a:t>
            </a:r>
            <a:r>
              <a:rPr lang="en" sz="2400">
                <a:solidFill>
                  <a:schemeClr val="dk1"/>
                </a:solidFill>
              </a:rPr>
              <a:t>Controller</a:t>
            </a:r>
          </a:p>
          <a:p>
            <a:pPr lvl="0" rtl="0">
              <a:spcBef>
                <a:spcPts val="0"/>
              </a:spcBef>
              <a:buNone/>
            </a:pPr>
            <a:r>
              <a:rPr lang="en" sz="2400"/>
              <a:t>Burner					Temperature		Software</a:t>
            </a:r>
          </a:p>
          <a:p>
            <a:pPr lvl="0" rtl="0">
              <a:spcBef>
                <a:spcPts val="0"/>
              </a:spcBef>
              <a:buNone/>
            </a:pPr>
            <a:r>
              <a:rPr lang="en" sz="2400"/>
              <a:t>Furnace					Home				User</a:t>
            </a:r>
          </a:p>
          <a:p>
            <a:pPr lvl="0" rtl="0">
              <a:spcBef>
                <a:spcPts val="0"/>
              </a:spcBef>
              <a:buNone/>
            </a:pPr>
            <a:r>
              <a:rPr lang="en" sz="2400"/>
              <a:t>Fuel Valve				Thermostat		Heat</a:t>
            </a:r>
          </a:p>
          <a:p>
            <a:pPr lvl="0" rtl="0">
              <a:spcBef>
                <a:spcPts val="0"/>
              </a:spcBef>
              <a:buNone/>
            </a:pPr>
            <a:r>
              <a:rPr lang="en" sz="2400"/>
              <a:t>Fuel						Range				</a:t>
            </a:r>
            <a:r>
              <a:rPr lang="en" sz="2400">
                <a:solidFill>
                  <a:schemeClr val="dk1"/>
                </a:solidFill>
              </a:rPr>
              <a:t>Operator			</a:t>
            </a:r>
          </a:p>
          <a:p>
            <a:pPr lvl="0" rtl="0">
              <a:spcBef>
                <a:spcPts val="0"/>
              </a:spcBef>
              <a:buNone/>
            </a:pPr>
            <a:r>
              <a:rPr lang="en" sz="2400"/>
              <a:t>Desired Temperature	Control Panel	</a:t>
            </a:r>
          </a:p>
          <a:p>
            <a:pPr lvl="0" rtl="0">
              <a:spcBef>
                <a:spcPts val="0"/>
              </a:spcBef>
              <a:buNone/>
            </a:pPr>
            <a:r>
              <a:rPr lang="en" sz="2400"/>
              <a:t>On-Off Switch			Heat Flow</a:t>
            </a:r>
          </a:p>
          <a:p>
            <a:pPr lvl="0" rtl="0">
              <a:spcBef>
                <a:spcPts val="0"/>
              </a:spcBef>
              <a:buNone/>
            </a:pPr>
            <a:r>
              <a:rPr lang="en" sz="2400"/>
              <a:t>Heating System			Home Heating System</a:t>
            </a:r>
          </a:p>
          <a:p>
            <a:pPr lvl="0" rtl="0">
              <a:spcBef>
                <a:spcPts val="0"/>
              </a:spcBef>
              <a:buNone/>
            </a:pPr>
            <a:r>
              <a:t/>
            </a:r>
            <a:endParaRPr/>
          </a:p>
        </p:txBody>
      </p:sp>
      <p:sp>
        <p:nvSpPr>
          <p:cNvPr id="289" name="Shape 289"/>
          <p:cNvSpPr/>
          <p:nvPr/>
        </p:nvSpPr>
        <p:spPr>
          <a:xfrm>
            <a:off x="963525" y="58038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0" name="Shape 290"/>
          <p:cNvSpPr/>
          <p:nvPr/>
        </p:nvSpPr>
        <p:spPr>
          <a:xfrm>
            <a:off x="390450" y="46866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1" name="Shape 291"/>
          <p:cNvSpPr/>
          <p:nvPr/>
        </p:nvSpPr>
        <p:spPr>
          <a:xfrm>
            <a:off x="5899525" y="39271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2" name="Shape 292"/>
          <p:cNvSpPr/>
          <p:nvPr/>
        </p:nvSpPr>
        <p:spPr>
          <a:xfrm>
            <a:off x="5899525" y="35416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3" name="Shape 293"/>
          <p:cNvSpPr/>
          <p:nvPr/>
        </p:nvSpPr>
        <p:spPr>
          <a:xfrm>
            <a:off x="390450" y="32362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4" name="Shape 294"/>
          <p:cNvSpPr/>
          <p:nvPr/>
        </p:nvSpPr>
        <p:spPr>
          <a:xfrm>
            <a:off x="3613525" y="28507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5" name="Shape 295"/>
          <p:cNvSpPr/>
          <p:nvPr/>
        </p:nvSpPr>
        <p:spPr>
          <a:xfrm>
            <a:off x="5899525" y="43126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6" name="Shape 296"/>
          <p:cNvSpPr/>
          <p:nvPr/>
        </p:nvSpPr>
        <p:spPr>
          <a:xfrm>
            <a:off x="3716800" y="46981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7" name="Shape 297"/>
          <p:cNvSpPr/>
          <p:nvPr/>
        </p:nvSpPr>
        <p:spPr>
          <a:xfrm>
            <a:off x="3716800" y="54183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8" name="Shape 298"/>
          <p:cNvSpPr/>
          <p:nvPr/>
        </p:nvSpPr>
        <p:spPr>
          <a:xfrm>
            <a:off x="3716800" y="39466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9" name="Shape 299"/>
          <p:cNvSpPr/>
          <p:nvPr/>
        </p:nvSpPr>
        <p:spPr>
          <a:xfrm>
            <a:off x="3716800" y="36217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0" name="Shape 300"/>
          <p:cNvSpPr/>
          <p:nvPr/>
        </p:nvSpPr>
        <p:spPr>
          <a:xfrm>
            <a:off x="963525" y="50721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Classes After Elimination</a:t>
            </a:r>
          </a:p>
        </p:txBody>
      </p:sp>
      <p:sp>
        <p:nvSpPr>
          <p:cNvPr id="307" name="Shape 307"/>
          <p:cNvSpPr txBox="1"/>
          <p:nvPr/>
        </p:nvSpPr>
        <p:spPr>
          <a:xfrm>
            <a:off x="158700" y="1717400"/>
            <a:ext cx="1700399" cy="680099"/>
          </a:xfrm>
          <a:prstGeom prst="rect">
            <a:avLst/>
          </a:prstGeom>
          <a:noFill/>
          <a:ln>
            <a:noFill/>
          </a:ln>
        </p:spPr>
        <p:txBody>
          <a:bodyPr anchorCtr="0" anchor="t" bIns="91425" lIns="91425" rIns="91425" tIns="91425">
            <a:noAutofit/>
          </a:bodyPr>
          <a:lstStyle/>
          <a:p>
            <a:pPr lvl="0" rtl="0" algn="ctr">
              <a:spcBef>
                <a:spcPts val="0"/>
              </a:spcBef>
              <a:buNone/>
            </a:pPr>
            <a:r>
              <a:rPr lang="en" sz="1800"/>
              <a:t>Requirements Statements</a:t>
            </a:r>
          </a:p>
        </p:txBody>
      </p:sp>
      <p:sp>
        <p:nvSpPr>
          <p:cNvPr id="308" name="Shape 308"/>
          <p:cNvSpPr/>
          <p:nvPr/>
        </p:nvSpPr>
        <p:spPr>
          <a:xfrm>
            <a:off x="208575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Extract Nouns</a:t>
            </a:r>
          </a:p>
        </p:txBody>
      </p:sp>
      <p:cxnSp>
        <p:nvCxnSpPr>
          <p:cNvPr id="309" name="Shape 309"/>
          <p:cNvCxnSpPr>
            <a:stCxn id="307" idx="3"/>
            <a:endCxn id="308" idx="1"/>
          </p:cNvCxnSpPr>
          <p:nvPr/>
        </p:nvCxnSpPr>
        <p:spPr>
          <a:xfrm>
            <a:off x="1859099"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310" name="Shape 310"/>
          <p:cNvSpPr txBox="1"/>
          <p:nvPr/>
        </p:nvSpPr>
        <p:spPr>
          <a:xfrm>
            <a:off x="366120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311" name="Shape 311"/>
          <p:cNvCxnSpPr>
            <a:endCxn id="310" idx="1"/>
          </p:cNvCxnSpPr>
          <p:nvPr/>
        </p:nvCxnSpPr>
        <p:spPr>
          <a:xfrm>
            <a:off x="3434400" y="2057449"/>
            <a:ext cx="226800" cy="0"/>
          </a:xfrm>
          <a:prstGeom prst="straightConnector1">
            <a:avLst/>
          </a:prstGeom>
          <a:noFill/>
          <a:ln cap="flat" cmpd="sng" w="19050">
            <a:solidFill>
              <a:schemeClr val="dk2"/>
            </a:solidFill>
            <a:prstDash val="solid"/>
            <a:round/>
            <a:headEnd len="lg" w="lg" type="none"/>
            <a:tailEnd len="lg" w="lg" type="triangle"/>
          </a:ln>
        </p:spPr>
      </p:cxnSp>
      <p:sp>
        <p:nvSpPr>
          <p:cNvPr id="312" name="Shape 312"/>
          <p:cNvSpPr/>
          <p:nvPr/>
        </p:nvSpPr>
        <p:spPr>
          <a:xfrm>
            <a:off x="5293600" y="1757000"/>
            <a:ext cx="1348800" cy="6008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313" name="Shape 313"/>
          <p:cNvCxnSpPr>
            <a:stCxn id="310" idx="3"/>
            <a:endCxn id="312" idx="1"/>
          </p:cNvCxnSpPr>
          <p:nvPr/>
        </p:nvCxnSpPr>
        <p:spPr>
          <a:xfrm>
            <a:off x="5010000" y="2057449"/>
            <a:ext cx="283500" cy="0"/>
          </a:xfrm>
          <a:prstGeom prst="straightConnector1">
            <a:avLst/>
          </a:prstGeom>
          <a:noFill/>
          <a:ln cap="flat" cmpd="sng" w="19050">
            <a:solidFill>
              <a:schemeClr val="dk2"/>
            </a:solidFill>
            <a:prstDash val="solid"/>
            <a:round/>
            <a:headEnd len="lg" w="lg" type="none"/>
            <a:tailEnd len="lg" w="lg" type="triangle"/>
          </a:ln>
        </p:spPr>
      </p:cxnSp>
      <p:sp>
        <p:nvSpPr>
          <p:cNvPr id="314" name="Shape 314"/>
          <p:cNvSpPr txBox="1"/>
          <p:nvPr/>
        </p:nvSpPr>
        <p:spPr>
          <a:xfrm>
            <a:off x="6868950" y="1717400"/>
            <a:ext cx="1348800" cy="680099"/>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315" name="Shape 315"/>
          <p:cNvCxnSpPr>
            <a:stCxn id="312" idx="3"/>
            <a:endCxn id="314" idx="1"/>
          </p:cNvCxnSpPr>
          <p:nvPr/>
        </p:nvCxnSpPr>
        <p:spPr>
          <a:xfrm>
            <a:off x="6642400" y="2057449"/>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316" name="Shape 316"/>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317" name="Shape 317"/>
          <p:cNvSpPr txBox="1"/>
          <p:nvPr/>
        </p:nvSpPr>
        <p:spPr>
          <a:xfrm>
            <a:off x="175650" y="2772100"/>
            <a:ext cx="8484000" cy="3327900"/>
          </a:xfrm>
          <a:prstGeom prst="rect">
            <a:avLst/>
          </a:prstGeom>
          <a:noFill/>
          <a:ln>
            <a:noFill/>
          </a:ln>
        </p:spPr>
        <p:txBody>
          <a:bodyPr anchorCtr="0" anchor="t" bIns="91425" lIns="91425" rIns="91425" tIns="91425">
            <a:noAutofit/>
          </a:bodyPr>
          <a:lstStyle/>
          <a:p>
            <a:pPr lvl="0" rtl="0">
              <a:spcBef>
                <a:spcPts val="0"/>
              </a:spcBef>
              <a:buNone/>
            </a:pPr>
            <a:r>
              <a:rPr lang="en" sz="2400"/>
              <a:t>Water Pump		Water Valve</a:t>
            </a:r>
          </a:p>
          <a:p>
            <a:pPr lvl="0" rtl="0">
              <a:spcBef>
                <a:spcPts val="0"/>
              </a:spcBef>
              <a:buNone/>
            </a:pPr>
            <a:r>
              <a:rPr lang="en" sz="2400"/>
              <a:t>Room				</a:t>
            </a:r>
            <a:r>
              <a:rPr lang="en" sz="2400">
                <a:solidFill>
                  <a:schemeClr val="dk1"/>
                </a:solidFill>
              </a:rPr>
              <a:t>Controller</a:t>
            </a:r>
          </a:p>
          <a:p>
            <a:pPr rtl="0">
              <a:spcBef>
                <a:spcPts val="0"/>
              </a:spcBef>
              <a:buNone/>
            </a:pPr>
            <a:r>
              <a:rPr lang="en" sz="2400"/>
              <a:t>Burner			</a:t>
            </a:r>
            <a:r>
              <a:rPr lang="en" sz="2400">
                <a:solidFill>
                  <a:schemeClr val="dk1"/>
                </a:solidFill>
              </a:rPr>
              <a:t>Thermostat</a:t>
            </a:r>
            <a:r>
              <a:rPr lang="en" sz="2400"/>
              <a:t>		</a:t>
            </a:r>
          </a:p>
          <a:p>
            <a:pPr lvl="0" rtl="0">
              <a:spcBef>
                <a:spcPts val="0"/>
              </a:spcBef>
              <a:buNone/>
            </a:pPr>
            <a:r>
              <a:rPr lang="en" sz="2400"/>
              <a:t>Furnace					</a:t>
            </a:r>
          </a:p>
          <a:p>
            <a:pPr rtl="0">
              <a:spcBef>
                <a:spcPts val="0"/>
              </a:spcBef>
              <a:buNone/>
            </a:pPr>
            <a:r>
              <a:rPr lang="en" sz="2400"/>
              <a:t>Fuel Valve						</a:t>
            </a:r>
          </a:p>
          <a:p>
            <a:pPr lvl="0" rtl="0">
              <a:spcBef>
                <a:spcPts val="0"/>
              </a:spcBef>
              <a:buNone/>
            </a:pPr>
            <a:r>
              <a:rPr lang="en" sz="2400">
                <a:solidFill>
                  <a:schemeClr val="dk1"/>
                </a:solidFill>
              </a:rPr>
              <a:t>Operator			</a:t>
            </a:r>
          </a:p>
          <a:p>
            <a:pPr lvl="0" rtl="0">
              <a:spcBef>
                <a:spcPts val="0"/>
              </a:spcBef>
              <a:buNone/>
            </a:pPr>
            <a:r>
              <a:rPr lang="en" sz="2400"/>
              <a:t>Control Panel	</a:t>
            </a:r>
          </a:p>
          <a:p>
            <a:pPr rtl="0">
              <a:spcBef>
                <a:spcPts val="0"/>
              </a:spcBef>
              <a:buNone/>
            </a:pPr>
            <a:r>
              <a:rPr lang="en" sz="2400"/>
              <a:t>On-Off Switch			</a:t>
            </a:r>
          </a:p>
          <a:p>
            <a:pPr lvl="0" rtl="0">
              <a:spcBef>
                <a:spcPts val="0"/>
              </a:spcBef>
              <a:buNone/>
            </a:pPr>
            <a:r>
              <a:rPr lang="en" sz="2400"/>
              <a:t>Home Heating System</a:t>
            </a:r>
          </a:p>
          <a:p>
            <a:pPr lvl="0" rtl="0">
              <a:spcBef>
                <a:spcPts val="0"/>
              </a:spcBef>
              <a:buNone/>
            </a:pPr>
            <a:r>
              <a:t/>
            </a:r>
            <a:endParaRP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Prepare Data Dictionary</a:t>
            </a:r>
          </a:p>
        </p:txBody>
      </p:sp>
      <p:sp>
        <p:nvSpPr>
          <p:cNvPr id="324" name="Shape 32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Water Pump</a:t>
            </a:r>
          </a:p>
          <a:p>
            <a:pPr indent="-228600" lvl="1" marL="914400" marR="0" rtl="0" algn="l">
              <a:lnSpc>
                <a:spcPct val="100000"/>
              </a:lnSpc>
              <a:spcBef>
                <a:spcPts val="600"/>
              </a:spcBef>
              <a:spcAft>
                <a:spcPts val="0"/>
              </a:spcAft>
            </a:pPr>
            <a:r>
              <a:rPr lang="en"/>
              <a:t>The pump that transfers water from the tank to the radiators in the rooms. </a:t>
            </a:r>
          </a:p>
          <a:p>
            <a:pPr indent="-228600" lvl="0" marL="457200" marR="0" rtl="0" algn="l">
              <a:lnSpc>
                <a:spcPct val="100000"/>
              </a:lnSpc>
              <a:spcBef>
                <a:spcPts val="600"/>
              </a:spcBef>
              <a:spcAft>
                <a:spcPts val="0"/>
              </a:spcAft>
            </a:pPr>
            <a:r>
              <a:rPr lang="en"/>
              <a:t>Room</a:t>
            </a:r>
          </a:p>
          <a:p>
            <a:pPr indent="-228600" lvl="1" marL="914400" marR="0" rtl="0" algn="l">
              <a:lnSpc>
                <a:spcPct val="100000"/>
              </a:lnSpc>
              <a:spcBef>
                <a:spcPts val="600"/>
              </a:spcBef>
              <a:spcAft>
                <a:spcPts val="0"/>
              </a:spcAft>
            </a:pPr>
            <a:r>
              <a:rPr lang="en"/>
              <a:t>An enclosed location in the house. Has a thermometer and a radiator.</a:t>
            </a:r>
          </a:p>
          <a:p>
            <a:pPr indent="-228600" lvl="0" marL="457200" marR="0" rtl="0" algn="l">
              <a:lnSpc>
                <a:spcPct val="100000"/>
              </a:lnSpc>
              <a:spcBef>
                <a:spcPts val="600"/>
              </a:spcBef>
              <a:spcAft>
                <a:spcPts val="0"/>
              </a:spcAft>
            </a:pPr>
            <a:r>
              <a:rPr lang="en"/>
              <a:t>Radiator</a:t>
            </a:r>
          </a:p>
          <a:p>
            <a:pPr indent="-228600" lvl="1" marL="914400" marR="0" rtl="0" algn="l">
              <a:lnSpc>
                <a:spcPct val="100000"/>
              </a:lnSpc>
              <a:spcBef>
                <a:spcPts val="600"/>
              </a:spcBef>
              <a:spcAft>
                <a:spcPts val="0"/>
              </a:spcAft>
            </a:pPr>
            <a:r>
              <a:rPr lang="en"/>
              <a:t>A device that can increase the temperature of a room when the valve is open. It consists of a valve and a radiator element.</a:t>
            </a:r>
          </a:p>
          <a:p>
            <a:pPr indent="-228600" lvl="0" marL="457200" marR="0" rtl="0" algn="l">
              <a:lnSpc>
                <a:spcPct val="100000"/>
              </a:lnSpc>
              <a:spcBef>
                <a:spcPts val="600"/>
              </a:spcBef>
              <a:spcAft>
                <a:spcPts val="0"/>
              </a:spcAft>
            </a:pPr>
            <a:r>
              <a:rPr lang="en"/>
              <a:t>… etc...</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
        <p:nvSpPr>
          <p:cNvPr id="326" name="Shape 326"/>
          <p:cNvSpPr txBox="1"/>
          <p:nvPr>
            <p:ph idx="2" type="body"/>
          </p:nvPr>
        </p:nvSpPr>
        <p:spPr>
          <a:xfrm>
            <a:off x="457200" y="1600200"/>
            <a:ext cx="8538599" cy="4967700"/>
          </a:xfrm>
          <a:prstGeom prst="rect">
            <a:avLst/>
          </a:prstGeom>
          <a:solidFill>
            <a:srgbClr val="FFFFFF"/>
          </a:solidFill>
        </p:spPr>
        <p:txBody>
          <a:bodyPr anchorCtr="0" anchor="t" bIns="91425" lIns="91425" rIns="91425" tIns="91425">
            <a:noAutofit/>
          </a:bodyPr>
          <a:lstStyle/>
          <a:p>
            <a:pPr indent="-228600" lvl="0" marL="457200" rtl="0">
              <a:spcBef>
                <a:spcPts val="0"/>
              </a:spcBef>
            </a:pPr>
            <a:r>
              <a:rPr lang="en"/>
              <a:t>Describe each class and its purpose.</a:t>
            </a:r>
          </a:p>
          <a:p>
            <a:pPr indent="-228600" lvl="0" marL="457200" rtl="0">
              <a:spcBef>
                <a:spcPts val="0"/>
              </a:spcBef>
            </a:pPr>
            <a:r>
              <a:rPr lang="en"/>
              <a:t>What are the classes’ responsibilities? What information does it need to perform those services?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xit" presetID="10" presetSubtype="0">
                                  <p:stCondLst>
                                    <p:cond delay="0"/>
                                  </p:stCondLst>
                                  <p:childTnLst>
                                    <p:animEffect filter="fade" transition="out">
                                      <p:cBhvr>
                                        <p:cTn dur="1"/>
                                        <p:tgtEl>
                                          <p:spTgt spid="326"/>
                                        </p:tgtEl>
                                      </p:cBhvr>
                                    </p:animEffect>
                                    <p:set>
                                      <p:cBhvr>
                                        <p:cTn dur="1" fill="hold">
                                          <p:stCondLst>
                                            <p:cond delay="0"/>
                                          </p:stCondLst>
                                        </p:cTn>
                                        <p:tgtEl>
                                          <p:spTgt spid="3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Possible Associations</a:t>
            </a:r>
          </a:p>
        </p:txBody>
      </p:sp>
      <p:sp>
        <p:nvSpPr>
          <p:cNvPr id="332" name="Shape 33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much information from the prose requirements.</a:t>
            </a:r>
          </a:p>
          <a:p>
            <a:pPr indent="-228600" lvl="0" marL="457200" marR="0" rtl="0" algn="l">
              <a:lnSpc>
                <a:spcPct val="100000"/>
              </a:lnSpc>
              <a:spcBef>
                <a:spcPts val="600"/>
              </a:spcBef>
              <a:spcAft>
                <a:spcPts val="0"/>
              </a:spcAft>
            </a:pPr>
            <a:r>
              <a:rPr lang="en"/>
              <a:t>… but, a lot of information from the data dictionary and physical design.</a:t>
            </a:r>
          </a:p>
        </p:txBody>
      </p:sp>
      <p:sp>
        <p:nvSpPr>
          <p:cNvPr id="333" name="Shape 333"/>
          <p:cNvSpPr txBox="1"/>
          <p:nvPr>
            <p:ph idx="2" type="body"/>
          </p:nvPr>
        </p:nvSpPr>
        <p:spPr>
          <a:xfrm>
            <a:off x="4500200" y="1600200"/>
            <a:ext cx="4186499" cy="4967700"/>
          </a:xfrm>
          <a:prstGeom prst="rect">
            <a:avLst/>
          </a:prstGeom>
        </p:spPr>
        <p:txBody>
          <a:bodyPr anchorCtr="0" anchor="t" bIns="91425" lIns="91425" rIns="91425" tIns="91425">
            <a:noAutofit/>
          </a:bodyPr>
          <a:lstStyle/>
          <a:p>
            <a:pPr indent="-228600" lvl="0" marL="457200" rtl="0">
              <a:spcBef>
                <a:spcPts val="0"/>
              </a:spcBef>
              <a:buSzPct val="100000"/>
            </a:pPr>
            <a:r>
              <a:rPr lang="en" sz="1500"/>
              <a:t>A room consists of a thermometer and a radiator</a:t>
            </a:r>
          </a:p>
          <a:p>
            <a:pPr indent="-228600" lvl="0" marL="457200" rtl="0">
              <a:spcBef>
                <a:spcPts val="0"/>
              </a:spcBef>
              <a:buSzPct val="100000"/>
            </a:pPr>
            <a:r>
              <a:rPr lang="en" sz="1500"/>
              <a:t>A radiator consists of a valve and a radiator element</a:t>
            </a:r>
          </a:p>
          <a:p>
            <a:pPr indent="-228600" lvl="0" marL="457200" rtl="0">
              <a:spcBef>
                <a:spcPts val="0"/>
              </a:spcBef>
              <a:buSzPct val="100000"/>
            </a:pPr>
            <a:r>
              <a:rPr lang="en" sz="1500"/>
              <a:t>The home heating system consists of a furnace, rooms, a water pump, a control panel, and a controller</a:t>
            </a:r>
          </a:p>
          <a:p>
            <a:pPr indent="-228600" lvl="0" marL="457200" rtl="0">
              <a:spcBef>
                <a:spcPts val="0"/>
              </a:spcBef>
              <a:buSzPct val="100000"/>
            </a:pPr>
            <a:r>
              <a:rPr lang="en" sz="1500"/>
              <a:t>The furnace consists of a fuel pump and a burner</a:t>
            </a:r>
          </a:p>
          <a:p>
            <a:pPr indent="-228600" lvl="0" marL="457200" rtl="0">
              <a:spcBef>
                <a:spcPts val="0"/>
              </a:spcBef>
              <a:buSzPct val="100000"/>
            </a:pPr>
            <a:r>
              <a:rPr lang="en" sz="1500"/>
              <a:t>The control panel consists of an on-off switch and a thermostat</a:t>
            </a:r>
          </a:p>
          <a:p>
            <a:pPr indent="-228600" lvl="0" marL="457200" rtl="0">
              <a:spcBef>
                <a:spcPts val="0"/>
              </a:spcBef>
              <a:buSzPct val="100000"/>
            </a:pPr>
            <a:r>
              <a:rPr lang="en" sz="1500"/>
              <a:t>The controller controls the fuel pump, the burner, and the water pump. It monitors the temperature in each room, and opens and closes the valves in the rooms</a:t>
            </a:r>
          </a:p>
          <a:p>
            <a:pPr indent="-228600" lvl="0" marL="457200" rtl="0">
              <a:spcBef>
                <a:spcPts val="0"/>
              </a:spcBef>
              <a:buSzPct val="100000"/>
            </a:pPr>
            <a:r>
              <a:rPr lang="en" sz="1500"/>
              <a:t>The operator sets the desired temperature, and turns the system on and off</a:t>
            </a:r>
          </a:p>
          <a:p>
            <a:pPr indent="-228600" lvl="0" marL="457200" rtl="0">
              <a:spcBef>
                <a:spcPts val="0"/>
              </a:spcBef>
              <a:buSzPct val="100000"/>
            </a:pPr>
            <a:r>
              <a:rPr lang="en" sz="1500"/>
              <a:t>The controller gets notified of the new desired temperature</a:t>
            </a:r>
          </a:p>
          <a:p>
            <a:pPr lvl="0" rtl="0">
              <a:spcBef>
                <a:spcPts val="0"/>
              </a:spcBef>
              <a:buClr>
                <a:schemeClr val="dk1"/>
              </a:buClr>
              <a:buFont typeface="Arial"/>
              <a:buNone/>
            </a:pPr>
            <a:r>
              <a:t/>
            </a:r>
            <a:endParaRPr sz="1500"/>
          </a:p>
          <a:p>
            <a:pPr>
              <a:spcBef>
                <a:spcPts val="0"/>
              </a:spcBef>
              <a:buNone/>
            </a:pPr>
            <a:r>
              <a:t/>
            </a:r>
            <a:endParaRPr sz="1500"/>
          </a:p>
        </p:txBody>
      </p:sp>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53" name="Shape 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methods for starting an object model.</a:t>
            </a:r>
          </a:p>
          <a:p>
            <a:pPr indent="-228600" lvl="1" marL="914400" marR="0" rtl="0" algn="l">
              <a:lnSpc>
                <a:spcPct val="100000"/>
              </a:lnSpc>
              <a:spcBef>
                <a:spcPts val="600"/>
              </a:spcBef>
              <a:spcAft>
                <a:spcPts val="0"/>
              </a:spcAft>
            </a:pPr>
            <a:r>
              <a:rPr lang="en"/>
              <a:t>Identifying classes, their attributes, and their operations.</a:t>
            </a:r>
          </a:p>
          <a:p>
            <a:pPr indent="-228600" lvl="1" marL="914400" marR="0" rtl="0" algn="l">
              <a:lnSpc>
                <a:spcPct val="100000"/>
              </a:lnSpc>
              <a:spcBef>
                <a:spcPts val="600"/>
              </a:spcBef>
              <a:spcAft>
                <a:spcPts val="0"/>
              </a:spcAft>
            </a:pPr>
            <a:r>
              <a:rPr lang="en"/>
              <a:t>Identifying associations between classes.</a:t>
            </a:r>
          </a:p>
          <a:p>
            <a:pPr indent="-228600" lvl="0" marL="457200" marR="0" rtl="0" algn="l">
              <a:lnSpc>
                <a:spcPct val="100000"/>
              </a:lnSpc>
              <a:spcBef>
                <a:spcPts val="600"/>
              </a:spcBef>
              <a:spcAft>
                <a:spcPts val="0"/>
              </a:spcAft>
            </a:pPr>
            <a:r>
              <a:rPr lang="en"/>
              <a:t>Get some experience with OO design.</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Add Associations to Complete the Class Diagram</a:t>
            </a:r>
          </a:p>
        </p:txBody>
      </p:sp>
      <p:sp>
        <p:nvSpPr>
          <p:cNvPr id="340" name="Shape 340"/>
          <p:cNvSpPr/>
          <p:nvPr/>
        </p:nvSpPr>
        <p:spPr>
          <a:xfrm>
            <a:off x="457200" y="181367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Home Heating System</a:t>
            </a:r>
          </a:p>
        </p:txBody>
      </p:sp>
      <p:sp>
        <p:nvSpPr>
          <p:cNvPr id="341" name="Shape 341"/>
          <p:cNvSpPr/>
          <p:nvPr/>
        </p:nvSpPr>
        <p:spPr>
          <a:xfrm>
            <a:off x="457200" y="3127700"/>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342" name="Shape 342"/>
          <p:cNvSpPr/>
          <p:nvPr/>
        </p:nvSpPr>
        <p:spPr>
          <a:xfrm>
            <a:off x="457200" y="444172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343" name="Shape 343"/>
          <p:cNvSpPr/>
          <p:nvPr/>
        </p:nvSpPr>
        <p:spPr>
          <a:xfrm>
            <a:off x="2550925" y="4468712"/>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344" name="Shape 344"/>
          <p:cNvSpPr/>
          <p:nvPr/>
        </p:nvSpPr>
        <p:spPr>
          <a:xfrm>
            <a:off x="2527750" y="3127700"/>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345" name="Shape 345"/>
          <p:cNvSpPr/>
          <p:nvPr/>
        </p:nvSpPr>
        <p:spPr>
          <a:xfrm>
            <a:off x="4598300" y="444172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346" name="Shape 346"/>
          <p:cNvSpPr/>
          <p:nvPr/>
        </p:nvSpPr>
        <p:spPr>
          <a:xfrm>
            <a:off x="6855925" y="444172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347" name="Shape 347"/>
          <p:cNvSpPr/>
          <p:nvPr/>
        </p:nvSpPr>
        <p:spPr>
          <a:xfrm>
            <a:off x="6855925" y="3127700"/>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348" name="Shape 348"/>
          <p:cNvSpPr/>
          <p:nvPr/>
        </p:nvSpPr>
        <p:spPr>
          <a:xfrm>
            <a:off x="4598300" y="3127700"/>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349" name="Shape 349"/>
          <p:cNvSpPr/>
          <p:nvPr/>
        </p:nvSpPr>
        <p:spPr>
          <a:xfrm>
            <a:off x="6855925" y="181367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350" name="Shape 350"/>
          <p:cNvSpPr/>
          <p:nvPr/>
        </p:nvSpPr>
        <p:spPr>
          <a:xfrm>
            <a:off x="3547850" y="5595900"/>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351" name="Shape 351"/>
          <p:cNvSpPr/>
          <p:nvPr/>
        </p:nvSpPr>
        <p:spPr>
          <a:xfrm>
            <a:off x="2550925" y="181367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352" name="Shape 352"/>
          <p:cNvSpPr/>
          <p:nvPr/>
        </p:nvSpPr>
        <p:spPr>
          <a:xfrm>
            <a:off x="4644650" y="1813675"/>
            <a:ext cx="1382999"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a:t>
            </a:r>
          </a:p>
        </p:txBody>
      </p:sp>
      <p:pic>
        <p:nvPicPr>
          <p:cNvPr id="359" name="Shape 359"/>
          <p:cNvPicPr preferRelativeResize="0"/>
          <p:nvPr/>
        </p:nvPicPr>
        <p:blipFill>
          <a:blip r:embed="rId3">
            <a:alphaModFix/>
          </a:blip>
          <a:stretch>
            <a:fillRect/>
          </a:stretch>
        </p:blipFill>
        <p:spPr>
          <a:xfrm>
            <a:off x="1151000" y="1548475"/>
            <a:ext cx="6727200" cy="5064300"/>
          </a:xfrm>
          <a:prstGeom prst="rect">
            <a:avLst/>
          </a:prstGeom>
          <a:noFill/>
          <a:ln>
            <a:noFill/>
          </a:ln>
        </p:spPr>
      </p:pic>
      <p:sp>
        <p:nvSpPr>
          <p:cNvPr id="360" name="Shape 3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Refinement 1 - Better?</a:t>
            </a:r>
          </a:p>
        </p:txBody>
      </p:sp>
      <p:pic>
        <p:nvPicPr>
          <p:cNvPr id="366" name="Shape 366"/>
          <p:cNvPicPr preferRelativeResize="0"/>
          <p:nvPr/>
        </p:nvPicPr>
        <p:blipFill>
          <a:blip r:embed="rId3">
            <a:alphaModFix/>
          </a:blip>
          <a:stretch>
            <a:fillRect/>
          </a:stretch>
        </p:blipFill>
        <p:spPr>
          <a:xfrm>
            <a:off x="1151000" y="1548475"/>
            <a:ext cx="6727200" cy="5064300"/>
          </a:xfrm>
          <a:prstGeom prst="rect">
            <a:avLst/>
          </a:prstGeom>
          <a:noFill/>
          <a:ln>
            <a:noFill/>
          </a:ln>
        </p:spPr>
      </p:pic>
      <p:sp>
        <p:nvSpPr>
          <p:cNvPr id="367" name="Shape 367"/>
          <p:cNvSpPr/>
          <p:nvPr/>
        </p:nvSpPr>
        <p:spPr>
          <a:xfrm>
            <a:off x="3219300" y="1564300"/>
            <a:ext cx="1496400" cy="918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68" name="Shape 368"/>
          <p:cNvPicPr preferRelativeResize="0"/>
          <p:nvPr/>
        </p:nvPicPr>
        <p:blipFill>
          <a:blip r:embed="rId4">
            <a:alphaModFix/>
          </a:blip>
          <a:stretch>
            <a:fillRect/>
          </a:stretch>
        </p:blipFill>
        <p:spPr>
          <a:xfrm>
            <a:off x="457200" y="1548473"/>
            <a:ext cx="8014224" cy="4940749"/>
          </a:xfrm>
          <a:prstGeom prst="rect">
            <a:avLst/>
          </a:prstGeom>
          <a:noFill/>
          <a:ln>
            <a:noFill/>
          </a:ln>
        </p:spPr>
      </p:pic>
      <p:sp>
        <p:nvSpPr>
          <p:cNvPr id="369" name="Shape 369"/>
          <p:cNvSpPr/>
          <p:nvPr/>
        </p:nvSpPr>
        <p:spPr>
          <a:xfrm>
            <a:off x="2901900" y="4704250"/>
            <a:ext cx="4568099" cy="1809899"/>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0" name="Shape 3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6"/>
                                        </p:tgtEl>
                                      </p:cBhvr>
                                    </p:animEffect>
                                    <p:set>
                                      <p:cBhvr>
                                        <p:cTn dur="1" fill="hold">
                                          <p:stCondLst>
                                            <p:cond delay="0"/>
                                          </p:stCondLst>
                                        </p:cTn>
                                        <p:tgtEl>
                                          <p:spTgt spid="3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67"/>
                                        </p:tgtEl>
                                      </p:cBhvr>
                                    </p:animEffect>
                                    <p:set>
                                      <p:cBhvr>
                                        <p:cTn dur="1" fill="hold">
                                          <p:stCondLst>
                                            <p:cond delay="0"/>
                                          </p:stCondLst>
                                        </p:cTn>
                                        <p:tgtEl>
                                          <p:spTgt spid="3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 - Round 2</a:t>
            </a:r>
          </a:p>
        </p:txBody>
      </p:sp>
      <p:pic>
        <p:nvPicPr>
          <p:cNvPr id="376" name="Shape 376"/>
          <p:cNvPicPr preferRelativeResize="0"/>
          <p:nvPr/>
        </p:nvPicPr>
        <p:blipFill>
          <a:blip r:embed="rId3">
            <a:alphaModFix/>
          </a:blip>
          <a:stretch>
            <a:fillRect/>
          </a:stretch>
        </p:blipFill>
        <p:spPr>
          <a:xfrm>
            <a:off x="842600" y="1660099"/>
            <a:ext cx="7296300" cy="4854100"/>
          </a:xfrm>
          <a:prstGeom prst="rect">
            <a:avLst/>
          </a:prstGeom>
          <a:noFill/>
          <a:ln>
            <a:noFill/>
          </a:ln>
        </p:spPr>
      </p:pic>
      <p:sp>
        <p:nvSpPr>
          <p:cNvPr id="377" name="Shape 377"/>
          <p:cNvSpPr/>
          <p:nvPr/>
        </p:nvSpPr>
        <p:spPr>
          <a:xfrm>
            <a:off x="3423325" y="4477525"/>
            <a:ext cx="3944700" cy="20970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 - Alternate</a:t>
            </a:r>
          </a:p>
        </p:txBody>
      </p:sp>
      <p:pic>
        <p:nvPicPr>
          <p:cNvPr id="384" name="Shape 384"/>
          <p:cNvPicPr preferRelativeResize="0"/>
          <p:nvPr/>
        </p:nvPicPr>
        <p:blipFill>
          <a:blip r:embed="rId3">
            <a:alphaModFix/>
          </a:blip>
          <a:stretch>
            <a:fillRect/>
          </a:stretch>
        </p:blipFill>
        <p:spPr>
          <a:xfrm>
            <a:off x="781572" y="1599325"/>
            <a:ext cx="7164855" cy="5030474"/>
          </a:xfrm>
          <a:prstGeom prst="rect">
            <a:avLst/>
          </a:prstGeom>
          <a:noFill/>
          <a:ln>
            <a:noFill/>
          </a:ln>
        </p:spPr>
      </p:pic>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Attributes?</a:t>
            </a:r>
          </a:p>
        </p:txBody>
      </p:sp>
      <p:pic>
        <p:nvPicPr>
          <p:cNvPr id="391" name="Shape 391"/>
          <p:cNvPicPr preferRelativeResize="0"/>
          <p:nvPr/>
        </p:nvPicPr>
        <p:blipFill>
          <a:blip r:embed="rId3">
            <a:alphaModFix/>
          </a:blip>
          <a:stretch>
            <a:fillRect/>
          </a:stretch>
        </p:blipFill>
        <p:spPr>
          <a:xfrm>
            <a:off x="923850" y="1660099"/>
            <a:ext cx="7296300" cy="4854100"/>
          </a:xfrm>
          <a:prstGeom prst="rect">
            <a:avLst/>
          </a:prstGeom>
          <a:noFill/>
          <a:ln>
            <a:noFill/>
          </a:ln>
        </p:spPr>
      </p:pic>
      <p:pic>
        <p:nvPicPr>
          <p:cNvPr id="392" name="Shape 392"/>
          <p:cNvPicPr preferRelativeResize="0"/>
          <p:nvPr/>
        </p:nvPicPr>
        <p:blipFill>
          <a:blip r:embed="rId4">
            <a:alphaModFix/>
          </a:blip>
          <a:stretch>
            <a:fillRect/>
          </a:stretch>
        </p:blipFill>
        <p:spPr>
          <a:xfrm>
            <a:off x="723335" y="1621923"/>
            <a:ext cx="7697332" cy="4930475"/>
          </a:xfrm>
          <a:prstGeom prst="rect">
            <a:avLst/>
          </a:prstGeom>
          <a:noFill/>
          <a:ln>
            <a:noFill/>
          </a:ln>
        </p:spPr>
      </p:pic>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91"/>
                                        </p:tgtEl>
                                      </p:cBhvr>
                                    </p:animEffect>
                                    <p:set>
                                      <p:cBhvr>
                                        <p:cTn dur="1" fill="hold">
                                          <p:stCondLst>
                                            <p:cond delay="0"/>
                                          </p:stCondLst>
                                        </p:cTn>
                                        <p:tgtEl>
                                          <p:spTgt spid="3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Attributes - Alternate</a:t>
            </a:r>
          </a:p>
        </p:txBody>
      </p:sp>
      <p:pic>
        <p:nvPicPr>
          <p:cNvPr id="399" name="Shape 399"/>
          <p:cNvPicPr preferRelativeResize="0"/>
          <p:nvPr/>
        </p:nvPicPr>
        <p:blipFill>
          <a:blip r:embed="rId3">
            <a:alphaModFix/>
          </a:blip>
          <a:stretch>
            <a:fillRect/>
          </a:stretch>
        </p:blipFill>
        <p:spPr>
          <a:xfrm>
            <a:off x="1043875" y="1618250"/>
            <a:ext cx="6907342" cy="4895949"/>
          </a:xfrm>
          <a:prstGeom prst="rect">
            <a:avLst/>
          </a:prstGeom>
          <a:noFill/>
          <a:ln>
            <a:noFill/>
          </a:ln>
        </p:spPr>
      </p:pic>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Iterate the Model</a:t>
            </a:r>
          </a:p>
        </p:txBody>
      </p:sp>
      <p:sp>
        <p:nvSpPr>
          <p:cNvPr id="406" name="Shape 406"/>
          <p:cNvSpPr txBox="1"/>
          <p:nvPr>
            <p:ph idx="1" type="body"/>
          </p:nvPr>
        </p:nvSpPr>
        <p:spPr>
          <a:xfrm>
            <a:off x="457200" y="1600200"/>
            <a:ext cx="42584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Keep on iterating until you, your customers, and your engineers are happy with the design.</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Any questions on class diagrams?</a:t>
            </a:r>
          </a:p>
        </p:txBody>
      </p:sp>
      <p:pic>
        <p:nvPicPr>
          <p:cNvPr id="407" name="Shape 407"/>
          <p:cNvPicPr preferRelativeResize="0"/>
          <p:nvPr/>
        </p:nvPicPr>
        <p:blipFill>
          <a:blip r:embed="rId3">
            <a:alphaModFix/>
          </a:blip>
          <a:stretch>
            <a:fillRect/>
          </a:stretch>
        </p:blipFill>
        <p:spPr>
          <a:xfrm>
            <a:off x="5046625" y="1772246"/>
            <a:ext cx="3640175" cy="3313500"/>
          </a:xfrm>
          <a:prstGeom prst="rect">
            <a:avLst/>
          </a:prstGeom>
          <a:noFill/>
          <a:ln>
            <a:noFill/>
          </a:ln>
        </p:spPr>
      </p:pic>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14" name="Shape 41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How to approach an OO modeling effort</a:t>
            </a:r>
          </a:p>
          <a:p>
            <a:pPr indent="-228600" lvl="1" marL="914400" marR="0" rtl="0" algn="l">
              <a:lnSpc>
                <a:spcPct val="100000"/>
              </a:lnSpc>
              <a:spcBef>
                <a:spcPts val="600"/>
              </a:spcBef>
              <a:spcAft>
                <a:spcPts val="0"/>
              </a:spcAft>
            </a:pPr>
            <a:r>
              <a:rPr lang="en"/>
              <a:t>Identify objects (nouns)</a:t>
            </a:r>
          </a:p>
          <a:p>
            <a:pPr indent="-228600" lvl="1" marL="914400" marR="0" rtl="0" algn="l">
              <a:lnSpc>
                <a:spcPct val="100000"/>
              </a:lnSpc>
              <a:spcBef>
                <a:spcPts val="600"/>
              </a:spcBef>
              <a:spcAft>
                <a:spcPts val="0"/>
              </a:spcAft>
            </a:pPr>
            <a:r>
              <a:rPr lang="en"/>
              <a:t>Identify operations and associations (verbs)</a:t>
            </a:r>
          </a:p>
          <a:p>
            <a:pPr indent="-228600" lvl="1" marL="914400" marR="0" rtl="0" algn="l">
              <a:lnSpc>
                <a:spcPct val="100000"/>
              </a:lnSpc>
              <a:spcBef>
                <a:spcPts val="600"/>
              </a:spcBef>
              <a:spcAft>
                <a:spcPts val="0"/>
              </a:spcAft>
            </a:pPr>
            <a:r>
              <a:rPr lang="en"/>
              <a:t>Identify attributes.</a:t>
            </a:r>
          </a:p>
          <a:p>
            <a:pPr indent="-228600" lvl="1" marL="914400" marR="0" rtl="0" algn="l">
              <a:lnSpc>
                <a:spcPct val="100000"/>
              </a:lnSpc>
              <a:spcBef>
                <a:spcPts val="600"/>
              </a:spcBef>
              <a:spcAft>
                <a:spcPts val="0"/>
              </a:spcAft>
            </a:pPr>
            <a:r>
              <a:rPr lang="en"/>
              <a:t>Refine, refine, refine!</a:t>
            </a:r>
          </a:p>
          <a:p>
            <a:pPr indent="-228600" lvl="0" marL="457200" marR="0" rtl="0" algn="l">
              <a:lnSpc>
                <a:spcPct val="100000"/>
              </a:lnSpc>
              <a:spcBef>
                <a:spcPts val="600"/>
              </a:spcBef>
              <a:spcAft>
                <a:spcPts val="0"/>
              </a:spcAft>
            </a:pPr>
            <a:r>
              <a:rPr lang="en"/>
              <a:t>The model will need a lot of iteration.</a:t>
            </a:r>
          </a:p>
          <a:p>
            <a:pPr indent="-228600" lvl="1" marL="914400" marR="0" rtl="0" algn="l">
              <a:lnSpc>
                <a:spcPct val="100000"/>
              </a:lnSpc>
              <a:spcBef>
                <a:spcPts val="600"/>
              </a:spcBef>
              <a:spcAft>
                <a:spcPts val="0"/>
              </a:spcAft>
            </a:pPr>
            <a:r>
              <a:rPr lang="en"/>
              <a:t>And often requires a dynamic view of the system as well (we’ll get to that soon).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21" name="Shape 4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 Patterns</a:t>
            </a:r>
          </a:p>
          <a:p>
            <a:pPr indent="-228600" lvl="1" marL="914400" marR="0" rtl="0" algn="l">
              <a:lnSpc>
                <a:spcPct val="100000"/>
              </a:lnSpc>
              <a:spcBef>
                <a:spcPts val="600"/>
              </a:spcBef>
              <a:spcAft>
                <a:spcPts val="0"/>
              </a:spcAft>
            </a:pPr>
            <a:r>
              <a:rPr lang="en"/>
              <a:t>Design advice for certain types of systems.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7</a:t>
            </a:r>
          </a:p>
          <a:p>
            <a:pPr indent="-228600" lvl="0" marL="457200" marR="0" rtl="0" algn="l">
              <a:lnSpc>
                <a:spcPct val="100000"/>
              </a:lnSpc>
              <a:spcBef>
                <a:spcPts val="600"/>
              </a:spcBef>
              <a:spcAft>
                <a:spcPts val="0"/>
              </a:spcAft>
            </a:pPr>
            <a:r>
              <a:rPr lang="en"/>
              <a:t>Start working on class diagrams for GRADS.</a:t>
            </a:r>
          </a:p>
          <a:p>
            <a:pPr indent="-228600" lvl="0" marL="457200" marR="0" rtl="0" algn="l">
              <a:lnSpc>
                <a:spcPct val="100000"/>
              </a:lnSpc>
              <a:spcBef>
                <a:spcPts val="600"/>
              </a:spcBef>
              <a:spcAft>
                <a:spcPts val="0"/>
              </a:spcAft>
            </a:pPr>
            <a:r>
              <a:rPr lang="en"/>
              <a:t>Questions? </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 Approach for Object Modeling</a:t>
            </a:r>
          </a:p>
        </p:txBody>
      </p:sp>
      <p:sp>
        <p:nvSpPr>
          <p:cNvPr id="60" name="Shape 60"/>
          <p:cNvSpPr txBox="1"/>
          <p:nvPr>
            <p:ph idx="1" type="body"/>
          </p:nvPr>
        </p:nvSpPr>
        <p:spPr>
          <a:xfrm>
            <a:off x="457200" y="1600200"/>
            <a:ext cx="3994500" cy="3274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Start with a problem statement.</a:t>
            </a:r>
          </a:p>
          <a:p>
            <a:pPr indent="-228600" lvl="1" marL="914400" marR="0" rtl="0" algn="l">
              <a:lnSpc>
                <a:spcPct val="100000"/>
              </a:lnSpc>
              <a:spcBef>
                <a:spcPts val="600"/>
              </a:spcBef>
              <a:spcAft>
                <a:spcPts val="0"/>
              </a:spcAft>
            </a:pPr>
            <a:r>
              <a:rPr lang="en"/>
              <a:t>High-level requirements</a:t>
            </a:r>
          </a:p>
          <a:p>
            <a:pPr indent="-228600" lvl="0" marL="457200" marR="0" rtl="0" algn="l">
              <a:lnSpc>
                <a:spcPct val="100000"/>
              </a:lnSpc>
              <a:spcBef>
                <a:spcPts val="600"/>
              </a:spcBef>
              <a:spcAft>
                <a:spcPts val="0"/>
              </a:spcAft>
            </a:pPr>
            <a:r>
              <a:rPr lang="en"/>
              <a:t>Identify potential objects.</a:t>
            </a:r>
          </a:p>
          <a:p>
            <a:pPr indent="-228600" lvl="1" marL="914400" marR="0" rtl="0" algn="l">
              <a:lnSpc>
                <a:spcPct val="100000"/>
              </a:lnSpc>
              <a:spcBef>
                <a:spcPts val="600"/>
              </a:spcBef>
              <a:spcAft>
                <a:spcPts val="0"/>
              </a:spcAft>
            </a:pPr>
            <a:r>
              <a:rPr lang="en"/>
              <a:t>Look for nouns.</a:t>
            </a:r>
          </a:p>
        </p:txBody>
      </p:sp>
      <p:sp>
        <p:nvSpPr>
          <p:cNvPr id="61" name="Shape 61"/>
          <p:cNvSpPr txBox="1"/>
          <p:nvPr>
            <p:ph idx="2" type="body"/>
          </p:nvPr>
        </p:nvSpPr>
        <p:spPr>
          <a:xfrm>
            <a:off x="4692275" y="1600200"/>
            <a:ext cx="3994500" cy="2276400"/>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a:spcBef>
                <a:spcPts val="0"/>
              </a:spcBef>
              <a:buNone/>
            </a:pPr>
            <a:r>
              <a:rPr lang="en" sz="2200"/>
              <a:t>A library has books, videos, and CDs that it loans to its users. All library material has an ID number and a title. Book 101.1 is The Wee Free Men by Terry Prachett.</a:t>
            </a:r>
          </a:p>
        </p:txBody>
      </p:sp>
      <p:sp>
        <p:nvSpPr>
          <p:cNvPr id="62" name="Shape 62"/>
          <p:cNvSpPr/>
          <p:nvPr/>
        </p:nvSpPr>
        <p:spPr>
          <a:xfrm>
            <a:off x="4200550" y="43312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Library</a:t>
            </a:r>
          </a:p>
        </p:txBody>
      </p:sp>
      <p:sp>
        <p:nvSpPr>
          <p:cNvPr id="63" name="Shape 63"/>
          <p:cNvSpPr/>
          <p:nvPr/>
        </p:nvSpPr>
        <p:spPr>
          <a:xfrm>
            <a:off x="5718125" y="43312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64" name="Shape 64"/>
          <p:cNvSpPr/>
          <p:nvPr/>
        </p:nvSpPr>
        <p:spPr>
          <a:xfrm>
            <a:off x="7235700" y="43312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65" name="Shape 65"/>
          <p:cNvSpPr/>
          <p:nvPr/>
        </p:nvSpPr>
        <p:spPr>
          <a:xfrm>
            <a:off x="3031300"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66" name="Shape 66"/>
          <p:cNvSpPr/>
          <p:nvPr/>
        </p:nvSpPr>
        <p:spPr>
          <a:xfrm>
            <a:off x="4576337"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67" name="Shape 67"/>
          <p:cNvSpPr/>
          <p:nvPr/>
        </p:nvSpPr>
        <p:spPr>
          <a:xfrm>
            <a:off x="6106287"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Number</a:t>
            </a:r>
          </a:p>
        </p:txBody>
      </p:sp>
      <p:sp>
        <p:nvSpPr>
          <p:cNvPr id="68" name="Shape 68"/>
          <p:cNvSpPr/>
          <p:nvPr/>
        </p:nvSpPr>
        <p:spPr>
          <a:xfrm>
            <a:off x="7636225"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Title</a:t>
            </a:r>
          </a:p>
        </p:txBody>
      </p:sp>
      <p:sp>
        <p:nvSpPr>
          <p:cNvPr id="69" name="Shape 69"/>
          <p:cNvSpPr/>
          <p:nvPr/>
        </p:nvSpPr>
        <p:spPr>
          <a:xfrm>
            <a:off x="30313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 101.1</a:t>
            </a:r>
          </a:p>
        </p:txBody>
      </p:sp>
      <p:sp>
        <p:nvSpPr>
          <p:cNvPr id="70" name="Shape 70"/>
          <p:cNvSpPr/>
          <p:nvPr/>
        </p:nvSpPr>
        <p:spPr>
          <a:xfrm>
            <a:off x="457635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Wee Free Men</a:t>
            </a:r>
          </a:p>
        </p:txBody>
      </p:sp>
      <p:sp>
        <p:nvSpPr>
          <p:cNvPr id="71" name="Shape 71"/>
          <p:cNvSpPr/>
          <p:nvPr/>
        </p:nvSpPr>
        <p:spPr>
          <a:xfrm>
            <a:off x="61214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Terry Prachett</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nvSpPr>
        <p:spPr>
          <a:xfrm>
            <a:off x="453425" y="1983725"/>
            <a:ext cx="8184300" cy="2165100"/>
          </a:xfrm>
          <a:prstGeom prst="rect">
            <a:avLst/>
          </a:prstGeom>
          <a:noFill/>
          <a:ln>
            <a:noFill/>
          </a:ln>
        </p:spPr>
        <p:txBody>
          <a:bodyPr anchorCtr="0" anchor="t" bIns="91425" lIns="91425" rIns="91425" tIns="91425">
            <a:noAutofit/>
          </a:bodyPr>
          <a:lstStyle/>
          <a:p>
            <a:pPr>
              <a:spcBef>
                <a:spcPts val="0"/>
              </a:spcBef>
              <a:buNone/>
            </a:pPr>
            <a:r>
              <a:rPr b="1" lang="en" sz="4000">
                <a:solidFill>
                  <a:srgbClr val="FFFFFF"/>
                </a:solidFill>
              </a:rPr>
              <a:t>Preparing for Implementation</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Data Structures</a:t>
            </a:r>
          </a:p>
        </p:txBody>
      </p:sp>
      <p:sp>
        <p:nvSpPr>
          <p:cNvPr id="433" name="Shape 433"/>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Design documents detail </a:t>
            </a:r>
            <a:r>
              <a:rPr i="1" lang="en"/>
              <a:t>what is being stored</a:t>
            </a:r>
            <a:r>
              <a:rPr lang="en"/>
              <a:t>, but not </a:t>
            </a:r>
            <a:r>
              <a:rPr i="1" lang="en"/>
              <a:t>how to store it.</a:t>
            </a:r>
          </a:p>
          <a:p>
            <a:pPr lvl="0" rtl="0">
              <a:spcBef>
                <a:spcPts val="0"/>
              </a:spcBef>
              <a:buNone/>
            </a:pPr>
            <a:r>
              <a:t/>
            </a:r>
            <a:endParaRPr sz="1100"/>
          </a:p>
          <a:p>
            <a:pPr lvl="0" rtl="0">
              <a:spcBef>
                <a:spcPts val="0"/>
              </a:spcBef>
              <a:buNone/>
            </a:pPr>
            <a:r>
              <a:rPr lang="en"/>
              <a:t>Choice of data structure matters:</a:t>
            </a:r>
          </a:p>
          <a:p>
            <a:pPr indent="-228600" lvl="0" marL="457200" rtl="0">
              <a:spcBef>
                <a:spcPts val="0"/>
              </a:spcBef>
            </a:pPr>
            <a:r>
              <a:rPr lang="en"/>
              <a:t>Storage and operation costs</a:t>
            </a:r>
          </a:p>
          <a:p>
            <a:pPr indent="-228600" lvl="0" marL="457200" rtl="0">
              <a:spcBef>
                <a:spcPts val="0"/>
              </a:spcBef>
            </a:pPr>
            <a:r>
              <a:rPr lang="en"/>
              <a:t>Suitability to problem (and what data is being stored)</a:t>
            </a:r>
          </a:p>
          <a:p>
            <a:pPr indent="-228600" lvl="0" marL="457200" rtl="0">
              <a:spcBef>
                <a:spcPts val="0"/>
              </a:spcBef>
            </a:pPr>
            <a:r>
              <a:rPr lang="en"/>
              <a:t>Many guidelines out there - key is to think through the problem and your priorities (ease-of-use vs efficiency)</a:t>
            </a:r>
          </a:p>
          <a:p>
            <a:pPr lvl="0" rtl="0">
              <a:spcBef>
                <a:spcPts val="0"/>
              </a:spcBef>
              <a:buNone/>
            </a:pPr>
            <a:r>
              <a:t/>
            </a:r>
            <a:endParaRP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Algorithms</a:t>
            </a:r>
          </a:p>
        </p:txBody>
      </p:sp>
      <p:sp>
        <p:nvSpPr>
          <p:cNvPr id="440" name="Shape 440"/>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Design gives you </a:t>
            </a:r>
            <a:r>
              <a:rPr i="1" lang="en"/>
              <a:t>what a method should do</a:t>
            </a:r>
            <a:r>
              <a:rPr lang="en"/>
              <a:t>, implementation concerns </a:t>
            </a:r>
            <a:r>
              <a:rPr i="1" lang="en"/>
              <a:t>how to code it to do that.</a:t>
            </a:r>
          </a:p>
          <a:p>
            <a:pPr lvl="0" rtl="0">
              <a:spcBef>
                <a:spcPts val="0"/>
              </a:spcBef>
              <a:buNone/>
            </a:pPr>
            <a:r>
              <a:t/>
            </a:r>
            <a:endParaRPr sz="1100"/>
          </a:p>
          <a:p>
            <a:pPr lvl="0" rtl="0">
              <a:spcBef>
                <a:spcPts val="0"/>
              </a:spcBef>
              <a:buNone/>
            </a:pPr>
            <a:r>
              <a:rPr lang="en"/>
              <a:t>Many ways to solve a problem, think carefully about choice. </a:t>
            </a:r>
          </a:p>
          <a:p>
            <a:pPr indent="-228600" lvl="0" marL="457200" rtl="0">
              <a:spcBef>
                <a:spcPts val="0"/>
              </a:spcBef>
            </a:pPr>
            <a:r>
              <a:rPr lang="en"/>
              <a:t>Good design may suggest certain realization.</a:t>
            </a:r>
          </a:p>
          <a:p>
            <a:pPr indent="-228600" lvl="0" marL="457200" rtl="0">
              <a:spcBef>
                <a:spcPts val="0"/>
              </a:spcBef>
            </a:pPr>
            <a:r>
              <a:rPr lang="en"/>
              <a:t>Be prepared to trade efficiency for maintainability or understandability.</a:t>
            </a:r>
          </a:p>
          <a:p>
            <a:pPr lvl="0" rtl="0">
              <a:spcBef>
                <a:spcPts val="0"/>
              </a:spcBef>
              <a:buNone/>
            </a:pPr>
            <a:r>
              <a:t/>
            </a:r>
            <a:endParaRPr/>
          </a:p>
        </p:txBody>
      </p:sp>
      <p:sp>
        <p:nvSpPr>
          <p:cNvPr id="441" name="Shape 4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447" name="Shape 447"/>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Should NOT always be avoided, but must be </a:t>
            </a:r>
          </a:p>
          <a:p>
            <a:pPr lvl="0" rtl="0">
              <a:spcBef>
                <a:spcPts val="0"/>
              </a:spcBef>
              <a:buNone/>
            </a:pPr>
            <a:r>
              <a:rPr lang="en"/>
              <a:t>used with great care.</a:t>
            </a:r>
          </a:p>
          <a:p>
            <a:pPr lvl="0" rtl="0">
              <a:spcBef>
                <a:spcPts val="0"/>
              </a:spcBef>
              <a:buNone/>
            </a:pPr>
            <a:r>
              <a:t/>
            </a:r>
            <a:endParaRPr sz="1100"/>
          </a:p>
          <a:p>
            <a:pPr indent="-228600" lvl="0" marL="457200" rtl="0">
              <a:spcBef>
                <a:spcPts val="0"/>
              </a:spcBef>
            </a:pPr>
            <a:r>
              <a:rPr lang="en"/>
              <a:t>Floating-point numbers</a:t>
            </a:r>
          </a:p>
          <a:p>
            <a:pPr indent="-228600" lvl="1" marL="914400" rtl="0">
              <a:spcBef>
                <a:spcPts val="0"/>
              </a:spcBef>
            </a:pPr>
            <a:r>
              <a:rPr lang="en"/>
              <a:t>Inherently imprecise. The imprecision may lead to invalid comparisons.</a:t>
            </a:r>
          </a:p>
          <a:p>
            <a:pPr indent="-228600" lvl="0" marL="457200" rtl="0">
              <a:spcBef>
                <a:spcPts val="0"/>
              </a:spcBef>
            </a:pPr>
            <a:r>
              <a:rPr lang="en"/>
              <a:t>Pointers</a:t>
            </a:r>
          </a:p>
          <a:p>
            <a:pPr indent="-228600" lvl="1" marL="914400" rtl="0">
              <a:spcBef>
                <a:spcPts val="0"/>
              </a:spcBef>
            </a:pPr>
            <a:r>
              <a:rPr lang="en"/>
              <a:t>Pointers referring to the wrong memory areas can corrupt data.</a:t>
            </a:r>
          </a:p>
          <a:p>
            <a:pPr indent="-228600" lvl="1" marL="914400" rtl="0">
              <a:spcBef>
                <a:spcPts val="0"/>
              </a:spcBef>
            </a:pPr>
            <a:r>
              <a:rPr lang="en"/>
              <a:t>Aliasing can make programs difficult to understand and change.</a:t>
            </a:r>
          </a:p>
        </p:txBody>
      </p:sp>
      <p:sp>
        <p:nvSpPr>
          <p:cNvPr id="448" name="Shape 4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454" name="Shape 454"/>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pPr>
            <a:r>
              <a:rPr lang="en"/>
              <a:t>Dynamic memory allocation</a:t>
            </a:r>
          </a:p>
          <a:p>
            <a:pPr indent="-228600" lvl="1" marL="914400" rtl="0">
              <a:spcBef>
                <a:spcPts val="0"/>
              </a:spcBef>
            </a:pPr>
            <a:r>
              <a:rPr lang="en"/>
              <a:t>Run-time allocation can cause memory overflow and garbage collection issues.</a:t>
            </a:r>
          </a:p>
          <a:p>
            <a:pPr indent="-228600" lvl="0" marL="457200" rtl="0">
              <a:spcBef>
                <a:spcPts val="0"/>
              </a:spcBef>
            </a:pPr>
            <a:r>
              <a:rPr lang="en"/>
              <a:t>Parallelism</a:t>
            </a:r>
          </a:p>
          <a:p>
            <a:pPr indent="-228600" lvl="1" marL="914400" rtl="0">
              <a:spcBef>
                <a:spcPts val="0"/>
              </a:spcBef>
            </a:pPr>
            <a:r>
              <a:rPr lang="en"/>
              <a:t>Can result in subtle timing errors because of unforeseen interaction between parallel processes.</a:t>
            </a:r>
          </a:p>
          <a:p>
            <a:pPr indent="-228600" lvl="0" marL="457200" rtl="0">
              <a:spcBef>
                <a:spcPts val="0"/>
              </a:spcBef>
            </a:pPr>
            <a:r>
              <a:rPr lang="en"/>
              <a:t>Recursion</a:t>
            </a:r>
          </a:p>
          <a:p>
            <a:pPr indent="-228600" lvl="1" marL="914400" rtl="0">
              <a:spcBef>
                <a:spcPts val="0"/>
              </a:spcBef>
            </a:pPr>
            <a:r>
              <a:rPr lang="en"/>
              <a:t>Errors in recursion can cause memory overflow.</a:t>
            </a:r>
          </a:p>
          <a:p>
            <a:pPr indent="-228600" lvl="0" marL="457200" rtl="0">
              <a:spcBef>
                <a:spcPts val="0"/>
              </a:spcBef>
            </a:pPr>
            <a:r>
              <a:rPr lang="en"/>
              <a:t>Interrupts</a:t>
            </a:r>
          </a:p>
          <a:p>
            <a:pPr indent="-228600" lvl="1" marL="914400" rtl="0">
              <a:spcBef>
                <a:spcPts val="0"/>
              </a:spcBef>
            </a:pPr>
            <a:r>
              <a:rPr lang="en"/>
              <a:t>Can cause a critical operation to be terminated and make a program difficult to understand. </a:t>
            </a:r>
          </a:p>
          <a:p>
            <a:pPr lvl="0" rtl="0">
              <a:spcBef>
                <a:spcPts val="0"/>
              </a:spcBef>
              <a:buNone/>
            </a:pPr>
            <a:r>
              <a:t/>
            </a:r>
            <a:endParaRPr/>
          </a:p>
        </p:txBody>
      </p: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Reuse</a:t>
            </a:r>
          </a:p>
        </p:txBody>
      </p:sp>
      <p:sp>
        <p:nvSpPr>
          <p:cNvPr id="461" name="Shape 461"/>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Most modern software is constructed, in part, by reusing existing components or systems. </a:t>
            </a:r>
          </a:p>
          <a:p>
            <a:pPr indent="-228600" lvl="0" marL="457200" rtl="0">
              <a:spcBef>
                <a:spcPts val="0"/>
              </a:spcBef>
            </a:pPr>
            <a:r>
              <a:rPr lang="en"/>
              <a:t>When developing software, consider how to make use of existing code.</a:t>
            </a:r>
          </a:p>
          <a:p>
            <a:pPr indent="-228600" lvl="0" marL="457200" rtl="0">
              <a:spcBef>
                <a:spcPts val="0"/>
              </a:spcBef>
            </a:pPr>
            <a:r>
              <a:rPr lang="en"/>
              <a:t>Possible at many levels of development.</a:t>
            </a:r>
          </a:p>
          <a:p>
            <a:pPr indent="-228600" lvl="0" marL="457200" rtl="0">
              <a:spcBef>
                <a:spcPts val="0"/>
              </a:spcBef>
            </a:pPr>
            <a:r>
              <a:rPr lang="en"/>
              <a:t>Be careful - many problems and costs associated with reuse.</a:t>
            </a:r>
          </a:p>
        </p:txBody>
      </p:sp>
      <p:sp>
        <p:nvSpPr>
          <p:cNvPr id="462" name="Shape 4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Reuse Levels</a:t>
            </a:r>
          </a:p>
        </p:txBody>
      </p:sp>
      <p:sp>
        <p:nvSpPr>
          <p:cNvPr id="468" name="Shape 468"/>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AutoNum type="arabicPeriod"/>
            </a:pPr>
            <a:r>
              <a:rPr lang="en" sz="2800"/>
              <a:t>Abstraction Level</a:t>
            </a:r>
            <a:br>
              <a:rPr lang="en" sz="2800"/>
            </a:br>
            <a:r>
              <a:rPr lang="en" sz="2200"/>
              <a:t>Use knowledge from similar projects in your system design (design/architectural patterns)</a:t>
            </a:r>
          </a:p>
          <a:p>
            <a:pPr indent="-228600" lvl="0" marL="457200" rtl="0">
              <a:spcBef>
                <a:spcPts val="0"/>
              </a:spcBef>
              <a:buAutoNum type="arabicPeriod"/>
            </a:pPr>
            <a:r>
              <a:rPr lang="en" sz="2800"/>
              <a:t>Object Level</a:t>
            </a:r>
            <a:br>
              <a:rPr lang="en" sz="2800"/>
            </a:br>
            <a:r>
              <a:rPr lang="en" sz="2200"/>
              <a:t>Import individual objects and functions from libraries and use them in your project.</a:t>
            </a:r>
          </a:p>
          <a:p>
            <a:pPr indent="-228600" lvl="0" marL="457200" rtl="0">
              <a:spcBef>
                <a:spcPts val="0"/>
              </a:spcBef>
              <a:buAutoNum type="arabicPeriod"/>
            </a:pPr>
            <a:r>
              <a:rPr lang="en" sz="2800"/>
              <a:t>Component Level</a:t>
            </a:r>
            <a:br>
              <a:rPr lang="en" sz="2800"/>
            </a:br>
            <a:r>
              <a:rPr lang="en" sz="2200"/>
              <a:t>Incorporate collections of objects and adapt them to your needs.</a:t>
            </a:r>
          </a:p>
          <a:p>
            <a:pPr indent="-228600" lvl="0" marL="457200" rtl="0">
              <a:spcBef>
                <a:spcPts val="0"/>
              </a:spcBef>
              <a:buAutoNum type="arabicPeriod"/>
            </a:pPr>
            <a:r>
              <a:rPr lang="en" sz="2800"/>
              <a:t>System Level</a:t>
            </a:r>
            <a:br>
              <a:rPr lang="en" sz="2800"/>
            </a:br>
            <a:r>
              <a:rPr lang="en" sz="2200"/>
              <a:t>Reuse complete applications, wired together with scripting code.</a:t>
            </a:r>
            <a:br>
              <a:rPr lang="en" sz="2400"/>
            </a:br>
          </a:p>
        </p:txBody>
      </p:sp>
      <p:sp>
        <p:nvSpPr>
          <p:cNvPr id="469" name="Shape 4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Costs of Code Reuse</a:t>
            </a:r>
          </a:p>
        </p:txBody>
      </p:sp>
      <p:sp>
        <p:nvSpPr>
          <p:cNvPr id="475" name="Shape 475"/>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SzPct val="100000"/>
            </a:pPr>
            <a:r>
              <a:rPr lang="en" sz="2800"/>
              <a:t>The time spent looking for software to reuse and addressing whether it fits your needs can be high.</a:t>
            </a:r>
          </a:p>
          <a:p>
            <a:pPr indent="-228600" lvl="0" marL="457200" rtl="0">
              <a:spcBef>
                <a:spcPts val="0"/>
              </a:spcBef>
              <a:buSzPct val="100000"/>
            </a:pPr>
            <a:r>
              <a:rPr lang="en" sz="2800"/>
              <a:t>Buying and licensing software for reuse can be expensive.</a:t>
            </a:r>
          </a:p>
          <a:p>
            <a:pPr indent="-228600" lvl="0" marL="457200" rtl="0">
              <a:spcBef>
                <a:spcPts val="0"/>
              </a:spcBef>
              <a:buSzPct val="100000"/>
            </a:pPr>
            <a:r>
              <a:rPr lang="en" sz="2800"/>
              <a:t>Cost of adapting and configuring the reusable components to fit your requirements can be more expensive than coding yourself.</a:t>
            </a:r>
          </a:p>
          <a:p>
            <a:pPr indent="-228600" lvl="0" marL="457200" rtl="0">
              <a:spcBef>
                <a:spcPts val="0"/>
              </a:spcBef>
              <a:buSzPct val="100000"/>
            </a:pPr>
            <a:r>
              <a:rPr lang="en" sz="2800"/>
              <a:t>Integrating reused systems with each other and with your new code can result in new defects.</a:t>
            </a:r>
          </a:p>
        </p:txBody>
      </p:sp>
      <p:sp>
        <p:nvSpPr>
          <p:cNvPr id="476" name="Shape 4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Host-Target Development</a:t>
            </a:r>
          </a:p>
        </p:txBody>
      </p:sp>
      <p:sp>
        <p:nvSpPr>
          <p:cNvPr id="482" name="Shape 482"/>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Most software is developed on one type of computer (the host) and deployed on different types of computers (targets). </a:t>
            </a:r>
          </a:p>
          <a:p>
            <a:pPr indent="-228600" lvl="0" marL="457200" rtl="0">
              <a:spcBef>
                <a:spcPts val="0"/>
              </a:spcBef>
            </a:pPr>
            <a:r>
              <a:rPr lang="en"/>
              <a:t>For embedded systems, the target is </a:t>
            </a:r>
            <a:r>
              <a:rPr b="1" lang="en"/>
              <a:t>very </a:t>
            </a:r>
            <a:r>
              <a:rPr lang="en"/>
              <a:t>different from the host.</a:t>
            </a:r>
          </a:p>
          <a:p>
            <a:pPr indent="-228600" lvl="0" marL="457200" rtl="0">
              <a:spcBef>
                <a:spcPts val="0"/>
              </a:spcBef>
            </a:pPr>
            <a:r>
              <a:rPr lang="en"/>
              <a:t>For desktop applications, still need to consider a wide variety of target environments.</a:t>
            </a:r>
          </a:p>
        </p:txBody>
      </p:sp>
      <p:sp>
        <p:nvSpPr>
          <p:cNvPr id="483" name="Shape 4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Target Support Issues</a:t>
            </a:r>
          </a:p>
        </p:txBody>
      </p:sp>
      <p:sp>
        <p:nvSpPr>
          <p:cNvPr id="489" name="Shape 489"/>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SzPct val="100000"/>
            </a:pPr>
            <a:r>
              <a:rPr lang="en" sz="2400"/>
              <a:t>The hardware and software requirements of a component.  </a:t>
            </a:r>
          </a:p>
          <a:p>
            <a:pPr indent="-228600" lvl="1" marL="914400" rtl="0">
              <a:spcBef>
                <a:spcPts val="0"/>
              </a:spcBef>
              <a:buSzPct val="100000"/>
            </a:pPr>
            <a:r>
              <a:rPr lang="en" sz="2200"/>
              <a:t>If a component is designed for a specific hardware architecture, requires certain CPU/RAM/GPU, or requires special software, then make sure those assumptions are clearly stated.</a:t>
            </a:r>
          </a:p>
          <a:p>
            <a:pPr indent="-228600" lvl="0" marL="457200" rtl="0">
              <a:spcBef>
                <a:spcPts val="0"/>
              </a:spcBef>
              <a:buSzPct val="100000"/>
            </a:pPr>
            <a:r>
              <a:rPr lang="en" sz="2400"/>
              <a:t>The availability requirements of the system.</a:t>
            </a:r>
          </a:p>
          <a:p>
            <a:pPr indent="-228600" lvl="1" marL="914400" rtl="0">
              <a:spcBef>
                <a:spcPts val="0"/>
              </a:spcBef>
              <a:buSzPct val="100000"/>
            </a:pPr>
            <a:r>
              <a:rPr lang="en" sz="2200"/>
              <a:t>Components may be deployed on multiple platforms. Make sure an alternative implementation of the component is available if one fails.</a:t>
            </a:r>
          </a:p>
          <a:p>
            <a:pPr indent="-228600" lvl="0" marL="457200" rtl="0">
              <a:spcBef>
                <a:spcPts val="0"/>
              </a:spcBef>
              <a:buSzPct val="100000"/>
            </a:pPr>
            <a:r>
              <a:rPr lang="en" sz="2400"/>
              <a:t>Component Communications</a:t>
            </a:r>
          </a:p>
          <a:p>
            <a:pPr indent="-228600" lvl="1" marL="914400" rtl="0">
              <a:spcBef>
                <a:spcPts val="0"/>
              </a:spcBef>
              <a:buSzPct val="100000"/>
            </a:pPr>
            <a:r>
              <a:rPr lang="en" sz="2200"/>
              <a:t>If distributed components must communicate, try to install them on a single system or ensure geographically close servers exist.</a:t>
            </a:r>
          </a:p>
        </p:txBody>
      </p:sp>
      <p:sp>
        <p:nvSpPr>
          <p:cNvPr id="490" name="Shape 4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78" name="Shape 7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Refine and remove bad classes</a:t>
            </a:r>
          </a:p>
          <a:p>
            <a:pPr indent="-228600" lvl="1" marL="914400" marR="0" rtl="0" algn="l">
              <a:lnSpc>
                <a:spcPct val="100000"/>
              </a:lnSpc>
              <a:spcBef>
                <a:spcPts val="600"/>
              </a:spcBef>
              <a:spcAft>
                <a:spcPts val="0"/>
              </a:spcAft>
              <a:buClr>
                <a:schemeClr val="dk1"/>
              </a:buClr>
              <a:buSzPct val="125000"/>
              <a:buFont typeface="Arial"/>
            </a:pPr>
            <a:r>
              <a:rPr lang="en" sz="2400"/>
              <a:t>Redundant, vague, or irrelevant.</a:t>
            </a:r>
          </a:p>
          <a:p>
            <a:pPr indent="-228600" lvl="1" marL="914400" marR="0" rtl="0" algn="l">
              <a:lnSpc>
                <a:spcPct val="100000"/>
              </a:lnSpc>
              <a:spcBef>
                <a:spcPts val="600"/>
              </a:spcBef>
              <a:spcAft>
                <a:spcPts val="0"/>
              </a:spcAft>
              <a:buClr>
                <a:schemeClr val="dk1"/>
              </a:buClr>
              <a:buSzPct val="125000"/>
              <a:buFont typeface="Arial"/>
            </a:pPr>
            <a:r>
              <a:rPr lang="en" sz="2400"/>
              <a:t>Abstract objects to classes.</a:t>
            </a:r>
          </a:p>
          <a:p>
            <a:pPr indent="-228600" lvl="0" marL="457200" marR="0" rtl="0" algn="l">
              <a:lnSpc>
                <a:spcPct val="100000"/>
              </a:lnSpc>
              <a:spcBef>
                <a:spcPts val="600"/>
              </a:spcBef>
              <a:spcAft>
                <a:spcPts val="0"/>
              </a:spcAft>
            </a:pPr>
            <a:r>
              <a:rPr lang="en"/>
              <a:t>Prepare data dictionary</a:t>
            </a:r>
          </a:p>
          <a:p>
            <a:pPr indent="-228600" lvl="1" marL="914400" marR="0" rtl="0" algn="l">
              <a:lnSpc>
                <a:spcPct val="100000"/>
              </a:lnSpc>
              <a:spcBef>
                <a:spcPts val="600"/>
              </a:spcBef>
              <a:spcAft>
                <a:spcPts val="0"/>
              </a:spcAft>
            </a:pPr>
            <a:r>
              <a:rPr lang="en"/>
              <a:t>Describe each class and its purpose.</a:t>
            </a:r>
          </a:p>
        </p:txBody>
      </p:sp>
      <p:sp>
        <p:nvSpPr>
          <p:cNvPr id="79" name="Shape 79"/>
          <p:cNvSpPr/>
          <p:nvPr/>
        </p:nvSpPr>
        <p:spPr>
          <a:xfrm>
            <a:off x="4515450"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80" name="Shape 80"/>
          <p:cNvSpPr/>
          <p:nvPr/>
        </p:nvSpPr>
        <p:spPr>
          <a:xfrm>
            <a:off x="6033025"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81" name="Shape 81"/>
          <p:cNvSpPr/>
          <p:nvPr/>
        </p:nvSpPr>
        <p:spPr>
          <a:xfrm>
            <a:off x="7550600"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82" name="Shape 82"/>
          <p:cNvSpPr/>
          <p:nvPr/>
        </p:nvSpPr>
        <p:spPr>
          <a:xfrm>
            <a:off x="4515450" y="34197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83" name="Shape 83"/>
          <p:cNvSpPr/>
          <p:nvPr/>
        </p:nvSpPr>
        <p:spPr>
          <a:xfrm>
            <a:off x="4503075"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84" name="Shape 84"/>
          <p:cNvSpPr/>
          <p:nvPr/>
        </p:nvSpPr>
        <p:spPr>
          <a:xfrm>
            <a:off x="6033025"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Number</a:t>
            </a:r>
          </a:p>
        </p:txBody>
      </p:sp>
      <p:sp>
        <p:nvSpPr>
          <p:cNvPr id="85" name="Shape 85"/>
          <p:cNvSpPr/>
          <p:nvPr/>
        </p:nvSpPr>
        <p:spPr>
          <a:xfrm>
            <a:off x="7562962"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Title</a:t>
            </a:r>
          </a:p>
        </p:txBody>
      </p:sp>
      <p:sp>
        <p:nvSpPr>
          <p:cNvPr id="86" name="Shape 86"/>
          <p:cNvSpPr/>
          <p:nvPr/>
        </p:nvSpPr>
        <p:spPr>
          <a:xfrm>
            <a:off x="6030300" y="34197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 101.1</a:t>
            </a:r>
          </a:p>
        </p:txBody>
      </p:sp>
      <p:sp>
        <p:nvSpPr>
          <p:cNvPr id="87" name="Shape 87"/>
          <p:cNvSpPr/>
          <p:nvPr/>
        </p:nvSpPr>
        <p:spPr>
          <a:xfrm>
            <a:off x="7545150" y="34197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Wee Free Men</a:t>
            </a:r>
          </a:p>
        </p:txBody>
      </p:sp>
      <p:sp>
        <p:nvSpPr>
          <p:cNvPr id="88" name="Shape 88"/>
          <p:cNvSpPr/>
          <p:nvPr/>
        </p:nvSpPr>
        <p:spPr>
          <a:xfrm>
            <a:off x="4515450" y="42449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Terry Prachett</a:t>
            </a:r>
          </a:p>
        </p:txBody>
      </p:sp>
      <p:sp>
        <p:nvSpPr>
          <p:cNvPr id="89" name="Shape 89"/>
          <p:cNvSpPr/>
          <p:nvPr/>
        </p:nvSpPr>
        <p:spPr>
          <a:xfrm>
            <a:off x="7562975"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90" name="Shape 90"/>
          <p:cNvSpPr/>
          <p:nvPr/>
        </p:nvSpPr>
        <p:spPr>
          <a:xfrm>
            <a:off x="6033025"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91" name="Shape 91"/>
          <p:cNvSpPr txBox="1"/>
          <p:nvPr/>
        </p:nvSpPr>
        <p:spPr>
          <a:xfrm>
            <a:off x="4602225" y="4477525"/>
            <a:ext cx="4394099" cy="1779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b="1" lang="en"/>
              <a:t>Library Material: </a:t>
            </a:r>
            <a:r>
              <a:rPr lang="en"/>
              <a:t>An abstract class representing a generic library item that can be checked out. Has an ID and title.</a:t>
            </a:r>
          </a:p>
          <a:p>
            <a:pPr rtl="0">
              <a:spcBef>
                <a:spcPts val="0"/>
              </a:spcBef>
              <a:buNone/>
            </a:pPr>
            <a:r>
              <a:t/>
            </a:r>
            <a:endParaRPr/>
          </a:p>
          <a:p>
            <a:pPr>
              <a:spcBef>
                <a:spcPts val="0"/>
              </a:spcBef>
              <a:buNone/>
            </a:pPr>
            <a:r>
              <a:rPr b="1" lang="en">
                <a:solidFill>
                  <a:schemeClr val="dk1"/>
                </a:solidFill>
              </a:rPr>
              <a:t>Book:</a:t>
            </a:r>
            <a:r>
              <a:rPr lang="en">
                <a:solidFill>
                  <a:schemeClr val="dk1"/>
                </a:solidFill>
              </a:rPr>
              <a:t> A class representing a book that can be checked out. Has an author in addition to inherited attributes ID and title.</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4"/>
                                        </p:tgtEl>
                                      </p:cBhvr>
                                    </p:animEffect>
                                    <p:set>
                                      <p:cBhvr>
                                        <p:cTn dur="1" fill="hold">
                                          <p:stCondLst>
                                            <p:cond delay="0"/>
                                          </p:stCondLst>
                                        </p:cTn>
                                        <p:tgtEl>
                                          <p:spTgt spid="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85"/>
                                        </p:tgtEl>
                                      </p:cBhvr>
                                    </p:animEffect>
                                    <p:set>
                                      <p:cBhvr>
                                        <p:cTn dur="1" fill="hold">
                                          <p:stCondLst>
                                            <p:cond delay="0"/>
                                          </p:stCondLst>
                                        </p:cTn>
                                        <p:tgtEl>
                                          <p:spTgt spid="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7"/>
                                        </p:tgtEl>
                                      </p:cBhvr>
                                    </p:animEffect>
                                    <p:set>
                                      <p:cBhvr>
                                        <p:cTn dur="1" fill="hold">
                                          <p:stCondLst>
                                            <p:cond delay="0"/>
                                          </p:stCondLst>
                                        </p:cTn>
                                        <p:tgtEl>
                                          <p:spTgt spid="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86"/>
                                        </p:tgtEl>
                                      </p:cBhvr>
                                    </p:animEffect>
                                    <p:set>
                                      <p:cBhvr>
                                        <p:cTn dur="1" fill="hold">
                                          <p:stCondLst>
                                            <p:cond delay="0"/>
                                          </p:stCondLst>
                                        </p:cTn>
                                        <p:tgtEl>
                                          <p:spTgt spid="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8"/>
                                        </p:tgtEl>
                                      </p:cBhvr>
                                    </p:animEffect>
                                    <p:set>
                                      <p:cBhvr>
                                        <p:cTn dur="1" fill="hold">
                                          <p:stCondLst>
                                            <p:cond delay="0"/>
                                          </p:stCondLst>
                                        </p:cTn>
                                        <p:tgtEl>
                                          <p:spTgt spid="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par>
                                <p:cTn fill="hold" nodeType="withEffect" presetClass="exit" presetID="10" presetSubtype="0">
                                  <p:stCondLst>
                                    <p:cond delay="0"/>
                                  </p:stCondLst>
                                  <p:childTnLst>
                                    <p:animEffect filter="fade" transition="out">
                                      <p:cBhvr>
                                        <p:cTn dur="1"/>
                                        <p:tgtEl>
                                          <p:spTgt spid="82"/>
                                        </p:tgtEl>
                                      </p:cBhvr>
                                    </p:animEffect>
                                    <p:set>
                                      <p:cBhvr>
                                        <p:cTn dur="1" fill="hold">
                                          <p:stCondLst>
                                            <p:cond delay="0"/>
                                          </p:stCondLst>
                                        </p:cTn>
                                        <p:tgtEl>
                                          <p:spTgt spid="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Managing Change</a:t>
            </a:r>
          </a:p>
        </p:txBody>
      </p:sp>
      <p:sp>
        <p:nvSpPr>
          <p:cNvPr id="496" name="Shape 496"/>
          <p:cNvSpPr txBox="1"/>
          <p:nvPr>
            <p:ph idx="1" type="body"/>
          </p:nvPr>
        </p:nvSpPr>
        <p:spPr>
          <a:xfrm>
            <a:off x="457200" y="1600200"/>
            <a:ext cx="8229600" cy="4814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Change happens all the time, so managing change is essential. </a:t>
            </a:r>
          </a:p>
          <a:p>
            <a:pPr indent="-228600" lvl="0" marL="457200" marR="0" rtl="0" algn="l">
              <a:lnSpc>
                <a:spcPct val="100000"/>
              </a:lnSpc>
              <a:spcBef>
                <a:spcPts val="600"/>
              </a:spcBef>
              <a:spcAft>
                <a:spcPts val="0"/>
              </a:spcAft>
            </a:pPr>
            <a:r>
              <a:rPr lang="en"/>
              <a:t>When teams work together, their work must not conflict. </a:t>
            </a:r>
          </a:p>
          <a:p>
            <a:pPr indent="-228600" lvl="1" marL="914400" marR="0" rtl="0" algn="l">
              <a:lnSpc>
                <a:spcPct val="100000"/>
              </a:lnSpc>
              <a:spcBef>
                <a:spcPts val="600"/>
              </a:spcBef>
              <a:spcAft>
                <a:spcPts val="0"/>
              </a:spcAft>
            </a:pPr>
            <a:r>
              <a:rPr lang="en"/>
              <a:t>Changes must be coordinated. Otherwise, one programmer may overwrite the other’s work.</a:t>
            </a:r>
          </a:p>
          <a:p>
            <a:pPr indent="-228600" lvl="1" marL="914400" marR="0" rtl="0" algn="l">
              <a:lnSpc>
                <a:spcPct val="100000"/>
              </a:lnSpc>
              <a:spcBef>
                <a:spcPts val="600"/>
              </a:spcBef>
              <a:spcAft>
                <a:spcPts val="0"/>
              </a:spcAft>
            </a:pPr>
            <a:r>
              <a:rPr lang="en"/>
              <a:t>Everybody must have access to the most up-to-date versions of all project components.</a:t>
            </a:r>
          </a:p>
          <a:p>
            <a:pPr indent="-228600" lvl="0" marL="457200" marR="0" rtl="0" algn="l">
              <a:lnSpc>
                <a:spcPct val="100000"/>
              </a:lnSpc>
              <a:spcBef>
                <a:spcPts val="600"/>
              </a:spcBef>
              <a:spcAft>
                <a:spcPts val="0"/>
              </a:spcAft>
            </a:pPr>
            <a:r>
              <a:rPr lang="en"/>
              <a:t>If something is broken, we should be able to go back to the working version.</a:t>
            </a:r>
          </a:p>
          <a:p>
            <a:pPr lvl="0" rtl="0">
              <a:spcBef>
                <a:spcPts val="0"/>
              </a:spcBef>
              <a:buNone/>
            </a:pPr>
            <a:r>
              <a:t/>
            </a:r>
            <a:endParaRPr/>
          </a:p>
        </p:txBody>
      </p:sp>
      <p:sp>
        <p:nvSpPr>
          <p:cNvPr id="497" name="Shape 4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Configuration Management</a:t>
            </a:r>
          </a:p>
        </p:txBody>
      </p:sp>
      <p:sp>
        <p:nvSpPr>
          <p:cNvPr id="503" name="Shape 503"/>
          <p:cNvSpPr txBox="1"/>
          <p:nvPr>
            <p:ph idx="1" type="body"/>
          </p:nvPr>
        </p:nvSpPr>
        <p:spPr>
          <a:xfrm>
            <a:off x="457200" y="1600200"/>
            <a:ext cx="8229600" cy="4814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The process of managing a changing system. </a:t>
            </a:r>
            <a:br>
              <a:rPr lang="en" sz="2400"/>
            </a:br>
            <a:r>
              <a:rPr lang="en" sz="2400"/>
              <a:t>Three fundamental activities:</a:t>
            </a:r>
          </a:p>
          <a:p>
            <a:pPr indent="-381000" lvl="0" marL="457200" marR="0" rtl="0" algn="l">
              <a:lnSpc>
                <a:spcPct val="100000"/>
              </a:lnSpc>
              <a:spcBef>
                <a:spcPts val="600"/>
              </a:spcBef>
              <a:spcAft>
                <a:spcPts val="0"/>
              </a:spcAft>
              <a:buSzPct val="100000"/>
              <a:buAutoNum type="arabicPeriod"/>
            </a:pPr>
            <a:r>
              <a:rPr lang="en" sz="2400"/>
              <a:t>Version Management</a:t>
            </a:r>
            <a:br>
              <a:rPr lang="en" sz="2400"/>
            </a:br>
            <a:r>
              <a:rPr lang="en" sz="2200"/>
              <a:t>Different versions of system components are tracked. Coordinates development by several programmers. Prevents overwriting of code.</a:t>
            </a:r>
          </a:p>
          <a:p>
            <a:pPr indent="-381000" lvl="0" marL="457200" marR="0" rtl="0" algn="l">
              <a:lnSpc>
                <a:spcPct val="100000"/>
              </a:lnSpc>
              <a:spcBef>
                <a:spcPts val="600"/>
              </a:spcBef>
              <a:spcAft>
                <a:spcPts val="0"/>
              </a:spcAft>
              <a:buSzPct val="100000"/>
              <a:buAutoNum type="arabicPeriod"/>
            </a:pPr>
            <a:r>
              <a:rPr lang="en" sz="2400"/>
              <a:t>System Integration</a:t>
            </a:r>
            <a:br>
              <a:rPr lang="en" sz="2400"/>
            </a:br>
            <a:r>
              <a:rPr lang="en" sz="2200"/>
              <a:t>Support is provided to help developers define what versions of a component are used to create a system build. Supports automated builds by linking components.</a:t>
            </a:r>
          </a:p>
          <a:p>
            <a:pPr indent="-381000" lvl="0" marL="457200" marR="0" rtl="0" algn="l">
              <a:lnSpc>
                <a:spcPct val="100000"/>
              </a:lnSpc>
              <a:spcBef>
                <a:spcPts val="600"/>
              </a:spcBef>
              <a:spcAft>
                <a:spcPts val="0"/>
              </a:spcAft>
              <a:buSzPct val="100000"/>
              <a:buAutoNum type="arabicPeriod"/>
            </a:pPr>
            <a:r>
              <a:rPr lang="en" sz="2400"/>
              <a:t>Problem Tracking</a:t>
            </a:r>
            <a:br>
              <a:rPr lang="en" sz="2400"/>
            </a:br>
            <a:r>
              <a:rPr lang="en" sz="2200"/>
              <a:t>Allow users to report bugs and other problems, and allow developers to see who is working on these problems.</a:t>
            </a:r>
          </a:p>
          <a:p>
            <a:pPr lvl="0" rtl="0">
              <a:spcBef>
                <a:spcPts val="0"/>
              </a:spcBef>
              <a:buNone/>
            </a:pPr>
            <a:r>
              <a:t/>
            </a:r>
            <a:endParaRPr sz="2200"/>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Identify associations and aggregations.</a:t>
            </a:r>
          </a:p>
          <a:p>
            <a:pPr indent="-228600" lvl="0" marL="457200" marR="0" rtl="0" algn="l">
              <a:lnSpc>
                <a:spcPct val="100000"/>
              </a:lnSpc>
              <a:spcBef>
                <a:spcPts val="600"/>
              </a:spcBef>
              <a:spcAft>
                <a:spcPts val="0"/>
              </a:spcAft>
            </a:pPr>
            <a:r>
              <a:rPr lang="en"/>
              <a:t>Identify the attributes and operations of classes.</a:t>
            </a:r>
          </a:p>
          <a:p>
            <a:pPr indent="-228600" lvl="0" marL="457200" marR="0" rtl="0" algn="l">
              <a:lnSpc>
                <a:spcPct val="100000"/>
              </a:lnSpc>
              <a:spcBef>
                <a:spcPts val="600"/>
              </a:spcBef>
              <a:spcAft>
                <a:spcPts val="0"/>
              </a:spcAft>
            </a:pPr>
            <a:r>
              <a:rPr lang="en"/>
              <a:t>Organize and simplify using inheritance.</a:t>
            </a:r>
          </a:p>
        </p:txBody>
      </p:sp>
      <p:sp>
        <p:nvSpPr>
          <p:cNvPr id="99" name="Shape 99"/>
          <p:cNvSpPr/>
          <p:nvPr/>
        </p:nvSpPr>
        <p:spPr>
          <a:xfrm>
            <a:off x="4515450"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100" name="Shape 100"/>
          <p:cNvSpPr/>
          <p:nvPr/>
        </p:nvSpPr>
        <p:spPr>
          <a:xfrm>
            <a:off x="6033025"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01" name="Shape 101"/>
          <p:cNvSpPr/>
          <p:nvPr/>
        </p:nvSpPr>
        <p:spPr>
          <a:xfrm>
            <a:off x="7550600"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102" name="Shape 102"/>
          <p:cNvSpPr/>
          <p:nvPr/>
        </p:nvSpPr>
        <p:spPr>
          <a:xfrm>
            <a:off x="4503075"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103" name="Shape 103"/>
          <p:cNvSpPr/>
          <p:nvPr/>
        </p:nvSpPr>
        <p:spPr>
          <a:xfrm>
            <a:off x="7550600"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04" name="Shape 104"/>
          <p:cNvSpPr/>
          <p:nvPr/>
        </p:nvSpPr>
        <p:spPr>
          <a:xfrm>
            <a:off x="6026837" y="2594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05" name="Shape 105"/>
          <p:cNvSpPr/>
          <p:nvPr/>
        </p:nvSpPr>
        <p:spPr>
          <a:xfrm>
            <a:off x="6622225" y="23205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cxnSp>
        <p:nvCxnSpPr>
          <p:cNvPr id="106" name="Shape 106"/>
          <p:cNvCxnSpPr>
            <a:stCxn id="105" idx="0"/>
            <a:endCxn id="99" idx="3"/>
          </p:cNvCxnSpPr>
          <p:nvPr/>
        </p:nvCxnSpPr>
        <p:spPr>
          <a:xfrm rot="10800000">
            <a:off x="5966575" y="2098200"/>
            <a:ext cx="1381200" cy="222300"/>
          </a:xfrm>
          <a:prstGeom prst="straightConnector1">
            <a:avLst/>
          </a:prstGeom>
          <a:noFill/>
          <a:ln cap="flat" cmpd="sng" w="28575">
            <a:solidFill>
              <a:schemeClr val="dk2"/>
            </a:solidFill>
            <a:prstDash val="solid"/>
            <a:round/>
            <a:headEnd len="lg" w="lg" type="none"/>
            <a:tailEnd len="lg" w="lg" type="none"/>
          </a:ln>
        </p:spPr>
      </p:cxnSp>
      <p:sp>
        <p:nvSpPr>
          <p:cNvPr id="107" name="Shape 107"/>
          <p:cNvSpPr txBox="1"/>
          <p:nvPr/>
        </p:nvSpPr>
        <p:spPr>
          <a:xfrm>
            <a:off x="6030300" y="1787937"/>
            <a:ext cx="317699" cy="271499"/>
          </a:xfrm>
          <a:prstGeom prst="rect">
            <a:avLst/>
          </a:prstGeom>
          <a:noFill/>
          <a:ln>
            <a:noFill/>
          </a:ln>
        </p:spPr>
        <p:txBody>
          <a:bodyPr anchorCtr="0" anchor="t" bIns="91425" lIns="91425" rIns="91425" tIns="91425">
            <a:noAutofit/>
          </a:bodyPr>
          <a:lstStyle/>
          <a:p>
            <a:pPr>
              <a:spcBef>
                <a:spcPts val="0"/>
              </a:spcBef>
              <a:buNone/>
            </a:pPr>
            <a:r>
              <a:rPr lang="en"/>
              <a:t>1</a:t>
            </a:r>
          </a:p>
        </p:txBody>
      </p:sp>
      <p:sp>
        <p:nvSpPr>
          <p:cNvPr id="108" name="Shape 108"/>
          <p:cNvSpPr txBox="1"/>
          <p:nvPr/>
        </p:nvSpPr>
        <p:spPr>
          <a:xfrm>
            <a:off x="7164925" y="1962450"/>
            <a:ext cx="594900"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109" name="Shape 109"/>
          <p:cNvSpPr/>
          <p:nvPr/>
        </p:nvSpPr>
        <p:spPr>
          <a:xfrm>
            <a:off x="4615937" y="31392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10" name="Shape 110"/>
          <p:cNvSpPr/>
          <p:nvPr/>
        </p:nvSpPr>
        <p:spPr>
          <a:xfrm>
            <a:off x="6116512" y="31392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11" name="Shape 111"/>
          <p:cNvSpPr/>
          <p:nvPr/>
        </p:nvSpPr>
        <p:spPr>
          <a:xfrm>
            <a:off x="7617075" y="31392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cxnSp>
        <p:nvCxnSpPr>
          <p:cNvPr id="112" name="Shape 112"/>
          <p:cNvCxnSpPr>
            <a:stCxn id="111" idx="0"/>
            <a:endCxn id="105" idx="3"/>
          </p:cNvCxnSpPr>
          <p:nvPr/>
        </p:nvCxnSpPr>
        <p:spPr>
          <a:xfrm rot="10800000">
            <a:off x="8073225" y="2649362"/>
            <a:ext cx="269400" cy="489900"/>
          </a:xfrm>
          <a:prstGeom prst="straightConnector1">
            <a:avLst/>
          </a:prstGeom>
          <a:noFill/>
          <a:ln cap="flat" cmpd="sng" w="19050">
            <a:solidFill>
              <a:schemeClr val="dk2"/>
            </a:solidFill>
            <a:prstDash val="solid"/>
            <a:round/>
            <a:headEnd len="lg" w="lg" type="none"/>
            <a:tailEnd len="lg" w="lg" type="triangle"/>
          </a:ln>
        </p:spPr>
      </p:cxnSp>
      <p:cxnSp>
        <p:nvCxnSpPr>
          <p:cNvPr id="113" name="Shape 113"/>
          <p:cNvCxnSpPr>
            <a:stCxn id="110" idx="0"/>
            <a:endCxn id="105" idx="2"/>
          </p:cNvCxnSpPr>
          <p:nvPr/>
        </p:nvCxnSpPr>
        <p:spPr>
          <a:xfrm flipH="1" rot="10800000">
            <a:off x="6842062" y="2978175"/>
            <a:ext cx="505800" cy="161100"/>
          </a:xfrm>
          <a:prstGeom prst="straightConnector1">
            <a:avLst/>
          </a:prstGeom>
          <a:noFill/>
          <a:ln cap="flat" cmpd="sng" w="19050">
            <a:solidFill>
              <a:schemeClr val="dk2"/>
            </a:solidFill>
            <a:prstDash val="solid"/>
            <a:round/>
            <a:headEnd len="lg" w="lg" type="none"/>
            <a:tailEnd len="lg" w="lg" type="triangle"/>
          </a:ln>
        </p:spPr>
      </p:cxnSp>
      <p:cxnSp>
        <p:nvCxnSpPr>
          <p:cNvPr id="114" name="Shape 114"/>
          <p:cNvCxnSpPr>
            <a:stCxn id="109" idx="0"/>
            <a:endCxn id="105" idx="1"/>
          </p:cNvCxnSpPr>
          <p:nvPr/>
        </p:nvCxnSpPr>
        <p:spPr>
          <a:xfrm flipH="1" rot="10800000">
            <a:off x="5341487" y="2649362"/>
            <a:ext cx="1280700" cy="489900"/>
          </a:xfrm>
          <a:prstGeom prst="straightConnector1">
            <a:avLst/>
          </a:prstGeom>
          <a:noFill/>
          <a:ln cap="flat" cmpd="sng" w="19050">
            <a:solidFill>
              <a:schemeClr val="dk2"/>
            </a:solidFill>
            <a:prstDash val="solid"/>
            <a:round/>
            <a:headEnd len="lg" w="lg" type="none"/>
            <a:tailEnd len="lg" w="lg" type="triangle"/>
          </a:ln>
        </p:spPr>
      </p:cxnSp>
      <p:sp>
        <p:nvSpPr>
          <p:cNvPr id="115" name="Shape 115"/>
          <p:cNvSpPr/>
          <p:nvPr/>
        </p:nvSpPr>
        <p:spPr>
          <a:xfrm>
            <a:off x="4615950" y="442908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16" name="Shape 116"/>
          <p:cNvSpPr/>
          <p:nvPr/>
        </p:nvSpPr>
        <p:spPr>
          <a:xfrm>
            <a:off x="6116512" y="441733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Performer</a:t>
            </a:r>
          </a:p>
        </p:txBody>
      </p:sp>
      <p:sp>
        <p:nvSpPr>
          <p:cNvPr id="117" name="Shape 117"/>
          <p:cNvSpPr/>
          <p:nvPr/>
        </p:nvSpPr>
        <p:spPr>
          <a:xfrm>
            <a:off x="7617100" y="44173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Director</a:t>
            </a:r>
          </a:p>
        </p:txBody>
      </p:sp>
      <p:sp>
        <p:nvSpPr>
          <p:cNvPr id="118" name="Shape 118"/>
          <p:cNvSpPr/>
          <p:nvPr/>
        </p:nvSpPr>
        <p:spPr>
          <a:xfrm>
            <a:off x="6116525" y="56012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Creator</a:t>
            </a:r>
          </a:p>
        </p:txBody>
      </p:sp>
      <p:cxnSp>
        <p:nvCxnSpPr>
          <p:cNvPr id="119" name="Shape 119"/>
          <p:cNvCxnSpPr>
            <a:stCxn id="115" idx="2"/>
            <a:endCxn id="118" idx="0"/>
          </p:cNvCxnSpPr>
          <p:nvPr/>
        </p:nvCxnSpPr>
        <p:spPr>
          <a:xfrm>
            <a:off x="5341500" y="5086687"/>
            <a:ext cx="1500600" cy="514500"/>
          </a:xfrm>
          <a:prstGeom prst="straightConnector1">
            <a:avLst/>
          </a:prstGeom>
          <a:noFill/>
          <a:ln cap="flat" cmpd="sng" w="19050">
            <a:solidFill>
              <a:schemeClr val="dk2"/>
            </a:solidFill>
            <a:prstDash val="solid"/>
            <a:round/>
            <a:headEnd len="lg" w="lg" type="none"/>
            <a:tailEnd len="lg" w="lg" type="triangle"/>
          </a:ln>
        </p:spPr>
      </p:cxnSp>
      <p:cxnSp>
        <p:nvCxnSpPr>
          <p:cNvPr id="120" name="Shape 120"/>
          <p:cNvCxnSpPr>
            <a:stCxn id="116" idx="2"/>
            <a:endCxn id="118" idx="0"/>
          </p:cNvCxnSpPr>
          <p:nvPr/>
        </p:nvCxnSpPr>
        <p:spPr>
          <a:xfrm>
            <a:off x="6842062" y="5074937"/>
            <a:ext cx="0" cy="526200"/>
          </a:xfrm>
          <a:prstGeom prst="straightConnector1">
            <a:avLst/>
          </a:prstGeom>
          <a:noFill/>
          <a:ln cap="flat" cmpd="sng" w="19050">
            <a:solidFill>
              <a:schemeClr val="dk2"/>
            </a:solidFill>
            <a:prstDash val="solid"/>
            <a:round/>
            <a:headEnd len="lg" w="lg" type="none"/>
            <a:tailEnd len="lg" w="lg" type="triangle"/>
          </a:ln>
        </p:spPr>
      </p:cxnSp>
      <p:cxnSp>
        <p:nvCxnSpPr>
          <p:cNvPr id="121" name="Shape 121"/>
          <p:cNvCxnSpPr>
            <a:stCxn id="117" idx="2"/>
            <a:endCxn id="118" idx="0"/>
          </p:cNvCxnSpPr>
          <p:nvPr/>
        </p:nvCxnSpPr>
        <p:spPr>
          <a:xfrm flipH="1">
            <a:off x="6842050" y="5074950"/>
            <a:ext cx="1500600" cy="526200"/>
          </a:xfrm>
          <a:prstGeom prst="straightConnector1">
            <a:avLst/>
          </a:prstGeom>
          <a:noFill/>
          <a:ln cap="flat" cmpd="sng" w="19050">
            <a:solidFill>
              <a:schemeClr val="dk2"/>
            </a:solidFill>
            <a:prstDash val="solid"/>
            <a:round/>
            <a:headEnd len="lg" w="lg" type="none"/>
            <a:tailEnd len="lg" w="lg" type="triangle"/>
          </a:ln>
        </p:spPr>
      </p:cxnSp>
      <p:cxnSp>
        <p:nvCxnSpPr>
          <p:cNvPr id="122" name="Shape 122"/>
          <p:cNvCxnSpPr>
            <a:stCxn id="115" idx="0"/>
            <a:endCxn id="109" idx="2"/>
          </p:cNvCxnSpPr>
          <p:nvPr/>
        </p:nvCxnSpPr>
        <p:spPr>
          <a:xfrm rot="10800000">
            <a:off x="5341500" y="3796987"/>
            <a:ext cx="0" cy="632100"/>
          </a:xfrm>
          <a:prstGeom prst="straightConnector1">
            <a:avLst/>
          </a:prstGeom>
          <a:noFill/>
          <a:ln cap="flat" cmpd="sng" w="19050">
            <a:solidFill>
              <a:schemeClr val="dk2"/>
            </a:solidFill>
            <a:prstDash val="solid"/>
            <a:round/>
            <a:headEnd len="lg" w="lg" type="none"/>
            <a:tailEnd len="lg" w="lg" type="diamond"/>
          </a:ln>
        </p:spPr>
      </p:cxnSp>
      <p:cxnSp>
        <p:nvCxnSpPr>
          <p:cNvPr id="123" name="Shape 123"/>
          <p:cNvCxnSpPr>
            <a:stCxn id="116" idx="0"/>
            <a:endCxn id="110" idx="2"/>
          </p:cNvCxnSpPr>
          <p:nvPr/>
        </p:nvCxnSpPr>
        <p:spPr>
          <a:xfrm rot="10800000">
            <a:off x="6842062" y="3796937"/>
            <a:ext cx="0" cy="620400"/>
          </a:xfrm>
          <a:prstGeom prst="straightConnector1">
            <a:avLst/>
          </a:prstGeom>
          <a:noFill/>
          <a:ln cap="flat" cmpd="sng" w="19050">
            <a:solidFill>
              <a:schemeClr val="dk2"/>
            </a:solidFill>
            <a:prstDash val="solid"/>
            <a:round/>
            <a:headEnd len="lg" w="lg" type="none"/>
            <a:tailEnd len="lg" w="lg" type="diamond"/>
          </a:ln>
        </p:spPr>
      </p:cxnSp>
      <p:cxnSp>
        <p:nvCxnSpPr>
          <p:cNvPr id="124" name="Shape 124"/>
          <p:cNvCxnSpPr>
            <a:stCxn id="117" idx="0"/>
            <a:endCxn id="111" idx="2"/>
          </p:cNvCxnSpPr>
          <p:nvPr/>
        </p:nvCxnSpPr>
        <p:spPr>
          <a:xfrm rot="10800000">
            <a:off x="8342650" y="3796950"/>
            <a:ext cx="0" cy="620400"/>
          </a:xfrm>
          <a:prstGeom prst="straightConnector1">
            <a:avLst/>
          </a:prstGeom>
          <a:noFill/>
          <a:ln cap="flat" cmpd="sng" w="19050">
            <a:solidFill>
              <a:schemeClr val="dk2"/>
            </a:solidFill>
            <a:prstDash val="solid"/>
            <a:round/>
            <a:headEnd len="lg" w="lg" type="none"/>
            <a:tailEnd len="lg" w="lg" type="diamond"/>
          </a:ln>
        </p:spPr>
      </p:cxnSp>
      <p:sp>
        <p:nvSpPr>
          <p:cNvPr id="125" name="Shape 125"/>
          <p:cNvSpPr txBox="1"/>
          <p:nvPr/>
        </p:nvSpPr>
        <p:spPr>
          <a:xfrm>
            <a:off x="5349437" y="41016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26" name="Shape 126"/>
          <p:cNvSpPr txBox="1"/>
          <p:nvPr/>
        </p:nvSpPr>
        <p:spPr>
          <a:xfrm>
            <a:off x="5349425" y="38301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27" name="Shape 127"/>
          <p:cNvSpPr txBox="1"/>
          <p:nvPr/>
        </p:nvSpPr>
        <p:spPr>
          <a:xfrm>
            <a:off x="6889225" y="41016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28" name="Shape 128"/>
          <p:cNvSpPr txBox="1"/>
          <p:nvPr/>
        </p:nvSpPr>
        <p:spPr>
          <a:xfrm>
            <a:off x="8342650" y="4101662"/>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29" name="Shape 129"/>
          <p:cNvSpPr txBox="1"/>
          <p:nvPr/>
        </p:nvSpPr>
        <p:spPr>
          <a:xfrm>
            <a:off x="6889212" y="3813512"/>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0" name="Shape 130"/>
          <p:cNvSpPr txBox="1"/>
          <p:nvPr/>
        </p:nvSpPr>
        <p:spPr>
          <a:xfrm>
            <a:off x="8342650" y="381352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2"/>
                                        </p:tgtEl>
                                      </p:cBhvr>
                                    </p:animEffect>
                                    <p:set>
                                      <p:cBhvr>
                                        <p:cTn dur="1" fill="hold">
                                          <p:stCondLst>
                                            <p:cond delay="0"/>
                                          </p:stCondLst>
                                        </p:cTn>
                                        <p:tgtEl>
                                          <p:spTgt spid="1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0"/>
                                        </p:tgtEl>
                                      </p:cBhvr>
                                    </p:animEffect>
                                    <p:set>
                                      <p:cBhvr>
                                        <p:cTn dur="1" fill="hold">
                                          <p:stCondLst>
                                            <p:cond delay="0"/>
                                          </p:stCondLst>
                                        </p:cTn>
                                        <p:tgtEl>
                                          <p:spTgt spid="1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1"/>
                                        </p:tgtEl>
                                      </p:cBhvr>
                                    </p:animEffect>
                                    <p:set>
                                      <p:cBhvr>
                                        <p:cTn dur="1" fill="hold">
                                          <p:stCondLst>
                                            <p:cond delay="0"/>
                                          </p:stCondLst>
                                        </p:cTn>
                                        <p:tgtEl>
                                          <p:spTgt spid="1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4"/>
                                        </p:tgtEl>
                                      </p:cBhvr>
                                    </p:animEffec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3"/>
                                        </p:tgtEl>
                                      </p:cBhvr>
                                    </p:animEffect>
                                    <p:set>
                                      <p:cBhvr>
                                        <p:cTn dur="1" fill="hold">
                                          <p:stCondLst>
                                            <p:cond delay="0"/>
                                          </p:stCondLst>
                                        </p:cTn>
                                        <p:tgtEl>
                                          <p:spTgt spid="1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Define Attributes and Operations</a:t>
            </a:r>
          </a:p>
        </p:txBody>
      </p:sp>
      <p:sp>
        <p:nvSpPr>
          <p:cNvPr id="137" name="Shape 13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are the </a:t>
            </a:r>
            <a:r>
              <a:rPr i="1" lang="en"/>
              <a:t>responsibilities </a:t>
            </a:r>
            <a:r>
              <a:rPr lang="en"/>
              <a:t>of the class?</a:t>
            </a:r>
          </a:p>
          <a:p>
            <a:pPr indent="-228600" lvl="1" marL="914400" marR="0" rtl="0" algn="l">
              <a:lnSpc>
                <a:spcPct val="100000"/>
              </a:lnSpc>
              <a:spcBef>
                <a:spcPts val="600"/>
              </a:spcBef>
              <a:spcAft>
                <a:spcPts val="0"/>
              </a:spcAft>
            </a:pPr>
            <a:r>
              <a:rPr lang="en"/>
              <a:t>Use tools such as data dictionaries to define responsibilities of a class - what services must they perform or allow others to perform.</a:t>
            </a:r>
          </a:p>
          <a:p>
            <a:pPr indent="-228600" lvl="1" marL="914400" marR="0" rtl="0" algn="l">
              <a:lnSpc>
                <a:spcPct val="100000"/>
              </a:lnSpc>
              <a:spcBef>
                <a:spcPts val="600"/>
              </a:spcBef>
              <a:spcAft>
                <a:spcPts val="0"/>
              </a:spcAft>
            </a:pPr>
            <a:r>
              <a:rPr lang="en"/>
              <a:t>Classes were nouns, now look for </a:t>
            </a:r>
            <a:r>
              <a:rPr b="1" lang="en"/>
              <a:t>verbs</a:t>
            </a:r>
            <a:r>
              <a:rPr lang="en"/>
              <a:t>.</a:t>
            </a:r>
          </a:p>
          <a:p>
            <a:pPr indent="-228600" lvl="0" marL="457200" marR="0" rtl="0" algn="l">
              <a:lnSpc>
                <a:spcPct val="100000"/>
              </a:lnSpc>
              <a:spcBef>
                <a:spcPts val="600"/>
              </a:spcBef>
              <a:spcAft>
                <a:spcPts val="0"/>
              </a:spcAft>
            </a:pPr>
            <a:r>
              <a:rPr lang="en"/>
              <a:t>General guidelines:</a:t>
            </a:r>
          </a:p>
          <a:p>
            <a:pPr indent="-228600" lvl="1" marL="914400" marR="0" rtl="0" algn="l">
              <a:lnSpc>
                <a:spcPct val="100000"/>
              </a:lnSpc>
              <a:spcBef>
                <a:spcPts val="600"/>
              </a:spcBef>
              <a:spcAft>
                <a:spcPts val="0"/>
              </a:spcAft>
            </a:pPr>
            <a:r>
              <a:rPr lang="en"/>
              <a:t>Responsibilities should be evenly distributed between classes.</a:t>
            </a:r>
          </a:p>
          <a:p>
            <a:pPr indent="-228600" lvl="1" marL="914400" marR="0" rtl="0" algn="l">
              <a:lnSpc>
                <a:spcPct val="100000"/>
              </a:lnSpc>
              <a:spcBef>
                <a:spcPts val="600"/>
              </a:spcBef>
              <a:spcAft>
                <a:spcPts val="0"/>
              </a:spcAft>
            </a:pPr>
            <a:r>
              <a:rPr lang="en"/>
              <a:t>Information related to a responsibility should be stored in the class responsible for that service. </a:t>
            </a:r>
          </a:p>
          <a:p>
            <a:pPr indent="-228600" lvl="2" marL="1371600" marR="0" rtl="0" algn="l">
              <a:lnSpc>
                <a:spcPct val="100000"/>
              </a:lnSpc>
              <a:spcBef>
                <a:spcPts val="600"/>
              </a:spcBef>
              <a:spcAft>
                <a:spcPts val="0"/>
              </a:spcAft>
            </a:pPr>
            <a:r>
              <a:rPr lang="en"/>
              <a:t>Those are the attributes.</a:t>
            </a:r>
          </a:p>
          <a:p>
            <a:pPr lvl="0" marR="0" rtl="0" algn="l">
              <a:lnSpc>
                <a:spcPct val="100000"/>
              </a:lnSpc>
              <a:spcBef>
                <a:spcPts val="600"/>
              </a:spcBef>
              <a:spcAft>
                <a:spcPts val="0"/>
              </a:spcAft>
              <a:buNone/>
            </a:pPr>
            <a:r>
              <a:t/>
            </a:r>
            <a:endParaRP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 Associations</a:t>
            </a:r>
          </a:p>
        </p:txBody>
      </p:sp>
      <p:sp>
        <p:nvSpPr>
          <p:cNvPr id="144" name="Shape 14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Classes fulfill responsibilities in one of two ways:</a:t>
            </a:r>
          </a:p>
          <a:p>
            <a:pPr indent="-228600" lvl="0" marL="457200" marR="0" rtl="0" algn="l">
              <a:lnSpc>
                <a:spcPct val="100000"/>
              </a:lnSpc>
              <a:spcBef>
                <a:spcPts val="600"/>
              </a:spcBef>
              <a:spcAft>
                <a:spcPts val="0"/>
              </a:spcAft>
            </a:pPr>
            <a:r>
              <a:rPr lang="en"/>
              <a:t>It can use its own methods to modify its own attributes.</a:t>
            </a:r>
          </a:p>
          <a:p>
            <a:pPr indent="-228600" lvl="0" marL="457200" marR="0" rtl="0" algn="l">
              <a:lnSpc>
                <a:spcPct val="100000"/>
              </a:lnSpc>
              <a:spcBef>
                <a:spcPts val="600"/>
              </a:spcBef>
              <a:spcAft>
                <a:spcPts val="0"/>
              </a:spcAft>
            </a:pPr>
            <a:r>
              <a:rPr lang="en"/>
              <a:t>It can collaborate with other classes.</a:t>
            </a:r>
          </a:p>
          <a:p>
            <a:pPr marR="0" rtl="0" algn="l">
              <a:lnSpc>
                <a:spcPct val="100000"/>
              </a:lnSpc>
              <a:spcBef>
                <a:spcPts val="600"/>
              </a:spcBef>
              <a:spcAft>
                <a:spcPts val="0"/>
              </a:spcAft>
              <a:buNone/>
            </a:pPr>
            <a:r>
              <a:rPr lang="en"/>
              <a:t>If a class cannot fulfill its responsibilities alone, identify and document the associations.</a:t>
            </a:r>
          </a:p>
          <a:p>
            <a:pPr indent="-228600" lvl="0" marL="457200" marR="0" rtl="0" algn="l">
              <a:lnSpc>
                <a:spcPct val="100000"/>
              </a:lnSpc>
              <a:spcBef>
                <a:spcPts val="600"/>
              </a:spcBef>
              <a:spcAft>
                <a:spcPts val="0"/>
              </a:spcAft>
            </a:pPr>
            <a:r>
              <a:rPr lang="en"/>
              <a:t>is-part-of (aggregation)</a:t>
            </a:r>
          </a:p>
          <a:p>
            <a:pPr indent="-228600" lvl="0" marL="457200" marR="0" rtl="0" algn="l">
              <a:lnSpc>
                <a:spcPct val="100000"/>
              </a:lnSpc>
              <a:spcBef>
                <a:spcPts val="600"/>
              </a:spcBef>
              <a:spcAft>
                <a:spcPts val="0"/>
              </a:spcAft>
            </a:pPr>
            <a:r>
              <a:rPr lang="en"/>
              <a:t>has-knowledge-of (association)</a:t>
            </a:r>
          </a:p>
          <a:p>
            <a:pPr indent="-228600" lvl="0" marL="457200" marR="0" rtl="0" algn="l">
              <a:lnSpc>
                <a:spcPct val="100000"/>
              </a:lnSpc>
              <a:spcBef>
                <a:spcPts val="600"/>
              </a:spcBef>
              <a:spcAft>
                <a:spcPts val="0"/>
              </a:spcAft>
            </a:pPr>
            <a:r>
              <a:rPr lang="en"/>
              <a:t>depends-upon (association)</a:t>
            </a:r>
          </a:p>
          <a:p>
            <a:pPr lvl="0" marR="0" rtl="0" algn="l">
              <a:lnSpc>
                <a:spcPct val="100000"/>
              </a:lnSpc>
              <a:spcBef>
                <a:spcPts val="600"/>
              </a:spcBef>
              <a:spcAft>
                <a:spcPts val="0"/>
              </a:spcAft>
              <a:buNone/>
            </a:pPr>
            <a:r>
              <a:t/>
            </a:r>
            <a:endParaRP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151" name="Shape 151"/>
          <p:cNvSpPr txBox="1"/>
          <p:nvPr>
            <p:ph idx="1" type="body"/>
          </p:nvPr>
        </p:nvSpPr>
        <p:spPr>
          <a:xfrm>
            <a:off x="226200" y="1600200"/>
            <a:ext cx="42254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Iterate and refine the model</a:t>
            </a:r>
            <a:r>
              <a:rPr lang="en"/>
              <a:t>.</a:t>
            </a:r>
          </a:p>
          <a:p>
            <a:pPr indent="-228600" lvl="1" marL="914400" marR="0" rtl="0" algn="l">
              <a:lnSpc>
                <a:spcPct val="100000"/>
              </a:lnSpc>
              <a:spcBef>
                <a:spcPts val="600"/>
              </a:spcBef>
              <a:spcAft>
                <a:spcPts val="0"/>
              </a:spcAft>
            </a:pPr>
            <a:r>
              <a:rPr lang="en"/>
              <a:t>You will almost always go through multiple iterations of a design.</a:t>
            </a:r>
          </a:p>
          <a:p>
            <a:pPr indent="-228600" lvl="0" marL="457200" marR="0" rtl="0" algn="l">
              <a:lnSpc>
                <a:spcPct val="100000"/>
              </a:lnSpc>
              <a:spcBef>
                <a:spcPts val="600"/>
              </a:spcBef>
              <a:spcAft>
                <a:spcPts val="0"/>
              </a:spcAft>
              <a:buSzPct val="100000"/>
            </a:pPr>
            <a:r>
              <a:rPr lang="en" sz="2800"/>
              <a:t>Group classes into subsystems.</a:t>
            </a:r>
          </a:p>
          <a:p>
            <a:pPr indent="-228600" lvl="1" marL="914400" marR="0" rtl="0" algn="l">
              <a:lnSpc>
                <a:spcPct val="100000"/>
              </a:lnSpc>
              <a:spcBef>
                <a:spcPts val="600"/>
              </a:spcBef>
              <a:spcAft>
                <a:spcPts val="0"/>
              </a:spcAft>
            </a:pPr>
            <a:r>
              <a:rPr lang="en"/>
              <a:t>Which classes can combine to form an independent grouping?</a:t>
            </a:r>
          </a:p>
        </p:txBody>
      </p:sp>
      <p:sp>
        <p:nvSpPr>
          <p:cNvPr id="152" name="Shape 152"/>
          <p:cNvSpPr/>
          <p:nvPr/>
        </p:nvSpPr>
        <p:spPr>
          <a:xfrm>
            <a:off x="4515450" y="1769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153" name="Shape 153"/>
          <p:cNvSpPr/>
          <p:nvPr/>
        </p:nvSpPr>
        <p:spPr>
          <a:xfrm>
            <a:off x="6622225" y="23205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cxnSp>
        <p:nvCxnSpPr>
          <p:cNvPr id="154" name="Shape 154"/>
          <p:cNvCxnSpPr>
            <a:stCxn id="153" idx="0"/>
            <a:endCxn id="152" idx="3"/>
          </p:cNvCxnSpPr>
          <p:nvPr/>
        </p:nvCxnSpPr>
        <p:spPr>
          <a:xfrm rot="10800000">
            <a:off x="5966575" y="2098200"/>
            <a:ext cx="1381200" cy="222300"/>
          </a:xfrm>
          <a:prstGeom prst="straightConnector1">
            <a:avLst/>
          </a:prstGeom>
          <a:noFill/>
          <a:ln cap="flat" cmpd="sng" w="28575">
            <a:solidFill>
              <a:schemeClr val="dk2"/>
            </a:solidFill>
            <a:prstDash val="solid"/>
            <a:round/>
            <a:headEnd len="lg" w="lg" type="none"/>
            <a:tailEnd len="lg" w="lg" type="none"/>
          </a:ln>
        </p:spPr>
      </p:cxnSp>
      <p:sp>
        <p:nvSpPr>
          <p:cNvPr id="155" name="Shape 155"/>
          <p:cNvSpPr txBox="1"/>
          <p:nvPr/>
        </p:nvSpPr>
        <p:spPr>
          <a:xfrm>
            <a:off x="6030300" y="1787937"/>
            <a:ext cx="317699"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56" name="Shape 156"/>
          <p:cNvSpPr txBox="1"/>
          <p:nvPr/>
        </p:nvSpPr>
        <p:spPr>
          <a:xfrm>
            <a:off x="7164925" y="1962450"/>
            <a:ext cx="594900" cy="271499"/>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157" name="Shape 157"/>
          <p:cNvSpPr/>
          <p:nvPr/>
        </p:nvSpPr>
        <p:spPr>
          <a:xfrm>
            <a:off x="4615937" y="31392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58" name="Shape 158"/>
          <p:cNvSpPr/>
          <p:nvPr/>
        </p:nvSpPr>
        <p:spPr>
          <a:xfrm>
            <a:off x="6116512" y="31392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59" name="Shape 159"/>
          <p:cNvSpPr/>
          <p:nvPr/>
        </p:nvSpPr>
        <p:spPr>
          <a:xfrm>
            <a:off x="7617075" y="31392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cxnSp>
        <p:nvCxnSpPr>
          <p:cNvPr id="160" name="Shape 160"/>
          <p:cNvCxnSpPr>
            <a:stCxn id="159" idx="0"/>
            <a:endCxn id="153" idx="3"/>
          </p:cNvCxnSpPr>
          <p:nvPr/>
        </p:nvCxnSpPr>
        <p:spPr>
          <a:xfrm rot="10800000">
            <a:off x="8073225" y="2649362"/>
            <a:ext cx="269400" cy="4899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stCxn id="158" idx="0"/>
            <a:endCxn id="153" idx="2"/>
          </p:cNvCxnSpPr>
          <p:nvPr/>
        </p:nvCxnSpPr>
        <p:spPr>
          <a:xfrm flipH="1" rot="10800000">
            <a:off x="6842062" y="2978175"/>
            <a:ext cx="505800" cy="1611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7" idx="0"/>
            <a:endCxn id="153" idx="1"/>
          </p:cNvCxnSpPr>
          <p:nvPr/>
        </p:nvCxnSpPr>
        <p:spPr>
          <a:xfrm flipH="1" rot="10800000">
            <a:off x="5341487" y="2649362"/>
            <a:ext cx="1280700" cy="489900"/>
          </a:xfrm>
          <a:prstGeom prst="straightConnector1">
            <a:avLst/>
          </a:prstGeom>
          <a:noFill/>
          <a:ln cap="flat" cmpd="sng" w="19050">
            <a:solidFill>
              <a:schemeClr val="dk2"/>
            </a:solidFill>
            <a:prstDash val="solid"/>
            <a:round/>
            <a:headEnd len="lg" w="lg" type="none"/>
            <a:tailEnd len="lg" w="lg" type="triangle"/>
          </a:ln>
        </p:spPr>
      </p:cxnSp>
      <p:sp>
        <p:nvSpPr>
          <p:cNvPr id="163" name="Shape 163"/>
          <p:cNvSpPr/>
          <p:nvPr/>
        </p:nvSpPr>
        <p:spPr>
          <a:xfrm>
            <a:off x="4615950" y="442908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64" name="Shape 164"/>
          <p:cNvSpPr/>
          <p:nvPr/>
        </p:nvSpPr>
        <p:spPr>
          <a:xfrm>
            <a:off x="6116512" y="441733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Performer</a:t>
            </a:r>
          </a:p>
        </p:txBody>
      </p:sp>
      <p:sp>
        <p:nvSpPr>
          <p:cNvPr id="165" name="Shape 165"/>
          <p:cNvSpPr/>
          <p:nvPr/>
        </p:nvSpPr>
        <p:spPr>
          <a:xfrm>
            <a:off x="7617100" y="44173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Director</a:t>
            </a:r>
          </a:p>
        </p:txBody>
      </p:sp>
      <p:sp>
        <p:nvSpPr>
          <p:cNvPr id="166" name="Shape 166"/>
          <p:cNvSpPr/>
          <p:nvPr/>
        </p:nvSpPr>
        <p:spPr>
          <a:xfrm>
            <a:off x="6116525" y="56012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Creator</a:t>
            </a:r>
          </a:p>
        </p:txBody>
      </p:sp>
      <p:cxnSp>
        <p:nvCxnSpPr>
          <p:cNvPr id="167" name="Shape 167"/>
          <p:cNvCxnSpPr>
            <a:stCxn id="163" idx="2"/>
            <a:endCxn id="166" idx="0"/>
          </p:cNvCxnSpPr>
          <p:nvPr/>
        </p:nvCxnSpPr>
        <p:spPr>
          <a:xfrm>
            <a:off x="5341500" y="5086687"/>
            <a:ext cx="1500600" cy="514500"/>
          </a:xfrm>
          <a:prstGeom prst="straightConnector1">
            <a:avLst/>
          </a:prstGeom>
          <a:noFill/>
          <a:ln cap="flat" cmpd="sng" w="19050">
            <a:solidFill>
              <a:schemeClr val="dk2"/>
            </a:solidFill>
            <a:prstDash val="solid"/>
            <a:round/>
            <a:headEnd len="lg" w="lg" type="none"/>
            <a:tailEnd len="lg" w="lg" type="triangle"/>
          </a:ln>
        </p:spPr>
      </p:cxnSp>
      <p:cxnSp>
        <p:nvCxnSpPr>
          <p:cNvPr id="168" name="Shape 168"/>
          <p:cNvCxnSpPr>
            <a:stCxn id="164" idx="2"/>
            <a:endCxn id="166" idx="0"/>
          </p:cNvCxnSpPr>
          <p:nvPr/>
        </p:nvCxnSpPr>
        <p:spPr>
          <a:xfrm>
            <a:off x="6842062" y="5074937"/>
            <a:ext cx="0" cy="526200"/>
          </a:xfrm>
          <a:prstGeom prst="straightConnector1">
            <a:avLst/>
          </a:prstGeom>
          <a:noFill/>
          <a:ln cap="flat" cmpd="sng" w="19050">
            <a:solidFill>
              <a:schemeClr val="dk2"/>
            </a:solidFill>
            <a:prstDash val="solid"/>
            <a:round/>
            <a:headEnd len="lg" w="lg" type="none"/>
            <a:tailEnd len="lg" w="lg" type="triangle"/>
          </a:ln>
        </p:spPr>
      </p:cxnSp>
      <p:cxnSp>
        <p:nvCxnSpPr>
          <p:cNvPr id="169" name="Shape 169"/>
          <p:cNvCxnSpPr>
            <a:stCxn id="165" idx="2"/>
            <a:endCxn id="166" idx="0"/>
          </p:cNvCxnSpPr>
          <p:nvPr/>
        </p:nvCxnSpPr>
        <p:spPr>
          <a:xfrm flipH="1">
            <a:off x="6842050" y="5074950"/>
            <a:ext cx="1500600" cy="526200"/>
          </a:xfrm>
          <a:prstGeom prst="straightConnector1">
            <a:avLst/>
          </a:prstGeom>
          <a:noFill/>
          <a:ln cap="flat" cmpd="sng" w="19050">
            <a:solidFill>
              <a:schemeClr val="dk2"/>
            </a:solidFill>
            <a:prstDash val="solid"/>
            <a:round/>
            <a:headEnd len="lg" w="lg" type="none"/>
            <a:tailEnd len="lg" w="lg" type="triangle"/>
          </a:ln>
        </p:spPr>
      </p:cxnSp>
      <p:cxnSp>
        <p:nvCxnSpPr>
          <p:cNvPr id="170" name="Shape 170"/>
          <p:cNvCxnSpPr>
            <a:stCxn id="163" idx="0"/>
            <a:endCxn id="157" idx="2"/>
          </p:cNvCxnSpPr>
          <p:nvPr/>
        </p:nvCxnSpPr>
        <p:spPr>
          <a:xfrm rot="10800000">
            <a:off x="5341500" y="3796987"/>
            <a:ext cx="0" cy="632100"/>
          </a:xfrm>
          <a:prstGeom prst="straightConnector1">
            <a:avLst/>
          </a:prstGeom>
          <a:noFill/>
          <a:ln cap="flat" cmpd="sng" w="19050">
            <a:solidFill>
              <a:schemeClr val="dk2"/>
            </a:solidFill>
            <a:prstDash val="solid"/>
            <a:round/>
            <a:headEnd len="lg" w="lg" type="none"/>
            <a:tailEnd len="lg" w="lg" type="diamond"/>
          </a:ln>
        </p:spPr>
      </p:cxnSp>
      <p:cxnSp>
        <p:nvCxnSpPr>
          <p:cNvPr id="171" name="Shape 171"/>
          <p:cNvCxnSpPr>
            <a:stCxn id="164" idx="0"/>
            <a:endCxn id="158" idx="2"/>
          </p:cNvCxnSpPr>
          <p:nvPr/>
        </p:nvCxnSpPr>
        <p:spPr>
          <a:xfrm rot="10800000">
            <a:off x="6842062" y="3796937"/>
            <a:ext cx="0" cy="620400"/>
          </a:xfrm>
          <a:prstGeom prst="straightConnector1">
            <a:avLst/>
          </a:prstGeom>
          <a:noFill/>
          <a:ln cap="flat" cmpd="sng" w="19050">
            <a:solidFill>
              <a:schemeClr val="dk2"/>
            </a:solidFill>
            <a:prstDash val="solid"/>
            <a:round/>
            <a:headEnd len="lg" w="lg" type="none"/>
            <a:tailEnd len="lg" w="lg" type="diamond"/>
          </a:ln>
        </p:spPr>
      </p:cxnSp>
      <p:cxnSp>
        <p:nvCxnSpPr>
          <p:cNvPr id="172" name="Shape 172"/>
          <p:cNvCxnSpPr>
            <a:stCxn id="165" idx="0"/>
            <a:endCxn id="159" idx="2"/>
          </p:cNvCxnSpPr>
          <p:nvPr/>
        </p:nvCxnSpPr>
        <p:spPr>
          <a:xfrm rot="10800000">
            <a:off x="8342650" y="3796950"/>
            <a:ext cx="0" cy="620400"/>
          </a:xfrm>
          <a:prstGeom prst="straightConnector1">
            <a:avLst/>
          </a:prstGeom>
          <a:noFill/>
          <a:ln cap="flat" cmpd="sng" w="19050">
            <a:solidFill>
              <a:schemeClr val="dk2"/>
            </a:solidFill>
            <a:prstDash val="solid"/>
            <a:round/>
            <a:headEnd len="lg" w="lg" type="none"/>
            <a:tailEnd len="lg" w="lg" type="diamond"/>
          </a:ln>
        </p:spPr>
      </p:cxnSp>
      <p:sp>
        <p:nvSpPr>
          <p:cNvPr id="173" name="Shape 173"/>
          <p:cNvSpPr txBox="1"/>
          <p:nvPr/>
        </p:nvSpPr>
        <p:spPr>
          <a:xfrm>
            <a:off x="5349437" y="41016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4" name="Shape 174"/>
          <p:cNvSpPr txBox="1"/>
          <p:nvPr/>
        </p:nvSpPr>
        <p:spPr>
          <a:xfrm>
            <a:off x="5349425" y="38301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5" name="Shape 175"/>
          <p:cNvSpPr txBox="1"/>
          <p:nvPr/>
        </p:nvSpPr>
        <p:spPr>
          <a:xfrm>
            <a:off x="6889225" y="410167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6" name="Shape 176"/>
          <p:cNvSpPr txBox="1"/>
          <p:nvPr/>
        </p:nvSpPr>
        <p:spPr>
          <a:xfrm>
            <a:off x="8342650" y="4101662"/>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7" name="Shape 177"/>
          <p:cNvSpPr txBox="1"/>
          <p:nvPr/>
        </p:nvSpPr>
        <p:spPr>
          <a:xfrm>
            <a:off x="6889212" y="3813512"/>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8" name="Shape 178"/>
          <p:cNvSpPr txBox="1"/>
          <p:nvPr/>
        </p:nvSpPr>
        <p:spPr>
          <a:xfrm>
            <a:off x="8342650" y="3813525"/>
            <a:ext cx="594900" cy="2714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9" name="Shape 1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Refinement</a:t>
            </a:r>
          </a:p>
        </p:txBody>
      </p:sp>
      <p:sp>
        <p:nvSpPr>
          <p:cNvPr id="185" name="Shape 185"/>
          <p:cNvSpPr txBox="1"/>
          <p:nvPr>
            <p:ph idx="1" type="body"/>
          </p:nvPr>
        </p:nvSpPr>
        <p:spPr>
          <a:xfrm>
            <a:off x="457200" y="1600200"/>
            <a:ext cx="4114800" cy="1250100"/>
          </a:xfrm>
          <a:prstGeom prst="rect">
            <a:avLst/>
          </a:prstGeom>
        </p:spPr>
        <p:txBody>
          <a:bodyPr anchorCtr="0" anchor="t" bIns="91425" lIns="91425" rIns="91425" tIns="91425">
            <a:noAutofit/>
          </a:bodyPr>
          <a:lstStyle/>
          <a:p>
            <a:pPr lvl="0" rtl="0">
              <a:spcBef>
                <a:spcPts val="0"/>
              </a:spcBef>
              <a:buNone/>
            </a:pPr>
            <a:r>
              <a:rPr lang="en" sz="2600"/>
              <a:t>The software design is often not optimal. Before implementation, consider how it can be improved.</a:t>
            </a:r>
          </a:p>
          <a:p>
            <a:pPr lvl="0" rtl="0">
              <a:spcBef>
                <a:spcPts val="0"/>
              </a:spcBef>
              <a:buNone/>
            </a:pPr>
            <a:r>
              <a:t/>
            </a:r>
            <a:endParaRPr sz="2600"/>
          </a:p>
          <a:p>
            <a:pPr lvl="0" rtl="0">
              <a:spcBef>
                <a:spcPts val="0"/>
              </a:spcBef>
              <a:buNone/>
            </a:pPr>
            <a:r>
              <a:rPr lang="en" sz="2600"/>
              <a:t>Watch for:</a:t>
            </a:r>
          </a:p>
          <a:p>
            <a:pPr indent="-228600" lvl="0" marL="457200" rtl="0">
              <a:spcBef>
                <a:spcPts val="0"/>
              </a:spcBef>
              <a:buSzPct val="100000"/>
            </a:pPr>
            <a:r>
              <a:rPr lang="en" sz="2600"/>
              <a:t>Redundant associations.</a:t>
            </a:r>
          </a:p>
          <a:p>
            <a:pPr indent="-228600" lvl="0" marL="457200" rtl="0">
              <a:spcBef>
                <a:spcPts val="0"/>
              </a:spcBef>
              <a:buSzPct val="100000"/>
            </a:pPr>
            <a:r>
              <a:rPr lang="en" sz="2600"/>
              <a:t>Attributes that can be derived at runtime.</a:t>
            </a:r>
          </a:p>
        </p:txBody>
      </p:sp>
      <p:sp>
        <p:nvSpPr>
          <p:cNvPr id="186" name="Shape 186"/>
          <p:cNvSpPr txBox="1"/>
          <p:nvPr>
            <p:ph idx="2" type="body"/>
          </p:nvPr>
        </p:nvSpPr>
        <p:spPr>
          <a:xfrm>
            <a:off x="4870250" y="1600200"/>
            <a:ext cx="4114800" cy="1250100"/>
          </a:xfrm>
          <a:prstGeom prst="rect">
            <a:avLst/>
          </a:prstGeom>
        </p:spPr>
        <p:txBody>
          <a:bodyPr anchorCtr="0" anchor="t" bIns="91425" lIns="91425" rIns="91425" tIns="91425">
            <a:noAutofit/>
          </a:bodyPr>
          <a:lstStyle/>
          <a:p>
            <a:pPr indent="-228600" lvl="0" marL="457200" rtl="0">
              <a:spcBef>
                <a:spcPts val="0"/>
              </a:spcBef>
            </a:pPr>
            <a:r>
              <a:rPr lang="en"/>
              <a:t>Remove redundant associations</a:t>
            </a:r>
          </a:p>
        </p:txBody>
      </p:sp>
      <p:sp>
        <p:nvSpPr>
          <p:cNvPr id="187" name="Shape 187"/>
          <p:cNvSpPr/>
          <p:nvPr/>
        </p:nvSpPr>
        <p:spPr>
          <a:xfrm>
            <a:off x="5060575" y="3121950"/>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Student</a:t>
            </a:r>
          </a:p>
          <a:p>
            <a:pPr lvl="0" rtl="0">
              <a:spcBef>
                <a:spcPts val="0"/>
              </a:spcBef>
              <a:buNone/>
            </a:pPr>
            <a:r>
              <a:t/>
            </a:r>
            <a:endParaRPr/>
          </a:p>
          <a:p>
            <a:pPr lvl="0" rtl="0">
              <a:spcBef>
                <a:spcPts val="0"/>
              </a:spcBef>
              <a:buNone/>
            </a:pPr>
            <a:r>
              <a:rPr lang="en"/>
              <a:t>name</a:t>
            </a:r>
          </a:p>
          <a:p>
            <a:pPr lvl="0" rtl="0">
              <a:spcBef>
                <a:spcPts val="0"/>
              </a:spcBef>
              <a:buNone/>
            </a:pPr>
            <a:r>
              <a:rPr lang="en"/>
              <a:t>course</a:t>
            </a:r>
          </a:p>
          <a:p>
            <a:pPr lvl="0" rtl="0">
              <a:spcBef>
                <a:spcPts val="0"/>
              </a:spcBef>
              <a:buNone/>
            </a:pPr>
            <a:r>
              <a:rPr lang="en"/>
              <a:t>teacher</a:t>
            </a:r>
          </a:p>
        </p:txBody>
      </p:sp>
      <p:cxnSp>
        <p:nvCxnSpPr>
          <p:cNvPr id="188" name="Shape 188"/>
          <p:cNvCxnSpPr/>
          <p:nvPr/>
        </p:nvCxnSpPr>
        <p:spPr>
          <a:xfrm>
            <a:off x="5060575" y="3402025"/>
            <a:ext cx="1210200" cy="0"/>
          </a:xfrm>
          <a:prstGeom prst="straightConnector1">
            <a:avLst/>
          </a:prstGeom>
          <a:noFill/>
          <a:ln cap="flat" cmpd="sng" w="19050">
            <a:solidFill>
              <a:schemeClr val="dk2"/>
            </a:solidFill>
            <a:prstDash val="solid"/>
            <a:round/>
            <a:headEnd len="lg" w="lg" type="none"/>
            <a:tailEnd len="lg" w="lg" type="none"/>
          </a:ln>
        </p:spPr>
      </p:cxnSp>
      <p:sp>
        <p:nvSpPr>
          <p:cNvPr id="189" name="Shape 189"/>
          <p:cNvSpPr/>
          <p:nvPr/>
        </p:nvSpPr>
        <p:spPr>
          <a:xfrm>
            <a:off x="7028325" y="3121950"/>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Teacher</a:t>
            </a:r>
          </a:p>
          <a:p>
            <a:pPr lvl="0" rtl="0">
              <a:spcBef>
                <a:spcPts val="0"/>
              </a:spcBef>
              <a:buNone/>
            </a:pPr>
            <a:r>
              <a:t/>
            </a:r>
            <a:endParaRPr/>
          </a:p>
          <a:p>
            <a:pPr lvl="0" rtl="0">
              <a:spcBef>
                <a:spcPts val="0"/>
              </a:spcBef>
              <a:buNone/>
            </a:pPr>
            <a:r>
              <a:t/>
            </a:r>
            <a:endParaRPr/>
          </a:p>
          <a:p>
            <a:pPr lvl="0" rtl="0">
              <a:spcBef>
                <a:spcPts val="0"/>
              </a:spcBef>
              <a:buNone/>
            </a:pPr>
            <a:r>
              <a:rPr lang="en"/>
              <a:t>name</a:t>
            </a:r>
          </a:p>
        </p:txBody>
      </p:sp>
      <p:cxnSp>
        <p:nvCxnSpPr>
          <p:cNvPr id="190" name="Shape 190"/>
          <p:cNvCxnSpPr/>
          <p:nvPr/>
        </p:nvCxnSpPr>
        <p:spPr>
          <a:xfrm>
            <a:off x="7028325" y="3519725"/>
            <a:ext cx="1210200" cy="0"/>
          </a:xfrm>
          <a:prstGeom prst="straightConnector1">
            <a:avLst/>
          </a:prstGeom>
          <a:noFill/>
          <a:ln cap="flat" cmpd="sng" w="19050">
            <a:solidFill>
              <a:schemeClr val="dk2"/>
            </a:solidFill>
            <a:prstDash val="solid"/>
            <a:round/>
            <a:headEnd len="lg" w="lg" type="none"/>
            <a:tailEnd len="lg" w="lg" type="none"/>
          </a:ln>
        </p:spPr>
      </p:cxnSp>
      <p:cxnSp>
        <p:nvCxnSpPr>
          <p:cNvPr id="191" name="Shape 191"/>
          <p:cNvCxnSpPr>
            <a:stCxn id="187" idx="3"/>
            <a:endCxn id="189" idx="1"/>
          </p:cNvCxnSpPr>
          <p:nvPr/>
        </p:nvCxnSpPr>
        <p:spPr>
          <a:xfrm>
            <a:off x="6270775" y="3665400"/>
            <a:ext cx="757499" cy="0"/>
          </a:xfrm>
          <a:prstGeom prst="straightConnector1">
            <a:avLst/>
          </a:prstGeom>
          <a:noFill/>
          <a:ln cap="flat" cmpd="sng" w="38100">
            <a:solidFill>
              <a:srgbClr val="980000"/>
            </a:solidFill>
            <a:prstDash val="solid"/>
            <a:round/>
            <a:headEnd len="lg" w="lg" type="none"/>
            <a:tailEnd len="lg" w="lg" type="none"/>
          </a:ln>
        </p:spPr>
      </p:cxnSp>
      <p:sp>
        <p:nvSpPr>
          <p:cNvPr id="192" name="Shape 192"/>
          <p:cNvSpPr/>
          <p:nvPr/>
        </p:nvSpPr>
        <p:spPr>
          <a:xfrm>
            <a:off x="6425425" y="4874100"/>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Course</a:t>
            </a:r>
          </a:p>
          <a:p>
            <a:pPr lvl="0" rtl="0">
              <a:spcBef>
                <a:spcPts val="0"/>
              </a:spcBef>
              <a:buNone/>
            </a:pPr>
            <a:r>
              <a:t/>
            </a:r>
            <a:endParaRPr/>
          </a:p>
          <a:p>
            <a:pPr lvl="0" rtl="0">
              <a:spcBef>
                <a:spcPts val="0"/>
              </a:spcBef>
              <a:buNone/>
            </a:pPr>
            <a:r>
              <a:rPr lang="en"/>
              <a:t>students</a:t>
            </a:r>
          </a:p>
          <a:p>
            <a:pPr lvl="0" rtl="0">
              <a:spcBef>
                <a:spcPts val="0"/>
              </a:spcBef>
              <a:buNone/>
            </a:pPr>
            <a:r>
              <a:rPr lang="en"/>
              <a:t>teacher</a:t>
            </a:r>
          </a:p>
          <a:p>
            <a:pPr lvl="0" rtl="0">
              <a:spcBef>
                <a:spcPts val="0"/>
              </a:spcBef>
              <a:buNone/>
            </a:pPr>
            <a:r>
              <a:t/>
            </a:r>
            <a:endParaRPr/>
          </a:p>
        </p:txBody>
      </p:sp>
      <p:cxnSp>
        <p:nvCxnSpPr>
          <p:cNvPr id="193" name="Shape 193"/>
          <p:cNvCxnSpPr/>
          <p:nvPr/>
        </p:nvCxnSpPr>
        <p:spPr>
          <a:xfrm>
            <a:off x="6425425" y="5271875"/>
            <a:ext cx="1210200" cy="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a:stCxn id="192" idx="1"/>
            <a:endCxn id="187" idx="2"/>
          </p:cNvCxnSpPr>
          <p:nvPr/>
        </p:nvCxnSpPr>
        <p:spPr>
          <a:xfrm rot="10800000">
            <a:off x="5665825" y="4208850"/>
            <a:ext cx="759600" cy="1208700"/>
          </a:xfrm>
          <a:prstGeom prst="straightConnector1">
            <a:avLst/>
          </a:prstGeom>
          <a:noFill/>
          <a:ln cap="flat" cmpd="sng" w="19050">
            <a:solidFill>
              <a:schemeClr val="dk2"/>
            </a:solidFill>
            <a:prstDash val="solid"/>
            <a:round/>
            <a:headEnd len="lg" w="lg" type="none"/>
            <a:tailEnd len="lg" w="lg" type="none"/>
          </a:ln>
        </p:spPr>
      </p:cxnSp>
      <p:sp>
        <p:nvSpPr>
          <p:cNvPr id="195" name="Shape 195"/>
          <p:cNvSpPr txBox="1"/>
          <p:nvPr/>
        </p:nvSpPr>
        <p:spPr>
          <a:xfrm>
            <a:off x="6118400" y="5446050"/>
            <a:ext cx="306900" cy="1568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96" name="Shape 196"/>
          <p:cNvSpPr txBox="1"/>
          <p:nvPr/>
        </p:nvSpPr>
        <p:spPr>
          <a:xfrm>
            <a:off x="5228675" y="4264950"/>
            <a:ext cx="306900" cy="156899"/>
          </a:xfrm>
          <a:prstGeom prst="rect">
            <a:avLst/>
          </a:prstGeom>
          <a:noFill/>
          <a:ln>
            <a:noFill/>
          </a:ln>
        </p:spPr>
        <p:txBody>
          <a:bodyPr anchorCtr="0" anchor="t" bIns="91425" lIns="91425" rIns="91425" tIns="91425">
            <a:noAutofit/>
          </a:bodyPr>
          <a:lstStyle/>
          <a:p>
            <a:pPr lvl="0" rtl="0">
              <a:spcBef>
                <a:spcPts val="0"/>
              </a:spcBef>
              <a:buNone/>
            </a:pPr>
            <a:r>
              <a:rPr lang="en"/>
              <a:t>*</a:t>
            </a:r>
          </a:p>
        </p:txBody>
      </p:sp>
      <p:sp>
        <p:nvSpPr>
          <p:cNvPr id="197" name="Shape 197"/>
          <p:cNvSpPr txBox="1"/>
          <p:nvPr/>
        </p:nvSpPr>
        <p:spPr>
          <a:xfrm>
            <a:off x="6270775" y="3731550"/>
            <a:ext cx="681299" cy="156899"/>
          </a:xfrm>
          <a:prstGeom prst="rect">
            <a:avLst/>
          </a:prstGeom>
          <a:noFill/>
          <a:ln>
            <a:noFill/>
          </a:ln>
        </p:spPr>
        <p:txBody>
          <a:bodyPr anchorCtr="0" anchor="t" bIns="91425" lIns="91425" rIns="91425" tIns="91425">
            <a:noAutofit/>
          </a:bodyPr>
          <a:lstStyle/>
          <a:p>
            <a:pPr lvl="0" rtl="0">
              <a:spcBef>
                <a:spcPts val="0"/>
              </a:spcBef>
              <a:buNone/>
            </a:pPr>
            <a:r>
              <a:rPr lang="en"/>
              <a:t>1     1</a:t>
            </a:r>
          </a:p>
        </p:txBody>
      </p:sp>
      <p:cxnSp>
        <p:nvCxnSpPr>
          <p:cNvPr id="198" name="Shape 198"/>
          <p:cNvCxnSpPr>
            <a:stCxn id="192" idx="0"/>
            <a:endCxn id="189" idx="2"/>
          </p:cNvCxnSpPr>
          <p:nvPr/>
        </p:nvCxnSpPr>
        <p:spPr>
          <a:xfrm flipH="1" rot="10800000">
            <a:off x="7030525" y="4209000"/>
            <a:ext cx="603000" cy="665100"/>
          </a:xfrm>
          <a:prstGeom prst="straightConnector1">
            <a:avLst/>
          </a:prstGeom>
          <a:noFill/>
          <a:ln cap="flat" cmpd="sng" w="19050">
            <a:solidFill>
              <a:srgbClr val="2388DB"/>
            </a:solidFill>
            <a:prstDash val="solid"/>
            <a:round/>
            <a:headEnd len="lg" w="lg" type="none"/>
            <a:tailEnd len="lg" w="lg" type="none"/>
          </a:ln>
        </p:spPr>
      </p:cxnSp>
      <p:sp>
        <p:nvSpPr>
          <p:cNvPr id="199" name="Shape 199"/>
          <p:cNvSpPr txBox="1"/>
          <p:nvPr/>
        </p:nvSpPr>
        <p:spPr>
          <a:xfrm>
            <a:off x="7743275" y="4269450"/>
            <a:ext cx="403499" cy="1568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00" name="Shape 200"/>
          <p:cNvSpPr txBox="1"/>
          <p:nvPr/>
        </p:nvSpPr>
        <p:spPr>
          <a:xfrm>
            <a:off x="7213225" y="4558975"/>
            <a:ext cx="237599" cy="156899"/>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