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next time:</a:t>
            </a:r>
          </a:p>
          <a:p>
            <a:pPr indent="-228600" lvl="0" marL="457200">
              <a:spcBef>
                <a:spcPts val="0"/>
              </a:spcBef>
              <a:buChar char="-"/>
            </a:pPr>
            <a:r>
              <a:rPr lang="en"/>
              <a:t>program to an interface rather than an implementation was not clear. Revise that.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Quote from Christopher Alexander, who popularized the concept of design patterns. (read) </a:t>
            </a:r>
          </a:p>
          <a:p>
            <a:pPr lvl="0" rtl="0">
              <a:spcBef>
                <a:spcPts val="0"/>
              </a:spcBef>
              <a:buNone/>
            </a:pPr>
            <a:r>
              <a:rPr lang="en"/>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1 - What we’ll spend the most time on - describe how a group of objects can interact to efficiently produce system functionality. Example is the observer pattern. A group of objects watch for changes in a common object of interest and react to those changes. </a:t>
            </a:r>
          </a:p>
          <a:p>
            <a:pPr rtl="0">
              <a:spcBef>
                <a:spcPts val="0"/>
              </a:spcBef>
              <a:buNone/>
            </a:pPr>
            <a:r>
              <a:rPr lang="en">
                <a:solidFill>
                  <a:schemeClr val="dk1"/>
                </a:solidFill>
                <a:highlight>
                  <a:srgbClr val="FFFFFF"/>
                </a:highlight>
              </a:rPr>
              <a:t>2 - patterns that parametrize the behavior of a system based on the classes of objects it creates. for dynamically selecting the class of created objects. Let you decouple a client from the objects it instantiates. Useful for systems with many subtypes of classes where you decide on a type situationally - say we need to create pizzas from a set of user-selected options. These patterns can help you create the right subclass instance at the right time without </a:t>
            </a:r>
          </a:p>
          <a:p>
            <a:pPr lvl="0" rtl="0">
              <a:spcBef>
                <a:spcPts val="0"/>
              </a:spcBef>
              <a:buNone/>
            </a:pPr>
            <a:r>
              <a:rPr lang="en">
                <a:solidFill>
                  <a:schemeClr val="dk1"/>
                </a:solidFill>
                <a:highlight>
                  <a:srgbClr val="FFFFFF"/>
                </a:highlight>
              </a:rPr>
              <a:t>much overhead or code changes when you add new subclasses or remove subclasses in the future.</a:t>
            </a:r>
          </a:p>
          <a:p>
            <a:pPr lvl="0" rtl="0">
              <a:spcBef>
                <a:spcPts val="0"/>
              </a:spcBef>
              <a:buNone/>
            </a:pPr>
            <a:r>
              <a:rPr lang="en">
                <a:solidFill>
                  <a:schemeClr val="dk1"/>
                </a:solidFill>
                <a:highlight>
                  <a:srgbClr val="FFFFFF"/>
                </a:highlight>
              </a:rPr>
              <a:t>3 - Uses language objects - interfaces, aggregates - to structure code - to compose classes or objects into larger structures. These help you create an efficient system architecture - let you create and organize those independent subsystems and modules and get them to work together with less overhead. Example is facade pattern - interface to interfaces, defines a higher-level interface that lets you plug in new subsystems without rewriting what you have to work with their interface. Another is Iterator pattern - defines an aggregator over a collection that makes no assumptions about what is being aggregated. </a:t>
            </a:r>
          </a:p>
          <a:p>
            <a:pPr lvl="0" rtl="0">
              <a:spcBef>
                <a:spcPts val="0"/>
              </a:spcBef>
              <a:buNone/>
            </a:pPr>
            <a:r>
              <a:rPr lang="en">
                <a:solidFill>
                  <a:schemeClr val="dk1"/>
                </a:solidFill>
                <a:highlight>
                  <a:srgbClr val="FFFFFF"/>
                </a:highlight>
              </a:rPr>
              <a:t>- T</a:t>
            </a:r>
            <a:r>
              <a:rPr lang="en">
                <a:solidFill>
                  <a:schemeClr val="dk1"/>
                </a:solidFill>
              </a:rPr>
              <a:t>hese patterns aren’t mutually exclusive - you might apply multiple patterns to a project, and the same class might have a role in multiple patterns. These just help you structure parts of your system more efficiently.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As a learning tool. Offer clear lessons in OO design. Studying them will improve your design chops.</a:t>
            </a:r>
          </a:p>
          <a:p>
            <a:pPr lvl="0" rtl="0">
              <a:spcBef>
                <a:spcPts val="0"/>
              </a:spcBef>
              <a:buNone/>
            </a:pPr>
            <a:r>
              <a:rPr lang="en"/>
              <a:t>2. Start with most of a design figured out. Take a pattern where it applies, fill in the details of your particular system, and be in business.</a:t>
            </a:r>
          </a:p>
          <a:p>
            <a:pPr lvl="0" rtl="0">
              <a:spcBef>
                <a:spcPts val="0"/>
              </a:spcBef>
              <a:buNone/>
            </a:pPr>
            <a:r>
              <a:rPr lang="en"/>
              <a:t>3. Better than a bad design - most patterns provide ways to let some part of the system vary independently of the parts that will remain relatively static. Easier maintenance, improvement, defect fixes, expansion.</a:t>
            </a:r>
          </a:p>
          <a:p>
            <a:pPr lvl="0" rtl="0">
              <a:spcBef>
                <a:spcPts val="0"/>
              </a:spcBef>
              <a:buNone/>
            </a:pPr>
            <a:r>
              <a:rPr lang="en"/>
              <a:t>4. Elevates thinking about architecture, reason at design level, not at object level. Lets independent design/implementation teams discuss problems without worrying about low-level details.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The observer pattern is the embodiment of the common idea of a publisher and subscriber model. Humans are social creatures, we like to share. We like to update our friends on what is going on and we like to know when there’s an update to something we’re interested in. You put out a status update on Facebook, your friends react - some comment, others simply make a note and move on. If you get too annoying, they might unfriend you. There are many situations where we want to encode the same kind of model in our software. Have objects subscribe to events of interest, and when those events occur, they leap into action.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It is common that you have some software functionality that is performed over and over, activated each time you make a change to some central object. </a:t>
            </a:r>
          </a:p>
          <a:p>
            <a:pPr rtl="0">
              <a:spcBef>
                <a:spcPts val="0"/>
              </a:spcBef>
              <a:buNone/>
            </a:pPr>
            <a:r>
              <a:rPr lang="en">
                <a:solidFill>
                  <a:schemeClr val="dk1"/>
                </a:solidFill>
              </a:rPr>
              <a:t>- The observer pattern enables a publisher/subscriber relationship where observers register interest</a:t>
            </a:r>
          </a:p>
          <a:p>
            <a:pPr rtl="0">
              <a:spcBef>
                <a:spcPts val="0"/>
              </a:spcBef>
              <a:buNone/>
            </a:pPr>
            <a:r>
              <a:rPr lang="en">
                <a:solidFill>
                  <a:schemeClr val="dk1"/>
                </a:solidFill>
              </a:rPr>
              <a:t>- then when a change comes in</a:t>
            </a:r>
          </a:p>
          <a:p>
            <a:pPr rtl="0">
              <a:spcBef>
                <a:spcPts val="0"/>
              </a:spcBef>
              <a:buNone/>
            </a:pPr>
            <a:r>
              <a:rPr lang="en">
                <a:solidFill>
                  <a:schemeClr val="dk1"/>
                </a:solidFill>
              </a:rPr>
              <a:t>- the observers are alerted that the observed object was updated, </a:t>
            </a:r>
          </a:p>
          <a:p>
            <a:pPr lvl="0" rtl="0">
              <a:spcBef>
                <a:spcPts val="0"/>
              </a:spcBef>
              <a:buNone/>
            </a:pPr>
            <a:r>
              <a:rPr lang="en">
                <a:solidFill>
                  <a:schemeClr val="dk1"/>
                </a:solidFill>
              </a:rPr>
              <a:t>- then they perform operations using the changed data.  It defines a one-to-many dependency between objects so that when one object changes state, all of its dependents are notified and updated automatically.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Let’s say you have a pet simulator, and part of that is a food bowl. You have a number of animal objects lurking around the house who might be interested. A dog, a cat, and a mouse are all interested in being alerted in when that food bowl is filled, so they subscribe and set up observation of that object.</a:t>
            </a:r>
          </a:p>
          <a:p>
            <a:pPr lvl="0" rtl="0">
              <a:spcBef>
                <a:spcPts val="0"/>
              </a:spcBef>
              <a:buNone/>
            </a:pPr>
            <a:r>
              <a:rPr lang="en">
                <a:solidFill>
                  <a:schemeClr val="dk1"/>
                </a:solidFill>
              </a:rPr>
              <a:t>(seven clicks)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So, what does this actually look like in terms of our class diagram? In the abstract, this is what we get. </a:t>
            </a:r>
          </a:p>
          <a:p>
            <a:pPr lvl="0" rtl="0">
              <a:spcBef>
                <a:spcPts val="0"/>
              </a:spcBef>
              <a:buNone/>
            </a:pPr>
            <a:r>
              <a:rPr lang="en">
                <a:solidFill>
                  <a:schemeClr val="dk1"/>
                </a:solidFill>
                <a:highlight>
                  <a:srgbClr val="FFFFFF"/>
                </a:highlight>
              </a:rPr>
              <a:t>As usual, we start with some interfaces - we need to define a blueprint for objects that are observable and objects that observe. You may have all sorts of functionality in your actual observable objects, but at minimum, you need a subscription method, a removal method, and some way of notifying your subscribers of changes. You might also have methods of getting and setting your current state - that is, some way of updating your data values.</a:t>
            </a:r>
          </a:p>
          <a:p>
            <a:pPr rtl="0">
              <a:spcBef>
                <a:spcPts val="0"/>
              </a:spcBef>
              <a:buNone/>
            </a:pPr>
            <a:r>
              <a:rPr lang="en">
                <a:solidFill>
                  <a:schemeClr val="dk1"/>
                </a:solidFill>
                <a:highlight>
                  <a:srgbClr val="FFFFFF"/>
                </a:highlight>
              </a:rPr>
              <a:t>Each observable object may have many observers (one to many relationship). This is a case of aggregation, the observers are a part of the observable, and vice-versa - an observable is part of an observer, we have this idea of membership.</a:t>
            </a:r>
          </a:p>
          <a:p>
            <a:pPr lvl="0" rtl="0">
              <a:spcBef>
                <a:spcPts val="0"/>
              </a:spcBef>
              <a:buNone/>
            </a:pPr>
            <a:r>
              <a:rPr lang="en">
                <a:solidFill>
                  <a:schemeClr val="dk1"/>
                </a:solidFill>
                <a:highlight>
                  <a:srgbClr val="FFFFFF"/>
                </a:highlight>
              </a:rPr>
              <a:t>The update method will generally traverse the collection of subscribers and notify each of them</a:t>
            </a:r>
          </a:p>
          <a:p>
            <a:pPr lvl="0" rtl="0">
              <a:spcBef>
                <a:spcPts val="0"/>
              </a:spcBef>
              <a:buNone/>
            </a:pPr>
            <a:r>
              <a:t/>
            </a:r>
            <a:endParaRPr>
              <a:solidFill>
                <a:schemeClr val="dk1"/>
              </a:solidFill>
              <a:highlight>
                <a:srgbClr val="FFFFFF"/>
              </a:highlight>
            </a:endParaRPr>
          </a:p>
          <a:p>
            <a:pPr lvl="0" rtl="0">
              <a:spcBef>
                <a:spcPts val="0"/>
              </a:spcBef>
              <a:buNone/>
            </a:pPr>
            <a:r>
              <a:rPr lang="en">
                <a:solidFill>
                  <a:schemeClr val="dk1"/>
                </a:solidFill>
                <a:highlight>
                  <a:srgbClr val="FFFFFF"/>
                </a:highlight>
              </a:rPr>
              <a:t>Similarly, your concrete observers must implement an update method to be informed of changes to the observable object. They will generally have other methods that are triggered by the update method. Each observer can have one observable subscription (a one to one relationship)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(discuss)</a:t>
            </a:r>
          </a:p>
          <a:p>
            <a:pPr lvl="0" rtl="0">
              <a:spcBef>
                <a:spcPts val="0"/>
              </a:spcBef>
              <a:buNone/>
            </a:pPr>
            <a:r>
              <a:rPr lang="en">
                <a:solidFill>
                  <a:schemeClr val="dk1"/>
                </a:solidFill>
                <a:highlight>
                  <a:srgbClr val="FFFFFF"/>
                </a:highlight>
              </a:rPr>
              <a:t>The observer pattern is powerful because it provides loose coupling. When two objects are loosely coupled, they can interact while having little detailed knowledge on each other. The only thing the subject knows is that the observer implements a certain interface. It doesn’t need the concrete class, what it does, or anything else. Why is this good? (participation)</a:t>
            </a:r>
          </a:p>
          <a:p>
            <a:pPr lvl="0" rtl="0">
              <a:spcBef>
                <a:spcPts val="0"/>
              </a:spcBef>
              <a:buNone/>
            </a:pPr>
            <a:r>
              <a:rPr lang="en">
                <a:solidFill>
                  <a:schemeClr val="dk1"/>
                </a:solidFill>
                <a:highlight>
                  <a:srgbClr val="FFFFFF"/>
                </a:highlight>
              </a:rPr>
              <a:t>1 - we can add new observers at any time. We can replace one observer with another at runtime and the subject can keep running without any issues. We can add new types of observers to our code without reqriting anything. We can remove or add observers interchangably, knowing that they subscribe and get alerted in the same manner. </a:t>
            </a:r>
          </a:p>
          <a:p>
            <a:pPr lvl="0" rtl="0">
              <a:spcBef>
                <a:spcPts val="0"/>
              </a:spcBef>
              <a:buNone/>
            </a:pPr>
            <a:r>
              <a:rPr lang="en">
                <a:solidFill>
                  <a:schemeClr val="dk1"/>
                </a:solidFill>
                <a:highlight>
                  <a:srgbClr val="FFFFFF"/>
                </a:highlight>
              </a:rPr>
              <a:t>2 - We never need to modify the subject to accommodate new observer types. The new class just need to implement the Observer interface and register as a subscriber. </a:t>
            </a:r>
          </a:p>
          <a:p>
            <a:pPr lvl="0" rtl="0">
              <a:spcBef>
                <a:spcPts val="0"/>
              </a:spcBef>
              <a:buNone/>
            </a:pPr>
            <a:r>
              <a:rPr lang="en">
                <a:solidFill>
                  <a:schemeClr val="dk1"/>
                </a:solidFill>
                <a:highlight>
                  <a:srgbClr val="FFFFFF"/>
                </a:highlight>
              </a:rPr>
              <a:t>3- We can reuse subject or observer classes in other projects independently of each other. </a:t>
            </a:r>
          </a:p>
          <a:p>
            <a:pPr lvl="0" rtl="0">
              <a:spcBef>
                <a:spcPts val="0"/>
              </a:spcBef>
              <a:buNone/>
            </a:pPr>
            <a:r>
              <a:rPr lang="en">
                <a:solidFill>
                  <a:schemeClr val="dk1"/>
                </a:solidFill>
                <a:highlight>
                  <a:srgbClr val="FFFFFF"/>
                </a:highlight>
              </a:rPr>
              <a:t>4 - changes to either subject or observer will not affect the other, because both offer the same interface, we isolate changes and keep the system loosely coupled.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 don’t know why you’re programming virtual ducks. Maybe the next Elder Scrolls game will focus on realistic duck behavior. So, anyway, ducks. Ducks quack, they swim, they fly. So, based on what we talked about last week, it seems reasonable that you might want to do is use inheritance so that you can add dozens of duck types and just inherit those common attributes and operations from the parent. Is that ok? Could this get you into trouble?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The visitor pattern is another example of a behavioral pattern. The motivation behind this pattern is simply that we need information to perform operations, and to do that efficiently ,we need a good way to go out and gather that information regardless of what type of class we’re getting it from. That information is stored somewhere, so we need to go out and get it. Situations like this are common - we want to ring up the total on our groceries, we want to find particular books. It is similar in many ways to the observer approach, but while observer is passive - you wait for updates and then act, the visitor is active - you go out and get information when you need it.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Essentially, Visitor patterns are used to iterate over composite structures and perform operations given the information gathered during that traversal. They allow you to separate an algorithm from the data that it operates on and update the data structure without changing the operation. The visitor gathers information, performs actions, and returns the results.</a:t>
            </a:r>
          </a:p>
          <a:p>
            <a:pPr rtl="0">
              <a:spcBef>
                <a:spcPts val="0"/>
              </a:spcBef>
              <a:buNone/>
            </a:pPr>
            <a:r>
              <a:rPr lang="en">
                <a:solidFill>
                  <a:schemeClr val="dk1"/>
                </a:solidFill>
                <a:highlight>
                  <a:srgbClr val="FFFFFF"/>
                </a:highlight>
              </a:rPr>
              <a:t>- Program goes out and tells the Visitor to go look at the collection.</a:t>
            </a:r>
          </a:p>
          <a:p>
            <a:pPr rtl="0">
              <a:spcBef>
                <a:spcPts val="0"/>
              </a:spcBef>
              <a:buNone/>
            </a:pPr>
            <a:r>
              <a:rPr lang="en">
                <a:solidFill>
                  <a:schemeClr val="dk1"/>
                </a:solidFill>
                <a:highlight>
                  <a:srgbClr val="FFFFFF"/>
                </a:highlight>
              </a:rPr>
              <a:t>- Visitor goes to that collection and asks it to accept a visit</a:t>
            </a:r>
          </a:p>
          <a:p>
            <a:pPr rtl="0">
              <a:spcBef>
                <a:spcPts val="0"/>
              </a:spcBef>
              <a:buNone/>
            </a:pPr>
            <a:r>
              <a:rPr lang="en">
                <a:solidFill>
                  <a:schemeClr val="dk1"/>
                </a:solidFill>
                <a:highlight>
                  <a:srgbClr val="FFFFFF"/>
                </a:highlight>
              </a:rPr>
              <a:t>- Each item then has its own Accept method that looks at the visitor and tells it what it is</a:t>
            </a:r>
          </a:p>
          <a:p>
            <a:pPr lvl="0" rtl="0">
              <a:spcBef>
                <a:spcPts val="0"/>
              </a:spcBef>
              <a:buNone/>
            </a:pPr>
            <a:r>
              <a:rPr lang="en">
                <a:solidFill>
                  <a:schemeClr val="dk1"/>
                </a:solidFill>
                <a:highlight>
                  <a:srgbClr val="FFFFFF"/>
                </a:highlight>
              </a:rPr>
              <a:t>- The visitor has a set of methods, called visit, that take in the type of an object. When those collection items tell the visitor who they are, the Visitor knows what to do when it sees an item of that type.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Let’s say that you’re building a checkout for an online grocery store. Like a real cashier, your virtual cashier’s primary responsibility is to check over the items to be purchased and ring up the total. The items to be purchased are contained in a data collection called, as you might guess, a cart. A cart can contain different classes representing the different items. It can even contain sub-collections, like for collecting the dairy products. Now, how do you ring up these purchases?</a:t>
            </a:r>
          </a:p>
          <a:p>
            <a:pPr rtl="0">
              <a:spcBef>
                <a:spcPts val="0"/>
              </a:spcBef>
              <a:buNone/>
            </a:pPr>
            <a:r>
              <a:rPr lang="en">
                <a:solidFill>
                  <a:schemeClr val="dk1"/>
                </a:solidFill>
              </a:rPr>
              <a:t>(click)We could build code directly into the cashier for ringing up purchases, specifically written to read the cart structure, but that isn’t the design pattern way. Instead we’ll use a special visitor class to iterate over the structure. Let’s call this a Scanner.</a:t>
            </a:r>
          </a:p>
          <a:p>
            <a:pPr rtl="0">
              <a:spcBef>
                <a:spcPts val="0"/>
              </a:spcBef>
              <a:buNone/>
            </a:pPr>
            <a:r>
              <a:rPr lang="en">
                <a:solidFill>
                  <a:schemeClr val="dk1"/>
                </a:solidFill>
              </a:rPr>
              <a:t>(click) The scanner, having been given the instruction to iterate over the structure, now need to gather the information needed. (click) It then visits each element, triggering a specific form of acceptance method in each item. So, first it goes to the collection and asks to visit (click) - the Cart is a top-level container, it defines a type of collection, so it triggers the acceptance in each of its items. DairyProducts is a subcollection, so it will do the same - (click) sets off a cascading series of accept calls to the individual cart items. </a:t>
            </a:r>
          </a:p>
          <a:p>
            <a:pPr rtl="0">
              <a:spcBef>
                <a:spcPts val="0"/>
              </a:spcBef>
              <a:buNone/>
            </a:pPr>
            <a:r>
              <a:rPr lang="en">
                <a:solidFill>
                  <a:schemeClr val="dk1"/>
                </a:solidFill>
              </a:rPr>
              <a:t>(click) Now, rather than build code into the groceries to deal with any form of visitor - scanner, inventory, etc - we instead keep that code in the visitor. </a:t>
            </a:r>
          </a:p>
          <a:p>
            <a:pPr rtl="0">
              <a:spcBef>
                <a:spcPts val="0"/>
              </a:spcBef>
              <a:buNone/>
            </a:pPr>
            <a:r>
              <a:rPr lang="en">
                <a:solidFill>
                  <a:schemeClr val="dk1"/>
                </a:solidFill>
              </a:rPr>
              <a:t>(click) So, what the acceptance method does is calls to the scanner and says “hey - I’m cheese” “hey - I’m ramen” We call back to the visitor, telling it what it is visiting. </a:t>
            </a:r>
          </a:p>
          <a:p>
            <a:pPr rtl="0">
              <a:spcBef>
                <a:spcPts val="0"/>
              </a:spcBef>
              <a:buNone/>
            </a:pPr>
            <a:r>
              <a:rPr lang="en">
                <a:solidFill>
                  <a:schemeClr val="dk1"/>
                </a:solidFill>
              </a:rPr>
              <a:t>(click) The scanner, the visitor, has logic built in for dealing with cheese, or ramen, or milk.</a:t>
            </a:r>
          </a:p>
          <a:p>
            <a:pPr lvl="0" rtl="0">
              <a:spcBef>
                <a:spcPts val="0"/>
              </a:spcBef>
              <a:buNone/>
            </a:pPr>
            <a:r>
              <a:rPr lang="en">
                <a:solidFill>
                  <a:schemeClr val="dk1"/>
                </a:solidFill>
              </a:rPr>
              <a:t>if that behavior changes, we don’t have to change every item we keep in the store, we just have to change the appropriate visitor. This is, again, all about restricitng the impact of changes to the system and enabling us to keep adapting the system for years to come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In practice, this pattern also involves implementing two interfaces. A main client class calls into these visitors, which traverse over the elements. The accept method can either trigger a further traversal of a substructure, or it can call into the appropriate visit method of the visitor.</a:t>
            </a:r>
          </a:p>
          <a:p>
            <a:pPr lvl="0" rtl="0">
              <a:spcBef>
                <a:spcPts val="0"/>
              </a:spcBef>
              <a:buNone/>
            </a:pPr>
            <a:r>
              <a:rPr lang="en">
                <a:solidFill>
                  <a:schemeClr val="dk1"/>
                </a:solidFill>
                <a:highlight>
                  <a:srgbClr val="FFFFFF"/>
                </a:highlight>
              </a:rPr>
              <a:t>The visitor has, for each data type it can iterate over, a method with the logic for what to do when we visit 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(participation) Visitor patterns are extremely useful when you want to add operations to a collection structure without changing the structure itself. That is, we have a bunch of data that we can use, we want to do things with that data, and we eventually might want to add new ways to use that data or change how we use it now. Thus, adding new operations is easy - you just write a new visitor implementation. We never have to change the data being examined. </a:t>
            </a:r>
          </a:p>
          <a:p>
            <a:pPr lvl="0" rtl="0">
              <a:spcBef>
                <a:spcPts val="0"/>
              </a:spcBef>
              <a:buNone/>
            </a:pPr>
            <a:r>
              <a:rPr lang="en">
                <a:solidFill>
                  <a:schemeClr val="dk1"/>
                </a:solidFill>
                <a:highlight>
                  <a:srgbClr val="FFFFFF"/>
                </a:highlight>
              </a:rPr>
              <a:t>Third, your operation code is encapsulated into a centralized location. </a:t>
            </a:r>
            <a:r>
              <a:rPr lang="en">
                <a:solidFill>
                  <a:schemeClr val="dk1"/>
                </a:solidFill>
              </a:rPr>
              <a:t>fixing issues with those operations is easy. You don’t need to change every possible item in a collection that can be iterated over, you change the visitor. Again, this is all a nice way of encapsulating what changes and separating it from what doesn’t - that central tenet of OO design.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System that can take readings from a set of sensors</a:t>
            </a:r>
          </a:p>
          <a:p>
            <a:pPr lvl="0" rtl="0">
              <a:spcBef>
                <a:spcPts val="0"/>
              </a:spcBef>
              <a:buNone/>
            </a:pPr>
            <a:r>
              <a:rPr lang="en">
                <a:solidFill>
                  <a:schemeClr val="dk1"/>
                </a:solidFill>
                <a:highlight>
                  <a:srgbClr val="FFFFFF"/>
                </a:highlight>
              </a:rPr>
              <a:t>Uses readings to display three screens - current cond, weather stats, simple forecast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2" name="Shape 5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In manufacturing, you often end up creating multiple versions of the same produce.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deoending on the options chosen.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6" name="Shape 5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let’s say we’re running a virtual pizza store. Ordering a pizza sets up a sequence of events where you prepare, bake, cut, box, and finally ship out the pizza.  Regardless of the type of pizza we order, those steps remain the same (though the specifics of what happens when you call those methods will vary by class). This is like what we talked about earlier with the ducks, right? Now, there’s something missing here - deciding on the type of pizza.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3" name="Shape 5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So, first stab at this - we add an argument for setting the pizza type, and use conditional statements to filter and instantiate the right type. Each type has to follow the pizza interface and implement those prep methods in the last slide.</a:t>
            </a:r>
          </a:p>
          <a:p>
            <a:pPr lvl="0" rtl="0">
              <a:spcBef>
                <a:spcPts val="0"/>
              </a:spcBef>
              <a:buNone/>
            </a:pPr>
            <a:r>
              <a:rPr lang="en">
                <a:solidFill>
                  <a:schemeClr val="dk1"/>
                </a:solidFill>
                <a:highlight>
                  <a:srgbClr val="FFFFFF"/>
                </a:highlight>
              </a:rPr>
              <a:t>Is this going to be a problem? Why (discuss)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Good reuse of operations in the initial design, but it isn’t always the answer, and might end up getting you into trouble when you go to change the system later. What if you add new ducks? What if it’s a rubber duck? They quack, in a sense, you can even argue that they swim - they certainly float at least - but they certainly don’t swim in the same way that others do, and unless you throw them, they aren’t flying around.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0" name="Shape 5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Now, your menu will never remain static forever. You’ll need to add new pizza types, remove old ones. This can be a problemn, as this code is not entirely friendly to change. You’ll have to modify it over and over, while the rest of this order pizza method, namely the prep methods, will likely stay the same. This if-then-else block, this pizza selection code is likely to appear elsewhere in your system, and you’ll need to change it there as well. This isn’t a design conducive to change.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So, we are going to take that pizza instantiation code from every place it appears in the system, strip it out, and encapsulate the pizza instantiation code into a special type of object that we call a factory. Factories handle the details of object creation. In the visitor pattern, we had a client ask the visitor for information. Similarly, here, the orderPizza method is a client of the PizzaFactory. Now, we preserve loose coupling. The orderPizza method does not need to know the differences between pizza types. It just cares that it gets a valid pizza, which implements the pizza interface so we can call the prep methods. So, the factory gives us a pizza object, and we cook that pizza. We don’t need to know what’s on it, what type of pizza it is, what dough it uses. We don’t care - it just needs to act as we promised that a pizza will act, provide the right set of methods.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6" name="Shape 5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Now, we’re not quite to the pattern yet - the full factory pattern has a couple more quirks - but here is what our pizza shop looks like now that we’ve stripped out object creation. The pizza store contains a factory, which is called when we need to instantiate a pizza. So, we call the PizzaStore a client of the SimplePizzaFactory. We have several types of pizza that all implement the pizza interface. We still have that if statement I showed you before, but the important part is that we have put that list in ONE place. If it changes, we only need to change it once. Thus, the factory can create any of these pizza types, and the client knows how to use them. So far, so good.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2" name="Shape 63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Not all pizza are created equal. A pepperoni pizza from chicago is not the same as one from New York. Right? So, we might want to offer different hierarchies of options. We might want to let the user select a pizza type - NY or Chicago - then the toppings. In that case, we might not just want one Pizza Factory, we might want multiple- some of the details of creation might differ, or the options offered by each might differ, in either case, we provide an extra layer of organization. We can create a set of factories, each responsible for the creation of a subset of the items.</a:t>
            </a:r>
          </a:p>
          <a:p>
            <a:pPr lvl="0" rtl="0">
              <a:spcBef>
                <a:spcPts val="0"/>
              </a:spcBef>
              <a:buNone/>
            </a:pPr>
            <a:r>
              <a:rPr lang="en">
                <a:solidFill>
                  <a:schemeClr val="dk1"/>
                </a:solidFill>
                <a:highlight>
                  <a:srgbClr val="FFFFFF"/>
                </a:highlight>
              </a:rPr>
              <a:t>This means 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5" name="Shape 6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p>
          <a:p>
            <a:pPr lvl="0" rtl="0">
              <a:spcBef>
                <a:spcPts val="0"/>
              </a:spcBef>
              <a:buClr>
                <a:schemeClr val="dk1"/>
              </a:buClr>
              <a:buSzPct val="100000"/>
              <a:buFont typeface="Arial"/>
              <a:buNone/>
            </a:pPr>
            <a:r>
              <a:rPr lang="en">
                <a:solidFill>
                  <a:schemeClr val="dk1"/>
                </a:solidFill>
              </a:rPr>
              <a:t>All creators let us pass in options, use those to instantiate an object, then pass the right object back. The object we create -  the products - may differ in the result of the methods they offer, but all offer a common set of methods. </a:t>
            </a:r>
          </a:p>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1" name="Shape 6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So, what does this look like in a more abstract form? We have a client, who is concerned with both factories and products. </a:t>
            </a:r>
          </a:p>
          <a:p>
            <a:pPr rtl="0">
              <a:spcBef>
                <a:spcPts val="0"/>
              </a:spcBef>
              <a:buNone/>
            </a:pPr>
            <a:r>
              <a:rPr lang="en">
                <a:solidFill>
                  <a:schemeClr val="dk1"/>
                </a:solidFill>
                <a:highlight>
                  <a:srgbClr val="FFFFFF"/>
                </a:highlight>
              </a:rPr>
              <a:t>For each product type we build, we have an interface that states operations that can be assumed of that type of product. So, we have an interface for harddrives, for RAM, for graphics cards. Then, we have concrete product classes for each type that implement those methods.</a:t>
            </a:r>
          </a:p>
          <a:p>
            <a:pPr lvl="0" rtl="0">
              <a:spcBef>
                <a:spcPts val="0"/>
              </a:spcBef>
              <a:buNone/>
            </a:pPr>
            <a:r>
              <a:rPr lang="en">
                <a:solidFill>
                  <a:schemeClr val="dk1"/>
                </a:solidFill>
                <a:highlight>
                  <a:srgbClr val="FFFFFF"/>
                </a:highlight>
              </a:rPr>
              <a:t>A factory interface defines creation methods for each product type, be that hard disc or ram or graphics card. So, each factory is responsible for creating certain combinations of concrete products, and links to the products it creates.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9" name="Shape 6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(participation) By pattern three, these should be easy. </a:t>
            </a:r>
          </a:p>
          <a:p>
            <a:pPr lvl="0" rtl="0">
              <a:spcBef>
                <a:spcPts val="0"/>
              </a:spcBef>
              <a:buNone/>
            </a:pPr>
            <a:r>
              <a:rPr lang="en">
                <a:solidFill>
                  <a:schemeClr val="dk1"/>
                </a:solidFill>
                <a:highlight>
                  <a:srgbClr val="FFFFFF"/>
                </a:highlight>
              </a:rPr>
              <a:t>1 - This is a reason we also like the observer pattern - we have loose coupling. We can create and interact with objects without knowing exactly which concrete class we instantiated. We program to an interface rather than to an implementation. </a:t>
            </a:r>
          </a:p>
          <a:p>
            <a:pPr lvl="0" rtl="0">
              <a:spcBef>
                <a:spcPts val="0"/>
              </a:spcBef>
              <a:buNone/>
            </a:pPr>
            <a:r>
              <a:rPr lang="en">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p>
          <a:p>
            <a:pPr lvl="0" rtl="0">
              <a:spcBef>
                <a:spcPts val="0"/>
              </a:spcBef>
              <a:buNone/>
            </a:pPr>
            <a:r>
              <a:rPr lang="en">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7" name="Shape 7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(participation) Patterns aren’t a magic bullet. You can’t just plug one in, compile, and go out for coffee. You need to consider the consequences of patterns on your design. </a:t>
            </a:r>
          </a:p>
          <a:p>
            <a:pPr lvl="0" rtl="0">
              <a:spcBef>
                <a:spcPts val="0"/>
              </a:spcBef>
              <a:buNone/>
            </a:pPr>
            <a:r>
              <a:rPr lang="en">
                <a:solidFill>
                  <a:schemeClr val="dk1"/>
                </a:solidFill>
                <a:highlight>
                  <a:srgbClr val="FFFFFF"/>
                </a:highlight>
              </a:rPr>
              <a:t>To avoid - consider when to use and when not to use patterns. Better to be a good OO designer. Don’t overcomplicate is a simpler soution will work.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4" name="Shape 7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1" name="Shape 7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highlight>
                  <a:srgbClr val="FFFFFF"/>
                </a:highlight>
              </a:rPr>
              <a:t>When in doubt about design, think about the problem before worrying about the individual objects. Abstract to the general problem you’re trying to solve. There might be a pattern for it. </a:t>
            </a:r>
          </a:p>
          <a:p>
            <a:pPr lvl="0" rtl="0">
              <a:spcBef>
                <a:spcPts val="0"/>
              </a:spcBef>
              <a:buNone/>
            </a:pPr>
            <a:r>
              <a:rPr lang="en">
                <a:solidFill>
                  <a:schemeClr val="dk1"/>
                </a:solidFill>
                <a:highlight>
                  <a:srgbClr val="FFFFFF"/>
                </a:highlight>
              </a:rPr>
              <a:t>Design patterns aren’t a cure-all, but they are a good start- they provide templates for certain types of problems. </a:t>
            </a:r>
          </a:p>
          <a:p>
            <a:pPr lvl="0" rtl="0">
              <a:spcBef>
                <a:spcPts val="0"/>
              </a:spcBef>
              <a:buNone/>
            </a:pPr>
            <a:r>
              <a:rPr lang="en">
                <a:solidFill>
                  <a:schemeClr val="dk1"/>
                </a:solidFill>
                <a:highlight>
                  <a:srgbClr val="FFFFFF"/>
                </a:highlight>
              </a:rPr>
              <a:t>Patterns can be used for organizing behavior - like in the observer pattern, for use in object creation - like factory, or used for structural purposes - like the adapter pattern, which ties together disparate interfaces.</a:t>
            </a:r>
          </a:p>
          <a:p>
            <a:pPr lvl="0" rtl="0">
              <a:spcBef>
                <a:spcPts val="0"/>
              </a:spcBef>
              <a:buNone/>
            </a:pPr>
            <a:r>
              <a:rPr lang="en">
                <a:solidFill>
                  <a:schemeClr val="dk1"/>
                </a:solidFill>
                <a:highlight>
                  <a:srgbClr val="FFFFFF"/>
                </a:highlight>
              </a:rPr>
              <a:t>Think about how patterns like visitor or factory can be used in the GRADS system. You don’t need to use design patterns in your assignment, but they may provide good ideas for approaching the design of the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One option is to override a method that you inherit with your own version. That’s often a useful trick - you inherit these methods, but the behavior isn’t the same, so you could override their behavior with your own local version of flying or swimming. How about that?</a:t>
            </a:r>
          </a:p>
          <a:p>
            <a:pPr rtl="0">
              <a:spcBef>
                <a:spcPts val="0"/>
              </a:spcBef>
              <a:buNone/>
            </a:pPr>
            <a:r>
              <a:rPr lang="en"/>
              <a:t>(discuss, bring in)</a:t>
            </a:r>
          </a:p>
          <a:p>
            <a:pPr rtl="0">
              <a:spcBef>
                <a:spcPts val="0"/>
              </a:spcBef>
              <a:buNone/>
            </a:pPr>
            <a:r>
              <a:rPr lang="en"/>
              <a:t>Now we add a wooden duck. That might float if it’s light, but it doesn’t quack and it doesn’t fly. It would make sense to group it with ducks still, but we’re reaching a breaking point with the behavior overrides.</a:t>
            </a:r>
          </a:p>
          <a:p>
            <a:pPr lvl="0" rtl="0">
              <a:spcBef>
                <a:spcPts val="0"/>
              </a:spcBef>
              <a:buNone/>
            </a:pPr>
            <a:r>
              <a:rPr lang="en"/>
              <a:t>Defeats the point of inheritance - why bother inheriting behaviors if you’re not going to use them at all? If not shared? The point is to localize functionality to that parent so a change in one place changes it everywhere. It isn’t much use if we just override everything.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8" name="Shape 7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One option are interfaces - Here, we don’t actually implement a shared behavior, but we define a contract that states that anything that implements the interface will - at least - offer these methods with these parameters. </a:t>
            </a:r>
          </a:p>
          <a:p>
            <a:pPr rtl="0">
              <a:spcBef>
                <a:spcPts val="0"/>
              </a:spcBef>
              <a:buNone/>
            </a:pPr>
            <a:r>
              <a:rPr lang="en"/>
              <a:t>So, we could define interfaces for some of these behaviors - anything that implements flyable can fly. Anything that implements quackable can quack.</a:t>
            </a:r>
          </a:p>
          <a:p>
            <a:pPr rtl="0">
              <a:spcBef>
                <a:spcPts val="0"/>
              </a:spcBef>
              <a:buNone/>
            </a:pPr>
            <a:r>
              <a:rPr lang="en"/>
              <a:t>(click) Strip out flying and quacking and add those as interfaces. </a:t>
            </a:r>
          </a:p>
          <a:p>
            <a:pPr rtl="0">
              <a:spcBef>
                <a:spcPts val="0"/>
              </a:spcBef>
              <a:buNone/>
            </a:pPr>
            <a:r>
              <a:rPr lang="en"/>
              <a:t>(click) implement our ducks - they still all swim and they might share data attributes</a:t>
            </a:r>
          </a:p>
          <a:p>
            <a:pPr rtl="0">
              <a:spcBef>
                <a:spcPts val="0"/>
              </a:spcBef>
              <a:buNone/>
            </a:pPr>
            <a:r>
              <a:rPr lang="en"/>
              <a:t>(click) when appropriate, have them implement the right interfaces.</a:t>
            </a:r>
          </a:p>
          <a:p>
            <a:pPr lvl="0" rtl="0">
              <a:spcBef>
                <a:spcPts val="0"/>
              </a:spcBef>
              <a:buNone/>
            </a:pPr>
            <a:r>
              <a:rPr lang="en">
                <a:solidFill>
                  <a:schemeClr val="dk1"/>
                </a:solidFill>
              </a:rPr>
              <a:t> - this provides assurance that if an object can fly or quack, you know how to call that behavior. Good. Is this actually a better design, though?</a:t>
            </a:r>
          </a:p>
          <a:p>
            <a:pPr rtl="0">
              <a:spcBef>
                <a:spcPts val="0"/>
              </a:spcBef>
              <a:buNone/>
            </a:pPr>
            <a:r>
              <a:rPr lang="en"/>
              <a:t>(discuss)</a:t>
            </a:r>
          </a:p>
          <a:p>
            <a:pPr lvl="0" rtl="0">
              <a:spcBef>
                <a:spcPts val="0"/>
              </a:spcBef>
              <a:buNone/>
            </a:pPr>
            <a:r>
              <a:rPr lang="en"/>
              <a:t>we know not all ducks fly, so inheritance isn’t the right answer, but this - interfaces - just </a:t>
            </a:r>
            <a:r>
              <a:rPr lang="en">
                <a:solidFill>
                  <a:schemeClr val="dk1"/>
                </a:solidFill>
              </a:rPr>
              <a:t>solves part of the problem. A bug point of inheritance is the idea that we don’t implement the same code in multiple places. With just an interface, we have </a:t>
            </a:r>
            <a:r>
              <a:rPr lang="en"/>
              <a:t>to implement the behavior each time, and that likely means the same flying or quacking behavior appears in multiple places in the code. Maintenance, bug fixes are still going to be a nightmare.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So, let’s ignore these fancy tools for a second - interfaces, inheritance. Let’s focus on the core reason these tools exist - one of the biggest advantages of OO design is that we can think of the system as a bunch of independent blocks that connect together, so let’s do that. This was the first lesson we talked about after the midterm - Let’s identify what changes and isolate that from what doesn’t</a:t>
            </a:r>
          </a:p>
          <a:p>
            <a:pPr lvl="0" rtl="0">
              <a:spcBef>
                <a:spcPts val="0"/>
              </a:spcBef>
              <a:buNone/>
            </a:pPr>
            <a:r>
              <a:rPr lang="en"/>
              <a:t>So, we have ducks. What never changes? Let’s take that and put that into our duck class, the basis for all other ducks. What does change between these variants? Well, for one thing, how they fly (or don’t fly) - so, let’s separate what never changes about ducks from the changing behaviors so that later you can alter or extend the parts that might change without affecting those parts that never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 duck to fly, we need to know what duck we’re working with and how to call the right method. </a:t>
            </a:r>
          </a:p>
          <a:p>
            <a:pPr lvl="0" rtl="0">
              <a:spcBef>
                <a:spcPts val="0"/>
              </a:spcBef>
              <a:buNone/>
            </a:pPr>
            <a:r>
              <a:rPr lang="en">
                <a:solidFill>
                  <a:schemeClr val="dk1"/>
                </a:solidFill>
              </a:rPr>
              <a:t>- Now, of course, we could go back to stating that duck has fly and quack methods and overwriting them. This is better - we know that all ducks have the same methods, so we don’t need to know which duck we’re working with. Call the fly method and you’ll get the appropriate behavior. But, as we talked about earlier, this isn’t great either, as we need to reimplement the same behavior multiple times. That said, there is an important lesson here.</a:t>
            </a:r>
          </a:p>
          <a:p>
            <a:pPr rtl="0">
              <a:spcBef>
                <a:spcPts val="0"/>
              </a:spcBef>
              <a:buNone/>
            </a:pPr>
            <a:r>
              <a:rPr lang="en">
                <a:solidFill>
                  <a:schemeClr val="dk1"/>
                </a:solidFill>
              </a:rPr>
              <a:t>- Program to an interface, not an implementation. Even if the result varies, always offer the same way to access the appropriate version of the same type of behavior. Offer that assurance that no matter what type of duck we have, we can call fly() or quack() and get the right result. Now, how do we do this right?</a:t>
            </a:r>
          </a:p>
          <a:p>
            <a:pPr rtl="0">
              <a:spcBef>
                <a:spcPts val="0"/>
              </a:spcBef>
              <a:buNone/>
            </a:pPr>
            <a:r>
              <a:rPr lang="en"/>
              <a:t>- So, what we want to do is to take those flying behaviors and program them once. We can give them each their own class and, since the behavior varies, we don’t want to inherit, but we can create an interface that says that any type of flying behavior will offer a method call fly(); We provide a contract - here is how you fly.</a:t>
            </a:r>
          </a:p>
          <a:p>
            <a:pPr lvl="0" rtl="0">
              <a:spcBef>
                <a:spcPts val="0"/>
              </a:spcBef>
              <a:buNone/>
            </a:pPr>
            <a:r>
              <a:rPr lang="en"/>
              <a:t>- Now, in the duck, we state that there will be a FlyBehavior and a QuackBehavior. All children inherit those attributes, but in those children, we can assign the appropriate instance of Flying or Quacking. Now, we have separated what changes from what doesn’t. Flying behavior is implemented separately from the duck, in one place, and no matter what duck we’re dealing with, we can access the right behavior in the same way without needing to know which duck it is or which version of flying it is. We will get the right result. That’s good OO design. Any questions?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a:t>
            </a:r>
          </a:p>
          <a:p>
            <a:pPr rtl="0">
              <a:spcBef>
                <a:spcPts val="0"/>
              </a:spcBef>
              <a:buNone/>
            </a:pPr>
            <a:r>
              <a:rPr lang="en"/>
              <a:t>We restrict a duck to what is true of all ducks, then build a new duck from the right set of behaviors. </a:t>
            </a:r>
          </a:p>
          <a:p>
            <a:pPr lvl="0" rtl="0">
              <a:spcBef>
                <a:spcPts val="0"/>
              </a:spcBef>
              <a:buNone/>
            </a:pPr>
            <a:r>
              <a:rPr lang="en"/>
              <a:t>This is the principle of composition - building a class from small independent blocks. Inheritance can be great, but only for those things that are shared between a parent and all children. Composition is better for those aspects that vary. Often has-a can be better than is-a.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a:t>
            </a:r>
          </a:p>
          <a:p>
            <a:pPr rtl="0">
              <a:spcBef>
                <a:spcPts val="0"/>
              </a:spcBef>
              <a:buNone/>
            </a:pPr>
            <a:r>
              <a:rPr lang="en"/>
              <a:t>Is a duck call a duck? It certainly quacks. Probably not though</a:t>
            </a:r>
          </a:p>
          <a:p>
            <a:pPr lvl="0" rtl="0">
              <a:spcBef>
                <a:spcPts val="0"/>
              </a:spcBef>
              <a:buNone/>
            </a:pPr>
            <a:r>
              <a:rPr lang="en"/>
              <a:t>but, since quack behaviors are now implemented in their own classes, you can just create a DuckCall object and assign it a quack behavior. No need for it to be a duck, now you can reuse some duck code in something that isn’t a duck. That’s good design - take what can change - how something flies or quacks - separate it from what doesn’t - but define a standard method of calling that behavior no matter which specific instantiation you’re dealing with. As a bonus, you have these fundamental building blocks, flying/quacking behaviors that you can use as part of new classes - taking pieces of software and extending their lives beyond their original purposes.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9" name="Shape 9"/>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0" name="Shape 10"/>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4" name="Shape 14"/>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5" name="Shape 15"/>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9" name="Shape 1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0" name="Shape 2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5" name="Shape 25"/>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6" name="Shape 26"/>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x="0" y="0"/>
          <a:ext cx="0" cy="0"/>
          <a:chOff x="0" y="0"/>
          <a:chExt cx="0" cy="0"/>
        </a:xfrm>
      </p:grpSpPr>
      <p:sp>
        <p:nvSpPr>
          <p:cNvPr id="28" name="Shape 28"/>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29" name="Shape 29"/>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0" name="Shape 30"/>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0.jpg"/><Relationship Id="rId5" Type="http://schemas.openxmlformats.org/officeDocument/2006/relationships/image" Target="../media/image05.png"/><Relationship Id="rId6" Type="http://schemas.openxmlformats.org/officeDocument/2006/relationships/image" Target="../media/image0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image" Target="../media/image0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gif"/><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4.jpg"/><Relationship Id="rId5" Type="http://schemas.openxmlformats.org/officeDocument/2006/relationships/image" Target="../media/image06.jpg"/><Relationship Id="rId6"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Design Patterns</a:t>
            </a:r>
          </a:p>
        </p:txBody>
      </p:sp>
      <p:sp>
        <p:nvSpPr>
          <p:cNvPr id="34" name="Shape 34"/>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17 - 10/28/2015</a:t>
            </a:r>
          </a:p>
          <a:p>
            <a:pPr lvl="0" rtl="0">
              <a:spcBef>
                <a:spcPts val="0"/>
              </a:spcBef>
              <a:buNone/>
            </a:pPr>
            <a:r>
              <a:rPr lang="en" sz="1800"/>
              <a:t>(Partially adapted from Head First Design Patterns by Freeman, Bates, Sierra, and Robson)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Enter... Design patterns</a:t>
            </a:r>
          </a:p>
        </p:txBody>
      </p:sp>
      <p:sp>
        <p:nvSpPr>
          <p:cNvPr id="215" name="Shape 215"/>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rPr lang="en"/>
              <a:t>Don’t just describe </a:t>
            </a:r>
            <a:r>
              <a:rPr i="1" lang="en"/>
              <a:t>classes</a:t>
            </a:r>
            <a:r>
              <a:rPr lang="en"/>
              <a:t>, describe </a:t>
            </a:r>
            <a:r>
              <a:rPr b="1" i="1" lang="en"/>
              <a:t>problems</a:t>
            </a:r>
            <a:r>
              <a:rPr lang="en"/>
              <a:t>.</a:t>
            </a:r>
          </a:p>
          <a:p>
            <a:pPr lvl="0" rtl="0">
              <a:spcBef>
                <a:spcPts val="0"/>
              </a:spcBef>
              <a:buNone/>
            </a:pPr>
            <a:r>
              <a:t/>
            </a:r>
            <a:endParaRPr/>
          </a:p>
          <a:p>
            <a:pPr lvl="0" rtl="0">
              <a:spcBef>
                <a:spcPts val="0"/>
              </a:spcBef>
              <a:buNone/>
            </a:pPr>
            <a:r>
              <a:t/>
            </a:r>
            <a:endParaRPr/>
          </a:p>
          <a:p>
            <a:pPr lvl="0" rtl="0">
              <a:spcBef>
                <a:spcPts val="0"/>
              </a:spcBef>
              <a:buNone/>
            </a:pPr>
            <a:r>
              <a:rPr lang="en"/>
              <a:t>Patterns prescribe design</a:t>
            </a:r>
          </a:p>
          <a:p>
            <a:pPr rtl="0">
              <a:spcBef>
                <a:spcPts val="0"/>
              </a:spcBef>
              <a:buNone/>
            </a:pPr>
            <a:r>
              <a:rPr lang="en"/>
              <a:t>guidelines for common </a:t>
            </a:r>
          </a:p>
          <a:p>
            <a:pPr lvl="0" rtl="0">
              <a:spcBef>
                <a:spcPts val="0"/>
              </a:spcBef>
              <a:buNone/>
            </a:pPr>
            <a:r>
              <a:rPr lang="en"/>
              <a:t>problem types.</a:t>
            </a:r>
          </a:p>
        </p:txBody>
      </p:sp>
      <p:pic>
        <p:nvPicPr>
          <p:cNvPr id="216" name="Shape 216"/>
          <p:cNvPicPr preferRelativeResize="0"/>
          <p:nvPr/>
        </p:nvPicPr>
        <p:blipFill>
          <a:blip r:embed="rId3">
            <a:alphaModFix/>
          </a:blip>
          <a:stretch>
            <a:fillRect/>
          </a:stretch>
        </p:blipFill>
        <p:spPr>
          <a:xfrm>
            <a:off x="5221350" y="2207050"/>
            <a:ext cx="3241949" cy="4212300"/>
          </a:xfrm>
          <a:prstGeom prst="rect">
            <a:avLst/>
          </a:prstGeom>
          <a:noFill/>
          <a:ln>
            <a:noFill/>
          </a:ln>
        </p:spPr>
      </p:pic>
      <p:sp>
        <p:nvSpPr>
          <p:cNvPr id="217" name="Shape 2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Guidelines, not solutions</a:t>
            </a:r>
          </a:p>
        </p:txBody>
      </p:sp>
      <p:sp>
        <p:nvSpPr>
          <p:cNvPr id="223" name="Shape 223"/>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“Each pattern describes a problem which occurs over and over again in our environment, and then describes the core of the solution to that problem in such a way that  you can use this solution a million times over, without ever doing it the same way twice.”</a:t>
            </a:r>
          </a:p>
          <a:p>
            <a:pPr lvl="0" rtl="0">
              <a:spcBef>
                <a:spcPts val="0"/>
              </a:spcBef>
              <a:buNone/>
            </a:pPr>
            <a:r>
              <a:rPr lang="en"/>
              <a:t>								- Christopher Alexander</a:t>
            </a:r>
          </a:p>
          <a:p>
            <a:pPr lvl="0" rtl="0">
              <a:spcBef>
                <a:spcPts val="0"/>
              </a:spcBef>
              <a:buNone/>
            </a:pPr>
            <a:r>
              <a:t/>
            </a:r>
            <a:endParaRPr/>
          </a:p>
          <a:p>
            <a:pPr lvl="0" rtl="0">
              <a:spcBef>
                <a:spcPts val="0"/>
              </a:spcBef>
              <a:buNone/>
            </a:pPr>
            <a:r>
              <a:t/>
            </a:r>
            <a:endParaRPr/>
          </a:p>
        </p:txBody>
      </p:sp>
      <p:sp>
        <p:nvSpPr>
          <p:cNvPr id="224" name="Shape 2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Categories of design patterns</a:t>
            </a:r>
          </a:p>
        </p:txBody>
      </p:sp>
      <p:sp>
        <p:nvSpPr>
          <p:cNvPr id="230" name="Shape 230"/>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AutoNum type="arabicPeriod"/>
            </a:pPr>
            <a:r>
              <a:rPr lang="en"/>
              <a:t>Behavioral</a:t>
            </a:r>
            <a:br>
              <a:rPr lang="en"/>
            </a:br>
            <a:r>
              <a:rPr lang="en"/>
              <a:t>Describe how objects interact.</a:t>
            </a:r>
          </a:p>
          <a:p>
            <a:pPr indent="-228600" lvl="0" marL="457200" rtl="0">
              <a:spcBef>
                <a:spcPts val="0"/>
              </a:spcBef>
              <a:buAutoNum type="arabicPeriod"/>
            </a:pPr>
            <a:r>
              <a:rPr lang="en"/>
              <a:t>Creational </a:t>
            </a:r>
            <a:br>
              <a:rPr lang="en"/>
            </a:br>
            <a:r>
              <a:rPr lang="en"/>
              <a:t>Decouple a client from objects it instantiates.</a:t>
            </a:r>
          </a:p>
          <a:p>
            <a:pPr indent="-228600" lvl="0" marL="457200" rtl="0">
              <a:spcBef>
                <a:spcPts val="0"/>
              </a:spcBef>
              <a:buAutoNum type="arabicPeriod"/>
            </a:pPr>
            <a:r>
              <a:rPr lang="en"/>
              <a:t>Structural</a:t>
            </a:r>
            <a:br>
              <a:rPr lang="en"/>
            </a:br>
            <a:r>
              <a:rPr lang="en"/>
              <a:t>Clean organization into subsystems.</a:t>
            </a:r>
          </a:p>
          <a:p>
            <a:pPr lvl="0" rtl="0">
              <a:spcBef>
                <a:spcPts val="0"/>
              </a:spcBef>
              <a:buNone/>
            </a:pPr>
            <a:r>
              <a:t/>
            </a:r>
            <a:endParaRPr/>
          </a:p>
        </p:txBody>
      </p:sp>
      <p:sp>
        <p:nvSpPr>
          <p:cNvPr id="231" name="Shape 2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use design patterns?</a:t>
            </a:r>
          </a:p>
        </p:txBody>
      </p:sp>
      <p:sp>
        <p:nvSpPr>
          <p:cNvPr id="237" name="Shape 237"/>
          <p:cNvSpPr txBox="1"/>
          <p:nvPr>
            <p:ph idx="1" type="body"/>
          </p:nvPr>
        </p:nvSpPr>
        <p:spPr>
          <a:xfrm>
            <a:off x="269300" y="4452200"/>
            <a:ext cx="8460300" cy="2208000"/>
          </a:xfrm>
          <a:prstGeom prst="rect">
            <a:avLst/>
          </a:prstGeom>
        </p:spPr>
        <p:txBody>
          <a:bodyPr anchorCtr="0" anchor="t" bIns="91425" lIns="91425" rIns="91425" tIns="91425">
            <a:noAutofit/>
          </a:bodyPr>
          <a:lstStyle/>
          <a:p>
            <a:pPr indent="-406400" lvl="0" marL="457200" rtl="0">
              <a:spcBef>
                <a:spcPts val="0"/>
              </a:spcBef>
              <a:buSzPct val="100000"/>
              <a:buAutoNum type="arabicPeriod"/>
            </a:pPr>
            <a:r>
              <a:rPr lang="en" sz="2800"/>
              <a:t>Good examples of OO principles.</a:t>
            </a:r>
          </a:p>
          <a:p>
            <a:pPr indent="-406400" lvl="0" marL="457200" rtl="0">
              <a:spcBef>
                <a:spcPts val="0"/>
              </a:spcBef>
              <a:buSzPct val="100000"/>
              <a:buAutoNum type="arabicPeriod"/>
            </a:pPr>
            <a:r>
              <a:rPr lang="en" sz="2800"/>
              <a:t>Faster design phase.</a:t>
            </a:r>
          </a:p>
          <a:p>
            <a:pPr indent="-406400" lvl="0" marL="457200" rtl="0">
              <a:spcBef>
                <a:spcPts val="0"/>
              </a:spcBef>
              <a:buSzPct val="100000"/>
              <a:buAutoNum type="arabicPeriod"/>
            </a:pPr>
            <a:r>
              <a:rPr lang="en" sz="2800"/>
              <a:t>Evidence that system will support change.</a:t>
            </a:r>
          </a:p>
          <a:p>
            <a:pPr indent="-406400" lvl="0" marL="457200" rtl="0">
              <a:spcBef>
                <a:spcPts val="0"/>
              </a:spcBef>
              <a:buSzPct val="100000"/>
              <a:buAutoNum type="arabicPeriod"/>
            </a:pPr>
            <a:r>
              <a:rPr lang="en" sz="2800"/>
              <a:t>Offers shared vocabulary between designers.</a:t>
            </a:r>
          </a:p>
          <a:p>
            <a:pPr lvl="0" rtl="0">
              <a:spcBef>
                <a:spcPts val="0"/>
              </a:spcBef>
              <a:buNone/>
            </a:pPr>
            <a:r>
              <a:t/>
            </a:r>
            <a:endParaRPr/>
          </a:p>
        </p:txBody>
      </p:sp>
      <p:pic>
        <p:nvPicPr>
          <p:cNvPr id="238" name="Shape 238"/>
          <p:cNvPicPr preferRelativeResize="0"/>
          <p:nvPr/>
        </p:nvPicPr>
        <p:blipFill>
          <a:blip r:embed="rId3">
            <a:alphaModFix/>
          </a:blip>
          <a:stretch>
            <a:fillRect/>
          </a:stretch>
        </p:blipFill>
        <p:spPr>
          <a:xfrm>
            <a:off x="1639907" y="1592612"/>
            <a:ext cx="5864171" cy="2966550"/>
          </a:xfrm>
          <a:prstGeom prst="rect">
            <a:avLst/>
          </a:prstGeom>
          <a:noFill/>
          <a:ln>
            <a:noFill/>
          </a:ln>
        </p:spPr>
      </p:pic>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You already applied one pattern</a:t>
            </a:r>
          </a:p>
        </p:txBody>
      </p:sp>
      <p:sp>
        <p:nvSpPr>
          <p:cNvPr id="245" name="Shape 245"/>
          <p:cNvSpPr txBox="1"/>
          <p:nvPr>
            <p:ph idx="1" type="body"/>
          </p:nvPr>
        </p:nvSpPr>
        <p:spPr>
          <a:xfrm>
            <a:off x="457200" y="1600200"/>
            <a:ext cx="4133399" cy="4960799"/>
          </a:xfrm>
          <a:prstGeom prst="rect">
            <a:avLst/>
          </a:prstGeom>
        </p:spPr>
        <p:txBody>
          <a:bodyPr anchorCtr="0" anchor="t" bIns="91425" lIns="91425" rIns="91425" tIns="91425">
            <a:noAutofit/>
          </a:bodyPr>
          <a:lstStyle/>
          <a:p>
            <a:pPr lvl="0" rtl="0">
              <a:spcBef>
                <a:spcPts val="0"/>
              </a:spcBef>
              <a:buNone/>
            </a:pPr>
            <a:r>
              <a:rPr b="1" lang="en"/>
              <a:t>Strategy Pattern </a:t>
            </a:r>
          </a:p>
          <a:p>
            <a:pPr lvl="0" rtl="0">
              <a:spcBef>
                <a:spcPts val="0"/>
              </a:spcBef>
              <a:buNone/>
            </a:pPr>
            <a:r>
              <a:t/>
            </a:r>
            <a:endParaRPr/>
          </a:p>
          <a:p>
            <a:pPr lvl="0" rtl="0">
              <a:spcBef>
                <a:spcPts val="0"/>
              </a:spcBef>
              <a:buNone/>
            </a:pPr>
            <a:r>
              <a:rPr lang="en"/>
              <a:t>Defines a family of algorithms, encapsulates them, makes them interchangeable.</a:t>
            </a:r>
          </a:p>
          <a:p>
            <a:pPr lvl="0" rtl="0">
              <a:spcBef>
                <a:spcPts val="0"/>
              </a:spcBef>
              <a:buNone/>
            </a:pPr>
            <a:r>
              <a:t/>
            </a:r>
            <a:endParaRPr/>
          </a:p>
          <a:p>
            <a:pPr lvl="0" rtl="0">
              <a:spcBef>
                <a:spcPts val="0"/>
              </a:spcBef>
              <a:buNone/>
            </a:pPr>
            <a:r>
              <a:t/>
            </a:r>
            <a:endParaRPr/>
          </a:p>
        </p:txBody>
      </p:sp>
      <p:pic>
        <p:nvPicPr>
          <p:cNvPr id="246" name="Shape 246"/>
          <p:cNvPicPr preferRelativeResize="0"/>
          <p:nvPr/>
        </p:nvPicPr>
        <p:blipFill>
          <a:blip r:embed="rId3">
            <a:alphaModFix/>
          </a:blip>
          <a:stretch>
            <a:fillRect/>
          </a:stretch>
        </p:blipFill>
        <p:spPr>
          <a:xfrm>
            <a:off x="7414775" y="4182881"/>
            <a:ext cx="1637849" cy="2187549"/>
          </a:xfrm>
          <a:prstGeom prst="rect">
            <a:avLst/>
          </a:prstGeom>
          <a:noFill/>
          <a:ln>
            <a:noFill/>
          </a:ln>
        </p:spPr>
      </p:pic>
      <p:pic>
        <p:nvPicPr>
          <p:cNvPr id="247" name="Shape 247"/>
          <p:cNvPicPr preferRelativeResize="0"/>
          <p:nvPr/>
        </p:nvPicPr>
        <p:blipFill>
          <a:blip r:embed="rId4">
            <a:alphaModFix/>
          </a:blip>
          <a:stretch>
            <a:fillRect/>
          </a:stretch>
        </p:blipFill>
        <p:spPr>
          <a:xfrm>
            <a:off x="6617694" y="2534400"/>
            <a:ext cx="2376649" cy="1577675"/>
          </a:xfrm>
          <a:prstGeom prst="rect">
            <a:avLst/>
          </a:prstGeom>
          <a:noFill/>
          <a:ln>
            <a:noFill/>
          </a:ln>
        </p:spPr>
      </p:pic>
      <p:pic>
        <p:nvPicPr>
          <p:cNvPr id="248" name="Shape 248"/>
          <p:cNvPicPr preferRelativeResize="0"/>
          <p:nvPr/>
        </p:nvPicPr>
        <p:blipFill>
          <a:blip r:embed="rId5">
            <a:alphaModFix/>
          </a:blip>
          <a:stretch>
            <a:fillRect/>
          </a:stretch>
        </p:blipFill>
        <p:spPr>
          <a:xfrm>
            <a:off x="3846275" y="1913550"/>
            <a:ext cx="2857500" cy="2571750"/>
          </a:xfrm>
          <a:prstGeom prst="rect">
            <a:avLst/>
          </a:prstGeom>
          <a:noFill/>
          <a:ln>
            <a:noFill/>
          </a:ln>
        </p:spPr>
      </p:pic>
      <p:pic>
        <p:nvPicPr>
          <p:cNvPr id="249" name="Shape 249"/>
          <p:cNvPicPr preferRelativeResize="0"/>
          <p:nvPr/>
        </p:nvPicPr>
        <p:blipFill>
          <a:blip r:embed="rId6">
            <a:alphaModFix/>
          </a:blip>
          <a:stretch>
            <a:fillRect/>
          </a:stretch>
        </p:blipFill>
        <p:spPr>
          <a:xfrm>
            <a:off x="5071775" y="4485300"/>
            <a:ext cx="2005774" cy="1999075"/>
          </a:xfrm>
          <a:prstGeom prst="rect">
            <a:avLst/>
          </a:prstGeom>
          <a:noFill/>
          <a:ln>
            <a:noFill/>
          </a:ln>
        </p:spPr>
      </p:pic>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 Motivation</a:t>
            </a:r>
          </a:p>
        </p:txBody>
      </p:sp>
      <p:sp>
        <p:nvSpPr>
          <p:cNvPr id="256" name="Shape 256"/>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257" name="Shape 257"/>
          <p:cNvPicPr preferRelativeResize="0"/>
          <p:nvPr/>
        </p:nvPicPr>
        <p:blipFill>
          <a:blip r:embed="rId3">
            <a:alphaModFix/>
          </a:blip>
          <a:stretch>
            <a:fillRect/>
          </a:stretch>
        </p:blipFill>
        <p:spPr>
          <a:xfrm>
            <a:off x="1356762" y="2321175"/>
            <a:ext cx="6430474" cy="1984124"/>
          </a:xfrm>
          <a:prstGeom prst="rect">
            <a:avLst/>
          </a:prstGeom>
          <a:noFill/>
          <a:ln>
            <a:noFill/>
          </a:ln>
        </p:spPr>
      </p:pic>
      <p:pic>
        <p:nvPicPr>
          <p:cNvPr id="258" name="Shape 258"/>
          <p:cNvPicPr preferRelativeResize="0"/>
          <p:nvPr/>
        </p:nvPicPr>
        <p:blipFill>
          <a:blip r:embed="rId4">
            <a:alphaModFix/>
          </a:blip>
          <a:stretch>
            <a:fillRect/>
          </a:stretch>
        </p:blipFill>
        <p:spPr>
          <a:xfrm>
            <a:off x="0" y="4305300"/>
            <a:ext cx="3810000" cy="2552700"/>
          </a:xfrm>
          <a:prstGeom prst="rect">
            <a:avLst/>
          </a:prstGeom>
          <a:noFill/>
          <a:ln>
            <a:noFill/>
          </a:ln>
        </p:spPr>
      </p:pic>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 Definition</a:t>
            </a:r>
          </a:p>
        </p:txBody>
      </p:sp>
      <p:sp>
        <p:nvSpPr>
          <p:cNvPr id="265" name="Shape 265"/>
          <p:cNvSpPr/>
          <p:nvPr/>
        </p:nvSpPr>
        <p:spPr>
          <a:xfrm>
            <a:off x="1466750" y="29731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Subject Object</a:t>
            </a:r>
          </a:p>
        </p:txBody>
      </p:sp>
      <p:cxnSp>
        <p:nvCxnSpPr>
          <p:cNvPr id="266" name="Shape 266"/>
          <p:cNvCxnSpPr/>
          <p:nvPr/>
        </p:nvCxnSpPr>
        <p:spPr>
          <a:xfrm>
            <a:off x="277500" y="2695625"/>
            <a:ext cx="1179299" cy="663900"/>
          </a:xfrm>
          <a:prstGeom prst="straightConnector1">
            <a:avLst/>
          </a:prstGeom>
          <a:noFill/>
          <a:ln cap="flat" cmpd="sng" w="19050">
            <a:solidFill>
              <a:schemeClr val="dk2"/>
            </a:solidFill>
            <a:prstDash val="solid"/>
            <a:round/>
            <a:headEnd len="lg" w="lg" type="none"/>
            <a:tailEnd len="lg" w="lg" type="triangle"/>
          </a:ln>
        </p:spPr>
      </p:cxnSp>
      <p:sp>
        <p:nvSpPr>
          <p:cNvPr id="267" name="Shape 267"/>
          <p:cNvSpPr txBox="1"/>
          <p:nvPr/>
        </p:nvSpPr>
        <p:spPr>
          <a:xfrm>
            <a:off x="89200" y="2328950"/>
            <a:ext cx="3657600" cy="457200"/>
          </a:xfrm>
          <a:prstGeom prst="rect">
            <a:avLst/>
          </a:prstGeom>
          <a:noFill/>
          <a:ln>
            <a:noFill/>
          </a:ln>
        </p:spPr>
        <p:txBody>
          <a:bodyPr anchorCtr="0" anchor="t" bIns="91425" lIns="91425" rIns="91425" tIns="91425">
            <a:noAutofit/>
          </a:bodyPr>
          <a:lstStyle/>
          <a:p>
            <a:pPr>
              <a:spcBef>
                <a:spcPts val="0"/>
              </a:spcBef>
              <a:buNone/>
            </a:pPr>
            <a:r>
              <a:rPr lang="en"/>
              <a:t>Change Request</a:t>
            </a:r>
          </a:p>
        </p:txBody>
      </p:sp>
      <p:sp>
        <p:nvSpPr>
          <p:cNvPr id="268" name="Shape 268"/>
          <p:cNvSpPr/>
          <p:nvPr/>
        </p:nvSpPr>
        <p:spPr>
          <a:xfrm>
            <a:off x="4703000" y="2151200"/>
            <a:ext cx="2369099" cy="360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a:spcBef>
                <a:spcPts val="0"/>
              </a:spcBef>
              <a:buNone/>
            </a:pPr>
            <a:r>
              <a:rPr lang="en"/>
              <a:t>Subscriber Objects</a:t>
            </a:r>
          </a:p>
        </p:txBody>
      </p:sp>
      <p:sp>
        <p:nvSpPr>
          <p:cNvPr id="269" name="Shape 269"/>
          <p:cNvSpPr/>
          <p:nvPr/>
        </p:nvSpPr>
        <p:spPr>
          <a:xfrm>
            <a:off x="5173225" y="2546975"/>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Object</a:t>
            </a:r>
          </a:p>
        </p:txBody>
      </p:sp>
      <p:sp>
        <p:nvSpPr>
          <p:cNvPr id="270" name="Shape 270"/>
          <p:cNvSpPr/>
          <p:nvPr/>
        </p:nvSpPr>
        <p:spPr>
          <a:xfrm>
            <a:off x="5832150" y="3466850"/>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Object</a:t>
            </a:r>
          </a:p>
        </p:txBody>
      </p:sp>
      <p:sp>
        <p:nvSpPr>
          <p:cNvPr id="271" name="Shape 271"/>
          <p:cNvSpPr/>
          <p:nvPr/>
        </p:nvSpPr>
        <p:spPr>
          <a:xfrm>
            <a:off x="5081575" y="4239250"/>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Object</a:t>
            </a:r>
          </a:p>
        </p:txBody>
      </p:sp>
      <p:cxnSp>
        <p:nvCxnSpPr>
          <p:cNvPr id="272" name="Shape 272"/>
          <p:cNvCxnSpPr>
            <a:stCxn id="265" idx="7"/>
            <a:endCxn id="269" idx="2"/>
          </p:cNvCxnSpPr>
          <p:nvPr/>
        </p:nvCxnSpPr>
        <p:spPr>
          <a:xfrm flipH="1" rot="10800000">
            <a:off x="2481795" y="3035079"/>
            <a:ext cx="2691299" cy="112200"/>
          </a:xfrm>
          <a:prstGeom prst="straightConnector1">
            <a:avLst/>
          </a:prstGeom>
          <a:noFill/>
          <a:ln cap="flat" cmpd="sng" w="19050">
            <a:solidFill>
              <a:schemeClr val="dk2"/>
            </a:solidFill>
            <a:prstDash val="solid"/>
            <a:round/>
            <a:headEnd len="lg" w="lg" type="none"/>
            <a:tailEnd len="lg" w="lg" type="triangle"/>
          </a:ln>
        </p:spPr>
      </p:cxnSp>
      <p:cxnSp>
        <p:nvCxnSpPr>
          <p:cNvPr id="273" name="Shape 273"/>
          <p:cNvCxnSpPr>
            <a:stCxn id="265" idx="6"/>
            <a:endCxn id="270" idx="2"/>
          </p:cNvCxnSpPr>
          <p:nvPr/>
        </p:nvCxnSpPr>
        <p:spPr>
          <a:xfrm>
            <a:off x="2655950" y="3567725"/>
            <a:ext cx="3176100" cy="387300"/>
          </a:xfrm>
          <a:prstGeom prst="straightConnector1">
            <a:avLst/>
          </a:prstGeom>
          <a:noFill/>
          <a:ln cap="flat" cmpd="sng" w="19050">
            <a:solidFill>
              <a:schemeClr val="dk2"/>
            </a:solidFill>
            <a:prstDash val="solid"/>
            <a:round/>
            <a:headEnd len="lg" w="lg" type="none"/>
            <a:tailEnd len="lg" w="lg" type="triangle"/>
          </a:ln>
        </p:spPr>
      </p:cxnSp>
      <p:cxnSp>
        <p:nvCxnSpPr>
          <p:cNvPr id="274" name="Shape 274"/>
          <p:cNvCxnSpPr>
            <a:stCxn id="265" idx="5"/>
            <a:endCxn id="271" idx="2"/>
          </p:cNvCxnSpPr>
          <p:nvPr/>
        </p:nvCxnSpPr>
        <p:spPr>
          <a:xfrm>
            <a:off x="2481795" y="3988170"/>
            <a:ext cx="2599799" cy="739200"/>
          </a:xfrm>
          <a:prstGeom prst="straightConnector1">
            <a:avLst/>
          </a:prstGeom>
          <a:noFill/>
          <a:ln cap="flat" cmpd="sng" w="19050">
            <a:solidFill>
              <a:schemeClr val="dk2"/>
            </a:solidFill>
            <a:prstDash val="solid"/>
            <a:round/>
            <a:headEnd len="lg" w="lg" type="none"/>
            <a:tailEnd len="lg" w="lg" type="triangle"/>
          </a:ln>
        </p:spPr>
      </p:cxnSp>
      <p:sp>
        <p:nvSpPr>
          <p:cNvPr id="275" name="Shape 275"/>
          <p:cNvSpPr txBox="1"/>
          <p:nvPr/>
        </p:nvSpPr>
        <p:spPr>
          <a:xfrm>
            <a:off x="2743200" y="2695625"/>
            <a:ext cx="3657600" cy="457200"/>
          </a:xfrm>
          <a:prstGeom prst="rect">
            <a:avLst/>
          </a:prstGeom>
          <a:noFill/>
          <a:ln>
            <a:noFill/>
          </a:ln>
        </p:spPr>
        <p:txBody>
          <a:bodyPr anchorCtr="0" anchor="t" bIns="91425" lIns="91425" rIns="91425" tIns="91425">
            <a:noAutofit/>
          </a:bodyPr>
          <a:lstStyle/>
          <a:p>
            <a:pPr lvl="0" rtl="0">
              <a:spcBef>
                <a:spcPts val="0"/>
              </a:spcBef>
              <a:buNone/>
            </a:pPr>
            <a:r>
              <a:rPr lang="en"/>
              <a:t>Updated Data</a:t>
            </a:r>
          </a:p>
        </p:txBody>
      </p:sp>
      <p:sp>
        <p:nvSpPr>
          <p:cNvPr id="276" name="Shape 276"/>
          <p:cNvSpPr txBox="1"/>
          <p:nvPr/>
        </p:nvSpPr>
        <p:spPr>
          <a:xfrm>
            <a:off x="2796500" y="3240050"/>
            <a:ext cx="3657600" cy="457200"/>
          </a:xfrm>
          <a:prstGeom prst="rect">
            <a:avLst/>
          </a:prstGeom>
          <a:noFill/>
          <a:ln>
            <a:noFill/>
          </a:ln>
        </p:spPr>
        <p:txBody>
          <a:bodyPr anchorCtr="0" anchor="t" bIns="91425" lIns="91425" rIns="91425" tIns="91425">
            <a:noAutofit/>
          </a:bodyPr>
          <a:lstStyle/>
          <a:p>
            <a:pPr lvl="0" rtl="0">
              <a:spcBef>
                <a:spcPts val="0"/>
              </a:spcBef>
              <a:buNone/>
            </a:pPr>
            <a:r>
              <a:rPr lang="en"/>
              <a:t>Updated Data</a:t>
            </a:r>
          </a:p>
        </p:txBody>
      </p:sp>
      <p:sp>
        <p:nvSpPr>
          <p:cNvPr id="277" name="Shape 277"/>
          <p:cNvSpPr txBox="1"/>
          <p:nvPr/>
        </p:nvSpPr>
        <p:spPr>
          <a:xfrm>
            <a:off x="2743200" y="3784475"/>
            <a:ext cx="3657600" cy="457200"/>
          </a:xfrm>
          <a:prstGeom prst="rect">
            <a:avLst/>
          </a:prstGeom>
          <a:noFill/>
          <a:ln>
            <a:noFill/>
          </a:ln>
        </p:spPr>
        <p:txBody>
          <a:bodyPr anchorCtr="0" anchor="t" bIns="91425" lIns="91425" rIns="91425" tIns="91425">
            <a:noAutofit/>
          </a:bodyPr>
          <a:lstStyle/>
          <a:p>
            <a:pPr lvl="0" rtl="0">
              <a:spcBef>
                <a:spcPts val="0"/>
              </a:spcBef>
              <a:buNone/>
            </a:pPr>
            <a:r>
              <a:rPr lang="en"/>
              <a:t>Updated Data</a:t>
            </a:r>
          </a:p>
        </p:txBody>
      </p:sp>
      <p:sp>
        <p:nvSpPr>
          <p:cNvPr id="278" name="Shape 278"/>
          <p:cNvSpPr txBox="1"/>
          <p:nvPr/>
        </p:nvSpPr>
        <p:spPr>
          <a:xfrm>
            <a:off x="2165425" y="2151200"/>
            <a:ext cx="2225099" cy="457200"/>
          </a:xfrm>
          <a:prstGeom prst="rect">
            <a:avLst/>
          </a:prstGeom>
          <a:noFill/>
          <a:ln>
            <a:noFill/>
          </a:ln>
        </p:spPr>
        <p:txBody>
          <a:bodyPr anchorCtr="0" anchor="t" bIns="91425" lIns="91425" rIns="91425" tIns="91425">
            <a:noAutofit/>
          </a:bodyPr>
          <a:lstStyle/>
          <a:p>
            <a:pPr>
              <a:spcBef>
                <a:spcPts val="0"/>
              </a:spcBef>
              <a:buNone/>
            </a:pPr>
            <a:r>
              <a:rPr lang="en">
                <a:solidFill>
                  <a:srgbClr val="3D85C6"/>
                </a:solidFill>
              </a:rPr>
              <a:t>(When data changes, subscribers are notifed)</a:t>
            </a:r>
          </a:p>
        </p:txBody>
      </p:sp>
      <p:sp>
        <p:nvSpPr>
          <p:cNvPr id="279" name="Shape 279"/>
          <p:cNvSpPr txBox="1"/>
          <p:nvPr/>
        </p:nvSpPr>
        <p:spPr>
          <a:xfrm>
            <a:off x="7166475" y="2608400"/>
            <a:ext cx="1977600" cy="4572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(These objects have subscribed to the Subject to receive updates when data changes)</a:t>
            </a:r>
          </a:p>
        </p:txBody>
      </p:sp>
      <p:sp>
        <p:nvSpPr>
          <p:cNvPr id="280" name="Shape 280"/>
          <p:cNvSpPr/>
          <p:nvPr/>
        </p:nvSpPr>
        <p:spPr>
          <a:xfrm>
            <a:off x="7166475" y="4550900"/>
            <a:ext cx="1977600" cy="904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update(){</a:t>
            </a:r>
          </a:p>
          <a:p>
            <a:pPr rtl="0">
              <a:spcBef>
                <a:spcPts val="0"/>
              </a:spcBef>
              <a:buNone/>
            </a:pPr>
            <a:r>
              <a:rPr lang="en"/>
              <a:t>	// do something</a:t>
            </a:r>
          </a:p>
          <a:p>
            <a:pPr>
              <a:spcBef>
                <a:spcPts val="0"/>
              </a:spcBef>
              <a:buNone/>
            </a:pPr>
            <a:r>
              <a:rPr lang="en"/>
              <a:t>}</a:t>
            </a:r>
          </a:p>
        </p:txBody>
      </p:sp>
      <p:cxnSp>
        <p:nvCxnSpPr>
          <p:cNvPr id="281" name="Shape 281"/>
          <p:cNvCxnSpPr>
            <a:stCxn id="280" idx="1"/>
          </p:cNvCxnSpPr>
          <p:nvPr/>
        </p:nvCxnSpPr>
        <p:spPr>
          <a:xfrm rot="10800000">
            <a:off x="6423675" y="4216100"/>
            <a:ext cx="742800" cy="787200"/>
          </a:xfrm>
          <a:prstGeom prst="straightConnector1">
            <a:avLst/>
          </a:prstGeom>
          <a:noFill/>
          <a:ln cap="flat" cmpd="sng" w="38100">
            <a:solidFill>
              <a:schemeClr val="dk2"/>
            </a:solidFill>
            <a:prstDash val="solid"/>
            <a:round/>
            <a:headEnd len="lg" w="lg" type="none"/>
            <a:tailEnd len="lg" w="lg" type="triangle"/>
          </a:ln>
        </p:spPr>
      </p:cxnSp>
      <p:sp>
        <p:nvSpPr>
          <p:cNvPr id="282" name="Shape 282"/>
          <p:cNvSpPr/>
          <p:nvPr/>
        </p:nvSpPr>
        <p:spPr>
          <a:xfrm>
            <a:off x="6649350" y="5282350"/>
            <a:ext cx="1977600" cy="904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 do something</a:t>
            </a:r>
          </a:p>
          <a:p>
            <a:pPr lvl="0" rtl="0">
              <a:spcBef>
                <a:spcPts val="0"/>
              </a:spcBef>
              <a:buNone/>
            </a:pPr>
            <a:r>
              <a:rPr lang="en"/>
              <a:t>}</a:t>
            </a:r>
          </a:p>
        </p:txBody>
      </p:sp>
      <p:cxnSp>
        <p:nvCxnSpPr>
          <p:cNvPr id="283" name="Shape 283"/>
          <p:cNvCxnSpPr>
            <a:stCxn id="282" idx="1"/>
          </p:cNvCxnSpPr>
          <p:nvPr/>
        </p:nvCxnSpPr>
        <p:spPr>
          <a:xfrm rot="10800000">
            <a:off x="5906550" y="4947550"/>
            <a:ext cx="742800" cy="787200"/>
          </a:xfrm>
          <a:prstGeom prst="straightConnector1">
            <a:avLst/>
          </a:prstGeom>
          <a:noFill/>
          <a:ln cap="flat" cmpd="sng" w="38100">
            <a:solidFill>
              <a:schemeClr val="dk2"/>
            </a:solidFill>
            <a:prstDash val="solid"/>
            <a:round/>
            <a:headEnd len="lg" w="lg" type="none"/>
            <a:tailEnd len="lg" w="lg" type="triangle"/>
          </a:ln>
        </p:spPr>
      </p:cxnSp>
      <p:sp>
        <p:nvSpPr>
          <p:cNvPr id="284" name="Shape 284"/>
          <p:cNvSpPr/>
          <p:nvPr/>
        </p:nvSpPr>
        <p:spPr>
          <a:xfrm>
            <a:off x="6844475" y="3282725"/>
            <a:ext cx="1977600" cy="904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 do something</a:t>
            </a:r>
          </a:p>
          <a:p>
            <a:pPr lvl="0" rtl="0">
              <a:spcBef>
                <a:spcPts val="0"/>
              </a:spcBef>
              <a:buNone/>
            </a:pPr>
            <a:r>
              <a:rPr lang="en"/>
              <a:t>}</a:t>
            </a:r>
          </a:p>
        </p:txBody>
      </p:sp>
      <p:cxnSp>
        <p:nvCxnSpPr>
          <p:cNvPr id="285" name="Shape 285"/>
          <p:cNvCxnSpPr>
            <a:stCxn id="284" idx="1"/>
          </p:cNvCxnSpPr>
          <p:nvPr/>
        </p:nvCxnSpPr>
        <p:spPr>
          <a:xfrm rot="10800000">
            <a:off x="6101675" y="2947925"/>
            <a:ext cx="742800" cy="787200"/>
          </a:xfrm>
          <a:prstGeom prst="straightConnector1">
            <a:avLst/>
          </a:prstGeom>
          <a:noFill/>
          <a:ln cap="flat" cmpd="sng" w="38100">
            <a:solidFill>
              <a:schemeClr val="dk2"/>
            </a:solidFill>
            <a:prstDash val="solid"/>
            <a:round/>
            <a:headEnd len="lg" w="lg" type="none"/>
            <a:tailEnd len="lg" w="lg" type="triangle"/>
          </a:ln>
        </p:spPr>
      </p:cxnSp>
      <p:cxnSp>
        <p:nvCxnSpPr>
          <p:cNvPr id="286" name="Shape 286"/>
          <p:cNvCxnSpPr>
            <a:stCxn id="271" idx="1"/>
            <a:endCxn id="265" idx="6"/>
          </p:cNvCxnSpPr>
          <p:nvPr/>
        </p:nvCxnSpPr>
        <p:spPr>
          <a:xfrm rot="10800000">
            <a:off x="2655883" y="3567711"/>
            <a:ext cx="2587500" cy="814500"/>
          </a:xfrm>
          <a:prstGeom prst="straightConnector1">
            <a:avLst/>
          </a:prstGeom>
          <a:noFill/>
          <a:ln cap="flat" cmpd="sng" w="19050">
            <a:solidFill>
              <a:schemeClr val="dk2"/>
            </a:solidFill>
            <a:prstDash val="solid"/>
            <a:round/>
            <a:headEnd len="lg" w="lg" type="none"/>
            <a:tailEnd len="lg" w="lg" type="triangle"/>
          </a:ln>
        </p:spPr>
      </p:cxnSp>
      <p:cxnSp>
        <p:nvCxnSpPr>
          <p:cNvPr id="287" name="Shape 287"/>
          <p:cNvCxnSpPr/>
          <p:nvPr/>
        </p:nvCxnSpPr>
        <p:spPr>
          <a:xfrm rot="10800000">
            <a:off x="2668925" y="3374600"/>
            <a:ext cx="3239099" cy="380099"/>
          </a:xfrm>
          <a:prstGeom prst="straightConnector1">
            <a:avLst/>
          </a:prstGeom>
          <a:noFill/>
          <a:ln cap="flat" cmpd="sng" w="19050">
            <a:solidFill>
              <a:schemeClr val="dk2"/>
            </a:solidFill>
            <a:prstDash val="solid"/>
            <a:round/>
            <a:headEnd len="lg" w="lg" type="none"/>
            <a:tailEnd len="lg" w="lg" type="triangle"/>
          </a:ln>
        </p:spPr>
      </p:cxnSp>
      <p:cxnSp>
        <p:nvCxnSpPr>
          <p:cNvPr id="288" name="Shape 288"/>
          <p:cNvCxnSpPr/>
          <p:nvPr/>
        </p:nvCxnSpPr>
        <p:spPr>
          <a:xfrm flipH="1">
            <a:off x="2641949" y="2831875"/>
            <a:ext cx="2587500" cy="425099"/>
          </a:xfrm>
          <a:prstGeom prst="straightConnector1">
            <a:avLst/>
          </a:prstGeom>
          <a:noFill/>
          <a:ln cap="flat" cmpd="sng" w="19050">
            <a:solidFill>
              <a:schemeClr val="dk2"/>
            </a:solidFill>
            <a:prstDash val="solid"/>
            <a:round/>
            <a:headEnd len="lg" w="lg" type="none"/>
            <a:tailEnd len="lg" w="lg" type="triangle"/>
          </a:ln>
        </p:spPr>
      </p:cxnSp>
      <p:sp>
        <p:nvSpPr>
          <p:cNvPr id="289" name="Shape 289"/>
          <p:cNvSpPr txBox="1"/>
          <p:nvPr/>
        </p:nvSpPr>
        <p:spPr>
          <a:xfrm>
            <a:off x="2796500" y="3784475"/>
            <a:ext cx="1189200" cy="387299"/>
          </a:xfrm>
          <a:prstGeom prst="rect">
            <a:avLst/>
          </a:prstGeom>
          <a:noFill/>
          <a:ln>
            <a:noFill/>
          </a:ln>
        </p:spPr>
        <p:txBody>
          <a:bodyPr anchorCtr="0" anchor="t" bIns="91425" lIns="91425" rIns="91425" tIns="91425">
            <a:noAutofit/>
          </a:bodyPr>
          <a:lstStyle/>
          <a:p>
            <a:pPr>
              <a:spcBef>
                <a:spcPts val="0"/>
              </a:spcBef>
              <a:buNone/>
            </a:pPr>
            <a:r>
              <a:rPr lang="en"/>
              <a:t>Subscribe</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par>
                                <p:cTn fill="hold" nodeType="withEffect" presetClass="exit" presetID="10" presetSubtype="0">
                                  <p:stCondLst>
                                    <p:cond delay="0"/>
                                  </p:stCondLst>
                                  <p:childTnLst>
                                    <p:animEffect filter="fade" transition="out">
                                      <p:cBhvr>
                                        <p:cTn dur="1"/>
                                        <p:tgtEl>
                                          <p:spTgt spid="286"/>
                                        </p:tgtEl>
                                      </p:cBhvr>
                                    </p:animEffect>
                                    <p:set>
                                      <p:cBhvr>
                                        <p:cTn dur="1" fill="hold">
                                          <p:stCondLst>
                                            <p:cond delay="0"/>
                                          </p:stCondLst>
                                        </p:cTn>
                                        <p:tgtEl>
                                          <p:spTgt spid="2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88"/>
                                        </p:tgtEl>
                                      </p:cBhvr>
                                    </p:animEffect>
                                    <p:set>
                                      <p:cBhvr>
                                        <p:cTn dur="1" fill="hold">
                                          <p:stCondLst>
                                            <p:cond delay="0"/>
                                          </p:stCondLst>
                                        </p:cTn>
                                        <p:tgtEl>
                                          <p:spTgt spid="2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89"/>
                                        </p:tgtEl>
                                      </p:cBhvr>
                                    </p:animEffect>
                                    <p:set>
                                      <p:cBhvr>
                                        <p:cTn dur="1" fill="hold">
                                          <p:stCondLst>
                                            <p:cond delay="0"/>
                                          </p:stCondLst>
                                        </p:cTn>
                                        <p:tgtEl>
                                          <p:spTgt spid="2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87"/>
                                        </p:tgtEl>
                                      </p:cBhvr>
                                    </p:animEffect>
                                    <p:set>
                                      <p:cBhvr>
                                        <p:cTn dur="1" fill="hold">
                                          <p:stCondLst>
                                            <p:cond delay="0"/>
                                          </p:stCondLst>
                                        </p:cTn>
                                        <p:tgtEl>
                                          <p:spTgt spid="2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xit" presetID="10" presetSubtype="0">
                                  <p:stCondLst>
                                    <p:cond delay="0"/>
                                  </p:stCondLst>
                                  <p:childTnLst>
                                    <p:animEffect filter="fade" transition="out">
                                      <p:cBhvr>
                                        <p:cTn dur="1"/>
                                        <p:tgtEl>
                                          <p:spTgt spid="279"/>
                                        </p:tgtEl>
                                      </p:cBhvr>
                                    </p:animEffect>
                                    <p:set>
                                      <p:cBhvr>
                                        <p:cTn dur="1" fill="hold">
                                          <p:stCondLst>
                                            <p:cond delay="0"/>
                                          </p:stCondLst>
                                        </p:cTn>
                                        <p:tgtEl>
                                          <p:spTgt spid="2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000"/>
          </a:xfrm>
          <a:prstGeom prst="rect">
            <a:avLst/>
          </a:prstGeom>
        </p:spPr>
        <p:txBody>
          <a:bodyPr anchorCtr="0" anchor="b" bIns="91425" lIns="91425" rIns="91425" tIns="91425">
            <a:noAutofit/>
          </a:bodyPr>
          <a:lstStyle/>
          <a:p>
            <a:pPr rtl="0">
              <a:spcBef>
                <a:spcPts val="0"/>
              </a:spcBef>
              <a:buNone/>
            </a:pPr>
            <a:r>
              <a:rPr lang="en"/>
              <a:t>Observer Pattern Example</a:t>
            </a:r>
          </a:p>
          <a:p>
            <a:pPr lvl="0" rtl="0">
              <a:spcBef>
                <a:spcPts val="0"/>
              </a:spcBef>
              <a:buNone/>
            </a:pPr>
            <a:r>
              <a:rPr lang="en"/>
              <a:t>Pet Feeding</a:t>
            </a:r>
          </a:p>
        </p:txBody>
      </p:sp>
      <p:sp>
        <p:nvSpPr>
          <p:cNvPr id="296" name="Shape 296"/>
          <p:cNvSpPr/>
          <p:nvPr/>
        </p:nvSpPr>
        <p:spPr>
          <a:xfrm>
            <a:off x="1466750" y="29731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Food Bowl</a:t>
            </a:r>
          </a:p>
        </p:txBody>
      </p:sp>
      <p:sp>
        <p:nvSpPr>
          <p:cNvPr id="297" name="Shape 297"/>
          <p:cNvSpPr/>
          <p:nvPr/>
        </p:nvSpPr>
        <p:spPr>
          <a:xfrm>
            <a:off x="5173225" y="2546975"/>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Dog</a:t>
            </a:r>
          </a:p>
        </p:txBody>
      </p:sp>
      <p:sp>
        <p:nvSpPr>
          <p:cNvPr id="298" name="Shape 298"/>
          <p:cNvSpPr/>
          <p:nvPr/>
        </p:nvSpPr>
        <p:spPr>
          <a:xfrm>
            <a:off x="5832150" y="3466850"/>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a:t>
            </a:r>
          </a:p>
        </p:txBody>
      </p:sp>
      <p:sp>
        <p:nvSpPr>
          <p:cNvPr id="299" name="Shape 299"/>
          <p:cNvSpPr/>
          <p:nvPr/>
        </p:nvSpPr>
        <p:spPr>
          <a:xfrm>
            <a:off x="5081575" y="4239250"/>
            <a:ext cx="1104899"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Mouse</a:t>
            </a:r>
          </a:p>
        </p:txBody>
      </p:sp>
      <p:cxnSp>
        <p:nvCxnSpPr>
          <p:cNvPr id="300" name="Shape 300"/>
          <p:cNvCxnSpPr>
            <a:stCxn id="297" idx="2"/>
            <a:endCxn id="296" idx="6"/>
          </p:cNvCxnSpPr>
          <p:nvPr/>
        </p:nvCxnSpPr>
        <p:spPr>
          <a:xfrm flipH="1">
            <a:off x="2655925" y="3035074"/>
            <a:ext cx="2517300" cy="532799"/>
          </a:xfrm>
          <a:prstGeom prst="straightConnector1">
            <a:avLst/>
          </a:prstGeom>
          <a:noFill/>
          <a:ln cap="flat" cmpd="sng" w="19050">
            <a:solidFill>
              <a:schemeClr val="dk2"/>
            </a:solidFill>
            <a:prstDash val="solid"/>
            <a:round/>
            <a:headEnd len="lg" w="lg" type="none"/>
            <a:tailEnd len="lg" w="lg" type="triangle"/>
          </a:ln>
        </p:spPr>
      </p:cxnSp>
      <p:cxnSp>
        <p:nvCxnSpPr>
          <p:cNvPr id="301" name="Shape 301"/>
          <p:cNvCxnSpPr>
            <a:stCxn id="298" idx="2"/>
            <a:endCxn id="296" idx="6"/>
          </p:cNvCxnSpPr>
          <p:nvPr/>
        </p:nvCxnSpPr>
        <p:spPr>
          <a:xfrm rot="10800000">
            <a:off x="2656050" y="3567649"/>
            <a:ext cx="3176100" cy="387300"/>
          </a:xfrm>
          <a:prstGeom prst="straightConnector1">
            <a:avLst/>
          </a:prstGeom>
          <a:noFill/>
          <a:ln cap="flat" cmpd="sng" w="19050">
            <a:solidFill>
              <a:schemeClr val="dk2"/>
            </a:solidFill>
            <a:prstDash val="solid"/>
            <a:round/>
            <a:headEnd len="lg" w="lg" type="none"/>
            <a:tailEnd len="lg" w="lg" type="triangle"/>
          </a:ln>
        </p:spPr>
      </p:cxnSp>
      <p:cxnSp>
        <p:nvCxnSpPr>
          <p:cNvPr id="302" name="Shape 302"/>
          <p:cNvCxnSpPr>
            <a:stCxn id="299" idx="2"/>
            <a:endCxn id="296" idx="6"/>
          </p:cNvCxnSpPr>
          <p:nvPr/>
        </p:nvCxnSpPr>
        <p:spPr>
          <a:xfrm rot="10800000">
            <a:off x="2656075" y="3567849"/>
            <a:ext cx="2425500" cy="1159500"/>
          </a:xfrm>
          <a:prstGeom prst="straightConnector1">
            <a:avLst/>
          </a:prstGeom>
          <a:noFill/>
          <a:ln cap="flat" cmpd="sng" w="19050">
            <a:solidFill>
              <a:schemeClr val="dk2"/>
            </a:solidFill>
            <a:prstDash val="solid"/>
            <a:round/>
            <a:headEnd len="lg" w="lg" type="none"/>
            <a:tailEnd len="lg" w="lg" type="triangle"/>
          </a:ln>
        </p:spPr>
      </p:cxnSp>
      <p:sp>
        <p:nvSpPr>
          <p:cNvPr id="303" name="Shape 303"/>
          <p:cNvSpPr txBox="1"/>
          <p:nvPr/>
        </p:nvSpPr>
        <p:spPr>
          <a:xfrm>
            <a:off x="2834375" y="2756000"/>
            <a:ext cx="1671299" cy="457200"/>
          </a:xfrm>
          <a:prstGeom prst="rect">
            <a:avLst/>
          </a:prstGeom>
          <a:noFill/>
          <a:ln>
            <a:noFill/>
          </a:ln>
        </p:spPr>
        <p:txBody>
          <a:bodyPr anchorCtr="0" anchor="t" bIns="91425" lIns="91425" rIns="91425" tIns="91425">
            <a:noAutofit/>
          </a:bodyPr>
          <a:lstStyle/>
          <a:p>
            <a:pPr>
              <a:spcBef>
                <a:spcPts val="0"/>
              </a:spcBef>
              <a:buNone/>
            </a:pPr>
            <a:r>
              <a:rPr lang="en"/>
              <a:t>addObserver();</a:t>
            </a:r>
          </a:p>
        </p:txBody>
      </p:sp>
      <p:cxnSp>
        <p:nvCxnSpPr>
          <p:cNvPr id="304" name="Shape 304"/>
          <p:cNvCxnSpPr>
            <a:endCxn id="296" idx="1"/>
          </p:cNvCxnSpPr>
          <p:nvPr/>
        </p:nvCxnSpPr>
        <p:spPr>
          <a:xfrm>
            <a:off x="968004" y="2515179"/>
            <a:ext cx="672899" cy="632100"/>
          </a:xfrm>
          <a:prstGeom prst="straightConnector1">
            <a:avLst/>
          </a:prstGeom>
          <a:noFill/>
          <a:ln cap="flat" cmpd="sng" w="19050">
            <a:solidFill>
              <a:schemeClr val="dk2"/>
            </a:solidFill>
            <a:prstDash val="solid"/>
            <a:round/>
            <a:headEnd len="lg" w="lg" type="none"/>
            <a:tailEnd len="lg" w="lg" type="triangle"/>
          </a:ln>
        </p:spPr>
      </p:cxnSp>
      <p:sp>
        <p:nvSpPr>
          <p:cNvPr id="305" name="Shape 305"/>
          <p:cNvSpPr txBox="1"/>
          <p:nvPr/>
        </p:nvSpPr>
        <p:spPr>
          <a:xfrm>
            <a:off x="217150" y="2062825"/>
            <a:ext cx="2080799" cy="387299"/>
          </a:xfrm>
          <a:prstGeom prst="rect">
            <a:avLst/>
          </a:prstGeom>
          <a:noFill/>
          <a:ln>
            <a:noFill/>
          </a:ln>
        </p:spPr>
        <p:txBody>
          <a:bodyPr anchorCtr="0" anchor="t" bIns="91425" lIns="91425" rIns="91425" tIns="91425">
            <a:noAutofit/>
          </a:bodyPr>
          <a:lstStyle/>
          <a:p>
            <a:pPr>
              <a:spcBef>
                <a:spcPts val="0"/>
              </a:spcBef>
              <a:buNone/>
            </a:pPr>
            <a:r>
              <a:rPr lang="en"/>
              <a:t>fillBowl(“puppy chow”);</a:t>
            </a:r>
          </a:p>
        </p:txBody>
      </p:sp>
      <p:sp>
        <p:nvSpPr>
          <p:cNvPr id="306" name="Shape 306"/>
          <p:cNvSpPr/>
          <p:nvPr/>
        </p:nvSpPr>
        <p:spPr>
          <a:xfrm>
            <a:off x="686150" y="4685325"/>
            <a:ext cx="2750400" cy="19527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fillBowl(String food){</a:t>
            </a:r>
          </a:p>
          <a:p>
            <a:pPr rtl="0">
              <a:spcBef>
                <a:spcPts val="0"/>
              </a:spcBef>
              <a:buNone/>
            </a:pPr>
            <a:r>
              <a:rPr lang="en"/>
              <a:t>	notify();</a:t>
            </a:r>
          </a:p>
          <a:p>
            <a:pPr rtl="0">
              <a:spcBef>
                <a:spcPts val="0"/>
              </a:spcBef>
              <a:buNone/>
            </a:pPr>
            <a:r>
              <a:rPr lang="en"/>
              <a:t>	// ....</a:t>
            </a:r>
          </a:p>
          <a:p>
            <a:pPr rtl="0">
              <a:spcBef>
                <a:spcPts val="0"/>
              </a:spcBef>
              <a:buNone/>
            </a:pPr>
            <a:r>
              <a:rPr lang="en"/>
              <a:t>}</a:t>
            </a:r>
          </a:p>
          <a:p>
            <a:pPr rtl="0">
              <a:spcBef>
                <a:spcPts val="0"/>
              </a:spcBef>
              <a:buNone/>
            </a:pPr>
            <a:r>
              <a:rPr lang="en"/>
              <a:t>notify(){</a:t>
            </a:r>
          </a:p>
          <a:p>
            <a:pPr lvl="0" rtl="0">
              <a:spcBef>
                <a:spcPts val="0"/>
              </a:spcBef>
              <a:buClr>
                <a:schemeClr val="dk1"/>
              </a:buClr>
              <a:buFont typeface="Arial"/>
              <a:buNone/>
            </a:pPr>
            <a:r>
              <a:rPr lang="en">
                <a:solidFill>
                  <a:schemeClr val="dk1"/>
                </a:solidFill>
              </a:rPr>
              <a:t>          for o in observers{</a:t>
            </a:r>
          </a:p>
          <a:p>
            <a:pPr lvl="0" rtl="0">
              <a:spcBef>
                <a:spcPts val="0"/>
              </a:spcBef>
              <a:buClr>
                <a:schemeClr val="dk1"/>
              </a:buClr>
              <a:buFont typeface="Arial"/>
              <a:buNone/>
            </a:pPr>
            <a:r>
              <a:rPr lang="en">
                <a:solidFill>
                  <a:schemeClr val="dk1"/>
                </a:solidFill>
              </a:rPr>
              <a:t>		o.update();</a:t>
            </a:r>
          </a:p>
          <a:p>
            <a:pPr lvl="0" rtl="0">
              <a:spcBef>
                <a:spcPts val="0"/>
              </a:spcBef>
              <a:buClr>
                <a:schemeClr val="dk1"/>
              </a:buClr>
              <a:buFont typeface="Arial"/>
              <a:buNone/>
            </a:pPr>
            <a:r>
              <a:rPr lang="en">
                <a:solidFill>
                  <a:schemeClr val="dk1"/>
                </a:solidFill>
              </a:rPr>
              <a:t>	}</a:t>
            </a:r>
          </a:p>
          <a:p>
            <a:pPr>
              <a:spcBef>
                <a:spcPts val="0"/>
              </a:spcBef>
              <a:buNone/>
            </a:pPr>
            <a:r>
              <a:rPr lang="en"/>
              <a:t>}</a:t>
            </a:r>
          </a:p>
        </p:txBody>
      </p:sp>
      <p:cxnSp>
        <p:nvCxnSpPr>
          <p:cNvPr id="307" name="Shape 307"/>
          <p:cNvCxnSpPr>
            <a:stCxn id="306" idx="0"/>
            <a:endCxn id="296" idx="4"/>
          </p:cNvCxnSpPr>
          <p:nvPr/>
        </p:nvCxnSpPr>
        <p:spPr>
          <a:xfrm rot="10800000">
            <a:off x="2061350" y="4162425"/>
            <a:ext cx="0" cy="522900"/>
          </a:xfrm>
          <a:prstGeom prst="straightConnector1">
            <a:avLst/>
          </a:prstGeom>
          <a:noFill/>
          <a:ln cap="flat" cmpd="sng" w="38100">
            <a:solidFill>
              <a:schemeClr val="dk2"/>
            </a:solidFill>
            <a:prstDash val="solid"/>
            <a:round/>
            <a:headEnd len="lg" w="lg" type="none"/>
            <a:tailEnd len="lg" w="lg" type="triangle"/>
          </a:ln>
        </p:spPr>
      </p:cxnSp>
      <p:cxnSp>
        <p:nvCxnSpPr>
          <p:cNvPr id="308" name="Shape 308"/>
          <p:cNvCxnSpPr/>
          <p:nvPr/>
        </p:nvCxnSpPr>
        <p:spPr>
          <a:xfrm flipH="1" rot="10800000">
            <a:off x="2623775" y="3239024"/>
            <a:ext cx="2560500" cy="117600"/>
          </a:xfrm>
          <a:prstGeom prst="straightConnector1">
            <a:avLst/>
          </a:prstGeom>
          <a:noFill/>
          <a:ln cap="flat" cmpd="sng" w="19050">
            <a:solidFill>
              <a:schemeClr val="dk2"/>
            </a:solidFill>
            <a:prstDash val="solid"/>
            <a:round/>
            <a:headEnd len="lg" w="lg" type="none"/>
            <a:tailEnd len="lg" w="lg" type="triangle"/>
          </a:ln>
        </p:spPr>
      </p:cxnSp>
      <p:cxnSp>
        <p:nvCxnSpPr>
          <p:cNvPr id="309" name="Shape 309"/>
          <p:cNvCxnSpPr>
            <a:stCxn id="296" idx="6"/>
          </p:cNvCxnSpPr>
          <p:nvPr/>
        </p:nvCxnSpPr>
        <p:spPr>
          <a:xfrm>
            <a:off x="2655950" y="3567725"/>
            <a:ext cx="3197700" cy="159900"/>
          </a:xfrm>
          <a:prstGeom prst="straightConnector1">
            <a:avLst/>
          </a:prstGeom>
          <a:noFill/>
          <a:ln cap="flat" cmpd="sng" w="19050">
            <a:solidFill>
              <a:schemeClr val="dk2"/>
            </a:solidFill>
            <a:prstDash val="solid"/>
            <a:round/>
            <a:headEnd len="lg" w="lg" type="none"/>
            <a:tailEnd len="lg" w="lg" type="triangle"/>
          </a:ln>
        </p:spPr>
      </p:cxnSp>
      <p:cxnSp>
        <p:nvCxnSpPr>
          <p:cNvPr id="310" name="Shape 310"/>
          <p:cNvCxnSpPr>
            <a:endCxn id="299" idx="1"/>
          </p:cNvCxnSpPr>
          <p:nvPr/>
        </p:nvCxnSpPr>
        <p:spPr>
          <a:xfrm>
            <a:off x="2605783" y="3799911"/>
            <a:ext cx="2637599" cy="582300"/>
          </a:xfrm>
          <a:prstGeom prst="straightConnector1">
            <a:avLst/>
          </a:prstGeom>
          <a:noFill/>
          <a:ln cap="flat" cmpd="sng" w="19050">
            <a:solidFill>
              <a:schemeClr val="dk2"/>
            </a:solidFill>
            <a:prstDash val="solid"/>
            <a:round/>
            <a:headEnd len="lg" w="lg" type="none"/>
            <a:tailEnd len="lg" w="lg" type="triangle"/>
          </a:ln>
        </p:spPr>
      </p:cxnSp>
      <p:sp>
        <p:nvSpPr>
          <p:cNvPr id="311" name="Shape 311"/>
          <p:cNvSpPr txBox="1"/>
          <p:nvPr/>
        </p:nvSpPr>
        <p:spPr>
          <a:xfrm>
            <a:off x="3235525" y="2903700"/>
            <a:ext cx="1266599" cy="387299"/>
          </a:xfrm>
          <a:prstGeom prst="rect">
            <a:avLst/>
          </a:prstGeom>
          <a:noFill/>
          <a:ln>
            <a:noFill/>
          </a:ln>
        </p:spPr>
        <p:txBody>
          <a:bodyPr anchorCtr="0" anchor="t" bIns="91425" lIns="91425" rIns="91425" tIns="91425">
            <a:noAutofit/>
          </a:bodyPr>
          <a:lstStyle/>
          <a:p>
            <a:pPr>
              <a:spcBef>
                <a:spcPts val="0"/>
              </a:spcBef>
              <a:buNone/>
            </a:pPr>
            <a:r>
              <a:rPr lang="en"/>
              <a:t>update();</a:t>
            </a:r>
          </a:p>
        </p:txBody>
      </p:sp>
      <p:sp>
        <p:nvSpPr>
          <p:cNvPr id="312" name="Shape 312"/>
          <p:cNvSpPr/>
          <p:nvPr/>
        </p:nvSpPr>
        <p:spPr>
          <a:xfrm>
            <a:off x="6414675" y="1818550"/>
            <a:ext cx="2425499" cy="1216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update(){</a:t>
            </a:r>
          </a:p>
          <a:p>
            <a:pPr rtl="0">
              <a:spcBef>
                <a:spcPts val="0"/>
              </a:spcBef>
              <a:buNone/>
            </a:pPr>
            <a:r>
              <a:rPr lang="en"/>
              <a:t>   if (bowl.getFood() == </a:t>
            </a:r>
          </a:p>
          <a:p>
            <a:pPr indent="0" marL="457200" rtl="0">
              <a:spcBef>
                <a:spcPts val="0"/>
              </a:spcBef>
              <a:buNone/>
            </a:pPr>
            <a:r>
              <a:rPr lang="en"/>
              <a:t>“puppy chow”)</a:t>
            </a:r>
          </a:p>
          <a:p>
            <a:pPr rtl="0">
              <a:spcBef>
                <a:spcPts val="0"/>
              </a:spcBef>
              <a:buNone/>
            </a:pPr>
            <a:r>
              <a:rPr lang="en"/>
              <a:t>		eat();</a:t>
            </a:r>
          </a:p>
          <a:p>
            <a:pPr>
              <a:spcBef>
                <a:spcPts val="0"/>
              </a:spcBef>
              <a:buNone/>
            </a:pPr>
            <a:r>
              <a:rPr lang="en"/>
              <a:t>}</a:t>
            </a:r>
          </a:p>
        </p:txBody>
      </p:sp>
      <p:cxnSp>
        <p:nvCxnSpPr>
          <p:cNvPr id="313" name="Shape 313"/>
          <p:cNvCxnSpPr>
            <a:stCxn id="312" idx="1"/>
            <a:endCxn id="297" idx="7"/>
          </p:cNvCxnSpPr>
          <p:nvPr/>
        </p:nvCxnSpPr>
        <p:spPr>
          <a:xfrm flipH="1">
            <a:off x="6116175" y="2426799"/>
            <a:ext cx="298500" cy="263100"/>
          </a:xfrm>
          <a:prstGeom prst="straightConnector1">
            <a:avLst/>
          </a:prstGeom>
          <a:noFill/>
          <a:ln cap="flat" cmpd="sng" w="38100">
            <a:solidFill>
              <a:schemeClr val="dk2"/>
            </a:solidFill>
            <a:prstDash val="solid"/>
            <a:round/>
            <a:headEnd len="lg" w="lg" type="none"/>
            <a:tailEnd len="lg" w="lg" type="triangle"/>
          </a:ln>
        </p:spPr>
      </p:cxnSp>
      <p:sp>
        <p:nvSpPr>
          <p:cNvPr id="314" name="Shape 314"/>
          <p:cNvSpPr/>
          <p:nvPr/>
        </p:nvSpPr>
        <p:spPr>
          <a:xfrm>
            <a:off x="6713175" y="4443050"/>
            <a:ext cx="2425499" cy="1216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lvl="0" rtl="0">
              <a:spcBef>
                <a:spcPts val="0"/>
              </a:spcBef>
              <a:buNone/>
            </a:pPr>
            <a:r>
              <a:rPr lang="en"/>
              <a:t>   if (bowl.getFood() != </a:t>
            </a:r>
          </a:p>
          <a:p>
            <a:pPr indent="0" lvl="0" marL="457200" rtl="0">
              <a:spcBef>
                <a:spcPts val="0"/>
              </a:spcBef>
              <a:buNone/>
            </a:pPr>
            <a:r>
              <a:rPr lang="en"/>
              <a:t>“ahi tuna”)</a:t>
            </a:r>
          </a:p>
          <a:p>
            <a:pPr lvl="0" rtl="0">
              <a:spcBef>
                <a:spcPts val="0"/>
              </a:spcBef>
              <a:buNone/>
            </a:pPr>
            <a:r>
              <a:rPr lang="en"/>
              <a:t>		angryMeow();</a:t>
            </a:r>
          </a:p>
          <a:p>
            <a:pPr lvl="0" rtl="0">
              <a:spcBef>
                <a:spcPts val="0"/>
              </a:spcBef>
              <a:buNone/>
            </a:pPr>
            <a:r>
              <a:rPr lang="en"/>
              <a:t>}</a:t>
            </a:r>
          </a:p>
        </p:txBody>
      </p:sp>
      <p:cxnSp>
        <p:nvCxnSpPr>
          <p:cNvPr id="315" name="Shape 315"/>
          <p:cNvCxnSpPr>
            <a:stCxn id="314" idx="0"/>
            <a:endCxn id="298" idx="6"/>
          </p:cNvCxnSpPr>
          <p:nvPr/>
        </p:nvCxnSpPr>
        <p:spPr>
          <a:xfrm rot="10800000">
            <a:off x="6937124" y="3954950"/>
            <a:ext cx="988800" cy="488100"/>
          </a:xfrm>
          <a:prstGeom prst="straightConnector1">
            <a:avLst/>
          </a:prstGeom>
          <a:noFill/>
          <a:ln cap="flat" cmpd="sng" w="38100">
            <a:solidFill>
              <a:schemeClr val="dk2"/>
            </a:solidFill>
            <a:prstDash val="solid"/>
            <a:round/>
            <a:headEnd len="lg" w="lg" type="none"/>
            <a:tailEnd len="lg" w="lg" type="triangle"/>
          </a:ln>
        </p:spPr>
      </p:cxnSp>
      <p:cxnSp>
        <p:nvCxnSpPr>
          <p:cNvPr id="316" name="Shape 316"/>
          <p:cNvCxnSpPr>
            <a:stCxn id="317" idx="0"/>
            <a:endCxn id="299" idx="5"/>
          </p:cNvCxnSpPr>
          <p:nvPr/>
        </p:nvCxnSpPr>
        <p:spPr>
          <a:xfrm rot="10800000">
            <a:off x="6024749" y="5072475"/>
            <a:ext cx="435300" cy="219000"/>
          </a:xfrm>
          <a:prstGeom prst="straightConnector1">
            <a:avLst/>
          </a:prstGeom>
          <a:noFill/>
          <a:ln cap="flat" cmpd="sng" w="38100">
            <a:solidFill>
              <a:schemeClr val="dk2"/>
            </a:solidFill>
            <a:prstDash val="solid"/>
            <a:round/>
            <a:headEnd len="lg" w="lg" type="none"/>
            <a:tailEnd len="lg" w="lg" type="triangle"/>
          </a:ln>
        </p:spPr>
      </p:cxnSp>
      <p:cxnSp>
        <p:nvCxnSpPr>
          <p:cNvPr id="318" name="Shape 318"/>
          <p:cNvCxnSpPr>
            <a:stCxn id="299" idx="3"/>
            <a:endCxn id="296" idx="5"/>
          </p:cNvCxnSpPr>
          <p:nvPr/>
        </p:nvCxnSpPr>
        <p:spPr>
          <a:xfrm rot="10800000">
            <a:off x="2481883" y="3988288"/>
            <a:ext cx="2761500" cy="1084200"/>
          </a:xfrm>
          <a:prstGeom prst="straightConnector1">
            <a:avLst/>
          </a:prstGeom>
          <a:noFill/>
          <a:ln cap="flat" cmpd="sng" w="19050">
            <a:solidFill>
              <a:schemeClr val="dk2"/>
            </a:solidFill>
            <a:prstDash val="solid"/>
            <a:round/>
            <a:headEnd len="lg" w="lg" type="none"/>
            <a:tailEnd len="lg" w="lg" type="triangle"/>
          </a:ln>
        </p:spPr>
      </p:cxnSp>
      <p:sp>
        <p:nvSpPr>
          <p:cNvPr id="319" name="Shape 319"/>
          <p:cNvSpPr txBox="1"/>
          <p:nvPr/>
        </p:nvSpPr>
        <p:spPr>
          <a:xfrm>
            <a:off x="2457275" y="4344350"/>
            <a:ext cx="2425499" cy="532799"/>
          </a:xfrm>
          <a:prstGeom prst="rect">
            <a:avLst/>
          </a:prstGeom>
          <a:noFill/>
          <a:ln>
            <a:noFill/>
          </a:ln>
        </p:spPr>
        <p:txBody>
          <a:bodyPr anchorCtr="0" anchor="t" bIns="91425" lIns="91425" rIns="91425" tIns="91425">
            <a:noAutofit/>
          </a:bodyPr>
          <a:lstStyle/>
          <a:p>
            <a:pPr>
              <a:spcBef>
                <a:spcPts val="0"/>
              </a:spcBef>
              <a:buNone/>
            </a:pPr>
            <a:r>
              <a:rPr lang="en"/>
              <a:t>removeObserver(Mouse);</a:t>
            </a:r>
          </a:p>
        </p:txBody>
      </p:sp>
      <p:sp>
        <p:nvSpPr>
          <p:cNvPr id="320" name="Shape 3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
        <p:nvSpPr>
          <p:cNvPr id="317" name="Shape 317"/>
          <p:cNvSpPr/>
          <p:nvPr/>
        </p:nvSpPr>
        <p:spPr>
          <a:xfrm>
            <a:off x="4994100" y="5291475"/>
            <a:ext cx="2931899" cy="1512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update(){</a:t>
            </a:r>
          </a:p>
          <a:p>
            <a:pPr rtl="0">
              <a:spcBef>
                <a:spcPts val="0"/>
              </a:spcBef>
              <a:buNone/>
            </a:pPr>
            <a:r>
              <a:rPr lang="en"/>
              <a:t>   if (bowl.GetObservers()</a:t>
            </a:r>
          </a:p>
          <a:p>
            <a:pPr indent="457200" lvl="0" rtl="0">
              <a:spcBef>
                <a:spcPts val="0"/>
              </a:spcBef>
              <a:buNone/>
            </a:pPr>
            <a:r>
              <a:rPr lang="en"/>
              <a:t>contains Cat)</a:t>
            </a:r>
          </a:p>
          <a:p>
            <a:pPr rtl="0">
              <a:spcBef>
                <a:spcPts val="0"/>
              </a:spcBef>
              <a:buNone/>
            </a:pPr>
            <a:r>
              <a:rPr lang="en"/>
              <a:t>		removeObserver(this);</a:t>
            </a:r>
          </a:p>
          <a:p>
            <a:pPr rtl="0">
              <a:spcBef>
                <a:spcPts val="0"/>
              </a:spcBef>
              <a:buNone/>
            </a:pPr>
            <a:r>
              <a:rPr lang="en"/>
              <a:t>   else</a:t>
            </a:r>
          </a:p>
          <a:p>
            <a:pPr lvl="0" rtl="0">
              <a:spcBef>
                <a:spcPts val="0"/>
              </a:spcBef>
              <a:buNone/>
            </a:pPr>
            <a:r>
              <a:rPr lang="en"/>
              <a:t>	eat();</a:t>
            </a:r>
          </a:p>
          <a:p>
            <a:pPr lvl="0" rtl="0">
              <a:spcBef>
                <a:spcPts val="0"/>
              </a:spcBef>
              <a:buNone/>
            </a:pPr>
            <a:r>
              <a:rPr lang="en"/>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0"/>
                                        </p:tgtEl>
                                      </p:cBhvr>
                                    </p:animEffect>
                                    <p:set>
                                      <p:cBhvr>
                                        <p:cTn dur="1" fill="hold">
                                          <p:stCondLst>
                                            <p:cond delay="0"/>
                                          </p:stCondLst>
                                        </p:cTn>
                                        <p:tgtEl>
                                          <p:spTgt spid="3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1"/>
                                        </p:tgtEl>
                                      </p:cBhvr>
                                    </p:animEffect>
                                    <p:set>
                                      <p:cBhvr>
                                        <p:cTn dur="1" fill="hold">
                                          <p:stCondLst>
                                            <p:cond delay="0"/>
                                          </p:stCondLst>
                                        </p:cTn>
                                        <p:tgtEl>
                                          <p:spTgt spid="3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2"/>
                                        </p:tgtEl>
                                      </p:cBhvr>
                                    </p:animEffect>
                                    <p:set>
                                      <p:cBhvr>
                                        <p:cTn dur="1" fill="hold">
                                          <p:stCondLst>
                                            <p:cond delay="0"/>
                                          </p:stCondLst>
                                        </p:cTn>
                                        <p:tgtEl>
                                          <p:spTgt spid="3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03"/>
                                        </p:tgtEl>
                                      </p:cBhvr>
                                    </p:animEffect>
                                    <p:set>
                                      <p:cBhvr>
                                        <p:cTn dur="1" fill="hold">
                                          <p:stCondLst>
                                            <p:cond delay="0"/>
                                          </p:stCondLst>
                                        </p:cTn>
                                        <p:tgtEl>
                                          <p:spTgt spid="3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Observer Pattern - In Practice</a:t>
            </a:r>
          </a:p>
        </p:txBody>
      </p:sp>
      <p:sp>
        <p:nvSpPr>
          <p:cNvPr id="326" name="Shape 326"/>
          <p:cNvSpPr/>
          <p:nvPr/>
        </p:nvSpPr>
        <p:spPr>
          <a:xfrm>
            <a:off x="200932" y="1762639"/>
            <a:ext cx="2456399"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Observable</a:t>
            </a:r>
          </a:p>
          <a:p>
            <a:pPr lvl="0" rtl="0">
              <a:spcBef>
                <a:spcPts val="0"/>
              </a:spcBef>
              <a:buNone/>
            </a:pPr>
            <a:r>
              <a:t/>
            </a:r>
            <a:endParaRPr i="1"/>
          </a:p>
          <a:p>
            <a:pPr lvl="0" rtl="0">
              <a:spcBef>
                <a:spcPts val="0"/>
              </a:spcBef>
              <a:buNone/>
            </a:pPr>
            <a:r>
              <a:rPr i="1" lang="en"/>
              <a:t>addObserver(Observer)</a:t>
            </a:r>
          </a:p>
          <a:p>
            <a:pPr lvl="0" rtl="0">
              <a:spcBef>
                <a:spcPts val="0"/>
              </a:spcBef>
              <a:buNone/>
            </a:pPr>
            <a:r>
              <a:rPr i="1" lang="en"/>
              <a:t>removeObserver(Observer)</a:t>
            </a:r>
          </a:p>
          <a:p>
            <a:pPr lvl="0" rtl="0">
              <a:spcBef>
                <a:spcPts val="0"/>
              </a:spcBef>
              <a:buNone/>
            </a:pPr>
            <a:r>
              <a:rPr i="1" lang="en"/>
              <a:t>notify()</a:t>
            </a:r>
          </a:p>
          <a:p>
            <a:pPr>
              <a:spcBef>
                <a:spcPts val="0"/>
              </a:spcBef>
              <a:buNone/>
            </a:pPr>
            <a:r>
              <a:t/>
            </a:r>
            <a:endParaRPr/>
          </a:p>
        </p:txBody>
      </p:sp>
      <p:cxnSp>
        <p:nvCxnSpPr>
          <p:cNvPr id="327" name="Shape 327"/>
          <p:cNvCxnSpPr/>
          <p:nvPr/>
        </p:nvCxnSpPr>
        <p:spPr>
          <a:xfrm>
            <a:off x="200932" y="2317619"/>
            <a:ext cx="2456399" cy="0"/>
          </a:xfrm>
          <a:prstGeom prst="straightConnector1">
            <a:avLst/>
          </a:prstGeom>
          <a:noFill/>
          <a:ln cap="flat" cmpd="sng" w="19050">
            <a:solidFill>
              <a:schemeClr val="dk2"/>
            </a:solidFill>
            <a:prstDash val="solid"/>
            <a:round/>
            <a:headEnd len="lg" w="lg" type="none"/>
            <a:tailEnd len="lg" w="lg" type="none"/>
          </a:ln>
        </p:spPr>
      </p:cxnSp>
      <p:sp>
        <p:nvSpPr>
          <p:cNvPr id="328" name="Shape 328"/>
          <p:cNvSpPr/>
          <p:nvPr/>
        </p:nvSpPr>
        <p:spPr>
          <a:xfrm>
            <a:off x="6756337" y="1803800"/>
            <a:ext cx="17639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Observer</a:t>
            </a:r>
          </a:p>
          <a:p>
            <a:pPr lvl="0" rtl="0">
              <a:spcBef>
                <a:spcPts val="0"/>
              </a:spcBef>
              <a:buNone/>
            </a:pPr>
            <a:r>
              <a:t/>
            </a:r>
            <a:endParaRPr i="1"/>
          </a:p>
          <a:p>
            <a:pPr lvl="0" rtl="0">
              <a:spcBef>
                <a:spcPts val="0"/>
              </a:spcBef>
              <a:buNone/>
            </a:pPr>
            <a:r>
              <a:rPr i="1" lang="en"/>
              <a:t>update()</a:t>
            </a:r>
          </a:p>
          <a:p>
            <a:pPr lvl="0" rtl="0">
              <a:spcBef>
                <a:spcPts val="0"/>
              </a:spcBef>
              <a:buNone/>
            </a:pPr>
            <a:r>
              <a:t/>
            </a:r>
            <a:endParaRPr/>
          </a:p>
        </p:txBody>
      </p:sp>
      <p:cxnSp>
        <p:nvCxnSpPr>
          <p:cNvPr id="329" name="Shape 329"/>
          <p:cNvCxnSpPr/>
          <p:nvPr/>
        </p:nvCxnSpPr>
        <p:spPr>
          <a:xfrm>
            <a:off x="6756337" y="2358775"/>
            <a:ext cx="1763999" cy="0"/>
          </a:xfrm>
          <a:prstGeom prst="straightConnector1">
            <a:avLst/>
          </a:prstGeom>
          <a:noFill/>
          <a:ln cap="flat" cmpd="sng" w="19050">
            <a:solidFill>
              <a:schemeClr val="dk2"/>
            </a:solidFill>
            <a:prstDash val="solid"/>
            <a:round/>
            <a:headEnd len="lg" w="lg" type="none"/>
            <a:tailEnd len="lg" w="lg" type="none"/>
          </a:ln>
        </p:spPr>
      </p:cxnSp>
      <p:cxnSp>
        <p:nvCxnSpPr>
          <p:cNvPr id="330" name="Shape 330"/>
          <p:cNvCxnSpPr>
            <a:endCxn id="331" idx="1"/>
          </p:cNvCxnSpPr>
          <p:nvPr/>
        </p:nvCxnSpPr>
        <p:spPr>
          <a:xfrm>
            <a:off x="3273857" y="4557789"/>
            <a:ext cx="2897100" cy="6000"/>
          </a:xfrm>
          <a:prstGeom prst="straightConnector1">
            <a:avLst/>
          </a:prstGeom>
          <a:noFill/>
          <a:ln cap="flat" cmpd="sng" w="28575">
            <a:solidFill>
              <a:schemeClr val="dk2"/>
            </a:solidFill>
            <a:prstDash val="solid"/>
            <a:round/>
            <a:headEnd len="lg" w="lg" type="diamond"/>
            <a:tailEnd len="lg" w="lg" type="none"/>
          </a:ln>
        </p:spPr>
      </p:cxnSp>
      <p:sp>
        <p:nvSpPr>
          <p:cNvPr id="332" name="Shape 332"/>
          <p:cNvSpPr txBox="1"/>
          <p:nvPr/>
        </p:nvSpPr>
        <p:spPr>
          <a:xfrm>
            <a:off x="4196825" y="3708475"/>
            <a:ext cx="1046099" cy="457200"/>
          </a:xfrm>
          <a:prstGeom prst="rect">
            <a:avLst/>
          </a:prstGeom>
          <a:noFill/>
          <a:ln>
            <a:noFill/>
          </a:ln>
        </p:spPr>
        <p:txBody>
          <a:bodyPr anchorCtr="0" anchor="t" bIns="91425" lIns="91425" rIns="91425" tIns="91425">
            <a:noAutofit/>
          </a:bodyPr>
          <a:lstStyle/>
          <a:p>
            <a:pPr>
              <a:spcBef>
                <a:spcPts val="0"/>
              </a:spcBef>
              <a:buNone/>
            </a:pPr>
            <a:r>
              <a:rPr lang="en"/>
              <a:t>observers</a:t>
            </a:r>
          </a:p>
        </p:txBody>
      </p:sp>
      <p:sp>
        <p:nvSpPr>
          <p:cNvPr id="333" name="Shape 333"/>
          <p:cNvSpPr/>
          <p:nvPr/>
        </p:nvSpPr>
        <p:spPr>
          <a:xfrm>
            <a:off x="57317" y="3864744"/>
            <a:ext cx="3211500" cy="2545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ConcreteObservable</a:t>
            </a:r>
          </a:p>
          <a:p>
            <a:pPr lvl="0" rtl="0">
              <a:spcBef>
                <a:spcPts val="0"/>
              </a:spcBef>
              <a:buNone/>
            </a:pPr>
            <a:r>
              <a:t/>
            </a:r>
            <a:endParaRPr/>
          </a:p>
          <a:p>
            <a:pPr lvl="0" rtl="0">
              <a:spcBef>
                <a:spcPts val="0"/>
              </a:spcBef>
              <a:buNone/>
            </a:pPr>
            <a:r>
              <a:rPr lang="en"/>
              <a:t>State state</a:t>
            </a:r>
          </a:p>
          <a:p>
            <a:pPr lvl="0" rtl="0">
              <a:spcBef>
                <a:spcPts val="0"/>
              </a:spcBef>
              <a:buNone/>
            </a:pPr>
            <a:r>
              <a:rPr lang="en"/>
              <a:t>List&lt;ConcreteObserver&gt; observers</a:t>
            </a:r>
          </a:p>
          <a:p>
            <a:pPr lvl="0" rtl="0">
              <a:spcBef>
                <a:spcPts val="0"/>
              </a:spcBef>
              <a:buNone/>
            </a:pPr>
            <a:r>
              <a:t/>
            </a:r>
            <a:endParaRPr/>
          </a:p>
          <a:p>
            <a:pPr lvl="0" rtl="0">
              <a:spcBef>
                <a:spcPts val="0"/>
              </a:spcBef>
              <a:buNone/>
            </a:pPr>
            <a:r>
              <a:rPr lang="en"/>
              <a:t>addObserver(ConcreteObserver)</a:t>
            </a:r>
          </a:p>
          <a:p>
            <a:pPr lvl="0" rtl="0">
              <a:spcBef>
                <a:spcPts val="0"/>
              </a:spcBef>
              <a:buNone/>
            </a:pPr>
            <a:r>
              <a:rPr lang="en"/>
              <a:t>removeObserver(ConcreteObserver)</a:t>
            </a:r>
          </a:p>
          <a:p>
            <a:pPr lvl="0" rtl="0">
              <a:spcBef>
                <a:spcPts val="0"/>
              </a:spcBef>
              <a:buNone/>
            </a:pPr>
            <a:r>
              <a:rPr b="1" lang="en">
                <a:solidFill>
                  <a:srgbClr val="FF0000"/>
                </a:solidFill>
              </a:rPr>
              <a:t>notify()</a:t>
            </a:r>
          </a:p>
          <a:p>
            <a:pPr lvl="0" rtl="0">
              <a:spcBef>
                <a:spcPts val="0"/>
              </a:spcBef>
              <a:buNone/>
            </a:pPr>
            <a:r>
              <a:rPr lang="en"/>
              <a:t>getState()</a:t>
            </a:r>
          </a:p>
          <a:p>
            <a:pPr lvl="0" rtl="0">
              <a:spcBef>
                <a:spcPts val="0"/>
              </a:spcBef>
              <a:buNone/>
            </a:pPr>
            <a:r>
              <a:rPr lang="en"/>
              <a:t>setState()</a:t>
            </a:r>
          </a:p>
          <a:p>
            <a:pPr lvl="0" rtl="0">
              <a:spcBef>
                <a:spcPts val="0"/>
              </a:spcBef>
              <a:buNone/>
            </a:pPr>
            <a:r>
              <a:t/>
            </a:r>
            <a:endParaRPr/>
          </a:p>
        </p:txBody>
      </p:sp>
      <p:cxnSp>
        <p:nvCxnSpPr>
          <p:cNvPr id="334" name="Shape 334"/>
          <p:cNvCxnSpPr/>
          <p:nvPr/>
        </p:nvCxnSpPr>
        <p:spPr>
          <a:xfrm>
            <a:off x="55002" y="4284422"/>
            <a:ext cx="3214200" cy="0"/>
          </a:xfrm>
          <a:prstGeom prst="straightConnector1">
            <a:avLst/>
          </a:prstGeom>
          <a:noFill/>
          <a:ln cap="flat" cmpd="sng" w="19050">
            <a:solidFill>
              <a:schemeClr val="dk2"/>
            </a:solidFill>
            <a:prstDash val="solid"/>
            <a:round/>
            <a:headEnd len="lg" w="lg" type="none"/>
            <a:tailEnd len="lg" w="lg" type="none"/>
          </a:ln>
        </p:spPr>
      </p:cxnSp>
      <p:cxnSp>
        <p:nvCxnSpPr>
          <p:cNvPr id="335" name="Shape 335"/>
          <p:cNvCxnSpPr/>
          <p:nvPr/>
        </p:nvCxnSpPr>
        <p:spPr>
          <a:xfrm>
            <a:off x="57308" y="4882220"/>
            <a:ext cx="3211500" cy="0"/>
          </a:xfrm>
          <a:prstGeom prst="straightConnector1">
            <a:avLst/>
          </a:prstGeom>
          <a:noFill/>
          <a:ln cap="flat" cmpd="sng" w="19050">
            <a:solidFill>
              <a:schemeClr val="dk2"/>
            </a:solidFill>
            <a:prstDash val="solid"/>
            <a:round/>
            <a:headEnd len="lg" w="lg" type="none"/>
            <a:tailEnd len="lg" w="lg" type="none"/>
          </a:ln>
        </p:spPr>
      </p:cxnSp>
      <p:cxnSp>
        <p:nvCxnSpPr>
          <p:cNvPr id="336" name="Shape 336"/>
          <p:cNvCxnSpPr/>
          <p:nvPr/>
        </p:nvCxnSpPr>
        <p:spPr>
          <a:xfrm flipH="1" rot="10800000">
            <a:off x="1621587" y="3349699"/>
            <a:ext cx="299" cy="589500"/>
          </a:xfrm>
          <a:prstGeom prst="straightConnector1">
            <a:avLst/>
          </a:prstGeom>
          <a:noFill/>
          <a:ln cap="flat" cmpd="sng" w="28575">
            <a:solidFill>
              <a:schemeClr val="dk2"/>
            </a:solidFill>
            <a:prstDash val="dot"/>
            <a:round/>
            <a:headEnd len="lg" w="lg" type="none"/>
            <a:tailEnd len="lg" w="lg" type="triangle"/>
          </a:ln>
        </p:spPr>
      </p:cxnSp>
      <p:sp>
        <p:nvSpPr>
          <p:cNvPr id="331" name="Shape 331"/>
          <p:cNvSpPr/>
          <p:nvPr/>
        </p:nvSpPr>
        <p:spPr>
          <a:xfrm>
            <a:off x="6170957" y="3756039"/>
            <a:ext cx="2895299"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ConcreteObserver</a:t>
            </a:r>
          </a:p>
          <a:p>
            <a:pPr lvl="0" rtl="0">
              <a:spcBef>
                <a:spcPts val="0"/>
              </a:spcBef>
              <a:buNone/>
            </a:pPr>
            <a:r>
              <a:t/>
            </a:r>
            <a:endParaRPr/>
          </a:p>
          <a:p>
            <a:pPr lvl="0" rtl="0">
              <a:spcBef>
                <a:spcPts val="0"/>
              </a:spcBef>
              <a:buNone/>
            </a:pPr>
            <a:r>
              <a:rPr lang="en"/>
              <a:t>ConcreteObservable subject</a:t>
            </a:r>
          </a:p>
          <a:p>
            <a:pPr lvl="0" rtl="0">
              <a:spcBef>
                <a:spcPts val="0"/>
              </a:spcBef>
              <a:buNone/>
            </a:pPr>
            <a:r>
              <a:t/>
            </a:r>
            <a:endParaRPr/>
          </a:p>
          <a:p>
            <a:pPr lvl="0" rtl="0">
              <a:spcBef>
                <a:spcPts val="0"/>
              </a:spcBef>
              <a:buNone/>
            </a:pPr>
            <a:r>
              <a:rPr b="1" lang="en">
                <a:solidFill>
                  <a:srgbClr val="FF0000"/>
                </a:solidFill>
              </a:rPr>
              <a:t>update()</a:t>
            </a:r>
          </a:p>
          <a:p>
            <a:pPr lvl="0" rtl="0">
              <a:spcBef>
                <a:spcPts val="0"/>
              </a:spcBef>
              <a:buNone/>
            </a:pPr>
            <a:r>
              <a:rPr lang="en"/>
              <a:t>setSubject(ConcreteObservable)</a:t>
            </a:r>
          </a:p>
          <a:p>
            <a:pPr lvl="0" rtl="0">
              <a:spcBef>
                <a:spcPts val="0"/>
              </a:spcBef>
              <a:buNone/>
            </a:pPr>
            <a:r>
              <a:rPr lang="en"/>
              <a:t>// Action methods</a:t>
            </a:r>
          </a:p>
        </p:txBody>
      </p:sp>
      <p:cxnSp>
        <p:nvCxnSpPr>
          <p:cNvPr id="337" name="Shape 337"/>
          <p:cNvCxnSpPr/>
          <p:nvPr/>
        </p:nvCxnSpPr>
        <p:spPr>
          <a:xfrm>
            <a:off x="6170957" y="4042718"/>
            <a:ext cx="2895299" cy="0"/>
          </a:xfrm>
          <a:prstGeom prst="straightConnector1">
            <a:avLst/>
          </a:prstGeom>
          <a:noFill/>
          <a:ln cap="flat" cmpd="sng" w="19050">
            <a:solidFill>
              <a:schemeClr val="dk2"/>
            </a:solidFill>
            <a:prstDash val="solid"/>
            <a:round/>
            <a:headEnd len="lg" w="lg" type="none"/>
            <a:tailEnd len="lg" w="lg" type="none"/>
          </a:ln>
        </p:spPr>
      </p:cxnSp>
      <p:cxnSp>
        <p:nvCxnSpPr>
          <p:cNvPr id="338" name="Shape 338"/>
          <p:cNvCxnSpPr>
            <a:stCxn id="331" idx="0"/>
            <a:endCxn id="328" idx="2"/>
          </p:cNvCxnSpPr>
          <p:nvPr/>
        </p:nvCxnSpPr>
        <p:spPr>
          <a:xfrm flipH="1" rot="10800000">
            <a:off x="7618607" y="2946939"/>
            <a:ext cx="19800" cy="809100"/>
          </a:xfrm>
          <a:prstGeom prst="straightConnector1">
            <a:avLst/>
          </a:prstGeom>
          <a:noFill/>
          <a:ln cap="flat" cmpd="sng" w="28575">
            <a:solidFill>
              <a:schemeClr val="dk2"/>
            </a:solidFill>
            <a:prstDash val="dot"/>
            <a:round/>
            <a:headEnd len="lg" w="lg" type="none"/>
            <a:tailEnd len="lg" w="lg" type="triangle"/>
          </a:ln>
        </p:spPr>
      </p:cxnSp>
      <p:cxnSp>
        <p:nvCxnSpPr>
          <p:cNvPr id="339" name="Shape 339"/>
          <p:cNvCxnSpPr/>
          <p:nvPr/>
        </p:nvCxnSpPr>
        <p:spPr>
          <a:xfrm flipH="1">
            <a:off x="3286707" y="4161464"/>
            <a:ext cx="2918099" cy="4199"/>
          </a:xfrm>
          <a:prstGeom prst="straightConnector1">
            <a:avLst/>
          </a:prstGeom>
          <a:noFill/>
          <a:ln cap="flat" cmpd="sng" w="28575">
            <a:solidFill>
              <a:schemeClr val="dk2"/>
            </a:solidFill>
            <a:prstDash val="solid"/>
            <a:round/>
            <a:headEnd len="lg" w="lg" type="diamond"/>
            <a:tailEnd len="lg" w="lg" type="none"/>
          </a:ln>
        </p:spPr>
      </p:cxnSp>
      <p:cxnSp>
        <p:nvCxnSpPr>
          <p:cNvPr id="340" name="Shape 340"/>
          <p:cNvCxnSpPr/>
          <p:nvPr/>
        </p:nvCxnSpPr>
        <p:spPr>
          <a:xfrm>
            <a:off x="6193690" y="4481645"/>
            <a:ext cx="2895299" cy="0"/>
          </a:xfrm>
          <a:prstGeom prst="straightConnector1">
            <a:avLst/>
          </a:prstGeom>
          <a:noFill/>
          <a:ln cap="flat" cmpd="sng" w="19050">
            <a:solidFill>
              <a:schemeClr val="dk2"/>
            </a:solidFill>
            <a:prstDash val="solid"/>
            <a:round/>
            <a:headEnd len="lg" w="lg" type="none"/>
            <a:tailEnd len="lg" w="lg" type="none"/>
          </a:ln>
        </p:spPr>
      </p:cxnSp>
      <p:cxnSp>
        <p:nvCxnSpPr>
          <p:cNvPr id="341" name="Shape 341"/>
          <p:cNvCxnSpPr/>
          <p:nvPr/>
        </p:nvCxnSpPr>
        <p:spPr>
          <a:xfrm flipH="1">
            <a:off x="947849" y="3145475"/>
            <a:ext cx="2368800" cy="2404500"/>
          </a:xfrm>
          <a:prstGeom prst="straightConnector1">
            <a:avLst/>
          </a:prstGeom>
          <a:noFill/>
          <a:ln cap="flat" cmpd="sng" w="28575">
            <a:solidFill>
              <a:srgbClr val="434343"/>
            </a:solidFill>
            <a:prstDash val="dot"/>
            <a:round/>
            <a:headEnd len="lg" w="lg" type="none"/>
            <a:tailEnd len="lg" w="lg" type="none"/>
          </a:ln>
        </p:spPr>
      </p:cxnSp>
      <p:sp>
        <p:nvSpPr>
          <p:cNvPr id="342" name="Shape 342"/>
          <p:cNvSpPr txBox="1"/>
          <p:nvPr/>
        </p:nvSpPr>
        <p:spPr>
          <a:xfrm>
            <a:off x="3286687" y="4599250"/>
            <a:ext cx="312899" cy="457200"/>
          </a:xfrm>
          <a:prstGeom prst="rect">
            <a:avLst/>
          </a:prstGeom>
          <a:noFill/>
          <a:ln>
            <a:noFill/>
          </a:ln>
        </p:spPr>
        <p:txBody>
          <a:bodyPr anchorCtr="0" anchor="t" bIns="91425" lIns="91425" rIns="91425" tIns="91425">
            <a:noAutofit/>
          </a:bodyPr>
          <a:lstStyle/>
          <a:p>
            <a:pPr>
              <a:spcBef>
                <a:spcPts val="0"/>
              </a:spcBef>
              <a:buNone/>
            </a:pPr>
            <a:r>
              <a:rPr lang="en" sz="1200"/>
              <a:t>1</a:t>
            </a:r>
          </a:p>
        </p:txBody>
      </p:sp>
      <p:sp>
        <p:nvSpPr>
          <p:cNvPr id="343" name="Shape 343"/>
          <p:cNvSpPr txBox="1"/>
          <p:nvPr/>
        </p:nvSpPr>
        <p:spPr>
          <a:xfrm>
            <a:off x="5760775" y="3814125"/>
            <a:ext cx="312899" cy="457200"/>
          </a:xfrm>
          <a:prstGeom prst="rect">
            <a:avLst/>
          </a:prstGeom>
          <a:noFill/>
          <a:ln>
            <a:noFill/>
          </a:ln>
        </p:spPr>
        <p:txBody>
          <a:bodyPr anchorCtr="0" anchor="t" bIns="91425" lIns="91425" rIns="91425" tIns="91425">
            <a:noAutofit/>
          </a:bodyPr>
          <a:lstStyle/>
          <a:p>
            <a:pPr>
              <a:spcBef>
                <a:spcPts val="0"/>
              </a:spcBef>
              <a:buNone/>
            </a:pPr>
            <a:r>
              <a:rPr lang="en" sz="1200"/>
              <a:t>*</a:t>
            </a:r>
          </a:p>
        </p:txBody>
      </p:sp>
      <p:sp>
        <p:nvSpPr>
          <p:cNvPr id="344" name="Shape 344"/>
          <p:cNvSpPr/>
          <p:nvPr/>
        </p:nvSpPr>
        <p:spPr>
          <a:xfrm>
            <a:off x="6279687" y="5619300"/>
            <a:ext cx="2619599" cy="764100"/>
          </a:xfrm>
          <a:prstGeom prst="wedgeRectCallout">
            <a:avLst>
              <a:gd fmla="val -20833" name="adj1"/>
              <a:gd fmla="val 62500" name="adj2"/>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0000"/>
                </a:solidFill>
              </a:rPr>
              <a:t>update()</a:t>
            </a:r>
            <a:r>
              <a:rPr lang="en"/>
              <a:t>{</a:t>
            </a:r>
          </a:p>
          <a:p>
            <a:pPr lvl="0" rtl="0">
              <a:spcBef>
                <a:spcPts val="0"/>
              </a:spcBef>
              <a:buNone/>
            </a:pPr>
            <a:r>
              <a:rPr lang="en"/>
              <a:t>    state= subject.getState()</a:t>
            </a:r>
          </a:p>
          <a:p>
            <a:pPr>
              <a:spcBef>
                <a:spcPts val="0"/>
              </a:spcBef>
              <a:buNone/>
            </a:pPr>
            <a:r>
              <a:rPr lang="en"/>
              <a:t>}</a:t>
            </a:r>
          </a:p>
        </p:txBody>
      </p:sp>
      <p:cxnSp>
        <p:nvCxnSpPr>
          <p:cNvPr id="345" name="Shape 345"/>
          <p:cNvCxnSpPr>
            <a:stCxn id="344" idx="0"/>
          </p:cNvCxnSpPr>
          <p:nvPr/>
        </p:nvCxnSpPr>
        <p:spPr>
          <a:xfrm rot="10800000">
            <a:off x="7171587" y="4816500"/>
            <a:ext cx="417900" cy="802800"/>
          </a:xfrm>
          <a:prstGeom prst="straightConnector1">
            <a:avLst/>
          </a:prstGeom>
          <a:noFill/>
          <a:ln cap="flat" cmpd="sng" w="28575">
            <a:solidFill>
              <a:srgbClr val="666666"/>
            </a:solidFill>
            <a:prstDash val="dot"/>
            <a:round/>
            <a:headEnd len="lg" w="lg" type="none"/>
            <a:tailEnd len="lg" w="lg" type="none"/>
          </a:ln>
        </p:spPr>
      </p:cxnSp>
      <p:sp>
        <p:nvSpPr>
          <p:cNvPr id="346" name="Shape 346"/>
          <p:cNvSpPr/>
          <p:nvPr/>
        </p:nvSpPr>
        <p:spPr>
          <a:xfrm>
            <a:off x="3189537" y="1803800"/>
            <a:ext cx="2619599" cy="1337699"/>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dk1"/>
              </a:solidFill>
            </a:endParaRPr>
          </a:p>
          <a:p>
            <a:pPr lvl="0" rtl="0">
              <a:spcBef>
                <a:spcPts val="0"/>
              </a:spcBef>
              <a:buClr>
                <a:schemeClr val="dk1"/>
              </a:buClr>
              <a:buFont typeface="Arial"/>
              <a:buNone/>
            </a:pPr>
            <a:r>
              <a:rPr b="1" lang="en">
                <a:solidFill>
                  <a:srgbClr val="FF0000"/>
                </a:solidFill>
              </a:rPr>
              <a:t>notify()</a:t>
            </a:r>
            <a:r>
              <a:rPr lang="en">
                <a:solidFill>
                  <a:schemeClr val="dk1"/>
                </a:solidFill>
              </a:rPr>
              <a:t> {</a:t>
            </a:r>
          </a:p>
          <a:p>
            <a:pPr lvl="0" rtl="0">
              <a:spcBef>
                <a:spcPts val="0"/>
              </a:spcBef>
              <a:buClr>
                <a:schemeClr val="dk1"/>
              </a:buClr>
              <a:buFont typeface="Arial"/>
              <a:buNone/>
            </a:pPr>
            <a:r>
              <a:rPr lang="en">
                <a:solidFill>
                  <a:schemeClr val="dk1"/>
                </a:solidFill>
              </a:rPr>
              <a:t>    for observer in observers{</a:t>
            </a:r>
          </a:p>
          <a:p>
            <a:pPr lvl="0" rtl="0">
              <a:spcBef>
                <a:spcPts val="0"/>
              </a:spcBef>
              <a:buClr>
                <a:schemeClr val="dk1"/>
              </a:buClr>
              <a:buFont typeface="Arial"/>
              <a:buNone/>
            </a:pPr>
            <a:r>
              <a:rPr lang="en">
                <a:solidFill>
                  <a:schemeClr val="dk1"/>
                </a:solidFill>
              </a:rPr>
              <a:t>        observer.update()</a:t>
            </a:r>
          </a:p>
          <a:p>
            <a:pPr lvl="0" rtl="0">
              <a:spcBef>
                <a:spcPts val="0"/>
              </a:spcBef>
              <a:buClr>
                <a:schemeClr val="dk1"/>
              </a:buClr>
              <a:buFont typeface="Arial"/>
              <a:buNone/>
            </a:pPr>
            <a:r>
              <a:rPr lang="en">
                <a:solidFill>
                  <a:schemeClr val="dk1"/>
                </a:solidFill>
              </a:rPr>
              <a:t>    }</a:t>
            </a:r>
          </a:p>
          <a:p>
            <a:pPr lvl="0" rtl="0">
              <a:spcBef>
                <a:spcPts val="0"/>
              </a:spcBef>
              <a:buClr>
                <a:schemeClr val="dk1"/>
              </a:buClr>
              <a:buFont typeface="Arial"/>
              <a:buNone/>
            </a:pPr>
            <a:r>
              <a:rPr lang="en">
                <a:solidFill>
                  <a:schemeClr val="dk1"/>
                </a:solidFill>
              </a:rPr>
              <a:t>}</a:t>
            </a:r>
          </a:p>
          <a:p>
            <a:pPr>
              <a:spcBef>
                <a:spcPts val="0"/>
              </a:spcBef>
              <a:buNone/>
            </a:pPr>
            <a:r>
              <a:t/>
            </a:r>
            <a:endParaRPr/>
          </a:p>
        </p:txBody>
      </p:sp>
      <p:sp>
        <p:nvSpPr>
          <p:cNvPr id="347" name="Shape 347"/>
          <p:cNvSpPr txBox="1"/>
          <p:nvPr/>
        </p:nvSpPr>
        <p:spPr>
          <a:xfrm>
            <a:off x="5760762" y="4599250"/>
            <a:ext cx="312899" cy="457200"/>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348" name="Shape 348"/>
          <p:cNvSpPr txBox="1"/>
          <p:nvPr/>
        </p:nvSpPr>
        <p:spPr>
          <a:xfrm>
            <a:off x="3286687" y="3814112"/>
            <a:ext cx="312899" cy="457200"/>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349" name="Shape 3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cxnSp>
        <p:nvCxnSpPr>
          <p:cNvPr id="350" name="Shape 350"/>
          <p:cNvCxnSpPr/>
          <p:nvPr/>
        </p:nvCxnSpPr>
        <p:spPr>
          <a:xfrm>
            <a:off x="5172800" y="3937075"/>
            <a:ext cx="120599" cy="0"/>
          </a:xfrm>
          <a:prstGeom prst="straightConnector1">
            <a:avLst/>
          </a:prstGeom>
          <a:noFill/>
          <a:ln cap="flat" cmpd="sng" w="19050">
            <a:solidFill>
              <a:schemeClr val="dk2"/>
            </a:solidFill>
            <a:prstDash val="solid"/>
            <a:round/>
            <a:headEnd len="lg" w="lg" type="none"/>
            <a:tailEnd len="lg" w="lg" type="triangle"/>
          </a:ln>
        </p:spPr>
      </p:cxnSp>
      <p:cxnSp>
        <p:nvCxnSpPr>
          <p:cNvPr id="351" name="Shape 351"/>
          <p:cNvCxnSpPr/>
          <p:nvPr/>
        </p:nvCxnSpPr>
        <p:spPr>
          <a:xfrm rot="10800000">
            <a:off x="4196824" y="4820350"/>
            <a:ext cx="195900" cy="14999"/>
          </a:xfrm>
          <a:prstGeom prst="straightConnector1">
            <a:avLst/>
          </a:prstGeom>
          <a:noFill/>
          <a:ln cap="flat" cmpd="sng" w="19050">
            <a:solidFill>
              <a:schemeClr val="dk2"/>
            </a:solidFill>
            <a:prstDash val="solid"/>
            <a:round/>
            <a:headEnd len="lg" w="lg" type="none"/>
            <a:tailEnd len="lg" w="lg" type="triangle"/>
          </a:ln>
        </p:spPr>
      </p:cxnSp>
      <p:sp>
        <p:nvSpPr>
          <p:cNvPr id="352" name="Shape 352"/>
          <p:cNvSpPr txBox="1"/>
          <p:nvPr/>
        </p:nvSpPr>
        <p:spPr>
          <a:xfrm>
            <a:off x="4314787" y="4618250"/>
            <a:ext cx="858000" cy="348299"/>
          </a:xfrm>
          <a:prstGeom prst="rect">
            <a:avLst/>
          </a:prstGeom>
          <a:solidFill>
            <a:srgbClr val="FFFFFF"/>
          </a:solidFill>
          <a:ln>
            <a:noFill/>
          </a:ln>
        </p:spPr>
        <p:txBody>
          <a:bodyPr anchorCtr="0" anchor="t" bIns="91425" lIns="91425" rIns="91425" tIns="91425">
            <a:noAutofit/>
          </a:bodyPr>
          <a:lstStyle/>
          <a:p>
            <a:pPr>
              <a:spcBef>
                <a:spcPts val="0"/>
              </a:spcBef>
              <a:buNone/>
            </a:pPr>
            <a:r>
              <a:rPr lang="en"/>
              <a:t>subject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Observer Pattern</a:t>
            </a:r>
          </a:p>
        </p:txBody>
      </p:sp>
      <p:sp>
        <p:nvSpPr>
          <p:cNvPr id="358" name="Shape 358"/>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rPr lang="en"/>
              <a:t>When objects are loosely coupled, they can interact while lacking knowledge of each other.</a:t>
            </a:r>
          </a:p>
          <a:p>
            <a:pPr lvl="0" rtl="0">
              <a:spcBef>
                <a:spcPts val="0"/>
              </a:spcBef>
              <a:buNone/>
            </a:pPr>
            <a:r>
              <a:t/>
            </a:r>
            <a:endParaRPr sz="1100"/>
          </a:p>
          <a:p>
            <a:pPr indent="-228600" lvl="0" marL="457200" rtl="0">
              <a:spcBef>
                <a:spcPts val="0"/>
              </a:spcBef>
              <a:buAutoNum type="arabicPeriod"/>
            </a:pPr>
            <a:r>
              <a:rPr lang="en"/>
              <a:t>Can add new </a:t>
            </a:r>
            <a:br>
              <a:rPr lang="en"/>
            </a:br>
            <a:r>
              <a:rPr lang="en"/>
              <a:t>observers at any</a:t>
            </a:r>
            <a:br>
              <a:rPr lang="en"/>
            </a:br>
            <a:r>
              <a:rPr lang="en"/>
              <a:t>time.</a:t>
            </a:r>
          </a:p>
          <a:p>
            <a:pPr indent="-228600" lvl="0" marL="457200" rtl="0">
              <a:spcBef>
                <a:spcPts val="0"/>
              </a:spcBef>
              <a:buAutoNum type="arabicPeriod"/>
            </a:pPr>
            <a:r>
              <a:rPr lang="en"/>
              <a:t>Never need to </a:t>
            </a:r>
            <a:br>
              <a:rPr lang="en"/>
            </a:br>
            <a:r>
              <a:rPr lang="en"/>
              <a:t>modify subject.</a:t>
            </a:r>
          </a:p>
          <a:p>
            <a:pPr indent="-228600" lvl="0" marL="457200" rtl="0">
              <a:spcBef>
                <a:spcPts val="0"/>
              </a:spcBef>
              <a:buAutoNum type="arabicPeriod"/>
            </a:pPr>
            <a:r>
              <a:rPr lang="en"/>
              <a:t>Easy code reuse.</a:t>
            </a:r>
          </a:p>
          <a:p>
            <a:pPr indent="-228600" lvl="0" marL="457200" rtl="0">
              <a:spcBef>
                <a:spcPts val="0"/>
              </a:spcBef>
              <a:buAutoNum type="arabicPeriod"/>
            </a:pPr>
            <a:r>
              <a:rPr lang="en"/>
              <a:t>Easy change.</a:t>
            </a:r>
          </a:p>
          <a:p>
            <a:pPr lvl="0" rtl="0">
              <a:spcBef>
                <a:spcPts val="0"/>
              </a:spcBef>
              <a:buNone/>
            </a:pPr>
            <a:r>
              <a:t/>
            </a:r>
            <a:endParaRPr/>
          </a:p>
          <a:p>
            <a:pPr lvl="0" rtl="0">
              <a:spcBef>
                <a:spcPts val="0"/>
              </a:spcBef>
              <a:buNone/>
            </a:pPr>
            <a:r>
              <a:t/>
            </a:r>
            <a:endParaRPr/>
          </a:p>
        </p:txBody>
      </p:sp>
      <p:pic>
        <p:nvPicPr>
          <p:cNvPr id="359" name="Shape 359"/>
          <p:cNvPicPr preferRelativeResize="0"/>
          <p:nvPr/>
        </p:nvPicPr>
        <p:blipFill>
          <a:blip r:embed="rId3">
            <a:alphaModFix/>
          </a:blip>
          <a:stretch>
            <a:fillRect/>
          </a:stretch>
        </p:blipFill>
        <p:spPr>
          <a:xfrm>
            <a:off x="4539103" y="2785524"/>
            <a:ext cx="4205096" cy="3728675"/>
          </a:xfrm>
          <a:prstGeom prst="rect">
            <a:avLst/>
          </a:prstGeom>
          <a:noFill/>
          <a:ln>
            <a:noFill/>
          </a:ln>
        </p:spPr>
      </p:pic>
      <p:sp>
        <p:nvSpPr>
          <p:cNvPr id="360" name="Shape 3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OO Design Exercise:</a:t>
            </a:r>
          </a:p>
          <a:p>
            <a:pPr>
              <a:spcBef>
                <a:spcPts val="0"/>
              </a:spcBef>
              <a:buNone/>
            </a:pPr>
            <a:r>
              <a:rPr lang="en" sz="3000"/>
              <a:t>Building a Better Duck</a:t>
            </a:r>
          </a:p>
        </p:txBody>
      </p:sp>
      <p:sp>
        <p:nvSpPr>
          <p:cNvPr id="40" name="Shape 40"/>
          <p:cNvSpPr/>
          <p:nvPr/>
        </p:nvSpPr>
        <p:spPr>
          <a:xfrm>
            <a:off x="3163250" y="1879825"/>
            <a:ext cx="2119800" cy="183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a:spcBef>
                <a:spcPts val="0"/>
              </a:spcBef>
              <a:buNone/>
            </a:pPr>
            <a:r>
              <a:rPr lang="en"/>
              <a:t>// Other Methods</a:t>
            </a:r>
          </a:p>
        </p:txBody>
      </p:sp>
      <p:cxnSp>
        <p:nvCxnSpPr>
          <p:cNvPr id="41" name="Shape 41"/>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42" name="Shape 42"/>
          <p:cNvSpPr/>
          <p:nvPr/>
        </p:nvSpPr>
        <p:spPr>
          <a:xfrm>
            <a:off x="8913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43" name="Shape 43"/>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44" name="Shape 44"/>
          <p:cNvSpPr/>
          <p:nvPr/>
        </p:nvSpPr>
        <p:spPr>
          <a:xfrm>
            <a:off x="33902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45" name="Shape 45"/>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46" name="Shape 46"/>
          <p:cNvSpPr txBox="1"/>
          <p:nvPr/>
        </p:nvSpPr>
        <p:spPr>
          <a:xfrm>
            <a:off x="6663525" y="4513550"/>
            <a:ext cx="1853999" cy="622199"/>
          </a:xfrm>
          <a:prstGeom prst="rect">
            <a:avLst/>
          </a:prstGeom>
          <a:noFill/>
          <a:ln>
            <a:noFill/>
          </a:ln>
        </p:spPr>
        <p:txBody>
          <a:bodyPr anchorCtr="0" anchor="t" bIns="91425" lIns="91425" rIns="91425" tIns="91425">
            <a:noAutofit/>
          </a:bodyPr>
          <a:lstStyle/>
          <a:p>
            <a:pPr>
              <a:spcBef>
                <a:spcPts val="0"/>
              </a:spcBef>
              <a:buNone/>
            </a:pPr>
            <a:r>
              <a:rPr lang="en" sz="3600"/>
              <a:t>…</a:t>
            </a:r>
          </a:p>
        </p:txBody>
      </p:sp>
      <p:cxnSp>
        <p:nvCxnSpPr>
          <p:cNvPr id="47" name="Shape 47"/>
          <p:cNvCxnSpPr>
            <a:stCxn id="42"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48" name="Shape 48"/>
          <p:cNvCxnSpPr>
            <a:stCxn id="44" idx="0"/>
            <a:endCxn id="40"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49" name="Shape 49"/>
          <p:cNvCxnSpPr/>
          <p:nvPr/>
        </p:nvCxnSpPr>
        <p:spPr>
          <a:xfrm rot="10800000">
            <a:off x="5328099" y="3707849"/>
            <a:ext cx="1491000" cy="751800"/>
          </a:xfrm>
          <a:prstGeom prst="straightConnector1">
            <a:avLst/>
          </a:prstGeom>
          <a:noFill/>
          <a:ln cap="flat" cmpd="sng" w="38100">
            <a:solidFill>
              <a:schemeClr val="dk2"/>
            </a:solidFill>
            <a:prstDash val="solid"/>
            <a:round/>
            <a:headEnd len="lg" w="lg" type="none"/>
            <a:tailEnd len="lg" w="lg" type="triangle"/>
          </a:ln>
        </p:spPr>
      </p:cxnSp>
      <p:sp>
        <p:nvSpPr>
          <p:cNvPr id="50" name="Shape 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 Motivation</a:t>
            </a:r>
          </a:p>
        </p:txBody>
      </p:sp>
      <p:pic>
        <p:nvPicPr>
          <p:cNvPr id="366" name="Shape 366"/>
          <p:cNvPicPr preferRelativeResize="0"/>
          <p:nvPr/>
        </p:nvPicPr>
        <p:blipFill>
          <a:blip r:embed="rId3">
            <a:alphaModFix/>
          </a:blip>
          <a:stretch>
            <a:fillRect/>
          </a:stretch>
        </p:blipFill>
        <p:spPr>
          <a:xfrm>
            <a:off x="457196" y="2053125"/>
            <a:ext cx="3061650" cy="4173975"/>
          </a:xfrm>
          <a:prstGeom prst="rect">
            <a:avLst/>
          </a:prstGeom>
          <a:noFill/>
          <a:ln>
            <a:noFill/>
          </a:ln>
        </p:spPr>
      </p:pic>
      <p:pic>
        <p:nvPicPr>
          <p:cNvPr id="367" name="Shape 367"/>
          <p:cNvPicPr preferRelativeResize="0"/>
          <p:nvPr/>
        </p:nvPicPr>
        <p:blipFill>
          <a:blip r:embed="rId4">
            <a:alphaModFix/>
          </a:blip>
          <a:stretch>
            <a:fillRect/>
          </a:stretch>
        </p:blipFill>
        <p:spPr>
          <a:xfrm>
            <a:off x="3578075" y="2211997"/>
            <a:ext cx="5390873" cy="4173976"/>
          </a:xfrm>
          <a:prstGeom prst="rect">
            <a:avLst/>
          </a:prstGeom>
          <a:noFill/>
          <a:ln>
            <a:noFill/>
          </a:ln>
        </p:spPr>
      </p:pic>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 Definition</a:t>
            </a:r>
          </a:p>
        </p:txBody>
      </p:sp>
      <p:sp>
        <p:nvSpPr>
          <p:cNvPr id="374" name="Shape 374"/>
          <p:cNvSpPr/>
          <p:nvPr/>
        </p:nvSpPr>
        <p:spPr>
          <a:xfrm>
            <a:off x="2665925" y="263617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Visitor</a:t>
            </a:r>
          </a:p>
        </p:txBody>
      </p:sp>
      <p:sp>
        <p:nvSpPr>
          <p:cNvPr id="375" name="Shape 375"/>
          <p:cNvSpPr/>
          <p:nvPr/>
        </p:nvSpPr>
        <p:spPr>
          <a:xfrm>
            <a:off x="6372400" y="1997025"/>
            <a:ext cx="1433099"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Collection</a:t>
            </a:r>
          </a:p>
        </p:txBody>
      </p:sp>
      <p:sp>
        <p:nvSpPr>
          <p:cNvPr id="376" name="Shape 376"/>
          <p:cNvSpPr/>
          <p:nvPr/>
        </p:nvSpPr>
        <p:spPr>
          <a:xfrm>
            <a:off x="5713225" y="3520550"/>
            <a:ext cx="1189200"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ItemSet</a:t>
            </a:r>
          </a:p>
        </p:txBody>
      </p:sp>
      <p:sp>
        <p:nvSpPr>
          <p:cNvPr id="377" name="Shape 377"/>
          <p:cNvSpPr/>
          <p:nvPr/>
        </p:nvSpPr>
        <p:spPr>
          <a:xfrm>
            <a:off x="49627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a:t>
            </a:r>
          </a:p>
        </p:txBody>
      </p:sp>
      <p:cxnSp>
        <p:nvCxnSpPr>
          <p:cNvPr id="378" name="Shape 378"/>
          <p:cNvCxnSpPr>
            <a:stCxn id="374" idx="7"/>
            <a:endCxn id="375" idx="2"/>
          </p:cNvCxnSpPr>
          <p:nvPr/>
        </p:nvCxnSpPr>
        <p:spPr>
          <a:xfrm flipH="1" rot="10800000">
            <a:off x="3680970" y="2591629"/>
            <a:ext cx="2691300" cy="218700"/>
          </a:xfrm>
          <a:prstGeom prst="straightConnector1">
            <a:avLst/>
          </a:prstGeom>
          <a:noFill/>
          <a:ln cap="flat" cmpd="sng" w="19050">
            <a:solidFill>
              <a:schemeClr val="dk2"/>
            </a:solidFill>
            <a:prstDash val="solid"/>
            <a:round/>
            <a:headEnd len="lg" w="lg" type="none"/>
            <a:tailEnd len="lg" w="lg" type="triangle"/>
          </a:ln>
        </p:spPr>
      </p:cxnSp>
      <p:sp>
        <p:nvSpPr>
          <p:cNvPr id="379" name="Shape 379"/>
          <p:cNvSpPr txBox="1"/>
          <p:nvPr/>
        </p:nvSpPr>
        <p:spPr>
          <a:xfrm>
            <a:off x="3942375" y="2358675"/>
            <a:ext cx="1433099"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80" name="Shape 380"/>
          <p:cNvSpPr txBox="1"/>
          <p:nvPr/>
        </p:nvSpPr>
        <p:spPr>
          <a:xfrm>
            <a:off x="5375475" y="3058250"/>
            <a:ext cx="1433099"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81" name="Shape 381"/>
          <p:cNvSpPr txBox="1"/>
          <p:nvPr/>
        </p:nvSpPr>
        <p:spPr>
          <a:xfrm>
            <a:off x="4522362" y="4288337"/>
            <a:ext cx="1694100"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82" name="Shape 382"/>
          <p:cNvSpPr/>
          <p:nvPr/>
        </p:nvSpPr>
        <p:spPr>
          <a:xfrm>
            <a:off x="7418100" y="3520550"/>
            <a:ext cx="1231200"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a:t>
            </a:r>
          </a:p>
        </p:txBody>
      </p:sp>
      <p:cxnSp>
        <p:nvCxnSpPr>
          <p:cNvPr id="383" name="Shape 383"/>
          <p:cNvCxnSpPr>
            <a:stCxn id="376" idx="7"/>
          </p:cNvCxnSpPr>
          <p:nvPr/>
        </p:nvCxnSpPr>
        <p:spPr>
          <a:xfrm flipH="1" rot="10800000">
            <a:off x="6728270" y="3171211"/>
            <a:ext cx="271200" cy="492300"/>
          </a:xfrm>
          <a:prstGeom prst="straightConnector1">
            <a:avLst/>
          </a:prstGeom>
          <a:noFill/>
          <a:ln cap="flat" cmpd="sng" w="19050">
            <a:solidFill>
              <a:schemeClr val="dk2"/>
            </a:solidFill>
            <a:prstDash val="solid"/>
            <a:round/>
            <a:headEnd len="lg" w="lg" type="triangle"/>
            <a:tailEnd len="lg" w="lg" type="none"/>
          </a:ln>
        </p:spPr>
      </p:cxnSp>
      <p:cxnSp>
        <p:nvCxnSpPr>
          <p:cNvPr id="384" name="Shape 384"/>
          <p:cNvCxnSpPr>
            <a:stCxn id="382" idx="1"/>
            <a:endCxn id="375" idx="4"/>
          </p:cNvCxnSpPr>
          <p:nvPr/>
        </p:nvCxnSpPr>
        <p:spPr>
          <a:xfrm rot="10800000">
            <a:off x="7089005" y="3186211"/>
            <a:ext cx="509400" cy="477300"/>
          </a:xfrm>
          <a:prstGeom prst="straightConnector1">
            <a:avLst/>
          </a:prstGeom>
          <a:noFill/>
          <a:ln cap="flat" cmpd="sng" w="19050">
            <a:solidFill>
              <a:schemeClr val="dk2"/>
            </a:solidFill>
            <a:prstDash val="solid"/>
            <a:round/>
            <a:headEnd len="lg" w="lg" type="triangle"/>
            <a:tailEnd len="lg" w="lg" type="none"/>
          </a:ln>
        </p:spPr>
      </p:cxnSp>
      <p:cxnSp>
        <p:nvCxnSpPr>
          <p:cNvPr id="385" name="Shape 385"/>
          <p:cNvCxnSpPr>
            <a:stCxn id="377" idx="7"/>
          </p:cNvCxnSpPr>
          <p:nvPr/>
        </p:nvCxnSpPr>
        <p:spPr>
          <a:xfrm flipH="1" rot="10800000">
            <a:off x="6056613" y="4501849"/>
            <a:ext cx="159300" cy="320400"/>
          </a:xfrm>
          <a:prstGeom prst="straightConnector1">
            <a:avLst/>
          </a:prstGeom>
          <a:noFill/>
          <a:ln cap="flat" cmpd="sng" w="19050">
            <a:solidFill>
              <a:schemeClr val="dk2"/>
            </a:solidFill>
            <a:prstDash val="solid"/>
            <a:round/>
            <a:headEnd len="lg" w="lg" type="triangle"/>
            <a:tailEnd len="lg" w="lg" type="none"/>
          </a:ln>
        </p:spPr>
      </p:cxnSp>
      <p:sp>
        <p:nvSpPr>
          <p:cNvPr id="386" name="Shape 386"/>
          <p:cNvSpPr/>
          <p:nvPr/>
        </p:nvSpPr>
        <p:spPr>
          <a:xfrm>
            <a:off x="65239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a:t>
            </a:r>
          </a:p>
        </p:txBody>
      </p:sp>
      <p:cxnSp>
        <p:nvCxnSpPr>
          <p:cNvPr id="387" name="Shape 387"/>
          <p:cNvCxnSpPr>
            <a:endCxn id="386" idx="1"/>
          </p:cNvCxnSpPr>
          <p:nvPr/>
        </p:nvCxnSpPr>
        <p:spPr>
          <a:xfrm>
            <a:off x="6481485" y="4469749"/>
            <a:ext cx="230100" cy="352500"/>
          </a:xfrm>
          <a:prstGeom prst="straightConnector1">
            <a:avLst/>
          </a:prstGeom>
          <a:noFill/>
          <a:ln cap="flat" cmpd="sng" w="19050">
            <a:solidFill>
              <a:schemeClr val="dk2"/>
            </a:solidFill>
            <a:prstDash val="solid"/>
            <a:round/>
            <a:headEnd len="lg" w="lg" type="none"/>
            <a:tailEnd len="lg" w="lg" type="triangle"/>
          </a:ln>
        </p:spPr>
      </p:cxnSp>
      <p:sp>
        <p:nvSpPr>
          <p:cNvPr id="388" name="Shape 388"/>
          <p:cNvSpPr/>
          <p:nvPr/>
        </p:nvSpPr>
        <p:spPr>
          <a:xfrm>
            <a:off x="260250" y="31862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Client</a:t>
            </a:r>
          </a:p>
        </p:txBody>
      </p:sp>
      <p:cxnSp>
        <p:nvCxnSpPr>
          <p:cNvPr id="389" name="Shape 389"/>
          <p:cNvCxnSpPr>
            <a:stCxn id="388" idx="7"/>
            <a:endCxn id="374" idx="2"/>
          </p:cNvCxnSpPr>
          <p:nvPr/>
        </p:nvCxnSpPr>
        <p:spPr>
          <a:xfrm flipH="1" rot="10800000">
            <a:off x="1275295" y="3230779"/>
            <a:ext cx="1390500" cy="129600"/>
          </a:xfrm>
          <a:prstGeom prst="straightConnector1">
            <a:avLst/>
          </a:prstGeom>
          <a:noFill/>
          <a:ln cap="flat" cmpd="sng" w="19050">
            <a:solidFill>
              <a:schemeClr val="dk2"/>
            </a:solidFill>
            <a:prstDash val="solid"/>
            <a:round/>
            <a:headEnd len="lg" w="lg" type="none"/>
            <a:tailEnd len="lg" w="lg" type="triangle"/>
          </a:ln>
        </p:spPr>
      </p:cxnSp>
      <p:sp>
        <p:nvSpPr>
          <p:cNvPr id="390" name="Shape 390"/>
          <p:cNvSpPr txBox="1"/>
          <p:nvPr/>
        </p:nvSpPr>
        <p:spPr>
          <a:xfrm>
            <a:off x="1139700" y="2903175"/>
            <a:ext cx="1469400" cy="457200"/>
          </a:xfrm>
          <a:prstGeom prst="rect">
            <a:avLst/>
          </a:prstGeom>
          <a:noFill/>
          <a:ln>
            <a:noFill/>
          </a:ln>
        </p:spPr>
        <p:txBody>
          <a:bodyPr anchorCtr="0" anchor="t" bIns="91425" lIns="91425" rIns="91425" tIns="91425">
            <a:noAutofit/>
          </a:bodyPr>
          <a:lstStyle/>
          <a:p>
            <a:pPr lvl="0" rtl="0">
              <a:spcBef>
                <a:spcPts val="0"/>
              </a:spcBef>
              <a:buNone/>
            </a:pPr>
            <a:r>
              <a:rPr lang="en"/>
              <a:t>visit(Collection)</a:t>
            </a:r>
          </a:p>
        </p:txBody>
      </p:sp>
      <p:sp>
        <p:nvSpPr>
          <p:cNvPr id="391" name="Shape 391"/>
          <p:cNvSpPr txBox="1"/>
          <p:nvPr/>
        </p:nvSpPr>
        <p:spPr>
          <a:xfrm>
            <a:off x="111400" y="4759100"/>
            <a:ext cx="2446200" cy="4572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(The client wants to perform actions using data from some structure)</a:t>
            </a:r>
          </a:p>
        </p:txBody>
      </p:sp>
      <p:sp>
        <p:nvSpPr>
          <p:cNvPr id="392" name="Shape 392"/>
          <p:cNvSpPr txBox="1"/>
          <p:nvPr/>
        </p:nvSpPr>
        <p:spPr>
          <a:xfrm>
            <a:off x="2442825" y="3831137"/>
            <a:ext cx="1772099" cy="457200"/>
          </a:xfrm>
          <a:prstGeom prst="rect">
            <a:avLst/>
          </a:prstGeom>
          <a:noFill/>
          <a:ln>
            <a:noFill/>
          </a:ln>
        </p:spPr>
        <p:txBody>
          <a:bodyPr anchorCtr="0" anchor="t" bIns="91425" lIns="91425" rIns="91425" tIns="91425">
            <a:noAutofit/>
          </a:bodyPr>
          <a:lstStyle/>
          <a:p>
            <a:pPr lvl="0" rtl="0">
              <a:spcBef>
                <a:spcPts val="0"/>
              </a:spcBef>
              <a:buNone/>
            </a:pPr>
            <a:r>
              <a:rPr lang="en">
                <a:solidFill>
                  <a:srgbClr val="3D85C6"/>
                </a:solidFill>
              </a:rPr>
              <a:t>(Visitors can traverse the data structure and gather information.)</a:t>
            </a:r>
          </a:p>
        </p:txBody>
      </p:sp>
      <p:sp>
        <p:nvSpPr>
          <p:cNvPr id="393" name="Shape 393"/>
          <p:cNvSpPr txBox="1"/>
          <p:nvPr/>
        </p:nvSpPr>
        <p:spPr>
          <a:xfrm>
            <a:off x="5946250" y="5975787"/>
            <a:ext cx="3657600" cy="457200"/>
          </a:xfrm>
          <a:prstGeom prst="rect">
            <a:avLst/>
          </a:prstGeom>
          <a:noFill/>
          <a:ln>
            <a:noFill/>
          </a:ln>
        </p:spPr>
        <p:txBody>
          <a:bodyPr anchorCtr="0" anchor="t" bIns="91425" lIns="91425" rIns="91425" tIns="91425">
            <a:noAutofit/>
          </a:bodyPr>
          <a:lstStyle/>
          <a:p>
            <a:pPr rtl="0">
              <a:spcBef>
                <a:spcPts val="0"/>
              </a:spcBef>
              <a:buNone/>
            </a:pPr>
            <a:r>
              <a:rPr lang="en">
                <a:solidFill>
                  <a:srgbClr val="3D85C6"/>
                </a:solidFill>
              </a:rPr>
              <a:t>(Items are instructed to tell the visitor</a:t>
            </a:r>
          </a:p>
          <a:p>
            <a:pPr lvl="0" rtl="0">
              <a:spcBef>
                <a:spcPts val="0"/>
              </a:spcBef>
              <a:buNone/>
            </a:pPr>
            <a:r>
              <a:rPr lang="en">
                <a:solidFill>
                  <a:srgbClr val="3D85C6"/>
                </a:solidFill>
              </a:rPr>
              <a:t>who they are.)</a:t>
            </a:r>
          </a:p>
        </p:txBody>
      </p:sp>
      <p:sp>
        <p:nvSpPr>
          <p:cNvPr id="394" name="Shape 394"/>
          <p:cNvSpPr txBox="1"/>
          <p:nvPr/>
        </p:nvSpPr>
        <p:spPr>
          <a:xfrm>
            <a:off x="7381900" y="3111150"/>
            <a:ext cx="1433099"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395" name="Shape 395"/>
          <p:cNvSpPr txBox="1"/>
          <p:nvPr/>
        </p:nvSpPr>
        <p:spPr>
          <a:xfrm>
            <a:off x="6523900" y="4288350"/>
            <a:ext cx="1694100" cy="457200"/>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cxnSp>
        <p:nvCxnSpPr>
          <p:cNvPr id="396" name="Shape 396"/>
          <p:cNvCxnSpPr>
            <a:endCxn id="376" idx="7"/>
          </p:cNvCxnSpPr>
          <p:nvPr/>
        </p:nvCxnSpPr>
        <p:spPr>
          <a:xfrm flipH="1">
            <a:off x="6728270" y="3186211"/>
            <a:ext cx="360600" cy="477300"/>
          </a:xfrm>
          <a:prstGeom prst="straightConnector1">
            <a:avLst/>
          </a:prstGeom>
          <a:noFill/>
          <a:ln cap="flat" cmpd="sng" w="19050">
            <a:solidFill>
              <a:schemeClr val="dk2"/>
            </a:solidFill>
            <a:prstDash val="solid"/>
            <a:round/>
            <a:headEnd len="lg" w="lg" type="diamond"/>
            <a:tailEnd len="lg" w="lg" type="none"/>
          </a:ln>
        </p:spPr>
      </p:cxnSp>
      <p:cxnSp>
        <p:nvCxnSpPr>
          <p:cNvPr id="397" name="Shape 397"/>
          <p:cNvCxnSpPr>
            <a:stCxn id="375" idx="4"/>
            <a:endCxn id="382" idx="1"/>
          </p:cNvCxnSpPr>
          <p:nvPr/>
        </p:nvCxnSpPr>
        <p:spPr>
          <a:xfrm>
            <a:off x="7088949" y="3186225"/>
            <a:ext cx="509400" cy="477300"/>
          </a:xfrm>
          <a:prstGeom prst="straightConnector1">
            <a:avLst/>
          </a:prstGeom>
          <a:noFill/>
          <a:ln cap="flat" cmpd="sng" w="19050">
            <a:solidFill>
              <a:schemeClr val="dk2"/>
            </a:solidFill>
            <a:prstDash val="solid"/>
            <a:round/>
            <a:headEnd len="lg" w="lg" type="diamond"/>
            <a:tailEnd len="lg" w="lg" type="none"/>
          </a:ln>
        </p:spPr>
      </p:cxnSp>
      <p:cxnSp>
        <p:nvCxnSpPr>
          <p:cNvPr id="398" name="Shape 398"/>
          <p:cNvCxnSpPr>
            <a:stCxn id="381" idx="3"/>
            <a:endCxn id="377" idx="7"/>
          </p:cNvCxnSpPr>
          <p:nvPr/>
        </p:nvCxnSpPr>
        <p:spPr>
          <a:xfrm flipH="1">
            <a:off x="6056562" y="4516937"/>
            <a:ext cx="159900" cy="305400"/>
          </a:xfrm>
          <a:prstGeom prst="straightConnector1">
            <a:avLst/>
          </a:prstGeom>
          <a:noFill/>
          <a:ln cap="flat" cmpd="sng" w="19050">
            <a:solidFill>
              <a:schemeClr val="dk2"/>
            </a:solidFill>
            <a:prstDash val="solid"/>
            <a:round/>
            <a:headEnd len="lg" w="lg" type="diamond"/>
            <a:tailEnd len="lg" w="lg" type="none"/>
          </a:ln>
        </p:spPr>
      </p:cxnSp>
      <p:cxnSp>
        <p:nvCxnSpPr>
          <p:cNvPr id="399" name="Shape 399"/>
          <p:cNvCxnSpPr>
            <a:stCxn id="395" idx="1"/>
          </p:cNvCxnSpPr>
          <p:nvPr/>
        </p:nvCxnSpPr>
        <p:spPr>
          <a:xfrm>
            <a:off x="6523900" y="4516950"/>
            <a:ext cx="180300" cy="350700"/>
          </a:xfrm>
          <a:prstGeom prst="straightConnector1">
            <a:avLst/>
          </a:prstGeom>
          <a:noFill/>
          <a:ln cap="flat" cmpd="sng" w="19050">
            <a:solidFill>
              <a:schemeClr val="dk2"/>
            </a:solidFill>
            <a:prstDash val="solid"/>
            <a:round/>
            <a:headEnd len="lg" w="lg" type="diamond"/>
            <a:tailEnd len="lg" w="lg" type="none"/>
          </a:ln>
        </p:spPr>
      </p:cxn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cxnSp>
        <p:nvCxnSpPr>
          <p:cNvPr id="401" name="Shape 401"/>
          <p:cNvCxnSpPr>
            <a:stCxn id="381" idx="0"/>
          </p:cNvCxnSpPr>
          <p:nvPr/>
        </p:nvCxnSpPr>
        <p:spPr>
          <a:xfrm rot="10800000">
            <a:off x="3979212" y="3557237"/>
            <a:ext cx="1390200" cy="731100"/>
          </a:xfrm>
          <a:prstGeom prst="straightConnector1">
            <a:avLst/>
          </a:prstGeom>
          <a:noFill/>
          <a:ln cap="flat" cmpd="sng" w="19050">
            <a:solidFill>
              <a:schemeClr val="dk2"/>
            </a:solidFill>
            <a:prstDash val="solid"/>
            <a:round/>
            <a:headEnd len="lg" w="lg" type="none"/>
            <a:tailEnd len="lg" w="lg" type="triangle"/>
          </a:ln>
        </p:spPr>
      </p:cxnSp>
      <p:sp>
        <p:nvSpPr>
          <p:cNvPr id="402" name="Shape 402"/>
          <p:cNvSpPr txBox="1"/>
          <p:nvPr/>
        </p:nvSpPr>
        <p:spPr>
          <a:xfrm>
            <a:off x="4355950" y="3496825"/>
            <a:ext cx="1115400" cy="301500"/>
          </a:xfrm>
          <a:prstGeom prst="rect">
            <a:avLst/>
          </a:prstGeom>
          <a:noFill/>
          <a:ln>
            <a:noFill/>
          </a:ln>
        </p:spPr>
        <p:txBody>
          <a:bodyPr anchorCtr="0" anchor="t" bIns="91425" lIns="91425" rIns="91425" tIns="91425">
            <a:noAutofit/>
          </a:bodyPr>
          <a:lstStyle/>
          <a:p>
            <a:pPr>
              <a:spcBef>
                <a:spcPts val="0"/>
              </a:spcBef>
              <a:buNone/>
            </a:pPr>
            <a:r>
              <a:rPr lang="en"/>
              <a:t>visit(Item)</a:t>
            </a:r>
          </a:p>
        </p:txBody>
      </p:sp>
      <p:sp>
        <p:nvSpPr>
          <p:cNvPr id="403" name="Shape 403"/>
          <p:cNvSpPr txBox="1"/>
          <p:nvPr/>
        </p:nvSpPr>
        <p:spPr>
          <a:xfrm>
            <a:off x="3942375" y="2395787"/>
            <a:ext cx="1772099" cy="4572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solidFill>
                  <a:srgbClr val="3D85C6"/>
                </a:solidFill>
              </a:rPr>
              <a:t>(The items tell the visitor what they are, and the visitor acts accordingly)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xit" presetID="10" presetSubtype="0">
                                  <p:stCondLst>
                                    <p:cond delay="0"/>
                                  </p:stCondLst>
                                  <p:childTnLst>
                                    <p:animEffect filter="fade" transition="out">
                                      <p:cBhvr>
                                        <p:cTn dur="1"/>
                                        <p:tgtEl>
                                          <p:spTgt spid="396"/>
                                        </p:tgtEl>
                                      </p:cBhvr>
                                    </p:animEffect>
                                    <p:set>
                                      <p:cBhvr>
                                        <p:cTn dur="1" fill="hold">
                                          <p:stCondLst>
                                            <p:cond delay="0"/>
                                          </p:stCondLst>
                                        </p:cTn>
                                        <p:tgtEl>
                                          <p:spTgt spid="3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7"/>
                                        </p:tgtEl>
                                      </p:cBhvr>
                                    </p:animEffect>
                                    <p:set>
                                      <p:cBhvr>
                                        <p:cTn dur="1" fill="hold">
                                          <p:stCondLst>
                                            <p:cond delay="0"/>
                                          </p:stCondLst>
                                        </p:cTn>
                                        <p:tgtEl>
                                          <p:spTgt spid="3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xit" presetID="10" presetSubtype="0">
                                  <p:stCondLst>
                                    <p:cond delay="0"/>
                                  </p:stCondLst>
                                  <p:childTnLst>
                                    <p:animEffect filter="fade" transition="out">
                                      <p:cBhvr>
                                        <p:cTn dur="1"/>
                                        <p:tgtEl>
                                          <p:spTgt spid="398"/>
                                        </p:tgtEl>
                                      </p:cBhvr>
                                    </p:animEffect>
                                    <p:set>
                                      <p:cBhvr>
                                        <p:cTn dur="1" fill="hold">
                                          <p:stCondLst>
                                            <p:cond delay="0"/>
                                          </p:stCondLst>
                                        </p:cTn>
                                        <p:tgtEl>
                                          <p:spTgt spid="3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9"/>
                                        </p:tgtEl>
                                      </p:cBhvr>
                                    </p:animEffect>
                                    <p:set>
                                      <p:cBhvr>
                                        <p:cTn dur="1" fill="hold">
                                          <p:stCondLst>
                                            <p:cond delay="0"/>
                                          </p:stCondLst>
                                        </p:cTn>
                                        <p:tgtEl>
                                          <p:spTgt spid="3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000"/>
          </a:xfrm>
          <a:prstGeom prst="rect">
            <a:avLst/>
          </a:prstGeom>
        </p:spPr>
        <p:txBody>
          <a:bodyPr anchorCtr="0" anchor="b" bIns="91425" lIns="91425" rIns="91425" tIns="91425">
            <a:noAutofit/>
          </a:bodyPr>
          <a:lstStyle/>
          <a:p>
            <a:pPr rtl="0">
              <a:spcBef>
                <a:spcPts val="0"/>
              </a:spcBef>
              <a:buNone/>
            </a:pPr>
            <a:r>
              <a:rPr lang="en"/>
              <a:t>Visitor Pattern Example</a:t>
            </a:r>
          </a:p>
          <a:p>
            <a:pPr lvl="0" rtl="0">
              <a:spcBef>
                <a:spcPts val="0"/>
              </a:spcBef>
              <a:buNone/>
            </a:pPr>
            <a:r>
              <a:rPr lang="en"/>
              <a:t>Grocery Checkout</a:t>
            </a:r>
          </a:p>
        </p:txBody>
      </p:sp>
      <p:sp>
        <p:nvSpPr>
          <p:cNvPr id="409" name="Shape 409"/>
          <p:cNvSpPr/>
          <p:nvPr/>
        </p:nvSpPr>
        <p:spPr>
          <a:xfrm>
            <a:off x="6372400" y="1997025"/>
            <a:ext cx="1433099"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Cart</a:t>
            </a:r>
          </a:p>
        </p:txBody>
      </p:sp>
      <p:sp>
        <p:nvSpPr>
          <p:cNvPr id="410" name="Shape 410"/>
          <p:cNvSpPr/>
          <p:nvPr/>
        </p:nvSpPr>
        <p:spPr>
          <a:xfrm>
            <a:off x="5385025" y="3353750"/>
            <a:ext cx="1433099"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Dairy Products</a:t>
            </a:r>
          </a:p>
        </p:txBody>
      </p:sp>
      <p:sp>
        <p:nvSpPr>
          <p:cNvPr id="411" name="Shape 411"/>
          <p:cNvSpPr/>
          <p:nvPr/>
        </p:nvSpPr>
        <p:spPr>
          <a:xfrm>
            <a:off x="49627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Cheese</a:t>
            </a:r>
          </a:p>
        </p:txBody>
      </p:sp>
      <p:sp>
        <p:nvSpPr>
          <p:cNvPr id="412" name="Shape 412"/>
          <p:cNvSpPr/>
          <p:nvPr/>
        </p:nvSpPr>
        <p:spPr>
          <a:xfrm>
            <a:off x="7381900" y="3520550"/>
            <a:ext cx="1189200" cy="9761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Ramen</a:t>
            </a:r>
          </a:p>
        </p:txBody>
      </p:sp>
      <p:cxnSp>
        <p:nvCxnSpPr>
          <p:cNvPr id="413" name="Shape 413"/>
          <p:cNvCxnSpPr>
            <a:stCxn id="410" idx="7"/>
          </p:cNvCxnSpPr>
          <p:nvPr/>
        </p:nvCxnSpPr>
        <p:spPr>
          <a:xfrm flipH="1" rot="10800000">
            <a:off x="6608252" y="3142238"/>
            <a:ext cx="214500" cy="378900"/>
          </a:xfrm>
          <a:prstGeom prst="straightConnector1">
            <a:avLst/>
          </a:prstGeom>
          <a:noFill/>
          <a:ln cap="flat" cmpd="sng" w="19050">
            <a:solidFill>
              <a:schemeClr val="dk2"/>
            </a:solidFill>
            <a:prstDash val="solid"/>
            <a:round/>
            <a:headEnd len="lg" w="lg" type="none"/>
            <a:tailEnd len="lg" w="lg" type="diamond"/>
          </a:ln>
        </p:spPr>
      </p:cxnSp>
      <p:cxnSp>
        <p:nvCxnSpPr>
          <p:cNvPr id="414" name="Shape 414"/>
          <p:cNvCxnSpPr>
            <a:stCxn id="412" idx="1"/>
            <a:endCxn id="409" idx="4"/>
          </p:cNvCxnSpPr>
          <p:nvPr/>
        </p:nvCxnSpPr>
        <p:spPr>
          <a:xfrm rot="10800000">
            <a:off x="7088954" y="3186211"/>
            <a:ext cx="467100" cy="477300"/>
          </a:xfrm>
          <a:prstGeom prst="straightConnector1">
            <a:avLst/>
          </a:prstGeom>
          <a:noFill/>
          <a:ln cap="flat" cmpd="sng" w="19050">
            <a:solidFill>
              <a:schemeClr val="dk2"/>
            </a:solidFill>
            <a:prstDash val="solid"/>
            <a:round/>
            <a:headEnd len="lg" w="lg" type="none"/>
            <a:tailEnd len="lg" w="lg" type="diamond"/>
          </a:ln>
        </p:spPr>
      </p:cxnSp>
      <p:cxnSp>
        <p:nvCxnSpPr>
          <p:cNvPr id="415" name="Shape 415"/>
          <p:cNvCxnSpPr>
            <a:stCxn id="411" idx="7"/>
          </p:cNvCxnSpPr>
          <p:nvPr/>
        </p:nvCxnSpPr>
        <p:spPr>
          <a:xfrm flipH="1" rot="10800000">
            <a:off x="6056613" y="4501849"/>
            <a:ext cx="159300" cy="320400"/>
          </a:xfrm>
          <a:prstGeom prst="straightConnector1">
            <a:avLst/>
          </a:prstGeom>
          <a:noFill/>
          <a:ln cap="flat" cmpd="sng" w="19050">
            <a:solidFill>
              <a:schemeClr val="dk2"/>
            </a:solidFill>
            <a:prstDash val="solid"/>
            <a:round/>
            <a:headEnd len="lg" w="lg" type="none"/>
            <a:tailEnd len="lg" w="lg" type="diamond"/>
          </a:ln>
        </p:spPr>
      </p:cxnSp>
      <p:sp>
        <p:nvSpPr>
          <p:cNvPr id="416" name="Shape 416"/>
          <p:cNvSpPr/>
          <p:nvPr/>
        </p:nvSpPr>
        <p:spPr>
          <a:xfrm>
            <a:off x="6523900" y="4637200"/>
            <a:ext cx="1281599"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Milk</a:t>
            </a:r>
          </a:p>
        </p:txBody>
      </p:sp>
      <p:cxnSp>
        <p:nvCxnSpPr>
          <p:cNvPr id="417" name="Shape 417"/>
          <p:cNvCxnSpPr>
            <a:endCxn id="416" idx="1"/>
          </p:cNvCxnSpPr>
          <p:nvPr/>
        </p:nvCxnSpPr>
        <p:spPr>
          <a:xfrm>
            <a:off x="6481485" y="4469749"/>
            <a:ext cx="230100" cy="352500"/>
          </a:xfrm>
          <a:prstGeom prst="straightConnector1">
            <a:avLst/>
          </a:prstGeom>
          <a:noFill/>
          <a:ln cap="flat" cmpd="sng" w="19050">
            <a:solidFill>
              <a:schemeClr val="dk2"/>
            </a:solidFill>
            <a:prstDash val="solid"/>
            <a:round/>
            <a:headEnd len="lg" w="lg" type="diamond"/>
            <a:tailEnd len="lg" w="lg" type="none"/>
          </a:ln>
        </p:spPr>
      </p:cxnSp>
      <p:sp>
        <p:nvSpPr>
          <p:cNvPr id="418" name="Shape 418"/>
          <p:cNvSpPr/>
          <p:nvPr/>
        </p:nvSpPr>
        <p:spPr>
          <a:xfrm>
            <a:off x="622575" y="3006550"/>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Cashier</a:t>
            </a:r>
          </a:p>
        </p:txBody>
      </p:sp>
      <p:sp>
        <p:nvSpPr>
          <p:cNvPr id="419" name="Shape 419"/>
          <p:cNvSpPr/>
          <p:nvPr/>
        </p:nvSpPr>
        <p:spPr>
          <a:xfrm>
            <a:off x="2659975" y="3628050"/>
            <a:ext cx="1433099" cy="134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Tag Scanner</a:t>
            </a:r>
          </a:p>
        </p:txBody>
      </p:sp>
      <p:cxnSp>
        <p:nvCxnSpPr>
          <p:cNvPr id="420" name="Shape 420"/>
          <p:cNvCxnSpPr>
            <a:stCxn id="418" idx="6"/>
            <a:endCxn id="419" idx="1"/>
          </p:cNvCxnSpPr>
          <p:nvPr/>
        </p:nvCxnSpPr>
        <p:spPr>
          <a:xfrm>
            <a:off x="1811775" y="3601150"/>
            <a:ext cx="1058100" cy="224400"/>
          </a:xfrm>
          <a:prstGeom prst="straightConnector1">
            <a:avLst/>
          </a:prstGeom>
          <a:noFill/>
          <a:ln cap="flat" cmpd="sng" w="19050">
            <a:solidFill>
              <a:schemeClr val="dk2"/>
            </a:solidFill>
            <a:prstDash val="solid"/>
            <a:round/>
            <a:headEnd len="lg" w="lg" type="none"/>
            <a:tailEnd len="lg" w="lg" type="triangle"/>
          </a:ln>
        </p:spPr>
      </p:cxnSp>
      <p:sp>
        <p:nvSpPr>
          <p:cNvPr id="421" name="Shape 421"/>
          <p:cNvSpPr txBox="1"/>
          <p:nvPr/>
        </p:nvSpPr>
        <p:spPr>
          <a:xfrm>
            <a:off x="1972350" y="3239000"/>
            <a:ext cx="1058099" cy="320399"/>
          </a:xfrm>
          <a:prstGeom prst="rect">
            <a:avLst/>
          </a:prstGeom>
          <a:noFill/>
          <a:ln>
            <a:noFill/>
          </a:ln>
        </p:spPr>
        <p:txBody>
          <a:bodyPr anchorCtr="0" anchor="t" bIns="91425" lIns="91425" rIns="91425" tIns="91425">
            <a:noAutofit/>
          </a:bodyPr>
          <a:lstStyle/>
          <a:p>
            <a:pPr>
              <a:spcBef>
                <a:spcPts val="0"/>
              </a:spcBef>
              <a:buNone/>
            </a:pPr>
            <a:r>
              <a:rPr lang="en"/>
              <a:t>visit(Cart);</a:t>
            </a:r>
          </a:p>
        </p:txBody>
      </p:sp>
      <p:cxnSp>
        <p:nvCxnSpPr>
          <p:cNvPr id="422" name="Shape 422"/>
          <p:cNvCxnSpPr>
            <a:stCxn id="419" idx="7"/>
            <a:endCxn id="409" idx="2"/>
          </p:cNvCxnSpPr>
          <p:nvPr/>
        </p:nvCxnSpPr>
        <p:spPr>
          <a:xfrm flipH="1" rot="10800000">
            <a:off x="3883202" y="2591589"/>
            <a:ext cx="2489100" cy="1233900"/>
          </a:xfrm>
          <a:prstGeom prst="straightConnector1">
            <a:avLst/>
          </a:prstGeom>
          <a:noFill/>
          <a:ln cap="flat" cmpd="sng" w="19050">
            <a:solidFill>
              <a:schemeClr val="dk2"/>
            </a:solidFill>
            <a:prstDash val="solid"/>
            <a:round/>
            <a:headEnd len="lg" w="lg" type="none"/>
            <a:tailEnd len="lg" w="lg" type="triangle"/>
          </a:ln>
        </p:spPr>
      </p:cxnSp>
      <p:sp>
        <p:nvSpPr>
          <p:cNvPr id="423" name="Shape 423"/>
          <p:cNvSpPr txBox="1"/>
          <p:nvPr/>
        </p:nvSpPr>
        <p:spPr>
          <a:xfrm>
            <a:off x="3655175" y="2687100"/>
            <a:ext cx="2044799" cy="416099"/>
          </a:xfrm>
          <a:prstGeom prst="rect">
            <a:avLst/>
          </a:prstGeom>
          <a:noFill/>
          <a:ln>
            <a:noFill/>
          </a:ln>
        </p:spPr>
        <p:txBody>
          <a:bodyPr anchorCtr="0" anchor="t" bIns="91425" lIns="91425" rIns="91425" tIns="91425">
            <a:noAutofit/>
          </a:bodyPr>
          <a:lstStyle/>
          <a:p>
            <a:pPr>
              <a:spcBef>
                <a:spcPts val="0"/>
              </a:spcBef>
              <a:buNone/>
            </a:pPr>
            <a:r>
              <a:rPr lang="en"/>
              <a:t>accept(TagScanner);</a:t>
            </a:r>
          </a:p>
        </p:txBody>
      </p:sp>
      <p:sp>
        <p:nvSpPr>
          <p:cNvPr id="424" name="Shape 424"/>
          <p:cNvSpPr/>
          <p:nvPr/>
        </p:nvSpPr>
        <p:spPr>
          <a:xfrm>
            <a:off x="2497100" y="1835300"/>
            <a:ext cx="3318599" cy="1348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accept(visitor){</a:t>
            </a:r>
          </a:p>
          <a:p>
            <a:pPr lvl="0" rtl="0">
              <a:spcBef>
                <a:spcPts val="0"/>
              </a:spcBef>
              <a:buClr>
                <a:schemeClr val="dk1"/>
              </a:buClr>
              <a:buFont typeface="Arial"/>
              <a:buNone/>
            </a:pPr>
            <a:r>
              <a:rPr lang="en">
                <a:solidFill>
                  <a:schemeClr val="dk1"/>
                </a:solidFill>
              </a:rPr>
              <a:t>	for(item in Items())</a:t>
            </a:r>
          </a:p>
          <a:p>
            <a:pPr lvl="0" rtl="0">
              <a:spcBef>
                <a:spcPts val="0"/>
              </a:spcBef>
              <a:buClr>
                <a:schemeClr val="dk1"/>
              </a:buClr>
              <a:buFont typeface="Arial"/>
              <a:buNone/>
            </a:pPr>
            <a:r>
              <a:rPr lang="en">
                <a:solidFill>
                  <a:schemeClr val="dk1"/>
                </a:solidFill>
              </a:rPr>
              <a:t>		item.accept(visitor);</a:t>
            </a:r>
          </a:p>
          <a:p>
            <a:pPr lvl="0">
              <a:spcBef>
                <a:spcPts val="0"/>
              </a:spcBef>
              <a:buClr>
                <a:schemeClr val="dk1"/>
              </a:buClr>
              <a:buFont typeface="Arial"/>
              <a:buNone/>
            </a:pPr>
            <a:r>
              <a:rPr lang="en">
                <a:solidFill>
                  <a:schemeClr val="dk1"/>
                </a:solidFill>
              </a:rPr>
              <a:t>}</a:t>
            </a:r>
          </a:p>
        </p:txBody>
      </p:sp>
      <p:cxnSp>
        <p:nvCxnSpPr>
          <p:cNvPr id="425" name="Shape 425"/>
          <p:cNvCxnSpPr/>
          <p:nvPr/>
        </p:nvCxnSpPr>
        <p:spPr>
          <a:xfrm>
            <a:off x="5835625" y="2171400"/>
            <a:ext cx="579000" cy="144900"/>
          </a:xfrm>
          <a:prstGeom prst="straightConnector1">
            <a:avLst/>
          </a:prstGeom>
          <a:noFill/>
          <a:ln cap="flat" cmpd="sng" w="38100">
            <a:solidFill>
              <a:schemeClr val="dk2"/>
            </a:solidFill>
            <a:prstDash val="solid"/>
            <a:round/>
            <a:headEnd len="lg" w="lg" type="none"/>
            <a:tailEnd len="lg" w="lg" type="triangle"/>
          </a:ln>
        </p:spPr>
      </p:cxnSp>
      <p:cxnSp>
        <p:nvCxnSpPr>
          <p:cNvPr id="426" name="Shape 426"/>
          <p:cNvCxnSpPr>
            <a:stCxn id="409" idx="4"/>
            <a:endCxn id="410" idx="7"/>
          </p:cNvCxnSpPr>
          <p:nvPr/>
        </p:nvCxnSpPr>
        <p:spPr>
          <a:xfrm flipH="1">
            <a:off x="6608349" y="3186225"/>
            <a:ext cx="480600" cy="334800"/>
          </a:xfrm>
          <a:prstGeom prst="straightConnector1">
            <a:avLst/>
          </a:prstGeom>
          <a:noFill/>
          <a:ln cap="flat" cmpd="sng" w="19050">
            <a:solidFill>
              <a:schemeClr val="dk2"/>
            </a:solidFill>
            <a:prstDash val="solid"/>
            <a:round/>
            <a:headEnd len="lg" w="lg" type="none"/>
            <a:tailEnd len="lg" w="lg" type="triangle"/>
          </a:ln>
        </p:spPr>
      </p:cxnSp>
      <p:cxnSp>
        <p:nvCxnSpPr>
          <p:cNvPr id="427" name="Shape 427"/>
          <p:cNvCxnSpPr>
            <a:stCxn id="409" idx="4"/>
            <a:endCxn id="412" idx="0"/>
          </p:cNvCxnSpPr>
          <p:nvPr/>
        </p:nvCxnSpPr>
        <p:spPr>
          <a:xfrm>
            <a:off x="7088949" y="3186225"/>
            <a:ext cx="887700" cy="334200"/>
          </a:xfrm>
          <a:prstGeom prst="straightConnector1">
            <a:avLst/>
          </a:prstGeom>
          <a:noFill/>
          <a:ln cap="flat" cmpd="sng" w="19050">
            <a:solidFill>
              <a:schemeClr val="dk2"/>
            </a:solidFill>
            <a:prstDash val="solid"/>
            <a:round/>
            <a:headEnd len="lg" w="lg" type="none"/>
            <a:tailEnd len="lg" w="lg" type="triangle"/>
          </a:ln>
        </p:spPr>
      </p:cxnSp>
      <p:sp>
        <p:nvSpPr>
          <p:cNvPr id="428" name="Shape 428"/>
          <p:cNvSpPr txBox="1"/>
          <p:nvPr/>
        </p:nvSpPr>
        <p:spPr>
          <a:xfrm>
            <a:off x="7543375" y="3006550"/>
            <a:ext cx="1512300" cy="224399"/>
          </a:xfrm>
          <a:prstGeom prst="rect">
            <a:avLst/>
          </a:prstGeom>
          <a:noFill/>
          <a:ln>
            <a:noFill/>
          </a:ln>
        </p:spPr>
        <p:txBody>
          <a:bodyPr anchorCtr="0" anchor="t" bIns="91425" lIns="91425" rIns="91425" tIns="91425">
            <a:noAutofit/>
          </a:bodyPr>
          <a:lstStyle/>
          <a:p>
            <a:pPr>
              <a:spcBef>
                <a:spcPts val="0"/>
              </a:spcBef>
              <a:buNone/>
            </a:pPr>
            <a:r>
              <a:rPr lang="en"/>
              <a:t>accept(visitor);</a:t>
            </a:r>
          </a:p>
        </p:txBody>
      </p:sp>
      <p:cxnSp>
        <p:nvCxnSpPr>
          <p:cNvPr id="429" name="Shape 429"/>
          <p:cNvCxnSpPr>
            <a:stCxn id="410" idx="4"/>
            <a:endCxn id="411" idx="7"/>
          </p:cNvCxnSpPr>
          <p:nvPr/>
        </p:nvCxnSpPr>
        <p:spPr>
          <a:xfrm flipH="1">
            <a:off x="6056574" y="4496750"/>
            <a:ext cx="45000" cy="325500"/>
          </a:xfrm>
          <a:prstGeom prst="straightConnector1">
            <a:avLst/>
          </a:prstGeom>
          <a:noFill/>
          <a:ln cap="flat" cmpd="sng" w="19050">
            <a:solidFill>
              <a:schemeClr val="dk2"/>
            </a:solidFill>
            <a:prstDash val="solid"/>
            <a:round/>
            <a:headEnd len="lg" w="lg" type="none"/>
            <a:tailEnd len="lg" w="lg" type="triangle"/>
          </a:ln>
        </p:spPr>
      </p:cxnSp>
      <p:cxnSp>
        <p:nvCxnSpPr>
          <p:cNvPr id="430" name="Shape 430"/>
          <p:cNvCxnSpPr>
            <a:stCxn id="410" idx="5"/>
            <a:endCxn id="416" idx="0"/>
          </p:cNvCxnSpPr>
          <p:nvPr/>
        </p:nvCxnSpPr>
        <p:spPr>
          <a:xfrm>
            <a:off x="6608252" y="4329361"/>
            <a:ext cx="556500" cy="307800"/>
          </a:xfrm>
          <a:prstGeom prst="straightConnector1">
            <a:avLst/>
          </a:prstGeom>
          <a:noFill/>
          <a:ln cap="flat" cmpd="sng" w="19050">
            <a:solidFill>
              <a:schemeClr val="dk2"/>
            </a:solidFill>
            <a:prstDash val="solid"/>
            <a:round/>
            <a:headEnd len="lg" w="lg" type="none"/>
            <a:tailEnd len="lg" w="lg" type="triangle"/>
          </a:ln>
        </p:spPr>
      </p:cxnSp>
      <p:sp>
        <p:nvSpPr>
          <p:cNvPr id="431" name="Shape 431"/>
          <p:cNvSpPr txBox="1"/>
          <p:nvPr/>
        </p:nvSpPr>
        <p:spPr>
          <a:xfrm>
            <a:off x="7433400" y="4469750"/>
            <a:ext cx="1512300" cy="224399"/>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sp>
        <p:nvSpPr>
          <p:cNvPr id="432" name="Shape 432"/>
          <p:cNvSpPr txBox="1"/>
          <p:nvPr/>
        </p:nvSpPr>
        <p:spPr>
          <a:xfrm>
            <a:off x="4278775" y="4372650"/>
            <a:ext cx="1512300" cy="224399"/>
          </a:xfrm>
          <a:prstGeom prst="rect">
            <a:avLst/>
          </a:prstGeom>
          <a:noFill/>
          <a:ln>
            <a:noFill/>
          </a:ln>
        </p:spPr>
        <p:txBody>
          <a:bodyPr anchorCtr="0" anchor="t" bIns="91425" lIns="91425" rIns="91425" tIns="91425">
            <a:noAutofit/>
          </a:bodyPr>
          <a:lstStyle/>
          <a:p>
            <a:pPr lvl="0" rtl="0">
              <a:spcBef>
                <a:spcPts val="0"/>
              </a:spcBef>
              <a:buNone/>
            </a:pPr>
            <a:r>
              <a:rPr lang="en"/>
              <a:t>accept(visitor);</a:t>
            </a:r>
          </a:p>
        </p:txBody>
      </p:sp>
      <p:cxnSp>
        <p:nvCxnSpPr>
          <p:cNvPr id="433" name="Shape 433"/>
          <p:cNvCxnSpPr>
            <a:stCxn id="424" idx="2"/>
            <a:endCxn id="410" idx="1"/>
          </p:cNvCxnSpPr>
          <p:nvPr/>
        </p:nvCxnSpPr>
        <p:spPr>
          <a:xfrm>
            <a:off x="4156400" y="3183500"/>
            <a:ext cx="1438500" cy="337499"/>
          </a:xfrm>
          <a:prstGeom prst="straightConnector1">
            <a:avLst/>
          </a:prstGeom>
          <a:noFill/>
          <a:ln cap="flat" cmpd="sng" w="38100">
            <a:solidFill>
              <a:schemeClr val="dk2"/>
            </a:solidFill>
            <a:prstDash val="solid"/>
            <a:round/>
            <a:headEnd len="lg" w="lg" type="none"/>
            <a:tailEnd len="lg" w="lg" type="triangle"/>
          </a:ln>
        </p:spPr>
      </p:cxnSp>
      <p:sp>
        <p:nvSpPr>
          <p:cNvPr id="434" name="Shape 434"/>
          <p:cNvSpPr/>
          <p:nvPr/>
        </p:nvSpPr>
        <p:spPr>
          <a:xfrm>
            <a:off x="6372400" y="5353350"/>
            <a:ext cx="1982699" cy="1233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accept(visitor){</a:t>
            </a:r>
          </a:p>
          <a:p>
            <a:pPr lvl="0" rtl="0">
              <a:spcBef>
                <a:spcPts val="0"/>
              </a:spcBef>
              <a:buClr>
                <a:schemeClr val="dk1"/>
              </a:buClr>
              <a:buFont typeface="Arial"/>
              <a:buNone/>
            </a:pPr>
            <a:r>
              <a:rPr lang="en">
                <a:solidFill>
                  <a:schemeClr val="dk1"/>
                </a:solidFill>
              </a:rPr>
              <a:t>	visitor.visit(this);</a:t>
            </a:r>
          </a:p>
          <a:p>
            <a:pPr lvl="0" rtl="0">
              <a:spcBef>
                <a:spcPts val="0"/>
              </a:spcBef>
              <a:buClr>
                <a:schemeClr val="dk1"/>
              </a:buClr>
              <a:buFont typeface="Arial"/>
              <a:buNone/>
            </a:pPr>
            <a:r>
              <a:rPr lang="en">
                <a:solidFill>
                  <a:schemeClr val="dk1"/>
                </a:solidFill>
              </a:rPr>
              <a:t>}</a:t>
            </a:r>
          </a:p>
        </p:txBody>
      </p:sp>
      <p:cxnSp>
        <p:nvCxnSpPr>
          <p:cNvPr id="435" name="Shape 435"/>
          <p:cNvCxnSpPr>
            <a:stCxn id="434" idx="1"/>
            <a:endCxn id="411" idx="5"/>
          </p:cNvCxnSpPr>
          <p:nvPr/>
        </p:nvCxnSpPr>
        <p:spPr>
          <a:xfrm rot="10800000">
            <a:off x="6056500" y="5715900"/>
            <a:ext cx="315900" cy="254400"/>
          </a:xfrm>
          <a:prstGeom prst="straightConnector1">
            <a:avLst/>
          </a:prstGeom>
          <a:noFill/>
          <a:ln cap="flat" cmpd="sng" w="38100">
            <a:solidFill>
              <a:schemeClr val="dk2"/>
            </a:solidFill>
            <a:prstDash val="solid"/>
            <a:round/>
            <a:headEnd len="lg" w="lg" type="none"/>
            <a:tailEnd len="lg" w="lg" type="triangle"/>
          </a:ln>
        </p:spPr>
      </p:cxnSp>
      <p:cxnSp>
        <p:nvCxnSpPr>
          <p:cNvPr id="436" name="Shape 436"/>
          <p:cNvCxnSpPr>
            <a:stCxn id="411" idx="2"/>
            <a:endCxn id="419" idx="5"/>
          </p:cNvCxnSpPr>
          <p:nvPr/>
        </p:nvCxnSpPr>
        <p:spPr>
          <a:xfrm rot="10800000">
            <a:off x="3883300" y="4778800"/>
            <a:ext cx="1079400" cy="490200"/>
          </a:xfrm>
          <a:prstGeom prst="straightConnector1">
            <a:avLst/>
          </a:prstGeom>
          <a:noFill/>
          <a:ln cap="flat" cmpd="sng" w="19050">
            <a:solidFill>
              <a:schemeClr val="dk2"/>
            </a:solidFill>
            <a:prstDash val="solid"/>
            <a:round/>
            <a:headEnd len="lg" w="lg" type="none"/>
            <a:tailEnd len="lg" w="lg" type="triangle"/>
          </a:ln>
        </p:spPr>
      </p:cxnSp>
      <p:sp>
        <p:nvSpPr>
          <p:cNvPr id="437" name="Shape 437"/>
          <p:cNvSpPr txBox="1"/>
          <p:nvPr/>
        </p:nvSpPr>
        <p:spPr>
          <a:xfrm>
            <a:off x="3401500" y="5144200"/>
            <a:ext cx="1433099" cy="723900"/>
          </a:xfrm>
          <a:prstGeom prst="rect">
            <a:avLst/>
          </a:prstGeom>
          <a:noFill/>
          <a:ln>
            <a:noFill/>
          </a:ln>
        </p:spPr>
        <p:txBody>
          <a:bodyPr anchorCtr="0" anchor="t" bIns="91425" lIns="91425" rIns="91425" tIns="91425">
            <a:noAutofit/>
          </a:bodyPr>
          <a:lstStyle/>
          <a:p>
            <a:pPr>
              <a:spcBef>
                <a:spcPts val="0"/>
              </a:spcBef>
              <a:buNone/>
            </a:pPr>
            <a:r>
              <a:rPr lang="en"/>
              <a:t>visit(Cheese);</a:t>
            </a:r>
          </a:p>
        </p:txBody>
      </p:sp>
      <p:sp>
        <p:nvSpPr>
          <p:cNvPr id="438" name="Shape 438"/>
          <p:cNvSpPr/>
          <p:nvPr/>
        </p:nvSpPr>
        <p:spPr>
          <a:xfrm>
            <a:off x="457200" y="5144200"/>
            <a:ext cx="2573099" cy="1233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visit(Cheese c){</a:t>
            </a:r>
          </a:p>
          <a:p>
            <a:pPr lvl="0" rtl="0">
              <a:spcBef>
                <a:spcPts val="0"/>
              </a:spcBef>
              <a:buClr>
                <a:schemeClr val="dk1"/>
              </a:buClr>
              <a:buFont typeface="Arial"/>
              <a:buNone/>
            </a:pPr>
            <a:r>
              <a:rPr lang="en">
                <a:solidFill>
                  <a:schemeClr val="dk1"/>
                </a:solidFill>
              </a:rPr>
              <a:t>	price+= c.getPrice();</a:t>
            </a:r>
          </a:p>
          <a:p>
            <a:pPr lvl="0" rtl="0">
              <a:spcBef>
                <a:spcPts val="0"/>
              </a:spcBef>
              <a:buClr>
                <a:schemeClr val="dk1"/>
              </a:buClr>
              <a:buFont typeface="Arial"/>
              <a:buNone/>
            </a:pPr>
            <a:r>
              <a:rPr lang="en">
                <a:solidFill>
                  <a:schemeClr val="dk1"/>
                </a:solidFill>
              </a:rPr>
              <a:t>}</a:t>
            </a:r>
          </a:p>
        </p:txBody>
      </p:sp>
      <p:cxnSp>
        <p:nvCxnSpPr>
          <p:cNvPr id="439" name="Shape 439"/>
          <p:cNvCxnSpPr>
            <a:stCxn id="438" idx="0"/>
            <a:endCxn id="419" idx="3"/>
          </p:cNvCxnSpPr>
          <p:nvPr/>
        </p:nvCxnSpPr>
        <p:spPr>
          <a:xfrm flipH="1" rot="10800000">
            <a:off x="1743749" y="4778800"/>
            <a:ext cx="1126200" cy="365400"/>
          </a:xfrm>
          <a:prstGeom prst="straightConnector1">
            <a:avLst/>
          </a:prstGeom>
          <a:noFill/>
          <a:ln cap="flat" cmpd="sng" w="38100">
            <a:solidFill>
              <a:schemeClr val="dk2"/>
            </a:solidFill>
            <a:prstDash val="solid"/>
            <a:round/>
            <a:headEnd len="lg" w="lg" type="none"/>
            <a:tailEnd len="lg" w="lg" type="triangle"/>
          </a:ln>
        </p:spPr>
      </p:cxnSp>
      <p:sp>
        <p:nvSpPr>
          <p:cNvPr id="440" name="Shape 4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par>
                                <p:cTn fill="hold" nodeType="with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Visitor Pattern - In Practice</a:t>
            </a:r>
          </a:p>
        </p:txBody>
      </p:sp>
      <p:sp>
        <p:nvSpPr>
          <p:cNvPr id="446" name="Shape 446"/>
          <p:cNvSpPr/>
          <p:nvPr/>
        </p:nvSpPr>
        <p:spPr>
          <a:xfrm>
            <a:off x="648725" y="3270775"/>
            <a:ext cx="2456399" cy="1437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Visitor</a:t>
            </a:r>
          </a:p>
          <a:p>
            <a:pPr lvl="0" rtl="0">
              <a:spcBef>
                <a:spcPts val="0"/>
              </a:spcBef>
              <a:buNone/>
            </a:pPr>
            <a:r>
              <a:t/>
            </a:r>
            <a:endParaRPr i="1"/>
          </a:p>
          <a:p>
            <a:pPr lvl="0" rtl="0">
              <a:spcBef>
                <a:spcPts val="0"/>
              </a:spcBef>
              <a:buNone/>
            </a:pPr>
            <a:r>
              <a:rPr i="1" lang="en"/>
              <a:t>visit(ConcreteElementA)</a:t>
            </a:r>
          </a:p>
          <a:p>
            <a:pPr lvl="0" rtl="0">
              <a:spcBef>
                <a:spcPts val="0"/>
              </a:spcBef>
              <a:buNone/>
            </a:pPr>
            <a:r>
              <a:rPr i="1" lang="en"/>
              <a:t>visit(ConcreteElementB)</a:t>
            </a:r>
          </a:p>
          <a:p>
            <a:pPr lvl="0" rtl="0">
              <a:spcBef>
                <a:spcPts val="0"/>
              </a:spcBef>
              <a:buNone/>
            </a:pPr>
            <a:r>
              <a:t/>
            </a:r>
            <a:endParaRPr/>
          </a:p>
        </p:txBody>
      </p:sp>
      <p:cxnSp>
        <p:nvCxnSpPr>
          <p:cNvPr id="447" name="Shape 447"/>
          <p:cNvCxnSpPr/>
          <p:nvPr/>
        </p:nvCxnSpPr>
        <p:spPr>
          <a:xfrm>
            <a:off x="648719" y="3825744"/>
            <a:ext cx="2456399" cy="0"/>
          </a:xfrm>
          <a:prstGeom prst="straightConnector1">
            <a:avLst/>
          </a:prstGeom>
          <a:noFill/>
          <a:ln cap="flat" cmpd="sng" w="19050">
            <a:solidFill>
              <a:schemeClr val="dk2"/>
            </a:solidFill>
            <a:prstDash val="solid"/>
            <a:round/>
            <a:headEnd len="lg" w="lg" type="none"/>
            <a:tailEnd len="lg" w="lg" type="none"/>
          </a:ln>
        </p:spPr>
      </p:cxnSp>
      <p:sp>
        <p:nvSpPr>
          <p:cNvPr id="448" name="Shape 448"/>
          <p:cNvSpPr/>
          <p:nvPr/>
        </p:nvSpPr>
        <p:spPr>
          <a:xfrm>
            <a:off x="5779265" y="1729021"/>
            <a:ext cx="22076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Element</a:t>
            </a:r>
          </a:p>
          <a:p>
            <a:pPr lvl="0" rtl="0">
              <a:spcBef>
                <a:spcPts val="0"/>
              </a:spcBef>
              <a:buNone/>
            </a:pPr>
            <a:r>
              <a:t/>
            </a:r>
            <a:endParaRPr i="1"/>
          </a:p>
          <a:p>
            <a:pPr lvl="0" rtl="0">
              <a:spcBef>
                <a:spcPts val="0"/>
              </a:spcBef>
              <a:buNone/>
            </a:pPr>
            <a:r>
              <a:rPr i="1" lang="en"/>
              <a:t>accept(ConcreteVisitor)</a:t>
            </a:r>
          </a:p>
          <a:p>
            <a:pPr lvl="0" rtl="0">
              <a:spcBef>
                <a:spcPts val="0"/>
              </a:spcBef>
              <a:buNone/>
            </a:pPr>
            <a:r>
              <a:t/>
            </a:r>
            <a:endParaRPr/>
          </a:p>
        </p:txBody>
      </p:sp>
      <p:cxnSp>
        <p:nvCxnSpPr>
          <p:cNvPr id="449" name="Shape 449"/>
          <p:cNvCxnSpPr/>
          <p:nvPr/>
        </p:nvCxnSpPr>
        <p:spPr>
          <a:xfrm>
            <a:off x="5779265" y="2284000"/>
            <a:ext cx="2207699" cy="0"/>
          </a:xfrm>
          <a:prstGeom prst="straightConnector1">
            <a:avLst/>
          </a:prstGeom>
          <a:noFill/>
          <a:ln cap="flat" cmpd="sng" w="19050">
            <a:solidFill>
              <a:schemeClr val="dk2"/>
            </a:solidFill>
            <a:prstDash val="solid"/>
            <a:round/>
            <a:headEnd len="lg" w="lg" type="none"/>
            <a:tailEnd len="lg" w="lg" type="none"/>
          </a:ln>
        </p:spPr>
      </p:cxnSp>
      <p:sp>
        <p:nvSpPr>
          <p:cNvPr id="450" name="Shape 450"/>
          <p:cNvSpPr/>
          <p:nvPr/>
        </p:nvSpPr>
        <p:spPr>
          <a:xfrm>
            <a:off x="648725" y="1858625"/>
            <a:ext cx="2456399"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i="1"/>
          </a:p>
          <a:p>
            <a:pPr lvl="0" rtl="0">
              <a:spcBef>
                <a:spcPts val="0"/>
              </a:spcBef>
              <a:buNone/>
            </a:pPr>
            <a:r>
              <a:t/>
            </a:r>
            <a:endParaRPr/>
          </a:p>
        </p:txBody>
      </p:sp>
      <p:cxnSp>
        <p:nvCxnSpPr>
          <p:cNvPr id="451" name="Shape 451"/>
          <p:cNvCxnSpPr/>
          <p:nvPr/>
        </p:nvCxnSpPr>
        <p:spPr>
          <a:xfrm>
            <a:off x="648719" y="2300519"/>
            <a:ext cx="2456399" cy="0"/>
          </a:xfrm>
          <a:prstGeom prst="straightConnector1">
            <a:avLst/>
          </a:prstGeom>
          <a:noFill/>
          <a:ln cap="flat" cmpd="sng" w="19050">
            <a:solidFill>
              <a:schemeClr val="dk2"/>
            </a:solidFill>
            <a:prstDash val="solid"/>
            <a:round/>
            <a:headEnd len="lg" w="lg" type="none"/>
            <a:tailEnd len="lg" w="lg" type="none"/>
          </a:ln>
        </p:spPr>
      </p:cxnSp>
      <p:cxnSp>
        <p:nvCxnSpPr>
          <p:cNvPr id="452" name="Shape 452"/>
          <p:cNvCxnSpPr>
            <a:stCxn id="450" idx="3"/>
            <a:endCxn id="448" idx="1"/>
          </p:cNvCxnSpPr>
          <p:nvPr/>
        </p:nvCxnSpPr>
        <p:spPr>
          <a:xfrm>
            <a:off x="3105124" y="2300525"/>
            <a:ext cx="2674200" cy="0"/>
          </a:xfrm>
          <a:prstGeom prst="straightConnector1">
            <a:avLst/>
          </a:prstGeom>
          <a:noFill/>
          <a:ln cap="flat" cmpd="sng" w="28575">
            <a:solidFill>
              <a:schemeClr val="dk2"/>
            </a:solidFill>
            <a:prstDash val="solid"/>
            <a:round/>
            <a:headEnd len="lg" w="lg" type="diamond"/>
            <a:tailEnd len="lg" w="lg" type="none"/>
          </a:ln>
        </p:spPr>
      </p:cxnSp>
      <p:cxnSp>
        <p:nvCxnSpPr>
          <p:cNvPr id="453" name="Shape 453"/>
          <p:cNvCxnSpPr>
            <a:stCxn id="450" idx="2"/>
            <a:endCxn id="446" idx="0"/>
          </p:cNvCxnSpPr>
          <p:nvPr/>
        </p:nvCxnSpPr>
        <p:spPr>
          <a:xfrm>
            <a:off x="1876924" y="2742425"/>
            <a:ext cx="0" cy="528300"/>
          </a:xfrm>
          <a:prstGeom prst="straightConnector1">
            <a:avLst/>
          </a:prstGeom>
          <a:noFill/>
          <a:ln cap="flat" cmpd="sng" w="28575">
            <a:solidFill>
              <a:schemeClr val="dk2"/>
            </a:solidFill>
            <a:prstDash val="solid"/>
            <a:round/>
            <a:headEnd len="lg" w="lg" type="diamond"/>
            <a:tailEnd len="lg" w="lg" type="none"/>
          </a:ln>
        </p:spPr>
      </p:cxnSp>
      <p:sp>
        <p:nvSpPr>
          <p:cNvPr id="454" name="Shape 454"/>
          <p:cNvSpPr/>
          <p:nvPr/>
        </p:nvSpPr>
        <p:spPr>
          <a:xfrm>
            <a:off x="457200" y="5029125"/>
            <a:ext cx="24563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ConcreteVisitor</a:t>
            </a:r>
          </a:p>
          <a:p>
            <a:pPr lvl="0" rtl="0">
              <a:spcBef>
                <a:spcPts val="0"/>
              </a:spcBef>
              <a:buNone/>
            </a:pPr>
            <a:r>
              <a:t/>
            </a:r>
            <a:endParaRPr/>
          </a:p>
          <a:p>
            <a:pPr lvl="0" rtl="0">
              <a:spcBef>
                <a:spcPts val="0"/>
              </a:spcBef>
              <a:buNone/>
            </a:pPr>
            <a:r>
              <a:rPr lang="en"/>
              <a:t>visit(ConcreteElementA)</a:t>
            </a:r>
          </a:p>
          <a:p>
            <a:pPr lvl="0" rtl="0">
              <a:spcBef>
                <a:spcPts val="0"/>
              </a:spcBef>
              <a:buNone/>
            </a:pPr>
            <a:r>
              <a:rPr lang="en"/>
              <a:t>visit(ConcreteElementB)</a:t>
            </a:r>
          </a:p>
          <a:p>
            <a:pPr lvl="0" rtl="0">
              <a:spcBef>
                <a:spcPts val="0"/>
              </a:spcBef>
              <a:buNone/>
            </a:pPr>
            <a:r>
              <a:t/>
            </a:r>
            <a:endParaRPr/>
          </a:p>
        </p:txBody>
      </p:sp>
      <p:cxnSp>
        <p:nvCxnSpPr>
          <p:cNvPr id="455" name="Shape 455"/>
          <p:cNvCxnSpPr/>
          <p:nvPr/>
        </p:nvCxnSpPr>
        <p:spPr>
          <a:xfrm>
            <a:off x="457194" y="5427644"/>
            <a:ext cx="2456399" cy="0"/>
          </a:xfrm>
          <a:prstGeom prst="straightConnector1">
            <a:avLst/>
          </a:prstGeom>
          <a:noFill/>
          <a:ln cap="flat" cmpd="sng" w="19050">
            <a:solidFill>
              <a:schemeClr val="dk2"/>
            </a:solidFill>
            <a:prstDash val="solid"/>
            <a:round/>
            <a:headEnd len="lg" w="lg" type="none"/>
            <a:tailEnd len="lg" w="lg" type="none"/>
          </a:ln>
        </p:spPr>
      </p:cxnSp>
      <p:cxnSp>
        <p:nvCxnSpPr>
          <p:cNvPr id="456" name="Shape 456"/>
          <p:cNvCxnSpPr>
            <a:stCxn id="454" idx="0"/>
          </p:cNvCxnSpPr>
          <p:nvPr/>
        </p:nvCxnSpPr>
        <p:spPr>
          <a:xfrm flipH="1" rot="10800000">
            <a:off x="1685399" y="4686525"/>
            <a:ext cx="6600" cy="342600"/>
          </a:xfrm>
          <a:prstGeom prst="straightConnector1">
            <a:avLst/>
          </a:prstGeom>
          <a:noFill/>
          <a:ln cap="flat" cmpd="sng" w="28575">
            <a:solidFill>
              <a:schemeClr val="dk2"/>
            </a:solidFill>
            <a:prstDash val="dot"/>
            <a:round/>
            <a:headEnd len="lg" w="lg" type="none"/>
            <a:tailEnd len="lg" w="lg" type="triangle"/>
          </a:ln>
        </p:spPr>
      </p:cxnSp>
      <p:sp>
        <p:nvSpPr>
          <p:cNvPr id="457" name="Shape 457"/>
          <p:cNvSpPr/>
          <p:nvPr/>
        </p:nvSpPr>
        <p:spPr>
          <a:xfrm>
            <a:off x="3387774" y="3204710"/>
            <a:ext cx="3212699" cy="143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ConcreteElementA</a:t>
            </a:r>
          </a:p>
          <a:p>
            <a:pPr lvl="0" rtl="0">
              <a:spcBef>
                <a:spcPts val="0"/>
              </a:spcBef>
              <a:buNone/>
            </a:pPr>
            <a:r>
              <a:t/>
            </a:r>
            <a:endParaRPr i="1"/>
          </a:p>
          <a:p>
            <a:pPr lvl="0" rtl="0">
              <a:spcBef>
                <a:spcPts val="0"/>
              </a:spcBef>
              <a:buNone/>
            </a:pPr>
            <a:r>
              <a:rPr lang="en"/>
              <a:t>List&lt;ConcreteElementB&gt; members</a:t>
            </a:r>
          </a:p>
          <a:p>
            <a:pPr lvl="0" rtl="0">
              <a:spcBef>
                <a:spcPts val="0"/>
              </a:spcBef>
              <a:buNone/>
            </a:pPr>
            <a:r>
              <a:t/>
            </a:r>
            <a:endParaRPr b="1"/>
          </a:p>
          <a:p>
            <a:pPr lvl="0" rtl="0">
              <a:spcBef>
                <a:spcPts val="0"/>
              </a:spcBef>
              <a:buNone/>
            </a:pPr>
            <a:r>
              <a:rPr b="1" lang="en">
                <a:solidFill>
                  <a:srgbClr val="FF0000"/>
                </a:solidFill>
              </a:rPr>
              <a:t>accept(ConcreteVisitor)</a:t>
            </a:r>
          </a:p>
          <a:p>
            <a:pPr lvl="0" rtl="0">
              <a:spcBef>
                <a:spcPts val="0"/>
              </a:spcBef>
              <a:buNone/>
            </a:pPr>
            <a:r>
              <a:rPr lang="en"/>
              <a:t>getMembers()</a:t>
            </a:r>
          </a:p>
        </p:txBody>
      </p:sp>
      <p:cxnSp>
        <p:nvCxnSpPr>
          <p:cNvPr id="458" name="Shape 458"/>
          <p:cNvCxnSpPr/>
          <p:nvPr/>
        </p:nvCxnSpPr>
        <p:spPr>
          <a:xfrm>
            <a:off x="3387774" y="3586973"/>
            <a:ext cx="3212699" cy="0"/>
          </a:xfrm>
          <a:prstGeom prst="straightConnector1">
            <a:avLst/>
          </a:prstGeom>
          <a:noFill/>
          <a:ln cap="flat" cmpd="sng" w="19050">
            <a:solidFill>
              <a:schemeClr val="dk2"/>
            </a:solidFill>
            <a:prstDash val="solid"/>
            <a:round/>
            <a:headEnd len="lg" w="lg" type="none"/>
            <a:tailEnd len="lg" w="lg" type="none"/>
          </a:ln>
        </p:spPr>
      </p:cxnSp>
      <p:sp>
        <p:nvSpPr>
          <p:cNvPr id="459" name="Shape 459"/>
          <p:cNvSpPr/>
          <p:nvPr/>
        </p:nvSpPr>
        <p:spPr>
          <a:xfrm>
            <a:off x="6746971" y="3254248"/>
            <a:ext cx="23270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ConcreteElementB</a:t>
            </a:r>
          </a:p>
          <a:p>
            <a:pPr lvl="0" rtl="0">
              <a:spcBef>
                <a:spcPts val="0"/>
              </a:spcBef>
              <a:buNone/>
            </a:pPr>
            <a:r>
              <a:t/>
            </a:r>
            <a:endParaRPr i="1"/>
          </a:p>
          <a:p>
            <a:pPr lvl="0" rtl="0">
              <a:spcBef>
                <a:spcPts val="0"/>
              </a:spcBef>
              <a:buNone/>
            </a:pPr>
            <a:r>
              <a:rPr b="1" lang="en">
                <a:solidFill>
                  <a:srgbClr val="FF0000"/>
                </a:solidFill>
              </a:rPr>
              <a:t>accept(ConcreteVisitor)</a:t>
            </a:r>
          </a:p>
          <a:p>
            <a:pPr lvl="0" rtl="0">
              <a:spcBef>
                <a:spcPts val="0"/>
              </a:spcBef>
              <a:buNone/>
            </a:pPr>
            <a:r>
              <a:t/>
            </a:r>
            <a:endParaRPr/>
          </a:p>
        </p:txBody>
      </p:sp>
      <p:cxnSp>
        <p:nvCxnSpPr>
          <p:cNvPr id="460" name="Shape 460"/>
          <p:cNvCxnSpPr/>
          <p:nvPr/>
        </p:nvCxnSpPr>
        <p:spPr>
          <a:xfrm>
            <a:off x="6746971" y="3704924"/>
            <a:ext cx="2327099" cy="0"/>
          </a:xfrm>
          <a:prstGeom prst="straightConnector1">
            <a:avLst/>
          </a:prstGeom>
          <a:noFill/>
          <a:ln cap="flat" cmpd="sng" w="19050">
            <a:solidFill>
              <a:schemeClr val="dk2"/>
            </a:solidFill>
            <a:prstDash val="solid"/>
            <a:round/>
            <a:headEnd len="lg" w="lg" type="none"/>
            <a:tailEnd len="lg" w="lg" type="none"/>
          </a:ln>
        </p:spPr>
      </p:cxnSp>
      <p:cxnSp>
        <p:nvCxnSpPr>
          <p:cNvPr id="461" name="Shape 461"/>
          <p:cNvCxnSpPr>
            <a:stCxn id="457" idx="0"/>
            <a:endCxn id="448" idx="2"/>
          </p:cNvCxnSpPr>
          <p:nvPr/>
        </p:nvCxnSpPr>
        <p:spPr>
          <a:xfrm flipH="1" rot="10800000">
            <a:off x="4994124" y="2872010"/>
            <a:ext cx="1889099" cy="332700"/>
          </a:xfrm>
          <a:prstGeom prst="straightConnector1">
            <a:avLst/>
          </a:prstGeom>
          <a:noFill/>
          <a:ln cap="flat" cmpd="sng" w="28575">
            <a:solidFill>
              <a:schemeClr val="dk2"/>
            </a:solidFill>
            <a:prstDash val="dot"/>
            <a:round/>
            <a:headEnd len="lg" w="lg" type="none"/>
            <a:tailEnd len="lg" w="lg" type="triangle"/>
          </a:ln>
        </p:spPr>
      </p:cxnSp>
      <p:cxnSp>
        <p:nvCxnSpPr>
          <p:cNvPr id="462" name="Shape 462"/>
          <p:cNvCxnSpPr>
            <a:stCxn id="459" idx="0"/>
            <a:endCxn id="448" idx="2"/>
          </p:cNvCxnSpPr>
          <p:nvPr/>
        </p:nvCxnSpPr>
        <p:spPr>
          <a:xfrm rot="10800000">
            <a:off x="6883021" y="2872048"/>
            <a:ext cx="1027500" cy="382200"/>
          </a:xfrm>
          <a:prstGeom prst="straightConnector1">
            <a:avLst/>
          </a:prstGeom>
          <a:noFill/>
          <a:ln cap="flat" cmpd="sng" w="28575">
            <a:solidFill>
              <a:schemeClr val="dk2"/>
            </a:solidFill>
            <a:prstDash val="dot"/>
            <a:round/>
            <a:headEnd len="lg" w="lg" type="none"/>
            <a:tailEnd len="lg" w="lg" type="triangle"/>
          </a:ln>
        </p:spPr>
      </p:cxnSp>
      <p:sp>
        <p:nvSpPr>
          <p:cNvPr id="463" name="Shape 463"/>
          <p:cNvSpPr/>
          <p:nvPr/>
        </p:nvSpPr>
        <p:spPr>
          <a:xfrm>
            <a:off x="3051250" y="4973025"/>
            <a:ext cx="3063000" cy="1255199"/>
          </a:xfrm>
          <a:prstGeom prst="foldedCorner">
            <a:avLst>
              <a:gd fmla="val 19262"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0000"/>
                </a:solidFill>
              </a:rPr>
              <a:t>accept(ConcreteVisitor visitor)</a:t>
            </a:r>
            <a:r>
              <a:rPr lang="en"/>
              <a:t>{</a:t>
            </a:r>
          </a:p>
          <a:p>
            <a:pPr lvl="0" rtl="0">
              <a:spcBef>
                <a:spcPts val="0"/>
              </a:spcBef>
              <a:buNone/>
            </a:pPr>
            <a:r>
              <a:rPr lang="en"/>
              <a:t>    for element in this.getMembers(){</a:t>
            </a:r>
          </a:p>
          <a:p>
            <a:pPr lvl="0" rtl="0">
              <a:spcBef>
                <a:spcPts val="0"/>
              </a:spcBef>
              <a:buNone/>
            </a:pPr>
            <a:r>
              <a:rPr lang="en"/>
              <a:t>        element.accept(visitor)</a:t>
            </a:r>
          </a:p>
          <a:p>
            <a:pPr>
              <a:spcBef>
                <a:spcPts val="0"/>
              </a:spcBef>
              <a:buNone/>
            </a:pPr>
            <a:r>
              <a:rPr lang="en"/>
              <a:t>}</a:t>
            </a:r>
          </a:p>
        </p:txBody>
      </p:sp>
      <p:cxnSp>
        <p:nvCxnSpPr>
          <p:cNvPr id="464" name="Shape 464"/>
          <p:cNvCxnSpPr>
            <a:stCxn id="463" idx="0"/>
            <a:endCxn id="463" idx="0"/>
          </p:cNvCxnSpPr>
          <p:nvPr/>
        </p:nvCxnSpPr>
        <p:spPr>
          <a:xfrm>
            <a:off x="4582750" y="4973025"/>
            <a:ext cx="0" cy="0"/>
          </a:xfrm>
          <a:prstGeom prst="straightConnector1">
            <a:avLst/>
          </a:prstGeom>
          <a:noFill/>
          <a:ln cap="flat" cmpd="sng" w="19050">
            <a:solidFill>
              <a:schemeClr val="dk2"/>
            </a:solidFill>
            <a:prstDash val="solid"/>
            <a:round/>
            <a:headEnd len="lg" w="lg" type="none"/>
            <a:tailEnd len="lg" w="lg" type="none"/>
          </a:ln>
        </p:spPr>
      </p:cxnSp>
      <p:cxnSp>
        <p:nvCxnSpPr>
          <p:cNvPr id="465" name="Shape 465"/>
          <p:cNvCxnSpPr/>
          <p:nvPr/>
        </p:nvCxnSpPr>
        <p:spPr>
          <a:xfrm>
            <a:off x="3387774" y="4052322"/>
            <a:ext cx="3212699" cy="0"/>
          </a:xfrm>
          <a:prstGeom prst="straightConnector1">
            <a:avLst/>
          </a:prstGeom>
          <a:noFill/>
          <a:ln cap="flat" cmpd="sng" w="19050">
            <a:solidFill>
              <a:schemeClr val="dk2"/>
            </a:solidFill>
            <a:prstDash val="solid"/>
            <a:round/>
            <a:headEnd len="lg" w="lg" type="none"/>
            <a:tailEnd len="lg" w="lg" type="none"/>
          </a:ln>
        </p:spPr>
      </p:cxnSp>
      <p:cxnSp>
        <p:nvCxnSpPr>
          <p:cNvPr id="466" name="Shape 466"/>
          <p:cNvCxnSpPr>
            <a:stCxn id="463" idx="0"/>
          </p:cNvCxnSpPr>
          <p:nvPr/>
        </p:nvCxnSpPr>
        <p:spPr>
          <a:xfrm flipH="1" rot="10800000">
            <a:off x="4582750" y="4385025"/>
            <a:ext cx="228600" cy="588000"/>
          </a:xfrm>
          <a:prstGeom prst="straightConnector1">
            <a:avLst/>
          </a:prstGeom>
          <a:noFill/>
          <a:ln cap="flat" cmpd="sng" w="28575">
            <a:solidFill>
              <a:schemeClr val="dk2"/>
            </a:solidFill>
            <a:prstDash val="dot"/>
            <a:round/>
            <a:headEnd len="lg" w="lg" type="none"/>
            <a:tailEnd len="lg" w="lg" type="none"/>
          </a:ln>
        </p:spPr>
      </p:cxnSp>
      <p:sp>
        <p:nvSpPr>
          <p:cNvPr id="467" name="Shape 467"/>
          <p:cNvSpPr/>
          <p:nvPr/>
        </p:nvSpPr>
        <p:spPr>
          <a:xfrm>
            <a:off x="6187025" y="4969900"/>
            <a:ext cx="2913900" cy="1255199"/>
          </a:xfrm>
          <a:prstGeom prst="foldedCorner">
            <a:avLst>
              <a:gd fmla="val 19262"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FF0000"/>
                </a:solidFill>
              </a:rPr>
              <a:t>accept(ConcreteVisitor visitor)</a:t>
            </a:r>
            <a:r>
              <a:rPr lang="en"/>
              <a:t>{</a:t>
            </a:r>
          </a:p>
          <a:p>
            <a:pPr lvl="0" rtl="0">
              <a:spcBef>
                <a:spcPts val="0"/>
              </a:spcBef>
              <a:buNone/>
            </a:pPr>
            <a:r>
              <a:rPr lang="en"/>
              <a:t>    visitor.visit(this)</a:t>
            </a:r>
          </a:p>
          <a:p>
            <a:pPr lvl="0" rtl="0">
              <a:spcBef>
                <a:spcPts val="0"/>
              </a:spcBef>
              <a:buNone/>
            </a:pPr>
            <a:r>
              <a:rPr lang="en"/>
              <a:t>}</a:t>
            </a:r>
          </a:p>
        </p:txBody>
      </p:sp>
      <p:cxnSp>
        <p:nvCxnSpPr>
          <p:cNvPr id="468" name="Shape 468"/>
          <p:cNvCxnSpPr>
            <a:stCxn id="467" idx="0"/>
          </p:cNvCxnSpPr>
          <p:nvPr/>
        </p:nvCxnSpPr>
        <p:spPr>
          <a:xfrm flipH="1" rot="10800000">
            <a:off x="7643975" y="4107100"/>
            <a:ext cx="72000" cy="862800"/>
          </a:xfrm>
          <a:prstGeom prst="straightConnector1">
            <a:avLst/>
          </a:prstGeom>
          <a:noFill/>
          <a:ln cap="flat" cmpd="sng" w="28575">
            <a:solidFill>
              <a:schemeClr val="dk2"/>
            </a:solidFill>
            <a:prstDash val="dot"/>
            <a:round/>
            <a:headEnd len="lg" w="lg" type="none"/>
            <a:tailEnd len="lg" w="lg" type="none"/>
          </a:ln>
        </p:spPr>
      </p:cxnSp>
      <p:sp>
        <p:nvSpPr>
          <p:cNvPr id="469" name="Shape 4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Visitor Pattern</a:t>
            </a:r>
          </a:p>
        </p:txBody>
      </p:sp>
      <p:sp>
        <p:nvSpPr>
          <p:cNvPr id="475" name="Shape 475"/>
          <p:cNvSpPr txBox="1"/>
          <p:nvPr>
            <p:ph idx="1" type="body"/>
          </p:nvPr>
        </p:nvSpPr>
        <p:spPr>
          <a:xfrm>
            <a:off x="4492500" y="1753712"/>
            <a:ext cx="4194300" cy="4960799"/>
          </a:xfrm>
          <a:prstGeom prst="rect">
            <a:avLst/>
          </a:prstGeom>
        </p:spPr>
        <p:txBody>
          <a:bodyPr anchorCtr="0" anchor="t" bIns="91425" lIns="91425" rIns="91425" tIns="91425">
            <a:noAutofit/>
          </a:bodyPr>
          <a:lstStyle/>
          <a:p>
            <a:pPr indent="-228600" lvl="0" marL="457200" rtl="0">
              <a:spcBef>
                <a:spcPts val="0"/>
              </a:spcBef>
              <a:buAutoNum type="arabicPeriod"/>
            </a:pPr>
            <a:r>
              <a:rPr lang="en"/>
              <a:t>Can add operations to a collection without changing the collection structure.</a:t>
            </a:r>
          </a:p>
          <a:p>
            <a:pPr indent="-228600" lvl="0" marL="457200" rtl="0">
              <a:spcBef>
                <a:spcPts val="0"/>
              </a:spcBef>
              <a:buAutoNum type="arabicPeriod"/>
            </a:pPr>
            <a:r>
              <a:rPr lang="en"/>
              <a:t>Thus, adding new functionality and operations is easy.</a:t>
            </a:r>
          </a:p>
          <a:p>
            <a:pPr indent="-228600" lvl="0" marL="457200" rtl="0">
              <a:spcBef>
                <a:spcPts val="0"/>
              </a:spcBef>
              <a:buAutoNum type="arabicPeriod"/>
            </a:pPr>
            <a:r>
              <a:rPr lang="en"/>
              <a:t>Operation code is centralized.</a:t>
            </a:r>
          </a:p>
        </p:txBody>
      </p:sp>
      <p:pic>
        <p:nvPicPr>
          <p:cNvPr id="476" name="Shape 476"/>
          <p:cNvPicPr preferRelativeResize="0"/>
          <p:nvPr/>
        </p:nvPicPr>
        <p:blipFill>
          <a:blip r:embed="rId3">
            <a:alphaModFix/>
          </a:blip>
          <a:stretch>
            <a:fillRect/>
          </a:stretch>
        </p:blipFill>
        <p:spPr>
          <a:xfrm>
            <a:off x="96623" y="1657525"/>
            <a:ext cx="3441399" cy="4856676"/>
          </a:xfrm>
          <a:prstGeom prst="rect">
            <a:avLst/>
          </a:prstGeom>
          <a:noFill/>
          <a:ln>
            <a:noFill/>
          </a:ln>
        </p:spPr>
      </p:pic>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483" name="Shape 483"/>
          <p:cNvSpPr txBox="1"/>
          <p:nvPr>
            <p:ph idx="1" type="body"/>
          </p:nvPr>
        </p:nvSpPr>
        <p:spPr>
          <a:xfrm>
            <a:off x="457175" y="1600200"/>
            <a:ext cx="8229600" cy="2655899"/>
          </a:xfrm>
          <a:prstGeom prst="rect">
            <a:avLst/>
          </a:prstGeom>
        </p:spPr>
        <p:txBody>
          <a:bodyPr anchorCtr="0" anchor="t" bIns="91425" lIns="91425" rIns="91425" tIns="91425">
            <a:noAutofit/>
          </a:bodyPr>
          <a:lstStyle/>
          <a:p>
            <a:pPr indent="0" lvl="0" marL="0" rtl="0">
              <a:spcBef>
                <a:spcPts val="0"/>
              </a:spcBef>
              <a:buNone/>
            </a:pPr>
            <a:r>
              <a:rPr lang="en" sz="2400"/>
              <a:t>Building a weather monitoring application.</a:t>
            </a:r>
          </a:p>
          <a:p>
            <a:pPr indent="0" lvl="0" marL="0" rtl="0">
              <a:spcBef>
                <a:spcPts val="0"/>
              </a:spcBef>
              <a:buNone/>
            </a:pPr>
            <a:r>
              <a:rPr lang="en" sz="2400"/>
              <a:t>Generates three displays: current conditions, weather statistics, simple forecast.</a:t>
            </a:r>
          </a:p>
          <a:p>
            <a:pPr indent="0" lvl="0" marL="0" rtl="0">
              <a:spcBef>
                <a:spcPts val="0"/>
              </a:spcBef>
              <a:buNone/>
            </a:pPr>
            <a:r>
              <a:rPr b="1" lang="en" sz="2400"/>
              <a:t>Design system using either visitor or observer pattern.</a:t>
            </a:r>
          </a:p>
          <a:p>
            <a:pPr indent="0" lvl="0" marL="0" rtl="0">
              <a:spcBef>
                <a:spcPts val="0"/>
              </a:spcBef>
              <a:buNone/>
            </a:pPr>
            <a:r>
              <a:t/>
            </a:r>
            <a:endParaRPr sz="1100"/>
          </a:p>
          <a:p>
            <a:pPr indent="0" lvl="0" marL="0" rtl="0">
              <a:spcBef>
                <a:spcPts val="0"/>
              </a:spcBef>
              <a:buNone/>
            </a:pPr>
            <a:r>
              <a:rPr lang="en" sz="2400"/>
              <a:t>Provided:					To Implement: </a:t>
            </a:r>
          </a:p>
        </p:txBody>
      </p:sp>
      <p:sp>
        <p:nvSpPr>
          <p:cNvPr id="484" name="Shape 484"/>
          <p:cNvSpPr/>
          <p:nvPr/>
        </p:nvSpPr>
        <p:spPr>
          <a:xfrm>
            <a:off x="1826487" y="4662125"/>
            <a:ext cx="1518899" cy="1564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Physical Hardware</a:t>
            </a:r>
          </a:p>
        </p:txBody>
      </p:sp>
      <p:sp>
        <p:nvSpPr>
          <p:cNvPr id="485" name="Shape 485"/>
          <p:cNvSpPr txBox="1"/>
          <p:nvPr/>
        </p:nvSpPr>
        <p:spPr>
          <a:xfrm>
            <a:off x="104300" y="4880937"/>
            <a:ext cx="1578000" cy="457200"/>
          </a:xfrm>
          <a:prstGeom prst="rect">
            <a:avLst/>
          </a:prstGeom>
          <a:noFill/>
          <a:ln>
            <a:noFill/>
          </a:ln>
        </p:spPr>
        <p:txBody>
          <a:bodyPr anchorCtr="0" anchor="t" bIns="91425" lIns="91425" rIns="91425" tIns="91425">
            <a:noAutofit/>
          </a:bodyPr>
          <a:lstStyle/>
          <a:p>
            <a:pPr>
              <a:spcBef>
                <a:spcPts val="0"/>
              </a:spcBef>
              <a:buNone/>
            </a:pPr>
            <a:r>
              <a:rPr lang="en"/>
              <a:t>Humidity Sensor</a:t>
            </a:r>
          </a:p>
        </p:txBody>
      </p:sp>
      <p:sp>
        <p:nvSpPr>
          <p:cNvPr id="486" name="Shape 486"/>
          <p:cNvSpPr txBox="1"/>
          <p:nvPr/>
        </p:nvSpPr>
        <p:spPr>
          <a:xfrm>
            <a:off x="0" y="5404325"/>
            <a:ext cx="1943100" cy="457200"/>
          </a:xfrm>
          <a:prstGeom prst="rect">
            <a:avLst/>
          </a:prstGeom>
          <a:noFill/>
          <a:ln>
            <a:noFill/>
          </a:ln>
        </p:spPr>
        <p:txBody>
          <a:bodyPr anchorCtr="0" anchor="t" bIns="91425" lIns="91425" rIns="91425" tIns="91425">
            <a:noAutofit/>
          </a:bodyPr>
          <a:lstStyle/>
          <a:p>
            <a:pPr lvl="0" rtl="0">
              <a:spcBef>
                <a:spcPts val="0"/>
              </a:spcBef>
              <a:buNone/>
            </a:pPr>
            <a:r>
              <a:rPr lang="en"/>
              <a:t>Temperature Sensor</a:t>
            </a:r>
          </a:p>
        </p:txBody>
      </p:sp>
      <p:sp>
        <p:nvSpPr>
          <p:cNvPr id="487" name="Shape 487"/>
          <p:cNvSpPr txBox="1"/>
          <p:nvPr/>
        </p:nvSpPr>
        <p:spPr>
          <a:xfrm>
            <a:off x="104300" y="5861525"/>
            <a:ext cx="1578000" cy="457200"/>
          </a:xfrm>
          <a:prstGeom prst="rect">
            <a:avLst/>
          </a:prstGeom>
          <a:noFill/>
          <a:ln>
            <a:noFill/>
          </a:ln>
        </p:spPr>
        <p:txBody>
          <a:bodyPr anchorCtr="0" anchor="t" bIns="91425" lIns="91425" rIns="91425" tIns="91425">
            <a:noAutofit/>
          </a:bodyPr>
          <a:lstStyle/>
          <a:p>
            <a:pPr lvl="0" rtl="0">
              <a:spcBef>
                <a:spcPts val="0"/>
              </a:spcBef>
              <a:buNone/>
            </a:pPr>
            <a:r>
              <a:rPr lang="en"/>
              <a:t>Pressure Sensor</a:t>
            </a:r>
          </a:p>
        </p:txBody>
      </p:sp>
      <p:sp>
        <p:nvSpPr>
          <p:cNvPr id="488" name="Shape 488"/>
          <p:cNvSpPr/>
          <p:nvPr/>
        </p:nvSpPr>
        <p:spPr>
          <a:xfrm>
            <a:off x="7108800" y="4442375"/>
            <a:ext cx="1578000" cy="166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Display Hardware</a:t>
            </a:r>
          </a:p>
        </p:txBody>
      </p:sp>
      <p:sp>
        <p:nvSpPr>
          <p:cNvPr id="489" name="Shape 489"/>
          <p:cNvSpPr/>
          <p:nvPr/>
        </p:nvSpPr>
        <p:spPr>
          <a:xfrm>
            <a:off x="4025362" y="4490512"/>
            <a:ext cx="1825500" cy="1564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WeatherData System</a:t>
            </a:r>
          </a:p>
        </p:txBody>
      </p:sp>
      <p:cxnSp>
        <p:nvCxnSpPr>
          <p:cNvPr id="490" name="Shape 490"/>
          <p:cNvCxnSpPr>
            <a:stCxn id="489" idx="2"/>
            <a:endCxn id="484" idx="3"/>
          </p:cNvCxnSpPr>
          <p:nvPr/>
        </p:nvCxnSpPr>
        <p:spPr>
          <a:xfrm flipH="1">
            <a:off x="3345262" y="5272762"/>
            <a:ext cx="680100" cy="171600"/>
          </a:xfrm>
          <a:prstGeom prst="straightConnector1">
            <a:avLst/>
          </a:prstGeom>
          <a:noFill/>
          <a:ln cap="flat" cmpd="sng" w="19050">
            <a:solidFill>
              <a:schemeClr val="dk2"/>
            </a:solidFill>
            <a:prstDash val="solid"/>
            <a:round/>
            <a:headEnd len="lg" w="lg" type="triangle"/>
            <a:tailEnd len="lg" w="lg" type="none"/>
          </a:ln>
        </p:spPr>
      </p:cxnSp>
      <p:sp>
        <p:nvSpPr>
          <p:cNvPr id="491" name="Shape 491"/>
          <p:cNvSpPr txBox="1"/>
          <p:nvPr/>
        </p:nvSpPr>
        <p:spPr>
          <a:xfrm>
            <a:off x="3606150" y="4164637"/>
            <a:ext cx="3657600" cy="457200"/>
          </a:xfrm>
          <a:prstGeom prst="rect">
            <a:avLst/>
          </a:prstGeom>
          <a:noFill/>
          <a:ln>
            <a:noFill/>
          </a:ln>
        </p:spPr>
        <p:txBody>
          <a:bodyPr anchorCtr="0" anchor="t" bIns="91425" lIns="91425" rIns="91425" tIns="91425">
            <a:noAutofit/>
          </a:bodyPr>
          <a:lstStyle/>
          <a:p>
            <a:pPr>
              <a:spcBef>
                <a:spcPts val="0"/>
              </a:spcBef>
              <a:buNone/>
            </a:pPr>
            <a:r>
              <a:rPr lang="en"/>
              <a:t>Pulls data from.</a:t>
            </a:r>
          </a:p>
        </p:txBody>
      </p:sp>
      <p:cxnSp>
        <p:nvCxnSpPr>
          <p:cNvPr id="492" name="Shape 492"/>
          <p:cNvCxnSpPr>
            <a:stCxn id="489" idx="6"/>
            <a:endCxn id="488" idx="1"/>
          </p:cNvCxnSpPr>
          <p:nvPr/>
        </p:nvCxnSpPr>
        <p:spPr>
          <a:xfrm>
            <a:off x="5850862" y="5272762"/>
            <a:ext cx="1257899" cy="0"/>
          </a:xfrm>
          <a:prstGeom prst="straightConnector1">
            <a:avLst/>
          </a:prstGeom>
          <a:noFill/>
          <a:ln cap="flat" cmpd="sng" w="19050">
            <a:solidFill>
              <a:schemeClr val="dk2"/>
            </a:solidFill>
            <a:prstDash val="solid"/>
            <a:round/>
            <a:headEnd len="lg" w="lg" type="none"/>
            <a:tailEnd len="lg" w="lg" type="triangle"/>
          </a:ln>
        </p:spPr>
      </p:cxnSp>
      <p:sp>
        <p:nvSpPr>
          <p:cNvPr id="493" name="Shape 493"/>
          <p:cNvSpPr txBox="1"/>
          <p:nvPr/>
        </p:nvSpPr>
        <p:spPr>
          <a:xfrm>
            <a:off x="6069000" y="4719625"/>
            <a:ext cx="1039799" cy="457200"/>
          </a:xfrm>
          <a:prstGeom prst="rect">
            <a:avLst/>
          </a:prstGeom>
          <a:noFill/>
          <a:ln>
            <a:noFill/>
          </a:ln>
        </p:spPr>
        <p:txBody>
          <a:bodyPr anchorCtr="0" anchor="t" bIns="91425" lIns="91425" rIns="91425" tIns="91425">
            <a:noAutofit/>
          </a:bodyPr>
          <a:lstStyle/>
          <a:p>
            <a:pPr lvl="0" rtl="0">
              <a:spcBef>
                <a:spcPts val="0"/>
              </a:spcBef>
              <a:buNone/>
            </a:pPr>
            <a:r>
              <a:rPr lang="en"/>
              <a:t>Displays </a:t>
            </a:r>
          </a:p>
          <a:p>
            <a:pPr>
              <a:spcBef>
                <a:spcPts val="0"/>
              </a:spcBef>
              <a:buNone/>
            </a:pPr>
            <a:r>
              <a:rPr lang="en"/>
              <a:t>to</a:t>
            </a:r>
          </a:p>
        </p:txBody>
      </p:sp>
      <p:cxnSp>
        <p:nvCxnSpPr>
          <p:cNvPr id="494" name="Shape 494"/>
          <p:cNvCxnSpPr/>
          <p:nvPr/>
        </p:nvCxnSpPr>
        <p:spPr>
          <a:xfrm>
            <a:off x="3481150" y="4022025"/>
            <a:ext cx="26100" cy="2542500"/>
          </a:xfrm>
          <a:prstGeom prst="straightConnector1">
            <a:avLst/>
          </a:prstGeom>
          <a:noFill/>
          <a:ln cap="flat" cmpd="sng" w="19050">
            <a:solidFill>
              <a:schemeClr val="dk2"/>
            </a:solidFill>
            <a:prstDash val="solid"/>
            <a:round/>
            <a:headEnd len="lg" w="lg" type="none"/>
            <a:tailEnd len="lg" w="lg" type="none"/>
          </a:ln>
        </p:spPr>
      </p:cxnSp>
      <p:sp>
        <p:nvSpPr>
          <p:cNvPr id="495" name="Shape 4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 - Observer Pattern</a:t>
            </a:r>
          </a:p>
        </p:txBody>
      </p:sp>
      <p:sp>
        <p:nvSpPr>
          <p:cNvPr id="501" name="Shape 501"/>
          <p:cNvSpPr/>
          <p:nvPr/>
        </p:nvSpPr>
        <p:spPr>
          <a:xfrm>
            <a:off x="347844" y="1699551"/>
            <a:ext cx="2456399"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Observable</a:t>
            </a:r>
          </a:p>
          <a:p>
            <a:pPr lvl="0" rtl="0">
              <a:spcBef>
                <a:spcPts val="0"/>
              </a:spcBef>
              <a:buNone/>
            </a:pPr>
            <a:r>
              <a:t/>
            </a:r>
            <a:endParaRPr i="1"/>
          </a:p>
          <a:p>
            <a:pPr lvl="0" rtl="0">
              <a:spcBef>
                <a:spcPts val="0"/>
              </a:spcBef>
              <a:buNone/>
            </a:pPr>
            <a:r>
              <a:rPr i="1" lang="en"/>
              <a:t>addObserver(observer)</a:t>
            </a:r>
          </a:p>
          <a:p>
            <a:pPr lvl="0" rtl="0">
              <a:spcBef>
                <a:spcPts val="0"/>
              </a:spcBef>
              <a:buNone/>
            </a:pPr>
            <a:r>
              <a:rPr i="1" lang="en"/>
              <a:t>removeObserver(observer)</a:t>
            </a:r>
          </a:p>
          <a:p>
            <a:pPr lvl="0" rtl="0">
              <a:spcBef>
                <a:spcPts val="0"/>
              </a:spcBef>
              <a:buNone/>
            </a:pPr>
            <a:r>
              <a:rPr i="1" lang="en"/>
              <a:t>notify()</a:t>
            </a:r>
          </a:p>
          <a:p>
            <a:pPr lvl="0" rtl="0">
              <a:spcBef>
                <a:spcPts val="0"/>
              </a:spcBef>
              <a:buNone/>
            </a:pPr>
            <a:r>
              <a:t/>
            </a:r>
            <a:endParaRPr/>
          </a:p>
        </p:txBody>
      </p:sp>
      <p:cxnSp>
        <p:nvCxnSpPr>
          <p:cNvPr id="502" name="Shape 502"/>
          <p:cNvCxnSpPr/>
          <p:nvPr/>
        </p:nvCxnSpPr>
        <p:spPr>
          <a:xfrm>
            <a:off x="347844" y="2254532"/>
            <a:ext cx="2456399" cy="0"/>
          </a:xfrm>
          <a:prstGeom prst="straightConnector1">
            <a:avLst/>
          </a:prstGeom>
          <a:noFill/>
          <a:ln cap="flat" cmpd="sng" w="19050">
            <a:solidFill>
              <a:schemeClr val="dk2"/>
            </a:solidFill>
            <a:prstDash val="solid"/>
            <a:round/>
            <a:headEnd len="lg" w="lg" type="none"/>
            <a:tailEnd len="lg" w="lg" type="none"/>
          </a:ln>
        </p:spPr>
      </p:cxnSp>
      <p:sp>
        <p:nvSpPr>
          <p:cNvPr id="503" name="Shape 503"/>
          <p:cNvSpPr/>
          <p:nvPr/>
        </p:nvSpPr>
        <p:spPr>
          <a:xfrm>
            <a:off x="4149950" y="1658787"/>
            <a:ext cx="17639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Observer</a:t>
            </a:r>
          </a:p>
          <a:p>
            <a:pPr lvl="0" rtl="0">
              <a:spcBef>
                <a:spcPts val="0"/>
              </a:spcBef>
              <a:buNone/>
            </a:pPr>
            <a:r>
              <a:t/>
            </a:r>
            <a:endParaRPr i="1"/>
          </a:p>
          <a:p>
            <a:pPr lvl="0" rtl="0">
              <a:spcBef>
                <a:spcPts val="0"/>
              </a:spcBef>
              <a:buNone/>
            </a:pPr>
            <a:r>
              <a:rPr i="1" lang="en"/>
              <a:t>update()</a:t>
            </a:r>
          </a:p>
          <a:p>
            <a:pPr lvl="0" rtl="0">
              <a:spcBef>
                <a:spcPts val="0"/>
              </a:spcBef>
              <a:buNone/>
            </a:pPr>
            <a:r>
              <a:t/>
            </a:r>
            <a:endParaRPr/>
          </a:p>
        </p:txBody>
      </p:sp>
      <p:cxnSp>
        <p:nvCxnSpPr>
          <p:cNvPr id="504" name="Shape 504"/>
          <p:cNvCxnSpPr/>
          <p:nvPr/>
        </p:nvCxnSpPr>
        <p:spPr>
          <a:xfrm>
            <a:off x="4149950" y="2213762"/>
            <a:ext cx="1763999" cy="0"/>
          </a:xfrm>
          <a:prstGeom prst="straightConnector1">
            <a:avLst/>
          </a:prstGeom>
          <a:noFill/>
          <a:ln cap="flat" cmpd="sng" w="19050">
            <a:solidFill>
              <a:schemeClr val="dk2"/>
            </a:solidFill>
            <a:prstDash val="solid"/>
            <a:round/>
            <a:headEnd len="lg" w="lg" type="none"/>
            <a:tailEnd len="lg" w="lg" type="none"/>
          </a:ln>
        </p:spPr>
      </p:cxnSp>
      <p:sp>
        <p:nvSpPr>
          <p:cNvPr id="505" name="Shape 505"/>
          <p:cNvSpPr/>
          <p:nvPr/>
        </p:nvSpPr>
        <p:spPr>
          <a:xfrm>
            <a:off x="352475" y="3690087"/>
            <a:ext cx="2553000" cy="25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WeatherData</a:t>
            </a:r>
          </a:p>
          <a:p>
            <a:pPr lvl="0" rtl="0">
              <a:spcBef>
                <a:spcPts val="0"/>
              </a:spcBef>
              <a:buNone/>
            </a:pPr>
            <a:r>
              <a:t/>
            </a:r>
            <a:endParaRPr/>
          </a:p>
          <a:p>
            <a:pPr rtl="0">
              <a:spcBef>
                <a:spcPts val="0"/>
              </a:spcBef>
              <a:buNone/>
            </a:pPr>
            <a:r>
              <a:rPr lang="en"/>
              <a:t>List&lt;Observer&gt; Displays</a:t>
            </a:r>
          </a:p>
          <a:p>
            <a:pPr rtl="0">
              <a:spcBef>
                <a:spcPts val="0"/>
              </a:spcBef>
              <a:buNone/>
            </a:pPr>
            <a:r>
              <a:t/>
            </a:r>
            <a:endParaRPr/>
          </a:p>
          <a:p>
            <a:pPr lvl="0" rtl="0">
              <a:spcBef>
                <a:spcPts val="0"/>
              </a:spcBef>
              <a:buNone/>
            </a:pPr>
            <a:r>
              <a:rPr lang="en"/>
              <a:t>addObserver(Observer)</a:t>
            </a:r>
          </a:p>
          <a:p>
            <a:pPr lvl="0" rtl="0">
              <a:spcBef>
                <a:spcPts val="0"/>
              </a:spcBef>
              <a:buNone/>
            </a:pPr>
            <a:r>
              <a:rPr lang="en"/>
              <a:t>removeObserver(Observer)</a:t>
            </a:r>
          </a:p>
          <a:p>
            <a:pPr lvl="0" rtl="0">
              <a:spcBef>
                <a:spcPts val="0"/>
              </a:spcBef>
              <a:buNone/>
            </a:pPr>
            <a:r>
              <a:rPr lang="en"/>
              <a:t>notify()</a:t>
            </a:r>
          </a:p>
          <a:p>
            <a:pPr lvl="0" rtl="0">
              <a:spcBef>
                <a:spcPts val="0"/>
              </a:spcBef>
              <a:buNone/>
            </a:pPr>
            <a:r>
              <a:t/>
            </a:r>
            <a:endParaRPr/>
          </a:p>
          <a:p>
            <a:pPr lvl="0" rtl="0">
              <a:spcBef>
                <a:spcPts val="0"/>
              </a:spcBef>
              <a:buNone/>
            </a:pPr>
            <a:r>
              <a:rPr lang="en"/>
              <a:t>getTemperature()</a:t>
            </a:r>
          </a:p>
          <a:p>
            <a:pPr lvl="0" rtl="0">
              <a:spcBef>
                <a:spcPts val="0"/>
              </a:spcBef>
              <a:buNone/>
            </a:pPr>
            <a:r>
              <a:rPr lang="en"/>
              <a:t>getHumidity()</a:t>
            </a:r>
          </a:p>
          <a:p>
            <a:pPr lvl="0" rtl="0">
              <a:spcBef>
                <a:spcPts val="0"/>
              </a:spcBef>
              <a:buNone/>
            </a:pPr>
            <a:r>
              <a:rPr lang="en"/>
              <a:t>getPressure()</a:t>
            </a:r>
          </a:p>
          <a:p>
            <a:pPr lvl="0" rtl="0">
              <a:spcBef>
                <a:spcPts val="0"/>
              </a:spcBef>
              <a:buNone/>
            </a:pPr>
            <a:r>
              <a:rPr lang="en"/>
              <a:t>measurementsChanged()</a:t>
            </a:r>
          </a:p>
        </p:txBody>
      </p:sp>
      <p:cxnSp>
        <p:nvCxnSpPr>
          <p:cNvPr id="506" name="Shape 506"/>
          <p:cNvCxnSpPr/>
          <p:nvPr/>
        </p:nvCxnSpPr>
        <p:spPr>
          <a:xfrm>
            <a:off x="352461" y="4383377"/>
            <a:ext cx="2553000" cy="0"/>
          </a:xfrm>
          <a:prstGeom prst="straightConnector1">
            <a:avLst/>
          </a:prstGeom>
          <a:noFill/>
          <a:ln cap="flat" cmpd="sng" w="19050">
            <a:solidFill>
              <a:schemeClr val="dk2"/>
            </a:solidFill>
            <a:prstDash val="solid"/>
            <a:round/>
            <a:headEnd len="lg" w="lg" type="none"/>
            <a:tailEnd len="lg" w="lg" type="none"/>
          </a:ln>
        </p:spPr>
      </p:cxnSp>
      <p:cxnSp>
        <p:nvCxnSpPr>
          <p:cNvPr id="507" name="Shape 507"/>
          <p:cNvCxnSpPr>
            <a:stCxn id="505" idx="0"/>
          </p:cNvCxnSpPr>
          <p:nvPr/>
        </p:nvCxnSpPr>
        <p:spPr>
          <a:xfrm flipH="1" rot="10800000">
            <a:off x="1628975" y="3286587"/>
            <a:ext cx="139800" cy="403500"/>
          </a:xfrm>
          <a:prstGeom prst="straightConnector1">
            <a:avLst/>
          </a:prstGeom>
          <a:noFill/>
          <a:ln cap="flat" cmpd="sng" w="28575">
            <a:solidFill>
              <a:schemeClr val="dk2"/>
            </a:solidFill>
            <a:prstDash val="dot"/>
            <a:round/>
            <a:headEnd len="lg" w="lg" type="none"/>
            <a:tailEnd len="lg" w="lg" type="triangle"/>
          </a:ln>
        </p:spPr>
      </p:cxnSp>
      <p:sp>
        <p:nvSpPr>
          <p:cNvPr id="508" name="Shape 508"/>
          <p:cNvSpPr/>
          <p:nvPr/>
        </p:nvSpPr>
        <p:spPr>
          <a:xfrm>
            <a:off x="3568325" y="4167273"/>
            <a:ext cx="1815900" cy="1520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
              <a:t>CurrentConditionsDisplay</a:t>
            </a:r>
          </a:p>
          <a:p>
            <a:pPr lvl="0" rtl="0" algn="ctr">
              <a:spcBef>
                <a:spcPts val="0"/>
              </a:spcBef>
              <a:buNone/>
            </a:pPr>
            <a:r>
              <a:t/>
            </a:r>
            <a:endParaRPr b="1"/>
          </a:p>
          <a:p>
            <a:pPr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09" name="Shape 509"/>
          <p:cNvCxnSpPr/>
          <p:nvPr/>
        </p:nvCxnSpPr>
        <p:spPr>
          <a:xfrm>
            <a:off x="3568316" y="4736059"/>
            <a:ext cx="1815900" cy="0"/>
          </a:xfrm>
          <a:prstGeom prst="straightConnector1">
            <a:avLst/>
          </a:prstGeom>
          <a:noFill/>
          <a:ln cap="flat" cmpd="sng" w="19050">
            <a:solidFill>
              <a:schemeClr val="dk2"/>
            </a:solidFill>
            <a:prstDash val="solid"/>
            <a:round/>
            <a:headEnd len="lg" w="lg" type="none"/>
            <a:tailEnd len="lg" w="lg" type="none"/>
          </a:ln>
        </p:spPr>
      </p:cxnSp>
      <p:cxnSp>
        <p:nvCxnSpPr>
          <p:cNvPr id="510" name="Shape 510"/>
          <p:cNvCxnSpPr>
            <a:stCxn id="508" idx="0"/>
            <a:endCxn id="503" idx="2"/>
          </p:cNvCxnSpPr>
          <p:nvPr/>
        </p:nvCxnSpPr>
        <p:spPr>
          <a:xfrm flipH="1" rot="10800000">
            <a:off x="4476275" y="2801673"/>
            <a:ext cx="555600" cy="1365600"/>
          </a:xfrm>
          <a:prstGeom prst="straightConnector1">
            <a:avLst/>
          </a:prstGeom>
          <a:noFill/>
          <a:ln cap="flat" cmpd="sng" w="28575">
            <a:solidFill>
              <a:schemeClr val="dk2"/>
            </a:solidFill>
            <a:prstDash val="dot"/>
            <a:round/>
            <a:headEnd len="lg" w="lg" type="none"/>
            <a:tailEnd len="lg" w="lg" type="triangle"/>
          </a:ln>
        </p:spPr>
      </p:cxnSp>
      <p:sp>
        <p:nvSpPr>
          <p:cNvPr id="511" name="Shape 511"/>
          <p:cNvSpPr/>
          <p:nvPr/>
        </p:nvSpPr>
        <p:spPr>
          <a:xfrm>
            <a:off x="6276425" y="1642262"/>
            <a:ext cx="17639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Display</a:t>
            </a:r>
          </a:p>
          <a:p>
            <a:pPr lvl="0" rtl="0">
              <a:spcBef>
                <a:spcPts val="0"/>
              </a:spcBef>
              <a:buNone/>
            </a:pPr>
            <a:r>
              <a:t/>
            </a:r>
            <a:endParaRPr i="1"/>
          </a:p>
          <a:p>
            <a:pPr lvl="0" rtl="0">
              <a:spcBef>
                <a:spcPts val="0"/>
              </a:spcBef>
              <a:buNone/>
            </a:pPr>
            <a:r>
              <a:rPr i="1" lang="en"/>
              <a:t>display()</a:t>
            </a:r>
          </a:p>
          <a:p>
            <a:pPr lvl="0" rtl="0">
              <a:spcBef>
                <a:spcPts val="0"/>
              </a:spcBef>
              <a:buNone/>
            </a:pPr>
            <a:r>
              <a:t/>
            </a:r>
            <a:endParaRPr/>
          </a:p>
        </p:txBody>
      </p:sp>
      <p:cxnSp>
        <p:nvCxnSpPr>
          <p:cNvPr id="512" name="Shape 512"/>
          <p:cNvCxnSpPr/>
          <p:nvPr/>
        </p:nvCxnSpPr>
        <p:spPr>
          <a:xfrm>
            <a:off x="6276425" y="2197237"/>
            <a:ext cx="1763999" cy="0"/>
          </a:xfrm>
          <a:prstGeom prst="straightConnector1">
            <a:avLst/>
          </a:prstGeom>
          <a:noFill/>
          <a:ln cap="flat" cmpd="sng" w="19050">
            <a:solidFill>
              <a:schemeClr val="dk2"/>
            </a:solidFill>
            <a:prstDash val="solid"/>
            <a:round/>
            <a:headEnd len="lg" w="lg" type="none"/>
            <a:tailEnd len="lg" w="lg" type="none"/>
          </a:ln>
        </p:spPr>
      </p:cxnSp>
      <p:cxnSp>
        <p:nvCxnSpPr>
          <p:cNvPr id="513" name="Shape 513"/>
          <p:cNvCxnSpPr>
            <a:stCxn id="508" idx="0"/>
            <a:endCxn id="511" idx="2"/>
          </p:cNvCxnSpPr>
          <p:nvPr/>
        </p:nvCxnSpPr>
        <p:spPr>
          <a:xfrm flipH="1" rot="10800000">
            <a:off x="4476275" y="2785173"/>
            <a:ext cx="2682000" cy="1382100"/>
          </a:xfrm>
          <a:prstGeom prst="straightConnector1">
            <a:avLst/>
          </a:prstGeom>
          <a:noFill/>
          <a:ln cap="flat" cmpd="sng" w="28575">
            <a:solidFill>
              <a:schemeClr val="dk2"/>
            </a:solidFill>
            <a:prstDash val="dot"/>
            <a:round/>
            <a:headEnd len="lg" w="lg" type="none"/>
            <a:tailEnd len="lg" w="lg" type="triangle"/>
          </a:ln>
        </p:spPr>
      </p:cxnSp>
      <p:cxnSp>
        <p:nvCxnSpPr>
          <p:cNvPr id="514" name="Shape 514"/>
          <p:cNvCxnSpPr>
            <a:stCxn id="515" idx="0"/>
            <a:endCxn id="511" idx="2"/>
          </p:cNvCxnSpPr>
          <p:nvPr/>
        </p:nvCxnSpPr>
        <p:spPr>
          <a:xfrm rot="10800000">
            <a:off x="7158425" y="2785174"/>
            <a:ext cx="916500" cy="1382100"/>
          </a:xfrm>
          <a:prstGeom prst="straightConnector1">
            <a:avLst/>
          </a:prstGeom>
          <a:noFill/>
          <a:ln cap="flat" cmpd="sng" w="28575">
            <a:solidFill>
              <a:schemeClr val="dk2"/>
            </a:solidFill>
            <a:prstDash val="dot"/>
            <a:round/>
            <a:headEnd len="lg" w="lg" type="none"/>
            <a:tailEnd len="lg" w="lg" type="triangle"/>
          </a:ln>
        </p:spPr>
      </p:cxnSp>
      <p:cxnSp>
        <p:nvCxnSpPr>
          <p:cNvPr id="516" name="Shape 516"/>
          <p:cNvCxnSpPr>
            <a:stCxn id="517" idx="0"/>
            <a:endCxn id="503" idx="2"/>
          </p:cNvCxnSpPr>
          <p:nvPr/>
        </p:nvCxnSpPr>
        <p:spPr>
          <a:xfrm rot="10800000">
            <a:off x="5032024" y="2801675"/>
            <a:ext cx="1244400" cy="1365600"/>
          </a:xfrm>
          <a:prstGeom prst="straightConnector1">
            <a:avLst/>
          </a:prstGeom>
          <a:noFill/>
          <a:ln cap="flat" cmpd="sng" w="28575">
            <a:solidFill>
              <a:schemeClr val="dk2"/>
            </a:solidFill>
            <a:prstDash val="dot"/>
            <a:round/>
            <a:headEnd len="lg" w="lg" type="none"/>
            <a:tailEnd len="lg" w="lg" type="triangle"/>
          </a:ln>
        </p:spPr>
      </p:cxnSp>
      <p:sp>
        <p:nvSpPr>
          <p:cNvPr id="517" name="Shape 517"/>
          <p:cNvSpPr/>
          <p:nvPr/>
        </p:nvSpPr>
        <p:spPr>
          <a:xfrm>
            <a:off x="5449475" y="4167275"/>
            <a:ext cx="1653899" cy="1520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ForecastDisplay</a:t>
            </a:r>
          </a:p>
          <a:p>
            <a:pPr lvl="0" rtl="0">
              <a:spcBef>
                <a:spcPts val="0"/>
              </a:spcBef>
              <a:buNone/>
            </a:pPr>
            <a:r>
              <a:t/>
            </a:r>
            <a:endParaRPr/>
          </a:p>
          <a:p>
            <a:pPr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18" name="Shape 518"/>
          <p:cNvCxnSpPr/>
          <p:nvPr/>
        </p:nvCxnSpPr>
        <p:spPr>
          <a:xfrm>
            <a:off x="5449466" y="4625516"/>
            <a:ext cx="1653899" cy="0"/>
          </a:xfrm>
          <a:prstGeom prst="straightConnector1">
            <a:avLst/>
          </a:prstGeom>
          <a:noFill/>
          <a:ln cap="flat" cmpd="sng" w="19050">
            <a:solidFill>
              <a:schemeClr val="dk2"/>
            </a:solidFill>
            <a:prstDash val="solid"/>
            <a:round/>
            <a:headEnd len="lg" w="lg" type="none"/>
            <a:tailEnd len="lg" w="lg" type="none"/>
          </a:ln>
        </p:spPr>
      </p:cxnSp>
      <p:cxnSp>
        <p:nvCxnSpPr>
          <p:cNvPr id="519" name="Shape 519"/>
          <p:cNvCxnSpPr>
            <a:stCxn id="517" idx="0"/>
            <a:endCxn id="511" idx="2"/>
          </p:cNvCxnSpPr>
          <p:nvPr/>
        </p:nvCxnSpPr>
        <p:spPr>
          <a:xfrm flipH="1" rot="10800000">
            <a:off x="6276424" y="2785175"/>
            <a:ext cx="881999" cy="1382100"/>
          </a:xfrm>
          <a:prstGeom prst="straightConnector1">
            <a:avLst/>
          </a:prstGeom>
          <a:noFill/>
          <a:ln cap="flat" cmpd="sng" w="28575">
            <a:solidFill>
              <a:schemeClr val="dk2"/>
            </a:solidFill>
            <a:prstDash val="dot"/>
            <a:round/>
            <a:headEnd len="lg" w="lg" type="none"/>
            <a:tailEnd len="lg" w="lg" type="triangle"/>
          </a:ln>
        </p:spPr>
      </p:cxnSp>
      <p:sp>
        <p:nvSpPr>
          <p:cNvPr id="515" name="Shape 515"/>
          <p:cNvSpPr/>
          <p:nvPr/>
        </p:nvSpPr>
        <p:spPr>
          <a:xfrm>
            <a:off x="7168625" y="4167274"/>
            <a:ext cx="1812600" cy="1382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StatisticsDisplay</a:t>
            </a:r>
          </a:p>
          <a:p>
            <a:pPr lvl="0" rtl="0">
              <a:spcBef>
                <a:spcPts val="0"/>
              </a:spcBef>
              <a:buNone/>
            </a:pPr>
            <a:r>
              <a:t/>
            </a:r>
            <a:endParaRPr/>
          </a:p>
          <a:p>
            <a:pPr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20" name="Shape 520"/>
          <p:cNvCxnSpPr/>
          <p:nvPr/>
        </p:nvCxnSpPr>
        <p:spPr>
          <a:xfrm>
            <a:off x="7168620" y="4549820"/>
            <a:ext cx="1812600" cy="0"/>
          </a:xfrm>
          <a:prstGeom prst="straightConnector1">
            <a:avLst/>
          </a:prstGeom>
          <a:noFill/>
          <a:ln cap="flat" cmpd="sng" w="19050">
            <a:solidFill>
              <a:schemeClr val="dk2"/>
            </a:solidFill>
            <a:prstDash val="solid"/>
            <a:round/>
            <a:headEnd len="lg" w="lg" type="none"/>
            <a:tailEnd len="lg" w="lg" type="none"/>
          </a:ln>
        </p:spPr>
      </p:cxnSp>
      <p:cxnSp>
        <p:nvCxnSpPr>
          <p:cNvPr id="521" name="Shape 521"/>
          <p:cNvCxnSpPr>
            <a:stCxn id="515" idx="0"/>
            <a:endCxn id="503" idx="2"/>
          </p:cNvCxnSpPr>
          <p:nvPr/>
        </p:nvCxnSpPr>
        <p:spPr>
          <a:xfrm rot="10800000">
            <a:off x="5032025" y="2801674"/>
            <a:ext cx="3042900" cy="1365600"/>
          </a:xfrm>
          <a:prstGeom prst="straightConnector1">
            <a:avLst/>
          </a:prstGeom>
          <a:noFill/>
          <a:ln cap="flat" cmpd="sng" w="28575">
            <a:solidFill>
              <a:schemeClr val="dk2"/>
            </a:solidFill>
            <a:prstDash val="dot"/>
            <a:round/>
            <a:headEnd len="lg" w="lg" type="none"/>
            <a:tailEnd len="lg" w="lg" type="triangle"/>
          </a:ln>
        </p:spPr>
      </p:cxnSp>
      <p:sp>
        <p:nvSpPr>
          <p:cNvPr id="522" name="Shape 5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cxnSp>
        <p:nvCxnSpPr>
          <p:cNvPr id="523" name="Shape 523"/>
          <p:cNvCxnSpPr/>
          <p:nvPr/>
        </p:nvCxnSpPr>
        <p:spPr>
          <a:xfrm>
            <a:off x="352461" y="4026827"/>
            <a:ext cx="2553000" cy="0"/>
          </a:xfrm>
          <a:prstGeom prst="straightConnector1">
            <a:avLst/>
          </a:prstGeom>
          <a:noFill/>
          <a:ln cap="flat" cmpd="sng" w="19050">
            <a:solidFill>
              <a:schemeClr val="dk2"/>
            </a:solidFill>
            <a:prstDash val="solid"/>
            <a:round/>
            <a:headEnd len="lg" w="lg" type="none"/>
            <a:tailEnd len="lg" w="lg" type="none"/>
          </a:ln>
        </p:spPr>
      </p:cxnSp>
      <p:cxnSp>
        <p:nvCxnSpPr>
          <p:cNvPr id="524" name="Shape 524"/>
          <p:cNvCxnSpPr>
            <a:stCxn id="508" idx="1"/>
            <a:endCxn id="505" idx="3"/>
          </p:cNvCxnSpPr>
          <p:nvPr/>
        </p:nvCxnSpPr>
        <p:spPr>
          <a:xfrm flipH="1">
            <a:off x="2905625" y="4927323"/>
            <a:ext cx="662700" cy="33900"/>
          </a:xfrm>
          <a:prstGeom prst="straightConnector1">
            <a:avLst/>
          </a:prstGeom>
          <a:noFill/>
          <a:ln cap="flat" cmpd="sng" w="28575">
            <a:solidFill>
              <a:schemeClr val="dk2"/>
            </a:solidFill>
            <a:prstDash val="solid"/>
            <a:round/>
            <a:headEnd len="lg" w="lg" type="none"/>
            <a:tailEnd len="lg" w="lg" type="diamond"/>
          </a:ln>
        </p:spPr>
      </p:cxnSp>
      <p:cxnSp>
        <p:nvCxnSpPr>
          <p:cNvPr id="525" name="Shape 525"/>
          <p:cNvCxnSpPr>
            <a:stCxn id="517" idx="2"/>
          </p:cNvCxnSpPr>
          <p:nvPr/>
        </p:nvCxnSpPr>
        <p:spPr>
          <a:xfrm flipH="1">
            <a:off x="2977324" y="5687374"/>
            <a:ext cx="3299100" cy="255300"/>
          </a:xfrm>
          <a:prstGeom prst="straightConnector1">
            <a:avLst/>
          </a:prstGeom>
          <a:noFill/>
          <a:ln cap="flat" cmpd="sng" w="28575">
            <a:solidFill>
              <a:schemeClr val="dk2"/>
            </a:solidFill>
            <a:prstDash val="solid"/>
            <a:round/>
            <a:headEnd len="lg" w="lg" type="none"/>
            <a:tailEnd len="lg" w="lg" type="diamond"/>
          </a:ln>
        </p:spPr>
      </p:cxnSp>
      <p:cxnSp>
        <p:nvCxnSpPr>
          <p:cNvPr id="526" name="Shape 526"/>
          <p:cNvCxnSpPr>
            <a:stCxn id="515" idx="2"/>
          </p:cNvCxnSpPr>
          <p:nvPr/>
        </p:nvCxnSpPr>
        <p:spPr>
          <a:xfrm flipH="1">
            <a:off x="2964725" y="5549374"/>
            <a:ext cx="5110200" cy="710700"/>
          </a:xfrm>
          <a:prstGeom prst="straightConnector1">
            <a:avLst/>
          </a:prstGeom>
          <a:noFill/>
          <a:ln cap="flat" cmpd="sng" w="28575">
            <a:solidFill>
              <a:schemeClr val="dk2"/>
            </a:solidFill>
            <a:prstDash val="solid"/>
            <a:round/>
            <a:headEnd len="lg" w="lg" type="none"/>
            <a:tailEnd len="lg" w="lg" type="diamond"/>
          </a:ln>
        </p:spPr>
      </p:cxnSp>
      <p:cxnSp>
        <p:nvCxnSpPr>
          <p:cNvPr id="527" name="Shape 527"/>
          <p:cNvCxnSpPr/>
          <p:nvPr/>
        </p:nvCxnSpPr>
        <p:spPr>
          <a:xfrm>
            <a:off x="3568316" y="5142934"/>
            <a:ext cx="1815900" cy="0"/>
          </a:xfrm>
          <a:prstGeom prst="straightConnector1">
            <a:avLst/>
          </a:prstGeom>
          <a:noFill/>
          <a:ln cap="flat" cmpd="sng" w="19050">
            <a:solidFill>
              <a:schemeClr val="dk2"/>
            </a:solidFill>
            <a:prstDash val="solid"/>
            <a:round/>
            <a:headEnd len="lg" w="lg" type="none"/>
            <a:tailEnd len="lg" w="lg" type="none"/>
          </a:ln>
        </p:spPr>
      </p:cxnSp>
      <p:cxnSp>
        <p:nvCxnSpPr>
          <p:cNvPr id="528" name="Shape 528"/>
          <p:cNvCxnSpPr/>
          <p:nvPr/>
        </p:nvCxnSpPr>
        <p:spPr>
          <a:xfrm>
            <a:off x="5449466" y="5033441"/>
            <a:ext cx="1653899" cy="0"/>
          </a:xfrm>
          <a:prstGeom prst="straightConnector1">
            <a:avLst/>
          </a:prstGeom>
          <a:noFill/>
          <a:ln cap="flat" cmpd="sng" w="19050">
            <a:solidFill>
              <a:schemeClr val="dk2"/>
            </a:solidFill>
            <a:prstDash val="solid"/>
            <a:round/>
            <a:headEnd len="lg" w="lg" type="none"/>
            <a:tailEnd len="lg" w="lg" type="none"/>
          </a:ln>
        </p:spPr>
      </p:cxnSp>
      <p:cxnSp>
        <p:nvCxnSpPr>
          <p:cNvPr id="529" name="Shape 529"/>
          <p:cNvCxnSpPr/>
          <p:nvPr/>
        </p:nvCxnSpPr>
        <p:spPr>
          <a:xfrm>
            <a:off x="7168620" y="4994845"/>
            <a:ext cx="18126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pic>
        <p:nvPicPr>
          <p:cNvPr id="535" name="Shape 535"/>
          <p:cNvPicPr preferRelativeResize="0"/>
          <p:nvPr/>
        </p:nvPicPr>
        <p:blipFill>
          <a:blip r:embed="rId3">
            <a:alphaModFix/>
          </a:blip>
          <a:stretch>
            <a:fillRect/>
          </a:stretch>
        </p:blipFill>
        <p:spPr>
          <a:xfrm>
            <a:off x="694162" y="1585850"/>
            <a:ext cx="7755676" cy="4849099"/>
          </a:xfrm>
          <a:prstGeom prst="rect">
            <a:avLst/>
          </a:prstGeom>
          <a:noFill/>
          <a:ln>
            <a:noFill/>
          </a:ln>
        </p:spPr>
      </p:pic>
      <p:sp>
        <p:nvSpPr>
          <p:cNvPr id="536" name="Shape 5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42" name="Shape 542"/>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Pizza orderPizza(){</a:t>
            </a:r>
          </a:p>
          <a:p>
            <a:pPr lvl="0" rtl="0">
              <a:spcBef>
                <a:spcPts val="0"/>
              </a:spcBef>
              <a:buNone/>
            </a:pPr>
            <a:r>
              <a:rPr lang="en"/>
              <a:t>	Pizza pizza = new Pizza();</a:t>
            </a:r>
          </a:p>
          <a:p>
            <a:pPr lvl="0" rtl="0">
              <a:spcBef>
                <a:spcPts val="0"/>
              </a:spcBef>
              <a:buNone/>
            </a:pPr>
            <a:r>
              <a:t/>
            </a:r>
            <a:endParaRPr/>
          </a:p>
          <a:p>
            <a:pPr lvl="0" rtl="0">
              <a:spcBef>
                <a:spcPts val="0"/>
              </a:spcBef>
              <a:buNone/>
            </a:pPr>
            <a:r>
              <a:rPr lang="en"/>
              <a:t>	pizza.prepare();</a:t>
            </a:r>
          </a:p>
          <a:p>
            <a:pPr lvl="0" rtl="0">
              <a:spcBef>
                <a:spcPts val="0"/>
              </a:spcBef>
              <a:buNone/>
            </a:pPr>
            <a:r>
              <a:rPr lang="en"/>
              <a:t>	pizza.bake();</a:t>
            </a:r>
          </a:p>
          <a:p>
            <a:pPr lvl="0" rtl="0">
              <a:spcBef>
                <a:spcPts val="0"/>
              </a:spcBef>
              <a:buNone/>
            </a:pPr>
            <a:r>
              <a:rPr lang="en"/>
              <a:t>	pizza.cut();</a:t>
            </a:r>
          </a:p>
          <a:p>
            <a:pPr lvl="0" rtl="0">
              <a:spcBef>
                <a:spcPts val="0"/>
              </a:spcBef>
              <a:buNone/>
            </a:pPr>
            <a:r>
              <a:rPr lang="en"/>
              <a:t>	pizza.box();</a:t>
            </a:r>
          </a:p>
          <a:p>
            <a:pPr lvl="0" rtl="0">
              <a:spcBef>
                <a:spcPts val="0"/>
              </a:spcBef>
              <a:buNone/>
            </a:pPr>
            <a:r>
              <a:rPr lang="en"/>
              <a:t>	return pizza;</a:t>
            </a:r>
          </a:p>
          <a:p>
            <a:pPr lvl="0" rtl="0">
              <a:spcBef>
                <a:spcPts val="0"/>
              </a:spcBef>
              <a:buNone/>
            </a:pPr>
            <a:r>
              <a:rPr lang="en"/>
              <a:t>}</a:t>
            </a:r>
          </a:p>
        </p:txBody>
      </p:sp>
      <p:sp>
        <p:nvSpPr>
          <p:cNvPr id="543" name="Shape 5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49" name="Shape 549"/>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Pizza orderPizza(String type){</a:t>
            </a:r>
          </a:p>
          <a:p>
            <a:pPr lvl="0" rtl="0">
              <a:spcBef>
                <a:spcPts val="0"/>
              </a:spcBef>
              <a:buNone/>
            </a:pPr>
            <a:r>
              <a:rPr lang="en"/>
              <a:t>	Pizza pizza;</a:t>
            </a:r>
          </a:p>
          <a:p>
            <a:pPr lvl="0" rtl="0">
              <a:spcBef>
                <a:spcPts val="0"/>
              </a:spcBef>
              <a:buNone/>
            </a:pPr>
            <a:r>
              <a:rPr lang="en"/>
              <a:t>	</a:t>
            </a:r>
            <a:r>
              <a:rPr b="1" lang="en"/>
              <a:t>if (type.equals(“cheese”)){</a:t>
            </a:r>
          </a:p>
          <a:p>
            <a:pPr lvl="0" rtl="0">
              <a:spcBef>
                <a:spcPts val="0"/>
              </a:spcBef>
              <a:buNone/>
            </a:pPr>
            <a:r>
              <a:rPr b="1" lang="en"/>
              <a:t>		pizza = new CheesePizza();</a:t>
            </a:r>
          </a:p>
          <a:p>
            <a:pPr lvl="0" rtl="0">
              <a:spcBef>
                <a:spcPts val="0"/>
              </a:spcBef>
              <a:buNone/>
            </a:pPr>
            <a:r>
              <a:rPr b="1" lang="en"/>
              <a:t>	else if(type.equals(“pepperoni”)){</a:t>
            </a:r>
          </a:p>
          <a:p>
            <a:pPr lvl="0" rtl="0">
              <a:spcBef>
                <a:spcPts val="0"/>
              </a:spcBef>
              <a:buNone/>
            </a:pPr>
            <a:r>
              <a:rPr b="1" lang="en"/>
              <a:t>		pizza = new PepperoniPizza();</a:t>
            </a:r>
          </a:p>
          <a:p>
            <a:pPr lvl="0" rtl="0">
              <a:spcBef>
                <a:spcPts val="0"/>
              </a:spcBef>
              <a:buNone/>
            </a:pPr>
            <a:r>
              <a:rPr b="1" lang="en"/>
              <a:t>	} </a:t>
            </a:r>
          </a:p>
          <a:p>
            <a:pPr lvl="0" rtl="0">
              <a:spcBef>
                <a:spcPts val="0"/>
              </a:spcBef>
              <a:buNone/>
            </a:pPr>
            <a:r>
              <a:rPr lang="en"/>
              <a:t>	// Prep methods</a:t>
            </a:r>
          </a:p>
          <a:p>
            <a:pPr lvl="0" rtl="0">
              <a:spcBef>
                <a:spcPts val="0"/>
              </a:spcBef>
              <a:buNone/>
            </a:pPr>
            <a:r>
              <a:rPr lang="en"/>
              <a:t>}</a:t>
            </a:r>
          </a:p>
        </p:txBody>
      </p:sp>
      <p:sp>
        <p:nvSpPr>
          <p:cNvPr id="550" name="Shape 5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Adding new ducks</a:t>
            </a:r>
          </a:p>
        </p:txBody>
      </p:sp>
      <p:sp>
        <p:nvSpPr>
          <p:cNvPr id="56" name="Shape 56"/>
          <p:cNvSpPr/>
          <p:nvPr/>
        </p:nvSpPr>
        <p:spPr>
          <a:xfrm>
            <a:off x="3163250" y="1879825"/>
            <a:ext cx="2119800" cy="183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57" name="Shape 57"/>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58" name="Shape 58"/>
          <p:cNvSpPr/>
          <p:nvPr/>
        </p:nvSpPr>
        <p:spPr>
          <a:xfrm>
            <a:off x="8913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59" name="Shape 59"/>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60" name="Shape 60"/>
          <p:cNvSpPr/>
          <p:nvPr/>
        </p:nvSpPr>
        <p:spPr>
          <a:xfrm>
            <a:off x="33902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61" name="Shape 61"/>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cxnSp>
        <p:nvCxnSpPr>
          <p:cNvPr id="62" name="Shape 62"/>
          <p:cNvCxnSpPr>
            <a:stCxn id="58"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63" name="Shape 63"/>
          <p:cNvCxnSpPr>
            <a:stCxn id="60" idx="0"/>
            <a:endCxn id="56"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64" name="Shape 64"/>
          <p:cNvCxnSpPr/>
          <p:nvPr/>
        </p:nvCxnSpPr>
        <p:spPr>
          <a:xfrm rot="10800000">
            <a:off x="5328099" y="3707975"/>
            <a:ext cx="1309500" cy="596099"/>
          </a:xfrm>
          <a:prstGeom prst="straightConnector1">
            <a:avLst/>
          </a:prstGeom>
          <a:noFill/>
          <a:ln cap="flat" cmpd="sng" w="28575">
            <a:solidFill>
              <a:schemeClr val="dk2"/>
            </a:solidFill>
            <a:prstDash val="solid"/>
            <a:round/>
            <a:headEnd len="lg" w="lg" type="none"/>
            <a:tailEnd len="lg" w="lg" type="triangle"/>
          </a:ln>
        </p:spPr>
      </p:cxnSp>
      <p:sp>
        <p:nvSpPr>
          <p:cNvPr id="65" name="Shape 65"/>
          <p:cNvSpPr/>
          <p:nvPr/>
        </p:nvSpPr>
        <p:spPr>
          <a:xfrm>
            <a:off x="58891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66" name="Shape 66"/>
          <p:cNvCxnSpPr/>
          <p:nvPr/>
        </p:nvCxnSpPr>
        <p:spPr>
          <a:xfrm>
            <a:off x="58891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67" name="Shape 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56" name="Shape 556"/>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sz="2400"/>
              <a:t>Pizza orderPizza(String type){</a:t>
            </a:r>
          </a:p>
          <a:p>
            <a:pPr lvl="0" rtl="0">
              <a:spcBef>
                <a:spcPts val="0"/>
              </a:spcBef>
              <a:buNone/>
            </a:pPr>
            <a:r>
              <a:rPr lang="en" sz="2400"/>
              <a:t>	Pizza pizza;</a:t>
            </a:r>
          </a:p>
          <a:p>
            <a:pPr lvl="0" rtl="0">
              <a:spcBef>
                <a:spcPts val="0"/>
              </a:spcBef>
              <a:buNone/>
            </a:pPr>
            <a:r>
              <a:rPr lang="en" sz="2400"/>
              <a:t>	if (type.equals(“cheese”)){</a:t>
            </a:r>
          </a:p>
          <a:p>
            <a:pPr lvl="0" rtl="0">
              <a:spcBef>
                <a:spcPts val="0"/>
              </a:spcBef>
              <a:buNone/>
            </a:pPr>
            <a:r>
              <a:rPr lang="en" sz="2400"/>
              <a:t>		pizza = new CheesePizza();</a:t>
            </a:r>
          </a:p>
          <a:p>
            <a:pPr lvl="0" rtl="0">
              <a:spcBef>
                <a:spcPts val="0"/>
              </a:spcBef>
              <a:buNone/>
            </a:pPr>
            <a:r>
              <a:rPr lang="en" sz="2400"/>
              <a:t>	</a:t>
            </a:r>
            <a:r>
              <a:rPr lang="en" sz="2400" strike="sngStrike"/>
              <a:t>else if(type.equals(“pepperoni”)){</a:t>
            </a:r>
          </a:p>
          <a:p>
            <a:pPr lvl="0" rtl="0">
              <a:spcBef>
                <a:spcPts val="0"/>
              </a:spcBef>
              <a:buNone/>
            </a:pPr>
            <a:r>
              <a:rPr lang="en" sz="2400" strike="sngStrike"/>
              <a:t>		pizza = new PepperoniPizza();</a:t>
            </a:r>
          </a:p>
          <a:p>
            <a:pPr lvl="0" rtl="0">
              <a:spcBef>
                <a:spcPts val="0"/>
              </a:spcBef>
              <a:buNone/>
            </a:pPr>
            <a:r>
              <a:rPr lang="en" sz="2400"/>
              <a:t>	} </a:t>
            </a:r>
            <a:r>
              <a:rPr b="1" lang="en" sz="2400"/>
              <a:t>else if(type.equals(“veggie”)){</a:t>
            </a:r>
          </a:p>
          <a:p>
            <a:pPr lvl="0" rtl="0">
              <a:spcBef>
                <a:spcPts val="0"/>
              </a:spcBef>
              <a:buNone/>
            </a:pPr>
            <a:r>
              <a:rPr b="1" lang="en" sz="2400"/>
              <a:t>		pizza = new VeggiePizza();</a:t>
            </a:r>
          </a:p>
          <a:p>
            <a:pPr lvl="0" rtl="0">
              <a:spcBef>
                <a:spcPts val="0"/>
              </a:spcBef>
              <a:buNone/>
            </a:pPr>
            <a:r>
              <a:rPr b="1" lang="en" sz="2400"/>
              <a:t>	}</a:t>
            </a:r>
          </a:p>
          <a:p>
            <a:pPr lvl="0" rtl="0">
              <a:spcBef>
                <a:spcPts val="0"/>
              </a:spcBef>
              <a:buNone/>
            </a:pPr>
            <a:r>
              <a:rPr lang="en" sz="2400"/>
              <a:t>	// Prep methods</a:t>
            </a:r>
          </a:p>
          <a:p>
            <a:pPr lvl="0" rtl="0">
              <a:spcBef>
                <a:spcPts val="0"/>
              </a:spcBef>
              <a:buNone/>
            </a:pPr>
            <a:r>
              <a:rPr lang="en" sz="2400"/>
              <a:t>}</a:t>
            </a:r>
          </a:p>
        </p:txBody>
      </p:sp>
      <p:sp>
        <p:nvSpPr>
          <p:cNvPr id="557" name="Shape 5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Motivation</a:t>
            </a:r>
          </a:p>
        </p:txBody>
      </p:sp>
      <p:sp>
        <p:nvSpPr>
          <p:cNvPr id="563" name="Shape 563"/>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sz="2400"/>
              <a:t>Pizza orderPizza(String type){</a:t>
            </a:r>
          </a:p>
          <a:p>
            <a:pPr lvl="0" rtl="0">
              <a:spcBef>
                <a:spcPts val="0"/>
              </a:spcBef>
              <a:buNone/>
            </a:pPr>
            <a:r>
              <a:rPr lang="en" sz="2400"/>
              <a:t>	Pizza pizza;</a:t>
            </a:r>
          </a:p>
          <a:p>
            <a:pPr lvl="0" rtl="0">
              <a:spcBef>
                <a:spcPts val="0"/>
              </a:spcBef>
              <a:buNone/>
            </a:pPr>
            <a:r>
              <a:rPr lang="en" sz="2400"/>
              <a:t>	</a:t>
            </a:r>
          </a:p>
          <a:p>
            <a:pPr lvl="0" rtl="0">
              <a:spcBef>
                <a:spcPts val="0"/>
              </a:spcBef>
              <a:buNone/>
            </a:pPr>
            <a:r>
              <a:rPr lang="en" sz="2400"/>
              <a:t>	pizza.prepare();</a:t>
            </a:r>
          </a:p>
          <a:p>
            <a:pPr lvl="0" rtl="0">
              <a:spcBef>
                <a:spcPts val="0"/>
              </a:spcBef>
              <a:buNone/>
            </a:pPr>
            <a:r>
              <a:rPr lang="en" sz="2400"/>
              <a:t>	pizza.bake();</a:t>
            </a:r>
          </a:p>
          <a:p>
            <a:pPr lvl="0" rtl="0">
              <a:spcBef>
                <a:spcPts val="0"/>
              </a:spcBef>
              <a:buNone/>
            </a:pPr>
            <a:r>
              <a:rPr lang="en" sz="2400"/>
              <a:t>	pizza.cut();</a:t>
            </a:r>
          </a:p>
          <a:p>
            <a:pPr lvl="0" rtl="0">
              <a:spcBef>
                <a:spcPts val="0"/>
              </a:spcBef>
              <a:buNone/>
            </a:pPr>
            <a:r>
              <a:rPr lang="en" sz="2400"/>
              <a:t>	pizza.box();</a:t>
            </a:r>
          </a:p>
          <a:p>
            <a:pPr lvl="0" rtl="0">
              <a:spcBef>
                <a:spcPts val="0"/>
              </a:spcBef>
              <a:buNone/>
            </a:pPr>
            <a:r>
              <a:rPr lang="en" sz="2400"/>
              <a:t>	return pizza;</a:t>
            </a:r>
          </a:p>
          <a:p>
            <a:pPr lvl="0" rtl="0">
              <a:spcBef>
                <a:spcPts val="0"/>
              </a:spcBef>
              <a:buNone/>
            </a:pPr>
            <a:r>
              <a:rPr lang="en" sz="2400"/>
              <a:t>}</a:t>
            </a:r>
          </a:p>
        </p:txBody>
      </p:sp>
      <p:sp>
        <p:nvSpPr>
          <p:cNvPr id="564" name="Shape 564"/>
          <p:cNvSpPr/>
          <p:nvPr/>
        </p:nvSpPr>
        <p:spPr>
          <a:xfrm>
            <a:off x="998225" y="2709500"/>
            <a:ext cx="3526200" cy="25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65" name="Shape 565"/>
          <p:cNvSpPr/>
          <p:nvPr/>
        </p:nvSpPr>
        <p:spPr>
          <a:xfrm>
            <a:off x="5674900" y="3902200"/>
            <a:ext cx="2790599" cy="2151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a:t>SimplePizzaFactory</a:t>
            </a:r>
          </a:p>
        </p:txBody>
      </p:sp>
      <p:cxnSp>
        <p:nvCxnSpPr>
          <p:cNvPr id="566" name="Shape 566"/>
          <p:cNvCxnSpPr>
            <a:stCxn id="564" idx="3"/>
            <a:endCxn id="565" idx="1"/>
          </p:cNvCxnSpPr>
          <p:nvPr/>
        </p:nvCxnSpPr>
        <p:spPr>
          <a:xfrm>
            <a:off x="4524425" y="2839100"/>
            <a:ext cx="1559100" cy="1378200"/>
          </a:xfrm>
          <a:prstGeom prst="straightConnector1">
            <a:avLst/>
          </a:prstGeom>
          <a:noFill/>
          <a:ln cap="flat" cmpd="sng" w="19050">
            <a:solidFill>
              <a:schemeClr val="dk2"/>
            </a:solidFill>
            <a:prstDash val="solid"/>
            <a:round/>
            <a:headEnd len="lg" w="lg" type="none"/>
            <a:tailEnd len="lg" w="lg" type="triangle"/>
          </a:ln>
        </p:spPr>
      </p:cxnSp>
      <p:sp>
        <p:nvSpPr>
          <p:cNvPr id="567" name="Shape 5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Simple Factory</a:t>
            </a:r>
          </a:p>
        </p:txBody>
      </p:sp>
      <p:sp>
        <p:nvSpPr>
          <p:cNvPr id="573" name="Shape 573"/>
          <p:cNvSpPr/>
          <p:nvPr/>
        </p:nvSpPr>
        <p:spPr>
          <a:xfrm>
            <a:off x="166400" y="1938550"/>
            <a:ext cx="2456399" cy="1327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PizzaStore</a:t>
            </a:r>
          </a:p>
          <a:p>
            <a:pPr lvl="0" rtl="0">
              <a:spcBef>
                <a:spcPts val="0"/>
              </a:spcBef>
              <a:buNone/>
            </a:pPr>
            <a:r>
              <a:t/>
            </a:r>
            <a:endParaRPr/>
          </a:p>
          <a:p>
            <a:pPr lvl="0" rtl="0">
              <a:spcBef>
                <a:spcPts val="0"/>
              </a:spcBef>
              <a:buNone/>
            </a:pPr>
            <a:r>
              <a:rPr lang="en"/>
              <a:t>SimplePizzaFactory factory</a:t>
            </a:r>
          </a:p>
          <a:p>
            <a:pPr lvl="0" rtl="0">
              <a:spcBef>
                <a:spcPts val="0"/>
              </a:spcBef>
              <a:buNone/>
            </a:pPr>
            <a:r>
              <a:t/>
            </a:r>
            <a:endParaRPr/>
          </a:p>
          <a:p>
            <a:pPr lvl="0" rtl="0">
              <a:spcBef>
                <a:spcPts val="0"/>
              </a:spcBef>
              <a:buNone/>
            </a:pPr>
            <a:r>
              <a:rPr lang="en"/>
              <a:t>orderPizza(String)</a:t>
            </a:r>
          </a:p>
          <a:p>
            <a:pPr lvl="0" rtl="0">
              <a:spcBef>
                <a:spcPts val="0"/>
              </a:spcBef>
              <a:buNone/>
            </a:pPr>
            <a:r>
              <a:t/>
            </a:r>
            <a:endParaRPr/>
          </a:p>
        </p:txBody>
      </p:sp>
      <p:cxnSp>
        <p:nvCxnSpPr>
          <p:cNvPr id="574" name="Shape 574"/>
          <p:cNvCxnSpPr/>
          <p:nvPr/>
        </p:nvCxnSpPr>
        <p:spPr>
          <a:xfrm>
            <a:off x="166394" y="2312019"/>
            <a:ext cx="2456399" cy="0"/>
          </a:xfrm>
          <a:prstGeom prst="straightConnector1">
            <a:avLst/>
          </a:prstGeom>
          <a:noFill/>
          <a:ln cap="flat" cmpd="sng" w="19050">
            <a:solidFill>
              <a:schemeClr val="dk2"/>
            </a:solidFill>
            <a:prstDash val="solid"/>
            <a:round/>
            <a:headEnd len="lg" w="lg" type="none"/>
            <a:tailEnd len="lg" w="lg" type="none"/>
          </a:ln>
        </p:spPr>
      </p:cxnSp>
      <p:cxnSp>
        <p:nvCxnSpPr>
          <p:cNvPr id="575" name="Shape 575"/>
          <p:cNvCxnSpPr/>
          <p:nvPr/>
        </p:nvCxnSpPr>
        <p:spPr>
          <a:xfrm>
            <a:off x="166394" y="2775569"/>
            <a:ext cx="2456399" cy="0"/>
          </a:xfrm>
          <a:prstGeom prst="straightConnector1">
            <a:avLst/>
          </a:prstGeom>
          <a:noFill/>
          <a:ln cap="flat" cmpd="sng" w="19050">
            <a:solidFill>
              <a:schemeClr val="dk2"/>
            </a:solidFill>
            <a:prstDash val="solid"/>
            <a:round/>
            <a:headEnd len="lg" w="lg" type="none"/>
            <a:tailEnd len="lg" w="lg" type="none"/>
          </a:ln>
        </p:spPr>
      </p:cxnSp>
      <p:sp>
        <p:nvSpPr>
          <p:cNvPr id="576" name="Shape 576"/>
          <p:cNvSpPr/>
          <p:nvPr/>
        </p:nvSpPr>
        <p:spPr>
          <a:xfrm>
            <a:off x="3080150" y="1938550"/>
            <a:ext cx="24563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SimplePizzaFactory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577" name="Shape 577"/>
          <p:cNvCxnSpPr/>
          <p:nvPr/>
        </p:nvCxnSpPr>
        <p:spPr>
          <a:xfrm>
            <a:off x="3080144" y="2376844"/>
            <a:ext cx="2456399" cy="0"/>
          </a:xfrm>
          <a:prstGeom prst="straightConnector1">
            <a:avLst/>
          </a:prstGeom>
          <a:noFill/>
          <a:ln cap="flat" cmpd="sng" w="19050">
            <a:solidFill>
              <a:schemeClr val="dk2"/>
            </a:solidFill>
            <a:prstDash val="solid"/>
            <a:round/>
            <a:headEnd len="lg" w="lg" type="none"/>
            <a:tailEnd len="lg" w="lg" type="none"/>
          </a:ln>
        </p:spPr>
      </p:cxnSp>
      <p:cxnSp>
        <p:nvCxnSpPr>
          <p:cNvPr id="578" name="Shape 578"/>
          <p:cNvCxnSpPr/>
          <p:nvPr/>
        </p:nvCxnSpPr>
        <p:spPr>
          <a:xfrm>
            <a:off x="2622800" y="2424275"/>
            <a:ext cx="479699" cy="0"/>
          </a:xfrm>
          <a:prstGeom prst="straightConnector1">
            <a:avLst/>
          </a:prstGeom>
          <a:noFill/>
          <a:ln cap="flat" cmpd="sng" w="28575">
            <a:solidFill>
              <a:schemeClr val="dk2"/>
            </a:solidFill>
            <a:prstDash val="solid"/>
            <a:round/>
            <a:headEnd len="lg" w="lg" type="diamond"/>
            <a:tailEnd len="lg" w="lg" type="none"/>
          </a:ln>
        </p:spPr>
      </p:cxnSp>
      <p:sp>
        <p:nvSpPr>
          <p:cNvPr id="579" name="Shape 579"/>
          <p:cNvSpPr/>
          <p:nvPr/>
        </p:nvSpPr>
        <p:spPr>
          <a:xfrm>
            <a:off x="6162925" y="1938550"/>
            <a:ext cx="2456399" cy="172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580" name="Shape 580"/>
          <p:cNvCxnSpPr/>
          <p:nvPr/>
        </p:nvCxnSpPr>
        <p:spPr>
          <a:xfrm>
            <a:off x="6162919" y="2376844"/>
            <a:ext cx="2456399" cy="0"/>
          </a:xfrm>
          <a:prstGeom prst="straightConnector1">
            <a:avLst/>
          </a:prstGeom>
          <a:noFill/>
          <a:ln cap="flat" cmpd="sng" w="19050">
            <a:solidFill>
              <a:schemeClr val="dk2"/>
            </a:solidFill>
            <a:prstDash val="solid"/>
            <a:round/>
            <a:headEnd len="lg" w="lg" type="none"/>
            <a:tailEnd len="lg" w="lg" type="none"/>
          </a:ln>
        </p:spPr>
      </p:cxnSp>
      <p:sp>
        <p:nvSpPr>
          <p:cNvPr id="581" name="Shape 581"/>
          <p:cNvSpPr/>
          <p:nvPr/>
        </p:nvSpPr>
        <p:spPr>
          <a:xfrm>
            <a:off x="3710150" y="4639949"/>
            <a:ext cx="15270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CheesePizza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82" name="Shape 582"/>
          <p:cNvCxnSpPr/>
          <p:nvPr/>
        </p:nvCxnSpPr>
        <p:spPr>
          <a:xfrm>
            <a:off x="3710137" y="4961551"/>
            <a:ext cx="1527000" cy="0"/>
          </a:xfrm>
          <a:prstGeom prst="straightConnector1">
            <a:avLst/>
          </a:prstGeom>
          <a:noFill/>
          <a:ln cap="flat" cmpd="sng" w="19050">
            <a:solidFill>
              <a:schemeClr val="dk2"/>
            </a:solidFill>
            <a:prstDash val="solid"/>
            <a:round/>
            <a:headEnd len="lg" w="lg" type="none"/>
            <a:tailEnd len="lg" w="lg" type="none"/>
          </a:ln>
        </p:spPr>
      </p:cxnSp>
      <p:sp>
        <p:nvSpPr>
          <p:cNvPr id="583" name="Shape 583"/>
          <p:cNvSpPr/>
          <p:nvPr/>
        </p:nvSpPr>
        <p:spPr>
          <a:xfrm>
            <a:off x="5294173" y="4668302"/>
            <a:ext cx="17688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84" name="Shape 584"/>
          <p:cNvCxnSpPr/>
          <p:nvPr/>
        </p:nvCxnSpPr>
        <p:spPr>
          <a:xfrm>
            <a:off x="5294159" y="4989905"/>
            <a:ext cx="1768800" cy="0"/>
          </a:xfrm>
          <a:prstGeom prst="straightConnector1">
            <a:avLst/>
          </a:prstGeom>
          <a:noFill/>
          <a:ln cap="flat" cmpd="sng" w="19050">
            <a:solidFill>
              <a:schemeClr val="dk2"/>
            </a:solidFill>
            <a:prstDash val="solid"/>
            <a:round/>
            <a:headEnd len="lg" w="lg" type="none"/>
            <a:tailEnd len="lg" w="lg" type="none"/>
          </a:ln>
        </p:spPr>
      </p:cxnSp>
      <p:sp>
        <p:nvSpPr>
          <p:cNvPr id="585" name="Shape 585"/>
          <p:cNvSpPr/>
          <p:nvPr/>
        </p:nvSpPr>
        <p:spPr>
          <a:xfrm>
            <a:off x="7450600" y="4346699"/>
            <a:ext cx="15270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86" name="Shape 586"/>
          <p:cNvCxnSpPr/>
          <p:nvPr/>
        </p:nvCxnSpPr>
        <p:spPr>
          <a:xfrm>
            <a:off x="7450587" y="4668301"/>
            <a:ext cx="1527000" cy="0"/>
          </a:xfrm>
          <a:prstGeom prst="straightConnector1">
            <a:avLst/>
          </a:prstGeom>
          <a:noFill/>
          <a:ln cap="flat" cmpd="sng" w="19050">
            <a:solidFill>
              <a:schemeClr val="dk2"/>
            </a:solidFill>
            <a:prstDash val="solid"/>
            <a:round/>
            <a:headEnd len="lg" w="lg" type="none"/>
            <a:tailEnd len="lg" w="lg" type="none"/>
          </a:ln>
        </p:spPr>
      </p:cxnSp>
      <p:cxnSp>
        <p:nvCxnSpPr>
          <p:cNvPr id="587" name="Shape 587"/>
          <p:cNvCxnSpPr>
            <a:stCxn id="581" idx="0"/>
          </p:cNvCxnSpPr>
          <p:nvPr/>
        </p:nvCxnSpPr>
        <p:spPr>
          <a:xfrm flipH="1" rot="10800000">
            <a:off x="4473650" y="3722849"/>
            <a:ext cx="2113200" cy="917100"/>
          </a:xfrm>
          <a:prstGeom prst="straightConnector1">
            <a:avLst/>
          </a:prstGeom>
          <a:noFill/>
          <a:ln cap="flat" cmpd="sng" w="28575">
            <a:solidFill>
              <a:schemeClr val="dk2"/>
            </a:solidFill>
            <a:prstDash val="dot"/>
            <a:round/>
            <a:headEnd len="lg" w="lg" type="none"/>
            <a:tailEnd len="lg" w="lg" type="triangle"/>
          </a:ln>
        </p:spPr>
      </p:cxnSp>
      <p:cxnSp>
        <p:nvCxnSpPr>
          <p:cNvPr id="588" name="Shape 588"/>
          <p:cNvCxnSpPr>
            <a:stCxn id="583" idx="0"/>
          </p:cNvCxnSpPr>
          <p:nvPr/>
        </p:nvCxnSpPr>
        <p:spPr>
          <a:xfrm flipH="1" rot="10800000">
            <a:off x="6178573" y="3723902"/>
            <a:ext cx="762600" cy="944400"/>
          </a:xfrm>
          <a:prstGeom prst="straightConnector1">
            <a:avLst/>
          </a:prstGeom>
          <a:noFill/>
          <a:ln cap="flat" cmpd="sng" w="28575">
            <a:solidFill>
              <a:schemeClr val="dk2"/>
            </a:solidFill>
            <a:prstDash val="dot"/>
            <a:round/>
            <a:headEnd len="lg" w="lg" type="none"/>
            <a:tailEnd len="lg" w="lg" type="triangle"/>
          </a:ln>
        </p:spPr>
      </p:cxnSp>
      <p:cxnSp>
        <p:nvCxnSpPr>
          <p:cNvPr id="589" name="Shape 589"/>
          <p:cNvCxnSpPr>
            <a:stCxn id="585" idx="0"/>
            <a:endCxn id="579" idx="2"/>
          </p:cNvCxnSpPr>
          <p:nvPr/>
        </p:nvCxnSpPr>
        <p:spPr>
          <a:xfrm rot="10800000">
            <a:off x="7391200" y="3662099"/>
            <a:ext cx="822900" cy="684600"/>
          </a:xfrm>
          <a:prstGeom prst="straightConnector1">
            <a:avLst/>
          </a:prstGeom>
          <a:noFill/>
          <a:ln cap="flat" cmpd="sng" w="28575">
            <a:solidFill>
              <a:schemeClr val="dk2"/>
            </a:solidFill>
            <a:prstDash val="dot"/>
            <a:round/>
            <a:headEnd len="lg" w="lg" type="none"/>
            <a:tailEnd len="lg" w="lg" type="triangle"/>
          </a:ln>
        </p:spPr>
      </p:cxnSp>
      <p:cxnSp>
        <p:nvCxnSpPr>
          <p:cNvPr id="590" name="Shape 590"/>
          <p:cNvCxnSpPr/>
          <p:nvPr/>
        </p:nvCxnSpPr>
        <p:spPr>
          <a:xfrm>
            <a:off x="5536550" y="2424275"/>
            <a:ext cx="635100" cy="0"/>
          </a:xfrm>
          <a:prstGeom prst="straightConnector1">
            <a:avLst/>
          </a:prstGeom>
          <a:noFill/>
          <a:ln cap="flat" cmpd="sng" w="28575">
            <a:solidFill>
              <a:schemeClr val="dk2"/>
            </a:solidFill>
            <a:prstDash val="solid"/>
            <a:round/>
            <a:headEnd len="lg" w="lg" type="none"/>
            <a:tailEnd len="lg" w="lg" type="none"/>
          </a:ln>
        </p:spPr>
      </p:cxnSp>
      <p:sp>
        <p:nvSpPr>
          <p:cNvPr id="591" name="Shape 5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
        <p:nvSpPr>
          <p:cNvPr id="592" name="Shape 592"/>
          <p:cNvSpPr/>
          <p:nvPr/>
        </p:nvSpPr>
        <p:spPr>
          <a:xfrm>
            <a:off x="166400" y="4019400"/>
            <a:ext cx="3486899" cy="15810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Pizza createPizza(String s){</a:t>
            </a:r>
          </a:p>
          <a:p>
            <a:pPr rtl="0">
              <a:spcBef>
                <a:spcPts val="0"/>
              </a:spcBef>
              <a:buNone/>
            </a:pPr>
            <a:r>
              <a:rPr lang="en"/>
              <a:t>	if(s.equals(“Pepperoni”))</a:t>
            </a:r>
          </a:p>
          <a:p>
            <a:pPr rtl="0">
              <a:spcBef>
                <a:spcPts val="0"/>
              </a:spcBef>
              <a:buNone/>
            </a:pPr>
            <a:r>
              <a:rPr lang="en"/>
              <a:t>		return new PepperoniPizza();</a:t>
            </a:r>
          </a:p>
          <a:p>
            <a:pPr rtl="0">
              <a:spcBef>
                <a:spcPts val="0"/>
              </a:spcBef>
              <a:buNone/>
            </a:pPr>
            <a:r>
              <a:rPr lang="en"/>
              <a:t>	// Other pizza types</a:t>
            </a:r>
          </a:p>
          <a:p>
            <a:pPr>
              <a:spcBef>
                <a:spcPts val="0"/>
              </a:spcBef>
              <a:buNone/>
            </a:pPr>
            <a:r>
              <a:rPr lang="en"/>
              <a:t>}</a:t>
            </a:r>
          </a:p>
        </p:txBody>
      </p:sp>
      <p:cxnSp>
        <p:nvCxnSpPr>
          <p:cNvPr id="593" name="Shape 593"/>
          <p:cNvCxnSpPr>
            <a:stCxn id="592" idx="0"/>
          </p:cNvCxnSpPr>
          <p:nvPr/>
        </p:nvCxnSpPr>
        <p:spPr>
          <a:xfrm flipH="1" rot="10800000">
            <a:off x="1909849" y="2803500"/>
            <a:ext cx="2006700" cy="1215900"/>
          </a:xfrm>
          <a:prstGeom prst="straightConnector1">
            <a:avLst/>
          </a:prstGeom>
          <a:noFill/>
          <a:ln cap="flat" cmpd="sng" w="19050">
            <a:solidFill>
              <a:schemeClr val="dk2"/>
            </a:solidFill>
            <a:prstDash val="dot"/>
            <a:round/>
            <a:headEnd len="lg" w="lg" type="none"/>
            <a:tailEnd len="lg" w="lg" type="none"/>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Franchising the Factory</a:t>
            </a:r>
          </a:p>
        </p:txBody>
      </p:sp>
      <p:sp>
        <p:nvSpPr>
          <p:cNvPr id="599" name="Shape 599"/>
          <p:cNvSpPr/>
          <p:nvPr/>
        </p:nvSpPr>
        <p:spPr>
          <a:xfrm>
            <a:off x="205300" y="1749300"/>
            <a:ext cx="2456399" cy="1327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PizzaStore</a:t>
            </a:r>
          </a:p>
          <a:p>
            <a:pPr lvl="0" rtl="0">
              <a:spcBef>
                <a:spcPts val="0"/>
              </a:spcBef>
              <a:buNone/>
            </a:pPr>
            <a:r>
              <a:t/>
            </a:r>
            <a:endParaRPr/>
          </a:p>
          <a:p>
            <a:pPr lvl="0" rtl="0">
              <a:spcBef>
                <a:spcPts val="0"/>
              </a:spcBef>
              <a:buNone/>
            </a:pPr>
            <a:r>
              <a:rPr lang="en"/>
              <a:t>PizzaFactory factory</a:t>
            </a:r>
          </a:p>
          <a:p>
            <a:pPr lvl="0" rtl="0">
              <a:spcBef>
                <a:spcPts val="0"/>
              </a:spcBef>
              <a:buNone/>
            </a:pPr>
            <a:r>
              <a:t/>
            </a:r>
            <a:endParaRPr/>
          </a:p>
          <a:p>
            <a:pPr lvl="0" rtl="0">
              <a:spcBef>
                <a:spcPts val="0"/>
              </a:spcBef>
              <a:buNone/>
            </a:pPr>
            <a:r>
              <a:rPr lang="en"/>
              <a:t>orderPizza(String)</a:t>
            </a:r>
          </a:p>
          <a:p>
            <a:pPr lvl="0" rtl="0">
              <a:spcBef>
                <a:spcPts val="0"/>
              </a:spcBef>
              <a:buNone/>
            </a:pPr>
            <a:r>
              <a:t/>
            </a:r>
            <a:endParaRPr/>
          </a:p>
        </p:txBody>
      </p:sp>
      <p:cxnSp>
        <p:nvCxnSpPr>
          <p:cNvPr id="600" name="Shape 600"/>
          <p:cNvCxnSpPr/>
          <p:nvPr/>
        </p:nvCxnSpPr>
        <p:spPr>
          <a:xfrm>
            <a:off x="205294" y="2122769"/>
            <a:ext cx="2456399" cy="0"/>
          </a:xfrm>
          <a:prstGeom prst="straightConnector1">
            <a:avLst/>
          </a:prstGeom>
          <a:noFill/>
          <a:ln cap="flat" cmpd="sng" w="19050">
            <a:solidFill>
              <a:schemeClr val="dk2"/>
            </a:solidFill>
            <a:prstDash val="solid"/>
            <a:round/>
            <a:headEnd len="lg" w="lg" type="none"/>
            <a:tailEnd len="lg" w="lg" type="none"/>
          </a:ln>
        </p:spPr>
      </p:cxnSp>
      <p:cxnSp>
        <p:nvCxnSpPr>
          <p:cNvPr id="601" name="Shape 601"/>
          <p:cNvCxnSpPr/>
          <p:nvPr/>
        </p:nvCxnSpPr>
        <p:spPr>
          <a:xfrm>
            <a:off x="205294" y="2586319"/>
            <a:ext cx="2456399" cy="0"/>
          </a:xfrm>
          <a:prstGeom prst="straightConnector1">
            <a:avLst/>
          </a:prstGeom>
          <a:noFill/>
          <a:ln cap="flat" cmpd="sng" w="19050">
            <a:solidFill>
              <a:schemeClr val="dk2"/>
            </a:solidFill>
            <a:prstDash val="solid"/>
            <a:round/>
            <a:headEnd len="lg" w="lg" type="none"/>
            <a:tailEnd len="lg" w="lg" type="none"/>
          </a:ln>
        </p:spPr>
      </p:cxnSp>
      <p:cxnSp>
        <p:nvCxnSpPr>
          <p:cNvPr id="602" name="Shape 602"/>
          <p:cNvCxnSpPr/>
          <p:nvPr/>
        </p:nvCxnSpPr>
        <p:spPr>
          <a:xfrm>
            <a:off x="3119044" y="2187594"/>
            <a:ext cx="2456399" cy="0"/>
          </a:xfrm>
          <a:prstGeom prst="straightConnector1">
            <a:avLst/>
          </a:prstGeom>
          <a:noFill/>
          <a:ln cap="flat" cmpd="sng" w="19050">
            <a:solidFill>
              <a:schemeClr val="dk2"/>
            </a:solidFill>
            <a:prstDash val="solid"/>
            <a:round/>
            <a:headEnd len="lg" w="lg" type="none"/>
            <a:tailEnd len="lg" w="lg" type="none"/>
          </a:ln>
        </p:spPr>
      </p:cxnSp>
      <p:cxnSp>
        <p:nvCxnSpPr>
          <p:cNvPr id="603" name="Shape 603"/>
          <p:cNvCxnSpPr/>
          <p:nvPr/>
        </p:nvCxnSpPr>
        <p:spPr>
          <a:xfrm>
            <a:off x="2680925" y="1901025"/>
            <a:ext cx="479699" cy="0"/>
          </a:xfrm>
          <a:prstGeom prst="straightConnector1">
            <a:avLst/>
          </a:prstGeom>
          <a:noFill/>
          <a:ln cap="flat" cmpd="sng" w="28575">
            <a:solidFill>
              <a:schemeClr val="dk2"/>
            </a:solidFill>
            <a:prstDash val="solid"/>
            <a:round/>
            <a:headEnd len="lg" w="lg" type="none"/>
            <a:tailEnd len="lg" w="lg" type="none"/>
          </a:ln>
        </p:spPr>
      </p:cxnSp>
      <p:sp>
        <p:nvSpPr>
          <p:cNvPr id="604" name="Shape 604"/>
          <p:cNvSpPr/>
          <p:nvPr/>
        </p:nvSpPr>
        <p:spPr>
          <a:xfrm>
            <a:off x="6201825" y="1749300"/>
            <a:ext cx="2456399" cy="172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605" name="Shape 605"/>
          <p:cNvCxnSpPr/>
          <p:nvPr/>
        </p:nvCxnSpPr>
        <p:spPr>
          <a:xfrm>
            <a:off x="6201819" y="2187594"/>
            <a:ext cx="2456399" cy="0"/>
          </a:xfrm>
          <a:prstGeom prst="straightConnector1">
            <a:avLst/>
          </a:prstGeom>
          <a:noFill/>
          <a:ln cap="flat" cmpd="sng" w="19050">
            <a:solidFill>
              <a:schemeClr val="dk2"/>
            </a:solidFill>
            <a:prstDash val="solid"/>
            <a:round/>
            <a:headEnd len="lg" w="lg" type="none"/>
            <a:tailEnd len="lg" w="lg" type="none"/>
          </a:ln>
        </p:spPr>
      </p:cxnSp>
      <p:sp>
        <p:nvSpPr>
          <p:cNvPr id="606" name="Shape 606"/>
          <p:cNvSpPr/>
          <p:nvPr/>
        </p:nvSpPr>
        <p:spPr>
          <a:xfrm>
            <a:off x="5196875" y="4479050"/>
            <a:ext cx="19056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NYPepperoniPizza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07" name="Shape 607"/>
          <p:cNvCxnSpPr/>
          <p:nvPr/>
        </p:nvCxnSpPr>
        <p:spPr>
          <a:xfrm>
            <a:off x="5575437" y="4800651"/>
            <a:ext cx="1527000" cy="0"/>
          </a:xfrm>
          <a:prstGeom prst="straightConnector1">
            <a:avLst/>
          </a:prstGeom>
          <a:noFill/>
          <a:ln cap="flat" cmpd="sng" w="19050">
            <a:solidFill>
              <a:schemeClr val="dk2"/>
            </a:solidFill>
            <a:prstDash val="solid"/>
            <a:round/>
            <a:headEnd len="lg" w="lg" type="none"/>
            <a:tailEnd len="lg" w="lg" type="none"/>
          </a:ln>
        </p:spPr>
      </p:cxnSp>
      <p:sp>
        <p:nvSpPr>
          <p:cNvPr id="608" name="Shape 608"/>
          <p:cNvSpPr/>
          <p:nvPr/>
        </p:nvSpPr>
        <p:spPr>
          <a:xfrm>
            <a:off x="7489500" y="4157449"/>
            <a:ext cx="15270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NYVeggiePizza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09" name="Shape 609"/>
          <p:cNvCxnSpPr/>
          <p:nvPr/>
        </p:nvCxnSpPr>
        <p:spPr>
          <a:xfrm>
            <a:off x="7489487" y="4479051"/>
            <a:ext cx="1527000" cy="0"/>
          </a:xfrm>
          <a:prstGeom prst="straightConnector1">
            <a:avLst/>
          </a:prstGeom>
          <a:noFill/>
          <a:ln cap="flat" cmpd="sng" w="19050">
            <a:solidFill>
              <a:schemeClr val="dk2"/>
            </a:solidFill>
            <a:prstDash val="solid"/>
            <a:round/>
            <a:headEnd len="lg" w="lg" type="none"/>
            <a:tailEnd len="lg" w="lg" type="none"/>
          </a:ln>
        </p:spPr>
      </p:cxnSp>
      <p:cxnSp>
        <p:nvCxnSpPr>
          <p:cNvPr id="610" name="Shape 610"/>
          <p:cNvCxnSpPr>
            <a:stCxn id="606" idx="0"/>
          </p:cNvCxnSpPr>
          <p:nvPr/>
        </p:nvCxnSpPr>
        <p:spPr>
          <a:xfrm flipH="1" rot="10800000">
            <a:off x="6149675" y="3534650"/>
            <a:ext cx="762600" cy="944400"/>
          </a:xfrm>
          <a:prstGeom prst="straightConnector1">
            <a:avLst/>
          </a:prstGeom>
          <a:noFill/>
          <a:ln cap="flat" cmpd="sng" w="28575">
            <a:solidFill>
              <a:schemeClr val="dk2"/>
            </a:solidFill>
            <a:prstDash val="dot"/>
            <a:round/>
            <a:headEnd len="lg" w="lg" type="none"/>
            <a:tailEnd len="lg" w="lg" type="triangle"/>
          </a:ln>
        </p:spPr>
      </p:cxnSp>
      <p:cxnSp>
        <p:nvCxnSpPr>
          <p:cNvPr id="611" name="Shape 611"/>
          <p:cNvCxnSpPr>
            <a:stCxn id="608" idx="0"/>
            <a:endCxn id="604" idx="2"/>
          </p:cNvCxnSpPr>
          <p:nvPr/>
        </p:nvCxnSpPr>
        <p:spPr>
          <a:xfrm rot="10800000">
            <a:off x="7430100" y="3472849"/>
            <a:ext cx="822900" cy="684600"/>
          </a:xfrm>
          <a:prstGeom prst="straightConnector1">
            <a:avLst/>
          </a:prstGeom>
          <a:noFill/>
          <a:ln cap="flat" cmpd="sng" w="28575">
            <a:solidFill>
              <a:schemeClr val="dk2"/>
            </a:solidFill>
            <a:prstDash val="dot"/>
            <a:round/>
            <a:headEnd len="lg" w="lg" type="none"/>
            <a:tailEnd len="lg" w="lg" type="triangle"/>
          </a:ln>
        </p:spPr>
      </p:cxnSp>
      <p:cxnSp>
        <p:nvCxnSpPr>
          <p:cNvPr id="612" name="Shape 612"/>
          <p:cNvCxnSpPr/>
          <p:nvPr/>
        </p:nvCxnSpPr>
        <p:spPr>
          <a:xfrm>
            <a:off x="5584875" y="1862150"/>
            <a:ext cx="635100" cy="0"/>
          </a:xfrm>
          <a:prstGeom prst="straightConnector1">
            <a:avLst/>
          </a:prstGeom>
          <a:noFill/>
          <a:ln cap="flat" cmpd="sng" w="28575">
            <a:solidFill>
              <a:schemeClr val="dk2"/>
            </a:solidFill>
            <a:prstDash val="solid"/>
            <a:round/>
            <a:headEnd len="lg" w="lg" type="none"/>
            <a:tailEnd len="lg" w="lg" type="none"/>
          </a:ln>
        </p:spPr>
      </p:cxnSp>
      <p:sp>
        <p:nvSpPr>
          <p:cNvPr id="613" name="Shape 613"/>
          <p:cNvSpPr/>
          <p:nvPr/>
        </p:nvSpPr>
        <p:spPr>
          <a:xfrm>
            <a:off x="6780507" y="4662953"/>
            <a:ext cx="20133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4" name="Shape 614"/>
          <p:cNvCxnSpPr/>
          <p:nvPr/>
        </p:nvCxnSpPr>
        <p:spPr>
          <a:xfrm>
            <a:off x="6780491" y="4984552"/>
            <a:ext cx="2013300" cy="0"/>
          </a:xfrm>
          <a:prstGeom prst="straightConnector1">
            <a:avLst/>
          </a:prstGeom>
          <a:noFill/>
          <a:ln cap="flat" cmpd="sng" w="19050">
            <a:solidFill>
              <a:schemeClr val="dk2"/>
            </a:solidFill>
            <a:prstDash val="solid"/>
            <a:round/>
            <a:headEnd len="lg" w="lg" type="none"/>
            <a:tailEnd len="lg" w="lg" type="none"/>
          </a:ln>
        </p:spPr>
      </p:cxnSp>
      <p:sp>
        <p:nvSpPr>
          <p:cNvPr id="615" name="Shape 615"/>
          <p:cNvSpPr/>
          <p:nvPr/>
        </p:nvSpPr>
        <p:spPr>
          <a:xfrm>
            <a:off x="3895696" y="4753783"/>
            <a:ext cx="2311199"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6" name="Shape 616"/>
          <p:cNvCxnSpPr/>
          <p:nvPr/>
        </p:nvCxnSpPr>
        <p:spPr>
          <a:xfrm>
            <a:off x="3895677" y="5075376"/>
            <a:ext cx="2311199" cy="0"/>
          </a:xfrm>
          <a:prstGeom prst="straightConnector1">
            <a:avLst/>
          </a:prstGeom>
          <a:noFill/>
          <a:ln cap="flat" cmpd="sng" w="19050">
            <a:solidFill>
              <a:schemeClr val="dk2"/>
            </a:solidFill>
            <a:prstDash val="solid"/>
            <a:round/>
            <a:headEnd len="lg" w="lg" type="none"/>
            <a:tailEnd len="lg" w="lg" type="none"/>
          </a:ln>
        </p:spPr>
      </p:cxnSp>
      <p:cxnSp>
        <p:nvCxnSpPr>
          <p:cNvPr id="617" name="Shape 617"/>
          <p:cNvCxnSpPr/>
          <p:nvPr/>
        </p:nvCxnSpPr>
        <p:spPr>
          <a:xfrm flipH="1" rot="10800000">
            <a:off x="4418100" y="3482800"/>
            <a:ext cx="1905600" cy="1244399"/>
          </a:xfrm>
          <a:prstGeom prst="straightConnector1">
            <a:avLst/>
          </a:prstGeom>
          <a:noFill/>
          <a:ln cap="flat" cmpd="sng" w="28575">
            <a:solidFill>
              <a:schemeClr val="dk2"/>
            </a:solidFill>
            <a:prstDash val="dot"/>
            <a:round/>
            <a:headEnd len="lg" w="lg" type="none"/>
            <a:tailEnd len="lg" w="lg" type="triangle"/>
          </a:ln>
        </p:spPr>
      </p:cxnSp>
      <p:sp>
        <p:nvSpPr>
          <p:cNvPr id="618" name="Shape 618"/>
          <p:cNvSpPr/>
          <p:nvPr/>
        </p:nvSpPr>
        <p:spPr>
          <a:xfrm>
            <a:off x="3119050" y="1749300"/>
            <a:ext cx="24563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PizzaFactory</a:t>
            </a:r>
          </a:p>
          <a:p>
            <a:pPr lvl="0" rtl="0">
              <a:spcBef>
                <a:spcPts val="0"/>
              </a:spcBef>
              <a:buNone/>
            </a:pPr>
            <a:r>
              <a:t/>
            </a:r>
            <a:endParaRPr i="1"/>
          </a:p>
          <a:p>
            <a:pPr lvl="0" rtl="0">
              <a:spcBef>
                <a:spcPts val="0"/>
              </a:spcBef>
              <a:buNone/>
            </a:pPr>
            <a:r>
              <a:rPr i="1" lang="en"/>
              <a:t>createPizza(String)</a:t>
            </a:r>
          </a:p>
          <a:p>
            <a:pPr lvl="0" rtl="0">
              <a:spcBef>
                <a:spcPts val="0"/>
              </a:spcBef>
              <a:buNone/>
            </a:pPr>
            <a:r>
              <a:t/>
            </a:r>
            <a:endParaRPr/>
          </a:p>
        </p:txBody>
      </p:sp>
      <p:cxnSp>
        <p:nvCxnSpPr>
          <p:cNvPr id="619" name="Shape 619"/>
          <p:cNvCxnSpPr>
            <a:endCxn id="604" idx="2"/>
          </p:cNvCxnSpPr>
          <p:nvPr/>
        </p:nvCxnSpPr>
        <p:spPr>
          <a:xfrm flipH="1" rot="10800000">
            <a:off x="7283024" y="3472800"/>
            <a:ext cx="147000" cy="1176600"/>
          </a:xfrm>
          <a:prstGeom prst="straightConnector1">
            <a:avLst/>
          </a:prstGeom>
          <a:noFill/>
          <a:ln cap="flat" cmpd="sng" w="28575">
            <a:solidFill>
              <a:schemeClr val="dk2"/>
            </a:solidFill>
            <a:prstDash val="dot"/>
            <a:round/>
            <a:headEnd len="lg" w="lg" type="none"/>
            <a:tailEnd len="lg" w="lg" type="triangle"/>
          </a:ln>
        </p:spPr>
      </p:cxnSp>
      <p:cxnSp>
        <p:nvCxnSpPr>
          <p:cNvPr id="620" name="Shape 620"/>
          <p:cNvCxnSpPr/>
          <p:nvPr/>
        </p:nvCxnSpPr>
        <p:spPr>
          <a:xfrm>
            <a:off x="3119044" y="2264094"/>
            <a:ext cx="2456399" cy="0"/>
          </a:xfrm>
          <a:prstGeom prst="straightConnector1">
            <a:avLst/>
          </a:prstGeom>
          <a:noFill/>
          <a:ln cap="flat" cmpd="sng" w="19050">
            <a:solidFill>
              <a:schemeClr val="dk2"/>
            </a:solidFill>
            <a:prstDash val="solid"/>
            <a:round/>
            <a:headEnd len="lg" w="lg" type="none"/>
            <a:tailEnd len="lg" w="lg" type="none"/>
          </a:ln>
        </p:spPr>
      </p:cxnSp>
      <p:cxnSp>
        <p:nvCxnSpPr>
          <p:cNvPr id="621" name="Shape 621"/>
          <p:cNvCxnSpPr/>
          <p:nvPr/>
        </p:nvCxnSpPr>
        <p:spPr>
          <a:xfrm>
            <a:off x="127494" y="3930344"/>
            <a:ext cx="2456399" cy="0"/>
          </a:xfrm>
          <a:prstGeom prst="straightConnector1">
            <a:avLst/>
          </a:prstGeom>
          <a:noFill/>
          <a:ln cap="flat" cmpd="sng" w="19050">
            <a:solidFill>
              <a:schemeClr val="dk2"/>
            </a:solidFill>
            <a:prstDash val="solid"/>
            <a:round/>
            <a:headEnd len="lg" w="lg" type="none"/>
            <a:tailEnd len="lg" w="lg" type="none"/>
          </a:ln>
        </p:spPr>
      </p:cxnSp>
      <p:sp>
        <p:nvSpPr>
          <p:cNvPr id="622" name="Shape 622"/>
          <p:cNvSpPr/>
          <p:nvPr/>
        </p:nvSpPr>
        <p:spPr>
          <a:xfrm>
            <a:off x="127500" y="3492050"/>
            <a:ext cx="24563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NewYorkPizzaFactory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23" name="Shape 623"/>
          <p:cNvCxnSpPr/>
          <p:nvPr/>
        </p:nvCxnSpPr>
        <p:spPr>
          <a:xfrm>
            <a:off x="127494" y="4006844"/>
            <a:ext cx="2456399" cy="0"/>
          </a:xfrm>
          <a:prstGeom prst="straightConnector1">
            <a:avLst/>
          </a:prstGeom>
          <a:noFill/>
          <a:ln cap="flat" cmpd="sng" w="19050">
            <a:solidFill>
              <a:schemeClr val="dk2"/>
            </a:solidFill>
            <a:prstDash val="solid"/>
            <a:round/>
            <a:headEnd len="lg" w="lg" type="none"/>
            <a:tailEnd len="lg" w="lg" type="none"/>
          </a:ln>
        </p:spPr>
      </p:cxnSp>
      <p:cxnSp>
        <p:nvCxnSpPr>
          <p:cNvPr id="624" name="Shape 624"/>
          <p:cNvCxnSpPr/>
          <p:nvPr/>
        </p:nvCxnSpPr>
        <p:spPr>
          <a:xfrm>
            <a:off x="2718037" y="3919099"/>
            <a:ext cx="2203199" cy="0"/>
          </a:xfrm>
          <a:prstGeom prst="straightConnector1">
            <a:avLst/>
          </a:prstGeom>
          <a:noFill/>
          <a:ln cap="flat" cmpd="sng" w="19050">
            <a:solidFill>
              <a:schemeClr val="dk2"/>
            </a:solidFill>
            <a:prstDash val="solid"/>
            <a:round/>
            <a:headEnd len="lg" w="lg" type="none"/>
            <a:tailEnd len="lg" w="lg" type="none"/>
          </a:ln>
        </p:spPr>
      </p:cxnSp>
      <p:sp>
        <p:nvSpPr>
          <p:cNvPr id="625" name="Shape 625"/>
          <p:cNvSpPr/>
          <p:nvPr/>
        </p:nvSpPr>
        <p:spPr>
          <a:xfrm>
            <a:off x="2718042" y="3480805"/>
            <a:ext cx="22031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26" name="Shape 626"/>
          <p:cNvCxnSpPr/>
          <p:nvPr/>
        </p:nvCxnSpPr>
        <p:spPr>
          <a:xfrm>
            <a:off x="2718037" y="3995599"/>
            <a:ext cx="2203199" cy="0"/>
          </a:xfrm>
          <a:prstGeom prst="straightConnector1">
            <a:avLst/>
          </a:prstGeom>
          <a:noFill/>
          <a:ln cap="flat" cmpd="sng" w="19050">
            <a:solidFill>
              <a:schemeClr val="dk2"/>
            </a:solidFill>
            <a:prstDash val="solid"/>
            <a:round/>
            <a:headEnd len="lg" w="lg" type="none"/>
            <a:tailEnd len="lg" w="lg" type="none"/>
          </a:ln>
        </p:spPr>
      </p:cxnSp>
      <p:cxnSp>
        <p:nvCxnSpPr>
          <p:cNvPr id="627" name="Shape 627"/>
          <p:cNvCxnSpPr/>
          <p:nvPr/>
        </p:nvCxnSpPr>
        <p:spPr>
          <a:xfrm flipH="1" rot="10800000">
            <a:off x="1993825" y="2808624"/>
            <a:ext cx="1361100" cy="687000"/>
          </a:xfrm>
          <a:prstGeom prst="straightConnector1">
            <a:avLst/>
          </a:prstGeom>
          <a:noFill/>
          <a:ln cap="flat" cmpd="sng" w="28575">
            <a:solidFill>
              <a:schemeClr val="dk2"/>
            </a:solidFill>
            <a:prstDash val="dot"/>
            <a:round/>
            <a:headEnd len="lg" w="lg" type="none"/>
            <a:tailEnd len="lg" w="lg" type="triangle"/>
          </a:ln>
        </p:spPr>
      </p:cxnSp>
      <p:cxnSp>
        <p:nvCxnSpPr>
          <p:cNvPr id="628" name="Shape 628"/>
          <p:cNvCxnSpPr>
            <a:stCxn id="625" idx="0"/>
            <a:endCxn id="618" idx="2"/>
          </p:cNvCxnSpPr>
          <p:nvPr/>
        </p:nvCxnSpPr>
        <p:spPr>
          <a:xfrm flipH="1" rot="10800000">
            <a:off x="3819642" y="2778805"/>
            <a:ext cx="527700" cy="702000"/>
          </a:xfrm>
          <a:prstGeom prst="straightConnector1">
            <a:avLst/>
          </a:prstGeom>
          <a:noFill/>
          <a:ln cap="flat" cmpd="sng" w="28575">
            <a:solidFill>
              <a:schemeClr val="dk2"/>
            </a:solidFill>
            <a:prstDash val="dot"/>
            <a:round/>
            <a:headEnd len="lg" w="lg" type="none"/>
            <a:tailEnd len="lg" w="lg" type="triangle"/>
          </a:ln>
        </p:spPr>
      </p:cxnSp>
      <p:sp>
        <p:nvSpPr>
          <p:cNvPr id="629" name="Shape 6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Definition</a:t>
            </a:r>
          </a:p>
        </p:txBody>
      </p:sp>
      <p:sp>
        <p:nvSpPr>
          <p:cNvPr id="635" name="Shape 635"/>
          <p:cNvSpPr txBox="1"/>
          <p:nvPr>
            <p:ph idx="1" type="body"/>
          </p:nvPr>
        </p:nvSpPr>
        <p:spPr>
          <a:xfrm>
            <a:off x="457175" y="1600200"/>
            <a:ext cx="8229600" cy="1723500"/>
          </a:xfrm>
          <a:prstGeom prst="rect">
            <a:avLst/>
          </a:prstGeom>
        </p:spPr>
        <p:txBody>
          <a:bodyPr anchorCtr="0" anchor="t" bIns="91425" lIns="91425" rIns="91425" tIns="91425">
            <a:noAutofit/>
          </a:bodyPr>
          <a:lstStyle/>
          <a:p>
            <a:pPr lvl="0" rtl="0">
              <a:spcBef>
                <a:spcPts val="0"/>
              </a:spcBef>
              <a:buNone/>
            </a:pPr>
            <a:r>
              <a:rPr lang="en" sz="2800"/>
              <a:t>Defines an interface for creating an object, but lets subclasses decide which object to instantiate. </a:t>
            </a:r>
          </a:p>
          <a:p>
            <a:pPr lvl="0" rtl="0">
              <a:spcBef>
                <a:spcPts val="0"/>
              </a:spcBef>
              <a:buNone/>
            </a:pPr>
            <a:r>
              <a:rPr lang="en" sz="2800"/>
              <a:t>Allows reasoning about </a:t>
            </a:r>
            <a:r>
              <a:rPr b="1" lang="en" sz="2800"/>
              <a:t>creators</a:t>
            </a:r>
            <a:r>
              <a:rPr lang="en" sz="2800"/>
              <a:t> and </a:t>
            </a:r>
            <a:r>
              <a:rPr b="1" lang="en" sz="2800"/>
              <a:t>products</a:t>
            </a:r>
            <a:r>
              <a:rPr lang="en" sz="2800"/>
              <a:t>.</a:t>
            </a:r>
          </a:p>
        </p:txBody>
      </p:sp>
      <p:sp>
        <p:nvSpPr>
          <p:cNvPr id="636" name="Shape 636"/>
          <p:cNvSpPr/>
          <p:nvPr/>
        </p:nvSpPr>
        <p:spPr>
          <a:xfrm>
            <a:off x="1370350" y="3433225"/>
            <a:ext cx="24563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PizzaFactory</a:t>
            </a:r>
          </a:p>
          <a:p>
            <a:pPr lvl="0" rtl="0">
              <a:spcBef>
                <a:spcPts val="0"/>
              </a:spcBef>
              <a:buNone/>
            </a:pPr>
            <a:r>
              <a:t/>
            </a:r>
            <a:endParaRPr i="1"/>
          </a:p>
          <a:p>
            <a:pPr lvl="0" rtl="0">
              <a:spcBef>
                <a:spcPts val="0"/>
              </a:spcBef>
              <a:buNone/>
            </a:pPr>
            <a:r>
              <a:rPr i="1" lang="en"/>
              <a:t>createPizza(String)</a:t>
            </a:r>
          </a:p>
          <a:p>
            <a:pPr lvl="0" rtl="0">
              <a:spcBef>
                <a:spcPts val="0"/>
              </a:spcBef>
              <a:buNone/>
            </a:pPr>
            <a:r>
              <a:t/>
            </a:r>
            <a:endParaRPr/>
          </a:p>
        </p:txBody>
      </p:sp>
      <p:cxnSp>
        <p:nvCxnSpPr>
          <p:cNvPr id="637" name="Shape 637"/>
          <p:cNvCxnSpPr/>
          <p:nvPr/>
        </p:nvCxnSpPr>
        <p:spPr>
          <a:xfrm>
            <a:off x="1370344" y="3948019"/>
            <a:ext cx="2456399" cy="0"/>
          </a:xfrm>
          <a:prstGeom prst="straightConnector1">
            <a:avLst/>
          </a:prstGeom>
          <a:noFill/>
          <a:ln cap="flat" cmpd="sng" w="19050">
            <a:solidFill>
              <a:schemeClr val="dk2"/>
            </a:solidFill>
            <a:prstDash val="solid"/>
            <a:round/>
            <a:headEnd len="lg" w="lg" type="none"/>
            <a:tailEnd len="lg" w="lg" type="none"/>
          </a:ln>
        </p:spPr>
      </p:cxnSp>
      <p:sp>
        <p:nvSpPr>
          <p:cNvPr id="638" name="Shape 638"/>
          <p:cNvSpPr/>
          <p:nvPr/>
        </p:nvSpPr>
        <p:spPr>
          <a:xfrm>
            <a:off x="51675" y="5192050"/>
            <a:ext cx="24563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NewYorkPizzaFactory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39" name="Shape 639"/>
          <p:cNvCxnSpPr/>
          <p:nvPr/>
        </p:nvCxnSpPr>
        <p:spPr>
          <a:xfrm>
            <a:off x="51669" y="5706844"/>
            <a:ext cx="2456399" cy="0"/>
          </a:xfrm>
          <a:prstGeom prst="straightConnector1">
            <a:avLst/>
          </a:prstGeom>
          <a:noFill/>
          <a:ln cap="flat" cmpd="sng" w="19050">
            <a:solidFill>
              <a:schemeClr val="dk2"/>
            </a:solidFill>
            <a:prstDash val="solid"/>
            <a:round/>
            <a:headEnd len="lg" w="lg" type="none"/>
            <a:tailEnd len="lg" w="lg" type="none"/>
          </a:ln>
        </p:spPr>
      </p:cxnSp>
      <p:sp>
        <p:nvSpPr>
          <p:cNvPr id="640" name="Shape 640"/>
          <p:cNvSpPr/>
          <p:nvPr/>
        </p:nvSpPr>
        <p:spPr>
          <a:xfrm>
            <a:off x="2642217" y="5180805"/>
            <a:ext cx="2203199" cy="102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41" name="Shape 641"/>
          <p:cNvCxnSpPr/>
          <p:nvPr/>
        </p:nvCxnSpPr>
        <p:spPr>
          <a:xfrm>
            <a:off x="2642212" y="5695599"/>
            <a:ext cx="2203199" cy="0"/>
          </a:xfrm>
          <a:prstGeom prst="straightConnector1">
            <a:avLst/>
          </a:prstGeom>
          <a:noFill/>
          <a:ln cap="flat" cmpd="sng" w="19050">
            <a:solidFill>
              <a:schemeClr val="dk2"/>
            </a:solidFill>
            <a:prstDash val="solid"/>
            <a:round/>
            <a:headEnd len="lg" w="lg" type="none"/>
            <a:tailEnd len="lg" w="lg" type="none"/>
          </a:ln>
        </p:spPr>
      </p:cxnSp>
      <p:cxnSp>
        <p:nvCxnSpPr>
          <p:cNvPr id="642" name="Shape 642"/>
          <p:cNvCxnSpPr>
            <a:endCxn id="636" idx="2"/>
          </p:cNvCxnSpPr>
          <p:nvPr/>
        </p:nvCxnSpPr>
        <p:spPr>
          <a:xfrm flipH="1" rot="10800000">
            <a:off x="1918149" y="4462824"/>
            <a:ext cx="680400" cy="732900"/>
          </a:xfrm>
          <a:prstGeom prst="straightConnector1">
            <a:avLst/>
          </a:prstGeom>
          <a:noFill/>
          <a:ln cap="flat" cmpd="sng" w="28575">
            <a:solidFill>
              <a:schemeClr val="dk2"/>
            </a:solidFill>
            <a:prstDash val="dot"/>
            <a:round/>
            <a:headEnd len="lg" w="lg" type="none"/>
            <a:tailEnd len="lg" w="lg" type="triangle"/>
          </a:ln>
        </p:spPr>
      </p:cxnSp>
      <p:cxnSp>
        <p:nvCxnSpPr>
          <p:cNvPr id="643" name="Shape 643"/>
          <p:cNvCxnSpPr>
            <a:stCxn id="640" idx="0"/>
            <a:endCxn id="636" idx="2"/>
          </p:cNvCxnSpPr>
          <p:nvPr/>
        </p:nvCxnSpPr>
        <p:spPr>
          <a:xfrm rot="10800000">
            <a:off x="2598417" y="4462905"/>
            <a:ext cx="1145400" cy="717900"/>
          </a:xfrm>
          <a:prstGeom prst="straightConnector1">
            <a:avLst/>
          </a:prstGeom>
          <a:noFill/>
          <a:ln cap="flat" cmpd="sng" w="28575">
            <a:solidFill>
              <a:schemeClr val="dk2"/>
            </a:solidFill>
            <a:prstDash val="dot"/>
            <a:round/>
            <a:headEnd len="lg" w="lg" type="none"/>
            <a:tailEnd len="lg" w="lg" type="triangle"/>
          </a:ln>
        </p:spPr>
      </p:cxnSp>
      <p:sp>
        <p:nvSpPr>
          <p:cNvPr id="644" name="Shape 644"/>
          <p:cNvSpPr/>
          <p:nvPr/>
        </p:nvSpPr>
        <p:spPr>
          <a:xfrm>
            <a:off x="4375500" y="3250675"/>
            <a:ext cx="2456399" cy="172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645" name="Shape 645"/>
          <p:cNvCxnSpPr/>
          <p:nvPr/>
        </p:nvCxnSpPr>
        <p:spPr>
          <a:xfrm>
            <a:off x="4375494" y="3688969"/>
            <a:ext cx="2456399" cy="0"/>
          </a:xfrm>
          <a:prstGeom prst="straightConnector1">
            <a:avLst/>
          </a:prstGeom>
          <a:noFill/>
          <a:ln cap="flat" cmpd="sng" w="19050">
            <a:solidFill>
              <a:schemeClr val="dk2"/>
            </a:solidFill>
            <a:prstDash val="solid"/>
            <a:round/>
            <a:headEnd len="lg" w="lg" type="none"/>
            <a:tailEnd len="lg" w="lg" type="none"/>
          </a:ln>
        </p:spPr>
      </p:cxnSp>
      <p:sp>
        <p:nvSpPr>
          <p:cNvPr id="646" name="Shape 646"/>
          <p:cNvSpPr/>
          <p:nvPr/>
        </p:nvSpPr>
        <p:spPr>
          <a:xfrm>
            <a:off x="7440125" y="4135174"/>
            <a:ext cx="15270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NYVeggiePizza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47" name="Shape 647"/>
          <p:cNvCxnSpPr/>
          <p:nvPr/>
        </p:nvCxnSpPr>
        <p:spPr>
          <a:xfrm>
            <a:off x="7440112" y="4456776"/>
            <a:ext cx="1527000" cy="0"/>
          </a:xfrm>
          <a:prstGeom prst="straightConnector1">
            <a:avLst/>
          </a:prstGeom>
          <a:noFill/>
          <a:ln cap="flat" cmpd="sng" w="19050">
            <a:solidFill>
              <a:schemeClr val="dk2"/>
            </a:solidFill>
            <a:prstDash val="solid"/>
            <a:round/>
            <a:headEnd len="lg" w="lg" type="none"/>
            <a:tailEnd len="lg" w="lg" type="none"/>
          </a:ln>
        </p:spPr>
      </p:cxnSp>
      <p:cxnSp>
        <p:nvCxnSpPr>
          <p:cNvPr id="648" name="Shape 648"/>
          <p:cNvCxnSpPr>
            <a:stCxn id="646" idx="0"/>
          </p:cNvCxnSpPr>
          <p:nvPr/>
        </p:nvCxnSpPr>
        <p:spPr>
          <a:xfrm rot="10800000">
            <a:off x="6896825" y="3875374"/>
            <a:ext cx="1306800" cy="259800"/>
          </a:xfrm>
          <a:prstGeom prst="straightConnector1">
            <a:avLst/>
          </a:prstGeom>
          <a:noFill/>
          <a:ln cap="flat" cmpd="sng" w="28575">
            <a:solidFill>
              <a:schemeClr val="dk2"/>
            </a:solidFill>
            <a:prstDash val="dot"/>
            <a:round/>
            <a:headEnd len="lg" w="lg" type="none"/>
            <a:tailEnd len="lg" w="lg" type="triangle"/>
          </a:ln>
        </p:spPr>
      </p:cxnSp>
      <p:sp>
        <p:nvSpPr>
          <p:cNvPr id="649" name="Shape 649"/>
          <p:cNvSpPr/>
          <p:nvPr/>
        </p:nvSpPr>
        <p:spPr>
          <a:xfrm>
            <a:off x="6731132" y="4640678"/>
            <a:ext cx="20133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ChicagoVeggiePizza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50" name="Shape 650"/>
          <p:cNvCxnSpPr/>
          <p:nvPr/>
        </p:nvCxnSpPr>
        <p:spPr>
          <a:xfrm>
            <a:off x="6731116" y="4962277"/>
            <a:ext cx="2013300" cy="0"/>
          </a:xfrm>
          <a:prstGeom prst="straightConnector1">
            <a:avLst/>
          </a:prstGeom>
          <a:noFill/>
          <a:ln cap="flat" cmpd="sng" w="19050">
            <a:solidFill>
              <a:schemeClr val="dk2"/>
            </a:solidFill>
            <a:prstDash val="solid"/>
            <a:round/>
            <a:headEnd len="lg" w="lg" type="none"/>
            <a:tailEnd len="lg" w="lg" type="none"/>
          </a:ln>
        </p:spPr>
      </p:cxnSp>
      <p:cxnSp>
        <p:nvCxnSpPr>
          <p:cNvPr id="651" name="Shape 651"/>
          <p:cNvCxnSpPr>
            <a:endCxn id="644" idx="2"/>
          </p:cNvCxnSpPr>
          <p:nvPr/>
        </p:nvCxnSpPr>
        <p:spPr>
          <a:xfrm rot="10800000">
            <a:off x="5603699" y="4974175"/>
            <a:ext cx="1072500" cy="417900"/>
          </a:xfrm>
          <a:prstGeom prst="straightConnector1">
            <a:avLst/>
          </a:prstGeom>
          <a:noFill/>
          <a:ln cap="flat" cmpd="sng" w="28575">
            <a:solidFill>
              <a:schemeClr val="dk2"/>
            </a:solidFill>
            <a:prstDash val="dot"/>
            <a:round/>
            <a:headEnd len="lg" w="lg" type="none"/>
            <a:tailEnd len="lg" w="lg" type="triangle"/>
          </a:ln>
        </p:spPr>
      </p:cxnSp>
      <p:sp>
        <p:nvSpPr>
          <p:cNvPr id="652" name="Shape 6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Factory Pattern - In Practice</a:t>
            </a:r>
          </a:p>
        </p:txBody>
      </p:sp>
      <p:sp>
        <p:nvSpPr>
          <p:cNvPr id="658" name="Shape 658"/>
          <p:cNvSpPr/>
          <p:nvPr/>
        </p:nvSpPr>
        <p:spPr>
          <a:xfrm>
            <a:off x="162800" y="1602237"/>
            <a:ext cx="2456399" cy="424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p:txBody>
      </p:sp>
      <p:sp>
        <p:nvSpPr>
          <p:cNvPr id="659" name="Shape 659"/>
          <p:cNvSpPr/>
          <p:nvPr/>
        </p:nvSpPr>
        <p:spPr>
          <a:xfrm>
            <a:off x="4033100" y="1866912"/>
            <a:ext cx="2456399" cy="1075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ProductA</a:t>
            </a:r>
          </a:p>
          <a:p>
            <a:pPr lvl="0" rtl="0">
              <a:spcBef>
                <a:spcPts val="0"/>
              </a:spcBef>
              <a:buNone/>
            </a:pPr>
            <a:r>
              <a:t/>
            </a:r>
            <a:endParaRPr i="1"/>
          </a:p>
          <a:p>
            <a:pPr lvl="0" rtl="0">
              <a:spcBef>
                <a:spcPts val="0"/>
              </a:spcBef>
              <a:buNone/>
            </a:pPr>
            <a:r>
              <a:rPr i="1" lang="en"/>
              <a:t>// methods</a:t>
            </a:r>
          </a:p>
        </p:txBody>
      </p:sp>
      <p:cxnSp>
        <p:nvCxnSpPr>
          <p:cNvPr id="660" name="Shape 660"/>
          <p:cNvCxnSpPr/>
          <p:nvPr/>
        </p:nvCxnSpPr>
        <p:spPr>
          <a:xfrm>
            <a:off x="4033094" y="2404507"/>
            <a:ext cx="2456399" cy="0"/>
          </a:xfrm>
          <a:prstGeom prst="straightConnector1">
            <a:avLst/>
          </a:prstGeom>
          <a:noFill/>
          <a:ln cap="flat" cmpd="sng" w="19050">
            <a:solidFill>
              <a:schemeClr val="dk2"/>
            </a:solidFill>
            <a:prstDash val="solid"/>
            <a:round/>
            <a:headEnd len="lg" w="lg" type="none"/>
            <a:tailEnd len="lg" w="lg" type="none"/>
          </a:ln>
        </p:spPr>
      </p:cxnSp>
      <p:sp>
        <p:nvSpPr>
          <p:cNvPr id="661" name="Shape 661"/>
          <p:cNvSpPr/>
          <p:nvPr/>
        </p:nvSpPr>
        <p:spPr>
          <a:xfrm>
            <a:off x="162808" y="4673505"/>
            <a:ext cx="1907400" cy="1282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Factory</a:t>
            </a:r>
          </a:p>
          <a:p>
            <a:pPr lvl="0" rtl="0">
              <a:spcBef>
                <a:spcPts val="0"/>
              </a:spcBef>
              <a:buNone/>
            </a:pPr>
            <a:r>
              <a:t/>
            </a:r>
            <a:endParaRPr i="1"/>
          </a:p>
          <a:p>
            <a:pPr lvl="0" rtl="0">
              <a:spcBef>
                <a:spcPts val="0"/>
              </a:spcBef>
              <a:buNone/>
            </a:pPr>
            <a:r>
              <a:rPr i="1" lang="en"/>
              <a:t>createProductA()</a:t>
            </a:r>
          </a:p>
          <a:p>
            <a:pPr lvl="0" rtl="0">
              <a:spcBef>
                <a:spcPts val="0"/>
              </a:spcBef>
              <a:buNone/>
            </a:pPr>
            <a:r>
              <a:rPr i="1" lang="en"/>
              <a:t>createProductB()</a:t>
            </a:r>
          </a:p>
          <a:p>
            <a:pPr lvl="0" rtl="0">
              <a:spcBef>
                <a:spcPts val="0"/>
              </a:spcBef>
              <a:buNone/>
            </a:pPr>
            <a:r>
              <a:t/>
            </a:r>
            <a:endParaRPr/>
          </a:p>
        </p:txBody>
      </p:sp>
      <p:cxnSp>
        <p:nvCxnSpPr>
          <p:cNvPr id="662" name="Shape 662"/>
          <p:cNvCxnSpPr/>
          <p:nvPr/>
        </p:nvCxnSpPr>
        <p:spPr>
          <a:xfrm>
            <a:off x="162804" y="5188294"/>
            <a:ext cx="1907400" cy="0"/>
          </a:xfrm>
          <a:prstGeom prst="straightConnector1">
            <a:avLst/>
          </a:prstGeom>
          <a:noFill/>
          <a:ln cap="flat" cmpd="sng" w="19050">
            <a:solidFill>
              <a:schemeClr val="dk2"/>
            </a:solidFill>
            <a:prstDash val="solid"/>
            <a:round/>
            <a:headEnd len="lg" w="lg" type="none"/>
            <a:tailEnd len="lg" w="lg" type="none"/>
          </a:ln>
        </p:spPr>
      </p:cxnSp>
      <p:cxnSp>
        <p:nvCxnSpPr>
          <p:cNvPr id="663" name="Shape 663"/>
          <p:cNvCxnSpPr/>
          <p:nvPr/>
        </p:nvCxnSpPr>
        <p:spPr>
          <a:xfrm>
            <a:off x="2696293" y="4673494"/>
            <a:ext cx="1782899" cy="0"/>
          </a:xfrm>
          <a:prstGeom prst="straightConnector1">
            <a:avLst/>
          </a:prstGeom>
          <a:noFill/>
          <a:ln cap="flat" cmpd="sng" w="19050">
            <a:solidFill>
              <a:schemeClr val="dk2"/>
            </a:solidFill>
            <a:prstDash val="solid"/>
            <a:round/>
            <a:headEnd len="lg" w="lg" type="none"/>
            <a:tailEnd len="lg" w="lg" type="none"/>
          </a:ln>
        </p:spPr>
      </p:cxnSp>
      <p:sp>
        <p:nvSpPr>
          <p:cNvPr id="664" name="Shape 664"/>
          <p:cNvSpPr/>
          <p:nvPr/>
        </p:nvSpPr>
        <p:spPr>
          <a:xfrm>
            <a:off x="2696300" y="4243448"/>
            <a:ext cx="1782899" cy="1075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ConcreteFactory1</a:t>
            </a:r>
          </a:p>
          <a:p>
            <a:pPr lvl="0" rtl="0">
              <a:spcBef>
                <a:spcPts val="0"/>
              </a:spcBef>
              <a:buNone/>
            </a:pPr>
            <a:r>
              <a:t/>
            </a:r>
            <a:endParaRPr/>
          </a:p>
          <a:p>
            <a:pPr lvl="0" rtl="0">
              <a:spcBef>
                <a:spcPts val="0"/>
              </a:spcBef>
              <a:buNone/>
            </a:pPr>
            <a:r>
              <a:rPr lang="en"/>
              <a:t>createProductA()</a:t>
            </a:r>
          </a:p>
          <a:p>
            <a:pPr lvl="0" rtl="0">
              <a:spcBef>
                <a:spcPts val="0"/>
              </a:spcBef>
              <a:buNone/>
            </a:pPr>
            <a:r>
              <a:rPr lang="en"/>
              <a:t>createProductB()</a:t>
            </a:r>
          </a:p>
          <a:p>
            <a:pPr lvl="0" rtl="0">
              <a:spcBef>
                <a:spcPts val="0"/>
              </a:spcBef>
              <a:buNone/>
            </a:pPr>
            <a:r>
              <a:t/>
            </a:r>
            <a:endParaRPr/>
          </a:p>
        </p:txBody>
      </p:sp>
      <p:cxnSp>
        <p:nvCxnSpPr>
          <p:cNvPr id="665" name="Shape 665"/>
          <p:cNvCxnSpPr/>
          <p:nvPr/>
        </p:nvCxnSpPr>
        <p:spPr>
          <a:xfrm>
            <a:off x="2696293" y="4673495"/>
            <a:ext cx="1782899" cy="0"/>
          </a:xfrm>
          <a:prstGeom prst="straightConnector1">
            <a:avLst/>
          </a:prstGeom>
          <a:noFill/>
          <a:ln cap="flat" cmpd="sng" w="19050">
            <a:solidFill>
              <a:schemeClr val="dk2"/>
            </a:solidFill>
            <a:prstDash val="solid"/>
            <a:round/>
            <a:headEnd len="lg" w="lg" type="none"/>
            <a:tailEnd len="lg" w="lg" type="none"/>
          </a:ln>
        </p:spPr>
      </p:cxnSp>
      <p:cxnSp>
        <p:nvCxnSpPr>
          <p:cNvPr id="666" name="Shape 666"/>
          <p:cNvCxnSpPr/>
          <p:nvPr/>
        </p:nvCxnSpPr>
        <p:spPr>
          <a:xfrm>
            <a:off x="2696311" y="5964252"/>
            <a:ext cx="1904699" cy="0"/>
          </a:xfrm>
          <a:prstGeom prst="straightConnector1">
            <a:avLst/>
          </a:prstGeom>
          <a:noFill/>
          <a:ln cap="flat" cmpd="sng" w="19050">
            <a:solidFill>
              <a:schemeClr val="dk2"/>
            </a:solidFill>
            <a:prstDash val="solid"/>
            <a:round/>
            <a:headEnd len="lg" w="lg" type="none"/>
            <a:tailEnd len="lg" w="lg" type="none"/>
          </a:ln>
        </p:spPr>
      </p:cxnSp>
      <p:sp>
        <p:nvSpPr>
          <p:cNvPr id="667" name="Shape 667"/>
          <p:cNvSpPr/>
          <p:nvPr/>
        </p:nvSpPr>
        <p:spPr>
          <a:xfrm>
            <a:off x="2635412" y="5378824"/>
            <a:ext cx="1904699" cy="1075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ConcreteFactory2</a:t>
            </a:r>
          </a:p>
          <a:p>
            <a:pPr lvl="0" rtl="0">
              <a:spcBef>
                <a:spcPts val="0"/>
              </a:spcBef>
              <a:buNone/>
            </a:pPr>
            <a:r>
              <a:t/>
            </a:r>
            <a:endParaRPr/>
          </a:p>
          <a:p>
            <a:pPr lvl="0" rtl="0">
              <a:spcBef>
                <a:spcPts val="0"/>
              </a:spcBef>
              <a:buNone/>
            </a:pPr>
            <a:r>
              <a:rPr lang="en"/>
              <a:t>createProductA()</a:t>
            </a:r>
          </a:p>
          <a:p>
            <a:pPr lvl="0" rtl="0">
              <a:spcBef>
                <a:spcPts val="0"/>
              </a:spcBef>
              <a:buNone/>
            </a:pPr>
            <a:r>
              <a:rPr lang="en"/>
              <a:t>createProductB()</a:t>
            </a:r>
          </a:p>
          <a:p>
            <a:pPr lvl="0" rtl="0">
              <a:spcBef>
                <a:spcPts val="0"/>
              </a:spcBef>
              <a:buNone/>
            </a:pPr>
            <a:r>
              <a:t/>
            </a:r>
            <a:endParaRPr/>
          </a:p>
        </p:txBody>
      </p:sp>
      <p:cxnSp>
        <p:nvCxnSpPr>
          <p:cNvPr id="668" name="Shape 668"/>
          <p:cNvCxnSpPr/>
          <p:nvPr/>
        </p:nvCxnSpPr>
        <p:spPr>
          <a:xfrm>
            <a:off x="2635399" y="5693229"/>
            <a:ext cx="1904699" cy="0"/>
          </a:xfrm>
          <a:prstGeom prst="straightConnector1">
            <a:avLst/>
          </a:prstGeom>
          <a:noFill/>
          <a:ln cap="flat" cmpd="sng" w="19050">
            <a:solidFill>
              <a:schemeClr val="dk2"/>
            </a:solidFill>
            <a:prstDash val="solid"/>
            <a:round/>
            <a:headEnd len="lg" w="lg" type="none"/>
            <a:tailEnd len="lg" w="lg" type="none"/>
          </a:ln>
        </p:spPr>
      </p:cxnSp>
      <p:cxnSp>
        <p:nvCxnSpPr>
          <p:cNvPr id="669" name="Shape 669"/>
          <p:cNvCxnSpPr>
            <a:stCxn id="664" idx="1"/>
            <a:endCxn id="661" idx="3"/>
          </p:cNvCxnSpPr>
          <p:nvPr/>
        </p:nvCxnSpPr>
        <p:spPr>
          <a:xfrm flipH="1">
            <a:off x="2070200" y="4781048"/>
            <a:ext cx="626100" cy="533700"/>
          </a:xfrm>
          <a:prstGeom prst="straightConnector1">
            <a:avLst/>
          </a:prstGeom>
          <a:noFill/>
          <a:ln cap="flat" cmpd="sng" w="28575">
            <a:solidFill>
              <a:schemeClr val="dk2"/>
            </a:solidFill>
            <a:prstDash val="dot"/>
            <a:round/>
            <a:headEnd len="lg" w="lg" type="none"/>
            <a:tailEnd len="lg" w="lg" type="triangle"/>
          </a:ln>
        </p:spPr>
      </p:cxnSp>
      <p:sp>
        <p:nvSpPr>
          <p:cNvPr id="670" name="Shape 670"/>
          <p:cNvSpPr/>
          <p:nvPr/>
        </p:nvSpPr>
        <p:spPr>
          <a:xfrm>
            <a:off x="6551600" y="1866912"/>
            <a:ext cx="2456399" cy="1075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&lt;&lt;interface&gt;&gt;</a:t>
            </a:r>
          </a:p>
          <a:p>
            <a:pPr lvl="0" rtl="0" algn="ctr">
              <a:spcBef>
                <a:spcPts val="0"/>
              </a:spcBef>
              <a:buNone/>
            </a:pPr>
            <a:r>
              <a:rPr b="1" i="1" lang="en"/>
              <a:t>ProductB</a:t>
            </a:r>
          </a:p>
          <a:p>
            <a:pPr lvl="0" rtl="0">
              <a:spcBef>
                <a:spcPts val="0"/>
              </a:spcBef>
              <a:buNone/>
            </a:pPr>
            <a:r>
              <a:t/>
            </a:r>
            <a:endParaRPr i="1"/>
          </a:p>
          <a:p>
            <a:pPr lvl="0" rtl="0">
              <a:spcBef>
                <a:spcPts val="0"/>
              </a:spcBef>
              <a:buNone/>
            </a:pPr>
            <a:r>
              <a:rPr i="1" lang="en"/>
              <a:t>// methods</a:t>
            </a:r>
          </a:p>
        </p:txBody>
      </p:sp>
      <p:cxnSp>
        <p:nvCxnSpPr>
          <p:cNvPr id="671" name="Shape 671"/>
          <p:cNvCxnSpPr/>
          <p:nvPr/>
        </p:nvCxnSpPr>
        <p:spPr>
          <a:xfrm>
            <a:off x="6551594" y="2404507"/>
            <a:ext cx="2456399" cy="0"/>
          </a:xfrm>
          <a:prstGeom prst="straightConnector1">
            <a:avLst/>
          </a:prstGeom>
          <a:noFill/>
          <a:ln cap="flat" cmpd="sng" w="19050">
            <a:solidFill>
              <a:schemeClr val="dk2"/>
            </a:solidFill>
            <a:prstDash val="solid"/>
            <a:round/>
            <a:headEnd len="lg" w="lg" type="none"/>
            <a:tailEnd len="lg" w="lg" type="none"/>
          </a:ln>
        </p:spPr>
      </p:cxnSp>
      <p:sp>
        <p:nvSpPr>
          <p:cNvPr id="672" name="Shape 672"/>
          <p:cNvSpPr/>
          <p:nvPr/>
        </p:nvSpPr>
        <p:spPr>
          <a:xfrm>
            <a:off x="4978500" y="3973950"/>
            <a:ext cx="14139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ProductA1</a:t>
            </a:r>
          </a:p>
        </p:txBody>
      </p:sp>
      <p:sp>
        <p:nvSpPr>
          <p:cNvPr id="673" name="Shape 673"/>
          <p:cNvSpPr/>
          <p:nvPr/>
        </p:nvSpPr>
        <p:spPr>
          <a:xfrm>
            <a:off x="7311948" y="5188287"/>
            <a:ext cx="15054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ProductB1</a:t>
            </a:r>
          </a:p>
        </p:txBody>
      </p:sp>
      <p:sp>
        <p:nvSpPr>
          <p:cNvPr id="674" name="Shape 674"/>
          <p:cNvSpPr/>
          <p:nvPr/>
        </p:nvSpPr>
        <p:spPr>
          <a:xfrm>
            <a:off x="7397150" y="5747637"/>
            <a:ext cx="1573199"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ProductB2</a:t>
            </a:r>
          </a:p>
        </p:txBody>
      </p:sp>
      <p:cxnSp>
        <p:nvCxnSpPr>
          <p:cNvPr id="675" name="Shape 675"/>
          <p:cNvCxnSpPr>
            <a:stCxn id="672" idx="0"/>
            <a:endCxn id="659" idx="2"/>
          </p:cNvCxnSpPr>
          <p:nvPr/>
        </p:nvCxnSpPr>
        <p:spPr>
          <a:xfrm rot="10800000">
            <a:off x="5261250" y="2942250"/>
            <a:ext cx="424200" cy="1031700"/>
          </a:xfrm>
          <a:prstGeom prst="straightConnector1">
            <a:avLst/>
          </a:prstGeom>
          <a:noFill/>
          <a:ln cap="flat" cmpd="sng" w="28575">
            <a:solidFill>
              <a:schemeClr val="dk2"/>
            </a:solidFill>
            <a:prstDash val="dot"/>
            <a:round/>
            <a:headEnd len="lg" w="lg" type="none"/>
            <a:tailEnd len="lg" w="lg" type="triangle"/>
          </a:ln>
        </p:spPr>
      </p:cxnSp>
      <p:cxnSp>
        <p:nvCxnSpPr>
          <p:cNvPr id="676" name="Shape 676"/>
          <p:cNvCxnSpPr>
            <a:stCxn id="677" idx="0"/>
          </p:cNvCxnSpPr>
          <p:nvPr/>
        </p:nvCxnSpPr>
        <p:spPr>
          <a:xfrm rot="10800000">
            <a:off x="6023150" y="2994750"/>
            <a:ext cx="1004100" cy="1516800"/>
          </a:xfrm>
          <a:prstGeom prst="straightConnector1">
            <a:avLst/>
          </a:prstGeom>
          <a:noFill/>
          <a:ln cap="flat" cmpd="sng" w="28575">
            <a:solidFill>
              <a:schemeClr val="dk2"/>
            </a:solidFill>
            <a:prstDash val="dot"/>
            <a:round/>
            <a:headEnd len="lg" w="lg" type="none"/>
            <a:tailEnd len="lg" w="lg" type="triangle"/>
          </a:ln>
        </p:spPr>
      </p:cxnSp>
      <p:cxnSp>
        <p:nvCxnSpPr>
          <p:cNvPr id="678" name="Shape 678"/>
          <p:cNvCxnSpPr>
            <a:stCxn id="673" idx="0"/>
            <a:endCxn id="670" idx="2"/>
          </p:cNvCxnSpPr>
          <p:nvPr/>
        </p:nvCxnSpPr>
        <p:spPr>
          <a:xfrm rot="10800000">
            <a:off x="7779948" y="2942187"/>
            <a:ext cx="284700" cy="2246100"/>
          </a:xfrm>
          <a:prstGeom prst="straightConnector1">
            <a:avLst/>
          </a:prstGeom>
          <a:noFill/>
          <a:ln cap="flat" cmpd="sng" w="28575">
            <a:solidFill>
              <a:schemeClr val="dk2"/>
            </a:solidFill>
            <a:prstDash val="dot"/>
            <a:round/>
            <a:headEnd len="lg" w="lg" type="none"/>
            <a:tailEnd len="lg" w="lg" type="triangle"/>
          </a:ln>
        </p:spPr>
      </p:cxnSp>
      <p:cxnSp>
        <p:nvCxnSpPr>
          <p:cNvPr id="679" name="Shape 679"/>
          <p:cNvCxnSpPr>
            <a:stCxn id="674" idx="3"/>
          </p:cNvCxnSpPr>
          <p:nvPr/>
        </p:nvCxnSpPr>
        <p:spPr>
          <a:xfrm rot="10800000">
            <a:off x="8817349" y="2950137"/>
            <a:ext cx="153000" cy="3014099"/>
          </a:xfrm>
          <a:prstGeom prst="straightConnector1">
            <a:avLst/>
          </a:prstGeom>
          <a:noFill/>
          <a:ln cap="flat" cmpd="sng" w="28575">
            <a:solidFill>
              <a:schemeClr val="dk2"/>
            </a:solidFill>
            <a:prstDash val="dot"/>
            <a:round/>
            <a:headEnd len="lg" w="lg" type="none"/>
            <a:tailEnd len="lg" w="lg" type="triangle"/>
          </a:ln>
        </p:spPr>
      </p:cxnSp>
      <p:cxnSp>
        <p:nvCxnSpPr>
          <p:cNvPr id="680" name="Shape 680"/>
          <p:cNvCxnSpPr>
            <a:stCxn id="658" idx="2"/>
            <a:endCxn id="661" idx="0"/>
          </p:cNvCxnSpPr>
          <p:nvPr/>
        </p:nvCxnSpPr>
        <p:spPr>
          <a:xfrm flipH="1">
            <a:off x="1116499" y="2026437"/>
            <a:ext cx="274500" cy="2647199"/>
          </a:xfrm>
          <a:prstGeom prst="straightConnector1">
            <a:avLst/>
          </a:prstGeom>
          <a:noFill/>
          <a:ln cap="flat" cmpd="sng" w="28575">
            <a:solidFill>
              <a:schemeClr val="dk2"/>
            </a:solidFill>
            <a:prstDash val="solid"/>
            <a:round/>
            <a:headEnd len="lg" w="lg" type="none"/>
            <a:tailEnd len="lg" w="lg" type="none"/>
          </a:ln>
        </p:spPr>
      </p:cxnSp>
      <p:cxnSp>
        <p:nvCxnSpPr>
          <p:cNvPr id="681" name="Shape 681"/>
          <p:cNvCxnSpPr>
            <a:stCxn id="658" idx="3"/>
            <a:endCxn id="659" idx="1"/>
          </p:cNvCxnSpPr>
          <p:nvPr/>
        </p:nvCxnSpPr>
        <p:spPr>
          <a:xfrm>
            <a:off x="2619199" y="1814337"/>
            <a:ext cx="1413900" cy="590100"/>
          </a:xfrm>
          <a:prstGeom prst="straightConnector1">
            <a:avLst/>
          </a:prstGeom>
          <a:noFill/>
          <a:ln cap="flat" cmpd="sng" w="28575">
            <a:solidFill>
              <a:schemeClr val="dk2"/>
            </a:solidFill>
            <a:prstDash val="solid"/>
            <a:round/>
            <a:headEnd len="lg" w="lg" type="none"/>
            <a:tailEnd len="lg" w="lg" type="none"/>
          </a:ln>
        </p:spPr>
      </p:cxnSp>
      <p:cxnSp>
        <p:nvCxnSpPr>
          <p:cNvPr id="682" name="Shape 682"/>
          <p:cNvCxnSpPr>
            <a:endCxn id="670" idx="0"/>
          </p:cNvCxnSpPr>
          <p:nvPr/>
        </p:nvCxnSpPr>
        <p:spPr>
          <a:xfrm>
            <a:off x="2625500" y="1702212"/>
            <a:ext cx="5154300" cy="164700"/>
          </a:xfrm>
          <a:prstGeom prst="straightConnector1">
            <a:avLst/>
          </a:prstGeom>
          <a:noFill/>
          <a:ln cap="flat" cmpd="sng" w="28575">
            <a:solidFill>
              <a:schemeClr val="dk2"/>
            </a:solidFill>
            <a:prstDash val="solid"/>
            <a:round/>
            <a:headEnd len="lg" w="lg" type="none"/>
            <a:tailEnd len="lg" w="lg" type="none"/>
          </a:ln>
        </p:spPr>
      </p:cxnSp>
      <p:sp>
        <p:nvSpPr>
          <p:cNvPr id="677" name="Shape 677"/>
          <p:cNvSpPr/>
          <p:nvPr/>
        </p:nvSpPr>
        <p:spPr>
          <a:xfrm>
            <a:off x="6274550" y="4511550"/>
            <a:ext cx="15054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a:t>
            </a:r>
          </a:p>
          <a:p>
            <a:pPr lvl="0" rtl="0" algn="ctr">
              <a:spcBef>
                <a:spcPts val="0"/>
              </a:spcBef>
              <a:buNone/>
            </a:pPr>
            <a:r>
              <a:rPr b="1" lang="en"/>
              <a:t>ProductA2</a:t>
            </a:r>
          </a:p>
        </p:txBody>
      </p:sp>
      <p:cxnSp>
        <p:nvCxnSpPr>
          <p:cNvPr id="683" name="Shape 683"/>
          <p:cNvCxnSpPr>
            <a:stCxn id="667" idx="1"/>
            <a:endCxn id="661" idx="3"/>
          </p:cNvCxnSpPr>
          <p:nvPr/>
        </p:nvCxnSpPr>
        <p:spPr>
          <a:xfrm rot="10800000">
            <a:off x="2070212" y="5314624"/>
            <a:ext cx="565200" cy="601800"/>
          </a:xfrm>
          <a:prstGeom prst="straightConnector1">
            <a:avLst/>
          </a:prstGeom>
          <a:noFill/>
          <a:ln cap="flat" cmpd="sng" w="28575">
            <a:solidFill>
              <a:schemeClr val="dk2"/>
            </a:solidFill>
            <a:prstDash val="dot"/>
            <a:round/>
            <a:headEnd len="lg" w="lg" type="none"/>
            <a:tailEnd len="lg" w="lg" type="triangle"/>
          </a:ln>
        </p:spPr>
      </p:cxnSp>
      <p:cxnSp>
        <p:nvCxnSpPr>
          <p:cNvPr id="684" name="Shape 684"/>
          <p:cNvCxnSpPr>
            <a:stCxn id="664" idx="3"/>
            <a:endCxn id="672" idx="1"/>
          </p:cNvCxnSpPr>
          <p:nvPr/>
        </p:nvCxnSpPr>
        <p:spPr>
          <a:xfrm flipH="1" rot="10800000">
            <a:off x="4479199" y="4190648"/>
            <a:ext cx="499200" cy="590400"/>
          </a:xfrm>
          <a:prstGeom prst="straightConnector1">
            <a:avLst/>
          </a:prstGeom>
          <a:noFill/>
          <a:ln cap="flat" cmpd="sng" w="19050">
            <a:solidFill>
              <a:schemeClr val="dk2"/>
            </a:solidFill>
            <a:prstDash val="solid"/>
            <a:round/>
            <a:headEnd len="lg" w="lg" type="none"/>
            <a:tailEnd len="lg" w="lg" type="none"/>
          </a:ln>
        </p:spPr>
      </p:cxnSp>
      <p:cxnSp>
        <p:nvCxnSpPr>
          <p:cNvPr id="685" name="Shape 685"/>
          <p:cNvCxnSpPr>
            <a:stCxn id="664" idx="3"/>
            <a:endCxn id="673" idx="1"/>
          </p:cNvCxnSpPr>
          <p:nvPr/>
        </p:nvCxnSpPr>
        <p:spPr>
          <a:xfrm>
            <a:off x="4479199" y="4781048"/>
            <a:ext cx="2832600" cy="623700"/>
          </a:xfrm>
          <a:prstGeom prst="straightConnector1">
            <a:avLst/>
          </a:prstGeom>
          <a:noFill/>
          <a:ln cap="flat" cmpd="sng" w="19050">
            <a:solidFill>
              <a:schemeClr val="dk2"/>
            </a:solidFill>
            <a:prstDash val="solid"/>
            <a:round/>
            <a:headEnd len="lg" w="lg" type="none"/>
            <a:tailEnd len="lg" w="lg" type="none"/>
          </a:ln>
        </p:spPr>
      </p:cxnSp>
      <p:cxnSp>
        <p:nvCxnSpPr>
          <p:cNvPr id="686" name="Shape 686"/>
          <p:cNvCxnSpPr>
            <a:stCxn id="667" idx="3"/>
            <a:endCxn id="677" idx="1"/>
          </p:cNvCxnSpPr>
          <p:nvPr/>
        </p:nvCxnSpPr>
        <p:spPr>
          <a:xfrm flipH="1" rot="10800000">
            <a:off x="4540112" y="4728124"/>
            <a:ext cx="1734300" cy="1188300"/>
          </a:xfrm>
          <a:prstGeom prst="straightConnector1">
            <a:avLst/>
          </a:prstGeom>
          <a:noFill/>
          <a:ln cap="flat" cmpd="sng" w="19050">
            <a:solidFill>
              <a:schemeClr val="dk2"/>
            </a:solidFill>
            <a:prstDash val="solid"/>
            <a:round/>
            <a:headEnd len="lg" w="lg" type="none"/>
            <a:tailEnd len="lg" w="lg" type="none"/>
          </a:ln>
        </p:spPr>
      </p:cxnSp>
      <p:cxnSp>
        <p:nvCxnSpPr>
          <p:cNvPr id="687" name="Shape 687"/>
          <p:cNvCxnSpPr>
            <a:stCxn id="667" idx="3"/>
            <a:endCxn id="674" idx="1"/>
          </p:cNvCxnSpPr>
          <p:nvPr/>
        </p:nvCxnSpPr>
        <p:spPr>
          <a:xfrm>
            <a:off x="4540112" y="5916424"/>
            <a:ext cx="2856900" cy="47700"/>
          </a:xfrm>
          <a:prstGeom prst="straightConnector1">
            <a:avLst/>
          </a:prstGeom>
          <a:noFill/>
          <a:ln cap="flat" cmpd="sng" w="19050">
            <a:solidFill>
              <a:schemeClr val="dk2"/>
            </a:solidFill>
            <a:prstDash val="solid"/>
            <a:round/>
            <a:headEnd len="lg" w="lg" type="none"/>
            <a:tailEnd len="lg" w="lg" type="none"/>
          </a:ln>
        </p:spPr>
      </p:cxnSp>
      <p:sp>
        <p:nvSpPr>
          <p:cNvPr id="688" name="Shape 6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Factory Pattern</a:t>
            </a:r>
          </a:p>
        </p:txBody>
      </p:sp>
      <p:sp>
        <p:nvSpPr>
          <p:cNvPr id="694" name="Shape 694"/>
          <p:cNvSpPr txBox="1"/>
          <p:nvPr>
            <p:ph idx="1" type="body"/>
          </p:nvPr>
        </p:nvSpPr>
        <p:spPr>
          <a:xfrm>
            <a:off x="457175" y="1600200"/>
            <a:ext cx="4152299" cy="4960799"/>
          </a:xfrm>
          <a:prstGeom prst="rect">
            <a:avLst/>
          </a:prstGeom>
        </p:spPr>
        <p:txBody>
          <a:bodyPr anchorCtr="0" anchor="t" bIns="91425" lIns="91425" rIns="91425" tIns="91425">
            <a:noAutofit/>
          </a:bodyPr>
          <a:lstStyle/>
          <a:p>
            <a:pPr indent="-228600" lvl="0" marL="457200" rtl="0">
              <a:spcBef>
                <a:spcPts val="0"/>
              </a:spcBef>
              <a:buAutoNum type="arabicPeriod"/>
            </a:pPr>
            <a:r>
              <a:rPr lang="en"/>
              <a:t>Loose coupling.</a:t>
            </a:r>
          </a:p>
          <a:p>
            <a:pPr indent="-228600" lvl="0" marL="457200" rtl="0">
              <a:spcBef>
                <a:spcPts val="0"/>
              </a:spcBef>
              <a:buAutoNum type="arabicPeriod"/>
            </a:pPr>
            <a:r>
              <a:rPr lang="en"/>
              <a:t>Creation code is centralized.</a:t>
            </a:r>
          </a:p>
          <a:p>
            <a:pPr indent="-228600" lvl="0" marL="457200" rtl="0">
              <a:spcBef>
                <a:spcPts val="0"/>
              </a:spcBef>
              <a:buAutoNum type="arabicPeriod"/>
            </a:pPr>
            <a:r>
              <a:rPr lang="en"/>
              <a:t>Easy to add new classes.</a:t>
            </a:r>
          </a:p>
          <a:p>
            <a:pPr indent="-228600" lvl="0" marL="457200" rtl="0">
              <a:spcBef>
                <a:spcPts val="0"/>
              </a:spcBef>
              <a:buAutoNum type="arabicPeriod"/>
            </a:pPr>
            <a:r>
              <a:rPr lang="en"/>
              <a:t>Lowered class dependency (can depend on abstractions, not concrete classes).</a:t>
            </a:r>
          </a:p>
        </p:txBody>
      </p:sp>
      <p:pic>
        <p:nvPicPr>
          <p:cNvPr id="695" name="Shape 695"/>
          <p:cNvPicPr preferRelativeResize="0"/>
          <p:nvPr/>
        </p:nvPicPr>
        <p:blipFill>
          <a:blip r:embed="rId3">
            <a:alphaModFix/>
          </a:blip>
          <a:stretch>
            <a:fillRect/>
          </a:stretch>
        </p:blipFill>
        <p:spPr>
          <a:xfrm>
            <a:off x="4727212" y="1717635"/>
            <a:ext cx="3977125" cy="4843374"/>
          </a:xfrm>
          <a:prstGeom prst="rect">
            <a:avLst/>
          </a:prstGeom>
          <a:noFill/>
          <a:ln>
            <a:noFill/>
          </a:ln>
        </p:spPr>
      </p:pic>
      <p:sp>
        <p:nvSpPr>
          <p:cNvPr id="696" name="Shape 6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use a design pattern?</a:t>
            </a:r>
          </a:p>
        </p:txBody>
      </p:sp>
      <p:sp>
        <p:nvSpPr>
          <p:cNvPr id="702" name="Shape 702"/>
          <p:cNvSpPr txBox="1"/>
          <p:nvPr>
            <p:ph idx="1" type="body"/>
          </p:nvPr>
        </p:nvSpPr>
        <p:spPr>
          <a:xfrm>
            <a:off x="457175" y="2427025"/>
            <a:ext cx="8229600" cy="41340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Potentially over-engineered solution.</a:t>
            </a:r>
          </a:p>
          <a:p>
            <a:pPr indent="-228600" lvl="0" marL="457200" rtl="0">
              <a:spcBef>
                <a:spcPts val="0"/>
              </a:spcBef>
            </a:pPr>
            <a:r>
              <a:rPr lang="en"/>
              <a:t>Increased system complexity.</a:t>
            </a:r>
          </a:p>
          <a:p>
            <a:pPr indent="-228600" lvl="0" marL="457200" rtl="0">
              <a:spcBef>
                <a:spcPts val="0"/>
              </a:spcBef>
            </a:pPr>
            <a:r>
              <a:rPr lang="en"/>
              <a:t>Design inefficiency.</a:t>
            </a:r>
          </a:p>
          <a:p>
            <a:pPr lvl="0" rtl="0">
              <a:spcBef>
                <a:spcPts val="0"/>
              </a:spcBef>
              <a:buNone/>
            </a:pPr>
            <a:r>
              <a:t/>
            </a:r>
            <a:endParaRPr/>
          </a:p>
          <a:p>
            <a:pPr lvl="0" rtl="0">
              <a:spcBef>
                <a:spcPts val="0"/>
              </a:spcBef>
              <a:buNone/>
            </a:pPr>
            <a:r>
              <a:rPr lang="en"/>
              <a:t>How can we avoid these pitfalls?</a:t>
            </a:r>
          </a:p>
        </p:txBody>
      </p:sp>
      <p:sp>
        <p:nvSpPr>
          <p:cNvPr id="703" name="Shape 703"/>
          <p:cNvSpPr txBox="1"/>
          <p:nvPr/>
        </p:nvSpPr>
        <p:spPr>
          <a:xfrm>
            <a:off x="457200" y="1647700"/>
            <a:ext cx="8027099" cy="1143000"/>
          </a:xfrm>
          <a:prstGeom prst="rect">
            <a:avLst/>
          </a:prstGeom>
          <a:noFill/>
          <a:ln>
            <a:noFill/>
          </a:ln>
        </p:spPr>
        <p:txBody>
          <a:bodyPr anchorCtr="0" anchor="t" bIns="91425" lIns="91425" rIns="91425" tIns="91425">
            <a:noAutofit/>
          </a:bodyPr>
          <a:lstStyle/>
          <a:p>
            <a:pPr>
              <a:spcBef>
                <a:spcPts val="0"/>
              </a:spcBef>
              <a:buNone/>
            </a:pPr>
            <a:r>
              <a:rPr b="1" lang="en" sz="3000">
                <a:solidFill>
                  <a:schemeClr val="dk1"/>
                </a:solidFill>
              </a:rPr>
              <a:t>What are the drawbacks to using patterns?</a:t>
            </a:r>
          </a:p>
        </p:txBody>
      </p:sp>
      <p:sp>
        <p:nvSpPr>
          <p:cNvPr id="704" name="Shape 7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Resources</a:t>
            </a:r>
          </a:p>
        </p:txBody>
      </p:sp>
      <p:sp>
        <p:nvSpPr>
          <p:cNvPr id="710" name="Shape 710"/>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Web:</a:t>
            </a:r>
          </a:p>
          <a:p>
            <a:pPr indent="-228600" lvl="0" marL="457200" rtl="0">
              <a:spcBef>
                <a:spcPts val="0"/>
              </a:spcBef>
              <a:buSzPct val="100000"/>
            </a:pPr>
            <a:r>
              <a:rPr lang="en" sz="2400"/>
              <a:t>oodesign.com</a:t>
            </a:r>
          </a:p>
          <a:p>
            <a:pPr indent="-228600" lvl="0" marL="457200" rtl="0">
              <a:spcBef>
                <a:spcPts val="0"/>
              </a:spcBef>
              <a:buSzPct val="100000"/>
            </a:pPr>
            <a:r>
              <a:rPr lang="en" sz="2400"/>
              <a:t>c2.com/cgi/wiki?PatternIndex</a:t>
            </a:r>
          </a:p>
          <a:p>
            <a:pPr lvl="0" rtl="0">
              <a:spcBef>
                <a:spcPts val="0"/>
              </a:spcBef>
              <a:buNone/>
            </a:pPr>
            <a:r>
              <a:t/>
            </a:r>
            <a:endParaRPr sz="1100"/>
          </a:p>
          <a:p>
            <a:pPr lvl="0" rtl="0">
              <a:spcBef>
                <a:spcPts val="0"/>
              </a:spcBef>
              <a:buNone/>
            </a:pPr>
            <a:r>
              <a:rPr lang="en"/>
              <a:t>Book:</a:t>
            </a:r>
            <a:r>
              <a:rPr lang="en" sz="2400"/>
              <a:t> </a:t>
            </a:r>
          </a:p>
          <a:p>
            <a:pPr indent="-228600" lvl="0" marL="457200" rtl="0">
              <a:lnSpc>
                <a:spcPct val="115000"/>
              </a:lnSpc>
              <a:spcBef>
                <a:spcPts val="0"/>
              </a:spcBef>
              <a:buSzPct val="100000"/>
            </a:pPr>
            <a:r>
              <a:rPr lang="en" sz="2400"/>
              <a:t>Head First Design Patterns, by Eric Freeman, Bert Bates, Kathy Sierra, and Elisabeth Robson. </a:t>
            </a:r>
          </a:p>
          <a:p>
            <a:pPr indent="-228600" lvl="0" marL="457200" rtl="0">
              <a:spcBef>
                <a:spcPts val="0"/>
              </a:spcBef>
              <a:buSzPct val="100000"/>
            </a:pPr>
            <a:r>
              <a:rPr lang="en" sz="2400">
                <a:highlight>
                  <a:srgbClr val="F9F9F9"/>
                </a:highlight>
              </a:rPr>
              <a:t>Design Patterns: Elements of Reusable Object Oriented Software, by </a:t>
            </a:r>
            <a:r>
              <a:rPr lang="en" sz="1000">
                <a:highlight>
                  <a:srgbClr val="FFFFFF"/>
                </a:highlight>
              </a:rPr>
              <a:t> </a:t>
            </a:r>
            <a:r>
              <a:rPr lang="en" sz="2400">
                <a:highlight>
                  <a:srgbClr val="FFFFFF"/>
                </a:highlight>
              </a:rPr>
              <a:t>Erich Gamma</a:t>
            </a:r>
            <a:r>
              <a:rPr lang="en" sz="2400">
                <a:solidFill>
                  <a:srgbClr val="000000"/>
                </a:solidFill>
                <a:highlight>
                  <a:srgbClr val="FFFFFF"/>
                </a:highlight>
              </a:rPr>
              <a:t>, Richard Helm, Ralph Johnson and John Vlissides</a:t>
            </a:r>
            <a:r>
              <a:rPr lang="en" sz="2400">
                <a:solidFill>
                  <a:srgbClr val="000000"/>
                </a:solidFill>
              </a:rPr>
              <a:t> (Gang of Four)</a:t>
            </a:r>
          </a:p>
        </p:txBody>
      </p:sp>
      <p:sp>
        <p:nvSpPr>
          <p:cNvPr id="711" name="Shape 7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5" name="Shape 715"/>
        <p:cNvGrpSpPr/>
        <p:nvPr/>
      </p:nvGrpSpPr>
      <p:grpSpPr>
        <a:xfrm>
          <a:off x="0" y="0"/>
          <a:ext cx="0" cy="0"/>
          <a:chOff x="0" y="0"/>
          <a:chExt cx="0" cy="0"/>
        </a:xfrm>
      </p:grpSpPr>
      <p:sp>
        <p:nvSpPr>
          <p:cNvPr id="716" name="Shape 7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717" name="Shape 717"/>
          <p:cNvSpPr txBox="1"/>
          <p:nvPr>
            <p:ph idx="1" type="body"/>
          </p:nvPr>
        </p:nvSpPr>
        <p:spPr>
          <a:xfrm>
            <a:off x="457175" y="1600200"/>
            <a:ext cx="8229600" cy="4960799"/>
          </a:xfrm>
          <a:prstGeom prst="rect">
            <a:avLst/>
          </a:prstGeom>
        </p:spPr>
        <p:txBody>
          <a:bodyPr anchorCtr="0" anchor="t" bIns="91425" lIns="91425" rIns="91425" tIns="91425">
            <a:noAutofit/>
          </a:bodyPr>
          <a:lstStyle/>
          <a:p>
            <a:pPr lvl="0" rtl="0">
              <a:spcBef>
                <a:spcPts val="0"/>
              </a:spcBef>
              <a:buNone/>
            </a:pPr>
            <a:r>
              <a:rPr lang="en"/>
              <a:t>When in doubt:</a:t>
            </a:r>
          </a:p>
          <a:p>
            <a:pPr indent="-228600" lvl="0" marL="457200" rtl="0">
              <a:spcBef>
                <a:spcPts val="0"/>
              </a:spcBef>
              <a:buAutoNum type="arabicPeriod"/>
            </a:pPr>
            <a:r>
              <a:rPr lang="en"/>
              <a:t>Reason about the problem, then the objects.</a:t>
            </a:r>
          </a:p>
          <a:p>
            <a:pPr indent="-228600" lvl="0" marL="457200" rtl="0">
              <a:spcBef>
                <a:spcPts val="0"/>
              </a:spcBef>
              <a:buAutoNum type="arabicPeriod"/>
            </a:pPr>
            <a:r>
              <a:rPr lang="en"/>
              <a:t>Patterns provide templates for OO design.</a:t>
            </a:r>
          </a:p>
          <a:p>
            <a:pPr lvl="0" rtl="0">
              <a:spcBef>
                <a:spcPts val="0"/>
              </a:spcBef>
              <a:buNone/>
            </a:pPr>
            <a:r>
              <a:t/>
            </a:r>
            <a:endParaRPr/>
          </a:p>
          <a:p>
            <a:pPr lvl="0" rtl="0">
              <a:spcBef>
                <a:spcPts val="0"/>
              </a:spcBef>
              <a:buNone/>
            </a:pPr>
            <a:r>
              <a:rPr lang="en"/>
              <a:t>Patterns come in many flavors.</a:t>
            </a:r>
          </a:p>
          <a:p>
            <a:pPr lvl="0" rtl="0">
              <a:spcBef>
                <a:spcPts val="0"/>
              </a:spcBef>
              <a:buNone/>
            </a:pPr>
            <a:r>
              <a:rPr lang="en"/>
              <a:t>Think about patterns and GRADS (hint, hint).</a:t>
            </a:r>
          </a:p>
          <a:p>
            <a:pPr lvl="0" rtl="0">
              <a:spcBef>
                <a:spcPts val="0"/>
              </a:spcBef>
              <a:buNone/>
            </a:pPr>
            <a:r>
              <a:t/>
            </a:r>
            <a:endParaRPr/>
          </a:p>
        </p:txBody>
      </p:sp>
      <p:sp>
        <p:nvSpPr>
          <p:cNvPr id="718" name="Shape 7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override?</a:t>
            </a:r>
          </a:p>
        </p:txBody>
      </p:sp>
      <p:sp>
        <p:nvSpPr>
          <p:cNvPr id="73" name="Shape 73"/>
          <p:cNvSpPr/>
          <p:nvPr/>
        </p:nvSpPr>
        <p:spPr>
          <a:xfrm>
            <a:off x="3163250" y="1879825"/>
            <a:ext cx="2119800" cy="183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74" name="Shape 74"/>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75" name="Shape 75"/>
          <p:cNvSpPr/>
          <p:nvPr/>
        </p:nvSpPr>
        <p:spPr>
          <a:xfrm>
            <a:off x="8913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76" name="Shape 76"/>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77" name="Shape 77"/>
          <p:cNvSpPr/>
          <p:nvPr/>
        </p:nvSpPr>
        <p:spPr>
          <a:xfrm>
            <a:off x="33902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78" name="Shape 78"/>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cxnSp>
        <p:nvCxnSpPr>
          <p:cNvPr id="79" name="Shape 79"/>
          <p:cNvCxnSpPr>
            <a:stCxn id="75"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80" name="Shape 80"/>
          <p:cNvCxnSpPr>
            <a:stCxn id="77" idx="0"/>
            <a:endCxn id="73"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81" name="Shape 81"/>
          <p:cNvCxnSpPr/>
          <p:nvPr/>
        </p:nvCxnSpPr>
        <p:spPr>
          <a:xfrm rot="10800000">
            <a:off x="5328099" y="3707975"/>
            <a:ext cx="1309500" cy="596099"/>
          </a:xfrm>
          <a:prstGeom prst="straightConnector1">
            <a:avLst/>
          </a:prstGeom>
          <a:noFill/>
          <a:ln cap="flat" cmpd="sng" w="28575">
            <a:solidFill>
              <a:schemeClr val="dk2"/>
            </a:solidFill>
            <a:prstDash val="solid"/>
            <a:round/>
            <a:headEnd len="lg" w="lg" type="none"/>
            <a:tailEnd len="lg" w="lg" type="triangle"/>
          </a:ln>
        </p:spPr>
      </p:cxnSp>
      <p:sp>
        <p:nvSpPr>
          <p:cNvPr id="82" name="Shape 82"/>
          <p:cNvSpPr/>
          <p:nvPr/>
        </p:nvSpPr>
        <p:spPr>
          <a:xfrm>
            <a:off x="5889150" y="43139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rPr lang="en"/>
              <a:t>@Override fly() {.. }</a:t>
            </a:r>
          </a:p>
        </p:txBody>
      </p:sp>
      <p:cxnSp>
        <p:nvCxnSpPr>
          <p:cNvPr id="83" name="Shape 83"/>
          <p:cNvCxnSpPr/>
          <p:nvPr/>
        </p:nvCxnSpPr>
        <p:spPr>
          <a:xfrm>
            <a:off x="58891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84" name="Shape 84"/>
          <p:cNvSpPr/>
          <p:nvPr/>
        </p:nvSpPr>
        <p:spPr>
          <a:xfrm>
            <a:off x="6689750" y="2042000"/>
            <a:ext cx="2119800" cy="1248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WoodenDuck</a:t>
            </a:r>
          </a:p>
          <a:p>
            <a:pPr lvl="0" rtl="0">
              <a:spcBef>
                <a:spcPts val="0"/>
              </a:spcBef>
              <a:buNone/>
            </a:pPr>
            <a:r>
              <a:t/>
            </a:r>
            <a:endParaRPr/>
          </a:p>
          <a:p>
            <a:pPr lvl="0" rtl="0">
              <a:spcBef>
                <a:spcPts val="0"/>
              </a:spcBef>
              <a:buNone/>
            </a:pPr>
            <a:r>
              <a:rPr lang="en"/>
              <a:t>display() { .. } </a:t>
            </a:r>
          </a:p>
          <a:p>
            <a:pPr lvl="0" rtl="0">
              <a:spcBef>
                <a:spcPts val="0"/>
              </a:spcBef>
              <a:buNone/>
            </a:pPr>
            <a:r>
              <a:rPr lang="en"/>
              <a:t>@Override quack() { .. }</a:t>
            </a:r>
          </a:p>
          <a:p>
            <a:pPr lvl="0" rtl="0">
              <a:spcBef>
                <a:spcPts val="0"/>
              </a:spcBef>
              <a:buNone/>
            </a:pPr>
            <a:r>
              <a:rPr lang="en"/>
              <a:t>@Override fly() {.. }</a:t>
            </a:r>
          </a:p>
        </p:txBody>
      </p:sp>
      <p:cxnSp>
        <p:nvCxnSpPr>
          <p:cNvPr id="85" name="Shape 85"/>
          <p:cNvCxnSpPr/>
          <p:nvPr/>
        </p:nvCxnSpPr>
        <p:spPr>
          <a:xfrm>
            <a:off x="6689750" y="2392000"/>
            <a:ext cx="2113200" cy="0"/>
          </a:xfrm>
          <a:prstGeom prst="straightConnector1">
            <a:avLst/>
          </a:prstGeom>
          <a:noFill/>
          <a:ln cap="flat" cmpd="sng" w="19050">
            <a:solidFill>
              <a:schemeClr val="dk2"/>
            </a:solidFill>
            <a:prstDash val="solid"/>
            <a:round/>
            <a:headEnd len="lg" w="lg" type="none"/>
            <a:tailEnd len="lg" w="lg" type="none"/>
          </a:ln>
        </p:spPr>
      </p:cxnSp>
      <p:cxnSp>
        <p:nvCxnSpPr>
          <p:cNvPr id="86" name="Shape 86"/>
          <p:cNvCxnSpPr>
            <a:stCxn id="84" idx="1"/>
            <a:endCxn id="73" idx="3"/>
          </p:cNvCxnSpPr>
          <p:nvPr/>
        </p:nvCxnSpPr>
        <p:spPr>
          <a:xfrm flipH="1">
            <a:off x="5283050" y="2666149"/>
            <a:ext cx="1406700" cy="132600"/>
          </a:xfrm>
          <a:prstGeom prst="straightConnector1">
            <a:avLst/>
          </a:prstGeom>
          <a:noFill/>
          <a:ln cap="flat" cmpd="sng" w="28575">
            <a:solidFill>
              <a:schemeClr val="dk2"/>
            </a:solidFill>
            <a:prstDash val="solid"/>
            <a:round/>
            <a:headEnd len="lg" w="lg" type="none"/>
            <a:tailEnd len="lg" w="lg" type="triangle"/>
          </a:ln>
        </p:spPr>
      </p:cxn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2" name="Shape 722"/>
        <p:cNvGrpSpPr/>
        <p:nvPr/>
      </p:nvGrpSpPr>
      <p:grpSpPr>
        <a:xfrm>
          <a:off x="0" y="0"/>
          <a:ext cx="0" cy="0"/>
          <a:chOff x="0" y="0"/>
          <a:chExt cx="0" cy="0"/>
        </a:xfrm>
      </p:grpSpPr>
      <p:sp>
        <p:nvSpPr>
          <p:cNvPr id="723" name="Shape 7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724" name="Shape 724"/>
          <p:cNvSpPr txBox="1"/>
          <p:nvPr>
            <p:ph idx="1" type="body"/>
          </p:nvPr>
        </p:nvSpPr>
        <p:spPr>
          <a:xfrm>
            <a:off x="457175" y="1600200"/>
            <a:ext cx="8229600" cy="4960799"/>
          </a:xfrm>
          <a:prstGeom prst="rect">
            <a:avLst/>
          </a:prstGeom>
        </p:spPr>
        <p:txBody>
          <a:bodyPr anchorCtr="0" anchor="t" bIns="91425" lIns="91425" rIns="91425" tIns="91425">
            <a:noAutofit/>
          </a:bodyPr>
          <a:lstStyle/>
          <a:p>
            <a:pPr indent="-228600" lvl="0" marL="457200" rtl="0">
              <a:spcBef>
                <a:spcPts val="0"/>
              </a:spcBef>
            </a:pPr>
            <a:r>
              <a:rPr lang="en"/>
              <a:t>Design Patterns, round 2</a:t>
            </a:r>
          </a:p>
          <a:p>
            <a:pPr indent="-228600" lvl="0" marL="457200" rtl="0">
              <a:spcBef>
                <a:spcPts val="0"/>
              </a:spcBef>
            </a:pPr>
            <a:r>
              <a:rPr lang="en"/>
              <a:t>Homework</a:t>
            </a:r>
          </a:p>
          <a:p>
            <a:pPr indent="-228600" lvl="1" marL="914400" rtl="0">
              <a:spcBef>
                <a:spcPts val="0"/>
              </a:spcBef>
            </a:pPr>
            <a:r>
              <a:rPr lang="en"/>
              <a:t>Questions on class diagrams?</a:t>
            </a:r>
          </a:p>
          <a:p>
            <a:pPr lvl="0" rtl="0">
              <a:spcBef>
                <a:spcPts val="0"/>
              </a:spcBef>
              <a:buNone/>
            </a:pPr>
            <a:r>
              <a:t/>
            </a:r>
            <a:endParaRPr/>
          </a:p>
        </p:txBody>
      </p:sp>
      <p:sp>
        <p:nvSpPr>
          <p:cNvPr id="725" name="Shape 7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interfaces?</a:t>
            </a:r>
          </a:p>
        </p:txBody>
      </p:sp>
      <p:sp>
        <p:nvSpPr>
          <p:cNvPr id="93" name="Shape 93"/>
          <p:cNvSpPr/>
          <p:nvPr/>
        </p:nvSpPr>
        <p:spPr>
          <a:xfrm>
            <a:off x="3959212" y="1636787"/>
            <a:ext cx="2119800" cy="141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94" name="Shape 94"/>
          <p:cNvCxnSpPr/>
          <p:nvPr/>
        </p:nvCxnSpPr>
        <p:spPr>
          <a:xfrm>
            <a:off x="3959212" y="1986787"/>
            <a:ext cx="2113200" cy="0"/>
          </a:xfrm>
          <a:prstGeom prst="straightConnector1">
            <a:avLst/>
          </a:prstGeom>
          <a:noFill/>
          <a:ln cap="flat" cmpd="sng" w="19050">
            <a:solidFill>
              <a:schemeClr val="dk2"/>
            </a:solidFill>
            <a:prstDash val="solid"/>
            <a:round/>
            <a:headEnd len="lg" w="lg" type="none"/>
            <a:tailEnd len="lg" w="lg" type="none"/>
          </a:ln>
        </p:spPr>
      </p:cxnSp>
      <p:sp>
        <p:nvSpPr>
          <p:cNvPr id="95" name="Shape 95"/>
          <p:cNvSpPr/>
          <p:nvPr/>
        </p:nvSpPr>
        <p:spPr>
          <a:xfrm>
            <a:off x="98712" y="4264000"/>
            <a:ext cx="2119800" cy="126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rPr lang="en"/>
              <a:t>fly() { .. }</a:t>
            </a:r>
          </a:p>
          <a:p>
            <a:pPr lvl="0" rtl="0">
              <a:spcBef>
                <a:spcPts val="0"/>
              </a:spcBef>
              <a:buNone/>
            </a:pPr>
            <a:r>
              <a:rPr lang="en"/>
              <a:t>quack() { .. }</a:t>
            </a:r>
          </a:p>
        </p:txBody>
      </p:sp>
      <p:cxnSp>
        <p:nvCxnSpPr>
          <p:cNvPr id="96" name="Shape 96"/>
          <p:cNvCxnSpPr/>
          <p:nvPr/>
        </p:nvCxnSpPr>
        <p:spPr>
          <a:xfrm>
            <a:off x="98712" y="4614000"/>
            <a:ext cx="2113200" cy="0"/>
          </a:xfrm>
          <a:prstGeom prst="straightConnector1">
            <a:avLst/>
          </a:prstGeom>
          <a:noFill/>
          <a:ln cap="flat" cmpd="sng" w="19050">
            <a:solidFill>
              <a:schemeClr val="dk2"/>
            </a:solidFill>
            <a:prstDash val="solid"/>
            <a:round/>
            <a:headEnd len="lg" w="lg" type="none"/>
            <a:tailEnd len="lg" w="lg" type="none"/>
          </a:ln>
        </p:spPr>
      </p:cxnSp>
      <p:sp>
        <p:nvSpPr>
          <p:cNvPr id="97" name="Shape 97"/>
          <p:cNvSpPr/>
          <p:nvPr/>
        </p:nvSpPr>
        <p:spPr>
          <a:xfrm>
            <a:off x="2421537" y="4264000"/>
            <a:ext cx="2119800" cy="126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rPr lang="en"/>
              <a:t>fly() { .. }</a:t>
            </a:r>
          </a:p>
          <a:p>
            <a:pPr lvl="0" rtl="0">
              <a:spcBef>
                <a:spcPts val="0"/>
              </a:spcBef>
              <a:buNone/>
            </a:pPr>
            <a:r>
              <a:rPr lang="en"/>
              <a:t>quack { .. }</a:t>
            </a:r>
          </a:p>
        </p:txBody>
      </p:sp>
      <p:cxnSp>
        <p:nvCxnSpPr>
          <p:cNvPr id="98" name="Shape 98"/>
          <p:cNvCxnSpPr/>
          <p:nvPr/>
        </p:nvCxnSpPr>
        <p:spPr>
          <a:xfrm>
            <a:off x="2421537" y="4614000"/>
            <a:ext cx="2113200" cy="0"/>
          </a:xfrm>
          <a:prstGeom prst="straightConnector1">
            <a:avLst/>
          </a:prstGeom>
          <a:noFill/>
          <a:ln cap="flat" cmpd="sng" w="19050">
            <a:solidFill>
              <a:schemeClr val="dk2"/>
            </a:solidFill>
            <a:prstDash val="solid"/>
            <a:round/>
            <a:headEnd len="lg" w="lg" type="none"/>
            <a:tailEnd len="lg" w="lg" type="none"/>
          </a:ln>
        </p:spPr>
      </p:cxnSp>
      <p:cxnSp>
        <p:nvCxnSpPr>
          <p:cNvPr id="99" name="Shape 99"/>
          <p:cNvCxnSpPr>
            <a:stCxn id="95" idx="0"/>
            <a:endCxn id="93" idx="2"/>
          </p:cNvCxnSpPr>
          <p:nvPr/>
        </p:nvCxnSpPr>
        <p:spPr>
          <a:xfrm flipH="1" rot="10800000">
            <a:off x="1158612" y="3047500"/>
            <a:ext cx="3860400" cy="1216500"/>
          </a:xfrm>
          <a:prstGeom prst="straightConnector1">
            <a:avLst/>
          </a:prstGeom>
          <a:noFill/>
          <a:ln cap="flat" cmpd="sng" w="28575">
            <a:solidFill>
              <a:schemeClr val="dk2"/>
            </a:solidFill>
            <a:prstDash val="solid"/>
            <a:round/>
            <a:headEnd len="lg" w="lg" type="none"/>
            <a:tailEnd len="lg" w="lg" type="triangle"/>
          </a:ln>
        </p:spPr>
      </p:cxnSp>
      <p:cxnSp>
        <p:nvCxnSpPr>
          <p:cNvPr id="100" name="Shape 100"/>
          <p:cNvCxnSpPr>
            <a:stCxn id="97" idx="0"/>
            <a:endCxn id="93" idx="2"/>
          </p:cNvCxnSpPr>
          <p:nvPr/>
        </p:nvCxnSpPr>
        <p:spPr>
          <a:xfrm flipH="1" rot="10800000">
            <a:off x="3481437" y="3047500"/>
            <a:ext cx="1537800" cy="1216500"/>
          </a:xfrm>
          <a:prstGeom prst="straightConnector1">
            <a:avLst/>
          </a:prstGeom>
          <a:noFill/>
          <a:ln cap="flat" cmpd="sng" w="28575">
            <a:solidFill>
              <a:schemeClr val="dk2"/>
            </a:solidFill>
            <a:prstDash val="solid"/>
            <a:round/>
            <a:headEnd len="lg" w="lg" type="none"/>
            <a:tailEnd len="lg" w="lg" type="triangle"/>
          </a:ln>
        </p:spPr>
      </p:cxnSp>
      <p:cxnSp>
        <p:nvCxnSpPr>
          <p:cNvPr id="101" name="Shape 101"/>
          <p:cNvCxnSpPr>
            <a:stCxn id="102" idx="0"/>
            <a:endCxn id="93" idx="2"/>
          </p:cNvCxnSpPr>
          <p:nvPr/>
        </p:nvCxnSpPr>
        <p:spPr>
          <a:xfrm rot="10800000">
            <a:off x="5019112" y="3047500"/>
            <a:ext cx="714300" cy="1338900"/>
          </a:xfrm>
          <a:prstGeom prst="straightConnector1">
            <a:avLst/>
          </a:prstGeom>
          <a:noFill/>
          <a:ln cap="flat" cmpd="sng" w="28575">
            <a:solidFill>
              <a:schemeClr val="dk2"/>
            </a:solidFill>
            <a:prstDash val="solid"/>
            <a:round/>
            <a:headEnd len="lg" w="lg" type="none"/>
            <a:tailEnd len="lg" w="lg" type="triangle"/>
          </a:ln>
        </p:spPr>
      </p:cxnSp>
      <p:sp>
        <p:nvSpPr>
          <p:cNvPr id="102" name="Shape 102"/>
          <p:cNvSpPr/>
          <p:nvPr/>
        </p:nvSpPr>
        <p:spPr>
          <a:xfrm>
            <a:off x="4673512" y="43864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rPr lang="en"/>
              <a:t>quack() {... }</a:t>
            </a:r>
          </a:p>
        </p:txBody>
      </p:sp>
      <p:cxnSp>
        <p:nvCxnSpPr>
          <p:cNvPr id="103" name="Shape 103"/>
          <p:cNvCxnSpPr/>
          <p:nvPr/>
        </p:nvCxnSpPr>
        <p:spPr>
          <a:xfrm>
            <a:off x="4673512" y="4736400"/>
            <a:ext cx="2113200" cy="0"/>
          </a:xfrm>
          <a:prstGeom prst="straightConnector1">
            <a:avLst/>
          </a:prstGeom>
          <a:noFill/>
          <a:ln cap="flat" cmpd="sng" w="19050">
            <a:solidFill>
              <a:schemeClr val="dk2"/>
            </a:solidFill>
            <a:prstDash val="solid"/>
            <a:round/>
            <a:headEnd len="lg" w="lg" type="none"/>
            <a:tailEnd len="lg" w="lg" type="none"/>
          </a:ln>
        </p:spPr>
      </p:cxnSp>
      <p:sp>
        <p:nvSpPr>
          <p:cNvPr id="104" name="Shape 104"/>
          <p:cNvSpPr/>
          <p:nvPr/>
        </p:nvSpPr>
        <p:spPr>
          <a:xfrm>
            <a:off x="6925487" y="4386400"/>
            <a:ext cx="21198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WoodenDuck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105" name="Shape 105"/>
          <p:cNvCxnSpPr/>
          <p:nvPr/>
        </p:nvCxnSpPr>
        <p:spPr>
          <a:xfrm>
            <a:off x="6925487" y="4736400"/>
            <a:ext cx="2113200" cy="0"/>
          </a:xfrm>
          <a:prstGeom prst="straightConnector1">
            <a:avLst/>
          </a:prstGeom>
          <a:noFill/>
          <a:ln cap="flat" cmpd="sng" w="19050">
            <a:solidFill>
              <a:schemeClr val="dk2"/>
            </a:solidFill>
            <a:prstDash val="solid"/>
            <a:round/>
            <a:headEnd len="lg" w="lg" type="none"/>
            <a:tailEnd len="lg" w="lg" type="none"/>
          </a:ln>
        </p:spPr>
      </p:cxnSp>
      <p:cxnSp>
        <p:nvCxnSpPr>
          <p:cNvPr id="106" name="Shape 106"/>
          <p:cNvCxnSpPr>
            <a:stCxn id="104" idx="0"/>
            <a:endCxn id="93" idx="2"/>
          </p:cNvCxnSpPr>
          <p:nvPr/>
        </p:nvCxnSpPr>
        <p:spPr>
          <a:xfrm rot="10800000">
            <a:off x="5018987" y="3047500"/>
            <a:ext cx="2966400" cy="1338900"/>
          </a:xfrm>
          <a:prstGeom prst="straightConnector1">
            <a:avLst/>
          </a:prstGeom>
          <a:noFill/>
          <a:ln cap="flat" cmpd="sng" w="28575">
            <a:solidFill>
              <a:schemeClr val="dk2"/>
            </a:solidFill>
            <a:prstDash val="solid"/>
            <a:round/>
            <a:headEnd len="lg" w="lg" type="none"/>
            <a:tailEnd len="lg" w="lg" type="triangle"/>
          </a:ln>
        </p:spPr>
      </p:cxnSp>
      <p:sp>
        <p:nvSpPr>
          <p:cNvPr id="107" name="Shape 107"/>
          <p:cNvSpPr/>
          <p:nvPr/>
        </p:nvSpPr>
        <p:spPr>
          <a:xfrm>
            <a:off x="179891" y="1716465"/>
            <a:ext cx="16740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Flyable</a:t>
            </a:r>
          </a:p>
          <a:p>
            <a:pPr lvl="0" rtl="0">
              <a:spcBef>
                <a:spcPts val="0"/>
              </a:spcBef>
              <a:buNone/>
            </a:pPr>
            <a:r>
              <a:t/>
            </a:r>
            <a:endParaRPr i="1"/>
          </a:p>
          <a:p>
            <a:pPr lvl="0" rtl="0">
              <a:spcBef>
                <a:spcPts val="0"/>
              </a:spcBef>
              <a:buNone/>
            </a:pPr>
            <a:r>
              <a:rPr i="1" lang="en"/>
              <a:t>fly() </a:t>
            </a:r>
          </a:p>
          <a:p>
            <a:pPr lvl="0" rtl="0">
              <a:spcBef>
                <a:spcPts val="0"/>
              </a:spcBef>
              <a:buNone/>
            </a:pPr>
            <a:r>
              <a:t/>
            </a:r>
            <a:endParaRPr/>
          </a:p>
        </p:txBody>
      </p:sp>
      <p:cxnSp>
        <p:nvCxnSpPr>
          <p:cNvPr id="108" name="Shape 108"/>
          <p:cNvCxnSpPr/>
          <p:nvPr/>
        </p:nvCxnSpPr>
        <p:spPr>
          <a:xfrm>
            <a:off x="179916" y="2195644"/>
            <a:ext cx="1668600" cy="0"/>
          </a:xfrm>
          <a:prstGeom prst="straightConnector1">
            <a:avLst/>
          </a:prstGeom>
          <a:noFill/>
          <a:ln cap="flat" cmpd="sng" w="19050">
            <a:solidFill>
              <a:schemeClr val="dk2"/>
            </a:solidFill>
            <a:prstDash val="solid"/>
            <a:round/>
            <a:headEnd len="lg" w="lg" type="none"/>
            <a:tailEnd len="lg" w="lg" type="none"/>
          </a:ln>
        </p:spPr>
      </p:cxnSp>
      <p:sp>
        <p:nvSpPr>
          <p:cNvPr id="109" name="Shape 109"/>
          <p:cNvSpPr/>
          <p:nvPr/>
        </p:nvSpPr>
        <p:spPr>
          <a:xfrm>
            <a:off x="1935653" y="1716465"/>
            <a:ext cx="1674000" cy="10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Quackable</a:t>
            </a:r>
          </a:p>
          <a:p>
            <a:pPr lvl="0" rtl="0">
              <a:spcBef>
                <a:spcPts val="0"/>
              </a:spcBef>
              <a:buNone/>
            </a:pPr>
            <a:r>
              <a:t/>
            </a:r>
            <a:endParaRPr i="1"/>
          </a:p>
          <a:p>
            <a:pPr lvl="0" rtl="0">
              <a:spcBef>
                <a:spcPts val="0"/>
              </a:spcBef>
              <a:buNone/>
            </a:pPr>
            <a:r>
              <a:rPr i="1" lang="en"/>
              <a:t>quack()  </a:t>
            </a:r>
          </a:p>
          <a:p>
            <a:pPr lvl="0" rtl="0">
              <a:spcBef>
                <a:spcPts val="0"/>
              </a:spcBef>
              <a:buNone/>
            </a:pPr>
            <a:r>
              <a:t/>
            </a:r>
            <a:endParaRPr i="1"/>
          </a:p>
        </p:txBody>
      </p:sp>
      <p:cxnSp>
        <p:nvCxnSpPr>
          <p:cNvPr id="110" name="Shape 110"/>
          <p:cNvCxnSpPr/>
          <p:nvPr/>
        </p:nvCxnSpPr>
        <p:spPr>
          <a:xfrm>
            <a:off x="1941041" y="2185394"/>
            <a:ext cx="1668600" cy="0"/>
          </a:xfrm>
          <a:prstGeom prst="straightConnector1">
            <a:avLst/>
          </a:prstGeom>
          <a:noFill/>
          <a:ln cap="flat" cmpd="sng" w="19050">
            <a:solidFill>
              <a:schemeClr val="dk2"/>
            </a:solidFill>
            <a:prstDash val="solid"/>
            <a:round/>
            <a:headEnd len="lg" w="lg" type="none"/>
            <a:tailEnd len="lg" w="lg" type="none"/>
          </a:ln>
        </p:spPr>
      </p:cxnSp>
      <p:cxnSp>
        <p:nvCxnSpPr>
          <p:cNvPr id="111" name="Shape 111"/>
          <p:cNvCxnSpPr>
            <a:stCxn id="95" idx="0"/>
          </p:cNvCxnSpPr>
          <p:nvPr/>
        </p:nvCxnSpPr>
        <p:spPr>
          <a:xfrm rot="10800000">
            <a:off x="872112" y="2761300"/>
            <a:ext cx="286500" cy="1502700"/>
          </a:xfrm>
          <a:prstGeom prst="straightConnector1">
            <a:avLst/>
          </a:prstGeom>
          <a:noFill/>
          <a:ln cap="flat" cmpd="sng" w="28575">
            <a:solidFill>
              <a:schemeClr val="dk2"/>
            </a:solidFill>
            <a:prstDash val="dot"/>
            <a:round/>
            <a:headEnd len="lg" w="lg" type="none"/>
            <a:tailEnd len="lg" w="lg" type="triangle"/>
          </a:ln>
        </p:spPr>
      </p:cxnSp>
      <p:cxnSp>
        <p:nvCxnSpPr>
          <p:cNvPr id="112" name="Shape 112"/>
          <p:cNvCxnSpPr>
            <a:stCxn id="97" idx="0"/>
          </p:cNvCxnSpPr>
          <p:nvPr/>
        </p:nvCxnSpPr>
        <p:spPr>
          <a:xfrm rot="10800000">
            <a:off x="908637" y="2752300"/>
            <a:ext cx="2572800" cy="1511700"/>
          </a:xfrm>
          <a:prstGeom prst="straightConnector1">
            <a:avLst/>
          </a:prstGeom>
          <a:noFill/>
          <a:ln cap="flat" cmpd="sng" w="28575">
            <a:solidFill>
              <a:schemeClr val="dk2"/>
            </a:solidFill>
            <a:prstDash val="dot"/>
            <a:round/>
            <a:headEnd len="lg" w="lg" type="none"/>
            <a:tailEnd len="lg" w="lg" type="triangle"/>
          </a:ln>
        </p:spPr>
      </p:cxnSp>
      <p:cxnSp>
        <p:nvCxnSpPr>
          <p:cNvPr id="113" name="Shape 113"/>
          <p:cNvCxnSpPr>
            <a:stCxn id="95" idx="0"/>
            <a:endCxn id="109" idx="2"/>
          </p:cNvCxnSpPr>
          <p:nvPr/>
        </p:nvCxnSpPr>
        <p:spPr>
          <a:xfrm flipH="1" rot="10800000">
            <a:off x="1158612" y="2737900"/>
            <a:ext cx="1614000" cy="1526100"/>
          </a:xfrm>
          <a:prstGeom prst="straightConnector1">
            <a:avLst/>
          </a:prstGeom>
          <a:noFill/>
          <a:ln cap="flat" cmpd="sng" w="28575">
            <a:solidFill>
              <a:schemeClr val="dk2"/>
            </a:solidFill>
            <a:prstDash val="dot"/>
            <a:round/>
            <a:headEnd len="lg" w="lg" type="none"/>
            <a:tailEnd len="lg" w="lg" type="triangle"/>
          </a:ln>
        </p:spPr>
      </p:cxnSp>
      <p:cxnSp>
        <p:nvCxnSpPr>
          <p:cNvPr id="114" name="Shape 114"/>
          <p:cNvCxnSpPr>
            <a:endCxn id="109" idx="2"/>
          </p:cNvCxnSpPr>
          <p:nvPr/>
        </p:nvCxnSpPr>
        <p:spPr>
          <a:xfrm rot="10800000">
            <a:off x="2772653" y="2737965"/>
            <a:ext cx="1689000" cy="1555200"/>
          </a:xfrm>
          <a:prstGeom prst="straightConnector1">
            <a:avLst/>
          </a:prstGeom>
          <a:noFill/>
          <a:ln cap="flat" cmpd="sng" w="28575">
            <a:solidFill>
              <a:schemeClr val="dk2"/>
            </a:solidFill>
            <a:prstDash val="dot"/>
            <a:round/>
            <a:headEnd len="lg" w="lg" type="none"/>
            <a:tailEnd len="lg" w="lg" type="triangle"/>
          </a:ln>
        </p:spPr>
      </p:cxnSp>
      <p:cxnSp>
        <p:nvCxnSpPr>
          <p:cNvPr id="115" name="Shape 115"/>
          <p:cNvCxnSpPr>
            <a:stCxn id="102" idx="0"/>
            <a:endCxn id="109" idx="2"/>
          </p:cNvCxnSpPr>
          <p:nvPr/>
        </p:nvCxnSpPr>
        <p:spPr>
          <a:xfrm rot="10800000">
            <a:off x="2772712" y="2737900"/>
            <a:ext cx="2960700" cy="1648500"/>
          </a:xfrm>
          <a:prstGeom prst="straightConnector1">
            <a:avLst/>
          </a:prstGeom>
          <a:noFill/>
          <a:ln cap="flat" cmpd="sng" w="28575">
            <a:solidFill>
              <a:schemeClr val="dk2"/>
            </a:solidFill>
            <a:prstDash val="dot"/>
            <a:round/>
            <a:headEnd len="lg" w="lg" type="none"/>
            <a:tailEnd len="lg" w="lg" type="triangle"/>
          </a:ln>
        </p:spPr>
      </p:cxnSp>
      <p:sp>
        <p:nvSpPr>
          <p:cNvPr id="116" name="Shape 1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do we fix this mess?</a:t>
            </a:r>
          </a:p>
        </p:txBody>
      </p:sp>
      <p:sp>
        <p:nvSpPr>
          <p:cNvPr id="122" name="Shape 1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Apply good OO design principles!</a:t>
            </a:r>
          </a:p>
          <a:p>
            <a:pPr lvl="0" rtl="0">
              <a:spcBef>
                <a:spcPts val="0"/>
              </a:spcBef>
              <a:buNone/>
            </a:pPr>
            <a:r>
              <a:t/>
            </a:r>
            <a:endParaRPr sz="1100"/>
          </a:p>
          <a:p>
            <a:pPr lvl="0" rtl="0">
              <a:spcBef>
                <a:spcPts val="0"/>
              </a:spcBef>
              <a:buNone/>
            </a:pPr>
            <a:r>
              <a:rPr lang="en"/>
              <a:t>Step 1: Identify the aspects that vary and encapsulate them.</a:t>
            </a:r>
          </a:p>
        </p:txBody>
      </p:sp>
      <p:pic>
        <p:nvPicPr>
          <p:cNvPr id="123" name="Shape 123"/>
          <p:cNvPicPr preferRelativeResize="0"/>
          <p:nvPr/>
        </p:nvPicPr>
        <p:blipFill>
          <a:blip r:embed="rId3">
            <a:alphaModFix/>
          </a:blip>
          <a:stretch>
            <a:fillRect/>
          </a:stretch>
        </p:blipFill>
        <p:spPr>
          <a:xfrm>
            <a:off x="305750" y="4108375"/>
            <a:ext cx="2406024" cy="2197025"/>
          </a:xfrm>
          <a:prstGeom prst="rect">
            <a:avLst/>
          </a:prstGeom>
          <a:noFill/>
          <a:ln>
            <a:noFill/>
          </a:ln>
        </p:spPr>
      </p:pic>
      <p:pic>
        <p:nvPicPr>
          <p:cNvPr id="124" name="Shape 124"/>
          <p:cNvPicPr preferRelativeResize="0"/>
          <p:nvPr/>
        </p:nvPicPr>
        <p:blipFill>
          <a:blip r:embed="rId4">
            <a:alphaModFix/>
          </a:blip>
          <a:stretch>
            <a:fillRect/>
          </a:stretch>
        </p:blipFill>
        <p:spPr>
          <a:xfrm>
            <a:off x="3968248" y="3397625"/>
            <a:ext cx="3662250" cy="2197024"/>
          </a:xfrm>
          <a:prstGeom prst="rect">
            <a:avLst/>
          </a:prstGeom>
          <a:noFill/>
          <a:ln>
            <a:noFill/>
          </a:ln>
        </p:spPr>
      </p:pic>
      <p:pic>
        <p:nvPicPr>
          <p:cNvPr id="125" name="Shape 125"/>
          <p:cNvPicPr preferRelativeResize="0"/>
          <p:nvPr/>
        </p:nvPicPr>
        <p:blipFill>
          <a:blip r:embed="rId5">
            <a:alphaModFix/>
          </a:blip>
          <a:stretch>
            <a:fillRect/>
          </a:stretch>
        </p:blipFill>
        <p:spPr>
          <a:xfrm>
            <a:off x="7570700" y="4529450"/>
            <a:ext cx="1573299" cy="1573299"/>
          </a:xfrm>
          <a:prstGeom prst="rect">
            <a:avLst/>
          </a:prstGeom>
          <a:noFill/>
          <a:ln>
            <a:noFill/>
          </a:ln>
        </p:spPr>
      </p:pic>
      <p:cxnSp>
        <p:nvCxnSpPr>
          <p:cNvPr id="126" name="Shape 126"/>
          <p:cNvCxnSpPr/>
          <p:nvPr/>
        </p:nvCxnSpPr>
        <p:spPr>
          <a:xfrm>
            <a:off x="3707725" y="3876250"/>
            <a:ext cx="12900" cy="2942699"/>
          </a:xfrm>
          <a:prstGeom prst="straightConnector1">
            <a:avLst/>
          </a:prstGeom>
          <a:noFill/>
          <a:ln cap="flat" cmpd="sng" w="19050">
            <a:solidFill>
              <a:schemeClr val="dk2"/>
            </a:solidFill>
            <a:prstDash val="solid"/>
            <a:round/>
            <a:headEnd len="lg" w="lg" type="none"/>
            <a:tailEnd len="lg" w="lg" type="none"/>
          </a:ln>
        </p:spPr>
      </p:cxnSp>
      <p:sp>
        <p:nvSpPr>
          <p:cNvPr id="127" name="Shape 127"/>
          <p:cNvSpPr txBox="1"/>
          <p:nvPr/>
        </p:nvSpPr>
        <p:spPr>
          <a:xfrm>
            <a:off x="2618750" y="55946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2400"/>
              <a:t>Duck      Flying </a:t>
            </a:r>
          </a:p>
          <a:p>
            <a:pPr>
              <a:spcBef>
                <a:spcPts val="0"/>
              </a:spcBef>
              <a:buNone/>
            </a:pPr>
            <a:r>
              <a:rPr lang="en" sz="2400"/>
              <a:t>class      behaviors</a:t>
            </a:r>
          </a:p>
        </p:txBody>
      </p:sp>
      <p:pic>
        <p:nvPicPr>
          <p:cNvPr id="128" name="Shape 128"/>
          <p:cNvPicPr preferRelativeResize="0"/>
          <p:nvPr/>
        </p:nvPicPr>
        <p:blipFill>
          <a:blip r:embed="rId6">
            <a:alphaModFix/>
          </a:blip>
          <a:stretch>
            <a:fillRect/>
          </a:stretch>
        </p:blipFill>
        <p:spPr>
          <a:xfrm>
            <a:off x="5533312" y="5407774"/>
            <a:ext cx="1573300" cy="1359400"/>
          </a:xfrm>
          <a:prstGeom prst="rect">
            <a:avLst/>
          </a:prstGeom>
          <a:noFill/>
          <a:ln>
            <a:noFill/>
          </a:ln>
        </p:spPr>
      </p:pic>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Step 2: </a:t>
            </a:r>
          </a:p>
          <a:p>
            <a:pPr lvl="0" rtl="0">
              <a:spcBef>
                <a:spcPts val="0"/>
              </a:spcBef>
              <a:buNone/>
            </a:pPr>
            <a:r>
              <a:rPr lang="en"/>
              <a:t>Implement behaviors as classes</a:t>
            </a:r>
          </a:p>
        </p:txBody>
      </p:sp>
      <p:sp>
        <p:nvSpPr>
          <p:cNvPr id="135" name="Shape 135"/>
          <p:cNvSpPr txBox="1"/>
          <p:nvPr>
            <p:ph idx="1" type="body"/>
          </p:nvPr>
        </p:nvSpPr>
        <p:spPr>
          <a:xfrm>
            <a:off x="457200" y="1600200"/>
            <a:ext cx="8229600" cy="1143000"/>
          </a:xfrm>
          <a:prstGeom prst="rect">
            <a:avLst/>
          </a:prstGeom>
        </p:spPr>
        <p:txBody>
          <a:bodyPr anchorCtr="0" anchor="t" bIns="91425" lIns="91425" rIns="91425" tIns="91425">
            <a:noAutofit/>
          </a:bodyPr>
          <a:lstStyle/>
          <a:p>
            <a:pPr lvl="0" rtl="0">
              <a:spcBef>
                <a:spcPts val="0"/>
              </a:spcBef>
              <a:buNone/>
            </a:pPr>
            <a:r>
              <a:rPr lang="en"/>
              <a:t>Principle - Program to an interface, not an implementation.</a:t>
            </a:r>
          </a:p>
        </p:txBody>
      </p:sp>
      <p:sp>
        <p:nvSpPr>
          <p:cNvPr id="136" name="Shape 136"/>
          <p:cNvSpPr txBox="1"/>
          <p:nvPr/>
        </p:nvSpPr>
        <p:spPr>
          <a:xfrm>
            <a:off x="3101175" y="2674125"/>
            <a:ext cx="5724300" cy="3119699"/>
          </a:xfrm>
          <a:prstGeom prst="rect">
            <a:avLst/>
          </a:prstGeom>
          <a:solidFill>
            <a:srgbClr val="FF0000"/>
          </a:solidFill>
          <a:ln>
            <a:noFill/>
          </a:ln>
        </p:spPr>
        <p:txBody>
          <a:bodyPr anchorCtr="0" anchor="t" bIns="91425" lIns="91425" rIns="91425" tIns="91425">
            <a:noAutofit/>
          </a:bodyPr>
          <a:lstStyle/>
          <a:p>
            <a:pPr lvl="0" rtl="0">
              <a:spcBef>
                <a:spcPts val="0"/>
              </a:spcBef>
              <a:buNone/>
            </a:pPr>
            <a:r>
              <a:t/>
            </a:r>
            <a:endParaRPr b="1" sz="2400"/>
          </a:p>
          <a:p>
            <a:pPr lvl="0" rtl="0">
              <a:spcBef>
                <a:spcPts val="0"/>
              </a:spcBef>
              <a:buNone/>
            </a:pPr>
            <a:r>
              <a:rPr b="1" lang="en" sz="2400"/>
              <a:t>(BAD)</a:t>
            </a:r>
          </a:p>
          <a:p>
            <a:pPr lvl="0" rtl="0">
              <a:spcBef>
                <a:spcPts val="0"/>
              </a:spcBef>
              <a:buNone/>
            </a:pPr>
            <a:r>
              <a:rPr b="1" lang="en" sz="2400"/>
              <a:t>Programming to an implementation:</a:t>
            </a:r>
          </a:p>
          <a:p>
            <a:pPr lvl="0" rtl="0">
              <a:spcBef>
                <a:spcPts val="0"/>
              </a:spcBef>
              <a:buNone/>
            </a:pPr>
            <a:r>
              <a:rPr lang="en" sz="2400"/>
              <a:t>MallardDuck d = new MallardDuck();</a:t>
            </a:r>
          </a:p>
          <a:p>
            <a:pPr rtl="0">
              <a:spcBef>
                <a:spcPts val="0"/>
              </a:spcBef>
              <a:buNone/>
            </a:pPr>
            <a:r>
              <a:rPr lang="en" sz="2400"/>
              <a:t>d.flyWithWings();</a:t>
            </a:r>
          </a:p>
          <a:p>
            <a:pPr lvl="0" rtl="0">
              <a:spcBef>
                <a:spcPts val="0"/>
              </a:spcBef>
              <a:buNone/>
            </a:pPr>
            <a:r>
              <a:rPr b="1" lang="en" sz="2400"/>
              <a:t>Requires knowing what type of duck you’re using, and what methods it has.</a:t>
            </a:r>
          </a:p>
          <a:p>
            <a:pPr lvl="0" rtl="0">
              <a:spcBef>
                <a:spcPts val="0"/>
              </a:spcBef>
              <a:buNone/>
            </a:pPr>
            <a:r>
              <a:t/>
            </a:r>
            <a:endParaRPr b="1" sz="2400"/>
          </a:p>
          <a:p>
            <a:pPr>
              <a:spcBef>
                <a:spcPts val="0"/>
              </a:spcBef>
              <a:buNone/>
            </a:pPr>
            <a:r>
              <a:t/>
            </a:r>
            <a:endParaRPr sz="2400"/>
          </a:p>
        </p:txBody>
      </p:sp>
      <p:sp>
        <p:nvSpPr>
          <p:cNvPr id="137" name="Shape 137"/>
          <p:cNvSpPr/>
          <p:nvPr/>
        </p:nvSpPr>
        <p:spPr>
          <a:xfrm>
            <a:off x="457200" y="4436375"/>
            <a:ext cx="2285700" cy="154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rtl="0">
              <a:spcBef>
                <a:spcPts val="0"/>
              </a:spcBef>
              <a:buNone/>
            </a:pPr>
            <a:r>
              <a:rPr lang="en"/>
              <a:t>flyWithWings()</a:t>
            </a:r>
          </a:p>
          <a:p>
            <a:pPr lvl="0" rtl="0">
              <a:spcBef>
                <a:spcPts val="0"/>
              </a:spcBef>
              <a:buNone/>
            </a:pPr>
            <a:r>
              <a:rPr lang="en"/>
              <a:t>quackLoudly()</a:t>
            </a:r>
          </a:p>
          <a:p>
            <a:pPr lvl="0" rtl="0">
              <a:spcBef>
                <a:spcPts val="0"/>
              </a:spcBef>
              <a:buNone/>
            </a:pPr>
            <a:r>
              <a:rPr lang="en"/>
              <a:t>swim()</a:t>
            </a:r>
          </a:p>
          <a:p>
            <a:pPr lvl="0" rtl="0">
              <a:spcBef>
                <a:spcPts val="0"/>
              </a:spcBef>
              <a:buNone/>
            </a:pPr>
            <a:r>
              <a:rPr lang="en"/>
              <a:t>display()</a:t>
            </a:r>
          </a:p>
        </p:txBody>
      </p:sp>
      <p:cxnSp>
        <p:nvCxnSpPr>
          <p:cNvPr id="138" name="Shape 138"/>
          <p:cNvCxnSpPr/>
          <p:nvPr/>
        </p:nvCxnSpPr>
        <p:spPr>
          <a:xfrm>
            <a:off x="460795" y="4845853"/>
            <a:ext cx="2278500" cy="0"/>
          </a:xfrm>
          <a:prstGeom prst="straightConnector1">
            <a:avLst/>
          </a:prstGeom>
          <a:noFill/>
          <a:ln cap="flat" cmpd="sng" w="19050">
            <a:solidFill>
              <a:schemeClr val="dk2"/>
            </a:solidFill>
            <a:prstDash val="solid"/>
            <a:round/>
            <a:headEnd len="lg" w="lg" type="none"/>
            <a:tailEnd len="lg" w="lg" type="none"/>
          </a:ln>
        </p:spPr>
      </p:cxnSp>
      <p:sp>
        <p:nvSpPr>
          <p:cNvPr id="139" name="Shape 1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cxnSp>
        <p:nvCxnSpPr>
          <p:cNvPr id="140" name="Shape 140"/>
          <p:cNvCxnSpPr>
            <a:stCxn id="137" idx="0"/>
            <a:endCxn id="141" idx="2"/>
          </p:cNvCxnSpPr>
          <p:nvPr/>
        </p:nvCxnSpPr>
        <p:spPr>
          <a:xfrm rot="10800000">
            <a:off x="1598250" y="4059275"/>
            <a:ext cx="1800" cy="3771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txBox="1"/>
          <p:nvPr/>
        </p:nvSpPr>
        <p:spPr>
          <a:xfrm>
            <a:off x="3010825" y="2737125"/>
            <a:ext cx="5991299" cy="2676299"/>
          </a:xfrm>
          <a:prstGeom prst="rect">
            <a:avLst/>
          </a:prstGeom>
          <a:solidFill>
            <a:srgbClr val="CFE2F3"/>
          </a:solidFill>
          <a:ln>
            <a:noFill/>
          </a:ln>
        </p:spPr>
        <p:txBody>
          <a:bodyPr anchorCtr="0" anchor="t" bIns="91425" lIns="91425" rIns="91425" tIns="91425">
            <a:noAutofit/>
          </a:bodyPr>
          <a:lstStyle/>
          <a:p>
            <a:pPr rtl="0">
              <a:spcBef>
                <a:spcPts val="0"/>
              </a:spcBef>
              <a:buNone/>
            </a:pPr>
            <a:r>
              <a:rPr b="1" lang="en" sz="2400"/>
              <a:t>(BETTER… BUT NOT GREAT)</a:t>
            </a:r>
          </a:p>
          <a:p>
            <a:pPr rtl="0">
              <a:spcBef>
                <a:spcPts val="0"/>
              </a:spcBef>
              <a:buNone/>
            </a:pPr>
            <a:r>
              <a:rPr b="1" lang="en" sz="2400"/>
              <a:t>Inherit and override.</a:t>
            </a:r>
          </a:p>
          <a:p>
            <a:pPr rtl="0">
              <a:spcBef>
                <a:spcPts val="0"/>
              </a:spcBef>
              <a:buNone/>
            </a:pPr>
            <a:r>
              <a:rPr lang="en" sz="2400"/>
              <a:t>Duck d = new MallardDuck();</a:t>
            </a:r>
          </a:p>
          <a:p>
            <a:pPr rtl="0">
              <a:spcBef>
                <a:spcPts val="0"/>
              </a:spcBef>
              <a:buNone/>
            </a:pPr>
            <a:r>
              <a:rPr lang="en" sz="2400"/>
              <a:t>d.fly();</a:t>
            </a:r>
          </a:p>
          <a:p>
            <a:pPr>
              <a:spcBef>
                <a:spcPts val="0"/>
              </a:spcBef>
              <a:buNone/>
            </a:pPr>
            <a:r>
              <a:rPr b="1" lang="en" sz="2400"/>
              <a:t>Still requires reimplementing the same behaviors multiple times.</a:t>
            </a:r>
          </a:p>
        </p:txBody>
      </p:sp>
      <p:sp>
        <p:nvSpPr>
          <p:cNvPr id="141" name="Shape 141"/>
          <p:cNvSpPr/>
          <p:nvPr/>
        </p:nvSpPr>
        <p:spPr>
          <a:xfrm>
            <a:off x="455400" y="2916337"/>
            <a:ext cx="22857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lang="en"/>
              <a:t>display()</a:t>
            </a:r>
          </a:p>
        </p:txBody>
      </p:sp>
      <p:cxnSp>
        <p:nvCxnSpPr>
          <p:cNvPr id="143" name="Shape 143"/>
          <p:cNvCxnSpPr/>
          <p:nvPr/>
        </p:nvCxnSpPr>
        <p:spPr>
          <a:xfrm>
            <a:off x="458995" y="3325815"/>
            <a:ext cx="2278500" cy="0"/>
          </a:xfrm>
          <a:prstGeom prst="straightConnector1">
            <a:avLst/>
          </a:prstGeom>
          <a:noFill/>
          <a:ln cap="flat" cmpd="sng" w="19050">
            <a:solidFill>
              <a:schemeClr val="dk2"/>
            </a:solidFill>
            <a:prstDash val="solid"/>
            <a:round/>
            <a:headEnd len="lg" w="lg" type="none"/>
            <a:tailEnd len="lg" w="lg" type="none"/>
          </a:ln>
        </p:spPr>
      </p:cxnSp>
      <p:sp>
        <p:nvSpPr>
          <p:cNvPr id="144" name="Shape 144"/>
          <p:cNvSpPr/>
          <p:nvPr/>
        </p:nvSpPr>
        <p:spPr>
          <a:xfrm>
            <a:off x="457200" y="5058775"/>
            <a:ext cx="22857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rtl="0">
              <a:spcBef>
                <a:spcPts val="0"/>
              </a:spcBef>
              <a:buNone/>
            </a:pPr>
            <a:r>
              <a:rPr lang="en"/>
              <a:t>fly();</a:t>
            </a:r>
          </a:p>
          <a:p>
            <a:pPr lvl="0" rtl="0">
              <a:spcBef>
                <a:spcPts val="0"/>
              </a:spcBef>
              <a:buNone/>
            </a:pPr>
            <a:r>
              <a:rPr lang="en"/>
              <a:t>quack();</a:t>
            </a:r>
          </a:p>
        </p:txBody>
      </p:sp>
      <p:cxnSp>
        <p:nvCxnSpPr>
          <p:cNvPr id="145" name="Shape 145"/>
          <p:cNvCxnSpPr/>
          <p:nvPr/>
        </p:nvCxnSpPr>
        <p:spPr>
          <a:xfrm>
            <a:off x="460795" y="5413428"/>
            <a:ext cx="2278500" cy="0"/>
          </a:xfrm>
          <a:prstGeom prst="straightConnector1">
            <a:avLst/>
          </a:prstGeom>
          <a:noFill/>
          <a:ln cap="flat" cmpd="sng" w="19050">
            <a:solidFill>
              <a:schemeClr val="dk2"/>
            </a:solidFill>
            <a:prstDash val="solid"/>
            <a:round/>
            <a:headEnd len="lg" w="lg" type="none"/>
            <a:tailEnd len="lg" w="lg" type="none"/>
          </a:ln>
        </p:spPr>
      </p:cxnSp>
      <p:sp>
        <p:nvSpPr>
          <p:cNvPr id="146" name="Shape 146"/>
          <p:cNvSpPr/>
          <p:nvPr/>
        </p:nvSpPr>
        <p:spPr>
          <a:xfrm>
            <a:off x="457200" y="2925750"/>
            <a:ext cx="2285700" cy="131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a:p>
          <a:p>
            <a:pPr rtl="0">
              <a:spcBef>
                <a:spcPts val="0"/>
              </a:spcBef>
              <a:buNone/>
            </a:pPr>
            <a:r>
              <a:rPr lang="en"/>
              <a:t>swim()</a:t>
            </a:r>
          </a:p>
          <a:p>
            <a:pPr rtl="0">
              <a:spcBef>
                <a:spcPts val="0"/>
              </a:spcBef>
              <a:buNone/>
            </a:pPr>
            <a:r>
              <a:rPr lang="en"/>
              <a:t>fly()</a:t>
            </a:r>
          </a:p>
          <a:p>
            <a:pPr lvl="0" rtl="0">
              <a:spcBef>
                <a:spcPts val="0"/>
              </a:spcBef>
              <a:buNone/>
            </a:pPr>
            <a:r>
              <a:rPr lang="en"/>
              <a:t>quack()</a:t>
            </a:r>
          </a:p>
          <a:p>
            <a:pPr lvl="0" rtl="0">
              <a:spcBef>
                <a:spcPts val="0"/>
              </a:spcBef>
              <a:buNone/>
            </a:pPr>
            <a:r>
              <a:rPr lang="en"/>
              <a:t>display()</a:t>
            </a:r>
          </a:p>
        </p:txBody>
      </p:sp>
      <p:cxnSp>
        <p:nvCxnSpPr>
          <p:cNvPr id="147" name="Shape 147"/>
          <p:cNvCxnSpPr/>
          <p:nvPr/>
        </p:nvCxnSpPr>
        <p:spPr>
          <a:xfrm>
            <a:off x="460795" y="3335228"/>
            <a:ext cx="2278500" cy="0"/>
          </a:xfrm>
          <a:prstGeom prst="straightConnector1">
            <a:avLst/>
          </a:prstGeom>
          <a:noFill/>
          <a:ln cap="flat" cmpd="sng" w="19050">
            <a:solidFill>
              <a:schemeClr val="dk2"/>
            </a:solidFill>
            <a:prstDash val="solid"/>
            <a:round/>
            <a:headEnd len="lg" w="lg" type="none"/>
            <a:tailEnd len="lg" w="lg" type="none"/>
          </a:ln>
        </p:spPr>
      </p:cxnSp>
      <p:cxnSp>
        <p:nvCxnSpPr>
          <p:cNvPr id="148" name="Shape 148"/>
          <p:cNvCxnSpPr>
            <a:stCxn id="144" idx="0"/>
            <a:endCxn id="146" idx="2"/>
          </p:cNvCxnSpPr>
          <p:nvPr/>
        </p:nvCxnSpPr>
        <p:spPr>
          <a:xfrm rot="10800000">
            <a:off x="1600050" y="4237975"/>
            <a:ext cx="0" cy="820800"/>
          </a:xfrm>
          <a:prstGeom prst="straightConnector1">
            <a:avLst/>
          </a:prstGeom>
          <a:noFill/>
          <a:ln cap="flat" cmpd="sng" w="19050">
            <a:solidFill>
              <a:schemeClr val="dk2"/>
            </a:solidFill>
            <a:prstDash val="solid"/>
            <a:round/>
            <a:headEnd len="lg" w="lg" type="none"/>
            <a:tailEnd len="lg" w="lg" type="triangle"/>
          </a:ln>
        </p:spPr>
      </p:cxnSp>
      <p:sp>
        <p:nvSpPr>
          <p:cNvPr id="149" name="Shape 149"/>
          <p:cNvSpPr txBox="1"/>
          <p:nvPr/>
        </p:nvSpPr>
        <p:spPr>
          <a:xfrm>
            <a:off x="5215825" y="1828127"/>
            <a:ext cx="3786299" cy="4494300"/>
          </a:xfrm>
          <a:prstGeom prst="rect">
            <a:avLst/>
          </a:prstGeom>
          <a:solidFill>
            <a:schemeClr val="accent1"/>
          </a:solidFill>
          <a:ln>
            <a:noFill/>
          </a:ln>
        </p:spPr>
        <p:txBody>
          <a:bodyPr anchorCtr="0" anchor="t" bIns="91425" lIns="91425" rIns="91425" tIns="91425">
            <a:noAutofit/>
          </a:bodyPr>
          <a:lstStyle/>
          <a:p>
            <a:pPr lvl="0" rtl="0">
              <a:spcBef>
                <a:spcPts val="0"/>
              </a:spcBef>
              <a:buClr>
                <a:schemeClr val="dk1"/>
              </a:buClr>
              <a:buSzPct val="45833"/>
              <a:buFont typeface="Arial"/>
              <a:buNone/>
            </a:pPr>
            <a:r>
              <a:rPr b="1" lang="en" sz="2400">
                <a:solidFill>
                  <a:schemeClr val="dk1"/>
                </a:solidFill>
              </a:rPr>
              <a:t>(GOOD)</a:t>
            </a:r>
          </a:p>
          <a:p>
            <a:pPr lvl="0" rtl="0">
              <a:spcBef>
                <a:spcPts val="0"/>
              </a:spcBef>
              <a:buClr>
                <a:schemeClr val="dk1"/>
              </a:buClr>
              <a:buSzPct val="45833"/>
              <a:buFont typeface="Arial"/>
              <a:buNone/>
            </a:pPr>
            <a:r>
              <a:rPr b="1" lang="en" sz="2400">
                <a:solidFill>
                  <a:schemeClr val="dk1"/>
                </a:solidFill>
              </a:rPr>
              <a:t>Programming to an interface:</a:t>
            </a:r>
          </a:p>
          <a:p>
            <a:pPr lvl="0" rtl="0">
              <a:spcBef>
                <a:spcPts val="0"/>
              </a:spcBef>
              <a:buClr>
                <a:schemeClr val="dk1"/>
              </a:buClr>
              <a:buSzPct val="45833"/>
              <a:buFont typeface="Arial"/>
              <a:buNone/>
            </a:pPr>
            <a:r>
              <a:rPr lang="en" sz="2400">
                <a:solidFill>
                  <a:schemeClr val="dk1"/>
                </a:solidFill>
              </a:rPr>
              <a:t>Duck d = new MallardDuck()</a:t>
            </a:r>
          </a:p>
          <a:p>
            <a:pPr lvl="0" rtl="0">
              <a:spcBef>
                <a:spcPts val="0"/>
              </a:spcBef>
              <a:buClr>
                <a:schemeClr val="dk1"/>
              </a:buClr>
              <a:buSzPct val="45833"/>
              <a:buFont typeface="Arial"/>
              <a:buNone/>
            </a:pPr>
            <a:r>
              <a:rPr lang="en" sz="2400">
                <a:solidFill>
                  <a:schemeClr val="dk1"/>
                </a:solidFill>
              </a:rPr>
              <a:t>d.performFly();</a:t>
            </a:r>
          </a:p>
          <a:p>
            <a:pPr>
              <a:spcBef>
                <a:spcPts val="0"/>
              </a:spcBef>
              <a:buNone/>
            </a:pPr>
            <a:r>
              <a:rPr b="1" lang="en" sz="2400"/>
              <a:t>Flying/Quacking behavior called in the same way for all ducks. Only implement specific version of behavior once.</a:t>
            </a:r>
          </a:p>
        </p:txBody>
      </p:sp>
      <p:sp>
        <p:nvSpPr>
          <p:cNvPr id="150" name="Shape 150"/>
          <p:cNvSpPr/>
          <p:nvPr/>
        </p:nvSpPr>
        <p:spPr>
          <a:xfrm>
            <a:off x="2397750" y="1581900"/>
            <a:ext cx="21198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FlyBehavior</a:t>
            </a:r>
          </a:p>
          <a:p>
            <a:pPr lvl="0" rtl="0">
              <a:spcBef>
                <a:spcPts val="0"/>
              </a:spcBef>
              <a:buNone/>
            </a:pPr>
            <a:r>
              <a:t/>
            </a:r>
            <a:endParaRPr i="1"/>
          </a:p>
          <a:p>
            <a:pPr lvl="0" rtl="0">
              <a:spcBef>
                <a:spcPts val="0"/>
              </a:spcBef>
              <a:buNone/>
            </a:pPr>
            <a:r>
              <a:rPr i="1" lang="en"/>
              <a:t>fly()</a:t>
            </a:r>
          </a:p>
        </p:txBody>
      </p:sp>
      <p:cxnSp>
        <p:nvCxnSpPr>
          <p:cNvPr id="151" name="Shape 151"/>
          <p:cNvCxnSpPr/>
          <p:nvPr/>
        </p:nvCxnSpPr>
        <p:spPr>
          <a:xfrm>
            <a:off x="2401050" y="2011175"/>
            <a:ext cx="2113200" cy="0"/>
          </a:xfrm>
          <a:prstGeom prst="straightConnector1">
            <a:avLst/>
          </a:prstGeom>
          <a:noFill/>
          <a:ln cap="flat" cmpd="sng" w="19050">
            <a:solidFill>
              <a:schemeClr val="dk2"/>
            </a:solidFill>
            <a:prstDash val="solid"/>
            <a:round/>
            <a:headEnd len="lg" w="lg" type="none"/>
            <a:tailEnd len="lg" w="lg" type="none"/>
          </a:ln>
        </p:spPr>
      </p:cxnSp>
      <p:sp>
        <p:nvSpPr>
          <p:cNvPr id="152" name="Shape 152"/>
          <p:cNvSpPr/>
          <p:nvPr/>
        </p:nvSpPr>
        <p:spPr>
          <a:xfrm>
            <a:off x="1415770" y="2849217"/>
            <a:ext cx="1660800" cy="1045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FlyWithWings</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53" name="Shape 153"/>
          <p:cNvCxnSpPr/>
          <p:nvPr/>
        </p:nvCxnSpPr>
        <p:spPr>
          <a:xfrm>
            <a:off x="1415770" y="3199220"/>
            <a:ext cx="1655700" cy="0"/>
          </a:xfrm>
          <a:prstGeom prst="straightConnector1">
            <a:avLst/>
          </a:prstGeom>
          <a:noFill/>
          <a:ln cap="flat" cmpd="sng" w="19050">
            <a:solidFill>
              <a:schemeClr val="dk2"/>
            </a:solidFill>
            <a:prstDash val="solid"/>
            <a:round/>
            <a:headEnd len="lg" w="lg" type="none"/>
            <a:tailEnd len="lg" w="lg" type="none"/>
          </a:ln>
        </p:spPr>
      </p:cxnSp>
      <p:sp>
        <p:nvSpPr>
          <p:cNvPr id="154" name="Shape 154"/>
          <p:cNvSpPr/>
          <p:nvPr/>
        </p:nvSpPr>
        <p:spPr>
          <a:xfrm>
            <a:off x="3522182" y="2849217"/>
            <a:ext cx="1583400" cy="1045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FlyNotAllowed</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55" name="Shape 155"/>
          <p:cNvCxnSpPr/>
          <p:nvPr/>
        </p:nvCxnSpPr>
        <p:spPr>
          <a:xfrm>
            <a:off x="3522182" y="3199220"/>
            <a:ext cx="1578599" cy="0"/>
          </a:xfrm>
          <a:prstGeom prst="straightConnector1">
            <a:avLst/>
          </a:prstGeom>
          <a:noFill/>
          <a:ln cap="flat" cmpd="sng" w="19050">
            <a:solidFill>
              <a:schemeClr val="dk2"/>
            </a:solidFill>
            <a:prstDash val="solid"/>
            <a:round/>
            <a:headEnd len="lg" w="lg" type="none"/>
            <a:tailEnd len="lg" w="lg" type="none"/>
          </a:ln>
        </p:spPr>
      </p:cxnSp>
      <p:cxnSp>
        <p:nvCxnSpPr>
          <p:cNvPr id="156" name="Shape 156"/>
          <p:cNvCxnSpPr>
            <a:stCxn id="152" idx="0"/>
            <a:endCxn id="150" idx="2"/>
          </p:cNvCxnSpPr>
          <p:nvPr/>
        </p:nvCxnSpPr>
        <p:spPr>
          <a:xfrm flipH="1" rot="10800000">
            <a:off x="2246170" y="2465817"/>
            <a:ext cx="1211400" cy="383400"/>
          </a:xfrm>
          <a:prstGeom prst="straightConnector1">
            <a:avLst/>
          </a:prstGeom>
          <a:noFill/>
          <a:ln cap="flat" cmpd="sng" w="28575">
            <a:solidFill>
              <a:schemeClr val="dk2"/>
            </a:solidFill>
            <a:prstDash val="dot"/>
            <a:round/>
            <a:headEnd len="lg" w="lg" type="none"/>
            <a:tailEnd len="lg" w="lg" type="triangle"/>
          </a:ln>
        </p:spPr>
      </p:cxnSp>
      <p:cxnSp>
        <p:nvCxnSpPr>
          <p:cNvPr id="157" name="Shape 157"/>
          <p:cNvCxnSpPr>
            <a:stCxn id="154" idx="0"/>
            <a:endCxn id="150" idx="2"/>
          </p:cNvCxnSpPr>
          <p:nvPr/>
        </p:nvCxnSpPr>
        <p:spPr>
          <a:xfrm rot="10800000">
            <a:off x="3457682" y="2465817"/>
            <a:ext cx="856200" cy="383400"/>
          </a:xfrm>
          <a:prstGeom prst="straightConnector1">
            <a:avLst/>
          </a:prstGeom>
          <a:noFill/>
          <a:ln cap="flat" cmpd="sng" w="28575">
            <a:solidFill>
              <a:schemeClr val="dk2"/>
            </a:solidFill>
            <a:prstDash val="dot"/>
            <a:round/>
            <a:headEnd len="lg" w="lg" type="none"/>
            <a:tailEnd len="lg" w="lg" type="triangle"/>
          </a:ln>
        </p:spPr>
      </p:cxnSp>
      <p:sp>
        <p:nvSpPr>
          <p:cNvPr id="158" name="Shape 158"/>
          <p:cNvSpPr/>
          <p:nvPr/>
        </p:nvSpPr>
        <p:spPr>
          <a:xfrm>
            <a:off x="115345" y="4325916"/>
            <a:ext cx="2285700" cy="21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spcBef>
                <a:spcPts val="0"/>
              </a:spcBef>
              <a:buNone/>
            </a:pPr>
            <a:r>
              <a:t/>
            </a:r>
            <a:endParaRPr i="1"/>
          </a:p>
          <a:p>
            <a:pPr lvl="0" rtl="0">
              <a:spcBef>
                <a:spcPts val="0"/>
              </a:spcBef>
              <a:buNone/>
            </a:pPr>
            <a:r>
              <a:rPr lang="en"/>
              <a:t>FlyBehavior flyB</a:t>
            </a:r>
          </a:p>
          <a:p>
            <a:pPr lvl="0" rtl="0">
              <a:spcBef>
                <a:spcPts val="0"/>
              </a:spcBef>
              <a:buNone/>
            </a:pPr>
            <a:r>
              <a:rPr lang="en"/>
              <a:t>QuackBehavior quackB</a:t>
            </a:r>
          </a:p>
          <a:p>
            <a:pPr lvl="0" rtl="0">
              <a:spcBef>
                <a:spcPts val="0"/>
              </a:spcBef>
              <a:buNone/>
            </a:pPr>
            <a:r>
              <a:t/>
            </a:r>
            <a:endParaRPr/>
          </a:p>
          <a:p>
            <a:pPr lvl="0" rtl="0">
              <a:spcBef>
                <a:spcPts val="0"/>
              </a:spcBef>
              <a:buNone/>
            </a:pPr>
            <a:r>
              <a:rPr lang="en"/>
              <a:t>performQuack()</a:t>
            </a:r>
          </a:p>
          <a:p>
            <a:pPr lvl="0" rtl="0">
              <a:spcBef>
                <a:spcPts val="0"/>
              </a:spcBef>
              <a:buNone/>
            </a:pPr>
            <a:r>
              <a:rPr lang="en"/>
              <a:t>performFly()</a:t>
            </a:r>
          </a:p>
          <a:p>
            <a:pPr lvl="0" rtl="0">
              <a:spcBef>
                <a:spcPts val="0"/>
              </a:spcBef>
              <a:buNone/>
            </a:pPr>
            <a:r>
              <a:rPr lang="en"/>
              <a:t>swim()</a:t>
            </a:r>
          </a:p>
          <a:p>
            <a:pPr lvl="0" rtl="0">
              <a:spcBef>
                <a:spcPts val="0"/>
              </a:spcBef>
              <a:buNone/>
            </a:pPr>
            <a:r>
              <a:rPr lang="en"/>
              <a:t>display()</a:t>
            </a:r>
          </a:p>
        </p:txBody>
      </p:sp>
      <p:cxnSp>
        <p:nvCxnSpPr>
          <p:cNvPr id="159" name="Shape 159"/>
          <p:cNvCxnSpPr/>
          <p:nvPr/>
        </p:nvCxnSpPr>
        <p:spPr>
          <a:xfrm>
            <a:off x="115345" y="4675915"/>
            <a:ext cx="2278500" cy="0"/>
          </a:xfrm>
          <a:prstGeom prst="straightConnector1">
            <a:avLst/>
          </a:prstGeom>
          <a:noFill/>
          <a:ln cap="flat" cmpd="sng" w="19050">
            <a:solidFill>
              <a:schemeClr val="dk2"/>
            </a:solidFill>
            <a:prstDash val="solid"/>
            <a:round/>
            <a:headEnd len="lg" w="lg" type="none"/>
            <a:tailEnd len="lg" w="lg" type="none"/>
          </a:ln>
        </p:spPr>
      </p:cxnSp>
      <p:cxnSp>
        <p:nvCxnSpPr>
          <p:cNvPr id="160" name="Shape 160"/>
          <p:cNvCxnSpPr>
            <a:stCxn id="158" idx="1"/>
            <a:endCxn id="158" idx="3"/>
          </p:cNvCxnSpPr>
          <p:nvPr/>
        </p:nvCxnSpPr>
        <p:spPr>
          <a:xfrm>
            <a:off x="115345" y="5376066"/>
            <a:ext cx="2285700" cy="0"/>
          </a:xfrm>
          <a:prstGeom prst="straightConnector1">
            <a:avLst/>
          </a:prstGeom>
          <a:noFill/>
          <a:ln cap="flat" cmpd="sng" w="19050">
            <a:solidFill>
              <a:schemeClr val="dk2"/>
            </a:solidFill>
            <a:prstDash val="solid"/>
            <a:round/>
            <a:headEnd len="lg" w="lg" type="none"/>
            <a:tailEnd len="lg" w="lg" type="none"/>
          </a:ln>
        </p:spPr>
      </p:cxnSp>
      <p:sp>
        <p:nvSpPr>
          <p:cNvPr id="161" name="Shape 161"/>
          <p:cNvSpPr/>
          <p:nvPr/>
        </p:nvSpPr>
        <p:spPr>
          <a:xfrm>
            <a:off x="2781925" y="5171950"/>
            <a:ext cx="2207699" cy="1007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61111"/>
              <a:buFont typeface="Arial"/>
              <a:buNone/>
            </a:pPr>
            <a:r>
              <a:rPr b="1" lang="en" sz="1800">
                <a:solidFill>
                  <a:schemeClr val="dk1"/>
                </a:solidFill>
              </a:rPr>
              <a:t>performFly() {</a:t>
            </a:r>
          </a:p>
          <a:p>
            <a:pPr lvl="0" rtl="0">
              <a:spcBef>
                <a:spcPts val="0"/>
              </a:spcBef>
              <a:buClr>
                <a:schemeClr val="dk1"/>
              </a:buClr>
              <a:buSzPct val="61111"/>
              <a:buFont typeface="Arial"/>
              <a:buNone/>
            </a:pPr>
            <a:r>
              <a:rPr b="1" lang="en" sz="1800">
                <a:solidFill>
                  <a:schemeClr val="dk1"/>
                </a:solidFill>
              </a:rPr>
              <a:t>	flyB.fly();</a:t>
            </a:r>
          </a:p>
          <a:p>
            <a:pPr lvl="0">
              <a:spcBef>
                <a:spcPts val="0"/>
              </a:spcBef>
              <a:buClr>
                <a:schemeClr val="dk1"/>
              </a:buClr>
              <a:buSzPct val="61111"/>
              <a:buFont typeface="Arial"/>
              <a:buNone/>
            </a:pPr>
            <a:r>
              <a:rPr b="1" lang="en" sz="1800">
                <a:solidFill>
                  <a:schemeClr val="dk1"/>
                </a:solidFill>
              </a:rPr>
              <a:t>}</a:t>
            </a:r>
          </a:p>
        </p:txBody>
      </p:sp>
      <p:cxnSp>
        <p:nvCxnSpPr>
          <p:cNvPr id="162" name="Shape 162"/>
          <p:cNvCxnSpPr>
            <a:stCxn id="161" idx="1"/>
          </p:cNvCxnSpPr>
          <p:nvPr/>
        </p:nvCxnSpPr>
        <p:spPr>
          <a:xfrm flipH="1">
            <a:off x="1386625" y="5675500"/>
            <a:ext cx="1395300" cy="1425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6"/>
                                        </p:tgtEl>
                                      </p:cBhvr>
                                    </p:animEffect>
                                    <p:set>
                                      <p:cBhvr>
                                        <p:cTn dur="1" fill="hold">
                                          <p:stCondLst>
                                            <p:cond delay="0"/>
                                          </p:stCondLst>
                                        </p:cTn>
                                        <p:tgtEl>
                                          <p:spTgt spid="1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7"/>
                                        </p:tgtEl>
                                      </p:cBhvr>
                                    </p:animEffect>
                                    <p:set>
                                      <p:cBhvr>
                                        <p:cTn dur="1" fill="hold">
                                          <p:stCondLst>
                                            <p:cond delay="0"/>
                                          </p:stCondLst>
                                        </p:cTn>
                                        <p:tgtEl>
                                          <p:spTgt spid="1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8"/>
                                        </p:tgtEl>
                                      </p:cBhvr>
                                    </p:animEffect>
                                    <p:set>
                                      <p:cBhvr>
                                        <p:cTn dur="1" fill="hold">
                                          <p:stCondLst>
                                            <p:cond delay="0"/>
                                          </p:stCondLst>
                                        </p:cTn>
                                        <p:tgtEl>
                                          <p:spTgt spid="1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0"/>
                                        </p:tgtEl>
                                      </p:cBhvr>
                                    </p:animEffect>
                                    <p:set>
                                      <p:cBhvr>
                                        <p:cTn dur="1" fill="hold">
                                          <p:stCondLst>
                                            <p:cond delay="0"/>
                                          </p:stCondLst>
                                        </p:cTn>
                                        <p:tgtEl>
                                          <p:spTgt spid="1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xit" presetID="10" presetSubtype="0">
                                  <p:stCondLst>
                                    <p:cond delay="0"/>
                                  </p:stCondLst>
                                  <p:childTnLst>
                                    <p:animEffect filter="fade" transition="out">
                                      <p:cBhvr>
                                        <p:cTn dur="1"/>
                                        <p:tgtEl>
                                          <p:spTgt spid="141"/>
                                        </p:tgtEl>
                                      </p:cBhvr>
                                    </p:animEffect>
                                    <p:set>
                                      <p:cBhvr>
                                        <p:cTn dur="1" fill="hold">
                                          <p:stCondLst>
                                            <p:cond delay="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3"/>
                                        </p:tgtEl>
                                      </p:cBhvr>
                                    </p:animEffect>
                                    <p:set>
                                      <p:cBhvr>
                                        <p:cTn dur="1" fill="hold">
                                          <p:stCondLst>
                                            <p:cond delay="0"/>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4"/>
                                        </p:tgtEl>
                                      </p:cBhvr>
                                    </p:animEffect>
                                    <p:set>
                                      <p:cBhvr>
                                        <p:cTn dur="1" fill="hold">
                                          <p:stCondLst>
                                            <p:cond delay="0"/>
                                          </p:stCondLst>
                                        </p:cTn>
                                        <p:tgtEl>
                                          <p:spTgt spid="1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6"/>
                                        </p:tgtEl>
                                      </p:cBhvr>
                                    </p:animEffect>
                                    <p:set>
                                      <p:cBhvr>
                                        <p:cTn dur="1" fill="hold">
                                          <p:stCondLst>
                                            <p:cond delay="0"/>
                                          </p:stCondLst>
                                        </p:cTn>
                                        <p:tgtEl>
                                          <p:spTgt spid="1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7"/>
                                        </p:tgtEl>
                                      </p:cBhvr>
                                    </p:animEffect>
                                    <p:set>
                                      <p:cBhvr>
                                        <p:cTn dur="1" fill="hold">
                                          <p:stCondLst>
                                            <p:cond delay="0"/>
                                          </p:stCondLst>
                                        </p:cTn>
                                        <p:tgtEl>
                                          <p:spTgt spid="1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5"/>
                                        </p:tgtEl>
                                      </p:cBhvr>
                                    </p:animEffect>
                                    <p:set>
                                      <p:cBhvr>
                                        <p:cTn dur="1" fill="hold">
                                          <p:stCondLst>
                                            <p:cond delay="0"/>
                                          </p:stCondLst>
                                        </p:cTn>
                                        <p:tgtEl>
                                          <p:spTgt spid="1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2"/>
                                        </p:tgtEl>
                                      </p:cBhvr>
                                    </p:animEffect>
                                    <p:set>
                                      <p:cBhvr>
                                        <p:cTn dur="1" fill="hold">
                                          <p:stCondLst>
                                            <p:cond delay="0"/>
                                          </p:stCondLst>
                                        </p:cTn>
                                        <p:tgtEl>
                                          <p:spTgt spid="1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xit" presetID="10" presetSubtype="0">
                                  <p:stCondLst>
                                    <p:cond delay="0"/>
                                  </p:stCondLst>
                                  <p:childTnLst>
                                    <p:animEffect filter="fade" transition="out">
                                      <p:cBhvr>
                                        <p:cTn dur="1"/>
                                        <p:tgtEl>
                                          <p:spTgt spid="135"/>
                                        </p:tgtEl>
                                      </p:cBhvr>
                                    </p:animEffect>
                                    <p:set>
                                      <p:cBhvr>
                                        <p:cTn dur="1" fill="hold">
                                          <p:stCondLst>
                                            <p:cond delay="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p:nvPr/>
        </p:nvSpPr>
        <p:spPr>
          <a:xfrm>
            <a:off x="5017100" y="2236300"/>
            <a:ext cx="3902099" cy="2236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HAS-A can be better than IS-A</a:t>
            </a:r>
          </a:p>
        </p:txBody>
      </p:sp>
      <p:sp>
        <p:nvSpPr>
          <p:cNvPr id="169" name="Shape 169"/>
          <p:cNvSpPr txBox="1"/>
          <p:nvPr>
            <p:ph idx="1" type="body"/>
          </p:nvPr>
        </p:nvSpPr>
        <p:spPr>
          <a:xfrm>
            <a:off x="457200" y="1600200"/>
            <a:ext cx="8229600" cy="1143000"/>
          </a:xfrm>
          <a:prstGeom prst="rect">
            <a:avLst/>
          </a:prstGeom>
        </p:spPr>
        <p:txBody>
          <a:bodyPr anchorCtr="0" anchor="t" bIns="91425" lIns="91425" rIns="91425" tIns="91425">
            <a:noAutofit/>
          </a:bodyPr>
          <a:lstStyle/>
          <a:p>
            <a:pPr lvl="0" rtl="0">
              <a:spcBef>
                <a:spcPts val="0"/>
              </a:spcBef>
              <a:buNone/>
            </a:pPr>
            <a:r>
              <a:rPr lang="en"/>
              <a:t>Principle: Favor composition over inheritance.</a:t>
            </a:r>
          </a:p>
          <a:p>
            <a:pPr lvl="0" rtl="0">
              <a:spcBef>
                <a:spcPts val="0"/>
              </a:spcBef>
              <a:buNone/>
            </a:pPr>
            <a:r>
              <a:t/>
            </a:r>
            <a:endParaRPr/>
          </a:p>
        </p:txBody>
      </p:sp>
      <p:sp>
        <p:nvSpPr>
          <p:cNvPr id="170" name="Shape 170"/>
          <p:cNvSpPr/>
          <p:nvPr/>
        </p:nvSpPr>
        <p:spPr>
          <a:xfrm>
            <a:off x="6226875" y="2362325"/>
            <a:ext cx="19253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FlyBehavior</a:t>
            </a:r>
          </a:p>
          <a:p>
            <a:pPr lvl="0" rtl="0">
              <a:spcBef>
                <a:spcPts val="0"/>
              </a:spcBef>
              <a:buNone/>
            </a:pPr>
            <a:r>
              <a:t/>
            </a:r>
            <a:endParaRPr i="1"/>
          </a:p>
          <a:p>
            <a:pPr lvl="0" rtl="0">
              <a:spcBef>
                <a:spcPts val="0"/>
              </a:spcBef>
              <a:buNone/>
            </a:pPr>
            <a:r>
              <a:rPr i="1" lang="en"/>
              <a:t>fly()</a:t>
            </a:r>
          </a:p>
        </p:txBody>
      </p:sp>
      <p:cxnSp>
        <p:nvCxnSpPr>
          <p:cNvPr id="171" name="Shape 171"/>
          <p:cNvCxnSpPr/>
          <p:nvPr/>
        </p:nvCxnSpPr>
        <p:spPr>
          <a:xfrm>
            <a:off x="6226869" y="2840624"/>
            <a:ext cx="1919700" cy="0"/>
          </a:xfrm>
          <a:prstGeom prst="straightConnector1">
            <a:avLst/>
          </a:prstGeom>
          <a:noFill/>
          <a:ln cap="flat" cmpd="sng" w="19050">
            <a:solidFill>
              <a:schemeClr val="dk2"/>
            </a:solidFill>
            <a:prstDash val="solid"/>
            <a:round/>
            <a:headEnd len="lg" w="lg" type="none"/>
            <a:tailEnd len="lg" w="lg" type="none"/>
          </a:ln>
        </p:spPr>
      </p:cxnSp>
      <p:sp>
        <p:nvSpPr>
          <p:cNvPr id="172" name="Shape 172"/>
          <p:cNvSpPr/>
          <p:nvPr/>
        </p:nvSpPr>
        <p:spPr>
          <a:xfrm>
            <a:off x="5334831" y="3576014"/>
            <a:ext cx="15083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FlyWithWings</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73" name="Shape 173"/>
          <p:cNvCxnSpPr/>
          <p:nvPr/>
        </p:nvCxnSpPr>
        <p:spPr>
          <a:xfrm>
            <a:off x="5334831" y="3856603"/>
            <a:ext cx="1503899" cy="0"/>
          </a:xfrm>
          <a:prstGeom prst="straightConnector1">
            <a:avLst/>
          </a:prstGeom>
          <a:noFill/>
          <a:ln cap="flat" cmpd="sng" w="19050">
            <a:solidFill>
              <a:schemeClr val="dk2"/>
            </a:solidFill>
            <a:prstDash val="solid"/>
            <a:round/>
            <a:headEnd len="lg" w="lg" type="none"/>
            <a:tailEnd len="lg" w="lg" type="none"/>
          </a:ln>
        </p:spPr>
      </p:cxnSp>
      <p:sp>
        <p:nvSpPr>
          <p:cNvPr id="174" name="Shape 174"/>
          <p:cNvSpPr/>
          <p:nvPr/>
        </p:nvSpPr>
        <p:spPr>
          <a:xfrm>
            <a:off x="7181373" y="3576014"/>
            <a:ext cx="1505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FlyNotAllowed</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75" name="Shape 175"/>
          <p:cNvCxnSpPr/>
          <p:nvPr/>
        </p:nvCxnSpPr>
        <p:spPr>
          <a:xfrm>
            <a:off x="7181373" y="3856599"/>
            <a:ext cx="1500899" cy="0"/>
          </a:xfrm>
          <a:prstGeom prst="straightConnector1">
            <a:avLst/>
          </a:prstGeom>
          <a:noFill/>
          <a:ln cap="flat" cmpd="sng" w="19050">
            <a:solidFill>
              <a:schemeClr val="dk2"/>
            </a:solidFill>
            <a:prstDash val="solid"/>
            <a:round/>
            <a:headEnd len="lg" w="lg" type="none"/>
            <a:tailEnd len="lg" w="lg" type="none"/>
          </a:ln>
        </p:spPr>
      </p:cxnSp>
      <p:cxnSp>
        <p:nvCxnSpPr>
          <p:cNvPr id="176" name="Shape 176"/>
          <p:cNvCxnSpPr>
            <a:stCxn id="172" idx="0"/>
            <a:endCxn id="170" idx="2"/>
          </p:cNvCxnSpPr>
          <p:nvPr/>
        </p:nvCxnSpPr>
        <p:spPr>
          <a:xfrm flipH="1" rot="10800000">
            <a:off x="6089031" y="3200714"/>
            <a:ext cx="1100400" cy="375300"/>
          </a:xfrm>
          <a:prstGeom prst="straightConnector1">
            <a:avLst/>
          </a:prstGeom>
          <a:noFill/>
          <a:ln cap="flat" cmpd="sng" w="28575">
            <a:solidFill>
              <a:schemeClr val="dk2"/>
            </a:solidFill>
            <a:prstDash val="dot"/>
            <a:round/>
            <a:headEnd len="lg" w="lg" type="none"/>
            <a:tailEnd len="lg" w="lg" type="triangle"/>
          </a:ln>
        </p:spPr>
      </p:cxnSp>
      <p:cxnSp>
        <p:nvCxnSpPr>
          <p:cNvPr id="177" name="Shape 177"/>
          <p:cNvCxnSpPr>
            <a:stCxn id="174" idx="0"/>
            <a:endCxn id="170" idx="2"/>
          </p:cNvCxnSpPr>
          <p:nvPr/>
        </p:nvCxnSpPr>
        <p:spPr>
          <a:xfrm rot="10800000">
            <a:off x="7189473" y="3200714"/>
            <a:ext cx="744600" cy="375300"/>
          </a:xfrm>
          <a:prstGeom prst="straightConnector1">
            <a:avLst/>
          </a:prstGeom>
          <a:noFill/>
          <a:ln cap="flat" cmpd="sng" w="28575">
            <a:solidFill>
              <a:schemeClr val="dk2"/>
            </a:solidFill>
            <a:prstDash val="dot"/>
            <a:round/>
            <a:headEnd len="lg" w="lg" type="none"/>
            <a:tailEnd len="lg" w="lg" type="triangle"/>
          </a:ln>
        </p:spPr>
      </p:cxnSp>
      <p:sp>
        <p:nvSpPr>
          <p:cNvPr id="178" name="Shape 178"/>
          <p:cNvSpPr/>
          <p:nvPr/>
        </p:nvSpPr>
        <p:spPr>
          <a:xfrm>
            <a:off x="952100" y="2351575"/>
            <a:ext cx="2159700" cy="2608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Duck</a:t>
            </a:r>
          </a:p>
          <a:p>
            <a:pPr lvl="0" rtl="0" algn="ctr">
              <a:spcBef>
                <a:spcPts val="0"/>
              </a:spcBef>
              <a:buNone/>
            </a:pPr>
            <a:r>
              <a:t/>
            </a:r>
            <a:endParaRPr b="1"/>
          </a:p>
          <a:p>
            <a:pPr lvl="0" rtl="0">
              <a:spcBef>
                <a:spcPts val="0"/>
              </a:spcBef>
              <a:buNone/>
            </a:pPr>
            <a:r>
              <a:rPr lang="en"/>
              <a:t>FlyBehavior flyB</a:t>
            </a:r>
          </a:p>
          <a:p>
            <a:pPr lvl="0" rtl="0">
              <a:spcBef>
                <a:spcPts val="0"/>
              </a:spcBef>
              <a:buNone/>
            </a:pPr>
            <a:r>
              <a:rPr lang="en"/>
              <a:t>QuackBehavior quackB</a:t>
            </a:r>
          </a:p>
          <a:p>
            <a:pPr lvl="0" rtl="0">
              <a:spcBef>
                <a:spcPts val="0"/>
              </a:spcBef>
              <a:buNone/>
            </a:pPr>
            <a:r>
              <a:t/>
            </a:r>
            <a:endParaRPr/>
          </a:p>
          <a:p>
            <a:pPr lvl="0" rtl="0">
              <a:spcBef>
                <a:spcPts val="0"/>
              </a:spcBef>
              <a:buNone/>
            </a:pPr>
            <a:r>
              <a:rPr lang="en"/>
              <a:t>performQuack()</a:t>
            </a:r>
          </a:p>
          <a:p>
            <a:pPr lvl="0" rtl="0">
              <a:spcBef>
                <a:spcPts val="0"/>
              </a:spcBef>
              <a:buNone/>
            </a:pPr>
            <a:r>
              <a:rPr lang="en"/>
              <a:t>performFly()</a:t>
            </a:r>
          </a:p>
          <a:p>
            <a:pPr lvl="0" rtl="0">
              <a:spcBef>
                <a:spcPts val="0"/>
              </a:spcBef>
              <a:buNone/>
            </a:pPr>
            <a:r>
              <a:rPr lang="en"/>
              <a:t>swim()</a:t>
            </a:r>
          </a:p>
          <a:p>
            <a:pPr lvl="0" rtl="0">
              <a:spcBef>
                <a:spcPts val="0"/>
              </a:spcBef>
              <a:buNone/>
            </a:pPr>
            <a:r>
              <a:rPr i="1" lang="en"/>
              <a:t>display()</a:t>
            </a:r>
          </a:p>
          <a:p>
            <a:pPr lvl="0" rtl="0">
              <a:spcBef>
                <a:spcPts val="0"/>
              </a:spcBef>
              <a:buNone/>
            </a:pPr>
            <a:r>
              <a:rPr lang="en"/>
              <a:t>setFlyBehavior()</a:t>
            </a:r>
          </a:p>
          <a:p>
            <a:pPr lvl="0" rtl="0">
              <a:spcBef>
                <a:spcPts val="0"/>
              </a:spcBef>
              <a:buNone/>
            </a:pPr>
            <a:r>
              <a:rPr lang="en"/>
              <a:t>setQuackBehavior()</a:t>
            </a:r>
          </a:p>
        </p:txBody>
      </p:sp>
      <p:cxnSp>
        <p:nvCxnSpPr>
          <p:cNvPr id="179" name="Shape 179"/>
          <p:cNvCxnSpPr/>
          <p:nvPr/>
        </p:nvCxnSpPr>
        <p:spPr>
          <a:xfrm>
            <a:off x="991919" y="2753986"/>
            <a:ext cx="2113200" cy="0"/>
          </a:xfrm>
          <a:prstGeom prst="straightConnector1">
            <a:avLst/>
          </a:prstGeom>
          <a:noFill/>
          <a:ln cap="flat" cmpd="sng" w="19050">
            <a:solidFill>
              <a:schemeClr val="dk2"/>
            </a:solidFill>
            <a:prstDash val="solid"/>
            <a:round/>
            <a:headEnd len="lg" w="lg" type="none"/>
            <a:tailEnd len="lg" w="lg" type="none"/>
          </a:ln>
        </p:spPr>
      </p:cxnSp>
      <p:cxnSp>
        <p:nvCxnSpPr>
          <p:cNvPr id="180" name="Shape 180"/>
          <p:cNvCxnSpPr/>
          <p:nvPr/>
        </p:nvCxnSpPr>
        <p:spPr>
          <a:xfrm>
            <a:off x="988619" y="3462273"/>
            <a:ext cx="2119800" cy="0"/>
          </a:xfrm>
          <a:prstGeom prst="straightConnector1">
            <a:avLst/>
          </a:prstGeom>
          <a:noFill/>
          <a:ln cap="flat" cmpd="sng" w="19050">
            <a:solidFill>
              <a:schemeClr val="dk2"/>
            </a:solidFill>
            <a:prstDash val="solid"/>
            <a:round/>
            <a:headEnd len="lg" w="lg" type="none"/>
            <a:tailEnd len="lg" w="lg" type="none"/>
          </a:ln>
        </p:spPr>
      </p:cxnSp>
      <p:sp>
        <p:nvSpPr>
          <p:cNvPr id="181" name="Shape 181"/>
          <p:cNvSpPr/>
          <p:nvPr/>
        </p:nvSpPr>
        <p:spPr>
          <a:xfrm>
            <a:off x="5017100" y="4599100"/>
            <a:ext cx="3902099" cy="2074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2" name="Shape 182"/>
          <p:cNvSpPr/>
          <p:nvPr/>
        </p:nvSpPr>
        <p:spPr>
          <a:xfrm>
            <a:off x="6226875" y="4657075"/>
            <a:ext cx="1925399" cy="98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a:t>
            </a:r>
          </a:p>
          <a:p>
            <a:pPr lvl="0" rtl="0" algn="ctr">
              <a:spcBef>
                <a:spcPts val="0"/>
              </a:spcBef>
              <a:buNone/>
            </a:pPr>
            <a:r>
              <a:rPr b="1" i="1" lang="en"/>
              <a:t>QuackBehavior</a:t>
            </a:r>
          </a:p>
          <a:p>
            <a:pPr lvl="0" rtl="0">
              <a:spcBef>
                <a:spcPts val="0"/>
              </a:spcBef>
              <a:buNone/>
            </a:pPr>
            <a:r>
              <a:t/>
            </a:r>
            <a:endParaRPr i="1"/>
          </a:p>
          <a:p>
            <a:pPr lvl="0" rtl="0">
              <a:spcBef>
                <a:spcPts val="0"/>
              </a:spcBef>
              <a:buNone/>
            </a:pPr>
            <a:r>
              <a:rPr i="1" lang="en"/>
              <a:t>quack()</a:t>
            </a:r>
          </a:p>
        </p:txBody>
      </p:sp>
      <p:cxnSp>
        <p:nvCxnSpPr>
          <p:cNvPr id="183" name="Shape 183"/>
          <p:cNvCxnSpPr/>
          <p:nvPr/>
        </p:nvCxnSpPr>
        <p:spPr>
          <a:xfrm>
            <a:off x="6229719" y="5195299"/>
            <a:ext cx="1919700" cy="0"/>
          </a:xfrm>
          <a:prstGeom prst="straightConnector1">
            <a:avLst/>
          </a:prstGeom>
          <a:noFill/>
          <a:ln cap="flat" cmpd="sng" w="19050">
            <a:solidFill>
              <a:schemeClr val="dk2"/>
            </a:solidFill>
            <a:prstDash val="solid"/>
            <a:round/>
            <a:headEnd len="lg" w="lg" type="none"/>
            <a:tailEnd len="lg" w="lg" type="none"/>
          </a:ln>
        </p:spPr>
      </p:cxnSp>
      <p:sp>
        <p:nvSpPr>
          <p:cNvPr id="184" name="Shape 184"/>
          <p:cNvSpPr/>
          <p:nvPr/>
        </p:nvSpPr>
        <p:spPr>
          <a:xfrm>
            <a:off x="5353393" y="5828439"/>
            <a:ext cx="15083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NormalQuack</a:t>
            </a:r>
          </a:p>
          <a:p>
            <a:pPr lvl="0" rtl="0">
              <a:spcBef>
                <a:spcPts val="0"/>
              </a:spcBef>
              <a:buNone/>
            </a:pPr>
            <a:r>
              <a:t/>
            </a:r>
            <a:endParaRPr/>
          </a:p>
          <a:p>
            <a:pPr lvl="0" rtl="0">
              <a:spcBef>
                <a:spcPts val="0"/>
              </a:spcBef>
              <a:buNone/>
            </a:pPr>
            <a:r>
              <a:rPr lang="en"/>
              <a:t>quack() { .. }</a:t>
            </a:r>
          </a:p>
          <a:p>
            <a:pPr lvl="0" rtl="0">
              <a:spcBef>
                <a:spcPts val="0"/>
              </a:spcBef>
              <a:buNone/>
            </a:pPr>
            <a:r>
              <a:t/>
            </a:r>
            <a:endParaRPr/>
          </a:p>
        </p:txBody>
      </p:sp>
      <p:cxnSp>
        <p:nvCxnSpPr>
          <p:cNvPr id="185" name="Shape 185"/>
          <p:cNvCxnSpPr/>
          <p:nvPr/>
        </p:nvCxnSpPr>
        <p:spPr>
          <a:xfrm>
            <a:off x="5353393" y="6109028"/>
            <a:ext cx="1503899" cy="0"/>
          </a:xfrm>
          <a:prstGeom prst="straightConnector1">
            <a:avLst/>
          </a:prstGeom>
          <a:noFill/>
          <a:ln cap="flat" cmpd="sng" w="19050">
            <a:solidFill>
              <a:schemeClr val="dk2"/>
            </a:solidFill>
            <a:prstDash val="solid"/>
            <a:round/>
            <a:headEnd len="lg" w="lg" type="none"/>
            <a:tailEnd len="lg" w="lg" type="none"/>
          </a:ln>
        </p:spPr>
      </p:cxnSp>
      <p:sp>
        <p:nvSpPr>
          <p:cNvPr id="186" name="Shape 186"/>
          <p:cNvSpPr/>
          <p:nvPr/>
        </p:nvSpPr>
        <p:spPr>
          <a:xfrm>
            <a:off x="7248337" y="5828439"/>
            <a:ext cx="14384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Squeek</a:t>
            </a:r>
          </a:p>
          <a:p>
            <a:pPr lvl="0" rtl="0">
              <a:spcBef>
                <a:spcPts val="0"/>
              </a:spcBef>
              <a:buNone/>
            </a:pPr>
            <a:r>
              <a:t/>
            </a:r>
            <a:endParaRPr/>
          </a:p>
          <a:p>
            <a:pPr lvl="0" rtl="0">
              <a:spcBef>
                <a:spcPts val="0"/>
              </a:spcBef>
              <a:buNone/>
            </a:pPr>
            <a:r>
              <a:rPr lang="en"/>
              <a:t>quack() { .. }</a:t>
            </a:r>
          </a:p>
          <a:p>
            <a:pPr lvl="0" rtl="0">
              <a:spcBef>
                <a:spcPts val="0"/>
              </a:spcBef>
              <a:buNone/>
            </a:pPr>
            <a:r>
              <a:t/>
            </a:r>
            <a:endParaRPr/>
          </a:p>
        </p:txBody>
      </p:sp>
      <p:cxnSp>
        <p:nvCxnSpPr>
          <p:cNvPr id="187" name="Shape 187"/>
          <p:cNvCxnSpPr/>
          <p:nvPr/>
        </p:nvCxnSpPr>
        <p:spPr>
          <a:xfrm>
            <a:off x="7248337" y="6109028"/>
            <a:ext cx="1433999" cy="0"/>
          </a:xfrm>
          <a:prstGeom prst="straightConnector1">
            <a:avLst/>
          </a:prstGeom>
          <a:noFill/>
          <a:ln cap="flat" cmpd="sng" w="19050">
            <a:solidFill>
              <a:schemeClr val="dk2"/>
            </a:solidFill>
            <a:prstDash val="solid"/>
            <a:round/>
            <a:headEnd len="lg" w="lg" type="none"/>
            <a:tailEnd len="lg" w="lg" type="none"/>
          </a:ln>
        </p:spPr>
      </p:cxnSp>
      <p:cxnSp>
        <p:nvCxnSpPr>
          <p:cNvPr id="188" name="Shape 188"/>
          <p:cNvCxnSpPr>
            <a:stCxn id="184" idx="0"/>
            <a:endCxn id="182" idx="2"/>
          </p:cNvCxnSpPr>
          <p:nvPr/>
        </p:nvCxnSpPr>
        <p:spPr>
          <a:xfrm flipH="1" rot="10800000">
            <a:off x="6107593" y="5641539"/>
            <a:ext cx="1082100" cy="186900"/>
          </a:xfrm>
          <a:prstGeom prst="straightConnector1">
            <a:avLst/>
          </a:prstGeom>
          <a:noFill/>
          <a:ln cap="flat" cmpd="sng" w="28575">
            <a:solidFill>
              <a:schemeClr val="dk2"/>
            </a:solidFill>
            <a:prstDash val="dot"/>
            <a:round/>
            <a:headEnd len="lg" w="lg" type="none"/>
            <a:tailEnd len="lg" w="lg" type="triangle"/>
          </a:ln>
        </p:spPr>
      </p:cxnSp>
      <p:cxnSp>
        <p:nvCxnSpPr>
          <p:cNvPr id="189" name="Shape 189"/>
          <p:cNvCxnSpPr>
            <a:stCxn id="186" idx="0"/>
            <a:endCxn id="182" idx="2"/>
          </p:cNvCxnSpPr>
          <p:nvPr/>
        </p:nvCxnSpPr>
        <p:spPr>
          <a:xfrm rot="10800000">
            <a:off x="7189687" y="5641539"/>
            <a:ext cx="777900" cy="186900"/>
          </a:xfrm>
          <a:prstGeom prst="straightConnector1">
            <a:avLst/>
          </a:prstGeom>
          <a:noFill/>
          <a:ln cap="flat" cmpd="sng" w="28575">
            <a:solidFill>
              <a:schemeClr val="dk2"/>
            </a:solidFill>
            <a:prstDash val="dot"/>
            <a:round/>
            <a:headEnd len="lg" w="lg" type="none"/>
            <a:tailEnd len="lg" w="lg" type="triangle"/>
          </a:ln>
        </p:spPr>
      </p:cxnSp>
      <p:sp>
        <p:nvSpPr>
          <p:cNvPr id="190" name="Shape 190"/>
          <p:cNvSpPr/>
          <p:nvPr/>
        </p:nvSpPr>
        <p:spPr>
          <a:xfrm>
            <a:off x="197906" y="5465589"/>
            <a:ext cx="15083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191" name="Shape 191"/>
          <p:cNvCxnSpPr/>
          <p:nvPr/>
        </p:nvCxnSpPr>
        <p:spPr>
          <a:xfrm>
            <a:off x="197906" y="5746178"/>
            <a:ext cx="1503899" cy="0"/>
          </a:xfrm>
          <a:prstGeom prst="straightConnector1">
            <a:avLst/>
          </a:prstGeom>
          <a:noFill/>
          <a:ln cap="flat" cmpd="sng" w="19050">
            <a:solidFill>
              <a:schemeClr val="dk2"/>
            </a:solidFill>
            <a:prstDash val="solid"/>
            <a:round/>
            <a:headEnd len="lg" w="lg" type="none"/>
            <a:tailEnd len="lg" w="lg" type="none"/>
          </a:ln>
        </p:spPr>
      </p:cxnSp>
      <p:sp>
        <p:nvSpPr>
          <p:cNvPr id="192" name="Shape 192"/>
          <p:cNvSpPr/>
          <p:nvPr/>
        </p:nvSpPr>
        <p:spPr>
          <a:xfrm>
            <a:off x="1828181" y="5465589"/>
            <a:ext cx="15083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193" name="Shape 193"/>
          <p:cNvCxnSpPr/>
          <p:nvPr/>
        </p:nvCxnSpPr>
        <p:spPr>
          <a:xfrm>
            <a:off x="1828181" y="5746178"/>
            <a:ext cx="1503899" cy="0"/>
          </a:xfrm>
          <a:prstGeom prst="straightConnector1">
            <a:avLst/>
          </a:prstGeom>
          <a:noFill/>
          <a:ln cap="flat" cmpd="sng" w="19050">
            <a:solidFill>
              <a:schemeClr val="dk2"/>
            </a:solidFill>
            <a:prstDash val="solid"/>
            <a:round/>
            <a:headEnd len="lg" w="lg" type="none"/>
            <a:tailEnd len="lg" w="lg" type="none"/>
          </a:ln>
        </p:spPr>
      </p:cxnSp>
      <p:sp>
        <p:nvSpPr>
          <p:cNvPr id="194" name="Shape 194"/>
          <p:cNvSpPr/>
          <p:nvPr/>
        </p:nvSpPr>
        <p:spPr>
          <a:xfrm>
            <a:off x="3458456" y="5465589"/>
            <a:ext cx="1508399"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195" name="Shape 195"/>
          <p:cNvCxnSpPr/>
          <p:nvPr/>
        </p:nvCxnSpPr>
        <p:spPr>
          <a:xfrm>
            <a:off x="3458456" y="5746178"/>
            <a:ext cx="1503899" cy="0"/>
          </a:xfrm>
          <a:prstGeom prst="straightConnector1">
            <a:avLst/>
          </a:prstGeom>
          <a:noFill/>
          <a:ln cap="flat" cmpd="sng" w="19050">
            <a:solidFill>
              <a:schemeClr val="dk2"/>
            </a:solidFill>
            <a:prstDash val="solid"/>
            <a:round/>
            <a:headEnd len="lg" w="lg" type="none"/>
            <a:tailEnd len="lg" w="lg" type="none"/>
          </a:ln>
        </p:spPr>
      </p:cxnSp>
      <p:cxnSp>
        <p:nvCxnSpPr>
          <p:cNvPr id="196" name="Shape 196"/>
          <p:cNvCxnSpPr>
            <a:stCxn id="190" idx="0"/>
          </p:cNvCxnSpPr>
          <p:nvPr/>
        </p:nvCxnSpPr>
        <p:spPr>
          <a:xfrm flipH="1" rot="10800000">
            <a:off x="952106" y="4965189"/>
            <a:ext cx="474000" cy="500400"/>
          </a:xfrm>
          <a:prstGeom prst="straightConnector1">
            <a:avLst/>
          </a:prstGeom>
          <a:noFill/>
          <a:ln cap="flat" cmpd="sng" w="28575">
            <a:solidFill>
              <a:schemeClr val="dk2"/>
            </a:solidFill>
            <a:prstDash val="solid"/>
            <a:round/>
            <a:headEnd len="lg" w="lg" type="none"/>
            <a:tailEnd len="lg" w="lg" type="triangle"/>
          </a:ln>
        </p:spPr>
      </p:cxnSp>
      <p:cxnSp>
        <p:nvCxnSpPr>
          <p:cNvPr id="197" name="Shape 197"/>
          <p:cNvCxnSpPr>
            <a:stCxn id="192" idx="0"/>
            <a:endCxn id="178" idx="2"/>
          </p:cNvCxnSpPr>
          <p:nvPr/>
        </p:nvCxnSpPr>
        <p:spPr>
          <a:xfrm rot="10800000">
            <a:off x="2031881" y="4960089"/>
            <a:ext cx="550500" cy="505500"/>
          </a:xfrm>
          <a:prstGeom prst="straightConnector1">
            <a:avLst/>
          </a:prstGeom>
          <a:noFill/>
          <a:ln cap="flat" cmpd="sng" w="28575">
            <a:solidFill>
              <a:schemeClr val="dk2"/>
            </a:solidFill>
            <a:prstDash val="solid"/>
            <a:round/>
            <a:headEnd len="lg" w="lg" type="none"/>
            <a:tailEnd len="lg" w="lg" type="triangle"/>
          </a:ln>
        </p:spPr>
      </p:cxnSp>
      <p:cxnSp>
        <p:nvCxnSpPr>
          <p:cNvPr id="198" name="Shape 198"/>
          <p:cNvCxnSpPr>
            <a:stCxn id="194" idx="0"/>
          </p:cNvCxnSpPr>
          <p:nvPr/>
        </p:nvCxnSpPr>
        <p:spPr>
          <a:xfrm rot="10800000">
            <a:off x="2813156" y="4965189"/>
            <a:ext cx="1399500" cy="500400"/>
          </a:xfrm>
          <a:prstGeom prst="straightConnector1">
            <a:avLst/>
          </a:prstGeom>
          <a:noFill/>
          <a:ln cap="flat" cmpd="sng" w="28575">
            <a:solidFill>
              <a:schemeClr val="dk2"/>
            </a:solidFill>
            <a:prstDash val="solid"/>
            <a:round/>
            <a:headEnd len="lg" w="lg" type="none"/>
            <a:tailEnd len="lg" w="lg" type="triangle"/>
          </a:ln>
        </p:spPr>
      </p:cxnSp>
      <p:cxnSp>
        <p:nvCxnSpPr>
          <p:cNvPr id="199" name="Shape 199"/>
          <p:cNvCxnSpPr>
            <a:endCxn id="170" idx="1"/>
          </p:cNvCxnSpPr>
          <p:nvPr/>
        </p:nvCxnSpPr>
        <p:spPr>
          <a:xfrm flipH="1" rot="10800000">
            <a:off x="3124275" y="2781575"/>
            <a:ext cx="3102600" cy="231000"/>
          </a:xfrm>
          <a:prstGeom prst="straightConnector1">
            <a:avLst/>
          </a:prstGeom>
          <a:noFill/>
          <a:ln cap="flat" cmpd="sng" w="28575">
            <a:solidFill>
              <a:schemeClr val="dk2"/>
            </a:solidFill>
            <a:prstDash val="solid"/>
            <a:round/>
            <a:headEnd len="lg" w="lg" type="diamond"/>
            <a:tailEnd len="lg" w="lg" type="none"/>
          </a:ln>
        </p:spPr>
      </p:cxnSp>
      <p:cxnSp>
        <p:nvCxnSpPr>
          <p:cNvPr id="200" name="Shape 200"/>
          <p:cNvCxnSpPr>
            <a:stCxn id="178" idx="3"/>
            <a:endCxn id="182" idx="1"/>
          </p:cNvCxnSpPr>
          <p:nvPr/>
        </p:nvCxnSpPr>
        <p:spPr>
          <a:xfrm>
            <a:off x="3111800" y="3655824"/>
            <a:ext cx="3115200" cy="1493700"/>
          </a:xfrm>
          <a:prstGeom prst="straightConnector1">
            <a:avLst/>
          </a:prstGeom>
          <a:noFill/>
          <a:ln cap="flat" cmpd="sng" w="28575">
            <a:solidFill>
              <a:schemeClr val="dk2"/>
            </a:solidFill>
            <a:prstDash val="solid"/>
            <a:round/>
            <a:headEnd len="lg" w="lg" type="diamond"/>
            <a:tailEnd len="lg" w="lg" type="none"/>
          </a:ln>
        </p:spPr>
      </p:cxn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Challenge - Duck Call</a:t>
            </a:r>
          </a:p>
        </p:txBody>
      </p:sp>
      <p:sp>
        <p:nvSpPr>
          <p:cNvPr id="207" name="Shape 207"/>
          <p:cNvSpPr txBox="1"/>
          <p:nvPr>
            <p:ph idx="1" type="body"/>
          </p:nvPr>
        </p:nvSpPr>
        <p:spPr>
          <a:xfrm>
            <a:off x="457200" y="1600200"/>
            <a:ext cx="8229600" cy="4960799"/>
          </a:xfrm>
          <a:prstGeom prst="rect">
            <a:avLst/>
          </a:prstGeom>
        </p:spPr>
        <p:txBody>
          <a:bodyPr anchorCtr="0" anchor="t" bIns="91425" lIns="91425" rIns="91425" tIns="91425">
            <a:noAutofit/>
          </a:bodyPr>
          <a:lstStyle/>
          <a:p>
            <a:pPr lvl="0" rtl="0">
              <a:spcBef>
                <a:spcPts val="0"/>
              </a:spcBef>
              <a:buNone/>
            </a:pPr>
            <a:r>
              <a:rPr lang="en"/>
              <a:t>A duck call is a device that hunters use to mimic the sound of a duck. How would you implement a duck call in this framework?</a:t>
            </a:r>
          </a:p>
        </p:txBody>
      </p:sp>
      <p:pic>
        <p:nvPicPr>
          <p:cNvPr id="208" name="Shape 208"/>
          <p:cNvPicPr preferRelativeResize="0"/>
          <p:nvPr/>
        </p:nvPicPr>
        <p:blipFill>
          <a:blip r:embed="rId3">
            <a:alphaModFix/>
          </a:blip>
          <a:stretch>
            <a:fillRect/>
          </a:stretch>
        </p:blipFill>
        <p:spPr>
          <a:xfrm>
            <a:off x="2935520" y="3163595"/>
            <a:ext cx="3603549" cy="3603575"/>
          </a:xfrm>
          <a:prstGeom prst="rect">
            <a:avLst/>
          </a:prstGeom>
          <a:noFill/>
          <a:ln>
            <a:noFill/>
          </a:ln>
        </p:spPr>
      </p:pic>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