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Add an activity? Think about this.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6" name="Shape 1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What does this look like in code? Let’s take a look. </a:t>
            </a:r>
          </a:p>
          <a:p>
            <a:pPr rtl="0">
              <a:spcBef>
                <a:spcPts val="0"/>
              </a:spcBef>
              <a:buNone/>
            </a:pPr>
            <a:r>
              <a:rPr lang="en"/>
              <a:t>Applying the decorator pattern is pretty simple. We have two concepts - Components, what gets decorated - and Decorators, what wraps around a component. We deal with two levels of inheritance.</a:t>
            </a:r>
          </a:p>
          <a:p>
            <a:pPr rtl="0">
              <a:spcBef>
                <a:spcPts val="0"/>
              </a:spcBef>
              <a:buNone/>
            </a:pPr>
            <a:r>
              <a:rPr lang="en"/>
              <a:t>-We create a base Component that all concrete components inherit from. This is like the Beverage and HouseBlend, Espressor, and Dark Roast. The components are what we dynamically add new behavior to.</a:t>
            </a:r>
          </a:p>
          <a:p>
            <a:pPr rtl="0">
              <a:spcBef>
                <a:spcPts val="0"/>
              </a:spcBef>
              <a:buNone/>
            </a:pPr>
            <a:r>
              <a:rPr lang="en"/>
              <a:t>-Then, we have a base Decorator that defines what all Decorators must offer. Since it inherits from Component, all Decorators will offer the methods that all Components offer, in addition to anything they add. </a:t>
            </a:r>
          </a:p>
          <a:p>
            <a:pPr rtl="0">
              <a:spcBef>
                <a:spcPts val="0"/>
              </a:spcBef>
              <a:buNone/>
            </a:pPr>
            <a:r>
              <a:rPr lang="en"/>
              <a:t>- Decorators contain an instance variable to store the object being decorated. That’s how we keep track of what is being wrapped. We can infinitely keep wrapping, we just maintain a pointer to the next layer down until we reach the center.</a:t>
            </a:r>
          </a:p>
          <a:p>
            <a:pPr lvl="0" rtl="0">
              <a:spcBef>
                <a:spcPts val="0"/>
              </a:spcBef>
              <a:buNone/>
            </a:pPr>
            <a:r>
              <a:rPr lang="en"/>
              <a:t>- Decorators can also add new behavior by adding additional attributes and operations. That said, new behavior is typically added by doing computation before or after calling an existing method in the component, like we did with the cost on the previous slide.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5" name="Shape 22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Let’s revisit our coffee shop ordering system, this time with the decorator pattern.</a:t>
            </a:r>
          </a:p>
          <a:p>
            <a:pPr lvl="0" rtl="0">
              <a:spcBef>
                <a:spcPts val="0"/>
              </a:spcBef>
              <a:buNone/>
            </a:pPr>
            <a:r>
              <a:rPr lang="en"/>
              <a:t>(walk through)</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2" name="Shape 23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 1-3)</a:t>
            </a:r>
          </a:p>
          <a:p>
            <a:pPr rtl="0">
              <a:spcBef>
                <a:spcPts val="0"/>
              </a:spcBef>
              <a:buNone/>
            </a:pPr>
            <a:r>
              <a:rPr lang="en"/>
              <a:t>If we rely on inheritance, behavior is determined statically at compile time. We get only the behavior the superclass gives us or that we override. With composition, we can mix and match decorators in any way we like at runtime. </a:t>
            </a:r>
          </a:p>
          <a:p>
            <a:pPr lvl="0" rtl="0">
              <a:spcBef>
                <a:spcPts val="0"/>
              </a:spcBef>
              <a:buNone/>
            </a:pPr>
            <a:r>
              <a:rPr lang="en"/>
              <a:t>We can add new behavior to the system by writing a new decorator. WE can extend existing components without changing the,.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9" name="Shape 23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The Decorator Pattern is very useful, but does carry two caveats to watch out for. </a:t>
            </a:r>
          </a:p>
          <a:p>
            <a:pPr rtl="0">
              <a:spcBef>
                <a:spcPts val="0"/>
              </a:spcBef>
              <a:buNone/>
            </a:pPr>
            <a:r>
              <a:rPr lang="en"/>
              <a:t>(read 1-2)</a:t>
            </a:r>
          </a:p>
          <a:p>
            <a:pPr rtl="0">
              <a:spcBef>
                <a:spcPts val="0"/>
              </a:spcBef>
              <a:buNone/>
            </a:pPr>
            <a:r>
              <a:rPr lang="en"/>
              <a:t>An example of this is actually Java’s IO library. When reading a file, you often open an input stream, wrap it in a file input stream, then maybe wrap that in a  buffered reader. That library is a pain to understand until you think of it as a decorator pattern where you wrap additional functionality around an input stream. </a:t>
            </a:r>
          </a:p>
          <a:p>
            <a:pPr lvl="0" rtl="0">
              <a:spcBef>
                <a:spcPts val="0"/>
              </a:spcBef>
              <a:buNone/>
            </a:pPr>
            <a:r>
              <a:rPr lang="en"/>
              <a:t>(read 3-5).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0" name="Shape 2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It’s like trying to fit a square peg into a round hole. Your usual course of action is to rewrite your code to work with the other system. That takes a bunch of time, and may require a huge overhaul of much of your code base. That’s obviously not what we want to do. What can we do then?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8" name="Shape 26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Here’s the real world analog. Say you get to Europe and pull our your laptop charger. It doesn’t go into the outlet. Different countries, different standards for how you convey electricity. Well, you’re not going to shove it in there, so you get an adapter. </a:t>
            </a:r>
          </a:p>
          <a:p>
            <a:pPr rtl="0">
              <a:spcBef>
                <a:spcPts val="0"/>
              </a:spcBef>
              <a:buNone/>
            </a:pPr>
            <a:r>
              <a:rPr lang="en"/>
              <a:t>- Plug your American charger into one end, plug the other end into the outlet, and bam - it works. Some adapters are simple - they just change the shape of the plug. Others are more complex and convert one voltage type into another, but the idea is the same. You don’t change the outlet or the charger, but instead, put something in between them to make it work.</a:t>
            </a:r>
          </a:p>
          <a:p>
            <a:pPr rtl="0">
              <a:spcBef>
                <a:spcPts val="0"/>
              </a:spcBef>
              <a:buNone/>
            </a:pPr>
            <a:r>
              <a:rPr lang="en"/>
              <a:t>- We want to do the same thing with our software. We don’t want to change our code, and we can’t change the vendor’s code, </a:t>
            </a:r>
          </a:p>
          <a:p>
            <a:pPr rtl="0">
              <a:spcBef>
                <a:spcPts val="0"/>
              </a:spcBef>
              <a:buNone/>
            </a:pPr>
            <a:r>
              <a:rPr lang="en"/>
              <a:t>- so we write a class that sits between the two and turns the adapter interface into the one we’re expecting. The adapter implements the interface your class expects and talks to the vendor interface to serve requests. It acts as a middleman, a piece of new code that enables you to use your existing system and the external code without making any changes to what you already have.</a:t>
            </a:r>
          </a:p>
          <a:p>
            <a:pPr lvl="0" rtl="0">
              <a:spcBef>
                <a:spcPts val="0"/>
              </a:spcBef>
              <a:buNone/>
            </a:pPr>
            <a:r>
              <a:rPr lang="en"/>
              <a:t>Sound familiar? We just covered the Decorator Pattern, where you wrap classes to add functionality. The Adapter pattern wraps classes in a similar manner to change how you access the existing functionality.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9" name="Shape 28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Remember the ducks? Well, we’re back to the duck simulator. We have a Duck interface that says all Ducks quack and fly. We want to add in more birds, and there is code available for Turkeys. Those will do the trick. But, they aren’t quite the same as ducks. They don’t quack, for instance, they gobble. So, they are similar, but don’t offer the same interface. We might not be able to rewrite the Turkeys - they might just come in as binaries from an imported library. We might not want to rewrite Ducks either, they still don’t gobble. But, we can write an adapter that allows us to maps the two.</a:t>
            </a:r>
          </a:p>
          <a:p>
            <a:pPr lvl="0" rtl="0">
              <a:spcBef>
                <a:spcPts val="0"/>
              </a:spcBef>
              <a:buNone/>
            </a:pPr>
            <a:r>
              <a:rPr lang="en"/>
              <a:t>- The TurkeyAdapter implements the interface of the type we’re adapting to. It stores a reference to the object we are adapting. Then, we implement the methods in the interface, translating to the versions we want to access in the adaptee class. This case is easy - quack just calls gobble, fly can just call fly - but this allows a similar idea to the Decorator pattern, we can take an existing class, wrap an adaptor around it, and modify its functionality to be compatible with our system and its needs.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6" name="Shape 29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 1-2)</a:t>
            </a:r>
          </a:p>
          <a:p>
            <a:pPr rtl="0">
              <a:spcBef>
                <a:spcPts val="0"/>
              </a:spcBef>
              <a:buNone/>
            </a:pPr>
            <a:r>
              <a:rPr lang="en">
                <a:solidFill>
                  <a:schemeClr val="dk1"/>
                </a:solidFill>
              </a:rPr>
              <a:t>The pattern allows us to use a client with an incompatible interface by creating an adapter that does the conversion. This acts to decouple the client from the implemented interface, and if that interface ends up changing over time, the adapter encapsulates the change so that the client doesn’t need to be modified every time it needs to operate against a different interface. This is a big deal for code reuse, allowing us to build a system out of independent external code far more easily.</a:t>
            </a:r>
          </a:p>
          <a:p>
            <a:pPr lvl="0" rtl="0">
              <a:spcBef>
                <a:spcPts val="0"/>
              </a:spcBef>
              <a:buNone/>
            </a:pPr>
            <a:r>
              <a:rPr lang="en"/>
              <a:t>Now, that example had the adapter wrapped around one adaptee - the turkey was adapted to match the interface of a duck. If the client required more behaviors than what the turkey alone offered, an adapter can wrap (read 3)</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8" name="Shape 31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Here is what the pattern looks like in the abstract. </a:t>
            </a:r>
          </a:p>
          <a:p>
            <a:pPr rtl="0">
              <a:spcBef>
                <a:spcPts val="0"/>
              </a:spcBef>
              <a:buNone/>
            </a:pPr>
            <a:r>
              <a:rPr lang="en"/>
              <a:t>- (read bubbles)</a:t>
            </a:r>
          </a:p>
          <a:p>
            <a:pPr lvl="0" rtl="0">
              <a:spcBef>
                <a:spcPts val="0"/>
              </a:spcBef>
              <a:buNone/>
            </a:pPr>
            <a:r>
              <a:rPr lang="en"/>
              <a:t>Lot of good OO principles at work here. We use object composition to wrap the adaptee with an altered interface. We can even use the adapter with any subclass of the adaptee. This pattern binds the client to an interface, not a particular implementation. We could even write several, situationally-appropriate adapters, each converting a different backend set of classes.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6" name="Shape 3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Lets look at another situation. (read). This is a lot of work, and involves interacting with six different devices. And it doesn’t end here. When the movie is over, how do we turn everything off? Same steps in reverse order? Would it be as complex to listen to a CD or the radio? If you upgrade the system, would we need to learn a different startup procedure? Maybe we could make this a bit easier?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We’ve talked a lot about how to design an object-oriented system, and we’ve gone through all of these lessons of design - program to an interface rather than an implementation, localize data, minimize communication between objects - all of these come down to one key idea - to design a good system, to ensure that you can maintain and expand software, to minimize bugs and coupling, maximize cohesion, always strive to separate what will change from what won't. That’s something that’s easy to say and harder to do.</a:t>
            </a:r>
          </a:p>
          <a:p>
            <a:pPr rtl="0">
              <a:spcBef>
                <a:spcPts val="0"/>
              </a:spcBef>
              <a:buNone/>
            </a:pPr>
            <a:r>
              <a:rPr lang="en"/>
              <a:t>- Design patterns take the lessons of OO design and lay out advice on how to design aspects of your system to ensure that this principle holds. In situations where a pattern would make sense, they give you a layout to adapt for your particular project.</a:t>
            </a:r>
          </a:p>
          <a:p>
            <a:pPr rtl="0">
              <a:spcBef>
                <a:spcPts val="0"/>
              </a:spcBef>
              <a:buNone/>
            </a:pPr>
            <a:r>
              <a:rPr lang="en"/>
              <a:t>(read 4-6)</a:t>
            </a:r>
          </a:p>
          <a:p>
            <a:pPr rtl="0">
              <a:spcBef>
                <a:spcPts val="0"/>
              </a:spcBef>
              <a:buNone/>
            </a:pPr>
            <a:r>
              <a:rPr lang="en"/>
              <a:t>Today, we’re going to cover three more design patterns, each containing more fundamental lessons on OO design.</a:t>
            </a:r>
          </a:p>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3" name="Shape 33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 1-2).  </a:t>
            </a:r>
          </a:p>
          <a:p>
            <a:pPr lvl="0" rtl="0">
              <a:spcBef>
                <a:spcPts val="0"/>
              </a:spcBef>
              <a:buNone/>
            </a:pPr>
            <a:r>
              <a:rPr lang="en"/>
              <a:t>There’s a third pattern, a closely related one that can help with this exact situation (read 3)</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6" name="Shape 36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So, what we want to do is</a:t>
            </a:r>
          </a:p>
          <a:p>
            <a:pPr rtl="0">
              <a:spcBef>
                <a:spcPts val="0"/>
              </a:spcBef>
              <a:buNone/>
            </a:pPr>
            <a:r>
              <a:rPr lang="en"/>
              <a:t>(read), things like watchMovie or listenToRadio() - high level things we might want to do with all of these classes.</a:t>
            </a:r>
          </a:p>
          <a:p>
            <a:pPr lvl="0" rtl="0">
              <a:spcBef>
                <a:spcPts val="0"/>
              </a:spcBef>
              <a:buNone/>
            </a:pPr>
            <a:r>
              <a:rPr lang="en"/>
              <a:t>(read) - so, rather than includingthat sequence of commands to start a movie, you take those and implement them once in the facade, then never have to reuse that whole sequence again when using the system later, just call the method in the facade instead.</a:t>
            </a:r>
          </a:p>
          <a:p>
            <a:pPr rtl="0">
              <a:spcBef>
                <a:spcPts val="0"/>
              </a:spcBef>
              <a:buNone/>
            </a:pPr>
            <a:r>
              <a:rPr lang="en"/>
              <a:t>(read), so it acts as an interpretive layer. We no longer have to communicate directly with the amplifier or the lights, we can communicate through the facade, reducing coupling in the system.</a:t>
            </a:r>
          </a:p>
          <a:p>
            <a:pPr lvl="0" rtl="0">
              <a:spcBef>
                <a:spcPts val="0"/>
              </a:spcBef>
              <a:buNone/>
            </a:pPr>
            <a:r>
              <a:rPr lang="en"/>
              <a:t>(read). If you need the advanced functionality, it’s still there and ready to be used, but the rest of the time, it simpifies our code and decouples the subsystem from the rest of the system.</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73" name="Shape 3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1-2).  </a:t>
            </a:r>
          </a:p>
          <a:p>
            <a:pPr rtl="0">
              <a:spcBef>
                <a:spcPts val="0"/>
              </a:spcBef>
              <a:buNone/>
            </a:pPr>
            <a:r>
              <a:rPr lang="en"/>
              <a:t>There is no encapsulation going on here, no hiding of information. Instead, we’re just offering one more method of access. This is a nice property of the Facade pattern - we provide a simplified interface while still exposingthe full functionality of the system to those who want it.</a:t>
            </a:r>
          </a:p>
          <a:p>
            <a:pPr rtl="0">
              <a:spcBef>
                <a:spcPts val="0"/>
              </a:spcBef>
              <a:buNone/>
            </a:pPr>
            <a:r>
              <a:rPr lang="en"/>
              <a:t>(read 4-5)</a:t>
            </a:r>
          </a:p>
          <a:p>
            <a:pPr lvl="0" rtl="0">
              <a:spcBef>
                <a:spcPts val="0"/>
              </a:spcBef>
              <a:buNone/>
            </a:pPr>
            <a:r>
              <a:rPr lang="en"/>
              <a:t>Say you add a new home theater component. You just need to change the facade, rather than the code in the client system.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6" name="Shape 3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In terms of the class diagram, this is dead simple. A client is associated with the Facade, which acts as a layer between the client and a potentially complicated web of subsystem classes. There isn’t much more to it than this, but the idea is a powerful one. This tells us loud and clear the intent of the pattern - putting a simplified, changable interface between your code and a complex, highly coupled set of classes. This leads us into another important design idea.</a:t>
            </a:r>
          </a:p>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3" name="Shape 39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That is the principle of least knowledge - talk only to your immediate friends. Reduce the number of interactions between objects whenever possible. </a:t>
            </a:r>
          </a:p>
          <a:p>
            <a:pPr rtl="0">
              <a:spcBef>
                <a:spcPts val="0"/>
              </a:spcBef>
              <a:buNone/>
            </a:pPr>
            <a:r>
              <a:rPr lang="en"/>
              <a:t>(read 2)</a:t>
            </a:r>
          </a:p>
          <a:p>
            <a:pPr rtl="0">
              <a:spcBef>
                <a:spcPts val="0"/>
              </a:spcBef>
              <a:buNone/>
            </a:pPr>
            <a:r>
              <a:rPr lang="en"/>
              <a:t>This prevents us from creating designs that are highly coupled together. Avoid situations where ( read 3)</a:t>
            </a:r>
          </a:p>
          <a:p>
            <a:pPr rtl="0">
              <a:spcBef>
                <a:spcPts val="0"/>
              </a:spcBef>
              <a:buNone/>
            </a:pPr>
            <a:r>
              <a:rPr lang="en"/>
              <a:t>When you have a lot of dependencies, you’re building a fragile system that will be expensive to maintain and complex for others to understand.</a:t>
            </a:r>
          </a:p>
          <a:p>
            <a:pPr rtl="0">
              <a:spcBef>
                <a:spcPts val="0"/>
              </a:spcBef>
              <a:buNone/>
            </a:pPr>
            <a:r>
              <a:rPr lang="en"/>
              <a:t>(read 3)</a:t>
            </a:r>
          </a:p>
          <a:p>
            <a:pPr lvl="0" rtl="0">
              <a:spcBef>
                <a:spcPts val="0"/>
              </a:spcBef>
              <a:buNone/>
            </a:pPr>
            <a:r>
              <a:rPr lang="en"/>
              <a:t>The Facade Pattern maintains this idea by ensuring that the client only has one friend, the Facade. One friend is a good thing. The Facade keeps the client simple and flexible by managing the subsystem components for the client - it adds in this simple interface layer, and we only need to worry about understanding what that interface offers. We can upgrade the home theater -change how DVDs are played - without upgrading the code in the client that does things with that theater, like watching the DVDs.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00" name="Shape 40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 and discuss)</a:t>
            </a:r>
          </a:p>
          <a:p>
            <a:pPr lvl="0" rtl="0">
              <a:spcBef>
                <a:spcPts val="0"/>
              </a:spcBef>
              <a:buNone/>
            </a:pPr>
            <a:r>
              <a:rPr lang="en"/>
              <a:t>(point 4 - some have on and off methods, others don’t - the might have things like setTemperature, dim, setVolume. Some like the fan have an off, but low,medium and high instead of a single on. There is no standard interface.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07" name="Shape 40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At first, facade might seem reasonable as our task is to present a unified interface for these home automation components. We’re even making a simplification - instead of accessing the full range of features for each appliance, this just needs to turn them on and off. However, Facade is intended to simplify access to a deeply inter-connected, static subsystem. Here, the appliances aren’t a single subsystem, they are each independent subsystems of their own. We’d need to provide detailed code for accessing each of those, as they don’t already provide a common interface, and we need to be able to add new types of appliances at any time. Our remote is also only supposed to provide seven slots that we can swap different appliances into.</a:t>
            </a:r>
          </a:p>
          <a:p>
            <a:pPr rtl="0">
              <a:spcBef>
                <a:spcPts val="0"/>
              </a:spcBef>
              <a:buNone/>
            </a:pPr>
            <a:r>
              <a:rPr lang="en"/>
              <a:t>So, we need a interface, but one that we can easily change. Facade isn’t really what we’re looking for here.</a:t>
            </a:r>
          </a:p>
          <a:p>
            <a:pPr rtl="0">
              <a:spcBef>
                <a:spcPts val="0"/>
              </a:spcBef>
              <a:buNone/>
            </a:pPr>
            <a:r>
              <a:rPr lang="en"/>
              <a:t>(discussion - use those OO lessons)</a:t>
            </a:r>
          </a:p>
          <a:p>
            <a:pPr lvl="0" rtl="0">
              <a:spcBef>
                <a:spcPts val="0"/>
              </a:spcBef>
              <a:buNone/>
            </a:pPr>
            <a:r>
              <a:rPr lang="en"/>
              <a:t>- separation of concerns, remote should know how to interpret a button press and send requests, but shouldn’t need to know much about how to turn on a light or open a garage door. But, that’s a bit challenging - how do we design the remote so that it can invoke actions without it becoming this giant class with methods for every possible home device? When a new vendor class comes out, we don’t want to have to go in and modify that mess of code.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2" name="Shape 412"/>
        <p:cNvGrpSpPr/>
        <p:nvPr/>
      </p:nvGrpSpPr>
      <p:grpSpPr>
        <a:xfrm>
          <a:off x="0" y="0"/>
          <a:ext cx="0" cy="0"/>
          <a:chOff x="0" y="0"/>
          <a:chExt cx="0" cy="0"/>
        </a:xfrm>
      </p:grpSpPr>
      <p:sp>
        <p:nvSpPr>
          <p:cNvPr id="413" name="Shape 4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4" name="Shape 41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We have a pattern for this. Our next pattern is the Command Pattern. </a:t>
            </a:r>
          </a:p>
          <a:p>
            <a:pPr rtl="0">
              <a:spcBef>
                <a:spcPts val="0"/>
              </a:spcBef>
              <a:buNone/>
            </a:pPr>
            <a:r>
              <a:rPr lang="en"/>
              <a:t>-(read) - so, the requester is our remote and the object that performs the action would be an appliance, like a ceiling fan.</a:t>
            </a:r>
          </a:p>
          <a:p>
            <a:pPr rtl="0">
              <a:spcBef>
                <a:spcPts val="0"/>
              </a:spcBef>
              <a:buNone/>
            </a:pPr>
            <a:r>
              <a:rPr lang="en"/>
              <a:t>-Command objects are introduced into the design that encapsulate a request to do something (like turn on a light) on a specific object (like, the ceiling lights). We’ve encapsulated classes with our decorators, subsystems with our adapters and facades, and now individual methods of an object. </a:t>
            </a:r>
          </a:p>
          <a:p>
            <a:pPr rtl="0">
              <a:spcBef>
                <a:spcPts val="0"/>
              </a:spcBef>
              <a:buNone/>
            </a:pPr>
            <a:r>
              <a:rPr lang="en"/>
              <a:t>-So, (read 3). The remote doesn’t have any idea what the actual work is, it just has a command object that knows how to talk to the right object to get that work done. </a:t>
            </a:r>
          </a:p>
          <a:p>
            <a:pPr rtl="0">
              <a:spcBef>
                <a:spcPts val="0"/>
              </a:spcBef>
              <a:buNone/>
            </a:pPr>
            <a:r>
              <a:rPr lang="en"/>
              <a:t>- The point of this is that (read 4). The remote can change what its buttons do without needing to know anything about the appliances being controlled. Appliances can change at any time, we can add new appliances and update old ones, and the remote keeps working the whole time. We just program the details of how to perform the request into the command object, and we get this small army of small classes that do one thing and do it well. Almost the ultimate in maintainability - changes to appliances are encapsulated to one tiny class, and new functionality just involves writing new code, not changing anything we have. </a:t>
            </a:r>
          </a:p>
          <a:p>
            <a:pPr lvl="0" rtl="0">
              <a:spcBef>
                <a:spcPts val="0"/>
              </a:spcBef>
              <a:buNone/>
            </a:pPr>
            <a:r>
              <a:rPr lang="en"/>
              <a:t>-(read 5) that the objects being commanded do not offer natively. Just like with the decorators, we can compose a command object with the object being commanded and add in additional options. For instance, in addition to turning lights on, we could give our command object the ability to log when actions were requested, the ability to queue up actions to be triggered at pre-set times in the future - say turn on the light at 7 PM - and the ability to undo the last action taken by keeping state information.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6" name="Shape 436"/>
        <p:cNvGrpSpPr/>
        <p:nvPr/>
      </p:nvGrpSpPr>
      <p:grpSpPr>
        <a:xfrm>
          <a:off x="0" y="0"/>
          <a:ext cx="0" cy="0"/>
          <a:chOff x="0" y="0"/>
          <a:chExt cx="0" cy="0"/>
        </a:xfrm>
      </p:grpSpPr>
      <p:sp>
        <p:nvSpPr>
          <p:cNvPr id="437" name="Shape 4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38" name="Shape 43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Let’s do an example to see how this works. Think about how we order food in a diner.</a:t>
            </a:r>
          </a:p>
          <a:p>
            <a:pPr rtl="0">
              <a:spcBef>
                <a:spcPts val="0"/>
              </a:spcBef>
              <a:buNone/>
            </a:pPr>
            <a:r>
              <a:rPr lang="en"/>
              <a:t>(read all). </a:t>
            </a:r>
          </a:p>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3" name="Shape 443"/>
        <p:cNvGrpSpPr/>
        <p:nvPr/>
      </p:nvGrpSpPr>
      <p:grpSpPr>
        <a:xfrm>
          <a:off x="0" y="0"/>
          <a:ext cx="0" cy="0"/>
          <a:chOff x="0" y="0"/>
          <a:chExt cx="0" cy="0"/>
        </a:xfrm>
      </p:grpSpPr>
      <p:sp>
        <p:nvSpPr>
          <p:cNvPr id="444" name="Shape 4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5" name="Shape 44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-An order slip encapsulates a request to prepare a meal. It’s an object that acts as a request to prepare a meal. Like any object, it can be passed around -from the waitress to the order counter, for instance. It has a method called OrderUp that encapsulates the actions needed to prepare the meal. It has a reference to an object that is needed to prepare the meal - the Cook. The Waitress doesn’t have to know what’s in the order or even who prepares the meal. She only needs to pass the slip through the order window and move on.</a:t>
            </a:r>
          </a:p>
          <a:p>
            <a:pPr rtl="0">
              <a:spcBef>
                <a:spcPts val="0"/>
              </a:spcBef>
              <a:buNone/>
            </a:pPr>
            <a:r>
              <a:rPr lang="en">
                <a:solidFill>
                  <a:schemeClr val="dk1"/>
                </a:solidFill>
              </a:rPr>
              <a:t>- (read 6). Once the waitress has invoked the orderUp method, the cook takes over and actually prepares the meal. </a:t>
            </a:r>
          </a:p>
          <a:p>
            <a:pPr rtl="0">
              <a:spcBef>
                <a:spcPts val="0"/>
              </a:spcBef>
              <a:buNone/>
            </a:pPr>
            <a:r>
              <a:rPr lang="en">
                <a:solidFill>
                  <a:schemeClr val="dk1"/>
                </a:solidFill>
              </a:rPr>
              <a:t>-(read 7). The Waitress has order slips that encapsulate the details of the meal. She just calls a method on each order to get it prepared. Likewise, the cook gets his instructions from the order slip. He never needs to communicate with the waitress. </a:t>
            </a:r>
          </a:p>
          <a:p>
            <a:pPr lvl="0" rtl="0">
              <a:spcBef>
                <a:spcPts val="0"/>
              </a:spcBef>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Last time, we talked about the pizza factory. Well, it’s early, and I’m tired, so today, we’re all about coffee. A coffee shop is updating the software for their ordering system, and they’ve set it up something like this. They have a base Beverage class with a description and an abstract cost method used to assess the bill. Then, for each type of drink, they created a child class with a concrete cost method. Pretty reasonable, right? There are a lot of situations like this, where we create specialized children, inherit base properties, and fill in the specifics. However, in addition to your coffee, you can also ask for condiments like milk, soy, and mocha. The coffee shop charges for each, so we need to be able to get the right total. </a:t>
            </a:r>
          </a:p>
          <a:p>
            <a:pPr lvl="0" rtl="0">
              <a:spcBef>
                <a:spcPts val="0"/>
              </a:spcBef>
              <a:buNone/>
            </a:pPr>
            <a:r>
              <a:rPr lang="en"/>
              <a:t>-So, we’re not just talking about a House Blend, we might have a House Blend with milk, with soy, with milk and mocha. If we decide that those are all special children in their own right, then we’re going to run into trouble quickly. Can you say class explosion? They’ve created a maintenance nightmare. What if the price of milk changes? Then you have to update the price returned in dozens of places. What do they do when they add a new topping? Add dozens of new classes? No, that would be an awful idea.</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7" name="Shape 467"/>
        <p:cNvGrpSpPr/>
        <p:nvPr/>
      </p:nvGrpSpPr>
      <p:grpSpPr>
        <a:xfrm>
          <a:off x="0" y="0"/>
          <a:ext cx="0" cy="0"/>
          <a:chOff x="0" y="0"/>
          <a:chExt cx="0" cy="0"/>
        </a:xfrm>
      </p:grpSpPr>
      <p:sp>
        <p:nvSpPr>
          <p:cNvPr id="468" name="Shape 4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69" name="Shape 46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Think of this Diner as a model for an OO design pattern that allows us to separate an object making a request from the objects that receive and execute those requests. In our remote control, we need to separate the code that gets invoked when we press a button from the objects of the specific appliances that carry out those requests. So, what if each of those remote slots held something similar to those order slips. When a button is pressed, we do the equivalent of the waitress passing on the order. The remote doesn’t need to know how to turn on the fan, those instructions are embedded into our Order equivalent. </a:t>
            </a:r>
          </a:p>
          <a:p>
            <a:pPr rtl="0">
              <a:spcBef>
                <a:spcPts val="0"/>
              </a:spcBef>
              <a:buNone/>
            </a:pPr>
            <a:r>
              <a:rPr lang="en">
                <a:solidFill>
                  <a:schemeClr val="dk1"/>
                </a:solidFill>
              </a:rPr>
              <a:t>We start off with our client, who is responsible for creating a command object. The command object consists of a set of actions on a receiver, it provides a method called execute that encapsulates the actions and can be called to invoke them. </a:t>
            </a:r>
          </a:p>
          <a:p>
            <a:pPr rtl="0">
              <a:spcBef>
                <a:spcPts val="0"/>
              </a:spcBef>
              <a:buNone/>
            </a:pPr>
            <a:r>
              <a:rPr lang="en">
                <a:solidFill>
                  <a:schemeClr val="dk1"/>
                </a:solidFill>
              </a:rPr>
              <a:t>- (read) where it gets stored until it is needed. The invoker is like our remote. We attach commands that the invoker can later activate. Remember that an Invoker can store as many Command objects as we program it to. </a:t>
            </a:r>
          </a:p>
          <a:p>
            <a:pPr rtl="0">
              <a:spcBef>
                <a:spcPts val="0"/>
              </a:spcBef>
              <a:buNone/>
            </a:pPr>
            <a:r>
              <a:rPr lang="en">
                <a:solidFill>
                  <a:schemeClr val="dk1"/>
                </a:solidFill>
              </a:rPr>
              <a:t>- Later on, the client asks the invoker to execute the command. The invoker calls the execute() method in the command.</a:t>
            </a:r>
          </a:p>
          <a:p>
            <a:pPr lvl="0" rtl="0">
              <a:spcBef>
                <a:spcPts val="0"/>
              </a:spcBef>
              <a:buNone/>
            </a:pPr>
            <a:r>
              <a:rPr lang="en">
                <a:solidFill>
                  <a:schemeClr val="dk1"/>
                </a:solidFill>
              </a:rPr>
              <a:t>- The Command then goes through the list of actions needed to perform the request and has the attached Receiver perform those actions, finally returning the result.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4" name="Shape 474"/>
        <p:cNvGrpSpPr/>
        <p:nvPr/>
      </p:nvGrpSpPr>
      <p:grpSpPr>
        <a:xfrm>
          <a:off x="0" y="0"/>
          <a:ext cx="0" cy="0"/>
          <a:chOff x="0" y="0"/>
          <a:chExt cx="0" cy="0"/>
        </a:xfrm>
      </p:grpSpPr>
      <p:sp>
        <p:nvSpPr>
          <p:cNvPr id="475" name="Shape 4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76" name="Shape 4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(read) letting you parameterize other objects with different requests, queue or log requests, and support undoable operations</a:t>
            </a:r>
          </a:p>
          <a:p>
            <a:pPr rtl="0">
              <a:spcBef>
                <a:spcPts val="0"/>
              </a:spcBef>
              <a:buNone/>
            </a:pPr>
            <a:r>
              <a:rPr lang="en">
                <a:solidFill>
                  <a:schemeClr val="dk1"/>
                </a:solidFill>
              </a:rPr>
              <a:t>(read 2) - To achieve this, it packages the actions and the reciever into an object that exposes just one method - execute(). When called, execute steps through that list of actions on the receiver. From the outside, no other objects know what actions get performed, they just know what calling execute will service their request. Nice and neat.</a:t>
            </a:r>
          </a:p>
          <a:p>
            <a:pPr rtl="0">
              <a:spcBef>
                <a:spcPts val="0"/>
              </a:spcBef>
              <a:buNone/>
            </a:pPr>
            <a:r>
              <a:rPr lang="en">
                <a:solidFill>
                  <a:schemeClr val="dk1"/>
                </a:solidFill>
              </a:rPr>
              <a:t>(read 3) - So, a waitress could handle multiple orders, she just executes each. The remote doesn’t care which appliances it controls, it can just control them. </a:t>
            </a:r>
          </a:p>
          <a:p>
            <a:pPr lvl="0" rtl="0">
              <a:spcBef>
                <a:spcPts val="0"/>
              </a:spcBef>
              <a:buNone/>
            </a:pPr>
            <a:r>
              <a:rPr lang="en">
                <a:solidFill>
                  <a:schemeClr val="dk1"/>
                </a:solidFill>
              </a:rPr>
              <a:t>(read 4) - as mentioned, most commonly, the Commands tend to include logging, the ability to queue requests for future activation, and the inclusion of state information to support undo operations.</a:t>
            </a:r>
          </a:p>
          <a:p>
            <a:pPr lvl="0" rtl="0">
              <a:spcBef>
                <a:spcPts val="0"/>
              </a:spcBef>
              <a:buNone/>
            </a:pPr>
            <a:r>
              <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0" name="Shape 50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Here is what this pattern looks like in class diagram form. </a:t>
            </a:r>
          </a:p>
          <a:p>
            <a:pPr lvl="0" rtl="0">
              <a:spcBef>
                <a:spcPts val="0"/>
              </a:spcBef>
              <a:buNone/>
            </a:pPr>
            <a:r>
              <a:rPr lang="en">
                <a:solidFill>
                  <a:schemeClr val="dk1"/>
                </a:solidFill>
              </a:rPr>
              <a:t>-The client is responsible for creating a Command and setting its Receiver.</a:t>
            </a:r>
          </a:p>
          <a:p>
            <a:pPr rtl="0">
              <a:spcBef>
                <a:spcPts val="0"/>
              </a:spcBef>
              <a:buNone/>
            </a:pPr>
            <a:r>
              <a:rPr lang="en"/>
              <a:t>-</a:t>
            </a:r>
            <a:r>
              <a:rPr lang="en">
                <a:solidFill>
                  <a:schemeClr val="dk1"/>
                </a:solidFill>
              </a:rPr>
              <a:t>The Invoker holds a Command and asks it to carry it out through the execute() method.</a:t>
            </a:r>
          </a:p>
          <a:p>
            <a:pPr rtl="0">
              <a:spcBef>
                <a:spcPts val="0"/>
              </a:spcBef>
              <a:buNone/>
            </a:pPr>
            <a:r>
              <a:rPr lang="en">
                <a:solidFill>
                  <a:schemeClr val="dk1"/>
                </a:solidFill>
              </a:rPr>
              <a:t>-Command declares an interface that all Commands implement.</a:t>
            </a:r>
          </a:p>
          <a:p>
            <a:pPr rtl="0">
              <a:spcBef>
                <a:spcPts val="0"/>
              </a:spcBef>
              <a:buNone/>
            </a:pPr>
            <a:r>
              <a:rPr lang="en">
                <a:solidFill>
                  <a:schemeClr val="dk1"/>
                </a:solidFill>
              </a:rPr>
              <a:t>ConcreteCommands define a binding between an action and a receiver. The Invoker makes a request and the Command carries it out by calling those Actions.</a:t>
            </a:r>
          </a:p>
          <a:p>
            <a:pPr lvl="0" rtl="0">
              <a:spcBef>
                <a:spcPts val="0"/>
              </a:spcBef>
              <a:buNone/>
            </a:pPr>
            <a:r>
              <a:rPr lang="en">
                <a:solidFill>
                  <a:schemeClr val="dk1"/>
                </a:solidFill>
              </a:rPr>
              <a:t>The Receiver performs the work needed to carry out a request. Any object can act as a Receiver.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6" name="Shape 506"/>
        <p:cNvGrpSpPr/>
        <p:nvPr/>
      </p:nvGrpSpPr>
      <p:grpSpPr>
        <a:xfrm>
          <a:off x="0" y="0"/>
          <a:ext cx="0" cy="0"/>
          <a:chOff x="0" y="0"/>
          <a:chExt cx="0" cy="0"/>
        </a:xfrm>
      </p:grpSpPr>
      <p:sp>
        <p:nvSpPr>
          <p:cNvPr id="507" name="Shape 50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8" name="Shape 50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(read 1). You’d need to make sure commands were actually installed - it’d look something like the code on the right, we have to check for null every time we activate a remote button. Now, this can get to be a pain, constantly remembering to check for null in the code. Normally, you need to check for that, or chaos will occur if you do hit a null. However, a nice workaround is to </a:t>
            </a:r>
          </a:p>
          <a:p>
            <a:pPr rtl="0">
              <a:spcBef>
                <a:spcPts val="0"/>
              </a:spcBef>
              <a:buNone/>
            </a:pPr>
            <a:r>
              <a:rPr lang="en">
                <a:solidFill>
                  <a:schemeClr val="dk1"/>
                </a:solidFill>
              </a:rPr>
              <a:t>(read 2). (code on right) Just assign NoCommand to all slots, then swap it out when you have real commands to implement. This is a useful trick, No Command is</a:t>
            </a:r>
          </a:p>
          <a:p>
            <a:pPr rtl="0">
              <a:spcBef>
                <a:spcPts val="0"/>
              </a:spcBef>
              <a:buNone/>
            </a:pPr>
            <a:r>
              <a:rPr lang="en">
                <a:solidFill>
                  <a:schemeClr val="dk1"/>
                </a:solidFill>
              </a:rPr>
              <a:t>(read 3 - 4). Null Objects are actually useful in a bunch of different circumstances, and free you up from having to implement all of those null checks.</a:t>
            </a:r>
          </a:p>
          <a:p>
            <a:pPr lvl="0" rtl="0">
              <a:spcBef>
                <a:spcPts val="0"/>
              </a:spcBef>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4" name="Shape 514"/>
        <p:cNvGrpSpPr/>
        <p:nvPr/>
      </p:nvGrpSpPr>
      <p:grpSpPr>
        <a:xfrm>
          <a:off x="0" y="0"/>
          <a:ext cx="0" cy="0"/>
          <a:chOff x="0" y="0"/>
          <a:chExt cx="0" cy="0"/>
        </a:xfrm>
      </p:grpSpPr>
      <p:sp>
        <p:nvSpPr>
          <p:cNvPr id="515" name="Shape 5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6" name="Shape 5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walk through code.</a:t>
            </a:r>
          </a:p>
          <a:p>
            <a:pPr lvl="0" rtl="0">
              <a:spcBef>
                <a:spcPts val="0"/>
              </a:spcBef>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1" name="Shape 521"/>
        <p:cNvGrpSpPr/>
        <p:nvPr/>
      </p:nvGrpSpPr>
      <p:grpSpPr>
        <a:xfrm>
          <a:off x="0" y="0"/>
          <a:ext cx="0" cy="0"/>
          <a:chOff x="0" y="0"/>
          <a:chExt cx="0" cy="0"/>
        </a:xfrm>
      </p:grpSpPr>
      <p:sp>
        <p:nvSpPr>
          <p:cNvPr id="522" name="Shape 5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23" name="Shape 52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(read 1-3). So, we can take this scenario and apply it to all sorts of useful scenarios like schedulers, thread pools, and job queues. </a:t>
            </a:r>
          </a:p>
          <a:p>
            <a:pPr lvl="0" rtl="0">
              <a:spcBef>
                <a:spcPts val="0"/>
              </a:spcBef>
              <a:buNone/>
            </a:pPr>
            <a:r>
              <a:rPr lang="en">
                <a:solidFill>
                  <a:schemeClr val="dk1"/>
                </a:solidFill>
              </a:rPr>
              <a:t>Imagine the job queue - add commands to the queue at one end, and one other end, toy have a set of threads that remove a command from the queue, call its execute method, and wait for the call to finish, then get rid of that command and pull the next job. </a:t>
            </a:r>
          </a:p>
          <a:p>
            <a:pPr lvl="0" rtl="0">
              <a:spcBef>
                <a:spcPts val="0"/>
              </a:spcBef>
              <a:buNone/>
            </a:pPr>
            <a:r>
              <a:rPr lang="en">
                <a:solidFill>
                  <a:schemeClr val="dk1"/>
                </a:solidFill>
              </a:rPr>
              <a:t>The job queue classes are completely decoupled from the objects doing the computation, One minute, a thread might be computing a financial calculation, and the next it might be retrieving a database update from the network. The job queues don’t care, they just pull a job, fire it off, then pull another once that is done.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8" name="Shape 528"/>
        <p:cNvGrpSpPr/>
        <p:nvPr/>
      </p:nvGrpSpPr>
      <p:grpSpPr>
        <a:xfrm>
          <a:off x="0" y="0"/>
          <a:ext cx="0" cy="0"/>
          <a:chOff x="0" y="0"/>
          <a:chExt cx="0" cy="0"/>
        </a:xfrm>
      </p:grpSpPr>
      <p:sp>
        <p:nvSpPr>
          <p:cNvPr id="529" name="Shape 5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30" name="Shape 53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(read 1-3) in batch and in order.</a:t>
            </a:r>
          </a:p>
          <a:p>
            <a:pPr lvl="0" rtl="0">
              <a:spcBef>
                <a:spcPts val="0"/>
              </a:spcBef>
              <a:buNone/>
            </a:pPr>
            <a:r>
              <a:rPr lang="en">
                <a:solidFill>
                  <a:schemeClr val="dk1"/>
                </a:solidFill>
              </a:rPr>
              <a:t>This doesn’t make much sense for a remote control, but there are many applications where you’d want to keep this history and be able to replay it. For example, say we have a spreadsheet program. When we reload after a crash, it can attempt recovery by logging the actions that occurred since the last save and stepping through those one by one.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5" name="Shape 535"/>
        <p:cNvGrpSpPr/>
        <p:nvPr/>
      </p:nvGrpSpPr>
      <p:grpSpPr>
        <a:xfrm>
          <a:off x="0" y="0"/>
          <a:ext cx="0" cy="0"/>
          <a:chOff x="0" y="0"/>
          <a:chExt cx="0" cy="0"/>
        </a:xfrm>
      </p:grpSpPr>
      <p:sp>
        <p:nvSpPr>
          <p:cNvPr id="536" name="Shape 5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37" name="Shape 53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Over the past couple of classes, we’ve covered several principles of OO design</a:t>
            </a:r>
          </a:p>
          <a:p>
            <a:pPr rtl="0">
              <a:spcBef>
                <a:spcPts val="0"/>
              </a:spcBef>
              <a:buNone/>
            </a:pPr>
            <a:r>
              <a:rPr lang="en">
                <a:solidFill>
                  <a:schemeClr val="dk1"/>
                </a:solidFill>
              </a:rPr>
              <a:t>1 - (read). This is the big one, what almost all of OO design is based on. Take the parts of the program that will change and deparate them as much as possible from what doesn’t change much. Keep them loosely coupled, then changes won’t wreck your system.</a:t>
            </a:r>
          </a:p>
          <a:p>
            <a:pPr rtl="0">
              <a:spcBef>
                <a:spcPts val="0"/>
              </a:spcBef>
              <a:buNone/>
            </a:pPr>
            <a:r>
              <a:rPr lang="en">
                <a:solidFill>
                  <a:schemeClr val="dk1"/>
                </a:solidFill>
              </a:rPr>
              <a:t>2 - (read) - If you plan to have multiple objects that are similar, but vary a little in the details, either design a superclass or an interface that all of the specialized child classes adhere to. If you’re designing a system with multiple duck types, ensure they all offer the same types of operations using the same invocation style. Even if they make different noises when they quack, make them all quack using the same interface. That way, we can design the system to not require knowledge of the individual types.</a:t>
            </a:r>
          </a:p>
          <a:p>
            <a:pPr rtl="0">
              <a:spcBef>
                <a:spcPts val="0"/>
              </a:spcBef>
              <a:buNone/>
            </a:pPr>
            <a:r>
              <a:rPr lang="en">
                <a:solidFill>
                  <a:schemeClr val="dk1"/>
                </a:solidFill>
              </a:rPr>
              <a:t>3- although inheritance is a powerful feature, passing along a type and a set of methods - it can be rigid. The children must accept all functionality passed from the parent, and the abilities passed along are determined statically at compile time. By using composition to build a class, we dynamically extend the abiities of an object at run time by attaching other objects to it. We can still write functionmality once and change it in once place, but without the rigidity of inheritance. </a:t>
            </a:r>
          </a:p>
          <a:p>
            <a:pPr rtl="0">
              <a:spcBef>
                <a:spcPts val="0"/>
              </a:spcBef>
              <a:buNone/>
            </a:pPr>
            <a:r>
              <a:rPr lang="en">
                <a:solidFill>
                  <a:schemeClr val="dk1"/>
                </a:solidFill>
              </a:rPr>
              <a:t>4- This feeds directly into the open-closed principle. (read). We want to be able to extend the abilities of a class in the future, but we want to do so as much as possible without having to alter the existing code. The existing code has been debugged, and if we have to rewrite it to add new functionality, then we’re probably going to add new bugs into code we thought was working.</a:t>
            </a:r>
          </a:p>
          <a:p>
            <a:pPr lvl="0" rtl="0">
              <a:spcBef>
                <a:spcPts val="600"/>
              </a:spcBef>
              <a:buNone/>
            </a:pPr>
            <a:r>
              <a:rPr lang="en">
                <a:solidFill>
                  <a:schemeClr val="dk1"/>
                </a:solidFill>
              </a:rPr>
              <a:t>5- (read) - When designing a class, be careful of the number of classes it interacts with and how it comes to interact with them. Avoid coupling.</a:t>
            </a:r>
          </a:p>
          <a:p>
            <a:pPr lvl="0" rtl="0">
              <a:spcBef>
                <a:spcPts val="0"/>
              </a:spcBef>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2" name="Shape 542"/>
        <p:cNvGrpSpPr/>
        <p:nvPr/>
      </p:nvGrpSpPr>
      <p:grpSpPr>
        <a:xfrm>
          <a:off x="0" y="0"/>
          <a:ext cx="0" cy="0"/>
          <a:chOff x="0" y="0"/>
          <a:chExt cx="0" cy="0"/>
        </a:xfrm>
      </p:grpSpPr>
      <p:sp>
        <p:nvSpPr>
          <p:cNvPr id="543" name="Shape 5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4" name="Shape 54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Design Patterns take these principles and show us how to realize them within our software. They take common situations in software design and offer tips on how to build your system such that those principles hold. We’ve covered</a:t>
            </a:r>
          </a:p>
          <a:p>
            <a:pPr rtl="0">
              <a:spcBef>
                <a:spcPts val="0"/>
              </a:spcBef>
              <a:buNone/>
            </a:pPr>
            <a:r>
              <a:rPr lang="en">
                <a:solidFill>
                  <a:schemeClr val="dk1"/>
                </a:solidFill>
              </a:rPr>
              <a:t>(read)</a:t>
            </a:r>
          </a:p>
          <a:p>
            <a:pPr lvl="0" rtl="0">
              <a:spcBef>
                <a:spcPts val="0"/>
              </a:spcBef>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9" name="Shape 549"/>
        <p:cNvGrpSpPr/>
        <p:nvPr/>
      </p:nvGrpSpPr>
      <p:grpSpPr>
        <a:xfrm>
          <a:off x="0" y="0"/>
          <a:ext cx="0" cy="0"/>
          <a:chOff x="0" y="0"/>
          <a:chExt cx="0" cy="0"/>
        </a:xfrm>
      </p:grpSpPr>
      <p:sp>
        <p:nvSpPr>
          <p:cNvPr id="550" name="Shape 5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51" name="Shape 5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a:p>
            <a:pPr lvl="0" rtl="0">
              <a:spcBef>
                <a:spcPts val="0"/>
              </a:spcBef>
              <a:buNone/>
            </a:pPr>
            <a:r>
              <a:rPr lang="en">
                <a:solidFill>
                  <a:schemeClr val="dk1"/>
                </a:solidFill>
              </a:rPr>
              <a:t>There are dozens more out there. I recommend looking over them, figuring out which apply to your project, and keeping them in mind for any of your future work.</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This is obviously dumb. You do see design that bad from time to time, but the point is that people *do* overrely on inheritance. It’s a powerful tool - more useful than you’d think from how much I piled on it last time - but people do misuse it. Now, when faced with this situation, a far more reasonable response is to use instance variables and inheritance to keep track of the condiments. So, take 2, this is what we have.</a:t>
            </a:r>
          </a:p>
          <a:p>
            <a:pPr rtl="0">
              <a:spcBef>
                <a:spcPts val="0"/>
              </a:spcBef>
              <a:buNone/>
            </a:pPr>
            <a:r>
              <a:rPr lang="en"/>
              <a:t>- Boolean values for each of the condiments.</a:t>
            </a:r>
          </a:p>
          <a:p>
            <a:pPr rtl="0">
              <a:spcBef>
                <a:spcPts val="0"/>
              </a:spcBef>
              <a:buNone/>
            </a:pPr>
            <a:r>
              <a:rPr lang="en"/>
              <a:t>- Instead of leaving cost abstract in the parent, we go ahead and calculate the cost for the condiments there. The children inherit and extend that parent method and add the specifics for the child class. </a:t>
            </a:r>
          </a:p>
          <a:p>
            <a:pPr lvl="0" rtl="0">
              <a:spcBef>
                <a:spcPts val="0"/>
              </a:spcBef>
              <a:buNone/>
            </a:pPr>
            <a:r>
              <a:rPr lang="en"/>
              <a:t>- Much better, right? See any problems? There are still some potential issues that we’d run into when we went to make changes to this design.</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6" name="Shape 556"/>
        <p:cNvGrpSpPr/>
        <p:nvPr/>
      </p:nvGrpSpPr>
      <p:grpSpPr>
        <a:xfrm>
          <a:off x="0" y="0"/>
          <a:ext cx="0" cy="0"/>
          <a:chOff x="0" y="0"/>
          <a:chExt cx="0" cy="0"/>
        </a:xfrm>
      </p:grpSpPr>
      <p:sp>
        <p:nvSpPr>
          <p:cNvPr id="557" name="Shape 5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58" name="Shape 5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The reason we use inheritance, primarily, is so that we can write code once. All children just inherit that functionality. If we need to change that code later, we just need to make that change to the parent.. As long as the child doesn’t overwrite the method. This can be very useful, but still can lead to designs that aren’t easily maintainable or flexible, like the original stab at the coffee store. When you inherit, all children must inherit the same set of functions, the same set of variables. If you just want one function, too bad - you need to take it all, and that can lead to situations where you spend more time writing code to work around the behaviors you inherited and the side effects of that inheritance than you spend writing the new functionality added to the child. </a:t>
            </a:r>
          </a:p>
          <a:p>
            <a:pPr lvl="0" rtl="0">
              <a:spcBef>
                <a:spcPts val="0"/>
              </a:spcBef>
              <a:buNone/>
            </a:pPr>
            <a:r>
              <a:rPr lang="en"/>
              <a:t>- As we saw last time with the ducks and their flying and quacking, behavior can also be reused - written once and changed in one place - through composition.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The idea of composition is that we can take these pieces of the system - these objects - and use the mas the building blocks of something else. We can grab an object in the system and expand what it can do by attaching another object to it. We had that duck example last time. We want to enable ducks to fly, but some ducks fly differently from others and some don’t fly at all. Inheritance can’t deal with that kind of situation, but we still only want to write code once. So, we take those flying behaviors and implement each one as part of their own class. Then, we attach the appropriate one at object creation. </a:t>
            </a:r>
          </a:p>
          <a:p>
            <a:pPr rtl="0">
              <a:spcBef>
                <a:spcPts val="0"/>
              </a:spcBef>
              <a:buNone/>
            </a:pPr>
            <a:r>
              <a:rPr lang="en"/>
              <a:t>- With inheritance, behaviors are passed statically. When we compile the code. Every time we run it, the object will have the same features. With composition, we can attach objects at runtime, even changing what features an object has as the system executes. Remember those ducks - we just said that each has a FlyBehavior object as an attribute. Well, we could change which specific version of FlyBehavior is attached while the system runs, in response to the active events going on in the system. Does that make sense? That is an incredibly powerful concept. </a:t>
            </a:r>
          </a:p>
          <a:p>
            <a:pPr lvl="0" rtl="0">
              <a:spcBef>
                <a:spcPts val="0"/>
              </a:spcBef>
              <a:buNone/>
            </a:pPr>
            <a:r>
              <a:rPr lang="en"/>
              <a:t>- (read) .You can add new functionality by writing new code. Because we don’t have to change existing code, the chances of introducing bugs are vastly reduced.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This introduces another fundamental principle of OO design - (read).</a:t>
            </a:r>
          </a:p>
          <a:p>
            <a:pPr rtl="0">
              <a:spcBef>
                <a:spcPts val="0"/>
              </a:spcBef>
              <a:buNone/>
            </a:pPr>
            <a:r>
              <a:rPr lang="en"/>
              <a:t>New features are great. We will eventually need them, so add away. But, we spent a lot of time testing and debugging the existing code, so don’t modify that. If it isn’t broken, don’t change that.</a:t>
            </a:r>
          </a:p>
          <a:p>
            <a:pPr rtl="0">
              <a:spcBef>
                <a:spcPts val="0"/>
              </a:spcBef>
              <a:buNone/>
            </a:pPr>
            <a:r>
              <a:rPr lang="en"/>
              <a:t>Change will happen, but we can allow that to occur without directly modifying what we already have. Instead, take that unchanging class, use it as part of a new class. That new class can make use of anything in the class that it is holding, and can add new features on top of that.</a:t>
            </a:r>
          </a:p>
          <a:p>
            <a:pPr rtl="0">
              <a:spcBef>
                <a:spcPts val="0"/>
              </a:spcBef>
              <a:buNone/>
            </a:pPr>
            <a:r>
              <a:rPr lang="en"/>
              <a:t>Now, this is not something you want to apply everywhere. This takes time and effort, and following this principle means adding new levels of abstraction to the system, adding complexity to the code. Focus on the areas that are likely to change in the system and apply this principle there. </a:t>
            </a:r>
          </a:p>
          <a:p>
            <a:pPr lvl="0" rtl="0">
              <a:spcBef>
                <a:spcPts val="0"/>
              </a:spcBef>
              <a:buNone/>
            </a:pPr>
            <a:r>
              <a:rPr lang="en"/>
              <a:t>Now, how do we apply this in practice? Let’s go back to our coffee shop and introduce our first pattern of the day, the decorator pattern.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So, with our coffee shop, inheritance doesn’t solve the problem very elegantly. WE get class explosion, rigid designs, or we add functionality to the base class that isn’t appropriate for some of the subclasses. So, what we want to do instead is start with the beverage and decorate it with condiments at runtime. If the customer wants a dark roast with mocha and whipped cream, here is what we’re going to do.</a:t>
            </a:r>
          </a:p>
          <a:p>
            <a:pPr rtl="0">
              <a:spcBef>
                <a:spcPts val="0"/>
              </a:spcBef>
              <a:buNone/>
            </a:pPr>
            <a:r>
              <a:rPr lang="en"/>
              <a:t>We start with our darkRoast object. Now, we will keep some level of inheritance in here. All of our base drinks will still inherit from Beverage, so we can take advantage of polymorphism to maintain loose coupling. </a:t>
            </a:r>
          </a:p>
          <a:p>
            <a:pPr rtl="0">
              <a:spcBef>
                <a:spcPts val="0"/>
              </a:spcBef>
              <a:buNone/>
            </a:pPr>
            <a:r>
              <a:rPr lang="en"/>
              <a:t>- The customer wants Mocha, we we create a mocha object and wrap it around the DarkRoast. The mocha object is what we call a decorator, and its type mirrors the object it wraps, so although conceptually, mocha is a topping, design-wise, it inherits from Beverage and also has a cost method.</a:t>
            </a:r>
          </a:p>
          <a:p>
            <a:pPr rtl="0">
              <a:spcBef>
                <a:spcPts val="0"/>
              </a:spcBef>
              <a:buNone/>
            </a:pPr>
            <a:r>
              <a:rPr lang="en"/>
              <a:t>This means that, through polymorphism, any beverage wrapped in Mocha is still a beverage, because Mocha is a subtype of Beverage. This maintains that loose coupling. Any beverage, wrapped in any condiment, is still a beverage, and the calling program doesn’t need to know which specific beverage it is.</a:t>
            </a:r>
          </a:p>
          <a:p>
            <a:pPr lvl="0" rtl="0">
              <a:spcBef>
                <a:spcPts val="0"/>
              </a:spcBef>
              <a:buNone/>
            </a:pPr>
            <a:r>
              <a:rPr lang="en"/>
              <a:t>- the customer also wanted whiped cream, so we create a whip decorator and wrap the Mocha with that. Whip is another decorator, and like the last one, its type mirrors anything it might decorate. That includes Mocha, the other decorator. </a:t>
            </a:r>
          </a:p>
          <a:p>
            <a:pPr rtl="0">
              <a:spcBef>
                <a:spcPts val="0"/>
              </a:spcBef>
              <a:buNone/>
            </a:pPr>
            <a:r>
              <a:rPr lang="en"/>
              <a:t>So, a DarkRoast wrapped in Mocha and Whip is still a beverage, and we can do anything with it that we can do with a dark roast, including call its cost method.</a:t>
            </a:r>
          </a:p>
          <a:p>
            <a:pPr lvl="0" rtl="0">
              <a:spcBef>
                <a:spcPts val="0"/>
              </a:spcBef>
              <a:buNone/>
            </a:pPr>
            <a:r>
              <a:rPr lang="en"/>
              <a:t>- Now, it’s time to compute the cost for the customer. We do this by calling cost on the outermost decorator. Whip delegates computing the cost to the objects it decorages. Once it gets a cost, it will add on the cost of the Whip. So, we call cost on Whip, it calls cost on Mocha, it calls cost on DarkRoast. DarkRoast returns the price, then Mocha adds the additional fee, then Whip adds the additional fee and returns the grand total.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0" name="Shape 16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a:t>
            </a:r>
          </a:p>
          <a:p>
            <a:pPr rtl="0">
              <a:spcBef>
                <a:spcPts val="0"/>
              </a:spcBef>
              <a:buNone/>
            </a:pPr>
            <a:r>
              <a:rPr lang="en"/>
              <a:t>This is a flexible alternative to inheritance when you want to extend functionality without modifying the code.</a:t>
            </a:r>
          </a:p>
          <a:p>
            <a:pPr rtl="0">
              <a:spcBef>
                <a:spcPts val="0"/>
              </a:spcBef>
              <a:buNone/>
            </a:pPr>
            <a:r>
              <a:rPr lang="en"/>
              <a:t>(read)</a:t>
            </a:r>
          </a:p>
          <a:p>
            <a:pPr rtl="0">
              <a:spcBef>
                <a:spcPts val="0"/>
              </a:spcBef>
              <a:buNone/>
            </a:pPr>
            <a:r>
              <a:rPr lang="en"/>
              <a:t>(read)</a:t>
            </a:r>
          </a:p>
          <a:p>
            <a:pPr rtl="0">
              <a:spcBef>
                <a:spcPts val="0"/>
              </a:spcBef>
              <a:buNone/>
            </a:pPr>
            <a:r>
              <a:rPr lang="en"/>
              <a:t>And, given that use of polymorphism, by inheriting from the same supertype, we can (read). </a:t>
            </a:r>
          </a:p>
          <a:p>
            <a:pPr rtl="0">
              <a:spcBef>
                <a:spcPts val="0"/>
              </a:spcBef>
              <a:buNone/>
            </a:pPr>
            <a:r>
              <a:rPr lang="en"/>
              <a:t>This is a key point - (read). We get functionality from the wrapped objects, then perform any additional work that needs done without touching the code of the wrapped object.</a:t>
            </a:r>
          </a:p>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1" name="Shape 11"/>
          <p:cNvSpPr txBox="1"/>
          <p:nvPr>
            <p:ph type="ctrTitle"/>
          </p:nvPr>
        </p:nvSpPr>
        <p:spPr>
          <a:xfrm>
            <a:off x="685800" y="2490375"/>
            <a:ext cx="7772400" cy="2198400"/>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x="685800" y="4836035"/>
            <a:ext cx="7772400" cy="1032599"/>
          </a:xfrm>
          <a:prstGeom prst="rect">
            <a:avLst/>
          </a:prstGeom>
        </p:spPr>
        <p:txBody>
          <a:bodyPr anchorCtr="0" anchor="t" bIns="91425" lIns="91425" rIns="91425" tIns="91425"/>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
        <p:nvSpPr>
          <p:cNvPr id="13" name="Shape 13"/>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7" name="Shape 17"/>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600200"/>
            <a:ext cx="82296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3" name="Shape 23"/>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0" name="Shape 30"/>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txBox="1"/>
          <p:nvPr>
            <p:ph idx="1" type="body"/>
          </p:nvPr>
        </p:nvSpPr>
        <p:spPr>
          <a:xfrm>
            <a:off x="457200" y="5875078"/>
            <a:ext cx="8229600" cy="692700"/>
          </a:xfrm>
          <a:prstGeom prst="rect">
            <a:avLst/>
          </a:prstGeom>
        </p:spPr>
        <p:txBody>
          <a:bodyPr anchorCtr="0" anchor="t" bIns="91425" lIns="91425" rIns="91425" tIns="91425"/>
          <a:lstStyle>
            <a:lvl1pPr>
              <a:spcBef>
                <a:spcPts val="0"/>
              </a:spcBef>
              <a:buClr>
                <a:schemeClr val="dk2"/>
              </a:buClr>
              <a:buSzPct val="100000"/>
              <a:buNone/>
              <a:defRPr sz="1800">
                <a:solidFill>
                  <a:schemeClr val="dk2"/>
                </a:solidFill>
              </a:defRPr>
            </a:lvl1pPr>
          </a:lstStyle>
          <a:p/>
        </p:txBody>
      </p:sp>
      <p:sp>
        <p:nvSpPr>
          <p:cNvPr id="34" name="Shape 34"/>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35" name="Shape 35"/>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6" name="Shape 3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7" name="Shape 37"/>
        <p:cNvGrpSpPr/>
        <p:nvPr/>
      </p:nvGrpSpPr>
      <p:grpSpPr>
        <a:xfrm>
          <a:off x="0" y="0"/>
          <a:ext cx="0" cy="0"/>
          <a:chOff x="0" y="0"/>
          <a:chExt cx="0" cy="0"/>
        </a:xfrm>
      </p:grpSpPr>
      <p:sp>
        <p:nvSpPr>
          <p:cNvPr id="38" name="Shape 38"/>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3.jpg"/><Relationship Id="rId4" Type="http://schemas.openxmlformats.org/officeDocument/2006/relationships/image" Target="../media/image06.jpg"/><Relationship Id="rId5" Type="http://schemas.openxmlformats.org/officeDocument/2006/relationships/image" Target="../media/image0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0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05.jpg"/><Relationship Id="rId4" Type="http://schemas.openxmlformats.org/officeDocument/2006/relationships/image" Target="../media/image01.jpg"/><Relationship Id="rId5" Type="http://schemas.openxmlformats.org/officeDocument/2006/relationships/image" Target="../media/image07.jpg"/><Relationship Id="rId6" Type="http://schemas.openxmlformats.org/officeDocument/2006/relationships/image" Target="../media/image0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ctrTitle"/>
          </p:nvPr>
        </p:nvSpPr>
        <p:spPr>
          <a:xfrm>
            <a:off x="685800" y="2490375"/>
            <a:ext cx="7772400" cy="2198400"/>
          </a:xfrm>
          <a:prstGeom prst="rect">
            <a:avLst/>
          </a:prstGeom>
        </p:spPr>
        <p:txBody>
          <a:bodyPr anchorCtr="0" anchor="b" bIns="91425" lIns="91425" rIns="91425" tIns="91425">
            <a:noAutofit/>
          </a:bodyPr>
          <a:lstStyle/>
          <a:p>
            <a:pPr rtl="0">
              <a:spcBef>
                <a:spcPts val="0"/>
              </a:spcBef>
              <a:buNone/>
            </a:pPr>
            <a:r>
              <a:rPr lang="en" sz="5600"/>
              <a:t>Design Patterns </a:t>
            </a:r>
          </a:p>
          <a:p>
            <a:pPr lvl="0" rtl="0">
              <a:spcBef>
                <a:spcPts val="0"/>
              </a:spcBef>
              <a:buNone/>
            </a:pPr>
            <a:r>
              <a:rPr lang="en" sz="5600"/>
              <a:t>(Part 2)</a:t>
            </a:r>
          </a:p>
        </p:txBody>
      </p:sp>
      <p:sp>
        <p:nvSpPr>
          <p:cNvPr id="41" name="Shape 41"/>
          <p:cNvSpPr txBox="1"/>
          <p:nvPr>
            <p:ph idx="1" type="subTitle"/>
          </p:nvPr>
        </p:nvSpPr>
        <p:spPr>
          <a:xfrm>
            <a:off x="685800" y="4823360"/>
            <a:ext cx="7772400" cy="1032299"/>
          </a:xfrm>
          <a:prstGeom prst="rect">
            <a:avLst/>
          </a:prstGeom>
        </p:spPr>
        <p:txBody>
          <a:bodyPr anchorCtr="0" anchor="t" bIns="91425" lIns="91425" rIns="91425" tIns="91425">
            <a:noAutofit/>
          </a:bodyPr>
          <a:lstStyle/>
          <a:p>
            <a:pPr rtl="0">
              <a:spcBef>
                <a:spcPts val="0"/>
              </a:spcBef>
              <a:buNone/>
            </a:pPr>
            <a:r>
              <a:rPr lang="en"/>
              <a:t>CSCE 740 - Lecture 18 - 11/02/2015</a:t>
            </a:r>
          </a:p>
          <a:p>
            <a:pPr rtl="0">
              <a:spcBef>
                <a:spcPts val="0"/>
              </a:spcBef>
              <a:buNone/>
            </a:pPr>
            <a:r>
              <a:rPr lang="en" sz="1800"/>
              <a:t>(Partially adapted from Head First Design Patterns by Freeman, Bates, Sierra, and Robson)</a:t>
            </a:r>
          </a:p>
          <a:p>
            <a:pPr lvl="0" rtl="0">
              <a:spcBef>
                <a:spcPts val="0"/>
              </a:spcBef>
              <a:buNone/>
            </a:pPr>
            <a:r>
              <a:t/>
            </a:r>
            <a:endParaRPr sz="180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Decorator Pattern</a:t>
            </a:r>
          </a:p>
        </p:txBody>
      </p:sp>
      <p:sp>
        <p:nvSpPr>
          <p:cNvPr id="163" name="Shape 16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10</a:t>
            </a:r>
          </a:p>
        </p:txBody>
      </p:sp>
      <p:sp>
        <p:nvSpPr>
          <p:cNvPr id="164" name="Shape 164"/>
          <p:cNvSpPr/>
          <p:nvPr/>
        </p:nvSpPr>
        <p:spPr>
          <a:xfrm>
            <a:off x="3116712" y="1681954"/>
            <a:ext cx="1508399" cy="11990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i="1" lang="en"/>
              <a:t>Component</a:t>
            </a:r>
          </a:p>
          <a:p>
            <a:pPr lvl="0" rtl="0">
              <a:spcBef>
                <a:spcPts val="0"/>
              </a:spcBef>
              <a:buNone/>
            </a:pPr>
            <a:r>
              <a:t/>
            </a:r>
            <a:endParaRPr/>
          </a:p>
          <a:p>
            <a:pPr rtl="0">
              <a:spcBef>
                <a:spcPts val="0"/>
              </a:spcBef>
              <a:buNone/>
            </a:pPr>
            <a:r>
              <a:rPr lang="en"/>
              <a:t>behavior()</a:t>
            </a:r>
          </a:p>
          <a:p>
            <a:pPr lvl="0" rtl="0">
              <a:spcBef>
                <a:spcPts val="0"/>
              </a:spcBef>
              <a:buNone/>
            </a:pPr>
            <a:r>
              <a:rPr lang="en"/>
              <a:t>// Other methods</a:t>
            </a:r>
          </a:p>
        </p:txBody>
      </p:sp>
      <p:cxnSp>
        <p:nvCxnSpPr>
          <p:cNvPr id="165" name="Shape 165"/>
          <p:cNvCxnSpPr/>
          <p:nvPr/>
        </p:nvCxnSpPr>
        <p:spPr>
          <a:xfrm>
            <a:off x="3116712" y="2116037"/>
            <a:ext cx="1508399" cy="0"/>
          </a:xfrm>
          <a:prstGeom prst="straightConnector1">
            <a:avLst/>
          </a:prstGeom>
          <a:noFill/>
          <a:ln cap="flat" cmpd="sng" w="19050">
            <a:solidFill>
              <a:schemeClr val="dk2"/>
            </a:solidFill>
            <a:prstDash val="solid"/>
            <a:round/>
            <a:headEnd len="lg" w="lg" type="none"/>
            <a:tailEnd len="lg" w="lg" type="none"/>
          </a:ln>
        </p:spPr>
      </p:cxnSp>
      <p:sp>
        <p:nvSpPr>
          <p:cNvPr id="166" name="Shape 166"/>
          <p:cNvSpPr/>
          <p:nvPr/>
        </p:nvSpPr>
        <p:spPr>
          <a:xfrm>
            <a:off x="1402762" y="3331700"/>
            <a:ext cx="2094299" cy="11990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ConcreteComponent</a:t>
            </a:r>
          </a:p>
          <a:p>
            <a:pPr lvl="0" rtl="0">
              <a:spcBef>
                <a:spcPts val="0"/>
              </a:spcBef>
              <a:buNone/>
            </a:pPr>
            <a:r>
              <a:t/>
            </a:r>
            <a:endParaRPr/>
          </a:p>
          <a:p>
            <a:pPr lvl="0" rtl="0">
              <a:spcBef>
                <a:spcPts val="0"/>
              </a:spcBef>
              <a:buNone/>
            </a:pPr>
            <a:r>
              <a:rPr lang="en"/>
              <a:t>behavior()</a:t>
            </a:r>
          </a:p>
          <a:p>
            <a:pPr lvl="0" rtl="0">
              <a:spcBef>
                <a:spcPts val="0"/>
              </a:spcBef>
              <a:buNone/>
            </a:pPr>
            <a:r>
              <a:rPr lang="en"/>
              <a:t>// Other methods</a:t>
            </a:r>
          </a:p>
        </p:txBody>
      </p:sp>
      <p:cxnSp>
        <p:nvCxnSpPr>
          <p:cNvPr id="167" name="Shape 167"/>
          <p:cNvCxnSpPr/>
          <p:nvPr/>
        </p:nvCxnSpPr>
        <p:spPr>
          <a:xfrm>
            <a:off x="1402762" y="3765782"/>
            <a:ext cx="2094299" cy="0"/>
          </a:xfrm>
          <a:prstGeom prst="straightConnector1">
            <a:avLst/>
          </a:prstGeom>
          <a:noFill/>
          <a:ln cap="flat" cmpd="sng" w="19050">
            <a:solidFill>
              <a:schemeClr val="dk2"/>
            </a:solidFill>
            <a:prstDash val="solid"/>
            <a:round/>
            <a:headEnd len="lg" w="lg" type="none"/>
            <a:tailEnd len="lg" w="lg" type="none"/>
          </a:ln>
        </p:spPr>
      </p:cxnSp>
      <p:cxnSp>
        <p:nvCxnSpPr>
          <p:cNvPr id="168" name="Shape 168"/>
          <p:cNvCxnSpPr>
            <a:stCxn id="166" idx="0"/>
            <a:endCxn id="164" idx="2"/>
          </p:cNvCxnSpPr>
          <p:nvPr/>
        </p:nvCxnSpPr>
        <p:spPr>
          <a:xfrm flipH="1" rot="10800000">
            <a:off x="2449912" y="2881100"/>
            <a:ext cx="1421100" cy="450600"/>
          </a:xfrm>
          <a:prstGeom prst="straightConnector1">
            <a:avLst/>
          </a:prstGeom>
          <a:noFill/>
          <a:ln cap="flat" cmpd="sng" w="19050">
            <a:solidFill>
              <a:schemeClr val="dk2"/>
            </a:solidFill>
            <a:prstDash val="solid"/>
            <a:round/>
            <a:headEnd len="lg" w="lg" type="none"/>
            <a:tailEnd len="lg" w="lg" type="triangle"/>
          </a:ln>
        </p:spPr>
      </p:cxnSp>
      <p:sp>
        <p:nvSpPr>
          <p:cNvPr id="169" name="Shape 169"/>
          <p:cNvSpPr/>
          <p:nvPr/>
        </p:nvSpPr>
        <p:spPr>
          <a:xfrm>
            <a:off x="4371237" y="3331704"/>
            <a:ext cx="1508399" cy="11990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i="1" lang="en"/>
              <a:t>Decorator</a:t>
            </a:r>
          </a:p>
          <a:p>
            <a:pPr lvl="0" rtl="0">
              <a:spcBef>
                <a:spcPts val="0"/>
              </a:spcBef>
              <a:buNone/>
            </a:pPr>
            <a:r>
              <a:t/>
            </a:r>
            <a:endParaRPr/>
          </a:p>
          <a:p>
            <a:pPr lvl="0" rtl="0">
              <a:spcBef>
                <a:spcPts val="0"/>
              </a:spcBef>
              <a:buNone/>
            </a:pPr>
            <a:r>
              <a:rPr lang="en"/>
              <a:t>behavior()</a:t>
            </a:r>
          </a:p>
          <a:p>
            <a:pPr lvl="0" rtl="0">
              <a:spcBef>
                <a:spcPts val="0"/>
              </a:spcBef>
              <a:buNone/>
            </a:pPr>
            <a:r>
              <a:rPr lang="en"/>
              <a:t>// Other methods</a:t>
            </a:r>
          </a:p>
        </p:txBody>
      </p:sp>
      <p:cxnSp>
        <p:nvCxnSpPr>
          <p:cNvPr id="170" name="Shape 170"/>
          <p:cNvCxnSpPr/>
          <p:nvPr/>
        </p:nvCxnSpPr>
        <p:spPr>
          <a:xfrm>
            <a:off x="4371237" y="3765787"/>
            <a:ext cx="1508399" cy="0"/>
          </a:xfrm>
          <a:prstGeom prst="straightConnector1">
            <a:avLst/>
          </a:prstGeom>
          <a:noFill/>
          <a:ln cap="flat" cmpd="sng" w="19050">
            <a:solidFill>
              <a:schemeClr val="dk2"/>
            </a:solidFill>
            <a:prstDash val="solid"/>
            <a:round/>
            <a:headEnd len="lg" w="lg" type="none"/>
            <a:tailEnd len="lg" w="lg" type="none"/>
          </a:ln>
        </p:spPr>
      </p:cxnSp>
      <p:cxnSp>
        <p:nvCxnSpPr>
          <p:cNvPr id="171" name="Shape 171"/>
          <p:cNvCxnSpPr>
            <a:stCxn id="169" idx="0"/>
            <a:endCxn id="164" idx="2"/>
          </p:cNvCxnSpPr>
          <p:nvPr/>
        </p:nvCxnSpPr>
        <p:spPr>
          <a:xfrm rot="10800000">
            <a:off x="3870837" y="2881104"/>
            <a:ext cx="1254600" cy="450600"/>
          </a:xfrm>
          <a:prstGeom prst="straightConnector1">
            <a:avLst/>
          </a:prstGeom>
          <a:noFill/>
          <a:ln cap="flat" cmpd="sng" w="19050">
            <a:solidFill>
              <a:schemeClr val="dk2"/>
            </a:solidFill>
            <a:prstDash val="solid"/>
            <a:round/>
            <a:headEnd len="lg" w="lg" type="none"/>
            <a:tailEnd len="lg" w="lg" type="triangle"/>
          </a:ln>
        </p:spPr>
      </p:cxnSp>
      <p:sp>
        <p:nvSpPr>
          <p:cNvPr id="172" name="Shape 172"/>
          <p:cNvSpPr/>
          <p:nvPr/>
        </p:nvSpPr>
        <p:spPr>
          <a:xfrm>
            <a:off x="3149400" y="4889975"/>
            <a:ext cx="2094299" cy="1624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ConcreteDecoratorA</a:t>
            </a:r>
          </a:p>
          <a:p>
            <a:pPr lvl="0" rtl="0">
              <a:spcBef>
                <a:spcPts val="0"/>
              </a:spcBef>
              <a:buNone/>
            </a:pPr>
            <a:r>
              <a:t/>
            </a:r>
            <a:endParaRPr/>
          </a:p>
          <a:p>
            <a:pPr rtl="0">
              <a:spcBef>
                <a:spcPts val="0"/>
              </a:spcBef>
              <a:buNone/>
            </a:pPr>
            <a:r>
              <a:rPr lang="en"/>
              <a:t>Component wrapped</a:t>
            </a:r>
          </a:p>
          <a:p>
            <a:pPr rtl="0">
              <a:spcBef>
                <a:spcPts val="0"/>
              </a:spcBef>
              <a:buNone/>
            </a:pPr>
            <a:r>
              <a:t/>
            </a:r>
            <a:endParaRPr/>
          </a:p>
          <a:p>
            <a:pPr rtl="0">
              <a:spcBef>
                <a:spcPts val="0"/>
              </a:spcBef>
              <a:buNone/>
            </a:pPr>
            <a:r>
              <a:rPr lang="en"/>
              <a:t>behavior()</a:t>
            </a:r>
          </a:p>
          <a:p>
            <a:pPr lvl="0" rtl="0">
              <a:spcBef>
                <a:spcPts val="0"/>
              </a:spcBef>
              <a:buNone/>
            </a:pPr>
            <a:r>
              <a:rPr lang="en"/>
              <a:t>newBehavior()</a:t>
            </a:r>
          </a:p>
          <a:p>
            <a:pPr lvl="0" rtl="0">
              <a:spcBef>
                <a:spcPts val="0"/>
              </a:spcBef>
              <a:buNone/>
            </a:pPr>
            <a:r>
              <a:rPr lang="en"/>
              <a:t>// Other methods</a:t>
            </a:r>
          </a:p>
        </p:txBody>
      </p:sp>
      <p:cxnSp>
        <p:nvCxnSpPr>
          <p:cNvPr id="173" name="Shape 173"/>
          <p:cNvCxnSpPr/>
          <p:nvPr/>
        </p:nvCxnSpPr>
        <p:spPr>
          <a:xfrm>
            <a:off x="3149387" y="5324057"/>
            <a:ext cx="2094299" cy="0"/>
          </a:xfrm>
          <a:prstGeom prst="straightConnector1">
            <a:avLst/>
          </a:prstGeom>
          <a:noFill/>
          <a:ln cap="flat" cmpd="sng" w="19050">
            <a:solidFill>
              <a:schemeClr val="dk2"/>
            </a:solidFill>
            <a:prstDash val="solid"/>
            <a:round/>
            <a:headEnd len="lg" w="lg" type="none"/>
            <a:tailEnd len="lg" w="lg" type="none"/>
          </a:ln>
        </p:spPr>
      </p:cxnSp>
      <p:sp>
        <p:nvSpPr>
          <p:cNvPr id="174" name="Shape 174"/>
          <p:cNvSpPr/>
          <p:nvPr/>
        </p:nvSpPr>
        <p:spPr>
          <a:xfrm>
            <a:off x="5646950" y="4889975"/>
            <a:ext cx="2094299" cy="1562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ConcreteDecoratorB</a:t>
            </a:r>
          </a:p>
          <a:p>
            <a:pPr rtl="0">
              <a:spcBef>
                <a:spcPts val="0"/>
              </a:spcBef>
              <a:buNone/>
            </a:pPr>
            <a:r>
              <a:t/>
            </a:r>
            <a:endParaRPr/>
          </a:p>
          <a:p>
            <a:pPr rtl="0">
              <a:spcBef>
                <a:spcPts val="0"/>
              </a:spcBef>
              <a:buNone/>
            </a:pPr>
            <a:r>
              <a:rPr lang="en"/>
              <a:t>Component wrapped</a:t>
            </a:r>
          </a:p>
          <a:p>
            <a:pPr rtl="0">
              <a:spcBef>
                <a:spcPts val="0"/>
              </a:spcBef>
              <a:buNone/>
            </a:pPr>
            <a:r>
              <a:rPr lang="en"/>
              <a:t>Object newAttribute</a:t>
            </a:r>
          </a:p>
          <a:p>
            <a:pPr lvl="0" rtl="0">
              <a:spcBef>
                <a:spcPts val="0"/>
              </a:spcBef>
              <a:buNone/>
            </a:pPr>
            <a:r>
              <a:t/>
            </a:r>
            <a:endParaRPr/>
          </a:p>
          <a:p>
            <a:pPr lvl="0" rtl="0">
              <a:spcBef>
                <a:spcPts val="0"/>
              </a:spcBef>
              <a:buNone/>
            </a:pPr>
            <a:r>
              <a:rPr lang="en"/>
              <a:t>behavior()</a:t>
            </a:r>
          </a:p>
          <a:p>
            <a:pPr lvl="0" rtl="0">
              <a:spcBef>
                <a:spcPts val="0"/>
              </a:spcBef>
              <a:buNone/>
            </a:pPr>
            <a:r>
              <a:rPr lang="en"/>
              <a:t>// Other methods</a:t>
            </a:r>
          </a:p>
        </p:txBody>
      </p:sp>
      <p:cxnSp>
        <p:nvCxnSpPr>
          <p:cNvPr id="175" name="Shape 175"/>
          <p:cNvCxnSpPr/>
          <p:nvPr/>
        </p:nvCxnSpPr>
        <p:spPr>
          <a:xfrm>
            <a:off x="5646937" y="5324057"/>
            <a:ext cx="2094299" cy="0"/>
          </a:xfrm>
          <a:prstGeom prst="straightConnector1">
            <a:avLst/>
          </a:prstGeom>
          <a:noFill/>
          <a:ln cap="flat" cmpd="sng" w="19050">
            <a:solidFill>
              <a:schemeClr val="dk2"/>
            </a:solidFill>
            <a:prstDash val="solid"/>
            <a:round/>
            <a:headEnd len="lg" w="lg" type="none"/>
            <a:tailEnd len="lg" w="lg" type="none"/>
          </a:ln>
        </p:spPr>
      </p:cxnSp>
      <p:cxnSp>
        <p:nvCxnSpPr>
          <p:cNvPr id="176" name="Shape 176"/>
          <p:cNvCxnSpPr/>
          <p:nvPr/>
        </p:nvCxnSpPr>
        <p:spPr>
          <a:xfrm>
            <a:off x="5646937" y="5818707"/>
            <a:ext cx="2094299" cy="0"/>
          </a:xfrm>
          <a:prstGeom prst="straightConnector1">
            <a:avLst/>
          </a:prstGeom>
          <a:noFill/>
          <a:ln cap="flat" cmpd="sng" w="19050">
            <a:solidFill>
              <a:schemeClr val="dk2"/>
            </a:solidFill>
            <a:prstDash val="solid"/>
            <a:round/>
            <a:headEnd len="lg" w="lg" type="none"/>
            <a:tailEnd len="lg" w="lg" type="none"/>
          </a:ln>
        </p:spPr>
      </p:cxnSp>
      <p:cxnSp>
        <p:nvCxnSpPr>
          <p:cNvPr id="177" name="Shape 177"/>
          <p:cNvCxnSpPr>
            <a:stCxn id="172" idx="0"/>
            <a:endCxn id="169" idx="2"/>
          </p:cNvCxnSpPr>
          <p:nvPr/>
        </p:nvCxnSpPr>
        <p:spPr>
          <a:xfrm flipH="1" rot="10800000">
            <a:off x="4196549" y="4530875"/>
            <a:ext cx="928800" cy="359100"/>
          </a:xfrm>
          <a:prstGeom prst="straightConnector1">
            <a:avLst/>
          </a:prstGeom>
          <a:noFill/>
          <a:ln cap="flat" cmpd="sng" w="19050">
            <a:solidFill>
              <a:schemeClr val="dk2"/>
            </a:solidFill>
            <a:prstDash val="solid"/>
            <a:round/>
            <a:headEnd len="lg" w="lg" type="none"/>
            <a:tailEnd len="lg" w="lg" type="triangle"/>
          </a:ln>
        </p:spPr>
      </p:cxnSp>
      <p:cxnSp>
        <p:nvCxnSpPr>
          <p:cNvPr id="178" name="Shape 178"/>
          <p:cNvCxnSpPr>
            <a:stCxn id="174" idx="0"/>
            <a:endCxn id="169" idx="2"/>
          </p:cNvCxnSpPr>
          <p:nvPr/>
        </p:nvCxnSpPr>
        <p:spPr>
          <a:xfrm rot="10800000">
            <a:off x="5125399" y="4530875"/>
            <a:ext cx="1568700" cy="359100"/>
          </a:xfrm>
          <a:prstGeom prst="straightConnector1">
            <a:avLst/>
          </a:prstGeom>
          <a:noFill/>
          <a:ln cap="flat" cmpd="sng" w="19050">
            <a:solidFill>
              <a:schemeClr val="dk2"/>
            </a:solidFill>
            <a:prstDash val="solid"/>
            <a:round/>
            <a:headEnd len="lg" w="lg" type="none"/>
            <a:tailEnd len="lg" w="lg" type="triangle"/>
          </a:ln>
        </p:spPr>
      </p:cxnSp>
      <p:sp>
        <p:nvSpPr>
          <p:cNvPr id="179" name="Shape 179"/>
          <p:cNvSpPr/>
          <p:nvPr/>
        </p:nvSpPr>
        <p:spPr>
          <a:xfrm>
            <a:off x="101400" y="1838100"/>
            <a:ext cx="2348699" cy="1360199"/>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sz="1800"/>
              <a:t>Components are what we dynamically add new behaviors to.</a:t>
            </a:r>
          </a:p>
        </p:txBody>
      </p:sp>
      <p:sp>
        <p:nvSpPr>
          <p:cNvPr id="180" name="Shape 180"/>
          <p:cNvSpPr/>
          <p:nvPr/>
        </p:nvSpPr>
        <p:spPr>
          <a:xfrm>
            <a:off x="6379875" y="2537250"/>
            <a:ext cx="2348699" cy="1360199"/>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800"/>
              <a:t>Each Decorator offers the same methods that the Component offers.</a:t>
            </a:r>
          </a:p>
        </p:txBody>
      </p:sp>
      <p:cxnSp>
        <p:nvCxnSpPr>
          <p:cNvPr id="181" name="Shape 181"/>
          <p:cNvCxnSpPr/>
          <p:nvPr/>
        </p:nvCxnSpPr>
        <p:spPr>
          <a:xfrm>
            <a:off x="3149387" y="5702082"/>
            <a:ext cx="2094299" cy="0"/>
          </a:xfrm>
          <a:prstGeom prst="straightConnector1">
            <a:avLst/>
          </a:prstGeom>
          <a:noFill/>
          <a:ln cap="flat" cmpd="sng" w="19050">
            <a:solidFill>
              <a:schemeClr val="dk2"/>
            </a:solidFill>
            <a:prstDash val="solid"/>
            <a:round/>
            <a:headEnd len="lg" w="lg" type="none"/>
            <a:tailEnd len="lg" w="lg" type="none"/>
          </a:ln>
        </p:spPr>
      </p:cxnSp>
      <p:sp>
        <p:nvSpPr>
          <p:cNvPr id="182" name="Shape 182"/>
          <p:cNvSpPr/>
          <p:nvPr/>
        </p:nvSpPr>
        <p:spPr>
          <a:xfrm>
            <a:off x="226200" y="4842400"/>
            <a:ext cx="2348699" cy="1360199"/>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800"/>
              <a:t>Each concrete Decorator has an instance variable to store the wrapped component.</a:t>
            </a:r>
          </a:p>
        </p:txBody>
      </p:sp>
      <p:sp>
        <p:nvSpPr>
          <p:cNvPr id="183" name="Shape 183"/>
          <p:cNvSpPr/>
          <p:nvPr/>
        </p:nvSpPr>
        <p:spPr>
          <a:xfrm>
            <a:off x="340550" y="4842400"/>
            <a:ext cx="2348699" cy="1360199"/>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800"/>
              <a:t>Decorators can also add new behavior by adding operations and attributes.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79"/>
                                        </p:tgtEl>
                                      </p:cBhvr>
                                    </p:animEffect>
                                    <p:set>
                                      <p:cBhvr>
                                        <p:cTn dur="1" fill="hold">
                                          <p:stCondLst>
                                            <p:cond delay="0"/>
                                          </p:stCondLst>
                                        </p:cTn>
                                        <p:tgtEl>
                                          <p:spTgt spid="17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80"/>
                                        </p:tgtEl>
                                      </p:cBhvr>
                                    </p:animEffect>
                                    <p:set>
                                      <p:cBhvr>
                                        <p:cTn dur="1" fill="hold">
                                          <p:stCondLst>
                                            <p:cond delay="0"/>
                                          </p:stCondLst>
                                        </p:cTn>
                                        <p:tgtEl>
                                          <p:spTgt spid="18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82"/>
                                        </p:tgtEl>
                                      </p:cBhvr>
                                    </p:animEffect>
                                    <p:set>
                                      <p:cBhvr>
                                        <p:cTn dur="1" fill="hold">
                                          <p:stCondLst>
                                            <p:cond delay="0"/>
                                          </p:stCondLst>
                                        </p:cTn>
                                        <p:tgtEl>
                                          <p:spTgt spid="18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cxnSp>
        <p:nvCxnSpPr>
          <p:cNvPr id="188" name="Shape 188"/>
          <p:cNvCxnSpPr>
            <a:stCxn id="189" idx="0"/>
            <a:endCxn id="190" idx="2"/>
          </p:cNvCxnSpPr>
          <p:nvPr/>
        </p:nvCxnSpPr>
        <p:spPr>
          <a:xfrm rot="10800000">
            <a:off x="5496899" y="3765925"/>
            <a:ext cx="2337000" cy="1469400"/>
          </a:xfrm>
          <a:prstGeom prst="straightConnector1">
            <a:avLst/>
          </a:prstGeom>
          <a:noFill/>
          <a:ln cap="flat" cmpd="sng" w="19050">
            <a:solidFill>
              <a:schemeClr val="dk2"/>
            </a:solidFill>
            <a:prstDash val="solid"/>
            <a:round/>
            <a:headEnd len="lg" w="lg" type="none"/>
            <a:tailEnd len="lg" w="lg" type="triangle"/>
          </a:ln>
        </p:spPr>
      </p:cxnSp>
      <p:cxnSp>
        <p:nvCxnSpPr>
          <p:cNvPr id="191" name="Shape 191"/>
          <p:cNvCxnSpPr>
            <a:stCxn id="192" idx="0"/>
            <a:endCxn id="193" idx="2"/>
          </p:cNvCxnSpPr>
          <p:nvPr/>
        </p:nvCxnSpPr>
        <p:spPr>
          <a:xfrm flipH="1" rot="10800000">
            <a:off x="2337295" y="3042425"/>
            <a:ext cx="1533600" cy="1292700"/>
          </a:xfrm>
          <a:prstGeom prst="straightConnector1">
            <a:avLst/>
          </a:prstGeom>
          <a:noFill/>
          <a:ln cap="flat" cmpd="sng" w="19050">
            <a:solidFill>
              <a:schemeClr val="dk2"/>
            </a:solidFill>
            <a:prstDash val="solid"/>
            <a:round/>
            <a:headEnd len="lg" w="lg" type="none"/>
            <a:tailEnd len="lg" w="lg" type="triangle"/>
          </a:ln>
        </p:spPr>
      </p:cxnSp>
      <p:cxnSp>
        <p:nvCxnSpPr>
          <p:cNvPr id="194" name="Shape 194"/>
          <p:cNvCxnSpPr>
            <a:stCxn id="195" idx="0"/>
            <a:endCxn id="193" idx="2"/>
          </p:cNvCxnSpPr>
          <p:nvPr/>
        </p:nvCxnSpPr>
        <p:spPr>
          <a:xfrm flipH="1" rot="10800000">
            <a:off x="842833" y="3042425"/>
            <a:ext cx="3028200" cy="1292700"/>
          </a:xfrm>
          <a:prstGeom prst="straightConnector1">
            <a:avLst/>
          </a:prstGeom>
          <a:noFill/>
          <a:ln cap="flat" cmpd="sng" w="19050">
            <a:solidFill>
              <a:schemeClr val="dk2"/>
            </a:solidFill>
            <a:prstDash val="solid"/>
            <a:round/>
            <a:headEnd len="lg" w="lg" type="none"/>
            <a:tailEnd len="lg" w="lg" type="triangle"/>
          </a:ln>
        </p:spPr>
      </p:cxnSp>
      <p:sp>
        <p:nvSpPr>
          <p:cNvPr id="196" name="Shape 19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Ordering System - Take 3</a:t>
            </a:r>
          </a:p>
        </p:txBody>
      </p:sp>
      <p:sp>
        <p:nvSpPr>
          <p:cNvPr id="197" name="Shape 19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11</a:t>
            </a:r>
          </a:p>
        </p:txBody>
      </p:sp>
      <p:sp>
        <p:nvSpPr>
          <p:cNvPr id="193" name="Shape 193"/>
          <p:cNvSpPr/>
          <p:nvPr/>
        </p:nvSpPr>
        <p:spPr>
          <a:xfrm>
            <a:off x="3116725" y="1681949"/>
            <a:ext cx="1508399" cy="1360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i="1" lang="en"/>
              <a:t>Beverage</a:t>
            </a:r>
          </a:p>
          <a:p>
            <a:pPr lvl="0" rtl="0">
              <a:spcBef>
                <a:spcPts val="0"/>
              </a:spcBef>
              <a:buNone/>
            </a:pPr>
            <a:r>
              <a:t/>
            </a:r>
            <a:endParaRPr/>
          </a:p>
          <a:p>
            <a:pPr rtl="0">
              <a:spcBef>
                <a:spcPts val="0"/>
              </a:spcBef>
              <a:buNone/>
            </a:pPr>
            <a:r>
              <a:rPr lang="en"/>
              <a:t>description</a:t>
            </a:r>
          </a:p>
          <a:p>
            <a:pPr rtl="0">
              <a:spcBef>
                <a:spcPts val="0"/>
              </a:spcBef>
              <a:buNone/>
            </a:pPr>
            <a:r>
              <a:t/>
            </a:r>
            <a:endParaRPr/>
          </a:p>
          <a:p>
            <a:pPr rtl="0">
              <a:spcBef>
                <a:spcPts val="0"/>
              </a:spcBef>
              <a:buNone/>
            </a:pPr>
            <a:r>
              <a:rPr lang="en"/>
              <a:t>getDescription()</a:t>
            </a:r>
          </a:p>
          <a:p>
            <a:pPr lvl="0" rtl="0">
              <a:spcBef>
                <a:spcPts val="0"/>
              </a:spcBef>
              <a:buNone/>
            </a:pPr>
            <a:r>
              <a:rPr i="1" lang="en"/>
              <a:t>cost()</a:t>
            </a:r>
          </a:p>
        </p:txBody>
      </p:sp>
      <p:cxnSp>
        <p:nvCxnSpPr>
          <p:cNvPr id="198" name="Shape 198"/>
          <p:cNvCxnSpPr/>
          <p:nvPr/>
        </p:nvCxnSpPr>
        <p:spPr>
          <a:xfrm>
            <a:off x="3116712" y="2052662"/>
            <a:ext cx="1508399" cy="0"/>
          </a:xfrm>
          <a:prstGeom prst="straightConnector1">
            <a:avLst/>
          </a:prstGeom>
          <a:noFill/>
          <a:ln cap="flat" cmpd="sng" w="19050">
            <a:solidFill>
              <a:schemeClr val="dk2"/>
            </a:solidFill>
            <a:prstDash val="solid"/>
            <a:round/>
            <a:headEnd len="lg" w="lg" type="none"/>
            <a:tailEnd len="lg" w="lg" type="none"/>
          </a:ln>
        </p:spPr>
      </p:cxnSp>
      <p:sp>
        <p:nvSpPr>
          <p:cNvPr id="199" name="Shape 199"/>
          <p:cNvSpPr/>
          <p:nvPr/>
        </p:nvSpPr>
        <p:spPr>
          <a:xfrm>
            <a:off x="160483" y="3390475"/>
            <a:ext cx="1364699" cy="750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HouseBlend</a:t>
            </a:r>
          </a:p>
          <a:p>
            <a:pPr lvl="0" rtl="0">
              <a:spcBef>
                <a:spcPts val="0"/>
              </a:spcBef>
              <a:buNone/>
            </a:pPr>
            <a:r>
              <a:t/>
            </a:r>
            <a:endParaRPr/>
          </a:p>
          <a:p>
            <a:pPr lvl="0" rtl="0">
              <a:spcBef>
                <a:spcPts val="0"/>
              </a:spcBef>
              <a:buNone/>
            </a:pPr>
            <a:r>
              <a:rPr lang="en"/>
              <a:t>cost()</a:t>
            </a:r>
          </a:p>
        </p:txBody>
      </p:sp>
      <p:cxnSp>
        <p:nvCxnSpPr>
          <p:cNvPr id="200" name="Shape 200"/>
          <p:cNvCxnSpPr/>
          <p:nvPr/>
        </p:nvCxnSpPr>
        <p:spPr>
          <a:xfrm>
            <a:off x="160474" y="3765782"/>
            <a:ext cx="1364699" cy="0"/>
          </a:xfrm>
          <a:prstGeom prst="straightConnector1">
            <a:avLst/>
          </a:prstGeom>
          <a:noFill/>
          <a:ln cap="flat" cmpd="sng" w="19050">
            <a:solidFill>
              <a:schemeClr val="dk2"/>
            </a:solidFill>
            <a:prstDash val="solid"/>
            <a:round/>
            <a:headEnd len="lg" w="lg" type="none"/>
            <a:tailEnd len="lg" w="lg" type="none"/>
          </a:ln>
        </p:spPr>
      </p:cxnSp>
      <p:cxnSp>
        <p:nvCxnSpPr>
          <p:cNvPr id="201" name="Shape 201"/>
          <p:cNvCxnSpPr>
            <a:stCxn id="199" idx="0"/>
            <a:endCxn id="193" idx="2"/>
          </p:cNvCxnSpPr>
          <p:nvPr/>
        </p:nvCxnSpPr>
        <p:spPr>
          <a:xfrm flipH="1" rot="10800000">
            <a:off x="842833" y="3042475"/>
            <a:ext cx="3028200" cy="348000"/>
          </a:xfrm>
          <a:prstGeom prst="straightConnector1">
            <a:avLst/>
          </a:prstGeom>
          <a:noFill/>
          <a:ln cap="flat" cmpd="sng" w="19050">
            <a:solidFill>
              <a:schemeClr val="dk2"/>
            </a:solidFill>
            <a:prstDash val="solid"/>
            <a:round/>
            <a:headEnd len="lg" w="lg" type="none"/>
            <a:tailEnd len="lg" w="lg" type="triangle"/>
          </a:ln>
        </p:spPr>
      </p:cxnSp>
      <p:sp>
        <p:nvSpPr>
          <p:cNvPr id="190" name="Shape 190"/>
          <p:cNvSpPr/>
          <p:nvPr/>
        </p:nvSpPr>
        <p:spPr>
          <a:xfrm>
            <a:off x="4371250" y="3331700"/>
            <a:ext cx="2251200" cy="434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i="1" lang="en"/>
              <a:t>CondimentDecorator</a:t>
            </a:r>
          </a:p>
          <a:p>
            <a:pPr lvl="0" rtl="0">
              <a:spcBef>
                <a:spcPts val="0"/>
              </a:spcBef>
              <a:buNone/>
            </a:pPr>
            <a:r>
              <a:t/>
            </a:r>
            <a:endParaRPr/>
          </a:p>
        </p:txBody>
      </p:sp>
      <p:cxnSp>
        <p:nvCxnSpPr>
          <p:cNvPr id="202" name="Shape 202"/>
          <p:cNvCxnSpPr>
            <a:stCxn id="190" idx="0"/>
            <a:endCxn id="193" idx="2"/>
          </p:cNvCxnSpPr>
          <p:nvPr/>
        </p:nvCxnSpPr>
        <p:spPr>
          <a:xfrm rot="10800000">
            <a:off x="3870850" y="3042500"/>
            <a:ext cx="1626000" cy="289200"/>
          </a:xfrm>
          <a:prstGeom prst="straightConnector1">
            <a:avLst/>
          </a:prstGeom>
          <a:noFill/>
          <a:ln cap="flat" cmpd="sng" w="19050">
            <a:solidFill>
              <a:schemeClr val="dk2"/>
            </a:solidFill>
            <a:prstDash val="solid"/>
            <a:round/>
            <a:headEnd len="lg" w="lg" type="none"/>
            <a:tailEnd len="lg" w="lg" type="triangle"/>
          </a:ln>
        </p:spPr>
      </p:cxnSp>
      <p:sp>
        <p:nvSpPr>
          <p:cNvPr id="203" name="Shape 203"/>
          <p:cNvSpPr/>
          <p:nvPr/>
        </p:nvSpPr>
        <p:spPr>
          <a:xfrm>
            <a:off x="3149400" y="4889975"/>
            <a:ext cx="1705799" cy="1360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Milk</a:t>
            </a:r>
          </a:p>
          <a:p>
            <a:pPr lvl="0" rtl="0">
              <a:spcBef>
                <a:spcPts val="0"/>
              </a:spcBef>
              <a:buNone/>
            </a:pPr>
            <a:r>
              <a:t/>
            </a:r>
            <a:endParaRPr/>
          </a:p>
          <a:p>
            <a:pPr lvl="0" rtl="0">
              <a:spcBef>
                <a:spcPts val="0"/>
              </a:spcBef>
              <a:buNone/>
            </a:pPr>
            <a:r>
              <a:rPr lang="en"/>
              <a:t>Beverage beverage</a:t>
            </a:r>
          </a:p>
          <a:p>
            <a:pPr lvl="0" rtl="0">
              <a:spcBef>
                <a:spcPts val="0"/>
              </a:spcBef>
              <a:buNone/>
            </a:pPr>
            <a:r>
              <a:t/>
            </a:r>
            <a:endParaRPr/>
          </a:p>
          <a:p>
            <a:pPr lvl="0" rtl="0">
              <a:spcBef>
                <a:spcPts val="0"/>
              </a:spcBef>
              <a:buNone/>
            </a:pPr>
            <a:r>
              <a:rPr lang="en"/>
              <a:t>cost()</a:t>
            </a:r>
          </a:p>
        </p:txBody>
      </p:sp>
      <p:cxnSp>
        <p:nvCxnSpPr>
          <p:cNvPr id="204" name="Shape 204"/>
          <p:cNvCxnSpPr/>
          <p:nvPr/>
        </p:nvCxnSpPr>
        <p:spPr>
          <a:xfrm>
            <a:off x="3149397" y="5235332"/>
            <a:ext cx="1705799" cy="0"/>
          </a:xfrm>
          <a:prstGeom prst="straightConnector1">
            <a:avLst/>
          </a:prstGeom>
          <a:noFill/>
          <a:ln cap="flat" cmpd="sng" w="19050">
            <a:solidFill>
              <a:schemeClr val="dk2"/>
            </a:solidFill>
            <a:prstDash val="solid"/>
            <a:round/>
            <a:headEnd len="lg" w="lg" type="none"/>
            <a:tailEnd len="lg" w="lg" type="none"/>
          </a:ln>
        </p:spPr>
      </p:cxnSp>
      <p:cxnSp>
        <p:nvCxnSpPr>
          <p:cNvPr id="205" name="Shape 205"/>
          <p:cNvCxnSpPr>
            <a:stCxn id="203" idx="0"/>
            <a:endCxn id="190" idx="2"/>
          </p:cNvCxnSpPr>
          <p:nvPr/>
        </p:nvCxnSpPr>
        <p:spPr>
          <a:xfrm flipH="1" rot="10800000">
            <a:off x="4002299" y="3765875"/>
            <a:ext cx="1494600" cy="1124100"/>
          </a:xfrm>
          <a:prstGeom prst="straightConnector1">
            <a:avLst/>
          </a:prstGeom>
          <a:noFill/>
          <a:ln cap="flat" cmpd="sng" w="19050">
            <a:solidFill>
              <a:schemeClr val="dk2"/>
            </a:solidFill>
            <a:prstDash val="solid"/>
            <a:round/>
            <a:headEnd len="lg" w="lg" type="none"/>
            <a:tailEnd len="lg" w="lg" type="triangle"/>
          </a:ln>
        </p:spPr>
      </p:cxnSp>
      <p:cxnSp>
        <p:nvCxnSpPr>
          <p:cNvPr id="206" name="Shape 206"/>
          <p:cNvCxnSpPr>
            <a:stCxn id="207" idx="0"/>
            <a:endCxn id="190" idx="2"/>
          </p:cNvCxnSpPr>
          <p:nvPr/>
        </p:nvCxnSpPr>
        <p:spPr>
          <a:xfrm rot="10800000">
            <a:off x="5496749" y="3765875"/>
            <a:ext cx="341100" cy="1124100"/>
          </a:xfrm>
          <a:prstGeom prst="straightConnector1">
            <a:avLst/>
          </a:prstGeom>
          <a:noFill/>
          <a:ln cap="flat" cmpd="sng" w="19050">
            <a:solidFill>
              <a:schemeClr val="dk2"/>
            </a:solidFill>
            <a:prstDash val="solid"/>
            <a:round/>
            <a:headEnd len="lg" w="lg" type="none"/>
            <a:tailEnd len="lg" w="lg" type="triangle"/>
          </a:ln>
        </p:spPr>
      </p:cxnSp>
      <p:cxnSp>
        <p:nvCxnSpPr>
          <p:cNvPr id="208" name="Shape 208"/>
          <p:cNvCxnSpPr/>
          <p:nvPr/>
        </p:nvCxnSpPr>
        <p:spPr>
          <a:xfrm>
            <a:off x="3149397" y="5855432"/>
            <a:ext cx="1705799" cy="0"/>
          </a:xfrm>
          <a:prstGeom prst="straightConnector1">
            <a:avLst/>
          </a:prstGeom>
          <a:noFill/>
          <a:ln cap="flat" cmpd="sng" w="19050">
            <a:solidFill>
              <a:schemeClr val="dk2"/>
            </a:solidFill>
            <a:prstDash val="solid"/>
            <a:round/>
            <a:headEnd len="lg" w="lg" type="none"/>
            <a:tailEnd len="lg" w="lg" type="none"/>
          </a:ln>
        </p:spPr>
      </p:cxnSp>
      <p:cxnSp>
        <p:nvCxnSpPr>
          <p:cNvPr id="209" name="Shape 209"/>
          <p:cNvCxnSpPr/>
          <p:nvPr/>
        </p:nvCxnSpPr>
        <p:spPr>
          <a:xfrm>
            <a:off x="3116712" y="2458587"/>
            <a:ext cx="1508399" cy="0"/>
          </a:xfrm>
          <a:prstGeom prst="straightConnector1">
            <a:avLst/>
          </a:prstGeom>
          <a:noFill/>
          <a:ln cap="flat" cmpd="sng" w="19050">
            <a:solidFill>
              <a:schemeClr val="dk2"/>
            </a:solidFill>
            <a:prstDash val="solid"/>
            <a:round/>
            <a:headEnd len="lg" w="lg" type="none"/>
            <a:tailEnd len="lg" w="lg" type="none"/>
          </a:ln>
        </p:spPr>
      </p:cxnSp>
      <p:sp>
        <p:nvSpPr>
          <p:cNvPr id="210" name="Shape 210"/>
          <p:cNvSpPr/>
          <p:nvPr/>
        </p:nvSpPr>
        <p:spPr>
          <a:xfrm>
            <a:off x="1618558" y="3390475"/>
            <a:ext cx="1364699" cy="750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Decaf</a:t>
            </a:r>
          </a:p>
          <a:p>
            <a:pPr lvl="0" rtl="0">
              <a:spcBef>
                <a:spcPts val="0"/>
              </a:spcBef>
              <a:buNone/>
            </a:pPr>
            <a:r>
              <a:t/>
            </a:r>
            <a:endParaRPr/>
          </a:p>
          <a:p>
            <a:pPr lvl="0" rtl="0">
              <a:spcBef>
                <a:spcPts val="0"/>
              </a:spcBef>
              <a:buNone/>
            </a:pPr>
            <a:r>
              <a:rPr lang="en"/>
              <a:t>cost()</a:t>
            </a:r>
          </a:p>
        </p:txBody>
      </p:sp>
      <p:cxnSp>
        <p:nvCxnSpPr>
          <p:cNvPr id="211" name="Shape 211"/>
          <p:cNvCxnSpPr/>
          <p:nvPr/>
        </p:nvCxnSpPr>
        <p:spPr>
          <a:xfrm>
            <a:off x="1618550" y="3765782"/>
            <a:ext cx="1364699" cy="0"/>
          </a:xfrm>
          <a:prstGeom prst="straightConnector1">
            <a:avLst/>
          </a:prstGeom>
          <a:noFill/>
          <a:ln cap="flat" cmpd="sng" w="19050">
            <a:solidFill>
              <a:schemeClr val="dk2"/>
            </a:solidFill>
            <a:prstDash val="solid"/>
            <a:round/>
            <a:headEnd len="lg" w="lg" type="none"/>
            <a:tailEnd len="lg" w="lg" type="none"/>
          </a:ln>
        </p:spPr>
      </p:cxnSp>
      <p:cxnSp>
        <p:nvCxnSpPr>
          <p:cNvPr id="212" name="Shape 212"/>
          <p:cNvCxnSpPr>
            <a:stCxn id="210" idx="0"/>
            <a:endCxn id="193" idx="2"/>
          </p:cNvCxnSpPr>
          <p:nvPr/>
        </p:nvCxnSpPr>
        <p:spPr>
          <a:xfrm flipH="1" rot="10800000">
            <a:off x="2300908" y="3042475"/>
            <a:ext cx="1569900" cy="348000"/>
          </a:xfrm>
          <a:prstGeom prst="straightConnector1">
            <a:avLst/>
          </a:prstGeom>
          <a:noFill/>
          <a:ln cap="flat" cmpd="sng" w="19050">
            <a:solidFill>
              <a:schemeClr val="dk2"/>
            </a:solidFill>
            <a:prstDash val="solid"/>
            <a:round/>
            <a:headEnd len="lg" w="lg" type="none"/>
            <a:tailEnd len="lg" w="lg" type="triangle"/>
          </a:ln>
        </p:spPr>
      </p:cxnSp>
      <p:sp>
        <p:nvSpPr>
          <p:cNvPr id="195" name="Shape 195"/>
          <p:cNvSpPr/>
          <p:nvPr/>
        </p:nvSpPr>
        <p:spPr>
          <a:xfrm>
            <a:off x="160483" y="4335125"/>
            <a:ext cx="1364699" cy="750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Espresso</a:t>
            </a:r>
          </a:p>
          <a:p>
            <a:pPr lvl="0" rtl="0">
              <a:spcBef>
                <a:spcPts val="0"/>
              </a:spcBef>
              <a:buNone/>
            </a:pPr>
            <a:r>
              <a:t/>
            </a:r>
            <a:endParaRPr/>
          </a:p>
          <a:p>
            <a:pPr lvl="0" rtl="0">
              <a:spcBef>
                <a:spcPts val="0"/>
              </a:spcBef>
              <a:buNone/>
            </a:pPr>
            <a:r>
              <a:rPr lang="en"/>
              <a:t>cost()</a:t>
            </a:r>
          </a:p>
        </p:txBody>
      </p:sp>
      <p:cxnSp>
        <p:nvCxnSpPr>
          <p:cNvPr id="213" name="Shape 213"/>
          <p:cNvCxnSpPr/>
          <p:nvPr/>
        </p:nvCxnSpPr>
        <p:spPr>
          <a:xfrm>
            <a:off x="160474" y="4710432"/>
            <a:ext cx="1364699" cy="0"/>
          </a:xfrm>
          <a:prstGeom prst="straightConnector1">
            <a:avLst/>
          </a:prstGeom>
          <a:noFill/>
          <a:ln cap="flat" cmpd="sng" w="19050">
            <a:solidFill>
              <a:schemeClr val="dk2"/>
            </a:solidFill>
            <a:prstDash val="solid"/>
            <a:round/>
            <a:headEnd len="lg" w="lg" type="none"/>
            <a:tailEnd len="lg" w="lg" type="none"/>
          </a:ln>
        </p:spPr>
      </p:cxnSp>
      <p:sp>
        <p:nvSpPr>
          <p:cNvPr id="192" name="Shape 192"/>
          <p:cNvSpPr/>
          <p:nvPr/>
        </p:nvSpPr>
        <p:spPr>
          <a:xfrm>
            <a:off x="1654945" y="4335125"/>
            <a:ext cx="1364699" cy="750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DarkRoast</a:t>
            </a:r>
          </a:p>
          <a:p>
            <a:pPr lvl="0" rtl="0">
              <a:spcBef>
                <a:spcPts val="0"/>
              </a:spcBef>
              <a:buNone/>
            </a:pPr>
            <a:r>
              <a:t/>
            </a:r>
            <a:endParaRPr/>
          </a:p>
          <a:p>
            <a:pPr lvl="0" rtl="0">
              <a:spcBef>
                <a:spcPts val="0"/>
              </a:spcBef>
              <a:buNone/>
            </a:pPr>
            <a:r>
              <a:rPr lang="en"/>
              <a:t>cost()</a:t>
            </a:r>
          </a:p>
        </p:txBody>
      </p:sp>
      <p:cxnSp>
        <p:nvCxnSpPr>
          <p:cNvPr id="214" name="Shape 214"/>
          <p:cNvCxnSpPr/>
          <p:nvPr/>
        </p:nvCxnSpPr>
        <p:spPr>
          <a:xfrm>
            <a:off x="1654937" y="4710432"/>
            <a:ext cx="1364699" cy="0"/>
          </a:xfrm>
          <a:prstGeom prst="straightConnector1">
            <a:avLst/>
          </a:prstGeom>
          <a:noFill/>
          <a:ln cap="flat" cmpd="sng" w="19050">
            <a:solidFill>
              <a:schemeClr val="dk2"/>
            </a:solidFill>
            <a:prstDash val="solid"/>
            <a:round/>
            <a:headEnd len="lg" w="lg" type="none"/>
            <a:tailEnd len="lg" w="lg" type="none"/>
          </a:ln>
        </p:spPr>
      </p:cxnSp>
      <p:sp>
        <p:nvSpPr>
          <p:cNvPr id="207" name="Shape 207"/>
          <p:cNvSpPr/>
          <p:nvPr/>
        </p:nvSpPr>
        <p:spPr>
          <a:xfrm>
            <a:off x="4984950" y="4889975"/>
            <a:ext cx="1705799" cy="1360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Mocha</a:t>
            </a:r>
          </a:p>
          <a:p>
            <a:pPr lvl="0" rtl="0">
              <a:spcBef>
                <a:spcPts val="0"/>
              </a:spcBef>
              <a:buNone/>
            </a:pPr>
            <a:r>
              <a:t/>
            </a:r>
            <a:endParaRPr/>
          </a:p>
          <a:p>
            <a:pPr lvl="0" rtl="0">
              <a:spcBef>
                <a:spcPts val="0"/>
              </a:spcBef>
              <a:buNone/>
            </a:pPr>
            <a:r>
              <a:rPr lang="en"/>
              <a:t>Beverage beverage</a:t>
            </a:r>
          </a:p>
          <a:p>
            <a:pPr lvl="0" rtl="0">
              <a:spcBef>
                <a:spcPts val="0"/>
              </a:spcBef>
              <a:buNone/>
            </a:pPr>
            <a:r>
              <a:t/>
            </a:r>
            <a:endParaRPr/>
          </a:p>
          <a:p>
            <a:pPr lvl="0" rtl="0">
              <a:spcBef>
                <a:spcPts val="0"/>
              </a:spcBef>
              <a:buNone/>
            </a:pPr>
            <a:r>
              <a:rPr lang="en"/>
              <a:t>cost()</a:t>
            </a:r>
          </a:p>
        </p:txBody>
      </p:sp>
      <p:cxnSp>
        <p:nvCxnSpPr>
          <p:cNvPr id="215" name="Shape 215"/>
          <p:cNvCxnSpPr/>
          <p:nvPr/>
        </p:nvCxnSpPr>
        <p:spPr>
          <a:xfrm>
            <a:off x="4984947" y="5235332"/>
            <a:ext cx="1705799" cy="0"/>
          </a:xfrm>
          <a:prstGeom prst="straightConnector1">
            <a:avLst/>
          </a:prstGeom>
          <a:noFill/>
          <a:ln cap="flat" cmpd="sng" w="19050">
            <a:solidFill>
              <a:schemeClr val="dk2"/>
            </a:solidFill>
            <a:prstDash val="solid"/>
            <a:round/>
            <a:headEnd len="lg" w="lg" type="none"/>
            <a:tailEnd len="lg" w="lg" type="none"/>
          </a:ln>
        </p:spPr>
      </p:cxnSp>
      <p:cxnSp>
        <p:nvCxnSpPr>
          <p:cNvPr id="216" name="Shape 216"/>
          <p:cNvCxnSpPr/>
          <p:nvPr/>
        </p:nvCxnSpPr>
        <p:spPr>
          <a:xfrm>
            <a:off x="4984947" y="5855432"/>
            <a:ext cx="1705799" cy="0"/>
          </a:xfrm>
          <a:prstGeom prst="straightConnector1">
            <a:avLst/>
          </a:prstGeom>
          <a:noFill/>
          <a:ln cap="flat" cmpd="sng" w="19050">
            <a:solidFill>
              <a:schemeClr val="dk2"/>
            </a:solidFill>
            <a:prstDash val="solid"/>
            <a:round/>
            <a:headEnd len="lg" w="lg" type="none"/>
            <a:tailEnd len="lg" w="lg" type="none"/>
          </a:ln>
        </p:spPr>
      </p:cxnSp>
      <p:sp>
        <p:nvSpPr>
          <p:cNvPr id="217" name="Shape 217"/>
          <p:cNvSpPr/>
          <p:nvPr/>
        </p:nvSpPr>
        <p:spPr>
          <a:xfrm>
            <a:off x="7373975" y="3852125"/>
            <a:ext cx="1705799" cy="1292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Soy</a:t>
            </a:r>
          </a:p>
          <a:p>
            <a:pPr lvl="0" rtl="0">
              <a:spcBef>
                <a:spcPts val="0"/>
              </a:spcBef>
              <a:buNone/>
            </a:pPr>
            <a:r>
              <a:t/>
            </a:r>
            <a:endParaRPr/>
          </a:p>
          <a:p>
            <a:pPr lvl="0" rtl="0">
              <a:spcBef>
                <a:spcPts val="0"/>
              </a:spcBef>
              <a:buNone/>
            </a:pPr>
            <a:r>
              <a:rPr lang="en"/>
              <a:t>Beverage beverage</a:t>
            </a:r>
          </a:p>
          <a:p>
            <a:pPr lvl="0" rtl="0">
              <a:spcBef>
                <a:spcPts val="0"/>
              </a:spcBef>
              <a:buNone/>
            </a:pPr>
            <a:r>
              <a:t/>
            </a:r>
            <a:endParaRPr/>
          </a:p>
          <a:p>
            <a:pPr lvl="0" rtl="0">
              <a:spcBef>
                <a:spcPts val="0"/>
              </a:spcBef>
              <a:buNone/>
            </a:pPr>
            <a:r>
              <a:rPr lang="en"/>
              <a:t>cost()</a:t>
            </a:r>
          </a:p>
        </p:txBody>
      </p:sp>
      <p:cxnSp>
        <p:nvCxnSpPr>
          <p:cNvPr id="218" name="Shape 218"/>
          <p:cNvCxnSpPr/>
          <p:nvPr/>
        </p:nvCxnSpPr>
        <p:spPr>
          <a:xfrm>
            <a:off x="7373972" y="4233407"/>
            <a:ext cx="1705799" cy="0"/>
          </a:xfrm>
          <a:prstGeom prst="straightConnector1">
            <a:avLst/>
          </a:prstGeom>
          <a:noFill/>
          <a:ln cap="flat" cmpd="sng" w="19050">
            <a:solidFill>
              <a:schemeClr val="dk2"/>
            </a:solidFill>
            <a:prstDash val="solid"/>
            <a:round/>
            <a:headEnd len="lg" w="lg" type="none"/>
            <a:tailEnd len="lg" w="lg" type="none"/>
          </a:ln>
        </p:spPr>
      </p:cxnSp>
      <p:cxnSp>
        <p:nvCxnSpPr>
          <p:cNvPr id="219" name="Shape 219"/>
          <p:cNvCxnSpPr/>
          <p:nvPr/>
        </p:nvCxnSpPr>
        <p:spPr>
          <a:xfrm>
            <a:off x="7373972" y="4792082"/>
            <a:ext cx="1705799" cy="0"/>
          </a:xfrm>
          <a:prstGeom prst="straightConnector1">
            <a:avLst/>
          </a:prstGeom>
          <a:noFill/>
          <a:ln cap="flat" cmpd="sng" w="19050">
            <a:solidFill>
              <a:schemeClr val="dk2"/>
            </a:solidFill>
            <a:prstDash val="solid"/>
            <a:round/>
            <a:headEnd len="lg" w="lg" type="none"/>
            <a:tailEnd len="lg" w="lg" type="none"/>
          </a:ln>
        </p:spPr>
      </p:cxnSp>
      <p:sp>
        <p:nvSpPr>
          <p:cNvPr id="189" name="Shape 189"/>
          <p:cNvSpPr/>
          <p:nvPr/>
        </p:nvSpPr>
        <p:spPr>
          <a:xfrm>
            <a:off x="6981000" y="5235325"/>
            <a:ext cx="1705799" cy="1292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Whip</a:t>
            </a:r>
          </a:p>
          <a:p>
            <a:pPr lvl="0" rtl="0">
              <a:spcBef>
                <a:spcPts val="0"/>
              </a:spcBef>
              <a:buNone/>
            </a:pPr>
            <a:r>
              <a:t/>
            </a:r>
            <a:endParaRPr/>
          </a:p>
          <a:p>
            <a:pPr lvl="0" rtl="0">
              <a:spcBef>
                <a:spcPts val="0"/>
              </a:spcBef>
              <a:buNone/>
            </a:pPr>
            <a:r>
              <a:rPr lang="en"/>
              <a:t>Beverage beverage</a:t>
            </a:r>
          </a:p>
          <a:p>
            <a:pPr lvl="0" rtl="0">
              <a:spcBef>
                <a:spcPts val="0"/>
              </a:spcBef>
              <a:buNone/>
            </a:pPr>
            <a:r>
              <a:t/>
            </a:r>
            <a:endParaRPr/>
          </a:p>
          <a:p>
            <a:pPr lvl="0" rtl="0">
              <a:spcBef>
                <a:spcPts val="0"/>
              </a:spcBef>
              <a:buNone/>
            </a:pPr>
            <a:r>
              <a:rPr lang="en"/>
              <a:t>cost()</a:t>
            </a:r>
          </a:p>
        </p:txBody>
      </p:sp>
      <p:cxnSp>
        <p:nvCxnSpPr>
          <p:cNvPr id="220" name="Shape 220"/>
          <p:cNvCxnSpPr/>
          <p:nvPr/>
        </p:nvCxnSpPr>
        <p:spPr>
          <a:xfrm>
            <a:off x="6980997" y="5580682"/>
            <a:ext cx="1705799" cy="0"/>
          </a:xfrm>
          <a:prstGeom prst="straightConnector1">
            <a:avLst/>
          </a:prstGeom>
          <a:noFill/>
          <a:ln cap="flat" cmpd="sng" w="19050">
            <a:solidFill>
              <a:schemeClr val="dk2"/>
            </a:solidFill>
            <a:prstDash val="solid"/>
            <a:round/>
            <a:headEnd len="lg" w="lg" type="none"/>
            <a:tailEnd len="lg" w="lg" type="none"/>
          </a:ln>
        </p:spPr>
      </p:cxnSp>
      <p:cxnSp>
        <p:nvCxnSpPr>
          <p:cNvPr id="221" name="Shape 221"/>
          <p:cNvCxnSpPr/>
          <p:nvPr/>
        </p:nvCxnSpPr>
        <p:spPr>
          <a:xfrm>
            <a:off x="6980997" y="6129132"/>
            <a:ext cx="1705799" cy="0"/>
          </a:xfrm>
          <a:prstGeom prst="straightConnector1">
            <a:avLst/>
          </a:prstGeom>
          <a:noFill/>
          <a:ln cap="flat" cmpd="sng" w="19050">
            <a:solidFill>
              <a:schemeClr val="dk2"/>
            </a:solidFill>
            <a:prstDash val="solid"/>
            <a:round/>
            <a:headEnd len="lg" w="lg" type="none"/>
            <a:tailEnd len="lg" w="lg" type="none"/>
          </a:ln>
        </p:spPr>
      </p:cxnSp>
      <p:cxnSp>
        <p:nvCxnSpPr>
          <p:cNvPr id="222" name="Shape 222"/>
          <p:cNvCxnSpPr>
            <a:stCxn id="217" idx="0"/>
            <a:endCxn id="190" idx="2"/>
          </p:cNvCxnSpPr>
          <p:nvPr/>
        </p:nvCxnSpPr>
        <p:spPr>
          <a:xfrm rot="10800000">
            <a:off x="5496874" y="3765725"/>
            <a:ext cx="2730000" cy="864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Decorator Pattern</a:t>
            </a:r>
          </a:p>
        </p:txBody>
      </p:sp>
      <p:sp>
        <p:nvSpPr>
          <p:cNvPr id="228" name="Shape 228"/>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a:solidFill>
                  <a:srgbClr val="000000"/>
                </a:solidFill>
              </a:rPr>
              <a:t>The Decorator Pattern uses inheritance to achieve </a:t>
            </a:r>
            <a:r>
              <a:rPr i="1" lang="en">
                <a:solidFill>
                  <a:srgbClr val="000000"/>
                </a:solidFill>
              </a:rPr>
              <a:t>type matching</a:t>
            </a:r>
            <a:r>
              <a:rPr lang="en">
                <a:solidFill>
                  <a:srgbClr val="000000"/>
                </a:solidFill>
              </a:rPr>
              <a:t>, but not to inherit behavior.</a:t>
            </a:r>
          </a:p>
          <a:p>
            <a:pPr indent="-228600" lvl="0" marL="457200" marR="0" rtl="0" algn="l">
              <a:lnSpc>
                <a:spcPct val="100000"/>
              </a:lnSpc>
              <a:spcBef>
                <a:spcPts val="600"/>
              </a:spcBef>
              <a:spcAft>
                <a:spcPts val="0"/>
              </a:spcAft>
              <a:buClr>
                <a:srgbClr val="000000"/>
              </a:buClr>
            </a:pPr>
            <a:r>
              <a:rPr lang="en">
                <a:solidFill>
                  <a:srgbClr val="000000"/>
                </a:solidFill>
              </a:rPr>
              <a:t>By composing a decorator with a component, we add new behavior.</a:t>
            </a:r>
          </a:p>
          <a:p>
            <a:pPr indent="-228600" lvl="0" marL="457200" marR="0" rtl="0" algn="l">
              <a:lnSpc>
                <a:spcPct val="100000"/>
              </a:lnSpc>
              <a:spcBef>
                <a:spcPts val="600"/>
              </a:spcBef>
              <a:spcAft>
                <a:spcPts val="0"/>
              </a:spcAft>
              <a:buClr>
                <a:srgbClr val="000000"/>
              </a:buClr>
            </a:pPr>
            <a:r>
              <a:rPr lang="en">
                <a:solidFill>
                  <a:srgbClr val="000000"/>
                </a:solidFill>
              </a:rPr>
              <a:t>Composition adds flexibility to how we mix and match behaviors.</a:t>
            </a:r>
          </a:p>
          <a:p>
            <a:pPr indent="-228600" lvl="1" marL="914400" marR="0" rtl="0" algn="l">
              <a:lnSpc>
                <a:spcPct val="100000"/>
              </a:lnSpc>
              <a:spcBef>
                <a:spcPts val="600"/>
              </a:spcBef>
              <a:spcAft>
                <a:spcPts val="0"/>
              </a:spcAft>
              <a:buClr>
                <a:srgbClr val="000000"/>
              </a:buClr>
            </a:pPr>
            <a:r>
              <a:rPr lang="en">
                <a:solidFill>
                  <a:srgbClr val="000000"/>
                </a:solidFill>
              </a:rPr>
              <a:t>Can reassign decorators at runtime.</a:t>
            </a:r>
          </a:p>
          <a:p>
            <a:pPr indent="-228600" lvl="1" marL="914400" marR="0" rtl="0" algn="l">
              <a:lnSpc>
                <a:spcPct val="100000"/>
              </a:lnSpc>
              <a:spcBef>
                <a:spcPts val="600"/>
              </a:spcBef>
              <a:spcAft>
                <a:spcPts val="0"/>
              </a:spcAft>
              <a:buClr>
                <a:srgbClr val="000000"/>
              </a:buClr>
            </a:pPr>
            <a:r>
              <a:rPr lang="en">
                <a:solidFill>
                  <a:srgbClr val="000000"/>
                </a:solidFill>
              </a:rPr>
              <a:t>Can add new behaviors by writing a new decorator without changing the component.</a:t>
            </a:r>
          </a:p>
        </p:txBody>
      </p:sp>
      <p:sp>
        <p:nvSpPr>
          <p:cNvPr id="229" name="Shape 22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12</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Decorator Pattern Negatives</a:t>
            </a:r>
          </a:p>
        </p:txBody>
      </p:sp>
      <p:sp>
        <p:nvSpPr>
          <p:cNvPr id="235" name="Shape 235"/>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buSzPct val="100000"/>
              <a:buFont typeface="Arial"/>
            </a:pPr>
            <a:r>
              <a:rPr lang="en">
                <a:solidFill>
                  <a:srgbClr val="000000"/>
                </a:solidFill>
              </a:rPr>
              <a:t>Decorator Pattern often results in a large number of small classes.</a:t>
            </a:r>
          </a:p>
          <a:p>
            <a:pPr indent="-228600" lvl="1" marL="914400" marR="0" rtl="0" algn="l">
              <a:lnSpc>
                <a:spcPct val="100000"/>
              </a:lnSpc>
              <a:spcBef>
                <a:spcPts val="600"/>
              </a:spcBef>
              <a:spcAft>
                <a:spcPts val="0"/>
              </a:spcAft>
              <a:buClr>
                <a:srgbClr val="000000"/>
              </a:buClr>
            </a:pPr>
            <a:r>
              <a:rPr lang="en">
                <a:solidFill>
                  <a:srgbClr val="000000"/>
                </a:solidFill>
              </a:rPr>
              <a:t>Resulting in a design that is harder to understand and find information in.</a:t>
            </a:r>
          </a:p>
          <a:p>
            <a:pPr indent="-228600" lvl="0" marL="457200" marR="0" rtl="0" algn="l">
              <a:lnSpc>
                <a:spcPct val="100000"/>
              </a:lnSpc>
              <a:spcBef>
                <a:spcPts val="600"/>
              </a:spcBef>
              <a:spcAft>
                <a:spcPts val="0"/>
              </a:spcAft>
              <a:buClr>
                <a:srgbClr val="000000"/>
              </a:buClr>
            </a:pPr>
            <a:r>
              <a:rPr lang="en">
                <a:solidFill>
                  <a:srgbClr val="000000"/>
                </a:solidFill>
              </a:rPr>
              <a:t>Potential type issues. </a:t>
            </a:r>
          </a:p>
          <a:p>
            <a:pPr indent="-228600" lvl="1" marL="914400" marR="0" rtl="0" algn="l">
              <a:lnSpc>
                <a:spcPct val="100000"/>
              </a:lnSpc>
              <a:spcBef>
                <a:spcPts val="600"/>
              </a:spcBef>
              <a:spcAft>
                <a:spcPts val="0"/>
              </a:spcAft>
              <a:buClr>
                <a:srgbClr val="000000"/>
              </a:buClr>
            </a:pPr>
            <a:r>
              <a:rPr lang="en">
                <a:solidFill>
                  <a:srgbClr val="000000"/>
                </a:solidFill>
              </a:rPr>
              <a:t>If code does not need to know the specific type, decorators can be used transparently (everything is a Beverage).</a:t>
            </a:r>
          </a:p>
          <a:p>
            <a:pPr indent="-228600" lvl="1" marL="914400" marR="0" rtl="0" algn="l">
              <a:lnSpc>
                <a:spcPct val="100000"/>
              </a:lnSpc>
              <a:spcBef>
                <a:spcPts val="600"/>
              </a:spcBef>
              <a:spcAft>
                <a:spcPts val="0"/>
              </a:spcAft>
              <a:buClr>
                <a:srgbClr val="000000"/>
              </a:buClr>
            </a:pPr>
            <a:r>
              <a:rPr lang="en">
                <a:solidFill>
                  <a:srgbClr val="000000"/>
                </a:solidFill>
              </a:rPr>
              <a:t>If code does need the type (any DarkRoast gets a discount), then bad things happen once decorators are applied)</a:t>
            </a:r>
          </a:p>
        </p:txBody>
      </p:sp>
      <p:sp>
        <p:nvSpPr>
          <p:cNvPr id="236" name="Shape 23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13</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Working With Other Systems</a:t>
            </a:r>
          </a:p>
        </p:txBody>
      </p:sp>
      <p:sp>
        <p:nvSpPr>
          <p:cNvPr id="242" name="Shape 242"/>
          <p:cNvSpPr txBox="1"/>
          <p:nvPr>
            <p:ph idx="1" type="body"/>
          </p:nvPr>
        </p:nvSpPr>
        <p:spPr>
          <a:xfrm>
            <a:off x="457200" y="1600200"/>
            <a:ext cx="8538599" cy="23439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a:solidFill>
                  <a:srgbClr val="000000"/>
                </a:solidFill>
              </a:rPr>
              <a:t>Often, you will want to bring in services or code from another system so you don’t have to write it yourself.</a:t>
            </a:r>
          </a:p>
          <a:p>
            <a:pPr indent="-228600" lvl="1" marL="914400" marR="0" rtl="0" algn="l">
              <a:lnSpc>
                <a:spcPct val="100000"/>
              </a:lnSpc>
              <a:spcBef>
                <a:spcPts val="600"/>
              </a:spcBef>
              <a:spcAft>
                <a:spcPts val="0"/>
              </a:spcAft>
              <a:buClr>
                <a:srgbClr val="000000"/>
              </a:buClr>
            </a:pPr>
            <a:r>
              <a:rPr lang="en">
                <a:solidFill>
                  <a:srgbClr val="000000"/>
                </a:solidFill>
              </a:rPr>
              <a:t>However, their interface may not match the one your code uses. </a:t>
            </a:r>
          </a:p>
        </p:txBody>
      </p:sp>
      <p:sp>
        <p:nvSpPr>
          <p:cNvPr id="243" name="Shape 24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14</a:t>
            </a:r>
          </a:p>
        </p:txBody>
      </p:sp>
      <p:sp>
        <p:nvSpPr>
          <p:cNvPr id="244" name="Shape 244"/>
          <p:cNvSpPr/>
          <p:nvPr/>
        </p:nvSpPr>
        <p:spPr>
          <a:xfrm>
            <a:off x="3389062" y="4519350"/>
            <a:ext cx="1546500" cy="836699"/>
          </a:xfrm>
          <a:prstGeom prst="triangle">
            <a:avLst>
              <a:gd fmla="val 50000" name="adj"/>
            </a:avLst>
          </a:pr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245" name="Shape 245"/>
          <p:cNvSpPr/>
          <p:nvPr/>
        </p:nvSpPr>
        <p:spPr>
          <a:xfrm>
            <a:off x="2527062" y="4126350"/>
            <a:ext cx="1761900" cy="1622699"/>
          </a:xfrm>
          <a:prstGeom prst="rect">
            <a:avLst/>
          </a:prstGeom>
          <a:solidFill>
            <a:schemeClr val="lt2"/>
          </a:solidFill>
          <a:ln>
            <a:noFill/>
          </a:ln>
        </p:spPr>
        <p:txBody>
          <a:bodyPr anchorCtr="0" anchor="ctr" bIns="91425" lIns="91425" rIns="91425" tIns="91425">
            <a:noAutofit/>
          </a:bodyPr>
          <a:lstStyle/>
          <a:p>
            <a:pPr algn="ctr">
              <a:spcBef>
                <a:spcPts val="0"/>
              </a:spcBef>
              <a:buNone/>
            </a:pPr>
            <a:r>
              <a:rPr lang="en" sz="1800"/>
              <a:t>Your Existing System</a:t>
            </a:r>
          </a:p>
        </p:txBody>
      </p:sp>
      <p:sp>
        <p:nvSpPr>
          <p:cNvPr id="246" name="Shape 246"/>
          <p:cNvSpPr/>
          <p:nvPr/>
        </p:nvSpPr>
        <p:spPr>
          <a:xfrm>
            <a:off x="5556737" y="4126350"/>
            <a:ext cx="1369200" cy="1685999"/>
          </a:xfrm>
          <a:prstGeom prst="rect">
            <a:avLst/>
          </a:prstGeom>
          <a:solidFill>
            <a:schemeClr val="lt2"/>
          </a:solidFill>
          <a:ln>
            <a:noFill/>
          </a:ln>
        </p:spPr>
        <p:txBody>
          <a:bodyPr anchorCtr="0" anchor="ctr" bIns="91425" lIns="91425" rIns="91425" tIns="91425">
            <a:noAutofit/>
          </a:bodyPr>
          <a:lstStyle/>
          <a:p>
            <a:pPr algn="ctr">
              <a:spcBef>
                <a:spcPts val="0"/>
              </a:spcBef>
              <a:buNone/>
            </a:pPr>
            <a:r>
              <a:rPr lang="en" sz="1800"/>
              <a:t>Vendor Class</a:t>
            </a:r>
          </a:p>
        </p:txBody>
      </p:sp>
      <p:sp>
        <p:nvSpPr>
          <p:cNvPr id="247" name="Shape 247"/>
          <p:cNvSpPr/>
          <p:nvPr/>
        </p:nvSpPr>
        <p:spPr>
          <a:xfrm>
            <a:off x="5227162" y="4633400"/>
            <a:ext cx="633900" cy="722699"/>
          </a:xfrm>
          <a:prstGeom prst="ellipse">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Adapters</a:t>
            </a:r>
          </a:p>
        </p:txBody>
      </p:sp>
      <p:sp>
        <p:nvSpPr>
          <p:cNvPr id="253" name="Shape 25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15</a:t>
            </a:r>
          </a:p>
        </p:txBody>
      </p:sp>
      <p:pic>
        <p:nvPicPr>
          <p:cNvPr id="254" name="Shape 254"/>
          <p:cNvPicPr preferRelativeResize="0"/>
          <p:nvPr/>
        </p:nvPicPr>
        <p:blipFill>
          <a:blip r:embed="rId3">
            <a:alphaModFix/>
          </a:blip>
          <a:stretch>
            <a:fillRect/>
          </a:stretch>
        </p:blipFill>
        <p:spPr>
          <a:xfrm>
            <a:off x="265587" y="2980850"/>
            <a:ext cx="1905000" cy="1428750"/>
          </a:xfrm>
          <a:prstGeom prst="rect">
            <a:avLst/>
          </a:prstGeom>
          <a:noFill/>
          <a:ln>
            <a:noFill/>
          </a:ln>
        </p:spPr>
      </p:pic>
      <p:pic>
        <p:nvPicPr>
          <p:cNvPr id="255" name="Shape 255"/>
          <p:cNvPicPr preferRelativeResize="0"/>
          <p:nvPr/>
        </p:nvPicPr>
        <p:blipFill>
          <a:blip r:embed="rId4">
            <a:alphaModFix/>
          </a:blip>
          <a:stretch>
            <a:fillRect/>
          </a:stretch>
        </p:blipFill>
        <p:spPr>
          <a:xfrm>
            <a:off x="6017475" y="2841402"/>
            <a:ext cx="3060200" cy="1852226"/>
          </a:xfrm>
          <a:prstGeom prst="rect">
            <a:avLst/>
          </a:prstGeom>
          <a:noFill/>
          <a:ln>
            <a:noFill/>
          </a:ln>
        </p:spPr>
      </p:pic>
      <p:pic>
        <p:nvPicPr>
          <p:cNvPr id="256" name="Shape 256"/>
          <p:cNvPicPr preferRelativeResize="0"/>
          <p:nvPr/>
        </p:nvPicPr>
        <p:blipFill>
          <a:blip r:embed="rId5">
            <a:alphaModFix/>
          </a:blip>
          <a:stretch>
            <a:fillRect/>
          </a:stretch>
        </p:blipFill>
        <p:spPr>
          <a:xfrm>
            <a:off x="2755525" y="2491637"/>
            <a:ext cx="3060199" cy="3060199"/>
          </a:xfrm>
          <a:prstGeom prst="rect">
            <a:avLst/>
          </a:prstGeom>
          <a:noFill/>
          <a:ln>
            <a:noFill/>
          </a:ln>
        </p:spPr>
      </p:pic>
      <p:cxnSp>
        <p:nvCxnSpPr>
          <p:cNvPr id="257" name="Shape 257"/>
          <p:cNvCxnSpPr/>
          <p:nvPr/>
        </p:nvCxnSpPr>
        <p:spPr>
          <a:xfrm rot="10800000">
            <a:off x="5333849" y="2300941"/>
            <a:ext cx="1938600" cy="0"/>
          </a:xfrm>
          <a:prstGeom prst="straightConnector1">
            <a:avLst/>
          </a:prstGeom>
          <a:noFill/>
          <a:ln cap="flat" cmpd="sng" w="38100">
            <a:solidFill>
              <a:schemeClr val="dk2"/>
            </a:solidFill>
            <a:prstDash val="solid"/>
            <a:round/>
            <a:headEnd len="lg" w="lg" type="none"/>
            <a:tailEnd len="lg" w="lg" type="triangle"/>
          </a:ln>
        </p:spPr>
      </p:cxnSp>
      <p:cxnSp>
        <p:nvCxnSpPr>
          <p:cNvPr id="258" name="Shape 258"/>
          <p:cNvCxnSpPr/>
          <p:nvPr/>
        </p:nvCxnSpPr>
        <p:spPr>
          <a:xfrm rot="10800000">
            <a:off x="1924149" y="2300941"/>
            <a:ext cx="1938600" cy="0"/>
          </a:xfrm>
          <a:prstGeom prst="straightConnector1">
            <a:avLst/>
          </a:prstGeom>
          <a:noFill/>
          <a:ln cap="flat" cmpd="sng" w="38100">
            <a:solidFill>
              <a:schemeClr val="dk2"/>
            </a:solidFill>
            <a:prstDash val="solid"/>
            <a:round/>
            <a:headEnd len="lg" w="lg" type="none"/>
            <a:tailEnd len="lg" w="lg" type="triangle"/>
          </a:ln>
        </p:spPr>
      </p:cxnSp>
      <p:sp>
        <p:nvSpPr>
          <p:cNvPr id="259" name="Shape 259"/>
          <p:cNvSpPr/>
          <p:nvPr/>
        </p:nvSpPr>
        <p:spPr>
          <a:xfrm>
            <a:off x="2948175" y="3516075"/>
            <a:ext cx="1546500" cy="836699"/>
          </a:xfrm>
          <a:prstGeom prst="triangle">
            <a:avLst>
              <a:gd fmla="val 50000" name="adj"/>
            </a:avLst>
          </a:pr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260" name="Shape 260"/>
          <p:cNvSpPr/>
          <p:nvPr/>
        </p:nvSpPr>
        <p:spPr>
          <a:xfrm>
            <a:off x="2086175" y="3123075"/>
            <a:ext cx="1761900" cy="1622699"/>
          </a:xfrm>
          <a:prstGeom prst="rect">
            <a:avLst/>
          </a:prstGeom>
          <a:solidFill>
            <a:schemeClr val="lt2"/>
          </a:solidFill>
          <a:ln>
            <a:noFill/>
          </a:ln>
        </p:spPr>
        <p:txBody>
          <a:bodyPr anchorCtr="0" anchor="ctr" bIns="91425" lIns="91425" rIns="91425" tIns="91425">
            <a:noAutofit/>
          </a:bodyPr>
          <a:lstStyle/>
          <a:p>
            <a:pPr lvl="0" rtl="0" algn="ctr">
              <a:spcBef>
                <a:spcPts val="0"/>
              </a:spcBef>
              <a:buNone/>
            </a:pPr>
            <a:r>
              <a:rPr lang="en" sz="1800"/>
              <a:t>Your Existing System</a:t>
            </a:r>
          </a:p>
        </p:txBody>
      </p:sp>
      <p:sp>
        <p:nvSpPr>
          <p:cNvPr id="261" name="Shape 261"/>
          <p:cNvSpPr/>
          <p:nvPr/>
        </p:nvSpPr>
        <p:spPr>
          <a:xfrm>
            <a:off x="5115850" y="3123075"/>
            <a:ext cx="1369200" cy="1685999"/>
          </a:xfrm>
          <a:prstGeom prst="rect">
            <a:avLst/>
          </a:prstGeom>
          <a:solidFill>
            <a:schemeClr val="lt2"/>
          </a:solidFill>
          <a:ln>
            <a:noFill/>
          </a:ln>
        </p:spPr>
        <p:txBody>
          <a:bodyPr anchorCtr="0" anchor="ctr" bIns="91425" lIns="91425" rIns="91425" tIns="91425">
            <a:noAutofit/>
          </a:bodyPr>
          <a:lstStyle/>
          <a:p>
            <a:pPr lvl="0" rtl="0" algn="ctr">
              <a:spcBef>
                <a:spcPts val="0"/>
              </a:spcBef>
              <a:buNone/>
            </a:pPr>
            <a:r>
              <a:rPr lang="en" sz="1800"/>
              <a:t>Vendor Class</a:t>
            </a:r>
          </a:p>
        </p:txBody>
      </p:sp>
      <p:sp>
        <p:nvSpPr>
          <p:cNvPr id="262" name="Shape 262"/>
          <p:cNvSpPr/>
          <p:nvPr/>
        </p:nvSpPr>
        <p:spPr>
          <a:xfrm>
            <a:off x="4786275" y="3630125"/>
            <a:ext cx="633900" cy="722699"/>
          </a:xfrm>
          <a:prstGeom prst="ellipse">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63" name="Shape 263"/>
          <p:cNvSpPr/>
          <p:nvPr/>
        </p:nvSpPr>
        <p:spPr>
          <a:xfrm>
            <a:off x="3769500" y="3039975"/>
            <a:ext cx="1605000" cy="18521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sz="1800"/>
              <a:t>Adapter</a:t>
            </a:r>
          </a:p>
        </p:txBody>
      </p:sp>
      <p:sp>
        <p:nvSpPr>
          <p:cNvPr id="264" name="Shape 264"/>
          <p:cNvSpPr/>
          <p:nvPr/>
        </p:nvSpPr>
        <p:spPr>
          <a:xfrm>
            <a:off x="1591500" y="4988737"/>
            <a:ext cx="2324999" cy="14289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sz="2400"/>
              <a:t>The adapter implements the interface your class expects.</a:t>
            </a:r>
          </a:p>
        </p:txBody>
      </p:sp>
      <p:sp>
        <p:nvSpPr>
          <p:cNvPr id="265" name="Shape 265"/>
          <p:cNvSpPr/>
          <p:nvPr/>
        </p:nvSpPr>
        <p:spPr>
          <a:xfrm>
            <a:off x="5420175" y="4988750"/>
            <a:ext cx="2515200" cy="14289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t>And talks to the vendor interface to service requests.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
                                        <p:tgtEl>
                                          <p:spTgt spid="256"/>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54"/>
                                        </p:tgtEl>
                                      </p:cBhvr>
                                    </p:animEffect>
                                    <p:set>
                                      <p:cBhvr>
                                        <p:cTn dur="1" fill="hold">
                                          <p:stCondLst>
                                            <p:cond delay="0"/>
                                          </p:stCondLst>
                                        </p:cTn>
                                        <p:tgtEl>
                                          <p:spTgt spid="25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55"/>
                                        </p:tgtEl>
                                      </p:cBhvr>
                                    </p:animEffect>
                                    <p:set>
                                      <p:cBhvr>
                                        <p:cTn dur="1" fill="hold">
                                          <p:stCondLst>
                                            <p:cond delay="0"/>
                                          </p:stCondLst>
                                        </p:cTn>
                                        <p:tgtEl>
                                          <p:spTgt spid="25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56"/>
                                        </p:tgtEl>
                                      </p:cBhvr>
                                    </p:animEffect>
                                    <p:set>
                                      <p:cBhvr>
                                        <p:cTn dur="1" fill="hold">
                                          <p:stCondLst>
                                            <p:cond delay="0"/>
                                          </p:stCondLst>
                                        </p:cTn>
                                        <p:tgtEl>
                                          <p:spTgt spid="25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57"/>
                                        </p:tgtEl>
                                      </p:cBhvr>
                                    </p:animEffect>
                                    <p:set>
                                      <p:cBhvr>
                                        <p:cTn dur="1" fill="hold">
                                          <p:stCondLst>
                                            <p:cond delay="0"/>
                                          </p:stCondLst>
                                        </p:cTn>
                                        <p:tgtEl>
                                          <p:spTgt spid="25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58"/>
                                        </p:tgtEl>
                                      </p:cBhvr>
                                    </p:animEffect>
                                    <p:set>
                                      <p:cBhvr>
                                        <p:cTn dur="1" fill="hold">
                                          <p:stCondLst>
                                            <p:cond delay="0"/>
                                          </p:stCondLst>
                                        </p:cTn>
                                        <p:tgtEl>
                                          <p:spTgt spid="25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
                                        <p:tgtEl>
                                          <p:spTgt spid="260"/>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
                                        <p:tgtEl>
                                          <p:spTgt spid="261"/>
                                        </p:tgtEl>
                                      </p:cBhvr>
                                    </p:animEffect>
                                  </p:childTnLst>
                                </p:cTn>
                              </p:par>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
                                        <p:tgtEl>
                                          <p:spTgt spid="263"/>
                                        </p:tgtEl>
                                      </p:cBhvr>
                                    </p:animEffect>
                                  </p:childTnLst>
                                </p:cTn>
                              </p:par>
                              <p:par>
                                <p:cTn fill="hold" nodeType="with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
                                        <p:tgtEl>
                                          <p:spTgt spid="264"/>
                                        </p:tgtEl>
                                      </p:cBhvr>
                                    </p:animEffect>
                                  </p:childTnLst>
                                </p:cTn>
                              </p:par>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Adapter Example</a:t>
            </a:r>
          </a:p>
        </p:txBody>
      </p:sp>
      <p:sp>
        <p:nvSpPr>
          <p:cNvPr id="271" name="Shape 27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16</a:t>
            </a:r>
          </a:p>
        </p:txBody>
      </p:sp>
      <p:sp>
        <p:nvSpPr>
          <p:cNvPr id="272" name="Shape 272"/>
          <p:cNvSpPr/>
          <p:nvPr/>
        </p:nvSpPr>
        <p:spPr>
          <a:xfrm>
            <a:off x="378875" y="1744599"/>
            <a:ext cx="1508399" cy="1360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i="1" lang="en"/>
              <a:t>&lt;&lt;interface&gt;&gt; Duck</a:t>
            </a:r>
          </a:p>
          <a:p>
            <a:pPr lvl="0" rtl="0">
              <a:spcBef>
                <a:spcPts val="0"/>
              </a:spcBef>
              <a:buNone/>
            </a:pPr>
            <a:r>
              <a:t/>
            </a:r>
            <a:endParaRPr/>
          </a:p>
          <a:p>
            <a:pPr rtl="0">
              <a:spcBef>
                <a:spcPts val="0"/>
              </a:spcBef>
              <a:buNone/>
            </a:pPr>
            <a:r>
              <a:rPr i="1" lang="en"/>
              <a:t>quack()</a:t>
            </a:r>
          </a:p>
          <a:p>
            <a:pPr lvl="0" rtl="0">
              <a:spcBef>
                <a:spcPts val="0"/>
              </a:spcBef>
              <a:buNone/>
            </a:pPr>
            <a:r>
              <a:rPr i="1" lang="en"/>
              <a:t>fly()</a:t>
            </a:r>
          </a:p>
        </p:txBody>
      </p:sp>
      <p:cxnSp>
        <p:nvCxnSpPr>
          <p:cNvPr id="273" name="Shape 273"/>
          <p:cNvCxnSpPr/>
          <p:nvPr/>
        </p:nvCxnSpPr>
        <p:spPr>
          <a:xfrm>
            <a:off x="378862" y="2356187"/>
            <a:ext cx="1508399" cy="0"/>
          </a:xfrm>
          <a:prstGeom prst="straightConnector1">
            <a:avLst/>
          </a:prstGeom>
          <a:noFill/>
          <a:ln cap="flat" cmpd="sng" w="19050">
            <a:solidFill>
              <a:schemeClr val="dk2"/>
            </a:solidFill>
            <a:prstDash val="solid"/>
            <a:round/>
            <a:headEnd len="lg" w="lg" type="none"/>
            <a:tailEnd len="lg" w="lg" type="none"/>
          </a:ln>
        </p:spPr>
      </p:cxnSp>
      <p:sp>
        <p:nvSpPr>
          <p:cNvPr id="274" name="Shape 274"/>
          <p:cNvSpPr/>
          <p:nvPr/>
        </p:nvSpPr>
        <p:spPr>
          <a:xfrm>
            <a:off x="378875" y="3688950"/>
            <a:ext cx="1508399" cy="11432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MallardDuck</a:t>
            </a:r>
          </a:p>
          <a:p>
            <a:pPr lvl="0" rtl="0">
              <a:spcBef>
                <a:spcPts val="0"/>
              </a:spcBef>
              <a:buNone/>
            </a:pPr>
            <a:r>
              <a:t/>
            </a:r>
            <a:endParaRPr/>
          </a:p>
          <a:p>
            <a:pPr lvl="0" rtl="0">
              <a:spcBef>
                <a:spcPts val="0"/>
              </a:spcBef>
              <a:buNone/>
            </a:pPr>
            <a:r>
              <a:rPr lang="en"/>
              <a:t>quack()</a:t>
            </a:r>
          </a:p>
          <a:p>
            <a:pPr lvl="0" rtl="0">
              <a:spcBef>
                <a:spcPts val="0"/>
              </a:spcBef>
              <a:buNone/>
            </a:pPr>
            <a:r>
              <a:rPr lang="en"/>
              <a:t>fly()</a:t>
            </a:r>
          </a:p>
        </p:txBody>
      </p:sp>
      <p:cxnSp>
        <p:nvCxnSpPr>
          <p:cNvPr id="275" name="Shape 275"/>
          <p:cNvCxnSpPr/>
          <p:nvPr/>
        </p:nvCxnSpPr>
        <p:spPr>
          <a:xfrm>
            <a:off x="378862" y="4161087"/>
            <a:ext cx="1508399" cy="0"/>
          </a:xfrm>
          <a:prstGeom prst="straightConnector1">
            <a:avLst/>
          </a:prstGeom>
          <a:noFill/>
          <a:ln cap="flat" cmpd="sng" w="19050">
            <a:solidFill>
              <a:schemeClr val="dk2"/>
            </a:solidFill>
            <a:prstDash val="solid"/>
            <a:round/>
            <a:headEnd len="lg" w="lg" type="none"/>
            <a:tailEnd len="lg" w="lg" type="none"/>
          </a:ln>
        </p:spPr>
      </p:cxnSp>
      <p:cxnSp>
        <p:nvCxnSpPr>
          <p:cNvPr id="276" name="Shape 276"/>
          <p:cNvCxnSpPr>
            <a:stCxn id="274" idx="0"/>
            <a:endCxn id="272" idx="2"/>
          </p:cNvCxnSpPr>
          <p:nvPr/>
        </p:nvCxnSpPr>
        <p:spPr>
          <a:xfrm rot="10800000">
            <a:off x="1133074" y="3105150"/>
            <a:ext cx="0" cy="583800"/>
          </a:xfrm>
          <a:prstGeom prst="straightConnector1">
            <a:avLst/>
          </a:prstGeom>
          <a:noFill/>
          <a:ln cap="flat" cmpd="sng" w="28575">
            <a:solidFill>
              <a:schemeClr val="dk2"/>
            </a:solidFill>
            <a:prstDash val="dash"/>
            <a:round/>
            <a:headEnd len="lg" w="lg" type="none"/>
            <a:tailEnd len="lg" w="lg" type="triangle"/>
          </a:ln>
        </p:spPr>
      </p:cxnSp>
      <p:sp>
        <p:nvSpPr>
          <p:cNvPr id="277" name="Shape 277"/>
          <p:cNvSpPr/>
          <p:nvPr/>
        </p:nvSpPr>
        <p:spPr>
          <a:xfrm>
            <a:off x="7072400" y="1744599"/>
            <a:ext cx="1508399" cy="1360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i="1" lang="en"/>
              <a:t>&lt;&lt;interface&gt;&gt; Turkey</a:t>
            </a:r>
          </a:p>
          <a:p>
            <a:pPr lvl="0" rtl="0">
              <a:spcBef>
                <a:spcPts val="0"/>
              </a:spcBef>
              <a:buNone/>
            </a:pPr>
            <a:r>
              <a:t/>
            </a:r>
            <a:endParaRPr/>
          </a:p>
          <a:p>
            <a:pPr lvl="0" rtl="0">
              <a:spcBef>
                <a:spcPts val="0"/>
              </a:spcBef>
              <a:buNone/>
            </a:pPr>
            <a:r>
              <a:rPr i="1" lang="en"/>
              <a:t>gobble()</a:t>
            </a:r>
          </a:p>
          <a:p>
            <a:pPr lvl="0" rtl="0">
              <a:spcBef>
                <a:spcPts val="0"/>
              </a:spcBef>
              <a:buNone/>
            </a:pPr>
            <a:r>
              <a:rPr i="1" lang="en"/>
              <a:t>fly()</a:t>
            </a:r>
          </a:p>
        </p:txBody>
      </p:sp>
      <p:cxnSp>
        <p:nvCxnSpPr>
          <p:cNvPr id="278" name="Shape 278"/>
          <p:cNvCxnSpPr/>
          <p:nvPr/>
        </p:nvCxnSpPr>
        <p:spPr>
          <a:xfrm>
            <a:off x="7072387" y="2356187"/>
            <a:ext cx="1508399" cy="0"/>
          </a:xfrm>
          <a:prstGeom prst="straightConnector1">
            <a:avLst/>
          </a:prstGeom>
          <a:noFill/>
          <a:ln cap="flat" cmpd="sng" w="19050">
            <a:solidFill>
              <a:schemeClr val="dk2"/>
            </a:solidFill>
            <a:prstDash val="solid"/>
            <a:round/>
            <a:headEnd len="lg" w="lg" type="none"/>
            <a:tailEnd len="lg" w="lg" type="none"/>
          </a:ln>
        </p:spPr>
      </p:cxnSp>
      <p:sp>
        <p:nvSpPr>
          <p:cNvPr id="279" name="Shape 279"/>
          <p:cNvSpPr/>
          <p:nvPr/>
        </p:nvSpPr>
        <p:spPr>
          <a:xfrm>
            <a:off x="7072400" y="3688950"/>
            <a:ext cx="1508399" cy="11432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WildTurkey</a:t>
            </a:r>
          </a:p>
          <a:p>
            <a:pPr lvl="0" rtl="0">
              <a:spcBef>
                <a:spcPts val="0"/>
              </a:spcBef>
              <a:buNone/>
            </a:pPr>
            <a:r>
              <a:t/>
            </a:r>
            <a:endParaRPr/>
          </a:p>
          <a:p>
            <a:pPr lvl="0" rtl="0">
              <a:spcBef>
                <a:spcPts val="0"/>
              </a:spcBef>
              <a:buNone/>
            </a:pPr>
            <a:r>
              <a:rPr lang="en"/>
              <a:t>gobble()</a:t>
            </a:r>
          </a:p>
          <a:p>
            <a:pPr lvl="0" rtl="0">
              <a:spcBef>
                <a:spcPts val="0"/>
              </a:spcBef>
              <a:buNone/>
            </a:pPr>
            <a:r>
              <a:rPr lang="en"/>
              <a:t>fly()</a:t>
            </a:r>
          </a:p>
        </p:txBody>
      </p:sp>
      <p:cxnSp>
        <p:nvCxnSpPr>
          <p:cNvPr id="280" name="Shape 280"/>
          <p:cNvCxnSpPr/>
          <p:nvPr/>
        </p:nvCxnSpPr>
        <p:spPr>
          <a:xfrm>
            <a:off x="7072387" y="4161087"/>
            <a:ext cx="1508399" cy="0"/>
          </a:xfrm>
          <a:prstGeom prst="straightConnector1">
            <a:avLst/>
          </a:prstGeom>
          <a:noFill/>
          <a:ln cap="flat" cmpd="sng" w="19050">
            <a:solidFill>
              <a:schemeClr val="dk2"/>
            </a:solidFill>
            <a:prstDash val="solid"/>
            <a:round/>
            <a:headEnd len="lg" w="lg" type="none"/>
            <a:tailEnd len="lg" w="lg" type="none"/>
          </a:ln>
        </p:spPr>
      </p:cxnSp>
      <p:cxnSp>
        <p:nvCxnSpPr>
          <p:cNvPr id="281" name="Shape 281"/>
          <p:cNvCxnSpPr>
            <a:stCxn id="279" idx="0"/>
            <a:endCxn id="277" idx="2"/>
          </p:cNvCxnSpPr>
          <p:nvPr/>
        </p:nvCxnSpPr>
        <p:spPr>
          <a:xfrm rot="10800000">
            <a:off x="7826599" y="3105150"/>
            <a:ext cx="0" cy="583800"/>
          </a:xfrm>
          <a:prstGeom prst="straightConnector1">
            <a:avLst/>
          </a:prstGeom>
          <a:noFill/>
          <a:ln cap="flat" cmpd="sng" w="28575">
            <a:solidFill>
              <a:schemeClr val="dk2"/>
            </a:solidFill>
            <a:prstDash val="dash"/>
            <a:round/>
            <a:headEnd len="lg" w="lg" type="none"/>
            <a:tailEnd len="lg" w="lg" type="triangle"/>
          </a:ln>
        </p:spPr>
      </p:cxnSp>
      <p:sp>
        <p:nvSpPr>
          <p:cNvPr id="282" name="Shape 282"/>
          <p:cNvSpPr/>
          <p:nvPr/>
        </p:nvSpPr>
        <p:spPr>
          <a:xfrm>
            <a:off x="3725650" y="3017800"/>
            <a:ext cx="1508399" cy="1444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TurkeyAdapter</a:t>
            </a:r>
          </a:p>
          <a:p>
            <a:pPr lvl="0" rtl="0">
              <a:spcBef>
                <a:spcPts val="0"/>
              </a:spcBef>
              <a:buNone/>
            </a:pPr>
            <a:r>
              <a:t/>
            </a:r>
            <a:endParaRPr/>
          </a:p>
          <a:p>
            <a:pPr rtl="0">
              <a:spcBef>
                <a:spcPts val="0"/>
              </a:spcBef>
              <a:buNone/>
            </a:pPr>
            <a:r>
              <a:rPr lang="en"/>
              <a:t>Turkey adaptee</a:t>
            </a:r>
          </a:p>
          <a:p>
            <a:pPr rtl="0">
              <a:spcBef>
                <a:spcPts val="0"/>
              </a:spcBef>
              <a:buNone/>
            </a:pPr>
            <a:r>
              <a:t/>
            </a:r>
            <a:endParaRPr/>
          </a:p>
          <a:p>
            <a:pPr lvl="0" rtl="0">
              <a:spcBef>
                <a:spcPts val="0"/>
              </a:spcBef>
              <a:buNone/>
            </a:pPr>
            <a:r>
              <a:rPr lang="en"/>
              <a:t>quack()</a:t>
            </a:r>
          </a:p>
          <a:p>
            <a:pPr lvl="0" rtl="0">
              <a:spcBef>
                <a:spcPts val="0"/>
              </a:spcBef>
              <a:buNone/>
            </a:pPr>
            <a:r>
              <a:rPr lang="en"/>
              <a:t>fly()</a:t>
            </a:r>
          </a:p>
        </p:txBody>
      </p:sp>
      <p:cxnSp>
        <p:nvCxnSpPr>
          <p:cNvPr id="283" name="Shape 283"/>
          <p:cNvCxnSpPr/>
          <p:nvPr/>
        </p:nvCxnSpPr>
        <p:spPr>
          <a:xfrm>
            <a:off x="3725637" y="3428987"/>
            <a:ext cx="1508399" cy="0"/>
          </a:xfrm>
          <a:prstGeom prst="straightConnector1">
            <a:avLst/>
          </a:prstGeom>
          <a:noFill/>
          <a:ln cap="flat" cmpd="sng" w="19050">
            <a:solidFill>
              <a:schemeClr val="dk2"/>
            </a:solidFill>
            <a:prstDash val="solid"/>
            <a:round/>
            <a:headEnd len="lg" w="lg" type="none"/>
            <a:tailEnd len="lg" w="lg" type="none"/>
          </a:ln>
        </p:spPr>
      </p:cxnSp>
      <p:cxnSp>
        <p:nvCxnSpPr>
          <p:cNvPr id="284" name="Shape 284"/>
          <p:cNvCxnSpPr>
            <a:stCxn id="282" idx="1"/>
            <a:endCxn id="272" idx="3"/>
          </p:cNvCxnSpPr>
          <p:nvPr/>
        </p:nvCxnSpPr>
        <p:spPr>
          <a:xfrm rot="10800000">
            <a:off x="1887250" y="2424700"/>
            <a:ext cx="1838400" cy="1315200"/>
          </a:xfrm>
          <a:prstGeom prst="straightConnector1">
            <a:avLst/>
          </a:prstGeom>
          <a:noFill/>
          <a:ln cap="flat" cmpd="sng" w="28575">
            <a:solidFill>
              <a:schemeClr val="dk2"/>
            </a:solidFill>
            <a:prstDash val="dash"/>
            <a:round/>
            <a:headEnd len="lg" w="lg" type="none"/>
            <a:tailEnd len="lg" w="lg" type="triangle"/>
          </a:ln>
        </p:spPr>
      </p:cxnSp>
      <p:cxnSp>
        <p:nvCxnSpPr>
          <p:cNvPr id="285" name="Shape 285"/>
          <p:cNvCxnSpPr/>
          <p:nvPr/>
        </p:nvCxnSpPr>
        <p:spPr>
          <a:xfrm>
            <a:off x="3725625" y="3815712"/>
            <a:ext cx="1508399" cy="0"/>
          </a:xfrm>
          <a:prstGeom prst="straightConnector1">
            <a:avLst/>
          </a:prstGeom>
          <a:noFill/>
          <a:ln cap="flat" cmpd="sng" w="19050">
            <a:solidFill>
              <a:schemeClr val="dk2"/>
            </a:solidFill>
            <a:prstDash val="solid"/>
            <a:round/>
            <a:headEnd len="lg" w="lg" type="none"/>
            <a:tailEnd len="lg" w="lg" type="none"/>
          </a:ln>
        </p:spPr>
      </p:cxnSp>
      <p:cxnSp>
        <p:nvCxnSpPr>
          <p:cNvPr id="286" name="Shape 286"/>
          <p:cNvCxnSpPr>
            <a:stCxn id="282" idx="3"/>
            <a:endCxn id="277" idx="1"/>
          </p:cNvCxnSpPr>
          <p:nvPr/>
        </p:nvCxnSpPr>
        <p:spPr>
          <a:xfrm flipH="1" rot="10800000">
            <a:off x="5234049" y="2424700"/>
            <a:ext cx="1838400" cy="1315200"/>
          </a:xfrm>
          <a:prstGeom prst="straightConnector1">
            <a:avLst/>
          </a:prstGeom>
          <a:noFill/>
          <a:ln cap="flat" cmpd="sng" w="28575">
            <a:solidFill>
              <a:schemeClr val="dk2"/>
            </a:solidFill>
            <a:prstDash val="solid"/>
            <a:round/>
            <a:headEnd len="lg" w="lg" type="diamond"/>
            <a:tailEnd len="lg" w="lg" type="non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
                                        <p:tgtEl>
                                          <p:spTgt spid="282"/>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
                                        <p:tgtEl>
                                          <p:spTgt spid="2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Adapter Pattern Defined</a:t>
            </a:r>
          </a:p>
        </p:txBody>
      </p:sp>
      <p:sp>
        <p:nvSpPr>
          <p:cNvPr id="292" name="Shape 292"/>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buSzPct val="100000"/>
              <a:buFont typeface="Arial"/>
            </a:pPr>
            <a:r>
              <a:rPr lang="en">
                <a:solidFill>
                  <a:srgbClr val="000000"/>
                </a:solidFill>
              </a:rPr>
              <a:t>The Adapter Pattern converts the interface of a class into another interface the client expects. </a:t>
            </a:r>
          </a:p>
          <a:p>
            <a:pPr indent="-228600" lvl="0" marL="457200" marR="0" rtl="0" algn="l">
              <a:lnSpc>
                <a:spcPct val="100000"/>
              </a:lnSpc>
              <a:spcBef>
                <a:spcPts val="600"/>
              </a:spcBef>
              <a:spcAft>
                <a:spcPts val="0"/>
              </a:spcAft>
              <a:buClr>
                <a:srgbClr val="000000"/>
              </a:buClr>
              <a:buSzPct val="100000"/>
              <a:buFont typeface="Arial"/>
            </a:pPr>
            <a:r>
              <a:rPr lang="en">
                <a:solidFill>
                  <a:srgbClr val="000000"/>
                </a:solidFill>
              </a:rPr>
              <a:t>Adapters let classes work together that couldn’t otherwise do so due to incompatible interfaces.</a:t>
            </a:r>
          </a:p>
          <a:p>
            <a:pPr indent="-228600" lvl="0" marL="457200" marR="0" rtl="0" algn="l">
              <a:lnSpc>
                <a:spcPct val="100000"/>
              </a:lnSpc>
              <a:spcBef>
                <a:spcPts val="600"/>
              </a:spcBef>
              <a:spcAft>
                <a:spcPts val="0"/>
              </a:spcAft>
              <a:buClr>
                <a:srgbClr val="000000"/>
              </a:buClr>
            </a:pPr>
            <a:r>
              <a:rPr lang="en">
                <a:solidFill>
                  <a:srgbClr val="000000"/>
                </a:solidFill>
              </a:rPr>
              <a:t>Adapters can wrap multiple adaptees together when we need multiple objects to provide the services the client requires.</a:t>
            </a:r>
          </a:p>
        </p:txBody>
      </p:sp>
      <p:sp>
        <p:nvSpPr>
          <p:cNvPr id="293" name="Shape 29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17</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Adapter Pattern</a:t>
            </a:r>
          </a:p>
        </p:txBody>
      </p:sp>
      <p:sp>
        <p:nvSpPr>
          <p:cNvPr id="299" name="Shape 29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18</a:t>
            </a:r>
          </a:p>
        </p:txBody>
      </p:sp>
      <p:sp>
        <p:nvSpPr>
          <p:cNvPr id="300" name="Shape 300"/>
          <p:cNvSpPr/>
          <p:nvPr/>
        </p:nvSpPr>
        <p:spPr>
          <a:xfrm>
            <a:off x="457200" y="2683074"/>
            <a:ext cx="1508399" cy="90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Client</a:t>
            </a:r>
          </a:p>
          <a:p>
            <a:pPr lvl="0" rtl="0">
              <a:spcBef>
                <a:spcPts val="0"/>
              </a:spcBef>
              <a:buNone/>
            </a:pPr>
            <a:r>
              <a:t/>
            </a:r>
            <a:endParaRPr/>
          </a:p>
          <a:p>
            <a:pPr lvl="0" rtl="0">
              <a:spcBef>
                <a:spcPts val="0"/>
              </a:spcBef>
              <a:buNone/>
            </a:pPr>
            <a:r>
              <a:t/>
            </a:r>
            <a:endParaRPr i="1"/>
          </a:p>
        </p:txBody>
      </p:sp>
      <p:cxnSp>
        <p:nvCxnSpPr>
          <p:cNvPr id="301" name="Shape 301"/>
          <p:cNvCxnSpPr/>
          <p:nvPr/>
        </p:nvCxnSpPr>
        <p:spPr>
          <a:xfrm>
            <a:off x="457187" y="3135462"/>
            <a:ext cx="1508399" cy="0"/>
          </a:xfrm>
          <a:prstGeom prst="straightConnector1">
            <a:avLst/>
          </a:prstGeom>
          <a:noFill/>
          <a:ln cap="flat" cmpd="sng" w="19050">
            <a:solidFill>
              <a:schemeClr val="dk2"/>
            </a:solidFill>
            <a:prstDash val="solid"/>
            <a:round/>
            <a:headEnd len="lg" w="lg" type="none"/>
            <a:tailEnd len="lg" w="lg" type="none"/>
          </a:ln>
        </p:spPr>
      </p:cxnSp>
      <p:sp>
        <p:nvSpPr>
          <p:cNvPr id="302" name="Shape 302"/>
          <p:cNvSpPr/>
          <p:nvPr/>
        </p:nvSpPr>
        <p:spPr>
          <a:xfrm>
            <a:off x="4232850" y="2594724"/>
            <a:ext cx="1508399" cy="108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i="1" lang="en"/>
              <a:t>&lt;&lt;interface&gt;&gt; Target</a:t>
            </a:r>
          </a:p>
          <a:p>
            <a:pPr lvl="0" rtl="0">
              <a:spcBef>
                <a:spcPts val="0"/>
              </a:spcBef>
              <a:buNone/>
            </a:pPr>
            <a:r>
              <a:t/>
            </a:r>
            <a:endParaRPr/>
          </a:p>
          <a:p>
            <a:pPr lvl="0" rtl="0">
              <a:spcBef>
                <a:spcPts val="0"/>
              </a:spcBef>
              <a:buNone/>
            </a:pPr>
            <a:r>
              <a:rPr i="1" lang="en"/>
              <a:t>request()</a:t>
            </a:r>
          </a:p>
        </p:txBody>
      </p:sp>
      <p:cxnSp>
        <p:nvCxnSpPr>
          <p:cNvPr id="303" name="Shape 303"/>
          <p:cNvCxnSpPr/>
          <p:nvPr/>
        </p:nvCxnSpPr>
        <p:spPr>
          <a:xfrm>
            <a:off x="4232837" y="3206312"/>
            <a:ext cx="1508399" cy="0"/>
          </a:xfrm>
          <a:prstGeom prst="straightConnector1">
            <a:avLst/>
          </a:prstGeom>
          <a:noFill/>
          <a:ln cap="flat" cmpd="sng" w="19050">
            <a:solidFill>
              <a:schemeClr val="dk2"/>
            </a:solidFill>
            <a:prstDash val="solid"/>
            <a:round/>
            <a:headEnd len="lg" w="lg" type="none"/>
            <a:tailEnd len="lg" w="lg" type="none"/>
          </a:ln>
        </p:spPr>
      </p:cxnSp>
      <p:sp>
        <p:nvSpPr>
          <p:cNvPr id="304" name="Shape 304"/>
          <p:cNvSpPr/>
          <p:nvPr/>
        </p:nvSpPr>
        <p:spPr>
          <a:xfrm>
            <a:off x="4232850" y="4401400"/>
            <a:ext cx="1508399" cy="125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Adapter</a:t>
            </a:r>
          </a:p>
          <a:p>
            <a:pPr lvl="0" rtl="0">
              <a:spcBef>
                <a:spcPts val="0"/>
              </a:spcBef>
              <a:buNone/>
            </a:pPr>
            <a:r>
              <a:t/>
            </a:r>
            <a:endParaRPr/>
          </a:p>
          <a:p>
            <a:pPr rtl="0">
              <a:spcBef>
                <a:spcPts val="0"/>
              </a:spcBef>
              <a:buNone/>
            </a:pPr>
            <a:r>
              <a:rPr lang="en"/>
              <a:t>Adaptee adaptee</a:t>
            </a:r>
          </a:p>
          <a:p>
            <a:pPr rtl="0">
              <a:spcBef>
                <a:spcPts val="0"/>
              </a:spcBef>
              <a:buNone/>
            </a:pPr>
            <a:r>
              <a:t/>
            </a:r>
            <a:endParaRPr/>
          </a:p>
          <a:p>
            <a:pPr lvl="0" rtl="0">
              <a:spcBef>
                <a:spcPts val="0"/>
              </a:spcBef>
              <a:buNone/>
            </a:pPr>
            <a:r>
              <a:rPr lang="en"/>
              <a:t>request()</a:t>
            </a:r>
          </a:p>
        </p:txBody>
      </p:sp>
      <p:cxnSp>
        <p:nvCxnSpPr>
          <p:cNvPr id="305" name="Shape 305"/>
          <p:cNvCxnSpPr/>
          <p:nvPr/>
        </p:nvCxnSpPr>
        <p:spPr>
          <a:xfrm>
            <a:off x="4232837" y="4799312"/>
            <a:ext cx="1508399" cy="0"/>
          </a:xfrm>
          <a:prstGeom prst="straightConnector1">
            <a:avLst/>
          </a:prstGeom>
          <a:noFill/>
          <a:ln cap="flat" cmpd="sng" w="19050">
            <a:solidFill>
              <a:schemeClr val="dk2"/>
            </a:solidFill>
            <a:prstDash val="solid"/>
            <a:round/>
            <a:headEnd len="lg" w="lg" type="none"/>
            <a:tailEnd len="lg" w="lg" type="none"/>
          </a:ln>
        </p:spPr>
      </p:cxnSp>
      <p:cxnSp>
        <p:nvCxnSpPr>
          <p:cNvPr id="306" name="Shape 306"/>
          <p:cNvCxnSpPr>
            <a:stCxn id="304" idx="0"/>
            <a:endCxn id="302" idx="2"/>
          </p:cNvCxnSpPr>
          <p:nvPr/>
        </p:nvCxnSpPr>
        <p:spPr>
          <a:xfrm rot="10800000">
            <a:off x="4987049" y="3676300"/>
            <a:ext cx="0" cy="725100"/>
          </a:xfrm>
          <a:prstGeom prst="straightConnector1">
            <a:avLst/>
          </a:prstGeom>
          <a:noFill/>
          <a:ln cap="flat" cmpd="sng" w="28575">
            <a:solidFill>
              <a:schemeClr val="dk2"/>
            </a:solidFill>
            <a:prstDash val="dash"/>
            <a:round/>
            <a:headEnd len="lg" w="lg" type="none"/>
            <a:tailEnd len="lg" w="lg" type="triangle"/>
          </a:ln>
        </p:spPr>
      </p:cxnSp>
      <p:cxnSp>
        <p:nvCxnSpPr>
          <p:cNvPr id="307" name="Shape 307"/>
          <p:cNvCxnSpPr>
            <a:stCxn id="300" idx="3"/>
            <a:endCxn id="302" idx="1"/>
          </p:cNvCxnSpPr>
          <p:nvPr/>
        </p:nvCxnSpPr>
        <p:spPr>
          <a:xfrm>
            <a:off x="1965599" y="3135474"/>
            <a:ext cx="2267399" cy="0"/>
          </a:xfrm>
          <a:prstGeom prst="straightConnector1">
            <a:avLst/>
          </a:prstGeom>
          <a:noFill/>
          <a:ln cap="flat" cmpd="sng" w="28575">
            <a:solidFill>
              <a:schemeClr val="dk2"/>
            </a:solidFill>
            <a:prstDash val="solid"/>
            <a:round/>
            <a:headEnd len="lg" w="lg" type="none"/>
            <a:tailEnd len="lg" w="lg" type="none"/>
          </a:ln>
        </p:spPr>
      </p:cxnSp>
      <p:sp>
        <p:nvSpPr>
          <p:cNvPr id="308" name="Shape 308"/>
          <p:cNvSpPr/>
          <p:nvPr/>
        </p:nvSpPr>
        <p:spPr>
          <a:xfrm>
            <a:off x="6768467" y="4632175"/>
            <a:ext cx="1778400" cy="90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Adaptee</a:t>
            </a:r>
          </a:p>
          <a:p>
            <a:pPr lvl="0" rtl="0">
              <a:spcBef>
                <a:spcPts val="0"/>
              </a:spcBef>
              <a:buNone/>
            </a:pPr>
            <a:r>
              <a:t/>
            </a:r>
            <a:endParaRPr/>
          </a:p>
          <a:p>
            <a:pPr lvl="0" rtl="0">
              <a:spcBef>
                <a:spcPts val="0"/>
              </a:spcBef>
              <a:buNone/>
            </a:pPr>
            <a:r>
              <a:rPr lang="en"/>
              <a:t>specificRequest()</a:t>
            </a:r>
          </a:p>
        </p:txBody>
      </p:sp>
      <p:cxnSp>
        <p:nvCxnSpPr>
          <p:cNvPr id="309" name="Shape 309"/>
          <p:cNvCxnSpPr/>
          <p:nvPr/>
        </p:nvCxnSpPr>
        <p:spPr>
          <a:xfrm>
            <a:off x="6768452" y="5104312"/>
            <a:ext cx="1778400" cy="0"/>
          </a:xfrm>
          <a:prstGeom prst="straightConnector1">
            <a:avLst/>
          </a:prstGeom>
          <a:noFill/>
          <a:ln cap="flat" cmpd="sng" w="19050">
            <a:solidFill>
              <a:schemeClr val="dk2"/>
            </a:solidFill>
            <a:prstDash val="solid"/>
            <a:round/>
            <a:headEnd len="lg" w="lg" type="none"/>
            <a:tailEnd len="lg" w="lg" type="none"/>
          </a:ln>
        </p:spPr>
      </p:cxnSp>
      <p:cxnSp>
        <p:nvCxnSpPr>
          <p:cNvPr id="310" name="Shape 310"/>
          <p:cNvCxnSpPr>
            <a:stCxn id="308" idx="1"/>
            <a:endCxn id="304" idx="3"/>
          </p:cNvCxnSpPr>
          <p:nvPr/>
        </p:nvCxnSpPr>
        <p:spPr>
          <a:xfrm rot="10800000">
            <a:off x="5741267" y="5028775"/>
            <a:ext cx="1027200" cy="55800"/>
          </a:xfrm>
          <a:prstGeom prst="straightConnector1">
            <a:avLst/>
          </a:prstGeom>
          <a:noFill/>
          <a:ln cap="flat" cmpd="sng" w="28575">
            <a:solidFill>
              <a:schemeClr val="dk2"/>
            </a:solidFill>
            <a:prstDash val="solid"/>
            <a:round/>
            <a:headEnd len="lg" w="lg" type="none"/>
            <a:tailEnd len="lg" w="lg" type="diamond"/>
          </a:ln>
        </p:spPr>
      </p:cxnSp>
      <p:sp>
        <p:nvSpPr>
          <p:cNvPr id="311" name="Shape 311"/>
          <p:cNvSpPr/>
          <p:nvPr/>
        </p:nvSpPr>
        <p:spPr>
          <a:xfrm>
            <a:off x="405650" y="3790275"/>
            <a:ext cx="2421299" cy="14199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sz="2400"/>
              <a:t>The client sees only the target interface.</a:t>
            </a:r>
          </a:p>
        </p:txBody>
      </p:sp>
      <p:sp>
        <p:nvSpPr>
          <p:cNvPr id="312" name="Shape 312"/>
          <p:cNvSpPr/>
          <p:nvPr/>
        </p:nvSpPr>
        <p:spPr>
          <a:xfrm>
            <a:off x="6312000" y="2481687"/>
            <a:ext cx="2421299" cy="14199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t>The Adapter implements the target interface.</a:t>
            </a:r>
          </a:p>
        </p:txBody>
      </p:sp>
      <p:sp>
        <p:nvSpPr>
          <p:cNvPr id="313" name="Shape 313"/>
          <p:cNvSpPr/>
          <p:nvPr/>
        </p:nvSpPr>
        <p:spPr>
          <a:xfrm>
            <a:off x="226200" y="5409787"/>
            <a:ext cx="3903300" cy="9048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t>The Adapter is composed with the Adaptee.</a:t>
            </a:r>
          </a:p>
        </p:txBody>
      </p:sp>
      <p:cxnSp>
        <p:nvCxnSpPr>
          <p:cNvPr id="314" name="Shape 314"/>
          <p:cNvCxnSpPr/>
          <p:nvPr/>
        </p:nvCxnSpPr>
        <p:spPr>
          <a:xfrm>
            <a:off x="4232837" y="5302237"/>
            <a:ext cx="1508399" cy="0"/>
          </a:xfrm>
          <a:prstGeom prst="straightConnector1">
            <a:avLst/>
          </a:prstGeom>
          <a:noFill/>
          <a:ln cap="flat" cmpd="sng" w="19050">
            <a:solidFill>
              <a:schemeClr val="dk2"/>
            </a:solidFill>
            <a:prstDash val="solid"/>
            <a:round/>
            <a:headEnd len="lg" w="lg" type="none"/>
            <a:tailEnd len="lg" w="lg" type="none"/>
          </a:ln>
        </p:spPr>
      </p:cxnSp>
      <p:sp>
        <p:nvSpPr>
          <p:cNvPr id="315" name="Shape 315"/>
          <p:cNvSpPr/>
          <p:nvPr/>
        </p:nvSpPr>
        <p:spPr>
          <a:xfrm>
            <a:off x="4817100" y="5733525"/>
            <a:ext cx="4231200" cy="768599"/>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t>All requests get delegated to the Adaptee.</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br>
              <a:rPr lang="en"/>
            </a:br>
            <a:r>
              <a:rPr lang="en"/>
              <a:t>Watching a Movie</a:t>
            </a:r>
          </a:p>
        </p:txBody>
      </p:sp>
      <p:sp>
        <p:nvSpPr>
          <p:cNvPr id="321" name="Shape 321"/>
          <p:cNvSpPr txBox="1"/>
          <p:nvPr>
            <p:ph idx="1" type="body"/>
          </p:nvPr>
        </p:nvSpPr>
        <p:spPr>
          <a:xfrm>
            <a:off x="457200" y="1600200"/>
            <a:ext cx="59342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sz="2000">
                <a:solidFill>
                  <a:srgbClr val="000000"/>
                </a:solidFill>
              </a:rPr>
              <a:t>To watch a DVD, we need to perform a few tasks:</a:t>
            </a:r>
          </a:p>
          <a:p>
            <a:pPr indent="-355600" lvl="0" marL="457200" marR="0" rtl="0" algn="l">
              <a:lnSpc>
                <a:spcPct val="100000"/>
              </a:lnSpc>
              <a:spcBef>
                <a:spcPts val="600"/>
              </a:spcBef>
              <a:spcAft>
                <a:spcPts val="0"/>
              </a:spcAft>
              <a:buClr>
                <a:srgbClr val="000000"/>
              </a:buClr>
              <a:buSzPct val="100000"/>
              <a:buAutoNum type="arabicPeriod"/>
            </a:pPr>
            <a:r>
              <a:rPr lang="en" sz="2000">
                <a:solidFill>
                  <a:srgbClr val="000000"/>
                </a:solidFill>
              </a:rPr>
              <a:t>Turn on the</a:t>
            </a:r>
            <a:r>
              <a:rPr lang="en" sz="2000">
                <a:solidFill>
                  <a:srgbClr val="980000"/>
                </a:solidFill>
              </a:rPr>
              <a:t> popcorn popper</a:t>
            </a:r>
            <a:r>
              <a:rPr lang="en" sz="2000">
                <a:solidFill>
                  <a:srgbClr val="000000"/>
                </a:solidFill>
              </a:rPr>
              <a:t>.</a:t>
            </a:r>
          </a:p>
          <a:p>
            <a:pPr indent="-355600" lvl="0" marL="457200" marR="0" rtl="0" algn="l">
              <a:lnSpc>
                <a:spcPct val="100000"/>
              </a:lnSpc>
              <a:spcBef>
                <a:spcPts val="600"/>
              </a:spcBef>
              <a:spcAft>
                <a:spcPts val="0"/>
              </a:spcAft>
              <a:buClr>
                <a:srgbClr val="000000"/>
              </a:buClr>
              <a:buSzPct val="100000"/>
              <a:buAutoNum type="arabicPeriod"/>
            </a:pPr>
            <a:r>
              <a:rPr lang="en" sz="2000">
                <a:solidFill>
                  <a:srgbClr val="000000"/>
                </a:solidFill>
              </a:rPr>
              <a:t>Start the </a:t>
            </a:r>
            <a:r>
              <a:rPr lang="en" sz="2000">
                <a:solidFill>
                  <a:srgbClr val="980000"/>
                </a:solidFill>
              </a:rPr>
              <a:t>popper</a:t>
            </a:r>
            <a:r>
              <a:rPr lang="en" sz="2000">
                <a:solidFill>
                  <a:srgbClr val="000000"/>
                </a:solidFill>
              </a:rPr>
              <a:t>.</a:t>
            </a:r>
          </a:p>
          <a:p>
            <a:pPr indent="-355600" lvl="0" marL="457200" marR="0" rtl="0" algn="l">
              <a:lnSpc>
                <a:spcPct val="100000"/>
              </a:lnSpc>
              <a:spcBef>
                <a:spcPts val="600"/>
              </a:spcBef>
              <a:spcAft>
                <a:spcPts val="0"/>
              </a:spcAft>
              <a:buClr>
                <a:srgbClr val="000000"/>
              </a:buClr>
              <a:buSzPct val="100000"/>
              <a:buAutoNum type="arabicPeriod"/>
            </a:pPr>
            <a:r>
              <a:rPr lang="en" sz="2000">
                <a:solidFill>
                  <a:srgbClr val="000000"/>
                </a:solidFill>
              </a:rPr>
              <a:t>Dim the </a:t>
            </a:r>
            <a:r>
              <a:rPr lang="en" sz="2000">
                <a:solidFill>
                  <a:srgbClr val="0000FF"/>
                </a:solidFill>
              </a:rPr>
              <a:t>lights</a:t>
            </a:r>
            <a:r>
              <a:rPr lang="en" sz="2000">
                <a:solidFill>
                  <a:srgbClr val="000000"/>
                </a:solidFill>
              </a:rPr>
              <a:t>.</a:t>
            </a:r>
          </a:p>
          <a:p>
            <a:pPr indent="-355600" lvl="0" marL="457200" marR="0" rtl="0" algn="l">
              <a:lnSpc>
                <a:spcPct val="100000"/>
              </a:lnSpc>
              <a:spcBef>
                <a:spcPts val="600"/>
              </a:spcBef>
              <a:spcAft>
                <a:spcPts val="0"/>
              </a:spcAft>
              <a:buClr>
                <a:srgbClr val="000000"/>
              </a:buClr>
              <a:buSzPct val="100000"/>
              <a:buAutoNum type="arabicPeriod"/>
            </a:pPr>
            <a:r>
              <a:rPr lang="en" sz="2000">
                <a:solidFill>
                  <a:srgbClr val="000000"/>
                </a:solidFill>
              </a:rPr>
              <a:t>Put the </a:t>
            </a:r>
            <a:r>
              <a:rPr lang="en" sz="2000">
                <a:solidFill>
                  <a:srgbClr val="274E13"/>
                </a:solidFill>
              </a:rPr>
              <a:t>screen</a:t>
            </a:r>
            <a:r>
              <a:rPr lang="en" sz="2000">
                <a:solidFill>
                  <a:srgbClr val="000000"/>
                </a:solidFill>
              </a:rPr>
              <a:t> down.</a:t>
            </a:r>
          </a:p>
          <a:p>
            <a:pPr indent="-355600" lvl="0" marL="457200" marR="0" rtl="0" algn="l">
              <a:lnSpc>
                <a:spcPct val="100000"/>
              </a:lnSpc>
              <a:spcBef>
                <a:spcPts val="600"/>
              </a:spcBef>
              <a:spcAft>
                <a:spcPts val="0"/>
              </a:spcAft>
              <a:buClr>
                <a:srgbClr val="000000"/>
              </a:buClr>
              <a:buSzPct val="100000"/>
              <a:buAutoNum type="arabicPeriod"/>
            </a:pPr>
            <a:r>
              <a:rPr lang="en" sz="2000">
                <a:solidFill>
                  <a:srgbClr val="000000"/>
                </a:solidFill>
              </a:rPr>
              <a:t>Turn the </a:t>
            </a:r>
            <a:r>
              <a:rPr lang="en" sz="2000">
                <a:solidFill>
                  <a:srgbClr val="9900FF"/>
                </a:solidFill>
              </a:rPr>
              <a:t>projector</a:t>
            </a:r>
            <a:r>
              <a:rPr lang="en" sz="2000">
                <a:solidFill>
                  <a:srgbClr val="000000"/>
                </a:solidFill>
              </a:rPr>
              <a:t> on.</a:t>
            </a:r>
          </a:p>
          <a:p>
            <a:pPr indent="-355600" lvl="0" marL="457200" marR="0" rtl="0" algn="l">
              <a:lnSpc>
                <a:spcPct val="100000"/>
              </a:lnSpc>
              <a:spcBef>
                <a:spcPts val="600"/>
              </a:spcBef>
              <a:spcAft>
                <a:spcPts val="0"/>
              </a:spcAft>
              <a:buClr>
                <a:srgbClr val="000000"/>
              </a:buClr>
              <a:buSzPct val="100000"/>
              <a:buAutoNum type="arabicPeriod"/>
            </a:pPr>
            <a:r>
              <a:rPr lang="en" sz="2000">
                <a:solidFill>
                  <a:srgbClr val="000000"/>
                </a:solidFill>
              </a:rPr>
              <a:t>Set the </a:t>
            </a:r>
            <a:r>
              <a:rPr lang="en" sz="2000">
                <a:solidFill>
                  <a:srgbClr val="9900FF"/>
                </a:solidFill>
              </a:rPr>
              <a:t>projector</a:t>
            </a:r>
            <a:r>
              <a:rPr lang="en" sz="2000">
                <a:solidFill>
                  <a:srgbClr val="000000"/>
                </a:solidFill>
              </a:rPr>
              <a:t> input to DVD.</a:t>
            </a:r>
          </a:p>
          <a:p>
            <a:pPr indent="-355600" lvl="0" marL="457200" marR="0" rtl="0" algn="l">
              <a:lnSpc>
                <a:spcPct val="100000"/>
              </a:lnSpc>
              <a:spcBef>
                <a:spcPts val="600"/>
              </a:spcBef>
              <a:spcAft>
                <a:spcPts val="0"/>
              </a:spcAft>
              <a:buClr>
                <a:srgbClr val="000000"/>
              </a:buClr>
              <a:buSzPct val="100000"/>
              <a:buAutoNum type="arabicPeriod"/>
            </a:pPr>
            <a:r>
              <a:rPr lang="en" sz="2000">
                <a:solidFill>
                  <a:srgbClr val="000000"/>
                </a:solidFill>
              </a:rPr>
              <a:t>Put the </a:t>
            </a:r>
            <a:r>
              <a:rPr lang="en" sz="2000">
                <a:solidFill>
                  <a:srgbClr val="9900FF"/>
                </a:solidFill>
              </a:rPr>
              <a:t>projector</a:t>
            </a:r>
            <a:r>
              <a:rPr lang="en" sz="2000">
                <a:solidFill>
                  <a:srgbClr val="000000"/>
                </a:solidFill>
              </a:rPr>
              <a:t> on widescreen mode.</a:t>
            </a:r>
          </a:p>
          <a:p>
            <a:pPr indent="-355600" lvl="0" marL="457200" marR="0" rtl="0" algn="l">
              <a:lnSpc>
                <a:spcPct val="100000"/>
              </a:lnSpc>
              <a:spcBef>
                <a:spcPts val="600"/>
              </a:spcBef>
              <a:spcAft>
                <a:spcPts val="0"/>
              </a:spcAft>
              <a:buClr>
                <a:srgbClr val="000000"/>
              </a:buClr>
              <a:buSzPct val="100000"/>
              <a:buAutoNum type="arabicPeriod"/>
            </a:pPr>
            <a:r>
              <a:rPr lang="en" sz="2000">
                <a:solidFill>
                  <a:srgbClr val="000000"/>
                </a:solidFill>
              </a:rPr>
              <a:t>Turn the sound</a:t>
            </a:r>
            <a:r>
              <a:rPr lang="en" sz="2000">
                <a:solidFill>
                  <a:srgbClr val="FF00FF"/>
                </a:solidFill>
              </a:rPr>
              <a:t> amplifier</a:t>
            </a:r>
            <a:r>
              <a:rPr lang="en" sz="2000">
                <a:solidFill>
                  <a:srgbClr val="000000"/>
                </a:solidFill>
              </a:rPr>
              <a:t> on.</a:t>
            </a:r>
          </a:p>
          <a:p>
            <a:pPr indent="-355600" lvl="0" marL="457200" marR="0" rtl="0" algn="l">
              <a:lnSpc>
                <a:spcPct val="100000"/>
              </a:lnSpc>
              <a:spcBef>
                <a:spcPts val="600"/>
              </a:spcBef>
              <a:spcAft>
                <a:spcPts val="0"/>
              </a:spcAft>
              <a:buClr>
                <a:srgbClr val="000000"/>
              </a:buClr>
              <a:buSzPct val="100000"/>
              <a:buAutoNum type="arabicPeriod"/>
            </a:pPr>
            <a:r>
              <a:rPr lang="en" sz="2000">
                <a:solidFill>
                  <a:srgbClr val="000000"/>
                </a:solidFill>
              </a:rPr>
              <a:t>Set the </a:t>
            </a:r>
            <a:r>
              <a:rPr lang="en" sz="2000">
                <a:solidFill>
                  <a:srgbClr val="FF00FF"/>
                </a:solidFill>
              </a:rPr>
              <a:t>amplifier</a:t>
            </a:r>
            <a:r>
              <a:rPr lang="en" sz="2000">
                <a:solidFill>
                  <a:srgbClr val="000000"/>
                </a:solidFill>
              </a:rPr>
              <a:t> to DVD input.</a:t>
            </a:r>
          </a:p>
          <a:p>
            <a:pPr indent="-355600" lvl="0" marL="457200" marR="0" rtl="0" algn="l">
              <a:lnSpc>
                <a:spcPct val="100000"/>
              </a:lnSpc>
              <a:spcBef>
                <a:spcPts val="600"/>
              </a:spcBef>
              <a:spcAft>
                <a:spcPts val="0"/>
              </a:spcAft>
              <a:buClr>
                <a:srgbClr val="000000"/>
              </a:buClr>
              <a:buSzPct val="100000"/>
              <a:buAutoNum type="arabicPeriod"/>
            </a:pPr>
            <a:r>
              <a:rPr lang="en" sz="2000">
                <a:solidFill>
                  <a:srgbClr val="000000"/>
                </a:solidFill>
              </a:rPr>
              <a:t>Set the </a:t>
            </a:r>
            <a:r>
              <a:rPr lang="en" sz="2000">
                <a:solidFill>
                  <a:srgbClr val="FF00FF"/>
                </a:solidFill>
              </a:rPr>
              <a:t>amplifier</a:t>
            </a:r>
            <a:r>
              <a:rPr lang="en" sz="2000">
                <a:solidFill>
                  <a:srgbClr val="000000"/>
                </a:solidFill>
              </a:rPr>
              <a:t> to surround sound.</a:t>
            </a:r>
          </a:p>
          <a:p>
            <a:pPr indent="-355600" lvl="0" marL="457200" marR="0" rtl="0" algn="l">
              <a:lnSpc>
                <a:spcPct val="100000"/>
              </a:lnSpc>
              <a:spcBef>
                <a:spcPts val="600"/>
              </a:spcBef>
              <a:spcAft>
                <a:spcPts val="0"/>
              </a:spcAft>
              <a:buClr>
                <a:srgbClr val="000000"/>
              </a:buClr>
              <a:buSzPct val="100000"/>
              <a:buAutoNum type="arabicPeriod"/>
            </a:pPr>
            <a:r>
              <a:rPr lang="en" sz="2000">
                <a:solidFill>
                  <a:srgbClr val="000000"/>
                </a:solidFill>
              </a:rPr>
              <a:t>Set the</a:t>
            </a:r>
            <a:r>
              <a:rPr lang="en" sz="2000">
                <a:solidFill>
                  <a:srgbClr val="FF00FF"/>
                </a:solidFill>
              </a:rPr>
              <a:t> amplifier </a:t>
            </a:r>
            <a:r>
              <a:rPr lang="en" sz="2000">
                <a:solidFill>
                  <a:srgbClr val="000000"/>
                </a:solidFill>
              </a:rPr>
              <a:t>volume to medium.</a:t>
            </a:r>
          </a:p>
          <a:p>
            <a:pPr indent="-355600" lvl="0" marL="457200" marR="0" rtl="0" algn="l">
              <a:lnSpc>
                <a:spcPct val="100000"/>
              </a:lnSpc>
              <a:spcBef>
                <a:spcPts val="600"/>
              </a:spcBef>
              <a:spcAft>
                <a:spcPts val="0"/>
              </a:spcAft>
              <a:buClr>
                <a:srgbClr val="000000"/>
              </a:buClr>
              <a:buSzPct val="100000"/>
              <a:buAutoNum type="arabicPeriod"/>
            </a:pPr>
            <a:r>
              <a:rPr lang="en" sz="2000">
                <a:solidFill>
                  <a:srgbClr val="000000"/>
                </a:solidFill>
              </a:rPr>
              <a:t>Turn the </a:t>
            </a:r>
            <a:r>
              <a:rPr lang="en" sz="2000">
                <a:solidFill>
                  <a:schemeClr val="accent2"/>
                </a:solidFill>
              </a:rPr>
              <a:t>DVD player</a:t>
            </a:r>
            <a:r>
              <a:rPr lang="en" sz="2000">
                <a:solidFill>
                  <a:srgbClr val="073763"/>
                </a:solidFill>
              </a:rPr>
              <a:t> </a:t>
            </a:r>
            <a:r>
              <a:rPr lang="en" sz="2000">
                <a:solidFill>
                  <a:srgbClr val="000000"/>
                </a:solidFill>
              </a:rPr>
              <a:t>on.</a:t>
            </a:r>
          </a:p>
          <a:p>
            <a:pPr indent="-355600" lvl="0" marL="457200" marR="0" rtl="0" algn="l">
              <a:lnSpc>
                <a:spcPct val="100000"/>
              </a:lnSpc>
              <a:spcBef>
                <a:spcPts val="600"/>
              </a:spcBef>
              <a:spcAft>
                <a:spcPts val="0"/>
              </a:spcAft>
              <a:buClr>
                <a:srgbClr val="000000"/>
              </a:buClr>
              <a:buSzPct val="100000"/>
              <a:buAutoNum type="arabicPeriod"/>
            </a:pPr>
            <a:r>
              <a:rPr lang="en" sz="2000">
                <a:solidFill>
                  <a:srgbClr val="000000"/>
                </a:solidFill>
              </a:rPr>
              <a:t>Start the </a:t>
            </a:r>
            <a:r>
              <a:rPr lang="en" sz="2000">
                <a:solidFill>
                  <a:schemeClr val="accent2"/>
                </a:solidFill>
              </a:rPr>
              <a:t>DVD</a:t>
            </a:r>
            <a:r>
              <a:rPr lang="en" sz="2000">
                <a:solidFill>
                  <a:srgbClr val="000000"/>
                </a:solidFill>
              </a:rPr>
              <a:t>.</a:t>
            </a:r>
          </a:p>
        </p:txBody>
      </p:sp>
      <p:sp>
        <p:nvSpPr>
          <p:cNvPr id="322" name="Shape 32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19</a:t>
            </a:r>
          </a:p>
        </p:txBody>
      </p:sp>
      <p:pic>
        <p:nvPicPr>
          <p:cNvPr id="323" name="Shape 323"/>
          <p:cNvPicPr preferRelativeResize="0"/>
          <p:nvPr/>
        </p:nvPicPr>
        <p:blipFill>
          <a:blip r:embed="rId3">
            <a:alphaModFix/>
          </a:blip>
          <a:stretch>
            <a:fillRect/>
          </a:stretch>
        </p:blipFill>
        <p:spPr>
          <a:xfrm>
            <a:off x="5391675" y="2321525"/>
            <a:ext cx="3682349" cy="2448749"/>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Objectives for Today</a:t>
            </a:r>
          </a:p>
        </p:txBody>
      </p:sp>
      <p:sp>
        <p:nvSpPr>
          <p:cNvPr id="47" name="Shape 47"/>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100000"/>
            </a:pPr>
            <a:r>
              <a:rPr lang="en" sz="2400"/>
              <a:t>The point of OO: Separate what changes from what doesn’t.</a:t>
            </a:r>
          </a:p>
          <a:p>
            <a:pPr indent="-228600" lvl="1" marL="914400" marR="0" rtl="0" algn="l">
              <a:lnSpc>
                <a:spcPct val="100000"/>
              </a:lnSpc>
              <a:spcBef>
                <a:spcPts val="600"/>
              </a:spcBef>
              <a:spcAft>
                <a:spcPts val="0"/>
              </a:spcAft>
              <a:buSzPct val="100000"/>
            </a:pPr>
            <a:r>
              <a:rPr lang="en" sz="2200"/>
              <a:t>Easy to say, hard to do.</a:t>
            </a:r>
          </a:p>
          <a:p>
            <a:pPr indent="-228600" lvl="0" marL="457200" marR="0" rtl="0" algn="l">
              <a:lnSpc>
                <a:spcPct val="100000"/>
              </a:lnSpc>
              <a:spcBef>
                <a:spcPts val="600"/>
              </a:spcBef>
              <a:spcAft>
                <a:spcPts val="0"/>
              </a:spcAft>
              <a:buSzPct val="100000"/>
            </a:pPr>
            <a:r>
              <a:rPr lang="en" sz="2400"/>
              <a:t>Design patterns prescribe ways to structure your design to ensure this separation.</a:t>
            </a:r>
          </a:p>
          <a:p>
            <a:pPr indent="-228600" lvl="1" marL="914400" rtl="0">
              <a:spcBef>
                <a:spcPts val="0"/>
              </a:spcBef>
              <a:buSzPct val="100000"/>
            </a:pPr>
            <a:r>
              <a:rPr lang="en" sz="2200"/>
              <a:t>Strategy pattern encapsulates behaviors as classes and assign them to the appropriate owner.</a:t>
            </a:r>
          </a:p>
          <a:p>
            <a:pPr indent="-228600" lvl="1" marL="914400" rtl="0">
              <a:spcBef>
                <a:spcPts val="0"/>
              </a:spcBef>
              <a:buSzPct val="100000"/>
            </a:pPr>
            <a:r>
              <a:rPr lang="en" sz="2200"/>
              <a:t>Visitor pattern enables changes to operations performed over data without modifications to the data classes.</a:t>
            </a:r>
          </a:p>
          <a:p>
            <a:pPr indent="-228600" lvl="1" marL="914400" rtl="0">
              <a:spcBef>
                <a:spcPts val="0"/>
              </a:spcBef>
              <a:buSzPct val="100000"/>
            </a:pPr>
            <a:r>
              <a:rPr lang="en" sz="2200"/>
              <a:t>Factory pattern encapsulates object creation so that the system doesn’t need to know what type of object was created.</a:t>
            </a:r>
          </a:p>
          <a:p>
            <a:pPr indent="-228600" lvl="0" marL="457200" marR="0" rtl="0" algn="l">
              <a:lnSpc>
                <a:spcPct val="100000"/>
              </a:lnSpc>
              <a:spcBef>
                <a:spcPts val="600"/>
              </a:spcBef>
              <a:spcAft>
                <a:spcPts val="0"/>
              </a:spcAft>
              <a:buSzPct val="100000"/>
            </a:pPr>
            <a:r>
              <a:rPr lang="en" sz="2400"/>
              <a:t>Today - more design patterns.</a:t>
            </a:r>
          </a:p>
        </p:txBody>
      </p:sp>
      <p:sp>
        <p:nvSpPr>
          <p:cNvPr id="48" name="Shape 4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sp>
        <p:nvSpPr>
          <p:cNvPr id="328" name="Shape 32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Wrapping Classes</a:t>
            </a:r>
          </a:p>
        </p:txBody>
      </p:sp>
      <p:sp>
        <p:nvSpPr>
          <p:cNvPr id="329" name="Shape 329"/>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a:solidFill>
                  <a:srgbClr val="000000"/>
                </a:solidFill>
              </a:rPr>
              <a:t>The Adapter Pattern converts the interface of a class into one the client is expecting.</a:t>
            </a:r>
          </a:p>
          <a:p>
            <a:pPr indent="-228600" lvl="0" marL="457200" marR="0" rtl="0" algn="l">
              <a:lnSpc>
                <a:spcPct val="100000"/>
              </a:lnSpc>
              <a:spcBef>
                <a:spcPts val="600"/>
              </a:spcBef>
              <a:spcAft>
                <a:spcPts val="0"/>
              </a:spcAft>
              <a:buClr>
                <a:srgbClr val="000000"/>
              </a:buClr>
            </a:pPr>
            <a:r>
              <a:rPr lang="en">
                <a:solidFill>
                  <a:srgbClr val="000000"/>
                </a:solidFill>
              </a:rPr>
              <a:t>The Decorator Pattern doesn’t alter an interface, but wraps classes in new functionality.</a:t>
            </a:r>
          </a:p>
          <a:p>
            <a:pPr indent="-228600" lvl="0" marL="457200" marR="0" rtl="0" algn="l">
              <a:lnSpc>
                <a:spcPct val="100000"/>
              </a:lnSpc>
              <a:spcBef>
                <a:spcPts val="600"/>
              </a:spcBef>
              <a:spcAft>
                <a:spcPts val="0"/>
              </a:spcAft>
              <a:buClr>
                <a:srgbClr val="000000"/>
              </a:buClr>
            </a:pPr>
            <a:r>
              <a:rPr lang="en">
                <a:solidFill>
                  <a:srgbClr val="000000"/>
                </a:solidFill>
              </a:rPr>
              <a:t>The Facade Pattern simplifies interactions by hiding complexity behind a clean, easy-to-understand interface. </a:t>
            </a:r>
          </a:p>
          <a:p>
            <a:pPr indent="-228600" lvl="1" marL="914400" marR="0" rtl="0" algn="l">
              <a:lnSpc>
                <a:spcPct val="100000"/>
              </a:lnSpc>
              <a:spcBef>
                <a:spcPts val="600"/>
              </a:spcBef>
              <a:spcAft>
                <a:spcPts val="0"/>
              </a:spcAft>
              <a:buClr>
                <a:srgbClr val="000000"/>
              </a:buClr>
            </a:pPr>
            <a:r>
              <a:rPr lang="en">
                <a:solidFill>
                  <a:srgbClr val="000000"/>
                </a:solidFill>
              </a:rPr>
              <a:t>Wrapping classes into a shared interface.</a:t>
            </a:r>
          </a:p>
        </p:txBody>
      </p:sp>
      <p:sp>
        <p:nvSpPr>
          <p:cNvPr id="330" name="Shape 33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20</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4" name="Shape 334"/>
        <p:cNvGrpSpPr/>
        <p:nvPr/>
      </p:nvGrpSpPr>
      <p:grpSpPr>
        <a:xfrm>
          <a:off x="0" y="0"/>
          <a:ext cx="0" cy="0"/>
          <a:chOff x="0" y="0"/>
          <a:chExt cx="0" cy="0"/>
        </a:xfrm>
      </p:grpSpPr>
      <p:cxnSp>
        <p:nvCxnSpPr>
          <p:cNvPr id="335" name="Shape 335"/>
          <p:cNvCxnSpPr>
            <a:stCxn id="336" idx="1"/>
            <a:endCxn id="337" idx="0"/>
          </p:cNvCxnSpPr>
          <p:nvPr/>
        </p:nvCxnSpPr>
        <p:spPr>
          <a:xfrm flipH="1">
            <a:off x="779060" y="4058099"/>
            <a:ext cx="1427700" cy="446100"/>
          </a:xfrm>
          <a:prstGeom prst="straightConnector1">
            <a:avLst/>
          </a:prstGeom>
          <a:noFill/>
          <a:ln cap="flat" cmpd="sng" w="19050">
            <a:solidFill>
              <a:schemeClr val="dk2"/>
            </a:solidFill>
            <a:prstDash val="solid"/>
            <a:round/>
            <a:headEnd len="lg" w="lg" type="none"/>
            <a:tailEnd len="lg" w="lg" type="none"/>
          </a:ln>
        </p:spPr>
      </p:cxnSp>
      <p:cxnSp>
        <p:nvCxnSpPr>
          <p:cNvPr id="338" name="Shape 338"/>
          <p:cNvCxnSpPr>
            <a:stCxn id="336" idx="2"/>
            <a:endCxn id="339" idx="0"/>
          </p:cNvCxnSpPr>
          <p:nvPr/>
        </p:nvCxnSpPr>
        <p:spPr>
          <a:xfrm flipH="1">
            <a:off x="779060" y="4395749"/>
            <a:ext cx="2057400" cy="891900"/>
          </a:xfrm>
          <a:prstGeom prst="straightConnector1">
            <a:avLst/>
          </a:prstGeom>
          <a:noFill/>
          <a:ln cap="flat" cmpd="sng" w="19050">
            <a:solidFill>
              <a:schemeClr val="dk2"/>
            </a:solidFill>
            <a:prstDash val="solid"/>
            <a:round/>
            <a:headEnd len="lg" w="lg" type="none"/>
            <a:tailEnd len="lg" w="lg" type="none"/>
          </a:ln>
        </p:spPr>
      </p:cxnSp>
      <p:sp>
        <p:nvSpPr>
          <p:cNvPr id="340" name="Shape 340"/>
          <p:cNvSpPr/>
          <p:nvPr/>
        </p:nvSpPr>
        <p:spPr>
          <a:xfrm>
            <a:off x="139950" y="3612175"/>
            <a:ext cx="4618499" cy="2565900"/>
          </a:xfrm>
          <a:prstGeom prst="rect">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41" name="Shape 34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Facade Pattern</a:t>
            </a:r>
          </a:p>
        </p:txBody>
      </p:sp>
      <p:sp>
        <p:nvSpPr>
          <p:cNvPr id="342" name="Shape 34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21</a:t>
            </a:r>
          </a:p>
        </p:txBody>
      </p:sp>
      <p:sp>
        <p:nvSpPr>
          <p:cNvPr id="343" name="Shape 343"/>
          <p:cNvSpPr/>
          <p:nvPr/>
        </p:nvSpPr>
        <p:spPr>
          <a:xfrm>
            <a:off x="1568287" y="1668475"/>
            <a:ext cx="1508399" cy="19436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rtl="0" algn="ctr">
              <a:spcBef>
                <a:spcPts val="0"/>
              </a:spcBef>
              <a:buNone/>
            </a:pPr>
            <a:r>
              <a:rPr b="1" lang="en"/>
              <a:t>HomeTheater</a:t>
            </a:r>
          </a:p>
          <a:p>
            <a:pPr lvl="0" rtl="0" algn="ctr">
              <a:spcBef>
                <a:spcPts val="0"/>
              </a:spcBef>
              <a:buNone/>
            </a:pPr>
            <a:r>
              <a:rPr b="1" lang="en"/>
              <a:t>Facade</a:t>
            </a:r>
          </a:p>
          <a:p>
            <a:pPr lvl="0" rtl="0">
              <a:spcBef>
                <a:spcPts val="0"/>
              </a:spcBef>
              <a:buNone/>
            </a:pPr>
            <a:r>
              <a:t/>
            </a:r>
            <a:endParaRPr/>
          </a:p>
          <a:p>
            <a:pPr rtl="0">
              <a:spcBef>
                <a:spcPts val="0"/>
              </a:spcBef>
              <a:buNone/>
            </a:pPr>
            <a:r>
              <a:rPr lang="en"/>
              <a:t>watchMovie()</a:t>
            </a:r>
          </a:p>
          <a:p>
            <a:pPr rtl="0">
              <a:spcBef>
                <a:spcPts val="0"/>
              </a:spcBef>
              <a:buNone/>
            </a:pPr>
            <a:r>
              <a:rPr lang="en"/>
              <a:t>endMovie()</a:t>
            </a:r>
          </a:p>
          <a:p>
            <a:pPr rtl="0">
              <a:spcBef>
                <a:spcPts val="0"/>
              </a:spcBef>
              <a:buNone/>
            </a:pPr>
            <a:r>
              <a:rPr lang="en"/>
              <a:t>listenToCD()</a:t>
            </a:r>
          </a:p>
          <a:p>
            <a:pPr rtl="0">
              <a:spcBef>
                <a:spcPts val="0"/>
              </a:spcBef>
              <a:buNone/>
            </a:pPr>
            <a:r>
              <a:rPr lang="en"/>
              <a:t>endCD()</a:t>
            </a:r>
          </a:p>
          <a:p>
            <a:pPr rtl="0">
              <a:spcBef>
                <a:spcPts val="0"/>
              </a:spcBef>
              <a:buNone/>
            </a:pPr>
            <a:r>
              <a:rPr lang="en"/>
              <a:t>listenToRadio()</a:t>
            </a:r>
          </a:p>
          <a:p>
            <a:pPr lvl="0" rtl="0">
              <a:spcBef>
                <a:spcPts val="0"/>
              </a:spcBef>
              <a:buNone/>
            </a:pPr>
            <a:r>
              <a:rPr lang="en"/>
              <a:t>endRadio()</a:t>
            </a:r>
          </a:p>
        </p:txBody>
      </p:sp>
      <p:cxnSp>
        <p:nvCxnSpPr>
          <p:cNvPr id="344" name="Shape 344"/>
          <p:cNvCxnSpPr/>
          <p:nvPr/>
        </p:nvCxnSpPr>
        <p:spPr>
          <a:xfrm>
            <a:off x="1568300" y="2220373"/>
            <a:ext cx="1508399" cy="0"/>
          </a:xfrm>
          <a:prstGeom prst="straightConnector1">
            <a:avLst/>
          </a:prstGeom>
          <a:noFill/>
          <a:ln cap="flat" cmpd="sng" w="19050">
            <a:solidFill>
              <a:schemeClr val="dk2"/>
            </a:solidFill>
            <a:prstDash val="solid"/>
            <a:round/>
            <a:headEnd len="lg" w="lg" type="none"/>
            <a:tailEnd len="lg" w="lg" type="none"/>
          </a:ln>
        </p:spPr>
      </p:cxnSp>
      <p:sp>
        <p:nvSpPr>
          <p:cNvPr id="345" name="Shape 345"/>
          <p:cNvSpPr/>
          <p:nvPr/>
        </p:nvSpPr>
        <p:spPr>
          <a:xfrm>
            <a:off x="832709" y="3720525"/>
            <a:ext cx="1105800" cy="6752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Amplifier</a:t>
            </a:r>
          </a:p>
          <a:p>
            <a:pPr lvl="0" rtl="0">
              <a:spcBef>
                <a:spcPts val="0"/>
              </a:spcBef>
              <a:buNone/>
            </a:pPr>
            <a:r>
              <a:t/>
            </a:r>
            <a:endParaRPr/>
          </a:p>
          <a:p>
            <a:pPr lvl="0" rtl="0">
              <a:spcBef>
                <a:spcPts val="0"/>
              </a:spcBef>
              <a:buNone/>
            </a:pPr>
            <a:r>
              <a:t/>
            </a:r>
            <a:endParaRPr i="1"/>
          </a:p>
        </p:txBody>
      </p:sp>
      <p:cxnSp>
        <p:nvCxnSpPr>
          <p:cNvPr id="346" name="Shape 346"/>
          <p:cNvCxnSpPr/>
          <p:nvPr/>
        </p:nvCxnSpPr>
        <p:spPr>
          <a:xfrm>
            <a:off x="832700" y="4058103"/>
            <a:ext cx="1105800" cy="0"/>
          </a:xfrm>
          <a:prstGeom prst="straightConnector1">
            <a:avLst/>
          </a:prstGeom>
          <a:noFill/>
          <a:ln cap="flat" cmpd="sng" w="19050">
            <a:solidFill>
              <a:schemeClr val="dk2"/>
            </a:solidFill>
            <a:prstDash val="solid"/>
            <a:round/>
            <a:headEnd len="lg" w="lg" type="none"/>
            <a:tailEnd len="lg" w="lg" type="none"/>
          </a:ln>
        </p:spPr>
      </p:cxnSp>
      <p:sp>
        <p:nvSpPr>
          <p:cNvPr id="336" name="Shape 336"/>
          <p:cNvSpPr/>
          <p:nvPr/>
        </p:nvSpPr>
        <p:spPr>
          <a:xfrm>
            <a:off x="2206760" y="3720450"/>
            <a:ext cx="1259400" cy="6752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DVD Player</a:t>
            </a:r>
          </a:p>
          <a:p>
            <a:pPr lvl="0" rtl="0">
              <a:spcBef>
                <a:spcPts val="0"/>
              </a:spcBef>
              <a:buNone/>
            </a:pPr>
            <a:r>
              <a:t/>
            </a:r>
            <a:endParaRPr/>
          </a:p>
          <a:p>
            <a:pPr lvl="0" rtl="0">
              <a:spcBef>
                <a:spcPts val="0"/>
              </a:spcBef>
              <a:buNone/>
            </a:pPr>
            <a:r>
              <a:t/>
            </a:r>
            <a:endParaRPr i="1"/>
          </a:p>
        </p:txBody>
      </p:sp>
      <p:cxnSp>
        <p:nvCxnSpPr>
          <p:cNvPr id="347" name="Shape 347"/>
          <p:cNvCxnSpPr/>
          <p:nvPr/>
        </p:nvCxnSpPr>
        <p:spPr>
          <a:xfrm>
            <a:off x="2206750" y="4058028"/>
            <a:ext cx="1259400" cy="0"/>
          </a:xfrm>
          <a:prstGeom prst="straightConnector1">
            <a:avLst/>
          </a:prstGeom>
          <a:noFill/>
          <a:ln cap="flat" cmpd="sng" w="19050">
            <a:solidFill>
              <a:schemeClr val="dk2"/>
            </a:solidFill>
            <a:prstDash val="solid"/>
            <a:round/>
            <a:headEnd len="lg" w="lg" type="none"/>
            <a:tailEnd len="lg" w="lg" type="none"/>
          </a:ln>
        </p:spPr>
      </p:cxnSp>
      <p:sp>
        <p:nvSpPr>
          <p:cNvPr id="337" name="Shape 337"/>
          <p:cNvSpPr/>
          <p:nvPr/>
        </p:nvSpPr>
        <p:spPr>
          <a:xfrm>
            <a:off x="226209" y="4504100"/>
            <a:ext cx="1105800" cy="6752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Tuner</a:t>
            </a:r>
          </a:p>
          <a:p>
            <a:pPr lvl="0" rtl="0">
              <a:spcBef>
                <a:spcPts val="0"/>
              </a:spcBef>
              <a:buNone/>
            </a:pPr>
            <a:r>
              <a:t/>
            </a:r>
            <a:endParaRPr/>
          </a:p>
          <a:p>
            <a:pPr lvl="0" rtl="0">
              <a:spcBef>
                <a:spcPts val="0"/>
              </a:spcBef>
              <a:buNone/>
            </a:pPr>
            <a:r>
              <a:t/>
            </a:r>
            <a:endParaRPr i="1"/>
          </a:p>
        </p:txBody>
      </p:sp>
      <p:cxnSp>
        <p:nvCxnSpPr>
          <p:cNvPr id="348" name="Shape 348"/>
          <p:cNvCxnSpPr/>
          <p:nvPr/>
        </p:nvCxnSpPr>
        <p:spPr>
          <a:xfrm>
            <a:off x="226200" y="4841678"/>
            <a:ext cx="1105800" cy="0"/>
          </a:xfrm>
          <a:prstGeom prst="straightConnector1">
            <a:avLst/>
          </a:prstGeom>
          <a:noFill/>
          <a:ln cap="flat" cmpd="sng" w="19050">
            <a:solidFill>
              <a:schemeClr val="dk2"/>
            </a:solidFill>
            <a:prstDash val="solid"/>
            <a:round/>
            <a:headEnd len="lg" w="lg" type="none"/>
            <a:tailEnd len="lg" w="lg" type="none"/>
          </a:ln>
        </p:spPr>
      </p:cxnSp>
      <p:sp>
        <p:nvSpPr>
          <p:cNvPr id="349" name="Shape 349"/>
          <p:cNvSpPr/>
          <p:nvPr/>
        </p:nvSpPr>
        <p:spPr>
          <a:xfrm>
            <a:off x="1677059" y="4504025"/>
            <a:ext cx="1105800" cy="6752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CD Player</a:t>
            </a:r>
          </a:p>
          <a:p>
            <a:pPr lvl="0" rtl="0">
              <a:spcBef>
                <a:spcPts val="0"/>
              </a:spcBef>
              <a:buNone/>
            </a:pPr>
            <a:r>
              <a:t/>
            </a:r>
            <a:endParaRPr/>
          </a:p>
          <a:p>
            <a:pPr lvl="0" rtl="0">
              <a:spcBef>
                <a:spcPts val="0"/>
              </a:spcBef>
              <a:buNone/>
            </a:pPr>
            <a:r>
              <a:t/>
            </a:r>
            <a:endParaRPr i="1"/>
          </a:p>
        </p:txBody>
      </p:sp>
      <p:cxnSp>
        <p:nvCxnSpPr>
          <p:cNvPr id="350" name="Shape 350"/>
          <p:cNvCxnSpPr/>
          <p:nvPr/>
        </p:nvCxnSpPr>
        <p:spPr>
          <a:xfrm>
            <a:off x="1677050" y="4841603"/>
            <a:ext cx="1105800" cy="0"/>
          </a:xfrm>
          <a:prstGeom prst="straightConnector1">
            <a:avLst/>
          </a:prstGeom>
          <a:noFill/>
          <a:ln cap="flat" cmpd="sng" w="19050">
            <a:solidFill>
              <a:schemeClr val="dk2"/>
            </a:solidFill>
            <a:prstDash val="solid"/>
            <a:round/>
            <a:headEnd len="lg" w="lg" type="none"/>
            <a:tailEnd len="lg" w="lg" type="none"/>
          </a:ln>
        </p:spPr>
      </p:cxnSp>
      <p:sp>
        <p:nvSpPr>
          <p:cNvPr id="339" name="Shape 339"/>
          <p:cNvSpPr/>
          <p:nvPr/>
        </p:nvSpPr>
        <p:spPr>
          <a:xfrm>
            <a:off x="226209" y="5287550"/>
            <a:ext cx="1105800" cy="6752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Projector</a:t>
            </a:r>
          </a:p>
          <a:p>
            <a:pPr lvl="0" rtl="0">
              <a:spcBef>
                <a:spcPts val="0"/>
              </a:spcBef>
              <a:buNone/>
            </a:pPr>
            <a:r>
              <a:t/>
            </a:r>
            <a:endParaRPr/>
          </a:p>
          <a:p>
            <a:pPr lvl="0" rtl="0">
              <a:spcBef>
                <a:spcPts val="0"/>
              </a:spcBef>
              <a:buNone/>
            </a:pPr>
            <a:r>
              <a:t/>
            </a:r>
            <a:endParaRPr i="1"/>
          </a:p>
        </p:txBody>
      </p:sp>
      <p:cxnSp>
        <p:nvCxnSpPr>
          <p:cNvPr id="351" name="Shape 351"/>
          <p:cNvCxnSpPr/>
          <p:nvPr/>
        </p:nvCxnSpPr>
        <p:spPr>
          <a:xfrm>
            <a:off x="226200" y="5625128"/>
            <a:ext cx="1105800" cy="0"/>
          </a:xfrm>
          <a:prstGeom prst="straightConnector1">
            <a:avLst/>
          </a:prstGeom>
          <a:noFill/>
          <a:ln cap="flat" cmpd="sng" w="19050">
            <a:solidFill>
              <a:schemeClr val="dk2"/>
            </a:solidFill>
            <a:prstDash val="solid"/>
            <a:round/>
            <a:headEnd len="lg" w="lg" type="none"/>
            <a:tailEnd len="lg" w="lg" type="none"/>
          </a:ln>
        </p:spPr>
      </p:cxnSp>
      <p:sp>
        <p:nvSpPr>
          <p:cNvPr id="352" name="Shape 352"/>
          <p:cNvSpPr/>
          <p:nvPr/>
        </p:nvSpPr>
        <p:spPr>
          <a:xfrm>
            <a:off x="1453959" y="5287512"/>
            <a:ext cx="1105800" cy="6752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Screen</a:t>
            </a:r>
          </a:p>
          <a:p>
            <a:pPr lvl="0" rtl="0">
              <a:spcBef>
                <a:spcPts val="0"/>
              </a:spcBef>
              <a:buNone/>
            </a:pPr>
            <a:r>
              <a:t/>
            </a:r>
            <a:endParaRPr/>
          </a:p>
          <a:p>
            <a:pPr lvl="0" rtl="0">
              <a:spcBef>
                <a:spcPts val="0"/>
              </a:spcBef>
              <a:buNone/>
            </a:pPr>
            <a:r>
              <a:t/>
            </a:r>
            <a:endParaRPr i="1"/>
          </a:p>
        </p:txBody>
      </p:sp>
      <p:cxnSp>
        <p:nvCxnSpPr>
          <p:cNvPr id="353" name="Shape 353"/>
          <p:cNvCxnSpPr/>
          <p:nvPr/>
        </p:nvCxnSpPr>
        <p:spPr>
          <a:xfrm>
            <a:off x="1453950" y="5625090"/>
            <a:ext cx="1105800" cy="0"/>
          </a:xfrm>
          <a:prstGeom prst="straightConnector1">
            <a:avLst/>
          </a:prstGeom>
          <a:noFill/>
          <a:ln cap="flat" cmpd="sng" w="19050">
            <a:solidFill>
              <a:schemeClr val="dk2"/>
            </a:solidFill>
            <a:prstDash val="solid"/>
            <a:round/>
            <a:headEnd len="lg" w="lg" type="none"/>
            <a:tailEnd len="lg" w="lg" type="none"/>
          </a:ln>
        </p:spPr>
      </p:cxnSp>
      <p:sp>
        <p:nvSpPr>
          <p:cNvPr id="354" name="Shape 354"/>
          <p:cNvSpPr/>
          <p:nvPr/>
        </p:nvSpPr>
        <p:spPr>
          <a:xfrm>
            <a:off x="2782863" y="5287550"/>
            <a:ext cx="1616400" cy="6752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Popcorn Maker</a:t>
            </a:r>
          </a:p>
          <a:p>
            <a:pPr lvl="0" rtl="0">
              <a:spcBef>
                <a:spcPts val="0"/>
              </a:spcBef>
              <a:buNone/>
            </a:pPr>
            <a:r>
              <a:t/>
            </a:r>
            <a:endParaRPr/>
          </a:p>
          <a:p>
            <a:pPr lvl="0" rtl="0">
              <a:spcBef>
                <a:spcPts val="0"/>
              </a:spcBef>
              <a:buNone/>
            </a:pPr>
            <a:r>
              <a:t/>
            </a:r>
            <a:endParaRPr i="1"/>
          </a:p>
        </p:txBody>
      </p:sp>
      <p:cxnSp>
        <p:nvCxnSpPr>
          <p:cNvPr id="355" name="Shape 355"/>
          <p:cNvCxnSpPr/>
          <p:nvPr/>
        </p:nvCxnSpPr>
        <p:spPr>
          <a:xfrm>
            <a:off x="2782850" y="5625128"/>
            <a:ext cx="1616400" cy="0"/>
          </a:xfrm>
          <a:prstGeom prst="straightConnector1">
            <a:avLst/>
          </a:prstGeom>
          <a:noFill/>
          <a:ln cap="flat" cmpd="sng" w="19050">
            <a:solidFill>
              <a:schemeClr val="dk2"/>
            </a:solidFill>
            <a:prstDash val="solid"/>
            <a:round/>
            <a:headEnd len="lg" w="lg" type="none"/>
            <a:tailEnd len="lg" w="lg" type="none"/>
          </a:ln>
        </p:spPr>
      </p:cxnSp>
      <p:sp>
        <p:nvSpPr>
          <p:cNvPr id="356" name="Shape 356"/>
          <p:cNvSpPr/>
          <p:nvPr/>
        </p:nvSpPr>
        <p:spPr>
          <a:xfrm>
            <a:off x="2913409" y="4504100"/>
            <a:ext cx="1105800" cy="6752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Lights</a:t>
            </a:r>
          </a:p>
          <a:p>
            <a:pPr lvl="0" rtl="0">
              <a:spcBef>
                <a:spcPts val="0"/>
              </a:spcBef>
              <a:buNone/>
            </a:pPr>
            <a:r>
              <a:t/>
            </a:r>
            <a:endParaRPr/>
          </a:p>
          <a:p>
            <a:pPr lvl="0" rtl="0">
              <a:spcBef>
                <a:spcPts val="0"/>
              </a:spcBef>
              <a:buNone/>
            </a:pPr>
            <a:r>
              <a:t/>
            </a:r>
            <a:endParaRPr i="1"/>
          </a:p>
        </p:txBody>
      </p:sp>
      <p:cxnSp>
        <p:nvCxnSpPr>
          <p:cNvPr id="357" name="Shape 357"/>
          <p:cNvCxnSpPr/>
          <p:nvPr/>
        </p:nvCxnSpPr>
        <p:spPr>
          <a:xfrm>
            <a:off x="2913400" y="4841678"/>
            <a:ext cx="1105800" cy="0"/>
          </a:xfrm>
          <a:prstGeom prst="straightConnector1">
            <a:avLst/>
          </a:prstGeom>
          <a:noFill/>
          <a:ln cap="flat" cmpd="sng" w="19050">
            <a:solidFill>
              <a:schemeClr val="dk2"/>
            </a:solidFill>
            <a:prstDash val="solid"/>
            <a:round/>
            <a:headEnd len="lg" w="lg" type="none"/>
            <a:tailEnd len="lg" w="lg" type="none"/>
          </a:ln>
        </p:spPr>
      </p:cxnSp>
      <p:sp>
        <p:nvSpPr>
          <p:cNvPr id="358" name="Shape 358"/>
          <p:cNvSpPr txBox="1"/>
          <p:nvPr/>
        </p:nvSpPr>
        <p:spPr>
          <a:xfrm>
            <a:off x="5096850" y="1691175"/>
            <a:ext cx="3930599" cy="4770300"/>
          </a:xfrm>
          <a:prstGeom prst="rect">
            <a:avLst/>
          </a:prstGeom>
          <a:noFill/>
          <a:ln>
            <a:noFill/>
          </a:ln>
        </p:spPr>
        <p:txBody>
          <a:bodyPr anchorCtr="0" anchor="t" bIns="91425" lIns="91425" rIns="91425" tIns="91425">
            <a:noAutofit/>
          </a:bodyPr>
          <a:lstStyle/>
          <a:p>
            <a:pPr indent="-355600" lvl="0" marL="457200" rtl="0">
              <a:spcBef>
                <a:spcPts val="0"/>
              </a:spcBef>
              <a:buSzPct val="100000"/>
              <a:buAutoNum type="arabicPeriod"/>
            </a:pPr>
            <a:r>
              <a:rPr lang="en" sz="2000"/>
              <a:t>Create a new class HomeTheaterFacade that exposes a few simple methods.</a:t>
            </a:r>
          </a:p>
          <a:p>
            <a:pPr indent="-355600" lvl="0" marL="457200" rtl="0">
              <a:spcBef>
                <a:spcPts val="0"/>
              </a:spcBef>
              <a:buSzPct val="100000"/>
              <a:buAutoNum type="arabicPeriod"/>
            </a:pPr>
            <a:r>
              <a:rPr lang="en" sz="2000"/>
              <a:t>Facade treats the home theater components as a subsystem and call on the subsystem to implement its methods.</a:t>
            </a:r>
          </a:p>
          <a:p>
            <a:pPr indent="-355600" lvl="0" marL="457200" rtl="0">
              <a:spcBef>
                <a:spcPts val="0"/>
              </a:spcBef>
              <a:buSzPct val="100000"/>
              <a:buAutoNum type="arabicPeriod"/>
            </a:pPr>
            <a:r>
              <a:rPr lang="en" sz="2000"/>
              <a:t>Client code calls methods on the facade instead of the subsystem.</a:t>
            </a:r>
          </a:p>
          <a:p>
            <a:pPr indent="-355600" lvl="0" marL="457200">
              <a:spcBef>
                <a:spcPts val="0"/>
              </a:spcBef>
              <a:buSzPct val="100000"/>
              <a:buAutoNum type="arabicPeriod"/>
            </a:pPr>
            <a:r>
              <a:rPr lang="en" sz="2000"/>
              <a:t>Facade still leaves the subsystem accessible to use directly.</a:t>
            </a:r>
          </a:p>
        </p:txBody>
      </p:sp>
      <p:cxnSp>
        <p:nvCxnSpPr>
          <p:cNvPr id="359" name="Shape 359"/>
          <p:cNvCxnSpPr>
            <a:stCxn id="345" idx="3"/>
            <a:endCxn id="336" idx="1"/>
          </p:cNvCxnSpPr>
          <p:nvPr/>
        </p:nvCxnSpPr>
        <p:spPr>
          <a:xfrm>
            <a:off x="1938509" y="4058174"/>
            <a:ext cx="268200" cy="0"/>
          </a:xfrm>
          <a:prstGeom prst="straightConnector1">
            <a:avLst/>
          </a:prstGeom>
          <a:noFill/>
          <a:ln cap="flat" cmpd="sng" w="19050">
            <a:solidFill>
              <a:schemeClr val="dk2"/>
            </a:solidFill>
            <a:prstDash val="solid"/>
            <a:round/>
            <a:headEnd len="lg" w="lg" type="none"/>
            <a:tailEnd len="lg" w="lg" type="none"/>
          </a:ln>
        </p:spPr>
      </p:cxnSp>
      <p:cxnSp>
        <p:nvCxnSpPr>
          <p:cNvPr id="360" name="Shape 360"/>
          <p:cNvCxnSpPr>
            <a:stCxn id="349" idx="0"/>
            <a:endCxn id="345" idx="2"/>
          </p:cNvCxnSpPr>
          <p:nvPr/>
        </p:nvCxnSpPr>
        <p:spPr>
          <a:xfrm rot="10800000">
            <a:off x="1385459" y="4395725"/>
            <a:ext cx="844500" cy="108300"/>
          </a:xfrm>
          <a:prstGeom prst="straightConnector1">
            <a:avLst/>
          </a:prstGeom>
          <a:noFill/>
          <a:ln cap="flat" cmpd="sng" w="19050">
            <a:solidFill>
              <a:schemeClr val="dk2"/>
            </a:solidFill>
            <a:prstDash val="solid"/>
            <a:round/>
            <a:headEnd len="lg" w="lg" type="none"/>
            <a:tailEnd len="lg" w="lg" type="none"/>
          </a:ln>
        </p:spPr>
      </p:cxnSp>
      <p:cxnSp>
        <p:nvCxnSpPr>
          <p:cNvPr id="361" name="Shape 361"/>
          <p:cNvCxnSpPr>
            <a:stCxn id="352" idx="1"/>
            <a:endCxn id="339" idx="3"/>
          </p:cNvCxnSpPr>
          <p:nvPr/>
        </p:nvCxnSpPr>
        <p:spPr>
          <a:xfrm rot="10800000">
            <a:off x="1332159" y="5625162"/>
            <a:ext cx="121800" cy="0"/>
          </a:xfrm>
          <a:prstGeom prst="straightConnector1">
            <a:avLst/>
          </a:prstGeom>
          <a:noFill/>
          <a:ln cap="flat" cmpd="sng" w="19050">
            <a:solidFill>
              <a:schemeClr val="dk2"/>
            </a:solidFill>
            <a:prstDash val="solid"/>
            <a:round/>
            <a:headEnd len="lg" w="lg" type="none"/>
            <a:tailEnd len="lg" w="lg" type="none"/>
          </a:ln>
        </p:spPr>
      </p:cxnSp>
      <p:cxnSp>
        <p:nvCxnSpPr>
          <p:cNvPr id="362" name="Shape 362"/>
          <p:cNvCxnSpPr>
            <a:stCxn id="345" idx="1"/>
            <a:endCxn id="337" idx="0"/>
          </p:cNvCxnSpPr>
          <p:nvPr/>
        </p:nvCxnSpPr>
        <p:spPr>
          <a:xfrm flipH="1">
            <a:off x="779009" y="4058174"/>
            <a:ext cx="53700" cy="445800"/>
          </a:xfrm>
          <a:prstGeom prst="straightConnector1">
            <a:avLst/>
          </a:prstGeom>
          <a:noFill/>
          <a:ln cap="flat" cmpd="sng" w="19050">
            <a:solidFill>
              <a:schemeClr val="dk2"/>
            </a:solidFill>
            <a:prstDash val="solid"/>
            <a:round/>
            <a:headEnd len="lg" w="lg" type="none"/>
            <a:tailEnd len="lg" w="lg" type="none"/>
          </a:ln>
        </p:spPr>
      </p:cxnSp>
      <p:cxnSp>
        <p:nvCxnSpPr>
          <p:cNvPr id="363" name="Shape 363"/>
          <p:cNvCxnSpPr>
            <a:stCxn id="349" idx="1"/>
            <a:endCxn id="337" idx="3"/>
          </p:cNvCxnSpPr>
          <p:nvPr/>
        </p:nvCxnSpPr>
        <p:spPr>
          <a:xfrm rot="10800000">
            <a:off x="1332059" y="4841674"/>
            <a:ext cx="345000" cy="0"/>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7" name="Shape 367"/>
        <p:cNvGrpSpPr/>
        <p:nvPr/>
      </p:nvGrpSpPr>
      <p:grpSpPr>
        <a:xfrm>
          <a:off x="0" y="0"/>
          <a:ext cx="0" cy="0"/>
          <a:chOff x="0" y="0"/>
          <a:chExt cx="0" cy="0"/>
        </a:xfrm>
      </p:grpSpPr>
      <p:sp>
        <p:nvSpPr>
          <p:cNvPr id="368" name="Shape 36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Facade Pattern Defined</a:t>
            </a:r>
          </a:p>
        </p:txBody>
      </p:sp>
      <p:sp>
        <p:nvSpPr>
          <p:cNvPr id="369" name="Shape 369"/>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a:solidFill>
                  <a:srgbClr val="000000"/>
                </a:solidFill>
              </a:rPr>
              <a:t>The Facade Pattern provides a unified interface to a set of interfaces in a subsystem. </a:t>
            </a:r>
          </a:p>
          <a:p>
            <a:pPr indent="-228600" lvl="0" marL="457200" marR="0" rtl="0" algn="l">
              <a:lnSpc>
                <a:spcPct val="100000"/>
              </a:lnSpc>
              <a:spcBef>
                <a:spcPts val="600"/>
              </a:spcBef>
              <a:spcAft>
                <a:spcPts val="0"/>
              </a:spcAft>
              <a:buClr>
                <a:srgbClr val="000000"/>
              </a:buClr>
            </a:pPr>
            <a:r>
              <a:rPr lang="en">
                <a:solidFill>
                  <a:srgbClr val="000000"/>
                </a:solidFill>
              </a:rPr>
              <a:t>Facade defines a higher-level interface that makes the subsystem easier to use.</a:t>
            </a:r>
          </a:p>
          <a:p>
            <a:pPr indent="-228600" lvl="1" marL="914400" marR="0" rtl="0" algn="l">
              <a:lnSpc>
                <a:spcPct val="100000"/>
              </a:lnSpc>
              <a:spcBef>
                <a:spcPts val="600"/>
              </a:spcBef>
              <a:spcAft>
                <a:spcPts val="0"/>
              </a:spcAft>
              <a:buClr>
                <a:srgbClr val="000000"/>
              </a:buClr>
            </a:pPr>
            <a:r>
              <a:rPr lang="en">
                <a:solidFill>
                  <a:srgbClr val="000000"/>
                </a:solidFill>
              </a:rPr>
              <a:t>No encapsulation - the lower levels are still accessible. Merely provides another method of access.</a:t>
            </a:r>
          </a:p>
          <a:p>
            <a:pPr indent="-228600" lvl="1" marL="914400" marR="0" rtl="0" algn="l">
              <a:lnSpc>
                <a:spcPct val="100000"/>
              </a:lnSpc>
              <a:spcBef>
                <a:spcPts val="600"/>
              </a:spcBef>
              <a:spcAft>
                <a:spcPts val="0"/>
              </a:spcAft>
              <a:buClr>
                <a:srgbClr val="000000"/>
              </a:buClr>
            </a:pPr>
            <a:r>
              <a:rPr lang="en">
                <a:solidFill>
                  <a:srgbClr val="000000"/>
                </a:solidFill>
              </a:rPr>
              <a:t>Multiple facades may be defined for the same subsystem to provide different situational functions.</a:t>
            </a:r>
          </a:p>
          <a:p>
            <a:pPr indent="-228600" lvl="1" marL="914400" marR="0" rtl="0" algn="l">
              <a:lnSpc>
                <a:spcPct val="100000"/>
              </a:lnSpc>
              <a:spcBef>
                <a:spcPts val="600"/>
              </a:spcBef>
              <a:spcAft>
                <a:spcPts val="0"/>
              </a:spcAft>
              <a:buClr>
                <a:srgbClr val="000000"/>
              </a:buClr>
            </a:pPr>
            <a:r>
              <a:rPr lang="en">
                <a:solidFill>
                  <a:srgbClr val="000000"/>
                </a:solidFill>
              </a:rPr>
              <a:t>Decouples the client from any one subsystem. </a:t>
            </a:r>
          </a:p>
        </p:txBody>
      </p:sp>
      <p:sp>
        <p:nvSpPr>
          <p:cNvPr id="370" name="Shape 37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22</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4" name="Shape 374"/>
        <p:cNvGrpSpPr/>
        <p:nvPr/>
      </p:nvGrpSpPr>
      <p:grpSpPr>
        <a:xfrm>
          <a:off x="0" y="0"/>
          <a:ext cx="0" cy="0"/>
          <a:chOff x="0" y="0"/>
          <a:chExt cx="0" cy="0"/>
        </a:xfrm>
      </p:grpSpPr>
      <p:sp>
        <p:nvSpPr>
          <p:cNvPr id="375" name="Shape 37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Facade Pattern</a:t>
            </a:r>
          </a:p>
        </p:txBody>
      </p:sp>
      <p:sp>
        <p:nvSpPr>
          <p:cNvPr id="376" name="Shape 3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23</a:t>
            </a:r>
          </a:p>
        </p:txBody>
      </p:sp>
      <p:sp>
        <p:nvSpPr>
          <p:cNvPr id="377" name="Shape 377"/>
          <p:cNvSpPr/>
          <p:nvPr/>
        </p:nvSpPr>
        <p:spPr>
          <a:xfrm>
            <a:off x="1518550" y="2333174"/>
            <a:ext cx="1508399" cy="90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Client</a:t>
            </a:r>
          </a:p>
          <a:p>
            <a:pPr lvl="0" rtl="0">
              <a:spcBef>
                <a:spcPts val="0"/>
              </a:spcBef>
              <a:buNone/>
            </a:pPr>
            <a:r>
              <a:t/>
            </a:r>
            <a:endParaRPr/>
          </a:p>
          <a:p>
            <a:pPr lvl="0" rtl="0">
              <a:spcBef>
                <a:spcPts val="0"/>
              </a:spcBef>
              <a:buNone/>
            </a:pPr>
            <a:r>
              <a:t/>
            </a:r>
            <a:endParaRPr i="1"/>
          </a:p>
        </p:txBody>
      </p:sp>
      <p:cxnSp>
        <p:nvCxnSpPr>
          <p:cNvPr id="378" name="Shape 378"/>
          <p:cNvCxnSpPr/>
          <p:nvPr/>
        </p:nvCxnSpPr>
        <p:spPr>
          <a:xfrm>
            <a:off x="1518537" y="2785562"/>
            <a:ext cx="1508399" cy="0"/>
          </a:xfrm>
          <a:prstGeom prst="straightConnector1">
            <a:avLst/>
          </a:prstGeom>
          <a:noFill/>
          <a:ln cap="flat" cmpd="sng" w="19050">
            <a:solidFill>
              <a:schemeClr val="dk2"/>
            </a:solidFill>
            <a:prstDash val="solid"/>
            <a:round/>
            <a:headEnd len="lg" w="lg" type="none"/>
            <a:tailEnd len="lg" w="lg" type="none"/>
          </a:ln>
        </p:spPr>
      </p:cxnSp>
      <p:sp>
        <p:nvSpPr>
          <p:cNvPr id="379" name="Shape 379"/>
          <p:cNvSpPr/>
          <p:nvPr/>
        </p:nvSpPr>
        <p:spPr>
          <a:xfrm>
            <a:off x="5294200" y="2244824"/>
            <a:ext cx="1508399" cy="108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Facade</a:t>
            </a:r>
          </a:p>
          <a:p>
            <a:pPr lvl="0" rtl="0">
              <a:spcBef>
                <a:spcPts val="0"/>
              </a:spcBef>
              <a:buNone/>
            </a:pPr>
            <a:r>
              <a:t/>
            </a:r>
            <a:endParaRPr/>
          </a:p>
          <a:p>
            <a:pPr lvl="0" rtl="0">
              <a:spcBef>
                <a:spcPts val="0"/>
              </a:spcBef>
              <a:buNone/>
            </a:pPr>
            <a:r>
              <a:rPr lang="en"/>
              <a:t>// Methods</a:t>
            </a:r>
          </a:p>
        </p:txBody>
      </p:sp>
      <p:cxnSp>
        <p:nvCxnSpPr>
          <p:cNvPr id="380" name="Shape 380"/>
          <p:cNvCxnSpPr/>
          <p:nvPr/>
        </p:nvCxnSpPr>
        <p:spPr>
          <a:xfrm>
            <a:off x="5294187" y="2856412"/>
            <a:ext cx="1508399" cy="0"/>
          </a:xfrm>
          <a:prstGeom prst="straightConnector1">
            <a:avLst/>
          </a:prstGeom>
          <a:noFill/>
          <a:ln cap="flat" cmpd="sng" w="19050">
            <a:solidFill>
              <a:schemeClr val="dk2"/>
            </a:solidFill>
            <a:prstDash val="solid"/>
            <a:round/>
            <a:headEnd len="lg" w="lg" type="none"/>
            <a:tailEnd len="lg" w="lg" type="none"/>
          </a:ln>
        </p:spPr>
      </p:cxnSp>
      <p:cxnSp>
        <p:nvCxnSpPr>
          <p:cNvPr id="381" name="Shape 381"/>
          <p:cNvCxnSpPr>
            <a:stCxn id="377" idx="3"/>
            <a:endCxn id="379" idx="1"/>
          </p:cNvCxnSpPr>
          <p:nvPr/>
        </p:nvCxnSpPr>
        <p:spPr>
          <a:xfrm>
            <a:off x="3026949" y="2785574"/>
            <a:ext cx="2267399" cy="0"/>
          </a:xfrm>
          <a:prstGeom prst="straightConnector1">
            <a:avLst/>
          </a:prstGeom>
          <a:noFill/>
          <a:ln cap="flat" cmpd="sng" w="28575">
            <a:solidFill>
              <a:schemeClr val="dk2"/>
            </a:solidFill>
            <a:prstDash val="solid"/>
            <a:round/>
            <a:headEnd len="lg" w="lg" type="none"/>
            <a:tailEnd len="lg" w="lg" type="none"/>
          </a:ln>
        </p:spPr>
      </p:cxnSp>
      <p:sp>
        <p:nvSpPr>
          <p:cNvPr id="382" name="Shape 382"/>
          <p:cNvSpPr/>
          <p:nvPr/>
        </p:nvSpPr>
        <p:spPr>
          <a:xfrm>
            <a:off x="4159000" y="3848875"/>
            <a:ext cx="3778800" cy="2087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b="1" lang="en"/>
              <a:t>Subsystem Classes</a:t>
            </a:r>
          </a:p>
        </p:txBody>
      </p:sp>
      <p:cxnSp>
        <p:nvCxnSpPr>
          <p:cNvPr id="383" name="Shape 383"/>
          <p:cNvCxnSpPr>
            <a:stCxn id="382" idx="0"/>
            <a:endCxn id="379" idx="2"/>
          </p:cNvCxnSpPr>
          <p:nvPr/>
        </p:nvCxnSpPr>
        <p:spPr>
          <a:xfrm rot="10800000">
            <a:off x="6048400" y="3326275"/>
            <a:ext cx="0" cy="522600"/>
          </a:xfrm>
          <a:prstGeom prst="straightConnector1">
            <a:avLst/>
          </a:prstGeom>
          <a:noFill/>
          <a:ln cap="flat" cmpd="sng" w="28575">
            <a:solidFill>
              <a:schemeClr val="dk2"/>
            </a:solidFill>
            <a:prstDash val="solid"/>
            <a:round/>
            <a:headEnd len="lg" w="lg" type="none"/>
            <a:tailEnd len="lg" w="lg" type="none"/>
          </a:ln>
        </p:spPr>
      </p:cxn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7" name="Shape 387"/>
        <p:cNvGrpSpPr/>
        <p:nvPr/>
      </p:nvGrpSpPr>
      <p:grpSpPr>
        <a:xfrm>
          <a:off x="0" y="0"/>
          <a:ext cx="0" cy="0"/>
          <a:chOff x="0" y="0"/>
          <a:chExt cx="0" cy="0"/>
        </a:xfrm>
      </p:grpSpPr>
      <p:sp>
        <p:nvSpPr>
          <p:cNvPr id="388" name="Shape 38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Principle of Least Knowledge</a:t>
            </a:r>
          </a:p>
        </p:txBody>
      </p:sp>
      <p:sp>
        <p:nvSpPr>
          <p:cNvPr id="389" name="Shape 389"/>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buSzPct val="100000"/>
              <a:buFont typeface="Arial"/>
            </a:pPr>
            <a:r>
              <a:rPr lang="en">
                <a:solidFill>
                  <a:srgbClr val="000000"/>
                </a:solidFill>
              </a:rPr>
              <a:t>Principle - </a:t>
            </a:r>
            <a:r>
              <a:rPr b="1" lang="en">
                <a:solidFill>
                  <a:srgbClr val="000000"/>
                </a:solidFill>
              </a:rPr>
              <a:t>talk only to your immediate friends.</a:t>
            </a:r>
          </a:p>
          <a:p>
            <a:pPr indent="-228600" lvl="0" marL="457200" marR="0" rtl="0" algn="l">
              <a:lnSpc>
                <a:spcPct val="100000"/>
              </a:lnSpc>
              <a:spcBef>
                <a:spcPts val="600"/>
              </a:spcBef>
              <a:spcAft>
                <a:spcPts val="0"/>
              </a:spcAft>
              <a:buClr>
                <a:srgbClr val="000000"/>
              </a:buClr>
            </a:pPr>
            <a:r>
              <a:rPr lang="en">
                <a:solidFill>
                  <a:srgbClr val="000000"/>
                </a:solidFill>
              </a:rPr>
              <a:t>When designing a class, be careful of the number of classes it interacts with and how it comes to interact with them.</a:t>
            </a:r>
          </a:p>
          <a:p>
            <a:pPr indent="-228600" lvl="0" marL="457200" marR="0" rtl="0" algn="l">
              <a:lnSpc>
                <a:spcPct val="100000"/>
              </a:lnSpc>
              <a:spcBef>
                <a:spcPts val="600"/>
              </a:spcBef>
              <a:spcAft>
                <a:spcPts val="0"/>
              </a:spcAft>
              <a:buClr>
                <a:srgbClr val="000000"/>
              </a:buClr>
            </a:pPr>
            <a:r>
              <a:rPr lang="en">
                <a:solidFill>
                  <a:srgbClr val="000000"/>
                </a:solidFill>
              </a:rPr>
              <a:t>Only invoke methods that belong to the object itself, objects passed in as parameters, objects the method creates or instantiates, and components of the object.</a:t>
            </a:r>
          </a:p>
          <a:p>
            <a:pPr indent="0" lvl="0" marL="0" marR="0" rtl="0" algn="l">
              <a:lnSpc>
                <a:spcPct val="100000"/>
              </a:lnSpc>
              <a:spcBef>
                <a:spcPts val="600"/>
              </a:spcBef>
              <a:spcAft>
                <a:spcPts val="0"/>
              </a:spcAft>
              <a:buNone/>
            </a:pPr>
            <a:r>
              <a:t/>
            </a:r>
            <a:endParaRPr>
              <a:solidFill>
                <a:srgbClr val="000000"/>
              </a:solidFill>
            </a:endParaRPr>
          </a:p>
          <a:p>
            <a:pPr lvl="0" marR="0" rtl="0" algn="l">
              <a:lnSpc>
                <a:spcPct val="100000"/>
              </a:lnSpc>
              <a:spcBef>
                <a:spcPts val="600"/>
              </a:spcBef>
              <a:spcAft>
                <a:spcPts val="0"/>
              </a:spcAft>
              <a:buNone/>
            </a:pPr>
            <a:r>
              <a:t/>
            </a:r>
            <a:endParaRPr>
              <a:solidFill>
                <a:srgbClr val="000000"/>
              </a:solidFill>
            </a:endParaRPr>
          </a:p>
        </p:txBody>
      </p:sp>
      <p:sp>
        <p:nvSpPr>
          <p:cNvPr id="390" name="Shape 3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24</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4" name="Shape 394"/>
        <p:cNvGrpSpPr/>
        <p:nvPr/>
      </p:nvGrpSpPr>
      <p:grpSpPr>
        <a:xfrm>
          <a:off x="0" y="0"/>
          <a:ext cx="0" cy="0"/>
          <a:chOff x="0" y="0"/>
          <a:chExt cx="0" cy="0"/>
        </a:xfrm>
      </p:grpSpPr>
      <p:sp>
        <p:nvSpPr>
          <p:cNvPr id="395" name="Shape 39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Home Automation Remote</a:t>
            </a:r>
          </a:p>
        </p:txBody>
      </p:sp>
      <p:sp>
        <p:nvSpPr>
          <p:cNvPr id="396" name="Shape 396"/>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buSzPct val="100000"/>
            </a:pPr>
            <a:r>
              <a:rPr lang="en" sz="2400">
                <a:solidFill>
                  <a:srgbClr val="000000"/>
                </a:solidFill>
              </a:rPr>
              <a:t>We want to develop a remote control API for controlling a variety of home appliances.</a:t>
            </a:r>
          </a:p>
          <a:p>
            <a:pPr indent="-228600" lvl="1" marL="914400" marR="0" rtl="0" algn="l">
              <a:lnSpc>
                <a:spcPct val="100000"/>
              </a:lnSpc>
              <a:spcBef>
                <a:spcPts val="600"/>
              </a:spcBef>
              <a:spcAft>
                <a:spcPts val="0"/>
              </a:spcAft>
              <a:buClr>
                <a:srgbClr val="000000"/>
              </a:buClr>
              <a:buSzPct val="100000"/>
            </a:pPr>
            <a:r>
              <a:rPr lang="en" sz="2200">
                <a:solidFill>
                  <a:srgbClr val="000000"/>
                </a:solidFill>
              </a:rPr>
              <a:t>ceiling lights, outdoor lights, fan, TV, garage door, faucets, thermostat, hot tub, security, sprinkler, etc.</a:t>
            </a:r>
          </a:p>
          <a:p>
            <a:pPr indent="-228600" lvl="1" marL="914400" marR="0" rtl="0" algn="l">
              <a:lnSpc>
                <a:spcPct val="100000"/>
              </a:lnSpc>
              <a:spcBef>
                <a:spcPts val="600"/>
              </a:spcBef>
              <a:spcAft>
                <a:spcPts val="0"/>
              </a:spcAft>
              <a:buClr>
                <a:srgbClr val="000000"/>
              </a:buClr>
              <a:buSzPct val="100000"/>
            </a:pPr>
            <a:r>
              <a:rPr lang="en" sz="2200">
                <a:solidFill>
                  <a:srgbClr val="000000"/>
                </a:solidFill>
              </a:rPr>
              <a:t>The remote should be able to turn any device on or off, and there is an undo button to negate the last action taken.</a:t>
            </a:r>
          </a:p>
          <a:p>
            <a:pPr indent="-228600" lvl="1" marL="914400" marR="0" rtl="0" algn="l">
              <a:lnSpc>
                <a:spcPct val="100000"/>
              </a:lnSpc>
              <a:spcBef>
                <a:spcPts val="600"/>
              </a:spcBef>
              <a:spcAft>
                <a:spcPts val="0"/>
              </a:spcAft>
              <a:buClr>
                <a:srgbClr val="000000"/>
              </a:buClr>
              <a:buSzPct val="100000"/>
            </a:pPr>
            <a:r>
              <a:rPr lang="en" sz="2200">
                <a:solidFill>
                  <a:srgbClr val="000000"/>
                </a:solidFill>
              </a:rPr>
              <a:t>The remote has seven slots, and each slot can be replaced at any time with another appliance.</a:t>
            </a:r>
          </a:p>
          <a:p>
            <a:pPr indent="-228600" lvl="0" marL="457200" marR="0" rtl="0" algn="l">
              <a:lnSpc>
                <a:spcPct val="100000"/>
              </a:lnSpc>
              <a:spcBef>
                <a:spcPts val="600"/>
              </a:spcBef>
              <a:spcAft>
                <a:spcPts val="0"/>
              </a:spcAft>
              <a:buClr>
                <a:srgbClr val="000000"/>
              </a:buClr>
              <a:buSzPct val="100000"/>
            </a:pPr>
            <a:r>
              <a:rPr lang="en" sz="2400">
                <a:solidFill>
                  <a:srgbClr val="000000"/>
                </a:solidFill>
              </a:rPr>
              <a:t>The classes for each appliance were not developed with the same interface, and are completely independent of each other.</a:t>
            </a:r>
          </a:p>
          <a:p>
            <a:pPr indent="-228600" lvl="0" marL="457200" marR="0" rtl="0" algn="l">
              <a:lnSpc>
                <a:spcPct val="100000"/>
              </a:lnSpc>
              <a:spcBef>
                <a:spcPts val="600"/>
              </a:spcBef>
              <a:spcAft>
                <a:spcPts val="0"/>
              </a:spcAft>
              <a:buClr>
                <a:srgbClr val="000000"/>
              </a:buClr>
              <a:buSzPct val="100000"/>
            </a:pPr>
            <a:r>
              <a:rPr b="1" lang="en" sz="2400">
                <a:solidFill>
                  <a:srgbClr val="000000"/>
                </a:solidFill>
              </a:rPr>
              <a:t>Does the Facade Pattern make sense for designing the remote control API?</a:t>
            </a:r>
          </a:p>
          <a:p>
            <a:pPr indent="0" lvl="0" marL="0" marR="0" rtl="0" algn="l">
              <a:lnSpc>
                <a:spcPct val="100000"/>
              </a:lnSpc>
              <a:spcBef>
                <a:spcPts val="600"/>
              </a:spcBef>
              <a:spcAft>
                <a:spcPts val="0"/>
              </a:spcAft>
              <a:buNone/>
            </a:pPr>
            <a:r>
              <a:t/>
            </a:r>
            <a:endParaRPr>
              <a:solidFill>
                <a:srgbClr val="000000"/>
              </a:solidFill>
            </a:endParaRPr>
          </a:p>
          <a:p>
            <a:pPr lvl="0" marR="0" rtl="0" algn="l">
              <a:lnSpc>
                <a:spcPct val="100000"/>
              </a:lnSpc>
              <a:spcBef>
                <a:spcPts val="600"/>
              </a:spcBef>
              <a:spcAft>
                <a:spcPts val="0"/>
              </a:spcAft>
              <a:buNone/>
            </a:pPr>
            <a:r>
              <a:t/>
            </a:r>
            <a:endParaRPr>
              <a:solidFill>
                <a:srgbClr val="000000"/>
              </a:solidFill>
            </a:endParaRPr>
          </a:p>
        </p:txBody>
      </p:sp>
      <p:sp>
        <p:nvSpPr>
          <p:cNvPr id="397" name="Shape 39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25</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1" name="Shape 401"/>
        <p:cNvGrpSpPr/>
        <p:nvPr/>
      </p:nvGrpSpPr>
      <p:grpSpPr>
        <a:xfrm>
          <a:off x="0" y="0"/>
          <a:ext cx="0" cy="0"/>
          <a:chOff x="0" y="0"/>
          <a:chExt cx="0" cy="0"/>
        </a:xfrm>
      </p:grpSpPr>
      <p:sp>
        <p:nvSpPr>
          <p:cNvPr id="402" name="Shape 40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Why Not Facade?</a:t>
            </a:r>
          </a:p>
        </p:txBody>
      </p:sp>
      <p:sp>
        <p:nvSpPr>
          <p:cNvPr id="403" name="Shape 403"/>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buSzPct val="100000"/>
            </a:pPr>
            <a:r>
              <a:rPr lang="en" sz="2600">
                <a:solidFill>
                  <a:srgbClr val="000000"/>
                </a:solidFill>
              </a:rPr>
              <a:t>Facade presents a simplified interface for a single subsystem.</a:t>
            </a:r>
          </a:p>
          <a:p>
            <a:pPr indent="-228600" lvl="0" marL="457200" marR="0" rtl="0" algn="l">
              <a:lnSpc>
                <a:spcPct val="100000"/>
              </a:lnSpc>
              <a:spcBef>
                <a:spcPts val="600"/>
              </a:spcBef>
              <a:spcAft>
                <a:spcPts val="0"/>
              </a:spcAft>
              <a:buClr>
                <a:srgbClr val="000000"/>
              </a:buClr>
              <a:buSzPct val="100000"/>
            </a:pPr>
            <a:r>
              <a:rPr lang="en" sz="2600">
                <a:solidFill>
                  <a:srgbClr val="000000"/>
                </a:solidFill>
              </a:rPr>
              <a:t>In this case, we are designing an interface for several independent subsystems.</a:t>
            </a:r>
          </a:p>
          <a:p>
            <a:pPr indent="-228600" lvl="1" marL="914400" marR="0" rtl="0" algn="l">
              <a:lnSpc>
                <a:spcPct val="100000"/>
              </a:lnSpc>
              <a:spcBef>
                <a:spcPts val="600"/>
              </a:spcBef>
              <a:spcAft>
                <a:spcPts val="0"/>
              </a:spcAft>
              <a:buClr>
                <a:srgbClr val="000000"/>
              </a:buClr>
              <a:buSzPct val="80000"/>
            </a:pPr>
            <a:r>
              <a:rPr lang="en">
                <a:solidFill>
                  <a:srgbClr val="000000"/>
                </a:solidFill>
              </a:rPr>
              <a:t>Where those subsystems can be replaced at any time.</a:t>
            </a:r>
          </a:p>
          <a:p>
            <a:pPr indent="-228600" lvl="1" marL="914400" marR="0" rtl="0" algn="l">
              <a:lnSpc>
                <a:spcPct val="100000"/>
              </a:lnSpc>
              <a:spcBef>
                <a:spcPts val="600"/>
              </a:spcBef>
              <a:spcAft>
                <a:spcPts val="0"/>
              </a:spcAft>
              <a:buClr>
                <a:srgbClr val="000000"/>
              </a:buClr>
            </a:pPr>
            <a:r>
              <a:rPr lang="en">
                <a:solidFill>
                  <a:srgbClr val="000000"/>
                </a:solidFill>
              </a:rPr>
              <a:t>… And we only want to provide access to seven at once.</a:t>
            </a:r>
          </a:p>
          <a:p>
            <a:pPr indent="-228600" lvl="1" marL="914400" marR="0" rtl="0" algn="l">
              <a:lnSpc>
                <a:spcPct val="100000"/>
              </a:lnSpc>
              <a:spcBef>
                <a:spcPts val="600"/>
              </a:spcBef>
              <a:spcAft>
                <a:spcPts val="0"/>
              </a:spcAft>
              <a:buClr>
                <a:srgbClr val="000000"/>
              </a:buClr>
            </a:pPr>
            <a:r>
              <a:rPr lang="en">
                <a:solidFill>
                  <a:srgbClr val="000000"/>
                </a:solidFill>
              </a:rPr>
              <a:t>… And we need detailed information on how to use each since they don’t provide a common interface.</a:t>
            </a:r>
          </a:p>
          <a:p>
            <a:pPr indent="-228600" lvl="0" marL="457200" marR="0" rtl="0" algn="l">
              <a:lnSpc>
                <a:spcPct val="100000"/>
              </a:lnSpc>
              <a:spcBef>
                <a:spcPts val="600"/>
              </a:spcBef>
              <a:spcAft>
                <a:spcPts val="0"/>
              </a:spcAft>
              <a:buClr>
                <a:srgbClr val="000000"/>
              </a:buClr>
              <a:buSzPct val="100000"/>
            </a:pPr>
            <a:r>
              <a:rPr lang="en" sz="2600">
                <a:solidFill>
                  <a:srgbClr val="000000"/>
                </a:solidFill>
              </a:rPr>
              <a:t>We need a different approach. </a:t>
            </a:r>
            <a:r>
              <a:rPr b="1" lang="en" sz="2600">
                <a:solidFill>
                  <a:srgbClr val="000000"/>
                </a:solidFill>
              </a:rPr>
              <a:t>How should we design this remote?</a:t>
            </a:r>
          </a:p>
        </p:txBody>
      </p:sp>
      <p:sp>
        <p:nvSpPr>
          <p:cNvPr id="404" name="Shape 40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26</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8" name="Shape 408"/>
        <p:cNvGrpSpPr/>
        <p:nvPr/>
      </p:nvGrpSpPr>
      <p:grpSpPr>
        <a:xfrm>
          <a:off x="0" y="0"/>
          <a:ext cx="0" cy="0"/>
          <a:chOff x="0" y="0"/>
          <a:chExt cx="0" cy="0"/>
        </a:xfrm>
      </p:grpSpPr>
      <p:sp>
        <p:nvSpPr>
          <p:cNvPr id="409" name="Shape 40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Command Pattern</a:t>
            </a:r>
          </a:p>
        </p:txBody>
      </p:sp>
      <p:sp>
        <p:nvSpPr>
          <p:cNvPr id="410" name="Shape 410"/>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buSzPct val="100000"/>
            </a:pPr>
            <a:r>
              <a:rPr lang="en" sz="2600">
                <a:solidFill>
                  <a:srgbClr val="000000"/>
                </a:solidFill>
              </a:rPr>
              <a:t>The Command Pattern decouples the requester of an action from the object that performs the action. </a:t>
            </a:r>
          </a:p>
          <a:p>
            <a:pPr indent="-228600" lvl="1" marL="914400" marR="0" rtl="0" algn="l">
              <a:lnSpc>
                <a:spcPct val="100000"/>
              </a:lnSpc>
              <a:spcBef>
                <a:spcPts val="600"/>
              </a:spcBef>
              <a:spcAft>
                <a:spcPts val="0"/>
              </a:spcAft>
              <a:buClr>
                <a:srgbClr val="000000"/>
              </a:buClr>
            </a:pPr>
            <a:r>
              <a:rPr lang="en">
                <a:solidFill>
                  <a:srgbClr val="000000"/>
                </a:solidFill>
              </a:rPr>
              <a:t>Command objects are introduced into the design that encapsulate a method call on an object.</a:t>
            </a:r>
          </a:p>
          <a:p>
            <a:pPr indent="-228600" lvl="1" marL="914400" marR="0" rtl="0" algn="l">
              <a:lnSpc>
                <a:spcPct val="100000"/>
              </a:lnSpc>
              <a:spcBef>
                <a:spcPts val="600"/>
              </a:spcBef>
              <a:spcAft>
                <a:spcPts val="0"/>
              </a:spcAft>
              <a:buClr>
                <a:srgbClr val="000000"/>
              </a:buClr>
            </a:pPr>
            <a:r>
              <a:rPr lang="en">
                <a:solidFill>
                  <a:srgbClr val="000000"/>
                </a:solidFill>
              </a:rPr>
              <a:t>When a remote button is pressed, it asks the command object to do some work.</a:t>
            </a:r>
          </a:p>
          <a:p>
            <a:pPr indent="-228600" lvl="1" marL="914400" marR="0" rtl="0" algn="l">
              <a:lnSpc>
                <a:spcPct val="100000"/>
              </a:lnSpc>
              <a:spcBef>
                <a:spcPts val="600"/>
              </a:spcBef>
              <a:spcAft>
                <a:spcPts val="0"/>
              </a:spcAft>
              <a:buClr>
                <a:srgbClr val="000000"/>
              </a:buClr>
            </a:pPr>
            <a:r>
              <a:rPr lang="en">
                <a:solidFill>
                  <a:srgbClr val="000000"/>
                </a:solidFill>
              </a:rPr>
              <a:t>The requester is decoupled from the object doing the work.</a:t>
            </a:r>
          </a:p>
          <a:p>
            <a:pPr indent="-228600" lvl="0" marL="457200" marR="0" rtl="0" algn="l">
              <a:lnSpc>
                <a:spcPct val="100000"/>
              </a:lnSpc>
              <a:spcBef>
                <a:spcPts val="600"/>
              </a:spcBef>
              <a:spcAft>
                <a:spcPts val="0"/>
              </a:spcAft>
              <a:buClr>
                <a:srgbClr val="000000"/>
              </a:buClr>
              <a:buSzPct val="100000"/>
            </a:pPr>
            <a:r>
              <a:rPr lang="en" sz="2600">
                <a:solidFill>
                  <a:srgbClr val="000000"/>
                </a:solidFill>
              </a:rPr>
              <a:t>Command objects can be used to add additional functionality to objects.</a:t>
            </a:r>
          </a:p>
          <a:p>
            <a:pPr indent="-228600" lvl="1" marL="914400" marR="0" rtl="0" algn="l">
              <a:lnSpc>
                <a:spcPct val="100000"/>
              </a:lnSpc>
              <a:spcBef>
                <a:spcPts val="600"/>
              </a:spcBef>
              <a:spcAft>
                <a:spcPts val="0"/>
              </a:spcAft>
              <a:buClr>
                <a:srgbClr val="000000"/>
              </a:buClr>
            </a:pPr>
            <a:r>
              <a:rPr lang="en">
                <a:solidFill>
                  <a:srgbClr val="000000"/>
                </a:solidFill>
              </a:rPr>
              <a:t>Logging, Action Queueing, Undo</a:t>
            </a:r>
          </a:p>
        </p:txBody>
      </p:sp>
      <p:sp>
        <p:nvSpPr>
          <p:cNvPr id="411" name="Shape 41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27</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5" name="Shape 415"/>
        <p:cNvGrpSpPr/>
        <p:nvPr/>
      </p:nvGrpSpPr>
      <p:grpSpPr>
        <a:xfrm>
          <a:off x="0" y="0"/>
          <a:ext cx="0" cy="0"/>
          <a:chOff x="0" y="0"/>
          <a:chExt cx="0" cy="0"/>
        </a:xfrm>
      </p:grpSpPr>
      <p:sp>
        <p:nvSpPr>
          <p:cNvPr id="416" name="Shape 41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Ordering Food</a:t>
            </a:r>
          </a:p>
        </p:txBody>
      </p:sp>
      <p:sp>
        <p:nvSpPr>
          <p:cNvPr id="417" name="Shape 41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28</a:t>
            </a:r>
          </a:p>
        </p:txBody>
      </p:sp>
      <p:pic>
        <p:nvPicPr>
          <p:cNvPr id="418" name="Shape 418"/>
          <p:cNvPicPr preferRelativeResize="0"/>
          <p:nvPr/>
        </p:nvPicPr>
        <p:blipFill>
          <a:blip r:embed="rId3">
            <a:alphaModFix/>
          </a:blip>
          <a:stretch>
            <a:fillRect/>
          </a:stretch>
        </p:blipFill>
        <p:spPr>
          <a:xfrm>
            <a:off x="765972" y="2110875"/>
            <a:ext cx="2314324" cy="1609725"/>
          </a:xfrm>
          <a:prstGeom prst="rect">
            <a:avLst/>
          </a:prstGeom>
          <a:noFill/>
          <a:ln>
            <a:noFill/>
          </a:ln>
        </p:spPr>
      </p:pic>
      <p:sp>
        <p:nvSpPr>
          <p:cNvPr id="419" name="Shape 419"/>
          <p:cNvSpPr txBox="1"/>
          <p:nvPr/>
        </p:nvSpPr>
        <p:spPr>
          <a:xfrm>
            <a:off x="151625" y="1586200"/>
            <a:ext cx="3393899" cy="668099"/>
          </a:xfrm>
          <a:prstGeom prst="rect">
            <a:avLst/>
          </a:prstGeom>
          <a:noFill/>
          <a:ln>
            <a:noFill/>
          </a:ln>
        </p:spPr>
        <p:txBody>
          <a:bodyPr anchorCtr="0" anchor="t" bIns="91425" lIns="91425" rIns="91425" tIns="91425">
            <a:noAutofit/>
          </a:bodyPr>
          <a:lstStyle/>
          <a:p>
            <a:pPr>
              <a:spcBef>
                <a:spcPts val="0"/>
              </a:spcBef>
              <a:buNone/>
            </a:pPr>
            <a:r>
              <a:rPr lang="en" sz="1800"/>
              <a:t>The Customer creates an Order</a:t>
            </a:r>
          </a:p>
        </p:txBody>
      </p:sp>
      <p:pic>
        <p:nvPicPr>
          <p:cNvPr id="420" name="Shape 420"/>
          <p:cNvPicPr preferRelativeResize="0"/>
          <p:nvPr/>
        </p:nvPicPr>
        <p:blipFill>
          <a:blip r:embed="rId4">
            <a:alphaModFix/>
          </a:blip>
          <a:stretch>
            <a:fillRect/>
          </a:stretch>
        </p:blipFill>
        <p:spPr>
          <a:xfrm>
            <a:off x="5686400" y="2001337"/>
            <a:ext cx="1371600" cy="1828800"/>
          </a:xfrm>
          <a:prstGeom prst="rect">
            <a:avLst/>
          </a:prstGeom>
          <a:noFill/>
          <a:ln>
            <a:noFill/>
          </a:ln>
        </p:spPr>
      </p:pic>
      <p:cxnSp>
        <p:nvCxnSpPr>
          <p:cNvPr id="421" name="Shape 421"/>
          <p:cNvCxnSpPr>
            <a:stCxn id="418" idx="3"/>
            <a:endCxn id="420" idx="1"/>
          </p:cNvCxnSpPr>
          <p:nvPr/>
        </p:nvCxnSpPr>
        <p:spPr>
          <a:xfrm>
            <a:off x="3080296" y="2915737"/>
            <a:ext cx="2606100" cy="0"/>
          </a:xfrm>
          <a:prstGeom prst="straightConnector1">
            <a:avLst/>
          </a:prstGeom>
          <a:noFill/>
          <a:ln cap="flat" cmpd="sng" w="38100">
            <a:solidFill>
              <a:schemeClr val="dk2"/>
            </a:solidFill>
            <a:prstDash val="solid"/>
            <a:round/>
            <a:headEnd len="lg" w="lg" type="none"/>
            <a:tailEnd len="lg" w="lg" type="triangle"/>
          </a:ln>
        </p:spPr>
      </p:cxnSp>
      <p:sp>
        <p:nvSpPr>
          <p:cNvPr id="422" name="Shape 422"/>
          <p:cNvSpPr txBox="1"/>
          <p:nvPr/>
        </p:nvSpPr>
        <p:spPr>
          <a:xfrm>
            <a:off x="3409975" y="2408550"/>
            <a:ext cx="1936800" cy="341399"/>
          </a:xfrm>
          <a:prstGeom prst="rect">
            <a:avLst/>
          </a:prstGeom>
          <a:noFill/>
          <a:ln>
            <a:noFill/>
          </a:ln>
        </p:spPr>
        <p:txBody>
          <a:bodyPr anchorCtr="0" anchor="t" bIns="91425" lIns="91425" rIns="91425" tIns="91425">
            <a:noAutofit/>
          </a:bodyPr>
          <a:lstStyle/>
          <a:p>
            <a:pPr>
              <a:spcBef>
                <a:spcPts val="0"/>
              </a:spcBef>
              <a:buNone/>
            </a:pPr>
            <a:r>
              <a:rPr lang="en"/>
              <a:t>createOrder()</a:t>
            </a:r>
          </a:p>
        </p:txBody>
      </p:sp>
      <p:sp>
        <p:nvSpPr>
          <p:cNvPr id="423" name="Shape 423"/>
          <p:cNvSpPr txBox="1"/>
          <p:nvPr/>
        </p:nvSpPr>
        <p:spPr>
          <a:xfrm>
            <a:off x="7238300" y="1609925"/>
            <a:ext cx="1448400" cy="271499"/>
          </a:xfrm>
          <a:prstGeom prst="rect">
            <a:avLst/>
          </a:prstGeom>
          <a:noFill/>
          <a:ln>
            <a:noFill/>
          </a:ln>
        </p:spPr>
        <p:txBody>
          <a:bodyPr anchorCtr="0" anchor="t" bIns="91425" lIns="91425" rIns="91425" tIns="91425">
            <a:noAutofit/>
          </a:bodyPr>
          <a:lstStyle/>
          <a:p>
            <a:pPr>
              <a:spcBef>
                <a:spcPts val="0"/>
              </a:spcBef>
              <a:buNone/>
            </a:pPr>
            <a:r>
              <a:rPr lang="en" sz="1800"/>
              <a:t>The Order consists of an order slip with menu items written on it.</a:t>
            </a:r>
          </a:p>
        </p:txBody>
      </p:sp>
      <p:pic>
        <p:nvPicPr>
          <p:cNvPr id="424" name="Shape 424"/>
          <p:cNvPicPr preferRelativeResize="0"/>
          <p:nvPr/>
        </p:nvPicPr>
        <p:blipFill>
          <a:blip r:embed="rId5">
            <a:alphaModFix/>
          </a:blip>
          <a:stretch>
            <a:fillRect/>
          </a:stretch>
        </p:blipFill>
        <p:spPr>
          <a:xfrm>
            <a:off x="75573" y="5029199"/>
            <a:ext cx="2104023" cy="1828802"/>
          </a:xfrm>
          <a:prstGeom prst="rect">
            <a:avLst/>
          </a:prstGeom>
          <a:noFill/>
          <a:ln>
            <a:noFill/>
          </a:ln>
        </p:spPr>
      </p:pic>
      <p:cxnSp>
        <p:nvCxnSpPr>
          <p:cNvPr id="425" name="Shape 425"/>
          <p:cNvCxnSpPr>
            <a:stCxn id="420" idx="2"/>
            <a:endCxn id="424" idx="0"/>
          </p:cNvCxnSpPr>
          <p:nvPr/>
        </p:nvCxnSpPr>
        <p:spPr>
          <a:xfrm flipH="1">
            <a:off x="1127600" y="3830137"/>
            <a:ext cx="5244600" cy="1199100"/>
          </a:xfrm>
          <a:prstGeom prst="straightConnector1">
            <a:avLst/>
          </a:prstGeom>
          <a:noFill/>
          <a:ln cap="flat" cmpd="sng" w="38100">
            <a:solidFill>
              <a:schemeClr val="dk2"/>
            </a:solidFill>
            <a:prstDash val="solid"/>
            <a:round/>
            <a:headEnd len="lg" w="lg" type="none"/>
            <a:tailEnd len="lg" w="lg" type="triangle"/>
          </a:ln>
        </p:spPr>
      </p:cxnSp>
      <p:sp>
        <p:nvSpPr>
          <p:cNvPr id="426" name="Shape 426"/>
          <p:cNvSpPr txBox="1"/>
          <p:nvPr/>
        </p:nvSpPr>
        <p:spPr>
          <a:xfrm>
            <a:off x="2484600" y="3955075"/>
            <a:ext cx="2040899" cy="190200"/>
          </a:xfrm>
          <a:prstGeom prst="rect">
            <a:avLst/>
          </a:prstGeom>
          <a:noFill/>
          <a:ln>
            <a:noFill/>
          </a:ln>
        </p:spPr>
        <p:txBody>
          <a:bodyPr anchorCtr="0" anchor="t" bIns="91425" lIns="91425" rIns="91425" tIns="91425">
            <a:noAutofit/>
          </a:bodyPr>
          <a:lstStyle/>
          <a:p>
            <a:pPr>
              <a:spcBef>
                <a:spcPts val="0"/>
              </a:spcBef>
              <a:buNone/>
            </a:pPr>
            <a:r>
              <a:rPr lang="en"/>
              <a:t>takeOrder()</a:t>
            </a:r>
          </a:p>
        </p:txBody>
      </p:sp>
      <p:sp>
        <p:nvSpPr>
          <p:cNvPr id="427" name="Shape 427"/>
          <p:cNvSpPr txBox="1"/>
          <p:nvPr/>
        </p:nvSpPr>
        <p:spPr>
          <a:xfrm>
            <a:off x="75575" y="3803250"/>
            <a:ext cx="2040899" cy="1143299"/>
          </a:xfrm>
          <a:prstGeom prst="rect">
            <a:avLst/>
          </a:prstGeom>
          <a:noFill/>
          <a:ln>
            <a:noFill/>
          </a:ln>
        </p:spPr>
        <p:txBody>
          <a:bodyPr anchorCtr="0" anchor="t" bIns="91425" lIns="91425" rIns="91425" tIns="91425">
            <a:noAutofit/>
          </a:bodyPr>
          <a:lstStyle/>
          <a:p>
            <a:pPr>
              <a:spcBef>
                <a:spcPts val="0"/>
              </a:spcBef>
              <a:buNone/>
            </a:pPr>
            <a:r>
              <a:rPr lang="en" sz="1800"/>
              <a:t>The Waitress takes the Order and sends it to the kitchen.</a:t>
            </a:r>
          </a:p>
        </p:txBody>
      </p:sp>
      <p:pic>
        <p:nvPicPr>
          <p:cNvPr id="428" name="Shape 428"/>
          <p:cNvPicPr preferRelativeResize="0"/>
          <p:nvPr/>
        </p:nvPicPr>
        <p:blipFill>
          <a:blip r:embed="rId4">
            <a:alphaModFix/>
          </a:blip>
          <a:stretch>
            <a:fillRect/>
          </a:stretch>
        </p:blipFill>
        <p:spPr>
          <a:xfrm>
            <a:off x="3810700" y="4428437"/>
            <a:ext cx="1371600" cy="1828800"/>
          </a:xfrm>
          <a:prstGeom prst="rect">
            <a:avLst/>
          </a:prstGeom>
          <a:noFill/>
          <a:ln>
            <a:noFill/>
          </a:ln>
        </p:spPr>
      </p:pic>
      <p:cxnSp>
        <p:nvCxnSpPr>
          <p:cNvPr id="429" name="Shape 429"/>
          <p:cNvCxnSpPr>
            <a:stCxn id="424" idx="3"/>
            <a:endCxn id="428" idx="1"/>
          </p:cNvCxnSpPr>
          <p:nvPr/>
        </p:nvCxnSpPr>
        <p:spPr>
          <a:xfrm flipH="1" rot="10800000">
            <a:off x="2179597" y="5342700"/>
            <a:ext cx="1631100" cy="600900"/>
          </a:xfrm>
          <a:prstGeom prst="straightConnector1">
            <a:avLst/>
          </a:prstGeom>
          <a:noFill/>
          <a:ln cap="flat" cmpd="sng" w="38100">
            <a:solidFill>
              <a:schemeClr val="dk2"/>
            </a:solidFill>
            <a:prstDash val="solid"/>
            <a:round/>
            <a:headEnd len="lg" w="lg" type="none"/>
            <a:tailEnd len="lg" w="lg" type="triangle"/>
          </a:ln>
        </p:spPr>
      </p:cxnSp>
      <p:sp>
        <p:nvSpPr>
          <p:cNvPr id="430" name="Shape 430"/>
          <p:cNvSpPr txBox="1"/>
          <p:nvPr/>
        </p:nvSpPr>
        <p:spPr>
          <a:xfrm>
            <a:off x="2281775" y="5070600"/>
            <a:ext cx="1318500" cy="544500"/>
          </a:xfrm>
          <a:prstGeom prst="rect">
            <a:avLst/>
          </a:prstGeom>
          <a:noFill/>
          <a:ln>
            <a:noFill/>
          </a:ln>
        </p:spPr>
        <p:txBody>
          <a:bodyPr anchorCtr="0" anchor="t" bIns="91425" lIns="91425" rIns="91425" tIns="91425">
            <a:noAutofit/>
          </a:bodyPr>
          <a:lstStyle/>
          <a:p>
            <a:pPr>
              <a:spcBef>
                <a:spcPts val="0"/>
              </a:spcBef>
              <a:buNone/>
            </a:pPr>
            <a:r>
              <a:rPr lang="en"/>
              <a:t>orderUp()</a:t>
            </a:r>
          </a:p>
        </p:txBody>
      </p:sp>
      <p:sp>
        <p:nvSpPr>
          <p:cNvPr id="431" name="Shape 431"/>
          <p:cNvSpPr txBox="1"/>
          <p:nvPr/>
        </p:nvSpPr>
        <p:spPr>
          <a:xfrm>
            <a:off x="2753500" y="6133450"/>
            <a:ext cx="3485999" cy="668099"/>
          </a:xfrm>
          <a:prstGeom prst="rect">
            <a:avLst/>
          </a:prstGeom>
          <a:solidFill>
            <a:srgbClr val="FFFFFF"/>
          </a:solidFill>
          <a:ln>
            <a:noFill/>
          </a:ln>
        </p:spPr>
        <p:txBody>
          <a:bodyPr anchorCtr="0" anchor="t" bIns="91425" lIns="91425" rIns="91425" tIns="91425">
            <a:noAutofit/>
          </a:bodyPr>
          <a:lstStyle/>
          <a:p>
            <a:pPr>
              <a:spcBef>
                <a:spcPts val="0"/>
              </a:spcBef>
              <a:buNone/>
            </a:pPr>
            <a:r>
              <a:rPr lang="en" sz="1800"/>
              <a:t>The Order has all instructions for making the meal.</a:t>
            </a:r>
          </a:p>
        </p:txBody>
      </p:sp>
      <p:pic>
        <p:nvPicPr>
          <p:cNvPr id="432" name="Shape 432"/>
          <p:cNvPicPr preferRelativeResize="0"/>
          <p:nvPr/>
        </p:nvPicPr>
        <p:blipFill>
          <a:blip r:embed="rId6">
            <a:alphaModFix/>
          </a:blip>
          <a:stretch>
            <a:fillRect/>
          </a:stretch>
        </p:blipFill>
        <p:spPr>
          <a:xfrm>
            <a:off x="6876525" y="3720600"/>
            <a:ext cx="1769015" cy="2180124"/>
          </a:xfrm>
          <a:prstGeom prst="rect">
            <a:avLst/>
          </a:prstGeom>
          <a:noFill/>
          <a:ln>
            <a:noFill/>
          </a:ln>
        </p:spPr>
      </p:pic>
      <p:cxnSp>
        <p:nvCxnSpPr>
          <p:cNvPr id="433" name="Shape 433"/>
          <p:cNvCxnSpPr>
            <a:stCxn id="428" idx="3"/>
            <a:endCxn id="432" idx="1"/>
          </p:cNvCxnSpPr>
          <p:nvPr/>
        </p:nvCxnSpPr>
        <p:spPr>
          <a:xfrm flipH="1" rot="10800000">
            <a:off x="5182300" y="4810637"/>
            <a:ext cx="1694100" cy="532200"/>
          </a:xfrm>
          <a:prstGeom prst="straightConnector1">
            <a:avLst/>
          </a:prstGeom>
          <a:noFill/>
          <a:ln cap="flat" cmpd="sng" w="38100">
            <a:solidFill>
              <a:schemeClr val="dk2"/>
            </a:solidFill>
            <a:prstDash val="solid"/>
            <a:round/>
            <a:headEnd len="lg" w="lg" type="none"/>
            <a:tailEnd len="lg" w="lg" type="triangle"/>
          </a:ln>
        </p:spPr>
      </p:cxnSp>
      <p:sp>
        <p:nvSpPr>
          <p:cNvPr id="434" name="Shape 434"/>
          <p:cNvSpPr txBox="1"/>
          <p:nvPr/>
        </p:nvSpPr>
        <p:spPr>
          <a:xfrm>
            <a:off x="5428125" y="4311450"/>
            <a:ext cx="1448400" cy="126900"/>
          </a:xfrm>
          <a:prstGeom prst="rect">
            <a:avLst/>
          </a:prstGeom>
          <a:noFill/>
          <a:ln>
            <a:noFill/>
          </a:ln>
        </p:spPr>
        <p:txBody>
          <a:bodyPr anchorCtr="0" anchor="t" bIns="91425" lIns="91425" rIns="91425" tIns="91425">
            <a:noAutofit/>
          </a:bodyPr>
          <a:lstStyle/>
          <a:p>
            <a:pPr>
              <a:spcBef>
                <a:spcPts val="0"/>
              </a:spcBef>
              <a:buNone/>
            </a:pPr>
            <a:r>
              <a:rPr lang="en"/>
              <a:t>makeBurger(), makeShake()</a:t>
            </a:r>
          </a:p>
        </p:txBody>
      </p:sp>
      <p:sp>
        <p:nvSpPr>
          <p:cNvPr id="435" name="Shape 435"/>
          <p:cNvSpPr txBox="1"/>
          <p:nvPr/>
        </p:nvSpPr>
        <p:spPr>
          <a:xfrm>
            <a:off x="6579125" y="5943600"/>
            <a:ext cx="2510100" cy="842099"/>
          </a:xfrm>
          <a:prstGeom prst="rect">
            <a:avLst/>
          </a:prstGeom>
          <a:solidFill>
            <a:srgbClr val="FFFFFF"/>
          </a:solidFill>
          <a:ln>
            <a:noFill/>
          </a:ln>
        </p:spPr>
        <p:txBody>
          <a:bodyPr anchorCtr="0" anchor="t" bIns="91425" lIns="91425" rIns="91425" tIns="91425">
            <a:noAutofit/>
          </a:bodyPr>
          <a:lstStyle/>
          <a:p>
            <a:pPr>
              <a:spcBef>
                <a:spcPts val="0"/>
              </a:spcBef>
              <a:buNone/>
            </a:pPr>
            <a:r>
              <a:rPr lang="en" sz="1800"/>
              <a:t>The Cook follows the instructions from the Order.</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9" name="Shape 439"/>
        <p:cNvGrpSpPr/>
        <p:nvPr/>
      </p:nvGrpSpPr>
      <p:grpSpPr>
        <a:xfrm>
          <a:off x="0" y="0"/>
          <a:ext cx="0" cy="0"/>
          <a:chOff x="0" y="0"/>
          <a:chExt cx="0" cy="0"/>
        </a:xfrm>
      </p:grpSpPr>
      <p:sp>
        <p:nvSpPr>
          <p:cNvPr id="440" name="Shape 44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Ordering Food</a:t>
            </a:r>
          </a:p>
        </p:txBody>
      </p:sp>
      <p:sp>
        <p:nvSpPr>
          <p:cNvPr id="441" name="Shape 44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buFont typeface="Arial"/>
            </a:pPr>
            <a:r>
              <a:rPr lang="en">
                <a:solidFill>
                  <a:srgbClr val="000000"/>
                </a:solidFill>
              </a:rPr>
              <a:t>An Order Slip encapsulates a request to prepare a meal.</a:t>
            </a:r>
          </a:p>
          <a:p>
            <a:pPr indent="-228600" lvl="1" marL="914400" marR="0" rtl="0" algn="l">
              <a:lnSpc>
                <a:spcPct val="100000"/>
              </a:lnSpc>
              <a:spcBef>
                <a:spcPts val="600"/>
              </a:spcBef>
              <a:spcAft>
                <a:spcPts val="0"/>
              </a:spcAft>
              <a:buClr>
                <a:srgbClr val="000000"/>
              </a:buClr>
            </a:pPr>
            <a:r>
              <a:rPr lang="en">
                <a:solidFill>
                  <a:srgbClr val="000000"/>
                </a:solidFill>
              </a:rPr>
              <a:t>Object that acts as a request to prepare a meal.</a:t>
            </a:r>
          </a:p>
          <a:p>
            <a:pPr indent="-228600" lvl="2" marL="1371600" marR="0" rtl="0" algn="l">
              <a:lnSpc>
                <a:spcPct val="100000"/>
              </a:lnSpc>
              <a:spcBef>
                <a:spcPts val="600"/>
              </a:spcBef>
              <a:spcAft>
                <a:spcPts val="0"/>
              </a:spcAft>
              <a:buClr>
                <a:srgbClr val="000000"/>
              </a:buClr>
            </a:pPr>
            <a:r>
              <a:rPr lang="en">
                <a:solidFill>
                  <a:srgbClr val="000000"/>
                </a:solidFill>
              </a:rPr>
              <a:t>Can be passed around like any object.</a:t>
            </a:r>
          </a:p>
          <a:p>
            <a:pPr indent="-228600" lvl="2" marL="1371600" marR="0" rtl="0" algn="l">
              <a:lnSpc>
                <a:spcPct val="100000"/>
              </a:lnSpc>
              <a:spcBef>
                <a:spcPts val="600"/>
              </a:spcBef>
              <a:spcAft>
                <a:spcPts val="0"/>
              </a:spcAft>
              <a:buClr>
                <a:srgbClr val="000000"/>
              </a:buClr>
            </a:pPr>
            <a:r>
              <a:rPr lang="en">
                <a:solidFill>
                  <a:srgbClr val="000000"/>
                </a:solidFill>
              </a:rPr>
              <a:t>References the object needed to prepare the meal.</a:t>
            </a:r>
          </a:p>
          <a:p>
            <a:pPr indent="-228600" lvl="1" marL="914400" marR="0" rtl="0" algn="l">
              <a:lnSpc>
                <a:spcPct val="100000"/>
              </a:lnSpc>
              <a:spcBef>
                <a:spcPts val="600"/>
              </a:spcBef>
              <a:spcAft>
                <a:spcPts val="0"/>
              </a:spcAft>
              <a:buClr>
                <a:srgbClr val="000000"/>
              </a:buClr>
            </a:pPr>
            <a:r>
              <a:rPr lang="en">
                <a:solidFill>
                  <a:srgbClr val="000000"/>
                </a:solidFill>
              </a:rPr>
              <a:t>Encapsulated such that Waitress doesn’t need to know what is in the meal or who prepares it. </a:t>
            </a:r>
          </a:p>
          <a:p>
            <a:pPr indent="-228600" lvl="0" marL="457200" marR="0" rtl="0" algn="l">
              <a:lnSpc>
                <a:spcPct val="100000"/>
              </a:lnSpc>
              <a:spcBef>
                <a:spcPts val="600"/>
              </a:spcBef>
              <a:spcAft>
                <a:spcPts val="0"/>
              </a:spcAft>
              <a:buClr>
                <a:srgbClr val="000000"/>
              </a:buClr>
            </a:pPr>
            <a:r>
              <a:rPr lang="en">
                <a:solidFill>
                  <a:srgbClr val="000000"/>
                </a:solidFill>
              </a:rPr>
              <a:t>The Cook has the knowledge required to prepare the meal. </a:t>
            </a:r>
          </a:p>
          <a:p>
            <a:pPr indent="-228600" lvl="1" marL="914400" marR="0" rtl="0" algn="l">
              <a:lnSpc>
                <a:spcPct val="100000"/>
              </a:lnSpc>
              <a:spcBef>
                <a:spcPts val="600"/>
              </a:spcBef>
              <a:spcAft>
                <a:spcPts val="0"/>
              </a:spcAft>
              <a:buClr>
                <a:srgbClr val="000000"/>
              </a:buClr>
            </a:pPr>
            <a:r>
              <a:rPr lang="en">
                <a:solidFill>
                  <a:srgbClr val="000000"/>
                </a:solidFill>
              </a:rPr>
              <a:t>Waitress and Cook are completely decoupled. </a:t>
            </a:r>
          </a:p>
        </p:txBody>
      </p:sp>
      <p:sp>
        <p:nvSpPr>
          <p:cNvPr id="442" name="Shape 44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29</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Coffee Shop Ordering System</a:t>
            </a:r>
          </a:p>
        </p:txBody>
      </p:sp>
      <p:sp>
        <p:nvSpPr>
          <p:cNvPr id="54" name="Shape 5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a:t>
            </a:r>
          </a:p>
        </p:txBody>
      </p:sp>
      <p:sp>
        <p:nvSpPr>
          <p:cNvPr id="55" name="Shape 55"/>
          <p:cNvSpPr/>
          <p:nvPr/>
        </p:nvSpPr>
        <p:spPr>
          <a:xfrm>
            <a:off x="3536750" y="1787400"/>
            <a:ext cx="1508399" cy="1508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rtl="0" algn="ctr">
              <a:spcBef>
                <a:spcPts val="0"/>
              </a:spcBef>
              <a:buNone/>
            </a:pPr>
            <a:r>
              <a:rPr b="1" lang="en"/>
              <a:t>Beverage</a:t>
            </a:r>
          </a:p>
          <a:p>
            <a:pPr rtl="0">
              <a:spcBef>
                <a:spcPts val="0"/>
              </a:spcBef>
              <a:buNone/>
            </a:pPr>
            <a:r>
              <a:t/>
            </a:r>
            <a:endParaRPr/>
          </a:p>
          <a:p>
            <a:pPr rtl="0">
              <a:spcBef>
                <a:spcPts val="0"/>
              </a:spcBef>
              <a:buNone/>
            </a:pPr>
            <a:r>
              <a:rPr lang="en"/>
              <a:t>description</a:t>
            </a:r>
          </a:p>
          <a:p>
            <a:pPr rtl="0">
              <a:spcBef>
                <a:spcPts val="0"/>
              </a:spcBef>
              <a:buNone/>
            </a:pPr>
            <a:r>
              <a:t/>
            </a:r>
            <a:endParaRPr/>
          </a:p>
          <a:p>
            <a:pPr rtl="0">
              <a:spcBef>
                <a:spcPts val="0"/>
              </a:spcBef>
              <a:buNone/>
            </a:pPr>
            <a:r>
              <a:rPr lang="en"/>
              <a:t>getDescription()</a:t>
            </a:r>
          </a:p>
          <a:p>
            <a:pPr>
              <a:spcBef>
                <a:spcPts val="0"/>
              </a:spcBef>
              <a:buNone/>
            </a:pPr>
            <a:r>
              <a:rPr i="1" lang="en"/>
              <a:t>cost()</a:t>
            </a:r>
          </a:p>
        </p:txBody>
      </p:sp>
      <p:cxnSp>
        <p:nvCxnSpPr>
          <p:cNvPr id="56" name="Shape 56"/>
          <p:cNvCxnSpPr/>
          <p:nvPr/>
        </p:nvCxnSpPr>
        <p:spPr>
          <a:xfrm>
            <a:off x="3536750" y="2212025"/>
            <a:ext cx="1508399" cy="0"/>
          </a:xfrm>
          <a:prstGeom prst="straightConnector1">
            <a:avLst/>
          </a:prstGeom>
          <a:noFill/>
          <a:ln cap="flat" cmpd="sng" w="19050">
            <a:solidFill>
              <a:schemeClr val="dk2"/>
            </a:solidFill>
            <a:prstDash val="solid"/>
            <a:round/>
            <a:headEnd len="lg" w="lg" type="none"/>
            <a:tailEnd len="lg" w="lg" type="none"/>
          </a:ln>
        </p:spPr>
      </p:cxnSp>
      <p:cxnSp>
        <p:nvCxnSpPr>
          <p:cNvPr id="57" name="Shape 57"/>
          <p:cNvCxnSpPr/>
          <p:nvPr/>
        </p:nvCxnSpPr>
        <p:spPr>
          <a:xfrm>
            <a:off x="3536750" y="2643025"/>
            <a:ext cx="1508399" cy="0"/>
          </a:xfrm>
          <a:prstGeom prst="straightConnector1">
            <a:avLst/>
          </a:prstGeom>
          <a:noFill/>
          <a:ln cap="flat" cmpd="sng" w="19050">
            <a:solidFill>
              <a:schemeClr val="dk2"/>
            </a:solidFill>
            <a:prstDash val="solid"/>
            <a:round/>
            <a:headEnd len="lg" w="lg" type="none"/>
            <a:tailEnd len="lg" w="lg" type="none"/>
          </a:ln>
        </p:spPr>
      </p:cxnSp>
      <p:sp>
        <p:nvSpPr>
          <p:cNvPr id="58" name="Shape 58"/>
          <p:cNvSpPr/>
          <p:nvPr/>
        </p:nvSpPr>
        <p:spPr>
          <a:xfrm>
            <a:off x="965150" y="4151337"/>
            <a:ext cx="1508399" cy="86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HouseBlend</a:t>
            </a:r>
          </a:p>
          <a:p>
            <a:pPr lvl="0" rtl="0">
              <a:spcBef>
                <a:spcPts val="0"/>
              </a:spcBef>
              <a:buNone/>
            </a:pPr>
            <a:r>
              <a:t/>
            </a:r>
            <a:endParaRPr/>
          </a:p>
          <a:p>
            <a:pPr lvl="0" rtl="0">
              <a:spcBef>
                <a:spcPts val="0"/>
              </a:spcBef>
              <a:buNone/>
            </a:pPr>
            <a:r>
              <a:rPr lang="en"/>
              <a:t>cost()</a:t>
            </a:r>
          </a:p>
        </p:txBody>
      </p:sp>
      <p:cxnSp>
        <p:nvCxnSpPr>
          <p:cNvPr id="59" name="Shape 59"/>
          <p:cNvCxnSpPr/>
          <p:nvPr/>
        </p:nvCxnSpPr>
        <p:spPr>
          <a:xfrm>
            <a:off x="965150" y="4585437"/>
            <a:ext cx="1508399" cy="0"/>
          </a:xfrm>
          <a:prstGeom prst="straightConnector1">
            <a:avLst/>
          </a:prstGeom>
          <a:noFill/>
          <a:ln cap="flat" cmpd="sng" w="19050">
            <a:solidFill>
              <a:schemeClr val="dk2"/>
            </a:solidFill>
            <a:prstDash val="solid"/>
            <a:round/>
            <a:headEnd len="lg" w="lg" type="none"/>
            <a:tailEnd len="lg" w="lg" type="none"/>
          </a:ln>
        </p:spPr>
      </p:cxnSp>
      <p:sp>
        <p:nvSpPr>
          <p:cNvPr id="60" name="Shape 60"/>
          <p:cNvSpPr/>
          <p:nvPr/>
        </p:nvSpPr>
        <p:spPr>
          <a:xfrm>
            <a:off x="2816200" y="4137675"/>
            <a:ext cx="1508399" cy="86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DarkRoast</a:t>
            </a:r>
          </a:p>
          <a:p>
            <a:pPr lvl="0" rtl="0">
              <a:spcBef>
                <a:spcPts val="0"/>
              </a:spcBef>
              <a:buNone/>
            </a:pPr>
            <a:r>
              <a:t/>
            </a:r>
            <a:endParaRPr/>
          </a:p>
          <a:p>
            <a:pPr lvl="0" rtl="0">
              <a:spcBef>
                <a:spcPts val="0"/>
              </a:spcBef>
              <a:buNone/>
            </a:pPr>
            <a:r>
              <a:rPr lang="en"/>
              <a:t>cost()</a:t>
            </a:r>
          </a:p>
        </p:txBody>
      </p:sp>
      <p:cxnSp>
        <p:nvCxnSpPr>
          <p:cNvPr id="61" name="Shape 61"/>
          <p:cNvCxnSpPr/>
          <p:nvPr/>
        </p:nvCxnSpPr>
        <p:spPr>
          <a:xfrm>
            <a:off x="2816200" y="4571775"/>
            <a:ext cx="1508399" cy="0"/>
          </a:xfrm>
          <a:prstGeom prst="straightConnector1">
            <a:avLst/>
          </a:prstGeom>
          <a:noFill/>
          <a:ln cap="flat" cmpd="sng" w="19050">
            <a:solidFill>
              <a:schemeClr val="dk2"/>
            </a:solidFill>
            <a:prstDash val="solid"/>
            <a:round/>
            <a:headEnd len="lg" w="lg" type="none"/>
            <a:tailEnd len="lg" w="lg" type="none"/>
          </a:ln>
        </p:spPr>
      </p:cxnSp>
      <p:sp>
        <p:nvSpPr>
          <p:cNvPr id="62" name="Shape 62"/>
          <p:cNvSpPr/>
          <p:nvPr/>
        </p:nvSpPr>
        <p:spPr>
          <a:xfrm>
            <a:off x="4743325" y="4151337"/>
            <a:ext cx="1508399" cy="86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Decaf</a:t>
            </a:r>
          </a:p>
          <a:p>
            <a:pPr lvl="0" rtl="0">
              <a:spcBef>
                <a:spcPts val="0"/>
              </a:spcBef>
              <a:buNone/>
            </a:pPr>
            <a:r>
              <a:t/>
            </a:r>
            <a:endParaRPr/>
          </a:p>
          <a:p>
            <a:pPr lvl="0" rtl="0">
              <a:spcBef>
                <a:spcPts val="0"/>
              </a:spcBef>
              <a:buNone/>
            </a:pPr>
            <a:r>
              <a:rPr lang="en"/>
              <a:t>cost()</a:t>
            </a:r>
          </a:p>
        </p:txBody>
      </p:sp>
      <p:cxnSp>
        <p:nvCxnSpPr>
          <p:cNvPr id="63" name="Shape 63"/>
          <p:cNvCxnSpPr/>
          <p:nvPr/>
        </p:nvCxnSpPr>
        <p:spPr>
          <a:xfrm>
            <a:off x="4743325" y="4585437"/>
            <a:ext cx="1508399" cy="0"/>
          </a:xfrm>
          <a:prstGeom prst="straightConnector1">
            <a:avLst/>
          </a:prstGeom>
          <a:noFill/>
          <a:ln cap="flat" cmpd="sng" w="19050">
            <a:solidFill>
              <a:schemeClr val="dk2"/>
            </a:solidFill>
            <a:prstDash val="solid"/>
            <a:round/>
            <a:headEnd len="lg" w="lg" type="none"/>
            <a:tailEnd len="lg" w="lg" type="none"/>
          </a:ln>
        </p:spPr>
      </p:cxnSp>
      <p:sp>
        <p:nvSpPr>
          <p:cNvPr id="64" name="Shape 64"/>
          <p:cNvSpPr/>
          <p:nvPr/>
        </p:nvSpPr>
        <p:spPr>
          <a:xfrm>
            <a:off x="6670450" y="4137687"/>
            <a:ext cx="1508399" cy="86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Espresso</a:t>
            </a:r>
          </a:p>
          <a:p>
            <a:pPr lvl="0" rtl="0">
              <a:spcBef>
                <a:spcPts val="0"/>
              </a:spcBef>
              <a:buNone/>
            </a:pPr>
            <a:r>
              <a:t/>
            </a:r>
            <a:endParaRPr/>
          </a:p>
          <a:p>
            <a:pPr lvl="0" rtl="0">
              <a:spcBef>
                <a:spcPts val="0"/>
              </a:spcBef>
              <a:buNone/>
            </a:pPr>
            <a:r>
              <a:rPr lang="en"/>
              <a:t>cost()</a:t>
            </a:r>
          </a:p>
        </p:txBody>
      </p:sp>
      <p:cxnSp>
        <p:nvCxnSpPr>
          <p:cNvPr id="65" name="Shape 65"/>
          <p:cNvCxnSpPr/>
          <p:nvPr/>
        </p:nvCxnSpPr>
        <p:spPr>
          <a:xfrm>
            <a:off x="6670450" y="4571787"/>
            <a:ext cx="1508399" cy="0"/>
          </a:xfrm>
          <a:prstGeom prst="straightConnector1">
            <a:avLst/>
          </a:prstGeom>
          <a:noFill/>
          <a:ln cap="flat" cmpd="sng" w="19050">
            <a:solidFill>
              <a:schemeClr val="dk2"/>
            </a:solidFill>
            <a:prstDash val="solid"/>
            <a:round/>
            <a:headEnd len="lg" w="lg" type="none"/>
            <a:tailEnd len="lg" w="lg" type="none"/>
          </a:ln>
        </p:spPr>
      </p:cxnSp>
      <p:cxnSp>
        <p:nvCxnSpPr>
          <p:cNvPr id="66" name="Shape 66"/>
          <p:cNvCxnSpPr>
            <a:stCxn id="58" idx="0"/>
            <a:endCxn id="55" idx="2"/>
          </p:cNvCxnSpPr>
          <p:nvPr/>
        </p:nvCxnSpPr>
        <p:spPr>
          <a:xfrm flipH="1" rot="10800000">
            <a:off x="1719349" y="3295737"/>
            <a:ext cx="2571600" cy="855600"/>
          </a:xfrm>
          <a:prstGeom prst="straightConnector1">
            <a:avLst/>
          </a:prstGeom>
          <a:noFill/>
          <a:ln cap="flat" cmpd="sng" w="19050">
            <a:solidFill>
              <a:schemeClr val="dk2"/>
            </a:solidFill>
            <a:prstDash val="solid"/>
            <a:round/>
            <a:headEnd len="lg" w="lg" type="none"/>
            <a:tailEnd len="lg" w="lg" type="triangle"/>
          </a:ln>
        </p:spPr>
      </p:cxnSp>
      <p:cxnSp>
        <p:nvCxnSpPr>
          <p:cNvPr id="67" name="Shape 67"/>
          <p:cNvCxnSpPr>
            <a:stCxn id="60" idx="0"/>
            <a:endCxn id="55" idx="2"/>
          </p:cNvCxnSpPr>
          <p:nvPr/>
        </p:nvCxnSpPr>
        <p:spPr>
          <a:xfrm flipH="1" rot="10800000">
            <a:off x="3570399" y="3295875"/>
            <a:ext cx="720600" cy="841800"/>
          </a:xfrm>
          <a:prstGeom prst="straightConnector1">
            <a:avLst/>
          </a:prstGeom>
          <a:noFill/>
          <a:ln cap="flat" cmpd="sng" w="19050">
            <a:solidFill>
              <a:schemeClr val="dk2"/>
            </a:solidFill>
            <a:prstDash val="solid"/>
            <a:round/>
            <a:headEnd len="lg" w="lg" type="none"/>
            <a:tailEnd len="lg" w="lg" type="triangle"/>
          </a:ln>
        </p:spPr>
      </p:cxnSp>
      <p:cxnSp>
        <p:nvCxnSpPr>
          <p:cNvPr id="68" name="Shape 68"/>
          <p:cNvCxnSpPr>
            <a:stCxn id="62" idx="0"/>
            <a:endCxn id="55" idx="2"/>
          </p:cNvCxnSpPr>
          <p:nvPr/>
        </p:nvCxnSpPr>
        <p:spPr>
          <a:xfrm rot="10800000">
            <a:off x="4290924" y="3295737"/>
            <a:ext cx="1206600" cy="855600"/>
          </a:xfrm>
          <a:prstGeom prst="straightConnector1">
            <a:avLst/>
          </a:prstGeom>
          <a:noFill/>
          <a:ln cap="flat" cmpd="sng" w="19050">
            <a:solidFill>
              <a:schemeClr val="dk2"/>
            </a:solidFill>
            <a:prstDash val="solid"/>
            <a:round/>
            <a:headEnd len="lg" w="lg" type="none"/>
            <a:tailEnd len="lg" w="lg" type="triangle"/>
          </a:ln>
        </p:spPr>
      </p:cxnSp>
      <p:cxnSp>
        <p:nvCxnSpPr>
          <p:cNvPr id="69" name="Shape 69"/>
          <p:cNvCxnSpPr>
            <a:stCxn id="64" idx="0"/>
            <a:endCxn id="55" idx="2"/>
          </p:cNvCxnSpPr>
          <p:nvPr/>
        </p:nvCxnSpPr>
        <p:spPr>
          <a:xfrm rot="10800000">
            <a:off x="4290849" y="3295887"/>
            <a:ext cx="3133800" cy="841800"/>
          </a:xfrm>
          <a:prstGeom prst="straightConnector1">
            <a:avLst/>
          </a:prstGeom>
          <a:noFill/>
          <a:ln cap="flat" cmpd="sng" w="19050">
            <a:solidFill>
              <a:schemeClr val="dk2"/>
            </a:solidFill>
            <a:prstDash val="solid"/>
            <a:round/>
            <a:headEnd len="lg" w="lg" type="none"/>
            <a:tailEnd len="lg" w="lg" type="triangle"/>
          </a:ln>
        </p:spPr>
      </p:cxnSp>
      <p:sp>
        <p:nvSpPr>
          <p:cNvPr id="70" name="Shape 70"/>
          <p:cNvSpPr/>
          <p:nvPr/>
        </p:nvSpPr>
        <p:spPr>
          <a:xfrm>
            <a:off x="226200" y="4443187"/>
            <a:ext cx="1508399" cy="86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HouseBlendWithSoy</a:t>
            </a:r>
          </a:p>
          <a:p>
            <a:pPr lvl="0" rtl="0">
              <a:spcBef>
                <a:spcPts val="0"/>
              </a:spcBef>
              <a:buNone/>
            </a:pPr>
            <a:r>
              <a:t/>
            </a:r>
            <a:endParaRPr/>
          </a:p>
          <a:p>
            <a:pPr lvl="0" rtl="0">
              <a:spcBef>
                <a:spcPts val="0"/>
              </a:spcBef>
              <a:buNone/>
            </a:pPr>
            <a:r>
              <a:rPr lang="en"/>
              <a:t>cost()</a:t>
            </a:r>
          </a:p>
        </p:txBody>
      </p:sp>
      <p:cxnSp>
        <p:nvCxnSpPr>
          <p:cNvPr id="71" name="Shape 71"/>
          <p:cNvCxnSpPr/>
          <p:nvPr/>
        </p:nvCxnSpPr>
        <p:spPr>
          <a:xfrm>
            <a:off x="226200" y="4877287"/>
            <a:ext cx="1508399" cy="0"/>
          </a:xfrm>
          <a:prstGeom prst="straightConnector1">
            <a:avLst/>
          </a:prstGeom>
          <a:noFill/>
          <a:ln cap="flat" cmpd="sng" w="19050">
            <a:solidFill>
              <a:schemeClr val="dk2"/>
            </a:solidFill>
            <a:prstDash val="solid"/>
            <a:round/>
            <a:headEnd len="lg" w="lg" type="none"/>
            <a:tailEnd len="lg" w="lg" type="none"/>
          </a:ln>
        </p:spPr>
      </p:cxnSp>
      <p:sp>
        <p:nvSpPr>
          <p:cNvPr id="72" name="Shape 72"/>
          <p:cNvSpPr/>
          <p:nvPr/>
        </p:nvSpPr>
        <p:spPr>
          <a:xfrm>
            <a:off x="1244425" y="4898662"/>
            <a:ext cx="1508399" cy="86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HouseBlendWithMilk</a:t>
            </a:r>
          </a:p>
          <a:p>
            <a:pPr lvl="0" rtl="0">
              <a:spcBef>
                <a:spcPts val="0"/>
              </a:spcBef>
              <a:buNone/>
            </a:pPr>
            <a:r>
              <a:t/>
            </a:r>
            <a:endParaRPr/>
          </a:p>
          <a:p>
            <a:pPr lvl="0" rtl="0">
              <a:spcBef>
                <a:spcPts val="0"/>
              </a:spcBef>
              <a:buNone/>
            </a:pPr>
            <a:r>
              <a:rPr lang="en"/>
              <a:t>cost()</a:t>
            </a:r>
          </a:p>
        </p:txBody>
      </p:sp>
      <p:cxnSp>
        <p:nvCxnSpPr>
          <p:cNvPr id="73" name="Shape 73"/>
          <p:cNvCxnSpPr/>
          <p:nvPr/>
        </p:nvCxnSpPr>
        <p:spPr>
          <a:xfrm>
            <a:off x="1244425" y="5332762"/>
            <a:ext cx="1508399" cy="0"/>
          </a:xfrm>
          <a:prstGeom prst="straightConnector1">
            <a:avLst/>
          </a:prstGeom>
          <a:noFill/>
          <a:ln cap="flat" cmpd="sng" w="19050">
            <a:solidFill>
              <a:schemeClr val="dk2"/>
            </a:solidFill>
            <a:prstDash val="solid"/>
            <a:round/>
            <a:headEnd len="lg" w="lg" type="none"/>
            <a:tailEnd len="lg" w="lg" type="none"/>
          </a:ln>
        </p:spPr>
      </p:cxnSp>
      <p:sp>
        <p:nvSpPr>
          <p:cNvPr id="74" name="Shape 74"/>
          <p:cNvSpPr/>
          <p:nvPr/>
        </p:nvSpPr>
        <p:spPr>
          <a:xfrm>
            <a:off x="210950" y="5332775"/>
            <a:ext cx="1508399" cy="102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HouseBlendWithSoyAndMocha</a:t>
            </a:r>
          </a:p>
          <a:p>
            <a:pPr lvl="0" rtl="0">
              <a:spcBef>
                <a:spcPts val="0"/>
              </a:spcBef>
              <a:buNone/>
            </a:pPr>
            <a:r>
              <a:t/>
            </a:r>
            <a:endParaRPr/>
          </a:p>
          <a:p>
            <a:pPr lvl="0" rtl="0">
              <a:spcBef>
                <a:spcPts val="0"/>
              </a:spcBef>
              <a:buNone/>
            </a:pPr>
            <a:r>
              <a:rPr lang="en"/>
              <a:t>cost()</a:t>
            </a:r>
          </a:p>
        </p:txBody>
      </p:sp>
      <p:cxnSp>
        <p:nvCxnSpPr>
          <p:cNvPr id="75" name="Shape 75"/>
          <p:cNvCxnSpPr/>
          <p:nvPr/>
        </p:nvCxnSpPr>
        <p:spPr>
          <a:xfrm>
            <a:off x="210950" y="5766862"/>
            <a:ext cx="1508399" cy="0"/>
          </a:xfrm>
          <a:prstGeom prst="straightConnector1">
            <a:avLst/>
          </a:prstGeom>
          <a:noFill/>
          <a:ln cap="flat" cmpd="sng" w="19050">
            <a:solidFill>
              <a:schemeClr val="dk2"/>
            </a:solidFill>
            <a:prstDash val="solid"/>
            <a:round/>
            <a:headEnd len="lg" w="lg" type="none"/>
            <a:tailEnd len="lg" w="lg" type="none"/>
          </a:ln>
        </p:spPr>
      </p:cxnSp>
      <p:sp>
        <p:nvSpPr>
          <p:cNvPr id="76" name="Shape 76"/>
          <p:cNvSpPr/>
          <p:nvPr/>
        </p:nvSpPr>
        <p:spPr>
          <a:xfrm>
            <a:off x="1719350" y="5489375"/>
            <a:ext cx="1716000" cy="86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HouseBlendWithMilkAndMocha</a:t>
            </a:r>
          </a:p>
          <a:p>
            <a:pPr lvl="0" rtl="0">
              <a:spcBef>
                <a:spcPts val="0"/>
              </a:spcBef>
              <a:buNone/>
            </a:pPr>
            <a:r>
              <a:t/>
            </a:r>
            <a:endParaRPr/>
          </a:p>
          <a:p>
            <a:pPr lvl="0" rtl="0">
              <a:spcBef>
                <a:spcPts val="0"/>
              </a:spcBef>
              <a:buNone/>
            </a:pPr>
            <a:r>
              <a:rPr lang="en"/>
              <a:t>cost()</a:t>
            </a:r>
          </a:p>
        </p:txBody>
      </p:sp>
      <p:cxnSp>
        <p:nvCxnSpPr>
          <p:cNvPr id="77" name="Shape 77"/>
          <p:cNvCxnSpPr/>
          <p:nvPr/>
        </p:nvCxnSpPr>
        <p:spPr>
          <a:xfrm>
            <a:off x="1719350" y="5923475"/>
            <a:ext cx="1716000" cy="0"/>
          </a:xfrm>
          <a:prstGeom prst="straightConnector1">
            <a:avLst/>
          </a:prstGeom>
          <a:noFill/>
          <a:ln cap="flat" cmpd="sng" w="19050">
            <a:solidFill>
              <a:schemeClr val="dk2"/>
            </a:solidFill>
            <a:prstDash val="solid"/>
            <a:round/>
            <a:headEnd len="lg" w="lg" type="none"/>
            <a:tailEnd len="lg" w="lg" type="none"/>
          </a:ln>
        </p:spPr>
      </p:cxnSp>
      <p:sp>
        <p:nvSpPr>
          <p:cNvPr id="78" name="Shape 78"/>
          <p:cNvSpPr/>
          <p:nvPr/>
        </p:nvSpPr>
        <p:spPr>
          <a:xfrm>
            <a:off x="457200" y="5646000"/>
            <a:ext cx="2113799" cy="86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HouseBlendWithWhippedCream</a:t>
            </a:r>
          </a:p>
          <a:p>
            <a:pPr lvl="0" rtl="0">
              <a:spcBef>
                <a:spcPts val="0"/>
              </a:spcBef>
              <a:buNone/>
            </a:pPr>
            <a:r>
              <a:t/>
            </a:r>
            <a:endParaRPr/>
          </a:p>
          <a:p>
            <a:pPr lvl="0" rtl="0">
              <a:spcBef>
                <a:spcPts val="0"/>
              </a:spcBef>
              <a:buNone/>
            </a:pPr>
            <a:r>
              <a:rPr lang="en"/>
              <a:t>cost()</a:t>
            </a:r>
          </a:p>
        </p:txBody>
      </p:sp>
      <p:cxnSp>
        <p:nvCxnSpPr>
          <p:cNvPr id="79" name="Shape 79"/>
          <p:cNvCxnSpPr>
            <a:endCxn id="78" idx="3"/>
          </p:cNvCxnSpPr>
          <p:nvPr/>
        </p:nvCxnSpPr>
        <p:spPr>
          <a:xfrm>
            <a:off x="457200" y="6080100"/>
            <a:ext cx="2113800" cy="0"/>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
                                        <p:tgtEl>
                                          <p:spTgt spid="70"/>
                                        </p:tgtEl>
                                      </p:cBhvr>
                                    </p:animEffect>
                                  </p:childTnLst>
                                </p:cTn>
                              </p:par>
                              <p:par>
                                <p:cTn fill="hold" nodeType="with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
                                        <p:tgtEl>
                                          <p:spTgt spid="71"/>
                                        </p:tgtEl>
                                      </p:cBhvr>
                                    </p:animEffect>
                                  </p:childTnLst>
                                </p:cTn>
                              </p:par>
                              <p:par>
                                <p:cTn fill="hold" nodeType="with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
                                        <p:tgtEl>
                                          <p:spTgt spid="72"/>
                                        </p:tgtEl>
                                      </p:cBhvr>
                                    </p:animEffect>
                                  </p:childTnLst>
                                </p:cTn>
                              </p:par>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
                                        <p:tgtEl>
                                          <p:spTgt spid="73"/>
                                        </p:tgtEl>
                                      </p:cBhvr>
                                    </p:animEffect>
                                  </p:childTnLst>
                                </p:cTn>
                              </p:par>
                              <p:par>
                                <p:cTn fill="hold" nodeType="with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
                                        <p:tgtEl>
                                          <p:spTgt spid="74"/>
                                        </p:tgtEl>
                                      </p:cBhvr>
                                    </p:animEffect>
                                  </p:childTnLst>
                                </p:cTn>
                              </p:par>
                              <p:par>
                                <p:cTn fill="hold" nodeType="with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
                                        <p:tgtEl>
                                          <p:spTgt spid="75"/>
                                        </p:tgtEl>
                                      </p:cBhvr>
                                    </p:animEffect>
                                  </p:childTnLst>
                                </p:cTn>
                              </p:par>
                              <p:par>
                                <p:cTn fill="hold" nodeType="with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
                                        <p:tgtEl>
                                          <p:spTgt spid="76"/>
                                        </p:tgtEl>
                                      </p:cBhvr>
                                    </p:animEffect>
                                  </p:childTnLst>
                                </p:cTn>
                              </p:par>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
                                        <p:tgtEl>
                                          <p:spTgt spid="77"/>
                                        </p:tgtEl>
                                      </p:cBhvr>
                                    </p:animEffect>
                                  </p:childTnLst>
                                </p:cTn>
                              </p:par>
                              <p:par>
                                <p:cTn fill="hold" nodeType="with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
                                        <p:tgtEl>
                                          <p:spTgt spid="78"/>
                                        </p:tgtEl>
                                      </p:cBhvr>
                                    </p:animEffect>
                                  </p:childTnLst>
                                </p:cTn>
                              </p:par>
                              <p:par>
                                <p:cTn fill="hold" nodeType="with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
                                        <p:tgtEl>
                                          <p:spTgt spid="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6" name="Shape 446"/>
        <p:cNvGrpSpPr/>
        <p:nvPr/>
      </p:nvGrpSpPr>
      <p:grpSpPr>
        <a:xfrm>
          <a:off x="0" y="0"/>
          <a:ext cx="0" cy="0"/>
          <a:chOff x="0" y="0"/>
          <a:chExt cx="0" cy="0"/>
        </a:xfrm>
      </p:grpSpPr>
      <p:sp>
        <p:nvSpPr>
          <p:cNvPr id="447" name="Shape 44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Command Pattern</a:t>
            </a:r>
          </a:p>
        </p:txBody>
      </p:sp>
      <p:sp>
        <p:nvSpPr>
          <p:cNvPr id="448" name="Shape 44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30</a:t>
            </a:r>
          </a:p>
        </p:txBody>
      </p:sp>
      <p:sp>
        <p:nvSpPr>
          <p:cNvPr id="449" name="Shape 449"/>
          <p:cNvSpPr/>
          <p:nvPr/>
        </p:nvSpPr>
        <p:spPr>
          <a:xfrm>
            <a:off x="3768050" y="2116925"/>
            <a:ext cx="1503899" cy="13413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Command</a:t>
            </a:r>
          </a:p>
        </p:txBody>
      </p:sp>
      <p:sp>
        <p:nvSpPr>
          <p:cNvPr id="450" name="Shape 450"/>
          <p:cNvSpPr/>
          <p:nvPr/>
        </p:nvSpPr>
        <p:spPr>
          <a:xfrm>
            <a:off x="457200" y="2116925"/>
            <a:ext cx="1503899" cy="13413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Client</a:t>
            </a:r>
          </a:p>
        </p:txBody>
      </p:sp>
      <p:cxnSp>
        <p:nvCxnSpPr>
          <p:cNvPr id="451" name="Shape 451"/>
          <p:cNvCxnSpPr>
            <a:stCxn id="450" idx="6"/>
            <a:endCxn id="449" idx="2"/>
          </p:cNvCxnSpPr>
          <p:nvPr/>
        </p:nvCxnSpPr>
        <p:spPr>
          <a:xfrm>
            <a:off x="1961099" y="2787575"/>
            <a:ext cx="1806899" cy="0"/>
          </a:xfrm>
          <a:prstGeom prst="straightConnector1">
            <a:avLst/>
          </a:prstGeom>
          <a:noFill/>
          <a:ln cap="flat" cmpd="sng" w="19050">
            <a:solidFill>
              <a:schemeClr val="dk2"/>
            </a:solidFill>
            <a:prstDash val="solid"/>
            <a:round/>
            <a:headEnd len="lg" w="lg" type="none"/>
            <a:tailEnd len="lg" w="lg" type="triangle"/>
          </a:ln>
        </p:spPr>
      </p:cxnSp>
      <p:sp>
        <p:nvSpPr>
          <p:cNvPr id="452" name="Shape 452"/>
          <p:cNvSpPr txBox="1"/>
          <p:nvPr/>
        </p:nvSpPr>
        <p:spPr>
          <a:xfrm>
            <a:off x="1961100" y="2017750"/>
            <a:ext cx="1712700" cy="559799"/>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453" name="Shape 453"/>
          <p:cNvSpPr txBox="1"/>
          <p:nvPr/>
        </p:nvSpPr>
        <p:spPr>
          <a:xfrm>
            <a:off x="2065675" y="2161900"/>
            <a:ext cx="1597799" cy="271499"/>
          </a:xfrm>
          <a:prstGeom prst="rect">
            <a:avLst/>
          </a:prstGeom>
          <a:noFill/>
          <a:ln>
            <a:noFill/>
          </a:ln>
        </p:spPr>
        <p:txBody>
          <a:bodyPr anchorCtr="0" anchor="t" bIns="91425" lIns="91425" rIns="91425" tIns="91425">
            <a:noAutofit/>
          </a:bodyPr>
          <a:lstStyle/>
          <a:p>
            <a:pPr>
              <a:spcBef>
                <a:spcPts val="0"/>
              </a:spcBef>
              <a:buNone/>
            </a:pPr>
            <a:r>
              <a:rPr lang="en"/>
              <a:t>createCommandObject()</a:t>
            </a:r>
          </a:p>
        </p:txBody>
      </p:sp>
      <p:sp>
        <p:nvSpPr>
          <p:cNvPr id="454" name="Shape 454"/>
          <p:cNvSpPr/>
          <p:nvPr/>
        </p:nvSpPr>
        <p:spPr>
          <a:xfrm>
            <a:off x="5691675" y="1726175"/>
            <a:ext cx="3226199" cy="19593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sz="2400"/>
              <a:t>Command object consists of a set of actions on a receiver. It provides a method called execute().</a:t>
            </a:r>
          </a:p>
        </p:txBody>
      </p:sp>
      <p:sp>
        <p:nvSpPr>
          <p:cNvPr id="455" name="Shape 455"/>
          <p:cNvSpPr/>
          <p:nvPr/>
        </p:nvSpPr>
        <p:spPr>
          <a:xfrm>
            <a:off x="2159575" y="3575625"/>
            <a:ext cx="1503899" cy="13413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Invoker</a:t>
            </a:r>
          </a:p>
        </p:txBody>
      </p:sp>
      <p:sp>
        <p:nvSpPr>
          <p:cNvPr id="456" name="Shape 456"/>
          <p:cNvSpPr txBox="1"/>
          <p:nvPr/>
        </p:nvSpPr>
        <p:spPr>
          <a:xfrm>
            <a:off x="58550" y="3790550"/>
            <a:ext cx="1806899" cy="629700"/>
          </a:xfrm>
          <a:prstGeom prst="rect">
            <a:avLst/>
          </a:prstGeom>
          <a:noFill/>
          <a:ln>
            <a:noFill/>
          </a:ln>
        </p:spPr>
        <p:txBody>
          <a:bodyPr anchorCtr="0" anchor="t" bIns="91425" lIns="91425" rIns="91425" tIns="91425">
            <a:noAutofit/>
          </a:bodyPr>
          <a:lstStyle/>
          <a:p>
            <a:pPr>
              <a:spcBef>
                <a:spcPts val="0"/>
              </a:spcBef>
              <a:buNone/>
            </a:pPr>
            <a:r>
              <a:rPr lang="en"/>
              <a:t>setCommand()</a:t>
            </a:r>
          </a:p>
        </p:txBody>
      </p:sp>
      <p:sp>
        <p:nvSpPr>
          <p:cNvPr id="457" name="Shape 457"/>
          <p:cNvSpPr/>
          <p:nvPr/>
        </p:nvSpPr>
        <p:spPr>
          <a:xfrm>
            <a:off x="5575825" y="3266625"/>
            <a:ext cx="3226199" cy="19593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t>The Client calls setCommand() to attach a Command object to the Invoker.</a:t>
            </a:r>
          </a:p>
        </p:txBody>
      </p:sp>
      <p:cxnSp>
        <p:nvCxnSpPr>
          <p:cNvPr id="458" name="Shape 458"/>
          <p:cNvCxnSpPr>
            <a:stCxn id="450" idx="4"/>
            <a:endCxn id="455" idx="2"/>
          </p:cNvCxnSpPr>
          <p:nvPr/>
        </p:nvCxnSpPr>
        <p:spPr>
          <a:xfrm>
            <a:off x="1209149" y="3458225"/>
            <a:ext cx="950399" cy="788100"/>
          </a:xfrm>
          <a:prstGeom prst="straightConnector1">
            <a:avLst/>
          </a:prstGeom>
          <a:noFill/>
          <a:ln cap="flat" cmpd="sng" w="19050">
            <a:solidFill>
              <a:schemeClr val="dk2"/>
            </a:solidFill>
            <a:prstDash val="solid"/>
            <a:round/>
            <a:headEnd len="lg" w="lg" type="none"/>
            <a:tailEnd len="lg" w="lg" type="triangle"/>
          </a:ln>
        </p:spPr>
      </p:cxnSp>
      <p:sp>
        <p:nvSpPr>
          <p:cNvPr id="459" name="Shape 459"/>
          <p:cNvSpPr txBox="1"/>
          <p:nvPr/>
        </p:nvSpPr>
        <p:spPr>
          <a:xfrm>
            <a:off x="226200" y="3779475"/>
            <a:ext cx="1387799" cy="373199"/>
          </a:xfrm>
          <a:prstGeom prst="rect">
            <a:avLst/>
          </a:prstGeom>
          <a:noFill/>
          <a:ln>
            <a:noFill/>
          </a:ln>
        </p:spPr>
        <p:txBody>
          <a:bodyPr anchorCtr="0" anchor="t" bIns="91425" lIns="91425" rIns="91425" tIns="91425">
            <a:noAutofit/>
          </a:bodyPr>
          <a:lstStyle/>
          <a:p>
            <a:pPr>
              <a:spcBef>
                <a:spcPts val="0"/>
              </a:spcBef>
              <a:buNone/>
            </a:pPr>
            <a:r>
              <a:rPr lang="en"/>
              <a:t>invoke()</a:t>
            </a:r>
          </a:p>
        </p:txBody>
      </p:sp>
      <p:cxnSp>
        <p:nvCxnSpPr>
          <p:cNvPr id="460" name="Shape 460"/>
          <p:cNvCxnSpPr>
            <a:stCxn id="455" idx="6"/>
            <a:endCxn id="449" idx="3"/>
          </p:cNvCxnSpPr>
          <p:nvPr/>
        </p:nvCxnSpPr>
        <p:spPr>
          <a:xfrm flipH="1" rot="10800000">
            <a:off x="3663474" y="3261675"/>
            <a:ext cx="324900" cy="984600"/>
          </a:xfrm>
          <a:prstGeom prst="straightConnector1">
            <a:avLst/>
          </a:prstGeom>
          <a:noFill/>
          <a:ln cap="flat" cmpd="sng" w="19050">
            <a:solidFill>
              <a:schemeClr val="dk2"/>
            </a:solidFill>
            <a:prstDash val="solid"/>
            <a:round/>
            <a:headEnd len="lg" w="lg" type="none"/>
            <a:tailEnd len="lg" w="lg" type="triangle"/>
          </a:ln>
        </p:spPr>
      </p:cxnSp>
      <p:sp>
        <p:nvSpPr>
          <p:cNvPr id="461" name="Shape 461"/>
          <p:cNvSpPr txBox="1"/>
          <p:nvPr/>
        </p:nvSpPr>
        <p:spPr>
          <a:xfrm>
            <a:off x="4058825" y="3627275"/>
            <a:ext cx="1254299" cy="373199"/>
          </a:xfrm>
          <a:prstGeom prst="rect">
            <a:avLst/>
          </a:prstGeom>
          <a:noFill/>
          <a:ln>
            <a:noFill/>
          </a:ln>
        </p:spPr>
        <p:txBody>
          <a:bodyPr anchorCtr="0" anchor="t" bIns="91425" lIns="91425" rIns="91425" tIns="91425">
            <a:noAutofit/>
          </a:bodyPr>
          <a:lstStyle/>
          <a:p>
            <a:pPr>
              <a:spcBef>
                <a:spcPts val="0"/>
              </a:spcBef>
              <a:buNone/>
            </a:pPr>
            <a:r>
              <a:rPr lang="en"/>
              <a:t>execute()</a:t>
            </a:r>
          </a:p>
        </p:txBody>
      </p:sp>
      <p:sp>
        <p:nvSpPr>
          <p:cNvPr id="462" name="Shape 462"/>
          <p:cNvSpPr/>
          <p:nvPr/>
        </p:nvSpPr>
        <p:spPr>
          <a:xfrm>
            <a:off x="5575825" y="2577550"/>
            <a:ext cx="3226199" cy="19593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t>Later, the Client asks the Invoker to perform the action. The Invoker executes the Command.</a:t>
            </a:r>
          </a:p>
        </p:txBody>
      </p:sp>
      <p:sp>
        <p:nvSpPr>
          <p:cNvPr id="463" name="Shape 463"/>
          <p:cNvSpPr/>
          <p:nvPr/>
        </p:nvSpPr>
        <p:spPr>
          <a:xfrm>
            <a:off x="3454975" y="4777700"/>
            <a:ext cx="1503899" cy="13413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Receiver</a:t>
            </a:r>
          </a:p>
        </p:txBody>
      </p:sp>
      <p:cxnSp>
        <p:nvCxnSpPr>
          <p:cNvPr id="464" name="Shape 464"/>
          <p:cNvCxnSpPr>
            <a:endCxn id="463" idx="0"/>
          </p:cNvCxnSpPr>
          <p:nvPr/>
        </p:nvCxnSpPr>
        <p:spPr>
          <a:xfrm flipH="1">
            <a:off x="4206924" y="3458300"/>
            <a:ext cx="313200" cy="1319400"/>
          </a:xfrm>
          <a:prstGeom prst="straightConnector1">
            <a:avLst/>
          </a:prstGeom>
          <a:noFill/>
          <a:ln cap="flat" cmpd="sng" w="19050">
            <a:solidFill>
              <a:schemeClr val="dk2"/>
            </a:solidFill>
            <a:prstDash val="solid"/>
            <a:round/>
            <a:headEnd len="lg" w="lg" type="none"/>
            <a:tailEnd len="lg" w="lg" type="triangle"/>
          </a:ln>
        </p:spPr>
      </p:cxnSp>
      <p:sp>
        <p:nvSpPr>
          <p:cNvPr id="465" name="Shape 465"/>
          <p:cNvSpPr txBox="1"/>
          <p:nvPr/>
        </p:nvSpPr>
        <p:spPr>
          <a:xfrm>
            <a:off x="4397050" y="4109187"/>
            <a:ext cx="1026299" cy="559799"/>
          </a:xfrm>
          <a:prstGeom prst="rect">
            <a:avLst/>
          </a:prstGeom>
          <a:noFill/>
          <a:ln>
            <a:noFill/>
          </a:ln>
        </p:spPr>
        <p:txBody>
          <a:bodyPr anchorCtr="0" anchor="t" bIns="91425" lIns="91425" rIns="91425" tIns="91425">
            <a:noAutofit/>
          </a:bodyPr>
          <a:lstStyle/>
          <a:p>
            <a:pPr rtl="0">
              <a:spcBef>
                <a:spcPts val="0"/>
              </a:spcBef>
              <a:buNone/>
            </a:pPr>
            <a:r>
              <a:rPr lang="en"/>
              <a:t>action1()</a:t>
            </a:r>
          </a:p>
          <a:p>
            <a:pPr rtl="0">
              <a:spcBef>
                <a:spcPts val="0"/>
              </a:spcBef>
              <a:buNone/>
            </a:pPr>
            <a:r>
              <a:rPr lang="en"/>
              <a:t>action2()</a:t>
            </a:r>
          </a:p>
          <a:p>
            <a:pPr>
              <a:spcBef>
                <a:spcPts val="0"/>
              </a:spcBef>
              <a:buNone/>
            </a:pPr>
            <a:r>
              <a:rPr lang="en"/>
              <a:t>...</a:t>
            </a:r>
          </a:p>
        </p:txBody>
      </p:sp>
      <p:sp>
        <p:nvSpPr>
          <p:cNvPr id="466" name="Shape 466"/>
          <p:cNvSpPr/>
          <p:nvPr/>
        </p:nvSpPr>
        <p:spPr>
          <a:xfrm>
            <a:off x="5575825" y="2872625"/>
            <a:ext cx="3226199" cy="19593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t>The Command steps through the list of actions and has the Receiver perform them.</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54"/>
                                        </p:tgtEl>
                                      </p:cBhvr>
                                    </p:animEffect>
                                    <p:set>
                                      <p:cBhvr>
                                        <p:cTn dur="1" fill="hold">
                                          <p:stCondLst>
                                            <p:cond delay="0"/>
                                          </p:stCondLst>
                                        </p:cTn>
                                        <p:tgtEl>
                                          <p:spTgt spid="45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
                                        <p:tgtEl>
                                          <p:spTgt spid="458"/>
                                        </p:tgtEl>
                                      </p:cBhvr>
                                    </p:animEffect>
                                  </p:childTnLst>
                                </p:cTn>
                              </p:par>
                              <p:par>
                                <p:cTn fill="hold" nodeType="with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1"/>
                                        <p:tgtEl>
                                          <p:spTgt spid="456"/>
                                        </p:tgtEl>
                                      </p:cBhvr>
                                    </p:animEffect>
                                  </p:childTnLst>
                                </p:cTn>
                              </p:par>
                              <p:par>
                                <p:cTn fill="hold" nodeType="with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1"/>
                                        <p:tgtEl>
                                          <p:spTgt spid="455"/>
                                        </p:tgtEl>
                                      </p:cBhvr>
                                    </p:animEffect>
                                  </p:childTnLst>
                                </p:cTn>
                              </p:par>
                              <p:par>
                                <p:cTn fill="hold" nodeType="with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
                                        <p:tgtEl>
                                          <p:spTgt spid="457"/>
                                        </p:tgtEl>
                                      </p:cBhvr>
                                    </p:animEffect>
                                  </p:childTnLst>
                                </p:cTn>
                              </p:par>
                              <p:par>
                                <p:cTn fill="hold" nodeType="withEffect" presetClass="exit" presetID="10" presetSubtype="0">
                                  <p:stCondLst>
                                    <p:cond delay="0"/>
                                  </p:stCondLst>
                                  <p:childTnLst>
                                    <p:animEffect filter="fade" transition="out">
                                      <p:cBhvr>
                                        <p:cTn dur="1"/>
                                        <p:tgtEl>
                                          <p:spTgt spid="451"/>
                                        </p:tgtEl>
                                      </p:cBhvr>
                                    </p:animEffect>
                                    <p:set>
                                      <p:cBhvr>
                                        <p:cTn dur="1" fill="hold">
                                          <p:stCondLst>
                                            <p:cond delay="0"/>
                                          </p:stCondLst>
                                        </p:cTn>
                                        <p:tgtEl>
                                          <p:spTgt spid="45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52"/>
                                        </p:tgtEl>
                                      </p:cBhvr>
                                    </p:animEffect>
                                    <p:set>
                                      <p:cBhvr>
                                        <p:cTn dur="1" fill="hold">
                                          <p:stCondLst>
                                            <p:cond delay="0"/>
                                          </p:stCondLst>
                                        </p:cTn>
                                        <p:tgtEl>
                                          <p:spTgt spid="45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53"/>
                                        </p:tgtEl>
                                      </p:cBhvr>
                                    </p:animEffect>
                                    <p:set>
                                      <p:cBhvr>
                                        <p:cTn dur="1" fill="hold">
                                          <p:stCondLst>
                                            <p:cond delay="0"/>
                                          </p:stCondLst>
                                        </p:cTn>
                                        <p:tgtEl>
                                          <p:spTgt spid="45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57"/>
                                        </p:tgtEl>
                                      </p:cBhvr>
                                    </p:animEffect>
                                    <p:set>
                                      <p:cBhvr>
                                        <p:cTn dur="1" fill="hold">
                                          <p:stCondLst>
                                            <p:cond delay="0"/>
                                          </p:stCondLst>
                                        </p:cTn>
                                        <p:tgtEl>
                                          <p:spTgt spid="45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56"/>
                                        </p:tgtEl>
                                      </p:cBhvr>
                                    </p:animEffect>
                                    <p:set>
                                      <p:cBhvr>
                                        <p:cTn dur="1" fill="hold">
                                          <p:stCondLst>
                                            <p:cond delay="0"/>
                                          </p:stCondLst>
                                        </p:cTn>
                                        <p:tgtEl>
                                          <p:spTgt spid="45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
                                        <p:tgtEl>
                                          <p:spTgt spid="459"/>
                                        </p:tgtEl>
                                      </p:cBhvr>
                                    </p:animEffect>
                                  </p:childTnLst>
                                </p:cTn>
                              </p:par>
                              <p:par>
                                <p:cTn fill="hold" nodeType="with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
                                        <p:tgtEl>
                                          <p:spTgt spid="460"/>
                                        </p:tgtEl>
                                      </p:cBhvr>
                                    </p:animEffect>
                                  </p:childTnLst>
                                </p:cTn>
                              </p:par>
                              <p:par>
                                <p:cTn fill="hold" nodeType="with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
                                        <p:tgtEl>
                                          <p:spTgt spid="461"/>
                                        </p:tgtEl>
                                      </p:cBhvr>
                                    </p:animEffect>
                                  </p:childTnLst>
                                </p:cTn>
                              </p:par>
                              <p:par>
                                <p:cTn fill="hold" nodeType="with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
                                        <p:tgtEl>
                                          <p:spTgt spid="4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62"/>
                                        </p:tgtEl>
                                      </p:cBhvr>
                                    </p:animEffect>
                                    <p:set>
                                      <p:cBhvr>
                                        <p:cTn dur="1" fill="hold">
                                          <p:stCondLst>
                                            <p:cond delay="0"/>
                                          </p:stCondLst>
                                        </p:cTn>
                                        <p:tgtEl>
                                          <p:spTgt spid="46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59"/>
                                        </p:tgtEl>
                                      </p:cBhvr>
                                    </p:animEffect>
                                    <p:set>
                                      <p:cBhvr>
                                        <p:cTn dur="1" fill="hold">
                                          <p:stCondLst>
                                            <p:cond delay="0"/>
                                          </p:stCondLst>
                                        </p:cTn>
                                        <p:tgtEl>
                                          <p:spTgt spid="45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58"/>
                                        </p:tgtEl>
                                      </p:cBhvr>
                                    </p:animEffect>
                                    <p:set>
                                      <p:cBhvr>
                                        <p:cTn dur="1" fill="hold">
                                          <p:stCondLst>
                                            <p:cond delay="0"/>
                                          </p:stCondLst>
                                        </p:cTn>
                                        <p:tgtEl>
                                          <p:spTgt spid="45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60"/>
                                        </p:tgtEl>
                                      </p:cBhvr>
                                    </p:animEffect>
                                    <p:set>
                                      <p:cBhvr>
                                        <p:cTn dur="1" fill="hold">
                                          <p:stCondLst>
                                            <p:cond delay="0"/>
                                          </p:stCondLst>
                                        </p:cTn>
                                        <p:tgtEl>
                                          <p:spTgt spid="46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61"/>
                                        </p:tgtEl>
                                      </p:cBhvr>
                                    </p:animEffect>
                                    <p:set>
                                      <p:cBhvr>
                                        <p:cTn dur="1" fill="hold">
                                          <p:stCondLst>
                                            <p:cond delay="0"/>
                                          </p:stCondLst>
                                        </p:cTn>
                                        <p:tgtEl>
                                          <p:spTgt spid="46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1"/>
                                        <p:tgtEl>
                                          <p:spTgt spid="463"/>
                                        </p:tgtEl>
                                      </p:cBhvr>
                                    </p:animEffect>
                                  </p:childTnLst>
                                </p:cTn>
                              </p:par>
                              <p:par>
                                <p:cTn fill="hold" nodeType="with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
                                        <p:tgtEl>
                                          <p:spTgt spid="465"/>
                                        </p:tgtEl>
                                      </p:cBhvr>
                                    </p:animEffect>
                                  </p:childTnLst>
                                </p:cTn>
                              </p:par>
                              <p:par>
                                <p:cTn fill="hold" nodeType="with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1"/>
                                        <p:tgtEl>
                                          <p:spTgt spid="464"/>
                                        </p:tgtEl>
                                      </p:cBhvr>
                                    </p:animEffect>
                                  </p:childTnLst>
                                </p:cTn>
                              </p:par>
                              <p:par>
                                <p:cTn fill="hold" nodeType="with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
                                        <p:tgtEl>
                                          <p:spTgt spid="4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0" name="Shape 470"/>
        <p:cNvGrpSpPr/>
        <p:nvPr/>
      </p:nvGrpSpPr>
      <p:grpSpPr>
        <a:xfrm>
          <a:off x="0" y="0"/>
          <a:ext cx="0" cy="0"/>
          <a:chOff x="0" y="0"/>
          <a:chExt cx="0" cy="0"/>
        </a:xfrm>
      </p:grpSpPr>
      <p:sp>
        <p:nvSpPr>
          <p:cNvPr id="471" name="Shape 47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Command Pattern Defined</a:t>
            </a:r>
          </a:p>
        </p:txBody>
      </p:sp>
      <p:sp>
        <p:nvSpPr>
          <p:cNvPr id="472" name="Shape 472"/>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buSzPct val="100000"/>
              <a:buFont typeface="Arial"/>
            </a:pPr>
            <a:r>
              <a:rPr lang="en">
                <a:solidFill>
                  <a:srgbClr val="000000"/>
                </a:solidFill>
              </a:rPr>
              <a:t>The Command Pattern encapsulates a request as an object, allowing control over </a:t>
            </a:r>
            <a:r>
              <a:rPr i="1" lang="en">
                <a:solidFill>
                  <a:srgbClr val="000000"/>
                </a:solidFill>
              </a:rPr>
              <a:t>how requests are performed</a:t>
            </a:r>
            <a:r>
              <a:rPr lang="en">
                <a:solidFill>
                  <a:srgbClr val="000000"/>
                </a:solidFill>
              </a:rPr>
              <a:t>.</a:t>
            </a:r>
          </a:p>
          <a:p>
            <a:pPr indent="-228600" lvl="1" marL="914400" marR="0" rtl="0" algn="l">
              <a:lnSpc>
                <a:spcPct val="100000"/>
              </a:lnSpc>
              <a:spcBef>
                <a:spcPts val="600"/>
              </a:spcBef>
              <a:spcAft>
                <a:spcPts val="0"/>
              </a:spcAft>
              <a:buClr>
                <a:srgbClr val="000000"/>
              </a:buClr>
            </a:pPr>
            <a:r>
              <a:rPr lang="en">
                <a:solidFill>
                  <a:srgbClr val="000000"/>
                </a:solidFill>
              </a:rPr>
              <a:t>Command objects encapsulate requests by binding a set of actions on a specific Receiver. </a:t>
            </a:r>
          </a:p>
          <a:p>
            <a:pPr indent="-228600" lvl="1" marL="914400" marR="0" rtl="0" algn="l">
              <a:lnSpc>
                <a:spcPct val="100000"/>
              </a:lnSpc>
              <a:spcBef>
                <a:spcPts val="600"/>
              </a:spcBef>
              <a:spcAft>
                <a:spcPts val="0"/>
              </a:spcAft>
              <a:buClr>
                <a:srgbClr val="000000"/>
              </a:buClr>
            </a:pPr>
            <a:r>
              <a:rPr lang="en">
                <a:solidFill>
                  <a:srgbClr val="000000"/>
                </a:solidFill>
              </a:rPr>
              <a:t>Objects being parameterized don’t care what commands they have as long as they offer the same interface.</a:t>
            </a:r>
          </a:p>
          <a:p>
            <a:pPr indent="-228600" lvl="1" marL="914400" marR="0" rtl="0" algn="l">
              <a:lnSpc>
                <a:spcPct val="100000"/>
              </a:lnSpc>
              <a:spcBef>
                <a:spcPts val="600"/>
              </a:spcBef>
              <a:spcAft>
                <a:spcPts val="0"/>
              </a:spcAft>
              <a:buClr>
                <a:srgbClr val="000000"/>
              </a:buClr>
            </a:pPr>
            <a:r>
              <a:rPr lang="en">
                <a:solidFill>
                  <a:srgbClr val="000000"/>
                </a:solidFill>
              </a:rPr>
              <a:t>This encapsulation can add functionality that the Receiver does not natively support. </a:t>
            </a:r>
          </a:p>
        </p:txBody>
      </p:sp>
      <p:sp>
        <p:nvSpPr>
          <p:cNvPr id="473" name="Shape 47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31</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7" name="Shape 477"/>
        <p:cNvGrpSpPr/>
        <p:nvPr/>
      </p:nvGrpSpPr>
      <p:grpSpPr>
        <a:xfrm>
          <a:off x="0" y="0"/>
          <a:ext cx="0" cy="0"/>
          <a:chOff x="0" y="0"/>
          <a:chExt cx="0" cy="0"/>
        </a:xfrm>
      </p:grpSpPr>
      <p:sp>
        <p:nvSpPr>
          <p:cNvPr id="478" name="Shape 478"/>
          <p:cNvSpPr/>
          <p:nvPr/>
        </p:nvSpPr>
        <p:spPr>
          <a:xfrm>
            <a:off x="1189650" y="2869175"/>
            <a:ext cx="6461450" cy="3020775"/>
          </a:xfrm>
          <a:custGeom>
            <a:pathLst>
              <a:path extrusionOk="0" h="120831" w="258458">
                <a:moveTo>
                  <a:pt x="258458" y="103103"/>
                </a:moveTo>
                <a:lnTo>
                  <a:pt x="58783" y="120831"/>
                </a:lnTo>
                <a:lnTo>
                  <a:pt x="0" y="0"/>
                </a:lnTo>
              </a:path>
            </a:pathLst>
          </a:custGeom>
          <a:noFill/>
          <a:ln cap="flat" cmpd="sng" w="28575">
            <a:solidFill>
              <a:schemeClr val="dk2"/>
            </a:solidFill>
            <a:prstDash val="solid"/>
            <a:round/>
            <a:headEnd len="lg" w="lg" type="none"/>
            <a:tailEnd len="lg" w="lg" type="none"/>
          </a:ln>
        </p:spPr>
      </p:sp>
      <p:sp>
        <p:nvSpPr>
          <p:cNvPr id="479" name="Shape 47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Command Pattern</a:t>
            </a:r>
          </a:p>
        </p:txBody>
      </p:sp>
      <p:sp>
        <p:nvSpPr>
          <p:cNvPr id="480" name="Shape 48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32</a:t>
            </a:r>
          </a:p>
        </p:txBody>
      </p:sp>
      <p:sp>
        <p:nvSpPr>
          <p:cNvPr id="481" name="Shape 481"/>
          <p:cNvSpPr/>
          <p:nvPr/>
        </p:nvSpPr>
        <p:spPr>
          <a:xfrm>
            <a:off x="457212" y="2128675"/>
            <a:ext cx="1508399" cy="7286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Client</a:t>
            </a:r>
          </a:p>
          <a:p>
            <a:pPr lvl="0" rtl="0">
              <a:spcBef>
                <a:spcPts val="0"/>
              </a:spcBef>
              <a:buNone/>
            </a:pPr>
            <a:r>
              <a:t/>
            </a:r>
            <a:endParaRPr/>
          </a:p>
          <a:p>
            <a:pPr lvl="0" rtl="0">
              <a:spcBef>
                <a:spcPts val="0"/>
              </a:spcBef>
              <a:buNone/>
            </a:pPr>
            <a:r>
              <a:t/>
            </a:r>
            <a:endParaRPr/>
          </a:p>
        </p:txBody>
      </p:sp>
      <p:cxnSp>
        <p:nvCxnSpPr>
          <p:cNvPr id="482" name="Shape 482"/>
          <p:cNvCxnSpPr/>
          <p:nvPr/>
        </p:nvCxnSpPr>
        <p:spPr>
          <a:xfrm>
            <a:off x="457225" y="2424842"/>
            <a:ext cx="1508399" cy="0"/>
          </a:xfrm>
          <a:prstGeom prst="straightConnector1">
            <a:avLst/>
          </a:prstGeom>
          <a:noFill/>
          <a:ln cap="flat" cmpd="sng" w="19050">
            <a:solidFill>
              <a:schemeClr val="dk2"/>
            </a:solidFill>
            <a:prstDash val="solid"/>
            <a:round/>
            <a:headEnd len="lg" w="lg" type="none"/>
            <a:tailEnd len="lg" w="lg" type="none"/>
          </a:ln>
        </p:spPr>
      </p:cxnSp>
      <p:sp>
        <p:nvSpPr>
          <p:cNvPr id="483" name="Shape 483"/>
          <p:cNvSpPr/>
          <p:nvPr/>
        </p:nvSpPr>
        <p:spPr>
          <a:xfrm>
            <a:off x="6601403" y="1812775"/>
            <a:ext cx="1979399" cy="1360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i="1" lang="en"/>
              <a:t>&lt;&lt;interface&gt;&gt; Command</a:t>
            </a:r>
          </a:p>
          <a:p>
            <a:pPr lvl="0" rtl="0">
              <a:spcBef>
                <a:spcPts val="0"/>
              </a:spcBef>
              <a:buNone/>
            </a:pPr>
            <a:r>
              <a:t/>
            </a:r>
            <a:endParaRPr/>
          </a:p>
          <a:p>
            <a:pPr lvl="0" rtl="0">
              <a:spcBef>
                <a:spcPts val="0"/>
              </a:spcBef>
              <a:buClr>
                <a:schemeClr val="dk1"/>
              </a:buClr>
              <a:buFont typeface="Arial"/>
              <a:buNone/>
            </a:pPr>
            <a:r>
              <a:rPr i="1" lang="en">
                <a:solidFill>
                  <a:schemeClr val="dk1"/>
                </a:solidFill>
              </a:rPr>
              <a:t>execute()</a:t>
            </a:r>
          </a:p>
          <a:p>
            <a:pPr lvl="0" rtl="0">
              <a:spcBef>
                <a:spcPts val="0"/>
              </a:spcBef>
              <a:buClr>
                <a:schemeClr val="dk1"/>
              </a:buClr>
              <a:buFont typeface="Arial"/>
              <a:buNone/>
            </a:pPr>
            <a:r>
              <a:rPr i="1" lang="en">
                <a:solidFill>
                  <a:schemeClr val="dk1"/>
                </a:solidFill>
              </a:rPr>
              <a:t>// Optional, undo()</a:t>
            </a:r>
          </a:p>
        </p:txBody>
      </p:sp>
      <p:cxnSp>
        <p:nvCxnSpPr>
          <p:cNvPr id="484" name="Shape 484"/>
          <p:cNvCxnSpPr/>
          <p:nvPr/>
        </p:nvCxnSpPr>
        <p:spPr>
          <a:xfrm>
            <a:off x="6601387" y="2424363"/>
            <a:ext cx="1979399" cy="0"/>
          </a:xfrm>
          <a:prstGeom prst="straightConnector1">
            <a:avLst/>
          </a:prstGeom>
          <a:noFill/>
          <a:ln cap="flat" cmpd="sng" w="19050">
            <a:solidFill>
              <a:schemeClr val="dk2"/>
            </a:solidFill>
            <a:prstDash val="solid"/>
            <a:round/>
            <a:headEnd len="lg" w="lg" type="none"/>
            <a:tailEnd len="lg" w="lg" type="none"/>
          </a:ln>
        </p:spPr>
      </p:cxnSp>
      <p:sp>
        <p:nvSpPr>
          <p:cNvPr id="485" name="Shape 485"/>
          <p:cNvSpPr/>
          <p:nvPr/>
        </p:nvSpPr>
        <p:spPr>
          <a:xfrm>
            <a:off x="2997450" y="1812775"/>
            <a:ext cx="1896600" cy="1360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Invoker</a:t>
            </a:r>
          </a:p>
          <a:p>
            <a:pPr rtl="0">
              <a:spcBef>
                <a:spcPts val="0"/>
              </a:spcBef>
              <a:buNone/>
            </a:pPr>
            <a:r>
              <a:t/>
            </a:r>
            <a:endParaRPr/>
          </a:p>
          <a:p>
            <a:pPr rtl="0">
              <a:spcBef>
                <a:spcPts val="0"/>
              </a:spcBef>
              <a:buNone/>
            </a:pPr>
            <a:r>
              <a:rPr lang="en"/>
              <a:t>Command command</a:t>
            </a:r>
          </a:p>
          <a:p>
            <a:pPr rtl="0">
              <a:spcBef>
                <a:spcPts val="0"/>
              </a:spcBef>
              <a:buNone/>
            </a:pPr>
            <a:r>
              <a:t/>
            </a:r>
            <a:endParaRPr/>
          </a:p>
          <a:p>
            <a:pPr lvl="0" rtl="0">
              <a:spcBef>
                <a:spcPts val="0"/>
              </a:spcBef>
              <a:buNone/>
            </a:pPr>
            <a:r>
              <a:rPr lang="en"/>
              <a:t>setCommand()</a:t>
            </a:r>
          </a:p>
          <a:p>
            <a:pPr lvl="0" rtl="0">
              <a:spcBef>
                <a:spcPts val="0"/>
              </a:spcBef>
              <a:buNone/>
            </a:pPr>
            <a:r>
              <a:t/>
            </a:r>
            <a:endParaRPr/>
          </a:p>
        </p:txBody>
      </p:sp>
      <p:cxnSp>
        <p:nvCxnSpPr>
          <p:cNvPr id="486" name="Shape 486"/>
          <p:cNvCxnSpPr/>
          <p:nvPr/>
        </p:nvCxnSpPr>
        <p:spPr>
          <a:xfrm>
            <a:off x="2997450" y="2177117"/>
            <a:ext cx="1896600" cy="0"/>
          </a:xfrm>
          <a:prstGeom prst="straightConnector1">
            <a:avLst/>
          </a:prstGeom>
          <a:noFill/>
          <a:ln cap="flat" cmpd="sng" w="19050">
            <a:solidFill>
              <a:schemeClr val="dk2"/>
            </a:solidFill>
            <a:prstDash val="solid"/>
            <a:round/>
            <a:headEnd len="lg" w="lg" type="none"/>
            <a:tailEnd len="lg" w="lg" type="none"/>
          </a:ln>
        </p:spPr>
      </p:cxnSp>
      <p:sp>
        <p:nvSpPr>
          <p:cNvPr id="487" name="Shape 487"/>
          <p:cNvSpPr/>
          <p:nvPr/>
        </p:nvSpPr>
        <p:spPr>
          <a:xfrm>
            <a:off x="3502100" y="4131337"/>
            <a:ext cx="1508399" cy="976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Receiver</a:t>
            </a:r>
          </a:p>
          <a:p>
            <a:pPr lvl="0" rtl="0">
              <a:spcBef>
                <a:spcPts val="0"/>
              </a:spcBef>
              <a:buNone/>
            </a:pPr>
            <a:r>
              <a:t/>
            </a:r>
            <a:endParaRPr/>
          </a:p>
          <a:p>
            <a:pPr lvl="0" rtl="0">
              <a:spcBef>
                <a:spcPts val="0"/>
              </a:spcBef>
              <a:buNone/>
            </a:pPr>
            <a:r>
              <a:rPr lang="en"/>
              <a:t>action()</a:t>
            </a:r>
          </a:p>
          <a:p>
            <a:pPr lvl="0" rtl="0">
              <a:spcBef>
                <a:spcPts val="0"/>
              </a:spcBef>
              <a:buNone/>
            </a:pPr>
            <a:r>
              <a:t/>
            </a:r>
            <a:endParaRPr/>
          </a:p>
        </p:txBody>
      </p:sp>
      <p:cxnSp>
        <p:nvCxnSpPr>
          <p:cNvPr id="488" name="Shape 488"/>
          <p:cNvCxnSpPr/>
          <p:nvPr/>
        </p:nvCxnSpPr>
        <p:spPr>
          <a:xfrm>
            <a:off x="3502100" y="4495680"/>
            <a:ext cx="1508399" cy="0"/>
          </a:xfrm>
          <a:prstGeom prst="straightConnector1">
            <a:avLst/>
          </a:prstGeom>
          <a:noFill/>
          <a:ln cap="flat" cmpd="sng" w="19050">
            <a:solidFill>
              <a:schemeClr val="dk2"/>
            </a:solidFill>
            <a:prstDash val="solid"/>
            <a:round/>
            <a:headEnd len="lg" w="lg" type="none"/>
            <a:tailEnd len="lg" w="lg" type="none"/>
          </a:ln>
        </p:spPr>
      </p:cxnSp>
      <p:sp>
        <p:nvSpPr>
          <p:cNvPr id="489" name="Shape 489"/>
          <p:cNvSpPr/>
          <p:nvPr/>
        </p:nvSpPr>
        <p:spPr>
          <a:xfrm>
            <a:off x="6601400" y="3815900"/>
            <a:ext cx="1979399" cy="1607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ConcreteCommand</a:t>
            </a:r>
          </a:p>
          <a:p>
            <a:pPr lvl="0" rtl="0">
              <a:spcBef>
                <a:spcPts val="0"/>
              </a:spcBef>
              <a:buNone/>
            </a:pPr>
            <a:r>
              <a:t/>
            </a:r>
            <a:endParaRPr/>
          </a:p>
          <a:p>
            <a:pPr rtl="0">
              <a:spcBef>
                <a:spcPts val="0"/>
              </a:spcBef>
              <a:buNone/>
            </a:pPr>
            <a:r>
              <a:rPr lang="en"/>
              <a:t>Receiver receiver</a:t>
            </a:r>
          </a:p>
          <a:p>
            <a:pPr rtl="0">
              <a:spcBef>
                <a:spcPts val="0"/>
              </a:spcBef>
              <a:buNone/>
            </a:pPr>
            <a:r>
              <a:t/>
            </a:r>
            <a:endParaRPr/>
          </a:p>
          <a:p>
            <a:pPr rtl="0">
              <a:spcBef>
                <a:spcPts val="0"/>
              </a:spcBef>
              <a:buNone/>
            </a:pPr>
            <a:r>
              <a:rPr lang="en"/>
              <a:t>execute()</a:t>
            </a:r>
          </a:p>
          <a:p>
            <a:pPr lvl="0" rtl="0">
              <a:spcBef>
                <a:spcPts val="0"/>
              </a:spcBef>
              <a:buNone/>
            </a:pPr>
            <a:r>
              <a:rPr i="1" lang="en"/>
              <a:t>// Optional, undo()</a:t>
            </a:r>
          </a:p>
          <a:p>
            <a:pPr lvl="0" rtl="0">
              <a:spcBef>
                <a:spcPts val="0"/>
              </a:spcBef>
              <a:buNone/>
            </a:pPr>
            <a:r>
              <a:t/>
            </a:r>
            <a:endParaRPr/>
          </a:p>
        </p:txBody>
      </p:sp>
      <p:cxnSp>
        <p:nvCxnSpPr>
          <p:cNvPr id="490" name="Shape 490"/>
          <p:cNvCxnSpPr/>
          <p:nvPr/>
        </p:nvCxnSpPr>
        <p:spPr>
          <a:xfrm>
            <a:off x="6601400" y="4180242"/>
            <a:ext cx="1979399" cy="0"/>
          </a:xfrm>
          <a:prstGeom prst="straightConnector1">
            <a:avLst/>
          </a:prstGeom>
          <a:noFill/>
          <a:ln cap="flat" cmpd="sng" w="19050">
            <a:solidFill>
              <a:schemeClr val="dk2"/>
            </a:solidFill>
            <a:prstDash val="solid"/>
            <a:round/>
            <a:headEnd len="lg" w="lg" type="none"/>
            <a:tailEnd len="lg" w="lg" type="none"/>
          </a:ln>
        </p:spPr>
      </p:cxnSp>
      <p:cxnSp>
        <p:nvCxnSpPr>
          <p:cNvPr id="491" name="Shape 491"/>
          <p:cNvCxnSpPr>
            <a:stCxn id="489" idx="0"/>
            <a:endCxn id="483" idx="2"/>
          </p:cNvCxnSpPr>
          <p:nvPr/>
        </p:nvCxnSpPr>
        <p:spPr>
          <a:xfrm rot="10800000">
            <a:off x="7591099" y="3173300"/>
            <a:ext cx="0" cy="642600"/>
          </a:xfrm>
          <a:prstGeom prst="straightConnector1">
            <a:avLst/>
          </a:prstGeom>
          <a:noFill/>
          <a:ln cap="flat" cmpd="sng" w="28575">
            <a:solidFill>
              <a:schemeClr val="dk2"/>
            </a:solidFill>
            <a:prstDash val="dash"/>
            <a:round/>
            <a:headEnd len="lg" w="lg" type="none"/>
            <a:tailEnd len="lg" w="lg" type="triangle"/>
          </a:ln>
        </p:spPr>
      </p:cxnSp>
      <p:cxnSp>
        <p:nvCxnSpPr>
          <p:cNvPr id="492" name="Shape 492"/>
          <p:cNvCxnSpPr>
            <a:stCxn id="485" idx="3"/>
            <a:endCxn id="483" idx="1"/>
          </p:cNvCxnSpPr>
          <p:nvPr/>
        </p:nvCxnSpPr>
        <p:spPr>
          <a:xfrm>
            <a:off x="4894050" y="2493025"/>
            <a:ext cx="1707300" cy="0"/>
          </a:xfrm>
          <a:prstGeom prst="straightConnector1">
            <a:avLst/>
          </a:prstGeom>
          <a:noFill/>
          <a:ln cap="flat" cmpd="sng" w="28575">
            <a:solidFill>
              <a:schemeClr val="dk2"/>
            </a:solidFill>
            <a:prstDash val="solid"/>
            <a:round/>
            <a:headEnd len="lg" w="lg" type="diamond"/>
            <a:tailEnd len="lg" w="lg" type="none"/>
          </a:ln>
        </p:spPr>
      </p:cxnSp>
      <p:cxnSp>
        <p:nvCxnSpPr>
          <p:cNvPr id="493" name="Shape 493"/>
          <p:cNvCxnSpPr>
            <a:stCxn id="487" idx="3"/>
            <a:endCxn id="489" idx="1"/>
          </p:cNvCxnSpPr>
          <p:nvPr/>
        </p:nvCxnSpPr>
        <p:spPr>
          <a:xfrm>
            <a:off x="5010499" y="4619587"/>
            <a:ext cx="1590900" cy="0"/>
          </a:xfrm>
          <a:prstGeom prst="straightConnector1">
            <a:avLst/>
          </a:prstGeom>
          <a:noFill/>
          <a:ln cap="flat" cmpd="sng" w="28575">
            <a:solidFill>
              <a:schemeClr val="dk2"/>
            </a:solidFill>
            <a:prstDash val="solid"/>
            <a:round/>
            <a:headEnd len="lg" w="lg" type="none"/>
            <a:tailEnd len="lg" w="lg" type="diamond"/>
          </a:ln>
        </p:spPr>
      </p:cxnSp>
      <p:cxnSp>
        <p:nvCxnSpPr>
          <p:cNvPr id="494" name="Shape 494"/>
          <p:cNvCxnSpPr/>
          <p:nvPr/>
        </p:nvCxnSpPr>
        <p:spPr>
          <a:xfrm>
            <a:off x="6601400" y="4561667"/>
            <a:ext cx="1979399" cy="0"/>
          </a:xfrm>
          <a:prstGeom prst="straightConnector1">
            <a:avLst/>
          </a:prstGeom>
          <a:noFill/>
          <a:ln cap="flat" cmpd="sng" w="19050">
            <a:solidFill>
              <a:schemeClr val="dk2"/>
            </a:solidFill>
            <a:prstDash val="solid"/>
            <a:round/>
            <a:headEnd len="lg" w="lg" type="none"/>
            <a:tailEnd len="lg" w="lg" type="none"/>
          </a:ln>
        </p:spPr>
      </p:cxnSp>
      <p:cxnSp>
        <p:nvCxnSpPr>
          <p:cNvPr id="495" name="Shape 495"/>
          <p:cNvCxnSpPr/>
          <p:nvPr/>
        </p:nvCxnSpPr>
        <p:spPr>
          <a:xfrm>
            <a:off x="2997450" y="2597767"/>
            <a:ext cx="1896600" cy="0"/>
          </a:xfrm>
          <a:prstGeom prst="straightConnector1">
            <a:avLst/>
          </a:prstGeom>
          <a:noFill/>
          <a:ln cap="flat" cmpd="sng" w="19050">
            <a:solidFill>
              <a:schemeClr val="dk2"/>
            </a:solidFill>
            <a:prstDash val="solid"/>
            <a:round/>
            <a:headEnd len="lg" w="lg" type="none"/>
            <a:tailEnd len="lg" w="lg" type="none"/>
          </a:ln>
        </p:spPr>
      </p:cxnSp>
      <p:cxnSp>
        <p:nvCxnSpPr>
          <p:cNvPr id="496" name="Shape 496"/>
          <p:cNvCxnSpPr>
            <a:stCxn id="481" idx="2"/>
            <a:endCxn id="487" idx="1"/>
          </p:cNvCxnSpPr>
          <p:nvPr/>
        </p:nvCxnSpPr>
        <p:spPr>
          <a:xfrm>
            <a:off x="1211412" y="2857374"/>
            <a:ext cx="2290800" cy="1762200"/>
          </a:xfrm>
          <a:prstGeom prst="straightConnector1">
            <a:avLst/>
          </a:prstGeom>
          <a:noFill/>
          <a:ln cap="flat" cmpd="sng" w="28575">
            <a:solidFill>
              <a:schemeClr val="dk2"/>
            </a:solidFill>
            <a:prstDash val="solid"/>
            <a:round/>
            <a:headEnd len="lg" w="lg" type="none"/>
            <a:tailEnd len="lg" w="lg" type="none"/>
          </a:ln>
        </p:spPr>
      </p:cxnSp>
      <p:cxnSp>
        <p:nvCxnSpPr>
          <p:cNvPr id="497" name="Shape 497"/>
          <p:cNvCxnSpPr>
            <a:stCxn id="481" idx="3"/>
            <a:endCxn id="485" idx="1"/>
          </p:cNvCxnSpPr>
          <p:nvPr/>
        </p:nvCxnSpPr>
        <p:spPr>
          <a:xfrm>
            <a:off x="1965612" y="2493024"/>
            <a:ext cx="1031700" cy="0"/>
          </a:xfrm>
          <a:prstGeom prst="straightConnector1">
            <a:avLst/>
          </a:prstGeom>
          <a:noFill/>
          <a:ln cap="flat" cmpd="sng" w="28575">
            <a:solidFill>
              <a:schemeClr val="dk2"/>
            </a:solidFill>
            <a:prstDash val="solid"/>
            <a:round/>
            <a:headEnd len="lg" w="lg" type="none"/>
            <a:tailEnd len="lg" w="lg" type="none"/>
          </a:ln>
        </p:spPr>
      </p:cxn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1" name="Shape 501"/>
        <p:cNvGrpSpPr/>
        <p:nvPr/>
      </p:nvGrpSpPr>
      <p:grpSpPr>
        <a:xfrm>
          <a:off x="0" y="0"/>
          <a:ext cx="0" cy="0"/>
          <a:chOff x="0" y="0"/>
          <a:chExt cx="0" cy="0"/>
        </a:xfrm>
      </p:grpSpPr>
      <p:sp>
        <p:nvSpPr>
          <p:cNvPr id="502" name="Shape 50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Tip - NoCommand</a:t>
            </a:r>
          </a:p>
        </p:txBody>
      </p:sp>
      <p:sp>
        <p:nvSpPr>
          <p:cNvPr id="503" name="Shape 503"/>
          <p:cNvSpPr txBox="1"/>
          <p:nvPr>
            <p:ph idx="1" type="body"/>
          </p:nvPr>
        </p:nvSpPr>
        <p:spPr>
          <a:xfrm>
            <a:off x="457200" y="1600200"/>
            <a:ext cx="42662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sz="2400">
                <a:solidFill>
                  <a:srgbClr val="000000"/>
                </a:solidFill>
              </a:rPr>
              <a:t>What if you don’t have enough appliances to fill all seven remote slots?</a:t>
            </a:r>
          </a:p>
          <a:p>
            <a:pPr indent="-228600" lvl="0" marL="457200" marR="0" rtl="0" algn="l">
              <a:lnSpc>
                <a:spcPct val="100000"/>
              </a:lnSpc>
              <a:spcBef>
                <a:spcPts val="600"/>
              </a:spcBef>
              <a:spcAft>
                <a:spcPts val="0"/>
              </a:spcAft>
              <a:buClr>
                <a:srgbClr val="000000"/>
              </a:buClr>
              <a:buSzPct val="100000"/>
            </a:pPr>
            <a:r>
              <a:rPr lang="en" sz="2400">
                <a:solidFill>
                  <a:srgbClr val="000000"/>
                </a:solidFill>
              </a:rPr>
              <a:t>Implement a command that does nothing.</a:t>
            </a:r>
          </a:p>
          <a:p>
            <a:pPr indent="-228600" lvl="0" marL="457200" marR="0" rtl="0" algn="l">
              <a:lnSpc>
                <a:spcPct val="100000"/>
              </a:lnSpc>
              <a:spcBef>
                <a:spcPts val="600"/>
              </a:spcBef>
              <a:spcAft>
                <a:spcPts val="0"/>
              </a:spcAft>
              <a:buClr>
                <a:srgbClr val="000000"/>
              </a:buClr>
              <a:buSzPct val="100000"/>
            </a:pPr>
            <a:r>
              <a:rPr lang="en" sz="2400">
                <a:solidFill>
                  <a:srgbClr val="000000"/>
                </a:solidFill>
              </a:rPr>
              <a:t>An example of a </a:t>
            </a:r>
            <a:r>
              <a:rPr b="1" lang="en" sz="2400">
                <a:solidFill>
                  <a:srgbClr val="000000"/>
                </a:solidFill>
              </a:rPr>
              <a:t>null object</a:t>
            </a:r>
            <a:r>
              <a:rPr lang="en" sz="2400">
                <a:solidFill>
                  <a:srgbClr val="000000"/>
                </a:solidFill>
              </a:rPr>
              <a:t>.</a:t>
            </a:r>
          </a:p>
          <a:p>
            <a:pPr indent="-228600" lvl="1" marL="914400" marR="0" rtl="0" algn="l">
              <a:lnSpc>
                <a:spcPct val="100000"/>
              </a:lnSpc>
              <a:spcBef>
                <a:spcPts val="600"/>
              </a:spcBef>
              <a:spcAft>
                <a:spcPts val="0"/>
              </a:spcAft>
              <a:buClr>
                <a:srgbClr val="000000"/>
              </a:buClr>
              <a:buSzPct val="100000"/>
            </a:pPr>
            <a:r>
              <a:rPr lang="en" sz="2200">
                <a:solidFill>
                  <a:srgbClr val="000000"/>
                </a:solidFill>
              </a:rPr>
              <a:t>Useful when you don’t have anything meaningful to return, but want to avoid having to implement a check for null.</a:t>
            </a:r>
          </a:p>
        </p:txBody>
      </p:sp>
      <p:sp>
        <p:nvSpPr>
          <p:cNvPr id="504" name="Shape 50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33</a:t>
            </a:r>
          </a:p>
        </p:txBody>
      </p:sp>
      <p:sp>
        <p:nvSpPr>
          <p:cNvPr id="505" name="Shape 505"/>
          <p:cNvSpPr txBox="1"/>
          <p:nvPr>
            <p:ph idx="2" type="body"/>
          </p:nvPr>
        </p:nvSpPr>
        <p:spPr>
          <a:xfrm>
            <a:off x="4805125" y="1600200"/>
            <a:ext cx="4266299" cy="4967700"/>
          </a:xfrm>
          <a:prstGeom prst="rect">
            <a:avLst/>
          </a:prstGeom>
        </p:spPr>
        <p:txBody>
          <a:bodyPr anchorCtr="0" anchor="t" bIns="91425" lIns="91425" rIns="91425" tIns="91425">
            <a:noAutofit/>
          </a:bodyPr>
          <a:lstStyle/>
          <a:p>
            <a:pPr indent="0" marL="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public void buttonPushed(int slot){</a:t>
            </a:r>
          </a:p>
          <a:p>
            <a:pPr indent="0" marL="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	</a:t>
            </a:r>
            <a:r>
              <a:rPr b="1" lang="en" sz="1400">
                <a:solidFill>
                  <a:srgbClr val="000000"/>
                </a:solidFill>
                <a:highlight>
                  <a:srgbClr val="A4C2F4"/>
                </a:highlight>
                <a:latin typeface="Courier New"/>
                <a:ea typeface="Courier New"/>
                <a:cs typeface="Courier New"/>
                <a:sym typeface="Courier New"/>
              </a:rPr>
              <a:t>if(commands[slot] != null){</a:t>
            </a:r>
          </a:p>
          <a:p>
            <a:pPr indent="0" marL="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		commands[slot].execute();</a:t>
            </a:r>
          </a:p>
          <a:p>
            <a:pPr indent="0" marL="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	}</a:t>
            </a:r>
          </a:p>
          <a:p>
            <a:pPr indent="0" marL="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a:t>
            </a:r>
          </a:p>
          <a:p>
            <a:pPr indent="0" marL="0" marR="0" rtl="0" algn="l">
              <a:lnSpc>
                <a:spcPct val="100000"/>
              </a:lnSpc>
              <a:spcBef>
                <a:spcPts val="600"/>
              </a:spcBef>
              <a:spcAft>
                <a:spcPts val="0"/>
              </a:spcAft>
              <a:buNone/>
            </a:pPr>
            <a:r>
              <a:t/>
            </a:r>
            <a:endParaRPr sz="1400">
              <a:solidFill>
                <a:srgbClr val="000000"/>
              </a:solidFill>
              <a:latin typeface="Courier New"/>
              <a:ea typeface="Courier New"/>
              <a:cs typeface="Courier New"/>
              <a:sym typeface="Courier New"/>
            </a:endParaRPr>
          </a:p>
          <a:p>
            <a:pPr indent="0" marL="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public class NoCommand implements Command{</a:t>
            </a:r>
          </a:p>
          <a:p>
            <a:pPr indent="0" marL="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	public void execute() { }</a:t>
            </a:r>
          </a:p>
          <a:p>
            <a:pPr indent="0" lvl="0" marL="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9" name="Shape 509"/>
        <p:cNvGrpSpPr/>
        <p:nvPr/>
      </p:nvGrpSpPr>
      <p:grpSpPr>
        <a:xfrm>
          <a:off x="0" y="0"/>
          <a:ext cx="0" cy="0"/>
          <a:chOff x="0" y="0"/>
          <a:chExt cx="0" cy="0"/>
        </a:xfrm>
      </p:grpSpPr>
      <p:sp>
        <p:nvSpPr>
          <p:cNvPr id="510" name="Shape 51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Using State to Implement Undo</a:t>
            </a:r>
          </a:p>
        </p:txBody>
      </p:sp>
      <p:sp>
        <p:nvSpPr>
          <p:cNvPr id="511" name="Shape 511"/>
          <p:cNvSpPr txBox="1"/>
          <p:nvPr>
            <p:ph idx="1" type="body"/>
          </p:nvPr>
        </p:nvSpPr>
        <p:spPr>
          <a:xfrm>
            <a:off x="457200" y="1600200"/>
            <a:ext cx="43247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buSzPct val="100000"/>
              <a:buFont typeface="Arial"/>
            </a:pPr>
            <a:r>
              <a:rPr lang="en" sz="2400">
                <a:solidFill>
                  <a:srgbClr val="000000"/>
                </a:solidFill>
              </a:rPr>
              <a:t>Undoing an operation requires keeping track of state information in the Command object.</a:t>
            </a:r>
          </a:p>
          <a:p>
            <a:pPr indent="-228600" lvl="0" marL="457200" marR="0" rtl="0" algn="l">
              <a:lnSpc>
                <a:spcPct val="100000"/>
              </a:lnSpc>
              <a:spcBef>
                <a:spcPts val="600"/>
              </a:spcBef>
              <a:spcAft>
                <a:spcPts val="0"/>
              </a:spcAft>
              <a:buClr>
                <a:srgbClr val="000000"/>
              </a:buClr>
              <a:buSzPct val="100000"/>
            </a:pPr>
            <a:r>
              <a:rPr lang="en" sz="2400">
                <a:solidFill>
                  <a:srgbClr val="000000"/>
                </a:solidFill>
              </a:rPr>
              <a:t>In the CeilingFan - keep track of previous speed and revert to it.</a:t>
            </a:r>
          </a:p>
          <a:p>
            <a:pPr indent="-228600" lvl="0" marL="457200" marR="0" rtl="0" algn="l">
              <a:lnSpc>
                <a:spcPct val="100000"/>
              </a:lnSpc>
              <a:spcBef>
                <a:spcPts val="600"/>
              </a:spcBef>
              <a:spcAft>
                <a:spcPts val="0"/>
              </a:spcAft>
              <a:buClr>
                <a:srgbClr val="000000"/>
              </a:buClr>
              <a:buSzPct val="100000"/>
            </a:pPr>
            <a:r>
              <a:rPr lang="en" sz="2400">
                <a:solidFill>
                  <a:srgbClr val="000000"/>
                </a:solidFill>
              </a:rPr>
              <a:t>Keep a stack of states to enable multiple undo presses.</a:t>
            </a:r>
          </a:p>
        </p:txBody>
      </p:sp>
      <p:sp>
        <p:nvSpPr>
          <p:cNvPr id="512" name="Shape 51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34</a:t>
            </a:r>
          </a:p>
        </p:txBody>
      </p:sp>
      <p:sp>
        <p:nvSpPr>
          <p:cNvPr id="513" name="Shape 513"/>
          <p:cNvSpPr txBox="1"/>
          <p:nvPr>
            <p:ph idx="2" type="body"/>
          </p:nvPr>
        </p:nvSpPr>
        <p:spPr>
          <a:xfrm>
            <a:off x="4805125" y="1600200"/>
            <a:ext cx="4266299" cy="4967700"/>
          </a:xfrm>
          <a:prstGeom prst="rect">
            <a:avLst/>
          </a:prstGeom>
        </p:spPr>
        <p:txBody>
          <a:bodyPr anchorCtr="0" anchor="t" bIns="91425" lIns="91425" rIns="91425" tIns="91425">
            <a:noAutofit/>
          </a:bodyPr>
          <a:lstStyle/>
          <a:p>
            <a:pPr indent="0" marL="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public class CeilingFanHighCommand implements Command{</a:t>
            </a:r>
          </a:p>
          <a:p>
            <a:pPr indent="0" marL="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	CeilingFan fan;</a:t>
            </a:r>
          </a:p>
          <a:p>
            <a:pPr indent="0" marL="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	</a:t>
            </a:r>
            <a:r>
              <a:rPr b="1" lang="en" sz="1200">
                <a:solidFill>
                  <a:srgbClr val="000000"/>
                </a:solidFill>
                <a:highlight>
                  <a:srgbClr val="A4C2F4"/>
                </a:highlight>
                <a:latin typeface="Courier New"/>
                <a:ea typeface="Courier New"/>
                <a:cs typeface="Courier New"/>
                <a:sym typeface="Courier New"/>
              </a:rPr>
              <a:t>int prevSpeed;</a:t>
            </a:r>
          </a:p>
          <a:p>
            <a:pPr indent="0" marL="0" marR="0" rtl="0" algn="l">
              <a:lnSpc>
                <a:spcPct val="100000"/>
              </a:lnSpc>
              <a:spcBef>
                <a:spcPts val="600"/>
              </a:spcBef>
              <a:spcAft>
                <a:spcPts val="0"/>
              </a:spcAft>
              <a:buNone/>
            </a:pPr>
            <a:r>
              <a:t/>
            </a:r>
            <a:endParaRPr sz="1200">
              <a:solidFill>
                <a:srgbClr val="000000"/>
              </a:solidFill>
              <a:latin typeface="Courier New"/>
              <a:ea typeface="Courier New"/>
              <a:cs typeface="Courier New"/>
              <a:sym typeface="Courier New"/>
            </a:endParaRPr>
          </a:p>
          <a:p>
            <a:pPr indent="0" marL="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	public CeilingFanHighCommand (CeilingFan cf){ fan = cf;	}</a:t>
            </a:r>
          </a:p>
          <a:p>
            <a:pPr indent="0" marL="0" marR="0" rtl="0" algn="l">
              <a:lnSpc>
                <a:spcPct val="100000"/>
              </a:lnSpc>
              <a:spcBef>
                <a:spcPts val="600"/>
              </a:spcBef>
              <a:spcAft>
                <a:spcPts val="0"/>
              </a:spcAft>
              <a:buNone/>
            </a:pPr>
            <a:r>
              <a:t/>
            </a:r>
            <a:endParaRPr sz="1200">
              <a:solidFill>
                <a:srgbClr val="000000"/>
              </a:solidFill>
              <a:latin typeface="Courier New"/>
              <a:ea typeface="Courier New"/>
              <a:cs typeface="Courier New"/>
              <a:sym typeface="Courier New"/>
            </a:endParaRPr>
          </a:p>
          <a:p>
            <a:pPr indent="0" marL="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	public void execute(){</a:t>
            </a:r>
          </a:p>
          <a:p>
            <a:pPr indent="0" marL="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		</a:t>
            </a:r>
            <a:r>
              <a:rPr b="1" lang="en" sz="1200">
                <a:solidFill>
                  <a:srgbClr val="000000"/>
                </a:solidFill>
                <a:highlight>
                  <a:srgbClr val="A4C2F4"/>
                </a:highlight>
                <a:latin typeface="Courier New"/>
                <a:ea typeface="Courier New"/>
                <a:cs typeface="Courier New"/>
                <a:sym typeface="Courier New"/>
              </a:rPr>
              <a:t>prevSpeed = fan.getSpeed();</a:t>
            </a:r>
          </a:p>
          <a:p>
            <a:pPr indent="0" marL="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		fan.high();</a:t>
            </a:r>
          </a:p>
          <a:p>
            <a:pPr indent="0" marL="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	}</a:t>
            </a:r>
          </a:p>
          <a:p>
            <a:pPr indent="0" marL="0" marR="0" rtl="0" algn="l">
              <a:lnSpc>
                <a:spcPct val="100000"/>
              </a:lnSpc>
              <a:spcBef>
                <a:spcPts val="600"/>
              </a:spcBef>
              <a:spcAft>
                <a:spcPts val="0"/>
              </a:spcAft>
              <a:buNone/>
            </a:pPr>
            <a:r>
              <a:t/>
            </a:r>
            <a:endParaRPr sz="1200">
              <a:solidFill>
                <a:srgbClr val="000000"/>
              </a:solidFill>
              <a:latin typeface="Courier New"/>
              <a:ea typeface="Courier New"/>
              <a:cs typeface="Courier New"/>
              <a:sym typeface="Courier New"/>
            </a:endParaRPr>
          </a:p>
          <a:p>
            <a:pPr indent="0" marL="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	</a:t>
            </a:r>
            <a:r>
              <a:rPr b="1" lang="en" sz="1200">
                <a:solidFill>
                  <a:srgbClr val="000000"/>
                </a:solidFill>
                <a:highlight>
                  <a:srgbClr val="A4C2F4"/>
                </a:highlight>
                <a:latin typeface="Courier New"/>
                <a:ea typeface="Courier New"/>
                <a:cs typeface="Courier New"/>
                <a:sym typeface="Courier New"/>
              </a:rPr>
              <a:t>public void undo(){</a:t>
            </a:r>
          </a:p>
          <a:p>
            <a:pPr indent="0" marL="0" marR="0" rtl="0" algn="l">
              <a:lnSpc>
                <a:spcPct val="100000"/>
              </a:lnSpc>
              <a:spcBef>
                <a:spcPts val="600"/>
              </a:spcBef>
              <a:spcAft>
                <a:spcPts val="0"/>
              </a:spcAft>
              <a:buNone/>
            </a:pPr>
            <a:r>
              <a:rPr b="1" lang="en" sz="1200">
                <a:solidFill>
                  <a:srgbClr val="000000"/>
                </a:solidFill>
                <a:highlight>
                  <a:srgbClr val="A4C2F4"/>
                </a:highlight>
                <a:latin typeface="Courier New"/>
                <a:ea typeface="Courier New"/>
                <a:cs typeface="Courier New"/>
                <a:sym typeface="Courier New"/>
              </a:rPr>
              <a:t>		if(prevSpeed == “high”)</a:t>
            </a:r>
          </a:p>
          <a:p>
            <a:pPr indent="0" marL="0" marR="0" rtl="0" algn="l">
              <a:lnSpc>
                <a:spcPct val="100000"/>
              </a:lnSpc>
              <a:spcBef>
                <a:spcPts val="600"/>
              </a:spcBef>
              <a:spcAft>
                <a:spcPts val="0"/>
              </a:spcAft>
              <a:buNone/>
            </a:pPr>
            <a:r>
              <a:rPr b="1" lang="en" sz="1200">
                <a:solidFill>
                  <a:srgbClr val="000000"/>
                </a:solidFill>
                <a:highlight>
                  <a:srgbClr val="A4C2F4"/>
                </a:highlight>
                <a:latin typeface="Courier New"/>
                <a:ea typeface="Courier New"/>
                <a:cs typeface="Courier New"/>
                <a:sym typeface="Courier New"/>
              </a:rPr>
              <a:t>			fan.high();</a:t>
            </a:r>
          </a:p>
          <a:p>
            <a:pPr indent="0" marL="0" marR="0" rtl="0" algn="l">
              <a:lnSpc>
                <a:spcPct val="100000"/>
              </a:lnSpc>
              <a:spcBef>
                <a:spcPts val="600"/>
              </a:spcBef>
              <a:spcAft>
                <a:spcPts val="0"/>
              </a:spcAft>
              <a:buNone/>
            </a:pPr>
            <a:r>
              <a:rPr b="1" lang="en" sz="1200">
                <a:solidFill>
                  <a:srgbClr val="000000"/>
                </a:solidFill>
                <a:highlight>
                  <a:srgbClr val="A4C2F4"/>
                </a:highlight>
                <a:latin typeface="Courier New"/>
                <a:ea typeface="Courier New"/>
                <a:cs typeface="Courier New"/>
                <a:sym typeface="Courier New"/>
              </a:rPr>
              <a:t>		else if ...</a:t>
            </a:r>
          </a:p>
          <a:p>
            <a:pPr indent="0" marL="0" marR="0" rtl="0" algn="l">
              <a:lnSpc>
                <a:spcPct val="100000"/>
              </a:lnSpc>
              <a:spcBef>
                <a:spcPts val="600"/>
              </a:spcBef>
              <a:spcAft>
                <a:spcPts val="0"/>
              </a:spcAft>
              <a:buNone/>
            </a:pPr>
            <a:r>
              <a:rPr b="1" lang="en" sz="1200">
                <a:solidFill>
                  <a:srgbClr val="000000"/>
                </a:solidFill>
                <a:highlight>
                  <a:srgbClr val="A4C2F4"/>
                </a:highlight>
                <a:latin typeface="Courier New"/>
                <a:ea typeface="Courier New"/>
                <a:cs typeface="Courier New"/>
                <a:sym typeface="Courier New"/>
              </a:rPr>
              <a:t>	}</a:t>
            </a:r>
          </a:p>
          <a:p>
            <a:pPr indent="0" lvl="0" marL="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7" name="Shape 517"/>
        <p:cNvGrpSpPr/>
        <p:nvPr/>
      </p:nvGrpSpPr>
      <p:grpSpPr>
        <a:xfrm>
          <a:off x="0" y="0"/>
          <a:ext cx="0" cy="0"/>
          <a:chOff x="0" y="0"/>
          <a:chExt cx="0" cy="0"/>
        </a:xfrm>
      </p:grpSpPr>
      <p:sp>
        <p:nvSpPr>
          <p:cNvPr id="518" name="Shape 51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Queueing Requests</a:t>
            </a:r>
          </a:p>
        </p:txBody>
      </p:sp>
      <p:sp>
        <p:nvSpPr>
          <p:cNvPr id="519" name="Shape 519"/>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solidFill>
                  <a:srgbClr val="000000"/>
                </a:solidFill>
              </a:rPr>
              <a:t>Commands give us a way to package a piece of computation and pass it around as an object. </a:t>
            </a:r>
          </a:p>
          <a:p>
            <a:pPr indent="-228600" lvl="0" marL="457200" marR="0" rtl="0" algn="l">
              <a:lnSpc>
                <a:spcPct val="100000"/>
              </a:lnSpc>
              <a:spcBef>
                <a:spcPts val="600"/>
              </a:spcBef>
              <a:spcAft>
                <a:spcPts val="0"/>
              </a:spcAft>
              <a:buClr>
                <a:srgbClr val="000000"/>
              </a:buClr>
            </a:pPr>
            <a:r>
              <a:rPr lang="en">
                <a:solidFill>
                  <a:srgbClr val="000000"/>
                </a:solidFill>
              </a:rPr>
              <a:t>Computation can be invoked at any time.</a:t>
            </a:r>
          </a:p>
          <a:p>
            <a:pPr indent="-228600" lvl="0" marL="457200" marR="0" rtl="0" algn="l">
              <a:lnSpc>
                <a:spcPct val="100000"/>
              </a:lnSpc>
              <a:spcBef>
                <a:spcPts val="600"/>
              </a:spcBef>
              <a:spcAft>
                <a:spcPts val="0"/>
              </a:spcAft>
              <a:buClr>
                <a:srgbClr val="000000"/>
              </a:buClr>
            </a:pPr>
            <a:r>
              <a:rPr lang="en">
                <a:solidFill>
                  <a:srgbClr val="000000"/>
                </a:solidFill>
              </a:rPr>
              <a:t>Computation can be invoked by anything with knowledge of the Command object.</a:t>
            </a:r>
          </a:p>
          <a:p>
            <a:pPr indent="-228600" lvl="0" marL="457200" marR="0" rtl="0" algn="l">
              <a:lnSpc>
                <a:spcPct val="100000"/>
              </a:lnSpc>
              <a:spcBef>
                <a:spcPts val="600"/>
              </a:spcBef>
              <a:spcAft>
                <a:spcPts val="0"/>
              </a:spcAft>
              <a:buClr>
                <a:srgbClr val="000000"/>
              </a:buClr>
            </a:pPr>
            <a:r>
              <a:rPr lang="en">
                <a:solidFill>
                  <a:srgbClr val="000000"/>
                </a:solidFill>
              </a:rPr>
              <a:t>A job queue could store Commands that are processed by threads as earlier work is completed.</a:t>
            </a:r>
          </a:p>
          <a:p>
            <a:pPr indent="-228600" lvl="1" marL="914400" marR="0" rtl="0" algn="l">
              <a:lnSpc>
                <a:spcPct val="100000"/>
              </a:lnSpc>
              <a:spcBef>
                <a:spcPts val="600"/>
              </a:spcBef>
              <a:spcAft>
                <a:spcPts val="0"/>
              </a:spcAft>
              <a:buClr>
                <a:srgbClr val="000000"/>
              </a:buClr>
            </a:pPr>
            <a:r>
              <a:rPr lang="en">
                <a:solidFill>
                  <a:srgbClr val="000000"/>
                </a:solidFill>
              </a:rPr>
              <a:t>Job queue decoupled from the work being completed.</a:t>
            </a:r>
          </a:p>
        </p:txBody>
      </p:sp>
      <p:sp>
        <p:nvSpPr>
          <p:cNvPr id="520" name="Shape 52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35</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4" name="Shape 524"/>
        <p:cNvGrpSpPr/>
        <p:nvPr/>
      </p:nvGrpSpPr>
      <p:grpSpPr>
        <a:xfrm>
          <a:off x="0" y="0"/>
          <a:ext cx="0" cy="0"/>
          <a:chOff x="0" y="0"/>
          <a:chExt cx="0" cy="0"/>
        </a:xfrm>
      </p:grpSpPr>
      <p:sp>
        <p:nvSpPr>
          <p:cNvPr id="525" name="Shape 52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Logging Requests</a:t>
            </a:r>
          </a:p>
        </p:txBody>
      </p:sp>
      <p:sp>
        <p:nvSpPr>
          <p:cNvPr id="526" name="Shape 526"/>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solidFill>
                  <a:srgbClr val="000000"/>
                </a:solidFill>
              </a:rPr>
              <a:t>Some applications recover after a crash by reinvoking the actions already performed.</a:t>
            </a:r>
          </a:p>
          <a:p>
            <a:pPr indent="-228600" lvl="0" marL="457200" marR="0" rtl="0" algn="l">
              <a:lnSpc>
                <a:spcPct val="100000"/>
              </a:lnSpc>
              <a:spcBef>
                <a:spcPts val="600"/>
              </a:spcBef>
              <a:spcAft>
                <a:spcPts val="0"/>
              </a:spcAft>
              <a:buClr>
                <a:srgbClr val="000000"/>
              </a:buClr>
            </a:pPr>
            <a:r>
              <a:rPr lang="en">
                <a:solidFill>
                  <a:srgbClr val="000000"/>
                </a:solidFill>
              </a:rPr>
              <a:t>Commands can enable this with two new methods - store() and load().</a:t>
            </a:r>
          </a:p>
          <a:p>
            <a:pPr indent="-228600" lvl="1" marL="914400" marR="0" rtl="0" algn="l">
              <a:lnSpc>
                <a:spcPct val="100000"/>
              </a:lnSpc>
              <a:spcBef>
                <a:spcPts val="600"/>
              </a:spcBef>
              <a:spcAft>
                <a:spcPts val="0"/>
              </a:spcAft>
              <a:buClr>
                <a:srgbClr val="000000"/>
              </a:buClr>
            </a:pPr>
            <a:r>
              <a:rPr lang="en">
                <a:solidFill>
                  <a:srgbClr val="000000"/>
                </a:solidFill>
              </a:rPr>
              <a:t>As we execute commands, store a history of them on disk. When a crash occurs, reload the list of commands and invoke their execute() methods. </a:t>
            </a:r>
          </a:p>
          <a:p>
            <a:pPr indent="-228600" lvl="0" marL="457200" marR="0" rtl="0" algn="l">
              <a:lnSpc>
                <a:spcPct val="100000"/>
              </a:lnSpc>
              <a:spcBef>
                <a:spcPts val="600"/>
              </a:spcBef>
              <a:spcAft>
                <a:spcPts val="0"/>
              </a:spcAft>
              <a:buClr>
                <a:srgbClr val="000000"/>
              </a:buClr>
            </a:pPr>
            <a:r>
              <a:rPr lang="en">
                <a:solidFill>
                  <a:srgbClr val="000000"/>
                </a:solidFill>
              </a:rPr>
              <a:t>Useful for applications where many actions might be taken between saving a permanent copy of work.</a:t>
            </a:r>
          </a:p>
        </p:txBody>
      </p:sp>
      <p:sp>
        <p:nvSpPr>
          <p:cNvPr id="527" name="Shape 52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36</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1" name="Shape 531"/>
        <p:cNvGrpSpPr/>
        <p:nvPr/>
      </p:nvGrpSpPr>
      <p:grpSpPr>
        <a:xfrm>
          <a:off x="0" y="0"/>
          <a:ext cx="0" cy="0"/>
          <a:chOff x="0" y="0"/>
          <a:chExt cx="0" cy="0"/>
        </a:xfrm>
      </p:grpSpPr>
      <p:sp>
        <p:nvSpPr>
          <p:cNvPr id="532" name="Shape 53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Principles of Design</a:t>
            </a:r>
          </a:p>
        </p:txBody>
      </p:sp>
      <p:sp>
        <p:nvSpPr>
          <p:cNvPr id="533" name="Shape 533"/>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buAutoNum type="arabicPeriod"/>
            </a:pPr>
            <a:r>
              <a:rPr b="1" lang="en">
                <a:solidFill>
                  <a:srgbClr val="000000"/>
                </a:solidFill>
              </a:rPr>
              <a:t>Identify the aspects that vary and encapsulate them away from what doesn’t. </a:t>
            </a:r>
          </a:p>
          <a:p>
            <a:pPr indent="-228600" lvl="0" marL="457200" marR="0" rtl="0" algn="l">
              <a:lnSpc>
                <a:spcPct val="100000"/>
              </a:lnSpc>
              <a:spcBef>
                <a:spcPts val="600"/>
              </a:spcBef>
              <a:spcAft>
                <a:spcPts val="0"/>
              </a:spcAft>
              <a:buClr>
                <a:srgbClr val="000000"/>
              </a:buClr>
              <a:buAutoNum type="arabicPeriod"/>
            </a:pPr>
            <a:r>
              <a:rPr lang="en">
                <a:solidFill>
                  <a:srgbClr val="000000"/>
                </a:solidFill>
              </a:rPr>
              <a:t>Program to an interface rather than an implementation.</a:t>
            </a:r>
          </a:p>
          <a:p>
            <a:pPr indent="-228600" lvl="0" marL="457200" marR="0" rtl="0" algn="l">
              <a:lnSpc>
                <a:spcPct val="100000"/>
              </a:lnSpc>
              <a:spcBef>
                <a:spcPts val="600"/>
              </a:spcBef>
              <a:spcAft>
                <a:spcPts val="0"/>
              </a:spcAft>
              <a:buClr>
                <a:srgbClr val="000000"/>
              </a:buClr>
              <a:buAutoNum type="arabicPeriod"/>
            </a:pPr>
            <a:r>
              <a:rPr lang="en">
                <a:solidFill>
                  <a:srgbClr val="000000"/>
                </a:solidFill>
              </a:rPr>
              <a:t>Favor composition over inheritance.</a:t>
            </a:r>
          </a:p>
          <a:p>
            <a:pPr indent="-228600" lvl="0" marL="457200" marR="0" rtl="0" algn="l">
              <a:lnSpc>
                <a:spcPct val="100000"/>
              </a:lnSpc>
              <a:spcBef>
                <a:spcPts val="600"/>
              </a:spcBef>
              <a:spcAft>
                <a:spcPts val="0"/>
              </a:spcAft>
              <a:buClr>
                <a:srgbClr val="000000"/>
              </a:buClr>
              <a:buAutoNum type="arabicPeriod"/>
            </a:pPr>
            <a:r>
              <a:rPr lang="en"/>
              <a:t>Classes should be open for extension, but closed for modification.</a:t>
            </a:r>
          </a:p>
          <a:p>
            <a:pPr indent="-228600" lvl="0" marL="457200" marR="0" rtl="0" algn="l">
              <a:lnSpc>
                <a:spcPct val="100000"/>
              </a:lnSpc>
              <a:spcBef>
                <a:spcPts val="600"/>
              </a:spcBef>
              <a:spcAft>
                <a:spcPts val="0"/>
              </a:spcAft>
              <a:buAutoNum type="arabicPeriod"/>
            </a:pPr>
            <a:r>
              <a:rPr lang="en"/>
              <a:t>Talk only to your immediate friends.</a:t>
            </a:r>
          </a:p>
        </p:txBody>
      </p:sp>
      <p:sp>
        <p:nvSpPr>
          <p:cNvPr id="534" name="Shape 53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37</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8" name="Shape 538"/>
        <p:cNvGrpSpPr/>
        <p:nvPr/>
      </p:nvGrpSpPr>
      <p:grpSpPr>
        <a:xfrm>
          <a:off x="0" y="0"/>
          <a:ext cx="0" cy="0"/>
          <a:chOff x="0" y="0"/>
          <a:chExt cx="0" cy="0"/>
        </a:xfrm>
      </p:grpSpPr>
      <p:sp>
        <p:nvSpPr>
          <p:cNvPr id="539" name="Shape 53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Design Patterns</a:t>
            </a:r>
          </a:p>
        </p:txBody>
      </p:sp>
      <p:sp>
        <p:nvSpPr>
          <p:cNvPr id="540" name="Shape 540"/>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100000"/>
            </a:pPr>
            <a:r>
              <a:rPr b="1" lang="en" sz="2800">
                <a:solidFill>
                  <a:srgbClr val="000000"/>
                </a:solidFill>
              </a:rPr>
              <a:t>Strategy Pattern</a:t>
            </a:r>
            <a:r>
              <a:rPr lang="en" sz="2800">
                <a:solidFill>
                  <a:srgbClr val="000000"/>
                </a:solidFill>
              </a:rPr>
              <a:t> encapsulates interchangeable behaviors and uses delegation to decide which one to use.</a:t>
            </a:r>
          </a:p>
          <a:p>
            <a:pPr indent="-228600" lvl="0" marL="457200" marR="0" rtl="0" algn="l">
              <a:lnSpc>
                <a:spcPct val="100000"/>
              </a:lnSpc>
              <a:spcBef>
                <a:spcPts val="600"/>
              </a:spcBef>
              <a:spcAft>
                <a:spcPts val="0"/>
              </a:spcAft>
              <a:buSzPct val="100000"/>
            </a:pPr>
            <a:r>
              <a:rPr b="1" lang="en" sz="2800">
                <a:solidFill>
                  <a:srgbClr val="000000"/>
                </a:solidFill>
              </a:rPr>
              <a:t>Observer Pattern</a:t>
            </a:r>
            <a:r>
              <a:rPr lang="en" sz="2800">
                <a:solidFill>
                  <a:srgbClr val="000000"/>
                </a:solidFill>
              </a:rPr>
              <a:t> allows objects to be notified when state changes.</a:t>
            </a:r>
          </a:p>
          <a:p>
            <a:pPr indent="-228600" lvl="0" marL="457200" marR="0" rtl="0" algn="l">
              <a:lnSpc>
                <a:spcPct val="100000"/>
              </a:lnSpc>
              <a:spcBef>
                <a:spcPts val="600"/>
              </a:spcBef>
              <a:spcAft>
                <a:spcPts val="0"/>
              </a:spcAft>
              <a:buClr>
                <a:srgbClr val="000000"/>
              </a:buClr>
              <a:buSzPct val="100000"/>
            </a:pPr>
            <a:r>
              <a:rPr b="1" lang="en" sz="2800">
                <a:solidFill>
                  <a:srgbClr val="000000"/>
                </a:solidFill>
              </a:rPr>
              <a:t>Visitor Pattern</a:t>
            </a:r>
            <a:r>
              <a:rPr lang="en" sz="2800">
                <a:solidFill>
                  <a:srgbClr val="000000"/>
                </a:solidFill>
              </a:rPr>
              <a:t> provides a way to traverse a collection of objects without exposing its implementation.</a:t>
            </a:r>
          </a:p>
          <a:p>
            <a:pPr indent="-228600" lvl="0" marL="457200" rtl="0">
              <a:spcBef>
                <a:spcPts val="480"/>
              </a:spcBef>
              <a:buSzPct val="100000"/>
            </a:pPr>
            <a:r>
              <a:rPr b="1" lang="en" sz="2800">
                <a:solidFill>
                  <a:srgbClr val="000000"/>
                </a:solidFill>
              </a:rPr>
              <a:t>Factory Pattern</a:t>
            </a:r>
            <a:r>
              <a:rPr lang="en" sz="2800">
                <a:solidFill>
                  <a:srgbClr val="000000"/>
                </a:solidFill>
              </a:rPr>
              <a:t> </a:t>
            </a:r>
            <a:r>
              <a:rPr lang="en" sz="2800"/>
              <a:t>encapsulates object creation so that the system doesn’t need to know what type of object was created.</a:t>
            </a:r>
          </a:p>
        </p:txBody>
      </p:sp>
      <p:sp>
        <p:nvSpPr>
          <p:cNvPr id="541" name="Shape 54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38</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5" name="Shape 545"/>
        <p:cNvGrpSpPr/>
        <p:nvPr/>
      </p:nvGrpSpPr>
      <p:grpSpPr>
        <a:xfrm>
          <a:off x="0" y="0"/>
          <a:ext cx="0" cy="0"/>
          <a:chOff x="0" y="0"/>
          <a:chExt cx="0" cy="0"/>
        </a:xfrm>
      </p:grpSpPr>
      <p:sp>
        <p:nvSpPr>
          <p:cNvPr id="546" name="Shape 54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Design Patterns</a:t>
            </a:r>
          </a:p>
        </p:txBody>
      </p:sp>
      <p:sp>
        <p:nvSpPr>
          <p:cNvPr id="547" name="Shape 547"/>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b="1" lang="en">
                <a:solidFill>
                  <a:srgbClr val="000000"/>
                </a:solidFill>
              </a:rPr>
              <a:t>Decorator Pattern</a:t>
            </a:r>
            <a:r>
              <a:rPr lang="en">
                <a:solidFill>
                  <a:srgbClr val="000000"/>
                </a:solidFill>
              </a:rPr>
              <a:t> wraps an object to provide new behavior.</a:t>
            </a:r>
          </a:p>
          <a:p>
            <a:pPr indent="-228600" lvl="0" marL="457200" marR="0" rtl="0" algn="l">
              <a:lnSpc>
                <a:spcPct val="100000"/>
              </a:lnSpc>
              <a:spcBef>
                <a:spcPts val="600"/>
              </a:spcBef>
              <a:spcAft>
                <a:spcPts val="0"/>
              </a:spcAft>
              <a:buClr>
                <a:srgbClr val="000000"/>
              </a:buClr>
            </a:pPr>
            <a:r>
              <a:rPr b="1" lang="en">
                <a:solidFill>
                  <a:srgbClr val="000000"/>
                </a:solidFill>
              </a:rPr>
              <a:t>Adapter Pattern</a:t>
            </a:r>
            <a:r>
              <a:rPr lang="en">
                <a:solidFill>
                  <a:srgbClr val="000000"/>
                </a:solidFill>
              </a:rPr>
              <a:t> wraps an object and provides a different interface to it.</a:t>
            </a:r>
          </a:p>
          <a:p>
            <a:pPr indent="-228600" lvl="0" marL="457200" marR="0" rtl="0" algn="l">
              <a:lnSpc>
                <a:spcPct val="100000"/>
              </a:lnSpc>
              <a:spcBef>
                <a:spcPts val="600"/>
              </a:spcBef>
              <a:spcAft>
                <a:spcPts val="0"/>
              </a:spcAft>
              <a:buClr>
                <a:srgbClr val="000000"/>
              </a:buClr>
            </a:pPr>
            <a:r>
              <a:rPr b="1" lang="en">
                <a:solidFill>
                  <a:srgbClr val="000000"/>
                </a:solidFill>
              </a:rPr>
              <a:t>Facade Pattern</a:t>
            </a:r>
            <a:r>
              <a:rPr lang="en">
                <a:solidFill>
                  <a:srgbClr val="000000"/>
                </a:solidFill>
              </a:rPr>
              <a:t> simplifies the interface of a set of classes.</a:t>
            </a:r>
          </a:p>
          <a:p>
            <a:pPr indent="-228600" lvl="0" marL="457200" marR="0" rtl="0" algn="l">
              <a:lnSpc>
                <a:spcPct val="100000"/>
              </a:lnSpc>
              <a:spcBef>
                <a:spcPts val="600"/>
              </a:spcBef>
              <a:spcAft>
                <a:spcPts val="0"/>
              </a:spcAft>
              <a:buClr>
                <a:srgbClr val="000000"/>
              </a:buClr>
            </a:pPr>
            <a:r>
              <a:rPr b="1" lang="en">
                <a:solidFill>
                  <a:srgbClr val="000000"/>
                </a:solidFill>
              </a:rPr>
              <a:t>Command Pattern</a:t>
            </a:r>
            <a:r>
              <a:rPr lang="en">
                <a:solidFill>
                  <a:srgbClr val="000000"/>
                </a:solidFill>
              </a:rPr>
              <a:t> encapsulates a request as an object.</a:t>
            </a:r>
          </a:p>
        </p:txBody>
      </p:sp>
      <p:sp>
        <p:nvSpPr>
          <p:cNvPr id="548" name="Shape 54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39</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Ordering System - Take 2</a:t>
            </a:r>
          </a:p>
        </p:txBody>
      </p:sp>
      <p:sp>
        <p:nvSpPr>
          <p:cNvPr id="85" name="Shape 8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a:t>
            </a:r>
          </a:p>
        </p:txBody>
      </p:sp>
      <p:sp>
        <p:nvSpPr>
          <p:cNvPr id="86" name="Shape 86"/>
          <p:cNvSpPr/>
          <p:nvPr/>
        </p:nvSpPr>
        <p:spPr>
          <a:xfrm>
            <a:off x="3536750" y="1698650"/>
            <a:ext cx="1673399" cy="2902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Beverage</a:t>
            </a:r>
          </a:p>
          <a:p>
            <a:pPr lvl="0" rtl="0">
              <a:spcBef>
                <a:spcPts val="0"/>
              </a:spcBef>
              <a:buNone/>
            </a:pPr>
            <a:r>
              <a:t/>
            </a:r>
            <a:endParaRPr/>
          </a:p>
          <a:p>
            <a:pPr rtl="0">
              <a:spcBef>
                <a:spcPts val="0"/>
              </a:spcBef>
              <a:buNone/>
            </a:pPr>
            <a:r>
              <a:rPr lang="en"/>
              <a:t>description</a:t>
            </a:r>
          </a:p>
          <a:p>
            <a:pPr rtl="0">
              <a:spcBef>
                <a:spcPts val="0"/>
              </a:spcBef>
              <a:buNone/>
            </a:pPr>
            <a:r>
              <a:rPr lang="en"/>
              <a:t>milk</a:t>
            </a:r>
          </a:p>
          <a:p>
            <a:pPr rtl="0">
              <a:spcBef>
                <a:spcPts val="0"/>
              </a:spcBef>
              <a:buNone/>
            </a:pPr>
            <a:r>
              <a:rPr lang="en"/>
              <a:t>soy</a:t>
            </a:r>
          </a:p>
          <a:p>
            <a:pPr rtl="0">
              <a:spcBef>
                <a:spcPts val="0"/>
              </a:spcBef>
              <a:buNone/>
            </a:pPr>
            <a:r>
              <a:rPr lang="en"/>
              <a:t>mocha</a:t>
            </a:r>
          </a:p>
          <a:p>
            <a:pPr lvl="0" rtl="0">
              <a:spcBef>
                <a:spcPts val="0"/>
              </a:spcBef>
              <a:buNone/>
            </a:pPr>
            <a:r>
              <a:rPr lang="en"/>
              <a:t>whip</a:t>
            </a:r>
          </a:p>
          <a:p>
            <a:pPr lvl="0" rtl="0">
              <a:spcBef>
                <a:spcPts val="0"/>
              </a:spcBef>
              <a:buNone/>
            </a:pPr>
            <a:r>
              <a:t/>
            </a:r>
            <a:endParaRPr/>
          </a:p>
          <a:p>
            <a:pPr lvl="0" rtl="0">
              <a:spcBef>
                <a:spcPts val="0"/>
              </a:spcBef>
              <a:buNone/>
            </a:pPr>
            <a:r>
              <a:rPr lang="en"/>
              <a:t>getDescription()</a:t>
            </a:r>
          </a:p>
          <a:p>
            <a:pPr rtl="0">
              <a:spcBef>
                <a:spcPts val="0"/>
              </a:spcBef>
              <a:buNone/>
            </a:pPr>
            <a:r>
              <a:rPr lang="en"/>
              <a:t>cost()</a:t>
            </a:r>
          </a:p>
          <a:p>
            <a:pPr rtl="0">
              <a:spcBef>
                <a:spcPts val="0"/>
              </a:spcBef>
              <a:buNone/>
            </a:pPr>
            <a:r>
              <a:t/>
            </a:r>
            <a:endParaRPr/>
          </a:p>
          <a:p>
            <a:pPr lvl="0" rtl="0">
              <a:spcBef>
                <a:spcPts val="0"/>
              </a:spcBef>
              <a:buNone/>
            </a:pPr>
            <a:r>
              <a:rPr lang="en"/>
              <a:t>// Getters/Setters for the condiments</a:t>
            </a:r>
          </a:p>
        </p:txBody>
      </p:sp>
      <p:cxnSp>
        <p:nvCxnSpPr>
          <p:cNvPr id="87" name="Shape 87"/>
          <p:cNvCxnSpPr/>
          <p:nvPr/>
        </p:nvCxnSpPr>
        <p:spPr>
          <a:xfrm>
            <a:off x="3536750" y="2110575"/>
            <a:ext cx="1673399" cy="0"/>
          </a:xfrm>
          <a:prstGeom prst="straightConnector1">
            <a:avLst/>
          </a:prstGeom>
          <a:noFill/>
          <a:ln cap="flat" cmpd="sng" w="19050">
            <a:solidFill>
              <a:schemeClr val="dk2"/>
            </a:solidFill>
            <a:prstDash val="solid"/>
            <a:round/>
            <a:headEnd len="lg" w="lg" type="none"/>
            <a:tailEnd len="lg" w="lg" type="none"/>
          </a:ln>
        </p:spPr>
      </p:cxnSp>
      <p:cxnSp>
        <p:nvCxnSpPr>
          <p:cNvPr id="88" name="Shape 88"/>
          <p:cNvCxnSpPr/>
          <p:nvPr/>
        </p:nvCxnSpPr>
        <p:spPr>
          <a:xfrm>
            <a:off x="3536750" y="3390900"/>
            <a:ext cx="1673399" cy="0"/>
          </a:xfrm>
          <a:prstGeom prst="straightConnector1">
            <a:avLst/>
          </a:prstGeom>
          <a:noFill/>
          <a:ln cap="flat" cmpd="sng" w="19050">
            <a:solidFill>
              <a:schemeClr val="dk2"/>
            </a:solidFill>
            <a:prstDash val="solid"/>
            <a:round/>
            <a:headEnd len="lg" w="lg" type="none"/>
            <a:tailEnd len="lg" w="lg" type="none"/>
          </a:ln>
        </p:spPr>
      </p:cxnSp>
      <p:sp>
        <p:nvSpPr>
          <p:cNvPr id="89" name="Shape 89"/>
          <p:cNvSpPr/>
          <p:nvPr/>
        </p:nvSpPr>
        <p:spPr>
          <a:xfrm>
            <a:off x="1041200" y="5457012"/>
            <a:ext cx="1508399" cy="86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HouseBlend</a:t>
            </a:r>
          </a:p>
          <a:p>
            <a:pPr lvl="0" rtl="0">
              <a:spcBef>
                <a:spcPts val="0"/>
              </a:spcBef>
              <a:buNone/>
            </a:pPr>
            <a:r>
              <a:t/>
            </a:r>
            <a:endParaRPr/>
          </a:p>
          <a:p>
            <a:pPr lvl="0" rtl="0">
              <a:spcBef>
                <a:spcPts val="0"/>
              </a:spcBef>
              <a:buNone/>
            </a:pPr>
            <a:r>
              <a:rPr lang="en"/>
              <a:t>cost()</a:t>
            </a:r>
          </a:p>
        </p:txBody>
      </p:sp>
      <p:cxnSp>
        <p:nvCxnSpPr>
          <p:cNvPr id="90" name="Shape 90"/>
          <p:cNvCxnSpPr/>
          <p:nvPr/>
        </p:nvCxnSpPr>
        <p:spPr>
          <a:xfrm>
            <a:off x="1041200" y="5891112"/>
            <a:ext cx="1508399" cy="0"/>
          </a:xfrm>
          <a:prstGeom prst="straightConnector1">
            <a:avLst/>
          </a:prstGeom>
          <a:noFill/>
          <a:ln cap="flat" cmpd="sng" w="19050">
            <a:solidFill>
              <a:schemeClr val="dk2"/>
            </a:solidFill>
            <a:prstDash val="solid"/>
            <a:round/>
            <a:headEnd len="lg" w="lg" type="none"/>
            <a:tailEnd len="lg" w="lg" type="none"/>
          </a:ln>
        </p:spPr>
      </p:cxnSp>
      <p:sp>
        <p:nvSpPr>
          <p:cNvPr id="91" name="Shape 91"/>
          <p:cNvSpPr/>
          <p:nvPr/>
        </p:nvSpPr>
        <p:spPr>
          <a:xfrm>
            <a:off x="2892250" y="5443350"/>
            <a:ext cx="1508399" cy="86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DarkRoast</a:t>
            </a:r>
          </a:p>
          <a:p>
            <a:pPr lvl="0" rtl="0">
              <a:spcBef>
                <a:spcPts val="0"/>
              </a:spcBef>
              <a:buNone/>
            </a:pPr>
            <a:r>
              <a:t/>
            </a:r>
            <a:endParaRPr/>
          </a:p>
          <a:p>
            <a:pPr lvl="0" rtl="0">
              <a:spcBef>
                <a:spcPts val="0"/>
              </a:spcBef>
              <a:buNone/>
            </a:pPr>
            <a:r>
              <a:rPr lang="en"/>
              <a:t>cost()</a:t>
            </a:r>
          </a:p>
        </p:txBody>
      </p:sp>
      <p:cxnSp>
        <p:nvCxnSpPr>
          <p:cNvPr id="92" name="Shape 92"/>
          <p:cNvCxnSpPr/>
          <p:nvPr/>
        </p:nvCxnSpPr>
        <p:spPr>
          <a:xfrm>
            <a:off x="2892250" y="5877450"/>
            <a:ext cx="1508399" cy="0"/>
          </a:xfrm>
          <a:prstGeom prst="straightConnector1">
            <a:avLst/>
          </a:prstGeom>
          <a:noFill/>
          <a:ln cap="flat" cmpd="sng" w="19050">
            <a:solidFill>
              <a:schemeClr val="dk2"/>
            </a:solidFill>
            <a:prstDash val="solid"/>
            <a:round/>
            <a:headEnd len="lg" w="lg" type="none"/>
            <a:tailEnd len="lg" w="lg" type="none"/>
          </a:ln>
        </p:spPr>
      </p:cxnSp>
      <p:sp>
        <p:nvSpPr>
          <p:cNvPr id="93" name="Shape 93"/>
          <p:cNvSpPr/>
          <p:nvPr/>
        </p:nvSpPr>
        <p:spPr>
          <a:xfrm>
            <a:off x="4819375" y="5457012"/>
            <a:ext cx="1508399" cy="86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Decaf</a:t>
            </a:r>
          </a:p>
          <a:p>
            <a:pPr lvl="0" rtl="0">
              <a:spcBef>
                <a:spcPts val="0"/>
              </a:spcBef>
              <a:buNone/>
            </a:pPr>
            <a:r>
              <a:t/>
            </a:r>
            <a:endParaRPr/>
          </a:p>
          <a:p>
            <a:pPr lvl="0" rtl="0">
              <a:spcBef>
                <a:spcPts val="0"/>
              </a:spcBef>
              <a:buNone/>
            </a:pPr>
            <a:r>
              <a:rPr lang="en"/>
              <a:t>cost()</a:t>
            </a:r>
          </a:p>
        </p:txBody>
      </p:sp>
      <p:cxnSp>
        <p:nvCxnSpPr>
          <p:cNvPr id="94" name="Shape 94"/>
          <p:cNvCxnSpPr/>
          <p:nvPr/>
        </p:nvCxnSpPr>
        <p:spPr>
          <a:xfrm>
            <a:off x="4819375" y="5891112"/>
            <a:ext cx="1508399" cy="0"/>
          </a:xfrm>
          <a:prstGeom prst="straightConnector1">
            <a:avLst/>
          </a:prstGeom>
          <a:noFill/>
          <a:ln cap="flat" cmpd="sng" w="19050">
            <a:solidFill>
              <a:schemeClr val="dk2"/>
            </a:solidFill>
            <a:prstDash val="solid"/>
            <a:round/>
            <a:headEnd len="lg" w="lg" type="none"/>
            <a:tailEnd len="lg" w="lg" type="none"/>
          </a:ln>
        </p:spPr>
      </p:cxnSp>
      <p:sp>
        <p:nvSpPr>
          <p:cNvPr id="95" name="Shape 95"/>
          <p:cNvSpPr/>
          <p:nvPr/>
        </p:nvSpPr>
        <p:spPr>
          <a:xfrm>
            <a:off x="6746500" y="5443362"/>
            <a:ext cx="1508399" cy="86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Espresso</a:t>
            </a:r>
          </a:p>
          <a:p>
            <a:pPr lvl="0" rtl="0">
              <a:spcBef>
                <a:spcPts val="0"/>
              </a:spcBef>
              <a:buNone/>
            </a:pPr>
            <a:r>
              <a:t/>
            </a:r>
            <a:endParaRPr/>
          </a:p>
          <a:p>
            <a:pPr lvl="0" rtl="0">
              <a:spcBef>
                <a:spcPts val="0"/>
              </a:spcBef>
              <a:buNone/>
            </a:pPr>
            <a:r>
              <a:rPr lang="en"/>
              <a:t>cost()</a:t>
            </a:r>
          </a:p>
        </p:txBody>
      </p:sp>
      <p:cxnSp>
        <p:nvCxnSpPr>
          <p:cNvPr id="96" name="Shape 96"/>
          <p:cNvCxnSpPr/>
          <p:nvPr/>
        </p:nvCxnSpPr>
        <p:spPr>
          <a:xfrm>
            <a:off x="6746500" y="5877462"/>
            <a:ext cx="1508399" cy="0"/>
          </a:xfrm>
          <a:prstGeom prst="straightConnector1">
            <a:avLst/>
          </a:prstGeom>
          <a:noFill/>
          <a:ln cap="flat" cmpd="sng" w="19050">
            <a:solidFill>
              <a:schemeClr val="dk2"/>
            </a:solidFill>
            <a:prstDash val="solid"/>
            <a:round/>
            <a:headEnd len="lg" w="lg" type="none"/>
            <a:tailEnd len="lg" w="lg" type="none"/>
          </a:ln>
        </p:spPr>
      </p:cxnSp>
      <p:cxnSp>
        <p:nvCxnSpPr>
          <p:cNvPr id="97" name="Shape 97"/>
          <p:cNvCxnSpPr>
            <a:stCxn id="89" idx="0"/>
            <a:endCxn id="86" idx="2"/>
          </p:cNvCxnSpPr>
          <p:nvPr/>
        </p:nvCxnSpPr>
        <p:spPr>
          <a:xfrm flipH="1" rot="10800000">
            <a:off x="1795399" y="4601412"/>
            <a:ext cx="2578200" cy="855600"/>
          </a:xfrm>
          <a:prstGeom prst="straightConnector1">
            <a:avLst/>
          </a:prstGeom>
          <a:noFill/>
          <a:ln cap="flat" cmpd="sng" w="19050">
            <a:solidFill>
              <a:schemeClr val="dk2"/>
            </a:solidFill>
            <a:prstDash val="solid"/>
            <a:round/>
            <a:headEnd len="lg" w="lg" type="none"/>
            <a:tailEnd len="lg" w="lg" type="triangle"/>
          </a:ln>
        </p:spPr>
      </p:cxnSp>
      <p:cxnSp>
        <p:nvCxnSpPr>
          <p:cNvPr id="98" name="Shape 98"/>
          <p:cNvCxnSpPr>
            <a:stCxn id="91" idx="0"/>
            <a:endCxn id="86" idx="2"/>
          </p:cNvCxnSpPr>
          <p:nvPr/>
        </p:nvCxnSpPr>
        <p:spPr>
          <a:xfrm flipH="1" rot="10800000">
            <a:off x="3646449" y="4601550"/>
            <a:ext cx="726900" cy="841800"/>
          </a:xfrm>
          <a:prstGeom prst="straightConnector1">
            <a:avLst/>
          </a:prstGeom>
          <a:noFill/>
          <a:ln cap="flat" cmpd="sng" w="19050">
            <a:solidFill>
              <a:schemeClr val="dk2"/>
            </a:solidFill>
            <a:prstDash val="solid"/>
            <a:round/>
            <a:headEnd len="lg" w="lg" type="none"/>
            <a:tailEnd len="lg" w="lg" type="triangle"/>
          </a:ln>
        </p:spPr>
      </p:cxnSp>
      <p:cxnSp>
        <p:nvCxnSpPr>
          <p:cNvPr id="99" name="Shape 99"/>
          <p:cNvCxnSpPr>
            <a:stCxn id="93" idx="0"/>
            <a:endCxn id="86" idx="2"/>
          </p:cNvCxnSpPr>
          <p:nvPr/>
        </p:nvCxnSpPr>
        <p:spPr>
          <a:xfrm rot="10800000">
            <a:off x="4373574" y="4601412"/>
            <a:ext cx="1200000" cy="855600"/>
          </a:xfrm>
          <a:prstGeom prst="straightConnector1">
            <a:avLst/>
          </a:prstGeom>
          <a:noFill/>
          <a:ln cap="flat" cmpd="sng" w="19050">
            <a:solidFill>
              <a:schemeClr val="dk2"/>
            </a:solidFill>
            <a:prstDash val="solid"/>
            <a:round/>
            <a:headEnd len="lg" w="lg" type="none"/>
            <a:tailEnd len="lg" w="lg" type="triangle"/>
          </a:ln>
        </p:spPr>
      </p:cxnSp>
      <p:cxnSp>
        <p:nvCxnSpPr>
          <p:cNvPr id="100" name="Shape 100"/>
          <p:cNvCxnSpPr>
            <a:stCxn id="95" idx="0"/>
            <a:endCxn id="86" idx="2"/>
          </p:cNvCxnSpPr>
          <p:nvPr/>
        </p:nvCxnSpPr>
        <p:spPr>
          <a:xfrm rot="10800000">
            <a:off x="4373499" y="4601562"/>
            <a:ext cx="3127200" cy="841800"/>
          </a:xfrm>
          <a:prstGeom prst="straightConnector1">
            <a:avLst/>
          </a:prstGeom>
          <a:noFill/>
          <a:ln cap="flat" cmpd="sng" w="19050">
            <a:solidFill>
              <a:schemeClr val="dk2"/>
            </a:solidFill>
            <a:prstDash val="solid"/>
            <a:round/>
            <a:headEnd len="lg" w="lg" type="none"/>
            <a:tailEnd len="lg" w="lg" type="triangle"/>
          </a:ln>
        </p:spPr>
      </p:cxnSp>
      <p:sp>
        <p:nvSpPr>
          <p:cNvPr id="101" name="Shape 101"/>
          <p:cNvSpPr/>
          <p:nvPr/>
        </p:nvSpPr>
        <p:spPr>
          <a:xfrm>
            <a:off x="646525" y="2028250"/>
            <a:ext cx="2118600" cy="747900"/>
          </a:xfrm>
          <a:prstGeom prst="foldedCorner">
            <a:avLst>
              <a:gd fmla="val 16667" name="adj"/>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Boolean values for each condiment.</a:t>
            </a:r>
          </a:p>
        </p:txBody>
      </p:sp>
      <p:cxnSp>
        <p:nvCxnSpPr>
          <p:cNvPr id="102" name="Shape 102"/>
          <p:cNvCxnSpPr>
            <a:stCxn id="101" idx="3"/>
          </p:cNvCxnSpPr>
          <p:nvPr/>
        </p:nvCxnSpPr>
        <p:spPr>
          <a:xfrm>
            <a:off x="2765125" y="2402200"/>
            <a:ext cx="645000" cy="234600"/>
          </a:xfrm>
          <a:prstGeom prst="straightConnector1">
            <a:avLst/>
          </a:prstGeom>
          <a:noFill/>
          <a:ln cap="flat" cmpd="sng" w="19050">
            <a:solidFill>
              <a:schemeClr val="dk2"/>
            </a:solidFill>
            <a:prstDash val="solid"/>
            <a:round/>
            <a:headEnd len="lg" w="lg" type="none"/>
            <a:tailEnd len="lg" w="lg" type="triangle"/>
          </a:ln>
        </p:spPr>
      </p:cxnSp>
      <p:sp>
        <p:nvSpPr>
          <p:cNvPr id="103" name="Shape 103"/>
          <p:cNvSpPr/>
          <p:nvPr/>
        </p:nvSpPr>
        <p:spPr>
          <a:xfrm>
            <a:off x="6068200" y="3172900"/>
            <a:ext cx="2864999" cy="1143299"/>
          </a:xfrm>
          <a:prstGeom prst="foldedCorner">
            <a:avLst>
              <a:gd fmla="val 16667" name="adj"/>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Cost for the condiments is calculated in the parent, then the specifics of the drink are added in the child.</a:t>
            </a:r>
          </a:p>
        </p:txBody>
      </p:sp>
      <p:cxnSp>
        <p:nvCxnSpPr>
          <p:cNvPr id="104" name="Shape 104"/>
          <p:cNvCxnSpPr>
            <a:stCxn id="103" idx="1"/>
          </p:cNvCxnSpPr>
          <p:nvPr/>
        </p:nvCxnSpPr>
        <p:spPr>
          <a:xfrm flipH="1">
            <a:off x="4322800" y="3744549"/>
            <a:ext cx="1745400" cy="33000"/>
          </a:xfrm>
          <a:prstGeom prst="straightConnector1">
            <a:avLst/>
          </a:prstGeom>
          <a:noFill/>
          <a:ln cap="flat" cmpd="sng" w="19050">
            <a:solidFill>
              <a:schemeClr val="dk2"/>
            </a:solidFill>
            <a:prstDash val="solid"/>
            <a:round/>
            <a:headEnd len="lg" w="lg" type="none"/>
            <a:tailEnd len="lg" w="lg" type="triangle"/>
          </a:ln>
        </p:spPr>
      </p:cxnSp>
      <p:sp>
        <p:nvSpPr>
          <p:cNvPr id="105" name="Shape 105"/>
          <p:cNvSpPr/>
          <p:nvPr/>
        </p:nvSpPr>
        <p:spPr>
          <a:xfrm>
            <a:off x="141650" y="3631200"/>
            <a:ext cx="2685299" cy="1404900"/>
          </a:xfrm>
          <a:prstGeom prst="foldedCorner">
            <a:avLst>
              <a:gd fmla="val 16667" name="adj"/>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rtl="0">
              <a:spcBef>
                <a:spcPts val="0"/>
              </a:spcBef>
              <a:buNone/>
            </a:pPr>
            <a:r>
              <a:t/>
            </a:r>
            <a:endParaRPr/>
          </a:p>
          <a:p>
            <a:pPr rtl="0">
              <a:spcBef>
                <a:spcPts val="0"/>
              </a:spcBef>
              <a:buNone/>
            </a:pPr>
            <a:r>
              <a:rPr lang="en"/>
              <a:t>int cost(){</a:t>
            </a:r>
          </a:p>
          <a:p>
            <a:pPr rtl="0">
              <a:spcBef>
                <a:spcPts val="0"/>
              </a:spcBef>
              <a:buNone/>
            </a:pPr>
            <a:r>
              <a:rPr lang="en"/>
              <a:t>	int total = super.cost();</a:t>
            </a:r>
          </a:p>
          <a:p>
            <a:pPr rtl="0">
              <a:spcBef>
                <a:spcPts val="0"/>
              </a:spcBef>
              <a:buNone/>
            </a:pPr>
            <a:r>
              <a:rPr lang="en"/>
              <a:t>	total+=2.99;</a:t>
            </a:r>
          </a:p>
          <a:p>
            <a:pPr rtl="0">
              <a:spcBef>
                <a:spcPts val="0"/>
              </a:spcBef>
              <a:buNone/>
            </a:pPr>
            <a:r>
              <a:rPr lang="en"/>
              <a:t>	return total;</a:t>
            </a:r>
          </a:p>
          <a:p>
            <a:pPr>
              <a:spcBef>
                <a:spcPts val="0"/>
              </a:spcBef>
              <a:buNone/>
            </a:pPr>
            <a:r>
              <a:rPr lang="en"/>
              <a:t>}</a:t>
            </a:r>
          </a:p>
        </p:txBody>
      </p:sp>
      <p:cxnSp>
        <p:nvCxnSpPr>
          <p:cNvPr id="106" name="Shape 106"/>
          <p:cNvCxnSpPr>
            <a:stCxn id="105" idx="2"/>
          </p:cNvCxnSpPr>
          <p:nvPr/>
        </p:nvCxnSpPr>
        <p:spPr>
          <a:xfrm>
            <a:off x="1484299" y="5036100"/>
            <a:ext cx="320099" cy="9471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2" name="Shape 552"/>
        <p:cNvGrpSpPr/>
        <p:nvPr/>
      </p:nvGrpSpPr>
      <p:grpSpPr>
        <a:xfrm>
          <a:off x="0" y="0"/>
          <a:ext cx="0" cy="0"/>
          <a:chOff x="0" y="0"/>
          <a:chExt cx="0" cy="0"/>
        </a:xfrm>
      </p:grpSpPr>
      <p:sp>
        <p:nvSpPr>
          <p:cNvPr id="553" name="Shape 55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554" name="Shape 554"/>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spcBef>
                <a:spcPts val="0"/>
              </a:spcBef>
            </a:pPr>
            <a:r>
              <a:rPr lang="en"/>
              <a:t>Interaction Diagrams </a:t>
            </a:r>
          </a:p>
          <a:p>
            <a:pPr indent="-228600" lvl="1" marL="914400" rtl="0">
              <a:spcBef>
                <a:spcPts val="0"/>
              </a:spcBef>
            </a:pPr>
            <a:r>
              <a:rPr lang="en"/>
              <a:t>Modeling dynamic behavior of objects.</a:t>
            </a:r>
          </a:p>
          <a:p>
            <a:pPr indent="-228600" lvl="1" marL="914400" rtl="0">
              <a:spcBef>
                <a:spcPts val="0"/>
              </a:spcBef>
            </a:pPr>
            <a:r>
              <a:rPr lang="en"/>
              <a:t>UML sequence diagrams</a:t>
            </a:r>
          </a:p>
          <a:p>
            <a:pPr indent="-228600" lvl="0" marL="457200" rtl="0">
              <a:spcBef>
                <a:spcPts val="0"/>
              </a:spcBef>
            </a:pPr>
            <a:r>
              <a:rPr lang="en"/>
              <a:t>Reading</a:t>
            </a:r>
          </a:p>
          <a:p>
            <a:pPr indent="-228600" lvl="1" marL="914400" rtl="0">
              <a:spcBef>
                <a:spcPts val="0"/>
              </a:spcBef>
            </a:pPr>
            <a:r>
              <a:rPr lang="en"/>
              <a:t>Sommerville, chapter 5, 7</a:t>
            </a:r>
          </a:p>
          <a:p>
            <a:pPr indent="-228600" lvl="1" marL="914400" rtl="0">
              <a:spcBef>
                <a:spcPts val="0"/>
              </a:spcBef>
            </a:pPr>
            <a:r>
              <a:rPr lang="en"/>
              <a:t>Fowler, chapter 4</a:t>
            </a:r>
          </a:p>
          <a:p>
            <a:pPr indent="-228600" lvl="0" marL="457200" rtl="0">
              <a:spcBef>
                <a:spcPts val="0"/>
              </a:spcBef>
            </a:pPr>
            <a:r>
              <a:rPr lang="en"/>
              <a:t>Homework</a:t>
            </a:r>
          </a:p>
          <a:p>
            <a:pPr indent="-228600" lvl="1" marL="914400" rtl="0">
              <a:spcBef>
                <a:spcPts val="0"/>
              </a:spcBef>
            </a:pPr>
            <a:r>
              <a:rPr lang="en"/>
              <a:t>Questions on class diagrams?</a:t>
            </a:r>
          </a:p>
          <a:p>
            <a:pPr lvl="0" marR="0" rtl="0" algn="l">
              <a:lnSpc>
                <a:spcPct val="100000"/>
              </a:lnSpc>
              <a:spcBef>
                <a:spcPts val="600"/>
              </a:spcBef>
              <a:spcAft>
                <a:spcPts val="0"/>
              </a:spcAft>
              <a:buNone/>
            </a:pPr>
            <a:r>
              <a:t/>
            </a:r>
            <a:endParaRPr>
              <a:solidFill>
                <a:srgbClr val="000000"/>
              </a:solidFill>
            </a:endParaRPr>
          </a:p>
        </p:txBody>
      </p:sp>
      <p:sp>
        <p:nvSpPr>
          <p:cNvPr id="555" name="Shape 5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40</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How Code Reuse is Achieved</a:t>
            </a:r>
          </a:p>
        </p:txBody>
      </p:sp>
      <p:sp>
        <p:nvSpPr>
          <p:cNvPr id="112" name="Shape 112"/>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solidFill>
                  <a:srgbClr val="000000"/>
                </a:solidFill>
              </a:rPr>
              <a:t>Inheritance allows us to write code once and reuse it in the children.</a:t>
            </a:r>
          </a:p>
          <a:p>
            <a:pPr indent="-228600" lvl="1" marL="914400" marR="0" rtl="0" algn="l">
              <a:lnSpc>
                <a:spcPct val="100000"/>
              </a:lnSpc>
              <a:spcBef>
                <a:spcPts val="600"/>
              </a:spcBef>
              <a:spcAft>
                <a:spcPts val="0"/>
              </a:spcAft>
              <a:buClr>
                <a:srgbClr val="000000"/>
              </a:buClr>
            </a:pPr>
            <a:r>
              <a:rPr lang="en">
                <a:solidFill>
                  <a:srgbClr val="000000"/>
                </a:solidFill>
              </a:rPr>
              <a:t>Good - changes only need to be made once (in theory).</a:t>
            </a:r>
          </a:p>
          <a:p>
            <a:pPr indent="-228600" lvl="1" marL="914400" marR="0" rtl="0" algn="l">
              <a:lnSpc>
                <a:spcPct val="100000"/>
              </a:lnSpc>
              <a:spcBef>
                <a:spcPts val="600"/>
              </a:spcBef>
              <a:spcAft>
                <a:spcPts val="0"/>
              </a:spcAft>
              <a:buClr>
                <a:srgbClr val="000000"/>
              </a:buClr>
            </a:pPr>
            <a:r>
              <a:rPr lang="en">
                <a:solidFill>
                  <a:srgbClr val="000000"/>
                </a:solidFill>
              </a:rPr>
              <a:t>Bad - leads to maintenance issues and inflexible design.</a:t>
            </a:r>
          </a:p>
          <a:p>
            <a:pPr indent="-228600" lvl="2" marL="1371600" marR="0" rtl="0" algn="l">
              <a:lnSpc>
                <a:spcPct val="100000"/>
              </a:lnSpc>
              <a:spcBef>
                <a:spcPts val="600"/>
              </a:spcBef>
              <a:spcAft>
                <a:spcPts val="0"/>
              </a:spcAft>
              <a:buClr>
                <a:srgbClr val="000000"/>
              </a:buClr>
            </a:pPr>
            <a:r>
              <a:rPr lang="en">
                <a:solidFill>
                  <a:srgbClr val="000000"/>
                </a:solidFill>
              </a:rPr>
              <a:t>Must inherit all behaviors of the parent. Might have to write code in the child to work around inherited features.</a:t>
            </a:r>
          </a:p>
          <a:p>
            <a:pPr indent="-228600" lvl="0" marL="457200" marR="0" rtl="0" algn="l">
              <a:lnSpc>
                <a:spcPct val="100000"/>
              </a:lnSpc>
              <a:spcBef>
                <a:spcPts val="600"/>
              </a:spcBef>
              <a:spcAft>
                <a:spcPts val="0"/>
              </a:spcAft>
              <a:buClr>
                <a:srgbClr val="000000"/>
              </a:buClr>
            </a:pPr>
            <a:r>
              <a:rPr lang="en">
                <a:solidFill>
                  <a:srgbClr val="000000"/>
                </a:solidFill>
              </a:rPr>
              <a:t>Code can also be reused through composition.</a:t>
            </a:r>
          </a:p>
        </p:txBody>
      </p:sp>
      <p:sp>
        <p:nvSpPr>
          <p:cNvPr id="113" name="Shape 11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5</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Composition</a:t>
            </a:r>
          </a:p>
        </p:txBody>
      </p:sp>
      <p:sp>
        <p:nvSpPr>
          <p:cNvPr id="119" name="Shape 119"/>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a:solidFill>
                  <a:srgbClr val="000000"/>
                </a:solidFill>
              </a:rPr>
              <a:t>We can “attach” an object to another object to add behaviors and attributes to it.</a:t>
            </a:r>
          </a:p>
          <a:p>
            <a:pPr indent="-228600" lvl="1" marL="914400" marR="0" rtl="0" algn="l">
              <a:lnSpc>
                <a:spcPct val="100000"/>
              </a:lnSpc>
              <a:spcBef>
                <a:spcPts val="600"/>
              </a:spcBef>
              <a:spcAft>
                <a:spcPts val="0"/>
              </a:spcAft>
              <a:buClr>
                <a:srgbClr val="000000"/>
              </a:buClr>
            </a:pPr>
            <a:r>
              <a:rPr lang="en">
                <a:solidFill>
                  <a:srgbClr val="000000"/>
                </a:solidFill>
              </a:rPr>
              <a:t>All Ducks have some form of flying behavior.</a:t>
            </a:r>
          </a:p>
          <a:p>
            <a:pPr indent="-228600" lvl="1" marL="914400" marR="0" rtl="0" algn="l">
              <a:lnSpc>
                <a:spcPct val="100000"/>
              </a:lnSpc>
              <a:spcBef>
                <a:spcPts val="600"/>
              </a:spcBef>
              <a:spcAft>
                <a:spcPts val="0"/>
              </a:spcAft>
              <a:buClr>
                <a:srgbClr val="000000"/>
              </a:buClr>
            </a:pPr>
            <a:r>
              <a:rPr lang="en">
                <a:solidFill>
                  <a:srgbClr val="000000"/>
                </a:solidFill>
              </a:rPr>
              <a:t>We implement each type of flying behavior as a class.</a:t>
            </a:r>
          </a:p>
          <a:p>
            <a:pPr indent="-228600" lvl="1" marL="914400" marR="0" rtl="0" algn="l">
              <a:lnSpc>
                <a:spcPct val="100000"/>
              </a:lnSpc>
              <a:spcBef>
                <a:spcPts val="600"/>
              </a:spcBef>
              <a:spcAft>
                <a:spcPts val="0"/>
              </a:spcAft>
              <a:buClr>
                <a:srgbClr val="000000"/>
              </a:buClr>
            </a:pPr>
            <a:r>
              <a:rPr lang="en">
                <a:solidFill>
                  <a:srgbClr val="000000"/>
                </a:solidFill>
              </a:rPr>
              <a:t>We attach the appropriate one at object creation. </a:t>
            </a:r>
          </a:p>
          <a:p>
            <a:pPr indent="-228600" lvl="0" marL="457200" marR="0" rtl="0" algn="l">
              <a:lnSpc>
                <a:spcPct val="100000"/>
              </a:lnSpc>
              <a:spcBef>
                <a:spcPts val="600"/>
              </a:spcBef>
              <a:spcAft>
                <a:spcPts val="0"/>
              </a:spcAft>
              <a:buClr>
                <a:srgbClr val="000000"/>
              </a:buClr>
            </a:pPr>
            <a:r>
              <a:rPr lang="en">
                <a:solidFill>
                  <a:srgbClr val="000000"/>
                </a:solidFill>
              </a:rPr>
              <a:t>Behavior extension can be done at runtime.</a:t>
            </a:r>
          </a:p>
          <a:p>
            <a:pPr indent="-228600" lvl="1" marL="914400" marR="0" rtl="0" algn="l">
              <a:lnSpc>
                <a:spcPct val="100000"/>
              </a:lnSpc>
              <a:spcBef>
                <a:spcPts val="600"/>
              </a:spcBef>
              <a:spcAft>
                <a:spcPts val="0"/>
              </a:spcAft>
              <a:buClr>
                <a:srgbClr val="000000"/>
              </a:buClr>
            </a:pPr>
            <a:r>
              <a:rPr lang="en">
                <a:solidFill>
                  <a:srgbClr val="000000"/>
                </a:solidFill>
              </a:rPr>
              <a:t>We can dynamically change the abilities and responsibilities of objects as the system runs.</a:t>
            </a:r>
          </a:p>
          <a:p>
            <a:pPr indent="-228600" lvl="0" marL="457200" marR="0" rtl="0" algn="l">
              <a:lnSpc>
                <a:spcPct val="100000"/>
              </a:lnSpc>
              <a:spcBef>
                <a:spcPts val="600"/>
              </a:spcBef>
              <a:spcAft>
                <a:spcPts val="0"/>
              </a:spcAft>
              <a:buClr>
                <a:srgbClr val="000000"/>
              </a:buClr>
            </a:pPr>
            <a:r>
              <a:rPr lang="en">
                <a:solidFill>
                  <a:srgbClr val="000000"/>
                </a:solidFill>
              </a:rPr>
              <a:t>Allows changes to a class while never changing the code of that class.</a:t>
            </a:r>
          </a:p>
        </p:txBody>
      </p:sp>
      <p:sp>
        <p:nvSpPr>
          <p:cNvPr id="120" name="Shape 12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6</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Open-Closed Principle</a:t>
            </a:r>
          </a:p>
        </p:txBody>
      </p:sp>
      <p:sp>
        <p:nvSpPr>
          <p:cNvPr id="126" name="Shape 126"/>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a:solidFill>
                  <a:srgbClr val="000000"/>
                </a:solidFill>
              </a:rPr>
              <a:t>Classes should be open for extension, but closed for modification.</a:t>
            </a:r>
          </a:p>
          <a:p>
            <a:pPr indent="-228600" lvl="1" marL="914400" marR="0" rtl="0" algn="l">
              <a:lnSpc>
                <a:spcPct val="100000"/>
              </a:lnSpc>
              <a:spcBef>
                <a:spcPts val="600"/>
              </a:spcBef>
              <a:spcAft>
                <a:spcPts val="0"/>
              </a:spcAft>
              <a:buClr>
                <a:srgbClr val="000000"/>
              </a:buClr>
            </a:pPr>
            <a:r>
              <a:rPr lang="en">
                <a:solidFill>
                  <a:srgbClr val="000000"/>
                </a:solidFill>
              </a:rPr>
              <a:t>Feel free to extend the class with new behavior, but we spent a lot of time getting the code right, so don’t change what it already there. </a:t>
            </a:r>
          </a:p>
          <a:p>
            <a:pPr indent="-228600" lvl="0" marL="457200" marR="0" rtl="0" algn="l">
              <a:lnSpc>
                <a:spcPct val="100000"/>
              </a:lnSpc>
              <a:spcBef>
                <a:spcPts val="600"/>
              </a:spcBef>
              <a:spcAft>
                <a:spcPts val="0"/>
              </a:spcAft>
              <a:buClr>
                <a:srgbClr val="000000"/>
              </a:buClr>
            </a:pPr>
            <a:r>
              <a:rPr lang="en">
                <a:solidFill>
                  <a:srgbClr val="000000"/>
                </a:solidFill>
              </a:rPr>
              <a:t>Allow change to the system without direct modification. </a:t>
            </a:r>
          </a:p>
          <a:p>
            <a:pPr indent="-228600" lvl="0" marL="457200" marR="0" rtl="0" algn="l">
              <a:lnSpc>
                <a:spcPct val="100000"/>
              </a:lnSpc>
              <a:spcBef>
                <a:spcPts val="600"/>
              </a:spcBef>
              <a:spcAft>
                <a:spcPts val="0"/>
              </a:spcAft>
              <a:buClr>
                <a:srgbClr val="000000"/>
              </a:buClr>
            </a:pPr>
            <a:r>
              <a:rPr b="1" lang="en">
                <a:solidFill>
                  <a:srgbClr val="000000"/>
                </a:solidFill>
              </a:rPr>
              <a:t>Do not try to apply this everywhere</a:t>
            </a:r>
            <a:r>
              <a:rPr lang="en">
                <a:solidFill>
                  <a:srgbClr val="000000"/>
                </a:solidFill>
              </a:rPr>
              <a:t>, but can be important for protecting critical parts of your system. </a:t>
            </a:r>
          </a:p>
        </p:txBody>
      </p:sp>
      <p:sp>
        <p:nvSpPr>
          <p:cNvPr id="127" name="Shape 12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7</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p:nvPr/>
        </p:nvSpPr>
        <p:spPr>
          <a:xfrm>
            <a:off x="380300" y="2261025"/>
            <a:ext cx="5298899" cy="34101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rtl="0">
              <a:spcBef>
                <a:spcPts val="0"/>
              </a:spcBef>
              <a:buNone/>
            </a:pPr>
            <a:r>
              <a:rPr b="1" lang="en" sz="2400"/>
              <a:t>Whip</a:t>
            </a:r>
          </a:p>
          <a:p>
            <a:pPr rtl="0">
              <a:spcBef>
                <a:spcPts val="0"/>
              </a:spcBef>
              <a:buNone/>
            </a:pPr>
            <a:r>
              <a:t/>
            </a:r>
            <a:endParaRPr/>
          </a:p>
          <a:p>
            <a:pPr>
              <a:spcBef>
                <a:spcPts val="0"/>
              </a:spcBef>
              <a:buNone/>
            </a:pPr>
            <a:r>
              <a:rPr lang="en" sz="2400"/>
              <a:t>cost()</a:t>
            </a:r>
          </a:p>
        </p:txBody>
      </p:sp>
      <p:sp>
        <p:nvSpPr>
          <p:cNvPr id="133" name="Shape 133"/>
          <p:cNvSpPr/>
          <p:nvPr/>
        </p:nvSpPr>
        <p:spPr>
          <a:xfrm>
            <a:off x="2294425" y="2522625"/>
            <a:ext cx="3067800" cy="23069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rtl="0">
              <a:spcBef>
                <a:spcPts val="0"/>
              </a:spcBef>
              <a:buNone/>
            </a:pPr>
            <a:r>
              <a:rPr b="1" lang="en" sz="1800"/>
              <a:t>Mocha</a:t>
            </a:r>
          </a:p>
          <a:p>
            <a:pPr rtl="0">
              <a:spcBef>
                <a:spcPts val="0"/>
              </a:spcBef>
              <a:buNone/>
            </a:pPr>
            <a:r>
              <a:t/>
            </a:r>
            <a:endParaRPr/>
          </a:p>
          <a:p>
            <a:pPr>
              <a:spcBef>
                <a:spcPts val="0"/>
              </a:spcBef>
              <a:buNone/>
            </a:pPr>
            <a:r>
              <a:rPr lang="en" sz="1800"/>
              <a:t>cost()</a:t>
            </a:r>
          </a:p>
        </p:txBody>
      </p:sp>
      <p:sp>
        <p:nvSpPr>
          <p:cNvPr id="134" name="Shape 13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Decorator Pattern</a:t>
            </a:r>
          </a:p>
        </p:txBody>
      </p:sp>
      <p:sp>
        <p:nvSpPr>
          <p:cNvPr id="135" name="Shape 13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8</a:t>
            </a:r>
          </a:p>
        </p:txBody>
      </p:sp>
      <p:sp>
        <p:nvSpPr>
          <p:cNvPr id="136" name="Shape 136"/>
          <p:cNvSpPr/>
          <p:nvPr/>
        </p:nvSpPr>
        <p:spPr>
          <a:xfrm>
            <a:off x="3640325" y="2902925"/>
            <a:ext cx="1559099" cy="13310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rtl="0">
              <a:spcBef>
                <a:spcPts val="0"/>
              </a:spcBef>
              <a:buNone/>
            </a:pPr>
            <a:r>
              <a:rPr b="1" lang="en"/>
              <a:t>DarkRoast</a:t>
            </a:r>
          </a:p>
          <a:p>
            <a:pPr rtl="0">
              <a:spcBef>
                <a:spcPts val="0"/>
              </a:spcBef>
              <a:buNone/>
            </a:pPr>
            <a:r>
              <a:t/>
            </a:r>
            <a:endParaRPr b="1"/>
          </a:p>
          <a:p>
            <a:pPr>
              <a:spcBef>
                <a:spcPts val="0"/>
              </a:spcBef>
              <a:buNone/>
            </a:pPr>
            <a:r>
              <a:rPr lang="en"/>
              <a:t>cost()</a:t>
            </a:r>
          </a:p>
        </p:txBody>
      </p:sp>
      <p:sp>
        <p:nvSpPr>
          <p:cNvPr id="137" name="Shape 137"/>
          <p:cNvSpPr txBox="1"/>
          <p:nvPr/>
        </p:nvSpPr>
        <p:spPr>
          <a:xfrm>
            <a:off x="5894575" y="2028225"/>
            <a:ext cx="2649299" cy="1143299"/>
          </a:xfrm>
          <a:prstGeom prst="rect">
            <a:avLst/>
          </a:prstGeom>
          <a:solidFill>
            <a:schemeClr val="lt2"/>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a:spcBef>
                <a:spcPts val="0"/>
              </a:spcBef>
              <a:buNone/>
            </a:pPr>
            <a:r>
              <a:rPr lang="en" sz="1800"/>
              <a:t>DarkRoast inherits from Beverage and has a cost() method.</a:t>
            </a:r>
          </a:p>
        </p:txBody>
      </p:sp>
      <p:cxnSp>
        <p:nvCxnSpPr>
          <p:cNvPr id="138" name="Shape 138"/>
          <p:cNvCxnSpPr>
            <a:stCxn id="137" idx="1"/>
            <a:endCxn id="136" idx="7"/>
          </p:cNvCxnSpPr>
          <p:nvPr/>
        </p:nvCxnSpPr>
        <p:spPr>
          <a:xfrm flipH="1">
            <a:off x="4971175" y="2599874"/>
            <a:ext cx="923400" cy="498000"/>
          </a:xfrm>
          <a:prstGeom prst="straightConnector1">
            <a:avLst/>
          </a:prstGeom>
          <a:noFill/>
          <a:ln cap="flat" cmpd="sng" w="19050">
            <a:solidFill>
              <a:schemeClr val="dk2"/>
            </a:solidFill>
            <a:prstDash val="solid"/>
            <a:round/>
            <a:headEnd len="lg" w="lg" type="none"/>
            <a:tailEnd len="lg" w="lg" type="triangle"/>
          </a:ln>
        </p:spPr>
      </p:cxnSp>
      <p:sp>
        <p:nvSpPr>
          <p:cNvPr id="139" name="Shape 139"/>
          <p:cNvSpPr txBox="1"/>
          <p:nvPr/>
        </p:nvSpPr>
        <p:spPr>
          <a:xfrm>
            <a:off x="295875" y="1954575"/>
            <a:ext cx="2649299" cy="1143299"/>
          </a:xfrm>
          <a:prstGeom prst="rect">
            <a:avLst/>
          </a:prstGeom>
          <a:solidFill>
            <a:schemeClr val="lt2"/>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800"/>
              <a:t>Mocha is a decorator. Its type mirrors the object it decorates.</a:t>
            </a:r>
          </a:p>
        </p:txBody>
      </p:sp>
      <p:sp>
        <p:nvSpPr>
          <p:cNvPr id="140" name="Shape 140"/>
          <p:cNvSpPr txBox="1"/>
          <p:nvPr/>
        </p:nvSpPr>
        <p:spPr>
          <a:xfrm>
            <a:off x="295875" y="4325375"/>
            <a:ext cx="2649299" cy="1331099"/>
          </a:xfrm>
          <a:prstGeom prst="rect">
            <a:avLst/>
          </a:prstGeom>
          <a:solidFill>
            <a:schemeClr val="lt2"/>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800"/>
              <a:t>Through polymorphism, any Beverage wrapped in Mocha is still a Beverage.</a:t>
            </a:r>
          </a:p>
        </p:txBody>
      </p:sp>
      <p:sp>
        <p:nvSpPr>
          <p:cNvPr id="141" name="Shape 141"/>
          <p:cNvSpPr txBox="1"/>
          <p:nvPr/>
        </p:nvSpPr>
        <p:spPr>
          <a:xfrm>
            <a:off x="5569600" y="3298425"/>
            <a:ext cx="2649299" cy="1531199"/>
          </a:xfrm>
          <a:prstGeom prst="rect">
            <a:avLst/>
          </a:prstGeom>
          <a:solidFill>
            <a:schemeClr val="lt2"/>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800"/>
              <a:t>Whip is a decorator. Its type still mirrors the object it decorates (and the object that object decorates).</a:t>
            </a:r>
          </a:p>
        </p:txBody>
      </p:sp>
      <p:sp>
        <p:nvSpPr>
          <p:cNvPr id="142" name="Shape 142"/>
          <p:cNvSpPr txBox="1"/>
          <p:nvPr/>
        </p:nvSpPr>
        <p:spPr>
          <a:xfrm>
            <a:off x="5199425" y="4906312"/>
            <a:ext cx="2649299" cy="1531199"/>
          </a:xfrm>
          <a:prstGeom prst="rect">
            <a:avLst/>
          </a:prstGeom>
          <a:solidFill>
            <a:schemeClr val="lt2"/>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800"/>
              <a:t>A DarkRoast wrapped in Mocha and Whip is still a Beverage, and can perform any promised function of a Beverage.</a:t>
            </a:r>
          </a:p>
        </p:txBody>
      </p:sp>
      <p:cxnSp>
        <p:nvCxnSpPr>
          <p:cNvPr id="143" name="Shape 143"/>
          <p:cNvCxnSpPr/>
          <p:nvPr/>
        </p:nvCxnSpPr>
        <p:spPr>
          <a:xfrm flipH="1" rot="10800000">
            <a:off x="2129650" y="3993125"/>
            <a:ext cx="583199" cy="202799"/>
          </a:xfrm>
          <a:prstGeom prst="straightConnector1">
            <a:avLst/>
          </a:prstGeom>
          <a:noFill/>
          <a:ln cap="flat" cmpd="sng" w="19050">
            <a:solidFill>
              <a:srgbClr val="980000"/>
            </a:solidFill>
            <a:prstDash val="solid"/>
            <a:round/>
            <a:headEnd len="lg" w="lg" type="none"/>
            <a:tailEnd len="lg" w="lg" type="triangle"/>
          </a:ln>
        </p:spPr>
      </p:cxnSp>
      <p:cxnSp>
        <p:nvCxnSpPr>
          <p:cNvPr id="144" name="Shape 144"/>
          <p:cNvCxnSpPr/>
          <p:nvPr/>
        </p:nvCxnSpPr>
        <p:spPr>
          <a:xfrm flipH="1" rot="10800000">
            <a:off x="3486050" y="3777625"/>
            <a:ext cx="392999" cy="101399"/>
          </a:xfrm>
          <a:prstGeom prst="straightConnector1">
            <a:avLst/>
          </a:prstGeom>
          <a:noFill/>
          <a:ln cap="flat" cmpd="sng" w="19050">
            <a:solidFill>
              <a:srgbClr val="980000"/>
            </a:solidFill>
            <a:prstDash val="solid"/>
            <a:round/>
            <a:headEnd len="lg" w="lg" type="none"/>
            <a:tailEnd len="lg" w="lg" type="triangle"/>
          </a:ln>
        </p:spPr>
      </p:cxnSp>
      <p:cxnSp>
        <p:nvCxnSpPr>
          <p:cNvPr id="145" name="Shape 145"/>
          <p:cNvCxnSpPr/>
          <p:nvPr/>
        </p:nvCxnSpPr>
        <p:spPr>
          <a:xfrm flipH="1">
            <a:off x="3600049" y="3942400"/>
            <a:ext cx="633900" cy="76199"/>
          </a:xfrm>
          <a:prstGeom prst="straightConnector1">
            <a:avLst/>
          </a:prstGeom>
          <a:noFill/>
          <a:ln cap="flat" cmpd="sng" w="19050">
            <a:solidFill>
              <a:srgbClr val="980000"/>
            </a:solidFill>
            <a:prstDash val="solid"/>
            <a:round/>
            <a:headEnd len="lg" w="lg" type="none"/>
            <a:tailEnd len="lg" w="lg" type="triangle"/>
          </a:ln>
        </p:spPr>
      </p:cxnSp>
      <p:sp>
        <p:nvSpPr>
          <p:cNvPr id="146" name="Shape 146"/>
          <p:cNvSpPr txBox="1"/>
          <p:nvPr/>
        </p:nvSpPr>
        <p:spPr>
          <a:xfrm>
            <a:off x="3879050" y="4053875"/>
            <a:ext cx="633900" cy="271499"/>
          </a:xfrm>
          <a:prstGeom prst="rect">
            <a:avLst/>
          </a:prstGeom>
          <a:solidFill>
            <a:srgbClr val="FFFFFF"/>
          </a:solidFill>
          <a:ln cap="flat" cmpd="sng" w="9525">
            <a:solidFill>
              <a:srgbClr val="980000"/>
            </a:solidFill>
            <a:prstDash val="solid"/>
            <a:round/>
            <a:headEnd len="med" w="med" type="none"/>
            <a:tailEnd len="med" w="med" type="none"/>
          </a:ln>
        </p:spPr>
        <p:txBody>
          <a:bodyPr anchorCtr="0" anchor="t" bIns="91425" lIns="91425" rIns="91425" tIns="91425">
            <a:noAutofit/>
          </a:bodyPr>
          <a:lstStyle/>
          <a:p>
            <a:pPr>
              <a:spcBef>
                <a:spcPts val="0"/>
              </a:spcBef>
              <a:buNone/>
            </a:pPr>
            <a:r>
              <a:rPr lang="en">
                <a:solidFill>
                  <a:srgbClr val="980000"/>
                </a:solidFill>
              </a:rPr>
              <a:t>0.99</a:t>
            </a:r>
          </a:p>
        </p:txBody>
      </p:sp>
      <p:cxnSp>
        <p:nvCxnSpPr>
          <p:cNvPr id="147" name="Shape 147"/>
          <p:cNvCxnSpPr/>
          <p:nvPr/>
        </p:nvCxnSpPr>
        <p:spPr>
          <a:xfrm flipH="1">
            <a:off x="2319900" y="4069175"/>
            <a:ext cx="709799" cy="266099"/>
          </a:xfrm>
          <a:prstGeom prst="straightConnector1">
            <a:avLst/>
          </a:prstGeom>
          <a:noFill/>
          <a:ln cap="flat" cmpd="sng" w="19050">
            <a:solidFill>
              <a:srgbClr val="980000"/>
            </a:solidFill>
            <a:prstDash val="solid"/>
            <a:round/>
            <a:headEnd len="lg" w="lg" type="none"/>
            <a:tailEnd len="lg" w="lg" type="triangle"/>
          </a:ln>
        </p:spPr>
      </p:cxnSp>
      <p:sp>
        <p:nvSpPr>
          <p:cNvPr id="148" name="Shape 148"/>
          <p:cNvSpPr txBox="1"/>
          <p:nvPr/>
        </p:nvSpPr>
        <p:spPr>
          <a:xfrm>
            <a:off x="2712800" y="4234025"/>
            <a:ext cx="633900" cy="271499"/>
          </a:xfrm>
          <a:prstGeom prst="rect">
            <a:avLst/>
          </a:prstGeom>
          <a:solidFill>
            <a:srgbClr val="FFFFFF"/>
          </a:solidFill>
          <a:ln cap="flat" cmpd="sng" w="9525">
            <a:solidFill>
              <a:srgbClr val="98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solidFill>
                  <a:srgbClr val="980000"/>
                </a:solidFill>
              </a:rPr>
              <a:t>1.29</a:t>
            </a:r>
          </a:p>
        </p:txBody>
      </p:sp>
      <p:cxnSp>
        <p:nvCxnSpPr>
          <p:cNvPr id="149" name="Shape 149"/>
          <p:cNvCxnSpPr/>
          <p:nvPr/>
        </p:nvCxnSpPr>
        <p:spPr>
          <a:xfrm flipH="1">
            <a:off x="190024" y="4576225"/>
            <a:ext cx="1470600" cy="887400"/>
          </a:xfrm>
          <a:prstGeom prst="straightConnector1">
            <a:avLst/>
          </a:prstGeom>
          <a:noFill/>
          <a:ln cap="flat" cmpd="sng" w="19050">
            <a:solidFill>
              <a:srgbClr val="980000"/>
            </a:solidFill>
            <a:prstDash val="solid"/>
            <a:round/>
            <a:headEnd len="lg" w="lg" type="none"/>
            <a:tailEnd len="lg" w="lg" type="triangle"/>
          </a:ln>
        </p:spPr>
      </p:cxnSp>
      <p:sp>
        <p:nvSpPr>
          <p:cNvPr id="150" name="Shape 150"/>
          <p:cNvSpPr txBox="1"/>
          <p:nvPr/>
        </p:nvSpPr>
        <p:spPr>
          <a:xfrm>
            <a:off x="457200" y="5536175"/>
            <a:ext cx="633900" cy="271499"/>
          </a:xfrm>
          <a:prstGeom prst="rect">
            <a:avLst/>
          </a:prstGeom>
          <a:solidFill>
            <a:srgbClr val="FFFFFF"/>
          </a:solidFill>
          <a:ln cap="flat" cmpd="sng" w="9525">
            <a:solidFill>
              <a:srgbClr val="98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solidFill>
                  <a:srgbClr val="980000"/>
                </a:solidFill>
              </a:rPr>
              <a:t>1.79</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37"/>
                                        </p:tgtEl>
                                      </p:cBhvr>
                                    </p:animEffect>
                                    <p:set>
                                      <p:cBhvr>
                                        <p:cTn dur="1" fill="hold">
                                          <p:stCondLst>
                                            <p:cond delay="0"/>
                                          </p:stCondLst>
                                        </p:cTn>
                                        <p:tgtEl>
                                          <p:spTgt spid="13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38"/>
                                        </p:tgtEl>
                                      </p:cBhvr>
                                    </p:animEffect>
                                    <p:set>
                                      <p:cBhvr>
                                        <p:cTn dur="1" fill="hold">
                                          <p:stCondLst>
                                            <p:cond delay="0"/>
                                          </p:stCondLst>
                                        </p:cTn>
                                        <p:tgtEl>
                                          <p:spTgt spid="13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39"/>
                                        </p:tgtEl>
                                      </p:cBhvr>
                                    </p:animEffect>
                                    <p:set>
                                      <p:cBhvr>
                                        <p:cTn dur="1" fill="hold">
                                          <p:stCondLst>
                                            <p:cond delay="0"/>
                                          </p:stCondLst>
                                        </p:cTn>
                                        <p:tgtEl>
                                          <p:spTgt spid="13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40"/>
                                        </p:tgtEl>
                                      </p:cBhvr>
                                    </p:animEffect>
                                    <p:set>
                                      <p:cBhvr>
                                        <p:cTn dur="1" fill="hold">
                                          <p:stCondLst>
                                            <p:cond delay="0"/>
                                          </p:stCondLst>
                                        </p:cTn>
                                        <p:tgtEl>
                                          <p:spTgt spid="14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
                                        <p:tgtEl>
                                          <p:spTgt spid="149"/>
                                        </p:tgtEl>
                                      </p:cBhvr>
                                    </p:animEffect>
                                  </p:childTnLst>
                                </p:cTn>
                              </p:par>
                              <p:par>
                                <p:cTn fill="hold" nodeType="withEffect" presetClass="exit" presetID="10" presetSubtype="0">
                                  <p:stCondLst>
                                    <p:cond delay="0"/>
                                  </p:stCondLst>
                                  <p:childTnLst>
                                    <p:animEffect filter="fade" transition="out">
                                      <p:cBhvr>
                                        <p:cTn dur="1"/>
                                        <p:tgtEl>
                                          <p:spTgt spid="141"/>
                                        </p:tgtEl>
                                      </p:cBhvr>
                                    </p:animEffect>
                                    <p:set>
                                      <p:cBhvr>
                                        <p:cTn dur="1" fill="hold">
                                          <p:stCondLst>
                                            <p:cond delay="0"/>
                                          </p:stCondLst>
                                        </p:cTn>
                                        <p:tgtEl>
                                          <p:spTgt spid="14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42"/>
                                        </p:tgtEl>
                                      </p:cBhvr>
                                    </p:animEffect>
                                    <p:set>
                                      <p:cBhvr>
                                        <p:cTn dur="1" fill="hold">
                                          <p:stCondLst>
                                            <p:cond delay="0"/>
                                          </p:stCondLst>
                                        </p:cTn>
                                        <p:tgtEl>
                                          <p:spTgt spid="14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Decorator Pattern Defined</a:t>
            </a:r>
          </a:p>
        </p:txBody>
      </p:sp>
      <p:sp>
        <p:nvSpPr>
          <p:cNvPr id="156" name="Shape 156"/>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a:solidFill>
                  <a:srgbClr val="000000"/>
                </a:solidFill>
              </a:rPr>
              <a:t>The Decorator Pattern attaches additional responsibilities to an object dynamically.</a:t>
            </a:r>
          </a:p>
          <a:p>
            <a:pPr indent="-228600" lvl="0" marL="457200" marR="0" rtl="0" algn="l">
              <a:lnSpc>
                <a:spcPct val="100000"/>
              </a:lnSpc>
              <a:spcBef>
                <a:spcPts val="600"/>
              </a:spcBef>
              <a:spcAft>
                <a:spcPts val="0"/>
              </a:spcAft>
              <a:buClr>
                <a:srgbClr val="000000"/>
              </a:buClr>
            </a:pPr>
            <a:r>
              <a:rPr lang="en">
                <a:solidFill>
                  <a:srgbClr val="000000"/>
                </a:solidFill>
              </a:rPr>
              <a:t>Decorators provide a flexible alternative to subclassing for extending functionality.</a:t>
            </a:r>
          </a:p>
          <a:p>
            <a:pPr indent="-228600" lvl="1" marL="914400" marR="0" rtl="0" algn="l">
              <a:lnSpc>
                <a:spcPct val="100000"/>
              </a:lnSpc>
              <a:spcBef>
                <a:spcPts val="600"/>
              </a:spcBef>
              <a:spcAft>
                <a:spcPts val="0"/>
              </a:spcAft>
              <a:buClr>
                <a:srgbClr val="000000"/>
              </a:buClr>
            </a:pPr>
            <a:r>
              <a:rPr lang="en">
                <a:solidFill>
                  <a:srgbClr val="000000"/>
                </a:solidFill>
              </a:rPr>
              <a:t>Decorators have the same supertype as the objects they decorate.</a:t>
            </a:r>
          </a:p>
          <a:p>
            <a:pPr indent="-228600" lvl="1" marL="914400" marR="0" rtl="0" algn="l">
              <a:lnSpc>
                <a:spcPct val="100000"/>
              </a:lnSpc>
              <a:spcBef>
                <a:spcPts val="600"/>
              </a:spcBef>
              <a:spcAft>
                <a:spcPts val="0"/>
              </a:spcAft>
              <a:buClr>
                <a:srgbClr val="000000"/>
              </a:buClr>
            </a:pPr>
            <a:r>
              <a:rPr lang="en">
                <a:solidFill>
                  <a:srgbClr val="000000"/>
                </a:solidFill>
              </a:rPr>
              <a:t>You can use one or more decorators to wrap an object</a:t>
            </a:r>
          </a:p>
          <a:p>
            <a:pPr indent="-228600" lvl="1" marL="914400" marR="0" rtl="0" algn="l">
              <a:lnSpc>
                <a:spcPct val="100000"/>
              </a:lnSpc>
              <a:spcBef>
                <a:spcPts val="600"/>
              </a:spcBef>
              <a:spcAft>
                <a:spcPts val="0"/>
              </a:spcAft>
              <a:buClr>
                <a:srgbClr val="000000"/>
              </a:buClr>
            </a:pPr>
            <a:r>
              <a:rPr lang="en">
                <a:solidFill>
                  <a:srgbClr val="000000"/>
                </a:solidFill>
              </a:rPr>
              <a:t>We can pass a decorated object in place of the original object.</a:t>
            </a:r>
          </a:p>
          <a:p>
            <a:pPr indent="-228600" lvl="1" marL="914400" marR="0" rtl="0" algn="l">
              <a:lnSpc>
                <a:spcPct val="100000"/>
              </a:lnSpc>
              <a:spcBef>
                <a:spcPts val="600"/>
              </a:spcBef>
              <a:spcAft>
                <a:spcPts val="0"/>
              </a:spcAft>
              <a:buClr>
                <a:srgbClr val="000000"/>
              </a:buClr>
            </a:pPr>
            <a:r>
              <a:rPr lang="en">
                <a:solidFill>
                  <a:srgbClr val="000000"/>
                </a:solidFill>
              </a:rPr>
              <a:t>The decorator adds its own behavior before or after asking the wrapped object to do the rest of the job. </a:t>
            </a:r>
          </a:p>
        </p:txBody>
      </p:sp>
      <p:sp>
        <p:nvSpPr>
          <p:cNvPr id="157" name="Shape 15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9</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