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 - right? this is programming 101, you encounter loops, you repeat actions over a collection of items, you hit if-then-else blocks</a:t>
            </a:r>
          </a:p>
          <a:p>
            <a:pPr lvl="0" rtl="0">
              <a:spcBef>
                <a:spcPts val="0"/>
              </a:spcBef>
              <a:buNone/>
            </a:pPr>
            <a:r>
              <a:rPr lang="en">
                <a:solidFill>
                  <a:schemeClr val="dk1"/>
                </a:solidFill>
              </a:rPr>
              <a:t>The question is - how do you depict these in a sequence diagram? There is a construct known as a frame to convey this kind of situation - loops, conditional statements, and optional events.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go over procedure</a:t>
            </a:r>
          </a:p>
          <a:p>
            <a:pPr rtl="0">
              <a:spcBef>
                <a:spcPts val="0"/>
              </a:spcBef>
              <a:buNone/>
            </a:pPr>
            <a:r>
              <a:rPr lang="en">
                <a:solidFill>
                  <a:schemeClr val="dk1"/>
                </a:solidFill>
              </a:rPr>
              <a:t>- first, we need to go through each item in the order and decide how to ship it, this requires a loop. This takes the form of a frame, a box around an area of the sequence diagram. In the corner, we apply a keyword to describe the frame - in this case, it is a loop. Next to that, we place a condiitonal statement in the brackets that defines the loop condition. In this, we say it loops over all line items</a:t>
            </a:r>
          </a:p>
          <a:p>
            <a:pPr rtl="0">
              <a:spcBef>
                <a:spcPts val="0"/>
              </a:spcBef>
              <a:buNone/>
            </a:pPr>
            <a:r>
              <a:rPr lang="en">
                <a:solidFill>
                  <a:schemeClr val="dk1"/>
                </a:solidFill>
              </a:rPr>
              <a:t>- now, we have an if-then-else block, if the product is worth more than 10k, we use careful shipping, else we use normal shipping. We bring in another frame. This one is labeled with alt - that means that multiple scenarios can occur. You can use this anytime you have multiple possible actions. You cut the frame into portions for each outcome. The first here is if the value &gt; 10000, the second covers the else branch</a:t>
            </a:r>
          </a:p>
          <a:p>
            <a:pPr lvl="0" rtl="0">
              <a:spcBef>
                <a:spcPts val="0"/>
              </a:spcBef>
              <a:buNone/>
            </a:pPr>
            <a:r>
              <a:rPr lang="en">
                <a:solidFill>
                  <a:schemeClr val="dk1"/>
                </a:solidFill>
              </a:rPr>
              <a:t>- This last if statement just has one outcome, so we don’t use alt for that - there’s one outcome. Instead, we use opt for optional - this is an optional block of code. We use the opt keyword and define the condition - if it needs confirmation, we send confirmation.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Those tags that we place on frames - opt, alt, loop - are called frame operators. They indicate why you’ve carved out that special block of the interaction diagram. There are several frame operators that we can make use of.</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Here is another example, showing off some of these frames. (walk through)</a:t>
            </a:r>
          </a:p>
          <a:p>
            <a:pPr lvl="0" rtl="0">
              <a:spcBef>
                <a:spcPts val="0"/>
              </a:spcBef>
              <a:buNone/>
            </a:pPr>
            <a:r>
              <a:rPr lang="en">
                <a:solidFill>
                  <a:schemeClr val="dk1"/>
                </a:solidFill>
              </a:rPr>
              <a:t>Now, there is a loop here with no condition. That is used to indicate that this is a set of events that can occur multiple times - it isn’t necessarily a loop in the program, rather, you’re just saying that a customer is not required to check out as soon as they add one item to the cart.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Remember the Home Heating System from last week? We designed a couple of class diagrams for it, right? Let’s see if we can take those diagrams and a use case and sketch out a sequence diagram.</a:t>
            </a:r>
          </a:p>
          <a:p>
            <a:pPr rtl="0">
              <a:spcBef>
                <a:spcPts val="0"/>
              </a:spcBef>
              <a:buNone/>
            </a:pPr>
            <a:r>
              <a:rPr lang="en">
                <a:solidFill>
                  <a:schemeClr val="dk1"/>
                </a:solidFill>
              </a:rPr>
              <a:t>Here is our use case (read)</a:t>
            </a:r>
          </a:p>
          <a:p>
            <a:pPr lvl="0" rtl="0">
              <a:spcBef>
                <a:spcPts val="0"/>
              </a:spcBef>
              <a:buNone/>
            </a:pPr>
            <a:r>
              <a:rPr lang="en">
                <a:solidFill>
                  <a:schemeClr val="dk1"/>
                </a:solidFill>
              </a:rPr>
              <a:t>This doesn’t give us much yet.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use case gives us the external events - we know that the home owner starts heating by flipping the power button and that the system tries to start up, returning that status message when its done. Now, we need to fill in what happens between request and return. If we look over our requirements and our class diagram, we can do that. Now, we don’t have operations listed in this class diagram yet. This is a good way to figure some of those out, right? We have down how classes are associated, let’s use that to fill in operations, then sketch out our diagram. This is pretty straightforward</a:t>
            </a:r>
          </a:p>
          <a:p>
            <a:pPr rtl="0">
              <a:spcBef>
                <a:spcPts val="0"/>
              </a:spcBef>
              <a:buNone/>
            </a:pPr>
            <a:r>
              <a:rPr lang="en">
                <a:solidFill>
                  <a:schemeClr val="dk1"/>
                </a:solidFill>
              </a:rPr>
              <a:t>(discussion, walk through)</a:t>
            </a:r>
          </a:p>
          <a:p>
            <a:pPr lvl="0" rtl="0">
              <a:spcBef>
                <a:spcPts val="0"/>
              </a:spcBef>
              <a:buClr>
                <a:schemeClr val="dk1"/>
              </a:buClr>
              <a:buSzPct val="100000"/>
              <a:buFont typeface="Arial"/>
              <a:buNone/>
            </a:pPr>
            <a:r>
              <a:rPr lang="en">
                <a:solidFill>
                  <a:schemeClr val="dk1"/>
                </a:solidFill>
              </a:rPr>
              <a:t>owner - on-off switch, system on</a:t>
            </a:r>
          </a:p>
          <a:p>
            <a:pPr lvl="0" rtl="0">
              <a:spcBef>
                <a:spcPts val="0"/>
              </a:spcBef>
              <a:buClr>
                <a:schemeClr val="dk1"/>
              </a:buClr>
              <a:buSzPct val="100000"/>
              <a:buFont typeface="Arial"/>
              <a:buNone/>
            </a:pPr>
            <a:r>
              <a:rPr lang="en">
                <a:solidFill>
                  <a:schemeClr val="dk1"/>
                </a:solidFill>
              </a:rPr>
              <a:t>oos - controller, power on</a:t>
            </a:r>
          </a:p>
          <a:p>
            <a:pPr lvl="0" rtl="0">
              <a:spcBef>
                <a:spcPts val="0"/>
              </a:spcBef>
              <a:buClr>
                <a:schemeClr val="dk1"/>
              </a:buClr>
              <a:buSzPct val="100000"/>
              <a:buFont typeface="Arial"/>
              <a:buNone/>
            </a:pPr>
            <a:r>
              <a:rPr lang="en">
                <a:solidFill>
                  <a:schemeClr val="dk1"/>
                </a:solidFill>
              </a:rPr>
              <a:t>controller - check temperature of all rooms (loop)</a:t>
            </a:r>
          </a:p>
          <a:p>
            <a:pPr lvl="0" rtl="0">
              <a:spcBef>
                <a:spcPts val="0"/>
              </a:spcBef>
              <a:buClr>
                <a:schemeClr val="dk1"/>
              </a:buClr>
              <a:buSzPct val="100000"/>
              <a:buFont typeface="Arial"/>
              <a:buNone/>
            </a:pPr>
            <a:r>
              <a:rPr lang="en">
                <a:solidFill>
                  <a:schemeClr val="dk1"/>
                </a:solidFill>
              </a:rPr>
              <a:t>if status low - controller turns on pump, opens valve, starts burner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 example)</a:t>
            </a:r>
          </a:p>
          <a:p>
            <a:pPr lvl="0" rtl="0">
              <a:spcBef>
                <a:spcPts val="0"/>
              </a:spcBef>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second class diagram, more decentralized structure. On the static side, we don’t change things all that much - the class diagram is pretty similar -  but it does change the sequence diagram a bit - we’ve overhauled how objects are allowed to communicate with this architecture. Let’s see what this might look like</a:t>
            </a:r>
          </a:p>
          <a:p>
            <a:pPr rtl="0">
              <a:spcBef>
                <a:spcPts val="0"/>
              </a:spcBef>
              <a:buNone/>
            </a:pPr>
            <a:r>
              <a:rPr lang="en">
                <a:solidFill>
                  <a:schemeClr val="dk1"/>
                </a:solidFill>
              </a:rPr>
              <a:t>(discussion)</a:t>
            </a:r>
            <a:br>
              <a:rPr lang="en">
                <a:solidFill>
                  <a:schemeClr val="dk1"/>
                </a:solidFill>
              </a:rPr>
            </a:br>
            <a:r>
              <a:rPr lang="en">
                <a:solidFill>
                  <a:schemeClr val="dk1"/>
                </a:solidFill>
              </a:rPr>
              <a:t>owner - power stich, system on</a:t>
            </a:r>
          </a:p>
          <a:p>
            <a:pPr rtl="0">
              <a:spcBef>
                <a:spcPts val="0"/>
              </a:spcBef>
              <a:buNone/>
            </a:pPr>
            <a:r>
              <a:rPr lang="en">
                <a:solidFill>
                  <a:schemeClr val="dk1"/>
                </a:solidFill>
              </a:rPr>
              <a:t>power switch - control panel, power on</a:t>
            </a:r>
          </a:p>
          <a:p>
            <a:pPr rtl="0">
              <a:spcBef>
                <a:spcPts val="0"/>
              </a:spcBef>
              <a:buNone/>
            </a:pPr>
            <a:r>
              <a:rPr lang="en">
                <a:solidFill>
                  <a:schemeClr val="dk1"/>
                </a:solidFill>
              </a:rPr>
              <a:t>control panel - notify all rooms, loop, rooms check their temp</a:t>
            </a:r>
          </a:p>
          <a:p>
            <a:pPr rtl="0">
              <a:spcBef>
                <a:spcPts val="0"/>
              </a:spcBef>
              <a:buNone/>
            </a:pPr>
            <a:r>
              <a:rPr lang="en">
                <a:solidFill>
                  <a:schemeClr val="dk1"/>
                </a:solidFill>
              </a:rPr>
              <a:t>if status is low, room requests heat from the furnace. </a:t>
            </a:r>
          </a:p>
          <a:p>
            <a:pPr lvl="0" rtl="0">
              <a:spcBef>
                <a:spcPts val="0"/>
              </a:spcBef>
              <a:buNone/>
            </a:pPr>
            <a:r>
              <a:rPr lang="en">
                <a:solidFill>
                  <a:schemeClr val="dk1"/>
                </a:solidFill>
              </a:rPr>
              <a:t>furnace, turns on pump, opens valve, and ignite burner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 example)</a:t>
            </a:r>
          </a:p>
          <a:p>
            <a:pPr lvl="0" rtl="0">
              <a:spcBef>
                <a:spcPts val="0"/>
              </a:spcBef>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Now, we don’t always have to start from use cases. Once you have an idea of the classes in your system, you can model any execution scenario. So, here’s another example, based on a poker system. We’ve talked to our stakeholders, and they tell us that this is what should happen (read)</a:t>
            </a:r>
          </a:p>
          <a:p>
            <a:pPr lvl="0" rtl="0">
              <a:spcBef>
                <a:spcPts val="0"/>
              </a:spcBef>
              <a:buNone/>
            </a:pPr>
            <a:r>
              <a:rPr lang="en">
                <a:solidFill>
                  <a:schemeClr val="dk1"/>
                </a:solidFill>
              </a:rPr>
              <a:t>Not giving you the class diagram here, but we can pick out objects and classes from the text. What are our classes? Think you could draw this? Give me some interactions.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We’ve been talking about how you design object oriented systems a whole lot lately, and you’ve gotten quite familiar with our friend, the class diagram. </a:t>
            </a:r>
          </a:p>
          <a:p>
            <a:pPr rtl="0">
              <a:spcBef>
                <a:spcPts val="0"/>
              </a:spcBef>
              <a:buNone/>
            </a:pPr>
            <a:r>
              <a:rPr lang="en"/>
              <a:t>You remember our pal, the home heating system - (walk through)</a:t>
            </a:r>
          </a:p>
          <a:p>
            <a:pPr lvl="0" rtl="0">
              <a:spcBef>
                <a:spcPts val="0"/>
              </a:spcBef>
              <a:buNone/>
            </a:pPr>
            <a:r>
              <a:rPr lang="en"/>
              <a:t>We’ve talked a lot about class diagrams, as they are essentially the closest analogue that we have in software to blueprints, but they just represent one view of the system - the static structure of the source code, the abstract classes that may or may not be instantiated and used by the system during runtime. This doesn’t give us the complete picture.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(point out - no name on Player object because we’re looping over several)</a:t>
            </a:r>
          </a:p>
          <a:p>
            <a:pPr indent="-228600" lvl="0" marL="457200" rtl="0">
              <a:spcBef>
                <a:spcPts val="600"/>
              </a:spcBef>
              <a:buClr>
                <a:schemeClr val="dk1"/>
              </a:buClr>
              <a:buSzPct val="100000"/>
            </a:pPr>
            <a:r>
              <a:rPr lang="en">
                <a:solidFill>
                  <a:schemeClr val="dk1"/>
                </a:solidFill>
              </a:rPr>
              <a:t>The scenario begins when someone chooses to start a new round in the UI. An actor wasn’t named, so we use the “found message” starting point.</a:t>
            </a:r>
          </a:p>
          <a:p>
            <a:pPr indent="-228600" lvl="0" marL="457200" rtl="0">
              <a:spcBef>
                <a:spcPts val="600"/>
              </a:spcBef>
              <a:buClr>
                <a:schemeClr val="dk1"/>
              </a:buClr>
              <a:buSzPct val="100000"/>
            </a:pPr>
            <a:r>
              <a:rPr lang="en">
                <a:solidFill>
                  <a:schemeClr val="dk1"/>
                </a:solidFill>
              </a:rPr>
              <a:t>All players' hands are emptied into the deck, which is then shuffled. </a:t>
            </a:r>
          </a:p>
          <a:p>
            <a:pPr indent="-228600" lvl="0" marL="457200" rtl="0">
              <a:spcBef>
                <a:spcPts val="600"/>
              </a:spcBef>
              <a:buClr>
                <a:schemeClr val="dk1"/>
              </a:buClr>
              <a:buSzPct val="100000"/>
            </a:pPr>
            <a:r>
              <a:rPr lang="en">
                <a:solidFill>
                  <a:schemeClr val="dk1"/>
                </a:solidFill>
              </a:rPr>
              <a:t>If the player left of the dealer doesn't have enough money to ante, he/she is removed from the game, and the next player supplies the ante. </a:t>
            </a:r>
          </a:p>
          <a:p>
            <a:pPr indent="-228600" lvl="0" marL="457200" rtl="0">
              <a:spcBef>
                <a:spcPts val="600"/>
              </a:spcBef>
              <a:buClr>
                <a:schemeClr val="dk1"/>
              </a:buClr>
              <a:buSzPct val="100000"/>
            </a:pPr>
            <a:r>
              <a:rPr lang="en">
                <a:solidFill>
                  <a:schemeClr val="dk1"/>
                </a:solidFill>
              </a:rPr>
              <a:t>If that player also cannot afford the ante, this cycle continues until such a player is found or all players are removed</a:t>
            </a:r>
          </a:p>
          <a:p>
            <a:pPr lvl="0" rtl="0">
              <a:spcBef>
                <a:spcPts val="600"/>
              </a:spcBef>
              <a:buNone/>
            </a:pPr>
            <a:r>
              <a:rPr lang="en">
                <a:solidFill>
                  <a:schemeClr val="dk1"/>
                </a:solidFill>
              </a:rPr>
              <a:t>not quite enough room on the slide, so we’ll continue on the next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600"/>
              </a:spcBef>
              <a:buClr>
                <a:schemeClr val="dk1"/>
              </a:buClr>
              <a:buSzPct val="100000"/>
            </a:pPr>
            <a:r>
              <a:rPr lang="en">
                <a:solidFill>
                  <a:schemeClr val="dk1"/>
                </a:solidFill>
              </a:rPr>
              <a:t>The player left of the dealer supplies an ante bet of the proper amount. </a:t>
            </a:r>
          </a:p>
          <a:p>
            <a:pPr indent="-228600" lvl="0" marL="457200" rtl="0">
              <a:spcBef>
                <a:spcPts val="600"/>
              </a:spcBef>
              <a:buClr>
                <a:schemeClr val="dk1"/>
              </a:buClr>
              <a:buSzPct val="100000"/>
            </a:pPr>
            <a:r>
              <a:rPr lang="en">
                <a:solidFill>
                  <a:schemeClr val="dk1"/>
                </a:solidFill>
              </a:rPr>
              <a:t>Next each player is dealt a hand of two cards from the deck in a round-robin fashion; one card to each player, then the second card.</a:t>
            </a:r>
          </a:p>
          <a:p>
            <a:pPr lvl="0" rtl="0">
              <a:spcBef>
                <a:spcPts val="60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2" name="Shape 5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7" name="Shape 5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8" name="Shape 6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(walk through example)</a:t>
            </a:r>
          </a:p>
          <a:p>
            <a:pPr rtl="0">
              <a:spcBef>
                <a:spcPts val="0"/>
              </a:spcBef>
              <a:buNone/>
            </a:pPr>
            <a:r>
              <a:rPr lang="en">
                <a:solidFill>
                  <a:schemeClr val="dk1"/>
                </a:solidFill>
              </a:rPr>
              <a:t>anything different? </a:t>
            </a:r>
          </a:p>
          <a:p>
            <a:pPr lvl="0" rtl="0">
              <a:spcBef>
                <a:spcPts val="0"/>
              </a:spcBef>
              <a:buNone/>
            </a:pPr>
            <a:r>
              <a:rPr lang="en">
                <a:solidFill>
                  <a:schemeClr val="dk1"/>
                </a:solidFill>
              </a:rPr>
              <a:t>One thing I didn’t add here was error scenarios - this is easier to read, but when coming up with these, you should think about including error checking in here. What if we couldn’t establish a communication link? You should think about and try to include these things. If there are alternative or exception scenarios, then you should try to model and incorporate those to make implementation easier.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5" name="Shape 6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2" name="Shape 64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a:t>
            </a:r>
          </a:p>
          <a:p>
            <a:pPr rtl="0">
              <a:spcBef>
                <a:spcPts val="0"/>
              </a:spcBef>
              <a:buNone/>
            </a:pPr>
            <a:r>
              <a:rPr lang="en">
                <a:solidFill>
                  <a:schemeClr val="dk1"/>
                </a:solidFill>
              </a:rPr>
              <a:t>- (read)better to have the high level picture before filling in the details.</a:t>
            </a:r>
          </a:p>
          <a:p>
            <a:pPr rtl="0">
              <a:spcBef>
                <a:spcPts val="0"/>
              </a:spcBef>
              <a:buNone/>
            </a:pPr>
            <a:r>
              <a:rPr lang="en">
                <a:solidFill>
                  <a:schemeClr val="dk1"/>
                </a:solidFill>
              </a:rPr>
              <a:t>- (read) thus more portable than code. Say, we need to develop a new version of the software in a different language. Having a set of sequence diagrams is often more useful than having the existing code, often clearer</a:t>
            </a:r>
          </a:p>
          <a:p>
            <a:pPr rtl="0">
              <a:spcBef>
                <a:spcPts val="0"/>
              </a:spcBef>
              <a:buNone/>
            </a:pPr>
            <a:r>
              <a:rPr lang="en">
                <a:solidFill>
                  <a:schemeClr val="dk1"/>
                </a:solidFill>
              </a:rPr>
              <a:t>- (read), they are even a good way to communicate between the developers and other project members or customers</a:t>
            </a:r>
          </a:p>
          <a:p>
            <a:pPr rtl="0">
              <a:spcBef>
                <a:spcPts val="0"/>
              </a:spcBef>
              <a:buNone/>
            </a:pPr>
            <a:r>
              <a:rPr lang="en">
                <a:solidFill>
                  <a:schemeClr val="dk1"/>
                </a:solidFill>
              </a:rPr>
              <a:t>- (read) - wasier than coding as a group</a:t>
            </a:r>
          </a:p>
          <a:p>
            <a:pPr rtl="0">
              <a:spcBef>
                <a:spcPts val="0"/>
              </a:spcBef>
              <a:buNone/>
            </a:pPr>
            <a:r>
              <a:rPr lang="en">
                <a:solidFill>
                  <a:schemeClr val="dk1"/>
                </a:solidFill>
              </a:rPr>
              <a:t>- (read) - better visualization than trying to read through all of the code. </a:t>
            </a:r>
          </a:p>
          <a:p>
            <a:pPr lvl="0" rtl="0">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7" name="Shape 647"/>
        <p:cNvGrpSpPr/>
        <p:nvPr/>
      </p:nvGrpSpPr>
      <p:grpSpPr>
        <a:xfrm>
          <a:off x="0" y="0"/>
          <a:ext cx="0" cy="0"/>
          <a:chOff x="0" y="0"/>
          <a:chExt cx="0" cy="0"/>
        </a:xfrm>
      </p:grpSpPr>
      <p:sp>
        <p:nvSpPr>
          <p:cNvPr id="648" name="Shape 6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9" name="Shape 6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6" name="Shape 6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1" name="Shape 66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Structural models, such as class diagrams, (read). class diagrams are a “flat” view - they tell you about the structure of the code, but don’t give the complete picture of how the system will work when it executes. They tell us what, say, a Control Panel or a Furnace can do - the full set of operations that *might* be invoked - but not what the instantiated objects will do during any one concrete execution of the system. Class diagrams define the universe of behaviors, but during runtime, we take one of an infinite number of strolls through that universe. </a:t>
            </a:r>
          </a:p>
          <a:p>
            <a:pPr lvl="0" rtl="0">
              <a:lnSpc>
                <a:spcPct val="115000"/>
              </a:lnSpc>
              <a:spcBef>
                <a:spcPts val="0"/>
              </a:spcBef>
              <a:buNone/>
            </a:pPr>
            <a:r>
              <a:rPr lang="en">
                <a:solidFill>
                  <a:schemeClr val="dk1"/>
                </a:solidFill>
              </a:rPr>
              <a:t>- (read)</a:t>
            </a:r>
          </a:p>
          <a:p>
            <a:pPr lvl="0" rtl="0">
              <a:lnSpc>
                <a:spcPct val="115000"/>
              </a:lnSpc>
              <a:spcBef>
                <a:spcPts val="0"/>
              </a:spcBef>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0" name="Shape 6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a:t>
            </a:r>
          </a:p>
          <a:p>
            <a:pPr indent="-228600" lvl="0" marL="457200" rtl="0">
              <a:spcBef>
                <a:spcPts val="0"/>
              </a:spcBef>
              <a:buChar char="-"/>
            </a:pPr>
            <a:r>
              <a:rPr lang="en"/>
              <a:t>(read). Use-Cases are at the most minimal level of detail. From an external perspective, what is the system doing during different execution scenarios.</a:t>
            </a:r>
          </a:p>
          <a:p>
            <a:pPr indent="-228600" lvl="0" marL="457200" rtl="0">
              <a:spcBef>
                <a:spcPts val="0"/>
              </a:spcBef>
              <a:buChar char="-"/>
            </a:pPr>
            <a:r>
              <a:rPr lang="en"/>
              <a:t>(read). These broadly model a sequence of actions taken during execution. We tend to group objects or reason at the subsystem level and just sketch out the ordering of major system functions. </a:t>
            </a:r>
          </a:p>
          <a:p>
            <a:pPr indent="-228600" lvl="0" marL="457200" rtl="0">
              <a:spcBef>
                <a:spcPts val="0"/>
              </a:spcBef>
              <a:buChar char="-"/>
            </a:pPr>
            <a:r>
              <a:rPr lang="en"/>
              <a:t>(read). Here, we look at a concrete series of interactions over the execution of one scenario at the object level. We look at the exact method calls and passing of data conducted between all of the active objects within the system.</a:t>
            </a:r>
          </a:p>
          <a:p>
            <a:pPr indent="-228600" lvl="0" marL="457200" rtl="0">
              <a:spcBef>
                <a:spcPts val="0"/>
              </a:spcBef>
              <a:buChar char="-"/>
            </a:pPr>
            <a:r>
              <a:rPr lang="en"/>
              <a:t>(read). Model the behavior of a single object in terms of events and states. These are the most detailed way to look at all of the things that one object can accomplish.</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07" name="Shape 7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next step is to construct activity diagrams. Activity diagrams are a technique for describing the procedural logic and workflow of the system. They show how the actions the system can perform and actions the user can perform are connected together. They show sequences of events within and external to the system and capture the order of processing. They can also capture parallel behavior in the system, and allow the analysis of information processing, synchronization of system activities, and the conditional selection of activities. </a:t>
            </a:r>
          </a:p>
          <a:p>
            <a:pPr lvl="0" rtl="0">
              <a:spcBef>
                <a:spcPts val="0"/>
              </a:spcBef>
              <a:buNone/>
            </a:pPr>
            <a:r>
              <a:rPr lang="en">
                <a:solidFill>
                  <a:schemeClr val="dk1"/>
                </a:solidFill>
              </a:rPr>
              <a:t>These are an in-between step between use cases and full blown dynamic design diagrams. They let us look inside of the system, but still at a higher level - we can look at what either individual objects or groups of objects are accomplishing in parallel when performing the scenarios we’ve chosen to examine.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3" name="Shape 753"/>
        <p:cNvGrpSpPr/>
        <p:nvPr/>
      </p:nvGrpSpPr>
      <p:grpSpPr>
        <a:xfrm>
          <a:off x="0" y="0"/>
          <a:ext cx="0" cy="0"/>
          <a:chOff x="0" y="0"/>
          <a:chExt cx="0" cy="0"/>
        </a:xfrm>
      </p:grpSpPr>
      <p:sp>
        <p:nvSpPr>
          <p:cNvPr id="754" name="Shape 7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5" name="Shape 7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initial node, where execution is considered to begin for this diagram.</a:t>
            </a:r>
          </a:p>
          <a:p>
            <a:pPr rtl="0">
              <a:spcBef>
                <a:spcPts val="0"/>
              </a:spcBef>
              <a:buNone/>
            </a:pPr>
            <a:r>
              <a:rPr lang="en">
                <a:solidFill>
                  <a:schemeClr val="dk1"/>
                </a:solidFill>
              </a:rPr>
              <a:t>- bubbles are actions - these are things that the system can do. This can be something one object is responsible for, or something accomplished by a group of classes, depending on the level of detail.</a:t>
            </a:r>
          </a:p>
          <a:p>
            <a:pPr rtl="0">
              <a:spcBef>
                <a:spcPts val="0"/>
              </a:spcBef>
              <a:buNone/>
            </a:pPr>
            <a:r>
              <a:rPr lang="en">
                <a:solidFill>
                  <a:schemeClr val="dk1"/>
                </a:solidFill>
              </a:rPr>
              <a:t>- Forks are where we split into concurrent processing streams. Several objects or groups of objects might be performing activities in parallel.</a:t>
            </a:r>
          </a:p>
          <a:p>
            <a:pPr rtl="0">
              <a:spcBef>
                <a:spcPts val="0"/>
              </a:spcBef>
              <a:buNone/>
            </a:pPr>
            <a:r>
              <a:rPr lang="en">
                <a:solidFill>
                  <a:schemeClr val="dk1"/>
                </a:solidFill>
              </a:rPr>
              <a:t>- These are succeeded by a join where the streams come back together to form a single activity stream. This is where we synchronize all of our information and continue execution.</a:t>
            </a:r>
          </a:p>
          <a:p>
            <a:pPr rtl="0">
              <a:spcBef>
                <a:spcPts val="0"/>
              </a:spcBef>
              <a:buNone/>
            </a:pPr>
            <a:r>
              <a:rPr lang="en">
                <a:solidFill>
                  <a:schemeClr val="dk1"/>
                </a:solidFill>
              </a:rPr>
              <a:t>- Decisions let us perform different activities for different situations. This allows us to model alternate event sequences or exception handling.</a:t>
            </a:r>
          </a:p>
          <a:p>
            <a:pPr rtl="0">
              <a:spcBef>
                <a:spcPts val="0"/>
              </a:spcBef>
              <a:buNone/>
            </a:pPr>
            <a:r>
              <a:rPr lang="en">
                <a:solidFill>
                  <a:schemeClr val="dk1"/>
                </a:solidFill>
              </a:rPr>
              <a:t>- a second diamond is used to indicate where we resume execution after the split. </a:t>
            </a:r>
          </a:p>
          <a:p>
            <a:pPr lvl="0" rtl="0">
              <a:spcBef>
                <a:spcPts val="0"/>
              </a:spcBef>
              <a:buNone/>
            </a:pPr>
            <a:r>
              <a:rPr lang="en">
                <a:solidFill>
                  <a:schemeClr val="dk1"/>
                </a:solidFill>
              </a:rPr>
              <a:t>- (explain)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3" name="Shape 7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I’m tired, I want coffee. (walk through)</a:t>
            </a:r>
          </a:p>
          <a:p>
            <a:pPr lvl="0" rtl="0">
              <a:lnSpc>
                <a:spcPct val="115000"/>
              </a:lnSpc>
              <a:spcBef>
                <a:spcPts val="0"/>
              </a:spcBef>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9" name="Shape 769"/>
        <p:cNvGrpSpPr/>
        <p:nvPr/>
      </p:nvGrpSpPr>
      <p:grpSpPr>
        <a:xfrm>
          <a:off x="0" y="0"/>
          <a:ext cx="0" cy="0"/>
          <a:chOff x="0" y="0"/>
          <a:chExt cx="0" cy="0"/>
        </a:xfrm>
      </p:grpSpPr>
      <p:sp>
        <p:nvSpPr>
          <p:cNvPr id="770" name="Shape 7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1" name="Shape 7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If we want to look at the dynamic behavior of the system, we can start with our use case diagram and descriptions. Say we have this homework distribution system (go through description).</a:t>
            </a:r>
          </a:p>
          <a:p>
            <a:pPr lvl="0" rtl="0">
              <a:lnSpc>
                <a:spcPct val="115000"/>
              </a:lnSpc>
              <a:spcBef>
                <a:spcPts val="0"/>
              </a:spcBef>
              <a:buNone/>
            </a:pPr>
            <a:r>
              <a:rPr lang="en">
                <a:solidFill>
                  <a:schemeClr val="dk1"/>
                </a:solidFill>
              </a:rPr>
              <a:t>Can we start to fill in the sequence of events? What does the system need to do?</a:t>
            </a:r>
          </a:p>
          <a:p>
            <a:pPr lvl="0" rtl="0">
              <a:lnSpc>
                <a:spcPct val="115000"/>
              </a:lnSpc>
              <a:spcBef>
                <a:spcPts val="0"/>
              </a:spcBef>
              <a:buNone/>
            </a:pPr>
            <a:r>
              <a:rPr lang="en">
                <a:solidFill>
                  <a:schemeClr val="dk1"/>
                </a:solidFill>
              </a:rPr>
              <a:t>(discuss)</a:t>
            </a:r>
          </a:p>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8" name="Shape 7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Here’s an initial stab at the activity diagram. This is still very focused on externally visible behavior of the system, but we can begin to understand how the system should work internally from this. </a:t>
            </a:r>
          </a:p>
          <a:p>
            <a:pPr lvl="0" rtl="0">
              <a:lnSpc>
                <a:spcPct val="115000"/>
              </a:lnSpc>
              <a:spcBef>
                <a:spcPts val="0"/>
              </a:spcBef>
              <a:buNone/>
            </a:pPr>
            <a:r>
              <a:rPr lang="en">
                <a:solidFill>
                  <a:schemeClr val="dk1"/>
                </a:solidFill>
              </a:rPr>
              <a:t>As we walk through this, think about how you could refine it to be more in terms of what is going on within the system. See if we can fill in more details as we go.</a:t>
            </a:r>
          </a:p>
          <a:p>
            <a:pPr lvl="0" rtl="0">
              <a:lnSpc>
                <a:spcPct val="115000"/>
              </a:lnSpc>
              <a:spcBef>
                <a:spcPts val="0"/>
              </a:spcBef>
              <a:buNone/>
            </a:pPr>
            <a:r>
              <a:rPr lang="en">
                <a:solidFill>
                  <a:schemeClr val="dk1"/>
                </a:solidFill>
              </a:rPr>
              <a:t>walk through - link from user actions to how the system would handle them</a:t>
            </a:r>
          </a:p>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3" name="Shape 8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Sometimes, you will put an activity into one of these diagrams, and it’s actually quite complex - something you may want to sketch out the logic of. It may be useful to break that down into a more detailed set of subactions. We can do this through by splitting out into a side-diagram, called subactivity diagrams. </a:t>
            </a:r>
          </a:p>
          <a:p>
            <a:pPr rtl="0">
              <a:spcBef>
                <a:spcPts val="0"/>
              </a:spcBef>
              <a:buNone/>
            </a:pPr>
            <a:r>
              <a:rPr lang="en">
                <a:solidFill>
                  <a:schemeClr val="dk1"/>
                </a:solidFill>
              </a:rPr>
              <a:t>(explain syntax)</a:t>
            </a:r>
          </a:p>
          <a:p>
            <a:pPr lvl="0" rtl="0">
              <a:spcBef>
                <a:spcPts val="0"/>
              </a:spcBef>
              <a:buNone/>
            </a:pPr>
            <a:r>
              <a:rPr lang="en">
                <a:solidFill>
                  <a:schemeClr val="dk1"/>
                </a:solidFill>
              </a:rPr>
              <a:t>name, input and output, fork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5" name="Shape 8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Activity diagrams tell you what is happening, but where they often fall short is that they don’t tell you WHO does what. This doesn’t tell you which actor or object or subsystem or whatever is responsible for an action. This might be fine when you start figuring out how to design your system- you need to know what gets done, but don’t need to know who does it yet -  but is eventually going to be a problem. If you want to start making that distinction, you can divide your diagram using partitions. Each partition shows which actions one entity carries out. These are also called swimlanes, because they divide the diagram into different lanes for each entity.</a:t>
            </a:r>
          </a:p>
          <a:p>
            <a:pPr lvl="0" rtl="0">
              <a:spcBef>
                <a:spcPts val="0"/>
              </a:spcBef>
              <a:buNone/>
            </a:pPr>
            <a:r>
              <a:rPr lang="en">
                <a:solidFill>
                  <a:schemeClr val="dk1"/>
                </a:solidFill>
              </a:rPr>
              <a:t>(explain example)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2" name="Shape 8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HACS does very little right now - but as we add actions performed internally, this diagram will be reshaped a good bit. For instance, the Instructor submits an assignment, well, HACS will need to do something with that, so we might add activities like save assignment or auto-grade solutions for multiple-choice assignments. Eventually, we wouldn’t want a HACS partition here at all, but split it into objects or subsystems within HACS.</a:t>
            </a:r>
          </a:p>
          <a:p>
            <a:pPr lvl="0" rtl="0">
              <a:lnSpc>
                <a:spcPct val="115000"/>
              </a:lnSpc>
              <a:spcBef>
                <a:spcPts val="0"/>
              </a:spcBef>
              <a:buNone/>
            </a:pPr>
            <a:r>
              <a:rPr lang="en">
                <a:solidFill>
                  <a:schemeClr val="dk1"/>
                </a:solidFill>
              </a:rPr>
              <a:t>But, you can see how this partitioning is limited from a visual standpoint - this can easily get cluttered and hard to read. There is a limit to how much detail you can go into with these diagrams. They’re intended for high-level modeling or sequences of activities, but don’t give you the most detailed idea of object interactions.</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9" name="Shape 87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 These worked pretty well for simple C programs, or things where you pass data from one transformer to the next, as we saw in some of those architectural designs, but they aren’t well-suited to complex object-oriented design. They aren’t great when you’re looking at back and forth interaction between dozens of classes. </a:t>
            </a:r>
          </a:p>
          <a:p>
            <a:pPr rtl="0">
              <a:spcBef>
                <a:spcPts val="0"/>
              </a:spcBef>
              <a:buNone/>
            </a:pPr>
            <a:r>
              <a:rPr lang="en">
                <a:solidFill>
                  <a:schemeClr val="dk1"/>
                </a:solidFill>
              </a:rPr>
              <a:t>(read 3). Often - an action of the software isn’t performed by a single object, but by several working together, and these diagrams do not do a very good job of showing that. They also do not look at how the state of an object changes over time.</a:t>
            </a:r>
          </a:p>
          <a:p>
            <a:pPr rtl="0">
              <a:spcBef>
                <a:spcPts val="0"/>
              </a:spcBef>
              <a:buNone/>
            </a:pPr>
            <a:r>
              <a:rPr lang="en">
                <a:solidFill>
                  <a:schemeClr val="dk1"/>
                </a:solidFill>
              </a:rPr>
              <a:t>(read 6-7)</a:t>
            </a:r>
          </a:p>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lvl="0" rtl="0">
              <a:spcBef>
                <a:spcPts val="0"/>
              </a:spcBef>
              <a:buNone/>
            </a:pPr>
            <a:r>
              <a:rPr lang="en"/>
              <a:t>Dynamic models give us the context for associations. They tell us how the objects actually interact during a set of chosen scenarios. They let us construct sequences of events, and tie multiple objects together as they perform the functions of the system. With just a class diagram, our view of the system is too vague, it only tells us what might happen. We need that context to fill in the details for implementation, to construct the sequence of interactions that take place between objects.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6" name="Shape 8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They are very useful early on in the design process, even before you have a class diagram sketched out, as a way to start filling in the internal details of the system. </a:t>
            </a:r>
          </a:p>
          <a:p>
            <a:pPr rtl="0">
              <a:spcBef>
                <a:spcPts val="0"/>
              </a:spcBef>
              <a:buNone/>
            </a:pPr>
            <a:r>
              <a:rPr lang="en">
                <a:solidFill>
                  <a:schemeClr val="dk1"/>
                </a:solidFill>
              </a:rPr>
              <a:t>(read 2 - 4)</a:t>
            </a:r>
          </a:p>
          <a:p>
            <a:pPr lvl="0" rtl="0">
              <a:spcBef>
                <a:spcPts val="0"/>
              </a:spcBef>
              <a:buNone/>
            </a:pPr>
            <a:r>
              <a:rPr lang="en">
                <a:solidFill>
                  <a:schemeClr val="dk1"/>
                </a:solidFill>
              </a:rPr>
              <a:t>(read 5) - looking at what actions occur at the same time.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9" name="Shape 889"/>
        <p:cNvGrpSpPr/>
        <p:nvPr/>
      </p:nvGrpSpPr>
      <p:grpSpPr>
        <a:xfrm>
          <a:off x="0" y="0"/>
          <a:ext cx="0" cy="0"/>
          <a:chOff x="0" y="0"/>
          <a:chExt cx="0" cy="0"/>
        </a:xfrm>
      </p:grpSpPr>
      <p:sp>
        <p:nvSpPr>
          <p:cNvPr id="890" name="Shape 8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1" name="Shape 8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(backup slides - probably will not get to today)</a:t>
            </a:r>
          </a:p>
          <a:p>
            <a:pPr lvl="0" rtl="0">
              <a:spcBef>
                <a:spcPts val="0"/>
              </a:spcBef>
              <a:buNone/>
            </a:pPr>
            <a:r>
              <a:rPr lang="en"/>
              <a:t>Basic considerations to keep in mind as your design the system to get the design ready for programming</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6" name="Shape 896"/>
        <p:cNvGrpSpPr/>
        <p:nvPr/>
      </p:nvGrpSpPr>
      <p:grpSpPr>
        <a:xfrm>
          <a:off x="0" y="0"/>
          <a:ext cx="0" cy="0"/>
          <a:chOff x="0" y="0"/>
          <a:chExt cx="0" cy="0"/>
        </a:xfrm>
      </p:grpSpPr>
      <p:sp>
        <p:nvSpPr>
          <p:cNvPr id="897" name="Shape 8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8" name="Shape 8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Your program contains data, and that data needs to go somewhere. (read)</a:t>
            </a:r>
          </a:p>
          <a:p>
            <a:pPr lvl="0" rtl="0">
              <a:spcBef>
                <a:spcPts val="0"/>
              </a:spcBef>
              <a:buNone/>
            </a:pPr>
            <a:r>
              <a:rPr lang="en" sz="1200">
                <a:solidFill>
                  <a:schemeClr val="dk1"/>
                </a:solidFill>
              </a:rPr>
              <a:t>That choice of data structure - how you store data and collections of data within your system - matters. Each type of data structure out there, whther you use language objects like arrays or maps or trees or roll your own specialized structure - takes up different amounts of memory, has different time-bounds for performing operations, and has its own guidelines for usage.</a:t>
            </a:r>
          </a:p>
          <a:p>
            <a:pPr lvl="0" rtl="0">
              <a:spcBef>
                <a:spcPts val="0"/>
              </a:spcBef>
              <a:buNone/>
            </a:pPr>
            <a:r>
              <a:rPr lang="en" sz="1200">
                <a:solidFill>
                  <a:schemeClr val="dk1"/>
                </a:solidFill>
              </a:rPr>
              <a:t>- some may be more suitable for the problem you’re trying to solve than others or may emohasize different priorities. Like with many other problems in this class, there is a trade-off game here. Is efficiency the most important attribute of the project? Then, choose data structures with fast operation time. Is memory limited? Focus on low storage cost and simplicity. Is maintainability important? Then choose something that makes sense for the data being stored, something explicitly clear to use, even if it isn’t the most efficient storage mechanism. </a:t>
            </a:r>
          </a:p>
          <a:p>
            <a:pPr lvl="0" rtl="0">
              <a:spcBef>
                <a:spcPts val="0"/>
              </a:spcBef>
              <a:buNone/>
            </a:pPr>
            <a:r>
              <a:rPr lang="en" sz="1200">
                <a:solidFill>
                  <a:schemeClr val="dk1"/>
                </a:solidFill>
              </a:rPr>
              <a:t>There are whole classes and books of advice on this topic, so I’m not going to spend much time on this, but key is to think and make the judgement call based on your project priorities.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5" name="Shape 9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On the same note, (read) When implementing the functionality of the system and the operations that each class provides, there may be dozens of ways to implement the solution. The obvious example is search. There are as many search algorithms as there are planets in our galaxy. Design gives you behavior description, but how do you actually realize that in code? </a:t>
            </a:r>
          </a:p>
          <a:p>
            <a:pPr lvl="0" rtl="0">
              <a:spcBef>
                <a:spcPts val="0"/>
              </a:spcBef>
              <a:buNone/>
            </a:pPr>
            <a:r>
              <a:rPr lang="en" sz="1200">
                <a:solidFill>
                  <a:schemeClr val="dk1"/>
                </a:solidFill>
              </a:rPr>
              <a:t>(read). Start filling in these details early. Even include pseudocode with your design description. Design patterns may make this easier by giving class structure that suggests certain realization. As with data structures, watch for inefficient algorithms, watch storage and memory costs. Learn from previous experience on similar topics - make use of other solutions.</a:t>
            </a:r>
          </a:p>
          <a:p>
            <a:pPr lvl="0" rtl="0">
              <a:spcBef>
                <a:spcPts val="0"/>
              </a:spcBef>
              <a:buNone/>
            </a:pPr>
            <a:r>
              <a:rPr lang="en" sz="1200">
                <a:solidFill>
                  <a:schemeClr val="dk1"/>
                </a:solidFill>
              </a:rPr>
              <a:t>- (read) Trade-offs will occur here too. Something that is easy to understand is often not the most efficient realization, and the most efficient code is often hard to comprehend. You can always combat that through clear coding standards and good documentation, but plan ahead and realize that you may need to make the judgement between competing solutions.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2" name="Shape 9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However, when deciding how to implement the system, you should be mindful of the pitfalls of relying on certain language constructs. There may be features - data structures, algorithms, code structuring styles - that are more error-prone than others. Doesn’t mean you should avoid them, may be needed to realize the design, BUT be careful, mindful. </a:t>
            </a:r>
          </a:p>
          <a:p>
            <a:pPr lvl="0" rtl="0">
              <a:spcBef>
                <a:spcPts val="0"/>
              </a:spcBef>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9" name="Shape 9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do not actually avoid parallelism these days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6" name="Shape 9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Until relatively recently, most new software was developed completely from scratch. The only significant example of reuse was the limited set of library functions in languages such as C.  </a:t>
            </a:r>
          </a:p>
          <a:p>
            <a:pPr lvl="0" rtl="0">
              <a:spcBef>
                <a:spcPts val="0"/>
              </a:spcBef>
              <a:buNone/>
            </a:pPr>
            <a:r>
              <a:rPr lang="en" sz="1200">
                <a:solidFill>
                  <a:schemeClr val="dk1"/>
                </a:solidFill>
              </a:rPr>
              <a:t>However, with the increasing complexity of modern software, the lack of increase in time to develop, and the ease of sharing code, many modern projects are based, at least in part, on reusing existing systems or components. </a:t>
            </a:r>
          </a:p>
          <a:p>
            <a:pPr lvl="0" rtl="0">
              <a:spcBef>
                <a:spcPts val="0"/>
              </a:spcBef>
              <a:buNone/>
            </a:pPr>
            <a:r>
              <a:rPr lang="en" sz="1200">
                <a:solidFill>
                  <a:schemeClr val="dk1"/>
                </a:solidFill>
              </a:rPr>
              <a:t>(read) - reuse should be one of the first things you consider when designing the implementation.</a:t>
            </a:r>
          </a:p>
          <a:p>
            <a:pPr lvl="0" rtl="0">
              <a:spcBef>
                <a:spcPts val="0"/>
              </a:spcBef>
              <a:buNone/>
            </a:pPr>
            <a:r>
              <a:rPr lang="en" sz="1200">
                <a:solidFill>
                  <a:schemeClr val="dk1"/>
                </a:solidFill>
              </a:rPr>
              <a:t>(read) - abstract, object level, component level, or system level</a:t>
            </a:r>
          </a:p>
          <a:p>
            <a:pPr lvl="0" rtl="0">
              <a:spcBef>
                <a:spcPts val="0"/>
              </a:spcBef>
              <a:buNone/>
            </a:pPr>
            <a:r>
              <a:rPr lang="en" sz="1200">
                <a:solidFill>
                  <a:schemeClr val="dk1"/>
                </a:solidFill>
              </a:rPr>
              <a:t>(read)</a:t>
            </a:r>
          </a:p>
          <a:p>
            <a:pPr lvl="0" rtl="0">
              <a:spcBef>
                <a:spcPts val="0"/>
              </a:spcBef>
              <a:buNone/>
            </a:pPr>
            <a:r>
              <a:t/>
            </a:r>
            <a:endParaRPr sz="120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1" name="Shape 931"/>
        <p:cNvGrpSpPr/>
        <p:nvPr/>
      </p:nvGrpSpPr>
      <p:grpSpPr>
        <a:xfrm>
          <a:off x="0" y="0"/>
          <a:ext cx="0" cy="0"/>
          <a:chOff x="0" y="0"/>
          <a:chExt cx="0" cy="0"/>
        </a:xfrm>
      </p:grpSpPr>
      <p:sp>
        <p:nvSpPr>
          <p:cNvPr id="932" name="Shape 9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3" name="Shape 9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 at this level, you don’t reuse software directly but rather use knowledge of successful solutions to similar problems in the design of your software. Design patterns and the architectural styles we discussed a few weeks back are major examples of this. Learn from the experience of others.</a:t>
            </a:r>
          </a:p>
          <a:p>
            <a:pPr lvl="0" rtl="0">
              <a:spcBef>
                <a:spcPts val="0"/>
              </a:spcBef>
              <a:buNone/>
            </a:pPr>
            <a:r>
              <a:rPr lang="en" sz="1200">
                <a:solidFill>
                  <a:schemeClr val="dk1"/>
                </a:solidFill>
              </a:rPr>
              <a:t>- at the object level, you directly reuse objects from a library rather than writing the code yourself. To do this, you need to find libraries of objects and functions that offer functionality you need. In most modern languages, such as Java or Python, yuo do this all the time, and the languages offer hundreds of libraries and packages to import small pieces of functionality from.</a:t>
            </a:r>
          </a:p>
          <a:p>
            <a:pPr lvl="0" rtl="0">
              <a:spcBef>
                <a:spcPts val="0"/>
              </a:spcBef>
              <a:buNone/>
            </a:pPr>
            <a:r>
              <a:rPr lang="en" sz="1200">
                <a:solidFill>
                  <a:schemeClr val="dk1"/>
                </a:solidFill>
              </a:rPr>
              <a:t>- Components are collections of objects that operate together to provide functions and services. You often have to adapt and extend these components for ytour needs by adding code of your own. For instance, you might build your user interface in a particular GUI framework. This framework offers a set of general classes for event handling, display management, etc. You add in connections to display the data calculated in your system and write code to define specific display details.</a:t>
            </a:r>
          </a:p>
          <a:p>
            <a:pPr lvl="0" rtl="0">
              <a:spcBef>
                <a:spcPts val="0"/>
              </a:spcBef>
              <a:buNone/>
            </a:pPr>
            <a:r>
              <a:rPr lang="en" sz="1200">
                <a:solidFill>
                  <a:schemeClr val="dk1"/>
                </a:solidFill>
              </a:rPr>
              <a:t>- At the system level, you reuse entire complete applications. to help your system perform services. You’ll sometimes see entire systems created by grabbing off-the-shelf systems and adapt them by writing scripting to tie them all together and give the result you need.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8" name="Shape 938"/>
        <p:cNvGrpSpPr/>
        <p:nvPr/>
      </p:nvGrpSpPr>
      <p:grpSpPr>
        <a:xfrm>
          <a:off x="0" y="0"/>
          <a:ext cx="0" cy="0"/>
          <a:chOff x="0" y="0"/>
          <a:chExt cx="0" cy="0"/>
        </a:xfrm>
      </p:grpSpPr>
      <p:sp>
        <p:nvSpPr>
          <p:cNvPr id="939" name="Shape 9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0" name="Shape 9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By reusing software, you can theoretically develop systems more quickly, with fewer development risks, and lower costs. Theoretically, that software has already been tested and should be more reliable than new software. Notice that I said theoretically. The practice is generally messier. There are several problems and costs to watch out for when reusing code. As long as you temper your expectations and work to reduce these risks, code reuse may benefit your project.</a:t>
            </a:r>
          </a:p>
          <a:p>
            <a:pPr lvl="0" rtl="0">
              <a:spcBef>
                <a:spcPts val="0"/>
              </a:spcBef>
              <a:buNone/>
            </a:pPr>
            <a:r>
              <a:rPr lang="en" sz="1200">
                <a:solidFill>
                  <a:schemeClr val="dk1"/>
                </a:solidFill>
              </a:rPr>
              <a:t>- (read), You may need to test the software to see if it will even work in your environment.</a:t>
            </a:r>
          </a:p>
          <a:p>
            <a:pPr lvl="0" rtl="0">
              <a:spcBef>
                <a:spcPts val="0"/>
              </a:spcBef>
              <a:buNone/>
            </a:pPr>
            <a:r>
              <a:rPr lang="en" sz="1200">
                <a:solidFill>
                  <a:schemeClr val="dk1"/>
                </a:solidFill>
              </a:rPr>
              <a:t>- (read), especially if you buy it and find it doesn’t fit your needs.</a:t>
            </a:r>
          </a:p>
          <a:p>
            <a:pPr lvl="0" rtl="0">
              <a:spcBef>
                <a:spcPts val="0"/>
              </a:spcBef>
              <a:buNone/>
            </a:pPr>
            <a:r>
              <a:rPr lang="en" sz="1200">
                <a:solidFill>
                  <a:schemeClr val="dk1"/>
                </a:solidFill>
              </a:rPr>
              <a:t>-(read)</a:t>
            </a:r>
          </a:p>
          <a:p>
            <a:pPr lvl="0" rtl="0">
              <a:spcBef>
                <a:spcPts val="0"/>
              </a:spcBef>
              <a:buNone/>
            </a:pPr>
            <a:r>
              <a:rPr lang="en" sz="1200">
                <a:solidFill>
                  <a:schemeClr val="dk1"/>
                </a:solidFill>
              </a:rPr>
              <a:t>-(read) and even if not, it can be time consuming to figure out. </a:t>
            </a:r>
          </a:p>
          <a:p>
            <a:pPr lvl="0" rtl="0">
              <a:spcBef>
                <a:spcPts val="0"/>
              </a:spcBef>
              <a:buNone/>
            </a:pPr>
            <a:r>
              <a:rPr lang="en" sz="1200">
                <a:solidFill>
                  <a:schemeClr val="dk1"/>
                </a:solidFill>
              </a:rPr>
              <a:t>What it comes down to is that you are using software for purposes it may not have been intended for. Remember that talk about environmental assumptions? The developers of the original code made certain domain assumptions when you put those systems together. Your new project might undermine those assumptions, and lead to poor results. Be careful, and do your research.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5" name="Shape 945"/>
        <p:cNvGrpSpPr/>
        <p:nvPr/>
      </p:nvGrpSpPr>
      <p:grpSpPr>
        <a:xfrm>
          <a:off x="0" y="0"/>
          <a:ext cx="0" cy="0"/>
          <a:chOff x="0" y="0"/>
          <a:chExt cx="0" cy="0"/>
        </a:xfrm>
      </p:grpSpPr>
      <p:sp>
        <p:nvSpPr>
          <p:cNvPr id="946" name="Shape 9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7" name="Shape 9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 Sometimes, the development and execution platforms are the same, but generally, software must be packaged, installed, and executed on many different forms of hardware, operating a variety of operating system versions, and potentially with software installed that may conflict with the new software.</a:t>
            </a:r>
          </a:p>
          <a:p>
            <a:pPr lvl="0" rtl="0">
              <a:spcBef>
                <a:spcPts val="0"/>
              </a:spcBef>
              <a:buNone/>
            </a:pPr>
            <a:r>
              <a:rPr lang="en" sz="1200">
                <a:solidFill>
                  <a:schemeClr val="dk1"/>
                </a:solidFill>
              </a:rPr>
              <a:t>- for embedded systems, the target will be very different from the host. You’re moving from a fully-featured desktop to a tiny system with limited execution power and all sorts of special-purpose hardware such as sensors. In that case, it’s normal to test using a simulation of the target system that runs on your desktop. In that case, how you simulate the target platform becomes hugely important to actually finding and fixing defects.</a:t>
            </a:r>
          </a:p>
          <a:p>
            <a:pPr lvl="0" rtl="0">
              <a:spcBef>
                <a:spcPts val="0"/>
              </a:spcBef>
              <a:buNone/>
            </a:pPr>
            <a:r>
              <a:rPr lang="en" sz="1200">
                <a:solidFill>
                  <a:schemeClr val="dk1"/>
                </a:solidFill>
              </a:rPr>
              <a:t>- Most of you will not be working in embedded systems, but for desktop applications, there are some important decisions to make in order to ensure that your application works across the staggering variety of hardware builds, OS types, and execution environments out there.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Start with use cases - these are an external view of system behavior - what does the user feed in and what does the system pop back out -  but they are a good starting place. They give us scenarios to analyze. During these, what does the system do to generate that output? What interactions need to take place internally?  </a:t>
            </a:r>
          </a:p>
          <a:p>
            <a:pPr lvl="0" rtl="0">
              <a:spcBef>
                <a:spcPts val="0"/>
              </a:spcBef>
              <a:buNone/>
            </a:pPr>
            <a:r>
              <a:rPr lang="en"/>
              <a:t>(read, bring in example)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2" name="Shape 952"/>
        <p:cNvGrpSpPr/>
        <p:nvPr/>
      </p:nvGrpSpPr>
      <p:grpSpPr>
        <a:xfrm>
          <a:off x="0" y="0"/>
          <a:ext cx="0" cy="0"/>
          <a:chOff x="0" y="0"/>
          <a:chExt cx="0" cy="0"/>
        </a:xfrm>
      </p:grpSpPr>
      <p:sp>
        <p:nvSpPr>
          <p:cNvPr id="953" name="Shape 9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4" name="Shape 9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(read) - in a high availability system, components need to be deployed on multiple machines and platforms.. (Read)</a:t>
            </a:r>
          </a:p>
          <a:p>
            <a:pPr lvl="0" rtl="0">
              <a:spcBef>
                <a:spcPts val="0"/>
              </a:spcBef>
              <a:buNone/>
            </a:pPr>
            <a:r>
              <a:rPr lang="en" sz="1200">
                <a:solidFill>
                  <a:schemeClr val="dk1"/>
                </a:solidFill>
              </a:rPr>
              <a:t>(read) reduce communication latency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9" name="Shape 959"/>
        <p:cNvGrpSpPr/>
        <p:nvPr/>
      </p:nvGrpSpPr>
      <p:grpSpPr>
        <a:xfrm>
          <a:off x="0" y="0"/>
          <a:ext cx="0" cy="0"/>
          <a:chOff x="0" y="0"/>
          <a:chExt cx="0" cy="0"/>
        </a:xfrm>
      </p:grpSpPr>
      <p:sp>
        <p:nvSpPr>
          <p:cNvPr id="960" name="Shape 9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1" name="Shape 9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How many of you keep your code in source control? IF not all, do it. What do you use? Git? SVN? BZR?</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6" name="Shape 966"/>
        <p:cNvGrpSpPr/>
        <p:nvPr/>
      </p:nvGrpSpPr>
      <p:grpSpPr>
        <a:xfrm>
          <a:off x="0" y="0"/>
          <a:ext cx="0" cy="0"/>
          <a:chOff x="0" y="0"/>
          <a:chExt cx="0" cy="0"/>
        </a:xfrm>
      </p:grpSpPr>
      <p:sp>
        <p:nvSpPr>
          <p:cNvPr id="967" name="Shape 9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8" name="Shape 9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(read). The aim of configuration manage it to support the development process such that developers can access the project code and documents in a controlled way, find out what changes have been made, and compile and link components to create a system. </a:t>
            </a:r>
          </a:p>
          <a:p>
            <a:pPr lvl="0" rtl="0">
              <a:spcBef>
                <a:spcPts val="0"/>
              </a:spcBef>
              <a:buNone/>
            </a:pPr>
            <a:r>
              <a:rPr lang="en" sz="1200">
                <a:solidFill>
                  <a:schemeClr val="dk1"/>
                </a:solidFill>
              </a:rPr>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Sequence diagrams describe how objects collaborate and the behaviors and state of those objects during the execution of the system. They capture a detailed sequence of object interactions during a scenario.</a:t>
            </a:r>
          </a:p>
          <a:p>
            <a:pPr lvl="0" rtl="0">
              <a:spcBef>
                <a:spcPts val="0"/>
              </a:spcBef>
              <a:buNone/>
            </a:pPr>
            <a:r>
              <a:rPr lang="en">
                <a:solidFill>
                  <a:schemeClr val="dk1"/>
                </a:solidFill>
              </a:rPr>
              <a:t>(read 3). This provides context to the static class diagram. From the sequence diagrams, we can figure out when and how objects should interact, not just a drawing of all of the ways that the abstract classes might collaborate.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In the box, you name the object. These are object instances, rather than classes, so you give the instance a name, then indicate its class, just like you would do in the code. </a:t>
            </a:r>
          </a:p>
          <a:p>
            <a:pPr rtl="0">
              <a:spcBef>
                <a:spcPts val="0"/>
              </a:spcBef>
              <a:buNone/>
            </a:pPr>
            <a:r>
              <a:rPr lang="en">
                <a:solidFill>
                  <a:schemeClr val="dk1"/>
                </a:solidFill>
              </a:rPr>
              <a:t>- (read lifeline). It should end either when the object is destroyed, or when the system stops execution</a:t>
            </a:r>
          </a:p>
          <a:p>
            <a:pPr rtl="0">
              <a:spcBef>
                <a:spcPts val="0"/>
              </a:spcBef>
              <a:buNone/>
            </a:pPr>
            <a:r>
              <a:rPr lang="en">
                <a:solidFill>
                  <a:schemeClr val="dk1"/>
                </a:solidFill>
              </a:rPr>
              <a:t>- The sequence of events is kicked off by some event, usually a call to a method in the object that then calls into other objects. If the actor or object that starts the sequence is not important - or can be a number of different sources - we just indicate the start of a sequence with what is called a found message. We got a command from some unmodled source. Indicated by the circle with an arrow. </a:t>
            </a:r>
          </a:p>
          <a:p>
            <a:pPr rtl="0">
              <a:spcBef>
                <a:spcPts val="0"/>
              </a:spcBef>
              <a:buNone/>
            </a:pPr>
            <a:r>
              <a:rPr lang="en">
                <a:solidFill>
                  <a:schemeClr val="dk1"/>
                </a:solidFill>
              </a:rPr>
              <a:t>- A box on the lifeline indicated that the object is currently active - that a method performed by this object is on the stack. The box should end when that method is done executing. So, the external source called the calculatePrice method in this Order instance.</a:t>
            </a:r>
          </a:p>
          <a:p>
            <a:pPr lvl="0" rtl="0">
              <a:spcBef>
                <a:spcPts val="0"/>
              </a:spcBef>
              <a:buNone/>
            </a:pPr>
            <a:r>
              <a:rPr lang="en">
                <a:solidFill>
                  <a:schemeClr val="dk1"/>
                </a:solidFill>
              </a:rPr>
              <a:t>- Now we bring in a second object, a line on the order form. The arrow is called a message. It activates a method on the object. So, this Order is calling the process method in the OrderLine object.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Actors - either users or external systems such as databases can also be modeled as objects in sequence diagrams. They are indicated by the stick figures, and should be given unique names like the object instances. This is needed if user interactions need to be modeled, or if information needs to be returned to some external user or system.</a:t>
            </a:r>
          </a:p>
          <a:p>
            <a:pPr rtl="0">
              <a:spcBef>
                <a:spcPts val="0"/>
              </a:spcBef>
              <a:buNone/>
            </a:pPr>
            <a:r>
              <a:rPr lang="en">
                <a:solidFill>
                  <a:schemeClr val="dk1"/>
                </a:solidFill>
              </a:rPr>
              <a:t>- New - Previously, we had the actor and this Order object lined up. That’s because they began to exist at the same time. But, not all objects are present from the time that the software turns on. We create objects all the time. So, when that happens, you start that onject’s lifeline from the point of creation, with a message labeled new pointing at that name box.</a:t>
            </a:r>
          </a:p>
          <a:p>
            <a:pPr rtl="0">
              <a:spcBef>
                <a:spcPts val="0"/>
              </a:spcBef>
              <a:buNone/>
            </a:pPr>
            <a:r>
              <a:rPr lang="en">
                <a:solidFill>
                  <a:schemeClr val="dk1"/>
                </a:solidFill>
              </a:rPr>
              <a:t>- (read close)</a:t>
            </a:r>
          </a:p>
          <a:p>
            <a:pPr lvl="0" rtl="0">
              <a:spcBef>
                <a:spcPts val="0"/>
              </a:spcBef>
              <a:buNone/>
            </a:pPr>
            <a:r>
              <a:rPr lang="en">
                <a:solidFill>
                  <a:schemeClr val="dk1"/>
                </a:solidFill>
              </a:rPr>
              <a:t>- (read self-call) - this is indicated by an message arrow pointing at themself. Notice the second box over the first. That’s because the first method is still executing on the stack. This Order calls one of its own methods while performing the calculatePrice method.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(walk through example)</a:t>
            </a:r>
          </a:p>
          <a:p>
            <a:pPr rtl="0">
              <a:spcBef>
                <a:spcPts val="0"/>
              </a:spcBef>
              <a:buNone/>
            </a:pPr>
            <a:r>
              <a:rPr lang="en">
                <a:solidFill>
                  <a:schemeClr val="dk1"/>
                </a:solidFill>
              </a:rPr>
              <a:t>order is made up of a series of order lines, each line of order has a product and a quantity</a:t>
            </a:r>
          </a:p>
          <a:p>
            <a:pPr lvl="0" rtl="0">
              <a:spcBef>
                <a:spcPts val="0"/>
              </a:spcBef>
              <a:buNone/>
            </a:pPr>
            <a:r>
              <a:rPr lang="en">
                <a:solidFill>
                  <a:schemeClr val="dk1"/>
                </a:solidFill>
              </a:rPr>
              <a:t>we would want to go through each line of the order. This example technically only shows us going through a single line, we’ll go over how ytou handle repeated operations shortly.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457200" y="155447"/>
            <a:ext cx="8229600" cy="1252800"/>
          </a:xfrm>
          <a:prstGeom prst="rect">
            <a:avLst/>
          </a:prstGeom>
          <a:noFill/>
          <a:ln>
            <a:noFill/>
          </a:ln>
        </p:spPr>
        <p:txBody>
          <a:bodyPr anchorCtr="0" anchor="ctr" bIns="91425" lIns="91425" rIns="91425" tIns="91425"/>
          <a:lstStyle>
            <a:lvl1pPr rtl="0" algn="l">
              <a:spcBef>
                <a:spcPts val="0"/>
              </a:spcBef>
              <a:buClr>
                <a:srgbClr val="F34E26"/>
              </a:buClr>
              <a:buFont typeface="Arial"/>
              <a:buNone/>
              <a:defRPr b="1" sz="4500">
                <a:solidFill>
                  <a:srgbClr val="F34E26"/>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marL="2231136" rtl="0" algn="l">
              <a:spcBef>
                <a:spcPts val="360"/>
              </a:spcBef>
              <a:buClr>
                <a:schemeClr val="accent3"/>
              </a:buClr>
              <a:buFont typeface="Arial"/>
              <a:buChar char="⚫"/>
              <a:defRPr baseline="0"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baseline="0" i="0" sz="1800" u="none" cap="none" strike="noStrike">
              <a:solidFill>
                <a:schemeClr val="dk1"/>
              </a:solidFill>
              <a:latin typeface="Arial"/>
              <a:ea typeface="Arial"/>
              <a:cs typeface="Arial"/>
              <a:sym typeface="Arial"/>
            </a:endParaRPr>
          </a:p>
          <a:p>
            <a:pPr indent="0" lvl="2" marL="914400" marR="0" rtl="0" algn="l">
              <a:spcBef>
                <a:spcPts val="0"/>
              </a:spcBef>
            </a:pPr>
            <a:r>
              <a:t/>
            </a:r>
            <a:endParaRPr b="0" baseline="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baseline="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baseline="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baseline="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baseline="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baseline="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baseline="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0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0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0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Dynamic Modeling</a:t>
            </a:r>
          </a:p>
        </p:txBody>
      </p:sp>
      <p:sp>
        <p:nvSpPr>
          <p:cNvPr id="47" name="Shape 47"/>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19 - 11/04/2015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Conditional Behavior</a:t>
            </a:r>
          </a:p>
        </p:txBody>
      </p:sp>
      <p:sp>
        <p:nvSpPr>
          <p:cNvPr id="204" name="Shape 204"/>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600"/>
              <a:t>When capturing complex scenarios, you will commonly encounter conditional behavior:</a:t>
            </a:r>
          </a:p>
          <a:p>
            <a:pPr indent="-228600" lvl="0" marL="457200" marR="0" rtl="0" algn="l">
              <a:lnSpc>
                <a:spcPct val="100000"/>
              </a:lnSpc>
              <a:spcBef>
                <a:spcPts val="600"/>
              </a:spcBef>
              <a:spcAft>
                <a:spcPts val="0"/>
              </a:spcAft>
              <a:buSzPct val="100000"/>
            </a:pPr>
            <a:r>
              <a:rPr lang="en" sz="2400"/>
              <a:t>The user does something, if this is X, do this… If Y, do this… If Z, do something else… </a:t>
            </a:r>
          </a:p>
          <a:p>
            <a:pPr indent="-228600" lvl="0" marL="457200" marR="0" rtl="0" algn="l">
              <a:lnSpc>
                <a:spcPct val="100000"/>
              </a:lnSpc>
              <a:spcBef>
                <a:spcPts val="600"/>
              </a:spcBef>
              <a:spcAft>
                <a:spcPts val="0"/>
              </a:spcAft>
              <a:buSzPct val="100000"/>
            </a:pPr>
            <a:r>
              <a:rPr lang="en" sz="2400"/>
              <a:t>For each item, do this...</a:t>
            </a:r>
          </a:p>
          <a:p>
            <a:pPr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rPr lang="en" sz="2400"/>
              <a:t>Use “frames” to highlight branches in the diagram.</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Loops and Conditions</a:t>
            </a:r>
          </a:p>
        </p:txBody>
      </p:sp>
      <p:sp>
        <p:nvSpPr>
          <p:cNvPr id="211" name="Shape 211"/>
          <p:cNvSpPr/>
          <p:nvPr/>
        </p:nvSpPr>
        <p:spPr>
          <a:xfrm>
            <a:off x="690412" y="1786348"/>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212" name="Shape 212"/>
          <p:cNvSpPr/>
          <p:nvPr/>
        </p:nvSpPr>
        <p:spPr>
          <a:xfrm>
            <a:off x="1954831" y="1786348"/>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careful: Distributor</a:t>
            </a:r>
          </a:p>
        </p:txBody>
      </p:sp>
      <p:cxnSp>
        <p:nvCxnSpPr>
          <p:cNvPr id="213" name="Shape 213"/>
          <p:cNvCxnSpPr>
            <a:stCxn id="211" idx="2"/>
          </p:cNvCxnSpPr>
          <p:nvPr/>
        </p:nvCxnSpPr>
        <p:spPr>
          <a:xfrm>
            <a:off x="1259662" y="2190448"/>
            <a:ext cx="20100" cy="3867900"/>
          </a:xfrm>
          <a:prstGeom prst="straightConnector1">
            <a:avLst/>
          </a:prstGeom>
          <a:noFill/>
          <a:ln cap="flat" cmpd="sng" w="19050">
            <a:solidFill>
              <a:srgbClr val="000000"/>
            </a:solidFill>
            <a:prstDash val="dash"/>
            <a:round/>
            <a:headEnd len="lg" w="lg" type="none"/>
            <a:tailEnd len="lg" w="lg" type="none"/>
          </a:ln>
        </p:spPr>
      </p:cxnSp>
      <p:cxnSp>
        <p:nvCxnSpPr>
          <p:cNvPr id="214" name="Shape 214"/>
          <p:cNvCxnSpPr/>
          <p:nvPr/>
        </p:nvCxnSpPr>
        <p:spPr>
          <a:xfrm>
            <a:off x="2524063" y="2190449"/>
            <a:ext cx="15300" cy="3827700"/>
          </a:xfrm>
          <a:prstGeom prst="straightConnector1">
            <a:avLst/>
          </a:prstGeom>
          <a:noFill/>
          <a:ln cap="flat" cmpd="sng" w="19050">
            <a:solidFill>
              <a:srgbClr val="000000"/>
            </a:solidFill>
            <a:prstDash val="dash"/>
            <a:round/>
            <a:headEnd len="lg" w="lg" type="none"/>
            <a:tailEnd len="lg" w="lg" type="none"/>
          </a:ln>
        </p:spPr>
      </p:cxnSp>
      <p:sp>
        <p:nvSpPr>
          <p:cNvPr id="215" name="Shape 215"/>
          <p:cNvSpPr/>
          <p:nvPr/>
        </p:nvSpPr>
        <p:spPr>
          <a:xfrm>
            <a:off x="1125700" y="2599825"/>
            <a:ext cx="276300" cy="3168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6" name="Shape 216"/>
          <p:cNvSpPr/>
          <p:nvPr/>
        </p:nvSpPr>
        <p:spPr>
          <a:xfrm>
            <a:off x="50000" y="2531129"/>
            <a:ext cx="142499" cy="1374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17" name="Shape 217"/>
          <p:cNvCxnSpPr>
            <a:stCxn id="216" idx="6"/>
          </p:cNvCxnSpPr>
          <p:nvPr/>
        </p:nvCxnSpPr>
        <p:spPr>
          <a:xfrm>
            <a:off x="192499" y="2599829"/>
            <a:ext cx="878700" cy="3900"/>
          </a:xfrm>
          <a:prstGeom prst="straightConnector1">
            <a:avLst/>
          </a:prstGeom>
          <a:noFill/>
          <a:ln cap="flat" cmpd="sng" w="19050">
            <a:solidFill>
              <a:srgbClr val="000000"/>
            </a:solidFill>
            <a:prstDash val="solid"/>
            <a:round/>
            <a:headEnd len="lg" w="lg" type="none"/>
            <a:tailEnd len="lg" w="lg" type="triangle"/>
          </a:ln>
        </p:spPr>
      </p:cxnSp>
      <p:sp>
        <p:nvSpPr>
          <p:cNvPr id="218" name="Shape 218"/>
          <p:cNvSpPr txBox="1"/>
          <p:nvPr/>
        </p:nvSpPr>
        <p:spPr>
          <a:xfrm>
            <a:off x="137931" y="2329196"/>
            <a:ext cx="987899" cy="246599"/>
          </a:xfrm>
          <a:prstGeom prst="rect">
            <a:avLst/>
          </a:prstGeom>
          <a:noFill/>
          <a:ln>
            <a:noFill/>
          </a:ln>
        </p:spPr>
        <p:txBody>
          <a:bodyPr anchorCtr="0" anchor="t" bIns="91425" lIns="91425" rIns="91425" tIns="91425">
            <a:noAutofit/>
          </a:bodyPr>
          <a:lstStyle/>
          <a:p>
            <a:pPr lvl="0" rtl="0">
              <a:spcBef>
                <a:spcPts val="0"/>
              </a:spcBef>
              <a:buNone/>
            </a:pPr>
            <a:r>
              <a:rPr lang="en" sz="1200"/>
              <a:t>dispatch</a:t>
            </a:r>
          </a:p>
        </p:txBody>
      </p:sp>
      <p:sp>
        <p:nvSpPr>
          <p:cNvPr id="219" name="Shape 219"/>
          <p:cNvSpPr/>
          <p:nvPr/>
        </p:nvSpPr>
        <p:spPr>
          <a:xfrm>
            <a:off x="3299833" y="1786348"/>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regular: Distributos</a:t>
            </a:r>
          </a:p>
        </p:txBody>
      </p:sp>
      <p:cxnSp>
        <p:nvCxnSpPr>
          <p:cNvPr id="220" name="Shape 220"/>
          <p:cNvCxnSpPr/>
          <p:nvPr/>
        </p:nvCxnSpPr>
        <p:spPr>
          <a:xfrm>
            <a:off x="3869066" y="2190449"/>
            <a:ext cx="9899" cy="3807899"/>
          </a:xfrm>
          <a:prstGeom prst="straightConnector1">
            <a:avLst/>
          </a:prstGeom>
          <a:noFill/>
          <a:ln cap="flat" cmpd="sng" w="19050">
            <a:solidFill>
              <a:srgbClr val="000000"/>
            </a:solidFill>
            <a:prstDash val="dash"/>
            <a:round/>
            <a:headEnd len="lg" w="lg" type="none"/>
            <a:tailEnd len="lg" w="lg" type="none"/>
          </a:ln>
        </p:spPr>
      </p:cxnSp>
      <p:sp>
        <p:nvSpPr>
          <p:cNvPr id="221" name="Shape 221"/>
          <p:cNvSpPr/>
          <p:nvPr/>
        </p:nvSpPr>
        <p:spPr>
          <a:xfrm>
            <a:off x="4644835" y="1786348"/>
            <a:ext cx="1243499"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emails: Messenger</a:t>
            </a:r>
          </a:p>
        </p:txBody>
      </p:sp>
      <p:cxnSp>
        <p:nvCxnSpPr>
          <p:cNvPr id="222" name="Shape 222"/>
          <p:cNvCxnSpPr/>
          <p:nvPr/>
        </p:nvCxnSpPr>
        <p:spPr>
          <a:xfrm>
            <a:off x="5214068" y="2190449"/>
            <a:ext cx="14400" cy="3827700"/>
          </a:xfrm>
          <a:prstGeom prst="straightConnector1">
            <a:avLst/>
          </a:prstGeom>
          <a:noFill/>
          <a:ln cap="flat" cmpd="sng" w="19050">
            <a:solidFill>
              <a:srgbClr val="000000"/>
            </a:solidFill>
            <a:prstDash val="dash"/>
            <a:round/>
            <a:headEnd len="lg" w="lg" type="none"/>
            <a:tailEnd len="lg" w="lg" type="none"/>
          </a:ln>
        </p:spPr>
      </p:cxnSp>
      <p:sp>
        <p:nvSpPr>
          <p:cNvPr id="223" name="Shape 223"/>
          <p:cNvSpPr/>
          <p:nvPr/>
        </p:nvSpPr>
        <p:spPr>
          <a:xfrm>
            <a:off x="689800" y="2759200"/>
            <a:ext cx="4048799" cy="22193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4" name="Shape 224"/>
          <p:cNvSpPr/>
          <p:nvPr/>
        </p:nvSpPr>
        <p:spPr>
          <a:xfrm>
            <a:off x="689800" y="2759200"/>
            <a:ext cx="569999"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loop</a:t>
            </a:r>
          </a:p>
        </p:txBody>
      </p:sp>
      <p:sp>
        <p:nvSpPr>
          <p:cNvPr id="225" name="Shape 225"/>
          <p:cNvSpPr txBox="1"/>
          <p:nvPr/>
        </p:nvSpPr>
        <p:spPr>
          <a:xfrm>
            <a:off x="1449575" y="2839175"/>
            <a:ext cx="1519500" cy="339900"/>
          </a:xfrm>
          <a:prstGeom prst="rect">
            <a:avLst/>
          </a:prstGeom>
          <a:solidFill>
            <a:srgbClr val="FFFFFF"/>
          </a:solidFill>
          <a:ln>
            <a:noFill/>
          </a:ln>
        </p:spPr>
        <p:txBody>
          <a:bodyPr anchorCtr="0" anchor="t" bIns="91425" lIns="91425" rIns="91425" tIns="91425">
            <a:noAutofit/>
          </a:bodyPr>
          <a:lstStyle/>
          <a:p>
            <a:pPr>
              <a:spcBef>
                <a:spcPts val="0"/>
              </a:spcBef>
              <a:buNone/>
            </a:pPr>
            <a:r>
              <a:rPr lang="en" sz="1200"/>
              <a:t>[for each line item]</a:t>
            </a:r>
          </a:p>
        </p:txBody>
      </p:sp>
      <p:sp>
        <p:nvSpPr>
          <p:cNvPr id="226" name="Shape 226"/>
          <p:cNvSpPr txBox="1"/>
          <p:nvPr/>
        </p:nvSpPr>
        <p:spPr>
          <a:xfrm>
            <a:off x="6278175" y="2169375"/>
            <a:ext cx="2689199" cy="2219399"/>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a:t>procedure dispatch</a:t>
            </a:r>
          </a:p>
          <a:p>
            <a:pPr rtl="0">
              <a:spcBef>
                <a:spcPts val="0"/>
              </a:spcBef>
              <a:buNone/>
            </a:pPr>
            <a:r>
              <a:rPr lang="en"/>
              <a:t>    foreach(line item)</a:t>
            </a:r>
          </a:p>
          <a:p>
            <a:pPr rtl="0">
              <a:spcBef>
                <a:spcPts val="0"/>
              </a:spcBef>
              <a:buNone/>
            </a:pPr>
            <a:r>
              <a:rPr lang="en"/>
              <a:t>        if (item.value &gt; 10000)</a:t>
            </a:r>
          </a:p>
          <a:p>
            <a:pPr rtl="0">
              <a:spcBef>
                <a:spcPts val="0"/>
              </a:spcBef>
              <a:buNone/>
            </a:pPr>
            <a:r>
              <a:rPr lang="en"/>
              <a:t>            careful.dispatch</a:t>
            </a:r>
          </a:p>
          <a:p>
            <a:pPr rtl="0">
              <a:spcBef>
                <a:spcPts val="0"/>
              </a:spcBef>
              <a:buNone/>
            </a:pPr>
            <a:r>
              <a:rPr lang="en"/>
              <a:t>        else</a:t>
            </a:r>
          </a:p>
          <a:p>
            <a:pPr rtl="0">
              <a:spcBef>
                <a:spcPts val="0"/>
              </a:spcBef>
              <a:buNone/>
            </a:pPr>
            <a:r>
              <a:rPr lang="en"/>
              <a:t>             regular.dispatch</a:t>
            </a:r>
          </a:p>
          <a:p>
            <a:pPr rtl="0">
              <a:spcBef>
                <a:spcPts val="0"/>
              </a:spcBef>
              <a:buNone/>
            </a:pPr>
            <a:r>
              <a:t/>
            </a:r>
            <a:endParaRPr/>
          </a:p>
          <a:p>
            <a:pPr rtl="0">
              <a:spcBef>
                <a:spcPts val="0"/>
              </a:spcBef>
              <a:buNone/>
            </a:pPr>
            <a:r>
              <a:rPr lang="en"/>
              <a:t>    if (needsConfirmation)</a:t>
            </a:r>
          </a:p>
          <a:p>
            <a:pPr>
              <a:spcBef>
                <a:spcPts val="0"/>
              </a:spcBef>
              <a:buNone/>
            </a:pPr>
            <a:r>
              <a:rPr lang="en"/>
              <a:t>        emails.confirm</a:t>
            </a:r>
          </a:p>
        </p:txBody>
      </p:sp>
      <p:sp>
        <p:nvSpPr>
          <p:cNvPr id="227" name="Shape 227"/>
          <p:cNvSpPr/>
          <p:nvPr/>
        </p:nvSpPr>
        <p:spPr>
          <a:xfrm>
            <a:off x="869750" y="3179075"/>
            <a:ext cx="3568499" cy="1699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8" name="Shape 228"/>
          <p:cNvSpPr/>
          <p:nvPr/>
        </p:nvSpPr>
        <p:spPr>
          <a:xfrm>
            <a:off x="869750" y="3179075"/>
            <a:ext cx="569999"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alt</a:t>
            </a:r>
          </a:p>
        </p:txBody>
      </p:sp>
      <p:sp>
        <p:nvSpPr>
          <p:cNvPr id="229" name="Shape 229"/>
          <p:cNvSpPr txBox="1"/>
          <p:nvPr/>
        </p:nvSpPr>
        <p:spPr>
          <a:xfrm>
            <a:off x="1531975" y="3259050"/>
            <a:ext cx="1243499" cy="3399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[value &gt; 10000]</a:t>
            </a:r>
          </a:p>
        </p:txBody>
      </p:sp>
      <p:cxnSp>
        <p:nvCxnSpPr>
          <p:cNvPr id="230" name="Shape 230"/>
          <p:cNvCxnSpPr>
            <a:stCxn id="227" idx="1"/>
            <a:endCxn id="227" idx="3"/>
          </p:cNvCxnSpPr>
          <p:nvPr/>
        </p:nvCxnSpPr>
        <p:spPr>
          <a:xfrm>
            <a:off x="869750" y="4028825"/>
            <a:ext cx="3568500" cy="0"/>
          </a:xfrm>
          <a:prstGeom prst="straightConnector1">
            <a:avLst/>
          </a:prstGeom>
          <a:noFill/>
          <a:ln cap="flat" cmpd="sng" w="19050">
            <a:solidFill>
              <a:srgbClr val="000000"/>
            </a:solidFill>
            <a:prstDash val="dot"/>
            <a:round/>
            <a:headEnd len="lg" w="lg" type="none"/>
            <a:tailEnd len="lg" w="lg" type="none"/>
          </a:ln>
        </p:spPr>
      </p:cxnSp>
      <p:sp>
        <p:nvSpPr>
          <p:cNvPr id="231" name="Shape 231"/>
          <p:cNvSpPr txBox="1"/>
          <p:nvPr/>
        </p:nvSpPr>
        <p:spPr>
          <a:xfrm>
            <a:off x="1531975" y="4108800"/>
            <a:ext cx="569999" cy="3399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[else]</a:t>
            </a:r>
          </a:p>
        </p:txBody>
      </p:sp>
      <p:sp>
        <p:nvSpPr>
          <p:cNvPr id="232" name="Shape 232"/>
          <p:cNvSpPr/>
          <p:nvPr/>
        </p:nvSpPr>
        <p:spPr>
          <a:xfrm>
            <a:off x="2459275" y="3678150"/>
            <a:ext cx="210000" cy="222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3" name="Shape 233"/>
          <p:cNvSpPr/>
          <p:nvPr/>
        </p:nvSpPr>
        <p:spPr>
          <a:xfrm>
            <a:off x="3771725" y="4388775"/>
            <a:ext cx="210000" cy="271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34" name="Shape 234"/>
          <p:cNvCxnSpPr/>
          <p:nvPr/>
        </p:nvCxnSpPr>
        <p:spPr>
          <a:xfrm flipH="1" rot="10800000">
            <a:off x="1438187" y="3678925"/>
            <a:ext cx="1049700" cy="4199"/>
          </a:xfrm>
          <a:prstGeom prst="straightConnector1">
            <a:avLst/>
          </a:prstGeom>
          <a:noFill/>
          <a:ln cap="flat" cmpd="sng" w="19050">
            <a:solidFill>
              <a:srgbClr val="000000"/>
            </a:solidFill>
            <a:prstDash val="solid"/>
            <a:round/>
            <a:headEnd len="lg" w="lg" type="none"/>
            <a:tailEnd len="lg" w="lg" type="triangle"/>
          </a:ln>
        </p:spPr>
      </p:cxnSp>
      <p:cxnSp>
        <p:nvCxnSpPr>
          <p:cNvPr id="235" name="Shape 235"/>
          <p:cNvCxnSpPr/>
          <p:nvPr/>
        </p:nvCxnSpPr>
        <p:spPr>
          <a:xfrm>
            <a:off x="1469437" y="4425737"/>
            <a:ext cx="2332200" cy="6000"/>
          </a:xfrm>
          <a:prstGeom prst="straightConnector1">
            <a:avLst/>
          </a:prstGeom>
          <a:noFill/>
          <a:ln cap="flat" cmpd="sng" w="19050">
            <a:solidFill>
              <a:srgbClr val="000000"/>
            </a:solidFill>
            <a:prstDash val="solid"/>
            <a:round/>
            <a:headEnd len="lg" w="lg" type="none"/>
            <a:tailEnd len="lg" w="lg" type="triangle"/>
          </a:ln>
        </p:spPr>
      </p:cxnSp>
      <p:sp>
        <p:nvSpPr>
          <p:cNvPr id="236" name="Shape 236"/>
          <p:cNvSpPr txBox="1"/>
          <p:nvPr/>
        </p:nvSpPr>
        <p:spPr>
          <a:xfrm>
            <a:off x="1543187" y="3678137"/>
            <a:ext cx="774900" cy="271499"/>
          </a:xfrm>
          <a:prstGeom prst="rect">
            <a:avLst/>
          </a:prstGeom>
          <a:noFill/>
          <a:ln>
            <a:noFill/>
          </a:ln>
        </p:spPr>
        <p:txBody>
          <a:bodyPr anchorCtr="0" anchor="t" bIns="91425" lIns="91425" rIns="91425" tIns="91425">
            <a:noAutofit/>
          </a:bodyPr>
          <a:lstStyle/>
          <a:p>
            <a:pPr lvl="0" rtl="0">
              <a:spcBef>
                <a:spcPts val="0"/>
              </a:spcBef>
              <a:buNone/>
            </a:pPr>
            <a:r>
              <a:rPr lang="en" sz="1200"/>
              <a:t>dispatch</a:t>
            </a:r>
          </a:p>
        </p:txBody>
      </p:sp>
      <p:sp>
        <p:nvSpPr>
          <p:cNvPr id="237" name="Shape 237"/>
          <p:cNvSpPr txBox="1"/>
          <p:nvPr/>
        </p:nvSpPr>
        <p:spPr>
          <a:xfrm>
            <a:off x="1684375" y="4518637"/>
            <a:ext cx="774900" cy="271499"/>
          </a:xfrm>
          <a:prstGeom prst="rect">
            <a:avLst/>
          </a:prstGeom>
          <a:noFill/>
          <a:ln>
            <a:noFill/>
          </a:ln>
        </p:spPr>
        <p:txBody>
          <a:bodyPr anchorCtr="0" anchor="t" bIns="91425" lIns="91425" rIns="91425" tIns="91425">
            <a:noAutofit/>
          </a:bodyPr>
          <a:lstStyle/>
          <a:p>
            <a:pPr lvl="0" rtl="0">
              <a:spcBef>
                <a:spcPts val="0"/>
              </a:spcBef>
              <a:buNone/>
            </a:pPr>
            <a:r>
              <a:rPr lang="en" sz="1200"/>
              <a:t>dispatch</a:t>
            </a:r>
          </a:p>
        </p:txBody>
      </p:sp>
      <p:sp>
        <p:nvSpPr>
          <p:cNvPr id="238" name="Shape 238"/>
          <p:cNvSpPr/>
          <p:nvPr/>
        </p:nvSpPr>
        <p:spPr>
          <a:xfrm>
            <a:off x="739775" y="5298450"/>
            <a:ext cx="4868700" cy="759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39" name="Shape 239"/>
          <p:cNvSpPr/>
          <p:nvPr/>
        </p:nvSpPr>
        <p:spPr>
          <a:xfrm>
            <a:off x="739775" y="5298450"/>
            <a:ext cx="569999"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opt</a:t>
            </a:r>
          </a:p>
        </p:txBody>
      </p:sp>
      <p:sp>
        <p:nvSpPr>
          <p:cNvPr id="240" name="Shape 240"/>
          <p:cNvSpPr txBox="1"/>
          <p:nvPr/>
        </p:nvSpPr>
        <p:spPr>
          <a:xfrm>
            <a:off x="1450075" y="5311500"/>
            <a:ext cx="1643099" cy="3399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[needsConfirmation]</a:t>
            </a:r>
          </a:p>
        </p:txBody>
      </p:sp>
      <p:sp>
        <p:nvSpPr>
          <p:cNvPr id="241" name="Shape 241"/>
          <p:cNvSpPr/>
          <p:nvPr/>
        </p:nvSpPr>
        <p:spPr>
          <a:xfrm>
            <a:off x="5116275" y="5591850"/>
            <a:ext cx="210000" cy="222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42" name="Shape 242"/>
          <p:cNvCxnSpPr/>
          <p:nvPr/>
        </p:nvCxnSpPr>
        <p:spPr>
          <a:xfrm flipH="1">
            <a:off x="1464687" y="5642112"/>
            <a:ext cx="3686699" cy="20099"/>
          </a:xfrm>
          <a:prstGeom prst="straightConnector1">
            <a:avLst/>
          </a:prstGeom>
          <a:noFill/>
          <a:ln cap="flat" cmpd="sng" w="19050">
            <a:solidFill>
              <a:srgbClr val="000000"/>
            </a:solidFill>
            <a:prstDash val="solid"/>
            <a:round/>
            <a:headEnd len="lg" w="lg" type="triangle"/>
            <a:tailEnd len="lg" w="lg" type="none"/>
          </a:ln>
        </p:spPr>
      </p:cxnSp>
      <p:sp>
        <p:nvSpPr>
          <p:cNvPr id="243" name="Shape 243"/>
          <p:cNvSpPr txBox="1"/>
          <p:nvPr/>
        </p:nvSpPr>
        <p:spPr>
          <a:xfrm>
            <a:off x="1429525" y="5725487"/>
            <a:ext cx="774900" cy="271499"/>
          </a:xfrm>
          <a:prstGeom prst="rect">
            <a:avLst/>
          </a:prstGeom>
          <a:noFill/>
          <a:ln>
            <a:noFill/>
          </a:ln>
        </p:spPr>
        <p:txBody>
          <a:bodyPr anchorCtr="0" anchor="t" bIns="91425" lIns="91425" rIns="91425" tIns="91425">
            <a:noAutofit/>
          </a:bodyPr>
          <a:lstStyle/>
          <a:p>
            <a:pPr lvl="0" rtl="0">
              <a:spcBef>
                <a:spcPts val="0"/>
              </a:spcBef>
              <a:buNone/>
            </a:pPr>
            <a:r>
              <a:rPr lang="en" sz="1200"/>
              <a:t>confirm</a:t>
            </a:r>
          </a:p>
        </p:txBody>
      </p:sp>
      <p:sp>
        <p:nvSpPr>
          <p:cNvPr id="244" name="Shape 2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Frame Operators</a:t>
            </a:r>
          </a:p>
        </p:txBody>
      </p:sp>
      <p:sp>
        <p:nvSpPr>
          <p:cNvPr id="250" name="Shape 25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600"/>
              <a:t>alt: </a:t>
            </a:r>
            <a:r>
              <a:rPr lang="en" sz="2600"/>
              <a:t>Alternative paths, only one of which will execute.</a:t>
            </a:r>
          </a:p>
          <a:p>
            <a:pPr indent="-228600" lvl="0" marL="457200" marR="0" rtl="0" algn="l">
              <a:lnSpc>
                <a:spcPct val="100000"/>
              </a:lnSpc>
              <a:spcBef>
                <a:spcPts val="600"/>
              </a:spcBef>
              <a:spcAft>
                <a:spcPts val="0"/>
              </a:spcAft>
              <a:buSzPct val="100000"/>
            </a:pPr>
            <a:r>
              <a:rPr b="1" lang="en" sz="2600"/>
              <a:t>opt:</a:t>
            </a:r>
            <a:r>
              <a:rPr lang="en" sz="2600"/>
              <a:t> Optional set of interactions.</a:t>
            </a:r>
          </a:p>
          <a:p>
            <a:pPr indent="-228600" lvl="0" marL="457200" marR="0" rtl="0" algn="l">
              <a:lnSpc>
                <a:spcPct val="100000"/>
              </a:lnSpc>
              <a:spcBef>
                <a:spcPts val="600"/>
              </a:spcBef>
              <a:spcAft>
                <a:spcPts val="0"/>
              </a:spcAft>
              <a:buSzPct val="100000"/>
            </a:pPr>
            <a:r>
              <a:rPr b="1" lang="en" sz="2600"/>
              <a:t>loop:</a:t>
            </a:r>
            <a:r>
              <a:rPr lang="en" sz="2600"/>
              <a:t> Set of interactions may execute multiple times.</a:t>
            </a:r>
          </a:p>
          <a:p>
            <a:pPr indent="-228600" lvl="0" marL="457200" marR="0" rtl="0" algn="l">
              <a:lnSpc>
                <a:spcPct val="100000"/>
              </a:lnSpc>
              <a:spcBef>
                <a:spcPts val="600"/>
              </a:spcBef>
              <a:spcAft>
                <a:spcPts val="0"/>
              </a:spcAft>
              <a:buSzPct val="100000"/>
            </a:pPr>
            <a:r>
              <a:rPr b="1" lang="en" sz="2600"/>
              <a:t>par:</a:t>
            </a:r>
            <a:r>
              <a:rPr lang="en" sz="2600"/>
              <a:t> Each indicated set of interactions will execute in parallel.</a:t>
            </a:r>
          </a:p>
          <a:p>
            <a:pPr indent="-228600" lvl="0" marL="457200" marR="0" rtl="0" algn="l">
              <a:lnSpc>
                <a:spcPct val="100000"/>
              </a:lnSpc>
              <a:spcBef>
                <a:spcPts val="600"/>
              </a:spcBef>
              <a:spcAft>
                <a:spcPts val="0"/>
              </a:spcAft>
              <a:buSzPct val="100000"/>
            </a:pPr>
            <a:r>
              <a:rPr b="1" lang="en" sz="2600"/>
              <a:t>region:</a:t>
            </a:r>
            <a:r>
              <a:rPr lang="en" sz="2600"/>
              <a:t> Critical region, only one thread can execute this interaction sequence at once.</a:t>
            </a:r>
          </a:p>
          <a:p>
            <a:pPr indent="-228600" lvl="0" marL="457200" marR="0" rtl="0" algn="l">
              <a:lnSpc>
                <a:spcPct val="100000"/>
              </a:lnSpc>
              <a:spcBef>
                <a:spcPts val="600"/>
              </a:spcBef>
              <a:spcAft>
                <a:spcPts val="0"/>
              </a:spcAft>
              <a:buSzPct val="100000"/>
            </a:pPr>
            <a:r>
              <a:rPr b="1" lang="en" sz="2600"/>
              <a:t>neg:</a:t>
            </a:r>
            <a:r>
              <a:rPr lang="en" sz="2600"/>
              <a:t> This set of interactions can never legally happen.</a:t>
            </a:r>
          </a:p>
          <a:p>
            <a:pPr indent="-228600" lvl="0" marL="457200" marR="0" rtl="0" algn="l">
              <a:lnSpc>
                <a:spcPct val="100000"/>
              </a:lnSpc>
              <a:spcBef>
                <a:spcPts val="600"/>
              </a:spcBef>
              <a:spcAft>
                <a:spcPts val="0"/>
              </a:spcAft>
              <a:buSzPct val="100000"/>
            </a:pPr>
            <a:r>
              <a:rPr b="1" lang="en" sz="2600"/>
              <a:t>ref:</a:t>
            </a:r>
            <a:r>
              <a:rPr lang="en" sz="2600"/>
              <a:t> Used to refer to a set of interactions depicted on another diagram.</a:t>
            </a:r>
          </a:p>
        </p:txBody>
      </p:sp>
      <p:sp>
        <p:nvSpPr>
          <p:cNvPr id="251" name="Shape 2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Online Bookstore Example</a:t>
            </a:r>
          </a:p>
        </p:txBody>
      </p: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pic>
        <p:nvPicPr>
          <p:cNvPr id="258" name="Shape 258"/>
          <p:cNvPicPr preferRelativeResize="0"/>
          <p:nvPr/>
        </p:nvPicPr>
        <p:blipFill>
          <a:blip r:embed="rId3">
            <a:alphaModFix/>
          </a:blip>
          <a:stretch>
            <a:fillRect/>
          </a:stretch>
        </p:blipFill>
        <p:spPr>
          <a:xfrm>
            <a:off x="2422440" y="1601725"/>
            <a:ext cx="3586884" cy="4912475"/>
          </a:xfrm>
          <a:prstGeom prst="rect">
            <a:avLst/>
          </a:prstGeom>
          <a:noFill/>
          <a:ln>
            <a:noFill/>
          </a:ln>
        </p:spPr>
      </p:pic>
      <p:sp>
        <p:nvSpPr>
          <p:cNvPr id="259" name="Shape 259"/>
          <p:cNvSpPr/>
          <p:nvPr/>
        </p:nvSpPr>
        <p:spPr>
          <a:xfrm>
            <a:off x="4734450" y="2125000"/>
            <a:ext cx="1026600"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store: Bookstore</a:t>
            </a:r>
          </a:p>
        </p:txBody>
      </p:sp>
      <p:sp>
        <p:nvSpPr>
          <p:cNvPr id="260" name="Shape 260"/>
          <p:cNvSpPr/>
          <p:nvPr/>
        </p:nvSpPr>
        <p:spPr>
          <a:xfrm>
            <a:off x="2659025" y="1921750"/>
            <a:ext cx="941699" cy="701699"/>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1" name="Shape 261"/>
          <p:cNvSpPr/>
          <p:nvPr/>
        </p:nvSpPr>
        <p:spPr>
          <a:xfrm>
            <a:off x="3064037" y="1977276"/>
            <a:ext cx="161400" cy="158399"/>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62" name="Shape 262"/>
          <p:cNvCxnSpPr>
            <a:stCxn id="261" idx="4"/>
          </p:cNvCxnSpPr>
          <p:nvPr/>
        </p:nvCxnSpPr>
        <p:spPr>
          <a:xfrm>
            <a:off x="3144737" y="2135676"/>
            <a:ext cx="0" cy="202800"/>
          </a:xfrm>
          <a:prstGeom prst="straightConnector1">
            <a:avLst/>
          </a:prstGeom>
          <a:noFill/>
          <a:ln cap="flat" cmpd="sng" w="19050">
            <a:solidFill>
              <a:srgbClr val="000000"/>
            </a:solidFill>
            <a:prstDash val="solid"/>
            <a:round/>
            <a:headEnd len="lg" w="lg" type="none"/>
            <a:tailEnd len="lg" w="lg" type="none"/>
          </a:ln>
        </p:spPr>
      </p:cxnSp>
      <p:cxnSp>
        <p:nvCxnSpPr>
          <p:cNvPr id="263" name="Shape 263"/>
          <p:cNvCxnSpPr/>
          <p:nvPr/>
        </p:nvCxnSpPr>
        <p:spPr>
          <a:xfrm flipH="1">
            <a:off x="3093495" y="2338496"/>
            <a:ext cx="51300" cy="85500"/>
          </a:xfrm>
          <a:prstGeom prst="straightConnector1">
            <a:avLst/>
          </a:prstGeom>
          <a:noFill/>
          <a:ln cap="flat" cmpd="sng" w="19050">
            <a:solidFill>
              <a:srgbClr val="000000"/>
            </a:solidFill>
            <a:prstDash val="solid"/>
            <a:round/>
            <a:headEnd len="lg" w="lg" type="none"/>
            <a:tailEnd len="lg" w="lg" type="none"/>
          </a:ln>
        </p:spPr>
      </p:cxnSp>
      <p:cxnSp>
        <p:nvCxnSpPr>
          <p:cNvPr id="264" name="Shape 264"/>
          <p:cNvCxnSpPr/>
          <p:nvPr/>
        </p:nvCxnSpPr>
        <p:spPr>
          <a:xfrm>
            <a:off x="3144795" y="2338496"/>
            <a:ext cx="51300" cy="85500"/>
          </a:xfrm>
          <a:prstGeom prst="straightConnector1">
            <a:avLst/>
          </a:prstGeom>
          <a:noFill/>
          <a:ln cap="flat" cmpd="sng" w="19050">
            <a:solidFill>
              <a:srgbClr val="000000"/>
            </a:solidFill>
            <a:prstDash val="solid"/>
            <a:round/>
            <a:headEnd len="lg" w="lg" type="none"/>
            <a:tailEnd len="lg" w="lg" type="none"/>
          </a:ln>
        </p:spPr>
      </p:cxnSp>
      <p:cxnSp>
        <p:nvCxnSpPr>
          <p:cNvPr id="265" name="Shape 265"/>
          <p:cNvCxnSpPr/>
          <p:nvPr/>
        </p:nvCxnSpPr>
        <p:spPr>
          <a:xfrm>
            <a:off x="3056696" y="2220295"/>
            <a:ext cx="168899" cy="0"/>
          </a:xfrm>
          <a:prstGeom prst="straightConnector1">
            <a:avLst/>
          </a:prstGeom>
          <a:noFill/>
          <a:ln cap="flat" cmpd="sng" w="19050">
            <a:solidFill>
              <a:srgbClr val="000000"/>
            </a:solidFill>
            <a:prstDash val="solid"/>
            <a:round/>
            <a:headEnd len="lg" w="lg" type="none"/>
            <a:tailEnd len="lg" w="lg" type="none"/>
          </a:ln>
        </p:spPr>
      </p:cxnSp>
      <p:sp>
        <p:nvSpPr>
          <p:cNvPr id="266" name="Shape 266"/>
          <p:cNvSpPr txBox="1"/>
          <p:nvPr/>
        </p:nvSpPr>
        <p:spPr>
          <a:xfrm>
            <a:off x="2422450" y="2304835"/>
            <a:ext cx="1365900" cy="263100"/>
          </a:xfrm>
          <a:prstGeom prst="rect">
            <a:avLst/>
          </a:prstGeom>
          <a:noFill/>
          <a:ln>
            <a:noFill/>
          </a:ln>
        </p:spPr>
        <p:txBody>
          <a:bodyPr anchorCtr="0" anchor="t" bIns="91425" lIns="91425" rIns="91425" tIns="91425">
            <a:noAutofit/>
          </a:bodyPr>
          <a:lstStyle/>
          <a:p>
            <a:pPr lvl="0" rtl="0" algn="ctr">
              <a:spcBef>
                <a:spcPts val="0"/>
              </a:spcBef>
              <a:buNone/>
            </a:pPr>
            <a:r>
              <a:rPr lang="en"/>
              <a:t>A Customer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Use Case</a:t>
            </a:r>
          </a:p>
        </p:txBody>
      </p:sp>
      <p:sp>
        <p:nvSpPr>
          <p:cNvPr id="272" name="Shape 27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a:t>Use Case: Power Up</a:t>
            </a:r>
          </a:p>
          <a:p>
            <a:pPr marR="0" rtl="0" algn="l">
              <a:lnSpc>
                <a:spcPct val="100000"/>
              </a:lnSpc>
              <a:spcBef>
                <a:spcPts val="600"/>
              </a:spcBef>
              <a:spcAft>
                <a:spcPts val="0"/>
              </a:spcAft>
              <a:buNone/>
            </a:pPr>
            <a:r>
              <a:rPr b="1" lang="en"/>
              <a:t>Actors:</a:t>
            </a:r>
            <a:r>
              <a:rPr lang="en"/>
              <a:t> Home Owner</a:t>
            </a:r>
          </a:p>
          <a:p>
            <a:pPr marR="0" rtl="0" algn="l">
              <a:lnSpc>
                <a:spcPct val="100000"/>
              </a:lnSpc>
              <a:spcBef>
                <a:spcPts val="600"/>
              </a:spcBef>
              <a:spcAft>
                <a:spcPts val="0"/>
              </a:spcAft>
              <a:buNone/>
            </a:pPr>
            <a:r>
              <a:rPr b="1" lang="en"/>
              <a:t>Description:</a:t>
            </a:r>
            <a:r>
              <a:rPr lang="en"/>
              <a:t> </a:t>
            </a:r>
          </a:p>
          <a:p>
            <a:pPr indent="-228600" lvl="0" marL="457200" marR="0" rtl="0" algn="l">
              <a:lnSpc>
                <a:spcPct val="100000"/>
              </a:lnSpc>
              <a:spcBef>
                <a:spcPts val="600"/>
              </a:spcBef>
              <a:spcAft>
                <a:spcPts val="0"/>
              </a:spcAft>
              <a:buAutoNum type="arabicPeriod"/>
            </a:pPr>
            <a:r>
              <a:rPr lang="en"/>
              <a:t>The Home Owner moves the power switch to the “on” position. </a:t>
            </a:r>
          </a:p>
          <a:p>
            <a:pPr indent="-228600" lvl="0" marL="457200" marR="0" rtl="0" algn="l">
              <a:lnSpc>
                <a:spcPct val="100000"/>
              </a:lnSpc>
              <a:spcBef>
                <a:spcPts val="600"/>
              </a:spcBef>
              <a:spcAft>
                <a:spcPts val="0"/>
              </a:spcAft>
              <a:buAutoNum type="arabicPeriod"/>
            </a:pPr>
            <a:r>
              <a:rPr lang="en"/>
              <a:t>The system responds with a “system ready” status message if it starts successfully.</a:t>
            </a:r>
          </a:p>
        </p:txBody>
      </p:sp>
      <p:sp>
        <p:nvSpPr>
          <p:cNvPr id="273" name="Shape 2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 Diagram - v1</a:t>
            </a:r>
          </a:p>
        </p:txBody>
      </p:sp>
      <p:sp>
        <p:nvSpPr>
          <p:cNvPr id="279" name="Shape 279"/>
          <p:cNvSpPr txBox="1"/>
          <p:nvPr>
            <p:ph idx="1" type="body"/>
          </p:nvPr>
        </p:nvSpPr>
        <p:spPr>
          <a:xfrm>
            <a:off x="457200" y="1600200"/>
            <a:ext cx="4383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800"/>
              <a:t>Use Case: Power Up</a:t>
            </a:r>
          </a:p>
          <a:p>
            <a:pPr lvl="0" marR="0" rtl="0" algn="l">
              <a:lnSpc>
                <a:spcPct val="100000"/>
              </a:lnSpc>
              <a:spcBef>
                <a:spcPts val="600"/>
              </a:spcBef>
              <a:spcAft>
                <a:spcPts val="0"/>
              </a:spcAft>
              <a:buNone/>
            </a:pPr>
            <a:r>
              <a:rPr b="1" lang="en" sz="1800"/>
              <a:t>Actors:</a:t>
            </a:r>
            <a:r>
              <a:rPr lang="en" sz="1800"/>
              <a:t> Home Owner</a:t>
            </a:r>
          </a:p>
          <a:p>
            <a:pPr indent="-342900" lvl="0" marL="457200" rtl="0">
              <a:spcBef>
                <a:spcPts val="0"/>
              </a:spcBef>
              <a:buSzPct val="100000"/>
              <a:buAutoNum type="arabicPeriod"/>
            </a:pPr>
            <a:r>
              <a:rPr lang="en" sz="1800"/>
              <a:t>The Home Owner moves the power switch to the “on” position. </a:t>
            </a:r>
          </a:p>
          <a:p>
            <a:pPr indent="-342900" lvl="0" marL="457200" rtl="0">
              <a:spcBef>
                <a:spcPts val="0"/>
              </a:spcBef>
              <a:buSzPct val="100000"/>
              <a:buAutoNum type="arabicPeriod"/>
            </a:pPr>
            <a:r>
              <a:rPr lang="en" sz="1800"/>
              <a:t>The system responds with a “system ready” status message if it starts successfully.</a:t>
            </a:r>
          </a:p>
          <a:p>
            <a:pPr marR="0" rtl="0" algn="l">
              <a:lnSpc>
                <a:spcPct val="100000"/>
              </a:lnSpc>
              <a:spcBef>
                <a:spcPts val="600"/>
              </a:spcBef>
              <a:spcAft>
                <a:spcPts val="0"/>
              </a:spcAft>
              <a:buNone/>
            </a:pPr>
            <a:r>
              <a:rPr b="1" lang="en" sz="1800"/>
              <a:t>Related Requirement:</a:t>
            </a:r>
          </a:p>
          <a:p>
            <a:pPr lvl="0" marR="0" rtl="0" algn="l">
              <a:lnSpc>
                <a:spcPct val="100000"/>
              </a:lnSpc>
              <a:spcBef>
                <a:spcPts val="600"/>
              </a:spcBef>
              <a:spcAft>
                <a:spcPts val="0"/>
              </a:spcAft>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p>
        </p:txBody>
      </p:sp>
      <p:pic>
        <p:nvPicPr>
          <p:cNvPr id="280" name="Shape 280"/>
          <p:cNvPicPr preferRelativeResize="0"/>
          <p:nvPr/>
        </p:nvPicPr>
        <p:blipFill>
          <a:blip r:embed="rId3">
            <a:alphaModFix/>
          </a:blip>
          <a:stretch>
            <a:fillRect/>
          </a:stretch>
        </p:blipFill>
        <p:spPr>
          <a:xfrm>
            <a:off x="4840950" y="2213424"/>
            <a:ext cx="4236325" cy="2818350"/>
          </a:xfrm>
          <a:prstGeom prst="rect">
            <a:avLst/>
          </a:prstGeom>
          <a:noFill/>
          <a:ln>
            <a:noFill/>
          </a:ln>
        </p:spPr>
      </p:pic>
      <p:sp>
        <p:nvSpPr>
          <p:cNvPr id="281" name="Shape 2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 v1</a:t>
            </a:r>
          </a:p>
        </p:txBody>
      </p:sp>
      <p:sp>
        <p:nvSpPr>
          <p:cNvPr id="287" name="Shape 287"/>
          <p:cNvSpPr/>
          <p:nvPr/>
        </p:nvSpPr>
        <p:spPr>
          <a:xfrm>
            <a:off x="1896073" y="1594200"/>
            <a:ext cx="1267199"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switch: On-Off Switch</a:t>
            </a:r>
          </a:p>
        </p:txBody>
      </p:sp>
      <p:sp>
        <p:nvSpPr>
          <p:cNvPr id="288" name="Shape 288"/>
          <p:cNvSpPr/>
          <p:nvPr/>
        </p:nvSpPr>
        <p:spPr>
          <a:xfrm>
            <a:off x="3223268" y="1604281"/>
            <a:ext cx="1365900"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 Controller</a:t>
            </a:r>
          </a:p>
        </p:txBody>
      </p:sp>
      <p:cxnSp>
        <p:nvCxnSpPr>
          <p:cNvPr id="289" name="Shape 289"/>
          <p:cNvCxnSpPr>
            <a:stCxn id="287" idx="2"/>
            <a:endCxn id="290" idx="0"/>
          </p:cNvCxnSpPr>
          <p:nvPr/>
        </p:nvCxnSpPr>
        <p:spPr>
          <a:xfrm>
            <a:off x="2529673" y="2092499"/>
            <a:ext cx="0" cy="3553800"/>
          </a:xfrm>
          <a:prstGeom prst="straightConnector1">
            <a:avLst/>
          </a:prstGeom>
          <a:noFill/>
          <a:ln cap="flat" cmpd="sng" w="19050">
            <a:solidFill>
              <a:srgbClr val="000000"/>
            </a:solidFill>
            <a:prstDash val="dash"/>
            <a:round/>
            <a:headEnd len="lg" w="lg" type="none"/>
            <a:tailEnd len="lg" w="lg" type="none"/>
          </a:ln>
        </p:spPr>
      </p:cxnSp>
      <p:cxnSp>
        <p:nvCxnSpPr>
          <p:cNvPr id="291" name="Shape 291"/>
          <p:cNvCxnSpPr/>
          <p:nvPr/>
        </p:nvCxnSpPr>
        <p:spPr>
          <a:xfrm>
            <a:off x="3906169" y="2102747"/>
            <a:ext cx="0" cy="3553799"/>
          </a:xfrm>
          <a:prstGeom prst="straightConnector1">
            <a:avLst/>
          </a:prstGeom>
          <a:noFill/>
          <a:ln cap="flat" cmpd="sng" w="19050">
            <a:solidFill>
              <a:srgbClr val="000000"/>
            </a:solidFill>
            <a:prstDash val="dash"/>
            <a:round/>
            <a:headEnd len="lg" w="lg" type="none"/>
            <a:tailEnd len="lg" w="lg" type="none"/>
          </a:ln>
        </p:spPr>
      </p:cxnSp>
      <p:sp>
        <p:nvSpPr>
          <p:cNvPr id="292" name="Shape 292"/>
          <p:cNvSpPr/>
          <p:nvPr/>
        </p:nvSpPr>
        <p:spPr>
          <a:xfrm>
            <a:off x="2348375" y="2612624"/>
            <a:ext cx="331500" cy="3192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3" name="Shape 293"/>
          <p:cNvSpPr/>
          <p:nvPr/>
        </p:nvSpPr>
        <p:spPr>
          <a:xfrm>
            <a:off x="3757628" y="2716887"/>
            <a:ext cx="331500" cy="29330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94" name="Shape 294"/>
          <p:cNvCxnSpPr/>
          <p:nvPr/>
        </p:nvCxnSpPr>
        <p:spPr>
          <a:xfrm flipH="1" rot="10800000">
            <a:off x="2696991" y="2723878"/>
            <a:ext cx="1053299" cy="12300"/>
          </a:xfrm>
          <a:prstGeom prst="straightConnector1">
            <a:avLst/>
          </a:prstGeom>
          <a:noFill/>
          <a:ln cap="flat" cmpd="sng" w="19050">
            <a:solidFill>
              <a:srgbClr val="000000"/>
            </a:solidFill>
            <a:prstDash val="solid"/>
            <a:round/>
            <a:headEnd len="lg" w="lg" type="none"/>
            <a:tailEnd len="lg" w="lg" type="triangle"/>
          </a:ln>
        </p:spPr>
      </p:cxnSp>
      <p:sp>
        <p:nvSpPr>
          <p:cNvPr id="295" name="Shape 295"/>
          <p:cNvSpPr txBox="1"/>
          <p:nvPr/>
        </p:nvSpPr>
        <p:spPr>
          <a:xfrm>
            <a:off x="2552418" y="2370811"/>
            <a:ext cx="1185000" cy="304200"/>
          </a:xfrm>
          <a:prstGeom prst="rect">
            <a:avLst/>
          </a:prstGeom>
          <a:noFill/>
          <a:ln>
            <a:noFill/>
          </a:ln>
        </p:spPr>
        <p:txBody>
          <a:bodyPr anchorCtr="0" anchor="t" bIns="91425" lIns="91425" rIns="91425" tIns="91425">
            <a:noAutofit/>
          </a:bodyPr>
          <a:lstStyle/>
          <a:p>
            <a:pPr lvl="0" rtl="0">
              <a:spcBef>
                <a:spcPts val="0"/>
              </a:spcBef>
              <a:buNone/>
            </a:pPr>
            <a:r>
              <a:rPr lang="en" sz="1200"/>
              <a:t>power on</a:t>
            </a:r>
          </a:p>
        </p:txBody>
      </p:sp>
      <p:sp>
        <p:nvSpPr>
          <p:cNvPr id="296" name="Shape 296"/>
          <p:cNvSpPr/>
          <p:nvPr/>
        </p:nvSpPr>
        <p:spPr>
          <a:xfrm>
            <a:off x="4751798" y="1604269"/>
            <a:ext cx="957000"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Room</a:t>
            </a:r>
          </a:p>
        </p:txBody>
      </p:sp>
      <p:cxnSp>
        <p:nvCxnSpPr>
          <p:cNvPr id="297" name="Shape 297"/>
          <p:cNvCxnSpPr/>
          <p:nvPr/>
        </p:nvCxnSpPr>
        <p:spPr>
          <a:xfrm>
            <a:off x="5230312" y="2109194"/>
            <a:ext cx="0" cy="3553799"/>
          </a:xfrm>
          <a:prstGeom prst="straightConnector1">
            <a:avLst/>
          </a:prstGeom>
          <a:noFill/>
          <a:ln cap="flat" cmpd="sng" w="19050">
            <a:solidFill>
              <a:srgbClr val="000000"/>
            </a:solidFill>
            <a:prstDash val="dash"/>
            <a:round/>
            <a:headEnd len="lg" w="lg" type="none"/>
            <a:tailEnd len="lg" w="lg" type="none"/>
          </a:ln>
        </p:spPr>
      </p:cxnSp>
      <p:sp>
        <p:nvSpPr>
          <p:cNvPr id="298" name="Shape 298"/>
          <p:cNvSpPr/>
          <p:nvPr/>
        </p:nvSpPr>
        <p:spPr>
          <a:xfrm>
            <a:off x="5805794" y="1597835"/>
            <a:ext cx="1267199"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pump: Water Pump</a:t>
            </a:r>
          </a:p>
        </p:txBody>
      </p:sp>
      <p:cxnSp>
        <p:nvCxnSpPr>
          <p:cNvPr id="299" name="Shape 299"/>
          <p:cNvCxnSpPr/>
          <p:nvPr/>
        </p:nvCxnSpPr>
        <p:spPr>
          <a:xfrm>
            <a:off x="6488695" y="2096301"/>
            <a:ext cx="0" cy="3553799"/>
          </a:xfrm>
          <a:prstGeom prst="straightConnector1">
            <a:avLst/>
          </a:prstGeom>
          <a:noFill/>
          <a:ln cap="flat" cmpd="sng" w="19050">
            <a:solidFill>
              <a:srgbClr val="000000"/>
            </a:solidFill>
            <a:prstDash val="dash"/>
            <a:round/>
            <a:headEnd len="lg" w="lg" type="none"/>
            <a:tailEnd len="lg" w="lg" type="none"/>
          </a:ln>
        </p:spPr>
      </p:cxnSp>
      <p:sp>
        <p:nvSpPr>
          <p:cNvPr id="300" name="Shape 300"/>
          <p:cNvSpPr/>
          <p:nvPr/>
        </p:nvSpPr>
        <p:spPr>
          <a:xfrm>
            <a:off x="5158765" y="2830573"/>
            <a:ext cx="331500" cy="338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01" name="Shape 301"/>
          <p:cNvCxnSpPr/>
          <p:nvPr/>
        </p:nvCxnSpPr>
        <p:spPr>
          <a:xfrm>
            <a:off x="4071937" y="2830573"/>
            <a:ext cx="1106700" cy="0"/>
          </a:xfrm>
          <a:prstGeom prst="straightConnector1">
            <a:avLst/>
          </a:prstGeom>
          <a:noFill/>
          <a:ln cap="flat" cmpd="sng" w="19050">
            <a:solidFill>
              <a:srgbClr val="000000"/>
            </a:solidFill>
            <a:prstDash val="solid"/>
            <a:round/>
            <a:headEnd len="lg" w="lg" type="none"/>
            <a:tailEnd len="lg" w="lg" type="triangle"/>
          </a:ln>
        </p:spPr>
      </p:cxnSp>
      <p:cxnSp>
        <p:nvCxnSpPr>
          <p:cNvPr id="302" name="Shape 302"/>
          <p:cNvCxnSpPr/>
          <p:nvPr/>
        </p:nvCxnSpPr>
        <p:spPr>
          <a:xfrm flipH="1">
            <a:off x="4124242" y="3169742"/>
            <a:ext cx="1015499" cy="4500"/>
          </a:xfrm>
          <a:prstGeom prst="straightConnector1">
            <a:avLst/>
          </a:prstGeom>
          <a:noFill/>
          <a:ln cap="flat" cmpd="sng" w="19050">
            <a:solidFill>
              <a:srgbClr val="000000"/>
            </a:solidFill>
            <a:prstDash val="dash"/>
            <a:round/>
            <a:headEnd len="lg" w="lg" type="none"/>
            <a:tailEnd len="lg" w="lg" type="triangle"/>
          </a:ln>
        </p:spPr>
      </p:cxnSp>
      <p:sp>
        <p:nvSpPr>
          <p:cNvPr id="303" name="Shape 303"/>
          <p:cNvSpPr txBox="1"/>
          <p:nvPr/>
        </p:nvSpPr>
        <p:spPr>
          <a:xfrm>
            <a:off x="4030059" y="2486351"/>
            <a:ext cx="1365900" cy="304200"/>
          </a:xfrm>
          <a:prstGeom prst="rect">
            <a:avLst/>
          </a:prstGeom>
          <a:noFill/>
          <a:ln>
            <a:noFill/>
          </a:ln>
        </p:spPr>
        <p:txBody>
          <a:bodyPr anchorCtr="0" anchor="t" bIns="91425" lIns="91425" rIns="91425" tIns="91425">
            <a:noAutofit/>
          </a:bodyPr>
          <a:lstStyle/>
          <a:p>
            <a:pPr lvl="0" rtl="0">
              <a:spcBef>
                <a:spcPts val="0"/>
              </a:spcBef>
              <a:buNone/>
            </a:pPr>
            <a:r>
              <a:rPr lang="en" sz="1200"/>
              <a:t>get temperature</a:t>
            </a:r>
          </a:p>
        </p:txBody>
      </p:sp>
      <p:sp>
        <p:nvSpPr>
          <p:cNvPr id="304" name="Shape 304"/>
          <p:cNvSpPr txBox="1"/>
          <p:nvPr/>
        </p:nvSpPr>
        <p:spPr>
          <a:xfrm>
            <a:off x="4211882" y="3230839"/>
            <a:ext cx="1185000" cy="304200"/>
          </a:xfrm>
          <a:prstGeom prst="rect">
            <a:avLst/>
          </a:prstGeom>
          <a:noFill/>
          <a:ln>
            <a:noFill/>
          </a:ln>
        </p:spPr>
        <p:txBody>
          <a:bodyPr anchorCtr="0" anchor="t" bIns="91425" lIns="91425" rIns="91425" tIns="91425">
            <a:noAutofit/>
          </a:bodyPr>
          <a:lstStyle/>
          <a:p>
            <a:pPr lvl="0" rtl="0">
              <a:spcBef>
                <a:spcPts val="0"/>
              </a:spcBef>
              <a:buNone/>
            </a:pPr>
            <a:r>
              <a:rPr lang="en" sz="1200"/>
              <a:t>temperature</a:t>
            </a:r>
          </a:p>
        </p:txBody>
      </p:sp>
      <p:cxnSp>
        <p:nvCxnSpPr>
          <p:cNvPr id="305" name="Shape 305"/>
          <p:cNvCxnSpPr/>
          <p:nvPr/>
        </p:nvCxnSpPr>
        <p:spPr>
          <a:xfrm>
            <a:off x="474825" y="2283371"/>
            <a:ext cx="0" cy="3553799"/>
          </a:xfrm>
          <a:prstGeom prst="straightConnector1">
            <a:avLst/>
          </a:prstGeom>
          <a:noFill/>
          <a:ln cap="flat" cmpd="sng" w="19050">
            <a:solidFill>
              <a:srgbClr val="000000"/>
            </a:solidFill>
            <a:prstDash val="dash"/>
            <a:round/>
            <a:headEnd len="lg" w="lg" type="none"/>
            <a:tailEnd len="lg" w="lg" type="none"/>
          </a:ln>
        </p:spPr>
      </p:cxnSp>
      <p:sp>
        <p:nvSpPr>
          <p:cNvPr id="306" name="Shape 306"/>
          <p:cNvSpPr/>
          <p:nvPr/>
        </p:nvSpPr>
        <p:spPr>
          <a:xfrm>
            <a:off x="397762" y="1594201"/>
            <a:ext cx="161400" cy="158399"/>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07" name="Shape 307"/>
          <p:cNvCxnSpPr>
            <a:stCxn id="306" idx="4"/>
          </p:cNvCxnSpPr>
          <p:nvPr/>
        </p:nvCxnSpPr>
        <p:spPr>
          <a:xfrm>
            <a:off x="478462" y="1752601"/>
            <a:ext cx="0" cy="202800"/>
          </a:xfrm>
          <a:prstGeom prst="straightConnector1">
            <a:avLst/>
          </a:prstGeom>
          <a:noFill/>
          <a:ln cap="flat" cmpd="sng" w="19050">
            <a:solidFill>
              <a:srgbClr val="000000"/>
            </a:solidFill>
            <a:prstDash val="solid"/>
            <a:round/>
            <a:headEnd len="lg" w="lg" type="none"/>
            <a:tailEnd len="lg" w="lg" type="none"/>
          </a:ln>
        </p:spPr>
      </p:cxnSp>
      <p:cxnSp>
        <p:nvCxnSpPr>
          <p:cNvPr id="308" name="Shape 308"/>
          <p:cNvCxnSpPr/>
          <p:nvPr/>
        </p:nvCxnSpPr>
        <p:spPr>
          <a:xfrm flipH="1">
            <a:off x="427220" y="1955421"/>
            <a:ext cx="51300" cy="85500"/>
          </a:xfrm>
          <a:prstGeom prst="straightConnector1">
            <a:avLst/>
          </a:prstGeom>
          <a:noFill/>
          <a:ln cap="flat" cmpd="sng" w="19050">
            <a:solidFill>
              <a:srgbClr val="000000"/>
            </a:solidFill>
            <a:prstDash val="solid"/>
            <a:round/>
            <a:headEnd len="lg" w="lg" type="none"/>
            <a:tailEnd len="lg" w="lg" type="none"/>
          </a:ln>
        </p:spPr>
      </p:cxnSp>
      <p:cxnSp>
        <p:nvCxnSpPr>
          <p:cNvPr id="309" name="Shape 309"/>
          <p:cNvCxnSpPr/>
          <p:nvPr/>
        </p:nvCxnSpPr>
        <p:spPr>
          <a:xfrm>
            <a:off x="478520" y="1955421"/>
            <a:ext cx="51300" cy="85500"/>
          </a:xfrm>
          <a:prstGeom prst="straightConnector1">
            <a:avLst/>
          </a:prstGeom>
          <a:noFill/>
          <a:ln cap="flat" cmpd="sng" w="19050">
            <a:solidFill>
              <a:srgbClr val="000000"/>
            </a:solidFill>
            <a:prstDash val="solid"/>
            <a:round/>
            <a:headEnd len="lg" w="lg" type="none"/>
            <a:tailEnd len="lg" w="lg" type="none"/>
          </a:ln>
        </p:spPr>
      </p:cxnSp>
      <p:cxnSp>
        <p:nvCxnSpPr>
          <p:cNvPr id="310" name="Shape 310"/>
          <p:cNvCxnSpPr/>
          <p:nvPr/>
        </p:nvCxnSpPr>
        <p:spPr>
          <a:xfrm>
            <a:off x="390421" y="1837220"/>
            <a:ext cx="168899" cy="0"/>
          </a:xfrm>
          <a:prstGeom prst="straightConnector1">
            <a:avLst/>
          </a:prstGeom>
          <a:noFill/>
          <a:ln cap="flat" cmpd="sng" w="19050">
            <a:solidFill>
              <a:srgbClr val="000000"/>
            </a:solidFill>
            <a:prstDash val="solid"/>
            <a:round/>
            <a:headEnd len="lg" w="lg" type="none"/>
            <a:tailEnd len="lg" w="lg" type="none"/>
          </a:ln>
        </p:spPr>
      </p:cxnSp>
      <p:sp>
        <p:nvSpPr>
          <p:cNvPr id="311" name="Shape 311"/>
          <p:cNvSpPr txBox="1"/>
          <p:nvPr/>
        </p:nvSpPr>
        <p:spPr>
          <a:xfrm>
            <a:off x="-243824" y="1921760"/>
            <a:ext cx="1365900" cy="263100"/>
          </a:xfrm>
          <a:prstGeom prst="rect">
            <a:avLst/>
          </a:prstGeom>
          <a:noFill/>
          <a:ln>
            <a:noFill/>
          </a:ln>
        </p:spPr>
        <p:txBody>
          <a:bodyPr anchorCtr="0" anchor="t" bIns="91425" lIns="91425" rIns="91425" tIns="91425">
            <a:noAutofit/>
          </a:bodyPr>
          <a:lstStyle/>
          <a:p>
            <a:pPr lvl="0" rtl="0" algn="ctr">
              <a:spcBef>
                <a:spcPts val="0"/>
              </a:spcBef>
              <a:buNone/>
            </a:pPr>
            <a:r>
              <a:rPr lang="en"/>
              <a:t>An Owner</a:t>
            </a:r>
          </a:p>
        </p:txBody>
      </p:sp>
      <p:sp>
        <p:nvSpPr>
          <p:cNvPr id="312" name="Shape 312"/>
          <p:cNvSpPr txBox="1"/>
          <p:nvPr/>
        </p:nvSpPr>
        <p:spPr>
          <a:xfrm>
            <a:off x="3945691" y="2260965"/>
            <a:ext cx="1365900" cy="304200"/>
          </a:xfrm>
          <a:prstGeom prst="rect">
            <a:avLst/>
          </a:prstGeom>
          <a:noFill/>
          <a:ln>
            <a:noFill/>
          </a:ln>
        </p:spPr>
        <p:txBody>
          <a:bodyPr anchorCtr="0" anchor="t" bIns="91425" lIns="91425" rIns="91425" tIns="91425">
            <a:noAutofit/>
          </a:bodyPr>
          <a:lstStyle/>
          <a:p>
            <a:pPr lvl="0" rtl="0">
              <a:spcBef>
                <a:spcPts val="0"/>
              </a:spcBef>
              <a:buNone/>
            </a:pPr>
            <a:r>
              <a:rPr lang="en" sz="1200"/>
              <a:t>[for all rooms]</a:t>
            </a:r>
          </a:p>
        </p:txBody>
      </p:sp>
      <p:sp>
        <p:nvSpPr>
          <p:cNvPr id="313" name="Shape 313"/>
          <p:cNvSpPr/>
          <p:nvPr/>
        </p:nvSpPr>
        <p:spPr>
          <a:xfrm>
            <a:off x="7151353" y="1597835"/>
            <a:ext cx="957000"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fv: Fuel Valve</a:t>
            </a:r>
          </a:p>
        </p:txBody>
      </p:sp>
      <p:cxnSp>
        <p:nvCxnSpPr>
          <p:cNvPr id="314" name="Shape 314"/>
          <p:cNvCxnSpPr/>
          <p:nvPr/>
        </p:nvCxnSpPr>
        <p:spPr>
          <a:xfrm>
            <a:off x="7615607" y="2096301"/>
            <a:ext cx="0" cy="3553799"/>
          </a:xfrm>
          <a:prstGeom prst="straightConnector1">
            <a:avLst/>
          </a:prstGeom>
          <a:noFill/>
          <a:ln cap="flat" cmpd="sng" w="19050">
            <a:solidFill>
              <a:srgbClr val="000000"/>
            </a:solidFill>
            <a:prstDash val="dash"/>
            <a:round/>
            <a:headEnd len="lg" w="lg" type="none"/>
            <a:tailEnd len="lg" w="lg" type="none"/>
          </a:ln>
        </p:spPr>
      </p:cxnSp>
      <p:sp>
        <p:nvSpPr>
          <p:cNvPr id="315" name="Shape 315"/>
          <p:cNvSpPr/>
          <p:nvPr/>
        </p:nvSpPr>
        <p:spPr>
          <a:xfrm>
            <a:off x="8186888" y="1597835"/>
            <a:ext cx="957000"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bur: Burner</a:t>
            </a:r>
          </a:p>
        </p:txBody>
      </p:sp>
      <p:cxnSp>
        <p:nvCxnSpPr>
          <p:cNvPr id="316" name="Shape 316"/>
          <p:cNvCxnSpPr/>
          <p:nvPr/>
        </p:nvCxnSpPr>
        <p:spPr>
          <a:xfrm>
            <a:off x="8651142" y="2096301"/>
            <a:ext cx="0" cy="3553799"/>
          </a:xfrm>
          <a:prstGeom prst="straightConnector1">
            <a:avLst/>
          </a:prstGeom>
          <a:noFill/>
          <a:ln cap="flat" cmpd="sng" w="19050">
            <a:solidFill>
              <a:srgbClr val="000000"/>
            </a:solidFill>
            <a:prstDash val="dash"/>
            <a:round/>
            <a:headEnd len="lg" w="lg" type="none"/>
            <a:tailEnd len="lg" w="lg" type="none"/>
          </a:ln>
        </p:spPr>
      </p:cxnSp>
      <p:sp>
        <p:nvSpPr>
          <p:cNvPr id="317" name="Shape 317"/>
          <p:cNvSpPr/>
          <p:nvPr/>
        </p:nvSpPr>
        <p:spPr>
          <a:xfrm>
            <a:off x="3303948" y="3954714"/>
            <a:ext cx="5840099" cy="1992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8" name="Shape 318"/>
          <p:cNvSpPr/>
          <p:nvPr/>
        </p:nvSpPr>
        <p:spPr>
          <a:xfrm>
            <a:off x="3303948" y="3954702"/>
            <a:ext cx="529499" cy="30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opt</a:t>
            </a:r>
          </a:p>
        </p:txBody>
      </p:sp>
      <p:sp>
        <p:nvSpPr>
          <p:cNvPr id="319" name="Shape 319"/>
          <p:cNvSpPr txBox="1"/>
          <p:nvPr/>
        </p:nvSpPr>
        <p:spPr>
          <a:xfrm>
            <a:off x="3978891" y="3975314"/>
            <a:ext cx="1590600" cy="3042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[tempStatus==low]</a:t>
            </a:r>
          </a:p>
        </p:txBody>
      </p:sp>
      <p:sp>
        <p:nvSpPr>
          <p:cNvPr id="320" name="Shape 320"/>
          <p:cNvSpPr/>
          <p:nvPr/>
        </p:nvSpPr>
        <p:spPr>
          <a:xfrm>
            <a:off x="6322988" y="4450781"/>
            <a:ext cx="331500" cy="30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1" name="Shape 321"/>
          <p:cNvSpPr/>
          <p:nvPr/>
        </p:nvSpPr>
        <p:spPr>
          <a:xfrm>
            <a:off x="3442282" y="2293452"/>
            <a:ext cx="2505900" cy="12414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2" name="Shape 322"/>
          <p:cNvSpPr/>
          <p:nvPr/>
        </p:nvSpPr>
        <p:spPr>
          <a:xfrm>
            <a:off x="3442282" y="2260965"/>
            <a:ext cx="529499" cy="30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loop</a:t>
            </a:r>
          </a:p>
        </p:txBody>
      </p:sp>
      <p:cxnSp>
        <p:nvCxnSpPr>
          <p:cNvPr id="323" name="Shape 323"/>
          <p:cNvCxnSpPr/>
          <p:nvPr/>
        </p:nvCxnSpPr>
        <p:spPr>
          <a:xfrm flipH="1" rot="10800000">
            <a:off x="4098139" y="4462622"/>
            <a:ext cx="2198700" cy="13800"/>
          </a:xfrm>
          <a:prstGeom prst="straightConnector1">
            <a:avLst/>
          </a:prstGeom>
          <a:noFill/>
          <a:ln cap="flat" cmpd="sng" w="19050">
            <a:solidFill>
              <a:srgbClr val="000000"/>
            </a:solidFill>
            <a:prstDash val="solid"/>
            <a:round/>
            <a:headEnd len="lg" w="lg" type="none"/>
            <a:tailEnd len="lg" w="lg" type="triangle"/>
          </a:ln>
        </p:spPr>
      </p:cxnSp>
      <p:cxnSp>
        <p:nvCxnSpPr>
          <p:cNvPr id="324" name="Shape 324"/>
          <p:cNvCxnSpPr/>
          <p:nvPr/>
        </p:nvCxnSpPr>
        <p:spPr>
          <a:xfrm flipH="1" rot="10800000">
            <a:off x="4106661" y="4884999"/>
            <a:ext cx="3363000" cy="11100"/>
          </a:xfrm>
          <a:prstGeom prst="straightConnector1">
            <a:avLst/>
          </a:prstGeom>
          <a:noFill/>
          <a:ln cap="flat" cmpd="sng" w="19050">
            <a:solidFill>
              <a:srgbClr val="000000"/>
            </a:solidFill>
            <a:prstDash val="solid"/>
            <a:round/>
            <a:headEnd len="lg" w="lg" type="none"/>
            <a:tailEnd len="lg" w="lg" type="triangle"/>
          </a:ln>
        </p:spPr>
      </p:cxnSp>
      <p:cxnSp>
        <p:nvCxnSpPr>
          <p:cNvPr id="325" name="Shape 325"/>
          <p:cNvCxnSpPr/>
          <p:nvPr/>
        </p:nvCxnSpPr>
        <p:spPr>
          <a:xfrm>
            <a:off x="4090911" y="5501345"/>
            <a:ext cx="4375500" cy="12000"/>
          </a:xfrm>
          <a:prstGeom prst="straightConnector1">
            <a:avLst/>
          </a:prstGeom>
          <a:noFill/>
          <a:ln cap="flat" cmpd="sng" w="19050">
            <a:solidFill>
              <a:srgbClr val="000000"/>
            </a:solidFill>
            <a:prstDash val="solid"/>
            <a:round/>
            <a:headEnd len="lg" w="lg" type="none"/>
            <a:tailEnd len="lg" w="lg" type="triangle"/>
          </a:ln>
        </p:spPr>
      </p:cxnSp>
      <p:sp>
        <p:nvSpPr>
          <p:cNvPr id="326" name="Shape 326"/>
          <p:cNvSpPr txBox="1"/>
          <p:nvPr/>
        </p:nvSpPr>
        <p:spPr>
          <a:xfrm>
            <a:off x="4120458" y="4463286"/>
            <a:ext cx="1185000" cy="304200"/>
          </a:xfrm>
          <a:prstGeom prst="rect">
            <a:avLst/>
          </a:prstGeom>
          <a:noFill/>
          <a:ln>
            <a:noFill/>
          </a:ln>
        </p:spPr>
        <p:txBody>
          <a:bodyPr anchorCtr="0" anchor="t" bIns="91425" lIns="91425" rIns="91425" tIns="91425">
            <a:noAutofit/>
          </a:bodyPr>
          <a:lstStyle/>
          <a:p>
            <a:pPr lvl="0" rtl="0">
              <a:spcBef>
                <a:spcPts val="0"/>
              </a:spcBef>
              <a:buNone/>
            </a:pPr>
            <a:r>
              <a:rPr lang="en" sz="1200"/>
              <a:t>pump on</a:t>
            </a:r>
          </a:p>
        </p:txBody>
      </p:sp>
      <p:sp>
        <p:nvSpPr>
          <p:cNvPr id="327" name="Shape 327"/>
          <p:cNvSpPr txBox="1"/>
          <p:nvPr/>
        </p:nvSpPr>
        <p:spPr>
          <a:xfrm>
            <a:off x="5266990" y="5013360"/>
            <a:ext cx="1185000" cy="304200"/>
          </a:xfrm>
          <a:prstGeom prst="rect">
            <a:avLst/>
          </a:prstGeom>
          <a:noFill/>
          <a:ln>
            <a:noFill/>
          </a:ln>
        </p:spPr>
        <p:txBody>
          <a:bodyPr anchorCtr="0" anchor="t" bIns="91425" lIns="91425" rIns="91425" tIns="91425">
            <a:noAutofit/>
          </a:bodyPr>
          <a:lstStyle/>
          <a:p>
            <a:pPr lvl="0" rtl="0">
              <a:spcBef>
                <a:spcPts val="0"/>
              </a:spcBef>
              <a:buNone/>
            </a:pPr>
            <a:r>
              <a:rPr lang="en" sz="1200"/>
              <a:t>open valve</a:t>
            </a:r>
          </a:p>
        </p:txBody>
      </p:sp>
      <p:sp>
        <p:nvSpPr>
          <p:cNvPr id="328" name="Shape 328"/>
          <p:cNvSpPr txBox="1"/>
          <p:nvPr/>
        </p:nvSpPr>
        <p:spPr>
          <a:xfrm>
            <a:off x="6488683" y="5563435"/>
            <a:ext cx="1185000" cy="304200"/>
          </a:xfrm>
          <a:prstGeom prst="rect">
            <a:avLst/>
          </a:prstGeom>
          <a:noFill/>
          <a:ln>
            <a:noFill/>
          </a:ln>
        </p:spPr>
        <p:txBody>
          <a:bodyPr anchorCtr="0" anchor="t" bIns="91425" lIns="91425" rIns="91425" tIns="91425">
            <a:noAutofit/>
          </a:bodyPr>
          <a:lstStyle/>
          <a:p>
            <a:pPr lvl="0" rtl="0">
              <a:spcBef>
                <a:spcPts val="0"/>
              </a:spcBef>
              <a:buNone/>
            </a:pPr>
            <a:r>
              <a:rPr lang="en" sz="1200"/>
              <a:t>start burner</a:t>
            </a: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
        <p:nvSpPr>
          <p:cNvPr id="330" name="Shape 330"/>
          <p:cNvSpPr/>
          <p:nvPr/>
        </p:nvSpPr>
        <p:spPr>
          <a:xfrm>
            <a:off x="7487089" y="4884757"/>
            <a:ext cx="331500" cy="30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1" name="Shape 331"/>
          <p:cNvSpPr/>
          <p:nvPr/>
        </p:nvSpPr>
        <p:spPr>
          <a:xfrm>
            <a:off x="8499695" y="5501345"/>
            <a:ext cx="331500" cy="30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2" name="Shape 332"/>
          <p:cNvSpPr/>
          <p:nvPr/>
        </p:nvSpPr>
        <p:spPr>
          <a:xfrm>
            <a:off x="878900" y="1604281"/>
            <a:ext cx="957000"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ioProc: Operator</a:t>
            </a:r>
          </a:p>
        </p:txBody>
      </p:sp>
      <p:cxnSp>
        <p:nvCxnSpPr>
          <p:cNvPr id="333" name="Shape 333"/>
          <p:cNvCxnSpPr>
            <a:stCxn id="332" idx="2"/>
            <a:endCxn id="334" idx="0"/>
          </p:cNvCxnSpPr>
          <p:nvPr/>
        </p:nvCxnSpPr>
        <p:spPr>
          <a:xfrm>
            <a:off x="1357400" y="2102581"/>
            <a:ext cx="0" cy="3553800"/>
          </a:xfrm>
          <a:prstGeom prst="straightConnector1">
            <a:avLst/>
          </a:prstGeom>
          <a:noFill/>
          <a:ln cap="flat" cmpd="sng" w="19050">
            <a:solidFill>
              <a:srgbClr val="000000"/>
            </a:solidFill>
            <a:prstDash val="dash"/>
            <a:round/>
            <a:headEnd len="lg" w="lg" type="none"/>
            <a:tailEnd len="lg" w="lg" type="none"/>
          </a:ln>
        </p:spPr>
      </p:cxnSp>
      <p:sp>
        <p:nvSpPr>
          <p:cNvPr id="335" name="Shape 335"/>
          <p:cNvSpPr/>
          <p:nvPr/>
        </p:nvSpPr>
        <p:spPr>
          <a:xfrm>
            <a:off x="1192250" y="2370800"/>
            <a:ext cx="331500" cy="35768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36" name="Shape 336"/>
          <p:cNvCxnSpPr/>
          <p:nvPr/>
        </p:nvCxnSpPr>
        <p:spPr>
          <a:xfrm>
            <a:off x="465500" y="2378900"/>
            <a:ext cx="682799" cy="10500"/>
          </a:xfrm>
          <a:prstGeom prst="straightConnector1">
            <a:avLst/>
          </a:prstGeom>
          <a:noFill/>
          <a:ln cap="flat" cmpd="sng" w="19050">
            <a:solidFill>
              <a:srgbClr val="000000"/>
            </a:solidFill>
            <a:prstDash val="solid"/>
            <a:round/>
            <a:headEnd len="lg" w="lg" type="none"/>
            <a:tailEnd len="lg" w="lg" type="triangle"/>
          </a:ln>
        </p:spPr>
      </p:cxnSp>
      <p:sp>
        <p:nvSpPr>
          <p:cNvPr id="337" name="Shape 337"/>
          <p:cNvSpPr txBox="1"/>
          <p:nvPr/>
        </p:nvSpPr>
        <p:spPr>
          <a:xfrm>
            <a:off x="598187" y="2333875"/>
            <a:ext cx="470700" cy="158399"/>
          </a:xfrm>
          <a:prstGeom prst="rect">
            <a:avLst/>
          </a:prstGeom>
          <a:noFill/>
          <a:ln>
            <a:noFill/>
          </a:ln>
        </p:spPr>
        <p:txBody>
          <a:bodyPr anchorCtr="0" anchor="t" bIns="91425" lIns="91425" rIns="91425" tIns="91425">
            <a:noAutofit/>
          </a:bodyPr>
          <a:lstStyle/>
          <a:p>
            <a:pPr>
              <a:spcBef>
                <a:spcPts val="0"/>
              </a:spcBef>
              <a:buNone/>
            </a:pPr>
            <a:r>
              <a:rPr lang="en" sz="1200"/>
              <a:t>turnon</a:t>
            </a:r>
          </a:p>
        </p:txBody>
      </p:sp>
      <p:cxnSp>
        <p:nvCxnSpPr>
          <p:cNvPr id="338" name="Shape 338"/>
          <p:cNvCxnSpPr/>
          <p:nvPr/>
        </p:nvCxnSpPr>
        <p:spPr>
          <a:xfrm>
            <a:off x="1551435" y="2637828"/>
            <a:ext cx="744900" cy="0"/>
          </a:xfrm>
          <a:prstGeom prst="straightConnector1">
            <a:avLst/>
          </a:prstGeom>
          <a:noFill/>
          <a:ln cap="flat" cmpd="sng" w="19050">
            <a:solidFill>
              <a:srgbClr val="000000"/>
            </a:solidFill>
            <a:prstDash val="solid"/>
            <a:round/>
            <a:headEnd len="lg" w="lg" type="none"/>
            <a:tailEnd len="lg" w="lg" type="triangle"/>
          </a:ln>
        </p:spPr>
      </p:cxnSp>
      <p:sp>
        <p:nvSpPr>
          <p:cNvPr id="339" name="Shape 339"/>
          <p:cNvSpPr txBox="1"/>
          <p:nvPr/>
        </p:nvSpPr>
        <p:spPr>
          <a:xfrm>
            <a:off x="1574887" y="2327450"/>
            <a:ext cx="926400" cy="85500"/>
          </a:xfrm>
          <a:prstGeom prst="rect">
            <a:avLst/>
          </a:prstGeom>
          <a:noFill/>
          <a:ln>
            <a:noFill/>
          </a:ln>
        </p:spPr>
        <p:txBody>
          <a:bodyPr anchorCtr="0" anchor="t" bIns="91425" lIns="91425" rIns="91425" tIns="91425">
            <a:noAutofit/>
          </a:bodyPr>
          <a:lstStyle/>
          <a:p>
            <a:pPr>
              <a:spcBef>
                <a:spcPts val="0"/>
              </a:spcBef>
              <a:buNone/>
            </a:pPr>
            <a:r>
              <a:rPr lang="en" sz="1200"/>
              <a:t>activate</a:t>
            </a:r>
          </a:p>
        </p:txBody>
      </p:sp>
      <p:cxnSp>
        <p:nvCxnSpPr>
          <p:cNvPr id="340" name="Shape 340"/>
          <p:cNvCxnSpPr>
            <a:stCxn id="292" idx="2"/>
          </p:cNvCxnSpPr>
          <p:nvPr/>
        </p:nvCxnSpPr>
        <p:spPr>
          <a:xfrm rot="10800000">
            <a:off x="1551425" y="5800424"/>
            <a:ext cx="962700" cy="4500"/>
          </a:xfrm>
          <a:prstGeom prst="straightConnector1">
            <a:avLst/>
          </a:prstGeom>
          <a:noFill/>
          <a:ln cap="flat" cmpd="sng" w="19050">
            <a:solidFill>
              <a:srgbClr val="000000"/>
            </a:solidFill>
            <a:prstDash val="dashDot"/>
            <a:round/>
            <a:headEnd len="lg" w="lg" type="none"/>
            <a:tailEnd len="lg" w="lg" type="triangle"/>
          </a:ln>
        </p:spPr>
      </p:cxnSp>
      <p:sp>
        <p:nvSpPr>
          <p:cNvPr id="341" name="Shape 341"/>
          <p:cNvSpPr txBox="1"/>
          <p:nvPr/>
        </p:nvSpPr>
        <p:spPr>
          <a:xfrm>
            <a:off x="1685275" y="5501350"/>
            <a:ext cx="682799" cy="158399"/>
          </a:xfrm>
          <a:prstGeom prst="rect">
            <a:avLst/>
          </a:prstGeom>
          <a:noFill/>
          <a:ln>
            <a:noFill/>
          </a:ln>
        </p:spPr>
        <p:txBody>
          <a:bodyPr anchorCtr="0" anchor="t" bIns="91425" lIns="91425" rIns="91425" tIns="91425">
            <a:noAutofit/>
          </a:bodyPr>
          <a:lstStyle/>
          <a:p>
            <a:pPr>
              <a:spcBef>
                <a:spcPts val="0"/>
              </a:spcBef>
              <a:buNone/>
            </a:pPr>
            <a:r>
              <a:rPr lang="en" sz="1200"/>
              <a:t>status</a:t>
            </a:r>
          </a:p>
        </p:txBody>
      </p:sp>
      <p:cxnSp>
        <p:nvCxnSpPr>
          <p:cNvPr id="342" name="Shape 342"/>
          <p:cNvCxnSpPr/>
          <p:nvPr/>
        </p:nvCxnSpPr>
        <p:spPr>
          <a:xfrm rot="10800000">
            <a:off x="394735" y="5981040"/>
            <a:ext cx="962699" cy="4500"/>
          </a:xfrm>
          <a:prstGeom prst="straightConnector1">
            <a:avLst/>
          </a:prstGeom>
          <a:noFill/>
          <a:ln cap="flat" cmpd="sng" w="19050">
            <a:solidFill>
              <a:srgbClr val="000000"/>
            </a:solidFill>
            <a:prstDash val="dashDot"/>
            <a:round/>
            <a:headEnd len="lg" w="lg" type="none"/>
            <a:tailEnd len="lg" w="lg" type="triangle"/>
          </a:ln>
        </p:spPr>
      </p:cxnSp>
      <p:sp>
        <p:nvSpPr>
          <p:cNvPr id="343" name="Shape 343"/>
          <p:cNvSpPr txBox="1"/>
          <p:nvPr/>
        </p:nvSpPr>
        <p:spPr>
          <a:xfrm>
            <a:off x="390425" y="5501350"/>
            <a:ext cx="827100" cy="158399"/>
          </a:xfrm>
          <a:prstGeom prst="rect">
            <a:avLst/>
          </a:prstGeom>
          <a:noFill/>
          <a:ln>
            <a:noFill/>
          </a:ln>
        </p:spPr>
        <p:txBody>
          <a:bodyPr anchorCtr="0" anchor="t" bIns="91425" lIns="91425" rIns="91425" tIns="91425">
            <a:noAutofit/>
          </a:bodyPr>
          <a:lstStyle/>
          <a:p>
            <a:pPr lvl="0" rtl="0">
              <a:spcBef>
                <a:spcPts val="0"/>
              </a:spcBef>
              <a:buNone/>
            </a:pPr>
            <a:r>
              <a:rPr lang="en" sz="1200"/>
              <a:t>result message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 Diagram - v2</a:t>
            </a:r>
          </a:p>
        </p:txBody>
      </p:sp>
      <p:sp>
        <p:nvSpPr>
          <p:cNvPr id="349" name="Shape 349"/>
          <p:cNvSpPr txBox="1"/>
          <p:nvPr>
            <p:ph idx="1" type="body"/>
          </p:nvPr>
        </p:nvSpPr>
        <p:spPr>
          <a:xfrm>
            <a:off x="457200" y="1600200"/>
            <a:ext cx="4289999"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n" sz="1800"/>
              <a:t>Use Case: Power Up</a:t>
            </a:r>
          </a:p>
          <a:p>
            <a:pPr lvl="0" rtl="0">
              <a:spcBef>
                <a:spcPts val="0"/>
              </a:spcBef>
              <a:buClr>
                <a:schemeClr val="dk1"/>
              </a:buClr>
              <a:buSzPct val="61111"/>
              <a:buFont typeface="Arial"/>
              <a:buNone/>
            </a:pPr>
            <a:r>
              <a:rPr b="1" lang="en" sz="1800"/>
              <a:t>Actors:</a:t>
            </a:r>
            <a:r>
              <a:rPr lang="en" sz="1800"/>
              <a:t> Home Owner</a:t>
            </a:r>
          </a:p>
          <a:p>
            <a:pPr indent="-342900" lvl="0" marL="457200" rtl="0">
              <a:spcBef>
                <a:spcPts val="0"/>
              </a:spcBef>
              <a:buSzPct val="100000"/>
              <a:buAutoNum type="arabicPeriod"/>
            </a:pPr>
            <a:r>
              <a:rPr lang="en" sz="1800"/>
              <a:t>The Home Owner moves the power switch to the “on” position. </a:t>
            </a:r>
          </a:p>
          <a:p>
            <a:pPr indent="-342900" lvl="0" marL="457200" rtl="0">
              <a:spcBef>
                <a:spcPts val="0"/>
              </a:spcBef>
              <a:buSzPct val="100000"/>
              <a:buAutoNum type="arabicPeriod"/>
            </a:pPr>
            <a:r>
              <a:rPr lang="en" sz="1800"/>
              <a:t>The system responds with a “system ready” status message if it starts successfully.</a:t>
            </a:r>
          </a:p>
          <a:p>
            <a:pPr lvl="0" rtl="0">
              <a:spcBef>
                <a:spcPts val="0"/>
              </a:spcBef>
              <a:buClr>
                <a:schemeClr val="dk1"/>
              </a:buClr>
              <a:buSzPct val="61111"/>
              <a:buFont typeface="Arial"/>
              <a:buNone/>
            </a:pPr>
            <a:r>
              <a:rPr b="1" lang="en" sz="1800"/>
              <a:t>Related Requirement:</a:t>
            </a:r>
          </a:p>
          <a:p>
            <a:pPr lvl="0" rtl="0">
              <a:spcBef>
                <a:spcPts val="0"/>
              </a:spcBef>
              <a:buClr>
                <a:schemeClr val="dk1"/>
              </a:buClr>
              <a:buSzPct val="61111"/>
              <a:buFont typeface="Arial"/>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p>
          <a:p>
            <a:pPr lvl="0" marR="0" rtl="0" algn="l">
              <a:lnSpc>
                <a:spcPct val="100000"/>
              </a:lnSpc>
              <a:spcBef>
                <a:spcPts val="600"/>
              </a:spcBef>
              <a:spcAft>
                <a:spcPts val="0"/>
              </a:spcAft>
              <a:buNone/>
            </a:pPr>
            <a:r>
              <a:t/>
            </a:r>
            <a:endParaRPr b="1" sz="2200"/>
          </a:p>
        </p:txBody>
      </p:sp>
      <p:pic>
        <p:nvPicPr>
          <p:cNvPr id="350" name="Shape 350"/>
          <p:cNvPicPr preferRelativeResize="0"/>
          <p:nvPr/>
        </p:nvPicPr>
        <p:blipFill>
          <a:blip r:embed="rId3">
            <a:alphaModFix/>
          </a:blip>
          <a:stretch>
            <a:fillRect/>
          </a:stretch>
        </p:blipFill>
        <p:spPr>
          <a:xfrm>
            <a:off x="4747200" y="2196547"/>
            <a:ext cx="4387525" cy="3109874"/>
          </a:xfrm>
          <a:prstGeom prst="rect">
            <a:avLst/>
          </a:prstGeom>
          <a:noFill/>
          <a:ln>
            <a:noFill/>
          </a:ln>
        </p:spPr>
      </p:pic>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p:nvPr/>
        </p:nvSpPr>
        <p:spPr>
          <a:xfrm>
            <a:off x="3463036" y="2439036"/>
            <a:ext cx="2384700" cy="15801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7" name="Shape 3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 v2</a:t>
            </a:r>
          </a:p>
        </p:txBody>
      </p:sp>
      <p:sp>
        <p:nvSpPr>
          <p:cNvPr id="358" name="Shape 358"/>
          <p:cNvSpPr/>
          <p:nvPr/>
        </p:nvSpPr>
        <p:spPr>
          <a:xfrm>
            <a:off x="1913326" y="1755225"/>
            <a:ext cx="1308900" cy="494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switch: Power Switch</a:t>
            </a:r>
          </a:p>
        </p:txBody>
      </p:sp>
      <p:sp>
        <p:nvSpPr>
          <p:cNvPr id="359" name="Shape 359"/>
          <p:cNvSpPr/>
          <p:nvPr/>
        </p:nvSpPr>
        <p:spPr>
          <a:xfrm>
            <a:off x="3377264" y="1764920"/>
            <a:ext cx="1060799" cy="494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cp: Control Panel</a:t>
            </a:r>
          </a:p>
        </p:txBody>
      </p:sp>
      <p:cxnSp>
        <p:nvCxnSpPr>
          <p:cNvPr id="360" name="Shape 360"/>
          <p:cNvCxnSpPr>
            <a:stCxn id="358" idx="2"/>
            <a:endCxn id="361" idx="0"/>
          </p:cNvCxnSpPr>
          <p:nvPr/>
        </p:nvCxnSpPr>
        <p:spPr>
          <a:xfrm>
            <a:off x="2567776" y="2249625"/>
            <a:ext cx="0" cy="3525900"/>
          </a:xfrm>
          <a:prstGeom prst="straightConnector1">
            <a:avLst/>
          </a:prstGeom>
          <a:noFill/>
          <a:ln cap="flat" cmpd="sng" w="19050">
            <a:solidFill>
              <a:srgbClr val="000000"/>
            </a:solidFill>
            <a:prstDash val="dash"/>
            <a:round/>
            <a:headEnd len="lg" w="lg" type="none"/>
            <a:tailEnd len="lg" w="lg" type="none"/>
          </a:ln>
        </p:spPr>
      </p:cxnSp>
      <p:cxnSp>
        <p:nvCxnSpPr>
          <p:cNvPr id="362" name="Shape 362"/>
          <p:cNvCxnSpPr/>
          <p:nvPr/>
        </p:nvCxnSpPr>
        <p:spPr>
          <a:xfrm>
            <a:off x="3907620" y="2249815"/>
            <a:ext cx="0" cy="3525900"/>
          </a:xfrm>
          <a:prstGeom prst="straightConnector1">
            <a:avLst/>
          </a:prstGeom>
          <a:noFill/>
          <a:ln cap="flat" cmpd="sng" w="19050">
            <a:solidFill>
              <a:srgbClr val="000000"/>
            </a:solidFill>
            <a:prstDash val="dash"/>
            <a:round/>
            <a:headEnd len="lg" w="lg" type="none"/>
            <a:tailEnd len="lg" w="lg" type="none"/>
          </a:ln>
        </p:spPr>
      </p:cxnSp>
      <p:sp>
        <p:nvSpPr>
          <p:cNvPr id="363" name="Shape 363"/>
          <p:cNvSpPr/>
          <p:nvPr/>
        </p:nvSpPr>
        <p:spPr>
          <a:xfrm>
            <a:off x="2299825" y="2759250"/>
            <a:ext cx="317400" cy="32063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64" name="Shape 364"/>
          <p:cNvSpPr/>
          <p:nvPr/>
        </p:nvSpPr>
        <p:spPr>
          <a:xfrm>
            <a:off x="3765260" y="2876776"/>
            <a:ext cx="317400" cy="2892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65" name="Shape 365"/>
          <p:cNvCxnSpPr/>
          <p:nvPr/>
        </p:nvCxnSpPr>
        <p:spPr>
          <a:xfrm>
            <a:off x="2597937" y="2865618"/>
            <a:ext cx="1160100" cy="299"/>
          </a:xfrm>
          <a:prstGeom prst="straightConnector1">
            <a:avLst/>
          </a:prstGeom>
          <a:noFill/>
          <a:ln cap="flat" cmpd="sng" w="19050">
            <a:solidFill>
              <a:srgbClr val="000000"/>
            </a:solidFill>
            <a:prstDash val="solid"/>
            <a:round/>
            <a:headEnd len="lg" w="lg" type="none"/>
            <a:tailEnd len="lg" w="lg" type="triangle"/>
          </a:ln>
        </p:spPr>
      </p:cxnSp>
      <p:sp>
        <p:nvSpPr>
          <p:cNvPr id="366" name="Shape 366"/>
          <p:cNvSpPr txBox="1"/>
          <p:nvPr/>
        </p:nvSpPr>
        <p:spPr>
          <a:xfrm>
            <a:off x="2610200" y="2515792"/>
            <a:ext cx="1135800" cy="301799"/>
          </a:xfrm>
          <a:prstGeom prst="rect">
            <a:avLst/>
          </a:prstGeom>
          <a:noFill/>
          <a:ln>
            <a:noFill/>
          </a:ln>
        </p:spPr>
        <p:txBody>
          <a:bodyPr anchorCtr="0" anchor="t" bIns="91425" lIns="91425" rIns="91425" tIns="91425">
            <a:noAutofit/>
          </a:bodyPr>
          <a:lstStyle/>
          <a:p>
            <a:pPr lvl="0" rtl="0">
              <a:spcBef>
                <a:spcPts val="0"/>
              </a:spcBef>
              <a:buNone/>
            </a:pPr>
            <a:r>
              <a:rPr lang="en" sz="1200"/>
              <a:t>power on</a:t>
            </a:r>
          </a:p>
        </p:txBody>
      </p:sp>
      <p:sp>
        <p:nvSpPr>
          <p:cNvPr id="367" name="Shape 367"/>
          <p:cNvSpPr/>
          <p:nvPr/>
        </p:nvSpPr>
        <p:spPr>
          <a:xfrm>
            <a:off x="4532359" y="1767950"/>
            <a:ext cx="917100" cy="494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Room</a:t>
            </a:r>
          </a:p>
        </p:txBody>
      </p:sp>
      <p:cxnSp>
        <p:nvCxnSpPr>
          <p:cNvPr id="368" name="Shape 368"/>
          <p:cNvCxnSpPr/>
          <p:nvPr/>
        </p:nvCxnSpPr>
        <p:spPr>
          <a:xfrm>
            <a:off x="4990962" y="2268944"/>
            <a:ext cx="0" cy="3525900"/>
          </a:xfrm>
          <a:prstGeom prst="straightConnector1">
            <a:avLst/>
          </a:prstGeom>
          <a:noFill/>
          <a:ln cap="flat" cmpd="sng" w="19050">
            <a:solidFill>
              <a:srgbClr val="000000"/>
            </a:solidFill>
            <a:prstDash val="dash"/>
            <a:round/>
            <a:headEnd len="lg" w="lg" type="none"/>
            <a:tailEnd len="lg" w="lg" type="none"/>
          </a:ln>
        </p:spPr>
      </p:cxnSp>
      <p:sp>
        <p:nvSpPr>
          <p:cNvPr id="369" name="Shape 369"/>
          <p:cNvSpPr/>
          <p:nvPr/>
        </p:nvSpPr>
        <p:spPr>
          <a:xfrm>
            <a:off x="6702203" y="1667725"/>
            <a:ext cx="753300" cy="5858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pump: Water Pump</a:t>
            </a:r>
          </a:p>
        </p:txBody>
      </p:sp>
      <p:cxnSp>
        <p:nvCxnSpPr>
          <p:cNvPr id="370" name="Shape 370"/>
          <p:cNvCxnSpPr/>
          <p:nvPr/>
        </p:nvCxnSpPr>
        <p:spPr>
          <a:xfrm>
            <a:off x="6886336" y="2253771"/>
            <a:ext cx="0" cy="3525900"/>
          </a:xfrm>
          <a:prstGeom prst="straightConnector1">
            <a:avLst/>
          </a:prstGeom>
          <a:noFill/>
          <a:ln cap="flat" cmpd="sng" w="19050">
            <a:solidFill>
              <a:srgbClr val="000000"/>
            </a:solidFill>
            <a:prstDash val="dash"/>
            <a:round/>
            <a:headEnd len="lg" w="lg" type="none"/>
            <a:tailEnd len="lg" w="lg" type="none"/>
          </a:ln>
        </p:spPr>
      </p:cxnSp>
      <p:sp>
        <p:nvSpPr>
          <p:cNvPr id="371" name="Shape 371"/>
          <p:cNvSpPr/>
          <p:nvPr/>
        </p:nvSpPr>
        <p:spPr>
          <a:xfrm>
            <a:off x="4874860" y="2972096"/>
            <a:ext cx="227099" cy="944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72" name="Shape 372"/>
          <p:cNvCxnSpPr/>
          <p:nvPr/>
        </p:nvCxnSpPr>
        <p:spPr>
          <a:xfrm>
            <a:off x="4066373" y="2972084"/>
            <a:ext cx="836400" cy="19199"/>
          </a:xfrm>
          <a:prstGeom prst="straightConnector1">
            <a:avLst/>
          </a:prstGeom>
          <a:noFill/>
          <a:ln cap="flat" cmpd="sng" w="19050">
            <a:solidFill>
              <a:srgbClr val="000000"/>
            </a:solidFill>
            <a:prstDash val="solid"/>
            <a:round/>
            <a:headEnd len="lg" w="lg" type="none"/>
            <a:tailEnd len="lg" w="lg" type="triangle"/>
          </a:ln>
        </p:spPr>
      </p:cxnSp>
      <p:sp>
        <p:nvSpPr>
          <p:cNvPr id="373" name="Shape 373"/>
          <p:cNvSpPr txBox="1"/>
          <p:nvPr/>
        </p:nvSpPr>
        <p:spPr>
          <a:xfrm>
            <a:off x="4057153" y="2714836"/>
            <a:ext cx="1308900" cy="301799"/>
          </a:xfrm>
          <a:prstGeom prst="rect">
            <a:avLst/>
          </a:prstGeom>
          <a:noFill/>
          <a:ln>
            <a:noFill/>
          </a:ln>
        </p:spPr>
        <p:txBody>
          <a:bodyPr anchorCtr="0" anchor="t" bIns="91425" lIns="91425" rIns="91425" tIns="91425">
            <a:noAutofit/>
          </a:bodyPr>
          <a:lstStyle/>
          <a:p>
            <a:pPr lvl="0" rtl="0">
              <a:spcBef>
                <a:spcPts val="0"/>
              </a:spcBef>
              <a:buNone/>
            </a:pPr>
            <a:r>
              <a:rPr lang="en" sz="1200"/>
              <a:t>notify</a:t>
            </a:r>
          </a:p>
        </p:txBody>
      </p:sp>
      <p:sp>
        <p:nvSpPr>
          <p:cNvPr id="374" name="Shape 374"/>
          <p:cNvSpPr txBox="1"/>
          <p:nvPr/>
        </p:nvSpPr>
        <p:spPr>
          <a:xfrm>
            <a:off x="3945498" y="2406802"/>
            <a:ext cx="1308900" cy="301799"/>
          </a:xfrm>
          <a:prstGeom prst="rect">
            <a:avLst/>
          </a:prstGeom>
          <a:noFill/>
          <a:ln>
            <a:noFill/>
          </a:ln>
        </p:spPr>
        <p:txBody>
          <a:bodyPr anchorCtr="0" anchor="t" bIns="91425" lIns="91425" rIns="91425" tIns="91425">
            <a:noAutofit/>
          </a:bodyPr>
          <a:lstStyle/>
          <a:p>
            <a:pPr lvl="0" rtl="0">
              <a:spcBef>
                <a:spcPts val="0"/>
              </a:spcBef>
              <a:buNone/>
            </a:pPr>
            <a:r>
              <a:rPr lang="en" sz="1200"/>
              <a:t>[for all rooms]</a:t>
            </a:r>
          </a:p>
        </p:txBody>
      </p:sp>
      <p:sp>
        <p:nvSpPr>
          <p:cNvPr id="375" name="Shape 375"/>
          <p:cNvSpPr/>
          <p:nvPr/>
        </p:nvSpPr>
        <p:spPr>
          <a:xfrm>
            <a:off x="7476849" y="1749073"/>
            <a:ext cx="753300" cy="494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fv: Fuel Valve</a:t>
            </a:r>
          </a:p>
        </p:txBody>
      </p:sp>
      <p:cxnSp>
        <p:nvCxnSpPr>
          <p:cNvPr id="376" name="Shape 376"/>
          <p:cNvCxnSpPr/>
          <p:nvPr/>
        </p:nvCxnSpPr>
        <p:spPr>
          <a:xfrm>
            <a:off x="7873270" y="2249803"/>
            <a:ext cx="0" cy="3525900"/>
          </a:xfrm>
          <a:prstGeom prst="straightConnector1">
            <a:avLst/>
          </a:prstGeom>
          <a:noFill/>
          <a:ln cap="flat" cmpd="sng" w="19050">
            <a:solidFill>
              <a:srgbClr val="000000"/>
            </a:solidFill>
            <a:prstDash val="dash"/>
            <a:round/>
            <a:headEnd len="lg" w="lg" type="none"/>
            <a:tailEnd len="lg" w="lg" type="none"/>
          </a:ln>
        </p:spPr>
      </p:cxnSp>
      <p:sp>
        <p:nvSpPr>
          <p:cNvPr id="377" name="Shape 377"/>
          <p:cNvSpPr/>
          <p:nvPr/>
        </p:nvSpPr>
        <p:spPr>
          <a:xfrm>
            <a:off x="8328631" y="1755229"/>
            <a:ext cx="753300" cy="494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bur: Burner</a:t>
            </a:r>
          </a:p>
        </p:txBody>
      </p:sp>
      <p:cxnSp>
        <p:nvCxnSpPr>
          <p:cNvPr id="378" name="Shape 378"/>
          <p:cNvCxnSpPr/>
          <p:nvPr/>
        </p:nvCxnSpPr>
        <p:spPr>
          <a:xfrm>
            <a:off x="8609839" y="2249803"/>
            <a:ext cx="0" cy="3525900"/>
          </a:xfrm>
          <a:prstGeom prst="straightConnector1">
            <a:avLst/>
          </a:prstGeom>
          <a:noFill/>
          <a:ln cap="flat" cmpd="sng" w="19050">
            <a:solidFill>
              <a:srgbClr val="000000"/>
            </a:solidFill>
            <a:prstDash val="dash"/>
            <a:round/>
            <a:headEnd len="lg" w="lg" type="none"/>
            <a:tailEnd len="lg" w="lg" type="none"/>
          </a:ln>
        </p:spPr>
      </p:cxnSp>
      <p:sp>
        <p:nvSpPr>
          <p:cNvPr id="379" name="Shape 379"/>
          <p:cNvSpPr/>
          <p:nvPr/>
        </p:nvSpPr>
        <p:spPr>
          <a:xfrm>
            <a:off x="4437977" y="4155610"/>
            <a:ext cx="4582200" cy="19772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0" name="Shape 380"/>
          <p:cNvSpPr/>
          <p:nvPr/>
        </p:nvSpPr>
        <p:spPr>
          <a:xfrm>
            <a:off x="4416351" y="4146100"/>
            <a:ext cx="507300" cy="301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opt</a:t>
            </a:r>
          </a:p>
        </p:txBody>
      </p:sp>
      <p:sp>
        <p:nvSpPr>
          <p:cNvPr id="381" name="Shape 381"/>
          <p:cNvSpPr/>
          <p:nvPr/>
        </p:nvSpPr>
        <p:spPr>
          <a:xfrm>
            <a:off x="6777607" y="4913335"/>
            <a:ext cx="317400" cy="301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2" name="Shape 382"/>
          <p:cNvSpPr/>
          <p:nvPr/>
        </p:nvSpPr>
        <p:spPr>
          <a:xfrm>
            <a:off x="3463036" y="2406802"/>
            <a:ext cx="507300" cy="301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loop</a:t>
            </a:r>
          </a:p>
        </p:txBody>
      </p:sp>
      <p:sp>
        <p:nvSpPr>
          <p:cNvPr id="383" name="Shape 383"/>
          <p:cNvSpPr txBox="1"/>
          <p:nvPr/>
        </p:nvSpPr>
        <p:spPr>
          <a:xfrm>
            <a:off x="6251392" y="4525972"/>
            <a:ext cx="565200" cy="301799"/>
          </a:xfrm>
          <a:prstGeom prst="rect">
            <a:avLst/>
          </a:prstGeom>
          <a:noFill/>
          <a:ln>
            <a:noFill/>
          </a:ln>
        </p:spPr>
        <p:txBody>
          <a:bodyPr anchorCtr="0" anchor="t" bIns="91425" lIns="91425" rIns="91425" tIns="91425">
            <a:noAutofit/>
          </a:bodyPr>
          <a:lstStyle/>
          <a:p>
            <a:pPr lvl="0" rtl="0">
              <a:spcBef>
                <a:spcPts val="0"/>
              </a:spcBef>
              <a:buNone/>
            </a:pPr>
            <a:r>
              <a:rPr lang="en" sz="1200"/>
              <a:t>pump on</a:t>
            </a:r>
          </a:p>
        </p:txBody>
      </p:sp>
      <p:sp>
        <p:nvSpPr>
          <p:cNvPr id="384" name="Shape 384"/>
          <p:cNvSpPr txBox="1"/>
          <p:nvPr/>
        </p:nvSpPr>
        <p:spPr>
          <a:xfrm>
            <a:off x="6895674" y="5079892"/>
            <a:ext cx="1135800" cy="301799"/>
          </a:xfrm>
          <a:prstGeom prst="rect">
            <a:avLst/>
          </a:prstGeom>
          <a:noFill/>
          <a:ln>
            <a:noFill/>
          </a:ln>
        </p:spPr>
        <p:txBody>
          <a:bodyPr anchorCtr="0" anchor="t" bIns="91425" lIns="91425" rIns="91425" tIns="91425">
            <a:noAutofit/>
          </a:bodyPr>
          <a:lstStyle/>
          <a:p>
            <a:pPr lvl="0" rtl="0">
              <a:spcBef>
                <a:spcPts val="0"/>
              </a:spcBef>
              <a:buNone/>
            </a:pPr>
            <a:r>
              <a:rPr lang="en" sz="1200"/>
              <a:t>open valve</a:t>
            </a:r>
          </a:p>
        </p:txBody>
      </p:sp>
      <p:sp>
        <p:nvSpPr>
          <p:cNvPr id="385" name="Shape 385"/>
          <p:cNvSpPr txBox="1"/>
          <p:nvPr/>
        </p:nvSpPr>
        <p:spPr>
          <a:xfrm>
            <a:off x="6823617" y="5747263"/>
            <a:ext cx="1135800" cy="301799"/>
          </a:xfrm>
          <a:prstGeom prst="rect">
            <a:avLst/>
          </a:prstGeom>
          <a:noFill/>
          <a:ln>
            <a:noFill/>
          </a:ln>
        </p:spPr>
        <p:txBody>
          <a:bodyPr anchorCtr="0" anchor="t" bIns="91425" lIns="91425" rIns="91425" tIns="91425">
            <a:noAutofit/>
          </a:bodyPr>
          <a:lstStyle/>
          <a:p>
            <a:pPr lvl="0" rtl="0">
              <a:spcBef>
                <a:spcPts val="0"/>
              </a:spcBef>
              <a:buNone/>
            </a:pPr>
            <a:r>
              <a:rPr lang="en" sz="1200"/>
              <a:t>start burner</a:t>
            </a:r>
          </a:p>
        </p:txBody>
      </p:sp>
      <p:sp>
        <p:nvSpPr>
          <p:cNvPr id="386" name="Shape 386"/>
          <p:cNvSpPr/>
          <p:nvPr/>
        </p:nvSpPr>
        <p:spPr>
          <a:xfrm>
            <a:off x="5146064" y="3610707"/>
            <a:ext cx="458571" cy="221164"/>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cxnSp>
        <p:nvCxnSpPr>
          <p:cNvPr id="387" name="Shape 387"/>
          <p:cNvCxnSpPr/>
          <p:nvPr/>
        </p:nvCxnSpPr>
        <p:spPr>
          <a:xfrm rot="10800000">
            <a:off x="5141589" y="3801130"/>
            <a:ext cx="467700" cy="0"/>
          </a:xfrm>
          <a:prstGeom prst="straightConnector1">
            <a:avLst/>
          </a:prstGeom>
          <a:noFill/>
          <a:ln cap="flat" cmpd="sng" w="19050">
            <a:solidFill>
              <a:srgbClr val="000000"/>
            </a:solidFill>
            <a:prstDash val="solid"/>
            <a:round/>
            <a:headEnd len="lg" w="lg" type="none"/>
            <a:tailEnd len="lg" w="lg" type="triangle"/>
          </a:ln>
        </p:spPr>
      </p:cxnSp>
      <p:sp>
        <p:nvSpPr>
          <p:cNvPr id="388" name="Shape 388"/>
          <p:cNvSpPr txBox="1"/>
          <p:nvPr/>
        </p:nvSpPr>
        <p:spPr>
          <a:xfrm>
            <a:off x="5032022" y="3215794"/>
            <a:ext cx="1135800" cy="301799"/>
          </a:xfrm>
          <a:prstGeom prst="rect">
            <a:avLst/>
          </a:prstGeom>
          <a:noFill/>
          <a:ln>
            <a:noFill/>
          </a:ln>
        </p:spPr>
        <p:txBody>
          <a:bodyPr anchorCtr="0" anchor="t" bIns="91425" lIns="91425" rIns="91425" tIns="91425">
            <a:noAutofit/>
          </a:bodyPr>
          <a:lstStyle/>
          <a:p>
            <a:pPr lvl="0" rtl="0">
              <a:spcBef>
                <a:spcPts val="0"/>
              </a:spcBef>
              <a:buNone/>
            </a:pPr>
            <a:r>
              <a:rPr lang="en" sz="1200"/>
              <a:t>check temp</a:t>
            </a:r>
          </a:p>
        </p:txBody>
      </p:sp>
      <p:sp>
        <p:nvSpPr>
          <p:cNvPr id="389" name="Shape 389"/>
          <p:cNvSpPr/>
          <p:nvPr/>
        </p:nvSpPr>
        <p:spPr>
          <a:xfrm>
            <a:off x="4990962" y="3530032"/>
            <a:ext cx="161699" cy="301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0" name="Shape 390"/>
          <p:cNvSpPr/>
          <p:nvPr/>
        </p:nvSpPr>
        <p:spPr>
          <a:xfrm>
            <a:off x="5776692" y="1787692"/>
            <a:ext cx="917100" cy="494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furn: Furnace</a:t>
            </a:r>
          </a:p>
        </p:txBody>
      </p:sp>
      <p:cxnSp>
        <p:nvCxnSpPr>
          <p:cNvPr id="391" name="Shape 391"/>
          <p:cNvCxnSpPr/>
          <p:nvPr/>
        </p:nvCxnSpPr>
        <p:spPr>
          <a:xfrm>
            <a:off x="6173099" y="2288421"/>
            <a:ext cx="0" cy="3525900"/>
          </a:xfrm>
          <a:prstGeom prst="straightConnector1">
            <a:avLst/>
          </a:prstGeom>
          <a:noFill/>
          <a:ln cap="flat" cmpd="sng" w="19050">
            <a:solidFill>
              <a:srgbClr val="000000"/>
            </a:solidFill>
            <a:prstDash val="dash"/>
            <a:round/>
            <a:headEnd len="lg" w="lg" type="none"/>
            <a:tailEnd len="lg" w="lg" type="none"/>
          </a:ln>
        </p:spPr>
      </p:cxnSp>
      <p:sp>
        <p:nvSpPr>
          <p:cNvPr id="392" name="Shape 392"/>
          <p:cNvSpPr txBox="1"/>
          <p:nvPr/>
        </p:nvSpPr>
        <p:spPr>
          <a:xfrm>
            <a:off x="5058095" y="4224130"/>
            <a:ext cx="1524299" cy="301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[tempStatus==low]</a:t>
            </a:r>
          </a:p>
        </p:txBody>
      </p:sp>
      <p:sp>
        <p:nvSpPr>
          <p:cNvPr id="393" name="Shape 393"/>
          <p:cNvSpPr/>
          <p:nvPr/>
        </p:nvSpPr>
        <p:spPr>
          <a:xfrm>
            <a:off x="5999578" y="4918241"/>
            <a:ext cx="317400" cy="851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4" name="Shape 394"/>
          <p:cNvSpPr/>
          <p:nvPr/>
        </p:nvSpPr>
        <p:spPr>
          <a:xfrm>
            <a:off x="4794787" y="4677032"/>
            <a:ext cx="317400" cy="539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95" name="Shape 395"/>
          <p:cNvCxnSpPr/>
          <p:nvPr/>
        </p:nvCxnSpPr>
        <p:spPr>
          <a:xfrm flipH="1" rot="10800000">
            <a:off x="5138458" y="4918206"/>
            <a:ext cx="887100" cy="900"/>
          </a:xfrm>
          <a:prstGeom prst="straightConnector1">
            <a:avLst/>
          </a:prstGeom>
          <a:noFill/>
          <a:ln cap="flat" cmpd="sng" w="19050">
            <a:solidFill>
              <a:srgbClr val="000000"/>
            </a:solidFill>
            <a:prstDash val="solid"/>
            <a:round/>
            <a:headEnd len="lg" w="lg" type="none"/>
            <a:tailEnd len="lg" w="lg" type="triangle"/>
          </a:ln>
        </p:spPr>
      </p:cxnSp>
      <p:sp>
        <p:nvSpPr>
          <p:cNvPr id="396" name="Shape 396"/>
          <p:cNvSpPr txBox="1"/>
          <p:nvPr/>
        </p:nvSpPr>
        <p:spPr>
          <a:xfrm>
            <a:off x="5045795" y="4571191"/>
            <a:ext cx="1135800" cy="301799"/>
          </a:xfrm>
          <a:prstGeom prst="rect">
            <a:avLst/>
          </a:prstGeom>
          <a:noFill/>
          <a:ln>
            <a:noFill/>
          </a:ln>
        </p:spPr>
        <p:txBody>
          <a:bodyPr anchorCtr="0" anchor="t" bIns="91425" lIns="91425" rIns="91425" tIns="91425">
            <a:noAutofit/>
          </a:bodyPr>
          <a:lstStyle/>
          <a:p>
            <a:pPr lvl="0" rtl="0">
              <a:spcBef>
                <a:spcPts val="0"/>
              </a:spcBef>
              <a:buNone/>
            </a:pPr>
            <a:r>
              <a:rPr lang="en" sz="1200"/>
              <a:t>request heat</a:t>
            </a:r>
          </a:p>
        </p:txBody>
      </p:sp>
      <p:cxnSp>
        <p:nvCxnSpPr>
          <p:cNvPr id="397" name="Shape 397"/>
          <p:cNvCxnSpPr/>
          <p:nvPr/>
        </p:nvCxnSpPr>
        <p:spPr>
          <a:xfrm>
            <a:off x="6308145" y="4945245"/>
            <a:ext cx="443099" cy="2699"/>
          </a:xfrm>
          <a:prstGeom prst="straightConnector1">
            <a:avLst/>
          </a:prstGeom>
          <a:noFill/>
          <a:ln cap="flat" cmpd="sng" w="19050">
            <a:solidFill>
              <a:srgbClr val="000000"/>
            </a:solidFill>
            <a:prstDash val="solid"/>
            <a:round/>
            <a:headEnd len="lg" w="lg" type="none"/>
            <a:tailEnd len="lg" w="lg" type="triangle"/>
          </a:ln>
        </p:spPr>
      </p:cxnSp>
      <p:cxnSp>
        <p:nvCxnSpPr>
          <p:cNvPr id="398" name="Shape 398"/>
          <p:cNvCxnSpPr/>
          <p:nvPr/>
        </p:nvCxnSpPr>
        <p:spPr>
          <a:xfrm>
            <a:off x="6343577" y="5341204"/>
            <a:ext cx="1359600" cy="12599"/>
          </a:xfrm>
          <a:prstGeom prst="straightConnector1">
            <a:avLst/>
          </a:prstGeom>
          <a:noFill/>
          <a:ln cap="flat" cmpd="sng" w="19050">
            <a:solidFill>
              <a:srgbClr val="000000"/>
            </a:solidFill>
            <a:prstDash val="solid"/>
            <a:round/>
            <a:headEnd len="lg" w="lg" type="none"/>
            <a:tailEnd len="lg" w="lg" type="triangle"/>
          </a:ln>
        </p:spPr>
      </p:cxnSp>
      <p:cxnSp>
        <p:nvCxnSpPr>
          <p:cNvPr id="399" name="Shape 399"/>
          <p:cNvCxnSpPr/>
          <p:nvPr/>
        </p:nvCxnSpPr>
        <p:spPr>
          <a:xfrm>
            <a:off x="6353172" y="5664496"/>
            <a:ext cx="2055899" cy="19199"/>
          </a:xfrm>
          <a:prstGeom prst="straightConnector1">
            <a:avLst/>
          </a:prstGeom>
          <a:noFill/>
          <a:ln cap="flat" cmpd="sng" w="19050">
            <a:solidFill>
              <a:srgbClr val="000000"/>
            </a:solidFill>
            <a:prstDash val="solid"/>
            <a:round/>
            <a:headEnd len="lg" w="lg" type="none"/>
            <a:tailEnd len="lg" w="lg" type="triangle"/>
          </a:ln>
        </p:spPr>
      </p:cxn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
        <p:nvSpPr>
          <p:cNvPr id="401" name="Shape 401"/>
          <p:cNvSpPr/>
          <p:nvPr/>
        </p:nvSpPr>
        <p:spPr>
          <a:xfrm>
            <a:off x="7729178" y="5298943"/>
            <a:ext cx="317400" cy="301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2" name="Shape 402"/>
          <p:cNvSpPr/>
          <p:nvPr/>
        </p:nvSpPr>
        <p:spPr>
          <a:xfrm>
            <a:off x="8445131" y="5664496"/>
            <a:ext cx="317400" cy="301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03" name="Shape 403"/>
          <p:cNvCxnSpPr/>
          <p:nvPr/>
        </p:nvCxnSpPr>
        <p:spPr>
          <a:xfrm>
            <a:off x="454600" y="2454383"/>
            <a:ext cx="0" cy="3553799"/>
          </a:xfrm>
          <a:prstGeom prst="straightConnector1">
            <a:avLst/>
          </a:prstGeom>
          <a:noFill/>
          <a:ln cap="flat" cmpd="sng" w="19050">
            <a:solidFill>
              <a:srgbClr val="000000"/>
            </a:solidFill>
            <a:prstDash val="dash"/>
            <a:round/>
            <a:headEnd len="lg" w="lg" type="none"/>
            <a:tailEnd len="lg" w="lg" type="none"/>
          </a:ln>
        </p:spPr>
      </p:cxnSp>
      <p:cxnSp>
        <p:nvCxnSpPr>
          <p:cNvPr id="404" name="Shape 404"/>
          <p:cNvCxnSpPr/>
          <p:nvPr/>
        </p:nvCxnSpPr>
        <p:spPr>
          <a:xfrm>
            <a:off x="458267" y="1923711"/>
            <a:ext cx="0" cy="202799"/>
          </a:xfrm>
          <a:prstGeom prst="straightConnector1">
            <a:avLst/>
          </a:prstGeom>
          <a:noFill/>
          <a:ln cap="flat" cmpd="sng" w="19050">
            <a:solidFill>
              <a:srgbClr val="000000"/>
            </a:solidFill>
            <a:prstDash val="solid"/>
            <a:round/>
            <a:headEnd len="lg" w="lg" type="none"/>
            <a:tailEnd len="lg" w="lg" type="none"/>
          </a:ln>
        </p:spPr>
      </p:cxnSp>
      <p:cxnSp>
        <p:nvCxnSpPr>
          <p:cNvPr id="405" name="Shape 405"/>
          <p:cNvCxnSpPr/>
          <p:nvPr/>
        </p:nvCxnSpPr>
        <p:spPr>
          <a:xfrm flipH="1">
            <a:off x="406995" y="2126433"/>
            <a:ext cx="51300" cy="85500"/>
          </a:xfrm>
          <a:prstGeom prst="straightConnector1">
            <a:avLst/>
          </a:prstGeom>
          <a:noFill/>
          <a:ln cap="flat" cmpd="sng" w="19050">
            <a:solidFill>
              <a:srgbClr val="000000"/>
            </a:solidFill>
            <a:prstDash val="solid"/>
            <a:round/>
            <a:headEnd len="lg" w="lg" type="none"/>
            <a:tailEnd len="lg" w="lg" type="none"/>
          </a:ln>
        </p:spPr>
      </p:cxnSp>
      <p:cxnSp>
        <p:nvCxnSpPr>
          <p:cNvPr id="406" name="Shape 406"/>
          <p:cNvCxnSpPr/>
          <p:nvPr/>
        </p:nvCxnSpPr>
        <p:spPr>
          <a:xfrm>
            <a:off x="458295" y="2126433"/>
            <a:ext cx="51300" cy="85500"/>
          </a:xfrm>
          <a:prstGeom prst="straightConnector1">
            <a:avLst/>
          </a:prstGeom>
          <a:noFill/>
          <a:ln cap="flat" cmpd="sng" w="19050">
            <a:solidFill>
              <a:srgbClr val="000000"/>
            </a:solidFill>
            <a:prstDash val="solid"/>
            <a:round/>
            <a:headEnd len="lg" w="lg" type="none"/>
            <a:tailEnd len="lg" w="lg" type="none"/>
          </a:ln>
        </p:spPr>
      </p:cxnSp>
      <p:cxnSp>
        <p:nvCxnSpPr>
          <p:cNvPr id="407" name="Shape 407"/>
          <p:cNvCxnSpPr/>
          <p:nvPr/>
        </p:nvCxnSpPr>
        <p:spPr>
          <a:xfrm>
            <a:off x="370196" y="2008232"/>
            <a:ext cx="168899" cy="0"/>
          </a:xfrm>
          <a:prstGeom prst="straightConnector1">
            <a:avLst/>
          </a:prstGeom>
          <a:noFill/>
          <a:ln cap="flat" cmpd="sng" w="19050">
            <a:solidFill>
              <a:srgbClr val="000000"/>
            </a:solidFill>
            <a:prstDash val="solid"/>
            <a:round/>
            <a:headEnd len="lg" w="lg" type="none"/>
            <a:tailEnd len="lg" w="lg" type="none"/>
          </a:ln>
        </p:spPr>
      </p:cxnSp>
      <p:sp>
        <p:nvSpPr>
          <p:cNvPr id="408" name="Shape 408"/>
          <p:cNvSpPr txBox="1"/>
          <p:nvPr/>
        </p:nvSpPr>
        <p:spPr>
          <a:xfrm>
            <a:off x="-264049" y="2092773"/>
            <a:ext cx="1365900" cy="263100"/>
          </a:xfrm>
          <a:prstGeom prst="rect">
            <a:avLst/>
          </a:prstGeom>
          <a:noFill/>
          <a:ln>
            <a:noFill/>
          </a:ln>
        </p:spPr>
        <p:txBody>
          <a:bodyPr anchorCtr="0" anchor="t" bIns="91425" lIns="91425" rIns="91425" tIns="91425">
            <a:noAutofit/>
          </a:bodyPr>
          <a:lstStyle/>
          <a:p>
            <a:pPr lvl="0" rtl="0" algn="ctr">
              <a:spcBef>
                <a:spcPts val="0"/>
              </a:spcBef>
              <a:buNone/>
            </a:pPr>
            <a:r>
              <a:rPr lang="en"/>
              <a:t>An Owner</a:t>
            </a:r>
          </a:p>
        </p:txBody>
      </p:sp>
      <p:sp>
        <p:nvSpPr>
          <p:cNvPr id="409" name="Shape 409"/>
          <p:cNvSpPr/>
          <p:nvPr/>
        </p:nvSpPr>
        <p:spPr>
          <a:xfrm>
            <a:off x="858675" y="1775294"/>
            <a:ext cx="957000" cy="4982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ioProc: Operator</a:t>
            </a:r>
          </a:p>
        </p:txBody>
      </p:sp>
      <p:cxnSp>
        <p:nvCxnSpPr>
          <p:cNvPr id="410" name="Shape 410"/>
          <p:cNvCxnSpPr>
            <a:stCxn id="409" idx="2"/>
            <a:endCxn id="411" idx="0"/>
          </p:cNvCxnSpPr>
          <p:nvPr/>
        </p:nvCxnSpPr>
        <p:spPr>
          <a:xfrm>
            <a:off x="1337175" y="2273594"/>
            <a:ext cx="0" cy="3553800"/>
          </a:xfrm>
          <a:prstGeom prst="straightConnector1">
            <a:avLst/>
          </a:prstGeom>
          <a:noFill/>
          <a:ln cap="flat" cmpd="sng" w="19050">
            <a:solidFill>
              <a:srgbClr val="000000"/>
            </a:solidFill>
            <a:prstDash val="dash"/>
            <a:round/>
            <a:headEnd len="lg" w="lg" type="none"/>
            <a:tailEnd len="lg" w="lg" type="none"/>
          </a:ln>
        </p:spPr>
      </p:cxnSp>
      <p:sp>
        <p:nvSpPr>
          <p:cNvPr id="412" name="Shape 412"/>
          <p:cNvSpPr/>
          <p:nvPr/>
        </p:nvSpPr>
        <p:spPr>
          <a:xfrm>
            <a:off x="1172025" y="2541812"/>
            <a:ext cx="331500" cy="35768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13" name="Shape 413"/>
          <p:cNvCxnSpPr/>
          <p:nvPr/>
        </p:nvCxnSpPr>
        <p:spPr>
          <a:xfrm>
            <a:off x="445275" y="2549912"/>
            <a:ext cx="682799" cy="10500"/>
          </a:xfrm>
          <a:prstGeom prst="straightConnector1">
            <a:avLst/>
          </a:prstGeom>
          <a:noFill/>
          <a:ln cap="flat" cmpd="sng" w="19050">
            <a:solidFill>
              <a:srgbClr val="000000"/>
            </a:solidFill>
            <a:prstDash val="solid"/>
            <a:round/>
            <a:headEnd len="lg" w="lg" type="none"/>
            <a:tailEnd len="lg" w="lg" type="triangle"/>
          </a:ln>
        </p:spPr>
      </p:cxnSp>
      <p:sp>
        <p:nvSpPr>
          <p:cNvPr id="414" name="Shape 414"/>
          <p:cNvSpPr txBox="1"/>
          <p:nvPr/>
        </p:nvSpPr>
        <p:spPr>
          <a:xfrm>
            <a:off x="577962" y="2504887"/>
            <a:ext cx="470700" cy="158399"/>
          </a:xfrm>
          <a:prstGeom prst="rect">
            <a:avLst/>
          </a:prstGeom>
          <a:noFill/>
          <a:ln>
            <a:noFill/>
          </a:ln>
        </p:spPr>
        <p:txBody>
          <a:bodyPr anchorCtr="0" anchor="t" bIns="91425" lIns="91425" rIns="91425" tIns="91425">
            <a:noAutofit/>
          </a:bodyPr>
          <a:lstStyle/>
          <a:p>
            <a:pPr lvl="0" rtl="0">
              <a:spcBef>
                <a:spcPts val="0"/>
              </a:spcBef>
              <a:buNone/>
            </a:pPr>
            <a:r>
              <a:rPr lang="en" sz="1200"/>
              <a:t>turnon</a:t>
            </a:r>
          </a:p>
        </p:txBody>
      </p:sp>
      <p:cxnSp>
        <p:nvCxnSpPr>
          <p:cNvPr id="415" name="Shape 415"/>
          <p:cNvCxnSpPr/>
          <p:nvPr/>
        </p:nvCxnSpPr>
        <p:spPr>
          <a:xfrm rot="10800000">
            <a:off x="374510" y="6152053"/>
            <a:ext cx="962699" cy="4500"/>
          </a:xfrm>
          <a:prstGeom prst="straightConnector1">
            <a:avLst/>
          </a:prstGeom>
          <a:noFill/>
          <a:ln cap="flat" cmpd="sng" w="19050">
            <a:solidFill>
              <a:srgbClr val="000000"/>
            </a:solidFill>
            <a:prstDash val="dashDot"/>
            <a:round/>
            <a:headEnd len="lg" w="lg" type="none"/>
            <a:tailEnd len="lg" w="lg" type="triangle"/>
          </a:ln>
        </p:spPr>
      </p:cxnSp>
      <p:sp>
        <p:nvSpPr>
          <p:cNvPr id="416" name="Shape 416"/>
          <p:cNvSpPr txBox="1"/>
          <p:nvPr/>
        </p:nvSpPr>
        <p:spPr>
          <a:xfrm>
            <a:off x="370200" y="5672362"/>
            <a:ext cx="827100" cy="158399"/>
          </a:xfrm>
          <a:prstGeom prst="rect">
            <a:avLst/>
          </a:prstGeom>
          <a:noFill/>
          <a:ln>
            <a:noFill/>
          </a:ln>
        </p:spPr>
        <p:txBody>
          <a:bodyPr anchorCtr="0" anchor="t" bIns="91425" lIns="91425" rIns="91425" tIns="91425">
            <a:noAutofit/>
          </a:bodyPr>
          <a:lstStyle/>
          <a:p>
            <a:pPr lvl="0" rtl="0">
              <a:spcBef>
                <a:spcPts val="0"/>
              </a:spcBef>
              <a:buNone/>
            </a:pPr>
            <a:r>
              <a:rPr lang="en" sz="1200"/>
              <a:t>result message</a:t>
            </a:r>
          </a:p>
        </p:txBody>
      </p:sp>
      <p:cxnSp>
        <p:nvCxnSpPr>
          <p:cNvPr id="417" name="Shape 417"/>
          <p:cNvCxnSpPr/>
          <p:nvPr/>
        </p:nvCxnSpPr>
        <p:spPr>
          <a:xfrm>
            <a:off x="1554310" y="2802915"/>
            <a:ext cx="744900" cy="0"/>
          </a:xfrm>
          <a:prstGeom prst="straightConnector1">
            <a:avLst/>
          </a:prstGeom>
          <a:noFill/>
          <a:ln cap="flat" cmpd="sng" w="19050">
            <a:solidFill>
              <a:srgbClr val="000000"/>
            </a:solidFill>
            <a:prstDash val="solid"/>
            <a:round/>
            <a:headEnd len="lg" w="lg" type="none"/>
            <a:tailEnd len="lg" w="lg" type="triangle"/>
          </a:ln>
        </p:spPr>
      </p:cxnSp>
      <p:sp>
        <p:nvSpPr>
          <p:cNvPr id="418" name="Shape 418"/>
          <p:cNvSpPr txBox="1"/>
          <p:nvPr/>
        </p:nvSpPr>
        <p:spPr>
          <a:xfrm>
            <a:off x="1577762" y="2492537"/>
            <a:ext cx="926400" cy="85500"/>
          </a:xfrm>
          <a:prstGeom prst="rect">
            <a:avLst/>
          </a:prstGeom>
          <a:noFill/>
          <a:ln>
            <a:noFill/>
          </a:ln>
        </p:spPr>
        <p:txBody>
          <a:bodyPr anchorCtr="0" anchor="t" bIns="91425" lIns="91425" rIns="91425" tIns="91425">
            <a:noAutofit/>
          </a:bodyPr>
          <a:lstStyle/>
          <a:p>
            <a:pPr lvl="0" rtl="0">
              <a:spcBef>
                <a:spcPts val="0"/>
              </a:spcBef>
              <a:buNone/>
            </a:pPr>
            <a:r>
              <a:rPr lang="en" sz="1200"/>
              <a:t>activate</a:t>
            </a:r>
          </a:p>
        </p:txBody>
      </p:sp>
      <p:cxnSp>
        <p:nvCxnSpPr>
          <p:cNvPr id="419" name="Shape 419"/>
          <p:cNvCxnSpPr/>
          <p:nvPr/>
        </p:nvCxnSpPr>
        <p:spPr>
          <a:xfrm rot="10800000">
            <a:off x="1554300" y="5965512"/>
            <a:ext cx="962699" cy="4500"/>
          </a:xfrm>
          <a:prstGeom prst="straightConnector1">
            <a:avLst/>
          </a:prstGeom>
          <a:noFill/>
          <a:ln cap="flat" cmpd="sng" w="19050">
            <a:solidFill>
              <a:srgbClr val="000000"/>
            </a:solidFill>
            <a:prstDash val="dashDot"/>
            <a:round/>
            <a:headEnd len="lg" w="lg" type="none"/>
            <a:tailEnd len="lg" w="lg" type="triangle"/>
          </a:ln>
        </p:spPr>
      </p:cxnSp>
      <p:sp>
        <p:nvSpPr>
          <p:cNvPr id="420" name="Shape 420"/>
          <p:cNvSpPr txBox="1"/>
          <p:nvPr/>
        </p:nvSpPr>
        <p:spPr>
          <a:xfrm>
            <a:off x="1688150" y="5666437"/>
            <a:ext cx="682799" cy="158399"/>
          </a:xfrm>
          <a:prstGeom prst="rect">
            <a:avLst/>
          </a:prstGeom>
          <a:noFill/>
          <a:ln>
            <a:noFill/>
          </a:ln>
        </p:spPr>
        <p:txBody>
          <a:bodyPr anchorCtr="0" anchor="t" bIns="91425" lIns="91425" rIns="91425" tIns="91425">
            <a:noAutofit/>
          </a:bodyPr>
          <a:lstStyle/>
          <a:p>
            <a:pPr lvl="0" rtl="0">
              <a:spcBef>
                <a:spcPts val="0"/>
              </a:spcBef>
              <a:buNone/>
            </a:pPr>
            <a:r>
              <a:rPr lang="en" sz="1200"/>
              <a:t>status</a:t>
            </a:r>
          </a:p>
        </p:txBody>
      </p:sp>
      <p:sp>
        <p:nvSpPr>
          <p:cNvPr id="421" name="Shape 421"/>
          <p:cNvSpPr/>
          <p:nvPr/>
        </p:nvSpPr>
        <p:spPr>
          <a:xfrm>
            <a:off x="373887" y="1765276"/>
            <a:ext cx="161400" cy="158399"/>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Poker Hand</a:t>
            </a:r>
          </a:p>
        </p:txBody>
      </p:sp>
      <p:sp>
        <p:nvSpPr>
          <p:cNvPr id="427" name="Shape 427"/>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200"/>
              <a:t>Starting a New Game Round</a:t>
            </a:r>
          </a:p>
          <a:p>
            <a:pPr indent="-228600" lvl="0" marL="457200" marR="0" rtl="0" algn="l">
              <a:lnSpc>
                <a:spcPct val="100000"/>
              </a:lnSpc>
              <a:spcBef>
                <a:spcPts val="600"/>
              </a:spcBef>
              <a:spcAft>
                <a:spcPts val="0"/>
              </a:spcAft>
              <a:buSzPct val="100000"/>
            </a:pPr>
            <a:r>
              <a:rPr lang="en" sz="1800"/>
              <a:t>The scenario begins when a request for a new round is sent to the UI.</a:t>
            </a:r>
          </a:p>
          <a:p>
            <a:pPr indent="-228600" lvl="0" marL="457200" marR="0" rtl="0" algn="l">
              <a:lnSpc>
                <a:spcPct val="100000"/>
              </a:lnSpc>
              <a:spcBef>
                <a:spcPts val="600"/>
              </a:spcBef>
              <a:spcAft>
                <a:spcPts val="0"/>
              </a:spcAft>
              <a:buSzPct val="100000"/>
            </a:pPr>
            <a:r>
              <a:rPr lang="en" sz="1800"/>
              <a:t>All players' hands are emptied into the deck, which is then shuffled. </a:t>
            </a:r>
          </a:p>
          <a:p>
            <a:pPr indent="-228600" lvl="0" marL="457200" marR="0" rtl="0" algn="l">
              <a:lnSpc>
                <a:spcPct val="100000"/>
              </a:lnSpc>
              <a:spcBef>
                <a:spcPts val="600"/>
              </a:spcBef>
              <a:spcAft>
                <a:spcPts val="0"/>
              </a:spcAft>
              <a:buSzPct val="100000"/>
            </a:pPr>
            <a:r>
              <a:rPr lang="en" sz="1800"/>
              <a:t>The player left of the dealer supplies an ante bet of the proper amount. </a:t>
            </a:r>
          </a:p>
          <a:p>
            <a:pPr indent="-228600" lvl="0" marL="457200" marR="0" rtl="0" algn="l">
              <a:lnSpc>
                <a:spcPct val="100000"/>
              </a:lnSpc>
              <a:spcBef>
                <a:spcPts val="600"/>
              </a:spcBef>
              <a:spcAft>
                <a:spcPts val="0"/>
              </a:spcAft>
              <a:buSzPct val="100000"/>
            </a:pPr>
            <a:r>
              <a:rPr lang="en" sz="1800"/>
              <a:t>Next each player is dealt a hand of two cards from the deck in a round-robin fashion; one card to each player, then the second card.</a:t>
            </a:r>
          </a:p>
          <a:p>
            <a:pPr indent="-228600" lvl="0" marL="457200" marR="0" rtl="0" algn="l">
              <a:lnSpc>
                <a:spcPct val="100000"/>
              </a:lnSpc>
              <a:spcBef>
                <a:spcPts val="600"/>
              </a:spcBef>
              <a:spcAft>
                <a:spcPts val="0"/>
              </a:spcAft>
              <a:buSzPct val="100000"/>
            </a:pPr>
            <a:r>
              <a:rPr lang="en" sz="1800"/>
              <a:t>If the player left of the dealer doesn't have enough money to ante, he/she is removed from the game, and the next player supplies the ante. </a:t>
            </a:r>
          </a:p>
          <a:p>
            <a:pPr indent="-228600" lvl="0" marL="457200" marR="0" rtl="0" algn="l">
              <a:lnSpc>
                <a:spcPct val="100000"/>
              </a:lnSpc>
              <a:spcBef>
                <a:spcPts val="600"/>
              </a:spcBef>
              <a:spcAft>
                <a:spcPts val="0"/>
              </a:spcAft>
              <a:buSzPct val="100000"/>
            </a:pPr>
            <a:r>
              <a:rPr lang="en" sz="1800"/>
              <a:t>If that player also cannot afford the ante, this cycle continues until such a player is found or all players are removed.</a:t>
            </a:r>
          </a:p>
        </p:txBody>
      </p:sp>
      <p:sp>
        <p:nvSpPr>
          <p:cNvPr id="428" name="Shape 4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a:t>
            </a:r>
          </a:p>
        </p:txBody>
      </p:sp>
      <p:sp>
        <p:nvSpPr>
          <p:cNvPr id="53" name="Shape 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pic>
        <p:nvPicPr>
          <p:cNvPr id="54" name="Shape 54"/>
          <p:cNvPicPr preferRelativeResize="0"/>
          <p:nvPr/>
        </p:nvPicPr>
        <p:blipFill>
          <a:blip r:embed="rId3">
            <a:alphaModFix/>
          </a:blip>
          <a:stretch>
            <a:fillRect/>
          </a:stretch>
        </p:blipFill>
        <p:spPr>
          <a:xfrm>
            <a:off x="781572" y="1599325"/>
            <a:ext cx="7164855" cy="5030474"/>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Poker Hand</a:t>
            </a:r>
          </a:p>
        </p:txBody>
      </p:sp>
      <p:sp>
        <p:nvSpPr>
          <p:cNvPr id="434" name="Shape 4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
        <p:nvSpPr>
          <p:cNvPr id="435" name="Shape 435"/>
          <p:cNvSpPr/>
          <p:nvPr/>
        </p:nvSpPr>
        <p:spPr>
          <a:xfrm>
            <a:off x="9168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interface: UI</a:t>
            </a:r>
          </a:p>
        </p:txBody>
      </p:sp>
      <p:cxnSp>
        <p:nvCxnSpPr>
          <p:cNvPr id="436" name="Shape 436"/>
          <p:cNvCxnSpPr/>
          <p:nvPr/>
        </p:nvCxnSpPr>
        <p:spPr>
          <a:xfrm>
            <a:off x="15896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37" name="Shape 437"/>
          <p:cNvSpPr/>
          <p:nvPr/>
        </p:nvSpPr>
        <p:spPr>
          <a:xfrm>
            <a:off x="268400" y="2492275"/>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38" name="Shape 438"/>
          <p:cNvCxnSpPr>
            <a:stCxn id="437" idx="6"/>
          </p:cNvCxnSpPr>
          <p:nvPr/>
        </p:nvCxnSpPr>
        <p:spPr>
          <a:xfrm>
            <a:off x="443300" y="2579725"/>
            <a:ext cx="1079400" cy="5100"/>
          </a:xfrm>
          <a:prstGeom prst="straightConnector1">
            <a:avLst/>
          </a:prstGeom>
          <a:noFill/>
          <a:ln cap="flat" cmpd="sng" w="19050">
            <a:solidFill>
              <a:srgbClr val="000000"/>
            </a:solidFill>
            <a:prstDash val="solid"/>
            <a:round/>
            <a:headEnd len="lg" w="lg" type="none"/>
            <a:tailEnd len="lg" w="lg" type="triangle"/>
          </a:ln>
        </p:spPr>
      </p:cxnSp>
      <p:sp>
        <p:nvSpPr>
          <p:cNvPr id="439" name="Shape 439"/>
          <p:cNvSpPr txBox="1"/>
          <p:nvPr/>
        </p:nvSpPr>
        <p:spPr>
          <a:xfrm>
            <a:off x="70250" y="2203162"/>
            <a:ext cx="1825500" cy="313799"/>
          </a:xfrm>
          <a:prstGeom prst="rect">
            <a:avLst/>
          </a:prstGeom>
          <a:noFill/>
          <a:ln>
            <a:noFill/>
          </a:ln>
        </p:spPr>
        <p:txBody>
          <a:bodyPr anchorCtr="0" anchor="t" bIns="91425" lIns="91425" rIns="91425" tIns="91425">
            <a:noAutofit/>
          </a:bodyPr>
          <a:lstStyle/>
          <a:p>
            <a:pPr lvl="0" rtl="0">
              <a:spcBef>
                <a:spcPts val="0"/>
              </a:spcBef>
              <a:buNone/>
            </a:pPr>
            <a:r>
              <a:rPr lang="en" sz="1200"/>
              <a:t>newRound()</a:t>
            </a:r>
          </a:p>
        </p:txBody>
      </p:sp>
      <p:sp>
        <p:nvSpPr>
          <p:cNvPr id="440" name="Shape 440"/>
          <p:cNvSpPr/>
          <p:nvPr/>
        </p:nvSpPr>
        <p:spPr>
          <a:xfrm>
            <a:off x="22433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table: Table</a:t>
            </a:r>
          </a:p>
        </p:txBody>
      </p:sp>
      <p:cxnSp>
        <p:nvCxnSpPr>
          <p:cNvPr id="441" name="Shape 441"/>
          <p:cNvCxnSpPr/>
          <p:nvPr/>
        </p:nvCxnSpPr>
        <p:spPr>
          <a:xfrm>
            <a:off x="29161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42" name="Shape 442"/>
          <p:cNvSpPr/>
          <p:nvPr/>
        </p:nvSpPr>
        <p:spPr>
          <a:xfrm>
            <a:off x="51916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Player</a:t>
            </a:r>
          </a:p>
        </p:txBody>
      </p:sp>
      <p:cxnSp>
        <p:nvCxnSpPr>
          <p:cNvPr id="443" name="Shape 443"/>
          <p:cNvCxnSpPr/>
          <p:nvPr/>
        </p:nvCxnSpPr>
        <p:spPr>
          <a:xfrm>
            <a:off x="58644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44" name="Shape 444"/>
          <p:cNvSpPr/>
          <p:nvPr/>
        </p:nvSpPr>
        <p:spPr>
          <a:xfrm>
            <a:off x="65181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cards: Deck</a:t>
            </a:r>
          </a:p>
        </p:txBody>
      </p:sp>
      <p:cxnSp>
        <p:nvCxnSpPr>
          <p:cNvPr id="445" name="Shape 445"/>
          <p:cNvCxnSpPr/>
          <p:nvPr/>
        </p:nvCxnSpPr>
        <p:spPr>
          <a:xfrm>
            <a:off x="71909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46" name="Shape 446"/>
          <p:cNvSpPr/>
          <p:nvPr/>
        </p:nvSpPr>
        <p:spPr>
          <a:xfrm>
            <a:off x="2732225" y="3138225"/>
            <a:ext cx="350999" cy="34673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47" name="Shape 447"/>
          <p:cNvCxnSpPr>
            <a:endCxn id="446" idx="0"/>
          </p:cNvCxnSpPr>
          <p:nvPr/>
        </p:nvCxnSpPr>
        <p:spPr>
          <a:xfrm>
            <a:off x="1580225" y="3138225"/>
            <a:ext cx="1327499" cy="0"/>
          </a:xfrm>
          <a:prstGeom prst="straightConnector1">
            <a:avLst/>
          </a:prstGeom>
          <a:noFill/>
          <a:ln cap="flat" cmpd="sng" w="19050">
            <a:solidFill>
              <a:srgbClr val="000000"/>
            </a:solidFill>
            <a:prstDash val="solid"/>
            <a:round/>
            <a:headEnd len="lg" w="lg" type="none"/>
            <a:tailEnd len="lg" w="lg" type="triangle"/>
          </a:ln>
        </p:spPr>
      </p:cxnSp>
      <p:sp>
        <p:nvSpPr>
          <p:cNvPr id="448" name="Shape 448"/>
          <p:cNvSpPr txBox="1"/>
          <p:nvPr/>
        </p:nvSpPr>
        <p:spPr>
          <a:xfrm>
            <a:off x="1675050" y="2874925"/>
            <a:ext cx="980100" cy="186599"/>
          </a:xfrm>
          <a:prstGeom prst="rect">
            <a:avLst/>
          </a:prstGeom>
          <a:noFill/>
          <a:ln>
            <a:noFill/>
          </a:ln>
        </p:spPr>
        <p:txBody>
          <a:bodyPr anchorCtr="0" anchor="t" bIns="91425" lIns="91425" rIns="91425" tIns="91425">
            <a:noAutofit/>
          </a:bodyPr>
          <a:lstStyle/>
          <a:p>
            <a:pPr>
              <a:spcBef>
                <a:spcPts val="0"/>
              </a:spcBef>
              <a:buNone/>
            </a:pPr>
            <a:r>
              <a:rPr lang="en" sz="1200"/>
              <a:t>newGame()</a:t>
            </a:r>
          </a:p>
        </p:txBody>
      </p:sp>
      <p:sp>
        <p:nvSpPr>
          <p:cNvPr id="449" name="Shape 449"/>
          <p:cNvSpPr/>
          <p:nvPr/>
        </p:nvSpPr>
        <p:spPr>
          <a:xfrm>
            <a:off x="78446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leftmost: Player</a:t>
            </a:r>
          </a:p>
        </p:txBody>
      </p:sp>
      <p:cxnSp>
        <p:nvCxnSpPr>
          <p:cNvPr id="450" name="Shape 450"/>
          <p:cNvCxnSpPr/>
          <p:nvPr/>
        </p:nvCxnSpPr>
        <p:spPr>
          <a:xfrm>
            <a:off x="85174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51" name="Shape 451"/>
          <p:cNvSpPr/>
          <p:nvPr/>
        </p:nvSpPr>
        <p:spPr>
          <a:xfrm>
            <a:off x="2589575" y="3236975"/>
            <a:ext cx="5255100" cy="1020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2" name="Shape 452"/>
          <p:cNvSpPr/>
          <p:nvPr/>
        </p:nvSpPr>
        <p:spPr>
          <a:xfrm>
            <a:off x="2600550" y="3215025"/>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loop</a:t>
            </a:r>
          </a:p>
        </p:txBody>
      </p:sp>
      <p:sp>
        <p:nvSpPr>
          <p:cNvPr id="453" name="Shape 453"/>
          <p:cNvSpPr txBox="1"/>
          <p:nvPr/>
        </p:nvSpPr>
        <p:spPr>
          <a:xfrm>
            <a:off x="3335725" y="3247950"/>
            <a:ext cx="1590900" cy="313799"/>
          </a:xfrm>
          <a:prstGeom prst="rect">
            <a:avLst/>
          </a:prstGeom>
          <a:noFill/>
          <a:ln>
            <a:noFill/>
          </a:ln>
        </p:spPr>
        <p:txBody>
          <a:bodyPr anchorCtr="0" anchor="t" bIns="91425" lIns="91425" rIns="91425" tIns="91425">
            <a:noAutofit/>
          </a:bodyPr>
          <a:lstStyle/>
          <a:p>
            <a:pPr>
              <a:spcBef>
                <a:spcPts val="0"/>
              </a:spcBef>
              <a:buNone/>
            </a:pPr>
            <a:r>
              <a:rPr lang="en"/>
              <a:t>[for all players]</a:t>
            </a:r>
          </a:p>
        </p:txBody>
      </p:sp>
      <p:sp>
        <p:nvSpPr>
          <p:cNvPr id="454" name="Shape 454"/>
          <p:cNvSpPr/>
          <p:nvPr/>
        </p:nvSpPr>
        <p:spPr>
          <a:xfrm>
            <a:off x="2973625" y="3632000"/>
            <a:ext cx="350999"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5" name="Shape 455"/>
          <p:cNvSpPr/>
          <p:nvPr/>
        </p:nvSpPr>
        <p:spPr>
          <a:xfrm>
            <a:off x="3258925" y="3412550"/>
            <a:ext cx="153625" cy="208475"/>
          </a:xfrm>
          <a:custGeom>
            <a:pathLst>
              <a:path extrusionOk="0" h="8339" w="6145">
                <a:moveTo>
                  <a:pt x="0" y="0"/>
                </a:moveTo>
                <a:lnTo>
                  <a:pt x="5706" y="439"/>
                </a:lnTo>
                <a:lnTo>
                  <a:pt x="6145" y="8339"/>
                </a:lnTo>
              </a:path>
            </a:pathLst>
          </a:custGeom>
          <a:noFill/>
          <a:ln cap="flat" cmpd="sng" w="19050">
            <a:solidFill>
              <a:srgbClr val="000000"/>
            </a:solidFill>
            <a:prstDash val="solid"/>
            <a:round/>
            <a:headEnd len="lg" w="lg" type="none"/>
            <a:tailEnd len="lg" w="lg" type="triangle"/>
          </a:ln>
        </p:spPr>
      </p:sp>
      <p:sp>
        <p:nvSpPr>
          <p:cNvPr id="456" name="Shape 456"/>
          <p:cNvSpPr/>
          <p:nvPr/>
        </p:nvSpPr>
        <p:spPr>
          <a:xfrm>
            <a:off x="5793650" y="3675900"/>
            <a:ext cx="174899" cy="470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57" name="Shape 457"/>
          <p:cNvSpPr/>
          <p:nvPr/>
        </p:nvSpPr>
        <p:spPr>
          <a:xfrm>
            <a:off x="7132325" y="3818525"/>
            <a:ext cx="174899" cy="271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8" name="Shape 458"/>
          <p:cNvCxnSpPr/>
          <p:nvPr/>
        </p:nvCxnSpPr>
        <p:spPr>
          <a:xfrm>
            <a:off x="3336150" y="3675900"/>
            <a:ext cx="2469000" cy="21900"/>
          </a:xfrm>
          <a:prstGeom prst="straightConnector1">
            <a:avLst/>
          </a:prstGeom>
          <a:noFill/>
          <a:ln cap="flat" cmpd="sng" w="19050">
            <a:solidFill>
              <a:srgbClr val="000000"/>
            </a:solidFill>
            <a:prstDash val="solid"/>
            <a:round/>
            <a:headEnd len="lg" w="lg" type="none"/>
            <a:tailEnd len="lg" w="lg" type="triangle"/>
          </a:ln>
        </p:spPr>
      </p:cxnSp>
      <p:sp>
        <p:nvSpPr>
          <p:cNvPr id="459" name="Shape 459"/>
          <p:cNvSpPr txBox="1"/>
          <p:nvPr/>
        </p:nvSpPr>
        <p:spPr>
          <a:xfrm>
            <a:off x="4605325" y="3352437"/>
            <a:ext cx="1239300" cy="174899"/>
          </a:xfrm>
          <a:prstGeom prst="rect">
            <a:avLst/>
          </a:prstGeom>
          <a:noFill/>
          <a:ln>
            <a:noFill/>
          </a:ln>
        </p:spPr>
        <p:txBody>
          <a:bodyPr anchorCtr="0" anchor="t" bIns="91425" lIns="91425" rIns="91425" tIns="91425">
            <a:noAutofit/>
          </a:bodyPr>
          <a:lstStyle/>
          <a:p>
            <a:pPr>
              <a:spcBef>
                <a:spcPts val="0"/>
              </a:spcBef>
              <a:buNone/>
            </a:pPr>
            <a:r>
              <a:rPr lang="en" sz="1200"/>
              <a:t>emptyHand()</a:t>
            </a:r>
          </a:p>
        </p:txBody>
      </p:sp>
      <p:cxnSp>
        <p:nvCxnSpPr>
          <p:cNvPr id="460" name="Shape 460"/>
          <p:cNvCxnSpPr/>
          <p:nvPr/>
        </p:nvCxnSpPr>
        <p:spPr>
          <a:xfrm>
            <a:off x="6002975" y="3818525"/>
            <a:ext cx="1153499" cy="1800"/>
          </a:xfrm>
          <a:prstGeom prst="straightConnector1">
            <a:avLst/>
          </a:prstGeom>
          <a:noFill/>
          <a:ln cap="flat" cmpd="sng" w="19050">
            <a:solidFill>
              <a:srgbClr val="000000"/>
            </a:solidFill>
            <a:prstDash val="solid"/>
            <a:round/>
            <a:headEnd len="lg" w="lg" type="none"/>
            <a:tailEnd len="lg" w="lg" type="triangle"/>
          </a:ln>
        </p:spPr>
      </p:cxnSp>
      <p:sp>
        <p:nvSpPr>
          <p:cNvPr id="461" name="Shape 461"/>
          <p:cNvSpPr txBox="1"/>
          <p:nvPr/>
        </p:nvSpPr>
        <p:spPr>
          <a:xfrm>
            <a:off x="6122825" y="3555175"/>
            <a:ext cx="980100" cy="186599"/>
          </a:xfrm>
          <a:prstGeom prst="rect">
            <a:avLst/>
          </a:prstGeom>
          <a:noFill/>
          <a:ln>
            <a:noFill/>
          </a:ln>
        </p:spPr>
        <p:txBody>
          <a:bodyPr anchorCtr="0" anchor="t" bIns="91425" lIns="91425" rIns="91425" tIns="91425">
            <a:noAutofit/>
          </a:bodyPr>
          <a:lstStyle/>
          <a:p>
            <a:pPr>
              <a:spcBef>
                <a:spcPts val="0"/>
              </a:spcBef>
              <a:buNone/>
            </a:pPr>
            <a:r>
              <a:rPr lang="en" sz="1200"/>
              <a:t>addCards()</a:t>
            </a:r>
          </a:p>
        </p:txBody>
      </p:sp>
      <p:sp>
        <p:nvSpPr>
          <p:cNvPr id="462" name="Shape 462"/>
          <p:cNvSpPr/>
          <p:nvPr/>
        </p:nvSpPr>
        <p:spPr>
          <a:xfrm>
            <a:off x="7082000" y="4462075"/>
            <a:ext cx="217799" cy="313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63" name="Shape 463"/>
          <p:cNvCxnSpPr/>
          <p:nvPr/>
        </p:nvCxnSpPr>
        <p:spPr>
          <a:xfrm>
            <a:off x="3096462" y="4462075"/>
            <a:ext cx="4081199" cy="0"/>
          </a:xfrm>
          <a:prstGeom prst="straightConnector1">
            <a:avLst/>
          </a:prstGeom>
          <a:noFill/>
          <a:ln cap="flat" cmpd="sng" w="19050">
            <a:solidFill>
              <a:srgbClr val="000000"/>
            </a:solidFill>
            <a:prstDash val="solid"/>
            <a:round/>
            <a:headEnd len="lg" w="lg" type="none"/>
            <a:tailEnd len="lg" w="lg" type="triangle"/>
          </a:ln>
        </p:spPr>
      </p:cxnSp>
      <p:sp>
        <p:nvSpPr>
          <p:cNvPr id="464" name="Shape 464"/>
          <p:cNvSpPr txBox="1"/>
          <p:nvPr/>
        </p:nvSpPr>
        <p:spPr>
          <a:xfrm>
            <a:off x="3412550" y="4169825"/>
            <a:ext cx="1079400" cy="174899"/>
          </a:xfrm>
          <a:prstGeom prst="rect">
            <a:avLst/>
          </a:prstGeom>
          <a:noFill/>
          <a:ln>
            <a:noFill/>
          </a:ln>
        </p:spPr>
        <p:txBody>
          <a:bodyPr anchorCtr="0" anchor="t" bIns="91425" lIns="91425" rIns="91425" tIns="91425">
            <a:noAutofit/>
          </a:bodyPr>
          <a:lstStyle/>
          <a:p>
            <a:pPr>
              <a:spcBef>
                <a:spcPts val="0"/>
              </a:spcBef>
              <a:buNone/>
            </a:pPr>
            <a:r>
              <a:rPr lang="en" sz="1200"/>
              <a:t>shuffle()</a:t>
            </a:r>
          </a:p>
        </p:txBody>
      </p:sp>
      <p:sp>
        <p:nvSpPr>
          <p:cNvPr id="465" name="Shape 465"/>
          <p:cNvSpPr/>
          <p:nvPr/>
        </p:nvSpPr>
        <p:spPr>
          <a:xfrm>
            <a:off x="2656650" y="4857812"/>
            <a:ext cx="6309300" cy="11432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6" name="Shape 466"/>
          <p:cNvSpPr/>
          <p:nvPr/>
        </p:nvSpPr>
        <p:spPr>
          <a:xfrm>
            <a:off x="2656650" y="4864612"/>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loop</a:t>
            </a:r>
          </a:p>
        </p:txBody>
      </p:sp>
      <p:sp>
        <p:nvSpPr>
          <p:cNvPr id="467" name="Shape 467"/>
          <p:cNvSpPr txBox="1"/>
          <p:nvPr/>
        </p:nvSpPr>
        <p:spPr>
          <a:xfrm>
            <a:off x="3335725" y="4916525"/>
            <a:ext cx="3127500" cy="208499"/>
          </a:xfrm>
          <a:prstGeom prst="rect">
            <a:avLst/>
          </a:prstGeom>
          <a:solidFill>
            <a:srgbClr val="FFFFFF"/>
          </a:solidFill>
          <a:ln>
            <a:noFill/>
          </a:ln>
        </p:spPr>
        <p:txBody>
          <a:bodyPr anchorCtr="0" anchor="t" bIns="91425" lIns="91425" rIns="91425" tIns="91425">
            <a:noAutofit/>
          </a:bodyPr>
          <a:lstStyle/>
          <a:p>
            <a:pPr>
              <a:spcBef>
                <a:spcPts val="0"/>
              </a:spcBef>
              <a:buNone/>
            </a:pPr>
            <a:r>
              <a:rPr lang="en" sz="1200"/>
              <a:t>[players remain and leftmost cannot ante]</a:t>
            </a:r>
          </a:p>
        </p:txBody>
      </p:sp>
      <p:sp>
        <p:nvSpPr>
          <p:cNvPr id="468" name="Shape 468"/>
          <p:cNvSpPr/>
          <p:nvPr/>
        </p:nvSpPr>
        <p:spPr>
          <a:xfrm>
            <a:off x="2947062" y="5303112"/>
            <a:ext cx="350999"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9" name="Shape 469"/>
          <p:cNvSpPr/>
          <p:nvPr/>
        </p:nvSpPr>
        <p:spPr>
          <a:xfrm>
            <a:off x="3329025" y="5121312"/>
            <a:ext cx="153625" cy="208475"/>
          </a:xfrm>
          <a:custGeom>
            <a:pathLst>
              <a:path extrusionOk="0" h="8339" w="6145">
                <a:moveTo>
                  <a:pt x="0" y="0"/>
                </a:moveTo>
                <a:lnTo>
                  <a:pt x="5706" y="439"/>
                </a:lnTo>
                <a:lnTo>
                  <a:pt x="6145" y="8339"/>
                </a:lnTo>
              </a:path>
            </a:pathLst>
          </a:custGeom>
          <a:noFill/>
          <a:ln cap="flat" cmpd="sng" w="19050">
            <a:solidFill>
              <a:srgbClr val="000000"/>
            </a:solidFill>
            <a:prstDash val="solid"/>
            <a:round/>
            <a:headEnd len="lg" w="lg" type="none"/>
            <a:tailEnd len="lg" w="lg" type="triangle"/>
          </a:ln>
        </p:spPr>
      </p:sp>
      <p:sp>
        <p:nvSpPr>
          <p:cNvPr id="470" name="Shape 470"/>
          <p:cNvSpPr txBox="1"/>
          <p:nvPr/>
        </p:nvSpPr>
        <p:spPr>
          <a:xfrm>
            <a:off x="3249500" y="5298425"/>
            <a:ext cx="1153499" cy="174899"/>
          </a:xfrm>
          <a:prstGeom prst="rect">
            <a:avLst/>
          </a:prstGeom>
          <a:noFill/>
          <a:ln>
            <a:noFill/>
          </a:ln>
        </p:spPr>
        <p:txBody>
          <a:bodyPr anchorCtr="0" anchor="t" bIns="91425" lIns="91425" rIns="91425" tIns="91425">
            <a:noAutofit/>
          </a:bodyPr>
          <a:lstStyle/>
          <a:p>
            <a:pPr>
              <a:spcBef>
                <a:spcPts val="0"/>
              </a:spcBef>
              <a:buNone/>
            </a:pPr>
            <a:r>
              <a:rPr lang="en" sz="1200"/>
              <a:t>removePlayer(leftmost)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Poker Hand</a:t>
            </a:r>
          </a:p>
        </p:txBody>
      </p:sp>
      <p:sp>
        <p:nvSpPr>
          <p:cNvPr id="476" name="Shape 4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
        <p:nvSpPr>
          <p:cNvPr id="477" name="Shape 477"/>
          <p:cNvSpPr/>
          <p:nvPr/>
        </p:nvSpPr>
        <p:spPr>
          <a:xfrm>
            <a:off x="9168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interface: UI</a:t>
            </a:r>
          </a:p>
        </p:txBody>
      </p:sp>
      <p:cxnSp>
        <p:nvCxnSpPr>
          <p:cNvPr id="478" name="Shape 478"/>
          <p:cNvCxnSpPr/>
          <p:nvPr/>
        </p:nvCxnSpPr>
        <p:spPr>
          <a:xfrm>
            <a:off x="15896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79" name="Shape 479"/>
          <p:cNvSpPr/>
          <p:nvPr/>
        </p:nvSpPr>
        <p:spPr>
          <a:xfrm>
            <a:off x="22433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table: Table</a:t>
            </a:r>
          </a:p>
        </p:txBody>
      </p:sp>
      <p:cxnSp>
        <p:nvCxnSpPr>
          <p:cNvPr id="480" name="Shape 480"/>
          <p:cNvCxnSpPr/>
          <p:nvPr/>
        </p:nvCxnSpPr>
        <p:spPr>
          <a:xfrm>
            <a:off x="29161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81" name="Shape 481"/>
          <p:cNvSpPr/>
          <p:nvPr/>
        </p:nvSpPr>
        <p:spPr>
          <a:xfrm>
            <a:off x="51916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 Player</a:t>
            </a:r>
          </a:p>
        </p:txBody>
      </p:sp>
      <p:cxnSp>
        <p:nvCxnSpPr>
          <p:cNvPr id="482" name="Shape 482"/>
          <p:cNvCxnSpPr/>
          <p:nvPr/>
        </p:nvCxnSpPr>
        <p:spPr>
          <a:xfrm>
            <a:off x="58644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83" name="Shape 483"/>
          <p:cNvSpPr/>
          <p:nvPr/>
        </p:nvSpPr>
        <p:spPr>
          <a:xfrm>
            <a:off x="65181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cards: Deck</a:t>
            </a:r>
          </a:p>
        </p:txBody>
      </p:sp>
      <p:cxnSp>
        <p:nvCxnSpPr>
          <p:cNvPr id="484" name="Shape 484"/>
          <p:cNvCxnSpPr/>
          <p:nvPr/>
        </p:nvCxnSpPr>
        <p:spPr>
          <a:xfrm>
            <a:off x="71909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85" name="Shape 485"/>
          <p:cNvSpPr/>
          <p:nvPr/>
        </p:nvSpPr>
        <p:spPr>
          <a:xfrm>
            <a:off x="2687500" y="2232375"/>
            <a:ext cx="350999" cy="3934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6" name="Shape 486"/>
          <p:cNvSpPr/>
          <p:nvPr/>
        </p:nvSpPr>
        <p:spPr>
          <a:xfrm>
            <a:off x="7844650" y="162622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leftmost: Player</a:t>
            </a:r>
          </a:p>
        </p:txBody>
      </p:sp>
      <p:cxnSp>
        <p:nvCxnSpPr>
          <p:cNvPr id="487" name="Shape 487"/>
          <p:cNvCxnSpPr/>
          <p:nvPr/>
        </p:nvCxnSpPr>
        <p:spPr>
          <a:xfrm>
            <a:off x="8517400" y="2130350"/>
            <a:ext cx="0" cy="3666000"/>
          </a:xfrm>
          <a:prstGeom prst="straightConnector1">
            <a:avLst/>
          </a:prstGeom>
          <a:noFill/>
          <a:ln cap="flat" cmpd="sng" w="19050">
            <a:solidFill>
              <a:srgbClr val="000000"/>
            </a:solidFill>
            <a:prstDash val="dash"/>
            <a:round/>
            <a:headEnd len="lg" w="lg" type="none"/>
            <a:tailEnd len="lg" w="lg" type="none"/>
          </a:ln>
        </p:spPr>
      </p:cxnSp>
      <p:sp>
        <p:nvSpPr>
          <p:cNvPr id="488" name="Shape 488"/>
          <p:cNvSpPr/>
          <p:nvPr/>
        </p:nvSpPr>
        <p:spPr>
          <a:xfrm>
            <a:off x="2370125" y="2205525"/>
            <a:ext cx="6605700" cy="41477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89" name="Shape 489"/>
          <p:cNvSpPr/>
          <p:nvPr/>
        </p:nvSpPr>
        <p:spPr>
          <a:xfrm>
            <a:off x="2370125" y="2232375"/>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alt</a:t>
            </a:r>
          </a:p>
        </p:txBody>
      </p:sp>
      <p:sp>
        <p:nvSpPr>
          <p:cNvPr id="490" name="Shape 490"/>
          <p:cNvSpPr txBox="1"/>
          <p:nvPr/>
        </p:nvSpPr>
        <p:spPr>
          <a:xfrm>
            <a:off x="3028625" y="2130350"/>
            <a:ext cx="1087199" cy="271499"/>
          </a:xfrm>
          <a:prstGeom prst="rect">
            <a:avLst/>
          </a:prstGeom>
          <a:noFill/>
          <a:ln>
            <a:noFill/>
          </a:ln>
        </p:spPr>
        <p:txBody>
          <a:bodyPr anchorCtr="0" anchor="t" bIns="91425" lIns="91425" rIns="91425" tIns="91425">
            <a:noAutofit/>
          </a:bodyPr>
          <a:lstStyle/>
          <a:p>
            <a:pPr>
              <a:spcBef>
                <a:spcPts val="0"/>
              </a:spcBef>
              <a:buNone/>
            </a:pPr>
            <a:r>
              <a:rPr lang="en" sz="1200"/>
              <a:t>[players remain]</a:t>
            </a:r>
          </a:p>
        </p:txBody>
      </p:sp>
      <p:sp>
        <p:nvSpPr>
          <p:cNvPr id="491" name="Shape 491"/>
          <p:cNvSpPr/>
          <p:nvPr/>
        </p:nvSpPr>
        <p:spPr>
          <a:xfrm>
            <a:off x="8394200" y="2616375"/>
            <a:ext cx="292499" cy="444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92" name="Shape 492"/>
          <p:cNvCxnSpPr/>
          <p:nvPr/>
        </p:nvCxnSpPr>
        <p:spPr>
          <a:xfrm flipH="1" rot="10800000">
            <a:off x="3039400" y="2616374"/>
            <a:ext cx="5354699" cy="27600"/>
          </a:xfrm>
          <a:prstGeom prst="straightConnector1">
            <a:avLst/>
          </a:prstGeom>
          <a:noFill/>
          <a:ln cap="flat" cmpd="sng" w="19050">
            <a:solidFill>
              <a:schemeClr val="dk1"/>
            </a:solidFill>
            <a:prstDash val="solid"/>
            <a:round/>
            <a:headEnd len="lg" w="lg" type="none"/>
            <a:tailEnd len="lg" w="lg" type="triangle"/>
          </a:ln>
        </p:spPr>
      </p:cxnSp>
      <p:sp>
        <p:nvSpPr>
          <p:cNvPr id="493" name="Shape 493"/>
          <p:cNvSpPr txBox="1"/>
          <p:nvPr/>
        </p:nvSpPr>
        <p:spPr>
          <a:xfrm>
            <a:off x="7419150" y="2232375"/>
            <a:ext cx="869999" cy="142800"/>
          </a:xfrm>
          <a:prstGeom prst="rect">
            <a:avLst/>
          </a:prstGeom>
          <a:noFill/>
          <a:ln>
            <a:noFill/>
          </a:ln>
        </p:spPr>
        <p:txBody>
          <a:bodyPr anchorCtr="0" anchor="t" bIns="91425" lIns="91425" rIns="91425" tIns="91425">
            <a:noAutofit/>
          </a:bodyPr>
          <a:lstStyle/>
          <a:p>
            <a:pPr>
              <a:spcBef>
                <a:spcPts val="0"/>
              </a:spcBef>
              <a:buNone/>
            </a:pPr>
            <a:r>
              <a:rPr lang="en" sz="1200"/>
              <a:t>ante()</a:t>
            </a:r>
          </a:p>
        </p:txBody>
      </p:sp>
      <p:cxnSp>
        <p:nvCxnSpPr>
          <p:cNvPr id="494" name="Shape 494"/>
          <p:cNvCxnSpPr>
            <a:stCxn id="491" idx="2"/>
          </p:cNvCxnSpPr>
          <p:nvPr/>
        </p:nvCxnSpPr>
        <p:spPr>
          <a:xfrm flipH="1">
            <a:off x="3061249" y="3061275"/>
            <a:ext cx="5479200" cy="11100"/>
          </a:xfrm>
          <a:prstGeom prst="straightConnector1">
            <a:avLst/>
          </a:prstGeom>
          <a:noFill/>
          <a:ln cap="flat" cmpd="sng" w="19050">
            <a:solidFill>
              <a:srgbClr val="000000"/>
            </a:solidFill>
            <a:prstDash val="dashDot"/>
            <a:round/>
            <a:headEnd len="lg" w="lg" type="none"/>
            <a:tailEnd len="lg" w="lg" type="triangle"/>
          </a:ln>
        </p:spPr>
      </p:cxnSp>
      <p:sp>
        <p:nvSpPr>
          <p:cNvPr id="495" name="Shape 495"/>
          <p:cNvSpPr txBox="1"/>
          <p:nvPr/>
        </p:nvSpPr>
        <p:spPr>
          <a:xfrm>
            <a:off x="3358575" y="2682825"/>
            <a:ext cx="658500" cy="142800"/>
          </a:xfrm>
          <a:prstGeom prst="rect">
            <a:avLst/>
          </a:prstGeom>
          <a:noFill/>
          <a:ln>
            <a:noFill/>
          </a:ln>
        </p:spPr>
        <p:txBody>
          <a:bodyPr anchorCtr="0" anchor="t" bIns="91425" lIns="91425" rIns="91425" tIns="91425">
            <a:noAutofit/>
          </a:bodyPr>
          <a:lstStyle/>
          <a:p>
            <a:pPr>
              <a:spcBef>
                <a:spcPts val="0"/>
              </a:spcBef>
              <a:buNone/>
            </a:pPr>
            <a:r>
              <a:rPr lang="en"/>
              <a:t>bet</a:t>
            </a:r>
          </a:p>
        </p:txBody>
      </p:sp>
      <p:sp>
        <p:nvSpPr>
          <p:cNvPr id="496" name="Shape 496"/>
          <p:cNvSpPr/>
          <p:nvPr/>
        </p:nvSpPr>
        <p:spPr>
          <a:xfrm>
            <a:off x="2501800" y="3423525"/>
            <a:ext cx="5479200" cy="18201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97" name="Shape 497"/>
          <p:cNvSpPr/>
          <p:nvPr/>
        </p:nvSpPr>
        <p:spPr>
          <a:xfrm>
            <a:off x="2533750" y="3430800"/>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loop</a:t>
            </a:r>
          </a:p>
        </p:txBody>
      </p:sp>
      <p:sp>
        <p:nvSpPr>
          <p:cNvPr id="498" name="Shape 498"/>
          <p:cNvSpPr txBox="1"/>
          <p:nvPr/>
        </p:nvSpPr>
        <p:spPr>
          <a:xfrm>
            <a:off x="3252825" y="3423525"/>
            <a:ext cx="1087199" cy="271499"/>
          </a:xfrm>
          <a:prstGeom prst="rect">
            <a:avLst/>
          </a:prstGeom>
          <a:noFill/>
          <a:ln>
            <a:noFill/>
          </a:ln>
        </p:spPr>
        <p:txBody>
          <a:bodyPr anchorCtr="0" anchor="t" bIns="91425" lIns="91425" rIns="91425" tIns="91425">
            <a:noAutofit/>
          </a:bodyPr>
          <a:lstStyle/>
          <a:p>
            <a:pPr>
              <a:spcBef>
                <a:spcPts val="0"/>
              </a:spcBef>
              <a:buNone/>
            </a:pPr>
            <a:r>
              <a:rPr lang="en" sz="1200"/>
              <a:t>[for each player, twice]</a:t>
            </a:r>
          </a:p>
        </p:txBody>
      </p:sp>
      <p:sp>
        <p:nvSpPr>
          <p:cNvPr id="499" name="Shape 499"/>
          <p:cNvSpPr/>
          <p:nvPr/>
        </p:nvSpPr>
        <p:spPr>
          <a:xfrm>
            <a:off x="5655000" y="3993225"/>
            <a:ext cx="416999" cy="118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00" name="Shape 500"/>
          <p:cNvCxnSpPr>
            <a:endCxn id="499" idx="0"/>
          </p:cNvCxnSpPr>
          <p:nvPr/>
        </p:nvCxnSpPr>
        <p:spPr>
          <a:xfrm>
            <a:off x="3050400" y="3983025"/>
            <a:ext cx="2813100" cy="10200"/>
          </a:xfrm>
          <a:prstGeom prst="straightConnector1">
            <a:avLst/>
          </a:prstGeom>
          <a:noFill/>
          <a:ln cap="flat" cmpd="sng" w="19050">
            <a:solidFill>
              <a:srgbClr val="000000"/>
            </a:solidFill>
            <a:prstDash val="solid"/>
            <a:round/>
            <a:headEnd len="lg" w="lg" type="none"/>
            <a:tailEnd len="lg" w="lg" type="triangle"/>
          </a:ln>
        </p:spPr>
      </p:cxnSp>
      <p:sp>
        <p:nvSpPr>
          <p:cNvPr id="501" name="Shape 501"/>
          <p:cNvSpPr txBox="1"/>
          <p:nvPr/>
        </p:nvSpPr>
        <p:spPr>
          <a:xfrm>
            <a:off x="4479900" y="3695025"/>
            <a:ext cx="1147200" cy="142800"/>
          </a:xfrm>
          <a:prstGeom prst="rect">
            <a:avLst/>
          </a:prstGeom>
          <a:noFill/>
          <a:ln>
            <a:noFill/>
          </a:ln>
        </p:spPr>
        <p:txBody>
          <a:bodyPr anchorCtr="0" anchor="t" bIns="91425" lIns="91425" rIns="91425" tIns="91425">
            <a:noAutofit/>
          </a:bodyPr>
          <a:lstStyle/>
          <a:p>
            <a:pPr>
              <a:spcBef>
                <a:spcPts val="0"/>
              </a:spcBef>
              <a:buNone/>
            </a:pPr>
            <a:r>
              <a:rPr lang="en" sz="1200"/>
              <a:t>drawCard()</a:t>
            </a:r>
          </a:p>
        </p:txBody>
      </p:sp>
      <p:sp>
        <p:nvSpPr>
          <p:cNvPr id="502" name="Shape 502"/>
          <p:cNvSpPr/>
          <p:nvPr/>
        </p:nvSpPr>
        <p:spPr>
          <a:xfrm>
            <a:off x="7055500" y="4114800"/>
            <a:ext cx="292499" cy="930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03" name="Shape 503"/>
          <p:cNvCxnSpPr/>
          <p:nvPr/>
        </p:nvCxnSpPr>
        <p:spPr>
          <a:xfrm flipH="1" rot="10800000">
            <a:off x="6035950" y="4114799"/>
            <a:ext cx="983400" cy="8100"/>
          </a:xfrm>
          <a:prstGeom prst="straightConnector1">
            <a:avLst/>
          </a:prstGeom>
          <a:noFill/>
          <a:ln cap="flat" cmpd="sng" w="19050">
            <a:solidFill>
              <a:srgbClr val="000000"/>
            </a:solidFill>
            <a:prstDash val="solid"/>
            <a:round/>
            <a:headEnd len="lg" w="lg" type="none"/>
            <a:tailEnd len="lg" w="lg" type="triangle"/>
          </a:ln>
        </p:spPr>
      </p:cxnSp>
      <p:sp>
        <p:nvSpPr>
          <p:cNvPr id="504" name="Shape 504"/>
          <p:cNvSpPr txBox="1"/>
          <p:nvPr/>
        </p:nvSpPr>
        <p:spPr>
          <a:xfrm>
            <a:off x="6162700" y="3842400"/>
            <a:ext cx="892800" cy="142800"/>
          </a:xfrm>
          <a:prstGeom prst="rect">
            <a:avLst/>
          </a:prstGeom>
          <a:noFill/>
          <a:ln>
            <a:noFill/>
          </a:ln>
        </p:spPr>
        <p:txBody>
          <a:bodyPr anchorCtr="0" anchor="t" bIns="91425" lIns="91425" rIns="91425" tIns="91425">
            <a:noAutofit/>
          </a:bodyPr>
          <a:lstStyle/>
          <a:p>
            <a:pPr>
              <a:spcBef>
                <a:spcPts val="0"/>
              </a:spcBef>
              <a:buNone/>
            </a:pPr>
            <a:r>
              <a:rPr lang="en" sz="1200"/>
              <a:t>getCard()</a:t>
            </a:r>
          </a:p>
        </p:txBody>
      </p:sp>
      <p:cxnSp>
        <p:nvCxnSpPr>
          <p:cNvPr id="505" name="Shape 505"/>
          <p:cNvCxnSpPr>
            <a:stCxn id="502" idx="2"/>
          </p:cNvCxnSpPr>
          <p:nvPr/>
        </p:nvCxnSpPr>
        <p:spPr>
          <a:xfrm rot="10800000">
            <a:off x="6144849" y="5025600"/>
            <a:ext cx="1056900" cy="19800"/>
          </a:xfrm>
          <a:prstGeom prst="straightConnector1">
            <a:avLst/>
          </a:prstGeom>
          <a:noFill/>
          <a:ln cap="flat" cmpd="sng" w="19050">
            <a:solidFill>
              <a:srgbClr val="000000"/>
            </a:solidFill>
            <a:prstDash val="dashDot"/>
            <a:round/>
            <a:headEnd len="lg" w="lg" type="none"/>
            <a:tailEnd len="lg" w="lg" type="triangle"/>
          </a:ln>
        </p:spPr>
      </p:cxnSp>
      <p:sp>
        <p:nvSpPr>
          <p:cNvPr id="506" name="Shape 506"/>
          <p:cNvSpPr txBox="1"/>
          <p:nvPr/>
        </p:nvSpPr>
        <p:spPr>
          <a:xfrm>
            <a:off x="6298375" y="4762200"/>
            <a:ext cx="658500" cy="142800"/>
          </a:xfrm>
          <a:prstGeom prst="rect">
            <a:avLst/>
          </a:prstGeom>
          <a:noFill/>
          <a:ln>
            <a:noFill/>
          </a:ln>
        </p:spPr>
        <p:txBody>
          <a:bodyPr anchorCtr="0" anchor="t" bIns="91425" lIns="91425" rIns="91425" tIns="91425">
            <a:noAutofit/>
          </a:bodyPr>
          <a:lstStyle/>
          <a:p>
            <a:pPr>
              <a:spcBef>
                <a:spcPts val="0"/>
              </a:spcBef>
              <a:buNone/>
            </a:pPr>
            <a:r>
              <a:rPr lang="en" sz="1200"/>
              <a:t>a card</a:t>
            </a:r>
          </a:p>
        </p:txBody>
      </p:sp>
      <p:cxnSp>
        <p:nvCxnSpPr>
          <p:cNvPr id="507" name="Shape 507"/>
          <p:cNvCxnSpPr/>
          <p:nvPr/>
        </p:nvCxnSpPr>
        <p:spPr>
          <a:xfrm>
            <a:off x="2370125" y="5310850"/>
            <a:ext cx="6605700" cy="0"/>
          </a:xfrm>
          <a:prstGeom prst="straightConnector1">
            <a:avLst/>
          </a:prstGeom>
          <a:noFill/>
          <a:ln cap="flat" cmpd="sng" w="38100">
            <a:solidFill>
              <a:srgbClr val="000000"/>
            </a:solidFill>
            <a:prstDash val="dot"/>
            <a:round/>
            <a:headEnd len="lg" w="lg" type="none"/>
            <a:tailEnd len="lg" w="lg" type="none"/>
          </a:ln>
        </p:spPr>
      </p:cxnSp>
      <p:sp>
        <p:nvSpPr>
          <p:cNvPr id="508" name="Shape 508"/>
          <p:cNvSpPr txBox="1"/>
          <p:nvPr/>
        </p:nvSpPr>
        <p:spPr>
          <a:xfrm>
            <a:off x="3249700" y="5243625"/>
            <a:ext cx="954599" cy="230400"/>
          </a:xfrm>
          <a:prstGeom prst="rect">
            <a:avLst/>
          </a:prstGeom>
          <a:noFill/>
          <a:ln>
            <a:noFill/>
          </a:ln>
        </p:spPr>
        <p:txBody>
          <a:bodyPr anchorCtr="0" anchor="t" bIns="91425" lIns="91425" rIns="91425" tIns="91425">
            <a:noAutofit/>
          </a:bodyPr>
          <a:lstStyle/>
          <a:p>
            <a:pPr>
              <a:spcBef>
                <a:spcPts val="0"/>
              </a:spcBef>
              <a:buNone/>
            </a:pPr>
            <a:r>
              <a:rPr lang="en" sz="1200"/>
              <a:t>[else]</a:t>
            </a:r>
          </a:p>
        </p:txBody>
      </p:sp>
      <p:sp>
        <p:nvSpPr>
          <p:cNvPr id="509" name="Shape 509"/>
          <p:cNvSpPr/>
          <p:nvPr/>
        </p:nvSpPr>
        <p:spPr>
          <a:xfrm>
            <a:off x="2754175" y="5596125"/>
            <a:ext cx="416999" cy="570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0" name="Shape 510"/>
          <p:cNvSpPr/>
          <p:nvPr/>
        </p:nvSpPr>
        <p:spPr>
          <a:xfrm>
            <a:off x="3050400" y="5378075"/>
            <a:ext cx="252375" cy="263350"/>
          </a:xfrm>
          <a:custGeom>
            <a:pathLst>
              <a:path extrusionOk="0" h="10534" w="10095">
                <a:moveTo>
                  <a:pt x="0" y="439"/>
                </a:moveTo>
                <a:lnTo>
                  <a:pt x="9217" y="0"/>
                </a:lnTo>
                <a:lnTo>
                  <a:pt x="10095" y="10534"/>
                </a:lnTo>
                <a:lnTo>
                  <a:pt x="3950" y="10095"/>
                </a:lnTo>
              </a:path>
            </a:pathLst>
          </a:custGeom>
          <a:noFill/>
          <a:ln cap="flat" cmpd="sng" w="19050">
            <a:solidFill>
              <a:srgbClr val="000000"/>
            </a:solidFill>
            <a:prstDash val="solid"/>
            <a:round/>
            <a:headEnd len="lg" w="lg" type="none"/>
            <a:tailEnd len="lg" w="lg" type="triangle"/>
          </a:ln>
        </p:spPr>
      </p:sp>
      <p:sp>
        <p:nvSpPr>
          <p:cNvPr id="511" name="Shape 511"/>
          <p:cNvSpPr txBox="1"/>
          <p:nvPr/>
        </p:nvSpPr>
        <p:spPr>
          <a:xfrm>
            <a:off x="3255377" y="5594775"/>
            <a:ext cx="954599" cy="230400"/>
          </a:xfrm>
          <a:prstGeom prst="rect">
            <a:avLst/>
          </a:prstGeom>
          <a:noFill/>
          <a:ln>
            <a:noFill/>
          </a:ln>
        </p:spPr>
        <p:txBody>
          <a:bodyPr anchorCtr="0" anchor="t" bIns="91425" lIns="91425" rIns="91425" tIns="91425">
            <a:noAutofit/>
          </a:bodyPr>
          <a:lstStyle/>
          <a:p>
            <a:pPr>
              <a:spcBef>
                <a:spcPts val="0"/>
              </a:spcBef>
              <a:buNone/>
            </a:pPr>
            <a:r>
              <a:rPr lang="en" sz="1200"/>
              <a:t>endGame()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Facebook Web User Authentication</a:t>
            </a:r>
          </a:p>
        </p:txBody>
      </p:sp>
      <p:sp>
        <p:nvSpPr>
          <p:cNvPr id="517" name="Shape 5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pic>
        <p:nvPicPr>
          <p:cNvPr id="518" name="Shape 518"/>
          <p:cNvPicPr preferRelativeResize="0"/>
          <p:nvPr/>
        </p:nvPicPr>
        <p:blipFill>
          <a:blip r:embed="rId3">
            <a:alphaModFix/>
          </a:blip>
          <a:stretch>
            <a:fillRect/>
          </a:stretch>
        </p:blipFill>
        <p:spPr>
          <a:xfrm>
            <a:off x="2269600" y="1584325"/>
            <a:ext cx="4444100" cy="5273675"/>
          </a:xfrm>
          <a:prstGeom prst="rect">
            <a:avLst/>
          </a:prstGeom>
          <a:noFill/>
          <a:ln>
            <a:noFill/>
          </a:ln>
        </p:spPr>
      </p:pic>
      <p:sp>
        <p:nvSpPr>
          <p:cNvPr id="519" name="Shape 519"/>
          <p:cNvSpPr/>
          <p:nvPr/>
        </p:nvSpPr>
        <p:spPr>
          <a:xfrm>
            <a:off x="2448475" y="1888450"/>
            <a:ext cx="420900" cy="336299"/>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20" name="Shape 520"/>
          <p:cNvSpPr/>
          <p:nvPr/>
        </p:nvSpPr>
        <p:spPr>
          <a:xfrm>
            <a:off x="2627149" y="1835650"/>
            <a:ext cx="124200" cy="104099"/>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21" name="Shape 521"/>
          <p:cNvCxnSpPr>
            <a:stCxn id="520" idx="4"/>
          </p:cNvCxnSpPr>
          <p:nvPr/>
        </p:nvCxnSpPr>
        <p:spPr>
          <a:xfrm>
            <a:off x="2689249" y="1939749"/>
            <a:ext cx="0" cy="133500"/>
          </a:xfrm>
          <a:prstGeom prst="straightConnector1">
            <a:avLst/>
          </a:prstGeom>
          <a:noFill/>
          <a:ln cap="flat" cmpd="sng" w="19050">
            <a:solidFill>
              <a:srgbClr val="000000"/>
            </a:solidFill>
            <a:prstDash val="solid"/>
            <a:round/>
            <a:headEnd len="lg" w="lg" type="none"/>
            <a:tailEnd len="lg" w="lg" type="none"/>
          </a:ln>
        </p:spPr>
      </p:cxnSp>
      <p:cxnSp>
        <p:nvCxnSpPr>
          <p:cNvPr id="522" name="Shape 522"/>
          <p:cNvCxnSpPr/>
          <p:nvPr/>
        </p:nvCxnSpPr>
        <p:spPr>
          <a:xfrm flipH="1">
            <a:off x="2650083" y="2073512"/>
            <a:ext cx="39300" cy="56399"/>
          </a:xfrm>
          <a:prstGeom prst="straightConnector1">
            <a:avLst/>
          </a:prstGeom>
          <a:noFill/>
          <a:ln cap="flat" cmpd="sng" w="19050">
            <a:solidFill>
              <a:srgbClr val="000000"/>
            </a:solidFill>
            <a:prstDash val="solid"/>
            <a:round/>
            <a:headEnd len="lg" w="lg" type="none"/>
            <a:tailEnd len="lg" w="lg" type="none"/>
          </a:ln>
        </p:spPr>
      </p:cxnSp>
      <p:cxnSp>
        <p:nvCxnSpPr>
          <p:cNvPr id="523" name="Shape 523"/>
          <p:cNvCxnSpPr/>
          <p:nvPr/>
        </p:nvCxnSpPr>
        <p:spPr>
          <a:xfrm>
            <a:off x="2689383" y="2073512"/>
            <a:ext cx="39300" cy="56399"/>
          </a:xfrm>
          <a:prstGeom prst="straightConnector1">
            <a:avLst/>
          </a:prstGeom>
          <a:noFill/>
          <a:ln cap="flat" cmpd="sng" w="19050">
            <a:solidFill>
              <a:srgbClr val="000000"/>
            </a:solidFill>
            <a:prstDash val="solid"/>
            <a:round/>
            <a:headEnd len="lg" w="lg" type="none"/>
            <a:tailEnd len="lg" w="lg" type="none"/>
          </a:ln>
        </p:spPr>
      </p:cxnSp>
      <p:cxnSp>
        <p:nvCxnSpPr>
          <p:cNvPr id="524" name="Shape 524"/>
          <p:cNvCxnSpPr/>
          <p:nvPr/>
        </p:nvCxnSpPr>
        <p:spPr>
          <a:xfrm>
            <a:off x="2621491" y="1995677"/>
            <a:ext cx="129899" cy="0"/>
          </a:xfrm>
          <a:prstGeom prst="straightConnector1">
            <a:avLst/>
          </a:prstGeom>
          <a:noFill/>
          <a:ln cap="flat" cmpd="sng" w="19050">
            <a:solidFill>
              <a:srgbClr val="000000"/>
            </a:solidFill>
            <a:prstDash val="solid"/>
            <a:round/>
            <a:headEnd len="lg" w="lg" type="none"/>
            <a:tailEnd len="lg" w="lg" type="none"/>
          </a:ln>
        </p:spPr>
      </p:cxnSp>
      <p:sp>
        <p:nvSpPr>
          <p:cNvPr id="525" name="Shape 525"/>
          <p:cNvSpPr txBox="1"/>
          <p:nvPr/>
        </p:nvSpPr>
        <p:spPr>
          <a:xfrm>
            <a:off x="2132725" y="2051346"/>
            <a:ext cx="1052400" cy="173399"/>
          </a:xfrm>
          <a:prstGeom prst="rect">
            <a:avLst/>
          </a:prstGeom>
          <a:noFill/>
          <a:ln>
            <a:noFill/>
          </a:ln>
        </p:spPr>
        <p:txBody>
          <a:bodyPr anchorCtr="0" anchor="t" bIns="91425" lIns="91425" rIns="91425" tIns="91425">
            <a:noAutofit/>
          </a:bodyPr>
          <a:lstStyle/>
          <a:p>
            <a:pPr lvl="0" rtl="0" algn="ctr">
              <a:spcBef>
                <a:spcPts val="0"/>
              </a:spcBef>
              <a:buNone/>
            </a:pPr>
            <a:r>
              <a:rPr lang="en" sz="1000"/>
              <a:t>A User</a:t>
            </a:r>
          </a:p>
        </p:txBody>
      </p:sp>
      <p:sp>
        <p:nvSpPr>
          <p:cNvPr id="526" name="Shape 526"/>
          <p:cNvSpPr/>
          <p:nvPr/>
        </p:nvSpPr>
        <p:spPr>
          <a:xfrm>
            <a:off x="3024625" y="1838350"/>
            <a:ext cx="962400" cy="386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browser: WebBrowser</a:t>
            </a:r>
          </a:p>
        </p:txBody>
      </p:sp>
      <p:sp>
        <p:nvSpPr>
          <p:cNvPr id="527" name="Shape 527"/>
          <p:cNvSpPr/>
          <p:nvPr/>
        </p:nvSpPr>
        <p:spPr>
          <a:xfrm>
            <a:off x="3974900" y="1838350"/>
            <a:ext cx="821099" cy="386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app: Application</a:t>
            </a:r>
          </a:p>
        </p:txBody>
      </p:sp>
      <p:sp>
        <p:nvSpPr>
          <p:cNvPr id="528" name="Shape 528"/>
          <p:cNvSpPr/>
          <p:nvPr/>
        </p:nvSpPr>
        <p:spPr>
          <a:xfrm>
            <a:off x="4864112" y="1806850"/>
            <a:ext cx="962400" cy="449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fbAuth: AuthorizationServer</a:t>
            </a:r>
          </a:p>
        </p:txBody>
      </p:sp>
      <p:sp>
        <p:nvSpPr>
          <p:cNvPr id="529" name="Shape 529"/>
          <p:cNvSpPr/>
          <p:nvPr/>
        </p:nvSpPr>
        <p:spPr>
          <a:xfrm>
            <a:off x="5826525" y="1813300"/>
            <a:ext cx="821099" cy="535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fbContent: ContentServer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Activity</a:t>
            </a:r>
          </a:p>
        </p:txBody>
      </p:sp>
      <p:sp>
        <p:nvSpPr>
          <p:cNvPr id="535" name="Shape 53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t>A local television station opens a communication link to the SatComms module, identifies itself, and requests a link to the WeatherStation instance for a particular location. It then requests a weather report from the WeatherStation. The WeatherStation requests a summary from that location’s WeatherData instance. If new readings have not been take in the last five minutes, then the WeatherData will gather new values for its attributes. WeatherData will then return its summary.</a:t>
            </a:r>
          </a:p>
          <a:p>
            <a:pPr lvl="0" marR="0" rtl="0" algn="l">
              <a:lnSpc>
                <a:spcPct val="100000"/>
              </a:lnSpc>
              <a:spcBef>
                <a:spcPts val="600"/>
              </a:spcBef>
              <a:spcAft>
                <a:spcPts val="0"/>
              </a:spcAft>
              <a:buNone/>
            </a:pPr>
            <a:r>
              <a:rPr b="1" lang="en" sz="1800"/>
              <a:t>Draw a sequence diagram for this scenario using these classes.</a:t>
            </a:r>
          </a:p>
        </p:txBody>
      </p:sp>
      <p:sp>
        <p:nvSpPr>
          <p:cNvPr id="536" name="Shape 536"/>
          <p:cNvSpPr/>
          <p:nvPr/>
        </p:nvSpPr>
        <p:spPr>
          <a:xfrm>
            <a:off x="4628650" y="1689500"/>
            <a:ext cx="1899599" cy="1842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WeatherStation</a:t>
            </a:r>
          </a:p>
          <a:p>
            <a:pPr lvl="0" rtl="0">
              <a:spcBef>
                <a:spcPts val="0"/>
              </a:spcBef>
              <a:buNone/>
            </a:pPr>
            <a:r>
              <a:t/>
            </a:r>
            <a:endParaRPr sz="1200"/>
          </a:p>
          <a:p>
            <a:pPr lvl="0" rtl="0">
              <a:spcBef>
                <a:spcPts val="0"/>
              </a:spcBef>
              <a:buNone/>
            </a:pPr>
            <a:r>
              <a:rPr lang="en" sz="1200"/>
              <a:t>identifier</a:t>
            </a:r>
          </a:p>
          <a:p>
            <a:pPr lvl="0" rtl="0">
              <a:spcBef>
                <a:spcPts val="0"/>
              </a:spcBef>
              <a:buNone/>
            </a:pPr>
            <a:r>
              <a:t/>
            </a:r>
            <a:endParaRPr sz="1200"/>
          </a:p>
          <a:p>
            <a:pPr lvl="0" rtl="0">
              <a:spcBef>
                <a:spcPts val="0"/>
              </a:spcBef>
              <a:buNone/>
            </a:pPr>
            <a:r>
              <a:rPr lang="en" sz="1200"/>
              <a:t>testLink()</a:t>
            </a:r>
          </a:p>
          <a:p>
            <a:pPr lvl="0" rtl="0">
              <a:spcBef>
                <a:spcPts val="0"/>
              </a:spcBef>
              <a:buNone/>
            </a:pPr>
            <a:r>
              <a:rPr lang="en" sz="1200"/>
              <a:t>reportWeather()</a:t>
            </a:r>
            <a:br>
              <a:rPr lang="en" sz="1200"/>
            </a:br>
            <a:r>
              <a:rPr lang="en" sz="1200"/>
              <a:t>reportStatus()</a:t>
            </a:r>
          </a:p>
          <a:p>
            <a:pPr lvl="0" rtl="0">
              <a:spcBef>
                <a:spcPts val="0"/>
              </a:spcBef>
              <a:buNone/>
            </a:pPr>
            <a:r>
              <a:rPr lang="en" sz="1200"/>
              <a:t>restart(instruments)</a:t>
            </a:r>
          </a:p>
          <a:p>
            <a:pPr lvl="0" rtl="0">
              <a:spcBef>
                <a:spcPts val="0"/>
              </a:spcBef>
              <a:buNone/>
            </a:pPr>
            <a:r>
              <a:rPr lang="en" sz="1200"/>
              <a:t>shutdown(instruments)</a:t>
            </a:r>
          </a:p>
          <a:p>
            <a:pPr lvl="0" rtl="0">
              <a:spcBef>
                <a:spcPts val="0"/>
              </a:spcBef>
              <a:buNone/>
            </a:pPr>
            <a:r>
              <a:rPr lang="en" sz="1200"/>
              <a:t>reconfigure(commands)</a:t>
            </a:r>
          </a:p>
        </p:txBody>
      </p:sp>
      <p:cxnSp>
        <p:nvCxnSpPr>
          <p:cNvPr id="537" name="Shape 537"/>
          <p:cNvCxnSpPr/>
          <p:nvPr/>
        </p:nvCxnSpPr>
        <p:spPr>
          <a:xfrm>
            <a:off x="4628650" y="1933925"/>
            <a:ext cx="1899599" cy="0"/>
          </a:xfrm>
          <a:prstGeom prst="straightConnector1">
            <a:avLst/>
          </a:prstGeom>
          <a:noFill/>
          <a:ln cap="flat" cmpd="sng" w="19050">
            <a:solidFill>
              <a:schemeClr val="dk2"/>
            </a:solidFill>
            <a:prstDash val="solid"/>
            <a:round/>
            <a:headEnd len="lg" w="lg" type="none"/>
            <a:tailEnd len="lg" w="lg" type="none"/>
          </a:ln>
        </p:spPr>
      </p:cxnSp>
      <p:cxnSp>
        <p:nvCxnSpPr>
          <p:cNvPr id="538" name="Shape 538"/>
          <p:cNvCxnSpPr/>
          <p:nvPr/>
        </p:nvCxnSpPr>
        <p:spPr>
          <a:xfrm>
            <a:off x="4628650" y="2313800"/>
            <a:ext cx="1899599" cy="0"/>
          </a:xfrm>
          <a:prstGeom prst="straightConnector1">
            <a:avLst/>
          </a:prstGeom>
          <a:noFill/>
          <a:ln cap="flat" cmpd="sng" w="19050">
            <a:solidFill>
              <a:schemeClr val="dk2"/>
            </a:solidFill>
            <a:prstDash val="solid"/>
            <a:round/>
            <a:headEnd len="lg" w="lg" type="none"/>
            <a:tailEnd len="lg" w="lg" type="none"/>
          </a:ln>
        </p:spPr>
      </p:cxnSp>
      <p:sp>
        <p:nvSpPr>
          <p:cNvPr id="539" name="Shape 539"/>
          <p:cNvSpPr/>
          <p:nvPr/>
        </p:nvSpPr>
        <p:spPr>
          <a:xfrm>
            <a:off x="6787200" y="1592750"/>
            <a:ext cx="1899599" cy="1949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540" name="Shape 540"/>
          <p:cNvCxnSpPr/>
          <p:nvPr/>
        </p:nvCxnSpPr>
        <p:spPr>
          <a:xfrm>
            <a:off x="6787200" y="1957700"/>
            <a:ext cx="1899599" cy="0"/>
          </a:xfrm>
          <a:prstGeom prst="straightConnector1">
            <a:avLst/>
          </a:prstGeom>
          <a:noFill/>
          <a:ln cap="flat" cmpd="sng" w="19050">
            <a:solidFill>
              <a:schemeClr val="dk2"/>
            </a:solidFill>
            <a:prstDash val="solid"/>
            <a:round/>
            <a:headEnd len="lg" w="lg" type="none"/>
            <a:tailEnd len="lg" w="lg" type="none"/>
          </a:ln>
        </p:spPr>
      </p:cxnSp>
      <p:cxnSp>
        <p:nvCxnSpPr>
          <p:cNvPr id="541" name="Shape 541"/>
          <p:cNvCxnSpPr/>
          <p:nvPr/>
        </p:nvCxnSpPr>
        <p:spPr>
          <a:xfrm>
            <a:off x="6787200" y="2997375"/>
            <a:ext cx="1899599" cy="0"/>
          </a:xfrm>
          <a:prstGeom prst="straightConnector1">
            <a:avLst/>
          </a:prstGeom>
          <a:noFill/>
          <a:ln cap="flat" cmpd="sng" w="19050">
            <a:solidFill>
              <a:schemeClr val="dk2"/>
            </a:solidFill>
            <a:prstDash val="solid"/>
            <a:round/>
            <a:headEnd len="lg" w="lg" type="none"/>
            <a:tailEnd len="lg" w="lg" type="none"/>
          </a:ln>
        </p:spPr>
      </p:cxnSp>
      <p:sp>
        <p:nvSpPr>
          <p:cNvPr id="542" name="Shape 542"/>
          <p:cNvSpPr/>
          <p:nvPr/>
        </p:nvSpPr>
        <p:spPr>
          <a:xfrm>
            <a:off x="4628650" y="3542150"/>
            <a:ext cx="1346700" cy="1334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543" name="Shape 543"/>
          <p:cNvCxnSpPr/>
          <p:nvPr/>
        </p:nvCxnSpPr>
        <p:spPr>
          <a:xfrm>
            <a:off x="4628650" y="3837112"/>
            <a:ext cx="1346700" cy="0"/>
          </a:xfrm>
          <a:prstGeom prst="straightConnector1">
            <a:avLst/>
          </a:prstGeom>
          <a:noFill/>
          <a:ln cap="flat" cmpd="sng" w="19050">
            <a:solidFill>
              <a:schemeClr val="dk2"/>
            </a:solidFill>
            <a:prstDash val="solid"/>
            <a:round/>
            <a:headEnd len="lg" w="lg" type="none"/>
            <a:tailEnd len="lg" w="lg" type="none"/>
          </a:ln>
        </p:spPr>
      </p:cxnSp>
      <p:cxnSp>
        <p:nvCxnSpPr>
          <p:cNvPr id="544" name="Shape 544"/>
          <p:cNvCxnSpPr/>
          <p:nvPr/>
        </p:nvCxnSpPr>
        <p:spPr>
          <a:xfrm>
            <a:off x="4628650" y="4266962"/>
            <a:ext cx="1346700" cy="0"/>
          </a:xfrm>
          <a:prstGeom prst="straightConnector1">
            <a:avLst/>
          </a:prstGeom>
          <a:noFill/>
          <a:ln cap="flat" cmpd="sng" w="19050">
            <a:solidFill>
              <a:schemeClr val="dk2"/>
            </a:solidFill>
            <a:prstDash val="solid"/>
            <a:round/>
            <a:headEnd len="lg" w="lg" type="none"/>
            <a:tailEnd len="lg" w="lg" type="none"/>
          </a:ln>
        </p:spPr>
      </p:cxnSp>
      <p:sp>
        <p:nvSpPr>
          <p:cNvPr id="545" name="Shape 545"/>
          <p:cNvSpPr/>
          <p:nvPr/>
        </p:nvSpPr>
        <p:spPr>
          <a:xfrm>
            <a:off x="4628650" y="4966225"/>
            <a:ext cx="1346700" cy="1458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Anemometer</a:t>
            </a:r>
          </a:p>
          <a:p>
            <a:pPr lvl="0" rtl="0">
              <a:spcBef>
                <a:spcPts val="0"/>
              </a:spcBef>
              <a:buNone/>
            </a:pPr>
            <a:r>
              <a:t/>
            </a:r>
            <a:endParaRPr sz="600"/>
          </a:p>
          <a:p>
            <a:pPr lvl="0" rtl="0">
              <a:spcBef>
                <a:spcPts val="0"/>
              </a:spcBef>
              <a:buNone/>
            </a:pPr>
            <a:r>
              <a:rPr lang="en" sz="1200"/>
              <a:t>an_identifier</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546" name="Shape 546"/>
          <p:cNvCxnSpPr/>
          <p:nvPr/>
        </p:nvCxnSpPr>
        <p:spPr>
          <a:xfrm>
            <a:off x="4628650" y="5211187"/>
            <a:ext cx="1346700" cy="0"/>
          </a:xfrm>
          <a:prstGeom prst="straightConnector1">
            <a:avLst/>
          </a:prstGeom>
          <a:noFill/>
          <a:ln cap="flat" cmpd="sng" w="19050">
            <a:solidFill>
              <a:schemeClr val="dk2"/>
            </a:solidFill>
            <a:prstDash val="solid"/>
            <a:round/>
            <a:headEnd len="lg" w="lg" type="none"/>
            <a:tailEnd len="lg" w="lg" type="none"/>
          </a:ln>
        </p:spPr>
      </p:cxnSp>
      <p:cxnSp>
        <p:nvCxnSpPr>
          <p:cNvPr id="547" name="Shape 547"/>
          <p:cNvCxnSpPr/>
          <p:nvPr/>
        </p:nvCxnSpPr>
        <p:spPr>
          <a:xfrm>
            <a:off x="4628650" y="5840987"/>
            <a:ext cx="1346700" cy="0"/>
          </a:xfrm>
          <a:prstGeom prst="straightConnector1">
            <a:avLst/>
          </a:prstGeom>
          <a:noFill/>
          <a:ln cap="flat" cmpd="sng" w="19050">
            <a:solidFill>
              <a:schemeClr val="dk2"/>
            </a:solidFill>
            <a:prstDash val="solid"/>
            <a:round/>
            <a:headEnd len="lg" w="lg" type="none"/>
            <a:tailEnd len="lg" w="lg" type="none"/>
          </a:ln>
        </p:spPr>
      </p:cxnSp>
      <p:sp>
        <p:nvSpPr>
          <p:cNvPr id="548" name="Shape 548"/>
          <p:cNvSpPr/>
          <p:nvPr/>
        </p:nvSpPr>
        <p:spPr>
          <a:xfrm>
            <a:off x="6083100" y="3602700"/>
            <a:ext cx="1346700" cy="1334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Barometer</a:t>
            </a:r>
          </a:p>
          <a:p>
            <a:pPr lvl="0" rtl="0">
              <a:spcBef>
                <a:spcPts val="0"/>
              </a:spcBef>
              <a:buNone/>
            </a:pPr>
            <a:r>
              <a:t/>
            </a:r>
            <a:endParaRPr sz="600"/>
          </a:p>
          <a:p>
            <a:pPr lvl="0" rtl="0">
              <a:spcBef>
                <a:spcPts val="0"/>
              </a:spcBef>
              <a:buNone/>
            </a:pPr>
            <a:r>
              <a:rPr lang="en" sz="1200"/>
              <a:t>bar_identifier</a:t>
            </a:r>
          </a:p>
          <a:p>
            <a:pPr lvl="0" rtl="0">
              <a:spcBef>
                <a:spcPts val="0"/>
              </a:spcBef>
              <a:buNone/>
            </a:pPr>
            <a:r>
              <a:rPr lang="en" sz="1200"/>
              <a:t>pressure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549" name="Shape 549"/>
          <p:cNvCxnSpPr/>
          <p:nvPr/>
        </p:nvCxnSpPr>
        <p:spPr>
          <a:xfrm>
            <a:off x="6083100" y="3897662"/>
            <a:ext cx="1346700" cy="0"/>
          </a:xfrm>
          <a:prstGeom prst="straightConnector1">
            <a:avLst/>
          </a:prstGeom>
          <a:noFill/>
          <a:ln cap="flat" cmpd="sng" w="19050">
            <a:solidFill>
              <a:schemeClr val="dk2"/>
            </a:solidFill>
            <a:prstDash val="solid"/>
            <a:round/>
            <a:headEnd len="lg" w="lg" type="none"/>
            <a:tailEnd len="lg" w="lg" type="none"/>
          </a:ln>
        </p:spPr>
      </p:cxnSp>
      <p:cxnSp>
        <p:nvCxnSpPr>
          <p:cNvPr id="550" name="Shape 550"/>
          <p:cNvCxnSpPr/>
          <p:nvPr/>
        </p:nvCxnSpPr>
        <p:spPr>
          <a:xfrm>
            <a:off x="6083100" y="4327512"/>
            <a:ext cx="1346700" cy="0"/>
          </a:xfrm>
          <a:prstGeom prst="straightConnector1">
            <a:avLst/>
          </a:prstGeom>
          <a:noFill/>
          <a:ln cap="flat" cmpd="sng" w="19050">
            <a:solidFill>
              <a:schemeClr val="dk2"/>
            </a:solidFill>
            <a:prstDash val="solid"/>
            <a:round/>
            <a:headEnd len="lg" w="lg" type="none"/>
            <a:tailEnd len="lg" w="lg" type="none"/>
          </a:ln>
        </p:spPr>
      </p:cxnSp>
      <p:sp>
        <p:nvSpPr>
          <p:cNvPr id="551" name="Shape 551"/>
          <p:cNvSpPr/>
          <p:nvPr/>
        </p:nvSpPr>
        <p:spPr>
          <a:xfrm>
            <a:off x="6225500" y="4997650"/>
            <a:ext cx="1712099" cy="1648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SatComms</a:t>
            </a:r>
          </a:p>
          <a:p>
            <a:pPr lvl="0" rtl="0">
              <a:spcBef>
                <a:spcPts val="0"/>
              </a:spcBef>
              <a:buNone/>
            </a:pPr>
            <a:r>
              <a:t/>
            </a:r>
            <a:endParaRPr sz="600"/>
          </a:p>
          <a:p>
            <a:pPr lvl="0" rtl="0">
              <a:spcBef>
                <a:spcPts val="0"/>
              </a:spcBef>
              <a:buNone/>
            </a:pPr>
            <a:r>
              <a:t/>
            </a:r>
            <a:endParaRPr sz="600"/>
          </a:p>
          <a:p>
            <a:pPr lvl="0" rtl="0">
              <a:spcBef>
                <a:spcPts val="0"/>
              </a:spcBef>
              <a:buNone/>
            </a:pPr>
            <a:r>
              <a:rPr lang="en" sz="1200"/>
              <a:t>linkedStation</a:t>
            </a:r>
          </a:p>
          <a:p>
            <a:pPr lvl="0" rtl="0">
              <a:spcBef>
                <a:spcPts val="0"/>
              </a:spcBef>
              <a:buNone/>
            </a:pPr>
            <a:r>
              <a:rPr lang="en" sz="1200"/>
              <a:t>stationList[]</a:t>
            </a:r>
          </a:p>
          <a:p>
            <a:pPr lvl="0" rtl="0">
              <a:spcBef>
                <a:spcPts val="0"/>
              </a:spcBef>
              <a:buNone/>
            </a:pPr>
            <a:r>
              <a:t/>
            </a:r>
            <a:endParaRPr sz="1200"/>
          </a:p>
          <a:p>
            <a:pPr lvl="0" rtl="0">
              <a:spcBef>
                <a:spcPts val="0"/>
              </a:spcBef>
              <a:buNone/>
            </a:pPr>
            <a:r>
              <a:rPr lang="en" sz="1200"/>
              <a:t>openLink(identifier)</a:t>
            </a:r>
          </a:p>
          <a:p>
            <a:pPr lvl="0" rtl="0">
              <a:spcBef>
                <a:spcPts val="0"/>
              </a:spcBef>
              <a:buNone/>
            </a:pPr>
            <a:r>
              <a:rPr lang="en" sz="1200"/>
              <a:t>closeLink(identifier)</a:t>
            </a:r>
          </a:p>
          <a:p>
            <a:pPr lvl="0" rtl="0">
              <a:spcBef>
                <a:spcPts val="0"/>
              </a:spcBef>
              <a:buNone/>
            </a:pPr>
            <a:r>
              <a:rPr lang="en" sz="1200"/>
              <a:t>identify(userID)</a:t>
            </a:r>
          </a:p>
          <a:p>
            <a:pPr lvl="0" rtl="0">
              <a:spcBef>
                <a:spcPts val="0"/>
              </a:spcBef>
              <a:buNone/>
            </a:pPr>
            <a:r>
              <a:rPr lang="en" sz="1200"/>
              <a:t>requestReport()</a:t>
            </a:r>
          </a:p>
        </p:txBody>
      </p:sp>
      <p:cxnSp>
        <p:nvCxnSpPr>
          <p:cNvPr id="552" name="Shape 552"/>
          <p:cNvCxnSpPr/>
          <p:nvPr/>
        </p:nvCxnSpPr>
        <p:spPr>
          <a:xfrm>
            <a:off x="6225500" y="5250304"/>
            <a:ext cx="1712099" cy="0"/>
          </a:xfrm>
          <a:prstGeom prst="straightConnector1">
            <a:avLst/>
          </a:prstGeom>
          <a:noFill/>
          <a:ln cap="flat" cmpd="sng" w="19050">
            <a:solidFill>
              <a:schemeClr val="dk2"/>
            </a:solidFill>
            <a:prstDash val="solid"/>
            <a:round/>
            <a:headEnd len="lg" w="lg" type="none"/>
            <a:tailEnd len="lg" w="lg" type="none"/>
          </a:ln>
        </p:spPr>
      </p:cxnSp>
      <p:cxnSp>
        <p:nvCxnSpPr>
          <p:cNvPr id="553" name="Shape 553"/>
          <p:cNvCxnSpPr/>
          <p:nvPr/>
        </p:nvCxnSpPr>
        <p:spPr>
          <a:xfrm>
            <a:off x="6225500" y="5821754"/>
            <a:ext cx="1712099" cy="0"/>
          </a:xfrm>
          <a:prstGeom prst="straightConnector1">
            <a:avLst/>
          </a:prstGeom>
          <a:noFill/>
          <a:ln cap="flat" cmpd="sng" w="19050">
            <a:solidFill>
              <a:schemeClr val="dk2"/>
            </a:solidFill>
            <a:prstDash val="solid"/>
            <a:round/>
            <a:headEnd len="lg" w="lg" type="none"/>
            <a:tailEnd len="lg" w="lg" type="none"/>
          </a:ln>
        </p:spPr>
      </p:cxnSp>
      <p:sp>
        <p:nvSpPr>
          <p:cNvPr id="554" name="Shape 5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560" name="Shape 560"/>
          <p:cNvSpPr/>
          <p:nvPr/>
        </p:nvSpPr>
        <p:spPr>
          <a:xfrm>
            <a:off x="1323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comms: SatComms</a:t>
            </a:r>
          </a:p>
        </p:txBody>
      </p:sp>
      <p:sp>
        <p:nvSpPr>
          <p:cNvPr id="561" name="Shape 561"/>
          <p:cNvSpPr/>
          <p:nvPr/>
        </p:nvSpPr>
        <p:spPr>
          <a:xfrm>
            <a:off x="2902925" y="1604275"/>
            <a:ext cx="1239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s1: Weather Station</a:t>
            </a:r>
          </a:p>
        </p:txBody>
      </p:sp>
      <p:cxnSp>
        <p:nvCxnSpPr>
          <p:cNvPr id="562" name="Shape 562"/>
          <p:cNvCxnSpPr>
            <a:stCxn id="560" idx="2"/>
            <a:endCxn id="563" idx="0"/>
          </p:cNvCxnSpPr>
          <p:nvPr/>
        </p:nvCxnSpPr>
        <p:spPr>
          <a:xfrm>
            <a:off x="2022675" y="2108399"/>
            <a:ext cx="0" cy="3666000"/>
          </a:xfrm>
          <a:prstGeom prst="straightConnector1">
            <a:avLst/>
          </a:prstGeom>
          <a:noFill/>
          <a:ln cap="flat" cmpd="sng" w="19050">
            <a:solidFill>
              <a:srgbClr val="000000"/>
            </a:solidFill>
            <a:prstDash val="dash"/>
            <a:round/>
            <a:headEnd len="lg" w="lg" type="none"/>
            <a:tailEnd len="lg" w="lg" type="none"/>
          </a:ln>
        </p:spPr>
      </p:cxnSp>
      <p:cxnSp>
        <p:nvCxnSpPr>
          <p:cNvPr id="564" name="Shape 564"/>
          <p:cNvCxnSpPr/>
          <p:nvPr/>
        </p:nvCxnSpPr>
        <p:spPr>
          <a:xfrm>
            <a:off x="357567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565" name="Shape 565"/>
          <p:cNvSpPr/>
          <p:nvPr/>
        </p:nvSpPr>
        <p:spPr>
          <a:xfrm>
            <a:off x="1858150" y="2551425"/>
            <a:ext cx="339299" cy="271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66" name="Shape 566"/>
          <p:cNvSpPr/>
          <p:nvPr/>
        </p:nvSpPr>
        <p:spPr>
          <a:xfrm>
            <a:off x="4243050" y="1607425"/>
            <a:ext cx="13170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wD: WeatherData</a:t>
            </a:r>
          </a:p>
        </p:txBody>
      </p:sp>
      <p:cxnSp>
        <p:nvCxnSpPr>
          <p:cNvPr id="567" name="Shape 567"/>
          <p:cNvCxnSpPr/>
          <p:nvPr/>
        </p:nvCxnSpPr>
        <p:spPr>
          <a:xfrm>
            <a:off x="4732950" y="2128287"/>
            <a:ext cx="5700" cy="4110000"/>
          </a:xfrm>
          <a:prstGeom prst="straightConnector1">
            <a:avLst/>
          </a:prstGeom>
          <a:noFill/>
          <a:ln cap="flat" cmpd="sng" w="19050">
            <a:solidFill>
              <a:srgbClr val="000000"/>
            </a:solidFill>
            <a:prstDash val="dash"/>
            <a:round/>
            <a:headEnd len="lg" w="lg" type="none"/>
            <a:tailEnd len="lg" w="lg" type="none"/>
          </a:ln>
        </p:spPr>
      </p:cxnSp>
      <p:sp>
        <p:nvSpPr>
          <p:cNvPr id="568" name="Shape 568"/>
          <p:cNvSpPr/>
          <p:nvPr/>
        </p:nvSpPr>
        <p:spPr>
          <a:xfrm>
            <a:off x="4611600" y="4192975"/>
            <a:ext cx="242699" cy="1645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69" name="Shape 569"/>
          <p:cNvCxnSpPr/>
          <p:nvPr/>
        </p:nvCxnSpPr>
        <p:spPr>
          <a:xfrm flipH="1">
            <a:off x="629749" y="2305125"/>
            <a:ext cx="20400" cy="3883199"/>
          </a:xfrm>
          <a:prstGeom prst="straightConnector1">
            <a:avLst/>
          </a:prstGeom>
          <a:noFill/>
          <a:ln cap="flat" cmpd="sng" w="19050">
            <a:solidFill>
              <a:srgbClr val="000000"/>
            </a:solidFill>
            <a:prstDash val="dash"/>
            <a:round/>
            <a:headEnd len="lg" w="lg" type="none"/>
            <a:tailEnd len="lg" w="lg" type="none"/>
          </a:ln>
        </p:spPr>
      </p:cxnSp>
      <p:sp>
        <p:nvSpPr>
          <p:cNvPr id="570" name="Shape 570"/>
          <p:cNvSpPr txBox="1"/>
          <p:nvPr/>
        </p:nvSpPr>
        <p:spPr>
          <a:xfrm>
            <a:off x="655525" y="2264150"/>
            <a:ext cx="1239300" cy="313799"/>
          </a:xfrm>
          <a:prstGeom prst="rect">
            <a:avLst/>
          </a:prstGeom>
          <a:noFill/>
          <a:ln>
            <a:noFill/>
          </a:ln>
        </p:spPr>
        <p:txBody>
          <a:bodyPr anchorCtr="0" anchor="t" bIns="91425" lIns="91425" rIns="91425" tIns="91425">
            <a:noAutofit/>
          </a:bodyPr>
          <a:lstStyle/>
          <a:p>
            <a:pPr lvl="0" rtl="0">
              <a:spcBef>
                <a:spcPts val="0"/>
              </a:spcBef>
              <a:buNone/>
            </a:pPr>
            <a:r>
              <a:rPr lang="en" sz="1200"/>
              <a:t>identify(userID)</a:t>
            </a:r>
          </a:p>
        </p:txBody>
      </p:sp>
      <p:cxnSp>
        <p:nvCxnSpPr>
          <p:cNvPr id="571" name="Shape 571"/>
          <p:cNvCxnSpPr/>
          <p:nvPr/>
        </p:nvCxnSpPr>
        <p:spPr>
          <a:xfrm>
            <a:off x="642462" y="2599487"/>
            <a:ext cx="1239300" cy="299"/>
          </a:xfrm>
          <a:prstGeom prst="straightConnector1">
            <a:avLst/>
          </a:prstGeom>
          <a:noFill/>
          <a:ln cap="flat" cmpd="sng" w="19050">
            <a:solidFill>
              <a:srgbClr val="000000"/>
            </a:solidFill>
            <a:prstDash val="solid"/>
            <a:round/>
            <a:headEnd len="lg" w="lg" type="none"/>
            <a:tailEnd len="lg" w="lg" type="triangle"/>
          </a:ln>
        </p:spPr>
      </p:cxnSp>
      <p:sp>
        <p:nvSpPr>
          <p:cNvPr id="572" name="Shape 572"/>
          <p:cNvSpPr/>
          <p:nvPr/>
        </p:nvSpPr>
        <p:spPr>
          <a:xfrm>
            <a:off x="3378875" y="4192975"/>
            <a:ext cx="339299" cy="1775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73" name="Shape 573"/>
          <p:cNvSpPr txBox="1"/>
          <p:nvPr/>
        </p:nvSpPr>
        <p:spPr>
          <a:xfrm>
            <a:off x="603625" y="3677300"/>
            <a:ext cx="1317000" cy="313799"/>
          </a:xfrm>
          <a:prstGeom prst="rect">
            <a:avLst/>
          </a:prstGeom>
          <a:noFill/>
          <a:ln>
            <a:noFill/>
          </a:ln>
        </p:spPr>
        <p:txBody>
          <a:bodyPr anchorCtr="0" anchor="t" bIns="91425" lIns="91425" rIns="91425" tIns="91425">
            <a:noAutofit/>
          </a:bodyPr>
          <a:lstStyle/>
          <a:p>
            <a:pPr lvl="0" rtl="0">
              <a:spcBef>
                <a:spcPts val="0"/>
              </a:spcBef>
              <a:buNone/>
            </a:pPr>
            <a:r>
              <a:rPr lang="en" sz="1200"/>
              <a:t>requestReport()</a:t>
            </a:r>
          </a:p>
        </p:txBody>
      </p:sp>
      <p:cxnSp>
        <p:nvCxnSpPr>
          <p:cNvPr id="574" name="Shape 574"/>
          <p:cNvCxnSpPr/>
          <p:nvPr/>
        </p:nvCxnSpPr>
        <p:spPr>
          <a:xfrm>
            <a:off x="668287" y="4051650"/>
            <a:ext cx="1239300" cy="299"/>
          </a:xfrm>
          <a:prstGeom prst="straightConnector1">
            <a:avLst/>
          </a:prstGeom>
          <a:noFill/>
          <a:ln cap="flat" cmpd="sng" w="19050">
            <a:solidFill>
              <a:srgbClr val="000000"/>
            </a:solidFill>
            <a:prstDash val="solid"/>
            <a:round/>
            <a:headEnd len="lg" w="lg" type="none"/>
            <a:tailEnd len="lg" w="lg" type="triangle"/>
          </a:ln>
        </p:spPr>
      </p:cxnSp>
      <p:sp>
        <p:nvSpPr>
          <p:cNvPr id="575" name="Shape 575"/>
          <p:cNvSpPr txBox="1"/>
          <p:nvPr/>
        </p:nvSpPr>
        <p:spPr>
          <a:xfrm>
            <a:off x="655525" y="2633725"/>
            <a:ext cx="1213199" cy="163499"/>
          </a:xfrm>
          <a:prstGeom prst="rect">
            <a:avLst/>
          </a:prstGeom>
          <a:noFill/>
          <a:ln>
            <a:noFill/>
          </a:ln>
        </p:spPr>
        <p:txBody>
          <a:bodyPr anchorCtr="0" anchor="t" bIns="91425" lIns="91425" rIns="91425" tIns="91425">
            <a:noAutofit/>
          </a:bodyPr>
          <a:lstStyle/>
          <a:p>
            <a:pPr lvl="0" rtl="0">
              <a:spcBef>
                <a:spcPts val="0"/>
              </a:spcBef>
              <a:buNone/>
            </a:pPr>
            <a:r>
              <a:rPr lang="en" sz="1200"/>
              <a:t>openLink (location)</a:t>
            </a:r>
          </a:p>
        </p:txBody>
      </p:sp>
      <p:cxnSp>
        <p:nvCxnSpPr>
          <p:cNvPr id="576" name="Shape 576"/>
          <p:cNvCxnSpPr/>
          <p:nvPr/>
        </p:nvCxnSpPr>
        <p:spPr>
          <a:xfrm>
            <a:off x="642462" y="3090875"/>
            <a:ext cx="1239300" cy="299"/>
          </a:xfrm>
          <a:prstGeom prst="straightConnector1">
            <a:avLst/>
          </a:prstGeom>
          <a:noFill/>
          <a:ln cap="flat" cmpd="sng" w="19050">
            <a:solidFill>
              <a:srgbClr val="000000"/>
            </a:solidFill>
            <a:prstDash val="solid"/>
            <a:round/>
            <a:headEnd len="lg" w="lg" type="none"/>
            <a:tailEnd len="lg" w="lg" type="triangle"/>
          </a:ln>
        </p:spPr>
      </p:cxnSp>
      <p:sp>
        <p:nvSpPr>
          <p:cNvPr id="577" name="Shape 577"/>
          <p:cNvSpPr/>
          <p:nvPr/>
        </p:nvSpPr>
        <p:spPr>
          <a:xfrm>
            <a:off x="1867225" y="3026423"/>
            <a:ext cx="339299" cy="271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78" name="Shape 578"/>
          <p:cNvSpPr/>
          <p:nvPr/>
        </p:nvSpPr>
        <p:spPr>
          <a:xfrm>
            <a:off x="3423600" y="3155571"/>
            <a:ext cx="339299" cy="39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79" name="Shape 579"/>
          <p:cNvCxnSpPr/>
          <p:nvPr/>
        </p:nvCxnSpPr>
        <p:spPr>
          <a:xfrm>
            <a:off x="2179512" y="3155575"/>
            <a:ext cx="1239300" cy="299"/>
          </a:xfrm>
          <a:prstGeom prst="straightConnector1">
            <a:avLst/>
          </a:prstGeom>
          <a:noFill/>
          <a:ln cap="flat" cmpd="sng" w="19050">
            <a:solidFill>
              <a:srgbClr val="000000"/>
            </a:solidFill>
            <a:prstDash val="solid"/>
            <a:round/>
            <a:headEnd len="lg" w="lg" type="none"/>
            <a:tailEnd len="lg" w="lg" type="triangle"/>
          </a:ln>
        </p:spPr>
      </p:cxnSp>
      <p:sp>
        <p:nvSpPr>
          <p:cNvPr id="580" name="Shape 580"/>
          <p:cNvSpPr txBox="1"/>
          <p:nvPr/>
        </p:nvSpPr>
        <p:spPr>
          <a:xfrm>
            <a:off x="2284500" y="27770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testLink()</a:t>
            </a:r>
          </a:p>
        </p:txBody>
      </p:sp>
      <p:cxnSp>
        <p:nvCxnSpPr>
          <p:cNvPr id="581" name="Shape 581"/>
          <p:cNvCxnSpPr>
            <a:stCxn id="578" idx="2"/>
          </p:cNvCxnSpPr>
          <p:nvPr/>
        </p:nvCxnSpPr>
        <p:spPr>
          <a:xfrm rot="10800000">
            <a:off x="669750" y="3548871"/>
            <a:ext cx="2923500" cy="900"/>
          </a:xfrm>
          <a:prstGeom prst="straightConnector1">
            <a:avLst/>
          </a:prstGeom>
          <a:noFill/>
          <a:ln cap="flat" cmpd="sng" w="19050">
            <a:solidFill>
              <a:srgbClr val="000000"/>
            </a:solidFill>
            <a:prstDash val="dashDot"/>
            <a:round/>
            <a:headEnd len="lg" w="lg" type="none"/>
            <a:tailEnd len="lg" w="lg" type="triangle"/>
          </a:ln>
        </p:spPr>
      </p:cxnSp>
      <p:sp>
        <p:nvSpPr>
          <p:cNvPr id="582" name="Shape 582"/>
          <p:cNvSpPr txBox="1"/>
          <p:nvPr/>
        </p:nvSpPr>
        <p:spPr>
          <a:xfrm>
            <a:off x="620050" y="3227337"/>
            <a:ext cx="1547999" cy="313799"/>
          </a:xfrm>
          <a:prstGeom prst="rect">
            <a:avLst/>
          </a:prstGeom>
          <a:noFill/>
          <a:ln>
            <a:noFill/>
          </a:ln>
        </p:spPr>
        <p:txBody>
          <a:bodyPr anchorCtr="0" anchor="t" bIns="91425" lIns="91425" rIns="91425" tIns="91425">
            <a:noAutofit/>
          </a:bodyPr>
          <a:lstStyle/>
          <a:p>
            <a:pPr lvl="0" rtl="0">
              <a:spcBef>
                <a:spcPts val="0"/>
              </a:spcBef>
              <a:buNone/>
            </a:pPr>
            <a:r>
              <a:rPr lang="en" sz="1200"/>
              <a:t>acknowledgement</a:t>
            </a:r>
          </a:p>
        </p:txBody>
      </p:sp>
      <p:sp>
        <p:nvSpPr>
          <p:cNvPr id="583" name="Shape 583"/>
          <p:cNvSpPr/>
          <p:nvPr/>
        </p:nvSpPr>
        <p:spPr>
          <a:xfrm>
            <a:off x="1867225" y="4051650"/>
            <a:ext cx="339299" cy="205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84" name="Shape 584"/>
          <p:cNvCxnSpPr/>
          <p:nvPr/>
        </p:nvCxnSpPr>
        <p:spPr>
          <a:xfrm>
            <a:off x="2207875" y="4192971"/>
            <a:ext cx="1182599" cy="4799"/>
          </a:xfrm>
          <a:prstGeom prst="straightConnector1">
            <a:avLst/>
          </a:prstGeom>
          <a:noFill/>
          <a:ln cap="flat" cmpd="sng" w="19050">
            <a:solidFill>
              <a:srgbClr val="000000"/>
            </a:solidFill>
            <a:prstDash val="solid"/>
            <a:round/>
            <a:headEnd len="lg" w="lg" type="none"/>
            <a:tailEnd len="lg" w="lg" type="triangle"/>
          </a:ln>
        </p:spPr>
      </p:cxnSp>
      <p:cxnSp>
        <p:nvCxnSpPr>
          <p:cNvPr id="585" name="Shape 585"/>
          <p:cNvCxnSpPr>
            <a:stCxn id="583" idx="2"/>
          </p:cNvCxnSpPr>
          <p:nvPr/>
        </p:nvCxnSpPr>
        <p:spPr>
          <a:xfrm rot="10800000">
            <a:off x="659875" y="6103950"/>
            <a:ext cx="1377000" cy="3000"/>
          </a:xfrm>
          <a:prstGeom prst="straightConnector1">
            <a:avLst/>
          </a:prstGeom>
          <a:noFill/>
          <a:ln cap="flat" cmpd="sng" w="19050">
            <a:solidFill>
              <a:srgbClr val="000000"/>
            </a:solidFill>
            <a:prstDash val="dashDot"/>
            <a:round/>
            <a:headEnd len="lg" w="lg" type="none"/>
            <a:tailEnd len="lg" w="lg" type="triangle"/>
          </a:ln>
        </p:spPr>
      </p:cxnSp>
      <p:sp>
        <p:nvSpPr>
          <p:cNvPr id="586" name="Shape 586"/>
          <p:cNvSpPr txBox="1"/>
          <p:nvPr/>
        </p:nvSpPr>
        <p:spPr>
          <a:xfrm>
            <a:off x="677900" y="5560000"/>
            <a:ext cx="1317000" cy="313799"/>
          </a:xfrm>
          <a:prstGeom prst="rect">
            <a:avLst/>
          </a:prstGeom>
          <a:noFill/>
          <a:ln>
            <a:noFill/>
          </a:ln>
        </p:spPr>
        <p:txBody>
          <a:bodyPr anchorCtr="0" anchor="t" bIns="91425" lIns="91425" rIns="91425" tIns="91425">
            <a:noAutofit/>
          </a:bodyPr>
          <a:lstStyle/>
          <a:p>
            <a:pPr lvl="0" rtl="0">
              <a:spcBef>
                <a:spcPts val="0"/>
              </a:spcBef>
              <a:buNone/>
            </a:pPr>
            <a:r>
              <a:rPr lang="en" sz="1200"/>
              <a:t>report</a:t>
            </a:r>
          </a:p>
        </p:txBody>
      </p:sp>
      <p:cxnSp>
        <p:nvCxnSpPr>
          <p:cNvPr id="587" name="Shape 587"/>
          <p:cNvCxnSpPr/>
          <p:nvPr/>
        </p:nvCxnSpPr>
        <p:spPr>
          <a:xfrm rot="10800000">
            <a:off x="2198675" y="5948470"/>
            <a:ext cx="1376999" cy="3000"/>
          </a:xfrm>
          <a:prstGeom prst="straightConnector1">
            <a:avLst/>
          </a:prstGeom>
          <a:noFill/>
          <a:ln cap="flat" cmpd="sng" w="19050">
            <a:solidFill>
              <a:srgbClr val="000000"/>
            </a:solidFill>
            <a:prstDash val="dashDot"/>
            <a:round/>
            <a:headEnd len="lg" w="lg" type="none"/>
            <a:tailEnd len="lg" w="lg" type="triangle"/>
          </a:ln>
        </p:spPr>
      </p:cxnSp>
      <p:sp>
        <p:nvSpPr>
          <p:cNvPr id="588" name="Shape 588"/>
          <p:cNvSpPr txBox="1"/>
          <p:nvPr/>
        </p:nvSpPr>
        <p:spPr>
          <a:xfrm>
            <a:off x="2232587" y="5948787"/>
            <a:ext cx="1317000" cy="313799"/>
          </a:xfrm>
          <a:prstGeom prst="rect">
            <a:avLst/>
          </a:prstGeom>
          <a:noFill/>
          <a:ln>
            <a:noFill/>
          </a:ln>
        </p:spPr>
        <p:txBody>
          <a:bodyPr anchorCtr="0" anchor="t" bIns="91425" lIns="91425" rIns="91425" tIns="91425">
            <a:noAutofit/>
          </a:bodyPr>
          <a:lstStyle/>
          <a:p>
            <a:pPr lvl="0" rtl="0">
              <a:spcBef>
                <a:spcPts val="0"/>
              </a:spcBef>
              <a:buNone/>
            </a:pPr>
            <a:r>
              <a:rPr lang="en" sz="1200"/>
              <a:t>report</a:t>
            </a:r>
          </a:p>
        </p:txBody>
      </p:sp>
      <p:cxnSp>
        <p:nvCxnSpPr>
          <p:cNvPr id="589" name="Shape 589"/>
          <p:cNvCxnSpPr/>
          <p:nvPr/>
        </p:nvCxnSpPr>
        <p:spPr>
          <a:xfrm>
            <a:off x="3707612" y="4238100"/>
            <a:ext cx="893400" cy="0"/>
          </a:xfrm>
          <a:prstGeom prst="straightConnector1">
            <a:avLst/>
          </a:prstGeom>
          <a:noFill/>
          <a:ln cap="flat" cmpd="sng" w="19050">
            <a:solidFill>
              <a:srgbClr val="000000"/>
            </a:solidFill>
            <a:prstDash val="solid"/>
            <a:round/>
            <a:headEnd len="lg" w="lg" type="none"/>
            <a:tailEnd len="lg" w="lg" type="triangle"/>
          </a:ln>
        </p:spPr>
      </p:cxnSp>
      <p:sp>
        <p:nvSpPr>
          <p:cNvPr id="590" name="Shape 590"/>
          <p:cNvSpPr txBox="1"/>
          <p:nvPr/>
        </p:nvSpPr>
        <p:spPr>
          <a:xfrm>
            <a:off x="2198675" y="3798937"/>
            <a:ext cx="1376999" cy="313799"/>
          </a:xfrm>
          <a:prstGeom prst="rect">
            <a:avLst/>
          </a:prstGeom>
          <a:noFill/>
          <a:ln>
            <a:noFill/>
          </a:ln>
        </p:spPr>
        <p:txBody>
          <a:bodyPr anchorCtr="0" anchor="t" bIns="91425" lIns="91425" rIns="91425" tIns="91425">
            <a:noAutofit/>
          </a:bodyPr>
          <a:lstStyle/>
          <a:p>
            <a:pPr lvl="0" rtl="0">
              <a:spcBef>
                <a:spcPts val="0"/>
              </a:spcBef>
              <a:buNone/>
            </a:pPr>
            <a:r>
              <a:rPr lang="en" sz="1200"/>
              <a:t>reportWeather()</a:t>
            </a:r>
          </a:p>
        </p:txBody>
      </p:sp>
      <p:cxnSp>
        <p:nvCxnSpPr>
          <p:cNvPr id="591" name="Shape 591"/>
          <p:cNvCxnSpPr/>
          <p:nvPr/>
        </p:nvCxnSpPr>
        <p:spPr>
          <a:xfrm rot="10800000">
            <a:off x="3738512" y="5838274"/>
            <a:ext cx="974099" cy="13800"/>
          </a:xfrm>
          <a:prstGeom prst="straightConnector1">
            <a:avLst/>
          </a:prstGeom>
          <a:noFill/>
          <a:ln cap="flat" cmpd="sng" w="19050">
            <a:solidFill>
              <a:srgbClr val="000000"/>
            </a:solidFill>
            <a:prstDash val="dashDot"/>
            <a:round/>
            <a:headEnd len="lg" w="lg" type="none"/>
            <a:tailEnd len="lg" w="lg" type="triangle"/>
          </a:ln>
        </p:spPr>
      </p:cxnSp>
      <p:sp>
        <p:nvSpPr>
          <p:cNvPr id="592" name="Shape 592"/>
          <p:cNvSpPr txBox="1"/>
          <p:nvPr/>
        </p:nvSpPr>
        <p:spPr>
          <a:xfrm>
            <a:off x="3910356" y="5793350"/>
            <a:ext cx="671100" cy="313799"/>
          </a:xfrm>
          <a:prstGeom prst="rect">
            <a:avLst/>
          </a:prstGeom>
          <a:noFill/>
          <a:ln>
            <a:noFill/>
          </a:ln>
        </p:spPr>
        <p:txBody>
          <a:bodyPr anchorCtr="0" anchor="t" bIns="91425" lIns="91425" rIns="91425" tIns="91425">
            <a:noAutofit/>
          </a:bodyPr>
          <a:lstStyle/>
          <a:p>
            <a:pPr lvl="0" rtl="0">
              <a:spcBef>
                <a:spcPts val="0"/>
              </a:spcBef>
              <a:buNone/>
            </a:pPr>
            <a:r>
              <a:rPr lang="en" sz="1200"/>
              <a:t>report</a:t>
            </a:r>
          </a:p>
        </p:txBody>
      </p:sp>
      <p:sp>
        <p:nvSpPr>
          <p:cNvPr id="593" name="Shape 593"/>
          <p:cNvSpPr txBox="1"/>
          <p:nvPr/>
        </p:nvSpPr>
        <p:spPr>
          <a:xfrm>
            <a:off x="3682850" y="3861375"/>
            <a:ext cx="1398300" cy="209100"/>
          </a:xfrm>
          <a:prstGeom prst="rect">
            <a:avLst/>
          </a:prstGeom>
          <a:noFill/>
          <a:ln>
            <a:noFill/>
          </a:ln>
        </p:spPr>
        <p:txBody>
          <a:bodyPr anchorCtr="0" anchor="t" bIns="91425" lIns="91425" rIns="91425" tIns="91425">
            <a:noAutofit/>
          </a:bodyPr>
          <a:lstStyle/>
          <a:p>
            <a:pPr>
              <a:spcBef>
                <a:spcPts val="0"/>
              </a:spcBef>
              <a:buNone/>
            </a:pPr>
            <a:r>
              <a:rPr lang="en" sz="1200"/>
              <a:t>summarize(time)</a:t>
            </a:r>
          </a:p>
        </p:txBody>
      </p:sp>
      <p:sp>
        <p:nvSpPr>
          <p:cNvPr id="594" name="Shape 594"/>
          <p:cNvSpPr/>
          <p:nvPr/>
        </p:nvSpPr>
        <p:spPr>
          <a:xfrm>
            <a:off x="5615100" y="1604275"/>
            <a:ext cx="13170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ther: Thermometer</a:t>
            </a:r>
          </a:p>
        </p:txBody>
      </p:sp>
      <p:cxnSp>
        <p:nvCxnSpPr>
          <p:cNvPr id="595" name="Shape 595"/>
          <p:cNvCxnSpPr/>
          <p:nvPr/>
        </p:nvCxnSpPr>
        <p:spPr>
          <a:xfrm>
            <a:off x="6105000" y="2125137"/>
            <a:ext cx="3299" cy="4063200"/>
          </a:xfrm>
          <a:prstGeom prst="straightConnector1">
            <a:avLst/>
          </a:prstGeom>
          <a:noFill/>
          <a:ln cap="flat" cmpd="sng" w="19050">
            <a:solidFill>
              <a:srgbClr val="000000"/>
            </a:solidFill>
            <a:prstDash val="dash"/>
            <a:round/>
            <a:headEnd len="lg" w="lg" type="none"/>
            <a:tailEnd len="lg" w="lg" type="none"/>
          </a:ln>
        </p:spPr>
      </p:cxnSp>
      <p:sp>
        <p:nvSpPr>
          <p:cNvPr id="596" name="Shape 596"/>
          <p:cNvSpPr/>
          <p:nvPr/>
        </p:nvSpPr>
        <p:spPr>
          <a:xfrm>
            <a:off x="6977150" y="1614350"/>
            <a:ext cx="1070399"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bar: Barometer</a:t>
            </a:r>
          </a:p>
        </p:txBody>
      </p:sp>
      <p:cxnSp>
        <p:nvCxnSpPr>
          <p:cNvPr id="597" name="Shape 597"/>
          <p:cNvCxnSpPr/>
          <p:nvPr/>
        </p:nvCxnSpPr>
        <p:spPr>
          <a:xfrm>
            <a:off x="7467050" y="2135212"/>
            <a:ext cx="10799" cy="4022999"/>
          </a:xfrm>
          <a:prstGeom prst="straightConnector1">
            <a:avLst/>
          </a:prstGeom>
          <a:noFill/>
          <a:ln cap="flat" cmpd="sng" w="19050">
            <a:solidFill>
              <a:srgbClr val="000000"/>
            </a:solidFill>
            <a:prstDash val="dash"/>
            <a:round/>
            <a:headEnd len="lg" w="lg" type="none"/>
            <a:tailEnd len="lg" w="lg" type="none"/>
          </a:ln>
        </p:spPr>
      </p:cxnSp>
      <p:sp>
        <p:nvSpPr>
          <p:cNvPr id="598" name="Shape 598"/>
          <p:cNvSpPr/>
          <p:nvPr/>
        </p:nvSpPr>
        <p:spPr>
          <a:xfrm>
            <a:off x="8047550" y="1614350"/>
            <a:ext cx="1070399"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chemeClr val="dk1"/>
              </a:buClr>
              <a:buSzPct val="91666"/>
              <a:buFont typeface="Arial"/>
              <a:buNone/>
            </a:pPr>
            <a:r>
              <a:rPr lang="en" sz="1200"/>
              <a:t>an: </a:t>
            </a:r>
            <a:r>
              <a:rPr lang="en" sz="1200">
                <a:solidFill>
                  <a:schemeClr val="dk1"/>
                </a:solidFill>
              </a:rPr>
              <a:t>Anemometer</a:t>
            </a:r>
          </a:p>
          <a:p>
            <a:pPr lvl="0" rtl="0">
              <a:spcBef>
                <a:spcPts val="0"/>
              </a:spcBef>
              <a:buNone/>
            </a:pPr>
            <a:r>
              <a:t/>
            </a:r>
            <a:endParaRPr/>
          </a:p>
        </p:txBody>
      </p:sp>
      <p:cxnSp>
        <p:nvCxnSpPr>
          <p:cNvPr id="599" name="Shape 599"/>
          <p:cNvCxnSpPr/>
          <p:nvPr/>
        </p:nvCxnSpPr>
        <p:spPr>
          <a:xfrm>
            <a:off x="8537450" y="2135212"/>
            <a:ext cx="20099" cy="4052999"/>
          </a:xfrm>
          <a:prstGeom prst="straightConnector1">
            <a:avLst/>
          </a:prstGeom>
          <a:noFill/>
          <a:ln cap="flat" cmpd="sng" w="19050">
            <a:solidFill>
              <a:srgbClr val="000000"/>
            </a:solidFill>
            <a:prstDash val="dash"/>
            <a:round/>
            <a:headEnd len="lg" w="lg" type="none"/>
            <a:tailEnd len="lg" w="lg" type="none"/>
          </a:ln>
        </p:spPr>
      </p:cxnSp>
      <p:sp>
        <p:nvSpPr>
          <p:cNvPr id="600" name="Shape 600"/>
          <p:cNvSpPr/>
          <p:nvPr/>
        </p:nvSpPr>
        <p:spPr>
          <a:xfrm>
            <a:off x="4142225" y="4377575"/>
            <a:ext cx="442799" cy="313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opt</a:t>
            </a:r>
          </a:p>
        </p:txBody>
      </p:sp>
      <p:sp>
        <p:nvSpPr>
          <p:cNvPr id="601" name="Shape 601"/>
          <p:cNvSpPr txBox="1"/>
          <p:nvPr/>
        </p:nvSpPr>
        <p:spPr>
          <a:xfrm>
            <a:off x="4913725" y="4377575"/>
            <a:ext cx="2493900" cy="2091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[time - lastReading &gt; 5 minutes]</a:t>
            </a:r>
          </a:p>
        </p:txBody>
      </p:sp>
      <p:sp>
        <p:nvSpPr>
          <p:cNvPr id="602" name="Shape 602"/>
          <p:cNvSpPr/>
          <p:nvPr/>
        </p:nvSpPr>
        <p:spPr>
          <a:xfrm>
            <a:off x="4688850" y="4963526"/>
            <a:ext cx="242699" cy="82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03" name="Shape 603"/>
          <p:cNvCxnSpPr/>
          <p:nvPr/>
        </p:nvCxnSpPr>
        <p:spPr>
          <a:xfrm rot="10800000">
            <a:off x="4854307" y="4963513"/>
            <a:ext cx="375600" cy="0"/>
          </a:xfrm>
          <a:prstGeom prst="straightConnector1">
            <a:avLst/>
          </a:prstGeom>
          <a:noFill/>
          <a:ln cap="flat" cmpd="sng" w="19050">
            <a:solidFill>
              <a:srgbClr val="000000"/>
            </a:solidFill>
            <a:prstDash val="solid"/>
            <a:round/>
            <a:headEnd len="lg" w="lg" type="none"/>
            <a:tailEnd len="lg" w="lg" type="triangle"/>
          </a:ln>
        </p:spPr>
      </p:cxnSp>
      <p:sp>
        <p:nvSpPr>
          <p:cNvPr id="604" name="Shape 604"/>
          <p:cNvSpPr/>
          <p:nvPr/>
        </p:nvSpPr>
        <p:spPr>
          <a:xfrm>
            <a:off x="4858078" y="4802946"/>
            <a:ext cx="368092" cy="186492"/>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sp>
        <p:nvSpPr>
          <p:cNvPr id="605" name="Shape 605"/>
          <p:cNvSpPr txBox="1"/>
          <p:nvPr/>
        </p:nvSpPr>
        <p:spPr>
          <a:xfrm>
            <a:off x="5145910" y="4618200"/>
            <a:ext cx="893400" cy="313799"/>
          </a:xfrm>
          <a:prstGeom prst="rect">
            <a:avLst/>
          </a:prstGeom>
          <a:noFill/>
          <a:ln>
            <a:noFill/>
          </a:ln>
        </p:spPr>
        <p:txBody>
          <a:bodyPr anchorCtr="0" anchor="t" bIns="91425" lIns="91425" rIns="91425" tIns="91425">
            <a:noAutofit/>
          </a:bodyPr>
          <a:lstStyle/>
          <a:p>
            <a:pPr lvl="0" rtl="0">
              <a:spcBef>
                <a:spcPts val="0"/>
              </a:spcBef>
              <a:buNone/>
            </a:pPr>
            <a:r>
              <a:rPr lang="en" sz="1200"/>
              <a:t>collect()</a:t>
            </a:r>
          </a:p>
        </p:txBody>
      </p:sp>
      <p:sp>
        <p:nvSpPr>
          <p:cNvPr id="606" name="Shape 606"/>
          <p:cNvSpPr/>
          <p:nvPr/>
        </p:nvSpPr>
        <p:spPr>
          <a:xfrm>
            <a:off x="6044725" y="5065675"/>
            <a:ext cx="242699" cy="209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7" name="Shape 607"/>
          <p:cNvSpPr/>
          <p:nvPr/>
        </p:nvSpPr>
        <p:spPr>
          <a:xfrm>
            <a:off x="7432950" y="5316275"/>
            <a:ext cx="242699" cy="209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8" name="Shape 608"/>
          <p:cNvSpPr/>
          <p:nvPr/>
        </p:nvSpPr>
        <p:spPr>
          <a:xfrm>
            <a:off x="8426150" y="5560000"/>
            <a:ext cx="242699" cy="209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09" name="Shape 609"/>
          <p:cNvCxnSpPr/>
          <p:nvPr/>
        </p:nvCxnSpPr>
        <p:spPr>
          <a:xfrm>
            <a:off x="4964912" y="5101725"/>
            <a:ext cx="1106700" cy="6599"/>
          </a:xfrm>
          <a:prstGeom prst="straightConnector1">
            <a:avLst/>
          </a:prstGeom>
          <a:noFill/>
          <a:ln cap="flat" cmpd="sng" w="19050">
            <a:solidFill>
              <a:srgbClr val="000000"/>
            </a:solidFill>
            <a:prstDash val="solid"/>
            <a:round/>
            <a:headEnd len="lg" w="lg" type="none"/>
            <a:tailEnd len="lg" w="lg" type="triangle"/>
          </a:ln>
        </p:spPr>
      </p:cxnSp>
      <p:sp>
        <p:nvSpPr>
          <p:cNvPr id="610" name="Shape 610"/>
          <p:cNvSpPr txBox="1"/>
          <p:nvPr/>
        </p:nvSpPr>
        <p:spPr>
          <a:xfrm>
            <a:off x="5229950" y="4815362"/>
            <a:ext cx="1182599" cy="313799"/>
          </a:xfrm>
          <a:prstGeom prst="rect">
            <a:avLst/>
          </a:prstGeom>
          <a:noFill/>
          <a:ln>
            <a:noFill/>
          </a:ln>
        </p:spPr>
        <p:txBody>
          <a:bodyPr anchorCtr="0" anchor="t" bIns="91425" lIns="91425" rIns="91425" tIns="91425">
            <a:noAutofit/>
          </a:bodyPr>
          <a:lstStyle/>
          <a:p>
            <a:pPr lvl="0" rtl="0">
              <a:spcBef>
                <a:spcPts val="0"/>
              </a:spcBef>
              <a:buNone/>
            </a:pPr>
            <a:r>
              <a:rPr lang="en" sz="1000"/>
              <a:t>get(temperature)</a:t>
            </a:r>
          </a:p>
        </p:txBody>
      </p:sp>
      <p:cxnSp>
        <p:nvCxnSpPr>
          <p:cNvPr id="611" name="Shape 611"/>
          <p:cNvCxnSpPr/>
          <p:nvPr/>
        </p:nvCxnSpPr>
        <p:spPr>
          <a:xfrm>
            <a:off x="4896162" y="5220600"/>
            <a:ext cx="1106700" cy="6599"/>
          </a:xfrm>
          <a:prstGeom prst="straightConnector1">
            <a:avLst/>
          </a:prstGeom>
          <a:noFill/>
          <a:ln cap="flat" cmpd="sng" w="19050">
            <a:solidFill>
              <a:srgbClr val="000000"/>
            </a:solidFill>
            <a:prstDash val="dashDot"/>
            <a:round/>
            <a:headEnd len="lg" w="lg" type="triangle"/>
            <a:tailEnd len="lg" w="lg" type="none"/>
          </a:ln>
        </p:spPr>
      </p:cxnSp>
      <p:cxnSp>
        <p:nvCxnSpPr>
          <p:cNvPr id="612" name="Shape 612"/>
          <p:cNvCxnSpPr/>
          <p:nvPr/>
        </p:nvCxnSpPr>
        <p:spPr>
          <a:xfrm>
            <a:off x="4997799" y="5357881"/>
            <a:ext cx="2402999" cy="9300"/>
          </a:xfrm>
          <a:prstGeom prst="straightConnector1">
            <a:avLst/>
          </a:prstGeom>
          <a:noFill/>
          <a:ln cap="flat" cmpd="sng" w="19050">
            <a:solidFill>
              <a:srgbClr val="000000"/>
            </a:solidFill>
            <a:prstDash val="solid"/>
            <a:round/>
            <a:headEnd len="lg" w="lg" type="none"/>
            <a:tailEnd len="lg" w="lg" type="triangle"/>
          </a:ln>
        </p:spPr>
      </p:cxnSp>
      <p:cxnSp>
        <p:nvCxnSpPr>
          <p:cNvPr id="613" name="Shape 613"/>
          <p:cNvCxnSpPr/>
          <p:nvPr/>
        </p:nvCxnSpPr>
        <p:spPr>
          <a:xfrm>
            <a:off x="4942114" y="5497850"/>
            <a:ext cx="2402999" cy="9300"/>
          </a:xfrm>
          <a:prstGeom prst="straightConnector1">
            <a:avLst/>
          </a:prstGeom>
          <a:noFill/>
          <a:ln cap="flat" cmpd="sng" w="19050">
            <a:solidFill>
              <a:srgbClr val="000000"/>
            </a:solidFill>
            <a:prstDash val="dashDot"/>
            <a:round/>
            <a:headEnd len="lg" w="lg" type="triangle"/>
            <a:tailEnd len="lg" w="lg" type="none"/>
          </a:ln>
        </p:spPr>
      </p:cxnSp>
      <p:sp>
        <p:nvSpPr>
          <p:cNvPr id="614" name="Shape 614"/>
          <p:cNvSpPr txBox="1"/>
          <p:nvPr/>
        </p:nvSpPr>
        <p:spPr>
          <a:xfrm>
            <a:off x="6373137" y="5005487"/>
            <a:ext cx="974099" cy="313799"/>
          </a:xfrm>
          <a:prstGeom prst="rect">
            <a:avLst/>
          </a:prstGeom>
          <a:noFill/>
          <a:ln>
            <a:noFill/>
          </a:ln>
        </p:spPr>
        <p:txBody>
          <a:bodyPr anchorCtr="0" anchor="t" bIns="91425" lIns="91425" rIns="91425" tIns="91425">
            <a:noAutofit/>
          </a:bodyPr>
          <a:lstStyle/>
          <a:p>
            <a:pPr lvl="0" rtl="0">
              <a:spcBef>
                <a:spcPts val="0"/>
              </a:spcBef>
              <a:buNone/>
            </a:pPr>
            <a:r>
              <a:rPr lang="en" sz="1000"/>
              <a:t>get(pressure)</a:t>
            </a:r>
          </a:p>
        </p:txBody>
      </p:sp>
      <p:sp>
        <p:nvSpPr>
          <p:cNvPr id="615" name="Shape 615"/>
          <p:cNvSpPr txBox="1"/>
          <p:nvPr/>
        </p:nvSpPr>
        <p:spPr>
          <a:xfrm>
            <a:off x="7675648" y="5279150"/>
            <a:ext cx="974099" cy="313799"/>
          </a:xfrm>
          <a:prstGeom prst="rect">
            <a:avLst/>
          </a:prstGeom>
          <a:noFill/>
          <a:ln>
            <a:noFill/>
          </a:ln>
        </p:spPr>
        <p:txBody>
          <a:bodyPr anchorCtr="0" anchor="t" bIns="91425" lIns="91425" rIns="91425" tIns="91425">
            <a:noAutofit/>
          </a:bodyPr>
          <a:lstStyle/>
          <a:p>
            <a:pPr lvl="0" rtl="0">
              <a:spcBef>
                <a:spcPts val="0"/>
              </a:spcBef>
              <a:buNone/>
            </a:pPr>
            <a:r>
              <a:rPr lang="en" sz="1000"/>
              <a:t>get(speed)</a:t>
            </a:r>
          </a:p>
        </p:txBody>
      </p:sp>
      <p:cxnSp>
        <p:nvCxnSpPr>
          <p:cNvPr id="616" name="Shape 616"/>
          <p:cNvCxnSpPr/>
          <p:nvPr/>
        </p:nvCxnSpPr>
        <p:spPr>
          <a:xfrm>
            <a:off x="5006499" y="5591458"/>
            <a:ext cx="3344699" cy="1500"/>
          </a:xfrm>
          <a:prstGeom prst="straightConnector1">
            <a:avLst/>
          </a:prstGeom>
          <a:noFill/>
          <a:ln cap="flat" cmpd="sng" w="19050">
            <a:solidFill>
              <a:srgbClr val="000000"/>
            </a:solidFill>
            <a:prstDash val="solid"/>
            <a:round/>
            <a:headEnd len="lg" w="lg" type="none"/>
            <a:tailEnd len="lg" w="lg" type="triangle"/>
          </a:ln>
        </p:spPr>
      </p:cxnSp>
      <p:cxnSp>
        <p:nvCxnSpPr>
          <p:cNvPr id="617" name="Shape 617"/>
          <p:cNvCxnSpPr/>
          <p:nvPr/>
        </p:nvCxnSpPr>
        <p:spPr>
          <a:xfrm>
            <a:off x="5023528" y="5738105"/>
            <a:ext cx="3344699" cy="1500"/>
          </a:xfrm>
          <a:prstGeom prst="straightConnector1">
            <a:avLst/>
          </a:prstGeom>
          <a:noFill/>
          <a:ln cap="flat" cmpd="sng" w="19050">
            <a:solidFill>
              <a:srgbClr val="000000"/>
            </a:solidFill>
            <a:prstDash val="dashDot"/>
            <a:round/>
            <a:headEnd len="lg" w="lg" type="triangle"/>
            <a:tailEnd len="lg" w="lg" type="none"/>
          </a:ln>
        </p:spPr>
      </p:cxnSp>
      <p:sp>
        <p:nvSpPr>
          <p:cNvPr id="618" name="Shape 6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
        <p:nvSpPr>
          <p:cNvPr id="619" name="Shape 619"/>
          <p:cNvSpPr/>
          <p:nvPr/>
        </p:nvSpPr>
        <p:spPr>
          <a:xfrm>
            <a:off x="4142225" y="4368725"/>
            <a:ext cx="4775399" cy="14247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20" name="Shape 620"/>
          <p:cNvSpPr/>
          <p:nvPr/>
        </p:nvSpPr>
        <p:spPr>
          <a:xfrm>
            <a:off x="571253" y="1594201"/>
            <a:ext cx="165300" cy="163499"/>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21" name="Shape 621"/>
          <p:cNvCxnSpPr>
            <a:stCxn id="620" idx="4"/>
          </p:cNvCxnSpPr>
          <p:nvPr/>
        </p:nvCxnSpPr>
        <p:spPr>
          <a:xfrm>
            <a:off x="653903" y="1757701"/>
            <a:ext cx="0" cy="209100"/>
          </a:xfrm>
          <a:prstGeom prst="straightConnector1">
            <a:avLst/>
          </a:prstGeom>
          <a:noFill/>
          <a:ln cap="flat" cmpd="sng" w="19050">
            <a:solidFill>
              <a:srgbClr val="000000"/>
            </a:solidFill>
            <a:prstDash val="solid"/>
            <a:round/>
            <a:headEnd len="lg" w="lg" type="none"/>
            <a:tailEnd len="lg" w="lg" type="none"/>
          </a:ln>
        </p:spPr>
      </p:cxnSp>
      <p:cxnSp>
        <p:nvCxnSpPr>
          <p:cNvPr id="622" name="Shape 622"/>
          <p:cNvCxnSpPr/>
          <p:nvPr/>
        </p:nvCxnSpPr>
        <p:spPr>
          <a:xfrm flipH="1">
            <a:off x="601433" y="1966823"/>
            <a:ext cx="52500" cy="88200"/>
          </a:xfrm>
          <a:prstGeom prst="straightConnector1">
            <a:avLst/>
          </a:prstGeom>
          <a:noFill/>
          <a:ln cap="flat" cmpd="sng" w="19050">
            <a:solidFill>
              <a:srgbClr val="000000"/>
            </a:solidFill>
            <a:prstDash val="solid"/>
            <a:round/>
            <a:headEnd len="lg" w="lg" type="none"/>
            <a:tailEnd len="lg" w="lg" type="none"/>
          </a:ln>
        </p:spPr>
      </p:cxnSp>
      <p:cxnSp>
        <p:nvCxnSpPr>
          <p:cNvPr id="623" name="Shape 623"/>
          <p:cNvCxnSpPr/>
          <p:nvPr/>
        </p:nvCxnSpPr>
        <p:spPr>
          <a:xfrm>
            <a:off x="653933" y="1966823"/>
            <a:ext cx="52500" cy="88200"/>
          </a:xfrm>
          <a:prstGeom prst="straightConnector1">
            <a:avLst/>
          </a:prstGeom>
          <a:noFill/>
          <a:ln cap="flat" cmpd="sng" w="19050">
            <a:solidFill>
              <a:srgbClr val="000000"/>
            </a:solidFill>
            <a:prstDash val="solid"/>
            <a:round/>
            <a:headEnd len="lg" w="lg" type="none"/>
            <a:tailEnd len="lg" w="lg" type="none"/>
          </a:ln>
        </p:spPr>
      </p:cxnSp>
      <p:cxnSp>
        <p:nvCxnSpPr>
          <p:cNvPr id="624" name="Shape 624"/>
          <p:cNvCxnSpPr/>
          <p:nvPr/>
        </p:nvCxnSpPr>
        <p:spPr>
          <a:xfrm>
            <a:off x="563737" y="1844891"/>
            <a:ext cx="172799" cy="0"/>
          </a:xfrm>
          <a:prstGeom prst="straightConnector1">
            <a:avLst/>
          </a:prstGeom>
          <a:noFill/>
          <a:ln cap="flat" cmpd="sng" w="19050">
            <a:solidFill>
              <a:srgbClr val="000000"/>
            </a:solidFill>
            <a:prstDash val="solid"/>
            <a:round/>
            <a:headEnd len="lg" w="lg" type="none"/>
            <a:tailEnd len="lg" w="lg" type="none"/>
          </a:ln>
        </p:spPr>
      </p:cxnSp>
      <p:sp>
        <p:nvSpPr>
          <p:cNvPr id="625" name="Shape 625"/>
          <p:cNvSpPr txBox="1"/>
          <p:nvPr/>
        </p:nvSpPr>
        <p:spPr>
          <a:xfrm>
            <a:off x="-85600" y="1932100"/>
            <a:ext cx="1398300" cy="271499"/>
          </a:xfrm>
          <a:prstGeom prst="rect">
            <a:avLst/>
          </a:prstGeom>
          <a:noFill/>
          <a:ln>
            <a:noFill/>
          </a:ln>
        </p:spPr>
        <p:txBody>
          <a:bodyPr anchorCtr="0" anchor="t" bIns="91425" lIns="91425" rIns="91425" tIns="91425">
            <a:noAutofit/>
          </a:bodyPr>
          <a:lstStyle/>
          <a:p>
            <a:pPr lvl="0" rtl="0" algn="ctr">
              <a:spcBef>
                <a:spcPts val="0"/>
              </a:spcBef>
              <a:buNone/>
            </a:pPr>
            <a:r>
              <a:rPr lang="en"/>
              <a:t>A TV Station</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to Use Sequence Diagrams</a:t>
            </a:r>
          </a:p>
        </p:txBody>
      </p:sp>
      <p:sp>
        <p:nvSpPr>
          <p:cNvPr id="631" name="Shape 63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Use sequence diagrams when you want to look at the interaction between objects during a single use-case of the system. </a:t>
            </a:r>
          </a:p>
          <a:p>
            <a:pPr indent="-228600" lvl="0" marL="457200" marR="0" rtl="0" algn="l">
              <a:lnSpc>
                <a:spcPct val="100000"/>
              </a:lnSpc>
              <a:spcBef>
                <a:spcPts val="600"/>
              </a:spcBef>
              <a:spcAft>
                <a:spcPts val="0"/>
              </a:spcAft>
            </a:pPr>
            <a:r>
              <a:rPr lang="en"/>
              <a:t>Diagrams show what information is passed between objects…</a:t>
            </a:r>
          </a:p>
          <a:p>
            <a:pPr indent="-228600" lvl="0" marL="457200" marR="0" rtl="0" algn="l">
              <a:lnSpc>
                <a:spcPct val="100000"/>
              </a:lnSpc>
              <a:spcBef>
                <a:spcPts val="600"/>
              </a:spcBef>
              <a:spcAft>
                <a:spcPts val="0"/>
              </a:spcAft>
            </a:pPr>
            <a:r>
              <a:rPr lang="en"/>
              <a:t>and, more importantly, in what order. </a:t>
            </a:r>
          </a:p>
          <a:p>
            <a:pPr indent="-228600" lvl="0" marL="457200" marR="0" rtl="0" algn="l">
              <a:lnSpc>
                <a:spcPct val="100000"/>
              </a:lnSpc>
              <a:spcBef>
                <a:spcPts val="600"/>
              </a:spcBef>
              <a:spcAft>
                <a:spcPts val="0"/>
              </a:spcAft>
            </a:pPr>
            <a:r>
              <a:rPr lang="en"/>
              <a:t>Allows for concurrency, process creation, and process destruction. </a:t>
            </a:r>
          </a:p>
          <a:p>
            <a:pPr indent="-228600" lvl="0" marL="457200" marR="0" rtl="0" algn="l">
              <a:lnSpc>
                <a:spcPct val="100000"/>
              </a:lnSpc>
              <a:spcBef>
                <a:spcPts val="600"/>
              </a:spcBef>
              <a:spcAft>
                <a:spcPts val="0"/>
              </a:spcAft>
            </a:pPr>
            <a:r>
              <a:rPr lang="en"/>
              <a:t>Clarity is the goal - use comments. </a:t>
            </a:r>
          </a:p>
        </p:txBody>
      </p:sp>
      <p:sp>
        <p:nvSpPr>
          <p:cNvPr id="632" name="Shape 6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Not Just Code It?</a:t>
            </a:r>
          </a:p>
        </p:txBody>
      </p:sp>
      <p:sp>
        <p:nvSpPr>
          <p:cNvPr id="638" name="Shape 638"/>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Sequence diagrams can be close to the code level, so why not take the class diagram and start coding it?</a:t>
            </a:r>
          </a:p>
          <a:p>
            <a:pPr indent="-228600" lvl="0" marL="457200" marR="0" rtl="0" algn="l">
              <a:lnSpc>
                <a:spcPct val="100000"/>
              </a:lnSpc>
              <a:spcBef>
                <a:spcPts val="600"/>
              </a:spcBef>
              <a:spcAft>
                <a:spcPts val="0"/>
              </a:spcAft>
            </a:pPr>
            <a:r>
              <a:rPr lang="en"/>
              <a:t>A sequence of steps != code for those steps.</a:t>
            </a:r>
          </a:p>
          <a:p>
            <a:pPr indent="-228600" lvl="0" marL="457200" marR="0" rtl="0" algn="l">
              <a:lnSpc>
                <a:spcPct val="100000"/>
              </a:lnSpc>
              <a:spcBef>
                <a:spcPts val="600"/>
              </a:spcBef>
              <a:spcAft>
                <a:spcPts val="0"/>
              </a:spcAft>
            </a:pPr>
            <a:r>
              <a:rPr lang="en"/>
              <a:t>Sequence diagrams are language-agnostic.</a:t>
            </a:r>
          </a:p>
          <a:p>
            <a:pPr indent="-228600" lvl="0" marL="457200" marR="0" rtl="0" algn="l">
              <a:lnSpc>
                <a:spcPct val="100000"/>
              </a:lnSpc>
              <a:spcBef>
                <a:spcPts val="600"/>
              </a:spcBef>
              <a:spcAft>
                <a:spcPts val="0"/>
              </a:spcAft>
            </a:pPr>
            <a:r>
              <a:rPr lang="en"/>
              <a:t>Non-coders can still draw sequence diagrams.</a:t>
            </a:r>
          </a:p>
          <a:p>
            <a:pPr indent="-228600" lvl="0" marL="457200" marR="0" rtl="0" algn="l">
              <a:lnSpc>
                <a:spcPct val="100000"/>
              </a:lnSpc>
              <a:spcBef>
                <a:spcPts val="600"/>
              </a:spcBef>
              <a:spcAft>
                <a:spcPts val="0"/>
              </a:spcAft>
            </a:pPr>
            <a:r>
              <a:rPr lang="en"/>
              <a:t>Easier to come up with sequence diagrams as a team.</a:t>
            </a:r>
          </a:p>
          <a:p>
            <a:pPr indent="-228600" lvl="0" marL="457200" marR="0" rtl="0" algn="l">
              <a:lnSpc>
                <a:spcPct val="100000"/>
              </a:lnSpc>
              <a:spcBef>
                <a:spcPts val="600"/>
              </a:spcBef>
              <a:spcAft>
                <a:spcPts val="0"/>
              </a:spcAft>
            </a:pPr>
            <a:r>
              <a:rPr lang="en"/>
              <a:t>Can see many objects/classes at a time on same page.</a:t>
            </a:r>
          </a:p>
        </p:txBody>
      </p:sp>
      <p:sp>
        <p:nvSpPr>
          <p:cNvPr id="639" name="Shape 6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sp>
        <p:nvSpPr>
          <p:cNvPr id="644" name="Shape 6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645" name="Shape 64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Dynamic modeling allows us to design how the system acts during execution. </a:t>
            </a:r>
          </a:p>
          <a:p>
            <a:pPr indent="-228600" lvl="1" marL="914400" marR="0" rtl="0" algn="l">
              <a:lnSpc>
                <a:spcPct val="100000"/>
              </a:lnSpc>
              <a:spcBef>
                <a:spcPts val="600"/>
              </a:spcBef>
              <a:spcAft>
                <a:spcPts val="0"/>
              </a:spcAft>
            </a:pPr>
            <a:r>
              <a:rPr lang="en"/>
              <a:t>Sequence diagrams allow modeling of detailed object interactions.</a:t>
            </a:r>
          </a:p>
          <a:p>
            <a:pPr indent="-228600" lvl="0" marL="457200" marR="0" rtl="0" algn="l">
              <a:lnSpc>
                <a:spcPct val="100000"/>
              </a:lnSpc>
              <a:spcBef>
                <a:spcPts val="600"/>
              </a:spcBef>
              <a:spcAft>
                <a:spcPts val="0"/>
              </a:spcAft>
            </a:pPr>
            <a:r>
              <a:rPr lang="en"/>
              <a:t>These provide context to the static structural diagrams.</a:t>
            </a:r>
          </a:p>
        </p:txBody>
      </p:sp>
      <p:sp>
        <p:nvSpPr>
          <p:cNvPr id="646" name="Shape 6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0" name="Shape 650"/>
        <p:cNvGrpSpPr/>
        <p:nvPr/>
      </p:nvGrpSpPr>
      <p:grpSpPr>
        <a:xfrm>
          <a:off x="0" y="0"/>
          <a:ext cx="0" cy="0"/>
          <a:chOff x="0" y="0"/>
          <a:chExt cx="0" cy="0"/>
        </a:xfrm>
      </p:grpSpPr>
      <p:sp>
        <p:nvSpPr>
          <p:cNvPr id="651" name="Shape 6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652" name="Shape 65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Testing Fundamentals.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 8</a:t>
            </a:r>
          </a:p>
          <a:p>
            <a:pPr indent="-228600" lvl="0" marL="457200" marR="0" rtl="0" algn="l">
              <a:lnSpc>
                <a:spcPct val="100000"/>
              </a:lnSpc>
              <a:spcBef>
                <a:spcPts val="600"/>
              </a:spcBef>
              <a:spcAft>
                <a:spcPts val="0"/>
              </a:spcAft>
            </a:pPr>
            <a:r>
              <a:rPr lang="en"/>
              <a:t>Homework due Friday.</a:t>
            </a:r>
          </a:p>
          <a:p>
            <a:pPr indent="-228600" lvl="1" marL="914400" marR="0" rtl="0" algn="l">
              <a:lnSpc>
                <a:spcPct val="100000"/>
              </a:lnSpc>
              <a:spcBef>
                <a:spcPts val="600"/>
              </a:spcBef>
              <a:spcAft>
                <a:spcPts val="0"/>
              </a:spcAft>
            </a:pPr>
            <a:r>
              <a:rPr lang="en"/>
              <a:t>Any questions?</a:t>
            </a:r>
          </a:p>
        </p:txBody>
      </p:sp>
      <p:sp>
        <p:nvSpPr>
          <p:cNvPr id="653" name="Shape 6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sp>
        <p:nvSpPr>
          <p:cNvPr id="658" name="Shape 658"/>
          <p:cNvSpPr txBox="1"/>
          <p:nvPr/>
        </p:nvSpPr>
        <p:spPr>
          <a:xfrm>
            <a:off x="1922525" y="2022975"/>
            <a:ext cx="3285599" cy="1190699"/>
          </a:xfrm>
          <a:prstGeom prst="rect">
            <a:avLst/>
          </a:prstGeom>
          <a:noFill/>
          <a:ln>
            <a:noFill/>
          </a:ln>
        </p:spPr>
        <p:txBody>
          <a:bodyPr anchorCtr="0" anchor="t" bIns="91425" lIns="91425" rIns="91425" tIns="91425">
            <a:noAutofit/>
          </a:bodyPr>
          <a:lstStyle/>
          <a:p>
            <a:pPr>
              <a:spcBef>
                <a:spcPts val="0"/>
              </a:spcBef>
              <a:buNone/>
            </a:pPr>
            <a:r>
              <a:rPr lang="en"/>
              <a:t>backup slides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Overview</a:t>
            </a:r>
          </a:p>
        </p:txBody>
      </p:sp>
      <p:sp>
        <p:nvSpPr>
          <p:cNvPr id="60" name="Shape 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Static models describe the structure of the classes (attributes, operations) and their relationships.</a:t>
            </a:r>
          </a:p>
          <a:p>
            <a:pPr indent="-228600" lvl="0" marL="457200" marR="0" rtl="0" algn="l">
              <a:lnSpc>
                <a:spcPct val="100000"/>
              </a:lnSpc>
              <a:spcBef>
                <a:spcPts val="600"/>
              </a:spcBef>
              <a:spcAft>
                <a:spcPts val="0"/>
              </a:spcAft>
            </a:pPr>
            <a:r>
              <a:rPr lang="en"/>
              <a:t>Dynamic models describe how objects interact and change state, including the ordering of interactions.</a:t>
            </a:r>
          </a:p>
          <a:p>
            <a:pPr indent="-228600" lvl="0" marL="457200" marR="0" rtl="0" algn="l">
              <a:lnSpc>
                <a:spcPct val="100000"/>
              </a:lnSpc>
              <a:spcBef>
                <a:spcPts val="600"/>
              </a:spcBef>
              <a:spcAft>
                <a:spcPts val="0"/>
              </a:spcAft>
            </a:pPr>
            <a:r>
              <a:rPr lang="en"/>
              <a:t>Today, we will discuss using sequence diagrams to examine dynamic behavior.</a:t>
            </a:r>
          </a:p>
        </p:txBody>
      </p:sp>
      <p:sp>
        <p:nvSpPr>
          <p:cNvPr id="61" name="Shape 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Modeling Dynamic Behavior</a:t>
            </a:r>
          </a:p>
        </p:txBody>
      </p:sp>
      <p:sp>
        <p:nvSpPr>
          <p:cNvPr id="664" name="Shape 664"/>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Several model formats used to examine dynamic behavior, at differing levels of detail:</a:t>
            </a:r>
          </a:p>
          <a:p>
            <a:pPr indent="-228600" lvl="0" marL="457200" marR="0" rtl="0" algn="l">
              <a:lnSpc>
                <a:spcPct val="100000"/>
              </a:lnSpc>
              <a:spcBef>
                <a:spcPts val="600"/>
              </a:spcBef>
              <a:spcAft>
                <a:spcPts val="0"/>
              </a:spcAft>
            </a:pPr>
            <a:r>
              <a:rPr lang="en"/>
              <a:t>Use Case Diagrams</a:t>
            </a:r>
          </a:p>
          <a:p>
            <a:pPr indent="-228600" lvl="1" marL="914400" marR="0" rtl="0" algn="l">
              <a:lnSpc>
                <a:spcPct val="100000"/>
              </a:lnSpc>
              <a:spcBef>
                <a:spcPts val="600"/>
              </a:spcBef>
              <a:spcAft>
                <a:spcPts val="0"/>
              </a:spcAft>
            </a:pPr>
            <a:r>
              <a:rPr lang="en"/>
              <a:t>Externally visible behavior of system.</a:t>
            </a:r>
          </a:p>
          <a:p>
            <a:pPr indent="-228600" lvl="0" marL="457200" marR="0" rtl="0" algn="l">
              <a:lnSpc>
                <a:spcPct val="100000"/>
              </a:lnSpc>
              <a:spcBef>
                <a:spcPts val="600"/>
              </a:spcBef>
              <a:spcAft>
                <a:spcPts val="0"/>
              </a:spcAft>
            </a:pPr>
            <a:r>
              <a:rPr lang="en"/>
              <a:t>Activity Diagrams</a:t>
            </a:r>
          </a:p>
          <a:p>
            <a:pPr indent="-228600" lvl="1" marL="914400" marR="0" rtl="0" algn="l">
              <a:lnSpc>
                <a:spcPct val="100000"/>
              </a:lnSpc>
              <a:spcBef>
                <a:spcPts val="600"/>
              </a:spcBef>
              <a:spcAft>
                <a:spcPts val="0"/>
              </a:spcAft>
            </a:pPr>
            <a:r>
              <a:rPr lang="en"/>
              <a:t>Flow of events during execution.</a:t>
            </a:r>
          </a:p>
          <a:p>
            <a:pPr indent="-228600" lvl="0" marL="457200" marR="0" rtl="0" algn="l">
              <a:lnSpc>
                <a:spcPct val="100000"/>
              </a:lnSpc>
              <a:spcBef>
                <a:spcPts val="600"/>
              </a:spcBef>
              <a:spcAft>
                <a:spcPts val="0"/>
              </a:spcAft>
            </a:pPr>
            <a:r>
              <a:rPr lang="en"/>
              <a:t>Sequence Diagrams</a:t>
            </a:r>
          </a:p>
          <a:p>
            <a:pPr indent="-228600" lvl="1" marL="914400" marR="0" rtl="0" algn="l">
              <a:lnSpc>
                <a:spcPct val="100000"/>
              </a:lnSpc>
              <a:spcBef>
                <a:spcPts val="600"/>
              </a:spcBef>
              <a:spcAft>
                <a:spcPts val="0"/>
              </a:spcAft>
            </a:pPr>
            <a:r>
              <a:rPr lang="en"/>
              <a:t>Interactions between objects.</a:t>
            </a:r>
          </a:p>
          <a:p>
            <a:pPr indent="-228600" lvl="0" marL="457200" marR="0" rtl="0" algn="l">
              <a:lnSpc>
                <a:spcPct val="100000"/>
              </a:lnSpc>
              <a:spcBef>
                <a:spcPts val="600"/>
              </a:spcBef>
              <a:spcAft>
                <a:spcPts val="0"/>
              </a:spcAft>
            </a:pPr>
            <a:r>
              <a:rPr lang="en"/>
              <a:t>State Diagrams</a:t>
            </a:r>
          </a:p>
          <a:p>
            <a:pPr indent="-228600" lvl="1" marL="914400" marR="0" rtl="0" algn="l">
              <a:lnSpc>
                <a:spcPct val="100000"/>
              </a:lnSpc>
              <a:spcBef>
                <a:spcPts val="600"/>
              </a:spcBef>
              <a:spcAft>
                <a:spcPts val="0"/>
              </a:spcAft>
            </a:pPr>
            <a:r>
              <a:rPr lang="en"/>
              <a:t>Detailed behavior of a single object.</a:t>
            </a:r>
          </a:p>
        </p:txBody>
      </p:sp>
      <p:cxnSp>
        <p:nvCxnSpPr>
          <p:cNvPr id="665" name="Shape 665"/>
          <p:cNvCxnSpPr/>
          <p:nvPr/>
        </p:nvCxnSpPr>
        <p:spPr>
          <a:xfrm>
            <a:off x="7629150" y="2940600"/>
            <a:ext cx="10200" cy="2755500"/>
          </a:xfrm>
          <a:prstGeom prst="straightConnector1">
            <a:avLst/>
          </a:prstGeom>
          <a:noFill/>
          <a:ln cap="flat" cmpd="sng" w="38100">
            <a:solidFill>
              <a:schemeClr val="dk2"/>
            </a:solidFill>
            <a:prstDash val="solid"/>
            <a:round/>
            <a:headEnd len="lg" w="lg" type="none"/>
            <a:tailEnd len="lg" w="lg" type="triangle"/>
          </a:ln>
        </p:spPr>
      </p:cxnSp>
      <p:sp>
        <p:nvSpPr>
          <p:cNvPr id="666" name="Shape 666"/>
          <p:cNvSpPr txBox="1"/>
          <p:nvPr/>
        </p:nvSpPr>
        <p:spPr>
          <a:xfrm>
            <a:off x="7701100" y="2734975"/>
            <a:ext cx="1100099" cy="349499"/>
          </a:xfrm>
          <a:prstGeom prst="rect">
            <a:avLst/>
          </a:prstGeom>
          <a:noFill/>
          <a:ln>
            <a:noFill/>
          </a:ln>
        </p:spPr>
        <p:txBody>
          <a:bodyPr anchorCtr="0" anchor="t" bIns="91425" lIns="91425" rIns="91425" tIns="91425">
            <a:noAutofit/>
          </a:bodyPr>
          <a:lstStyle/>
          <a:p>
            <a:pPr rtl="0">
              <a:spcBef>
                <a:spcPts val="0"/>
              </a:spcBef>
              <a:buNone/>
            </a:pPr>
            <a:r>
              <a:rPr lang="en"/>
              <a:t>Low Detail</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rPr lang="en"/>
              <a:t>High Detail</a:t>
            </a:r>
          </a:p>
        </p:txBody>
      </p:sp>
      <p:sp>
        <p:nvSpPr>
          <p:cNvPr id="667" name="Shape 6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sp>
        <p:nvSpPr>
          <p:cNvPr id="672" name="Shape 6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Diagrams</a:t>
            </a:r>
          </a:p>
        </p:txBody>
      </p:sp>
      <p:sp>
        <p:nvSpPr>
          <p:cNvPr id="673" name="Shape 67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Show how system and user actions are connected together:</a:t>
            </a:r>
          </a:p>
          <a:p>
            <a:pPr indent="-228600" lvl="0" marL="457200" marR="0" rtl="0" algn="l">
              <a:lnSpc>
                <a:spcPct val="100000"/>
              </a:lnSpc>
              <a:spcBef>
                <a:spcPts val="600"/>
              </a:spcBef>
              <a:spcAft>
                <a:spcPts val="0"/>
              </a:spcAft>
              <a:buSzPct val="100000"/>
            </a:pPr>
            <a:r>
              <a:rPr lang="en" sz="2400"/>
              <a:t>Shows order of processing.</a:t>
            </a:r>
          </a:p>
          <a:p>
            <a:pPr indent="-228600" lvl="0" marL="457200" marR="0" rtl="0" algn="l">
              <a:lnSpc>
                <a:spcPct val="100000"/>
              </a:lnSpc>
              <a:spcBef>
                <a:spcPts val="600"/>
              </a:spcBef>
              <a:spcAft>
                <a:spcPts val="0"/>
              </a:spcAft>
              <a:buSzPct val="100000"/>
            </a:pPr>
            <a:r>
              <a:rPr lang="en" sz="2400"/>
              <a:t>Captures parallelism.</a:t>
            </a:r>
          </a:p>
          <a:p>
            <a:pPr marR="0" rtl="0" algn="l">
              <a:lnSpc>
                <a:spcPct val="100000"/>
              </a:lnSpc>
              <a:spcBef>
                <a:spcPts val="600"/>
              </a:spcBef>
              <a:spcAft>
                <a:spcPts val="0"/>
              </a:spcAft>
              <a:buNone/>
            </a:pPr>
            <a:r>
              <a:rPr lang="en"/>
              <a:t>Allows analysis of:</a:t>
            </a:r>
          </a:p>
          <a:p>
            <a:pPr indent="-228600" lvl="0" marL="457200" marR="0" rtl="0" algn="l">
              <a:lnSpc>
                <a:spcPct val="100000"/>
              </a:lnSpc>
              <a:spcBef>
                <a:spcPts val="600"/>
              </a:spcBef>
              <a:spcAft>
                <a:spcPts val="0"/>
              </a:spcAft>
              <a:buSzPct val="100000"/>
            </a:pPr>
            <a:r>
              <a:rPr lang="en" sz="2400"/>
              <a:t>Processing</a:t>
            </a:r>
          </a:p>
          <a:p>
            <a:pPr indent="-228600" lvl="0" marL="457200" marR="0" rtl="0" algn="l">
              <a:lnSpc>
                <a:spcPct val="100000"/>
              </a:lnSpc>
              <a:spcBef>
                <a:spcPts val="600"/>
              </a:spcBef>
              <a:spcAft>
                <a:spcPts val="0"/>
              </a:spcAft>
              <a:buSzPct val="100000"/>
            </a:pPr>
            <a:r>
              <a:rPr lang="en" sz="2400"/>
              <a:t>Synchronization</a:t>
            </a:r>
          </a:p>
          <a:p>
            <a:pPr indent="-228600" lvl="0" marL="457200" marR="0" rtl="0" algn="l">
              <a:lnSpc>
                <a:spcPct val="100000"/>
              </a:lnSpc>
              <a:spcBef>
                <a:spcPts val="600"/>
              </a:spcBef>
              <a:spcAft>
                <a:spcPts val="0"/>
              </a:spcAft>
              <a:buSzPct val="100000"/>
            </a:pPr>
            <a:r>
              <a:rPr lang="en" sz="2400"/>
              <a:t>Conditional selection of activities</a:t>
            </a:r>
          </a:p>
        </p:txBody>
      </p:sp>
      <p:sp>
        <p:nvSpPr>
          <p:cNvPr id="674" name="Shape 674"/>
          <p:cNvSpPr/>
          <p:nvPr/>
        </p:nvSpPr>
        <p:spPr>
          <a:xfrm>
            <a:off x="6744900" y="1534750"/>
            <a:ext cx="390599" cy="3599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75" name="Shape 675"/>
          <p:cNvCxnSpPr/>
          <p:nvPr/>
        </p:nvCxnSpPr>
        <p:spPr>
          <a:xfrm>
            <a:off x="6544350" y="2681037"/>
            <a:ext cx="791700" cy="0"/>
          </a:xfrm>
          <a:prstGeom prst="straightConnector1">
            <a:avLst/>
          </a:prstGeom>
          <a:noFill/>
          <a:ln cap="flat" cmpd="sng" w="38100">
            <a:solidFill>
              <a:srgbClr val="000000"/>
            </a:solidFill>
            <a:prstDash val="solid"/>
            <a:round/>
            <a:headEnd len="lg" w="lg" type="none"/>
            <a:tailEnd len="lg" w="lg" type="none"/>
          </a:ln>
        </p:spPr>
      </p:cxnSp>
      <p:cxnSp>
        <p:nvCxnSpPr>
          <p:cNvPr id="676" name="Shape 676"/>
          <p:cNvCxnSpPr>
            <a:stCxn id="674" idx="4"/>
            <a:endCxn id="677" idx="0"/>
          </p:cNvCxnSpPr>
          <p:nvPr/>
        </p:nvCxnSpPr>
        <p:spPr>
          <a:xfrm>
            <a:off x="6940199" y="1894749"/>
            <a:ext cx="0" cy="182400"/>
          </a:xfrm>
          <a:prstGeom prst="straightConnector1">
            <a:avLst/>
          </a:prstGeom>
          <a:noFill/>
          <a:ln cap="flat" cmpd="sng" w="19050">
            <a:solidFill>
              <a:srgbClr val="000000"/>
            </a:solidFill>
            <a:prstDash val="solid"/>
            <a:round/>
            <a:headEnd len="lg" w="lg" type="none"/>
            <a:tailEnd len="lg" w="lg" type="triangle"/>
          </a:ln>
        </p:spPr>
      </p:cxnSp>
      <p:sp>
        <p:nvSpPr>
          <p:cNvPr id="678" name="Shape 678"/>
          <p:cNvSpPr/>
          <p:nvPr/>
        </p:nvSpPr>
        <p:spPr>
          <a:xfrm>
            <a:off x="5613900" y="30614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Fill Order</a:t>
            </a:r>
          </a:p>
        </p:txBody>
      </p:sp>
      <p:sp>
        <p:nvSpPr>
          <p:cNvPr id="679" name="Shape 679"/>
          <p:cNvSpPr/>
          <p:nvPr/>
        </p:nvSpPr>
        <p:spPr>
          <a:xfrm>
            <a:off x="7515925" y="30614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Send Invoice</a:t>
            </a:r>
          </a:p>
        </p:txBody>
      </p:sp>
      <p:cxnSp>
        <p:nvCxnSpPr>
          <p:cNvPr id="680" name="Shape 680"/>
          <p:cNvCxnSpPr>
            <a:endCxn id="678" idx="0"/>
          </p:cNvCxnSpPr>
          <p:nvPr/>
        </p:nvCxnSpPr>
        <p:spPr>
          <a:xfrm flipH="1">
            <a:off x="6117749" y="2701462"/>
            <a:ext cx="832800" cy="360000"/>
          </a:xfrm>
          <a:prstGeom prst="straightConnector1">
            <a:avLst/>
          </a:prstGeom>
          <a:noFill/>
          <a:ln cap="flat" cmpd="sng" w="19050">
            <a:solidFill>
              <a:srgbClr val="000000"/>
            </a:solidFill>
            <a:prstDash val="solid"/>
            <a:round/>
            <a:headEnd len="lg" w="lg" type="none"/>
            <a:tailEnd len="lg" w="lg" type="triangle"/>
          </a:ln>
        </p:spPr>
      </p:cxnSp>
      <p:cxnSp>
        <p:nvCxnSpPr>
          <p:cNvPr id="681" name="Shape 681"/>
          <p:cNvCxnSpPr>
            <a:endCxn id="679" idx="0"/>
          </p:cNvCxnSpPr>
          <p:nvPr/>
        </p:nvCxnSpPr>
        <p:spPr>
          <a:xfrm>
            <a:off x="6940374" y="2691262"/>
            <a:ext cx="1079400" cy="370200"/>
          </a:xfrm>
          <a:prstGeom prst="straightConnector1">
            <a:avLst/>
          </a:prstGeom>
          <a:noFill/>
          <a:ln cap="flat" cmpd="sng" w="19050">
            <a:solidFill>
              <a:srgbClr val="000000"/>
            </a:solidFill>
            <a:prstDash val="solid"/>
            <a:round/>
            <a:headEnd len="lg" w="lg" type="none"/>
            <a:tailEnd len="lg" w="lg" type="triangle"/>
          </a:ln>
        </p:spPr>
      </p:cxnSp>
      <p:sp>
        <p:nvSpPr>
          <p:cNvPr id="682" name="Shape 682"/>
          <p:cNvSpPr/>
          <p:nvPr/>
        </p:nvSpPr>
        <p:spPr>
          <a:xfrm>
            <a:off x="5110050" y="4148387"/>
            <a:ext cx="10794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Overnight Deliery</a:t>
            </a:r>
          </a:p>
        </p:txBody>
      </p:sp>
      <p:sp>
        <p:nvSpPr>
          <p:cNvPr id="683" name="Shape 683"/>
          <p:cNvSpPr/>
          <p:nvPr/>
        </p:nvSpPr>
        <p:spPr>
          <a:xfrm>
            <a:off x="6237450" y="4148387"/>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Regular Delivery</a:t>
            </a:r>
          </a:p>
        </p:txBody>
      </p:sp>
      <p:sp>
        <p:nvSpPr>
          <p:cNvPr id="684" name="Shape 684"/>
          <p:cNvSpPr/>
          <p:nvPr/>
        </p:nvSpPr>
        <p:spPr>
          <a:xfrm>
            <a:off x="7515925" y="4148387"/>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Payment</a:t>
            </a:r>
          </a:p>
        </p:txBody>
      </p:sp>
      <p:sp>
        <p:nvSpPr>
          <p:cNvPr id="685" name="Shape 685"/>
          <p:cNvSpPr/>
          <p:nvPr/>
        </p:nvSpPr>
        <p:spPr>
          <a:xfrm>
            <a:off x="5886400" y="3651275"/>
            <a:ext cx="462700" cy="328800"/>
          </a:xfrm>
          <a:prstGeom prst="flowChartDecision">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86" name="Shape 686"/>
          <p:cNvCxnSpPr>
            <a:stCxn id="678" idx="2"/>
            <a:endCxn id="685" idx="0"/>
          </p:cNvCxnSpPr>
          <p:nvPr/>
        </p:nvCxnSpPr>
        <p:spPr>
          <a:xfrm>
            <a:off x="6117750" y="3482962"/>
            <a:ext cx="0" cy="168300"/>
          </a:xfrm>
          <a:prstGeom prst="straightConnector1">
            <a:avLst/>
          </a:prstGeom>
          <a:noFill/>
          <a:ln cap="flat" cmpd="sng" w="19050">
            <a:solidFill>
              <a:srgbClr val="000000"/>
            </a:solidFill>
            <a:prstDash val="solid"/>
            <a:round/>
            <a:headEnd len="lg" w="lg" type="none"/>
            <a:tailEnd len="lg" w="lg" type="triangle"/>
          </a:ln>
        </p:spPr>
      </p:cxnSp>
      <p:cxnSp>
        <p:nvCxnSpPr>
          <p:cNvPr id="687" name="Shape 687"/>
          <p:cNvCxnSpPr>
            <a:stCxn id="685" idx="1"/>
            <a:endCxn id="682" idx="0"/>
          </p:cNvCxnSpPr>
          <p:nvPr/>
        </p:nvCxnSpPr>
        <p:spPr>
          <a:xfrm flipH="1">
            <a:off x="5649700" y="3815675"/>
            <a:ext cx="236700" cy="332700"/>
          </a:xfrm>
          <a:prstGeom prst="straightConnector1">
            <a:avLst/>
          </a:prstGeom>
          <a:noFill/>
          <a:ln cap="flat" cmpd="sng" w="19050">
            <a:solidFill>
              <a:srgbClr val="000000"/>
            </a:solidFill>
            <a:prstDash val="solid"/>
            <a:round/>
            <a:headEnd len="lg" w="lg" type="none"/>
            <a:tailEnd len="lg" w="lg" type="triangle"/>
          </a:ln>
        </p:spPr>
      </p:cxnSp>
      <p:cxnSp>
        <p:nvCxnSpPr>
          <p:cNvPr id="688" name="Shape 688"/>
          <p:cNvCxnSpPr>
            <a:stCxn id="685" idx="3"/>
            <a:endCxn id="683" idx="0"/>
          </p:cNvCxnSpPr>
          <p:nvPr/>
        </p:nvCxnSpPr>
        <p:spPr>
          <a:xfrm>
            <a:off x="6349100" y="3815675"/>
            <a:ext cx="392100" cy="332700"/>
          </a:xfrm>
          <a:prstGeom prst="straightConnector1">
            <a:avLst/>
          </a:prstGeom>
          <a:noFill/>
          <a:ln cap="flat" cmpd="sng" w="19050">
            <a:solidFill>
              <a:srgbClr val="000000"/>
            </a:solidFill>
            <a:prstDash val="solid"/>
            <a:round/>
            <a:headEnd len="lg" w="lg" type="none"/>
            <a:tailEnd len="lg" w="lg" type="triangle"/>
          </a:ln>
        </p:spPr>
      </p:cxnSp>
      <p:cxnSp>
        <p:nvCxnSpPr>
          <p:cNvPr id="689" name="Shape 689"/>
          <p:cNvCxnSpPr>
            <a:stCxn id="679" idx="2"/>
            <a:endCxn id="684" idx="0"/>
          </p:cNvCxnSpPr>
          <p:nvPr/>
        </p:nvCxnSpPr>
        <p:spPr>
          <a:xfrm>
            <a:off x="8019775" y="3482962"/>
            <a:ext cx="0" cy="665400"/>
          </a:xfrm>
          <a:prstGeom prst="straightConnector1">
            <a:avLst/>
          </a:prstGeom>
          <a:noFill/>
          <a:ln cap="flat" cmpd="sng" w="19050">
            <a:solidFill>
              <a:srgbClr val="000000"/>
            </a:solidFill>
            <a:prstDash val="solid"/>
            <a:round/>
            <a:headEnd len="lg" w="lg" type="none"/>
            <a:tailEnd len="lg" w="lg" type="triangle"/>
          </a:ln>
        </p:spPr>
      </p:cxnSp>
      <p:sp>
        <p:nvSpPr>
          <p:cNvPr id="690" name="Shape 690"/>
          <p:cNvSpPr/>
          <p:nvPr/>
        </p:nvSpPr>
        <p:spPr>
          <a:xfrm>
            <a:off x="5956550" y="4851675"/>
            <a:ext cx="462700" cy="328800"/>
          </a:xfrm>
          <a:prstGeom prst="flowChartDecision">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91" name="Shape 691"/>
          <p:cNvCxnSpPr>
            <a:stCxn id="682" idx="2"/>
            <a:endCxn id="690" idx="1"/>
          </p:cNvCxnSpPr>
          <p:nvPr/>
        </p:nvCxnSpPr>
        <p:spPr>
          <a:xfrm>
            <a:off x="5649750" y="4569887"/>
            <a:ext cx="306900" cy="446100"/>
          </a:xfrm>
          <a:prstGeom prst="straightConnector1">
            <a:avLst/>
          </a:prstGeom>
          <a:noFill/>
          <a:ln cap="flat" cmpd="sng" w="19050">
            <a:solidFill>
              <a:srgbClr val="000000"/>
            </a:solidFill>
            <a:prstDash val="solid"/>
            <a:round/>
            <a:headEnd len="lg" w="lg" type="none"/>
            <a:tailEnd len="lg" w="lg" type="triangle"/>
          </a:ln>
        </p:spPr>
      </p:cxnSp>
      <p:cxnSp>
        <p:nvCxnSpPr>
          <p:cNvPr id="692" name="Shape 692"/>
          <p:cNvCxnSpPr>
            <a:stCxn id="683" idx="2"/>
            <a:endCxn id="690" idx="3"/>
          </p:cNvCxnSpPr>
          <p:nvPr/>
        </p:nvCxnSpPr>
        <p:spPr>
          <a:xfrm flipH="1">
            <a:off x="6419100" y="4569887"/>
            <a:ext cx="322200" cy="446100"/>
          </a:xfrm>
          <a:prstGeom prst="straightConnector1">
            <a:avLst/>
          </a:prstGeom>
          <a:noFill/>
          <a:ln cap="flat" cmpd="sng" w="19050">
            <a:solidFill>
              <a:srgbClr val="000000"/>
            </a:solidFill>
            <a:prstDash val="solid"/>
            <a:round/>
            <a:headEnd len="lg" w="lg" type="none"/>
            <a:tailEnd len="lg" w="lg" type="triangle"/>
          </a:ln>
        </p:spPr>
      </p:cxnSp>
      <p:cxnSp>
        <p:nvCxnSpPr>
          <p:cNvPr id="693" name="Shape 693"/>
          <p:cNvCxnSpPr/>
          <p:nvPr/>
        </p:nvCxnSpPr>
        <p:spPr>
          <a:xfrm>
            <a:off x="6457100" y="5283050"/>
            <a:ext cx="791700" cy="0"/>
          </a:xfrm>
          <a:prstGeom prst="straightConnector1">
            <a:avLst/>
          </a:prstGeom>
          <a:noFill/>
          <a:ln cap="flat" cmpd="sng" w="38100">
            <a:solidFill>
              <a:srgbClr val="000000"/>
            </a:solidFill>
            <a:prstDash val="solid"/>
            <a:round/>
            <a:headEnd len="lg" w="lg" type="none"/>
            <a:tailEnd len="lg" w="lg" type="none"/>
          </a:ln>
        </p:spPr>
      </p:cxnSp>
      <p:sp>
        <p:nvSpPr>
          <p:cNvPr id="694" name="Shape 694"/>
          <p:cNvSpPr/>
          <p:nvPr/>
        </p:nvSpPr>
        <p:spPr>
          <a:xfrm>
            <a:off x="6349100" y="5687875"/>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Close Order</a:t>
            </a:r>
          </a:p>
        </p:txBody>
      </p:sp>
      <p:cxnSp>
        <p:nvCxnSpPr>
          <p:cNvPr id="695" name="Shape 695"/>
          <p:cNvCxnSpPr>
            <a:endCxn id="694" idx="0"/>
          </p:cNvCxnSpPr>
          <p:nvPr/>
        </p:nvCxnSpPr>
        <p:spPr>
          <a:xfrm>
            <a:off x="6827150" y="5314974"/>
            <a:ext cx="25800" cy="372900"/>
          </a:xfrm>
          <a:prstGeom prst="straightConnector1">
            <a:avLst/>
          </a:prstGeom>
          <a:noFill/>
          <a:ln cap="flat" cmpd="sng" w="19050">
            <a:solidFill>
              <a:srgbClr val="000000"/>
            </a:solidFill>
            <a:prstDash val="solid"/>
            <a:round/>
            <a:headEnd len="lg" w="lg" type="none"/>
            <a:tailEnd len="lg" w="lg" type="triangle"/>
          </a:ln>
        </p:spPr>
      </p:cxnSp>
      <p:sp>
        <p:nvSpPr>
          <p:cNvPr id="696" name="Shape 696"/>
          <p:cNvSpPr/>
          <p:nvPr/>
        </p:nvSpPr>
        <p:spPr>
          <a:xfrm>
            <a:off x="6657650" y="6271300"/>
            <a:ext cx="390599" cy="359999"/>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97" name="Shape 697"/>
          <p:cNvCxnSpPr>
            <a:stCxn id="694" idx="2"/>
            <a:endCxn id="696" idx="0"/>
          </p:cNvCxnSpPr>
          <p:nvPr/>
        </p:nvCxnSpPr>
        <p:spPr>
          <a:xfrm>
            <a:off x="6852950" y="6109374"/>
            <a:ext cx="0" cy="162000"/>
          </a:xfrm>
          <a:prstGeom prst="straightConnector1">
            <a:avLst/>
          </a:prstGeom>
          <a:noFill/>
          <a:ln cap="flat" cmpd="sng" w="19050">
            <a:solidFill>
              <a:srgbClr val="000000"/>
            </a:solidFill>
            <a:prstDash val="solid"/>
            <a:round/>
            <a:headEnd len="lg" w="lg" type="none"/>
            <a:tailEnd len="lg" w="lg" type="triangle"/>
          </a:ln>
        </p:spPr>
      </p:cxnSp>
      <p:sp>
        <p:nvSpPr>
          <p:cNvPr id="698" name="Shape 698"/>
          <p:cNvSpPr/>
          <p:nvPr/>
        </p:nvSpPr>
        <p:spPr>
          <a:xfrm>
            <a:off x="6699500" y="6315550"/>
            <a:ext cx="306900" cy="2714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9" name="Shape 699"/>
          <p:cNvSpPr txBox="1"/>
          <p:nvPr/>
        </p:nvSpPr>
        <p:spPr>
          <a:xfrm>
            <a:off x="4534300" y="3729787"/>
            <a:ext cx="1223700" cy="195299"/>
          </a:xfrm>
          <a:prstGeom prst="rect">
            <a:avLst/>
          </a:prstGeom>
          <a:noFill/>
          <a:ln>
            <a:noFill/>
          </a:ln>
        </p:spPr>
        <p:txBody>
          <a:bodyPr anchorCtr="0" anchor="t" bIns="91425" lIns="91425" rIns="91425" tIns="91425">
            <a:noAutofit/>
          </a:bodyPr>
          <a:lstStyle/>
          <a:p>
            <a:pPr>
              <a:spcBef>
                <a:spcPts val="0"/>
              </a:spcBef>
              <a:buNone/>
            </a:pPr>
            <a:r>
              <a:rPr lang="en" sz="1200"/>
              <a:t>[priority order]</a:t>
            </a:r>
          </a:p>
        </p:txBody>
      </p:sp>
      <p:sp>
        <p:nvSpPr>
          <p:cNvPr id="700" name="Shape 700"/>
          <p:cNvSpPr txBox="1"/>
          <p:nvPr/>
        </p:nvSpPr>
        <p:spPr>
          <a:xfrm>
            <a:off x="6544350" y="3718025"/>
            <a:ext cx="547800" cy="195299"/>
          </a:xfrm>
          <a:prstGeom prst="rect">
            <a:avLst/>
          </a:prstGeom>
          <a:noFill/>
          <a:ln>
            <a:noFill/>
          </a:ln>
        </p:spPr>
        <p:txBody>
          <a:bodyPr anchorCtr="0" anchor="t" bIns="91425" lIns="91425" rIns="91425" tIns="91425">
            <a:noAutofit/>
          </a:bodyPr>
          <a:lstStyle/>
          <a:p>
            <a:pPr lvl="0" rtl="0">
              <a:spcBef>
                <a:spcPts val="0"/>
              </a:spcBef>
              <a:buNone/>
            </a:pPr>
            <a:r>
              <a:rPr lang="en" sz="1200"/>
              <a:t>[else]</a:t>
            </a:r>
          </a:p>
        </p:txBody>
      </p:sp>
      <p:sp>
        <p:nvSpPr>
          <p:cNvPr id="677" name="Shape 677"/>
          <p:cNvSpPr/>
          <p:nvPr/>
        </p:nvSpPr>
        <p:spPr>
          <a:xfrm>
            <a:off x="6436337" y="2077150"/>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Order</a:t>
            </a:r>
          </a:p>
        </p:txBody>
      </p:sp>
      <p:cxnSp>
        <p:nvCxnSpPr>
          <p:cNvPr id="701" name="Shape 701"/>
          <p:cNvCxnSpPr>
            <a:stCxn id="690" idx="2"/>
          </p:cNvCxnSpPr>
          <p:nvPr/>
        </p:nvCxnSpPr>
        <p:spPr>
          <a:xfrm>
            <a:off x="6187900" y="5180475"/>
            <a:ext cx="464400" cy="73500"/>
          </a:xfrm>
          <a:prstGeom prst="straightConnector1">
            <a:avLst/>
          </a:prstGeom>
          <a:noFill/>
          <a:ln cap="flat" cmpd="sng" w="19050">
            <a:solidFill>
              <a:srgbClr val="000000"/>
            </a:solidFill>
            <a:prstDash val="solid"/>
            <a:round/>
            <a:headEnd len="lg" w="lg" type="none"/>
            <a:tailEnd len="lg" w="lg" type="triangle"/>
          </a:ln>
        </p:spPr>
      </p:cxnSp>
      <p:cxnSp>
        <p:nvCxnSpPr>
          <p:cNvPr id="702" name="Shape 702"/>
          <p:cNvCxnSpPr>
            <a:stCxn id="684" idx="2"/>
          </p:cNvCxnSpPr>
          <p:nvPr/>
        </p:nvCxnSpPr>
        <p:spPr>
          <a:xfrm flipH="1">
            <a:off x="6857875" y="4569887"/>
            <a:ext cx="1161900" cy="673800"/>
          </a:xfrm>
          <a:prstGeom prst="straightConnector1">
            <a:avLst/>
          </a:prstGeom>
          <a:noFill/>
          <a:ln cap="flat" cmpd="sng" w="19050">
            <a:solidFill>
              <a:srgbClr val="000000"/>
            </a:solidFill>
            <a:prstDash val="solid"/>
            <a:round/>
            <a:headEnd len="lg" w="lg" type="none"/>
            <a:tailEnd len="lg" w="lg" type="triangle"/>
          </a:ln>
        </p:spPr>
      </p:cxnSp>
      <p:cxnSp>
        <p:nvCxnSpPr>
          <p:cNvPr id="703" name="Shape 703"/>
          <p:cNvCxnSpPr>
            <a:stCxn id="677" idx="2"/>
          </p:cNvCxnSpPr>
          <p:nvPr/>
        </p:nvCxnSpPr>
        <p:spPr>
          <a:xfrm>
            <a:off x="6940187" y="2498649"/>
            <a:ext cx="10200" cy="184800"/>
          </a:xfrm>
          <a:prstGeom prst="straightConnector1">
            <a:avLst/>
          </a:prstGeom>
          <a:noFill/>
          <a:ln cap="flat" cmpd="sng" w="19050">
            <a:solidFill>
              <a:srgbClr val="000000"/>
            </a:solidFill>
            <a:prstDash val="solid"/>
            <a:round/>
            <a:headEnd len="lg" w="lg" type="none"/>
            <a:tailEnd len="lg" w="lg" type="triangle"/>
          </a:ln>
        </p:spPr>
      </p:cxnSp>
      <p:sp>
        <p:nvSpPr>
          <p:cNvPr id="704" name="Shape 7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sp>
        <p:nvSpPr>
          <p:cNvPr id="709" name="Shape 7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Diagram Syntax</a:t>
            </a:r>
          </a:p>
        </p:txBody>
      </p:sp>
      <p:cxnSp>
        <p:nvCxnSpPr>
          <p:cNvPr id="710" name="Shape 710"/>
          <p:cNvCxnSpPr/>
          <p:nvPr/>
        </p:nvCxnSpPr>
        <p:spPr>
          <a:xfrm>
            <a:off x="1711875" y="2765050"/>
            <a:ext cx="791700" cy="0"/>
          </a:xfrm>
          <a:prstGeom prst="straightConnector1">
            <a:avLst/>
          </a:prstGeom>
          <a:noFill/>
          <a:ln cap="flat" cmpd="sng" w="38100">
            <a:solidFill>
              <a:srgbClr val="000000"/>
            </a:solidFill>
            <a:prstDash val="solid"/>
            <a:round/>
            <a:headEnd len="lg" w="lg" type="none"/>
            <a:tailEnd len="lg" w="lg" type="none"/>
          </a:ln>
        </p:spPr>
      </p:cxnSp>
      <p:sp>
        <p:nvSpPr>
          <p:cNvPr id="711" name="Shape 711"/>
          <p:cNvSpPr/>
          <p:nvPr/>
        </p:nvSpPr>
        <p:spPr>
          <a:xfrm>
            <a:off x="781425" y="3145475"/>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Fill Order</a:t>
            </a:r>
          </a:p>
        </p:txBody>
      </p:sp>
      <p:sp>
        <p:nvSpPr>
          <p:cNvPr id="712" name="Shape 712"/>
          <p:cNvSpPr/>
          <p:nvPr/>
        </p:nvSpPr>
        <p:spPr>
          <a:xfrm>
            <a:off x="2683450" y="3145475"/>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Send Invoice</a:t>
            </a:r>
          </a:p>
        </p:txBody>
      </p:sp>
      <p:cxnSp>
        <p:nvCxnSpPr>
          <p:cNvPr id="713" name="Shape 713"/>
          <p:cNvCxnSpPr>
            <a:endCxn id="711" idx="0"/>
          </p:cNvCxnSpPr>
          <p:nvPr/>
        </p:nvCxnSpPr>
        <p:spPr>
          <a:xfrm flipH="1">
            <a:off x="1285274" y="2785475"/>
            <a:ext cx="832800" cy="360000"/>
          </a:xfrm>
          <a:prstGeom prst="straightConnector1">
            <a:avLst/>
          </a:prstGeom>
          <a:noFill/>
          <a:ln cap="flat" cmpd="sng" w="19050">
            <a:solidFill>
              <a:srgbClr val="000000"/>
            </a:solidFill>
            <a:prstDash val="solid"/>
            <a:round/>
            <a:headEnd len="lg" w="lg" type="none"/>
            <a:tailEnd len="lg" w="lg" type="triangle"/>
          </a:ln>
        </p:spPr>
      </p:cxnSp>
      <p:cxnSp>
        <p:nvCxnSpPr>
          <p:cNvPr id="714" name="Shape 714"/>
          <p:cNvCxnSpPr>
            <a:endCxn id="712" idx="0"/>
          </p:cNvCxnSpPr>
          <p:nvPr/>
        </p:nvCxnSpPr>
        <p:spPr>
          <a:xfrm>
            <a:off x="2107899" y="2775274"/>
            <a:ext cx="1079400" cy="370200"/>
          </a:xfrm>
          <a:prstGeom prst="straightConnector1">
            <a:avLst/>
          </a:prstGeom>
          <a:noFill/>
          <a:ln cap="flat" cmpd="sng" w="19050">
            <a:solidFill>
              <a:srgbClr val="000000"/>
            </a:solidFill>
            <a:prstDash val="solid"/>
            <a:round/>
            <a:headEnd len="lg" w="lg" type="none"/>
            <a:tailEnd len="lg" w="lg" type="triangle"/>
          </a:ln>
        </p:spPr>
      </p:cxnSp>
      <p:sp>
        <p:nvSpPr>
          <p:cNvPr id="715" name="Shape 715"/>
          <p:cNvSpPr/>
          <p:nvPr/>
        </p:nvSpPr>
        <p:spPr>
          <a:xfrm>
            <a:off x="277575" y="4232400"/>
            <a:ext cx="10794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Overnight Deliery</a:t>
            </a:r>
          </a:p>
        </p:txBody>
      </p:sp>
      <p:sp>
        <p:nvSpPr>
          <p:cNvPr id="716" name="Shape 716"/>
          <p:cNvSpPr/>
          <p:nvPr/>
        </p:nvSpPr>
        <p:spPr>
          <a:xfrm>
            <a:off x="1404975" y="4232400"/>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Regular Delivery</a:t>
            </a:r>
          </a:p>
        </p:txBody>
      </p:sp>
      <p:sp>
        <p:nvSpPr>
          <p:cNvPr id="717" name="Shape 717"/>
          <p:cNvSpPr/>
          <p:nvPr/>
        </p:nvSpPr>
        <p:spPr>
          <a:xfrm>
            <a:off x="2683450" y="4232400"/>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Payment</a:t>
            </a:r>
          </a:p>
        </p:txBody>
      </p:sp>
      <p:sp>
        <p:nvSpPr>
          <p:cNvPr id="718" name="Shape 718"/>
          <p:cNvSpPr/>
          <p:nvPr/>
        </p:nvSpPr>
        <p:spPr>
          <a:xfrm>
            <a:off x="1053925" y="3735287"/>
            <a:ext cx="462700" cy="328800"/>
          </a:xfrm>
          <a:prstGeom prst="flowChartDecision">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19" name="Shape 719"/>
          <p:cNvCxnSpPr>
            <a:stCxn id="711" idx="2"/>
            <a:endCxn id="718" idx="0"/>
          </p:cNvCxnSpPr>
          <p:nvPr/>
        </p:nvCxnSpPr>
        <p:spPr>
          <a:xfrm>
            <a:off x="1285275" y="3566974"/>
            <a:ext cx="0" cy="168300"/>
          </a:xfrm>
          <a:prstGeom prst="straightConnector1">
            <a:avLst/>
          </a:prstGeom>
          <a:noFill/>
          <a:ln cap="flat" cmpd="sng" w="19050">
            <a:solidFill>
              <a:srgbClr val="000000"/>
            </a:solidFill>
            <a:prstDash val="solid"/>
            <a:round/>
            <a:headEnd len="lg" w="lg" type="none"/>
            <a:tailEnd len="lg" w="lg" type="triangle"/>
          </a:ln>
        </p:spPr>
      </p:cxnSp>
      <p:cxnSp>
        <p:nvCxnSpPr>
          <p:cNvPr id="720" name="Shape 720"/>
          <p:cNvCxnSpPr>
            <a:stCxn id="718" idx="1"/>
            <a:endCxn id="715" idx="0"/>
          </p:cNvCxnSpPr>
          <p:nvPr/>
        </p:nvCxnSpPr>
        <p:spPr>
          <a:xfrm flipH="1">
            <a:off x="817225" y="3899687"/>
            <a:ext cx="236700" cy="332700"/>
          </a:xfrm>
          <a:prstGeom prst="straightConnector1">
            <a:avLst/>
          </a:prstGeom>
          <a:noFill/>
          <a:ln cap="flat" cmpd="sng" w="19050">
            <a:solidFill>
              <a:srgbClr val="000000"/>
            </a:solidFill>
            <a:prstDash val="solid"/>
            <a:round/>
            <a:headEnd len="lg" w="lg" type="none"/>
            <a:tailEnd len="lg" w="lg" type="triangle"/>
          </a:ln>
        </p:spPr>
      </p:cxnSp>
      <p:cxnSp>
        <p:nvCxnSpPr>
          <p:cNvPr id="721" name="Shape 721"/>
          <p:cNvCxnSpPr>
            <a:stCxn id="718" idx="3"/>
            <a:endCxn id="716" idx="0"/>
          </p:cNvCxnSpPr>
          <p:nvPr/>
        </p:nvCxnSpPr>
        <p:spPr>
          <a:xfrm>
            <a:off x="1516625" y="3899687"/>
            <a:ext cx="392100" cy="332700"/>
          </a:xfrm>
          <a:prstGeom prst="straightConnector1">
            <a:avLst/>
          </a:prstGeom>
          <a:noFill/>
          <a:ln cap="flat" cmpd="sng" w="19050">
            <a:solidFill>
              <a:srgbClr val="000000"/>
            </a:solidFill>
            <a:prstDash val="solid"/>
            <a:round/>
            <a:headEnd len="lg" w="lg" type="none"/>
            <a:tailEnd len="lg" w="lg" type="triangle"/>
          </a:ln>
        </p:spPr>
      </p:cxnSp>
      <p:cxnSp>
        <p:nvCxnSpPr>
          <p:cNvPr id="722" name="Shape 722"/>
          <p:cNvCxnSpPr>
            <a:stCxn id="712" idx="2"/>
            <a:endCxn id="717" idx="0"/>
          </p:cNvCxnSpPr>
          <p:nvPr/>
        </p:nvCxnSpPr>
        <p:spPr>
          <a:xfrm>
            <a:off x="3187300" y="3566974"/>
            <a:ext cx="0" cy="665400"/>
          </a:xfrm>
          <a:prstGeom prst="straightConnector1">
            <a:avLst/>
          </a:prstGeom>
          <a:noFill/>
          <a:ln cap="flat" cmpd="sng" w="19050">
            <a:solidFill>
              <a:srgbClr val="000000"/>
            </a:solidFill>
            <a:prstDash val="solid"/>
            <a:round/>
            <a:headEnd len="lg" w="lg" type="none"/>
            <a:tailEnd len="lg" w="lg" type="triangle"/>
          </a:ln>
        </p:spPr>
      </p:cxnSp>
      <p:sp>
        <p:nvSpPr>
          <p:cNvPr id="723" name="Shape 723"/>
          <p:cNvSpPr/>
          <p:nvPr/>
        </p:nvSpPr>
        <p:spPr>
          <a:xfrm>
            <a:off x="1124175" y="4758787"/>
            <a:ext cx="462700" cy="328800"/>
          </a:xfrm>
          <a:prstGeom prst="flowChartDecision">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24" name="Shape 724"/>
          <p:cNvCxnSpPr>
            <a:stCxn id="715" idx="2"/>
            <a:endCxn id="723" idx="1"/>
          </p:cNvCxnSpPr>
          <p:nvPr/>
        </p:nvCxnSpPr>
        <p:spPr>
          <a:xfrm>
            <a:off x="817275" y="4653899"/>
            <a:ext cx="306900" cy="269400"/>
          </a:xfrm>
          <a:prstGeom prst="straightConnector1">
            <a:avLst/>
          </a:prstGeom>
          <a:noFill/>
          <a:ln cap="flat" cmpd="sng" w="19050">
            <a:solidFill>
              <a:srgbClr val="000000"/>
            </a:solidFill>
            <a:prstDash val="solid"/>
            <a:round/>
            <a:headEnd len="lg" w="lg" type="none"/>
            <a:tailEnd len="lg" w="lg" type="triangle"/>
          </a:ln>
        </p:spPr>
      </p:cxnSp>
      <p:cxnSp>
        <p:nvCxnSpPr>
          <p:cNvPr id="725" name="Shape 725"/>
          <p:cNvCxnSpPr>
            <a:stCxn id="716" idx="2"/>
            <a:endCxn id="723" idx="3"/>
          </p:cNvCxnSpPr>
          <p:nvPr/>
        </p:nvCxnSpPr>
        <p:spPr>
          <a:xfrm flipH="1">
            <a:off x="1586925" y="4653899"/>
            <a:ext cx="321900" cy="269400"/>
          </a:xfrm>
          <a:prstGeom prst="straightConnector1">
            <a:avLst/>
          </a:prstGeom>
          <a:noFill/>
          <a:ln cap="flat" cmpd="sng" w="19050">
            <a:solidFill>
              <a:srgbClr val="000000"/>
            </a:solidFill>
            <a:prstDash val="solid"/>
            <a:round/>
            <a:headEnd len="lg" w="lg" type="none"/>
            <a:tailEnd len="lg" w="lg" type="triangle"/>
          </a:ln>
        </p:spPr>
      </p:cxnSp>
      <p:cxnSp>
        <p:nvCxnSpPr>
          <p:cNvPr id="726" name="Shape 726"/>
          <p:cNvCxnSpPr/>
          <p:nvPr/>
        </p:nvCxnSpPr>
        <p:spPr>
          <a:xfrm>
            <a:off x="1789150" y="5326000"/>
            <a:ext cx="791700" cy="0"/>
          </a:xfrm>
          <a:prstGeom prst="straightConnector1">
            <a:avLst/>
          </a:prstGeom>
          <a:noFill/>
          <a:ln cap="flat" cmpd="sng" w="38100">
            <a:solidFill>
              <a:srgbClr val="000000"/>
            </a:solidFill>
            <a:prstDash val="solid"/>
            <a:round/>
            <a:headEnd len="lg" w="lg" type="none"/>
            <a:tailEnd len="lg" w="lg" type="none"/>
          </a:ln>
        </p:spPr>
      </p:cxnSp>
      <p:sp>
        <p:nvSpPr>
          <p:cNvPr id="727" name="Shape 727"/>
          <p:cNvSpPr/>
          <p:nvPr/>
        </p:nvSpPr>
        <p:spPr>
          <a:xfrm>
            <a:off x="1681150" y="5570775"/>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Close Order</a:t>
            </a:r>
          </a:p>
        </p:txBody>
      </p:sp>
      <p:cxnSp>
        <p:nvCxnSpPr>
          <p:cNvPr id="728" name="Shape 728"/>
          <p:cNvCxnSpPr>
            <a:endCxn id="727" idx="0"/>
          </p:cNvCxnSpPr>
          <p:nvPr/>
        </p:nvCxnSpPr>
        <p:spPr>
          <a:xfrm flipH="1">
            <a:off x="2185000" y="5325974"/>
            <a:ext cx="25500" cy="244800"/>
          </a:xfrm>
          <a:prstGeom prst="straightConnector1">
            <a:avLst/>
          </a:prstGeom>
          <a:noFill/>
          <a:ln cap="flat" cmpd="sng" w="19050">
            <a:solidFill>
              <a:srgbClr val="000000"/>
            </a:solidFill>
            <a:prstDash val="solid"/>
            <a:round/>
            <a:headEnd len="lg" w="lg" type="none"/>
            <a:tailEnd len="lg" w="lg" type="triangle"/>
          </a:ln>
        </p:spPr>
      </p:cxnSp>
      <p:sp>
        <p:nvSpPr>
          <p:cNvPr id="729" name="Shape 729"/>
          <p:cNvSpPr/>
          <p:nvPr/>
        </p:nvSpPr>
        <p:spPr>
          <a:xfrm>
            <a:off x="1989700" y="6154200"/>
            <a:ext cx="390599" cy="359999"/>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30" name="Shape 730"/>
          <p:cNvCxnSpPr>
            <a:stCxn id="727" idx="2"/>
            <a:endCxn id="729" idx="0"/>
          </p:cNvCxnSpPr>
          <p:nvPr/>
        </p:nvCxnSpPr>
        <p:spPr>
          <a:xfrm>
            <a:off x="2185000" y="5992274"/>
            <a:ext cx="0" cy="162000"/>
          </a:xfrm>
          <a:prstGeom prst="straightConnector1">
            <a:avLst/>
          </a:prstGeom>
          <a:noFill/>
          <a:ln cap="flat" cmpd="sng" w="19050">
            <a:solidFill>
              <a:srgbClr val="000000"/>
            </a:solidFill>
            <a:prstDash val="solid"/>
            <a:round/>
            <a:headEnd len="lg" w="lg" type="none"/>
            <a:tailEnd len="lg" w="lg" type="triangle"/>
          </a:ln>
        </p:spPr>
      </p:cxnSp>
      <p:sp>
        <p:nvSpPr>
          <p:cNvPr id="731" name="Shape 731"/>
          <p:cNvSpPr/>
          <p:nvPr/>
        </p:nvSpPr>
        <p:spPr>
          <a:xfrm>
            <a:off x="2031550" y="6198450"/>
            <a:ext cx="306900" cy="2714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2" name="Shape 732"/>
          <p:cNvSpPr txBox="1"/>
          <p:nvPr/>
        </p:nvSpPr>
        <p:spPr>
          <a:xfrm>
            <a:off x="4462325" y="1655375"/>
            <a:ext cx="4297800" cy="863700"/>
          </a:xfrm>
          <a:prstGeom prst="rect">
            <a:avLst/>
          </a:prstGeom>
          <a:noFill/>
          <a:ln>
            <a:noFill/>
          </a:ln>
        </p:spPr>
        <p:txBody>
          <a:bodyPr anchorCtr="0" anchor="t" bIns="91425" lIns="91425" rIns="91425" tIns="91425">
            <a:noAutofit/>
          </a:bodyPr>
          <a:lstStyle/>
          <a:p>
            <a:pPr indent="-381000" lvl="0" marL="457200">
              <a:spcBef>
                <a:spcPts val="0"/>
              </a:spcBef>
              <a:buSzPct val="100000"/>
              <a:buChar char="●"/>
            </a:pPr>
            <a:r>
              <a:rPr lang="en" sz="2400"/>
              <a:t>Initial Node: Where execution begins.</a:t>
            </a:r>
          </a:p>
        </p:txBody>
      </p:sp>
      <p:sp>
        <p:nvSpPr>
          <p:cNvPr id="733" name="Shape 733"/>
          <p:cNvSpPr/>
          <p:nvPr/>
        </p:nvSpPr>
        <p:spPr>
          <a:xfrm>
            <a:off x="437025" y="3035525"/>
            <a:ext cx="1696500" cy="593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4" name="Shape 734"/>
          <p:cNvSpPr txBox="1"/>
          <p:nvPr/>
        </p:nvSpPr>
        <p:spPr>
          <a:xfrm>
            <a:off x="4462325" y="2424325"/>
            <a:ext cx="4297800" cy="863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Action: Something that the system does.</a:t>
            </a:r>
          </a:p>
        </p:txBody>
      </p:sp>
      <p:sp>
        <p:nvSpPr>
          <p:cNvPr id="735" name="Shape 735"/>
          <p:cNvSpPr txBox="1"/>
          <p:nvPr/>
        </p:nvSpPr>
        <p:spPr>
          <a:xfrm>
            <a:off x="4465900" y="3158000"/>
            <a:ext cx="4297800" cy="863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Fork: Split into concurrent activities.</a:t>
            </a:r>
          </a:p>
        </p:txBody>
      </p:sp>
      <p:sp>
        <p:nvSpPr>
          <p:cNvPr id="736" name="Shape 736"/>
          <p:cNvSpPr txBox="1"/>
          <p:nvPr/>
        </p:nvSpPr>
        <p:spPr>
          <a:xfrm>
            <a:off x="226175" y="3755287"/>
            <a:ext cx="945899" cy="195299"/>
          </a:xfrm>
          <a:prstGeom prst="rect">
            <a:avLst/>
          </a:prstGeom>
          <a:noFill/>
          <a:ln>
            <a:noFill/>
          </a:ln>
        </p:spPr>
        <p:txBody>
          <a:bodyPr anchorCtr="0" anchor="t" bIns="91425" lIns="91425" rIns="91425" tIns="91425">
            <a:noAutofit/>
          </a:bodyPr>
          <a:lstStyle/>
          <a:p>
            <a:pPr lvl="0" rtl="0">
              <a:spcBef>
                <a:spcPts val="0"/>
              </a:spcBef>
              <a:buNone/>
            </a:pPr>
            <a:r>
              <a:rPr lang="en" sz="1200"/>
              <a:t>[priority order]</a:t>
            </a:r>
          </a:p>
        </p:txBody>
      </p:sp>
      <p:sp>
        <p:nvSpPr>
          <p:cNvPr id="737" name="Shape 737"/>
          <p:cNvSpPr txBox="1"/>
          <p:nvPr/>
        </p:nvSpPr>
        <p:spPr>
          <a:xfrm>
            <a:off x="1755225" y="3827275"/>
            <a:ext cx="547800" cy="195299"/>
          </a:xfrm>
          <a:prstGeom prst="rect">
            <a:avLst/>
          </a:prstGeom>
          <a:noFill/>
          <a:ln>
            <a:noFill/>
          </a:ln>
        </p:spPr>
        <p:txBody>
          <a:bodyPr anchorCtr="0" anchor="t" bIns="91425" lIns="91425" rIns="91425" tIns="91425">
            <a:noAutofit/>
          </a:bodyPr>
          <a:lstStyle/>
          <a:p>
            <a:pPr lvl="0" rtl="0">
              <a:spcBef>
                <a:spcPts val="0"/>
              </a:spcBef>
              <a:buNone/>
            </a:pPr>
            <a:r>
              <a:rPr lang="en" sz="1200"/>
              <a:t>[else]</a:t>
            </a:r>
          </a:p>
        </p:txBody>
      </p:sp>
      <p:sp>
        <p:nvSpPr>
          <p:cNvPr id="738" name="Shape 738"/>
          <p:cNvSpPr/>
          <p:nvPr/>
        </p:nvSpPr>
        <p:spPr>
          <a:xfrm>
            <a:off x="1269775" y="5107187"/>
            <a:ext cx="1696500" cy="593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9" name="Shape 739"/>
          <p:cNvSpPr txBox="1"/>
          <p:nvPr/>
        </p:nvSpPr>
        <p:spPr>
          <a:xfrm>
            <a:off x="4465800" y="3879575"/>
            <a:ext cx="4297800" cy="863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Join: Combine event flow back into one stream.</a:t>
            </a:r>
          </a:p>
        </p:txBody>
      </p:sp>
      <p:sp>
        <p:nvSpPr>
          <p:cNvPr id="740" name="Shape 740"/>
          <p:cNvSpPr/>
          <p:nvPr/>
        </p:nvSpPr>
        <p:spPr>
          <a:xfrm>
            <a:off x="113075" y="3717925"/>
            <a:ext cx="2299499" cy="593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41" name="Shape 741"/>
          <p:cNvSpPr txBox="1"/>
          <p:nvPr/>
        </p:nvSpPr>
        <p:spPr>
          <a:xfrm>
            <a:off x="4462325" y="4623800"/>
            <a:ext cx="4297800" cy="863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Decision: Perform different activities based on result.</a:t>
            </a:r>
          </a:p>
        </p:txBody>
      </p:sp>
      <p:sp>
        <p:nvSpPr>
          <p:cNvPr id="742" name="Shape 742"/>
          <p:cNvSpPr/>
          <p:nvPr/>
        </p:nvSpPr>
        <p:spPr>
          <a:xfrm>
            <a:off x="437025" y="4693100"/>
            <a:ext cx="1696500" cy="593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43" name="Shape 743"/>
          <p:cNvSpPr txBox="1"/>
          <p:nvPr/>
        </p:nvSpPr>
        <p:spPr>
          <a:xfrm>
            <a:off x="4462325" y="5334825"/>
            <a:ext cx="4297800" cy="8637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Merge: Resume execution after a decision split.</a:t>
            </a:r>
          </a:p>
        </p:txBody>
      </p:sp>
      <p:sp>
        <p:nvSpPr>
          <p:cNvPr id="744" name="Shape 744"/>
          <p:cNvSpPr/>
          <p:nvPr/>
        </p:nvSpPr>
        <p:spPr>
          <a:xfrm>
            <a:off x="1922725" y="1593500"/>
            <a:ext cx="390599" cy="3599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45" name="Shape 745"/>
          <p:cNvCxnSpPr>
            <a:stCxn id="744" idx="4"/>
            <a:endCxn id="746" idx="0"/>
          </p:cNvCxnSpPr>
          <p:nvPr/>
        </p:nvCxnSpPr>
        <p:spPr>
          <a:xfrm flipH="1">
            <a:off x="2107824" y="1953499"/>
            <a:ext cx="10200" cy="195000"/>
          </a:xfrm>
          <a:prstGeom prst="straightConnector1">
            <a:avLst/>
          </a:prstGeom>
          <a:noFill/>
          <a:ln cap="flat" cmpd="sng" w="19050">
            <a:solidFill>
              <a:srgbClr val="000000"/>
            </a:solidFill>
            <a:prstDash val="solid"/>
            <a:round/>
            <a:headEnd len="lg" w="lg" type="none"/>
            <a:tailEnd len="lg" w="lg" type="triangle"/>
          </a:ln>
        </p:spPr>
      </p:cxnSp>
      <p:sp>
        <p:nvSpPr>
          <p:cNvPr id="746" name="Shape 746"/>
          <p:cNvSpPr/>
          <p:nvPr/>
        </p:nvSpPr>
        <p:spPr>
          <a:xfrm>
            <a:off x="1603862" y="2148525"/>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Order</a:t>
            </a:r>
          </a:p>
        </p:txBody>
      </p:sp>
      <p:cxnSp>
        <p:nvCxnSpPr>
          <p:cNvPr id="747" name="Shape 747"/>
          <p:cNvCxnSpPr>
            <a:stCxn id="746" idx="2"/>
          </p:cNvCxnSpPr>
          <p:nvPr/>
        </p:nvCxnSpPr>
        <p:spPr>
          <a:xfrm>
            <a:off x="2107712" y="2570024"/>
            <a:ext cx="10200" cy="184800"/>
          </a:xfrm>
          <a:prstGeom prst="straightConnector1">
            <a:avLst/>
          </a:prstGeom>
          <a:noFill/>
          <a:ln cap="flat" cmpd="sng" w="19050">
            <a:solidFill>
              <a:srgbClr val="000000"/>
            </a:solidFill>
            <a:prstDash val="solid"/>
            <a:round/>
            <a:headEnd len="lg" w="lg" type="none"/>
            <a:tailEnd len="lg" w="lg" type="triangle"/>
          </a:ln>
        </p:spPr>
      </p:cxnSp>
      <p:cxnSp>
        <p:nvCxnSpPr>
          <p:cNvPr id="748" name="Shape 748"/>
          <p:cNvCxnSpPr>
            <a:stCxn id="723" idx="2"/>
          </p:cNvCxnSpPr>
          <p:nvPr/>
        </p:nvCxnSpPr>
        <p:spPr>
          <a:xfrm>
            <a:off x="1355525" y="5087587"/>
            <a:ext cx="803700" cy="207600"/>
          </a:xfrm>
          <a:prstGeom prst="straightConnector1">
            <a:avLst/>
          </a:prstGeom>
          <a:noFill/>
          <a:ln cap="flat" cmpd="sng" w="19050">
            <a:solidFill>
              <a:srgbClr val="000000"/>
            </a:solidFill>
            <a:prstDash val="solid"/>
            <a:round/>
            <a:headEnd len="lg" w="lg" type="none"/>
            <a:tailEnd len="lg" w="lg" type="triangle"/>
          </a:ln>
        </p:spPr>
      </p:cxnSp>
      <p:cxnSp>
        <p:nvCxnSpPr>
          <p:cNvPr id="749" name="Shape 749"/>
          <p:cNvCxnSpPr>
            <a:stCxn id="717" idx="2"/>
          </p:cNvCxnSpPr>
          <p:nvPr/>
        </p:nvCxnSpPr>
        <p:spPr>
          <a:xfrm flipH="1">
            <a:off x="2241400" y="4653899"/>
            <a:ext cx="945900" cy="610500"/>
          </a:xfrm>
          <a:prstGeom prst="straightConnector1">
            <a:avLst/>
          </a:prstGeom>
          <a:noFill/>
          <a:ln cap="flat" cmpd="sng" w="19050">
            <a:solidFill>
              <a:srgbClr val="000000"/>
            </a:solidFill>
            <a:prstDash val="solid"/>
            <a:round/>
            <a:headEnd len="lg" w="lg" type="none"/>
            <a:tailEnd len="lg" w="lg" type="triangle"/>
          </a:ln>
        </p:spPr>
      </p:cxnSp>
      <p:sp>
        <p:nvSpPr>
          <p:cNvPr id="750" name="Shape 750"/>
          <p:cNvSpPr/>
          <p:nvPr/>
        </p:nvSpPr>
        <p:spPr>
          <a:xfrm>
            <a:off x="1259475" y="1601950"/>
            <a:ext cx="1696500" cy="593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51" name="Shape 751"/>
          <p:cNvSpPr/>
          <p:nvPr/>
        </p:nvSpPr>
        <p:spPr>
          <a:xfrm>
            <a:off x="1336750" y="2400825"/>
            <a:ext cx="1696500" cy="593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52" name="Shape 7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
                                        <p:tgtEl>
                                          <p:spTgt spid="750"/>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50"/>
                                        </p:tgtEl>
                                      </p:cBhvr>
                                    </p:animEffect>
                                    <p:set>
                                      <p:cBhvr>
                                        <p:cTn dur="1" fill="hold">
                                          <p:stCondLst>
                                            <p:cond delay="0"/>
                                          </p:stCondLst>
                                        </p:cTn>
                                        <p:tgtEl>
                                          <p:spTgt spid="7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
                                        <p:tgtEl>
                                          <p:spTgt spid="733"/>
                                        </p:tgtEl>
                                      </p:cBhvr>
                                    </p:animEffect>
                                  </p:childTnLst>
                                </p:cTn>
                              </p:par>
                              <p:par>
                                <p:cTn fill="hold" nodeType="with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1"/>
                                        <p:tgtEl>
                                          <p:spTgt spid="7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33"/>
                                        </p:tgtEl>
                                      </p:cBhvr>
                                    </p:animEffect>
                                    <p:set>
                                      <p:cBhvr>
                                        <p:cTn dur="1" fill="hold">
                                          <p:stCondLst>
                                            <p:cond delay="0"/>
                                          </p:stCondLst>
                                        </p:cTn>
                                        <p:tgtEl>
                                          <p:spTgt spid="7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
                                        <p:tgtEl>
                                          <p:spTgt spid="751"/>
                                        </p:tgtEl>
                                      </p:cBhvr>
                                    </p:animEffect>
                                  </p:childTnLst>
                                </p:cTn>
                              </p:par>
                              <p:par>
                                <p:cTn fill="hold" nodeType="with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1"/>
                                        <p:tgtEl>
                                          <p:spTgt spid="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51"/>
                                        </p:tgtEl>
                                      </p:cBhvr>
                                    </p:animEffect>
                                    <p:set>
                                      <p:cBhvr>
                                        <p:cTn dur="1" fill="hold">
                                          <p:stCondLst>
                                            <p:cond delay="0"/>
                                          </p:stCondLst>
                                        </p:cTn>
                                        <p:tgtEl>
                                          <p:spTgt spid="7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1"/>
                                        <p:tgtEl>
                                          <p:spTgt spid="738"/>
                                        </p:tgtEl>
                                      </p:cBhvr>
                                    </p:animEffect>
                                  </p:childTnLst>
                                </p:cTn>
                              </p:par>
                              <p:par>
                                <p:cTn fill="hold" nodeType="withEffect" presetClass="entr" presetID="10" presetSubtype="0">
                                  <p:stCondLst>
                                    <p:cond delay="0"/>
                                  </p:stCondLst>
                                  <p:childTnLst>
                                    <p:set>
                                      <p:cBhvr>
                                        <p:cTn dur="1" fill="hold">
                                          <p:stCondLst>
                                            <p:cond delay="0"/>
                                          </p:stCondLst>
                                        </p:cTn>
                                        <p:tgtEl>
                                          <p:spTgt spid="739"/>
                                        </p:tgtEl>
                                        <p:attrNameLst>
                                          <p:attrName>style.visibility</p:attrName>
                                        </p:attrNameLst>
                                      </p:cBhvr>
                                      <p:to>
                                        <p:strVal val="visible"/>
                                      </p:to>
                                    </p:set>
                                    <p:animEffect filter="fade" transition="in">
                                      <p:cBhvr>
                                        <p:cTn dur="1"/>
                                        <p:tgtEl>
                                          <p:spTgt spid="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38"/>
                                        </p:tgtEl>
                                      </p:cBhvr>
                                    </p:animEffect>
                                    <p:set>
                                      <p:cBhvr>
                                        <p:cTn dur="1" fill="hold">
                                          <p:stCondLst>
                                            <p:cond delay="0"/>
                                          </p:stCondLst>
                                        </p:cTn>
                                        <p:tgtEl>
                                          <p:spTgt spid="73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
                                        <p:tgtEl>
                                          <p:spTgt spid="740"/>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0"/>
                                        </p:tgtEl>
                                      </p:cBhvr>
                                    </p:animEffect>
                                    <p:set>
                                      <p:cBhvr>
                                        <p:cTn dur="1" fill="hold">
                                          <p:stCondLst>
                                            <p:cond delay="0"/>
                                          </p:stCondLst>
                                        </p:cTn>
                                        <p:tgtEl>
                                          <p:spTgt spid="7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
                                        <p:tgtEl>
                                          <p:spTgt spid="742"/>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2"/>
                                        </p:tgtEl>
                                      </p:cBhvr>
                                    </p:animEffect>
                                    <p:set>
                                      <p:cBhvr>
                                        <p:cTn dur="1" fill="hold">
                                          <p:stCondLst>
                                            <p:cond delay="0"/>
                                          </p:stCondLst>
                                        </p:cTn>
                                        <p:tgtEl>
                                          <p:spTgt spid="7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6" name="Shape 756"/>
        <p:cNvGrpSpPr/>
        <p:nvPr/>
      </p:nvGrpSpPr>
      <p:grpSpPr>
        <a:xfrm>
          <a:off x="0" y="0"/>
          <a:ext cx="0" cy="0"/>
          <a:chOff x="0" y="0"/>
          <a:chExt cx="0" cy="0"/>
        </a:xfrm>
      </p:grpSpPr>
      <p:sp>
        <p:nvSpPr>
          <p:cNvPr id="757" name="Shape 7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
        <p:nvSpPr>
          <p:cNvPr id="758" name="Shape 7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Drink Dispenser Example</a:t>
            </a:r>
          </a:p>
        </p:txBody>
      </p:sp>
      <p:pic>
        <p:nvPicPr>
          <p:cNvPr id="759" name="Shape 759"/>
          <p:cNvPicPr preferRelativeResize="0"/>
          <p:nvPr/>
        </p:nvPicPr>
        <p:blipFill>
          <a:blip r:embed="rId3">
            <a:alphaModFix/>
          </a:blip>
          <a:stretch>
            <a:fillRect/>
          </a:stretch>
        </p:blipFill>
        <p:spPr>
          <a:xfrm>
            <a:off x="2055375" y="1588150"/>
            <a:ext cx="5033249" cy="5197550"/>
          </a:xfrm>
          <a:prstGeom prst="rect">
            <a:avLst/>
          </a:prstGeom>
          <a:noFill/>
          <a:ln>
            <a:noFill/>
          </a:ln>
        </p:spPr>
      </p:pic>
      <p:sp>
        <p:nvSpPr>
          <p:cNvPr id="760" name="Shape 760"/>
          <p:cNvSpPr txBox="1"/>
          <p:nvPr/>
        </p:nvSpPr>
        <p:spPr>
          <a:xfrm>
            <a:off x="5305450" y="5901800"/>
            <a:ext cx="719699" cy="318600"/>
          </a:xfrm>
          <a:prstGeom prst="rect">
            <a:avLst/>
          </a:prstGeom>
          <a:solidFill>
            <a:srgbClr val="FFFFFF"/>
          </a:solidFill>
          <a:ln>
            <a:noFill/>
          </a:ln>
        </p:spPr>
        <p:txBody>
          <a:bodyPr anchorCtr="0" anchor="t" bIns="91425" lIns="91425" rIns="91425" tIns="91425">
            <a:noAutofit/>
          </a:bodyPr>
          <a:lstStyle/>
          <a:p>
            <a:pPr>
              <a:spcBef>
                <a:spcPts val="0"/>
              </a:spcBef>
              <a:buNone/>
            </a:pPr>
            <a:r>
              <a:rPr lang="en" sz="1000"/>
              <a:t>Dispense Drink</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4" name="Shape 764"/>
        <p:cNvGrpSpPr/>
        <p:nvPr/>
      </p:nvGrpSpPr>
      <p:grpSpPr>
        <a:xfrm>
          <a:off x="0" y="0"/>
          <a:ext cx="0" cy="0"/>
          <a:chOff x="0" y="0"/>
          <a:chExt cx="0" cy="0"/>
        </a:xfrm>
      </p:grpSpPr>
      <p:sp>
        <p:nvSpPr>
          <p:cNvPr id="765" name="Shape 7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HACS Example</a:t>
            </a:r>
          </a:p>
        </p:txBody>
      </p:sp>
      <p:pic>
        <p:nvPicPr>
          <p:cNvPr id="766" name="Shape 766"/>
          <p:cNvPicPr preferRelativeResize="0"/>
          <p:nvPr/>
        </p:nvPicPr>
        <p:blipFill>
          <a:blip r:embed="rId3">
            <a:alphaModFix/>
          </a:blip>
          <a:stretch>
            <a:fillRect/>
          </a:stretch>
        </p:blipFill>
        <p:spPr>
          <a:xfrm>
            <a:off x="4395924" y="1837287"/>
            <a:ext cx="4748074" cy="4257575"/>
          </a:xfrm>
          <a:prstGeom prst="rect">
            <a:avLst/>
          </a:prstGeom>
          <a:noFill/>
          <a:ln>
            <a:noFill/>
          </a:ln>
        </p:spPr>
      </p:pic>
      <p:sp>
        <p:nvSpPr>
          <p:cNvPr id="767" name="Shape 767"/>
          <p:cNvSpPr txBox="1"/>
          <p:nvPr>
            <p:ph idx="1" type="body"/>
          </p:nvPr>
        </p:nvSpPr>
        <p:spPr>
          <a:xfrm>
            <a:off x="457200" y="1600200"/>
            <a:ext cx="3994500" cy="4494600"/>
          </a:xfrm>
          <a:prstGeom prst="rect">
            <a:avLst/>
          </a:prstGeom>
        </p:spPr>
        <p:txBody>
          <a:bodyPr anchorCtr="0" anchor="t" bIns="91425" lIns="91425" rIns="91425" tIns="91425">
            <a:noAutofit/>
          </a:bodyPr>
          <a:lstStyle/>
          <a:p>
            <a:pPr rtl="0">
              <a:spcBef>
                <a:spcPts val="0"/>
              </a:spcBef>
              <a:buNone/>
            </a:pPr>
            <a:r>
              <a:rPr b="1" lang="en" sz="2200"/>
              <a:t>Use Case: Distribute Assignments</a:t>
            </a:r>
          </a:p>
          <a:p>
            <a:pPr rtl="0">
              <a:spcBef>
                <a:spcPts val="0"/>
              </a:spcBef>
              <a:buNone/>
            </a:pPr>
            <a:r>
              <a:rPr b="1" lang="en" sz="1800"/>
              <a:t>Actors:</a:t>
            </a:r>
            <a:r>
              <a:rPr lang="en" sz="1800"/>
              <a:t> Instructor, Student</a:t>
            </a:r>
          </a:p>
          <a:p>
            <a:pPr>
              <a:spcBef>
                <a:spcPts val="0"/>
              </a:spcBef>
              <a:buNone/>
            </a:pPr>
            <a:r>
              <a:rPr b="1" lang="en" sz="1800"/>
              <a:t>Description:</a:t>
            </a:r>
            <a:r>
              <a:rPr lang="en" sz="1800"/>
              <a:t> The Instructor completes an assignment and submits it to the system. The Instructor will also submit the delivery date, due date, and the class the assignment is assigned for. The system will, at the due date, mail the assignment to the student.</a:t>
            </a:r>
          </a:p>
        </p:txBody>
      </p:sp>
      <p:sp>
        <p:nvSpPr>
          <p:cNvPr id="768" name="Shape 7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HACS Example</a:t>
            </a:r>
          </a:p>
        </p:txBody>
      </p:sp>
      <p:pic>
        <p:nvPicPr>
          <p:cNvPr id="774" name="Shape 774"/>
          <p:cNvPicPr preferRelativeResize="0"/>
          <p:nvPr/>
        </p:nvPicPr>
        <p:blipFill>
          <a:blip r:embed="rId3">
            <a:alphaModFix/>
          </a:blip>
          <a:stretch>
            <a:fillRect/>
          </a:stretch>
        </p:blipFill>
        <p:spPr>
          <a:xfrm>
            <a:off x="1357912" y="1536477"/>
            <a:ext cx="6428174" cy="5098449"/>
          </a:xfrm>
          <a:prstGeom prst="rect">
            <a:avLst/>
          </a:prstGeom>
          <a:noFill/>
          <a:ln>
            <a:noFill/>
          </a:ln>
        </p:spPr>
      </p:pic>
      <p:sp>
        <p:nvSpPr>
          <p:cNvPr id="775" name="Shape 7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Subactivities</a:t>
            </a:r>
          </a:p>
        </p:txBody>
      </p:sp>
      <p:sp>
        <p:nvSpPr>
          <p:cNvPr id="781" name="Shape 78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Describe complex actions using subactivity diagrams.</a:t>
            </a:r>
          </a:p>
        </p:txBody>
      </p:sp>
      <p:sp>
        <p:nvSpPr>
          <p:cNvPr id="782" name="Shape 7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CSCI 5801 - Spring 2015							12</a:t>
            </a:r>
          </a:p>
        </p:txBody>
      </p:sp>
      <p:sp>
        <p:nvSpPr>
          <p:cNvPr id="783" name="Shape 783"/>
          <p:cNvSpPr/>
          <p:nvPr/>
        </p:nvSpPr>
        <p:spPr>
          <a:xfrm>
            <a:off x="6744900" y="1534750"/>
            <a:ext cx="390599" cy="3599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84" name="Shape 784"/>
          <p:cNvCxnSpPr/>
          <p:nvPr/>
        </p:nvCxnSpPr>
        <p:spPr>
          <a:xfrm>
            <a:off x="6544350" y="2681037"/>
            <a:ext cx="791700" cy="0"/>
          </a:xfrm>
          <a:prstGeom prst="straightConnector1">
            <a:avLst/>
          </a:prstGeom>
          <a:noFill/>
          <a:ln cap="flat" cmpd="sng" w="38100">
            <a:solidFill>
              <a:srgbClr val="000000"/>
            </a:solidFill>
            <a:prstDash val="solid"/>
            <a:round/>
            <a:headEnd len="lg" w="lg" type="none"/>
            <a:tailEnd len="lg" w="lg" type="none"/>
          </a:ln>
        </p:spPr>
      </p:cxnSp>
      <p:cxnSp>
        <p:nvCxnSpPr>
          <p:cNvPr id="785" name="Shape 785"/>
          <p:cNvCxnSpPr>
            <a:stCxn id="783" idx="4"/>
            <a:endCxn id="786" idx="0"/>
          </p:cNvCxnSpPr>
          <p:nvPr/>
        </p:nvCxnSpPr>
        <p:spPr>
          <a:xfrm>
            <a:off x="6940199" y="1894749"/>
            <a:ext cx="0" cy="182400"/>
          </a:xfrm>
          <a:prstGeom prst="straightConnector1">
            <a:avLst/>
          </a:prstGeom>
          <a:noFill/>
          <a:ln cap="flat" cmpd="sng" w="19050">
            <a:solidFill>
              <a:srgbClr val="000000"/>
            </a:solidFill>
            <a:prstDash val="solid"/>
            <a:round/>
            <a:headEnd len="lg" w="lg" type="none"/>
            <a:tailEnd len="lg" w="lg" type="triangle"/>
          </a:ln>
        </p:spPr>
      </p:cxnSp>
      <p:sp>
        <p:nvSpPr>
          <p:cNvPr id="787" name="Shape 787"/>
          <p:cNvSpPr/>
          <p:nvPr/>
        </p:nvSpPr>
        <p:spPr>
          <a:xfrm>
            <a:off x="5613900" y="30614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Fill Order</a:t>
            </a:r>
          </a:p>
        </p:txBody>
      </p:sp>
      <p:sp>
        <p:nvSpPr>
          <p:cNvPr id="788" name="Shape 788"/>
          <p:cNvSpPr/>
          <p:nvPr/>
        </p:nvSpPr>
        <p:spPr>
          <a:xfrm>
            <a:off x="7515925" y="30614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Send Invoice</a:t>
            </a:r>
          </a:p>
        </p:txBody>
      </p:sp>
      <p:cxnSp>
        <p:nvCxnSpPr>
          <p:cNvPr id="789" name="Shape 789"/>
          <p:cNvCxnSpPr>
            <a:endCxn id="787" idx="0"/>
          </p:cNvCxnSpPr>
          <p:nvPr/>
        </p:nvCxnSpPr>
        <p:spPr>
          <a:xfrm flipH="1">
            <a:off x="6117749" y="2701462"/>
            <a:ext cx="832800" cy="360000"/>
          </a:xfrm>
          <a:prstGeom prst="straightConnector1">
            <a:avLst/>
          </a:prstGeom>
          <a:noFill/>
          <a:ln cap="flat" cmpd="sng" w="19050">
            <a:solidFill>
              <a:srgbClr val="000000"/>
            </a:solidFill>
            <a:prstDash val="solid"/>
            <a:round/>
            <a:headEnd len="lg" w="lg" type="none"/>
            <a:tailEnd len="lg" w="lg" type="triangle"/>
          </a:ln>
        </p:spPr>
      </p:cxnSp>
      <p:cxnSp>
        <p:nvCxnSpPr>
          <p:cNvPr id="790" name="Shape 790"/>
          <p:cNvCxnSpPr>
            <a:endCxn id="788" idx="0"/>
          </p:cNvCxnSpPr>
          <p:nvPr/>
        </p:nvCxnSpPr>
        <p:spPr>
          <a:xfrm>
            <a:off x="6940374" y="2691262"/>
            <a:ext cx="1079400" cy="370200"/>
          </a:xfrm>
          <a:prstGeom prst="straightConnector1">
            <a:avLst/>
          </a:prstGeom>
          <a:noFill/>
          <a:ln cap="flat" cmpd="sng" w="19050">
            <a:solidFill>
              <a:srgbClr val="000000"/>
            </a:solidFill>
            <a:prstDash val="solid"/>
            <a:round/>
            <a:headEnd len="lg" w="lg" type="none"/>
            <a:tailEnd len="lg" w="lg" type="triangle"/>
          </a:ln>
        </p:spPr>
      </p:cxnSp>
      <p:sp>
        <p:nvSpPr>
          <p:cNvPr id="791" name="Shape 791"/>
          <p:cNvSpPr/>
          <p:nvPr/>
        </p:nvSpPr>
        <p:spPr>
          <a:xfrm>
            <a:off x="7515925" y="4148387"/>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Payment</a:t>
            </a:r>
          </a:p>
        </p:txBody>
      </p:sp>
      <p:cxnSp>
        <p:nvCxnSpPr>
          <p:cNvPr id="792" name="Shape 792"/>
          <p:cNvCxnSpPr>
            <a:stCxn id="787" idx="2"/>
            <a:endCxn id="793" idx="0"/>
          </p:cNvCxnSpPr>
          <p:nvPr/>
        </p:nvCxnSpPr>
        <p:spPr>
          <a:xfrm>
            <a:off x="6117750" y="3482962"/>
            <a:ext cx="0" cy="638100"/>
          </a:xfrm>
          <a:prstGeom prst="straightConnector1">
            <a:avLst/>
          </a:prstGeom>
          <a:noFill/>
          <a:ln cap="flat" cmpd="sng" w="19050">
            <a:solidFill>
              <a:srgbClr val="000000"/>
            </a:solidFill>
            <a:prstDash val="solid"/>
            <a:round/>
            <a:headEnd len="lg" w="lg" type="none"/>
            <a:tailEnd len="lg" w="lg" type="triangle"/>
          </a:ln>
        </p:spPr>
      </p:cxnSp>
      <p:cxnSp>
        <p:nvCxnSpPr>
          <p:cNvPr id="794" name="Shape 794"/>
          <p:cNvCxnSpPr>
            <a:stCxn id="788" idx="2"/>
            <a:endCxn id="791" idx="0"/>
          </p:cNvCxnSpPr>
          <p:nvPr/>
        </p:nvCxnSpPr>
        <p:spPr>
          <a:xfrm>
            <a:off x="8019775" y="3482962"/>
            <a:ext cx="0" cy="665400"/>
          </a:xfrm>
          <a:prstGeom prst="straightConnector1">
            <a:avLst/>
          </a:prstGeom>
          <a:noFill/>
          <a:ln cap="flat" cmpd="sng" w="19050">
            <a:solidFill>
              <a:srgbClr val="000000"/>
            </a:solidFill>
            <a:prstDash val="solid"/>
            <a:round/>
            <a:headEnd len="lg" w="lg" type="none"/>
            <a:tailEnd len="lg" w="lg" type="triangle"/>
          </a:ln>
        </p:spPr>
      </p:cxnSp>
      <p:cxnSp>
        <p:nvCxnSpPr>
          <p:cNvPr id="795" name="Shape 795"/>
          <p:cNvCxnSpPr/>
          <p:nvPr/>
        </p:nvCxnSpPr>
        <p:spPr>
          <a:xfrm>
            <a:off x="6457100" y="5283050"/>
            <a:ext cx="791700" cy="0"/>
          </a:xfrm>
          <a:prstGeom prst="straightConnector1">
            <a:avLst/>
          </a:prstGeom>
          <a:noFill/>
          <a:ln cap="flat" cmpd="sng" w="38100">
            <a:solidFill>
              <a:srgbClr val="000000"/>
            </a:solidFill>
            <a:prstDash val="solid"/>
            <a:round/>
            <a:headEnd len="lg" w="lg" type="none"/>
            <a:tailEnd len="lg" w="lg" type="none"/>
          </a:ln>
        </p:spPr>
      </p:cxnSp>
      <p:sp>
        <p:nvSpPr>
          <p:cNvPr id="796" name="Shape 796"/>
          <p:cNvSpPr/>
          <p:nvPr/>
        </p:nvSpPr>
        <p:spPr>
          <a:xfrm>
            <a:off x="6349100" y="5687875"/>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Close Order</a:t>
            </a:r>
          </a:p>
        </p:txBody>
      </p:sp>
      <p:cxnSp>
        <p:nvCxnSpPr>
          <p:cNvPr id="797" name="Shape 797"/>
          <p:cNvCxnSpPr>
            <a:endCxn id="796" idx="0"/>
          </p:cNvCxnSpPr>
          <p:nvPr/>
        </p:nvCxnSpPr>
        <p:spPr>
          <a:xfrm>
            <a:off x="6827150" y="5314974"/>
            <a:ext cx="25800" cy="372900"/>
          </a:xfrm>
          <a:prstGeom prst="straightConnector1">
            <a:avLst/>
          </a:prstGeom>
          <a:noFill/>
          <a:ln cap="flat" cmpd="sng" w="19050">
            <a:solidFill>
              <a:srgbClr val="000000"/>
            </a:solidFill>
            <a:prstDash val="solid"/>
            <a:round/>
            <a:headEnd len="lg" w="lg" type="none"/>
            <a:tailEnd len="lg" w="lg" type="triangle"/>
          </a:ln>
        </p:spPr>
      </p:cxnSp>
      <p:sp>
        <p:nvSpPr>
          <p:cNvPr id="798" name="Shape 798"/>
          <p:cNvSpPr/>
          <p:nvPr/>
        </p:nvSpPr>
        <p:spPr>
          <a:xfrm>
            <a:off x="6657650" y="6271300"/>
            <a:ext cx="390599" cy="359999"/>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99" name="Shape 799"/>
          <p:cNvCxnSpPr>
            <a:stCxn id="796" idx="2"/>
            <a:endCxn id="798" idx="0"/>
          </p:cNvCxnSpPr>
          <p:nvPr/>
        </p:nvCxnSpPr>
        <p:spPr>
          <a:xfrm>
            <a:off x="6852950" y="6109374"/>
            <a:ext cx="0" cy="162000"/>
          </a:xfrm>
          <a:prstGeom prst="straightConnector1">
            <a:avLst/>
          </a:prstGeom>
          <a:noFill/>
          <a:ln cap="flat" cmpd="sng" w="19050">
            <a:solidFill>
              <a:srgbClr val="000000"/>
            </a:solidFill>
            <a:prstDash val="solid"/>
            <a:round/>
            <a:headEnd len="lg" w="lg" type="none"/>
            <a:tailEnd len="lg" w="lg" type="triangle"/>
          </a:ln>
        </p:spPr>
      </p:cxnSp>
      <p:sp>
        <p:nvSpPr>
          <p:cNvPr id="800" name="Shape 800"/>
          <p:cNvSpPr/>
          <p:nvPr/>
        </p:nvSpPr>
        <p:spPr>
          <a:xfrm>
            <a:off x="6699500" y="6315550"/>
            <a:ext cx="306900" cy="2714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6" name="Shape 786"/>
          <p:cNvSpPr/>
          <p:nvPr/>
        </p:nvSpPr>
        <p:spPr>
          <a:xfrm>
            <a:off x="6436337" y="2077150"/>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Order</a:t>
            </a:r>
          </a:p>
        </p:txBody>
      </p:sp>
      <p:cxnSp>
        <p:nvCxnSpPr>
          <p:cNvPr id="801" name="Shape 801"/>
          <p:cNvCxnSpPr>
            <a:stCxn id="793" idx="2"/>
          </p:cNvCxnSpPr>
          <p:nvPr/>
        </p:nvCxnSpPr>
        <p:spPr>
          <a:xfrm>
            <a:off x="6117750" y="4542462"/>
            <a:ext cx="534599" cy="711600"/>
          </a:xfrm>
          <a:prstGeom prst="straightConnector1">
            <a:avLst/>
          </a:prstGeom>
          <a:noFill/>
          <a:ln cap="flat" cmpd="sng" w="19050">
            <a:solidFill>
              <a:srgbClr val="000000"/>
            </a:solidFill>
            <a:prstDash val="solid"/>
            <a:round/>
            <a:headEnd len="lg" w="lg" type="none"/>
            <a:tailEnd len="lg" w="lg" type="triangle"/>
          </a:ln>
        </p:spPr>
      </p:cxnSp>
      <p:cxnSp>
        <p:nvCxnSpPr>
          <p:cNvPr id="802" name="Shape 802"/>
          <p:cNvCxnSpPr>
            <a:stCxn id="786" idx="2"/>
          </p:cNvCxnSpPr>
          <p:nvPr/>
        </p:nvCxnSpPr>
        <p:spPr>
          <a:xfrm>
            <a:off x="6940187" y="2498649"/>
            <a:ext cx="10200" cy="184800"/>
          </a:xfrm>
          <a:prstGeom prst="straightConnector1">
            <a:avLst/>
          </a:prstGeom>
          <a:noFill/>
          <a:ln cap="flat" cmpd="sng" w="19050">
            <a:solidFill>
              <a:srgbClr val="000000"/>
            </a:solidFill>
            <a:prstDash val="solid"/>
            <a:round/>
            <a:headEnd len="lg" w="lg" type="none"/>
            <a:tailEnd len="lg" w="lg" type="triangle"/>
          </a:ln>
        </p:spPr>
      </p:cxnSp>
      <p:sp>
        <p:nvSpPr>
          <p:cNvPr id="793" name="Shape 793"/>
          <p:cNvSpPr/>
          <p:nvPr/>
        </p:nvSpPr>
        <p:spPr>
          <a:xfrm>
            <a:off x="5613900" y="41209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lang="en"/>
              <a:t>Deliver Order</a:t>
            </a:r>
          </a:p>
        </p:txBody>
      </p:sp>
      <p:cxnSp>
        <p:nvCxnSpPr>
          <p:cNvPr id="803" name="Shape 803"/>
          <p:cNvCxnSpPr/>
          <p:nvPr/>
        </p:nvCxnSpPr>
        <p:spPr>
          <a:xfrm>
            <a:off x="5778400" y="4208275"/>
            <a:ext cx="0" cy="246899"/>
          </a:xfrm>
          <a:prstGeom prst="straightConnector1">
            <a:avLst/>
          </a:prstGeom>
          <a:noFill/>
          <a:ln cap="flat" cmpd="sng" w="19050">
            <a:solidFill>
              <a:srgbClr val="000000"/>
            </a:solidFill>
            <a:prstDash val="solid"/>
            <a:round/>
            <a:headEnd len="lg" w="lg" type="none"/>
            <a:tailEnd len="lg" w="lg" type="none"/>
          </a:ln>
        </p:spPr>
      </p:cxnSp>
      <p:cxnSp>
        <p:nvCxnSpPr>
          <p:cNvPr id="804" name="Shape 804"/>
          <p:cNvCxnSpPr/>
          <p:nvPr/>
        </p:nvCxnSpPr>
        <p:spPr>
          <a:xfrm>
            <a:off x="5853850" y="4331725"/>
            <a:ext cx="0" cy="102899"/>
          </a:xfrm>
          <a:prstGeom prst="straightConnector1">
            <a:avLst/>
          </a:prstGeom>
          <a:noFill/>
          <a:ln cap="flat" cmpd="sng" w="19050">
            <a:solidFill>
              <a:srgbClr val="000000"/>
            </a:solidFill>
            <a:prstDash val="solid"/>
            <a:round/>
            <a:headEnd len="lg" w="lg" type="none"/>
            <a:tailEnd len="lg" w="lg" type="none"/>
          </a:ln>
        </p:spPr>
      </p:cxnSp>
      <p:cxnSp>
        <p:nvCxnSpPr>
          <p:cNvPr id="805" name="Shape 805"/>
          <p:cNvCxnSpPr/>
          <p:nvPr/>
        </p:nvCxnSpPr>
        <p:spPr>
          <a:xfrm>
            <a:off x="5692575" y="4331725"/>
            <a:ext cx="0" cy="102899"/>
          </a:xfrm>
          <a:prstGeom prst="straightConnector1">
            <a:avLst/>
          </a:prstGeom>
          <a:noFill/>
          <a:ln cap="flat" cmpd="sng" w="19050">
            <a:solidFill>
              <a:srgbClr val="000000"/>
            </a:solidFill>
            <a:prstDash val="solid"/>
            <a:round/>
            <a:headEnd len="lg" w="lg" type="none"/>
            <a:tailEnd len="lg" w="lg" type="none"/>
          </a:ln>
        </p:spPr>
      </p:cxnSp>
      <p:cxnSp>
        <p:nvCxnSpPr>
          <p:cNvPr id="806" name="Shape 806"/>
          <p:cNvCxnSpPr/>
          <p:nvPr/>
        </p:nvCxnSpPr>
        <p:spPr>
          <a:xfrm>
            <a:off x="5702950" y="4331712"/>
            <a:ext cx="150899" cy="0"/>
          </a:xfrm>
          <a:prstGeom prst="straightConnector1">
            <a:avLst/>
          </a:prstGeom>
          <a:noFill/>
          <a:ln cap="flat" cmpd="sng" w="19050">
            <a:solidFill>
              <a:srgbClr val="000000"/>
            </a:solidFill>
            <a:prstDash val="solid"/>
            <a:round/>
            <a:headEnd len="lg" w="lg" type="none"/>
            <a:tailEnd len="lg" w="lg" type="none"/>
          </a:ln>
        </p:spPr>
      </p:cxnSp>
      <p:cxnSp>
        <p:nvCxnSpPr>
          <p:cNvPr id="807" name="Shape 807"/>
          <p:cNvCxnSpPr>
            <a:stCxn id="791" idx="2"/>
          </p:cNvCxnSpPr>
          <p:nvPr/>
        </p:nvCxnSpPr>
        <p:spPr>
          <a:xfrm flipH="1">
            <a:off x="6847675" y="4569887"/>
            <a:ext cx="1172100" cy="684000"/>
          </a:xfrm>
          <a:prstGeom prst="straightConnector1">
            <a:avLst/>
          </a:prstGeom>
          <a:noFill/>
          <a:ln cap="flat" cmpd="sng" w="19050">
            <a:solidFill>
              <a:srgbClr val="000000"/>
            </a:solidFill>
            <a:prstDash val="solid"/>
            <a:round/>
            <a:headEnd len="lg" w="lg" type="none"/>
            <a:tailEnd len="lg" w="lg" type="triangle"/>
          </a:ln>
        </p:spPr>
      </p:cxnSp>
      <p:sp>
        <p:nvSpPr>
          <p:cNvPr id="808" name="Shape 808"/>
          <p:cNvSpPr/>
          <p:nvPr/>
        </p:nvSpPr>
        <p:spPr>
          <a:xfrm>
            <a:off x="442125" y="3536950"/>
            <a:ext cx="3773699" cy="2572500"/>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a:t>Deliver Order</a:t>
            </a:r>
          </a:p>
          <a:p>
            <a:pPr rtl="0">
              <a:spcBef>
                <a:spcPts val="0"/>
              </a:spcBef>
              <a:buNone/>
            </a:pPr>
            <a:r>
              <a:t/>
            </a:r>
            <a:endParaRPr b="1"/>
          </a:p>
          <a:p>
            <a:pPr rtl="0">
              <a:spcBef>
                <a:spcPts val="0"/>
              </a:spcBef>
              <a:buNone/>
            </a:pPr>
            <a:r>
              <a:t/>
            </a:r>
            <a:endParaRPr b="1"/>
          </a:p>
          <a:p>
            <a:pPr rtl="0">
              <a:spcBef>
                <a:spcPts val="0"/>
              </a:spcBef>
              <a:buNone/>
            </a:pPr>
            <a:r>
              <a:t/>
            </a:r>
            <a:endParaRPr b="1"/>
          </a:p>
          <a:p>
            <a:pPr rtl="0">
              <a:spcBef>
                <a:spcPts val="0"/>
              </a:spcBef>
              <a:buNone/>
            </a:pPr>
            <a:r>
              <a:t/>
            </a:r>
            <a:endParaRPr b="1"/>
          </a:p>
          <a:p>
            <a:pPr rtl="0">
              <a:spcBef>
                <a:spcPts val="0"/>
              </a:spcBef>
              <a:buNone/>
            </a:pPr>
            <a:r>
              <a:t/>
            </a:r>
            <a:endParaRPr b="1"/>
          </a:p>
          <a:p>
            <a:pPr rtl="0">
              <a:spcBef>
                <a:spcPts val="0"/>
              </a:spcBef>
              <a:buNone/>
            </a:pPr>
            <a:r>
              <a:t/>
            </a:r>
            <a:endParaRPr b="1"/>
          </a:p>
          <a:p>
            <a:pPr rtl="0">
              <a:spcBef>
                <a:spcPts val="0"/>
              </a:spcBef>
              <a:buNone/>
            </a:pPr>
            <a:r>
              <a:t/>
            </a:r>
            <a:endParaRPr b="1"/>
          </a:p>
          <a:p>
            <a:pPr rtl="0">
              <a:spcBef>
                <a:spcPts val="0"/>
              </a:spcBef>
              <a:buNone/>
            </a:pPr>
            <a:r>
              <a:t/>
            </a:r>
            <a:endParaRPr b="1"/>
          </a:p>
          <a:p>
            <a:pPr>
              <a:spcBef>
                <a:spcPts val="0"/>
              </a:spcBef>
              <a:buNone/>
            </a:pPr>
            <a:r>
              <a:t/>
            </a:r>
            <a:endParaRPr b="1"/>
          </a:p>
        </p:txBody>
      </p:sp>
      <p:sp>
        <p:nvSpPr>
          <p:cNvPr id="809" name="Shape 809"/>
          <p:cNvSpPr/>
          <p:nvPr/>
        </p:nvSpPr>
        <p:spPr>
          <a:xfrm>
            <a:off x="102825" y="4606275"/>
            <a:ext cx="894600" cy="421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Order</a:t>
            </a:r>
          </a:p>
        </p:txBody>
      </p:sp>
      <p:sp>
        <p:nvSpPr>
          <p:cNvPr id="810" name="Shape 810"/>
          <p:cNvSpPr/>
          <p:nvPr/>
        </p:nvSpPr>
        <p:spPr>
          <a:xfrm>
            <a:off x="3947825" y="4606275"/>
            <a:ext cx="894600" cy="421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a:t>
            </a:r>
          </a:p>
        </p:txBody>
      </p:sp>
      <p:sp>
        <p:nvSpPr>
          <p:cNvPr id="811" name="Shape 811"/>
          <p:cNvSpPr/>
          <p:nvPr/>
        </p:nvSpPr>
        <p:spPr>
          <a:xfrm>
            <a:off x="1914750" y="5290675"/>
            <a:ext cx="10794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Overnight Deliery</a:t>
            </a:r>
          </a:p>
        </p:txBody>
      </p:sp>
      <p:sp>
        <p:nvSpPr>
          <p:cNvPr id="812" name="Shape 812"/>
          <p:cNvSpPr/>
          <p:nvPr/>
        </p:nvSpPr>
        <p:spPr>
          <a:xfrm>
            <a:off x="1914750" y="42082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Regular Delivery</a:t>
            </a:r>
          </a:p>
        </p:txBody>
      </p:sp>
      <p:sp>
        <p:nvSpPr>
          <p:cNvPr id="813" name="Shape 813"/>
          <p:cNvSpPr/>
          <p:nvPr/>
        </p:nvSpPr>
        <p:spPr>
          <a:xfrm>
            <a:off x="1321250" y="4652625"/>
            <a:ext cx="462700" cy="328800"/>
          </a:xfrm>
          <a:prstGeom prst="flowChartDecision">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14" name="Shape 814"/>
          <p:cNvSpPr txBox="1"/>
          <p:nvPr/>
        </p:nvSpPr>
        <p:spPr>
          <a:xfrm>
            <a:off x="547425" y="5314962"/>
            <a:ext cx="1223700" cy="195299"/>
          </a:xfrm>
          <a:prstGeom prst="rect">
            <a:avLst/>
          </a:prstGeom>
          <a:noFill/>
          <a:ln>
            <a:noFill/>
          </a:ln>
        </p:spPr>
        <p:txBody>
          <a:bodyPr anchorCtr="0" anchor="t" bIns="91425" lIns="91425" rIns="91425" tIns="91425">
            <a:noAutofit/>
          </a:bodyPr>
          <a:lstStyle/>
          <a:p>
            <a:pPr lvl="0" rtl="0">
              <a:spcBef>
                <a:spcPts val="0"/>
              </a:spcBef>
              <a:buNone/>
            </a:pPr>
            <a:r>
              <a:rPr lang="en" sz="1200"/>
              <a:t>[priority order]</a:t>
            </a:r>
          </a:p>
        </p:txBody>
      </p:sp>
      <p:sp>
        <p:nvSpPr>
          <p:cNvPr id="815" name="Shape 815"/>
          <p:cNvSpPr txBox="1"/>
          <p:nvPr/>
        </p:nvSpPr>
        <p:spPr>
          <a:xfrm>
            <a:off x="1053825" y="4285525"/>
            <a:ext cx="547800" cy="195299"/>
          </a:xfrm>
          <a:prstGeom prst="rect">
            <a:avLst/>
          </a:prstGeom>
          <a:noFill/>
          <a:ln>
            <a:noFill/>
          </a:ln>
        </p:spPr>
        <p:txBody>
          <a:bodyPr anchorCtr="0" anchor="t" bIns="91425" lIns="91425" rIns="91425" tIns="91425">
            <a:noAutofit/>
          </a:bodyPr>
          <a:lstStyle/>
          <a:p>
            <a:pPr lvl="0" rtl="0">
              <a:spcBef>
                <a:spcPts val="0"/>
              </a:spcBef>
              <a:buNone/>
            </a:pPr>
            <a:r>
              <a:rPr lang="en" sz="1200"/>
              <a:t>[else]</a:t>
            </a:r>
          </a:p>
        </p:txBody>
      </p:sp>
      <p:cxnSp>
        <p:nvCxnSpPr>
          <p:cNvPr id="816" name="Shape 816"/>
          <p:cNvCxnSpPr>
            <a:stCxn id="813" idx="0"/>
            <a:endCxn id="812" idx="1"/>
          </p:cNvCxnSpPr>
          <p:nvPr/>
        </p:nvCxnSpPr>
        <p:spPr>
          <a:xfrm flipH="1" rot="10800000">
            <a:off x="1552600" y="4418925"/>
            <a:ext cx="362100" cy="233700"/>
          </a:xfrm>
          <a:prstGeom prst="straightConnector1">
            <a:avLst/>
          </a:prstGeom>
          <a:noFill/>
          <a:ln cap="flat" cmpd="sng" w="19050">
            <a:solidFill>
              <a:srgbClr val="000000"/>
            </a:solidFill>
            <a:prstDash val="solid"/>
            <a:round/>
            <a:headEnd len="lg" w="lg" type="none"/>
            <a:tailEnd len="lg" w="lg" type="triangle"/>
          </a:ln>
        </p:spPr>
      </p:cxnSp>
      <p:cxnSp>
        <p:nvCxnSpPr>
          <p:cNvPr id="817" name="Shape 817"/>
          <p:cNvCxnSpPr>
            <a:stCxn id="813" idx="2"/>
            <a:endCxn id="811" idx="1"/>
          </p:cNvCxnSpPr>
          <p:nvPr/>
        </p:nvCxnSpPr>
        <p:spPr>
          <a:xfrm>
            <a:off x="1552600" y="4981425"/>
            <a:ext cx="362100" cy="519900"/>
          </a:xfrm>
          <a:prstGeom prst="straightConnector1">
            <a:avLst/>
          </a:prstGeom>
          <a:noFill/>
          <a:ln cap="flat" cmpd="sng" w="19050">
            <a:solidFill>
              <a:srgbClr val="000000"/>
            </a:solidFill>
            <a:prstDash val="solid"/>
            <a:round/>
            <a:headEnd len="lg" w="lg" type="none"/>
            <a:tailEnd len="lg" w="lg" type="triangle"/>
          </a:ln>
        </p:spPr>
      </p:cxnSp>
      <p:cxnSp>
        <p:nvCxnSpPr>
          <p:cNvPr id="818" name="Shape 818"/>
          <p:cNvCxnSpPr>
            <a:stCxn id="809" idx="3"/>
            <a:endCxn id="813" idx="1"/>
          </p:cNvCxnSpPr>
          <p:nvPr/>
        </p:nvCxnSpPr>
        <p:spPr>
          <a:xfrm>
            <a:off x="997425" y="4817024"/>
            <a:ext cx="323700" cy="0"/>
          </a:xfrm>
          <a:prstGeom prst="straightConnector1">
            <a:avLst/>
          </a:prstGeom>
          <a:noFill/>
          <a:ln cap="flat" cmpd="sng" w="19050">
            <a:solidFill>
              <a:srgbClr val="000000"/>
            </a:solidFill>
            <a:prstDash val="solid"/>
            <a:round/>
            <a:headEnd len="lg" w="lg" type="none"/>
            <a:tailEnd len="lg" w="lg" type="triangle"/>
          </a:ln>
        </p:spPr>
      </p:cxnSp>
      <p:cxnSp>
        <p:nvCxnSpPr>
          <p:cNvPr id="819" name="Shape 819"/>
          <p:cNvCxnSpPr>
            <a:stCxn id="812" idx="3"/>
            <a:endCxn id="810" idx="1"/>
          </p:cNvCxnSpPr>
          <p:nvPr/>
        </p:nvCxnSpPr>
        <p:spPr>
          <a:xfrm>
            <a:off x="2922450" y="4419012"/>
            <a:ext cx="1025399" cy="398100"/>
          </a:xfrm>
          <a:prstGeom prst="straightConnector1">
            <a:avLst/>
          </a:prstGeom>
          <a:noFill/>
          <a:ln cap="flat" cmpd="sng" w="19050">
            <a:solidFill>
              <a:srgbClr val="000000"/>
            </a:solidFill>
            <a:prstDash val="solid"/>
            <a:round/>
            <a:headEnd len="lg" w="lg" type="none"/>
            <a:tailEnd len="lg" w="lg" type="triangle"/>
          </a:ln>
        </p:spPr>
      </p:cxnSp>
      <p:cxnSp>
        <p:nvCxnSpPr>
          <p:cNvPr id="820" name="Shape 820"/>
          <p:cNvCxnSpPr>
            <a:stCxn id="811" idx="3"/>
            <a:endCxn id="810" idx="1"/>
          </p:cNvCxnSpPr>
          <p:nvPr/>
        </p:nvCxnSpPr>
        <p:spPr>
          <a:xfrm flipH="1" rot="10800000">
            <a:off x="2994150" y="4817124"/>
            <a:ext cx="953700" cy="684300"/>
          </a:xfrm>
          <a:prstGeom prst="straightConnector1">
            <a:avLst/>
          </a:prstGeom>
          <a:noFill/>
          <a:ln cap="flat" cmpd="sng" w="19050">
            <a:solidFill>
              <a:srgbClr val="000000"/>
            </a:solidFill>
            <a:prstDash val="solid"/>
            <a:round/>
            <a:headEnd len="lg" w="lg" type="none"/>
            <a:tailEnd len="lg" w="lg" type="triangle"/>
          </a:ln>
        </p:spPr>
      </p:cxn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4" name="Shape 824"/>
        <p:cNvGrpSpPr/>
        <p:nvPr/>
      </p:nvGrpSpPr>
      <p:grpSpPr>
        <a:xfrm>
          <a:off x="0" y="0"/>
          <a:ext cx="0" cy="0"/>
          <a:chOff x="0" y="0"/>
          <a:chExt cx="0" cy="0"/>
        </a:xfrm>
      </p:grpSpPr>
      <p:sp>
        <p:nvSpPr>
          <p:cNvPr id="825" name="Shape 8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Partitions</a:t>
            </a:r>
          </a:p>
        </p:txBody>
      </p:sp>
      <p:sp>
        <p:nvSpPr>
          <p:cNvPr id="826" name="Shape 826"/>
          <p:cNvSpPr txBox="1"/>
          <p:nvPr>
            <p:ph idx="1" type="body"/>
          </p:nvPr>
        </p:nvSpPr>
        <p:spPr>
          <a:xfrm>
            <a:off x="138475" y="1682450"/>
            <a:ext cx="3203400" cy="1607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Divide diagram into actions performed by one entity (object or subsystem) </a:t>
            </a:r>
            <a:br>
              <a:rPr lang="en"/>
            </a:br>
            <a:r>
              <a:rPr lang="en"/>
              <a:t>or actor.</a:t>
            </a:r>
          </a:p>
        </p:txBody>
      </p:sp>
      <p:sp>
        <p:nvSpPr>
          <p:cNvPr id="827" name="Shape 827"/>
          <p:cNvSpPr/>
          <p:nvPr/>
        </p:nvSpPr>
        <p:spPr>
          <a:xfrm>
            <a:off x="5768150" y="1534750"/>
            <a:ext cx="390599" cy="3599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28" name="Shape 828"/>
          <p:cNvCxnSpPr/>
          <p:nvPr/>
        </p:nvCxnSpPr>
        <p:spPr>
          <a:xfrm>
            <a:off x="5567600" y="2681037"/>
            <a:ext cx="791700" cy="0"/>
          </a:xfrm>
          <a:prstGeom prst="straightConnector1">
            <a:avLst/>
          </a:prstGeom>
          <a:noFill/>
          <a:ln cap="flat" cmpd="sng" w="38100">
            <a:solidFill>
              <a:srgbClr val="000000"/>
            </a:solidFill>
            <a:prstDash val="solid"/>
            <a:round/>
            <a:headEnd len="lg" w="lg" type="none"/>
            <a:tailEnd len="lg" w="lg" type="none"/>
          </a:ln>
        </p:spPr>
      </p:cxnSp>
      <p:cxnSp>
        <p:nvCxnSpPr>
          <p:cNvPr id="829" name="Shape 829"/>
          <p:cNvCxnSpPr>
            <a:stCxn id="827" idx="4"/>
            <a:endCxn id="830" idx="0"/>
          </p:cNvCxnSpPr>
          <p:nvPr/>
        </p:nvCxnSpPr>
        <p:spPr>
          <a:xfrm>
            <a:off x="5963449" y="1894749"/>
            <a:ext cx="0" cy="182400"/>
          </a:xfrm>
          <a:prstGeom prst="straightConnector1">
            <a:avLst/>
          </a:prstGeom>
          <a:noFill/>
          <a:ln cap="flat" cmpd="sng" w="19050">
            <a:solidFill>
              <a:srgbClr val="000000"/>
            </a:solidFill>
            <a:prstDash val="solid"/>
            <a:round/>
            <a:headEnd len="lg" w="lg" type="none"/>
            <a:tailEnd len="lg" w="lg" type="triangle"/>
          </a:ln>
        </p:spPr>
      </p:cxnSp>
      <p:sp>
        <p:nvSpPr>
          <p:cNvPr id="831" name="Shape 831"/>
          <p:cNvSpPr/>
          <p:nvPr/>
        </p:nvSpPr>
        <p:spPr>
          <a:xfrm>
            <a:off x="3613900" y="30614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Fill Order</a:t>
            </a:r>
          </a:p>
        </p:txBody>
      </p:sp>
      <p:sp>
        <p:nvSpPr>
          <p:cNvPr id="832" name="Shape 832"/>
          <p:cNvSpPr/>
          <p:nvPr/>
        </p:nvSpPr>
        <p:spPr>
          <a:xfrm>
            <a:off x="7515925" y="3061462"/>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Send Invoice</a:t>
            </a:r>
          </a:p>
        </p:txBody>
      </p:sp>
      <p:cxnSp>
        <p:nvCxnSpPr>
          <p:cNvPr id="833" name="Shape 833"/>
          <p:cNvCxnSpPr>
            <a:endCxn id="831" idx="0"/>
          </p:cNvCxnSpPr>
          <p:nvPr/>
        </p:nvCxnSpPr>
        <p:spPr>
          <a:xfrm flipH="1">
            <a:off x="4117750" y="2683462"/>
            <a:ext cx="1907400" cy="378000"/>
          </a:xfrm>
          <a:prstGeom prst="straightConnector1">
            <a:avLst/>
          </a:prstGeom>
          <a:noFill/>
          <a:ln cap="flat" cmpd="sng" w="19050">
            <a:solidFill>
              <a:srgbClr val="000000"/>
            </a:solidFill>
            <a:prstDash val="solid"/>
            <a:round/>
            <a:headEnd len="lg" w="lg" type="none"/>
            <a:tailEnd len="lg" w="lg" type="triangle"/>
          </a:ln>
        </p:spPr>
      </p:cxnSp>
      <p:cxnSp>
        <p:nvCxnSpPr>
          <p:cNvPr id="834" name="Shape 834"/>
          <p:cNvCxnSpPr>
            <a:endCxn id="832" idx="0"/>
          </p:cNvCxnSpPr>
          <p:nvPr/>
        </p:nvCxnSpPr>
        <p:spPr>
          <a:xfrm>
            <a:off x="5963574" y="2691262"/>
            <a:ext cx="2056199" cy="370200"/>
          </a:xfrm>
          <a:prstGeom prst="straightConnector1">
            <a:avLst/>
          </a:prstGeom>
          <a:noFill/>
          <a:ln cap="flat" cmpd="sng" w="19050">
            <a:solidFill>
              <a:srgbClr val="000000"/>
            </a:solidFill>
            <a:prstDash val="solid"/>
            <a:round/>
            <a:headEnd len="lg" w="lg" type="none"/>
            <a:tailEnd len="lg" w="lg" type="triangle"/>
          </a:ln>
        </p:spPr>
      </p:cxnSp>
      <p:sp>
        <p:nvSpPr>
          <p:cNvPr id="835" name="Shape 835"/>
          <p:cNvSpPr/>
          <p:nvPr/>
        </p:nvSpPr>
        <p:spPr>
          <a:xfrm>
            <a:off x="3110050" y="4148387"/>
            <a:ext cx="10794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Overnight Deliery</a:t>
            </a:r>
          </a:p>
        </p:txBody>
      </p:sp>
      <p:sp>
        <p:nvSpPr>
          <p:cNvPr id="836" name="Shape 836"/>
          <p:cNvSpPr/>
          <p:nvPr/>
        </p:nvSpPr>
        <p:spPr>
          <a:xfrm>
            <a:off x="4237450" y="4148387"/>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Regular Delivery</a:t>
            </a:r>
          </a:p>
        </p:txBody>
      </p:sp>
      <p:sp>
        <p:nvSpPr>
          <p:cNvPr id="837" name="Shape 837"/>
          <p:cNvSpPr/>
          <p:nvPr/>
        </p:nvSpPr>
        <p:spPr>
          <a:xfrm>
            <a:off x="7515925" y="4148387"/>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Payment</a:t>
            </a:r>
          </a:p>
        </p:txBody>
      </p:sp>
      <p:sp>
        <p:nvSpPr>
          <p:cNvPr id="838" name="Shape 838"/>
          <p:cNvSpPr/>
          <p:nvPr/>
        </p:nvSpPr>
        <p:spPr>
          <a:xfrm>
            <a:off x="3886400" y="3651275"/>
            <a:ext cx="462700" cy="328800"/>
          </a:xfrm>
          <a:prstGeom prst="flowChartDecision">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39" name="Shape 839"/>
          <p:cNvCxnSpPr>
            <a:stCxn id="831" idx="2"/>
            <a:endCxn id="838" idx="0"/>
          </p:cNvCxnSpPr>
          <p:nvPr/>
        </p:nvCxnSpPr>
        <p:spPr>
          <a:xfrm>
            <a:off x="4117750" y="3482962"/>
            <a:ext cx="0" cy="168300"/>
          </a:xfrm>
          <a:prstGeom prst="straightConnector1">
            <a:avLst/>
          </a:prstGeom>
          <a:noFill/>
          <a:ln cap="flat" cmpd="sng" w="19050">
            <a:solidFill>
              <a:srgbClr val="000000"/>
            </a:solidFill>
            <a:prstDash val="solid"/>
            <a:round/>
            <a:headEnd len="lg" w="lg" type="none"/>
            <a:tailEnd len="lg" w="lg" type="triangle"/>
          </a:ln>
        </p:spPr>
      </p:cxnSp>
      <p:cxnSp>
        <p:nvCxnSpPr>
          <p:cNvPr id="840" name="Shape 840"/>
          <p:cNvCxnSpPr>
            <a:stCxn id="838" idx="1"/>
            <a:endCxn id="835" idx="0"/>
          </p:cNvCxnSpPr>
          <p:nvPr/>
        </p:nvCxnSpPr>
        <p:spPr>
          <a:xfrm flipH="1">
            <a:off x="3649700" y="3815675"/>
            <a:ext cx="236700" cy="332700"/>
          </a:xfrm>
          <a:prstGeom prst="straightConnector1">
            <a:avLst/>
          </a:prstGeom>
          <a:noFill/>
          <a:ln cap="flat" cmpd="sng" w="19050">
            <a:solidFill>
              <a:srgbClr val="000000"/>
            </a:solidFill>
            <a:prstDash val="solid"/>
            <a:round/>
            <a:headEnd len="lg" w="lg" type="none"/>
            <a:tailEnd len="lg" w="lg" type="triangle"/>
          </a:ln>
        </p:spPr>
      </p:cxnSp>
      <p:cxnSp>
        <p:nvCxnSpPr>
          <p:cNvPr id="841" name="Shape 841"/>
          <p:cNvCxnSpPr>
            <a:stCxn id="838" idx="3"/>
            <a:endCxn id="836" idx="0"/>
          </p:cNvCxnSpPr>
          <p:nvPr/>
        </p:nvCxnSpPr>
        <p:spPr>
          <a:xfrm>
            <a:off x="4349100" y="3815675"/>
            <a:ext cx="392100" cy="332700"/>
          </a:xfrm>
          <a:prstGeom prst="straightConnector1">
            <a:avLst/>
          </a:prstGeom>
          <a:noFill/>
          <a:ln cap="flat" cmpd="sng" w="19050">
            <a:solidFill>
              <a:srgbClr val="000000"/>
            </a:solidFill>
            <a:prstDash val="solid"/>
            <a:round/>
            <a:headEnd len="lg" w="lg" type="none"/>
            <a:tailEnd len="lg" w="lg" type="triangle"/>
          </a:ln>
        </p:spPr>
      </p:cxnSp>
      <p:cxnSp>
        <p:nvCxnSpPr>
          <p:cNvPr id="842" name="Shape 842"/>
          <p:cNvCxnSpPr>
            <a:stCxn id="832" idx="2"/>
            <a:endCxn id="837" idx="0"/>
          </p:cNvCxnSpPr>
          <p:nvPr/>
        </p:nvCxnSpPr>
        <p:spPr>
          <a:xfrm>
            <a:off x="8019775" y="3482962"/>
            <a:ext cx="0" cy="665400"/>
          </a:xfrm>
          <a:prstGeom prst="straightConnector1">
            <a:avLst/>
          </a:prstGeom>
          <a:noFill/>
          <a:ln cap="flat" cmpd="sng" w="19050">
            <a:solidFill>
              <a:srgbClr val="000000"/>
            </a:solidFill>
            <a:prstDash val="solid"/>
            <a:round/>
            <a:headEnd len="lg" w="lg" type="none"/>
            <a:tailEnd len="lg" w="lg" type="triangle"/>
          </a:ln>
        </p:spPr>
      </p:cxnSp>
      <p:sp>
        <p:nvSpPr>
          <p:cNvPr id="843" name="Shape 843"/>
          <p:cNvSpPr/>
          <p:nvPr/>
        </p:nvSpPr>
        <p:spPr>
          <a:xfrm>
            <a:off x="3956550" y="4851675"/>
            <a:ext cx="462700" cy="328800"/>
          </a:xfrm>
          <a:prstGeom prst="flowChartDecision">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44" name="Shape 844"/>
          <p:cNvCxnSpPr>
            <a:stCxn id="835" idx="2"/>
            <a:endCxn id="843" idx="1"/>
          </p:cNvCxnSpPr>
          <p:nvPr/>
        </p:nvCxnSpPr>
        <p:spPr>
          <a:xfrm>
            <a:off x="3649750" y="4569887"/>
            <a:ext cx="306900" cy="446100"/>
          </a:xfrm>
          <a:prstGeom prst="straightConnector1">
            <a:avLst/>
          </a:prstGeom>
          <a:noFill/>
          <a:ln cap="flat" cmpd="sng" w="19050">
            <a:solidFill>
              <a:srgbClr val="000000"/>
            </a:solidFill>
            <a:prstDash val="solid"/>
            <a:round/>
            <a:headEnd len="lg" w="lg" type="none"/>
            <a:tailEnd len="lg" w="lg" type="triangle"/>
          </a:ln>
        </p:spPr>
      </p:cxnSp>
      <p:cxnSp>
        <p:nvCxnSpPr>
          <p:cNvPr id="845" name="Shape 845"/>
          <p:cNvCxnSpPr>
            <a:stCxn id="836" idx="2"/>
            <a:endCxn id="843" idx="3"/>
          </p:cNvCxnSpPr>
          <p:nvPr/>
        </p:nvCxnSpPr>
        <p:spPr>
          <a:xfrm flipH="1">
            <a:off x="4419100" y="4569887"/>
            <a:ext cx="322200" cy="446100"/>
          </a:xfrm>
          <a:prstGeom prst="straightConnector1">
            <a:avLst/>
          </a:prstGeom>
          <a:noFill/>
          <a:ln cap="flat" cmpd="sng" w="19050">
            <a:solidFill>
              <a:srgbClr val="000000"/>
            </a:solidFill>
            <a:prstDash val="solid"/>
            <a:round/>
            <a:headEnd len="lg" w="lg" type="none"/>
            <a:tailEnd len="lg" w="lg" type="triangle"/>
          </a:ln>
        </p:spPr>
      </p:cxnSp>
      <p:cxnSp>
        <p:nvCxnSpPr>
          <p:cNvPr id="846" name="Shape 846"/>
          <p:cNvCxnSpPr/>
          <p:nvPr/>
        </p:nvCxnSpPr>
        <p:spPr>
          <a:xfrm>
            <a:off x="5793700" y="5221350"/>
            <a:ext cx="791700" cy="0"/>
          </a:xfrm>
          <a:prstGeom prst="straightConnector1">
            <a:avLst/>
          </a:prstGeom>
          <a:noFill/>
          <a:ln cap="flat" cmpd="sng" w="38100">
            <a:solidFill>
              <a:srgbClr val="000000"/>
            </a:solidFill>
            <a:prstDash val="solid"/>
            <a:round/>
            <a:headEnd len="lg" w="lg" type="none"/>
            <a:tailEnd len="lg" w="lg" type="none"/>
          </a:ln>
        </p:spPr>
      </p:cxnSp>
      <p:sp>
        <p:nvSpPr>
          <p:cNvPr id="847" name="Shape 847"/>
          <p:cNvSpPr/>
          <p:nvPr/>
        </p:nvSpPr>
        <p:spPr>
          <a:xfrm>
            <a:off x="5685700" y="5626175"/>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Close Order</a:t>
            </a:r>
          </a:p>
        </p:txBody>
      </p:sp>
      <p:cxnSp>
        <p:nvCxnSpPr>
          <p:cNvPr id="848" name="Shape 848"/>
          <p:cNvCxnSpPr>
            <a:endCxn id="847" idx="0"/>
          </p:cNvCxnSpPr>
          <p:nvPr/>
        </p:nvCxnSpPr>
        <p:spPr>
          <a:xfrm>
            <a:off x="6163750" y="5253274"/>
            <a:ext cx="25800" cy="372900"/>
          </a:xfrm>
          <a:prstGeom prst="straightConnector1">
            <a:avLst/>
          </a:prstGeom>
          <a:noFill/>
          <a:ln cap="flat" cmpd="sng" w="19050">
            <a:solidFill>
              <a:srgbClr val="000000"/>
            </a:solidFill>
            <a:prstDash val="solid"/>
            <a:round/>
            <a:headEnd len="lg" w="lg" type="none"/>
            <a:tailEnd len="lg" w="lg" type="triangle"/>
          </a:ln>
        </p:spPr>
      </p:cxnSp>
      <p:sp>
        <p:nvSpPr>
          <p:cNvPr id="849" name="Shape 849"/>
          <p:cNvSpPr/>
          <p:nvPr/>
        </p:nvSpPr>
        <p:spPr>
          <a:xfrm>
            <a:off x="5994250" y="6209600"/>
            <a:ext cx="390599" cy="359999"/>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50" name="Shape 850"/>
          <p:cNvCxnSpPr>
            <a:stCxn id="847" idx="2"/>
            <a:endCxn id="849" idx="0"/>
          </p:cNvCxnSpPr>
          <p:nvPr/>
        </p:nvCxnSpPr>
        <p:spPr>
          <a:xfrm>
            <a:off x="6189550" y="6047674"/>
            <a:ext cx="0" cy="162000"/>
          </a:xfrm>
          <a:prstGeom prst="straightConnector1">
            <a:avLst/>
          </a:prstGeom>
          <a:noFill/>
          <a:ln cap="flat" cmpd="sng" w="19050">
            <a:solidFill>
              <a:srgbClr val="000000"/>
            </a:solidFill>
            <a:prstDash val="solid"/>
            <a:round/>
            <a:headEnd len="lg" w="lg" type="none"/>
            <a:tailEnd len="lg" w="lg" type="triangle"/>
          </a:ln>
        </p:spPr>
      </p:cxnSp>
      <p:sp>
        <p:nvSpPr>
          <p:cNvPr id="851" name="Shape 851"/>
          <p:cNvSpPr/>
          <p:nvPr/>
        </p:nvSpPr>
        <p:spPr>
          <a:xfrm>
            <a:off x="6036100" y="6253850"/>
            <a:ext cx="306900" cy="2714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52" name="Shape 852"/>
          <p:cNvSpPr txBox="1"/>
          <p:nvPr/>
        </p:nvSpPr>
        <p:spPr>
          <a:xfrm>
            <a:off x="2534300" y="3729787"/>
            <a:ext cx="1223700" cy="195299"/>
          </a:xfrm>
          <a:prstGeom prst="rect">
            <a:avLst/>
          </a:prstGeom>
          <a:noFill/>
          <a:ln>
            <a:noFill/>
          </a:ln>
        </p:spPr>
        <p:txBody>
          <a:bodyPr anchorCtr="0" anchor="t" bIns="91425" lIns="91425" rIns="91425" tIns="91425">
            <a:noAutofit/>
          </a:bodyPr>
          <a:lstStyle/>
          <a:p>
            <a:pPr lvl="0" rtl="0">
              <a:spcBef>
                <a:spcPts val="0"/>
              </a:spcBef>
              <a:buNone/>
            </a:pPr>
            <a:r>
              <a:rPr lang="en" sz="1200"/>
              <a:t>[priority order]</a:t>
            </a:r>
          </a:p>
        </p:txBody>
      </p:sp>
      <p:sp>
        <p:nvSpPr>
          <p:cNvPr id="853" name="Shape 853"/>
          <p:cNvSpPr txBox="1"/>
          <p:nvPr/>
        </p:nvSpPr>
        <p:spPr>
          <a:xfrm>
            <a:off x="4544350" y="3718025"/>
            <a:ext cx="547800" cy="195299"/>
          </a:xfrm>
          <a:prstGeom prst="rect">
            <a:avLst/>
          </a:prstGeom>
          <a:noFill/>
          <a:ln>
            <a:noFill/>
          </a:ln>
        </p:spPr>
        <p:txBody>
          <a:bodyPr anchorCtr="0" anchor="t" bIns="91425" lIns="91425" rIns="91425" tIns="91425">
            <a:noAutofit/>
          </a:bodyPr>
          <a:lstStyle/>
          <a:p>
            <a:pPr lvl="0" rtl="0">
              <a:spcBef>
                <a:spcPts val="0"/>
              </a:spcBef>
              <a:buNone/>
            </a:pPr>
            <a:r>
              <a:rPr lang="en" sz="1200"/>
              <a:t>[else]</a:t>
            </a:r>
          </a:p>
        </p:txBody>
      </p:sp>
      <p:sp>
        <p:nvSpPr>
          <p:cNvPr id="830" name="Shape 830"/>
          <p:cNvSpPr/>
          <p:nvPr/>
        </p:nvSpPr>
        <p:spPr>
          <a:xfrm>
            <a:off x="5459587" y="2077150"/>
            <a:ext cx="1007700" cy="421499"/>
          </a:xfrm>
          <a:prstGeom prst="roundRect">
            <a:avLst>
              <a:gd fmla="val 16667" name="adj"/>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Receive Order</a:t>
            </a:r>
          </a:p>
        </p:txBody>
      </p:sp>
      <p:cxnSp>
        <p:nvCxnSpPr>
          <p:cNvPr id="854" name="Shape 854"/>
          <p:cNvCxnSpPr>
            <a:stCxn id="843" idx="2"/>
          </p:cNvCxnSpPr>
          <p:nvPr/>
        </p:nvCxnSpPr>
        <p:spPr>
          <a:xfrm flipH="1" rot="10800000">
            <a:off x="4187900" y="5171775"/>
            <a:ext cx="1899000" cy="8700"/>
          </a:xfrm>
          <a:prstGeom prst="straightConnector1">
            <a:avLst/>
          </a:prstGeom>
          <a:noFill/>
          <a:ln cap="flat" cmpd="sng" w="19050">
            <a:solidFill>
              <a:srgbClr val="000000"/>
            </a:solidFill>
            <a:prstDash val="solid"/>
            <a:round/>
            <a:headEnd len="lg" w="lg" type="none"/>
            <a:tailEnd len="lg" w="lg" type="triangle"/>
          </a:ln>
        </p:spPr>
      </p:cxnSp>
      <p:cxnSp>
        <p:nvCxnSpPr>
          <p:cNvPr id="855" name="Shape 855"/>
          <p:cNvCxnSpPr>
            <a:stCxn id="837" idx="2"/>
          </p:cNvCxnSpPr>
          <p:nvPr/>
        </p:nvCxnSpPr>
        <p:spPr>
          <a:xfrm flipH="1">
            <a:off x="6199975" y="4569887"/>
            <a:ext cx="1819800" cy="612300"/>
          </a:xfrm>
          <a:prstGeom prst="straightConnector1">
            <a:avLst/>
          </a:prstGeom>
          <a:noFill/>
          <a:ln cap="flat" cmpd="sng" w="19050">
            <a:solidFill>
              <a:srgbClr val="000000"/>
            </a:solidFill>
            <a:prstDash val="solid"/>
            <a:round/>
            <a:headEnd len="lg" w="lg" type="none"/>
            <a:tailEnd len="lg" w="lg" type="triangle"/>
          </a:ln>
        </p:spPr>
      </p:cxnSp>
      <p:cxnSp>
        <p:nvCxnSpPr>
          <p:cNvPr id="856" name="Shape 856"/>
          <p:cNvCxnSpPr>
            <a:stCxn id="830" idx="2"/>
          </p:cNvCxnSpPr>
          <p:nvPr/>
        </p:nvCxnSpPr>
        <p:spPr>
          <a:xfrm>
            <a:off x="5963437" y="2498649"/>
            <a:ext cx="10200" cy="184800"/>
          </a:xfrm>
          <a:prstGeom prst="straightConnector1">
            <a:avLst/>
          </a:prstGeom>
          <a:noFill/>
          <a:ln cap="flat" cmpd="sng" w="19050">
            <a:solidFill>
              <a:srgbClr val="000000"/>
            </a:solidFill>
            <a:prstDash val="solid"/>
            <a:round/>
            <a:headEnd len="lg" w="lg" type="none"/>
            <a:tailEnd len="lg" w="lg" type="triangle"/>
          </a:ln>
        </p:spPr>
      </p:cxnSp>
      <p:cxnSp>
        <p:nvCxnSpPr>
          <p:cNvPr id="857" name="Shape 857"/>
          <p:cNvCxnSpPr/>
          <p:nvPr/>
        </p:nvCxnSpPr>
        <p:spPr>
          <a:xfrm>
            <a:off x="5322575" y="1534737"/>
            <a:ext cx="0" cy="5096699"/>
          </a:xfrm>
          <a:prstGeom prst="straightConnector1">
            <a:avLst/>
          </a:prstGeom>
          <a:noFill/>
          <a:ln cap="flat" cmpd="sng" w="38100">
            <a:solidFill>
              <a:srgbClr val="000000"/>
            </a:solidFill>
            <a:prstDash val="solid"/>
            <a:round/>
            <a:headEnd len="lg" w="lg" type="none"/>
            <a:tailEnd len="lg" w="lg" type="none"/>
          </a:ln>
        </p:spPr>
      </p:cxnSp>
      <p:cxnSp>
        <p:nvCxnSpPr>
          <p:cNvPr id="858" name="Shape 858"/>
          <p:cNvCxnSpPr/>
          <p:nvPr/>
        </p:nvCxnSpPr>
        <p:spPr>
          <a:xfrm>
            <a:off x="7284550" y="1534737"/>
            <a:ext cx="0" cy="5096699"/>
          </a:xfrm>
          <a:prstGeom prst="straightConnector1">
            <a:avLst/>
          </a:prstGeom>
          <a:noFill/>
          <a:ln cap="flat" cmpd="sng" w="38100">
            <a:solidFill>
              <a:srgbClr val="000000"/>
            </a:solidFill>
            <a:prstDash val="solid"/>
            <a:round/>
            <a:headEnd len="lg" w="lg" type="none"/>
            <a:tailEnd len="lg" w="lg" type="none"/>
          </a:ln>
        </p:spPr>
      </p:cxnSp>
      <p:sp>
        <p:nvSpPr>
          <p:cNvPr id="859" name="Shape 859"/>
          <p:cNvSpPr txBox="1"/>
          <p:nvPr/>
        </p:nvSpPr>
        <p:spPr>
          <a:xfrm>
            <a:off x="3906700" y="1581025"/>
            <a:ext cx="1347000" cy="446099"/>
          </a:xfrm>
          <a:prstGeom prst="rect">
            <a:avLst/>
          </a:prstGeom>
          <a:noFill/>
          <a:ln>
            <a:noFill/>
          </a:ln>
        </p:spPr>
        <p:txBody>
          <a:bodyPr anchorCtr="0" anchor="t" bIns="91425" lIns="91425" rIns="91425" tIns="91425">
            <a:noAutofit/>
          </a:bodyPr>
          <a:lstStyle/>
          <a:p>
            <a:pPr>
              <a:spcBef>
                <a:spcPts val="0"/>
              </a:spcBef>
              <a:buNone/>
            </a:pPr>
            <a:r>
              <a:rPr b="1" lang="en"/>
              <a:t>Shipping</a:t>
            </a:r>
          </a:p>
        </p:txBody>
      </p:sp>
      <p:sp>
        <p:nvSpPr>
          <p:cNvPr id="860" name="Shape 860"/>
          <p:cNvSpPr txBox="1"/>
          <p:nvPr/>
        </p:nvSpPr>
        <p:spPr>
          <a:xfrm>
            <a:off x="7515925" y="1581025"/>
            <a:ext cx="1347000" cy="446099"/>
          </a:xfrm>
          <a:prstGeom prst="rect">
            <a:avLst/>
          </a:prstGeom>
          <a:noFill/>
          <a:ln>
            <a:noFill/>
          </a:ln>
        </p:spPr>
        <p:txBody>
          <a:bodyPr anchorCtr="0" anchor="t" bIns="91425" lIns="91425" rIns="91425" tIns="91425">
            <a:noAutofit/>
          </a:bodyPr>
          <a:lstStyle/>
          <a:p>
            <a:pPr lvl="0" rtl="0">
              <a:spcBef>
                <a:spcPts val="0"/>
              </a:spcBef>
              <a:buNone/>
            </a:pPr>
            <a:r>
              <a:rPr b="1" lang="en"/>
              <a:t>Billing</a:t>
            </a:r>
          </a:p>
        </p:txBody>
      </p:sp>
      <p:sp>
        <p:nvSpPr>
          <p:cNvPr id="861" name="Shape 861"/>
          <p:cNvSpPr txBox="1"/>
          <p:nvPr/>
        </p:nvSpPr>
        <p:spPr>
          <a:xfrm>
            <a:off x="6181950" y="1524350"/>
            <a:ext cx="1079400" cy="446099"/>
          </a:xfrm>
          <a:prstGeom prst="rect">
            <a:avLst/>
          </a:prstGeom>
          <a:noFill/>
          <a:ln>
            <a:noFill/>
          </a:ln>
        </p:spPr>
        <p:txBody>
          <a:bodyPr anchorCtr="0" anchor="t" bIns="91425" lIns="91425" rIns="91425" tIns="91425">
            <a:noAutofit/>
          </a:bodyPr>
          <a:lstStyle/>
          <a:p>
            <a:pPr rtl="0">
              <a:spcBef>
                <a:spcPts val="0"/>
              </a:spcBef>
              <a:buNone/>
            </a:pPr>
            <a:r>
              <a:rPr b="1" lang="en"/>
              <a:t>Order</a:t>
            </a:r>
          </a:p>
          <a:p>
            <a:pPr lvl="0" rtl="0">
              <a:spcBef>
                <a:spcPts val="0"/>
              </a:spcBef>
              <a:buNone/>
            </a:pPr>
            <a:r>
              <a:rPr b="1" lang="en"/>
              <a:t>Controller</a:t>
            </a:r>
          </a:p>
        </p:txBody>
      </p:sp>
      <p:sp>
        <p:nvSpPr>
          <p:cNvPr id="862" name="Shape 8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sp>
        <p:nvSpPr>
          <p:cNvPr id="867" name="Shape 8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HACS Partitions Example</a:t>
            </a:r>
          </a:p>
        </p:txBody>
      </p:sp>
      <p:pic>
        <p:nvPicPr>
          <p:cNvPr id="868" name="Shape 868"/>
          <p:cNvPicPr preferRelativeResize="0"/>
          <p:nvPr/>
        </p:nvPicPr>
        <p:blipFill>
          <a:blip r:embed="rId3">
            <a:alphaModFix/>
          </a:blip>
          <a:stretch>
            <a:fillRect/>
          </a:stretch>
        </p:blipFill>
        <p:spPr>
          <a:xfrm>
            <a:off x="1891850" y="1542649"/>
            <a:ext cx="5360299" cy="4971549"/>
          </a:xfrm>
          <a:prstGeom prst="rect">
            <a:avLst/>
          </a:prstGeom>
          <a:noFill/>
          <a:ln>
            <a:noFill/>
          </a:ln>
        </p:spPr>
      </p:pic>
      <p:sp>
        <p:nvSpPr>
          <p:cNvPr id="869" name="Shape 8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3" name="Shape 873"/>
        <p:cNvGrpSpPr/>
        <p:nvPr/>
      </p:nvGrpSpPr>
      <p:grpSpPr>
        <a:xfrm>
          <a:off x="0" y="0"/>
          <a:ext cx="0" cy="0"/>
          <a:chOff x="0" y="0"/>
          <a:chExt cx="0" cy="0"/>
        </a:xfrm>
      </p:grpSpPr>
      <p:sp>
        <p:nvSpPr>
          <p:cNvPr id="874" name="Shape 8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Problems with Activity Diagrams</a:t>
            </a:r>
          </a:p>
        </p:txBody>
      </p:sp>
      <p:sp>
        <p:nvSpPr>
          <p:cNvPr id="875" name="Shape 87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They are glorified flowcharts.</a:t>
            </a:r>
          </a:p>
          <a:p>
            <a:pPr indent="-228600" lvl="1" marL="914400" marR="0" rtl="0" algn="l">
              <a:lnSpc>
                <a:spcPct val="100000"/>
              </a:lnSpc>
              <a:spcBef>
                <a:spcPts val="600"/>
              </a:spcBef>
              <a:spcAft>
                <a:spcPts val="0"/>
              </a:spcAft>
            </a:pPr>
            <a:r>
              <a:rPr lang="en"/>
              <a:t>Very easy to make a traditional data-flow oriented design, but not well-suited to OO design.</a:t>
            </a:r>
          </a:p>
          <a:p>
            <a:pPr indent="-228600" lvl="0" marL="457200" marR="0" rtl="0" algn="l">
              <a:lnSpc>
                <a:spcPct val="100000"/>
              </a:lnSpc>
              <a:spcBef>
                <a:spcPts val="600"/>
              </a:spcBef>
              <a:spcAft>
                <a:spcPts val="0"/>
              </a:spcAft>
            </a:pPr>
            <a:r>
              <a:rPr lang="en"/>
              <a:t>Hard to isolate behavior of a single object.</a:t>
            </a:r>
          </a:p>
          <a:p>
            <a:pPr indent="-228600" lvl="1" marL="914400" marR="0" rtl="0" algn="l">
              <a:lnSpc>
                <a:spcPct val="100000"/>
              </a:lnSpc>
              <a:spcBef>
                <a:spcPts val="600"/>
              </a:spcBef>
              <a:spcAft>
                <a:spcPts val="0"/>
              </a:spcAft>
            </a:pPr>
            <a:r>
              <a:rPr lang="en" sz="2400"/>
              <a:t>Do not show how objects collaborate to perform an action.</a:t>
            </a:r>
          </a:p>
          <a:p>
            <a:pPr indent="-228600" lvl="1" marL="914400" marR="0" rtl="0" algn="l">
              <a:lnSpc>
                <a:spcPct val="100000"/>
              </a:lnSpc>
              <a:spcBef>
                <a:spcPts val="600"/>
              </a:spcBef>
              <a:spcAft>
                <a:spcPts val="0"/>
              </a:spcAft>
            </a:pPr>
            <a:r>
              <a:rPr lang="en" sz="2400"/>
              <a:t>Do not show how individual objects behave over time.</a:t>
            </a:r>
          </a:p>
          <a:p>
            <a:pPr indent="-228600" lvl="0" marL="457200" marR="0" rtl="0" algn="l">
              <a:lnSpc>
                <a:spcPct val="100000"/>
              </a:lnSpc>
              <a:spcBef>
                <a:spcPts val="600"/>
              </a:spcBef>
              <a:spcAft>
                <a:spcPts val="0"/>
              </a:spcAft>
            </a:pPr>
            <a:r>
              <a:rPr lang="en"/>
              <a:t>However...</a:t>
            </a:r>
          </a:p>
          <a:p>
            <a:pPr indent="-228600" lvl="1" marL="914400" marR="0" rtl="0" algn="l">
              <a:lnSpc>
                <a:spcPct val="100000"/>
              </a:lnSpc>
              <a:spcBef>
                <a:spcPts val="600"/>
              </a:spcBef>
              <a:spcAft>
                <a:spcPts val="0"/>
              </a:spcAft>
            </a:pPr>
            <a:r>
              <a:rPr lang="en"/>
              <a:t>They can be very powerful when you know how to use them correctly.</a:t>
            </a:r>
          </a:p>
        </p:txBody>
      </p:sp>
      <p:sp>
        <p:nvSpPr>
          <p:cNvPr id="876" name="Shape 8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4883125" y="1778772"/>
            <a:ext cx="4189924" cy="2941774"/>
          </a:xfrm>
          <a:prstGeom prst="rect">
            <a:avLst/>
          </a:prstGeom>
          <a:noFill/>
          <a:ln>
            <a:noFill/>
          </a:ln>
        </p:spPr>
      </p:pic>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Model Dynamic Behavior?</a:t>
            </a:r>
          </a:p>
        </p:txBody>
      </p:sp>
      <p:sp>
        <p:nvSpPr>
          <p:cNvPr id="68" name="Shape 68"/>
          <p:cNvSpPr txBox="1"/>
          <p:nvPr>
            <p:ph idx="1" type="body"/>
          </p:nvPr>
        </p:nvSpPr>
        <p:spPr>
          <a:xfrm>
            <a:off x="277600" y="1600200"/>
            <a:ext cx="55347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Static models tells us that Rooms request heat from a Furnace.</a:t>
            </a:r>
          </a:p>
          <a:p>
            <a:pPr indent="-228600" lvl="1" marL="914400" marR="0" rtl="0" algn="l">
              <a:lnSpc>
                <a:spcPct val="100000"/>
              </a:lnSpc>
              <a:spcBef>
                <a:spcPts val="600"/>
              </a:spcBef>
              <a:spcAft>
                <a:spcPts val="0"/>
              </a:spcAft>
            </a:pPr>
            <a:r>
              <a:rPr lang="en" sz="2400"/>
              <a:t>But not when</a:t>
            </a:r>
          </a:p>
          <a:p>
            <a:pPr indent="-228600" lvl="1" marL="914400" marR="0" rtl="0" algn="l">
              <a:lnSpc>
                <a:spcPct val="100000"/>
              </a:lnSpc>
              <a:spcBef>
                <a:spcPts val="600"/>
              </a:spcBef>
              <a:spcAft>
                <a:spcPts val="0"/>
              </a:spcAft>
            </a:pPr>
            <a:r>
              <a:rPr lang="en" sz="2400"/>
              <a:t>Or how</a:t>
            </a:r>
          </a:p>
          <a:p>
            <a:pPr indent="-228600" lvl="1" marL="914400" marR="0" rtl="0" algn="l">
              <a:lnSpc>
                <a:spcPct val="100000"/>
              </a:lnSpc>
              <a:spcBef>
                <a:spcPts val="600"/>
              </a:spcBef>
              <a:spcAft>
                <a:spcPts val="0"/>
              </a:spcAft>
            </a:pPr>
            <a:r>
              <a:rPr lang="en" sz="2400"/>
              <a:t>Or how often</a:t>
            </a:r>
          </a:p>
          <a:p>
            <a:pPr indent="-228600" lvl="0" marL="457200" marR="0" rtl="0" algn="l">
              <a:lnSpc>
                <a:spcPct val="100000"/>
              </a:lnSpc>
              <a:spcBef>
                <a:spcPts val="600"/>
              </a:spcBef>
              <a:spcAft>
                <a:spcPts val="0"/>
              </a:spcAft>
              <a:buSzPct val="100000"/>
            </a:pPr>
            <a:r>
              <a:rPr lang="en" sz="2800"/>
              <a:t>… and that a Furnace can</a:t>
            </a:r>
            <a:br>
              <a:rPr lang="en" sz="2800"/>
            </a:br>
            <a:r>
              <a:rPr lang="en" sz="2800"/>
              <a:t> start a Water Pump</a:t>
            </a:r>
          </a:p>
          <a:p>
            <a:pPr indent="-228600" lvl="1" marL="914400" marR="0" rtl="0" algn="l">
              <a:lnSpc>
                <a:spcPct val="100000"/>
              </a:lnSpc>
              <a:spcBef>
                <a:spcPts val="600"/>
              </a:spcBef>
              <a:spcAft>
                <a:spcPts val="0"/>
              </a:spcAft>
            </a:pPr>
            <a:r>
              <a:rPr lang="en" sz="2400"/>
              <a:t>But no</a:t>
            </a:r>
            <a:r>
              <a:rPr lang="en"/>
              <a:t>t under what circumstances</a:t>
            </a:r>
          </a:p>
          <a:p>
            <a:pPr indent="-228600" lvl="0" marL="457200" marR="0" rtl="0" algn="l">
              <a:lnSpc>
                <a:spcPct val="100000"/>
              </a:lnSpc>
              <a:spcBef>
                <a:spcPts val="600"/>
              </a:spcBef>
              <a:spcAft>
                <a:spcPts val="0"/>
              </a:spcAft>
              <a:buSzPct val="100000"/>
            </a:pPr>
            <a:r>
              <a:rPr lang="en" sz="2800"/>
              <a:t>Dynamic models add </a:t>
            </a:r>
            <a:r>
              <a:rPr b="1" lang="en" sz="2800"/>
              <a:t>context.</a:t>
            </a:r>
          </a:p>
        </p:txBody>
      </p:sp>
      <p:sp>
        <p:nvSpPr>
          <p:cNvPr id="69" name="Shape 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0" name="Shape 880"/>
        <p:cNvGrpSpPr/>
        <p:nvPr/>
      </p:nvGrpSpPr>
      <p:grpSpPr>
        <a:xfrm>
          <a:off x="0" y="0"/>
          <a:ext cx="0" cy="0"/>
          <a:chOff x="0" y="0"/>
          <a:chExt cx="0" cy="0"/>
        </a:xfrm>
      </p:grpSpPr>
      <p:sp>
        <p:nvSpPr>
          <p:cNvPr id="881" name="Shape 8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to use Activity Diagrams</a:t>
            </a:r>
          </a:p>
        </p:txBody>
      </p:sp>
      <p:sp>
        <p:nvSpPr>
          <p:cNvPr id="882" name="Shape 88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Useful when:</a:t>
            </a:r>
          </a:p>
          <a:p>
            <a:pPr indent="-228600" lvl="0" marL="457200" marR="0" rtl="0" algn="l">
              <a:lnSpc>
                <a:spcPct val="100000"/>
              </a:lnSpc>
              <a:spcBef>
                <a:spcPts val="600"/>
              </a:spcBef>
              <a:spcAft>
                <a:spcPts val="0"/>
              </a:spcAft>
            </a:pPr>
            <a:r>
              <a:rPr lang="en"/>
              <a:t>Analyzing a use case (or collection of use cases).</a:t>
            </a:r>
          </a:p>
          <a:p>
            <a:pPr indent="-228600" lvl="1" marL="914400" marR="0" rtl="0" algn="l">
              <a:lnSpc>
                <a:spcPct val="100000"/>
              </a:lnSpc>
              <a:spcBef>
                <a:spcPts val="600"/>
              </a:spcBef>
              <a:spcAft>
                <a:spcPts val="0"/>
              </a:spcAft>
            </a:pPr>
            <a:r>
              <a:rPr lang="en"/>
              <a:t>Great stepping stone from use cases to dynamic design models. </a:t>
            </a:r>
          </a:p>
          <a:p>
            <a:pPr indent="-228600" lvl="0" marL="457200" marR="0" rtl="0" algn="l">
              <a:lnSpc>
                <a:spcPct val="100000"/>
              </a:lnSpc>
              <a:spcBef>
                <a:spcPts val="600"/>
              </a:spcBef>
              <a:spcAft>
                <a:spcPts val="0"/>
              </a:spcAft>
            </a:pPr>
            <a:r>
              <a:rPr lang="en"/>
              <a:t>Understanding flow of information or control through a system.</a:t>
            </a:r>
          </a:p>
          <a:p>
            <a:pPr indent="-228600" lvl="0" marL="457200" marR="0" rtl="0" algn="l">
              <a:lnSpc>
                <a:spcPct val="100000"/>
              </a:lnSpc>
              <a:spcBef>
                <a:spcPts val="600"/>
              </a:spcBef>
              <a:spcAft>
                <a:spcPts val="0"/>
              </a:spcAft>
            </a:pPr>
            <a:r>
              <a:rPr lang="en"/>
              <a:t>Working with parallel applications.</a:t>
            </a:r>
          </a:p>
        </p:txBody>
      </p:sp>
      <p:sp>
        <p:nvSpPr>
          <p:cNvPr id="883" name="Shape 8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7" name="Shape 887"/>
        <p:cNvGrpSpPr/>
        <p:nvPr/>
      </p:nvGrpSpPr>
      <p:grpSpPr>
        <a:xfrm>
          <a:off x="0" y="0"/>
          <a:ext cx="0" cy="0"/>
          <a:chOff x="0" y="0"/>
          <a:chExt cx="0" cy="0"/>
        </a:xfrm>
      </p:grpSpPr>
      <p:sp>
        <p:nvSpPr>
          <p:cNvPr id="888" name="Shape 888"/>
          <p:cNvSpPr txBox="1"/>
          <p:nvPr/>
        </p:nvSpPr>
        <p:spPr>
          <a:xfrm>
            <a:off x="453425" y="1983725"/>
            <a:ext cx="8184300" cy="2165100"/>
          </a:xfrm>
          <a:prstGeom prst="rect">
            <a:avLst/>
          </a:prstGeom>
          <a:noFill/>
          <a:ln>
            <a:noFill/>
          </a:ln>
        </p:spPr>
        <p:txBody>
          <a:bodyPr anchorCtr="0" anchor="t" bIns="91425" lIns="91425" rIns="91425" tIns="91425">
            <a:noAutofit/>
          </a:bodyPr>
          <a:lstStyle/>
          <a:p>
            <a:pPr lvl="0" rtl="0">
              <a:spcBef>
                <a:spcPts val="0"/>
              </a:spcBef>
              <a:buNone/>
            </a:pPr>
            <a:r>
              <a:rPr b="1" lang="en" sz="4000">
                <a:solidFill>
                  <a:srgbClr val="FFFFFF"/>
                </a:solidFill>
              </a:rPr>
              <a:t>Preparing for Implementation</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2" name="Shape 892"/>
        <p:cNvGrpSpPr/>
        <p:nvPr/>
      </p:nvGrpSpPr>
      <p:grpSpPr>
        <a:xfrm>
          <a:off x="0" y="0"/>
          <a:ext cx="0" cy="0"/>
          <a:chOff x="0" y="0"/>
          <a:chExt cx="0" cy="0"/>
        </a:xfrm>
      </p:grpSpPr>
      <p:sp>
        <p:nvSpPr>
          <p:cNvPr id="893" name="Shape 8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Data Structures</a:t>
            </a:r>
          </a:p>
        </p:txBody>
      </p:sp>
      <p:sp>
        <p:nvSpPr>
          <p:cNvPr id="894" name="Shape 894"/>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Design documents detail </a:t>
            </a:r>
            <a:r>
              <a:rPr i="1" lang="en"/>
              <a:t>what is being stored</a:t>
            </a:r>
            <a:r>
              <a:rPr lang="en"/>
              <a:t>, but not </a:t>
            </a:r>
            <a:r>
              <a:rPr i="1" lang="en"/>
              <a:t>how to store it.</a:t>
            </a:r>
          </a:p>
          <a:p>
            <a:pPr lvl="0" rtl="0">
              <a:spcBef>
                <a:spcPts val="0"/>
              </a:spcBef>
              <a:buNone/>
            </a:pPr>
            <a:r>
              <a:t/>
            </a:r>
            <a:endParaRPr sz="1100"/>
          </a:p>
          <a:p>
            <a:pPr lvl="0" rtl="0">
              <a:spcBef>
                <a:spcPts val="0"/>
              </a:spcBef>
              <a:buNone/>
            </a:pPr>
            <a:r>
              <a:rPr lang="en"/>
              <a:t>Choice of data structure matters:</a:t>
            </a:r>
          </a:p>
          <a:p>
            <a:pPr indent="-228600" lvl="0" marL="457200" rtl="0">
              <a:spcBef>
                <a:spcPts val="0"/>
              </a:spcBef>
            </a:pPr>
            <a:r>
              <a:rPr lang="en"/>
              <a:t>Storage and operation costs</a:t>
            </a:r>
          </a:p>
          <a:p>
            <a:pPr indent="-228600" lvl="0" marL="457200" rtl="0">
              <a:spcBef>
                <a:spcPts val="0"/>
              </a:spcBef>
            </a:pPr>
            <a:r>
              <a:rPr lang="en"/>
              <a:t>Suitability to problem (and what data is being stored)</a:t>
            </a:r>
          </a:p>
          <a:p>
            <a:pPr indent="-228600" lvl="0" marL="457200" rtl="0">
              <a:spcBef>
                <a:spcPts val="0"/>
              </a:spcBef>
            </a:pPr>
            <a:r>
              <a:rPr lang="en"/>
              <a:t>Many guidelines out there - key is to think through the problem and your priorities (ease-of-use vs efficiency)</a:t>
            </a:r>
          </a:p>
          <a:p>
            <a:pPr lvl="0" rtl="0">
              <a:spcBef>
                <a:spcPts val="0"/>
              </a:spcBef>
              <a:buNone/>
            </a:pPr>
            <a:r>
              <a:t/>
            </a:r>
            <a:endParaRPr/>
          </a:p>
        </p:txBody>
      </p:sp>
      <p:sp>
        <p:nvSpPr>
          <p:cNvPr id="895" name="Shape 8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9" name="Shape 899"/>
        <p:cNvGrpSpPr/>
        <p:nvPr/>
      </p:nvGrpSpPr>
      <p:grpSpPr>
        <a:xfrm>
          <a:off x="0" y="0"/>
          <a:ext cx="0" cy="0"/>
          <a:chOff x="0" y="0"/>
          <a:chExt cx="0" cy="0"/>
        </a:xfrm>
      </p:grpSpPr>
      <p:sp>
        <p:nvSpPr>
          <p:cNvPr id="900" name="Shape 9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Algorithms</a:t>
            </a:r>
          </a:p>
        </p:txBody>
      </p:sp>
      <p:sp>
        <p:nvSpPr>
          <p:cNvPr id="901" name="Shape 901"/>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Design gives you </a:t>
            </a:r>
            <a:r>
              <a:rPr i="1" lang="en"/>
              <a:t>what a method should do</a:t>
            </a:r>
            <a:r>
              <a:rPr lang="en"/>
              <a:t>, implementation concerns </a:t>
            </a:r>
            <a:r>
              <a:rPr i="1" lang="en"/>
              <a:t>how to code it to do that.</a:t>
            </a:r>
          </a:p>
          <a:p>
            <a:pPr lvl="0" rtl="0">
              <a:spcBef>
                <a:spcPts val="0"/>
              </a:spcBef>
              <a:buNone/>
            </a:pPr>
            <a:r>
              <a:t/>
            </a:r>
            <a:endParaRPr sz="1100"/>
          </a:p>
          <a:p>
            <a:pPr lvl="0" rtl="0">
              <a:spcBef>
                <a:spcPts val="0"/>
              </a:spcBef>
              <a:buNone/>
            </a:pPr>
            <a:r>
              <a:rPr lang="en"/>
              <a:t>Many ways to solve a problem, think carefully about choice. </a:t>
            </a:r>
          </a:p>
          <a:p>
            <a:pPr indent="-228600" lvl="0" marL="457200" rtl="0">
              <a:spcBef>
                <a:spcPts val="0"/>
              </a:spcBef>
            </a:pPr>
            <a:r>
              <a:rPr lang="en"/>
              <a:t>Good design may suggest certain realization.</a:t>
            </a:r>
          </a:p>
          <a:p>
            <a:pPr indent="-228600" lvl="0" marL="457200" rtl="0">
              <a:spcBef>
                <a:spcPts val="0"/>
              </a:spcBef>
            </a:pPr>
            <a:r>
              <a:rPr lang="en"/>
              <a:t>Be prepared to trade efficiency for maintainability or understandability.</a:t>
            </a:r>
          </a:p>
          <a:p>
            <a:pPr lvl="0" rtl="0">
              <a:spcBef>
                <a:spcPts val="0"/>
              </a:spcBef>
              <a:buNone/>
            </a:pPr>
            <a:r>
              <a:t/>
            </a:r>
            <a:endParaRPr/>
          </a:p>
        </p:txBody>
      </p:sp>
      <p:sp>
        <p:nvSpPr>
          <p:cNvPr id="902" name="Shape 9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6" name="Shape 906"/>
        <p:cNvGrpSpPr/>
        <p:nvPr/>
      </p:nvGrpSpPr>
      <p:grpSpPr>
        <a:xfrm>
          <a:off x="0" y="0"/>
          <a:ext cx="0" cy="0"/>
          <a:chOff x="0" y="0"/>
          <a:chExt cx="0" cy="0"/>
        </a:xfrm>
      </p:grpSpPr>
      <p:sp>
        <p:nvSpPr>
          <p:cNvPr id="907" name="Shape 9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Error-Prone Constructs</a:t>
            </a:r>
          </a:p>
        </p:txBody>
      </p:sp>
      <p:sp>
        <p:nvSpPr>
          <p:cNvPr id="908" name="Shape 908"/>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Should NOT always be avoided, but must be </a:t>
            </a:r>
          </a:p>
          <a:p>
            <a:pPr lvl="0" rtl="0">
              <a:spcBef>
                <a:spcPts val="0"/>
              </a:spcBef>
              <a:buNone/>
            </a:pPr>
            <a:r>
              <a:rPr lang="en"/>
              <a:t>used with great care.</a:t>
            </a:r>
          </a:p>
          <a:p>
            <a:pPr lvl="0" rtl="0">
              <a:spcBef>
                <a:spcPts val="0"/>
              </a:spcBef>
              <a:buNone/>
            </a:pPr>
            <a:r>
              <a:t/>
            </a:r>
            <a:endParaRPr sz="1100"/>
          </a:p>
          <a:p>
            <a:pPr indent="-228600" lvl="0" marL="457200" rtl="0">
              <a:spcBef>
                <a:spcPts val="0"/>
              </a:spcBef>
            </a:pPr>
            <a:r>
              <a:rPr lang="en"/>
              <a:t>Floating-point numbers</a:t>
            </a:r>
          </a:p>
          <a:p>
            <a:pPr indent="-228600" lvl="1" marL="914400" rtl="0">
              <a:spcBef>
                <a:spcPts val="0"/>
              </a:spcBef>
            </a:pPr>
            <a:r>
              <a:rPr lang="en"/>
              <a:t>Inherently imprecise. The imprecision may lead to invalid comparisons.</a:t>
            </a:r>
          </a:p>
          <a:p>
            <a:pPr indent="-228600" lvl="0" marL="457200" rtl="0">
              <a:spcBef>
                <a:spcPts val="0"/>
              </a:spcBef>
            </a:pPr>
            <a:r>
              <a:rPr lang="en"/>
              <a:t>Pointers</a:t>
            </a:r>
          </a:p>
          <a:p>
            <a:pPr indent="-228600" lvl="1" marL="914400" rtl="0">
              <a:spcBef>
                <a:spcPts val="0"/>
              </a:spcBef>
            </a:pPr>
            <a:r>
              <a:rPr lang="en"/>
              <a:t>Pointers referring to the wrong memory areas can corrupt data.</a:t>
            </a:r>
          </a:p>
          <a:p>
            <a:pPr indent="-228600" lvl="1" marL="914400" rtl="0">
              <a:spcBef>
                <a:spcPts val="0"/>
              </a:spcBef>
            </a:pPr>
            <a:r>
              <a:rPr lang="en"/>
              <a:t>Aliasing can make programs difficult to understand and change.</a:t>
            </a:r>
          </a:p>
        </p:txBody>
      </p:sp>
      <p:sp>
        <p:nvSpPr>
          <p:cNvPr id="909" name="Shape 9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Error-Prone Constructs</a:t>
            </a:r>
          </a:p>
        </p:txBody>
      </p:sp>
      <p:sp>
        <p:nvSpPr>
          <p:cNvPr id="915" name="Shape 915"/>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pPr>
            <a:r>
              <a:rPr lang="en"/>
              <a:t>Dynamic memory allocation</a:t>
            </a:r>
          </a:p>
          <a:p>
            <a:pPr indent="-228600" lvl="1" marL="914400" rtl="0">
              <a:spcBef>
                <a:spcPts val="0"/>
              </a:spcBef>
            </a:pPr>
            <a:r>
              <a:rPr lang="en"/>
              <a:t>Run-time allocation can cause memory overflow and garbage collection issues.</a:t>
            </a:r>
          </a:p>
          <a:p>
            <a:pPr indent="-228600" lvl="0" marL="457200" rtl="0">
              <a:spcBef>
                <a:spcPts val="0"/>
              </a:spcBef>
            </a:pPr>
            <a:r>
              <a:rPr lang="en"/>
              <a:t>Parallelism</a:t>
            </a:r>
          </a:p>
          <a:p>
            <a:pPr indent="-228600" lvl="1" marL="914400" rtl="0">
              <a:spcBef>
                <a:spcPts val="0"/>
              </a:spcBef>
            </a:pPr>
            <a:r>
              <a:rPr lang="en"/>
              <a:t>Can result in subtle timing errors because of unforeseen interaction between parallel processes.</a:t>
            </a:r>
          </a:p>
          <a:p>
            <a:pPr indent="-228600" lvl="0" marL="457200" rtl="0">
              <a:spcBef>
                <a:spcPts val="0"/>
              </a:spcBef>
            </a:pPr>
            <a:r>
              <a:rPr lang="en"/>
              <a:t>Recursion</a:t>
            </a:r>
          </a:p>
          <a:p>
            <a:pPr indent="-228600" lvl="1" marL="914400" rtl="0">
              <a:spcBef>
                <a:spcPts val="0"/>
              </a:spcBef>
            </a:pPr>
            <a:r>
              <a:rPr lang="en"/>
              <a:t>Errors in recursion can cause memory overflow.</a:t>
            </a:r>
          </a:p>
          <a:p>
            <a:pPr indent="-228600" lvl="0" marL="457200" rtl="0">
              <a:spcBef>
                <a:spcPts val="0"/>
              </a:spcBef>
            </a:pPr>
            <a:r>
              <a:rPr lang="en"/>
              <a:t>Interrupts</a:t>
            </a:r>
          </a:p>
          <a:p>
            <a:pPr indent="-228600" lvl="1" marL="914400" rtl="0">
              <a:spcBef>
                <a:spcPts val="0"/>
              </a:spcBef>
            </a:pPr>
            <a:r>
              <a:rPr lang="en"/>
              <a:t>Can cause a critical operation to be terminated and make a program difficult to understand. </a:t>
            </a:r>
          </a:p>
          <a:p>
            <a:pPr lvl="0" rtl="0">
              <a:spcBef>
                <a:spcPts val="0"/>
              </a:spcBef>
              <a:buNone/>
            </a:pPr>
            <a:r>
              <a:t/>
            </a:r>
            <a:endParaRPr/>
          </a:p>
        </p:txBody>
      </p:sp>
      <p:sp>
        <p:nvSpPr>
          <p:cNvPr id="916" name="Shape 9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0" name="Shape 920"/>
        <p:cNvGrpSpPr/>
        <p:nvPr/>
      </p:nvGrpSpPr>
      <p:grpSpPr>
        <a:xfrm>
          <a:off x="0" y="0"/>
          <a:ext cx="0" cy="0"/>
          <a:chOff x="0" y="0"/>
          <a:chExt cx="0" cy="0"/>
        </a:xfrm>
      </p:grpSpPr>
      <p:sp>
        <p:nvSpPr>
          <p:cNvPr id="921" name="Shape 9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Reuse</a:t>
            </a:r>
          </a:p>
        </p:txBody>
      </p:sp>
      <p:sp>
        <p:nvSpPr>
          <p:cNvPr id="922" name="Shape 922"/>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Most modern software is constructed, in part, by reusing existing components or systems. </a:t>
            </a:r>
          </a:p>
          <a:p>
            <a:pPr indent="-228600" lvl="0" marL="457200" rtl="0">
              <a:spcBef>
                <a:spcPts val="0"/>
              </a:spcBef>
            </a:pPr>
            <a:r>
              <a:rPr lang="en"/>
              <a:t>When developing software, consider how to make use of existing code.</a:t>
            </a:r>
          </a:p>
          <a:p>
            <a:pPr indent="-228600" lvl="0" marL="457200" rtl="0">
              <a:spcBef>
                <a:spcPts val="0"/>
              </a:spcBef>
            </a:pPr>
            <a:r>
              <a:rPr lang="en"/>
              <a:t>Possible at many levels of development.</a:t>
            </a:r>
          </a:p>
          <a:p>
            <a:pPr indent="-228600" lvl="0" marL="457200" rtl="0">
              <a:spcBef>
                <a:spcPts val="0"/>
              </a:spcBef>
            </a:pPr>
            <a:r>
              <a:rPr lang="en"/>
              <a:t>Be careful - many problems and costs associated with reuse.</a:t>
            </a:r>
          </a:p>
        </p:txBody>
      </p:sp>
      <p:sp>
        <p:nvSpPr>
          <p:cNvPr id="923" name="Shape 9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7" name="Shape 927"/>
        <p:cNvGrpSpPr/>
        <p:nvPr/>
      </p:nvGrpSpPr>
      <p:grpSpPr>
        <a:xfrm>
          <a:off x="0" y="0"/>
          <a:ext cx="0" cy="0"/>
          <a:chOff x="0" y="0"/>
          <a:chExt cx="0" cy="0"/>
        </a:xfrm>
      </p:grpSpPr>
      <p:sp>
        <p:nvSpPr>
          <p:cNvPr id="928" name="Shape 9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Reuse Levels</a:t>
            </a:r>
          </a:p>
        </p:txBody>
      </p:sp>
      <p:sp>
        <p:nvSpPr>
          <p:cNvPr id="929" name="Shape 929"/>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buAutoNum type="arabicPeriod"/>
            </a:pPr>
            <a:r>
              <a:rPr lang="en" sz="2800"/>
              <a:t>Abstraction Level</a:t>
            </a:r>
            <a:br>
              <a:rPr lang="en" sz="2800"/>
            </a:br>
            <a:r>
              <a:rPr lang="en" sz="2200"/>
              <a:t>Use knowledge from similar projects in your system design (design/architectural patterns)</a:t>
            </a:r>
          </a:p>
          <a:p>
            <a:pPr indent="-228600" lvl="0" marL="457200" rtl="0">
              <a:spcBef>
                <a:spcPts val="0"/>
              </a:spcBef>
              <a:buAutoNum type="arabicPeriod"/>
            </a:pPr>
            <a:r>
              <a:rPr lang="en" sz="2800"/>
              <a:t>Object Level</a:t>
            </a:r>
            <a:br>
              <a:rPr lang="en" sz="2800"/>
            </a:br>
            <a:r>
              <a:rPr lang="en" sz="2200"/>
              <a:t>Import individual objects and functions from libraries and use them in your project.</a:t>
            </a:r>
          </a:p>
          <a:p>
            <a:pPr indent="-228600" lvl="0" marL="457200" rtl="0">
              <a:spcBef>
                <a:spcPts val="0"/>
              </a:spcBef>
              <a:buAutoNum type="arabicPeriod"/>
            </a:pPr>
            <a:r>
              <a:rPr lang="en" sz="2800"/>
              <a:t>Component Level</a:t>
            </a:r>
            <a:br>
              <a:rPr lang="en" sz="2800"/>
            </a:br>
            <a:r>
              <a:rPr lang="en" sz="2200"/>
              <a:t>Incorporate collections of objects and adapt them to your needs.</a:t>
            </a:r>
          </a:p>
          <a:p>
            <a:pPr indent="-228600" lvl="0" marL="457200" rtl="0">
              <a:spcBef>
                <a:spcPts val="0"/>
              </a:spcBef>
              <a:buAutoNum type="arabicPeriod"/>
            </a:pPr>
            <a:r>
              <a:rPr lang="en" sz="2800"/>
              <a:t>System Level</a:t>
            </a:r>
            <a:br>
              <a:rPr lang="en" sz="2800"/>
            </a:br>
            <a:r>
              <a:rPr lang="en" sz="2200"/>
              <a:t>Reuse complete applications, wired together with scripting code.</a:t>
            </a:r>
            <a:br>
              <a:rPr lang="en" sz="2400"/>
            </a:br>
          </a:p>
        </p:txBody>
      </p:sp>
      <p:sp>
        <p:nvSpPr>
          <p:cNvPr id="930" name="Shape 9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4" name="Shape 934"/>
        <p:cNvGrpSpPr/>
        <p:nvPr/>
      </p:nvGrpSpPr>
      <p:grpSpPr>
        <a:xfrm>
          <a:off x="0" y="0"/>
          <a:ext cx="0" cy="0"/>
          <a:chOff x="0" y="0"/>
          <a:chExt cx="0" cy="0"/>
        </a:xfrm>
      </p:grpSpPr>
      <p:sp>
        <p:nvSpPr>
          <p:cNvPr id="935" name="Shape 9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Costs of Code Reuse</a:t>
            </a:r>
          </a:p>
        </p:txBody>
      </p:sp>
      <p:sp>
        <p:nvSpPr>
          <p:cNvPr id="936" name="Shape 936"/>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buSzPct val="100000"/>
            </a:pPr>
            <a:r>
              <a:rPr lang="en" sz="2800"/>
              <a:t>The time spent looking for software to reuse and addressing whether it fits your needs can be high.</a:t>
            </a:r>
          </a:p>
          <a:p>
            <a:pPr indent="-228600" lvl="0" marL="457200" rtl="0">
              <a:spcBef>
                <a:spcPts val="0"/>
              </a:spcBef>
              <a:buSzPct val="100000"/>
            </a:pPr>
            <a:r>
              <a:rPr lang="en" sz="2800"/>
              <a:t>Buying and licensing software for reuse can be expensive.</a:t>
            </a:r>
          </a:p>
          <a:p>
            <a:pPr indent="-228600" lvl="0" marL="457200" rtl="0">
              <a:spcBef>
                <a:spcPts val="0"/>
              </a:spcBef>
              <a:buSzPct val="100000"/>
            </a:pPr>
            <a:r>
              <a:rPr lang="en" sz="2800"/>
              <a:t>Cost of adapting and configuring the reusable components to fit your requirements can be more expensive than coding yourself.</a:t>
            </a:r>
          </a:p>
          <a:p>
            <a:pPr indent="-228600" lvl="0" marL="457200" rtl="0">
              <a:spcBef>
                <a:spcPts val="0"/>
              </a:spcBef>
              <a:buSzPct val="100000"/>
            </a:pPr>
            <a:r>
              <a:rPr lang="en" sz="2800"/>
              <a:t>Integrating reused systems with each other and with your new code can result in new defects.</a:t>
            </a:r>
          </a:p>
        </p:txBody>
      </p:sp>
      <p:sp>
        <p:nvSpPr>
          <p:cNvPr id="937" name="Shape 9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1" name="Shape 941"/>
        <p:cNvGrpSpPr/>
        <p:nvPr/>
      </p:nvGrpSpPr>
      <p:grpSpPr>
        <a:xfrm>
          <a:off x="0" y="0"/>
          <a:ext cx="0" cy="0"/>
          <a:chOff x="0" y="0"/>
          <a:chExt cx="0" cy="0"/>
        </a:xfrm>
      </p:grpSpPr>
      <p:sp>
        <p:nvSpPr>
          <p:cNvPr id="942" name="Shape 9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Host-Target Development</a:t>
            </a:r>
          </a:p>
        </p:txBody>
      </p:sp>
      <p:sp>
        <p:nvSpPr>
          <p:cNvPr id="943" name="Shape 943"/>
          <p:cNvSpPr txBox="1"/>
          <p:nvPr>
            <p:ph idx="1" type="body"/>
          </p:nvPr>
        </p:nvSpPr>
        <p:spPr>
          <a:xfrm>
            <a:off x="457200" y="1600200"/>
            <a:ext cx="8229600" cy="4814399"/>
          </a:xfrm>
          <a:prstGeom prst="rect">
            <a:avLst/>
          </a:prstGeom>
        </p:spPr>
        <p:txBody>
          <a:bodyPr anchorCtr="0" anchor="t" bIns="91425" lIns="91425" rIns="91425" tIns="91425">
            <a:noAutofit/>
          </a:bodyPr>
          <a:lstStyle/>
          <a:p>
            <a:pPr lvl="0" rtl="0">
              <a:spcBef>
                <a:spcPts val="0"/>
              </a:spcBef>
              <a:buNone/>
            </a:pPr>
            <a:r>
              <a:rPr lang="en"/>
              <a:t>Most software is developed on one type of computer (the host) and deployed on different types of computers (targets). </a:t>
            </a:r>
          </a:p>
          <a:p>
            <a:pPr indent="-228600" lvl="0" marL="457200" rtl="0">
              <a:spcBef>
                <a:spcPts val="0"/>
              </a:spcBef>
            </a:pPr>
            <a:r>
              <a:rPr lang="en"/>
              <a:t>For embedded systems, the target is </a:t>
            </a:r>
            <a:r>
              <a:rPr b="1" lang="en"/>
              <a:t>very </a:t>
            </a:r>
            <a:r>
              <a:rPr lang="en"/>
              <a:t>different from the host.</a:t>
            </a:r>
          </a:p>
          <a:p>
            <a:pPr indent="-228600" lvl="0" marL="457200" rtl="0">
              <a:spcBef>
                <a:spcPts val="0"/>
              </a:spcBef>
            </a:pPr>
            <a:r>
              <a:rPr lang="en"/>
              <a:t>For desktop applications, still need to consider a wide variety of target environments.</a:t>
            </a:r>
          </a:p>
        </p:txBody>
      </p:sp>
      <p:sp>
        <p:nvSpPr>
          <p:cNvPr id="944" name="Shape 9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Start With The Use-Cases</a:t>
            </a:r>
          </a:p>
        </p:txBody>
      </p:sp>
      <p:sp>
        <p:nvSpPr>
          <p:cNvPr id="75" name="Shape 7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Use-cases describe functions the system can accomplish.</a:t>
            </a:r>
          </a:p>
          <a:p>
            <a:pPr indent="-228600" lvl="0" marL="457200" marR="0" rtl="0" algn="l">
              <a:lnSpc>
                <a:spcPct val="100000"/>
              </a:lnSpc>
              <a:spcBef>
                <a:spcPts val="600"/>
              </a:spcBef>
              <a:spcAft>
                <a:spcPts val="0"/>
              </a:spcAft>
            </a:pPr>
            <a:r>
              <a:rPr lang="en"/>
              <a:t>Functions can be decomposed into series of actions performed internally by system classes.</a:t>
            </a:r>
          </a:p>
        </p:txBody>
      </p:sp>
      <p:pic>
        <p:nvPicPr>
          <p:cNvPr id="76" name="Shape 76"/>
          <p:cNvPicPr preferRelativeResize="0"/>
          <p:nvPr/>
        </p:nvPicPr>
        <p:blipFill>
          <a:blip r:embed="rId3">
            <a:alphaModFix/>
          </a:blip>
          <a:stretch>
            <a:fillRect/>
          </a:stretch>
        </p:blipFill>
        <p:spPr>
          <a:xfrm>
            <a:off x="4410450" y="1993950"/>
            <a:ext cx="4661849" cy="4180224"/>
          </a:xfrm>
          <a:prstGeom prst="rect">
            <a:avLst/>
          </a:prstGeom>
          <a:noFill/>
          <a:ln>
            <a:noFill/>
          </a:ln>
        </p:spPr>
      </p:pic>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8" name="Shape 948"/>
        <p:cNvGrpSpPr/>
        <p:nvPr/>
      </p:nvGrpSpPr>
      <p:grpSpPr>
        <a:xfrm>
          <a:off x="0" y="0"/>
          <a:ext cx="0" cy="0"/>
          <a:chOff x="0" y="0"/>
          <a:chExt cx="0" cy="0"/>
        </a:xfrm>
      </p:grpSpPr>
      <p:sp>
        <p:nvSpPr>
          <p:cNvPr id="949" name="Shape 9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Target Support Issues</a:t>
            </a:r>
          </a:p>
        </p:txBody>
      </p:sp>
      <p:sp>
        <p:nvSpPr>
          <p:cNvPr id="950" name="Shape 950"/>
          <p:cNvSpPr txBox="1"/>
          <p:nvPr>
            <p:ph idx="1" type="body"/>
          </p:nvPr>
        </p:nvSpPr>
        <p:spPr>
          <a:xfrm>
            <a:off x="457200" y="1600200"/>
            <a:ext cx="8229600" cy="4814399"/>
          </a:xfrm>
          <a:prstGeom prst="rect">
            <a:avLst/>
          </a:prstGeom>
        </p:spPr>
        <p:txBody>
          <a:bodyPr anchorCtr="0" anchor="t" bIns="91425" lIns="91425" rIns="91425" tIns="91425">
            <a:noAutofit/>
          </a:bodyPr>
          <a:lstStyle/>
          <a:p>
            <a:pPr indent="-228600" lvl="0" marL="457200" rtl="0">
              <a:spcBef>
                <a:spcPts val="0"/>
              </a:spcBef>
              <a:buSzPct val="100000"/>
            </a:pPr>
            <a:r>
              <a:rPr lang="en" sz="2400"/>
              <a:t>The hardware and software requirements of a component.  </a:t>
            </a:r>
          </a:p>
          <a:p>
            <a:pPr indent="-228600" lvl="1" marL="914400" rtl="0">
              <a:spcBef>
                <a:spcPts val="0"/>
              </a:spcBef>
              <a:buSzPct val="100000"/>
            </a:pPr>
            <a:r>
              <a:rPr lang="en" sz="2200"/>
              <a:t>If a component is designed for a specific hardware architecture, requires certain CPU/RAM/GPU, or requires special software, then make sure those assumptions are clearly stated.</a:t>
            </a:r>
          </a:p>
          <a:p>
            <a:pPr indent="-228600" lvl="0" marL="457200" rtl="0">
              <a:spcBef>
                <a:spcPts val="0"/>
              </a:spcBef>
              <a:buSzPct val="100000"/>
            </a:pPr>
            <a:r>
              <a:rPr lang="en" sz="2400"/>
              <a:t>The availability requirements of the system.</a:t>
            </a:r>
          </a:p>
          <a:p>
            <a:pPr indent="-228600" lvl="1" marL="914400" rtl="0">
              <a:spcBef>
                <a:spcPts val="0"/>
              </a:spcBef>
              <a:buSzPct val="100000"/>
            </a:pPr>
            <a:r>
              <a:rPr lang="en" sz="2200"/>
              <a:t>Components may be deployed on multiple platforms. Make sure an alternative implementation of the component is available if one fails.</a:t>
            </a:r>
          </a:p>
          <a:p>
            <a:pPr indent="-228600" lvl="0" marL="457200" rtl="0">
              <a:spcBef>
                <a:spcPts val="0"/>
              </a:spcBef>
              <a:buSzPct val="100000"/>
            </a:pPr>
            <a:r>
              <a:rPr lang="en" sz="2400"/>
              <a:t>Component Communications</a:t>
            </a:r>
          </a:p>
          <a:p>
            <a:pPr indent="-228600" lvl="1" marL="914400" rtl="0">
              <a:spcBef>
                <a:spcPts val="0"/>
              </a:spcBef>
              <a:buSzPct val="100000"/>
            </a:pPr>
            <a:r>
              <a:rPr lang="en" sz="2200"/>
              <a:t>If distributed components must communicate, try to install them on a single system or ensure geographically close servers exist.</a:t>
            </a:r>
          </a:p>
        </p:txBody>
      </p:sp>
      <p:sp>
        <p:nvSpPr>
          <p:cNvPr id="951" name="Shape 9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5" name="Shape 955"/>
        <p:cNvGrpSpPr/>
        <p:nvPr/>
      </p:nvGrpSpPr>
      <p:grpSpPr>
        <a:xfrm>
          <a:off x="0" y="0"/>
          <a:ext cx="0" cy="0"/>
          <a:chOff x="0" y="0"/>
          <a:chExt cx="0" cy="0"/>
        </a:xfrm>
      </p:grpSpPr>
      <p:sp>
        <p:nvSpPr>
          <p:cNvPr id="956" name="Shape 9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Managing Change</a:t>
            </a:r>
          </a:p>
        </p:txBody>
      </p:sp>
      <p:sp>
        <p:nvSpPr>
          <p:cNvPr id="957" name="Shape 957"/>
          <p:cNvSpPr txBox="1"/>
          <p:nvPr>
            <p:ph idx="1" type="body"/>
          </p:nvPr>
        </p:nvSpPr>
        <p:spPr>
          <a:xfrm>
            <a:off x="457200" y="1600200"/>
            <a:ext cx="8229600" cy="48143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Change happens all the time, so managing change is essential. </a:t>
            </a:r>
          </a:p>
          <a:p>
            <a:pPr indent="-228600" lvl="0" marL="457200" marR="0" rtl="0" algn="l">
              <a:lnSpc>
                <a:spcPct val="100000"/>
              </a:lnSpc>
              <a:spcBef>
                <a:spcPts val="600"/>
              </a:spcBef>
              <a:spcAft>
                <a:spcPts val="0"/>
              </a:spcAft>
            </a:pPr>
            <a:r>
              <a:rPr lang="en"/>
              <a:t>When teams work together, their work must not conflict. </a:t>
            </a:r>
          </a:p>
          <a:p>
            <a:pPr indent="-228600" lvl="1" marL="914400" marR="0" rtl="0" algn="l">
              <a:lnSpc>
                <a:spcPct val="100000"/>
              </a:lnSpc>
              <a:spcBef>
                <a:spcPts val="600"/>
              </a:spcBef>
              <a:spcAft>
                <a:spcPts val="0"/>
              </a:spcAft>
            </a:pPr>
            <a:r>
              <a:rPr lang="en"/>
              <a:t>Changes must be coordinated. Otherwise, one programmer may overwrite the other’s work.</a:t>
            </a:r>
          </a:p>
          <a:p>
            <a:pPr indent="-228600" lvl="1" marL="914400" marR="0" rtl="0" algn="l">
              <a:lnSpc>
                <a:spcPct val="100000"/>
              </a:lnSpc>
              <a:spcBef>
                <a:spcPts val="600"/>
              </a:spcBef>
              <a:spcAft>
                <a:spcPts val="0"/>
              </a:spcAft>
            </a:pPr>
            <a:r>
              <a:rPr lang="en"/>
              <a:t>Everybody must have access to the most up-to-date versions of all project components.</a:t>
            </a:r>
          </a:p>
          <a:p>
            <a:pPr indent="-228600" lvl="0" marL="457200" marR="0" rtl="0" algn="l">
              <a:lnSpc>
                <a:spcPct val="100000"/>
              </a:lnSpc>
              <a:spcBef>
                <a:spcPts val="600"/>
              </a:spcBef>
              <a:spcAft>
                <a:spcPts val="0"/>
              </a:spcAft>
            </a:pPr>
            <a:r>
              <a:rPr lang="en"/>
              <a:t>If something is broken, we should be able to go back to the working version.</a:t>
            </a:r>
          </a:p>
          <a:p>
            <a:pPr lvl="0" rtl="0">
              <a:spcBef>
                <a:spcPts val="0"/>
              </a:spcBef>
              <a:buNone/>
            </a:pPr>
            <a:r>
              <a:t/>
            </a:r>
            <a:endParaRPr/>
          </a:p>
        </p:txBody>
      </p:sp>
      <p:sp>
        <p:nvSpPr>
          <p:cNvPr id="958" name="Shape 9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2" name="Shape 962"/>
        <p:cNvGrpSpPr/>
        <p:nvPr/>
      </p:nvGrpSpPr>
      <p:grpSpPr>
        <a:xfrm>
          <a:off x="0" y="0"/>
          <a:ext cx="0" cy="0"/>
          <a:chOff x="0" y="0"/>
          <a:chExt cx="0" cy="0"/>
        </a:xfrm>
      </p:grpSpPr>
      <p:sp>
        <p:nvSpPr>
          <p:cNvPr id="963" name="Shape 9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Configuration Management</a:t>
            </a:r>
          </a:p>
        </p:txBody>
      </p:sp>
      <p:sp>
        <p:nvSpPr>
          <p:cNvPr id="964" name="Shape 964"/>
          <p:cNvSpPr txBox="1"/>
          <p:nvPr>
            <p:ph idx="1" type="body"/>
          </p:nvPr>
        </p:nvSpPr>
        <p:spPr>
          <a:xfrm>
            <a:off x="457200" y="1600200"/>
            <a:ext cx="8229600" cy="48143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The process of managing a changing system. </a:t>
            </a:r>
            <a:br>
              <a:rPr lang="en" sz="2400"/>
            </a:br>
            <a:r>
              <a:rPr lang="en" sz="2400"/>
              <a:t>Three fundamental activities:</a:t>
            </a:r>
          </a:p>
          <a:p>
            <a:pPr indent="-381000" lvl="0" marL="457200" marR="0" rtl="0" algn="l">
              <a:lnSpc>
                <a:spcPct val="100000"/>
              </a:lnSpc>
              <a:spcBef>
                <a:spcPts val="600"/>
              </a:spcBef>
              <a:spcAft>
                <a:spcPts val="0"/>
              </a:spcAft>
              <a:buSzPct val="100000"/>
              <a:buAutoNum type="arabicPeriod"/>
            </a:pPr>
            <a:r>
              <a:rPr lang="en" sz="2400"/>
              <a:t>Version Management</a:t>
            </a:r>
            <a:br>
              <a:rPr lang="en" sz="2400"/>
            </a:br>
            <a:r>
              <a:rPr lang="en" sz="2200"/>
              <a:t>Different versions of system components are tracked. Coordinates development by several programmers. Prevents overwriting of code.</a:t>
            </a:r>
          </a:p>
          <a:p>
            <a:pPr indent="-381000" lvl="0" marL="457200" marR="0" rtl="0" algn="l">
              <a:lnSpc>
                <a:spcPct val="100000"/>
              </a:lnSpc>
              <a:spcBef>
                <a:spcPts val="600"/>
              </a:spcBef>
              <a:spcAft>
                <a:spcPts val="0"/>
              </a:spcAft>
              <a:buSzPct val="100000"/>
              <a:buAutoNum type="arabicPeriod"/>
            </a:pPr>
            <a:r>
              <a:rPr lang="en" sz="2400"/>
              <a:t>System Integration</a:t>
            </a:r>
            <a:br>
              <a:rPr lang="en" sz="2400"/>
            </a:br>
            <a:r>
              <a:rPr lang="en" sz="2200"/>
              <a:t>Support is provided to help developers define what versions of a component are used to create a system build. Supports automated builds by linking components.</a:t>
            </a:r>
          </a:p>
          <a:p>
            <a:pPr indent="-381000" lvl="0" marL="457200" marR="0" rtl="0" algn="l">
              <a:lnSpc>
                <a:spcPct val="100000"/>
              </a:lnSpc>
              <a:spcBef>
                <a:spcPts val="600"/>
              </a:spcBef>
              <a:spcAft>
                <a:spcPts val="0"/>
              </a:spcAft>
              <a:buSzPct val="100000"/>
              <a:buAutoNum type="arabicPeriod"/>
            </a:pPr>
            <a:r>
              <a:rPr lang="en" sz="2400"/>
              <a:t>Problem Tracking</a:t>
            </a:r>
            <a:br>
              <a:rPr lang="en" sz="2400"/>
            </a:br>
            <a:r>
              <a:rPr lang="en" sz="2200"/>
              <a:t>Allow users to report bugs and other problems, and allow developers to see who is working on these problems.</a:t>
            </a:r>
          </a:p>
          <a:p>
            <a:pPr lvl="0" rtl="0">
              <a:spcBef>
                <a:spcPts val="0"/>
              </a:spcBef>
              <a:buNone/>
            </a:pPr>
            <a:r>
              <a:t/>
            </a:r>
            <a:endParaRPr sz="2200"/>
          </a:p>
        </p:txBody>
      </p:sp>
      <p:sp>
        <p:nvSpPr>
          <p:cNvPr id="965" name="Shape 9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Diagrams</a:t>
            </a:r>
          </a:p>
        </p:txBody>
      </p:sp>
      <p:sp>
        <p:nvSpPr>
          <p:cNvPr id="83" name="Shape 8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Capture how the system fulfills a use case.</a:t>
            </a:r>
          </a:p>
          <a:p>
            <a:pPr indent="-228600" lvl="1" marL="914400" marR="0" rtl="0" algn="l">
              <a:lnSpc>
                <a:spcPct val="100000"/>
              </a:lnSpc>
              <a:spcBef>
                <a:spcPts val="600"/>
              </a:spcBef>
              <a:spcAft>
                <a:spcPts val="0"/>
              </a:spcAft>
            </a:pPr>
            <a:r>
              <a:rPr lang="en"/>
              <a:t>Sequence of interactions between objects within the system.</a:t>
            </a:r>
          </a:p>
          <a:p>
            <a:pPr indent="-228600" lvl="0" marL="457200" marR="0" rtl="0" algn="l">
              <a:lnSpc>
                <a:spcPct val="100000"/>
              </a:lnSpc>
              <a:spcBef>
                <a:spcPts val="600"/>
              </a:spcBef>
              <a:spcAft>
                <a:spcPts val="0"/>
              </a:spcAft>
            </a:pPr>
            <a:r>
              <a:rPr lang="en"/>
              <a:t>Highlight the order and sequencing of interactions.</a:t>
            </a:r>
          </a:p>
        </p:txBody>
      </p:sp>
      <p:sp>
        <p:nvSpPr>
          <p:cNvPr id="84" name="Shape 84"/>
          <p:cNvSpPr/>
          <p:nvPr/>
        </p:nvSpPr>
        <p:spPr>
          <a:xfrm>
            <a:off x="5449400" y="181987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ord1: Order</a:t>
            </a:r>
          </a:p>
        </p:txBody>
      </p:sp>
      <p:sp>
        <p:nvSpPr>
          <p:cNvPr id="85" name="Shape 85"/>
          <p:cNvSpPr/>
          <p:nvPr/>
        </p:nvSpPr>
        <p:spPr>
          <a:xfrm>
            <a:off x="7002300" y="181987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 Catalog</a:t>
            </a:r>
          </a:p>
        </p:txBody>
      </p:sp>
      <p:cxnSp>
        <p:nvCxnSpPr>
          <p:cNvPr id="86" name="Shape 86"/>
          <p:cNvCxnSpPr>
            <a:stCxn id="84" idx="2"/>
            <a:endCxn id="87" idx="0"/>
          </p:cNvCxnSpPr>
          <p:nvPr/>
        </p:nvCxnSpPr>
        <p:spPr>
          <a:xfrm>
            <a:off x="6148550" y="2334074"/>
            <a:ext cx="0" cy="3666000"/>
          </a:xfrm>
          <a:prstGeom prst="straightConnector1">
            <a:avLst/>
          </a:prstGeom>
          <a:noFill/>
          <a:ln cap="flat" cmpd="sng" w="19050">
            <a:solidFill>
              <a:srgbClr val="000000"/>
            </a:solidFill>
            <a:prstDash val="dash"/>
            <a:round/>
            <a:headEnd len="lg" w="lg" type="none"/>
            <a:tailEnd len="lg" w="lg" type="none"/>
          </a:ln>
        </p:spPr>
      </p:cxnSp>
      <p:cxnSp>
        <p:nvCxnSpPr>
          <p:cNvPr id="88" name="Shape 88"/>
          <p:cNvCxnSpPr>
            <a:endCxn id="89" idx="0"/>
          </p:cNvCxnSpPr>
          <p:nvPr/>
        </p:nvCxnSpPr>
        <p:spPr>
          <a:xfrm>
            <a:off x="7701450" y="2334075"/>
            <a:ext cx="0" cy="3666000"/>
          </a:xfrm>
          <a:prstGeom prst="straightConnector1">
            <a:avLst/>
          </a:prstGeom>
          <a:noFill/>
          <a:ln cap="flat" cmpd="sng" w="19050">
            <a:solidFill>
              <a:srgbClr val="000000"/>
            </a:solidFill>
            <a:prstDash val="dash"/>
            <a:round/>
            <a:headEnd len="lg" w="lg" type="none"/>
            <a:tailEnd len="lg" w="lg" type="none"/>
          </a:ln>
        </p:spPr>
      </p:cxnSp>
      <p:sp>
        <p:nvSpPr>
          <p:cNvPr id="90" name="Shape 90"/>
          <p:cNvSpPr/>
          <p:nvPr/>
        </p:nvSpPr>
        <p:spPr>
          <a:xfrm>
            <a:off x="5984025" y="2678475"/>
            <a:ext cx="339299" cy="3321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 name="Shape 91"/>
          <p:cNvSpPr/>
          <p:nvPr/>
        </p:nvSpPr>
        <p:spPr>
          <a:xfrm>
            <a:off x="4709100" y="2591025"/>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2" name="Shape 92"/>
          <p:cNvCxnSpPr>
            <a:stCxn id="91" idx="6"/>
          </p:cNvCxnSpPr>
          <p:nvPr/>
        </p:nvCxnSpPr>
        <p:spPr>
          <a:xfrm>
            <a:off x="4884000" y="2678475"/>
            <a:ext cx="1079400" cy="5100"/>
          </a:xfrm>
          <a:prstGeom prst="straightConnector1">
            <a:avLst/>
          </a:prstGeom>
          <a:noFill/>
          <a:ln cap="flat" cmpd="sng" w="19050">
            <a:solidFill>
              <a:srgbClr val="000000"/>
            </a:solidFill>
            <a:prstDash val="solid"/>
            <a:round/>
            <a:headEnd len="lg" w="lg" type="none"/>
            <a:tailEnd len="lg" w="lg" type="triangle"/>
          </a:ln>
        </p:spPr>
      </p:cxnSp>
      <p:sp>
        <p:nvSpPr>
          <p:cNvPr id="93" name="Shape 93"/>
          <p:cNvSpPr txBox="1"/>
          <p:nvPr/>
        </p:nvSpPr>
        <p:spPr>
          <a:xfrm>
            <a:off x="4817100" y="2334075"/>
            <a:ext cx="1213199" cy="313799"/>
          </a:xfrm>
          <a:prstGeom prst="rect">
            <a:avLst/>
          </a:prstGeom>
          <a:noFill/>
          <a:ln>
            <a:noFill/>
          </a:ln>
        </p:spPr>
        <p:txBody>
          <a:bodyPr anchorCtr="0" anchor="t" bIns="91425" lIns="91425" rIns="91425" tIns="91425">
            <a:noAutofit/>
          </a:bodyPr>
          <a:lstStyle/>
          <a:p>
            <a:pPr>
              <a:spcBef>
                <a:spcPts val="0"/>
              </a:spcBef>
              <a:buNone/>
            </a:pPr>
            <a:r>
              <a:rPr lang="en" sz="1200"/>
              <a:t>calculatePrice</a:t>
            </a:r>
          </a:p>
        </p:txBody>
      </p:sp>
      <p:sp>
        <p:nvSpPr>
          <p:cNvPr id="94" name="Shape 94"/>
          <p:cNvSpPr/>
          <p:nvPr/>
        </p:nvSpPr>
        <p:spPr>
          <a:xfrm>
            <a:off x="7552275" y="3259275"/>
            <a:ext cx="339299"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5" name="Shape 95"/>
          <p:cNvCxnSpPr/>
          <p:nvPr/>
        </p:nvCxnSpPr>
        <p:spPr>
          <a:xfrm>
            <a:off x="6305350" y="3259275"/>
            <a:ext cx="1239300" cy="299"/>
          </a:xfrm>
          <a:prstGeom prst="straightConnector1">
            <a:avLst/>
          </a:prstGeom>
          <a:noFill/>
          <a:ln cap="flat" cmpd="sng" w="19050">
            <a:solidFill>
              <a:srgbClr val="000000"/>
            </a:solidFill>
            <a:prstDash val="solid"/>
            <a:round/>
            <a:headEnd len="lg" w="lg" type="none"/>
            <a:tailEnd len="lg" w="lg" type="triangle"/>
          </a:ln>
        </p:spPr>
      </p:cxnSp>
      <p:sp>
        <p:nvSpPr>
          <p:cNvPr id="96" name="Shape 96"/>
          <p:cNvSpPr txBox="1"/>
          <p:nvPr/>
        </p:nvSpPr>
        <p:spPr>
          <a:xfrm>
            <a:off x="6318400" y="29080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97" name="Shape 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Syntax</a:t>
            </a:r>
          </a:p>
        </p:txBody>
      </p:sp>
      <p:sp>
        <p:nvSpPr>
          <p:cNvPr id="103" name="Shape 103"/>
          <p:cNvSpPr/>
          <p:nvPr/>
        </p:nvSpPr>
        <p:spPr>
          <a:xfrm>
            <a:off x="1323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104" name="Shape 104"/>
          <p:cNvSpPr/>
          <p:nvPr/>
        </p:nvSpPr>
        <p:spPr>
          <a:xfrm>
            <a:off x="2876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 Catalog</a:t>
            </a:r>
          </a:p>
        </p:txBody>
      </p:sp>
      <p:cxnSp>
        <p:nvCxnSpPr>
          <p:cNvPr id="105" name="Shape 105"/>
          <p:cNvCxnSpPr>
            <a:stCxn id="103" idx="2"/>
            <a:endCxn id="106" idx="0"/>
          </p:cNvCxnSpPr>
          <p:nvPr/>
        </p:nvCxnSpPr>
        <p:spPr>
          <a:xfrm>
            <a:off x="2022675" y="2108399"/>
            <a:ext cx="0" cy="3666000"/>
          </a:xfrm>
          <a:prstGeom prst="straightConnector1">
            <a:avLst/>
          </a:prstGeom>
          <a:noFill/>
          <a:ln cap="flat" cmpd="sng" w="19050">
            <a:solidFill>
              <a:srgbClr val="000000"/>
            </a:solidFill>
            <a:prstDash val="dash"/>
            <a:round/>
            <a:headEnd len="lg" w="lg" type="none"/>
            <a:tailEnd len="lg" w="lg" type="none"/>
          </a:ln>
        </p:spPr>
      </p:cxnSp>
      <p:cxnSp>
        <p:nvCxnSpPr>
          <p:cNvPr id="107" name="Shape 107"/>
          <p:cNvCxnSpPr/>
          <p:nvPr/>
        </p:nvCxnSpPr>
        <p:spPr>
          <a:xfrm>
            <a:off x="357567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108" name="Shape 108"/>
          <p:cNvSpPr/>
          <p:nvPr/>
        </p:nvSpPr>
        <p:spPr>
          <a:xfrm>
            <a:off x="1858150" y="2629350"/>
            <a:ext cx="339299" cy="3016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9" name="Shape 109"/>
          <p:cNvSpPr/>
          <p:nvPr/>
        </p:nvSpPr>
        <p:spPr>
          <a:xfrm>
            <a:off x="536950" y="2541900"/>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10" name="Shape 110"/>
          <p:cNvCxnSpPr>
            <a:stCxn id="109" idx="6"/>
          </p:cNvCxnSpPr>
          <p:nvPr/>
        </p:nvCxnSpPr>
        <p:spPr>
          <a:xfrm>
            <a:off x="711850" y="2629350"/>
            <a:ext cx="1079400" cy="5100"/>
          </a:xfrm>
          <a:prstGeom prst="straightConnector1">
            <a:avLst/>
          </a:prstGeom>
          <a:noFill/>
          <a:ln cap="flat" cmpd="sng" w="19050">
            <a:solidFill>
              <a:srgbClr val="000000"/>
            </a:solidFill>
            <a:prstDash val="solid"/>
            <a:round/>
            <a:headEnd len="lg" w="lg" type="none"/>
            <a:tailEnd len="lg" w="lg" type="triangle"/>
          </a:ln>
        </p:spPr>
      </p:cxnSp>
      <p:sp>
        <p:nvSpPr>
          <p:cNvPr id="111" name="Shape 111"/>
          <p:cNvSpPr/>
          <p:nvPr/>
        </p:nvSpPr>
        <p:spPr>
          <a:xfrm>
            <a:off x="3426500" y="3046075"/>
            <a:ext cx="339299"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12" name="Shape 112"/>
          <p:cNvCxnSpPr/>
          <p:nvPr/>
        </p:nvCxnSpPr>
        <p:spPr>
          <a:xfrm>
            <a:off x="2179525" y="3046075"/>
            <a:ext cx="1239300" cy="299"/>
          </a:xfrm>
          <a:prstGeom prst="straightConnector1">
            <a:avLst/>
          </a:prstGeom>
          <a:noFill/>
          <a:ln cap="flat" cmpd="sng" w="19050">
            <a:solidFill>
              <a:srgbClr val="000000"/>
            </a:solidFill>
            <a:prstDash val="solid"/>
            <a:round/>
            <a:headEnd len="lg" w="lg" type="none"/>
            <a:tailEnd len="lg" w="lg" type="triangle"/>
          </a:ln>
        </p:spPr>
      </p:cxnSp>
      <p:sp>
        <p:nvSpPr>
          <p:cNvPr id="113" name="Shape 113"/>
          <p:cNvSpPr txBox="1"/>
          <p:nvPr/>
        </p:nvSpPr>
        <p:spPr>
          <a:xfrm>
            <a:off x="2192625" y="26823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lookup(item)</a:t>
            </a:r>
          </a:p>
        </p:txBody>
      </p:sp>
      <p:sp>
        <p:nvSpPr>
          <p:cNvPr id="114" name="Shape 114"/>
          <p:cNvSpPr txBox="1"/>
          <p:nvPr/>
        </p:nvSpPr>
        <p:spPr>
          <a:xfrm>
            <a:off x="4429525" y="1594200"/>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Naming: </a:t>
            </a:r>
            <a:r>
              <a:rPr i="1" lang="en" sz="2200"/>
              <a:t>name : Class</a:t>
            </a:r>
            <a:r>
              <a:rPr lang="en" sz="2200"/>
              <a:t> or, informally, “A Class”.</a:t>
            </a:r>
          </a:p>
          <a:p>
            <a:pPr indent="-368300" lvl="0" marL="457200" rtl="0">
              <a:spcBef>
                <a:spcPts val="0"/>
              </a:spcBef>
              <a:buSzPct val="100000"/>
              <a:buChar char="●"/>
            </a:pPr>
            <a:r>
              <a:rPr lang="en" sz="2200"/>
              <a:t>Lifeline: dashed line indicates life of the object.</a:t>
            </a:r>
          </a:p>
        </p:txBody>
      </p:sp>
      <p:sp>
        <p:nvSpPr>
          <p:cNvPr id="115" name="Shape 115"/>
          <p:cNvSpPr txBox="1"/>
          <p:nvPr/>
        </p:nvSpPr>
        <p:spPr>
          <a:xfrm>
            <a:off x="4462325" y="2874350"/>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Found Message: Commands from an unmodeled source.</a:t>
            </a:r>
          </a:p>
        </p:txBody>
      </p:sp>
      <p:sp>
        <p:nvSpPr>
          <p:cNvPr id="116" name="Shape 116"/>
          <p:cNvSpPr txBox="1"/>
          <p:nvPr/>
        </p:nvSpPr>
        <p:spPr>
          <a:xfrm>
            <a:off x="4462325" y="3534062"/>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Activation Box: A method is being executed.</a:t>
            </a:r>
          </a:p>
        </p:txBody>
      </p:sp>
      <p:sp>
        <p:nvSpPr>
          <p:cNvPr id="117" name="Shape 117"/>
          <p:cNvSpPr txBox="1"/>
          <p:nvPr/>
        </p:nvSpPr>
        <p:spPr>
          <a:xfrm>
            <a:off x="4462325" y="4191487"/>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Message: One object calls a method offered by another object.</a:t>
            </a:r>
          </a:p>
        </p:txBody>
      </p:sp>
      <p:cxnSp>
        <p:nvCxnSpPr>
          <p:cNvPr id="118" name="Shape 118"/>
          <p:cNvCxnSpPr/>
          <p:nvPr/>
        </p:nvCxnSpPr>
        <p:spPr>
          <a:xfrm rot="10800000">
            <a:off x="2266400" y="3738050"/>
            <a:ext cx="1157699" cy="0"/>
          </a:xfrm>
          <a:prstGeom prst="straightConnector1">
            <a:avLst/>
          </a:prstGeom>
          <a:noFill/>
          <a:ln cap="flat" cmpd="sng" w="19050">
            <a:solidFill>
              <a:srgbClr val="000000"/>
            </a:solidFill>
            <a:prstDash val="dash"/>
            <a:round/>
            <a:headEnd len="lg" w="lg" type="none"/>
            <a:tailEnd len="lg" w="lg" type="triangle"/>
          </a:ln>
        </p:spPr>
      </p:cxnSp>
      <p:sp>
        <p:nvSpPr>
          <p:cNvPr id="119" name="Shape 119"/>
          <p:cNvSpPr txBox="1"/>
          <p:nvPr/>
        </p:nvSpPr>
        <p:spPr>
          <a:xfrm>
            <a:off x="2279950" y="380902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120" name="Shape 120"/>
          <p:cNvSpPr txBox="1"/>
          <p:nvPr/>
        </p:nvSpPr>
        <p:spPr>
          <a:xfrm>
            <a:off x="4462325" y="5194750"/>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Return: Information that the object returns to the calling object.</a:t>
            </a:r>
          </a:p>
        </p:txBody>
      </p:sp>
      <p:sp>
        <p:nvSpPr>
          <p:cNvPr id="121" name="Shape 121"/>
          <p:cNvSpPr txBox="1"/>
          <p:nvPr/>
        </p:nvSpPr>
        <p:spPr>
          <a:xfrm>
            <a:off x="644950" y="22849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Sequence Diagram Syntax (2)</a:t>
            </a:r>
          </a:p>
        </p:txBody>
      </p:sp>
      <p:sp>
        <p:nvSpPr>
          <p:cNvPr id="128" name="Shape 128"/>
          <p:cNvSpPr/>
          <p:nvPr/>
        </p:nvSpPr>
        <p:spPr>
          <a:xfrm>
            <a:off x="1640200" y="165537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cxnSp>
        <p:nvCxnSpPr>
          <p:cNvPr id="129" name="Shape 129"/>
          <p:cNvCxnSpPr>
            <a:stCxn id="128" idx="2"/>
            <a:endCxn id="130" idx="0"/>
          </p:cNvCxnSpPr>
          <p:nvPr/>
        </p:nvCxnSpPr>
        <p:spPr>
          <a:xfrm>
            <a:off x="2339350" y="2169574"/>
            <a:ext cx="0" cy="3666000"/>
          </a:xfrm>
          <a:prstGeom prst="straightConnector1">
            <a:avLst/>
          </a:prstGeom>
          <a:noFill/>
          <a:ln cap="flat" cmpd="sng" w="19050">
            <a:solidFill>
              <a:srgbClr val="000000"/>
            </a:solidFill>
            <a:prstDash val="dash"/>
            <a:round/>
            <a:headEnd len="lg" w="lg" type="none"/>
            <a:tailEnd len="lg" w="lg" type="none"/>
          </a:ln>
        </p:spPr>
      </p:cxnSp>
      <p:cxnSp>
        <p:nvCxnSpPr>
          <p:cNvPr id="131" name="Shape 131"/>
          <p:cNvCxnSpPr>
            <a:stCxn id="132" idx="2"/>
          </p:cNvCxnSpPr>
          <p:nvPr/>
        </p:nvCxnSpPr>
        <p:spPr>
          <a:xfrm>
            <a:off x="3887325" y="3178962"/>
            <a:ext cx="1500" cy="979800"/>
          </a:xfrm>
          <a:prstGeom prst="straightConnector1">
            <a:avLst/>
          </a:prstGeom>
          <a:noFill/>
          <a:ln cap="flat" cmpd="sng" w="19050">
            <a:solidFill>
              <a:srgbClr val="000000"/>
            </a:solidFill>
            <a:prstDash val="dash"/>
            <a:round/>
            <a:headEnd len="lg" w="lg" type="none"/>
            <a:tailEnd len="lg" w="lg" type="none"/>
          </a:ln>
        </p:spPr>
      </p:cxnSp>
      <p:sp>
        <p:nvSpPr>
          <p:cNvPr id="133" name="Shape 133"/>
          <p:cNvSpPr/>
          <p:nvPr/>
        </p:nvSpPr>
        <p:spPr>
          <a:xfrm>
            <a:off x="2174825" y="2542350"/>
            <a:ext cx="339299" cy="3035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4" name="Shape 134"/>
          <p:cNvSpPr txBox="1"/>
          <p:nvPr/>
        </p:nvSpPr>
        <p:spPr>
          <a:xfrm>
            <a:off x="4462325" y="1655375"/>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Actors: external users/systems can be modeled as objects</a:t>
            </a:r>
          </a:p>
        </p:txBody>
      </p:sp>
      <p:sp>
        <p:nvSpPr>
          <p:cNvPr id="135" name="Shape 135"/>
          <p:cNvSpPr txBox="1"/>
          <p:nvPr/>
        </p:nvSpPr>
        <p:spPr>
          <a:xfrm>
            <a:off x="4462325" y="2614375"/>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New: When an object is created, a “new” message should point to the box naming the new object.</a:t>
            </a:r>
          </a:p>
        </p:txBody>
      </p:sp>
      <p:sp>
        <p:nvSpPr>
          <p:cNvPr id="136" name="Shape 136"/>
          <p:cNvSpPr txBox="1"/>
          <p:nvPr/>
        </p:nvSpPr>
        <p:spPr>
          <a:xfrm>
            <a:off x="4462325" y="4971862"/>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Self-Call: Objects can call their own methods.</a:t>
            </a:r>
          </a:p>
        </p:txBody>
      </p:sp>
      <p:sp>
        <p:nvSpPr>
          <p:cNvPr id="132" name="Shape 132"/>
          <p:cNvSpPr/>
          <p:nvPr/>
        </p:nvSpPr>
        <p:spPr>
          <a:xfrm>
            <a:off x="3188175" y="2664762"/>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items: Catalog</a:t>
            </a:r>
          </a:p>
        </p:txBody>
      </p:sp>
      <p:cxnSp>
        <p:nvCxnSpPr>
          <p:cNvPr id="137" name="Shape 137"/>
          <p:cNvCxnSpPr>
            <a:stCxn id="132" idx="1"/>
          </p:cNvCxnSpPr>
          <p:nvPr/>
        </p:nvCxnSpPr>
        <p:spPr>
          <a:xfrm flipH="1">
            <a:off x="2519175" y="2921862"/>
            <a:ext cx="669000" cy="6300"/>
          </a:xfrm>
          <a:prstGeom prst="straightConnector1">
            <a:avLst/>
          </a:prstGeom>
          <a:noFill/>
          <a:ln cap="flat" cmpd="sng" w="19050">
            <a:solidFill>
              <a:srgbClr val="000000"/>
            </a:solidFill>
            <a:prstDash val="solid"/>
            <a:round/>
            <a:headEnd len="lg" w="lg" type="triangle"/>
            <a:tailEnd len="lg" w="lg" type="none"/>
          </a:ln>
        </p:spPr>
      </p:cxnSp>
      <p:sp>
        <p:nvSpPr>
          <p:cNvPr id="138" name="Shape 138"/>
          <p:cNvSpPr txBox="1"/>
          <p:nvPr/>
        </p:nvSpPr>
        <p:spPr>
          <a:xfrm>
            <a:off x="2514131" y="2614375"/>
            <a:ext cx="669000" cy="313799"/>
          </a:xfrm>
          <a:prstGeom prst="rect">
            <a:avLst/>
          </a:prstGeom>
          <a:noFill/>
          <a:ln>
            <a:noFill/>
          </a:ln>
        </p:spPr>
        <p:txBody>
          <a:bodyPr anchorCtr="0" anchor="t" bIns="91425" lIns="91425" rIns="91425" tIns="91425">
            <a:noAutofit/>
          </a:bodyPr>
          <a:lstStyle/>
          <a:p>
            <a:pPr lvl="0" rtl="0">
              <a:spcBef>
                <a:spcPts val="0"/>
              </a:spcBef>
              <a:buNone/>
            </a:pPr>
            <a:r>
              <a:rPr lang="en" sz="1200"/>
              <a:t>new</a:t>
            </a:r>
          </a:p>
        </p:txBody>
      </p:sp>
      <p:cxnSp>
        <p:nvCxnSpPr>
          <p:cNvPr id="139" name="Shape 139"/>
          <p:cNvCxnSpPr/>
          <p:nvPr/>
        </p:nvCxnSpPr>
        <p:spPr>
          <a:xfrm>
            <a:off x="655100" y="2300775"/>
            <a:ext cx="0" cy="3666000"/>
          </a:xfrm>
          <a:prstGeom prst="straightConnector1">
            <a:avLst/>
          </a:prstGeom>
          <a:noFill/>
          <a:ln cap="flat" cmpd="sng" w="19050">
            <a:solidFill>
              <a:srgbClr val="000000"/>
            </a:solidFill>
            <a:prstDash val="dash"/>
            <a:round/>
            <a:headEnd len="lg" w="lg" type="none"/>
            <a:tailEnd len="lg" w="lg" type="none"/>
          </a:ln>
        </p:spPr>
      </p:cxnSp>
      <p:sp>
        <p:nvSpPr>
          <p:cNvPr id="140" name="Shape 140"/>
          <p:cNvSpPr/>
          <p:nvPr/>
        </p:nvSpPr>
        <p:spPr>
          <a:xfrm>
            <a:off x="576203" y="1589851"/>
            <a:ext cx="165300" cy="163499"/>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41" name="Shape 141"/>
          <p:cNvCxnSpPr>
            <a:stCxn id="140" idx="4"/>
          </p:cNvCxnSpPr>
          <p:nvPr/>
        </p:nvCxnSpPr>
        <p:spPr>
          <a:xfrm>
            <a:off x="658853" y="1753351"/>
            <a:ext cx="0" cy="209100"/>
          </a:xfrm>
          <a:prstGeom prst="straightConnector1">
            <a:avLst/>
          </a:prstGeom>
          <a:noFill/>
          <a:ln cap="flat" cmpd="sng" w="19050">
            <a:solidFill>
              <a:srgbClr val="000000"/>
            </a:solidFill>
            <a:prstDash val="solid"/>
            <a:round/>
            <a:headEnd len="lg" w="lg" type="none"/>
            <a:tailEnd len="lg" w="lg" type="none"/>
          </a:ln>
        </p:spPr>
      </p:cxnSp>
      <p:cxnSp>
        <p:nvCxnSpPr>
          <p:cNvPr id="142" name="Shape 142"/>
          <p:cNvCxnSpPr/>
          <p:nvPr/>
        </p:nvCxnSpPr>
        <p:spPr>
          <a:xfrm flipH="1">
            <a:off x="606383" y="1962473"/>
            <a:ext cx="52500" cy="88200"/>
          </a:xfrm>
          <a:prstGeom prst="straightConnector1">
            <a:avLst/>
          </a:prstGeom>
          <a:noFill/>
          <a:ln cap="flat" cmpd="sng" w="19050">
            <a:solidFill>
              <a:srgbClr val="000000"/>
            </a:solidFill>
            <a:prstDash val="solid"/>
            <a:round/>
            <a:headEnd len="lg" w="lg" type="none"/>
            <a:tailEnd len="lg" w="lg" type="none"/>
          </a:ln>
        </p:spPr>
      </p:cxnSp>
      <p:cxnSp>
        <p:nvCxnSpPr>
          <p:cNvPr id="143" name="Shape 143"/>
          <p:cNvCxnSpPr/>
          <p:nvPr/>
        </p:nvCxnSpPr>
        <p:spPr>
          <a:xfrm>
            <a:off x="658883" y="1962473"/>
            <a:ext cx="52500" cy="88200"/>
          </a:xfrm>
          <a:prstGeom prst="straightConnector1">
            <a:avLst/>
          </a:prstGeom>
          <a:noFill/>
          <a:ln cap="flat" cmpd="sng" w="19050">
            <a:solidFill>
              <a:srgbClr val="000000"/>
            </a:solidFill>
            <a:prstDash val="solid"/>
            <a:round/>
            <a:headEnd len="lg" w="lg" type="none"/>
            <a:tailEnd len="lg" w="lg" type="none"/>
          </a:ln>
        </p:spPr>
      </p:cxnSp>
      <p:cxnSp>
        <p:nvCxnSpPr>
          <p:cNvPr id="144" name="Shape 144"/>
          <p:cNvCxnSpPr/>
          <p:nvPr/>
        </p:nvCxnSpPr>
        <p:spPr>
          <a:xfrm>
            <a:off x="568687" y="1840541"/>
            <a:ext cx="172799" cy="0"/>
          </a:xfrm>
          <a:prstGeom prst="straightConnector1">
            <a:avLst/>
          </a:prstGeom>
          <a:noFill/>
          <a:ln cap="flat" cmpd="sng" w="19050">
            <a:solidFill>
              <a:srgbClr val="000000"/>
            </a:solidFill>
            <a:prstDash val="solid"/>
            <a:round/>
            <a:headEnd len="lg" w="lg" type="none"/>
            <a:tailEnd len="lg" w="lg" type="none"/>
          </a:ln>
        </p:spPr>
      </p:cxnSp>
      <p:sp>
        <p:nvSpPr>
          <p:cNvPr id="145" name="Shape 145"/>
          <p:cNvSpPr txBox="1"/>
          <p:nvPr/>
        </p:nvSpPr>
        <p:spPr>
          <a:xfrm>
            <a:off x="35450" y="1927750"/>
            <a:ext cx="1239300" cy="271499"/>
          </a:xfrm>
          <a:prstGeom prst="rect">
            <a:avLst/>
          </a:prstGeom>
          <a:noFill/>
          <a:ln>
            <a:noFill/>
          </a:ln>
        </p:spPr>
        <p:txBody>
          <a:bodyPr anchorCtr="0" anchor="t" bIns="91425" lIns="91425" rIns="91425" tIns="91425">
            <a:noAutofit/>
          </a:bodyPr>
          <a:lstStyle/>
          <a:p>
            <a:pPr lvl="0" rtl="0" algn="ctr">
              <a:spcBef>
                <a:spcPts val="0"/>
              </a:spcBef>
              <a:buNone/>
            </a:pPr>
            <a:r>
              <a:rPr lang="en"/>
              <a:t>A Customer</a:t>
            </a:r>
          </a:p>
        </p:txBody>
      </p:sp>
      <p:cxnSp>
        <p:nvCxnSpPr>
          <p:cNvPr id="146" name="Shape 146"/>
          <p:cNvCxnSpPr/>
          <p:nvPr/>
        </p:nvCxnSpPr>
        <p:spPr>
          <a:xfrm>
            <a:off x="660475" y="2542350"/>
            <a:ext cx="1538100" cy="0"/>
          </a:xfrm>
          <a:prstGeom prst="straightConnector1">
            <a:avLst/>
          </a:prstGeom>
          <a:noFill/>
          <a:ln cap="flat" cmpd="sng" w="19050">
            <a:solidFill>
              <a:srgbClr val="000000"/>
            </a:solidFill>
            <a:prstDash val="solid"/>
            <a:round/>
            <a:headEnd len="lg" w="lg" type="none"/>
            <a:tailEnd len="lg" w="lg" type="triangle"/>
          </a:ln>
        </p:spPr>
      </p:cxnSp>
      <p:sp>
        <p:nvSpPr>
          <p:cNvPr id="147" name="Shape 147"/>
          <p:cNvSpPr txBox="1"/>
          <p:nvPr/>
        </p:nvSpPr>
        <p:spPr>
          <a:xfrm>
            <a:off x="660475" y="225980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cxnSp>
        <p:nvCxnSpPr>
          <p:cNvPr id="148" name="Shape 148"/>
          <p:cNvCxnSpPr/>
          <p:nvPr/>
        </p:nvCxnSpPr>
        <p:spPr>
          <a:xfrm rot="10800000">
            <a:off x="682512" y="5578475"/>
            <a:ext cx="1464899" cy="6299"/>
          </a:xfrm>
          <a:prstGeom prst="straightConnector1">
            <a:avLst/>
          </a:prstGeom>
          <a:noFill/>
          <a:ln cap="flat" cmpd="sng" w="19050">
            <a:solidFill>
              <a:srgbClr val="000000"/>
            </a:solidFill>
            <a:prstDash val="dash"/>
            <a:round/>
            <a:headEnd len="lg" w="lg" type="none"/>
            <a:tailEnd len="lg" w="lg" type="triangle"/>
          </a:ln>
        </p:spPr>
      </p:cxnSp>
      <p:sp>
        <p:nvSpPr>
          <p:cNvPr id="149" name="Shape 149"/>
          <p:cNvSpPr txBox="1"/>
          <p:nvPr/>
        </p:nvSpPr>
        <p:spPr>
          <a:xfrm>
            <a:off x="808362" y="56529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totalPrice</a:t>
            </a:r>
          </a:p>
        </p:txBody>
      </p:sp>
      <p:sp>
        <p:nvSpPr>
          <p:cNvPr id="150" name="Shape 150"/>
          <p:cNvSpPr txBox="1"/>
          <p:nvPr/>
        </p:nvSpPr>
        <p:spPr>
          <a:xfrm>
            <a:off x="4462325" y="3945412"/>
            <a:ext cx="4297800" cy="8637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Close: When an object is destroyed, end its lifeline with an X.</a:t>
            </a:r>
          </a:p>
        </p:txBody>
      </p:sp>
      <p:cxnSp>
        <p:nvCxnSpPr>
          <p:cNvPr id="151" name="Shape 151"/>
          <p:cNvCxnSpPr/>
          <p:nvPr/>
        </p:nvCxnSpPr>
        <p:spPr>
          <a:xfrm>
            <a:off x="2519175" y="3738050"/>
            <a:ext cx="1239300" cy="299"/>
          </a:xfrm>
          <a:prstGeom prst="straightConnector1">
            <a:avLst/>
          </a:prstGeom>
          <a:noFill/>
          <a:ln cap="flat" cmpd="sng" w="19050">
            <a:solidFill>
              <a:srgbClr val="000000"/>
            </a:solidFill>
            <a:prstDash val="solid"/>
            <a:round/>
            <a:headEnd len="lg" w="lg" type="none"/>
            <a:tailEnd len="lg" w="lg" type="triangle"/>
          </a:ln>
        </p:spPr>
      </p:cxnSp>
      <p:sp>
        <p:nvSpPr>
          <p:cNvPr id="152" name="Shape 152"/>
          <p:cNvSpPr txBox="1"/>
          <p:nvPr/>
        </p:nvSpPr>
        <p:spPr>
          <a:xfrm>
            <a:off x="2532275" y="33743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close</a:t>
            </a:r>
          </a:p>
        </p:txBody>
      </p:sp>
      <p:sp>
        <p:nvSpPr>
          <p:cNvPr id="153" name="Shape 153"/>
          <p:cNvSpPr/>
          <p:nvPr/>
        </p:nvSpPr>
        <p:spPr>
          <a:xfrm>
            <a:off x="3766150" y="3735475"/>
            <a:ext cx="339299" cy="1634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4" name="Shape 154"/>
          <p:cNvSpPr/>
          <p:nvPr/>
        </p:nvSpPr>
        <p:spPr>
          <a:xfrm>
            <a:off x="3758900" y="4028825"/>
            <a:ext cx="259799" cy="271499"/>
          </a:xfrm>
          <a:prstGeom prst="mathMultiply">
            <a:avLst>
              <a:gd fmla="val 23520" name="adj1"/>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5" name="Shape 155"/>
          <p:cNvSpPr/>
          <p:nvPr/>
        </p:nvSpPr>
        <p:spPr>
          <a:xfrm>
            <a:off x="2529250" y="4198775"/>
            <a:ext cx="489875" cy="229925"/>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cxnSp>
        <p:nvCxnSpPr>
          <p:cNvPr id="156" name="Shape 156"/>
          <p:cNvCxnSpPr/>
          <p:nvPr/>
        </p:nvCxnSpPr>
        <p:spPr>
          <a:xfrm rot="10800000">
            <a:off x="2519324" y="4438700"/>
            <a:ext cx="499800" cy="0"/>
          </a:xfrm>
          <a:prstGeom prst="straightConnector1">
            <a:avLst/>
          </a:prstGeom>
          <a:noFill/>
          <a:ln cap="flat" cmpd="sng" w="19050">
            <a:solidFill>
              <a:srgbClr val="000000"/>
            </a:solidFill>
            <a:prstDash val="solid"/>
            <a:round/>
            <a:headEnd len="lg" w="lg" type="none"/>
            <a:tailEnd len="lg" w="lg" type="triangle"/>
          </a:ln>
        </p:spPr>
      </p:cxnSp>
      <p:sp>
        <p:nvSpPr>
          <p:cNvPr id="157" name="Shape 157"/>
          <p:cNvSpPr txBox="1"/>
          <p:nvPr/>
        </p:nvSpPr>
        <p:spPr>
          <a:xfrm>
            <a:off x="2442512" y="390652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sumPrices</a:t>
            </a:r>
          </a:p>
        </p:txBody>
      </p:sp>
      <p:sp>
        <p:nvSpPr>
          <p:cNvPr id="158" name="Shape 158"/>
          <p:cNvSpPr/>
          <p:nvPr/>
        </p:nvSpPr>
        <p:spPr>
          <a:xfrm>
            <a:off x="2365075" y="4434950"/>
            <a:ext cx="172799" cy="3137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Ordering Example</a:t>
            </a:r>
          </a:p>
        </p:txBody>
      </p:sp>
      <p:sp>
        <p:nvSpPr>
          <p:cNvPr id="165" name="Shape 165"/>
          <p:cNvSpPr/>
          <p:nvPr/>
        </p:nvSpPr>
        <p:spPr>
          <a:xfrm>
            <a:off x="1323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166" name="Shape 166"/>
          <p:cNvSpPr/>
          <p:nvPr/>
        </p:nvSpPr>
        <p:spPr>
          <a:xfrm>
            <a:off x="2876525"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line: OrderLine</a:t>
            </a:r>
          </a:p>
        </p:txBody>
      </p:sp>
      <p:cxnSp>
        <p:nvCxnSpPr>
          <p:cNvPr id="167" name="Shape 167"/>
          <p:cNvCxnSpPr>
            <a:stCxn id="165" idx="2"/>
            <a:endCxn id="168" idx="0"/>
          </p:cNvCxnSpPr>
          <p:nvPr/>
        </p:nvCxnSpPr>
        <p:spPr>
          <a:xfrm>
            <a:off x="2022675" y="2108399"/>
            <a:ext cx="0" cy="3666000"/>
          </a:xfrm>
          <a:prstGeom prst="straightConnector1">
            <a:avLst/>
          </a:prstGeom>
          <a:noFill/>
          <a:ln cap="flat" cmpd="sng" w="19050">
            <a:solidFill>
              <a:srgbClr val="000000"/>
            </a:solidFill>
            <a:prstDash val="dash"/>
            <a:round/>
            <a:headEnd len="lg" w="lg" type="none"/>
            <a:tailEnd len="lg" w="lg" type="none"/>
          </a:ln>
        </p:spPr>
      </p:cxnSp>
      <p:cxnSp>
        <p:nvCxnSpPr>
          <p:cNvPr id="169" name="Shape 169"/>
          <p:cNvCxnSpPr/>
          <p:nvPr/>
        </p:nvCxnSpPr>
        <p:spPr>
          <a:xfrm>
            <a:off x="357567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170" name="Shape 170"/>
          <p:cNvSpPr/>
          <p:nvPr/>
        </p:nvSpPr>
        <p:spPr>
          <a:xfrm>
            <a:off x="1858150" y="2629350"/>
            <a:ext cx="339299" cy="3016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1" name="Shape 171"/>
          <p:cNvSpPr/>
          <p:nvPr/>
        </p:nvSpPr>
        <p:spPr>
          <a:xfrm>
            <a:off x="536950" y="2541900"/>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72" name="Shape 172"/>
          <p:cNvCxnSpPr>
            <a:stCxn id="171" idx="6"/>
          </p:cNvCxnSpPr>
          <p:nvPr/>
        </p:nvCxnSpPr>
        <p:spPr>
          <a:xfrm>
            <a:off x="711850" y="2629350"/>
            <a:ext cx="1079400" cy="5100"/>
          </a:xfrm>
          <a:prstGeom prst="straightConnector1">
            <a:avLst/>
          </a:prstGeom>
          <a:noFill/>
          <a:ln cap="flat" cmpd="sng" w="19050">
            <a:solidFill>
              <a:srgbClr val="000000"/>
            </a:solidFill>
            <a:prstDash val="solid"/>
            <a:round/>
            <a:headEnd len="lg" w="lg" type="none"/>
            <a:tailEnd len="lg" w="lg" type="triangle"/>
          </a:ln>
        </p:spPr>
      </p:cxnSp>
      <p:sp>
        <p:nvSpPr>
          <p:cNvPr id="173" name="Shape 173"/>
          <p:cNvSpPr/>
          <p:nvPr/>
        </p:nvSpPr>
        <p:spPr>
          <a:xfrm>
            <a:off x="3423600" y="2748625"/>
            <a:ext cx="339299"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74" name="Shape 174"/>
          <p:cNvCxnSpPr/>
          <p:nvPr/>
        </p:nvCxnSpPr>
        <p:spPr>
          <a:xfrm>
            <a:off x="2176612" y="2748625"/>
            <a:ext cx="1239300" cy="299"/>
          </a:xfrm>
          <a:prstGeom prst="straightConnector1">
            <a:avLst/>
          </a:prstGeom>
          <a:noFill/>
          <a:ln cap="flat" cmpd="sng" w="19050">
            <a:solidFill>
              <a:srgbClr val="000000"/>
            </a:solidFill>
            <a:prstDash val="solid"/>
            <a:round/>
            <a:headEnd len="lg" w="lg" type="none"/>
            <a:tailEnd len="lg" w="lg" type="triangle"/>
          </a:ln>
        </p:spPr>
      </p:cxnSp>
      <p:sp>
        <p:nvSpPr>
          <p:cNvPr id="175" name="Shape 175"/>
          <p:cNvSpPr txBox="1"/>
          <p:nvPr/>
        </p:nvSpPr>
        <p:spPr>
          <a:xfrm>
            <a:off x="2189712" y="238492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priceLine()</a:t>
            </a:r>
          </a:p>
        </p:txBody>
      </p:sp>
      <p:cxnSp>
        <p:nvCxnSpPr>
          <p:cNvPr id="176" name="Shape 176"/>
          <p:cNvCxnSpPr/>
          <p:nvPr/>
        </p:nvCxnSpPr>
        <p:spPr>
          <a:xfrm rot="10800000">
            <a:off x="2263487" y="3440600"/>
            <a:ext cx="1157699" cy="0"/>
          </a:xfrm>
          <a:prstGeom prst="straightConnector1">
            <a:avLst/>
          </a:prstGeom>
          <a:noFill/>
          <a:ln cap="flat" cmpd="sng" w="19050">
            <a:solidFill>
              <a:srgbClr val="000000"/>
            </a:solidFill>
            <a:prstDash val="dash"/>
            <a:round/>
            <a:headEnd len="lg" w="lg" type="none"/>
            <a:tailEnd len="lg" w="lg" type="triangle"/>
          </a:ln>
        </p:spPr>
      </p:cxnSp>
      <p:sp>
        <p:nvSpPr>
          <p:cNvPr id="177" name="Shape 177"/>
          <p:cNvSpPr txBox="1"/>
          <p:nvPr/>
        </p:nvSpPr>
        <p:spPr>
          <a:xfrm>
            <a:off x="2277037" y="35115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178" name="Shape 178"/>
          <p:cNvSpPr txBox="1"/>
          <p:nvPr/>
        </p:nvSpPr>
        <p:spPr>
          <a:xfrm>
            <a:off x="644950" y="22849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179" name="Shape 179"/>
          <p:cNvSpPr/>
          <p:nvPr/>
        </p:nvSpPr>
        <p:spPr>
          <a:xfrm>
            <a:off x="4528500" y="1594200"/>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 Product</a:t>
            </a:r>
          </a:p>
        </p:txBody>
      </p:sp>
      <p:cxnSp>
        <p:nvCxnSpPr>
          <p:cNvPr id="180" name="Shape 180"/>
          <p:cNvCxnSpPr/>
          <p:nvPr/>
        </p:nvCxnSpPr>
        <p:spPr>
          <a:xfrm>
            <a:off x="5227650"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181" name="Shape 181"/>
          <p:cNvSpPr/>
          <p:nvPr/>
        </p:nvSpPr>
        <p:spPr>
          <a:xfrm>
            <a:off x="6180475" y="1594200"/>
            <a:ext cx="1527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 Customer</a:t>
            </a:r>
          </a:p>
        </p:txBody>
      </p:sp>
      <p:cxnSp>
        <p:nvCxnSpPr>
          <p:cNvPr id="182" name="Shape 182"/>
          <p:cNvCxnSpPr/>
          <p:nvPr/>
        </p:nvCxnSpPr>
        <p:spPr>
          <a:xfrm>
            <a:off x="687962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183" name="Shape 183"/>
          <p:cNvSpPr/>
          <p:nvPr/>
        </p:nvSpPr>
        <p:spPr>
          <a:xfrm>
            <a:off x="4992375" y="2859200"/>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4" name="Shape 184"/>
          <p:cNvCxnSpPr/>
          <p:nvPr/>
        </p:nvCxnSpPr>
        <p:spPr>
          <a:xfrm>
            <a:off x="3745387" y="2859200"/>
            <a:ext cx="1239300" cy="299"/>
          </a:xfrm>
          <a:prstGeom prst="straightConnector1">
            <a:avLst/>
          </a:prstGeom>
          <a:noFill/>
          <a:ln cap="flat" cmpd="sng" w="19050">
            <a:solidFill>
              <a:srgbClr val="000000"/>
            </a:solidFill>
            <a:prstDash val="solid"/>
            <a:round/>
            <a:headEnd len="lg" w="lg" type="none"/>
            <a:tailEnd len="lg" w="lg" type="triangle"/>
          </a:ln>
        </p:spPr>
      </p:cxnSp>
      <p:cxnSp>
        <p:nvCxnSpPr>
          <p:cNvPr id="185" name="Shape 185"/>
          <p:cNvCxnSpPr/>
          <p:nvPr/>
        </p:nvCxnSpPr>
        <p:spPr>
          <a:xfrm rot="10800000">
            <a:off x="3798775" y="3213625"/>
            <a:ext cx="1157699" cy="0"/>
          </a:xfrm>
          <a:prstGeom prst="straightConnector1">
            <a:avLst/>
          </a:prstGeom>
          <a:noFill/>
          <a:ln cap="flat" cmpd="sng" w="19050">
            <a:solidFill>
              <a:srgbClr val="000000"/>
            </a:solidFill>
            <a:prstDash val="dash"/>
            <a:round/>
            <a:headEnd len="lg" w="lg" type="none"/>
            <a:tailEnd len="lg" w="lg" type="triangle"/>
          </a:ln>
        </p:spPr>
      </p:cxnSp>
      <p:sp>
        <p:nvSpPr>
          <p:cNvPr id="186" name="Shape 186"/>
          <p:cNvSpPr txBox="1"/>
          <p:nvPr/>
        </p:nvSpPr>
        <p:spPr>
          <a:xfrm>
            <a:off x="3702512" y="2504112"/>
            <a:ext cx="1398300" cy="313799"/>
          </a:xfrm>
          <a:prstGeom prst="rect">
            <a:avLst/>
          </a:prstGeom>
          <a:noFill/>
          <a:ln>
            <a:noFill/>
          </a:ln>
        </p:spPr>
        <p:txBody>
          <a:bodyPr anchorCtr="0" anchor="t" bIns="91425" lIns="91425" rIns="91425" tIns="91425">
            <a:noAutofit/>
          </a:bodyPr>
          <a:lstStyle/>
          <a:p>
            <a:pPr lvl="0" rtl="0">
              <a:spcBef>
                <a:spcPts val="0"/>
              </a:spcBef>
              <a:buNone/>
            </a:pPr>
            <a:r>
              <a:rPr lang="en" sz="1200"/>
              <a:t>getPrice(quantity)</a:t>
            </a:r>
          </a:p>
        </p:txBody>
      </p:sp>
      <p:sp>
        <p:nvSpPr>
          <p:cNvPr id="187" name="Shape 187"/>
          <p:cNvSpPr txBox="1"/>
          <p:nvPr/>
        </p:nvSpPr>
        <p:spPr>
          <a:xfrm>
            <a:off x="3888662" y="327210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188" name="Shape 188"/>
          <p:cNvSpPr/>
          <p:nvPr/>
        </p:nvSpPr>
        <p:spPr>
          <a:xfrm>
            <a:off x="6709975" y="4097700"/>
            <a:ext cx="339299" cy="1416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9" name="Shape 189"/>
          <p:cNvCxnSpPr/>
          <p:nvPr/>
        </p:nvCxnSpPr>
        <p:spPr>
          <a:xfrm>
            <a:off x="2210737" y="4097700"/>
            <a:ext cx="4480800" cy="17100"/>
          </a:xfrm>
          <a:prstGeom prst="straightConnector1">
            <a:avLst/>
          </a:prstGeom>
          <a:noFill/>
          <a:ln cap="flat" cmpd="sng" w="19050">
            <a:solidFill>
              <a:srgbClr val="000000"/>
            </a:solidFill>
            <a:prstDash val="solid"/>
            <a:round/>
            <a:headEnd len="lg" w="lg" type="none"/>
            <a:tailEnd len="lg" w="lg" type="triangle"/>
          </a:ln>
        </p:spPr>
      </p:cxnSp>
      <p:sp>
        <p:nvSpPr>
          <p:cNvPr id="190" name="Shape 190"/>
          <p:cNvSpPr txBox="1"/>
          <p:nvPr/>
        </p:nvSpPr>
        <p:spPr>
          <a:xfrm>
            <a:off x="3661100" y="3739050"/>
            <a:ext cx="22958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getDiscountedValue(ord1)</a:t>
            </a:r>
          </a:p>
        </p:txBody>
      </p:sp>
      <p:cxnSp>
        <p:nvCxnSpPr>
          <p:cNvPr id="191" name="Shape 191"/>
          <p:cNvCxnSpPr/>
          <p:nvPr/>
        </p:nvCxnSpPr>
        <p:spPr>
          <a:xfrm>
            <a:off x="2213300" y="5513775"/>
            <a:ext cx="4480800" cy="17100"/>
          </a:xfrm>
          <a:prstGeom prst="straightConnector1">
            <a:avLst/>
          </a:prstGeom>
          <a:noFill/>
          <a:ln cap="flat" cmpd="sng" w="19050">
            <a:solidFill>
              <a:srgbClr val="000000"/>
            </a:solidFill>
            <a:prstDash val="dash"/>
            <a:round/>
            <a:headEnd len="lg" w="lg" type="triangle"/>
            <a:tailEnd len="lg" w="lg" type="none"/>
          </a:ln>
        </p:spPr>
      </p:cxnSp>
      <p:sp>
        <p:nvSpPr>
          <p:cNvPr id="192" name="Shape 192"/>
          <p:cNvSpPr txBox="1"/>
          <p:nvPr/>
        </p:nvSpPr>
        <p:spPr>
          <a:xfrm>
            <a:off x="3745400" y="5590975"/>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discounted total</a:t>
            </a:r>
          </a:p>
        </p:txBody>
      </p:sp>
      <p:sp>
        <p:nvSpPr>
          <p:cNvPr id="193" name="Shape 193"/>
          <p:cNvSpPr txBox="1"/>
          <p:nvPr/>
        </p:nvSpPr>
        <p:spPr>
          <a:xfrm>
            <a:off x="3702525" y="4134825"/>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getCurrentTotal</a:t>
            </a:r>
          </a:p>
        </p:txBody>
      </p:sp>
      <p:sp>
        <p:nvSpPr>
          <p:cNvPr id="194" name="Shape 194"/>
          <p:cNvSpPr/>
          <p:nvPr/>
        </p:nvSpPr>
        <p:spPr>
          <a:xfrm>
            <a:off x="1937750" y="4435575"/>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95" name="Shape 195"/>
          <p:cNvCxnSpPr/>
          <p:nvPr/>
        </p:nvCxnSpPr>
        <p:spPr>
          <a:xfrm>
            <a:off x="2210750" y="4468637"/>
            <a:ext cx="4480800" cy="17100"/>
          </a:xfrm>
          <a:prstGeom prst="straightConnector1">
            <a:avLst/>
          </a:prstGeom>
          <a:noFill/>
          <a:ln cap="flat" cmpd="sng" w="19050">
            <a:solidFill>
              <a:srgbClr val="000000"/>
            </a:solidFill>
            <a:prstDash val="solid"/>
            <a:round/>
            <a:headEnd len="lg" w="lg" type="triangle"/>
            <a:tailEnd len="lg" w="lg" type="none"/>
          </a:ln>
        </p:spPr>
      </p:cxnSp>
      <p:cxnSp>
        <p:nvCxnSpPr>
          <p:cNvPr id="196" name="Shape 196"/>
          <p:cNvCxnSpPr/>
          <p:nvPr/>
        </p:nvCxnSpPr>
        <p:spPr>
          <a:xfrm>
            <a:off x="2298125" y="4805737"/>
            <a:ext cx="4480800" cy="17100"/>
          </a:xfrm>
          <a:prstGeom prst="straightConnector1">
            <a:avLst/>
          </a:prstGeom>
          <a:noFill/>
          <a:ln cap="flat" cmpd="sng" w="19050">
            <a:solidFill>
              <a:srgbClr val="000000"/>
            </a:solidFill>
            <a:prstDash val="dash"/>
            <a:round/>
            <a:headEnd len="lg" w="lg" type="none"/>
            <a:tailEnd len="lg" w="lg" type="triangle"/>
          </a:ln>
        </p:spPr>
      </p:cxnSp>
      <p:sp>
        <p:nvSpPr>
          <p:cNvPr id="197" name="Shape 197"/>
          <p:cNvSpPr txBox="1"/>
          <p:nvPr/>
        </p:nvSpPr>
        <p:spPr>
          <a:xfrm>
            <a:off x="3723962" y="4842862"/>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current total</a:t>
            </a:r>
          </a:p>
        </p:txBody>
      </p: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