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Dynamic verification, on the other hand, involves the working code. In dynamic verification, you (read)</a:t>
            </a:r>
          </a:p>
          <a:p>
            <a:pPr rtl="0">
              <a:spcBef>
                <a:spcPts val="0"/>
              </a:spcBef>
              <a:buNone/>
            </a:pPr>
            <a:r>
              <a:rPr lang="en">
                <a:solidFill>
                  <a:schemeClr val="dk1"/>
                </a:solidFill>
              </a:rPr>
              <a:t>Dynamic verification takes many forms, but the central one is testing. When performing testing as a verification activity, you are less focused on finding bugs, and more on demonstrating compliance. You formulate sets of input in order to demonstrate that the software meets the conditions imposed on it - that it fulfills the specification of a requirement.</a:t>
            </a:r>
          </a:p>
          <a:p>
            <a:pPr rtl="0">
              <a:spcBef>
                <a:spcPts val="0"/>
              </a:spcBef>
              <a:buNone/>
            </a:pPr>
            <a:r>
              <a:rPr lang="en">
                <a:solidFill>
                  <a:schemeClr val="dk1"/>
                </a:solidFill>
              </a:rPr>
              <a:t>(read). Code reviews are limited in their use. They aren’t as useful for looking at how objects interact when the system executes. That’s where a lot of your problems are going to lie, and you need to actually run the code to see those problems emerge. </a:t>
            </a:r>
          </a:p>
          <a:p>
            <a:pPr lvl="0" rtl="0">
              <a:spcBef>
                <a:spcPts val="0"/>
              </a:spcBef>
              <a:buNone/>
            </a:pPr>
            <a:r>
              <a:rPr lang="en">
                <a:solidFill>
                  <a:schemeClr val="dk1"/>
                </a:solidFill>
              </a:rPr>
              <a:t>(read)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Testing is the central activity of verification. Software testing is fundamentally a process to assess the quality of the system being developed - the search for deviations from an expected set of behaviors. </a:t>
            </a:r>
          </a:p>
          <a:p>
            <a:pPr lvl="0" rtl="0">
              <a:spcBef>
                <a:spcPts val="0"/>
              </a:spcBef>
              <a:buClr>
                <a:schemeClr val="dk1"/>
              </a:buClr>
              <a:buSzPct val="100000"/>
              <a:buFont typeface="Arial"/>
              <a:buNone/>
            </a:pPr>
            <a:r>
              <a:rPr lang="en">
                <a:solidFill>
                  <a:schemeClr val="dk1"/>
                </a:solidFill>
              </a:rPr>
              <a:t>(read)</a:t>
            </a:r>
          </a:p>
          <a:p>
            <a:pPr lvl="0" rtl="0">
              <a:spcBef>
                <a:spcPts val="0"/>
              </a:spcBef>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that trying thing is important. Trying, not succeeding. The thing with testing is that (read). </a:t>
            </a:r>
          </a:p>
          <a:p>
            <a:pPr lvl="0" rtl="0">
              <a:spcBef>
                <a:spcPts val="0"/>
              </a:spcBef>
              <a:buNone/>
            </a:pPr>
            <a:r>
              <a:rPr lang="en">
                <a:solidFill>
                  <a:schemeClr val="dk1"/>
                </a:solidFill>
              </a:rPr>
              <a:t>You cannot test a system exhaustively. Any system of any reasonable size will have a nearly-infinite number of input combinations. There is not enough time in the universe to exhaustively test a program. Testing is an optimization problem - given our time, our budget, what is the best we can do? Can we make the system act up? Can we find problems and make enough of an argument that the system is ready to deploy? </a:t>
            </a:r>
          </a:p>
          <a:p>
            <a:pPr lvl="0" rtl="0">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Testing really has two purposes, and those purposes influence what the tests look like:</a:t>
            </a:r>
          </a:p>
          <a:p>
            <a:pPr lvl="0" rtl="0">
              <a:lnSpc>
                <a:spcPct val="115000"/>
              </a:lnSpc>
              <a:spcBef>
                <a:spcPts val="0"/>
              </a:spcBef>
              <a:buClr>
                <a:schemeClr val="dk1"/>
              </a:buClr>
              <a:buSzPct val="100000"/>
              <a:buFont typeface="Arial"/>
              <a:buNone/>
            </a:pPr>
            <a:r>
              <a:rPr lang="en">
                <a:solidFill>
                  <a:schemeClr val="dk1"/>
                </a:solidFill>
              </a:rPr>
              <a:t>Earlier in the semester, we talked some about using tests for verification, to demonstrate to the developer and the customer that the software meets the requirements. There should be at least one test for every requirement in the requirements document. There should be tests for all of the system features, plus combinations of these features, that will be incorporated in the product release. In this case, your tests should be designed to reflect how uses will generally interact with the system.</a:t>
            </a:r>
          </a:p>
          <a:p>
            <a:pPr lvl="0" rtl="0">
              <a:lnSpc>
                <a:spcPct val="115000"/>
              </a:lnSpc>
              <a:spcBef>
                <a:spcPts val="0"/>
              </a:spcBef>
              <a:buClr>
                <a:schemeClr val="dk1"/>
              </a:buClr>
              <a:buSzPct val="100000"/>
              <a:buFont typeface="Arial"/>
              <a:buNone/>
            </a:pPr>
            <a:r>
              <a:rPr lang="en">
                <a:solidFill>
                  <a:schemeClr val="dk1"/>
                </a:solidFill>
              </a:rPr>
              <a:t>The second is your more common case, what we’re going to get into with this new unit - you test to discover situations in which the behavior of the software is incorrect, undesirable, or does not conform to its specifications. These are a consequence of software faults. Fault testing is concerned with rooting out undesirable system behavior such as system crashes, unwanted interactions with other systems, incorrect computations, and data corruption.  As a result, the tests cases are explicitly designed to expose the nastiest of defects. The test cases in fault testing tend to be deliberately obscure or extreme, designed to root out weird little corner cases that might not reflect how the system is used by 99.99% of users. </a:t>
            </a:r>
          </a:p>
          <a:p>
            <a:pPr lvl="0" rtl="0">
              <a:lnSpc>
                <a:spcPct val="115000"/>
              </a:lnSpc>
              <a:spcBef>
                <a:spcPts val="0"/>
              </a:spcBef>
              <a:buClr>
                <a:schemeClr val="dk1"/>
              </a:buClr>
              <a:buSzPct val="100000"/>
              <a:buFont typeface="Arial"/>
              <a:buNone/>
            </a:pPr>
            <a:r>
              <a:rPr lang="en">
                <a:solidFill>
                  <a:schemeClr val="dk1"/>
                </a:solidFill>
              </a:rPr>
              <a:t>There is no boundary between the two forms of testing -  you will find faults  during verification testing, and fault testing can show that the requirements are met. But, you will need tests for both goals, and they’ll look a little different.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Now - at this point, there are a lot of terms floating around for “there’s something wrong with the software”. Defect, fault, bug. We need to be exact in what we’re talking about. We use the term bug when talking about bad software behavior, but what exactly is a bug? What is that referring to? (read)</a:t>
            </a:r>
          </a:p>
          <a:p>
            <a:pPr rtl="0">
              <a:lnSpc>
                <a:spcPct val="115000"/>
              </a:lnSpc>
              <a:spcBef>
                <a:spcPts val="0"/>
              </a:spcBef>
              <a:buNone/>
            </a:pPr>
            <a:r>
              <a:rPr lang="en">
                <a:solidFill>
                  <a:schemeClr val="dk1"/>
                </a:solidFill>
              </a:rPr>
              <a:t>Instead, there are two concepts that we reason about in testing - faults and failures.</a:t>
            </a:r>
          </a:p>
          <a:p>
            <a:pPr rtl="0">
              <a:lnSpc>
                <a:spcPct val="115000"/>
              </a:lnSpc>
              <a:spcBef>
                <a:spcPts val="0"/>
              </a:spcBef>
              <a:buNone/>
            </a:pPr>
            <a:r>
              <a:rPr lang="en">
                <a:solidFill>
                  <a:schemeClr val="dk1"/>
                </a:solidFill>
              </a:rPr>
              <a:t>(read)</a:t>
            </a:r>
          </a:p>
          <a:p>
            <a:pPr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So, when we test, we don’t try to find failures. We want to witness failures, then from there, try to find the fault that caused it. Testing is intended to expose faults. We generally learn about faults after witnessing failures. Keep this distinction in mind - its important to differentiate the problem we witness from the code mistake that caused it.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4" name="Shape 1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during testing, we take the system that we’re developing - the system under test - and we run test cases. A test case is made up of two key things - the inputs - how we poke the system and the test oracle - which is how we make sense of the behavior we observe following those inputs. The oracle takes the output of the system under test, compares it to the expected output, and makes a judgment - does the test pass or fail. We make that judgement, clean up, and run the next test.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1" name="Shape 16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A test case is made up of a little more than just the inputs and oracle, generally, you want to consider - at minimum - these things when testing (read)</a:t>
            </a:r>
          </a:p>
          <a:p>
            <a:pPr lvl="0" rtl="0">
              <a:lnSpc>
                <a:spcPct val="115000"/>
              </a:lnSpc>
              <a:spcBef>
                <a:spcPts val="0"/>
              </a:spcBef>
              <a:buNone/>
            </a:pPr>
            <a:r>
              <a:rPr lang="en">
                <a:solidFill>
                  <a:schemeClr val="dk1"/>
                </a:solidFill>
              </a:rPr>
              <a:t>We’ll look at some examples of these later in this class.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Where do those test cases come from? Typically, Testing efforts can basically be divided into two groups. </a:t>
            </a:r>
          </a:p>
          <a:p>
            <a:pPr lvl="0" rtl="0">
              <a:spcBef>
                <a:spcPts val="0"/>
              </a:spcBef>
              <a:buNone/>
            </a:pPr>
            <a:r>
              <a:rPr lang="en">
                <a:solidFill>
                  <a:schemeClr val="dk1"/>
                </a:solidFill>
              </a:rPr>
              <a:t>A while back, we talked about requirements-based testing. That is part of a type of testing known as black-box testing. Black box testing is designed without knowledge of the program’s internal structure and design. The system is a black box that we can’t tamper with or look inside of. Instead, tests are based off of things we know about how the software should act - usually the functional requirements. We have a document stating what the system should do, let’s make sure it does that. Black-box testing is often the basis of verification - these tests allow us to prove to the customer that the system does what we asked it to. We don’t need the source code - we can write tests before a line of code has been written.</a:t>
            </a:r>
          </a:p>
          <a:p>
            <a:pPr lvl="0" rtl="0">
              <a:spcBef>
                <a:spcPts val="0"/>
              </a:spcBef>
              <a:buNone/>
            </a:pPr>
            <a:r>
              <a:rPr lang="en"/>
              <a:t>White box methods are based on detailed knowledge of the structure of the source code. They require knowing which classes comprise the system and what methods are accessible. They can test down to the granularity of a single line of code. Typically, white box testing is based on coverage of some part of the source code as a measure of testing adequacy. We’ve done a good job if we’ve executed every statement at least once, all condition combinations have been tried, all branches of execution have been taken. These are often the basis of fault testing - trying to find bugs in the code by hitting different extreme execution outcomes, trying out different combinations of conditional behavior, looking for flaws in the code.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5" name="Shape 17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AS a result, we can break testing into independent stages that we stagger throughout the development process. </a:t>
            </a:r>
          </a:p>
          <a:p>
            <a:pPr lvl="0" rtl="0">
              <a:spcBef>
                <a:spcPts val="0"/>
              </a:spcBef>
              <a:buNone/>
            </a:pPr>
            <a:r>
              <a:rPr lang="en"/>
              <a:t>- (read). This is where we tend to spend most of our testing time - we take small pieces of the system - units - and test those in isolation from the rest of the system. this is often at the method level. We take a class, and come up with tests for each of its methods. We try to isolate these units as much as possible - even faking the results passed from pieces of the system that we aren’t currently testing. </a:t>
            </a:r>
          </a:p>
          <a:p>
            <a:pPr rtl="0">
              <a:spcBef>
                <a:spcPts val="0"/>
              </a:spcBef>
              <a:buNone/>
            </a:pPr>
            <a:r>
              <a:rPr lang="en"/>
              <a:t>- Now, you often have methods that can’t be tested completely independently, as they depend closely on other methods. So, after unit testing, we enter into module testing (read). As soon as we have everything we need to perform this function completed, we test it in isolation from everything that isn’t absolutely necessary.</a:t>
            </a:r>
          </a:p>
          <a:p>
            <a:pPr lvl="0" rtl="0">
              <a:spcBef>
                <a:spcPts val="0"/>
              </a:spcBef>
              <a:buNone/>
            </a:pPr>
            <a:r>
              <a:rPr lang="en"/>
              <a:t>- So, we’ve tested out independent units, and the modules made up of dependent units, now - we probably have broken our system down into multiple independent subsystems. Each of those are made up of multiple classes or modules of classes and methods. Even if we’ve tested the individual units, faults can emerge from their combination, so we integrate the modules together and test their combination and whether they can perform the functions that we stated in the specification. While this testing can’t take place until the modules are completed, the tests can be designed and written earlier - the specifications outline what the correct functionality should be, so we can use the requirements and our architectural design to start to design subsystem tests.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Now, once the subsystems seem to work, we need to combine them to complete our product. We need to test their combination to ensure that therre aren’t integration errors and that the product as a whole meets the requirements. So, we conduct system testing. With system testing, the tests can be prepared early - and they should. This is the requirements-based testing you worked on earlier in the semester. As soon as the specification is ready, we can come up with tests. These tests help refine the specifications, and they help inform design and coding. We finally can run them once the subsystems have been tested and make that argument for verification.</a:t>
            </a:r>
          </a:p>
          <a:p>
            <a:pPr lvl="0" rtl="0">
              <a:spcBef>
                <a:spcPts val="0"/>
              </a:spcBef>
              <a:buNone/>
            </a:pPr>
            <a:r>
              <a:rPr lang="en"/>
              <a:t>Finally, you han d off your product to some users and ask them to use it. This is called acceptance testing, or commonly, ab or alpha/beta testing. This is essentially part of both verification and validation - do the users like it? does it meet their needs? does it do what you promised? But, it can also expose more errors that the other forms of testing didn’t. Users will find new and interesting ways to break your system.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 name="Shape 49"/>
        <p:cNvGrpSpPr/>
        <p:nvPr/>
      </p:nvGrpSpPr>
      <p:grpSpPr>
        <a:xfrm>
          <a:off x="0" y="0"/>
          <a:ext cx="0" cy="0"/>
          <a:chOff x="0" y="0"/>
          <a:chExt cx="0" cy="0"/>
        </a:xfrm>
      </p:grpSpPr>
      <p:sp>
        <p:nvSpPr>
          <p:cNvPr id="50" name="Shape 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 name="Shape 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Today, we are going to reintroduce idea of testing, go over some terminology, and lay out the fundamentals of the process.</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15000"/>
              </a:lnSpc>
              <a:spcBef>
                <a:spcPts val="0"/>
              </a:spcBef>
              <a:buNone/>
            </a:pPr>
            <a:r>
              <a:rPr lang="en">
                <a:solidFill>
                  <a:schemeClr val="dk1"/>
                </a:solidFill>
              </a:rPr>
              <a:t>Testing is something we work on throughout every stage of development. If we take that standard timeline of a project that we’ve looked over a few times now and flesh out the testing portion, here is what we’re left with.</a:t>
            </a:r>
          </a:p>
          <a:p>
            <a:pPr rtl="0">
              <a:lnSpc>
                <a:spcPct val="115000"/>
              </a:lnSpc>
              <a:spcBef>
                <a:spcPts val="0"/>
              </a:spcBef>
              <a:buNone/>
            </a:pPr>
            <a:r>
              <a:rPr lang="en">
                <a:solidFill>
                  <a:schemeClr val="dk1"/>
                </a:solidFill>
              </a:rPr>
              <a:t>We start early - during requirements elicitation and system specification - we form a plan for how we can perform validation - how can we get acceptance from the users?</a:t>
            </a:r>
          </a:p>
          <a:p>
            <a:pPr rtl="0">
              <a:lnSpc>
                <a:spcPct val="115000"/>
              </a:lnSpc>
              <a:spcBef>
                <a:spcPts val="0"/>
              </a:spcBef>
              <a:buNone/>
            </a:pPr>
            <a:r>
              <a:rPr lang="en">
                <a:solidFill>
                  <a:schemeClr val="dk1"/>
                </a:solidFill>
              </a:rPr>
              <a:t>During system specification, we figure out what behaviors we should see from the system as a whole - if we’re looking at that black box</a:t>
            </a:r>
          </a:p>
          <a:p>
            <a:pPr rtl="0">
              <a:lnSpc>
                <a:spcPct val="115000"/>
              </a:lnSpc>
              <a:spcBef>
                <a:spcPts val="0"/>
              </a:spcBef>
              <a:buNone/>
            </a:pPr>
            <a:r>
              <a:rPr lang="en">
                <a:solidFill>
                  <a:schemeClr val="dk1"/>
                </a:solidFill>
              </a:rPr>
              <a:t>and during the early stages of design - we figure out how our system ius broken down at the subsystem level and how to bring together those independent subsystems and look at how we can test those to ensure that their integration has not caused issues.</a:t>
            </a:r>
          </a:p>
          <a:p>
            <a:pPr rtl="0">
              <a:lnSpc>
                <a:spcPct val="115000"/>
              </a:lnSpc>
              <a:spcBef>
                <a:spcPts val="0"/>
              </a:spcBef>
              <a:buNone/>
            </a:pPr>
            <a:r>
              <a:rPr lang="en">
                <a:solidFill>
                  <a:schemeClr val="dk1"/>
                </a:solidFill>
              </a:rPr>
              <a:t>During detailed class design - we figure what classes belong to each subsystem and how to test their integration.</a:t>
            </a:r>
          </a:p>
          <a:p>
            <a:pPr rtl="0">
              <a:lnSpc>
                <a:spcPct val="115000"/>
              </a:lnSpc>
              <a:spcBef>
                <a:spcPts val="0"/>
              </a:spcBef>
              <a:buNone/>
            </a:pPr>
            <a:r>
              <a:rPr lang="en">
                <a:solidFill>
                  <a:schemeClr val="dk1"/>
                </a:solidFill>
              </a:rPr>
              <a:t>Then, during design and development, we both design and execute tests on the individual software units - individual methods of a particular class.</a:t>
            </a:r>
          </a:p>
          <a:p>
            <a:pPr lvl="0" rtl="0">
              <a:lnSpc>
                <a:spcPct val="115000"/>
              </a:lnSpc>
              <a:spcBef>
                <a:spcPts val="0"/>
              </a:spcBef>
              <a:buNone/>
            </a:pPr>
            <a:r>
              <a:rPr lang="en">
                <a:solidFill>
                  <a:schemeClr val="dk1"/>
                </a:solidFill>
              </a:rPr>
              <a:t>Finally, once code is in place, we execute all of those tests we planned earlier. We bring modules together into subsystems and test them, then we bring the subsystems together and test their integration, then we bring our product to the users and ask them to use it. If they accept it, we can finally deploy the system into operation.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 small units of code, tested in isolation from the rest of the system </a:t>
            </a:r>
          </a:p>
          <a:p>
            <a:pPr rtl="0">
              <a:spcBef>
                <a:spcPts val="0"/>
              </a:spcBef>
              <a:buNone/>
            </a:pPr>
            <a:r>
              <a:rPr lang="en"/>
              <a:t>If writing unit tests for classes, your Tests should:</a:t>
            </a:r>
          </a:p>
          <a:p>
            <a:pPr rtl="0">
              <a:spcBef>
                <a:spcPts val="0"/>
              </a:spcBef>
              <a:buNone/>
            </a:pPr>
            <a:r>
              <a:rPr lang="en"/>
              <a:t>(read) - so try every function that is offered by that class</a:t>
            </a:r>
          </a:p>
          <a:p>
            <a:pPr rtl="0">
              <a:spcBef>
                <a:spcPts val="0"/>
              </a:spcBef>
              <a:buNone/>
            </a:pPr>
            <a:r>
              <a:rPr lang="en"/>
              <a:t>(read) - make sure you can set values properly</a:t>
            </a:r>
          </a:p>
          <a:p>
            <a:pPr lvl="0" rtl="0">
              <a:spcBef>
                <a:spcPts val="0"/>
              </a:spcBef>
              <a:buNone/>
            </a:pPr>
            <a:r>
              <a:rPr lang="en"/>
              <a:t>(read) - every outcome of each function should be hit at least once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rtl="0">
              <a:spcBef>
                <a:spcPts val="0"/>
              </a:spcBef>
              <a:buNone/>
            </a:pPr>
            <a:r>
              <a:rPr lang="en"/>
              <a:t>(read)</a:t>
            </a:r>
          </a:p>
          <a:p>
            <a:pPr rtl="0">
              <a:spcBef>
                <a:spcPts val="0"/>
              </a:spcBef>
              <a:buNone/>
            </a:pPr>
            <a:r>
              <a:rPr lang="en"/>
              <a:t>(read). Now, you have often inherited methods from parent classes. You need to test those in the child as well.</a:t>
            </a:r>
          </a:p>
          <a:p>
            <a:pPr rtl="0">
              <a:spcBef>
                <a:spcPts val="0"/>
              </a:spcBef>
              <a:buNone/>
            </a:pPr>
            <a:r>
              <a:rPr lang="en"/>
              <a:t>Inheritance makes testing of classes a little more complicated.. You can’t test a function in the parent class and assume it also works in any subclasses. You make assumptions in the parent that may not be true in the child, and the outcome of a function might depend on other functions that are different or have been overridden in the child. So, anytime that a function is inherited, you still need to test it in the context of the class that has inherited that function.</a:t>
            </a:r>
          </a:p>
          <a:p>
            <a:pPr lvl="0" rtl="0">
              <a:spcBef>
                <a:spcPts val="0"/>
              </a:spcBef>
              <a:buNone/>
            </a:pPr>
            <a:r>
              <a:rPr lang="en"/>
              <a:t>(read).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p>
          <a:p>
            <a:pPr rtl="0">
              <a:spcBef>
                <a:spcPts val="0"/>
              </a:spcBef>
              <a:buNone/>
            </a:pPr>
            <a:r>
              <a:rPr lang="en"/>
              <a:t>may need to mock (read)</a:t>
            </a:r>
          </a:p>
          <a:p>
            <a:pPr rtl="0">
              <a:spcBef>
                <a:spcPts val="0"/>
              </a:spcBef>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p>
          <a:p>
            <a:pPr lvl="0" rtl="0">
              <a:spcBef>
                <a:spcPts val="0"/>
              </a:spcBef>
              <a:buNone/>
            </a:pPr>
            <a:r>
              <a:rPr lang="en"/>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So, what does a test look like? Usually, tests are also units of code that you write that can be executed and perform that series of steps we talked about earlier - set up, execution, and checking the results. Most languages have toolkits for writing unit tests. In Java, the most popular is called JUnit - and IDEs like Eclipse have support for JUnit fairly well integrated into the development environment. Writing tests in JUnit is essentially as easy as writing Java code, you just need to learn some special syntax.</a:t>
            </a:r>
          </a:p>
          <a:p>
            <a:pPr rtl="0">
              <a:spcBef>
                <a:spcPts val="0"/>
              </a:spcBef>
              <a:buNone/>
            </a:pPr>
            <a:r>
              <a:rPr lang="en"/>
              <a:t>- You create classes for testing either a particular class or unit of your system or for testing a kind of functionality. For instance, in your GRADS system, an admin can get a list of students they are responsible for. We could create a class for testing that function and fill it with unit tests that try out different ways of accessing that functionality. The convention is to name it (read), followed by the word Test. </a:t>
            </a:r>
          </a:p>
          <a:p>
            <a:pPr rtl="0">
              <a:spcBef>
                <a:spcPts val="0"/>
              </a:spcBef>
              <a:buNone/>
            </a:pPr>
            <a:r>
              <a:rPr lang="en"/>
              <a:t>- That class contains an initialization method - usually called setUp - that encapsulates all setup steps that you need to perform in every test. The keyword @before denotes your initialization method, and it will be run before each tests is executed by JUnit.</a:t>
            </a:r>
          </a:p>
          <a:p>
            <a:pPr rtl="0">
              <a:spcBef>
                <a:spcPts val="0"/>
              </a:spcBef>
              <a:buNone/>
            </a:pPr>
            <a:r>
              <a:rPr lang="en"/>
              <a:t>- Similarly, we can encapsulate what needs to be done after a test is run and before the next one with the keyword @after. This tear down will be run after every test</a:t>
            </a:r>
          </a:p>
          <a:p>
            <a:pPr rtl="0">
              <a:spcBef>
                <a:spcPts val="0"/>
              </a:spcBef>
              <a:buNone/>
            </a:pPr>
            <a:r>
              <a:rPr lang="en"/>
              <a:t>- Finally, we have a series of tests to run, each of which is marked with the keyword @test.</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This contains anything you want to run before each test. So, we might want to reinitialize our GRADS system, then set the user. Get that taken care of before a test.</a:t>
            </a:r>
          </a:p>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Tests are marked with the @test keyword. They are usually named with the word test, followed by the name of the method being tested, then a description for the outcome or scenario being tested. So, valid is your happy path case, it should work as intended. You might use other words to describe the exception paths - things that should result in the function not being performed. You will define inputs, try to run the function with those, and examine the outputs. There is a special call called fail that will declare the test a failure. You can compare the expected and actual output through if statements and issue fail commands if they don’t match up, or you can make assertions about the results - declare properties that the results must follow. If an assertion fails, than the test fails.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rtl="0">
              <a:spcBef>
                <a:spcPts val="0"/>
              </a:spcBef>
              <a:buNone/>
            </a:pPr>
            <a:r>
              <a:rPr lang="en"/>
              <a:t>- this is where you can make a direct comparison of expected and actual output</a:t>
            </a:r>
          </a:p>
          <a:p>
            <a:pPr rtl="0">
              <a:spcBef>
                <a:spcPts val="0"/>
              </a:spcBef>
              <a:buNone/>
            </a:pPr>
            <a:r>
              <a:rPr lang="en"/>
              <a:t>- assert that a property evaluate to true or false - add two positive numbers, you can assert that the result is positive.</a:t>
            </a:r>
          </a:p>
          <a:p>
            <a:pPr rtl="0">
              <a:spcBef>
                <a:spcPts val="0"/>
              </a:spcBef>
              <a:buNone/>
            </a:pPr>
            <a:r>
              <a:rPr lang="en"/>
              <a:t>- assert that an object is null or not null</a:t>
            </a:r>
          </a:p>
          <a:p>
            <a:pPr rtl="0">
              <a:spcBef>
                <a:spcPts val="0"/>
              </a:spcBef>
              <a:buNone/>
            </a:pPr>
            <a:r>
              <a:rPr lang="en"/>
              <a:t>- assert that two objects are clones</a:t>
            </a:r>
          </a:p>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Here is what this looks like in practice. We call the method we’re testing, with any parameters necessary. Then we make assertions over what we get back</a:t>
            </a:r>
          </a:p>
          <a:p>
            <a:pPr rtl="0">
              <a:spcBef>
                <a:spcPts val="0"/>
              </a:spcBef>
              <a:buNone/>
            </a:pPr>
            <a:r>
              <a:rPr lang="en"/>
              <a:t>(walk through)</a:t>
            </a:r>
          </a:p>
          <a:p>
            <a:pPr lvl="0" rtl="0">
              <a:spcBef>
                <a:spcPts val="0"/>
              </a:spcBef>
              <a:buNone/>
            </a:pPr>
            <a:r>
              <a:rPr lang="en"/>
              <a:t>Now, there is a lot more you can do with unit testing - especially with regard to making sure the right exceptions are thrown - and we’ll talk more about that later on, once you get into your project.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8" name="Shape 5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So, remember the exam? Not that long ago. Back with the requirements, we talked about writing tests, and we introduced the concepts of verification and validation. We defined them this way. (read)</a:t>
            </a:r>
          </a:p>
          <a:p>
            <a:pPr lvl="0" rtl="0">
              <a:spcBef>
                <a:spcPts val="0"/>
              </a:spcBef>
              <a:buNone/>
            </a:pPr>
            <a:r>
              <a:rPr lang="en">
                <a:solidFill>
                  <a:schemeClr val="dk1"/>
                </a:solidFill>
              </a:rPr>
              <a:t>Essentially, these are the two things that you need to do to make sure the software is ready to ship. You need to prove it works, and you need to please the customers. That said, this is a little simplistic. I want to briefly revisit this concept and talk about it a little, because there is a little more to both concepts than this.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read)</a:t>
            </a:r>
          </a:p>
          <a:p>
            <a:pPr rtl="0">
              <a:spcBef>
                <a:spcPts val="0"/>
              </a:spcBef>
              <a:buNone/>
            </a:pPr>
            <a:r>
              <a:rPr lang="en"/>
              <a:t>(read) - we have some contract defined by which you access a subsystem, some top-level class or defined set of methods</a:t>
            </a:r>
          </a:p>
          <a:p>
            <a:pPr lvl="0" rtl="0">
              <a:spcBef>
                <a:spcPts val="0"/>
              </a:spcBef>
              <a:buNone/>
            </a:pPr>
            <a:r>
              <a:rPr lang="en"/>
              <a:t>(read)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 read)</a:t>
            </a:r>
          </a:p>
          <a:p>
            <a:pPr lvl="0" rtl="0">
              <a:spcBef>
                <a:spcPts val="0"/>
              </a:spcBef>
              <a:buNone/>
            </a:pPr>
            <a:r>
              <a:rPr lang="en"/>
              <a:t>Errors in their combined behavior - errors in the interface these combined objects form - are not caught by unit testing because they only emerge when you combine these objects together, when they interact at runtime.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When I say interface, I don’t always mean a piece of java code labeled interface, I mean that we have some clearly defined way to access the functionality offered by a subsystems or even the system as a whole. How these combined units are accessed from the outside. There are four main types of interfaces</a:t>
            </a:r>
          </a:p>
          <a:p>
            <a:pPr rtl="0">
              <a:spcBef>
                <a:spcPts val="0"/>
              </a:spcBef>
              <a:buNone/>
            </a:pPr>
            <a:r>
              <a:rPr lang="en"/>
              <a:t>(read) - that is, what arguments do you pass to a function? </a:t>
            </a:r>
          </a:p>
          <a:p>
            <a:pPr rtl="0">
              <a:spcBef>
                <a:spcPts val="0"/>
              </a:spcBef>
              <a:buNone/>
            </a:pPr>
            <a:r>
              <a:rPr lang="en"/>
              <a:t>(read 2-4)</a:t>
            </a:r>
          </a:p>
          <a:p>
            <a:pPr lvl="0" rtl="0">
              <a:spcBef>
                <a:spcPts val="0"/>
              </a:spcBef>
              <a:buNone/>
            </a:pPr>
            <a:r>
              <a:rPr lang="en"/>
              <a:t>(read 5) - when you have a class that acts as the door to a subsystem -(read 6-8)</a:t>
            </a: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1 -2) the different subsystems don’t talk directly, but instead make changes and read from the central data.</a:t>
            </a:r>
          </a:p>
          <a:p>
            <a:pPr rtl="0">
              <a:spcBef>
                <a:spcPts val="0"/>
              </a:spcBef>
              <a:buNone/>
            </a:pPr>
            <a:r>
              <a:rPr lang="en"/>
              <a:t>(read 3-4). It’s important to look at how you can corrupt that data </a:t>
            </a:r>
          </a:p>
          <a:p>
            <a:pPr lvl="0" rtl="0">
              <a:spcBef>
                <a:spcPts val="0"/>
              </a:spcBef>
              <a:buNone/>
            </a:pPr>
            <a:r>
              <a:rPr lang="en"/>
              <a:t>(read 5-7)</a:t>
            </a:r>
          </a:p>
          <a:p>
            <a:pPr lvl="0" rtl="0">
              <a:spcBef>
                <a:spcPts val="0"/>
              </a:spcBef>
              <a:buNone/>
            </a:pPr>
            <a:r>
              <a:rPr lang="en"/>
              <a:t>Common when you have multiple processes that need to synchronize from time to time, but mostly run independently and can’t be expected to immediately respond to a method call.</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Interface errors are one of the most common forms of error in complex systems. These usually fall into three types.</a:t>
            </a:r>
          </a:p>
          <a:p>
            <a:pPr rtl="0">
              <a:spcBef>
                <a:spcPts val="0"/>
              </a:spcBef>
              <a:buNone/>
            </a:pPr>
            <a:r>
              <a:rPr lang="en"/>
              <a:t>(read)</a:t>
            </a:r>
          </a:p>
          <a:p>
            <a:pPr rtl="0">
              <a:spcBef>
                <a:spcPts val="0"/>
              </a:spcBef>
              <a:buNone/>
            </a:pPr>
            <a:r>
              <a:rPr lang="en"/>
              <a:t>(read).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a:t>
            </a:r>
          </a:p>
          <a:p>
            <a:pPr rtl="0">
              <a:spcBef>
                <a:spcPts val="0"/>
              </a:spcBef>
              <a:buNone/>
            </a:pPr>
            <a:r>
              <a:rPr lang="en"/>
              <a:t>(read)</a:t>
            </a:r>
          </a:p>
          <a:p>
            <a:pPr lvl="0" rtl="0">
              <a:spcBef>
                <a:spcPts val="0"/>
              </a:spcBef>
              <a:buNone/>
            </a:pPr>
            <a:r>
              <a:rPr lang="en"/>
              <a:t>You need to watch out for all three of these, and write tests to account for them.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Testing for interface faults is hard because some of these faults will only manifest under extremely specific conditions - such as bad assumptions on one of a dozen object interactions. Interactions are messy. A fault in one object may only be detected when some other object misbehaves and the impact spreads through interaction. So, some guidelines for interface testing include: </a:t>
            </a:r>
          </a:p>
          <a:p>
            <a:pPr rtl="0">
              <a:spcBef>
                <a:spcPts val="0"/>
              </a:spcBef>
              <a:buNone/>
            </a:pPr>
            <a:r>
              <a:rPr lang="en"/>
              <a:t>(read) - pass in values at the end of their ranges, or are malformed, or are data that is likely to cause an issues. Extreme values are more likely to reveal interface inconsistencies. </a:t>
            </a:r>
          </a:p>
          <a:p>
            <a:pPr rtl="0">
              <a:spcBef>
                <a:spcPts val="0"/>
              </a:spcBef>
              <a:buNone/>
            </a:pPr>
            <a:r>
              <a:rPr lang="en"/>
              <a:t>(read)</a:t>
            </a:r>
          </a:p>
          <a:p>
            <a:pPr rtl="0">
              <a:spcBef>
                <a:spcPts val="0"/>
              </a:spcBef>
              <a:buNone/>
            </a:pPr>
            <a:r>
              <a:rPr lang="en"/>
              <a:t>(read) - One of the biggest issues when controlling access through those procedural objects is mistaken assumptions about what you’re passing in or receiving back. Try to break that object, force it to accept or give back the wrong information. </a:t>
            </a:r>
          </a:p>
          <a:p>
            <a:pPr rtl="0">
              <a:spcBef>
                <a:spcPts val="0"/>
              </a:spcBef>
              <a:buNone/>
            </a:pPr>
            <a:r>
              <a:rPr lang="en"/>
              <a:t>(read) - generate many more messages than are likely to occur in practice, see if you can cause timing problems by flooding the processes with requests.</a:t>
            </a:r>
          </a:p>
          <a:p>
            <a:pPr lvl="0" rtl="0">
              <a:spcBef>
                <a:spcPts val="0"/>
              </a:spcBef>
              <a:buNone/>
            </a:pPr>
            <a:r>
              <a:rPr lang="en"/>
              <a:t>(read) - often, implicit assumptions are made by the programmer about how the central memory space is accessed - what order components check that space or write to it. Try to find those assumptions and try to violate them.</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1" name="Shape 37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a:t>
            </a:r>
          </a:p>
          <a:p>
            <a:pPr lvl="0" rtl="0">
              <a:spcBef>
                <a:spcPts val="0"/>
              </a:spcBef>
              <a:buNone/>
            </a:pPr>
            <a:r>
              <a:rPr lang="en"/>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6" name="Shape 376"/>
        <p:cNvGrpSpPr/>
        <p:nvPr/>
      </p:nvGrpSpPr>
      <p:grpSpPr>
        <a:xfrm>
          <a:off x="0" y="0"/>
          <a:ext cx="0" cy="0"/>
          <a:chOff x="0" y="0"/>
          <a:chExt cx="0" cy="0"/>
        </a:xfrm>
      </p:grpSpPr>
      <p:sp>
        <p:nvSpPr>
          <p:cNvPr id="377" name="Shape 3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8" name="Shape 378"/>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p>
          <a:p>
            <a:pPr rtl="0">
              <a:spcBef>
                <a:spcPts val="0"/>
              </a:spcBef>
              <a:buNone/>
            </a:pPr>
            <a:r>
              <a:rPr lang="en"/>
              <a:t>Acceptance testing is essential. Not only should they have an opportunity for feedback, but also because all sorts of faults only emerge in the wild. Users will put your system through more scenarios than you’d ever expect, they will (read)</a:t>
            </a:r>
          </a:p>
          <a:p>
            <a:pPr lvl="0" rtl="0">
              <a:spcBef>
                <a:spcPts val="0"/>
              </a:spcBef>
              <a:buNone/>
            </a:pPr>
            <a:r>
              <a:rPr lang="en"/>
              <a:t>(read last point)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3" name="Shape 383"/>
        <p:cNvGrpSpPr/>
        <p:nvPr/>
      </p:nvGrpSpPr>
      <p:grpSpPr>
        <a:xfrm>
          <a:off x="0" y="0"/>
          <a:ext cx="0" cy="0"/>
          <a:chOff x="0" y="0"/>
          <a:chExt cx="0" cy="0"/>
        </a:xfrm>
      </p:grpSpPr>
      <p:sp>
        <p:nvSpPr>
          <p:cNvPr id="384" name="Shape 3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5" name="Shape 385"/>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(read) </a:t>
            </a:r>
          </a:p>
          <a:p>
            <a:pPr rtl="0">
              <a:spcBef>
                <a:spcPts val="0"/>
              </a:spcBef>
              <a:buNone/>
            </a:pPr>
            <a:r>
              <a:rPr lang="en"/>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p>
          <a:p>
            <a:pPr rtl="0">
              <a:spcBef>
                <a:spcPts val="0"/>
              </a:spcBef>
              <a:buNone/>
            </a:pPr>
            <a:r>
              <a:rPr lang="en"/>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p>
          <a:p>
            <a:pPr lvl="0" rtl="0">
              <a:spcBef>
                <a:spcPts val="0"/>
              </a:spcBef>
              <a:buNone/>
            </a:pPr>
            <a:r>
              <a:rPr lang="en"/>
              <a:t>acceptance- read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0" name="Shape 390"/>
        <p:cNvGrpSpPr/>
        <p:nvPr/>
      </p:nvGrpSpPr>
      <p:grpSpPr>
        <a:xfrm>
          <a:off x="0" y="0"/>
          <a:ext cx="0" cy="0"/>
          <a:chOff x="0" y="0"/>
          <a:chExt cx="0" cy="0"/>
        </a:xfrm>
      </p:grpSpPr>
      <p:sp>
        <p:nvSpPr>
          <p:cNvPr id="391" name="Shape 3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2" name="Shape 392"/>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Acceptance testing typically follows six stages.</a:t>
            </a:r>
          </a:p>
          <a:p>
            <a:pPr rtl="0">
              <a:spcBef>
                <a:spcPts val="0"/>
              </a:spcBef>
              <a:buNone/>
            </a:pPr>
            <a:r>
              <a:rPr lang="en"/>
              <a:t>- Early in the development process, ideally when signing the contract to build the software, you should (read)</a:t>
            </a:r>
          </a:p>
          <a:p>
            <a:pPr rtl="0">
              <a:spcBef>
                <a:spcPts val="0"/>
              </a:spcBef>
              <a:buNone/>
            </a:pPr>
            <a:r>
              <a:rPr lang="en"/>
              <a:t>- (read) risks- system crashes, or inadequate performance - and how those can be mitigated.</a:t>
            </a:r>
          </a:p>
          <a:p>
            <a:pPr lvl="0" rtl="0">
              <a:spcBef>
                <a:spcPts val="0"/>
              </a:spcBef>
              <a:buNone/>
            </a:pPr>
            <a:r>
              <a:rPr lang="en"/>
              <a:t>- (read). The risk in acceptance testing is that it is hard to establish objective acceptance criteria. There is room for argument. Try to avoid criteria that are entirely at the users whims. Making a strong verification argument can help here in stating your case.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First, let’s look at some alternative definitions of verification. Depending on who you ask, they will tell you something a little different. (read)</a:t>
            </a:r>
          </a:p>
          <a:p>
            <a:pPr rtl="0">
              <a:spcBef>
                <a:spcPts val="0"/>
              </a:spcBef>
              <a:buNone/>
            </a:pPr>
            <a:r>
              <a:rPr lang="en">
                <a:solidFill>
                  <a:schemeClr val="dk1"/>
                </a:solidFill>
              </a:rPr>
              <a:t>Now, that said, there are some commonalities between these definitions. </a:t>
            </a:r>
          </a:p>
          <a:p>
            <a:pPr lvl="0" rtl="0">
              <a:spcBef>
                <a:spcPts val="0"/>
              </a:spcBef>
              <a:buNone/>
            </a:pPr>
            <a:r>
              <a:rPr lang="en">
                <a:solidFill>
                  <a:schemeClr val="dk1"/>
                </a:solidFill>
              </a:rPr>
              <a:t>- Satisfy the conditions, check against specifications, execute in a test or simulated environment, conform to specifications. Verification is about performing an experiment. Can we set some conditions and offer evidence that the software worked as expected.</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7" name="Shape 397"/>
        <p:cNvGrpSpPr/>
        <p:nvPr/>
      </p:nvGrpSpPr>
      <p:grpSpPr>
        <a:xfrm>
          <a:off x="0" y="0"/>
          <a:ext cx="0" cy="0"/>
          <a:chOff x="0" y="0"/>
          <a:chExt cx="0" cy="0"/>
        </a:xfrm>
      </p:grpSpPr>
      <p:sp>
        <p:nvSpPr>
          <p:cNvPr id="398" name="Shape 3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99" name="Shape 39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t>- (read). </a:t>
            </a:r>
          </a:p>
          <a:p>
            <a:pPr lvl="0" rtl="0">
              <a:spcBef>
                <a:spcPts val="0"/>
              </a:spcBef>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4" name="Shape 404"/>
        <p:cNvGrpSpPr/>
        <p:nvPr/>
      </p:nvGrpSpPr>
      <p:grpSpPr>
        <a:xfrm>
          <a:off x="0" y="0"/>
          <a:ext cx="0" cy="0"/>
          <a:chOff x="0" y="0"/>
          <a:chExt cx="0" cy="0"/>
        </a:xfrm>
      </p:grpSpPr>
      <p:sp>
        <p:nvSpPr>
          <p:cNvPr id="405" name="Shape 4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06" name="Shape 4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1" name="Shape 411"/>
        <p:cNvGrpSpPr/>
        <p:nvPr/>
      </p:nvGrpSpPr>
      <p:grpSpPr>
        <a:xfrm>
          <a:off x="0" y="0"/>
          <a:ext cx="0" cy="0"/>
          <a:chOff x="0" y="0"/>
          <a:chExt cx="0" cy="0"/>
        </a:xfrm>
      </p:grpSpPr>
      <p:sp>
        <p:nvSpPr>
          <p:cNvPr id="412" name="Shape 4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3" name="Shape 4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a:t>
            </a:r>
          </a:p>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do the same thing with validation (read)</a:t>
            </a:r>
          </a:p>
          <a:p>
            <a:pPr lvl="0" rtl="0">
              <a:spcBef>
                <a:spcPts val="0"/>
              </a:spcBef>
              <a:buNone/>
            </a:pPr>
            <a:r>
              <a:rPr lang="en">
                <a:solidFill>
                  <a:schemeClr val="dk1"/>
                </a:solidFill>
              </a:rPr>
              <a:t>Again, there are some commonalities between these definitions. </a:t>
            </a:r>
          </a:p>
          <a:p>
            <a:pPr lvl="0" rtl="0">
              <a:spcBef>
                <a:spcPts val="0"/>
              </a:spcBef>
              <a:buNone/>
            </a:pPr>
            <a:r>
              <a:rPr lang="en">
                <a:solidFill>
                  <a:schemeClr val="dk1"/>
                </a:solidFill>
              </a:rPr>
              <a:t>- (read bolded). Validation is asking something a lot broader. In verification, we ask whether the software works under the conditions we set. In validation, we want to know if the software works in the real world?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The point of both verification and validation is ensuring that the software we’re building works. If it doesn’t, we’ve wasted our time, we’re trying to sell a product no one wants or can use. </a:t>
            </a:r>
          </a:p>
          <a:p>
            <a:pPr rtl="0">
              <a:spcBef>
                <a:spcPts val="0"/>
              </a:spcBef>
              <a:buNone/>
            </a:pPr>
            <a:r>
              <a:rPr lang="en">
                <a:solidFill>
                  <a:schemeClr val="dk1"/>
                </a:solidFill>
              </a:rPr>
              <a:t>Ultimately, the point of both is to answer the big, nebulous question of whether the software is correct, but at two different scopes. In verification, we attempt a quantitative process to show that the software is correct. We perform experiments - we run tests - and if the software passes, we build up an evidence base to show that the software is operating correctly. </a:t>
            </a:r>
          </a:p>
          <a:p>
            <a:pPr lvl="0" rtl="0">
              <a:spcBef>
                <a:spcPts val="0"/>
              </a:spcBef>
              <a:buNone/>
            </a:pPr>
            <a:r>
              <a:rPr lang="en">
                <a:solidFill>
                  <a:schemeClr val="dk1"/>
                </a:solidFill>
              </a:rPr>
              <a:t>The goal of validation is ultimately to address the same question - does the software work? But seeks to do so without any constraints. Does it work out there in the real world? That is, is it good enough for the users? Does it do everything they expect, when they expect, and without unacceptable errors? We can’t prove validation, as we can’t set constraints. So, ultimately, validation is more of a qualitative task - are the users happy? Survey them, get their feedback, and if they want changes, make them happen. </a:t>
            </a:r>
            <a:br>
              <a:rPr lang="en">
                <a:solidFill>
                  <a:schemeClr val="dk1"/>
                </a:solidFill>
              </a:rPr>
            </a:b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Which is more important? (discuss). Which is harder? Does that mean that validation is more important? Can we prioritize that?</a:t>
            </a:r>
          </a:p>
          <a:p>
            <a:pPr rtl="0">
              <a:spcBef>
                <a:spcPts val="0"/>
              </a:spcBef>
              <a:buNone/>
            </a:pPr>
            <a:r>
              <a:rPr lang="en">
                <a:solidFill>
                  <a:schemeClr val="dk1"/>
                </a:solidFill>
              </a:rPr>
              <a:t>- Both are extremely important, and they are closely linked. </a:t>
            </a:r>
          </a:p>
          <a:p>
            <a:pPr rtl="0">
              <a:spcBef>
                <a:spcPts val="0"/>
              </a:spcBef>
              <a:buNone/>
            </a:pPr>
            <a:r>
              <a:rPr lang="en">
                <a:solidFill>
                  <a:schemeClr val="dk1"/>
                </a:solidFill>
              </a:rPr>
              <a:t>- (read). You could have had a misunderstanding, the customer might not have told you everything, or - you might not have done a very good job of testing and missed faults.</a:t>
            </a:r>
          </a:p>
          <a:p>
            <a:pPr lvl="0" rtl="0">
              <a:spcBef>
                <a:spcPts val="0"/>
              </a:spcBef>
              <a:buNone/>
            </a:pPr>
            <a:r>
              <a:rPr lang="en">
                <a:solidFill>
                  <a:schemeClr val="dk1"/>
                </a:solidFill>
              </a:rPr>
              <a:t>- That said, (read). And without verification, you’re likely to have missed faults or requirements mistakes. You can’t build a successful, robust system without both.</a:t>
            </a:r>
          </a:p>
          <a:p>
            <a:pPr indent="0" lvl="0" marL="0" rtl="0">
              <a:spcBef>
                <a:spcPts val="0"/>
              </a:spcBef>
              <a:buClr>
                <a:schemeClr val="dk1"/>
              </a:buClr>
              <a:buNone/>
            </a:pPr>
            <a:r>
              <a:rPr lang="en">
                <a:solidFill>
                  <a:schemeClr val="dk1"/>
                </a:solidFill>
              </a:rPr>
              <a:t>Verification and validation is about making an argument that you’ve built the best solution for the job. Validation is subjective - but being able to argue that your software meets their needs is a good start to making the validation case. Verification gives you the evidence to make that argument. Verification is not subjective. You can prove that the system meets its specification, and you can use that as evidence for validation - even if it is just for yourself, you can offer some assurance that you didn’t screw up. Under these conditions, the system does exactly what we promised it would do. So, you can’t prioritize one over the other, but they come hand-in-hand in determining the success of your project.</a:t>
            </a:r>
          </a:p>
          <a:p>
            <a:pPr rtl="0">
              <a:spcBef>
                <a:spcPts val="0"/>
              </a:spcBef>
              <a:buNone/>
            </a:pPr>
            <a:r>
              <a:rPr lang="en">
                <a:solidFill>
                  <a:schemeClr val="dk1"/>
                </a:solidFill>
              </a:rPr>
              <a:t>- When do you perform verification and validation? </a:t>
            </a:r>
          </a:p>
          <a:p>
            <a:pPr rtl="0">
              <a:spcBef>
                <a:spcPts val="0"/>
              </a:spcBef>
              <a:buNone/>
            </a:pPr>
            <a:r>
              <a:rPr lang="en">
                <a:solidFill>
                  <a:schemeClr val="dk1"/>
                </a:solidFill>
              </a:rPr>
              <a:t>- (read)</a:t>
            </a:r>
          </a:p>
          <a:p>
            <a:pPr lvl="0" rtl="0">
              <a:spcBef>
                <a:spcPts val="0"/>
              </a:spcBef>
              <a:buNone/>
            </a:pPr>
            <a:r>
              <a:rPr lang="en">
                <a:solidFill>
                  <a:schemeClr val="dk1"/>
                </a:solidFill>
              </a:rPr>
              <a:t>- Ultimately, both require the full software to finish the job, but (read)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Verification is what we’re most interested in today. Verification comes in two main forms - either static or dynamic. </a:t>
            </a:r>
          </a:p>
          <a:p>
            <a:pPr rtl="0">
              <a:spcBef>
                <a:spcPts val="0"/>
              </a:spcBef>
              <a:buNone/>
            </a:pPr>
            <a:r>
              <a:rPr lang="en">
                <a:solidFill>
                  <a:schemeClr val="dk1"/>
                </a:solidFill>
              </a:rPr>
              <a:t>Static verification is (read). So, it’s the process of inspecting the artifacts produced during development - the requirements, specifications, design documents, source code to find issues, to make formal arguments for correctness. A couple common forms of static verification include</a:t>
            </a:r>
          </a:p>
          <a:p>
            <a:pPr rtl="0">
              <a:spcBef>
                <a:spcPts val="0"/>
              </a:spcBef>
              <a:buNone/>
            </a:pPr>
            <a:r>
              <a:rPr lang="en">
                <a:solidFill>
                  <a:schemeClr val="dk1"/>
                </a:solidFill>
              </a:rPr>
              <a:t>(read), (read).</a:t>
            </a:r>
          </a:p>
          <a:p>
            <a:pPr lvl="0" rtl="0">
              <a:spcBef>
                <a:spcPts val="0"/>
              </a:spcBef>
              <a:buNone/>
            </a:pPr>
            <a:r>
              <a:rPr lang="en">
                <a:solidFill>
                  <a:schemeClr val="dk1"/>
                </a:solidFill>
              </a:rPr>
              <a:t>Static verification can be very effective, and more importantly, does not require working code to perform. Static verification can start from the moment you have detailed requirements or a specification document, and can continue throughout the entire development process.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spcBef>
                <a:spcPts val="0"/>
              </a:spcBef>
              <a:buNone/>
            </a:pPr>
            <a:r>
              <a:rPr lang="en">
                <a:solidFill>
                  <a:schemeClr val="dk1"/>
                </a:solidFill>
              </a:rPr>
              <a:t>(read) - you can read through pieces of the code in isolation and look for issues.</a:t>
            </a:r>
          </a:p>
          <a:p>
            <a:pPr rtl="0">
              <a:spcBef>
                <a:spcPts val="0"/>
              </a:spcBef>
              <a:buNone/>
            </a:pPr>
            <a:r>
              <a:rPr lang="en">
                <a:solidFill>
                  <a:schemeClr val="dk1"/>
                </a:solidFill>
              </a:rPr>
              <a:t>(read). If you need to actually execute the code, (read)</a:t>
            </a:r>
          </a:p>
          <a:p>
            <a:pPr lvl="0" rtl="0">
              <a:spcBef>
                <a:spcPts val="0"/>
              </a:spcBef>
              <a:buNone/>
            </a:pPr>
            <a:r>
              <a:rPr lang="en">
                <a:solidFill>
                  <a:schemeClr val="dk1"/>
                </a:solidFill>
              </a:rPr>
              <a:t>(read) - there are even automated code review techniques that inspect for known vulnerabilities or design issues.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 name="Shape 39"/>
        <p:cNvGrpSpPr/>
        <p:nvPr/>
      </p:nvGrpSpPr>
      <p:grpSpPr>
        <a:xfrm>
          <a:off x="0" y="0"/>
          <a:ext cx="0" cy="0"/>
          <a:chOff x="0" y="0"/>
          <a:chExt cx="0" cy="0"/>
        </a:xfrm>
      </p:grpSpPr>
      <p:sp>
        <p:nvSpPr>
          <p:cNvPr id="40" name="Shape 4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4800"/>
              <a:t>Software Testing Fundamentals</a:t>
            </a:r>
          </a:p>
        </p:txBody>
      </p:sp>
      <p:sp>
        <p:nvSpPr>
          <p:cNvPr id="41" name="Shape 4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20- 11/09/2015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Dynamic Verification</a:t>
            </a:r>
          </a:p>
        </p:txBody>
      </p:sp>
      <p:sp>
        <p:nvSpPr>
          <p:cNvPr id="107" name="Shape 10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Exercising and observing the system to argue that it meets the requirements.</a:t>
            </a:r>
          </a:p>
          <a:p>
            <a:pPr indent="-228600" lvl="1" marL="914400" marR="0" rtl="0" algn="l">
              <a:lnSpc>
                <a:spcPct val="100000"/>
              </a:lnSpc>
              <a:spcBef>
                <a:spcPts val="600"/>
              </a:spcBef>
              <a:spcAft>
                <a:spcPts val="0"/>
              </a:spcAft>
            </a:pPr>
            <a:r>
              <a:rPr lang="en" sz="2400"/>
              <a:t>Testing: Formulating controlled sets of input to demonstrate requirement satisfaction.</a:t>
            </a:r>
          </a:p>
          <a:p>
            <a:pPr indent="-228600" lvl="0" marL="457200" marR="0" rtl="0" algn="l">
              <a:lnSpc>
                <a:spcPct val="100000"/>
              </a:lnSpc>
              <a:spcBef>
                <a:spcPts val="600"/>
              </a:spcBef>
              <a:spcAft>
                <a:spcPts val="0"/>
              </a:spcAft>
            </a:pPr>
            <a:r>
              <a:rPr lang="en"/>
              <a:t>Static verification is not good at discovering problems that arise from runtime interaction, timing problems, or performance issues.</a:t>
            </a:r>
          </a:p>
          <a:p>
            <a:pPr indent="-228600" lvl="0" marL="457200" marR="0" rtl="0" algn="l">
              <a:lnSpc>
                <a:spcPct val="100000"/>
              </a:lnSpc>
              <a:spcBef>
                <a:spcPts val="600"/>
              </a:spcBef>
              <a:spcAft>
                <a:spcPts val="0"/>
              </a:spcAft>
            </a:pPr>
            <a:r>
              <a:rPr lang="en"/>
              <a:t>Dynamic verification is often cheaper than static - easier to automate. </a:t>
            </a:r>
          </a:p>
        </p:txBody>
      </p:sp>
      <p:sp>
        <p:nvSpPr>
          <p:cNvPr id="108" name="Shape 1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114" name="Shape 11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Investigation conducted to provide information about system quality.</a:t>
            </a:r>
          </a:p>
          <a:p>
            <a:pPr indent="-228600" lvl="0" marL="457200" marR="0" rtl="0" algn="l">
              <a:lnSpc>
                <a:spcPct val="100000"/>
              </a:lnSpc>
              <a:spcBef>
                <a:spcPts val="600"/>
              </a:spcBef>
              <a:spcAft>
                <a:spcPts val="0"/>
              </a:spcAft>
            </a:pPr>
            <a:r>
              <a:rPr lang="en"/>
              <a:t>The main purpose of testing is to find errors.</a:t>
            </a:r>
          </a:p>
          <a:p>
            <a:pPr indent="-228600" lvl="1" marL="914400" marR="0" rtl="0" algn="l">
              <a:lnSpc>
                <a:spcPct val="100000"/>
              </a:lnSpc>
              <a:spcBef>
                <a:spcPts val="600"/>
              </a:spcBef>
              <a:spcAft>
                <a:spcPts val="0"/>
              </a:spcAft>
              <a:buSzPct val="100000"/>
            </a:pPr>
            <a:r>
              <a:rPr lang="en" sz="3000"/>
              <a:t>“Testing is the process of trying to discover every conceivable fault or weakness in a work product”                     - Glenford Myers</a:t>
            </a:r>
          </a:p>
        </p:txBody>
      </p:sp>
      <p:sp>
        <p:nvSpPr>
          <p:cNvPr id="115" name="Shape 1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Axiom of Testing</a:t>
            </a:r>
          </a:p>
        </p:txBody>
      </p:sp>
      <p:sp>
        <p:nvSpPr>
          <p:cNvPr id="121" name="Shape 121"/>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sz="4800"/>
              <a:t>“Program testing can be used to show the presence of bugs, but never their absence.”</a:t>
            </a:r>
          </a:p>
          <a:p>
            <a:pPr indent="457200" lvl="0" marL="5029200" marR="0" rtl="0" algn="l">
              <a:lnSpc>
                <a:spcPct val="100000"/>
              </a:lnSpc>
              <a:spcBef>
                <a:spcPts val="600"/>
              </a:spcBef>
              <a:spcAft>
                <a:spcPts val="0"/>
              </a:spcAft>
              <a:buNone/>
            </a:pPr>
            <a:r>
              <a:rPr lang="en"/>
              <a:t>- Dijkstra</a:t>
            </a: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Does Testing Accomplish?</a:t>
            </a:r>
          </a:p>
        </p:txBody>
      </p:sp>
      <p:sp>
        <p:nvSpPr>
          <p:cNvPr id="128" name="Shape 128"/>
          <p:cNvSpPr txBox="1"/>
          <p:nvPr>
            <p:ph idx="1" type="body"/>
          </p:nvPr>
        </p:nvSpPr>
        <p:spPr>
          <a:xfrm>
            <a:off x="457200" y="1600200"/>
            <a:ext cx="869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Your current goal shapes what scenarios the tests cover:</a:t>
            </a:r>
          </a:p>
          <a:p>
            <a:pPr indent="-228600" lvl="0" marL="457200" rtl="0">
              <a:spcBef>
                <a:spcPts val="0"/>
              </a:spcBef>
            </a:pPr>
            <a:r>
              <a:rPr b="1" lang="en"/>
              <a:t>Verification:</a:t>
            </a:r>
            <a:r>
              <a:rPr lang="en"/>
              <a:t> Demonstrate to the customer that the software meets the specifications.</a:t>
            </a:r>
          </a:p>
          <a:p>
            <a:pPr indent="-228600" lvl="1" marL="914400" rtl="0">
              <a:spcBef>
                <a:spcPts val="600"/>
              </a:spcBef>
              <a:buSzPct val="100000"/>
            </a:pPr>
            <a:r>
              <a:rPr lang="en" sz="2800"/>
              <a:t>Tests tend to reflect “normal” usage.</a:t>
            </a:r>
          </a:p>
          <a:p>
            <a:pPr indent="0" lvl="0" marL="457200" rtl="0">
              <a:spcBef>
                <a:spcPts val="600"/>
              </a:spcBef>
              <a:buNone/>
            </a:pPr>
            <a:r>
              <a:t/>
            </a:r>
            <a:endParaRPr sz="1100"/>
          </a:p>
          <a:p>
            <a:pPr indent="-228600" lvl="0" marL="457200" marR="0" rtl="0" algn="l">
              <a:lnSpc>
                <a:spcPct val="100000"/>
              </a:lnSpc>
              <a:spcBef>
                <a:spcPts val="600"/>
              </a:spcBef>
              <a:spcAft>
                <a:spcPts val="0"/>
              </a:spcAft>
            </a:pPr>
            <a:r>
              <a:rPr b="1" lang="en"/>
              <a:t>Fault Detection:</a:t>
            </a:r>
            <a:r>
              <a:rPr lang="en"/>
              <a:t> Discover situations where the behavior of the software is incorrect.</a:t>
            </a:r>
          </a:p>
          <a:p>
            <a:pPr indent="-228600" lvl="1" marL="914400" marR="0" rtl="0" algn="l">
              <a:lnSpc>
                <a:spcPct val="100000"/>
              </a:lnSpc>
              <a:spcBef>
                <a:spcPts val="600"/>
              </a:spcBef>
              <a:spcAft>
                <a:spcPts val="0"/>
              </a:spcAft>
            </a:pPr>
            <a:r>
              <a:rPr lang="en" sz="2800"/>
              <a:t>Tests tend to reflect extreme usage.</a:t>
            </a:r>
          </a:p>
        </p:txBody>
      </p:sp>
      <p:sp>
        <p:nvSpPr>
          <p:cNvPr id="129" name="Shape 1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Bugs? What are Those?</a:t>
            </a:r>
          </a:p>
        </p:txBody>
      </p:sp>
      <p:sp>
        <p:nvSpPr>
          <p:cNvPr id="135" name="Shape 135"/>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93333"/>
            </a:pPr>
            <a:r>
              <a:rPr lang="en"/>
              <a:t>Bug is an overloaded term - does it refer to the bad behavior observed, the source code problem that led to that behavior, or both?</a:t>
            </a:r>
          </a:p>
          <a:p>
            <a:pPr indent="-228600" lvl="0" marL="457200" marR="0" rtl="0" algn="l">
              <a:lnSpc>
                <a:spcPct val="100000"/>
              </a:lnSpc>
              <a:spcBef>
                <a:spcPts val="600"/>
              </a:spcBef>
              <a:spcAft>
                <a:spcPts val="0"/>
              </a:spcAft>
            </a:pPr>
            <a:r>
              <a:rPr b="1" lang="en"/>
              <a:t>Failure</a:t>
            </a:r>
          </a:p>
          <a:p>
            <a:pPr indent="-228600" lvl="1" marL="914400" marR="0" rtl="0" algn="l">
              <a:lnSpc>
                <a:spcPct val="100000"/>
              </a:lnSpc>
              <a:spcBef>
                <a:spcPts val="600"/>
              </a:spcBef>
              <a:spcAft>
                <a:spcPts val="0"/>
              </a:spcAft>
            </a:pPr>
            <a:r>
              <a:rPr lang="en"/>
              <a:t>An execution that yields an incorrect result.</a:t>
            </a:r>
          </a:p>
          <a:p>
            <a:pPr indent="-228600" lvl="0" marL="457200" marR="0" rtl="0" algn="l">
              <a:lnSpc>
                <a:spcPct val="100000"/>
              </a:lnSpc>
              <a:spcBef>
                <a:spcPts val="600"/>
              </a:spcBef>
              <a:spcAft>
                <a:spcPts val="0"/>
              </a:spcAft>
            </a:pPr>
            <a:r>
              <a:rPr b="1" lang="en"/>
              <a:t>Fault</a:t>
            </a:r>
          </a:p>
          <a:p>
            <a:pPr indent="-228600" lvl="1" marL="914400" marR="0" rtl="0" algn="l">
              <a:lnSpc>
                <a:spcPct val="100000"/>
              </a:lnSpc>
              <a:spcBef>
                <a:spcPts val="600"/>
              </a:spcBef>
              <a:spcAft>
                <a:spcPts val="0"/>
              </a:spcAft>
            </a:pPr>
            <a:r>
              <a:rPr lang="en" sz="2400"/>
              <a:t>The problem that is the source of that failure.</a:t>
            </a:r>
          </a:p>
          <a:p>
            <a:pPr indent="-228600" lvl="1" marL="914400" marR="0" rtl="0" algn="l">
              <a:lnSpc>
                <a:spcPct val="100000"/>
              </a:lnSpc>
              <a:spcBef>
                <a:spcPts val="600"/>
              </a:spcBef>
              <a:spcAft>
                <a:spcPts val="0"/>
              </a:spcAft>
            </a:pPr>
            <a:r>
              <a:rPr lang="en"/>
              <a:t>For instance, a typo in a line of the source code.</a:t>
            </a:r>
          </a:p>
          <a:p>
            <a:pPr indent="-228600" lvl="0" marL="457200" marR="0" rtl="0" algn="l">
              <a:lnSpc>
                <a:spcPct val="100000"/>
              </a:lnSpc>
              <a:spcBef>
                <a:spcPts val="600"/>
              </a:spcBef>
              <a:spcAft>
                <a:spcPts val="0"/>
              </a:spcAft>
            </a:pPr>
            <a:r>
              <a:rPr lang="en"/>
              <a:t>When we observe a failure, we try to find the fault that caused it.</a:t>
            </a:r>
          </a:p>
        </p:txBody>
      </p:sp>
      <p:sp>
        <p:nvSpPr>
          <p:cNvPr id="136" name="Shape 1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50"/>
            <a:ext cx="8460599" cy="1143299"/>
          </a:xfrm>
          <a:prstGeom prst="rect">
            <a:avLst/>
          </a:prstGeom>
        </p:spPr>
        <p:txBody>
          <a:bodyPr anchorCtr="0" anchor="b" bIns="91425" lIns="91425" rIns="91425" tIns="91425">
            <a:noAutofit/>
          </a:bodyPr>
          <a:lstStyle/>
          <a:p>
            <a:pPr lvl="0" rtl="0">
              <a:spcBef>
                <a:spcPts val="0"/>
              </a:spcBef>
              <a:buNone/>
            </a:pPr>
            <a:r>
              <a:rPr lang="en"/>
              <a:t>What is a Test?</a:t>
            </a:r>
          </a:p>
        </p:txBody>
      </p:sp>
      <p:sp>
        <p:nvSpPr>
          <p:cNvPr id="142" name="Shape 142"/>
          <p:cNvSpPr txBox="1"/>
          <p:nvPr>
            <p:ph idx="1" type="body"/>
          </p:nvPr>
        </p:nvSpPr>
        <p:spPr>
          <a:xfrm>
            <a:off x="457200" y="1600200"/>
            <a:ext cx="8229600" cy="4429200"/>
          </a:xfrm>
          <a:prstGeom prst="rect">
            <a:avLst/>
          </a:prstGeom>
        </p:spPr>
        <p:txBody>
          <a:bodyPr anchorCtr="0" anchor="t" bIns="91425" lIns="91425" rIns="91425" tIns="91425">
            <a:noAutofit/>
          </a:bodyPr>
          <a:lstStyle/>
          <a:p>
            <a:pPr indent="0" lvl="0" marL="0" rtl="0" algn="l">
              <a:spcBef>
                <a:spcPts val="0"/>
              </a:spcBef>
              <a:buNone/>
            </a:pPr>
            <a:r>
              <a:rPr lang="en" sz="2600"/>
              <a:t>During testing, we instrument the </a:t>
            </a:r>
            <a:r>
              <a:rPr b="1" lang="en" sz="2600"/>
              <a:t>system under test</a:t>
            </a:r>
            <a:r>
              <a:rPr lang="en" sz="2600"/>
              <a:t> and run </a:t>
            </a:r>
            <a:r>
              <a:rPr b="1" lang="en" sz="2600"/>
              <a:t>test cases.</a:t>
            </a:r>
            <a:r>
              <a:rPr lang="en" sz="2600"/>
              <a:t> </a:t>
            </a:r>
          </a:p>
          <a:p>
            <a:pPr indent="0" marL="0" rtl="0" algn="l">
              <a:spcBef>
                <a:spcPts val="0"/>
              </a:spcBef>
              <a:buNone/>
            </a:pPr>
            <a:r>
              <a:t/>
            </a:r>
            <a:endParaRPr/>
          </a:p>
          <a:p>
            <a:pPr indent="0" marL="0" rtl="0" algn="l">
              <a:spcBef>
                <a:spcPts val="0"/>
              </a:spcBef>
              <a:buNone/>
            </a:pPr>
            <a:r>
              <a:t/>
            </a:r>
            <a:endParaRPr/>
          </a:p>
          <a:p>
            <a:pPr indent="0" marL="0" rtl="0" algn="l">
              <a:spcBef>
                <a:spcPts val="0"/>
              </a:spcBef>
              <a:buNone/>
            </a:pPr>
            <a:r>
              <a:t/>
            </a:r>
            <a:endParaRPr/>
          </a:p>
          <a:p>
            <a:pPr indent="0" marL="0" rtl="0" algn="l">
              <a:spcBef>
                <a:spcPts val="0"/>
              </a:spcBef>
              <a:buNone/>
            </a:pPr>
            <a:r>
              <a:rPr lang="en" sz="2600"/>
              <a:t>A test case is made up primarily of:</a:t>
            </a:r>
          </a:p>
          <a:p>
            <a:pPr indent="-228600" lvl="0" marL="457200" rtl="0" algn="l">
              <a:spcBef>
                <a:spcPts val="0"/>
              </a:spcBef>
              <a:buSzPct val="100000"/>
            </a:pPr>
            <a:r>
              <a:rPr b="1" lang="en" sz="2400"/>
              <a:t>Test Input</a:t>
            </a:r>
            <a:r>
              <a:rPr lang="en" sz="2400"/>
              <a:t> - Stimuli fed to the system.</a:t>
            </a:r>
          </a:p>
          <a:p>
            <a:pPr indent="-228600" lvl="0" marL="457200" rtl="0" algn="l">
              <a:spcBef>
                <a:spcPts val="0"/>
              </a:spcBef>
              <a:buSzPct val="100000"/>
            </a:pPr>
            <a:r>
              <a:rPr b="1" lang="en" sz="2400"/>
              <a:t>Test Oracle </a:t>
            </a:r>
            <a:r>
              <a:rPr lang="en" sz="2400"/>
              <a:t>- The expected output, and a way to check whether the actual output matches the expected output.</a:t>
            </a:r>
          </a:p>
          <a:p>
            <a:pPr indent="0" lvl="0" marL="0" rtl="0" algn="ctr">
              <a:spcBef>
                <a:spcPts val="0"/>
              </a:spcBef>
              <a:buNone/>
            </a:pPr>
            <a:r>
              <a:t/>
            </a:r>
            <a:endParaRPr>
              <a:solidFill>
                <a:schemeClr val="dk2"/>
              </a:solidFill>
            </a:endParaRPr>
          </a:p>
        </p:txBody>
      </p:sp>
      <p:sp>
        <p:nvSpPr>
          <p:cNvPr id="143" name="Shape 143"/>
          <p:cNvSpPr/>
          <p:nvPr/>
        </p:nvSpPr>
        <p:spPr>
          <a:xfrm>
            <a:off x="3161062" y="3096475"/>
            <a:ext cx="1013999" cy="839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SUT</a:t>
            </a:r>
          </a:p>
        </p:txBody>
      </p:sp>
      <p:sp>
        <p:nvSpPr>
          <p:cNvPr id="144" name="Shape 144"/>
          <p:cNvSpPr/>
          <p:nvPr/>
        </p:nvSpPr>
        <p:spPr>
          <a:xfrm>
            <a:off x="1449262" y="3134575"/>
            <a:ext cx="7632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b="1" lang="en"/>
              <a:t>Input</a:t>
            </a:r>
          </a:p>
        </p:txBody>
      </p:sp>
      <p:cxnSp>
        <p:nvCxnSpPr>
          <p:cNvPr id="145" name="Shape 145"/>
          <p:cNvCxnSpPr>
            <a:endCxn id="143" idx="1"/>
          </p:cNvCxnSpPr>
          <p:nvPr/>
        </p:nvCxnSpPr>
        <p:spPr>
          <a:xfrm>
            <a:off x="2212462" y="3516174"/>
            <a:ext cx="948600" cy="0"/>
          </a:xfrm>
          <a:prstGeom prst="straightConnector1">
            <a:avLst/>
          </a:prstGeom>
          <a:noFill/>
          <a:ln cap="flat" cmpd="sng" w="19050">
            <a:solidFill>
              <a:schemeClr val="dk2"/>
            </a:solidFill>
            <a:prstDash val="solid"/>
            <a:round/>
            <a:headEnd len="lg" w="lg" type="none"/>
            <a:tailEnd len="lg" w="lg" type="triangle"/>
          </a:ln>
        </p:spPr>
      </p:cxnSp>
      <p:sp>
        <p:nvSpPr>
          <p:cNvPr id="146" name="Shape 146"/>
          <p:cNvSpPr/>
          <p:nvPr/>
        </p:nvSpPr>
        <p:spPr>
          <a:xfrm>
            <a:off x="5297787" y="3455000"/>
            <a:ext cx="894299"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Output</a:t>
            </a:r>
          </a:p>
        </p:txBody>
      </p:sp>
      <p:sp>
        <p:nvSpPr>
          <p:cNvPr id="147" name="Shape 147"/>
          <p:cNvSpPr/>
          <p:nvPr/>
        </p:nvSpPr>
        <p:spPr>
          <a:xfrm>
            <a:off x="5150637" y="2371375"/>
            <a:ext cx="1188600" cy="7632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Expected Output</a:t>
            </a:r>
          </a:p>
        </p:txBody>
      </p:sp>
      <p:cxnSp>
        <p:nvCxnSpPr>
          <p:cNvPr id="148" name="Shape 148"/>
          <p:cNvCxnSpPr>
            <a:stCxn id="143" idx="3"/>
            <a:endCxn id="146" idx="1"/>
          </p:cNvCxnSpPr>
          <p:nvPr/>
        </p:nvCxnSpPr>
        <p:spPr>
          <a:xfrm>
            <a:off x="4175062" y="3516174"/>
            <a:ext cx="1122600" cy="320400"/>
          </a:xfrm>
          <a:prstGeom prst="straightConnector1">
            <a:avLst/>
          </a:prstGeom>
          <a:noFill/>
          <a:ln cap="flat" cmpd="sng" w="19050">
            <a:solidFill>
              <a:schemeClr val="dk2"/>
            </a:solidFill>
            <a:prstDash val="solid"/>
            <a:round/>
            <a:headEnd len="lg" w="lg" type="none"/>
            <a:tailEnd len="lg" w="lg" type="triangle"/>
          </a:ln>
        </p:spPr>
      </p:cxnSp>
      <p:cxnSp>
        <p:nvCxnSpPr>
          <p:cNvPr id="149" name="Shape 149"/>
          <p:cNvCxnSpPr>
            <a:stCxn id="147" idx="2"/>
            <a:endCxn id="146" idx="0"/>
          </p:cNvCxnSpPr>
          <p:nvPr/>
        </p:nvCxnSpPr>
        <p:spPr>
          <a:xfrm>
            <a:off x="5744937" y="3134575"/>
            <a:ext cx="0" cy="320400"/>
          </a:xfrm>
          <a:prstGeom prst="straightConnector1">
            <a:avLst/>
          </a:prstGeom>
          <a:noFill/>
          <a:ln cap="flat" cmpd="sng" w="19050">
            <a:solidFill>
              <a:schemeClr val="dk2"/>
            </a:solidFill>
            <a:prstDash val="solid"/>
            <a:round/>
            <a:headEnd len="lg" w="lg" type="triangle"/>
            <a:tailEnd len="lg" w="lg" type="triangle"/>
          </a:ln>
        </p:spPr>
      </p:cxnSp>
      <p:sp>
        <p:nvSpPr>
          <p:cNvPr id="150" name="Shape 150"/>
          <p:cNvSpPr txBox="1"/>
          <p:nvPr/>
        </p:nvSpPr>
        <p:spPr>
          <a:xfrm>
            <a:off x="6126637" y="3159037"/>
            <a:ext cx="1799099" cy="271499"/>
          </a:xfrm>
          <a:prstGeom prst="rect">
            <a:avLst/>
          </a:prstGeom>
          <a:noFill/>
          <a:ln>
            <a:noFill/>
          </a:ln>
        </p:spPr>
        <p:txBody>
          <a:bodyPr anchorCtr="0" anchor="t" bIns="91425" lIns="91425" rIns="91425" tIns="91425">
            <a:noAutofit/>
          </a:bodyPr>
          <a:lstStyle/>
          <a:p>
            <a:pPr>
              <a:spcBef>
                <a:spcPts val="0"/>
              </a:spcBef>
              <a:buNone/>
            </a:pPr>
            <a:r>
              <a:rPr lang="en"/>
              <a:t>Do they match?</a:t>
            </a:r>
          </a:p>
        </p:txBody>
      </p: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Anatomy of a Test Case</a:t>
            </a:r>
          </a:p>
        </p:txBody>
      </p:sp>
      <p:sp>
        <p:nvSpPr>
          <p:cNvPr id="157" name="Shape 157"/>
          <p:cNvSpPr txBox="1"/>
          <p:nvPr>
            <p:ph idx="1" type="body"/>
          </p:nvPr>
        </p:nvSpPr>
        <p:spPr>
          <a:xfrm>
            <a:off x="457200" y="1600200"/>
            <a:ext cx="8691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Input</a:t>
            </a:r>
          </a:p>
          <a:p>
            <a:pPr indent="-228600" lvl="1" marL="914400" rtl="0">
              <a:spcBef>
                <a:spcPts val="0"/>
              </a:spcBef>
              <a:buClr>
                <a:srgbClr val="000000"/>
              </a:buClr>
            </a:pPr>
            <a:r>
              <a:rPr lang="en">
                <a:solidFill>
                  <a:srgbClr val="000000"/>
                </a:solidFill>
              </a:rPr>
              <a:t>Any required input data.</a:t>
            </a:r>
          </a:p>
          <a:p>
            <a:pPr indent="-228600" lvl="0" marL="457200" rtl="0">
              <a:spcBef>
                <a:spcPts val="0"/>
              </a:spcBef>
              <a:buClr>
                <a:srgbClr val="000000"/>
              </a:buClr>
            </a:pPr>
            <a:r>
              <a:rPr lang="en">
                <a:solidFill>
                  <a:srgbClr val="000000"/>
                </a:solidFill>
              </a:rPr>
              <a:t>Expected Output (Oracle)</a:t>
            </a:r>
          </a:p>
          <a:p>
            <a:pPr indent="-228600" lvl="1" marL="914400" rtl="0">
              <a:spcBef>
                <a:spcPts val="0"/>
              </a:spcBef>
              <a:buClr>
                <a:srgbClr val="000000"/>
              </a:buClr>
            </a:pPr>
            <a:r>
              <a:rPr lang="en">
                <a:solidFill>
                  <a:srgbClr val="000000"/>
                </a:solidFill>
              </a:rPr>
              <a:t>What </a:t>
            </a:r>
            <a:r>
              <a:rPr i="1" lang="en">
                <a:solidFill>
                  <a:srgbClr val="000000"/>
                </a:solidFill>
              </a:rPr>
              <a:t>should</a:t>
            </a:r>
            <a:r>
              <a:rPr lang="en">
                <a:solidFill>
                  <a:srgbClr val="000000"/>
                </a:solidFill>
              </a:rPr>
              <a:t> happen, i.e., values or exceptions.</a:t>
            </a:r>
          </a:p>
          <a:p>
            <a:pPr indent="-228600" lvl="0" marL="457200" rtl="0">
              <a:spcBef>
                <a:spcPts val="0"/>
              </a:spcBef>
              <a:buClr>
                <a:srgbClr val="000000"/>
              </a:buClr>
            </a:pPr>
            <a:r>
              <a:rPr lang="en">
                <a:solidFill>
                  <a:srgbClr val="000000"/>
                </a:solidFill>
              </a:rPr>
              <a:t>Initialization</a:t>
            </a:r>
          </a:p>
          <a:p>
            <a:pPr indent="-228600" lvl="1" marL="914400" rtl="0">
              <a:spcBef>
                <a:spcPts val="0"/>
              </a:spcBef>
              <a:buClr>
                <a:srgbClr val="000000"/>
              </a:buClr>
            </a:pPr>
            <a:r>
              <a:rPr lang="en">
                <a:solidFill>
                  <a:srgbClr val="000000"/>
                </a:solidFill>
              </a:rPr>
              <a:t>Any steps that must be taken before test execution.</a:t>
            </a:r>
          </a:p>
          <a:p>
            <a:pPr indent="-228600" lvl="0" marL="457200" rtl="0">
              <a:spcBef>
                <a:spcPts val="0"/>
              </a:spcBef>
              <a:buClr>
                <a:srgbClr val="000000"/>
              </a:buClr>
            </a:pPr>
            <a:r>
              <a:rPr lang="en">
                <a:solidFill>
                  <a:srgbClr val="000000"/>
                </a:solidFill>
              </a:rPr>
              <a:t>Test Steps</a:t>
            </a:r>
          </a:p>
          <a:p>
            <a:pPr indent="-228600" lvl="1" marL="914400" rtl="0">
              <a:spcBef>
                <a:spcPts val="0"/>
              </a:spcBef>
              <a:buClr>
                <a:srgbClr val="000000"/>
              </a:buClr>
            </a:pPr>
            <a:r>
              <a:rPr lang="en">
                <a:solidFill>
                  <a:srgbClr val="000000"/>
                </a:solidFill>
              </a:rPr>
              <a:t>Interactions with the system, and comparisons between expected and actual values.</a:t>
            </a:r>
          </a:p>
          <a:p>
            <a:pPr indent="-228600" lvl="0" marL="457200" rtl="0">
              <a:spcBef>
                <a:spcPts val="0"/>
              </a:spcBef>
              <a:buClr>
                <a:srgbClr val="000000"/>
              </a:buClr>
            </a:pPr>
            <a:r>
              <a:rPr lang="en">
                <a:solidFill>
                  <a:srgbClr val="000000"/>
                </a:solidFill>
              </a:rPr>
              <a:t>Tear Down</a:t>
            </a:r>
          </a:p>
          <a:p>
            <a:pPr indent="-228600" lvl="1" marL="914400" rtl="0">
              <a:spcBef>
                <a:spcPts val="0"/>
              </a:spcBef>
              <a:buClr>
                <a:srgbClr val="000000"/>
              </a:buClr>
            </a:pPr>
            <a:r>
              <a:rPr lang="en">
                <a:solidFill>
                  <a:srgbClr val="000000"/>
                </a:solidFill>
              </a:rPr>
              <a:t>Any steps that must be taken after test execution.</a:t>
            </a:r>
          </a:p>
          <a:p>
            <a:pPr lvl="0" marR="0" rtl="0" algn="l">
              <a:lnSpc>
                <a:spcPct val="100000"/>
              </a:lnSpc>
              <a:spcBef>
                <a:spcPts val="600"/>
              </a:spcBef>
              <a:spcAft>
                <a:spcPts val="0"/>
              </a:spcAft>
              <a:buNone/>
            </a:pPr>
            <a:r>
              <a:t/>
            </a:r>
            <a:endParaRPr>
              <a:solidFill>
                <a:srgbClr val="000000"/>
              </a:solidFill>
            </a:endParaRPr>
          </a:p>
        </p:txBody>
      </p:sp>
      <p:sp>
        <p:nvSpPr>
          <p:cNvPr id="158" name="Shape 1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Black and White Box Testing</a:t>
            </a:r>
          </a:p>
        </p:txBody>
      </p:sp>
      <p:sp>
        <p:nvSpPr>
          <p:cNvPr id="164" name="Shape 16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Black Box Testing</a:t>
            </a:r>
          </a:p>
          <a:p>
            <a:pPr indent="-228600" lvl="1" marL="914400" rtl="0">
              <a:spcBef>
                <a:spcPts val="0"/>
              </a:spcBef>
            </a:pPr>
            <a:r>
              <a:rPr lang="en"/>
              <a:t>Designed without knowledge of the program’s internal structure and design.</a:t>
            </a:r>
          </a:p>
          <a:p>
            <a:pPr indent="-228600" lvl="1" marL="914400" rtl="0">
              <a:spcBef>
                <a:spcPts val="0"/>
              </a:spcBef>
            </a:pPr>
            <a:r>
              <a:rPr lang="en"/>
              <a:t>Based on functional requirements. </a:t>
            </a:r>
          </a:p>
          <a:p>
            <a:pPr indent="0" lvl="0" marL="457200" rtl="0">
              <a:spcBef>
                <a:spcPts val="0"/>
              </a:spcBef>
              <a:buNone/>
            </a:pPr>
            <a:r>
              <a:t/>
            </a:r>
            <a:endParaRPr sz="1100"/>
          </a:p>
          <a:p>
            <a:pPr indent="-228600" lvl="0" marL="457200" marR="0" rtl="0" algn="l">
              <a:lnSpc>
                <a:spcPct val="100000"/>
              </a:lnSpc>
              <a:spcBef>
                <a:spcPts val="600"/>
              </a:spcBef>
              <a:spcAft>
                <a:spcPts val="0"/>
              </a:spcAft>
              <a:buClr>
                <a:schemeClr val="dk1"/>
              </a:buClr>
              <a:buSzPct val="100000"/>
              <a:buFont typeface="Arial"/>
            </a:pPr>
            <a:r>
              <a:rPr lang="en"/>
              <a:t>White Box Testing</a:t>
            </a:r>
          </a:p>
          <a:p>
            <a:pPr indent="-228600" lvl="1" marL="914400" marR="0" rtl="0" algn="l">
              <a:lnSpc>
                <a:spcPct val="100000"/>
              </a:lnSpc>
              <a:spcBef>
                <a:spcPts val="600"/>
              </a:spcBef>
              <a:spcAft>
                <a:spcPts val="0"/>
              </a:spcAft>
            </a:pPr>
            <a:r>
              <a:rPr lang="en"/>
              <a:t>Examines the internal design of the program. </a:t>
            </a:r>
          </a:p>
          <a:p>
            <a:pPr indent="-228600" lvl="1" marL="914400" marR="0" rtl="0" algn="l">
              <a:lnSpc>
                <a:spcPct val="100000"/>
              </a:lnSpc>
              <a:spcBef>
                <a:spcPts val="600"/>
              </a:spcBef>
              <a:spcAft>
                <a:spcPts val="0"/>
              </a:spcAft>
            </a:pPr>
            <a:r>
              <a:rPr lang="en"/>
              <a:t>Requires detailed knowledge of its structure.</a:t>
            </a:r>
          </a:p>
          <a:p>
            <a:pPr indent="-228600" lvl="1" marL="914400" marR="0" rtl="0" algn="l">
              <a:lnSpc>
                <a:spcPct val="100000"/>
              </a:lnSpc>
              <a:spcBef>
                <a:spcPts val="600"/>
              </a:spcBef>
              <a:spcAft>
                <a:spcPts val="0"/>
              </a:spcAft>
            </a:pPr>
            <a:r>
              <a:rPr lang="en"/>
              <a:t>Tests typically based on coverage of the source code (all statements/conditions/branches have been executed)</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165" name="Shape 1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Stages</a:t>
            </a:r>
          </a:p>
        </p:txBody>
      </p:sp>
      <p:sp>
        <p:nvSpPr>
          <p:cNvPr id="171" name="Shape 17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Unit Testing</a:t>
            </a:r>
          </a:p>
          <a:p>
            <a:pPr indent="-228600" lvl="1" marL="914400" marR="0" rtl="0" algn="l">
              <a:lnSpc>
                <a:spcPct val="100000"/>
              </a:lnSpc>
              <a:spcBef>
                <a:spcPts val="600"/>
              </a:spcBef>
              <a:spcAft>
                <a:spcPts val="0"/>
              </a:spcAft>
            </a:pPr>
            <a:r>
              <a:rPr lang="en"/>
              <a:t>Testing of individual methods of a class. </a:t>
            </a:r>
          </a:p>
          <a:p>
            <a:pPr indent="-228600" lvl="1" marL="914400" marR="0" rtl="0" algn="l">
              <a:lnSpc>
                <a:spcPct val="100000"/>
              </a:lnSpc>
              <a:spcBef>
                <a:spcPts val="600"/>
              </a:spcBef>
              <a:spcAft>
                <a:spcPts val="0"/>
              </a:spcAft>
            </a:pPr>
            <a:r>
              <a:rPr lang="en"/>
              <a:t>Requires design to be final, so usually written and executed simultaneously with coding of the units.</a:t>
            </a:r>
          </a:p>
          <a:p>
            <a:pPr indent="-228600" lvl="0" marL="457200" marR="0" rtl="0" algn="l">
              <a:lnSpc>
                <a:spcPct val="100000"/>
              </a:lnSpc>
              <a:spcBef>
                <a:spcPts val="600"/>
              </a:spcBef>
              <a:spcAft>
                <a:spcPts val="0"/>
              </a:spcAft>
            </a:pPr>
            <a:r>
              <a:rPr lang="en"/>
              <a:t>Module Testing</a:t>
            </a:r>
          </a:p>
          <a:p>
            <a:pPr indent="-228600" lvl="1" marL="914400" marR="0" rtl="0" algn="l">
              <a:lnSpc>
                <a:spcPct val="100000"/>
              </a:lnSpc>
              <a:spcBef>
                <a:spcPts val="600"/>
              </a:spcBef>
              <a:spcAft>
                <a:spcPts val="0"/>
              </a:spcAft>
            </a:pPr>
            <a:r>
              <a:rPr lang="en"/>
              <a:t>Testing of collections of dependent units.</a:t>
            </a:r>
          </a:p>
          <a:p>
            <a:pPr indent="-228600" lvl="1" marL="914400" marR="0" rtl="0" algn="l">
              <a:lnSpc>
                <a:spcPct val="100000"/>
              </a:lnSpc>
              <a:spcBef>
                <a:spcPts val="600"/>
              </a:spcBef>
              <a:spcAft>
                <a:spcPts val="0"/>
              </a:spcAft>
            </a:pPr>
            <a:r>
              <a:rPr lang="en"/>
              <a:t>Takes place at same time as unit testing, as soon as all dependent units complete.</a:t>
            </a:r>
          </a:p>
          <a:p>
            <a:pPr indent="-228600" lvl="0" marL="457200" marR="0" rtl="0" algn="l">
              <a:lnSpc>
                <a:spcPct val="100000"/>
              </a:lnSpc>
              <a:spcBef>
                <a:spcPts val="600"/>
              </a:spcBef>
              <a:spcAft>
                <a:spcPts val="0"/>
              </a:spcAft>
            </a:pPr>
            <a:r>
              <a:rPr lang="en"/>
              <a:t>Subsystem Integration Testing</a:t>
            </a:r>
          </a:p>
          <a:p>
            <a:pPr indent="-228600" lvl="1" marL="914400" marR="0" rtl="0" algn="l">
              <a:lnSpc>
                <a:spcPct val="100000"/>
              </a:lnSpc>
              <a:spcBef>
                <a:spcPts val="600"/>
              </a:spcBef>
              <a:spcAft>
                <a:spcPts val="0"/>
              </a:spcAft>
            </a:pPr>
            <a:r>
              <a:rPr lang="en"/>
              <a:t>Testing modules integrated into subsystems.</a:t>
            </a:r>
          </a:p>
          <a:p>
            <a:pPr indent="-228600" lvl="1" marL="914400" marR="0" rtl="0" algn="l">
              <a:lnSpc>
                <a:spcPct val="100000"/>
              </a:lnSpc>
              <a:spcBef>
                <a:spcPts val="600"/>
              </a:spcBef>
              <a:spcAft>
                <a:spcPts val="0"/>
              </a:spcAft>
            </a:pPr>
            <a:r>
              <a:rPr lang="en"/>
              <a:t>Tests can be written once design is finalized, using SRS document.</a:t>
            </a:r>
          </a:p>
        </p:txBody>
      </p:sp>
      <p:sp>
        <p:nvSpPr>
          <p:cNvPr id="172" name="Shape 1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Stages</a:t>
            </a:r>
          </a:p>
        </p:txBody>
      </p:sp>
      <p:sp>
        <p:nvSpPr>
          <p:cNvPr id="178" name="Shape 17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System Integration Testing</a:t>
            </a:r>
          </a:p>
          <a:p>
            <a:pPr indent="-228600" lvl="1" marL="914400" marR="0" rtl="0" algn="l">
              <a:lnSpc>
                <a:spcPct val="100000"/>
              </a:lnSpc>
              <a:spcBef>
                <a:spcPts val="600"/>
              </a:spcBef>
              <a:spcAft>
                <a:spcPts val="0"/>
              </a:spcAft>
            </a:pPr>
            <a:r>
              <a:rPr lang="en"/>
              <a:t>Integrate subsystems into a complete system, then test the entire product.</a:t>
            </a:r>
          </a:p>
          <a:p>
            <a:pPr indent="-228600" lvl="1" marL="914400" marR="0" rtl="0" algn="l">
              <a:lnSpc>
                <a:spcPct val="100000"/>
              </a:lnSpc>
              <a:spcBef>
                <a:spcPts val="600"/>
              </a:spcBef>
              <a:spcAft>
                <a:spcPts val="0"/>
              </a:spcAft>
            </a:pPr>
            <a:r>
              <a:rPr lang="en"/>
              <a:t>Tests can be written as soon as specification is finalized, executed after subsystem testing.</a:t>
            </a:r>
          </a:p>
          <a:p>
            <a:pPr indent="-228600" lvl="0" marL="457200" marR="0" rtl="0" algn="l">
              <a:lnSpc>
                <a:spcPct val="100000"/>
              </a:lnSpc>
              <a:spcBef>
                <a:spcPts val="600"/>
              </a:spcBef>
              <a:spcAft>
                <a:spcPts val="0"/>
              </a:spcAft>
              <a:buClr>
                <a:schemeClr val="dk1"/>
              </a:buClr>
              <a:buSzPct val="100000"/>
              <a:buFont typeface="Arial"/>
            </a:pPr>
            <a:r>
              <a:rPr lang="en"/>
              <a:t>Acceptance Testing</a:t>
            </a:r>
          </a:p>
          <a:p>
            <a:pPr indent="-228600" lvl="1" marL="914400" marR="0" rtl="0" algn="l">
              <a:lnSpc>
                <a:spcPct val="100000"/>
              </a:lnSpc>
              <a:spcBef>
                <a:spcPts val="600"/>
              </a:spcBef>
              <a:spcAft>
                <a:spcPts val="0"/>
              </a:spcAft>
            </a:pPr>
            <a:r>
              <a:rPr lang="en"/>
              <a:t>Give product to a set of users to check whether it meets their needs. Can also expose more faults.</a:t>
            </a:r>
          </a:p>
          <a:p>
            <a:pPr indent="-228600" lvl="1" marL="914400" marR="0" rtl="0" algn="l">
              <a:lnSpc>
                <a:spcPct val="100000"/>
              </a:lnSpc>
              <a:spcBef>
                <a:spcPts val="600"/>
              </a:spcBef>
              <a:spcAft>
                <a:spcPts val="0"/>
              </a:spcAft>
            </a:pPr>
            <a:r>
              <a:rPr lang="en"/>
              <a:t>Also called alpha/beta testing.</a:t>
            </a:r>
          </a:p>
          <a:p>
            <a:pPr indent="-228600" lvl="1" marL="914400" marR="0" rtl="0" algn="l">
              <a:lnSpc>
                <a:spcPct val="100000"/>
              </a:lnSpc>
              <a:spcBef>
                <a:spcPts val="600"/>
              </a:spcBef>
              <a:spcAft>
                <a:spcPts val="0"/>
              </a:spcAft>
            </a:pPr>
            <a:r>
              <a:rPr lang="en"/>
              <a:t>Acceptance planning can take place during requirements elicitation.</a:t>
            </a: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179" name="Shape 1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47" name="Shape 4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Revisiting Verification &amp; Validation</a:t>
            </a:r>
          </a:p>
          <a:p>
            <a:pPr indent="-228600" lvl="0" marL="457200" marR="0" rtl="0" algn="l">
              <a:lnSpc>
                <a:spcPct val="100000"/>
              </a:lnSpc>
              <a:spcBef>
                <a:spcPts val="600"/>
              </a:spcBef>
              <a:spcAft>
                <a:spcPts val="0"/>
              </a:spcAft>
              <a:buClr>
                <a:schemeClr val="dk1"/>
              </a:buClr>
              <a:buSzPct val="100000"/>
              <a:buFont typeface="Arial"/>
            </a:pPr>
            <a:r>
              <a:rPr lang="en"/>
              <a:t>Testing definitions</a:t>
            </a:r>
          </a:p>
          <a:p>
            <a:pPr indent="-228600" lvl="1" marL="914400" marR="0" rtl="0" algn="l">
              <a:lnSpc>
                <a:spcPct val="100000"/>
              </a:lnSpc>
              <a:spcBef>
                <a:spcPts val="600"/>
              </a:spcBef>
              <a:spcAft>
                <a:spcPts val="0"/>
              </a:spcAft>
            </a:pPr>
            <a:r>
              <a:rPr lang="en"/>
              <a:t>Let’s get the language right.</a:t>
            </a:r>
          </a:p>
          <a:p>
            <a:pPr indent="-228600" lvl="0" marL="457200" marR="0" rtl="0" algn="l">
              <a:lnSpc>
                <a:spcPct val="100000"/>
              </a:lnSpc>
              <a:spcBef>
                <a:spcPts val="600"/>
              </a:spcBef>
              <a:spcAft>
                <a:spcPts val="0"/>
              </a:spcAft>
            </a:pPr>
            <a:r>
              <a:rPr lang="en"/>
              <a:t>What is a test? </a:t>
            </a:r>
          </a:p>
          <a:p>
            <a:pPr indent="-228600" lvl="0" marL="457200" marR="0" rtl="0" algn="l">
              <a:lnSpc>
                <a:spcPct val="100000"/>
              </a:lnSpc>
              <a:spcBef>
                <a:spcPts val="600"/>
              </a:spcBef>
              <a:spcAft>
                <a:spcPts val="0"/>
              </a:spcAft>
            </a:pPr>
            <a:r>
              <a:rPr lang="en"/>
              <a:t>Testing stages.</a:t>
            </a:r>
          </a:p>
          <a:p>
            <a:pPr indent="-228600" lvl="1" marL="914400" marR="0" rtl="0" algn="l">
              <a:lnSpc>
                <a:spcPct val="100000"/>
              </a:lnSpc>
              <a:spcBef>
                <a:spcPts val="600"/>
              </a:spcBef>
              <a:spcAft>
                <a:spcPts val="0"/>
              </a:spcAft>
            </a:pPr>
            <a:r>
              <a:rPr lang="en"/>
              <a:t>Unit, Subsystem, System, and Acceptance Testing</a:t>
            </a:r>
          </a:p>
        </p:txBody>
      </p:sp>
      <p:sp>
        <p:nvSpPr>
          <p:cNvPr id="48" name="Shape 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V-Model of Development</a:t>
            </a:r>
          </a:p>
        </p:txBody>
      </p:sp>
      <p:sp>
        <p:nvSpPr>
          <p:cNvPr id="185" name="Shape 185"/>
          <p:cNvSpPr/>
          <p:nvPr/>
        </p:nvSpPr>
        <p:spPr>
          <a:xfrm>
            <a:off x="301450" y="1980775"/>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186" name="Shape 186"/>
          <p:cNvSpPr/>
          <p:nvPr/>
        </p:nvSpPr>
        <p:spPr>
          <a:xfrm>
            <a:off x="994200" y="2915850"/>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Specification</a:t>
            </a:r>
          </a:p>
        </p:txBody>
      </p:sp>
      <p:sp>
        <p:nvSpPr>
          <p:cNvPr id="187" name="Shape 187"/>
          <p:cNvSpPr/>
          <p:nvPr/>
        </p:nvSpPr>
        <p:spPr>
          <a:xfrm>
            <a:off x="1771150" y="3850925"/>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Architectural Design</a:t>
            </a:r>
          </a:p>
        </p:txBody>
      </p:sp>
      <p:sp>
        <p:nvSpPr>
          <p:cNvPr id="188" name="Shape 188"/>
          <p:cNvSpPr/>
          <p:nvPr/>
        </p:nvSpPr>
        <p:spPr>
          <a:xfrm>
            <a:off x="2752025" y="4785987"/>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Detailed Design</a:t>
            </a:r>
          </a:p>
        </p:txBody>
      </p:sp>
      <p:sp>
        <p:nvSpPr>
          <p:cNvPr id="189" name="Shape 189"/>
          <p:cNvSpPr/>
          <p:nvPr/>
        </p:nvSpPr>
        <p:spPr>
          <a:xfrm>
            <a:off x="3837150" y="5709462"/>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Development and Testing</a:t>
            </a:r>
          </a:p>
        </p:txBody>
      </p:sp>
      <p:sp>
        <p:nvSpPr>
          <p:cNvPr id="190" name="Shape 190"/>
          <p:cNvSpPr/>
          <p:nvPr/>
        </p:nvSpPr>
        <p:spPr>
          <a:xfrm>
            <a:off x="4914275" y="4785987"/>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Testing</a:t>
            </a:r>
          </a:p>
        </p:txBody>
      </p:sp>
      <p:sp>
        <p:nvSpPr>
          <p:cNvPr id="191" name="Shape 191"/>
          <p:cNvSpPr/>
          <p:nvPr/>
        </p:nvSpPr>
        <p:spPr>
          <a:xfrm>
            <a:off x="5726400" y="3850912"/>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Testing</a:t>
            </a:r>
          </a:p>
        </p:txBody>
      </p:sp>
      <p:sp>
        <p:nvSpPr>
          <p:cNvPr id="192" name="Shape 192"/>
          <p:cNvSpPr/>
          <p:nvPr/>
        </p:nvSpPr>
        <p:spPr>
          <a:xfrm>
            <a:off x="6383975" y="2915837"/>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Testing</a:t>
            </a:r>
          </a:p>
        </p:txBody>
      </p:sp>
      <p:sp>
        <p:nvSpPr>
          <p:cNvPr id="193" name="Shape 193"/>
          <p:cNvSpPr/>
          <p:nvPr/>
        </p:nvSpPr>
        <p:spPr>
          <a:xfrm>
            <a:off x="7059100" y="1980762"/>
            <a:ext cx="1469699" cy="71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Operation and Maintenance</a:t>
            </a:r>
          </a:p>
        </p:txBody>
      </p:sp>
      <p:cxnSp>
        <p:nvCxnSpPr>
          <p:cNvPr id="194" name="Shape 194"/>
          <p:cNvCxnSpPr>
            <a:endCxn id="186" idx="1"/>
          </p:cNvCxnSpPr>
          <p:nvPr/>
        </p:nvCxnSpPr>
        <p:spPr>
          <a:xfrm>
            <a:off x="582900" y="2685000"/>
            <a:ext cx="411299" cy="588900"/>
          </a:xfrm>
          <a:prstGeom prst="straightConnector1">
            <a:avLst/>
          </a:prstGeom>
          <a:noFill/>
          <a:ln cap="flat" cmpd="sng" w="19050">
            <a:solidFill>
              <a:schemeClr val="dk2"/>
            </a:solidFill>
            <a:prstDash val="solid"/>
            <a:round/>
            <a:headEnd len="lg" w="lg" type="none"/>
            <a:tailEnd len="lg" w="lg" type="triangle"/>
          </a:ln>
        </p:spPr>
      </p:cxnSp>
      <p:cxnSp>
        <p:nvCxnSpPr>
          <p:cNvPr id="195" name="Shape 195"/>
          <p:cNvCxnSpPr>
            <a:endCxn id="187" idx="1"/>
          </p:cNvCxnSpPr>
          <p:nvPr/>
        </p:nvCxnSpPr>
        <p:spPr>
          <a:xfrm>
            <a:off x="1334649" y="3635975"/>
            <a:ext cx="436500" cy="573000"/>
          </a:xfrm>
          <a:prstGeom prst="straightConnector1">
            <a:avLst/>
          </a:prstGeom>
          <a:noFill/>
          <a:ln cap="flat" cmpd="sng" w="19050">
            <a:solidFill>
              <a:schemeClr val="dk2"/>
            </a:solidFill>
            <a:prstDash val="solid"/>
            <a:round/>
            <a:headEnd len="lg" w="lg" type="none"/>
            <a:tailEnd len="lg" w="lg" type="triangle"/>
          </a:ln>
        </p:spPr>
      </p:cxnSp>
      <p:cxnSp>
        <p:nvCxnSpPr>
          <p:cNvPr id="196" name="Shape 196"/>
          <p:cNvCxnSpPr>
            <a:endCxn id="188" idx="1"/>
          </p:cNvCxnSpPr>
          <p:nvPr/>
        </p:nvCxnSpPr>
        <p:spPr>
          <a:xfrm>
            <a:off x="2132525" y="4571937"/>
            <a:ext cx="619500" cy="572100"/>
          </a:xfrm>
          <a:prstGeom prst="straightConnector1">
            <a:avLst/>
          </a:prstGeom>
          <a:noFill/>
          <a:ln cap="flat" cmpd="sng" w="19050">
            <a:solidFill>
              <a:schemeClr val="dk2"/>
            </a:solidFill>
            <a:prstDash val="solid"/>
            <a:round/>
            <a:headEnd len="lg" w="lg" type="none"/>
            <a:tailEnd len="lg" w="lg" type="triangle"/>
          </a:ln>
        </p:spPr>
      </p:cxnSp>
      <p:cxnSp>
        <p:nvCxnSpPr>
          <p:cNvPr id="197" name="Shape 197"/>
          <p:cNvCxnSpPr>
            <a:endCxn id="189" idx="1"/>
          </p:cNvCxnSpPr>
          <p:nvPr/>
        </p:nvCxnSpPr>
        <p:spPr>
          <a:xfrm>
            <a:off x="3083849" y="5508012"/>
            <a:ext cx="753299" cy="559500"/>
          </a:xfrm>
          <a:prstGeom prst="straightConnector1">
            <a:avLst/>
          </a:prstGeom>
          <a:noFill/>
          <a:ln cap="flat" cmpd="sng" w="19050">
            <a:solidFill>
              <a:schemeClr val="dk2"/>
            </a:solidFill>
            <a:prstDash val="solid"/>
            <a:round/>
            <a:headEnd len="lg" w="lg" type="none"/>
            <a:tailEnd len="lg" w="lg" type="triangle"/>
          </a:ln>
        </p:spPr>
      </p:cxnSp>
      <p:cxnSp>
        <p:nvCxnSpPr>
          <p:cNvPr id="198" name="Shape 198"/>
          <p:cNvCxnSpPr>
            <a:stCxn id="189" idx="3"/>
          </p:cNvCxnSpPr>
          <p:nvPr/>
        </p:nvCxnSpPr>
        <p:spPr>
          <a:xfrm flipH="1" rot="10800000">
            <a:off x="5306849" y="5538612"/>
            <a:ext cx="707400" cy="528900"/>
          </a:xfrm>
          <a:prstGeom prst="straightConnector1">
            <a:avLst/>
          </a:prstGeom>
          <a:noFill/>
          <a:ln cap="flat" cmpd="sng" w="19050">
            <a:solidFill>
              <a:schemeClr val="dk2"/>
            </a:solidFill>
            <a:prstDash val="solid"/>
            <a:round/>
            <a:headEnd len="lg" w="lg" type="none"/>
            <a:tailEnd len="lg" w="lg" type="triangle"/>
          </a:ln>
        </p:spPr>
      </p:cxnSp>
      <p:cxnSp>
        <p:nvCxnSpPr>
          <p:cNvPr id="199" name="Shape 199"/>
          <p:cNvCxnSpPr>
            <a:stCxn id="190" idx="3"/>
          </p:cNvCxnSpPr>
          <p:nvPr/>
        </p:nvCxnSpPr>
        <p:spPr>
          <a:xfrm flipH="1" rot="10800000">
            <a:off x="6383974" y="4587237"/>
            <a:ext cx="504599" cy="556800"/>
          </a:xfrm>
          <a:prstGeom prst="straightConnector1">
            <a:avLst/>
          </a:prstGeom>
          <a:noFill/>
          <a:ln cap="flat" cmpd="sng" w="19050">
            <a:solidFill>
              <a:schemeClr val="dk2"/>
            </a:solidFill>
            <a:prstDash val="solid"/>
            <a:round/>
            <a:headEnd len="lg" w="lg" type="none"/>
            <a:tailEnd len="lg" w="lg" type="triangle"/>
          </a:ln>
        </p:spPr>
      </p:cxnSp>
      <p:cxnSp>
        <p:nvCxnSpPr>
          <p:cNvPr id="200" name="Shape 200"/>
          <p:cNvCxnSpPr>
            <a:stCxn id="191" idx="3"/>
          </p:cNvCxnSpPr>
          <p:nvPr/>
        </p:nvCxnSpPr>
        <p:spPr>
          <a:xfrm flipH="1" rot="10800000">
            <a:off x="7196099" y="3666862"/>
            <a:ext cx="367800" cy="542100"/>
          </a:xfrm>
          <a:prstGeom prst="straightConnector1">
            <a:avLst/>
          </a:prstGeom>
          <a:noFill/>
          <a:ln cap="flat" cmpd="sng" w="19050">
            <a:solidFill>
              <a:schemeClr val="dk2"/>
            </a:solidFill>
            <a:prstDash val="solid"/>
            <a:round/>
            <a:headEnd len="lg" w="lg" type="none"/>
            <a:tailEnd len="lg" w="lg" type="triangle"/>
          </a:ln>
        </p:spPr>
      </p:cxnSp>
      <p:cxnSp>
        <p:nvCxnSpPr>
          <p:cNvPr id="201" name="Shape 201"/>
          <p:cNvCxnSpPr>
            <a:stCxn id="192" idx="3"/>
          </p:cNvCxnSpPr>
          <p:nvPr/>
        </p:nvCxnSpPr>
        <p:spPr>
          <a:xfrm flipH="1" rot="10800000">
            <a:off x="7853674" y="2730887"/>
            <a:ext cx="400500" cy="543000"/>
          </a:xfrm>
          <a:prstGeom prst="straightConnector1">
            <a:avLst/>
          </a:prstGeom>
          <a:noFill/>
          <a:ln cap="flat" cmpd="sng" w="19050">
            <a:solidFill>
              <a:schemeClr val="dk2"/>
            </a:solidFill>
            <a:prstDash val="solid"/>
            <a:round/>
            <a:headEnd len="lg" w="lg" type="none"/>
            <a:tailEnd len="lg" w="lg" type="triangle"/>
          </a:ln>
        </p:spPr>
      </p:cxnSp>
      <p:sp>
        <p:nvSpPr>
          <p:cNvPr id="202" name="Shape 202"/>
          <p:cNvSpPr/>
          <p:nvPr/>
        </p:nvSpPr>
        <p:spPr>
          <a:xfrm>
            <a:off x="3774200" y="1810400"/>
            <a:ext cx="1469699"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 Plan</a:t>
            </a:r>
          </a:p>
        </p:txBody>
      </p:sp>
      <p:sp>
        <p:nvSpPr>
          <p:cNvPr id="203" name="Shape 203"/>
          <p:cNvSpPr/>
          <p:nvPr/>
        </p:nvSpPr>
        <p:spPr>
          <a:xfrm>
            <a:off x="3774200" y="2621400"/>
            <a:ext cx="1469699"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 Plan</a:t>
            </a:r>
          </a:p>
        </p:txBody>
      </p:sp>
      <p:sp>
        <p:nvSpPr>
          <p:cNvPr id="204" name="Shape 204"/>
          <p:cNvSpPr/>
          <p:nvPr/>
        </p:nvSpPr>
        <p:spPr>
          <a:xfrm>
            <a:off x="3748775" y="3432400"/>
            <a:ext cx="1469699"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 Plan</a:t>
            </a:r>
          </a:p>
        </p:txBody>
      </p:sp>
      <p:cxnSp>
        <p:nvCxnSpPr>
          <p:cNvPr id="205" name="Shape 205"/>
          <p:cNvCxnSpPr>
            <a:stCxn id="185" idx="3"/>
            <a:endCxn id="202" idx="1"/>
          </p:cNvCxnSpPr>
          <p:nvPr/>
        </p:nvCxnSpPr>
        <p:spPr>
          <a:xfrm flipH="1" rot="10800000">
            <a:off x="1771149" y="2168425"/>
            <a:ext cx="2003100" cy="170400"/>
          </a:xfrm>
          <a:prstGeom prst="straightConnector1">
            <a:avLst/>
          </a:prstGeom>
          <a:noFill/>
          <a:ln cap="flat" cmpd="sng" w="19050">
            <a:solidFill>
              <a:srgbClr val="980000"/>
            </a:solidFill>
            <a:prstDash val="dash"/>
            <a:round/>
            <a:headEnd len="lg" w="lg" type="none"/>
            <a:tailEnd len="lg" w="lg" type="triangle"/>
          </a:ln>
        </p:spPr>
      </p:cxnSp>
      <p:cxnSp>
        <p:nvCxnSpPr>
          <p:cNvPr id="206" name="Shape 206"/>
          <p:cNvCxnSpPr>
            <a:stCxn id="186" idx="3"/>
            <a:endCxn id="202" idx="1"/>
          </p:cNvCxnSpPr>
          <p:nvPr/>
        </p:nvCxnSpPr>
        <p:spPr>
          <a:xfrm flipH="1" rot="10800000">
            <a:off x="2463899" y="2168400"/>
            <a:ext cx="1310400" cy="1105500"/>
          </a:xfrm>
          <a:prstGeom prst="straightConnector1">
            <a:avLst/>
          </a:prstGeom>
          <a:noFill/>
          <a:ln cap="flat" cmpd="sng" w="19050">
            <a:solidFill>
              <a:srgbClr val="980000"/>
            </a:solidFill>
            <a:prstDash val="dash"/>
            <a:round/>
            <a:headEnd len="lg" w="lg" type="none"/>
            <a:tailEnd len="lg" w="lg" type="triangle"/>
          </a:ln>
        </p:spPr>
      </p:cxnSp>
      <p:cxnSp>
        <p:nvCxnSpPr>
          <p:cNvPr id="207" name="Shape 207"/>
          <p:cNvCxnSpPr>
            <a:stCxn id="186" idx="3"/>
            <a:endCxn id="203" idx="1"/>
          </p:cNvCxnSpPr>
          <p:nvPr/>
        </p:nvCxnSpPr>
        <p:spPr>
          <a:xfrm flipH="1" rot="10800000">
            <a:off x="2463899" y="2979600"/>
            <a:ext cx="1310400" cy="294300"/>
          </a:xfrm>
          <a:prstGeom prst="straightConnector1">
            <a:avLst/>
          </a:prstGeom>
          <a:noFill/>
          <a:ln cap="flat" cmpd="sng" w="19050">
            <a:solidFill>
              <a:srgbClr val="9900FF"/>
            </a:solidFill>
            <a:prstDash val="dash"/>
            <a:round/>
            <a:headEnd len="lg" w="lg" type="none"/>
            <a:tailEnd len="lg" w="lg" type="triangle"/>
          </a:ln>
        </p:spPr>
      </p:cxnSp>
      <p:cxnSp>
        <p:nvCxnSpPr>
          <p:cNvPr id="208" name="Shape 208"/>
          <p:cNvCxnSpPr>
            <a:stCxn id="187" idx="3"/>
            <a:endCxn id="203" idx="1"/>
          </p:cNvCxnSpPr>
          <p:nvPr/>
        </p:nvCxnSpPr>
        <p:spPr>
          <a:xfrm flipH="1" rot="10800000">
            <a:off x="3240849" y="2979575"/>
            <a:ext cx="533400" cy="1229400"/>
          </a:xfrm>
          <a:prstGeom prst="straightConnector1">
            <a:avLst/>
          </a:prstGeom>
          <a:noFill/>
          <a:ln cap="flat" cmpd="sng" w="19050">
            <a:solidFill>
              <a:srgbClr val="9900FF"/>
            </a:solidFill>
            <a:prstDash val="dash"/>
            <a:round/>
            <a:headEnd len="lg" w="lg" type="none"/>
            <a:tailEnd len="lg" w="lg" type="triangle"/>
          </a:ln>
        </p:spPr>
      </p:cxnSp>
      <p:cxnSp>
        <p:nvCxnSpPr>
          <p:cNvPr id="209" name="Shape 209"/>
          <p:cNvCxnSpPr>
            <a:stCxn id="187" idx="3"/>
            <a:endCxn id="204" idx="1"/>
          </p:cNvCxnSpPr>
          <p:nvPr/>
        </p:nvCxnSpPr>
        <p:spPr>
          <a:xfrm flipH="1" rot="10800000">
            <a:off x="3240849" y="3790475"/>
            <a:ext cx="507900" cy="418500"/>
          </a:xfrm>
          <a:prstGeom prst="straightConnector1">
            <a:avLst/>
          </a:prstGeom>
          <a:noFill/>
          <a:ln cap="flat" cmpd="sng" w="19050">
            <a:solidFill>
              <a:srgbClr val="FF00FF"/>
            </a:solidFill>
            <a:prstDash val="dash"/>
            <a:round/>
            <a:headEnd len="lg" w="lg" type="none"/>
            <a:tailEnd len="lg" w="lg" type="triangle"/>
          </a:ln>
        </p:spPr>
      </p:cxnSp>
      <p:cxnSp>
        <p:nvCxnSpPr>
          <p:cNvPr id="210" name="Shape 210"/>
          <p:cNvCxnSpPr>
            <a:stCxn id="188" idx="3"/>
            <a:endCxn id="204" idx="2"/>
          </p:cNvCxnSpPr>
          <p:nvPr/>
        </p:nvCxnSpPr>
        <p:spPr>
          <a:xfrm flipH="1" rot="10800000">
            <a:off x="4221724" y="4148637"/>
            <a:ext cx="261900" cy="995400"/>
          </a:xfrm>
          <a:prstGeom prst="straightConnector1">
            <a:avLst/>
          </a:prstGeom>
          <a:noFill/>
          <a:ln cap="flat" cmpd="sng" w="19050">
            <a:solidFill>
              <a:srgbClr val="FF00FF"/>
            </a:solidFill>
            <a:prstDash val="dash"/>
            <a:round/>
            <a:headEnd len="lg" w="lg" type="none"/>
            <a:tailEnd len="lg" w="lg" type="triangle"/>
          </a:ln>
        </p:spPr>
      </p:cxnSp>
      <p:cxnSp>
        <p:nvCxnSpPr>
          <p:cNvPr id="211" name="Shape 211"/>
          <p:cNvCxnSpPr>
            <a:stCxn id="202" idx="3"/>
            <a:endCxn id="192" idx="1"/>
          </p:cNvCxnSpPr>
          <p:nvPr/>
        </p:nvCxnSpPr>
        <p:spPr>
          <a:xfrm>
            <a:off x="5243899" y="2168450"/>
            <a:ext cx="1140000" cy="1105500"/>
          </a:xfrm>
          <a:prstGeom prst="straightConnector1">
            <a:avLst/>
          </a:prstGeom>
          <a:noFill/>
          <a:ln cap="flat" cmpd="sng" w="19050">
            <a:solidFill>
              <a:srgbClr val="980000"/>
            </a:solidFill>
            <a:prstDash val="dash"/>
            <a:round/>
            <a:headEnd len="lg" w="lg" type="none"/>
            <a:tailEnd len="lg" w="lg" type="triangle"/>
          </a:ln>
        </p:spPr>
      </p:cxnSp>
      <p:cxnSp>
        <p:nvCxnSpPr>
          <p:cNvPr id="212" name="Shape 212"/>
          <p:cNvCxnSpPr>
            <a:stCxn id="203" idx="3"/>
            <a:endCxn id="191" idx="1"/>
          </p:cNvCxnSpPr>
          <p:nvPr/>
        </p:nvCxnSpPr>
        <p:spPr>
          <a:xfrm>
            <a:off x="5243899" y="2979450"/>
            <a:ext cx="482400" cy="1229400"/>
          </a:xfrm>
          <a:prstGeom prst="straightConnector1">
            <a:avLst/>
          </a:prstGeom>
          <a:noFill/>
          <a:ln cap="flat" cmpd="sng" w="19050">
            <a:solidFill>
              <a:srgbClr val="9900FF"/>
            </a:solidFill>
            <a:prstDash val="dash"/>
            <a:round/>
            <a:headEnd len="lg" w="lg" type="none"/>
            <a:tailEnd len="lg" w="lg" type="triangle"/>
          </a:ln>
        </p:spPr>
      </p:cxnSp>
      <p:cxnSp>
        <p:nvCxnSpPr>
          <p:cNvPr id="213" name="Shape 213"/>
          <p:cNvCxnSpPr>
            <a:stCxn id="204" idx="3"/>
            <a:endCxn id="190" idx="0"/>
          </p:cNvCxnSpPr>
          <p:nvPr/>
        </p:nvCxnSpPr>
        <p:spPr>
          <a:xfrm>
            <a:off x="5218474" y="3790450"/>
            <a:ext cx="430800" cy="995400"/>
          </a:xfrm>
          <a:prstGeom prst="straightConnector1">
            <a:avLst/>
          </a:prstGeom>
          <a:noFill/>
          <a:ln cap="flat" cmpd="sng" w="19050">
            <a:solidFill>
              <a:srgbClr val="FF00FF"/>
            </a:solidFill>
            <a:prstDash val="dash"/>
            <a:round/>
            <a:headEnd len="lg" w="lg" type="none"/>
            <a:tailEnd len="lg" w="lg" type="triangle"/>
          </a:ln>
        </p:spPr>
      </p:cxnSp>
      <p:sp>
        <p:nvSpPr>
          <p:cNvPr id="214" name="Shape 214"/>
          <p:cNvSpPr/>
          <p:nvPr/>
        </p:nvSpPr>
        <p:spPr>
          <a:xfrm>
            <a:off x="582900" y="5608575"/>
            <a:ext cx="1469699" cy="716100"/>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Test Plan</a:t>
            </a:r>
          </a:p>
        </p:txBody>
      </p:sp>
      <p:cxnSp>
        <p:nvCxnSpPr>
          <p:cNvPr id="215" name="Shape 215"/>
          <p:cNvCxnSpPr>
            <a:stCxn id="214" idx="3"/>
          </p:cNvCxnSpPr>
          <p:nvPr/>
        </p:nvCxnSpPr>
        <p:spPr>
          <a:xfrm>
            <a:off x="2052599" y="5966625"/>
            <a:ext cx="1774500" cy="335400"/>
          </a:xfrm>
          <a:prstGeom prst="straightConnector1">
            <a:avLst/>
          </a:prstGeom>
          <a:noFill/>
          <a:ln cap="flat" cmpd="sng" w="19050">
            <a:solidFill>
              <a:srgbClr val="274E13"/>
            </a:solidFill>
            <a:prstDash val="dash"/>
            <a:round/>
            <a:headEnd len="lg" w="lg" type="triangle"/>
            <a:tailEnd len="lg" w="lg" type="triangle"/>
          </a:ln>
        </p:spPr>
      </p:cxnSp>
      <p:cxnSp>
        <p:nvCxnSpPr>
          <p:cNvPr id="216" name="Shape 216"/>
          <p:cNvCxnSpPr>
            <a:stCxn id="188" idx="1"/>
          </p:cNvCxnSpPr>
          <p:nvPr/>
        </p:nvCxnSpPr>
        <p:spPr>
          <a:xfrm flipH="1">
            <a:off x="2104325" y="5144037"/>
            <a:ext cx="647700" cy="547200"/>
          </a:xfrm>
          <a:prstGeom prst="straightConnector1">
            <a:avLst/>
          </a:prstGeom>
          <a:noFill/>
          <a:ln cap="flat" cmpd="sng" w="19050">
            <a:solidFill>
              <a:srgbClr val="274E13"/>
            </a:solidFill>
            <a:prstDash val="dash"/>
            <a:round/>
            <a:headEnd len="lg" w="lg" type="none"/>
            <a:tailEnd len="lg" w="lg" type="triangle"/>
          </a:ln>
        </p:spPr>
      </p:cxnSp>
      <p:sp>
        <p:nvSpPr>
          <p:cNvPr id="217" name="Shape 2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Unit Testing</a:t>
            </a:r>
          </a:p>
        </p:txBody>
      </p:sp>
      <p:sp>
        <p:nvSpPr>
          <p:cNvPr id="223" name="Shape 22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t>Unit testing is the process of testing individual method of a class.</a:t>
            </a:r>
          </a:p>
          <a:p>
            <a:pPr indent="-228600" lvl="0" marL="457200" marR="0" rtl="0" algn="l">
              <a:lnSpc>
                <a:spcPct val="100000"/>
              </a:lnSpc>
              <a:spcBef>
                <a:spcPts val="600"/>
              </a:spcBef>
              <a:spcAft>
                <a:spcPts val="0"/>
              </a:spcAft>
            </a:pPr>
            <a:r>
              <a:rPr lang="en"/>
              <a:t>Test input should be calls to methods with different input parameters. </a:t>
            </a:r>
          </a:p>
          <a:p>
            <a:pPr indent="-228600" lvl="0" marL="457200" marR="0" rtl="0" algn="l">
              <a:lnSpc>
                <a:spcPct val="100000"/>
              </a:lnSpc>
              <a:spcBef>
                <a:spcPts val="600"/>
              </a:spcBef>
              <a:spcAft>
                <a:spcPts val="0"/>
              </a:spcAft>
            </a:pPr>
            <a:r>
              <a:rPr lang="en"/>
              <a:t>For a class, tests should:</a:t>
            </a:r>
          </a:p>
          <a:p>
            <a:pPr indent="-228600" lvl="1" marL="914400" marR="0" rtl="0" algn="l">
              <a:lnSpc>
                <a:spcPct val="100000"/>
              </a:lnSpc>
              <a:spcBef>
                <a:spcPts val="600"/>
              </a:spcBef>
              <a:spcAft>
                <a:spcPts val="0"/>
              </a:spcAft>
            </a:pPr>
            <a:r>
              <a:rPr lang="en"/>
              <a:t>Test all operations associated with the class.</a:t>
            </a:r>
          </a:p>
          <a:p>
            <a:pPr indent="-228600" lvl="1" marL="914400" marR="0" rtl="0" algn="l">
              <a:lnSpc>
                <a:spcPct val="100000"/>
              </a:lnSpc>
              <a:spcBef>
                <a:spcPts val="600"/>
              </a:spcBef>
              <a:spcAft>
                <a:spcPts val="0"/>
              </a:spcAft>
            </a:pPr>
            <a:r>
              <a:rPr lang="en"/>
              <a:t>Set and check the value of all attributes associated with the class.</a:t>
            </a:r>
          </a:p>
          <a:p>
            <a:pPr indent="-228600" lvl="1" marL="914400" marR="0" rtl="0" algn="l">
              <a:lnSpc>
                <a:spcPct val="100000"/>
              </a:lnSpc>
              <a:spcBef>
                <a:spcPts val="600"/>
              </a:spcBef>
              <a:spcAft>
                <a:spcPts val="0"/>
              </a:spcAft>
            </a:pPr>
            <a:r>
              <a:rPr lang="en"/>
              <a:t>Put the class into all possible states.</a:t>
            </a:r>
          </a:p>
          <a:p>
            <a:pPr indent="0" lvl="0" marL="457200" marR="0" rtl="0" algn="l">
              <a:lnSpc>
                <a:spcPct val="100000"/>
              </a:lnSpc>
              <a:spcBef>
                <a:spcPts val="600"/>
              </a:spcBef>
              <a:spcAft>
                <a:spcPts val="0"/>
              </a:spcAft>
              <a:buNone/>
            </a:pPr>
            <a:r>
              <a:t/>
            </a:r>
            <a:endParaRPr/>
          </a:p>
        </p:txBody>
      </p:sp>
      <p:sp>
        <p:nvSpPr>
          <p:cNvPr id="224" name="Shape 2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 - WeatherStation</a:t>
            </a:r>
          </a:p>
        </p:txBody>
      </p:sp>
      <p:sp>
        <p:nvSpPr>
          <p:cNvPr id="230" name="Shape 230"/>
          <p:cNvSpPr txBox="1"/>
          <p:nvPr>
            <p:ph idx="1" type="body"/>
          </p:nvPr>
        </p:nvSpPr>
        <p:spPr>
          <a:xfrm>
            <a:off x="3543475" y="1600200"/>
            <a:ext cx="5143200" cy="4967700"/>
          </a:xfrm>
          <a:prstGeom prst="rect">
            <a:avLst/>
          </a:prstGeom>
        </p:spPr>
        <p:txBody>
          <a:bodyPr anchorCtr="0" anchor="t" bIns="91425" lIns="91425" rIns="91425" tIns="91425">
            <a:noAutofit/>
          </a:bodyPr>
          <a:lstStyle/>
          <a:p>
            <a:pPr rtl="0">
              <a:spcBef>
                <a:spcPts val="0"/>
              </a:spcBef>
              <a:buNone/>
            </a:pPr>
            <a:r>
              <a:rPr lang="en"/>
              <a:t>When writing unit tests for WeatherStation, we need:</a:t>
            </a:r>
          </a:p>
          <a:p>
            <a:pPr indent="-228600" lvl="0" marL="457200" rtl="0">
              <a:spcBef>
                <a:spcPts val="0"/>
              </a:spcBef>
            </a:pPr>
            <a:r>
              <a:rPr lang="en"/>
              <a:t>Set and check identifier.</a:t>
            </a:r>
          </a:p>
          <a:p>
            <a:pPr indent="-228600" lvl="0" marL="457200" rtl="0">
              <a:spcBef>
                <a:spcPts val="0"/>
              </a:spcBef>
            </a:pPr>
            <a:r>
              <a:rPr lang="en"/>
              <a:t>Tests for each method.</a:t>
            </a:r>
          </a:p>
          <a:p>
            <a:pPr indent="-228600" lvl="0" marL="457200">
              <a:spcBef>
                <a:spcPts val="0"/>
              </a:spcBef>
            </a:pPr>
            <a:r>
              <a:rPr lang="en"/>
              <a:t>Tests that hit each outcome of each method (error handling, return conditions).</a:t>
            </a:r>
          </a:p>
        </p:txBody>
      </p:sp>
      <p:sp>
        <p:nvSpPr>
          <p:cNvPr id="231" name="Shape 231"/>
          <p:cNvSpPr/>
          <p:nvPr/>
        </p:nvSpPr>
        <p:spPr>
          <a:xfrm>
            <a:off x="348900" y="2092900"/>
            <a:ext cx="2494199" cy="24425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a:t>
            </a:r>
            <a:r>
              <a:rPr b="1" lang="en"/>
              <a:t>eatherStation</a:t>
            </a:r>
          </a:p>
          <a:p>
            <a:pPr lvl="0" rtl="0">
              <a:spcBef>
                <a:spcPts val="0"/>
              </a:spcBef>
              <a:buNone/>
            </a:pPr>
            <a:r>
              <a:t/>
            </a:r>
            <a:endParaRPr/>
          </a:p>
          <a:p>
            <a:pPr lvl="0" rtl="0">
              <a:spcBef>
                <a:spcPts val="0"/>
              </a:spcBef>
              <a:buNone/>
            </a:pPr>
            <a:r>
              <a:rPr lang="en"/>
              <a:t>identifier</a:t>
            </a:r>
          </a:p>
          <a:p>
            <a:pPr lvl="0" rtl="0">
              <a:spcBef>
                <a:spcPts val="0"/>
              </a:spcBef>
              <a:buNone/>
            </a:pPr>
            <a:r>
              <a:t/>
            </a:r>
            <a:endParaRPr/>
          </a:p>
          <a:p>
            <a:pPr lvl="0" rtl="0">
              <a:spcBef>
                <a:spcPts val="0"/>
              </a:spcBef>
              <a:buNone/>
            </a:pPr>
            <a:r>
              <a:rPr lang="en"/>
              <a:t>testLink()</a:t>
            </a:r>
          </a:p>
          <a:p>
            <a:pPr lvl="0" rtl="0">
              <a:spcBef>
                <a:spcPts val="0"/>
              </a:spcBef>
              <a:buNone/>
            </a:pPr>
            <a:r>
              <a:rPr lang="en"/>
              <a:t>reportWeather()</a:t>
            </a:r>
            <a:br>
              <a:rPr lang="en"/>
            </a:br>
            <a:r>
              <a:rPr lang="en"/>
              <a:t>reportStatus()</a:t>
            </a:r>
          </a:p>
          <a:p>
            <a:pPr lvl="0" rtl="0">
              <a:spcBef>
                <a:spcPts val="0"/>
              </a:spcBef>
              <a:buNone/>
            </a:pPr>
            <a:r>
              <a:rPr lang="en"/>
              <a:t>restart(instruments)</a:t>
            </a:r>
          </a:p>
          <a:p>
            <a:pPr lvl="0" rtl="0">
              <a:spcBef>
                <a:spcPts val="0"/>
              </a:spcBef>
              <a:buNone/>
            </a:pPr>
            <a:r>
              <a:rPr lang="en"/>
              <a:t>shutdown(instruments)</a:t>
            </a:r>
          </a:p>
          <a:p>
            <a:pPr lvl="0" rtl="0">
              <a:spcBef>
                <a:spcPts val="0"/>
              </a:spcBef>
              <a:buNone/>
            </a:pPr>
            <a:r>
              <a:rPr lang="en"/>
              <a:t>reconfigure(commands)</a:t>
            </a:r>
          </a:p>
        </p:txBody>
      </p:sp>
      <p:cxnSp>
        <p:nvCxnSpPr>
          <p:cNvPr id="232" name="Shape 232"/>
          <p:cNvCxnSpPr/>
          <p:nvPr/>
        </p:nvCxnSpPr>
        <p:spPr>
          <a:xfrm>
            <a:off x="348900" y="2536861"/>
            <a:ext cx="2494199" cy="0"/>
          </a:xfrm>
          <a:prstGeom prst="straightConnector1">
            <a:avLst/>
          </a:prstGeom>
          <a:noFill/>
          <a:ln cap="flat" cmpd="sng" w="19050">
            <a:solidFill>
              <a:srgbClr val="2388DB"/>
            </a:solidFill>
            <a:prstDash val="solid"/>
            <a:round/>
            <a:headEnd len="lg" w="lg" type="none"/>
            <a:tailEnd len="lg" w="lg" type="none"/>
          </a:ln>
        </p:spPr>
      </p:cxnSp>
      <p:cxnSp>
        <p:nvCxnSpPr>
          <p:cNvPr id="233" name="Shape 233"/>
          <p:cNvCxnSpPr/>
          <p:nvPr/>
        </p:nvCxnSpPr>
        <p:spPr>
          <a:xfrm>
            <a:off x="348900" y="2920539"/>
            <a:ext cx="2494199" cy="0"/>
          </a:xfrm>
          <a:prstGeom prst="straightConnector1">
            <a:avLst/>
          </a:prstGeom>
          <a:noFill/>
          <a:ln cap="flat" cmpd="sng" w="19050">
            <a:solidFill>
              <a:srgbClr val="2388DB"/>
            </a:solidFill>
            <a:prstDash val="solid"/>
            <a:round/>
            <a:headEnd len="lg" w="lg" type="none"/>
            <a:tailEnd len="lg" w="lg" type="none"/>
          </a:ln>
        </p:spPr>
      </p:cxnSp>
      <p:sp>
        <p:nvSpPr>
          <p:cNvPr id="234" name="Shape 2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 Testing - Object Mocking</a:t>
            </a:r>
          </a:p>
        </p:txBody>
      </p:sp>
      <p:sp>
        <p:nvSpPr>
          <p:cNvPr id="240" name="Shape 240"/>
          <p:cNvSpPr txBox="1"/>
          <p:nvPr>
            <p:ph idx="1" type="body"/>
          </p:nvPr>
        </p:nvSpPr>
        <p:spPr>
          <a:xfrm>
            <a:off x="226200" y="1600200"/>
            <a:ext cx="4396800"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p>
          <a:p>
            <a:pPr indent="-228600" lvl="0" marL="457200" marR="0" rtl="0" algn="l">
              <a:lnSpc>
                <a:spcPct val="100000"/>
              </a:lnSpc>
              <a:spcBef>
                <a:spcPts val="600"/>
              </a:spcBef>
              <a:spcAft>
                <a:spcPts val="0"/>
              </a:spcAft>
              <a:buSzPct val="100000"/>
            </a:pPr>
            <a:r>
              <a:rPr lang="en" sz="2400"/>
              <a:t>Mock objects have the same interface as the real component, but are hand-created to simulate the real component.</a:t>
            </a:r>
          </a:p>
          <a:p>
            <a:pPr indent="-228600" lvl="0" marL="457200" marR="0" rtl="0" algn="l">
              <a:lnSpc>
                <a:spcPct val="100000"/>
              </a:lnSpc>
              <a:spcBef>
                <a:spcPts val="600"/>
              </a:spcBef>
              <a:spcAft>
                <a:spcPts val="0"/>
              </a:spcAft>
              <a:buSzPct val="100000"/>
            </a:pPr>
            <a:r>
              <a:rPr lang="en" sz="2400"/>
              <a:t>Can also be used to simulate abnormal operation or rare events.</a:t>
            </a:r>
          </a:p>
        </p:txBody>
      </p:sp>
      <p:sp>
        <p:nvSpPr>
          <p:cNvPr id="241" name="Shape 241"/>
          <p:cNvSpPr/>
          <p:nvPr/>
        </p:nvSpPr>
        <p:spPr>
          <a:xfrm>
            <a:off x="4955500" y="1789000"/>
            <a:ext cx="1899599" cy="1949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242" name="Shape 242"/>
          <p:cNvCxnSpPr/>
          <p:nvPr/>
        </p:nvCxnSpPr>
        <p:spPr>
          <a:xfrm>
            <a:off x="4955500" y="2153950"/>
            <a:ext cx="1899599" cy="0"/>
          </a:xfrm>
          <a:prstGeom prst="straightConnector1">
            <a:avLst/>
          </a:prstGeom>
          <a:noFill/>
          <a:ln cap="flat" cmpd="sng" w="19050">
            <a:solidFill>
              <a:srgbClr val="2388DB"/>
            </a:solidFill>
            <a:prstDash val="solid"/>
            <a:round/>
            <a:headEnd len="lg" w="lg" type="none"/>
            <a:tailEnd len="lg" w="lg" type="none"/>
          </a:ln>
        </p:spPr>
      </p:cxnSp>
      <p:cxnSp>
        <p:nvCxnSpPr>
          <p:cNvPr id="243" name="Shape 243"/>
          <p:cNvCxnSpPr/>
          <p:nvPr/>
        </p:nvCxnSpPr>
        <p:spPr>
          <a:xfrm>
            <a:off x="4955500" y="3193625"/>
            <a:ext cx="1899599" cy="0"/>
          </a:xfrm>
          <a:prstGeom prst="straightConnector1">
            <a:avLst/>
          </a:prstGeom>
          <a:noFill/>
          <a:ln cap="flat" cmpd="sng" w="19050">
            <a:solidFill>
              <a:srgbClr val="2388DB"/>
            </a:solidFill>
            <a:prstDash val="solid"/>
            <a:round/>
            <a:headEnd len="lg" w="lg" type="none"/>
            <a:tailEnd len="lg" w="lg" type="none"/>
          </a:ln>
        </p:spPr>
      </p:cxnSp>
      <p:sp>
        <p:nvSpPr>
          <p:cNvPr id="244" name="Shape 244"/>
          <p:cNvSpPr/>
          <p:nvPr/>
        </p:nvSpPr>
        <p:spPr>
          <a:xfrm>
            <a:off x="7503650" y="3040600"/>
            <a:ext cx="1346700" cy="13343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45" name="Shape 245"/>
          <p:cNvCxnSpPr/>
          <p:nvPr/>
        </p:nvCxnSpPr>
        <p:spPr>
          <a:xfrm>
            <a:off x="7503650" y="3335562"/>
            <a:ext cx="1346700" cy="0"/>
          </a:xfrm>
          <a:prstGeom prst="straightConnector1">
            <a:avLst/>
          </a:prstGeom>
          <a:noFill/>
          <a:ln cap="flat" cmpd="sng" w="19050">
            <a:solidFill>
              <a:srgbClr val="2388DB"/>
            </a:solidFill>
            <a:prstDash val="solid"/>
            <a:round/>
            <a:headEnd len="lg" w="lg" type="none"/>
            <a:tailEnd len="lg" w="lg" type="none"/>
          </a:ln>
        </p:spPr>
      </p:cxnSp>
      <p:cxnSp>
        <p:nvCxnSpPr>
          <p:cNvPr id="246" name="Shape 246"/>
          <p:cNvCxnSpPr/>
          <p:nvPr/>
        </p:nvCxnSpPr>
        <p:spPr>
          <a:xfrm>
            <a:off x="7503650" y="3765412"/>
            <a:ext cx="1346700" cy="0"/>
          </a:xfrm>
          <a:prstGeom prst="straightConnector1">
            <a:avLst/>
          </a:prstGeom>
          <a:noFill/>
          <a:ln cap="flat" cmpd="sng" w="19050">
            <a:solidFill>
              <a:srgbClr val="2388DB"/>
            </a:solidFill>
            <a:prstDash val="solid"/>
            <a:round/>
            <a:headEnd len="lg" w="lg" type="none"/>
            <a:tailEnd len="lg" w="lg" type="none"/>
          </a:ln>
        </p:spPr>
      </p:cxnSp>
      <p:sp>
        <p:nvSpPr>
          <p:cNvPr id="247" name="Shape 247"/>
          <p:cNvSpPr/>
          <p:nvPr/>
        </p:nvSpPr>
        <p:spPr>
          <a:xfrm>
            <a:off x="5420925" y="4459100"/>
            <a:ext cx="1742399" cy="13343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Mock_Thermometer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48" name="Shape 248"/>
          <p:cNvCxnSpPr/>
          <p:nvPr/>
        </p:nvCxnSpPr>
        <p:spPr>
          <a:xfrm>
            <a:off x="5420925" y="4754062"/>
            <a:ext cx="1742399" cy="0"/>
          </a:xfrm>
          <a:prstGeom prst="straightConnector1">
            <a:avLst/>
          </a:prstGeom>
          <a:noFill/>
          <a:ln cap="flat" cmpd="sng" w="19050">
            <a:solidFill>
              <a:srgbClr val="2388DB"/>
            </a:solidFill>
            <a:prstDash val="solid"/>
            <a:round/>
            <a:headEnd len="lg" w="lg" type="none"/>
            <a:tailEnd len="lg" w="lg" type="none"/>
          </a:ln>
        </p:spPr>
      </p:cxnSp>
      <p:cxnSp>
        <p:nvCxnSpPr>
          <p:cNvPr id="249" name="Shape 249"/>
          <p:cNvCxnSpPr/>
          <p:nvPr/>
        </p:nvCxnSpPr>
        <p:spPr>
          <a:xfrm>
            <a:off x="5420925" y="5183912"/>
            <a:ext cx="1742399" cy="0"/>
          </a:xfrm>
          <a:prstGeom prst="straightConnector1">
            <a:avLst/>
          </a:prstGeom>
          <a:noFill/>
          <a:ln cap="flat" cmpd="sng" w="19050">
            <a:solidFill>
              <a:srgbClr val="2388DB"/>
            </a:solidFill>
            <a:prstDash val="solid"/>
            <a:round/>
            <a:headEnd len="lg" w="lg" type="none"/>
            <a:tailEnd len="lg" w="lg" type="none"/>
          </a:ln>
        </p:spPr>
      </p:cxnSp>
      <p:cxnSp>
        <p:nvCxnSpPr>
          <p:cNvPr id="250" name="Shape 250"/>
          <p:cNvCxnSpPr/>
          <p:nvPr/>
        </p:nvCxnSpPr>
        <p:spPr>
          <a:xfrm flipH="1" rot="10800000">
            <a:off x="7108775" y="2954674"/>
            <a:ext cx="1875300" cy="1264800"/>
          </a:xfrm>
          <a:prstGeom prst="straightConnector1">
            <a:avLst/>
          </a:prstGeom>
          <a:noFill/>
          <a:ln cap="flat" cmpd="sng" w="38100">
            <a:solidFill>
              <a:srgbClr val="FF0000"/>
            </a:solidFill>
            <a:prstDash val="solid"/>
            <a:round/>
            <a:headEnd len="lg" w="lg" type="none"/>
            <a:tailEnd len="lg" w="lg" type="none"/>
          </a:ln>
        </p:spPr>
      </p:cxnSp>
      <p:cxnSp>
        <p:nvCxnSpPr>
          <p:cNvPr id="251" name="Shape 251"/>
          <p:cNvCxnSpPr/>
          <p:nvPr/>
        </p:nvCxnSpPr>
        <p:spPr>
          <a:xfrm>
            <a:off x="5146225" y="3510775"/>
            <a:ext cx="218100" cy="1842599"/>
          </a:xfrm>
          <a:prstGeom prst="straightConnector1">
            <a:avLst/>
          </a:prstGeom>
          <a:noFill/>
          <a:ln cap="flat" cmpd="sng" w="38100">
            <a:solidFill>
              <a:srgbClr val="000000"/>
            </a:solidFill>
            <a:prstDash val="solid"/>
            <a:round/>
            <a:headEnd len="lg" w="lg" type="none"/>
            <a:tailEnd len="lg" w="lg" type="triangle"/>
          </a:ln>
        </p:spPr>
      </p:cxnSp>
      <p:sp>
        <p:nvSpPr>
          <p:cNvPr id="252" name="Shape 252"/>
          <p:cNvSpPr/>
          <p:nvPr/>
        </p:nvSpPr>
        <p:spPr>
          <a:xfrm>
            <a:off x="6432775" y="5353375"/>
            <a:ext cx="2060700" cy="7986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rtl="0">
              <a:spcBef>
                <a:spcPts val="0"/>
              </a:spcBef>
              <a:buNone/>
            </a:pPr>
            <a:r>
              <a:rPr lang="en"/>
              <a:t>get(){</a:t>
            </a:r>
          </a:p>
          <a:p>
            <a:pPr rtl="0">
              <a:spcBef>
                <a:spcPts val="0"/>
              </a:spcBef>
              <a:buNone/>
            </a:pPr>
            <a:r>
              <a:rPr lang="en"/>
              <a:t>	return 98;</a:t>
            </a:r>
          </a:p>
          <a:p>
            <a:pPr>
              <a:spcBef>
                <a:spcPts val="0"/>
              </a:spcBef>
              <a:buNone/>
            </a:pPr>
            <a:r>
              <a:rPr lang="en"/>
              <a:t>}</a:t>
            </a:r>
          </a:p>
        </p:txBody>
      </p:sp>
      <p:sp>
        <p:nvSpPr>
          <p:cNvPr id="253" name="Shape 2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259" name="Shape 259"/>
          <p:cNvSpPr txBox="1"/>
          <p:nvPr>
            <p:ph idx="1" type="body"/>
          </p:nvPr>
        </p:nvSpPr>
        <p:spPr>
          <a:xfrm>
            <a:off x="457200" y="1600200"/>
            <a:ext cx="41981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JUnit is a Java-based toolkit for writing executable tests.</a:t>
            </a:r>
            <a:r>
              <a:rPr lang="en"/>
              <a:t> </a:t>
            </a:r>
          </a:p>
          <a:p>
            <a:pPr indent="-228600" lvl="0" marL="457200" marR="0" rtl="0" algn="l">
              <a:lnSpc>
                <a:spcPct val="100000"/>
              </a:lnSpc>
              <a:spcBef>
                <a:spcPts val="600"/>
              </a:spcBef>
              <a:spcAft>
                <a:spcPts val="0"/>
              </a:spcAft>
              <a:buSzPct val="100000"/>
            </a:pPr>
            <a:r>
              <a:rPr lang="en" sz="2400"/>
              <a:t>You write testing class containing a series of unit tests centered around either one kind of functionality or a class being tested.</a:t>
            </a:r>
          </a:p>
          <a:p>
            <a:pPr indent="-228600" lvl="0" marL="457200" marR="0" rtl="0" algn="l">
              <a:lnSpc>
                <a:spcPct val="100000"/>
              </a:lnSpc>
              <a:spcBef>
                <a:spcPts val="600"/>
              </a:spcBef>
              <a:spcAft>
                <a:spcPts val="0"/>
              </a:spcAft>
              <a:buSzPct val="100000"/>
            </a:pPr>
            <a:r>
              <a:rPr lang="en" sz="2400"/>
              <a:t>The class contains an initialization method, a tear down method, and tests.</a:t>
            </a:r>
          </a:p>
          <a:p>
            <a:pPr lvl="0" marR="0" rtl="0" algn="l">
              <a:lnSpc>
                <a:spcPct val="100000"/>
              </a:lnSpc>
              <a:spcBef>
                <a:spcPts val="600"/>
              </a:spcBef>
              <a:spcAft>
                <a:spcPts val="0"/>
              </a:spcAft>
              <a:buClr>
                <a:schemeClr val="dk1"/>
              </a:buClr>
              <a:buFont typeface="Arial"/>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60" name="Shape 2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
        <p:nvSpPr>
          <p:cNvPr id="261" name="Shape 261"/>
          <p:cNvSpPr txBox="1"/>
          <p:nvPr/>
        </p:nvSpPr>
        <p:spPr>
          <a:xfrm>
            <a:off x="4592875" y="1628375"/>
            <a:ext cx="4446900" cy="4655099"/>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public class GetStudentsTest {</a:t>
            </a:r>
          </a:p>
          <a:p>
            <a:pPr lvl="0" rtl="0">
              <a:spcBef>
                <a:spcPts val="0"/>
              </a:spcBef>
              <a:buClr>
                <a:schemeClr val="dk1"/>
              </a:buClr>
              <a:buFont typeface="Arial"/>
              <a:buNone/>
            </a:pPr>
            <a:r>
              <a:t/>
            </a:r>
            <a:endParaRPr sz="1800">
              <a:latin typeface="Courier New"/>
              <a:ea typeface="Courier New"/>
              <a:cs typeface="Courier New"/>
              <a:sym typeface="Courier New"/>
            </a:endParaRPr>
          </a:p>
          <a:p>
            <a:pPr indent="457200" lvl="0" rtl="0">
              <a:spcBef>
                <a:spcPts val="0"/>
              </a:spcBef>
              <a:buClr>
                <a:schemeClr val="dk1"/>
              </a:buClr>
              <a:buSzPct val="61111"/>
              <a:buFont typeface="Arial"/>
              <a:buNone/>
            </a:pPr>
            <a:r>
              <a:rPr b="1" lang="en" sz="1800">
                <a:latin typeface="Courier New"/>
                <a:ea typeface="Courier New"/>
                <a:cs typeface="Courier New"/>
                <a:sym typeface="Courier New"/>
              </a:rPr>
              <a:t>@Before</a:t>
            </a:r>
          </a:p>
          <a:p>
            <a:pPr indent="0" lvl="0" marL="457200" rtl="0">
              <a:spcBef>
                <a:spcPts val="0"/>
              </a:spcBef>
              <a:buNone/>
            </a:pPr>
            <a:r>
              <a:rPr lang="en" sz="1800">
                <a:latin typeface="Courier New"/>
                <a:ea typeface="Courier New"/>
                <a:cs typeface="Courier New"/>
                <a:sym typeface="Courier New"/>
              </a:rPr>
              <a:t>public void setUp() throws Exception { .. }</a:t>
            </a:r>
          </a:p>
          <a:p>
            <a:pPr lvl="0" rtl="0">
              <a:spcBef>
                <a:spcPts val="0"/>
              </a:spcBef>
              <a:buClr>
                <a:schemeClr val="dk1"/>
              </a:buClr>
              <a:buFont typeface="Arial"/>
              <a:buNone/>
            </a:pPr>
            <a:r>
              <a:t/>
            </a:r>
            <a:endParaRPr sz="1800">
              <a:latin typeface="Courier New"/>
              <a:ea typeface="Courier New"/>
              <a:cs typeface="Courier New"/>
              <a:sym typeface="Courier New"/>
            </a:endParaRPr>
          </a:p>
          <a:p>
            <a:pPr indent="457200" lvl="0" rtl="0">
              <a:spcBef>
                <a:spcPts val="0"/>
              </a:spcBef>
              <a:buClr>
                <a:schemeClr val="dk1"/>
              </a:buClr>
              <a:buSzPct val="61111"/>
              <a:buFont typeface="Arial"/>
              <a:buNone/>
            </a:pPr>
            <a:r>
              <a:rPr b="1" lang="en" sz="1800">
                <a:latin typeface="Courier New"/>
                <a:ea typeface="Courier New"/>
                <a:cs typeface="Courier New"/>
                <a:sym typeface="Courier New"/>
              </a:rPr>
              <a:t>@After</a:t>
            </a:r>
          </a:p>
          <a:p>
            <a:pPr indent="457200" lvl="0" rtl="0">
              <a:spcBef>
                <a:spcPts val="0"/>
              </a:spcBef>
              <a:buNone/>
            </a:pPr>
            <a:r>
              <a:rPr lang="en" sz="1800">
                <a:latin typeface="Courier New"/>
                <a:ea typeface="Courier New"/>
                <a:cs typeface="Courier New"/>
                <a:sym typeface="Courier New"/>
              </a:rPr>
              <a:t>public void tearDown() </a:t>
            </a:r>
          </a:p>
          <a:p>
            <a:pPr indent="0" lvl="0" marL="457200" rtl="0">
              <a:spcBef>
                <a:spcPts val="0"/>
              </a:spcBef>
              <a:buNone/>
            </a:pPr>
            <a:r>
              <a:rPr lang="en" sz="1800">
                <a:latin typeface="Courier New"/>
                <a:ea typeface="Courier New"/>
                <a:cs typeface="Courier New"/>
                <a:sym typeface="Courier New"/>
              </a:rPr>
              <a:t>throws Exception { .. }</a:t>
            </a:r>
          </a:p>
          <a:p>
            <a:pPr lvl="0" rtl="0">
              <a:spcBef>
                <a:spcPts val="0"/>
              </a:spcBef>
              <a:buClr>
                <a:schemeClr val="dk1"/>
              </a:buClr>
              <a:buFont typeface="Arial"/>
              <a:buNone/>
            </a:pPr>
            <a:r>
              <a:t/>
            </a:r>
            <a:endParaRPr sz="1800">
              <a:latin typeface="Courier New"/>
              <a:ea typeface="Courier New"/>
              <a:cs typeface="Courier New"/>
              <a:sym typeface="Courier New"/>
            </a:endParaRPr>
          </a:p>
          <a:p>
            <a:pPr indent="457200" lvl="0" rtl="0">
              <a:spcBef>
                <a:spcPts val="0"/>
              </a:spcBef>
              <a:buClr>
                <a:schemeClr val="dk1"/>
              </a:buClr>
              <a:buSzPct val="61111"/>
              <a:buFont typeface="Arial"/>
              <a:buNone/>
            </a:pPr>
            <a:r>
              <a:rPr b="1" lang="en" sz="1800">
                <a:latin typeface="Courier New"/>
                <a:ea typeface="Courier New"/>
                <a:cs typeface="Courier New"/>
                <a:sym typeface="Courier New"/>
              </a:rPr>
              <a:t>@Test</a:t>
            </a:r>
          </a:p>
          <a:p>
            <a:pPr indent="0" lvl="0" marL="457200" rtl="0">
              <a:spcBef>
                <a:spcPts val="0"/>
              </a:spcBef>
              <a:buClr>
                <a:schemeClr val="dk1"/>
              </a:buClr>
              <a:buSzPct val="61111"/>
              <a:buFont typeface="Arial"/>
              <a:buNone/>
            </a:pPr>
            <a:r>
              <a:rPr lang="en" sz="1800">
                <a:latin typeface="Courier New"/>
                <a:ea typeface="Courier New"/>
                <a:cs typeface="Courier New"/>
                <a:sym typeface="Courier New"/>
              </a:rPr>
              <a:t>public void testGetStudentList_Valid() { .. }</a:t>
            </a:r>
          </a:p>
          <a:p>
            <a:pPr indent="457200" lvl="0" rtl="0">
              <a:spcBef>
                <a:spcPts val="0"/>
              </a:spcBef>
              <a:buClr>
                <a:schemeClr val="dk1"/>
              </a:buClr>
              <a:buSzPct val="61111"/>
              <a:buFont typeface="Arial"/>
              <a:buNone/>
            </a:pPr>
            <a:r>
              <a:rPr lang="en" sz="1800">
                <a:latin typeface="Courier New"/>
                <a:ea typeface="Courier New"/>
                <a:cs typeface="Courier New"/>
                <a:sym typeface="Courier New"/>
              </a:rPr>
              <a:t>..</a:t>
            </a:r>
          </a:p>
          <a:p>
            <a:pPr lvl="0" rtl="0">
              <a:spcBef>
                <a:spcPts val="0"/>
              </a:spcBef>
              <a:buClr>
                <a:schemeClr val="dk1"/>
              </a:buClr>
              <a:buSzPct val="61111"/>
              <a:buFont typeface="Arial"/>
              <a:buNone/>
            </a:pPr>
            <a:r>
              <a:rPr lang="en" sz="1800">
                <a:latin typeface="Courier New"/>
                <a:ea typeface="Courier New"/>
                <a:cs typeface="Courier New"/>
                <a:sym typeface="Courier New"/>
              </a:rPr>
              <a:t>}</a:t>
            </a:r>
          </a:p>
          <a:p>
            <a:pPr lvl="0" rtl="0">
              <a:spcBef>
                <a:spcPts val="0"/>
              </a:spcBef>
              <a:buClr>
                <a:schemeClr val="dk1"/>
              </a:buClr>
              <a:buFont typeface="Arial"/>
              <a:buNone/>
            </a:pPr>
            <a:r>
              <a:t/>
            </a:r>
            <a:endParaRPr/>
          </a:p>
          <a:p>
            <a:pPr>
              <a:spcBef>
                <a:spcPts val="0"/>
              </a:spcBef>
              <a:buNone/>
            </a:pPr>
            <a:r>
              <a:t/>
            </a:r>
            <a:endParaRPr/>
          </a:p>
        </p:txBody>
      </p:sp>
      <p:sp>
        <p:nvSpPr>
          <p:cNvPr id="262" name="Shape 262"/>
          <p:cNvSpPr/>
          <p:nvPr/>
        </p:nvSpPr>
        <p:spPr>
          <a:xfrm>
            <a:off x="5855925" y="2125150"/>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Convention - name the test class after the class it is testing or the functionality being tested.</a:t>
            </a:r>
          </a:p>
        </p:txBody>
      </p:sp>
      <p:sp>
        <p:nvSpPr>
          <p:cNvPr id="263" name="Shape 263"/>
          <p:cNvSpPr/>
          <p:nvPr/>
        </p:nvSpPr>
        <p:spPr>
          <a:xfrm>
            <a:off x="1958250" y="2313150"/>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Setup steps common to all tests. Denoted by the keyword </a:t>
            </a:r>
            <a:r>
              <a:rPr b="1" lang="en"/>
              <a:t>@before</a:t>
            </a:r>
          </a:p>
        </p:txBody>
      </p:sp>
      <p:sp>
        <p:nvSpPr>
          <p:cNvPr id="264" name="Shape 264"/>
          <p:cNvSpPr/>
          <p:nvPr/>
        </p:nvSpPr>
        <p:spPr>
          <a:xfrm>
            <a:off x="1958250" y="3446775"/>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Tear down steps common to all tests. Denoted by the keyword </a:t>
            </a:r>
            <a:r>
              <a:rPr b="1" lang="en"/>
              <a:t>@after</a:t>
            </a:r>
          </a:p>
        </p:txBody>
      </p:sp>
      <p:sp>
        <p:nvSpPr>
          <p:cNvPr id="265" name="Shape 265"/>
          <p:cNvSpPr/>
          <p:nvPr/>
        </p:nvSpPr>
        <p:spPr>
          <a:xfrm>
            <a:off x="1958250" y="4580400"/>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Each test is denoted with keyword </a:t>
            </a:r>
            <a:r>
              <a:rPr b="1" lang="en"/>
              <a:t>@test</a:t>
            </a:r>
            <a:r>
              <a:rPr lang="en"/>
              <a:t>.</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62"/>
                                        </p:tgtEl>
                                      </p:cBhvr>
                                    </p:animEffect>
                                    <p:set>
                                      <p:cBhvr>
                                        <p:cTn dur="1" fill="hold">
                                          <p:stCondLst>
                                            <p:cond delay="0"/>
                                          </p:stCondLst>
                                        </p:cTn>
                                        <p:tgtEl>
                                          <p:spTgt spid="26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63"/>
                                        </p:tgtEl>
                                      </p:cBhvr>
                                    </p:animEffect>
                                    <p:set>
                                      <p:cBhvr>
                                        <p:cTn dur="1" fill="hold">
                                          <p:stCondLst>
                                            <p:cond delay="0"/>
                                          </p:stCondLst>
                                        </p:cTn>
                                        <p:tgtEl>
                                          <p:spTgt spid="26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64"/>
                                        </p:tgtEl>
                                      </p:cBhvr>
                                    </p:animEffect>
                                    <p:set>
                                      <p:cBhvr>
                                        <p:cTn dur="1" fill="hold">
                                          <p:stCondLst>
                                            <p:cond delay="0"/>
                                          </p:stCondLst>
                                        </p:cTn>
                                        <p:tgtEl>
                                          <p:spTgt spid="26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Setup Method</a:t>
            </a:r>
          </a:p>
        </p:txBody>
      </p:sp>
      <p:sp>
        <p:nvSpPr>
          <p:cNvPr id="271" name="Shape 27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36666"/>
              <a:buFont typeface="Arial"/>
              <a:buNone/>
            </a:pPr>
            <a:r>
              <a:rPr lang="en"/>
              <a:t>@Before annotation defines a common test</a:t>
            </a:r>
          </a:p>
          <a:p>
            <a:pPr lvl="0" marR="0" rtl="0" algn="l">
              <a:lnSpc>
                <a:spcPct val="100000"/>
              </a:lnSpc>
              <a:spcBef>
                <a:spcPts val="600"/>
              </a:spcBef>
              <a:spcAft>
                <a:spcPts val="0"/>
              </a:spcAft>
              <a:buNone/>
            </a:pPr>
            <a:r>
              <a:rPr lang="en"/>
              <a:t>initialization:</a:t>
            </a:r>
          </a:p>
          <a:p>
            <a:pPr lvl="0" marR="0" rtl="0" algn="l">
              <a:lnSpc>
                <a:spcPct val="100000"/>
              </a:lnSpc>
              <a:spcBef>
                <a:spcPts val="600"/>
              </a:spcBef>
              <a:spcAft>
                <a:spcPts val="0"/>
              </a:spcAft>
              <a:buClr>
                <a:schemeClr val="dk1"/>
              </a:buClr>
              <a:buFont typeface="Arial"/>
              <a:buNone/>
            </a:pPr>
            <a:r>
              <a:t/>
            </a:r>
            <a:endParaRPr/>
          </a:p>
          <a:p>
            <a:pPr lvl="0" marR="0" rtl="0" algn="l">
              <a:lnSpc>
                <a:spcPct val="100000"/>
              </a:lnSpc>
              <a:spcBef>
                <a:spcPts val="600"/>
              </a:spcBef>
              <a:spcAft>
                <a:spcPts val="0"/>
              </a:spcAft>
              <a:buClr>
                <a:schemeClr val="dk1"/>
              </a:buClr>
              <a:buSzPct val="45833"/>
              <a:buFont typeface="Arial"/>
              <a:buNone/>
            </a:pPr>
            <a:r>
              <a:rPr lang="en" sz="2400">
                <a:latin typeface="Courier New"/>
                <a:ea typeface="Courier New"/>
                <a:cs typeface="Courier New"/>
                <a:sym typeface="Courier New"/>
              </a:rPr>
              <a:t>@Before</a:t>
            </a:r>
          </a:p>
          <a:p>
            <a:pPr lvl="0" marR="0" rtl="0" algn="l">
              <a:lnSpc>
                <a:spcPct val="100000"/>
              </a:lnSpc>
              <a:spcBef>
                <a:spcPts val="600"/>
              </a:spcBef>
              <a:spcAft>
                <a:spcPts val="0"/>
              </a:spcAft>
              <a:buClr>
                <a:schemeClr val="dk1"/>
              </a:buClr>
              <a:buSzPct val="45833"/>
              <a:buFont typeface="Arial"/>
              <a:buNone/>
            </a:pPr>
            <a:r>
              <a:rPr lang="en" sz="2400">
                <a:latin typeface="Courier New"/>
                <a:ea typeface="Courier New"/>
                <a:cs typeface="Courier New"/>
                <a:sym typeface="Courier New"/>
              </a:rPr>
              <a:t>public void setUp() throws Exception</a:t>
            </a:r>
          </a:p>
          <a:p>
            <a:pPr lvl="0" marR="0" rtl="0" algn="l">
              <a:lnSpc>
                <a:spcPct val="100000"/>
              </a:lnSpc>
              <a:spcBef>
                <a:spcPts val="600"/>
              </a:spcBef>
              <a:spcAft>
                <a:spcPts val="0"/>
              </a:spcAft>
              <a:buClr>
                <a:schemeClr val="dk1"/>
              </a:buClr>
              <a:buSzPct val="45833"/>
              <a:buFont typeface="Arial"/>
              <a:buNone/>
            </a:pPr>
            <a:r>
              <a:rPr lang="en" sz="24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2400">
                <a:latin typeface="Courier New"/>
                <a:ea typeface="Courier New"/>
                <a:cs typeface="Courier New"/>
                <a:sym typeface="Courier New"/>
              </a:rPr>
              <a:t>this.grads = new GRADS();</a:t>
            </a:r>
          </a:p>
          <a:p>
            <a:pPr indent="457200" lvl="0" marR="0" rtl="0" algn="l">
              <a:lnSpc>
                <a:spcPct val="100000"/>
              </a:lnSpc>
              <a:spcBef>
                <a:spcPts val="600"/>
              </a:spcBef>
              <a:spcAft>
                <a:spcPts val="0"/>
              </a:spcAft>
              <a:buClr>
                <a:schemeClr val="dk1"/>
              </a:buClr>
              <a:buSzPct val="45833"/>
              <a:buFont typeface="Arial"/>
              <a:buNone/>
            </a:pPr>
            <a:r>
              <a:rPr lang="en" sz="2400">
                <a:latin typeface="Courier New"/>
                <a:ea typeface="Courier New"/>
                <a:cs typeface="Courier New"/>
                <a:sym typeface="Courier New"/>
              </a:rPr>
              <a:t>this.grads.setUser(this.csUser);</a:t>
            </a:r>
          </a:p>
          <a:p>
            <a:pPr lvl="0" marR="0" rtl="0" algn="l">
              <a:lnSpc>
                <a:spcPct val="100000"/>
              </a:lnSpc>
              <a:spcBef>
                <a:spcPts val="600"/>
              </a:spcBef>
              <a:spcAft>
                <a:spcPts val="0"/>
              </a:spcAft>
              <a:buNone/>
            </a:pPr>
            <a:r>
              <a:rPr lang="en" sz="2400">
                <a:latin typeface="Courier New"/>
                <a:ea typeface="Courier New"/>
                <a:cs typeface="Courier New"/>
                <a:sym typeface="Courier New"/>
              </a:rPr>
              <a:t>}</a:t>
            </a:r>
          </a:p>
        </p:txBody>
      </p:sp>
      <p:sp>
        <p:nvSpPr>
          <p:cNvPr id="272" name="Shape 2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Teardown Method</a:t>
            </a:r>
          </a:p>
        </p:txBody>
      </p:sp>
      <p:sp>
        <p:nvSpPr>
          <p:cNvPr id="278" name="Shape 27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@After annotation defines a common test tear</a:t>
            </a:r>
          </a:p>
          <a:p>
            <a:pPr lvl="0" marR="0" rtl="0" algn="l">
              <a:lnSpc>
                <a:spcPct val="100000"/>
              </a:lnSpc>
              <a:spcBef>
                <a:spcPts val="600"/>
              </a:spcBef>
              <a:spcAft>
                <a:spcPts val="0"/>
              </a:spcAft>
              <a:buNone/>
            </a:pPr>
            <a:r>
              <a:rPr lang="en"/>
              <a:t>down:</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rPr lang="en" sz="2400">
                <a:latin typeface="Courier New"/>
                <a:ea typeface="Courier New"/>
                <a:cs typeface="Courier New"/>
                <a:sym typeface="Courier New"/>
              </a:rPr>
              <a:t>@After</a:t>
            </a:r>
          </a:p>
          <a:p>
            <a:pPr lvl="0" marR="0" rtl="0" algn="l">
              <a:lnSpc>
                <a:spcPct val="100000"/>
              </a:lnSpc>
              <a:spcBef>
                <a:spcPts val="600"/>
              </a:spcBef>
              <a:spcAft>
                <a:spcPts val="0"/>
              </a:spcAft>
              <a:buNone/>
            </a:pPr>
            <a:r>
              <a:rPr lang="en" sz="2400">
                <a:latin typeface="Courier New"/>
                <a:ea typeface="Courier New"/>
                <a:cs typeface="Courier New"/>
                <a:sym typeface="Courier New"/>
              </a:rPr>
              <a:t>public void tearDown() throws Exception</a:t>
            </a:r>
          </a:p>
          <a:p>
            <a:pPr lvl="0" marR="0" rtl="0" algn="l">
              <a:lnSpc>
                <a:spcPct val="100000"/>
              </a:lnSpc>
              <a:spcBef>
                <a:spcPts val="600"/>
              </a:spcBef>
              <a:spcAft>
                <a:spcPts val="0"/>
              </a:spcAft>
              <a:buNone/>
            </a:pPr>
            <a:r>
              <a:rPr lang="en" sz="2400">
                <a:latin typeface="Courier New"/>
                <a:ea typeface="Courier New"/>
                <a:cs typeface="Courier New"/>
                <a:sym typeface="Courier New"/>
              </a:rPr>
              <a:t>{</a:t>
            </a:r>
          </a:p>
          <a:p>
            <a:pPr lvl="0" marR="0" rtl="0" algn="l">
              <a:lnSpc>
                <a:spcPct val="100000"/>
              </a:lnSpc>
              <a:spcBef>
                <a:spcPts val="600"/>
              </a:spcBef>
              <a:spcAft>
                <a:spcPts val="0"/>
              </a:spcAft>
              <a:buNone/>
            </a:pPr>
            <a:r>
              <a:rPr lang="en" sz="2400">
                <a:latin typeface="Courier New"/>
                <a:ea typeface="Courier New"/>
                <a:cs typeface="Courier New"/>
                <a:sym typeface="Courier New"/>
              </a:rPr>
              <a:t>	this.grads.logout();</a:t>
            </a:r>
          </a:p>
          <a:p>
            <a:pPr indent="457200" lvl="0" marR="0" rtl="0" algn="l">
              <a:lnSpc>
                <a:spcPct val="100000"/>
              </a:lnSpc>
              <a:spcBef>
                <a:spcPts val="600"/>
              </a:spcBef>
              <a:spcAft>
                <a:spcPts val="0"/>
              </a:spcAft>
              <a:buNone/>
            </a:pPr>
            <a:r>
              <a:rPr lang="en" sz="2400">
                <a:latin typeface="Courier New"/>
                <a:ea typeface="Courier New"/>
                <a:cs typeface="Courier New"/>
                <a:sym typeface="Courier New"/>
              </a:rPr>
              <a:t>this.grads = null;</a:t>
            </a:r>
          </a:p>
          <a:p>
            <a:pPr lvl="0" marR="0" rtl="0" algn="l">
              <a:lnSpc>
                <a:spcPct val="100000"/>
              </a:lnSpc>
              <a:spcBef>
                <a:spcPts val="600"/>
              </a:spcBef>
              <a:spcAft>
                <a:spcPts val="0"/>
              </a:spcAft>
              <a:buNone/>
            </a:pPr>
            <a:r>
              <a:rPr lang="en" sz="2400">
                <a:latin typeface="Courier New"/>
                <a:ea typeface="Courier New"/>
                <a:cs typeface="Courier New"/>
                <a:sym typeface="Courier New"/>
              </a:rPr>
              <a:t>}</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279" name="Shape 2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Skeleton</a:t>
            </a:r>
          </a:p>
        </p:txBody>
      </p:sp>
      <p:sp>
        <p:nvSpPr>
          <p:cNvPr id="285" name="Shape 28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 annotation defines a single test:</a:t>
            </a:r>
          </a:p>
          <a:p>
            <a:pPr lvl="0" marR="0" rtl="0" algn="l">
              <a:lnSpc>
                <a:spcPct val="100000"/>
              </a:lnSpc>
              <a:spcBef>
                <a:spcPts val="600"/>
              </a:spcBef>
              <a:spcAft>
                <a:spcPts val="0"/>
              </a:spcAft>
              <a:buNone/>
            </a:pPr>
            <a:r>
              <a:t/>
            </a:r>
            <a:endParaRPr sz="1100">
              <a:latin typeface="Courier New"/>
              <a:ea typeface="Courier New"/>
              <a:cs typeface="Courier New"/>
              <a:sym typeface="Courier New"/>
            </a:endParaRPr>
          </a:p>
          <a:p>
            <a:pPr lvl="0" marR="0" rtl="0" algn="l">
              <a:lnSpc>
                <a:spcPct val="100000"/>
              </a:lnSpc>
              <a:spcBef>
                <a:spcPts val="600"/>
              </a:spcBef>
              <a:spcAft>
                <a:spcPts val="0"/>
              </a:spcAft>
              <a:buNone/>
            </a:pPr>
            <a:r>
              <a:rPr lang="en" sz="2000">
                <a:latin typeface="Courier New"/>
                <a:ea typeface="Courier New"/>
                <a:cs typeface="Courier New"/>
                <a:sym typeface="Courier New"/>
              </a:rPr>
              <a:t>@Test</a:t>
            </a:r>
          </a:p>
          <a:p>
            <a:pPr lv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test&lt;MethodName&gt;_valid() {</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//Define Inputs</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p>
          <a:p>
            <a:pPr lvl="0" marR="0" rtl="0" algn="l">
              <a:lnSpc>
                <a:spcPct val="100000"/>
              </a:lnSpc>
              <a:spcBef>
                <a:spcPts val="600"/>
              </a:spcBef>
              <a:spcAft>
                <a:spcPts val="0"/>
              </a:spcAft>
              <a:buNone/>
            </a:pPr>
            <a:r>
              <a:rPr lang="en" sz="2000">
                <a:latin typeface="Courier New"/>
                <a:ea typeface="Courier New"/>
                <a:cs typeface="Courier New"/>
                <a:sym typeface="Courier New"/>
              </a:rPr>
              <a:t>}</a:t>
            </a:r>
          </a:p>
        </p:txBody>
      </p:sp>
      <p:sp>
        <p:nvSpPr>
          <p:cNvPr id="286" name="Shape 2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Assertions</a:t>
            </a:r>
          </a:p>
        </p:txBody>
      </p:sp>
      <p:sp>
        <p:nvSpPr>
          <p:cNvPr id="292" name="Shape 292"/>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Assertions are a "language" of testing - constraints that you place on the output.</a:t>
            </a:r>
          </a:p>
          <a:p>
            <a:pPr marR="0" rtl="0" algn="l">
              <a:lnSpc>
                <a:spcPct val="100000"/>
              </a:lnSpc>
              <a:spcBef>
                <a:spcPts val="600"/>
              </a:spcBef>
              <a:spcAft>
                <a:spcPts val="0"/>
              </a:spcAft>
              <a:buNone/>
            </a:pPr>
            <a:r>
              <a:t/>
            </a:r>
            <a:endParaRPr sz="1100"/>
          </a:p>
          <a:p>
            <a:pPr marR="0" rtl="0" algn="l">
              <a:lnSpc>
                <a:spcPct val="100000"/>
              </a:lnSpc>
              <a:spcBef>
                <a:spcPts val="600"/>
              </a:spcBef>
              <a:spcAft>
                <a:spcPts val="0"/>
              </a:spcAft>
              <a:buNone/>
            </a:pPr>
            <a:r>
              <a:rPr lang="en"/>
              <a:t>Some JUnit assertions:</a:t>
            </a:r>
          </a:p>
          <a:p>
            <a:pPr marR="0" rtl="0" algn="l">
              <a:lnSpc>
                <a:spcPct val="100000"/>
              </a:lnSpc>
              <a:spcBef>
                <a:spcPts val="600"/>
              </a:spcBef>
              <a:spcAft>
                <a:spcPts val="0"/>
              </a:spcAft>
              <a:buNone/>
            </a:pPr>
            <a:r>
              <a:rPr lang="en"/>
              <a:t>● assertEquals, assertArrayEquals</a:t>
            </a:r>
          </a:p>
          <a:p>
            <a:pPr marR="0" rtl="0" algn="l">
              <a:lnSpc>
                <a:spcPct val="100000"/>
              </a:lnSpc>
              <a:spcBef>
                <a:spcPts val="600"/>
              </a:spcBef>
              <a:spcAft>
                <a:spcPts val="0"/>
              </a:spcAft>
              <a:buNone/>
            </a:pPr>
            <a:r>
              <a:rPr lang="en"/>
              <a:t>● assertFalse, assertTrue</a:t>
            </a:r>
          </a:p>
          <a:p>
            <a:pPr marR="0" rtl="0" algn="l">
              <a:lnSpc>
                <a:spcPct val="100000"/>
              </a:lnSpc>
              <a:spcBef>
                <a:spcPts val="600"/>
              </a:spcBef>
              <a:spcAft>
                <a:spcPts val="0"/>
              </a:spcAft>
              <a:buNone/>
            </a:pPr>
            <a:r>
              <a:rPr lang="en"/>
              <a:t>● assertNull, assertNotNull</a:t>
            </a:r>
          </a:p>
          <a:p>
            <a:pPr lvl="0" marR="0" rtl="0" algn="l">
              <a:lnSpc>
                <a:spcPct val="100000"/>
              </a:lnSpc>
              <a:spcBef>
                <a:spcPts val="600"/>
              </a:spcBef>
              <a:spcAft>
                <a:spcPts val="0"/>
              </a:spcAft>
              <a:buNone/>
            </a:pPr>
            <a:r>
              <a:rPr lang="en"/>
              <a:t>● assertSame,assertNotSame</a:t>
            </a:r>
          </a:p>
          <a:p>
            <a:pPr indent="0" lvl="0" marL="457200" marR="0" rtl="0" algn="l">
              <a:lnSpc>
                <a:spcPct val="100000"/>
              </a:lnSpc>
              <a:spcBef>
                <a:spcPts val="600"/>
              </a:spcBef>
              <a:spcAft>
                <a:spcPts val="0"/>
              </a:spcAft>
              <a:buNone/>
            </a:pPr>
            <a:r>
              <a:t/>
            </a:r>
            <a:endParaRPr/>
          </a:p>
        </p:txBody>
      </p:sp>
      <p:sp>
        <p:nvSpPr>
          <p:cNvPr id="293" name="Shape 2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Assertion Example</a:t>
            </a:r>
          </a:p>
        </p:txBody>
      </p:sp>
      <p:sp>
        <p:nvSpPr>
          <p:cNvPr id="299" name="Shape 29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78571"/>
              <a:buFont typeface="Arial"/>
              <a:buNone/>
            </a:pPr>
            <a:r>
              <a:rPr lang="en" sz="1400">
                <a:latin typeface="Courier New"/>
                <a:ea typeface="Courier New"/>
                <a:cs typeface="Courier New"/>
                <a:sym typeface="Courier New"/>
              </a:rPr>
              <a:t>@Test</a:t>
            </a:r>
          </a:p>
          <a:p>
            <a:pPr lvl="0" marR="0" rtl="0" algn="l">
              <a:lnSpc>
                <a:spcPct val="100000"/>
              </a:lnSpc>
              <a:spcBef>
                <a:spcPts val="600"/>
              </a:spcBef>
              <a:spcAft>
                <a:spcPts val="0"/>
              </a:spcAft>
              <a:buClr>
                <a:schemeClr val="dk1"/>
              </a:buClr>
              <a:buSzPct val="78571"/>
              <a:buFont typeface="Arial"/>
              <a:buNone/>
            </a:pPr>
            <a:r>
              <a:rPr lang="en" sz="1400">
                <a:latin typeface="Courier New"/>
                <a:ea typeface="Courier New"/>
                <a:cs typeface="Courier New"/>
                <a:sym typeface="Courier New"/>
              </a:rPr>
              <a:t>public void testGetStudentList_valid() {</a:t>
            </a:r>
          </a:p>
          <a:p>
            <a:pPr indent="457200" lvl="0" marR="0" rtl="0" algn="l">
              <a:lnSpc>
                <a:spcPct val="100000"/>
              </a:lnSpc>
              <a:spcBef>
                <a:spcPts val="600"/>
              </a:spcBef>
              <a:spcAft>
                <a:spcPts val="0"/>
              </a:spcAft>
              <a:buNone/>
            </a:pPr>
            <a:r>
              <a:rPr lang="en" sz="1400">
                <a:latin typeface="Courier New"/>
                <a:ea typeface="Courier New"/>
                <a:cs typeface="Courier New"/>
                <a:sym typeface="Courier New"/>
              </a:rPr>
              <a:t>actualOut = grads.getStudentList();</a:t>
            </a:r>
          </a:p>
          <a:p>
            <a:pPr indent="457200" lvl="0" marR="0" rtl="0" algn="l">
              <a:lnSpc>
                <a:spcPct val="100000"/>
              </a:lnSpc>
              <a:spcBef>
                <a:spcPts val="600"/>
              </a:spcBef>
              <a:spcAft>
                <a:spcPts val="0"/>
              </a:spcAft>
              <a:buClr>
                <a:schemeClr val="dk1"/>
              </a:buClr>
              <a:buFont typeface="Arial"/>
              <a:buNone/>
            </a:pPr>
            <a:r>
              <a:t/>
            </a:r>
            <a:endParaRPr sz="1400">
              <a:latin typeface="Courier New"/>
              <a:ea typeface="Courier New"/>
              <a:cs typeface="Courier New"/>
              <a:sym typeface="Courier New"/>
            </a:endParaRPr>
          </a:p>
          <a:p>
            <a:pPr indent="457200" lvl="0" marR="0" rtl="0" algn="l">
              <a:lnSpc>
                <a:spcPct val="100000"/>
              </a:lnSpc>
              <a:spcBef>
                <a:spcPts val="600"/>
              </a:spcBef>
              <a:spcAft>
                <a:spcPts val="0"/>
              </a:spcAft>
              <a:buClr>
                <a:schemeClr val="dk1"/>
              </a:buClr>
              <a:buSzPct val="78571"/>
              <a:buFont typeface="Arial"/>
              <a:buNone/>
            </a:pPr>
            <a:r>
              <a:rPr lang="en" sz="1400">
                <a:latin typeface="Courier New"/>
                <a:ea typeface="Courier New"/>
                <a:cs typeface="Courier New"/>
                <a:sym typeface="Courier New"/>
              </a:rPr>
              <a:t>//The list we got back should not be null.</a:t>
            </a:r>
          </a:p>
          <a:p>
            <a:pPr indent="457200" lvl="0" marR="0" rtl="0" algn="l">
              <a:lnSpc>
                <a:spcPct val="100000"/>
              </a:lnSpc>
              <a:spcBef>
                <a:spcPts val="600"/>
              </a:spcBef>
              <a:spcAft>
                <a:spcPts val="0"/>
              </a:spcAft>
              <a:buNone/>
            </a:pPr>
            <a:r>
              <a:rPr b="1" lang="en" sz="1400">
                <a:latin typeface="Courier New"/>
                <a:ea typeface="Courier New"/>
                <a:cs typeface="Courier New"/>
                <a:sym typeface="Courier New"/>
              </a:rPr>
              <a:t>assertNotNull</a:t>
            </a:r>
            <a:r>
              <a:rPr lang="en" sz="1400">
                <a:latin typeface="Courier New"/>
                <a:ea typeface="Courier New"/>
                <a:cs typeface="Courier New"/>
                <a:sym typeface="Courier New"/>
              </a:rPr>
              <a:t>(actualOut);</a:t>
            </a:r>
          </a:p>
          <a:p>
            <a:pPr indent="457200" lvl="0" marR="0" rtl="0" algn="l">
              <a:lnSpc>
                <a:spcPct val="100000"/>
              </a:lnSpc>
              <a:spcBef>
                <a:spcPts val="600"/>
              </a:spcBef>
              <a:spcAft>
                <a:spcPts val="0"/>
              </a:spcAft>
              <a:buClr>
                <a:schemeClr val="dk1"/>
              </a:buClr>
              <a:buFont typeface="Arial"/>
              <a:buNone/>
            </a:pPr>
            <a:r>
              <a:t/>
            </a:r>
            <a:endParaRPr sz="1400">
              <a:latin typeface="Courier New"/>
              <a:ea typeface="Courier New"/>
              <a:cs typeface="Courier New"/>
              <a:sym typeface="Courier New"/>
            </a:endParaRPr>
          </a:p>
          <a:p>
            <a:pPr indent="457200" lvl="0" marR="0" rtl="0" algn="l">
              <a:lnSpc>
                <a:spcPct val="100000"/>
              </a:lnSpc>
              <a:spcBef>
                <a:spcPts val="600"/>
              </a:spcBef>
              <a:spcAft>
                <a:spcPts val="0"/>
              </a:spcAft>
              <a:buClr>
                <a:schemeClr val="dk1"/>
              </a:buClr>
              <a:buSzPct val="78571"/>
              <a:buFont typeface="Arial"/>
              <a:buNone/>
            </a:pPr>
            <a:r>
              <a:rPr lang="en" sz="1400">
                <a:latin typeface="Courier New"/>
                <a:ea typeface="Courier New"/>
                <a:cs typeface="Courier New"/>
                <a:sym typeface="Courier New"/>
              </a:rPr>
              <a:t>//Check that the expected number of students are present.</a:t>
            </a:r>
          </a:p>
          <a:p>
            <a:pPr indent="457200" lvl="0" marR="0" rtl="0" algn="l">
              <a:lnSpc>
                <a:spcPct val="100000"/>
              </a:lnSpc>
              <a:spcBef>
                <a:spcPts val="600"/>
              </a:spcBef>
              <a:spcAft>
                <a:spcPts val="0"/>
              </a:spcAft>
              <a:buClr>
                <a:schemeClr val="dk1"/>
              </a:buClr>
              <a:buSzPct val="78571"/>
              <a:buFont typeface="Arial"/>
              <a:buNone/>
            </a:pPr>
            <a:r>
              <a:rPr b="1" lang="en" sz="1400">
                <a:latin typeface="Courier New"/>
                <a:ea typeface="Courier New"/>
                <a:cs typeface="Courier New"/>
                <a:sym typeface="Courier New"/>
              </a:rPr>
              <a:t>assertEquals</a:t>
            </a:r>
            <a:r>
              <a:rPr lang="en" sz="1400">
                <a:latin typeface="Courier New"/>
                <a:ea typeface="Courier New"/>
                <a:cs typeface="Courier New"/>
                <a:sym typeface="Courier New"/>
              </a:rPr>
              <a:t>(this.expectedOut.size(),actualOut.size());</a:t>
            </a:r>
          </a:p>
          <a:p>
            <a:pPr lvl="0" marR="0" rtl="0" algn="l">
              <a:lnSpc>
                <a:spcPct val="100000"/>
              </a:lnSpc>
              <a:spcBef>
                <a:spcPts val="600"/>
              </a:spcBef>
              <a:spcAft>
                <a:spcPts val="0"/>
              </a:spcAft>
              <a:buNone/>
            </a:pPr>
            <a:r>
              <a:t/>
            </a:r>
            <a:endParaRPr sz="1400">
              <a:latin typeface="Courier New"/>
              <a:ea typeface="Courier New"/>
              <a:cs typeface="Courier New"/>
              <a:sym typeface="Courier New"/>
            </a:endParaRPr>
          </a:p>
          <a:p>
            <a:pPr indent="457200" lvl="0" marR="0" rtl="0" algn="l">
              <a:lnSpc>
                <a:spcPct val="100000"/>
              </a:lnSpc>
              <a:spcBef>
                <a:spcPts val="600"/>
              </a:spcBef>
              <a:spcAft>
                <a:spcPts val="0"/>
              </a:spcAft>
              <a:buClr>
                <a:schemeClr val="dk1"/>
              </a:buClr>
              <a:buSzPct val="78571"/>
              <a:buFont typeface="Arial"/>
              <a:buNone/>
            </a:pPr>
            <a:r>
              <a:rPr lang="en" sz="1400">
                <a:latin typeface="Courier New"/>
                <a:ea typeface="Courier New"/>
                <a:cs typeface="Courier New"/>
                <a:sym typeface="Courier New"/>
              </a:rPr>
              <a:t>//Now, check each value.</a:t>
            </a:r>
          </a:p>
          <a:p>
            <a:pPr indent="457200" lvl="0" marR="0" rtl="0" algn="l">
              <a:lnSpc>
                <a:spcPct val="100000"/>
              </a:lnSpc>
              <a:spcBef>
                <a:spcPts val="600"/>
              </a:spcBef>
              <a:spcAft>
                <a:spcPts val="0"/>
              </a:spcAft>
              <a:buClr>
                <a:schemeClr val="dk1"/>
              </a:buClr>
              <a:buSzPct val="78571"/>
              <a:buFont typeface="Arial"/>
              <a:buNone/>
            </a:pPr>
            <a:r>
              <a:rPr lang="en" sz="1400">
                <a:latin typeface="Courier New"/>
                <a:ea typeface="Courier New"/>
                <a:cs typeface="Courier New"/>
                <a:sym typeface="Courier New"/>
              </a:rPr>
              <a:t>for each output from expectedOut and actualOut{</a:t>
            </a:r>
          </a:p>
          <a:p>
            <a:pPr indent="457200" lvl="0" marL="457200" marR="0" rtl="0" algn="l">
              <a:lnSpc>
                <a:spcPct val="100000"/>
              </a:lnSpc>
              <a:spcBef>
                <a:spcPts val="600"/>
              </a:spcBef>
              <a:spcAft>
                <a:spcPts val="0"/>
              </a:spcAft>
              <a:buClr>
                <a:schemeClr val="dk1"/>
              </a:buClr>
              <a:buSzPct val="78571"/>
              <a:buFont typeface="Arial"/>
              <a:buNone/>
            </a:pPr>
            <a:r>
              <a:rPr b="1" lang="en" sz="1400">
                <a:latin typeface="Courier New"/>
                <a:ea typeface="Courier New"/>
                <a:cs typeface="Courier New"/>
                <a:sym typeface="Courier New"/>
              </a:rPr>
              <a:t>assertNotNull</a:t>
            </a:r>
            <a:r>
              <a:rPr lang="en" sz="1400">
                <a:latin typeface="Courier New"/>
                <a:ea typeface="Courier New"/>
                <a:cs typeface="Courier New"/>
                <a:sym typeface="Courier New"/>
              </a:rPr>
              <a:t>(actualValue);</a:t>
            </a:r>
          </a:p>
          <a:p>
            <a:pPr indent="457200" lvl="0" marL="457200" marR="0" rtl="0" algn="l">
              <a:lnSpc>
                <a:spcPct val="100000"/>
              </a:lnSpc>
              <a:spcBef>
                <a:spcPts val="600"/>
              </a:spcBef>
              <a:spcAft>
                <a:spcPts val="0"/>
              </a:spcAft>
              <a:buClr>
                <a:schemeClr val="dk1"/>
              </a:buClr>
              <a:buSzPct val="78571"/>
              <a:buFont typeface="Arial"/>
              <a:buNone/>
            </a:pPr>
            <a:r>
              <a:rPr b="1" lang="en" sz="1400">
                <a:latin typeface="Courier New"/>
                <a:ea typeface="Courier New"/>
                <a:cs typeface="Courier New"/>
                <a:sym typeface="Courier New"/>
              </a:rPr>
              <a:t>assertEquals</a:t>
            </a:r>
            <a:r>
              <a:rPr lang="en" sz="1400">
                <a:latin typeface="Courier New"/>
                <a:ea typeface="Courier New"/>
                <a:cs typeface="Courier New"/>
                <a:sym typeface="Courier New"/>
              </a:rPr>
              <a:t>(expectedValue,actualValue);</a:t>
            </a:r>
          </a:p>
          <a:p>
            <a:pPr indent="457200" lvl="0" marR="0" rtl="0" algn="l">
              <a:lnSpc>
                <a:spcPct val="100000"/>
              </a:lnSpc>
              <a:spcBef>
                <a:spcPts val="600"/>
              </a:spcBef>
              <a:spcAft>
                <a:spcPts val="0"/>
              </a:spcAft>
              <a:buClr>
                <a:schemeClr val="dk1"/>
              </a:buClr>
              <a:buSzPct val="78571"/>
              <a:buFont typeface="Arial"/>
              <a:buNone/>
            </a:pPr>
            <a:r>
              <a:rPr lang="en" sz="1400">
                <a:latin typeface="Courier New"/>
                <a:ea typeface="Courier New"/>
                <a:cs typeface="Courier New"/>
                <a:sym typeface="Courier New"/>
              </a:rPr>
              <a:t>}</a:t>
            </a:r>
          </a:p>
          <a:p>
            <a:pPr lvl="0" marR="0" rtl="0" algn="l">
              <a:lnSpc>
                <a:spcPct val="100000"/>
              </a:lnSpc>
              <a:spcBef>
                <a:spcPts val="600"/>
              </a:spcBef>
              <a:spcAft>
                <a:spcPts val="0"/>
              </a:spcAft>
              <a:buNone/>
            </a:pPr>
            <a:r>
              <a:rPr lang="en" sz="1400">
                <a:latin typeface="Courier New"/>
                <a:ea typeface="Courier New"/>
                <a:cs typeface="Courier New"/>
                <a:sym typeface="Courier New"/>
              </a:rPr>
              <a:t>}</a:t>
            </a:r>
          </a:p>
        </p:txBody>
      </p:sp>
      <p:sp>
        <p:nvSpPr>
          <p:cNvPr id="300" name="Shape 3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 name="Shape 52"/>
        <p:cNvGrpSpPr/>
        <p:nvPr/>
      </p:nvGrpSpPr>
      <p:grpSpPr>
        <a:xfrm>
          <a:off x="0" y="0"/>
          <a:ext cx="0" cy="0"/>
          <a:chOff x="0" y="0"/>
          <a:chExt cx="0" cy="0"/>
        </a:xfrm>
      </p:grpSpPr>
      <p:sp>
        <p:nvSpPr>
          <p:cNvPr id="53" name="Shape 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V&amp;V: Definition</a:t>
            </a:r>
          </a:p>
        </p:txBody>
      </p:sp>
      <p:sp>
        <p:nvSpPr>
          <p:cNvPr id="54" name="Shape 5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a:t>
            </a:r>
          </a:p>
          <a:p>
            <a:pPr indent="-228600" lvl="1" marL="914400" marR="0" rtl="0" algn="l">
              <a:lnSpc>
                <a:spcPct val="100000"/>
              </a:lnSpc>
              <a:spcBef>
                <a:spcPts val="600"/>
              </a:spcBef>
              <a:spcAft>
                <a:spcPts val="0"/>
              </a:spcAft>
            </a:pPr>
            <a:r>
              <a:rPr lang="en"/>
              <a:t>“Are we building the product right?”</a:t>
            </a:r>
          </a:p>
          <a:p>
            <a:pPr indent="-228600" lvl="1" marL="914400" marR="0" rtl="0" algn="l">
              <a:lnSpc>
                <a:spcPct val="100000"/>
              </a:lnSpc>
              <a:spcBef>
                <a:spcPts val="600"/>
              </a:spcBef>
              <a:spcAft>
                <a:spcPts val="0"/>
              </a:spcAft>
            </a:pPr>
            <a:r>
              <a:rPr lang="en"/>
              <a:t>The software should conform to its specifications.</a:t>
            </a:r>
          </a:p>
          <a:p>
            <a:pPr indent="-228600" lvl="0" marL="457200" marR="0" rtl="0" algn="l">
              <a:lnSpc>
                <a:spcPct val="100000"/>
              </a:lnSpc>
              <a:spcBef>
                <a:spcPts val="600"/>
              </a:spcBef>
              <a:spcAft>
                <a:spcPts val="0"/>
              </a:spcAft>
            </a:pPr>
            <a:r>
              <a:rPr lang="en"/>
              <a:t>Validation</a:t>
            </a:r>
          </a:p>
          <a:p>
            <a:pPr indent="-228600" lvl="1" marL="914400" marR="0" rtl="0" algn="l">
              <a:lnSpc>
                <a:spcPct val="100000"/>
              </a:lnSpc>
              <a:spcBef>
                <a:spcPts val="600"/>
              </a:spcBef>
              <a:spcAft>
                <a:spcPts val="0"/>
              </a:spcAft>
            </a:pPr>
            <a:r>
              <a:rPr lang="en"/>
              <a:t>“Are we building the right product?”</a:t>
            </a:r>
          </a:p>
          <a:p>
            <a:pPr indent="-228600" lvl="1" marL="914400" marR="0" rtl="0" algn="l">
              <a:lnSpc>
                <a:spcPct val="100000"/>
              </a:lnSpc>
              <a:spcBef>
                <a:spcPts val="600"/>
              </a:spcBef>
              <a:spcAft>
                <a:spcPts val="0"/>
              </a:spcAft>
            </a:pPr>
            <a:r>
              <a:rPr lang="en"/>
              <a:t>The software should so what the user really requires.</a:t>
            </a:r>
          </a:p>
          <a:p>
            <a:pPr indent="0" marL="0" marR="0" rtl="0" algn="l">
              <a:lnSpc>
                <a:spcPct val="100000"/>
              </a:lnSpc>
              <a:spcBef>
                <a:spcPts val="600"/>
              </a:spcBef>
              <a:spcAft>
                <a:spcPts val="0"/>
              </a:spcAft>
              <a:buNone/>
            </a:pPr>
            <a:r>
              <a:t/>
            </a:r>
            <a:endParaRPr b="1" sz="2400"/>
          </a:p>
          <a:p>
            <a:pPr indent="0" lvl="0" marL="0" marR="0" rtl="0" algn="l">
              <a:lnSpc>
                <a:spcPct val="100000"/>
              </a:lnSpc>
              <a:spcBef>
                <a:spcPts val="600"/>
              </a:spcBef>
              <a:spcAft>
                <a:spcPts val="0"/>
              </a:spcAft>
              <a:buNone/>
            </a:pPr>
            <a:r>
              <a:rPr lang="en"/>
              <a:t>Both are required to determine whether your software is ready for release.</a:t>
            </a:r>
          </a:p>
          <a:p>
            <a:pPr indent="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b="1"/>
          </a:p>
        </p:txBody>
      </p:sp>
      <p:sp>
        <p:nvSpPr>
          <p:cNvPr id="55" name="Shape 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Subsystem Testing</a:t>
            </a:r>
          </a:p>
        </p:txBody>
      </p:sp>
      <p:sp>
        <p:nvSpPr>
          <p:cNvPr id="306" name="Shape 30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software works by combining multiple, interacting components. </a:t>
            </a:r>
          </a:p>
          <a:p>
            <a:pPr indent="-228600" lvl="1" marL="914400" marR="0" rtl="0" algn="l">
              <a:lnSpc>
                <a:spcPct val="100000"/>
              </a:lnSpc>
              <a:spcBef>
                <a:spcPts val="600"/>
              </a:spcBef>
              <a:spcAft>
                <a:spcPts val="0"/>
              </a:spcAft>
            </a:pPr>
            <a:r>
              <a:rPr lang="en"/>
              <a:t>In addition to testing components independently, we must test their </a:t>
            </a:r>
            <a:r>
              <a:rPr i="1" lang="en"/>
              <a:t>integration</a:t>
            </a:r>
            <a:r>
              <a:rPr lang="en"/>
              <a:t>.</a:t>
            </a:r>
          </a:p>
          <a:p>
            <a:pPr indent="-228600" lvl="0" marL="457200" marR="0" rtl="0" algn="l">
              <a:lnSpc>
                <a:spcPct val="100000"/>
              </a:lnSpc>
              <a:spcBef>
                <a:spcPts val="600"/>
              </a:spcBef>
              <a:spcAft>
                <a:spcPts val="0"/>
              </a:spcAft>
            </a:pPr>
            <a:r>
              <a:rPr lang="en"/>
              <a:t>Functionality performed across components is accessed through a defined interface. </a:t>
            </a:r>
          </a:p>
          <a:p>
            <a:pPr indent="-228600" lvl="1" marL="914400" marR="0" rtl="0" algn="l">
              <a:lnSpc>
                <a:spcPct val="100000"/>
              </a:lnSpc>
              <a:spcBef>
                <a:spcPts val="600"/>
              </a:spcBef>
              <a:spcAft>
                <a:spcPts val="0"/>
              </a:spcAft>
            </a:pPr>
            <a:r>
              <a:rPr lang="en"/>
              <a:t>Therefore, integration testing focuses on showing that functionality accessed through this interface behaves according to the specifications.</a:t>
            </a:r>
          </a:p>
          <a:p>
            <a:pPr indent="0" lvl="0" marL="457200" marR="0" rtl="0" algn="l">
              <a:lnSpc>
                <a:spcPct val="100000"/>
              </a:lnSpc>
              <a:spcBef>
                <a:spcPts val="600"/>
              </a:spcBef>
              <a:spcAft>
                <a:spcPts val="0"/>
              </a:spcAft>
              <a:buNone/>
            </a:pPr>
            <a:r>
              <a:t/>
            </a:r>
            <a:endParaRPr/>
          </a:p>
        </p:txBody>
      </p:sp>
      <p:sp>
        <p:nvSpPr>
          <p:cNvPr id="307" name="Shape 3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Subsystem Testing</a:t>
            </a:r>
          </a:p>
        </p:txBody>
      </p:sp>
      <p:sp>
        <p:nvSpPr>
          <p:cNvPr id="313" name="Shape 313"/>
          <p:cNvSpPr txBox="1"/>
          <p:nvPr>
            <p:ph idx="1" type="body"/>
          </p:nvPr>
        </p:nvSpPr>
        <p:spPr>
          <a:xfrm>
            <a:off x="457200" y="1600200"/>
            <a:ext cx="43181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We have a subsystem made up of A, B, and C. We have performed unit testing...</a:t>
            </a:r>
          </a:p>
          <a:p>
            <a:pPr indent="-228600" lvl="0" marL="457200" marR="0" rtl="0" algn="l">
              <a:lnSpc>
                <a:spcPct val="100000"/>
              </a:lnSpc>
              <a:spcBef>
                <a:spcPts val="600"/>
              </a:spcBef>
              <a:spcAft>
                <a:spcPts val="0"/>
              </a:spcAft>
              <a:buSzPct val="100000"/>
            </a:pPr>
            <a:r>
              <a:rPr lang="en" sz="2200"/>
              <a:t>However, they work together to perform functions.</a:t>
            </a:r>
          </a:p>
          <a:p>
            <a:pPr indent="-228600" lvl="0" marL="457200" marR="0" rtl="0" algn="l">
              <a:lnSpc>
                <a:spcPct val="100000"/>
              </a:lnSpc>
              <a:spcBef>
                <a:spcPts val="600"/>
              </a:spcBef>
              <a:spcAft>
                <a:spcPts val="0"/>
              </a:spcAft>
              <a:buSzPct val="100000"/>
            </a:pPr>
            <a:r>
              <a:rPr lang="en" sz="2200"/>
              <a:t>Therefore, we apply test cases not to the classes, but to the interface of the subsystem they form.</a:t>
            </a:r>
          </a:p>
          <a:p>
            <a:pPr indent="-228600" lvl="0" marL="457200" marR="0" rtl="0" algn="l">
              <a:lnSpc>
                <a:spcPct val="100000"/>
              </a:lnSpc>
              <a:spcBef>
                <a:spcPts val="600"/>
              </a:spcBef>
              <a:spcAft>
                <a:spcPts val="0"/>
              </a:spcAft>
              <a:buSzPct val="100000"/>
            </a:pPr>
            <a:r>
              <a:rPr lang="en" sz="2200"/>
              <a:t>Errors in their combined behavior result are not caught by unit testing.</a:t>
            </a:r>
          </a:p>
        </p:txBody>
      </p:sp>
      <p:sp>
        <p:nvSpPr>
          <p:cNvPr id="314" name="Shape 314"/>
          <p:cNvSpPr/>
          <p:nvPr/>
        </p:nvSpPr>
        <p:spPr>
          <a:xfrm>
            <a:off x="5244350" y="3041950"/>
            <a:ext cx="3532500" cy="224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5" name="Shape 315"/>
          <p:cNvSpPr/>
          <p:nvPr/>
        </p:nvSpPr>
        <p:spPr>
          <a:xfrm>
            <a:off x="5669575" y="3587100"/>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lgn="ctr">
              <a:spcBef>
                <a:spcPts val="0"/>
              </a:spcBef>
              <a:buNone/>
            </a:pPr>
            <a:r>
              <a:rPr lang="en"/>
              <a:t>A</a:t>
            </a:r>
          </a:p>
        </p:txBody>
      </p:sp>
      <p:sp>
        <p:nvSpPr>
          <p:cNvPr id="316" name="Shape 316"/>
          <p:cNvSpPr/>
          <p:nvPr/>
        </p:nvSpPr>
        <p:spPr>
          <a:xfrm>
            <a:off x="6639700" y="4491825"/>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317" name="Shape 317"/>
          <p:cNvSpPr/>
          <p:nvPr/>
        </p:nvSpPr>
        <p:spPr>
          <a:xfrm>
            <a:off x="7479000" y="3587100"/>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cxnSp>
        <p:nvCxnSpPr>
          <p:cNvPr id="318" name="Shape 318"/>
          <p:cNvCxnSpPr/>
          <p:nvPr/>
        </p:nvCxnSpPr>
        <p:spPr>
          <a:xfrm>
            <a:off x="6716275" y="3734275"/>
            <a:ext cx="762600" cy="0"/>
          </a:xfrm>
          <a:prstGeom prst="straightConnector1">
            <a:avLst/>
          </a:prstGeom>
          <a:noFill/>
          <a:ln cap="flat" cmpd="sng" w="19050">
            <a:solidFill>
              <a:schemeClr val="dk2"/>
            </a:solidFill>
            <a:prstDash val="solid"/>
            <a:round/>
            <a:headEnd len="lg" w="lg" type="none"/>
            <a:tailEnd len="lg" w="lg" type="triangle"/>
          </a:ln>
        </p:spPr>
      </p:cxnSp>
      <p:cxnSp>
        <p:nvCxnSpPr>
          <p:cNvPr id="319" name="Shape 319"/>
          <p:cNvCxnSpPr>
            <a:stCxn id="317" idx="2"/>
            <a:endCxn id="316" idx="3"/>
          </p:cNvCxnSpPr>
          <p:nvPr/>
        </p:nvCxnSpPr>
        <p:spPr>
          <a:xfrm flipH="1">
            <a:off x="7686449" y="4099500"/>
            <a:ext cx="315900" cy="648600"/>
          </a:xfrm>
          <a:prstGeom prst="straightConnector1">
            <a:avLst/>
          </a:prstGeom>
          <a:noFill/>
          <a:ln cap="flat" cmpd="sng" w="19050">
            <a:solidFill>
              <a:schemeClr val="dk2"/>
            </a:solidFill>
            <a:prstDash val="solid"/>
            <a:round/>
            <a:headEnd len="lg" w="lg" type="none"/>
            <a:tailEnd len="lg" w="lg" type="triangle"/>
          </a:ln>
        </p:spPr>
      </p:cxnSp>
      <p:cxnSp>
        <p:nvCxnSpPr>
          <p:cNvPr id="320" name="Shape 320"/>
          <p:cNvCxnSpPr>
            <a:stCxn id="316" idx="1"/>
            <a:endCxn id="315" idx="2"/>
          </p:cNvCxnSpPr>
          <p:nvPr/>
        </p:nvCxnSpPr>
        <p:spPr>
          <a:xfrm rot="10800000">
            <a:off x="6193000" y="4099425"/>
            <a:ext cx="446700" cy="648600"/>
          </a:xfrm>
          <a:prstGeom prst="straightConnector1">
            <a:avLst/>
          </a:prstGeom>
          <a:noFill/>
          <a:ln cap="flat" cmpd="sng" w="19050">
            <a:solidFill>
              <a:schemeClr val="dk2"/>
            </a:solidFill>
            <a:prstDash val="solid"/>
            <a:round/>
            <a:headEnd len="lg" w="lg" type="none"/>
            <a:tailEnd len="lg" w="lg" type="triangle"/>
          </a:ln>
        </p:spPr>
      </p:cxnSp>
      <p:cxnSp>
        <p:nvCxnSpPr>
          <p:cNvPr id="321" name="Shape 321"/>
          <p:cNvCxnSpPr/>
          <p:nvPr/>
        </p:nvCxnSpPr>
        <p:spPr>
          <a:xfrm rot="10800000">
            <a:off x="6716274" y="3952350"/>
            <a:ext cx="762600" cy="0"/>
          </a:xfrm>
          <a:prstGeom prst="straightConnector1">
            <a:avLst/>
          </a:prstGeom>
          <a:noFill/>
          <a:ln cap="flat" cmpd="sng" w="19050">
            <a:solidFill>
              <a:schemeClr val="dk2"/>
            </a:solidFill>
            <a:prstDash val="solid"/>
            <a:round/>
            <a:headEnd len="lg" w="lg" type="none"/>
            <a:tailEnd len="lg" w="lg" type="triangle"/>
          </a:ln>
        </p:spPr>
      </p:cxnSp>
      <p:sp>
        <p:nvSpPr>
          <p:cNvPr id="322" name="Shape 322"/>
          <p:cNvSpPr/>
          <p:nvPr/>
        </p:nvSpPr>
        <p:spPr>
          <a:xfrm>
            <a:off x="6448825" y="1743750"/>
            <a:ext cx="12975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Test Cases</a:t>
            </a:r>
          </a:p>
        </p:txBody>
      </p:sp>
      <p:sp>
        <p:nvSpPr>
          <p:cNvPr id="323" name="Shape 323"/>
          <p:cNvSpPr/>
          <p:nvPr/>
        </p:nvSpPr>
        <p:spPr>
          <a:xfrm>
            <a:off x="5494150"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24" name="Shape 324"/>
          <p:cNvSpPr/>
          <p:nvPr/>
        </p:nvSpPr>
        <p:spPr>
          <a:xfrm>
            <a:off x="6216887"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25" name="Shape 325"/>
          <p:cNvSpPr/>
          <p:nvPr/>
        </p:nvSpPr>
        <p:spPr>
          <a:xfrm>
            <a:off x="6939625" y="28594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26" name="Shape 326"/>
          <p:cNvSpPr/>
          <p:nvPr/>
        </p:nvSpPr>
        <p:spPr>
          <a:xfrm>
            <a:off x="7662350"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327" name="Shape 327"/>
          <p:cNvSpPr/>
          <p:nvPr/>
        </p:nvSpPr>
        <p:spPr>
          <a:xfrm>
            <a:off x="8298000" y="2867850"/>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cxnSp>
        <p:nvCxnSpPr>
          <p:cNvPr id="328" name="Shape 328"/>
          <p:cNvCxnSpPr>
            <a:stCxn id="322" idx="2"/>
            <a:endCxn id="323" idx="0"/>
          </p:cNvCxnSpPr>
          <p:nvPr/>
        </p:nvCxnSpPr>
        <p:spPr>
          <a:xfrm flipH="1">
            <a:off x="5652175" y="2256150"/>
            <a:ext cx="1445400" cy="611700"/>
          </a:xfrm>
          <a:prstGeom prst="straightConnector1">
            <a:avLst/>
          </a:prstGeom>
          <a:noFill/>
          <a:ln cap="flat" cmpd="sng" w="19050">
            <a:solidFill>
              <a:schemeClr val="dk2"/>
            </a:solidFill>
            <a:prstDash val="solid"/>
            <a:round/>
            <a:headEnd len="lg" w="lg" type="none"/>
            <a:tailEnd len="lg" w="lg" type="triangle"/>
          </a:ln>
        </p:spPr>
      </p:cxnSp>
      <p:cxnSp>
        <p:nvCxnSpPr>
          <p:cNvPr id="329" name="Shape 329"/>
          <p:cNvCxnSpPr>
            <a:stCxn id="322" idx="2"/>
            <a:endCxn id="324" idx="0"/>
          </p:cNvCxnSpPr>
          <p:nvPr/>
        </p:nvCxnSpPr>
        <p:spPr>
          <a:xfrm flipH="1">
            <a:off x="6374875" y="2256150"/>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330" name="Shape 330"/>
          <p:cNvCxnSpPr>
            <a:stCxn id="322" idx="2"/>
            <a:endCxn id="325" idx="0"/>
          </p:cNvCxnSpPr>
          <p:nvPr/>
        </p:nvCxnSpPr>
        <p:spPr>
          <a:xfrm>
            <a:off x="7097575" y="2256150"/>
            <a:ext cx="0" cy="603300"/>
          </a:xfrm>
          <a:prstGeom prst="straightConnector1">
            <a:avLst/>
          </a:prstGeom>
          <a:noFill/>
          <a:ln cap="flat" cmpd="sng" w="19050">
            <a:solidFill>
              <a:schemeClr val="dk2"/>
            </a:solidFill>
            <a:prstDash val="solid"/>
            <a:round/>
            <a:headEnd len="lg" w="lg" type="none"/>
            <a:tailEnd len="lg" w="lg" type="triangle"/>
          </a:ln>
        </p:spPr>
      </p:cxnSp>
      <p:cxnSp>
        <p:nvCxnSpPr>
          <p:cNvPr id="331" name="Shape 331"/>
          <p:cNvCxnSpPr>
            <a:stCxn id="322" idx="2"/>
            <a:endCxn id="326" idx="0"/>
          </p:cNvCxnSpPr>
          <p:nvPr/>
        </p:nvCxnSpPr>
        <p:spPr>
          <a:xfrm>
            <a:off x="7097575" y="2256150"/>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332" name="Shape 332"/>
          <p:cNvCxnSpPr>
            <a:stCxn id="322" idx="2"/>
            <a:endCxn id="327" idx="0"/>
          </p:cNvCxnSpPr>
          <p:nvPr/>
        </p:nvCxnSpPr>
        <p:spPr>
          <a:xfrm>
            <a:off x="7097575" y="2256150"/>
            <a:ext cx="1358400" cy="611700"/>
          </a:xfrm>
          <a:prstGeom prst="straightConnector1">
            <a:avLst/>
          </a:prstGeom>
          <a:noFill/>
          <a:ln cap="flat" cmpd="sng" w="19050">
            <a:solidFill>
              <a:schemeClr val="dk2"/>
            </a:solidFill>
            <a:prstDash val="solid"/>
            <a:round/>
            <a:headEnd len="lg" w="lg" type="none"/>
            <a:tailEnd len="lg" w="lg" type="triangle"/>
          </a:ln>
        </p:spPr>
      </p:cxn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Interface Types</a:t>
            </a:r>
          </a:p>
        </p:txBody>
      </p:sp>
      <p:sp>
        <p:nvSpPr>
          <p:cNvPr id="339" name="Shape 33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Parameter Interfaces</a:t>
            </a:r>
          </a:p>
          <a:p>
            <a:pPr indent="-228600" lvl="1" marL="914400" marR="0" rtl="0" algn="l">
              <a:lnSpc>
                <a:spcPct val="100000"/>
              </a:lnSpc>
              <a:spcBef>
                <a:spcPts val="600"/>
              </a:spcBef>
              <a:spcAft>
                <a:spcPts val="0"/>
              </a:spcAft>
            </a:pPr>
            <a:r>
              <a:rPr lang="en"/>
              <a:t>When data is passed from one component to another. </a:t>
            </a:r>
          </a:p>
          <a:p>
            <a:pPr indent="-228600" lvl="1" marL="914400" marR="0" rtl="0" algn="l">
              <a:lnSpc>
                <a:spcPct val="100000"/>
              </a:lnSpc>
              <a:spcBef>
                <a:spcPts val="600"/>
              </a:spcBef>
              <a:spcAft>
                <a:spcPts val="0"/>
              </a:spcAft>
            </a:pPr>
            <a:r>
              <a:rPr lang="en"/>
              <a:t>All methods that accept arguments have a parameter interface.</a:t>
            </a:r>
          </a:p>
          <a:p>
            <a:pPr indent="-228600" lvl="1" marL="914400" marR="0" rtl="0" algn="l">
              <a:lnSpc>
                <a:spcPct val="100000"/>
              </a:lnSpc>
              <a:spcBef>
                <a:spcPts val="600"/>
              </a:spcBef>
              <a:spcAft>
                <a:spcPts val="0"/>
              </a:spcAft>
            </a:pPr>
            <a:r>
              <a:rPr lang="en"/>
              <a:t>If functionality is triggered by a method call, test different parameter combinations to that call.</a:t>
            </a:r>
          </a:p>
          <a:p>
            <a:pPr indent="-228600" lvl="0" marL="457200" marR="0" rtl="0" algn="l">
              <a:lnSpc>
                <a:spcPct val="100000"/>
              </a:lnSpc>
              <a:spcBef>
                <a:spcPts val="600"/>
              </a:spcBef>
              <a:spcAft>
                <a:spcPts val="0"/>
              </a:spcAft>
            </a:pPr>
            <a:r>
              <a:rPr lang="en"/>
              <a:t>Procedural Interfaces</a:t>
            </a:r>
          </a:p>
          <a:p>
            <a:pPr indent="-228600" lvl="1" marL="914400" marR="0" rtl="0" algn="l">
              <a:lnSpc>
                <a:spcPct val="100000"/>
              </a:lnSpc>
              <a:spcBef>
                <a:spcPts val="600"/>
              </a:spcBef>
              <a:spcAft>
                <a:spcPts val="0"/>
              </a:spcAft>
            </a:pPr>
            <a:r>
              <a:rPr lang="en"/>
              <a:t>When one component encapsulates a set of functions that can be called by other components. </a:t>
            </a:r>
          </a:p>
          <a:p>
            <a:pPr indent="-228600" lvl="1" marL="914400" marR="0" rtl="0" algn="l">
              <a:lnSpc>
                <a:spcPct val="100000"/>
              </a:lnSpc>
              <a:spcBef>
                <a:spcPts val="600"/>
              </a:spcBef>
              <a:spcAft>
                <a:spcPts val="0"/>
              </a:spcAft>
            </a:pPr>
            <a:r>
              <a:rPr lang="en"/>
              <a:t>Such as the GRADS interface.</a:t>
            </a:r>
          </a:p>
          <a:p>
            <a:pPr indent="-228600" lvl="1" marL="914400" marR="0" rtl="0" algn="l">
              <a:lnSpc>
                <a:spcPct val="100000"/>
              </a:lnSpc>
              <a:spcBef>
                <a:spcPts val="600"/>
              </a:spcBef>
              <a:spcAft>
                <a:spcPts val="0"/>
              </a:spcAft>
            </a:pPr>
            <a:r>
              <a:rPr lang="en"/>
              <a:t>Controls access to subsystem functionality. Thus, is important to test rigorously.</a:t>
            </a:r>
          </a:p>
        </p:txBody>
      </p:sp>
      <p:sp>
        <p:nvSpPr>
          <p:cNvPr id="340" name="Shape 3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Interface Types</a:t>
            </a:r>
          </a:p>
        </p:txBody>
      </p:sp>
      <p:sp>
        <p:nvSpPr>
          <p:cNvPr id="346" name="Shape 346"/>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pPr>
            <a:r>
              <a:rPr lang="en"/>
              <a:t>Shared Memory Interfaces</a:t>
            </a:r>
          </a:p>
          <a:p>
            <a:pPr indent="-228600" lvl="1" marL="914400" rtl="0">
              <a:spcBef>
                <a:spcPts val="0"/>
              </a:spcBef>
            </a:pPr>
            <a:r>
              <a:rPr lang="en"/>
              <a:t>A block of memory is shared between components. </a:t>
            </a:r>
          </a:p>
          <a:p>
            <a:pPr indent="-228600" lvl="1" marL="914400" rtl="0">
              <a:spcBef>
                <a:spcPts val="0"/>
              </a:spcBef>
            </a:pPr>
            <a:r>
              <a:rPr lang="en"/>
              <a:t>Data is placed in this memory by one subsystem and retrieved by another.</a:t>
            </a:r>
          </a:p>
          <a:p>
            <a:pPr indent="-228600" lvl="1" marL="914400" rtl="0">
              <a:spcBef>
                <a:spcPts val="0"/>
              </a:spcBef>
            </a:pPr>
            <a:r>
              <a:rPr lang="en"/>
              <a:t>Common if system is architected around a central data repository.</a:t>
            </a:r>
          </a:p>
          <a:p>
            <a:pPr indent="-228600" lvl="0" marL="457200" rtl="0">
              <a:spcBef>
                <a:spcPts val="0"/>
              </a:spcBef>
            </a:pPr>
            <a:r>
              <a:rPr lang="en"/>
              <a:t>Message-Passing Interfaces</a:t>
            </a:r>
          </a:p>
          <a:p>
            <a:pPr indent="-228600" lvl="1" marL="914400" marR="0" rtl="0" algn="l">
              <a:lnSpc>
                <a:spcPct val="100000"/>
              </a:lnSpc>
              <a:spcBef>
                <a:spcPts val="600"/>
              </a:spcBef>
              <a:spcAft>
                <a:spcPts val="0"/>
              </a:spcAft>
            </a:pPr>
            <a:r>
              <a:rPr lang="en"/>
              <a:t>Interfaces where one component requests a service by passing a message to another component. A return message indicates the results of executing the service.</a:t>
            </a:r>
          </a:p>
          <a:p>
            <a:pPr indent="-228600" lvl="1" marL="914400" marR="0" rtl="0" algn="l">
              <a:lnSpc>
                <a:spcPct val="100000"/>
              </a:lnSpc>
              <a:spcBef>
                <a:spcPts val="600"/>
              </a:spcBef>
              <a:spcAft>
                <a:spcPts val="0"/>
              </a:spcAft>
            </a:pPr>
            <a:r>
              <a:rPr lang="en"/>
              <a:t>Common in parallel systems, client-server systems.</a:t>
            </a:r>
          </a:p>
          <a:p>
            <a:pPr indent="0" lvl="0" marL="457200" marR="0" rtl="0" algn="l">
              <a:lnSpc>
                <a:spcPct val="100000"/>
              </a:lnSpc>
              <a:spcBef>
                <a:spcPts val="600"/>
              </a:spcBef>
              <a:spcAft>
                <a:spcPts val="0"/>
              </a:spcAft>
              <a:buNone/>
            </a:pPr>
            <a:r>
              <a:t/>
            </a:r>
            <a:endParaRP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Interface Errors</a:t>
            </a:r>
          </a:p>
        </p:txBody>
      </p:sp>
      <p:sp>
        <p:nvSpPr>
          <p:cNvPr id="353" name="Shape 353"/>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Interface Misuse</a:t>
            </a:r>
          </a:p>
          <a:p>
            <a:pPr indent="-228600" lvl="1" marL="914400" marR="0" rtl="0" algn="l">
              <a:lnSpc>
                <a:spcPct val="100000"/>
              </a:lnSpc>
              <a:spcBef>
                <a:spcPts val="600"/>
              </a:spcBef>
              <a:spcAft>
                <a:spcPts val="0"/>
              </a:spcAft>
              <a:buSzPct val="100000"/>
            </a:pPr>
            <a:r>
              <a:rPr lang="en" sz="2200"/>
              <a:t>A calling component calls another component and makes an error in the use of its interface. </a:t>
            </a:r>
          </a:p>
          <a:p>
            <a:pPr indent="-228600" lvl="1" marL="914400" marR="0" rtl="0" algn="l">
              <a:lnSpc>
                <a:spcPct val="100000"/>
              </a:lnSpc>
              <a:spcBef>
                <a:spcPts val="600"/>
              </a:spcBef>
              <a:spcAft>
                <a:spcPts val="0"/>
              </a:spcAft>
              <a:buSzPct val="100000"/>
            </a:pPr>
            <a:r>
              <a:rPr lang="en" sz="2200"/>
              <a:t>Wrong type or malformed data passed to a parameter, parameters passed in the wrong order, wrong number of parameters.</a:t>
            </a:r>
          </a:p>
          <a:p>
            <a:pPr indent="-228600" lvl="0" marL="457200" marR="0" rtl="0" algn="l">
              <a:lnSpc>
                <a:spcPct val="100000"/>
              </a:lnSpc>
              <a:spcBef>
                <a:spcPts val="600"/>
              </a:spcBef>
              <a:spcAft>
                <a:spcPts val="0"/>
              </a:spcAft>
            </a:pPr>
            <a:r>
              <a:rPr lang="en"/>
              <a:t>Interface Misunderstanding</a:t>
            </a:r>
          </a:p>
          <a:p>
            <a:pPr indent="-228600" lvl="1" marL="914400" marR="0" rtl="0" algn="l">
              <a:lnSpc>
                <a:spcPct val="100000"/>
              </a:lnSpc>
              <a:spcBef>
                <a:spcPts val="600"/>
              </a:spcBef>
              <a:spcAft>
                <a:spcPts val="0"/>
              </a:spcAft>
              <a:buSzPct val="100000"/>
            </a:pPr>
            <a:r>
              <a:rPr lang="en" sz="2200"/>
              <a:t>Incorrect assumptions made about the called component. </a:t>
            </a:r>
          </a:p>
          <a:p>
            <a:pPr indent="-228600" lvl="1" marL="914400" marR="0" rtl="0" algn="l">
              <a:lnSpc>
                <a:spcPct val="100000"/>
              </a:lnSpc>
              <a:spcBef>
                <a:spcPts val="600"/>
              </a:spcBef>
              <a:spcAft>
                <a:spcPts val="0"/>
              </a:spcAft>
              <a:buSzPct val="100000"/>
            </a:pPr>
            <a:r>
              <a:rPr lang="en" sz="2200"/>
              <a:t>A binary search called with an unordered array.</a:t>
            </a:r>
          </a:p>
          <a:p>
            <a:pPr indent="-228600" lvl="0" marL="457200" marR="0" rtl="0" algn="l">
              <a:lnSpc>
                <a:spcPct val="100000"/>
              </a:lnSpc>
              <a:spcBef>
                <a:spcPts val="600"/>
              </a:spcBef>
              <a:spcAft>
                <a:spcPts val="0"/>
              </a:spcAft>
            </a:pPr>
            <a:r>
              <a:rPr lang="en"/>
              <a:t>Timing Errors</a:t>
            </a:r>
          </a:p>
          <a:p>
            <a:pPr indent="-228600" lvl="1" marL="914400" marR="0" rtl="0" algn="l">
              <a:lnSpc>
                <a:spcPct val="100000"/>
              </a:lnSpc>
              <a:spcBef>
                <a:spcPts val="600"/>
              </a:spcBef>
              <a:spcAft>
                <a:spcPts val="0"/>
              </a:spcAft>
              <a:buSzPct val="100000"/>
            </a:pPr>
            <a:r>
              <a:rPr lang="en" sz="2200"/>
              <a:t>In shared memory or message passing - producer of data and consumer of data may operate at different speeds, and may access out of data information as a result.</a:t>
            </a:r>
          </a:p>
          <a:p>
            <a:pPr indent="0" lvl="0" marL="457200" marR="0" rtl="0" algn="l">
              <a:lnSpc>
                <a:spcPct val="100000"/>
              </a:lnSpc>
              <a:spcBef>
                <a:spcPts val="600"/>
              </a:spcBef>
              <a:spcAft>
                <a:spcPts val="0"/>
              </a:spcAft>
              <a:buNone/>
            </a:pPr>
            <a:r>
              <a:t/>
            </a:r>
            <a:endParaRPr sz="2200"/>
          </a:p>
        </p:txBody>
      </p:sp>
      <p:sp>
        <p:nvSpPr>
          <p:cNvPr id="354" name="Shape 3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Interface Testing Guidelines</a:t>
            </a:r>
          </a:p>
        </p:txBody>
      </p:sp>
      <p:sp>
        <p:nvSpPr>
          <p:cNvPr id="360" name="Shape 36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sz="2800"/>
              <a:t>Pass extreme parameters to any call to another subsystem.</a:t>
            </a:r>
          </a:p>
          <a:p>
            <a:pPr indent="-228600" lvl="0" marL="457200" marR="0" rtl="0" algn="l">
              <a:lnSpc>
                <a:spcPct val="100000"/>
              </a:lnSpc>
              <a:spcBef>
                <a:spcPts val="600"/>
              </a:spcBef>
              <a:spcAft>
                <a:spcPts val="0"/>
              </a:spcAft>
              <a:buSzPct val="100000"/>
            </a:pPr>
            <a:r>
              <a:rPr lang="en" sz="2800"/>
              <a:t>When pointers are passed across an interface, always test the interface with null pointers.</a:t>
            </a:r>
          </a:p>
          <a:p>
            <a:pPr indent="-228600" lvl="0" marL="457200" marR="0" rtl="0" algn="l">
              <a:lnSpc>
                <a:spcPct val="100000"/>
              </a:lnSpc>
              <a:spcBef>
                <a:spcPts val="600"/>
              </a:spcBef>
              <a:spcAft>
                <a:spcPts val="0"/>
              </a:spcAft>
              <a:buSzPct val="100000"/>
            </a:pPr>
            <a:r>
              <a:rPr lang="en" sz="2800"/>
              <a:t>Where a component is called through a procedural interface, design tests that will cause that component to fail.</a:t>
            </a:r>
          </a:p>
          <a:p>
            <a:pPr indent="-228600" lvl="0" marL="457200" marR="0" rtl="0" algn="l">
              <a:lnSpc>
                <a:spcPct val="100000"/>
              </a:lnSpc>
              <a:spcBef>
                <a:spcPts val="600"/>
              </a:spcBef>
              <a:spcAft>
                <a:spcPts val="0"/>
              </a:spcAft>
              <a:buSzPct val="100000"/>
            </a:pPr>
            <a:r>
              <a:rPr lang="en" sz="2800"/>
              <a:t>Use stress testing in message-passing systems.</a:t>
            </a:r>
          </a:p>
          <a:p>
            <a:pPr indent="-228600" lvl="0" marL="457200" marR="0" rtl="0" algn="l">
              <a:lnSpc>
                <a:spcPct val="100000"/>
              </a:lnSpc>
              <a:spcBef>
                <a:spcPts val="600"/>
              </a:spcBef>
              <a:spcAft>
                <a:spcPts val="0"/>
              </a:spcAft>
              <a:buSzPct val="100000"/>
            </a:pPr>
            <a:r>
              <a:rPr lang="en" sz="2800"/>
              <a:t>When shared memory is used, vary the order of component activation.</a:t>
            </a:r>
          </a:p>
          <a:p>
            <a:pPr indent="0" lvl="0" marL="457200" marR="0" rtl="0" algn="l">
              <a:lnSpc>
                <a:spcPct val="100000"/>
              </a:lnSpc>
              <a:spcBef>
                <a:spcPts val="600"/>
              </a:spcBef>
              <a:spcAft>
                <a:spcPts val="0"/>
              </a:spcAft>
              <a:buNone/>
            </a:pPr>
            <a:r>
              <a:t/>
            </a:r>
            <a:endParaRPr sz="2600"/>
          </a:p>
        </p:txBody>
      </p:sp>
      <p:sp>
        <p:nvSpPr>
          <p:cNvPr id="361" name="Shape 3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System Testing</a:t>
            </a:r>
          </a:p>
        </p:txBody>
      </p:sp>
      <p:sp>
        <p:nvSpPr>
          <p:cNvPr id="367" name="Shape 367"/>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Systems are developed as interacting subsystems. Once units and subsystems are tested, the combined system must be tested.</a:t>
            </a:r>
          </a:p>
          <a:p>
            <a:pPr indent="-228600" lvl="0" marL="457200" marR="0" rtl="0" algn="l">
              <a:lnSpc>
                <a:spcPct val="100000"/>
              </a:lnSpc>
              <a:spcBef>
                <a:spcPts val="600"/>
              </a:spcBef>
              <a:spcAft>
                <a:spcPts val="0"/>
              </a:spcAft>
              <a:buSzPct val="100000"/>
            </a:pPr>
            <a:r>
              <a:rPr lang="en" sz="2400"/>
              <a:t>Advice about interface testing still important here (GRADS interface is the primary means of entry to the system).</a:t>
            </a:r>
          </a:p>
          <a:p>
            <a:pPr indent="-228600" lvl="0" marL="457200" marR="0" rtl="0" algn="l">
              <a:lnSpc>
                <a:spcPct val="100000"/>
              </a:lnSpc>
              <a:spcBef>
                <a:spcPts val="600"/>
              </a:spcBef>
              <a:spcAft>
                <a:spcPts val="0"/>
              </a:spcAft>
              <a:buSzPct val="100000"/>
            </a:pPr>
            <a:r>
              <a:rPr lang="en" sz="2400"/>
              <a:t>Two important differences:</a:t>
            </a:r>
          </a:p>
          <a:p>
            <a:pPr indent="-228600" lvl="1" marL="914400" marR="0" rtl="0" algn="l">
              <a:lnSpc>
                <a:spcPct val="100000"/>
              </a:lnSpc>
              <a:spcBef>
                <a:spcPts val="600"/>
              </a:spcBef>
              <a:spcAft>
                <a:spcPts val="0"/>
              </a:spcAft>
            </a:pPr>
            <a:r>
              <a:rPr lang="en"/>
              <a:t>Reusable components (off-the-shelf systems) need to be integrated with the newly-developed components.</a:t>
            </a:r>
          </a:p>
          <a:p>
            <a:pPr indent="-228600" lvl="1" marL="914400" marR="0" rtl="0" algn="l">
              <a:lnSpc>
                <a:spcPct val="100000"/>
              </a:lnSpc>
              <a:spcBef>
                <a:spcPts val="600"/>
              </a:spcBef>
              <a:spcAft>
                <a:spcPts val="0"/>
              </a:spcAft>
            </a:pPr>
            <a:r>
              <a:rPr lang="en"/>
              <a:t>Components developed by different team members or groups need to be integrated.</a:t>
            </a:r>
          </a:p>
          <a:p>
            <a:pPr indent="0" lvl="0" marL="457200" marR="0" rtl="0" algn="l">
              <a:lnSpc>
                <a:spcPct val="100000"/>
              </a:lnSpc>
              <a:spcBef>
                <a:spcPts val="600"/>
              </a:spcBef>
              <a:spcAft>
                <a:spcPts val="0"/>
              </a:spcAft>
              <a:buNone/>
            </a:pPr>
            <a:r>
              <a:t/>
            </a:r>
            <a:endParaRPr/>
          </a:p>
        </p:txBody>
      </p:sp>
      <p:sp>
        <p:nvSpPr>
          <p:cNvPr id="368" name="Shape 3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Acceptance Testing</a:t>
            </a:r>
          </a:p>
        </p:txBody>
      </p:sp>
      <p:sp>
        <p:nvSpPr>
          <p:cNvPr id="374" name="Shape 37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t>Once the system is internally tested, it should be placed in the hands of users for feedback.</a:t>
            </a:r>
          </a:p>
          <a:p>
            <a:pPr indent="-228600" lvl="0" marL="457200" marR="0" rtl="0" algn="l">
              <a:lnSpc>
                <a:spcPct val="100000"/>
              </a:lnSpc>
              <a:spcBef>
                <a:spcPts val="600"/>
              </a:spcBef>
              <a:spcAft>
                <a:spcPts val="0"/>
              </a:spcAft>
            </a:pPr>
            <a:r>
              <a:rPr lang="en"/>
              <a:t>Users must ultimately approve the system.</a:t>
            </a:r>
          </a:p>
          <a:p>
            <a:pPr indent="-228600" lvl="0" marL="457200" marR="0" rtl="0" algn="l">
              <a:lnSpc>
                <a:spcPct val="100000"/>
              </a:lnSpc>
              <a:spcBef>
                <a:spcPts val="600"/>
              </a:spcBef>
              <a:spcAft>
                <a:spcPts val="0"/>
              </a:spcAft>
            </a:pPr>
            <a:r>
              <a:rPr lang="en"/>
              <a:t>Many faults do not emerge until the system is used in the wild.</a:t>
            </a:r>
          </a:p>
          <a:p>
            <a:pPr indent="-228600" lvl="1" marL="914400" rtl="0">
              <a:spcBef>
                <a:spcPts val="0"/>
              </a:spcBef>
              <a:buSzPct val="100000"/>
            </a:pPr>
            <a:r>
              <a:rPr lang="en" sz="2400"/>
              <a:t>Alternative operating environments.</a:t>
            </a:r>
          </a:p>
          <a:p>
            <a:pPr indent="-228600" lvl="1" marL="914400" rtl="0">
              <a:spcBef>
                <a:spcPts val="0"/>
              </a:spcBef>
              <a:buSzPct val="100000"/>
            </a:pPr>
            <a:r>
              <a:rPr lang="en" sz="2400"/>
              <a:t>More eyes on the system.</a:t>
            </a:r>
          </a:p>
          <a:p>
            <a:pPr indent="-228600" lvl="1" marL="914400" rtl="0">
              <a:spcBef>
                <a:spcPts val="0"/>
              </a:spcBef>
              <a:buSzPct val="100000"/>
            </a:pPr>
            <a:r>
              <a:rPr lang="en" sz="2400"/>
              <a:t>Wide variety of usage types. </a:t>
            </a:r>
          </a:p>
          <a:p>
            <a:pPr indent="-228600" lvl="0" marL="457200" marR="0" rtl="0" algn="l">
              <a:lnSpc>
                <a:spcPct val="100000"/>
              </a:lnSpc>
              <a:spcBef>
                <a:spcPts val="600"/>
              </a:spcBef>
              <a:spcAft>
                <a:spcPts val="0"/>
              </a:spcAft>
            </a:pPr>
            <a:r>
              <a:rPr lang="en"/>
              <a:t>Acceptance testing allows users to try the system under controlled conditions.</a:t>
            </a:r>
          </a:p>
          <a:p>
            <a:pPr indent="0" lvl="0" marL="457200" marR="0" rtl="0" algn="l">
              <a:lnSpc>
                <a:spcPct val="100000"/>
              </a:lnSpc>
              <a:spcBef>
                <a:spcPts val="600"/>
              </a:spcBef>
              <a:spcAft>
                <a:spcPts val="0"/>
              </a:spcAft>
              <a:buNone/>
            </a:pPr>
            <a:r>
              <a:t/>
            </a:r>
            <a:endParaRPr/>
          </a:p>
        </p:txBody>
      </p:sp>
      <p:sp>
        <p:nvSpPr>
          <p:cNvPr id="375" name="Shape 3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9" name="Shape 379"/>
        <p:cNvGrpSpPr/>
        <p:nvPr/>
      </p:nvGrpSpPr>
      <p:grpSpPr>
        <a:xfrm>
          <a:off x="0" y="0"/>
          <a:ext cx="0" cy="0"/>
          <a:chOff x="0" y="0"/>
          <a:chExt cx="0" cy="0"/>
        </a:xfrm>
      </p:grpSpPr>
      <p:sp>
        <p:nvSpPr>
          <p:cNvPr id="380" name="Shape 3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Acceptance Testing Types</a:t>
            </a:r>
          </a:p>
        </p:txBody>
      </p:sp>
      <p:sp>
        <p:nvSpPr>
          <p:cNvPr id="381" name="Shape 381"/>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marL="0" marR="0" rtl="0" algn="l">
              <a:lnSpc>
                <a:spcPct val="100000"/>
              </a:lnSpc>
              <a:spcBef>
                <a:spcPts val="600"/>
              </a:spcBef>
              <a:spcAft>
                <a:spcPts val="0"/>
              </a:spcAft>
              <a:buNone/>
            </a:pPr>
            <a:r>
              <a:rPr lang="en"/>
              <a:t>Three types of user-based testing:</a:t>
            </a:r>
          </a:p>
          <a:p>
            <a:pPr indent="-228600" lvl="0" marL="457200" marR="0" rtl="0" algn="l">
              <a:lnSpc>
                <a:spcPct val="100000"/>
              </a:lnSpc>
              <a:spcBef>
                <a:spcPts val="600"/>
              </a:spcBef>
              <a:spcAft>
                <a:spcPts val="0"/>
              </a:spcAft>
            </a:pPr>
            <a:r>
              <a:rPr lang="en"/>
              <a:t>Alpha Testing</a:t>
            </a:r>
          </a:p>
          <a:p>
            <a:pPr indent="-228600" lvl="1" marL="914400" marR="0" rtl="0" algn="l">
              <a:lnSpc>
                <a:spcPct val="100000"/>
              </a:lnSpc>
              <a:spcBef>
                <a:spcPts val="600"/>
              </a:spcBef>
              <a:spcAft>
                <a:spcPts val="0"/>
              </a:spcAft>
            </a:pPr>
            <a:r>
              <a:rPr lang="en"/>
              <a:t>A small group of users work closely with development team to test the software.</a:t>
            </a:r>
          </a:p>
          <a:p>
            <a:pPr indent="-228600" lvl="0" marL="457200" marR="0" rtl="0" algn="l">
              <a:lnSpc>
                <a:spcPct val="100000"/>
              </a:lnSpc>
              <a:spcBef>
                <a:spcPts val="600"/>
              </a:spcBef>
              <a:spcAft>
                <a:spcPts val="0"/>
              </a:spcAft>
            </a:pPr>
            <a:r>
              <a:rPr lang="en"/>
              <a:t>Beta Testing</a:t>
            </a:r>
          </a:p>
          <a:p>
            <a:pPr indent="-228600" lvl="1" marL="914400" marR="0" rtl="0" algn="l">
              <a:lnSpc>
                <a:spcPct val="100000"/>
              </a:lnSpc>
              <a:spcBef>
                <a:spcPts val="600"/>
              </a:spcBef>
              <a:spcAft>
                <a:spcPts val="0"/>
              </a:spcAft>
            </a:pPr>
            <a:r>
              <a:rPr lang="en"/>
              <a:t>A release of the software is made available to a larger group of interested users. </a:t>
            </a:r>
          </a:p>
          <a:p>
            <a:pPr indent="-228600" lvl="0" marL="457200" marR="0" rtl="0" algn="l">
              <a:lnSpc>
                <a:spcPct val="100000"/>
              </a:lnSpc>
              <a:spcBef>
                <a:spcPts val="600"/>
              </a:spcBef>
              <a:spcAft>
                <a:spcPts val="0"/>
              </a:spcAft>
            </a:pPr>
            <a:r>
              <a:rPr lang="en"/>
              <a:t>Acceptance Testing</a:t>
            </a:r>
          </a:p>
          <a:p>
            <a:pPr indent="-228600" lvl="1" marL="914400" marR="0" rtl="0" algn="l">
              <a:lnSpc>
                <a:spcPct val="100000"/>
              </a:lnSpc>
              <a:spcBef>
                <a:spcPts val="600"/>
              </a:spcBef>
              <a:spcAft>
                <a:spcPts val="0"/>
              </a:spcAft>
            </a:pPr>
            <a:r>
              <a:rPr lang="en"/>
              <a:t>Customers decide whether or not the system is ready to be released.</a:t>
            </a:r>
          </a:p>
          <a:p>
            <a:pPr indent="0" lvl="0" marL="457200" marR="0" rtl="0" algn="l">
              <a:lnSpc>
                <a:spcPct val="100000"/>
              </a:lnSpc>
              <a:spcBef>
                <a:spcPts val="600"/>
              </a:spcBef>
              <a:spcAft>
                <a:spcPts val="0"/>
              </a:spcAft>
              <a:buNone/>
            </a:pPr>
            <a:r>
              <a:t/>
            </a:r>
            <a:endParaRPr/>
          </a:p>
        </p:txBody>
      </p:sp>
      <p:sp>
        <p:nvSpPr>
          <p:cNvPr id="382" name="Shape 3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6" name="Shape 386"/>
        <p:cNvGrpSpPr/>
        <p:nvPr/>
      </p:nvGrpSpPr>
      <p:grpSpPr>
        <a:xfrm>
          <a:off x="0" y="0"/>
          <a:ext cx="0" cy="0"/>
          <a:chOff x="0" y="0"/>
          <a:chExt cx="0" cy="0"/>
        </a:xfrm>
      </p:grpSpPr>
      <p:sp>
        <p:nvSpPr>
          <p:cNvPr id="387" name="Shape 3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388" name="Shape 38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Define acceptance criteria</a:t>
            </a:r>
          </a:p>
          <a:p>
            <a:pPr indent="-228600" lvl="1" marL="914400" marR="0" rtl="0" algn="l">
              <a:lnSpc>
                <a:spcPct val="100000"/>
              </a:lnSpc>
              <a:spcBef>
                <a:spcPts val="600"/>
              </a:spcBef>
              <a:spcAft>
                <a:spcPts val="0"/>
              </a:spcAft>
              <a:buSzPct val="100000"/>
            </a:pPr>
            <a:r>
              <a:rPr lang="en" sz="2200"/>
              <a:t>Work with customers to define how validation will be conducted, and the conditions that will determine acceptance.</a:t>
            </a:r>
          </a:p>
          <a:p>
            <a:pPr indent="-228600" lvl="0" marL="457200" marR="0" rtl="0" algn="l">
              <a:lnSpc>
                <a:spcPct val="100000"/>
              </a:lnSpc>
              <a:spcBef>
                <a:spcPts val="600"/>
              </a:spcBef>
              <a:spcAft>
                <a:spcPts val="0"/>
              </a:spcAft>
            </a:pPr>
            <a:r>
              <a:rPr lang="en"/>
              <a:t>Plan acceptance testing</a:t>
            </a:r>
          </a:p>
          <a:p>
            <a:pPr indent="-228600" lvl="1" marL="914400" marR="0" rtl="0" algn="l">
              <a:lnSpc>
                <a:spcPct val="100000"/>
              </a:lnSpc>
              <a:spcBef>
                <a:spcPts val="600"/>
              </a:spcBef>
              <a:spcAft>
                <a:spcPts val="0"/>
              </a:spcAft>
              <a:buSzPct val="100000"/>
            </a:pPr>
            <a:r>
              <a:rPr lang="en" sz="2200"/>
              <a:t>Decide resources, time, and budget for acceptance testing. Establish a schedule. Define order that features should be tested. Define risks to testing process.</a:t>
            </a:r>
          </a:p>
          <a:p>
            <a:pPr indent="-228600" lvl="0" marL="457200" marR="0" rtl="0" algn="l">
              <a:lnSpc>
                <a:spcPct val="100000"/>
              </a:lnSpc>
              <a:spcBef>
                <a:spcPts val="600"/>
              </a:spcBef>
              <a:spcAft>
                <a:spcPts val="0"/>
              </a:spcAft>
            </a:pPr>
            <a:r>
              <a:rPr lang="en"/>
              <a:t>Derive acceptance tests.</a:t>
            </a:r>
          </a:p>
          <a:p>
            <a:pPr indent="-228600" lvl="1" marL="914400" marR="0" rtl="0" algn="l">
              <a:lnSpc>
                <a:spcPct val="100000"/>
              </a:lnSpc>
              <a:spcBef>
                <a:spcPts val="600"/>
              </a:spcBef>
              <a:spcAft>
                <a:spcPts val="0"/>
              </a:spcAft>
              <a:buSzPct val="100000"/>
            </a:pPr>
            <a:r>
              <a:rPr lang="en" sz="2200"/>
              <a:t>Design tests to check whether or not the system is acceptable. Test both functional and non-functional characteristics of the system. </a:t>
            </a:r>
          </a:p>
          <a:p>
            <a:pPr indent="0" lvl="0" marL="457200" marR="0" rtl="0" algn="l">
              <a:lnSpc>
                <a:spcPct val="100000"/>
              </a:lnSpc>
              <a:spcBef>
                <a:spcPts val="600"/>
              </a:spcBef>
              <a:spcAft>
                <a:spcPts val="0"/>
              </a:spcAft>
              <a:buNone/>
            </a:pPr>
            <a:r>
              <a:t/>
            </a:r>
            <a:endParaRPr/>
          </a:p>
        </p:txBody>
      </p:sp>
      <p:sp>
        <p:nvSpPr>
          <p:cNvPr id="389" name="Shape 3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 name="Shape 59"/>
        <p:cNvGrpSpPr/>
        <p:nvPr/>
      </p:nvGrpSpPr>
      <p:grpSpPr>
        <a:xfrm>
          <a:off x="0" y="0"/>
          <a:ext cx="0" cy="0"/>
          <a:chOff x="0" y="0"/>
          <a:chExt cx="0" cy="0"/>
        </a:xfrm>
      </p:grpSpPr>
      <p:sp>
        <p:nvSpPr>
          <p:cNvPr id="60" name="Shape 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 Alternate Definitions</a:t>
            </a:r>
          </a:p>
        </p:txBody>
      </p:sp>
      <p:sp>
        <p:nvSpPr>
          <p:cNvPr id="61" name="Shape 61"/>
          <p:cNvSpPr txBox="1"/>
          <p:nvPr>
            <p:ph idx="1" type="body"/>
          </p:nvPr>
        </p:nvSpPr>
        <p:spPr>
          <a:xfrm>
            <a:off x="457200" y="1600200"/>
            <a:ext cx="8538599" cy="36018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a:t>
            </a:r>
          </a:p>
          <a:p>
            <a:pPr indent="-228600" lvl="1" marL="914400" marR="0" rtl="0" algn="l">
              <a:lnSpc>
                <a:spcPct val="100000"/>
              </a:lnSpc>
              <a:spcBef>
                <a:spcPts val="600"/>
              </a:spcBef>
              <a:spcAft>
                <a:spcPts val="0"/>
              </a:spcAft>
            </a:pPr>
            <a:r>
              <a:rPr lang="en"/>
              <a:t>“The process of evaluating a system or component to determine whether the products... satisfy the conditions imposed.” </a:t>
            </a:r>
          </a:p>
          <a:p>
            <a:pPr indent="-228600" lvl="1" marL="914400" rtl="0">
              <a:spcBef>
                <a:spcPts val="600"/>
              </a:spcBef>
            </a:pPr>
            <a:r>
              <a:rPr lang="en"/>
              <a:t>“Checking a program against the most closely related design or specification documents.”</a:t>
            </a:r>
          </a:p>
          <a:p>
            <a:pPr indent="-228600" lvl="1" marL="914400" rtl="0">
              <a:spcBef>
                <a:spcPts val="600"/>
              </a:spcBef>
            </a:pPr>
            <a:r>
              <a:rPr lang="en"/>
              <a:t>“An attempt to find errors by executing a program in a test or simulated environment.”</a:t>
            </a:r>
          </a:p>
          <a:p>
            <a:pPr indent="-228600" lvl="1" marL="914400" rtl="0">
              <a:spcBef>
                <a:spcPts val="600"/>
              </a:spcBef>
            </a:pPr>
            <a:r>
              <a:rPr lang="en"/>
              <a:t>“The software should conform to its specifications.”</a:t>
            </a:r>
          </a:p>
          <a:p>
            <a:pPr indent="0" lvl="0" marL="0" rtl="0">
              <a:spcBef>
                <a:spcPts val="600"/>
              </a:spcBef>
              <a:buNone/>
            </a:pPr>
            <a:r>
              <a:t/>
            </a:r>
            <a:endParaRPr/>
          </a:p>
        </p:txBody>
      </p:sp>
      <p:sp>
        <p:nvSpPr>
          <p:cNvPr id="62" name="Shape 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
        <p:nvSpPr>
          <p:cNvPr id="63" name="Shape 63"/>
          <p:cNvSpPr txBox="1"/>
          <p:nvPr/>
        </p:nvSpPr>
        <p:spPr>
          <a:xfrm>
            <a:off x="457200" y="5435650"/>
            <a:ext cx="8229600" cy="1022700"/>
          </a:xfrm>
          <a:prstGeom prst="rect">
            <a:avLst/>
          </a:prstGeom>
          <a:noFill/>
          <a:ln>
            <a:noFill/>
          </a:ln>
        </p:spPr>
        <p:txBody>
          <a:bodyPr anchorCtr="0" anchor="t" bIns="91425" lIns="91425" rIns="91425" tIns="91425">
            <a:noAutofit/>
          </a:bodyPr>
          <a:lstStyle/>
          <a:p>
            <a:pPr lvl="0" rtl="0">
              <a:spcBef>
                <a:spcPts val="600"/>
              </a:spcBef>
              <a:buClr>
                <a:schemeClr val="dk1"/>
              </a:buClr>
              <a:buSzPct val="36666"/>
              <a:buFont typeface="Arial"/>
              <a:buNone/>
            </a:pPr>
            <a:r>
              <a:rPr lang="en" sz="3000">
                <a:solidFill>
                  <a:schemeClr val="dk1"/>
                </a:solidFill>
              </a:rPr>
              <a:t>Under the conditions we set, does the software work?</a:t>
            </a:r>
          </a:p>
        </p:txBody>
      </p:sp>
      <p:sp>
        <p:nvSpPr>
          <p:cNvPr id="64" name="Shape 64"/>
          <p:cNvSpPr txBox="1"/>
          <p:nvPr>
            <p:ph idx="2" type="body"/>
          </p:nvPr>
        </p:nvSpPr>
        <p:spPr>
          <a:xfrm>
            <a:off x="457200" y="1600200"/>
            <a:ext cx="8538599" cy="4001699"/>
          </a:xfrm>
          <a:prstGeom prst="rect">
            <a:avLst/>
          </a:prstGeom>
          <a:solidFill>
            <a:srgbClr val="FFFFFF"/>
          </a:solidFill>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a:t>
            </a:r>
          </a:p>
          <a:p>
            <a:pPr indent="-228600" lvl="1" marL="914400" marR="0" rtl="0" algn="l">
              <a:lnSpc>
                <a:spcPct val="100000"/>
              </a:lnSpc>
              <a:spcBef>
                <a:spcPts val="600"/>
              </a:spcBef>
              <a:spcAft>
                <a:spcPts val="0"/>
              </a:spcAft>
            </a:pPr>
            <a:r>
              <a:rPr lang="en"/>
              <a:t>“The process of evaluating a system or component to determine whether the products... </a:t>
            </a:r>
            <a:r>
              <a:rPr b="1" lang="en"/>
              <a:t>satisfy the conditions imposed</a:t>
            </a:r>
            <a:r>
              <a:rPr lang="en"/>
              <a:t>.” </a:t>
            </a:r>
          </a:p>
          <a:p>
            <a:pPr indent="-228600" lvl="1" marL="914400" rtl="0">
              <a:spcBef>
                <a:spcPts val="600"/>
              </a:spcBef>
            </a:pPr>
            <a:r>
              <a:rPr lang="en"/>
              <a:t>“</a:t>
            </a:r>
            <a:r>
              <a:rPr b="1" lang="en"/>
              <a:t>Checking</a:t>
            </a:r>
            <a:r>
              <a:rPr lang="en"/>
              <a:t> a program against the most closely related </a:t>
            </a:r>
            <a:r>
              <a:rPr b="1" lang="en"/>
              <a:t>design or specification documents</a:t>
            </a:r>
            <a:r>
              <a:rPr lang="en"/>
              <a:t>.”</a:t>
            </a:r>
          </a:p>
          <a:p>
            <a:pPr indent="-228600" lvl="1" marL="914400" rtl="0">
              <a:spcBef>
                <a:spcPts val="600"/>
              </a:spcBef>
            </a:pPr>
            <a:r>
              <a:rPr lang="en"/>
              <a:t>“An attempt to find errors by </a:t>
            </a:r>
            <a:r>
              <a:rPr b="1" lang="en"/>
              <a:t>executing a program in a test or simulated environment</a:t>
            </a:r>
            <a:r>
              <a:rPr lang="en"/>
              <a:t>.”</a:t>
            </a:r>
          </a:p>
          <a:p>
            <a:pPr indent="-228600" lvl="1" marL="914400" rtl="0">
              <a:spcBef>
                <a:spcPts val="600"/>
              </a:spcBef>
            </a:pPr>
            <a:r>
              <a:rPr lang="en"/>
              <a:t>“The software should </a:t>
            </a:r>
            <a:r>
              <a:rPr b="1" lang="en"/>
              <a:t>conform to its specifications</a:t>
            </a:r>
            <a:r>
              <a:rPr lang="en"/>
              <a:t>.”</a:t>
            </a:r>
          </a:p>
          <a:p>
            <a:pPr indent="0" lvl="0" marL="0" rtl="0">
              <a:spcBef>
                <a:spcPts val="60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
                                        </p:tgtEl>
                                        <p:attrNameLst>
                                          <p:attrName>style.visibility</p:attrName>
                                        </p:attrNameLst>
                                      </p:cBhvr>
                                      <p:to>
                                        <p:strVal val="visible"/>
                                      </p:to>
                                    </p:set>
                                    <p:animEffect filter="fade" transition="in">
                                      <p:cBhvr>
                                        <p:cTn dur="1"/>
                                        <p:tgtEl>
                                          <p:spTgt spid="64"/>
                                        </p:tgtEl>
                                      </p:cBhvr>
                                    </p:animEffect>
                                  </p:childTnLst>
                                </p:cTn>
                              </p:par>
                              <p:par>
                                <p:cTn fill="hold" nodeType="with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3" name="Shape 393"/>
        <p:cNvGrpSpPr/>
        <p:nvPr/>
      </p:nvGrpSpPr>
      <p:grpSpPr>
        <a:xfrm>
          <a:off x="0" y="0"/>
          <a:ext cx="0" cy="0"/>
          <a:chOff x="0" y="0"/>
          <a:chExt cx="0" cy="0"/>
        </a:xfrm>
      </p:grpSpPr>
      <p:sp>
        <p:nvSpPr>
          <p:cNvPr id="394" name="Shape 3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Acceptance Testing Stages</a:t>
            </a:r>
          </a:p>
        </p:txBody>
      </p:sp>
      <p:sp>
        <p:nvSpPr>
          <p:cNvPr id="395" name="Shape 395"/>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Run acceptance tests</a:t>
            </a:r>
          </a:p>
          <a:p>
            <a:pPr indent="-228600" lvl="1" marL="914400" marR="0" rtl="0" algn="l">
              <a:lnSpc>
                <a:spcPct val="100000"/>
              </a:lnSpc>
              <a:spcBef>
                <a:spcPts val="600"/>
              </a:spcBef>
              <a:spcAft>
                <a:spcPts val="0"/>
              </a:spcAft>
            </a:pPr>
            <a:r>
              <a:rPr lang="en"/>
              <a:t>Have users complete the set of tests. This should take place in the same environment that they will use the software. Some training of end-users may be required.</a:t>
            </a:r>
          </a:p>
          <a:p>
            <a:pPr indent="-228600" lvl="0" marL="457200" marR="0" rtl="0" algn="l">
              <a:lnSpc>
                <a:spcPct val="100000"/>
              </a:lnSpc>
              <a:spcBef>
                <a:spcPts val="600"/>
              </a:spcBef>
              <a:spcAft>
                <a:spcPts val="0"/>
              </a:spcAft>
            </a:pPr>
            <a:r>
              <a:rPr lang="en"/>
              <a:t>Negotiate test results</a:t>
            </a:r>
          </a:p>
          <a:p>
            <a:pPr indent="-228600" lvl="1" marL="914400" marR="0" rtl="0" algn="l">
              <a:lnSpc>
                <a:spcPct val="100000"/>
              </a:lnSpc>
              <a:spcBef>
                <a:spcPts val="600"/>
              </a:spcBef>
              <a:spcAft>
                <a:spcPts val="0"/>
              </a:spcAft>
            </a:pPr>
            <a:r>
              <a:rPr lang="en"/>
              <a:t>It is unlikely that all of the tests will pass the first time. The developer and customer must negotiate to decide if the system is good enough or if it needs more work.</a:t>
            </a:r>
          </a:p>
          <a:p>
            <a:pPr indent="-228600" lvl="0" marL="457200" marR="0" rtl="0" algn="l">
              <a:lnSpc>
                <a:spcPct val="100000"/>
              </a:lnSpc>
              <a:spcBef>
                <a:spcPts val="600"/>
              </a:spcBef>
              <a:spcAft>
                <a:spcPts val="0"/>
              </a:spcAft>
            </a:pPr>
            <a:r>
              <a:rPr lang="en"/>
              <a:t>Reject or accept the system</a:t>
            </a:r>
          </a:p>
          <a:p>
            <a:pPr indent="-228600" lvl="1" marL="914400" marR="0" rtl="0" algn="l">
              <a:lnSpc>
                <a:spcPct val="100000"/>
              </a:lnSpc>
              <a:spcBef>
                <a:spcPts val="600"/>
              </a:spcBef>
              <a:spcAft>
                <a:spcPts val="0"/>
              </a:spcAft>
            </a:pPr>
            <a:r>
              <a:rPr lang="en"/>
              <a:t>Developers and customer must meet to decide whether the system is ready to be released.</a:t>
            </a:r>
          </a:p>
          <a:p>
            <a:pPr indent="0" lvl="0" marL="457200" marR="0" rtl="0" algn="l">
              <a:lnSpc>
                <a:spcPct val="100000"/>
              </a:lnSpc>
              <a:spcBef>
                <a:spcPts val="600"/>
              </a:spcBef>
              <a:spcAft>
                <a:spcPts val="0"/>
              </a:spcAft>
              <a:buNone/>
            </a:pPr>
            <a:r>
              <a:t/>
            </a:r>
            <a:endParaRPr/>
          </a:p>
        </p:txBody>
      </p:sp>
      <p:sp>
        <p:nvSpPr>
          <p:cNvPr id="396" name="Shape 3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0" name="Shape 400"/>
        <p:cNvGrpSpPr/>
        <p:nvPr/>
      </p:nvGrpSpPr>
      <p:grpSpPr>
        <a:xfrm>
          <a:off x="0" y="0"/>
          <a:ext cx="0" cy="0"/>
          <a:chOff x="0" y="0"/>
          <a:chExt cx="0" cy="0"/>
        </a:xfrm>
      </p:grpSpPr>
      <p:sp>
        <p:nvSpPr>
          <p:cNvPr id="401" name="Shape 4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02" name="Shape 40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SzPct val="100000"/>
              <a:buFont typeface="Arial"/>
            </a:pPr>
            <a:r>
              <a:rPr lang="en"/>
              <a:t>More about verification and validation than you ever wanted to know.</a:t>
            </a:r>
          </a:p>
          <a:p>
            <a:pPr indent="-228600" lvl="0" marL="457200" marR="0" rtl="0" algn="l">
              <a:lnSpc>
                <a:spcPct val="100000"/>
              </a:lnSpc>
              <a:spcBef>
                <a:spcPts val="600"/>
              </a:spcBef>
              <a:spcAft>
                <a:spcPts val="0"/>
              </a:spcAft>
              <a:buClr>
                <a:schemeClr val="dk1"/>
              </a:buClr>
              <a:buSzPct val="100000"/>
              <a:buFont typeface="Arial"/>
            </a:pPr>
            <a:r>
              <a:rPr lang="en"/>
              <a:t>Testing terminology and definitions.</a:t>
            </a:r>
          </a:p>
          <a:p>
            <a:pPr indent="-228600" lvl="0" marL="457200" marR="0" rtl="0" algn="l">
              <a:lnSpc>
                <a:spcPct val="100000"/>
              </a:lnSpc>
              <a:spcBef>
                <a:spcPts val="600"/>
              </a:spcBef>
              <a:spcAft>
                <a:spcPts val="0"/>
              </a:spcAft>
            </a:pPr>
            <a:r>
              <a:rPr lang="en"/>
              <a:t>Testing stages include unit testing, subsystem testing, system testing, and acceptance testing.</a:t>
            </a:r>
          </a:p>
          <a:p>
            <a:pPr indent="-228600" lvl="1" marL="914400" marR="0" rtl="0" algn="l">
              <a:lnSpc>
                <a:spcPct val="100000"/>
              </a:lnSpc>
              <a:spcBef>
                <a:spcPts val="600"/>
              </a:spcBef>
              <a:spcAft>
                <a:spcPts val="0"/>
              </a:spcAft>
            </a:pPr>
            <a:r>
              <a:rPr lang="en"/>
              <a:t>and what a unit test looks like.</a:t>
            </a:r>
          </a:p>
          <a:p>
            <a:pPr indent="0" lvl="0" marL="457200" marR="0" rtl="0" algn="l">
              <a:lnSpc>
                <a:spcPct val="100000"/>
              </a:lnSpc>
              <a:spcBef>
                <a:spcPts val="600"/>
              </a:spcBef>
              <a:spcAft>
                <a:spcPts val="0"/>
              </a:spcAft>
              <a:buNone/>
            </a:pPr>
            <a:r>
              <a:t/>
            </a:r>
            <a:endParaRPr/>
          </a:p>
        </p:txBody>
      </p:sp>
      <p:sp>
        <p:nvSpPr>
          <p:cNvPr id="403" name="Shape 4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7" name="Shape 407"/>
        <p:cNvGrpSpPr/>
        <p:nvPr/>
      </p:nvGrpSpPr>
      <p:grpSpPr>
        <a:xfrm>
          <a:off x="0" y="0"/>
          <a:ext cx="0" cy="0"/>
          <a:chOff x="0" y="0"/>
          <a:chExt cx="0" cy="0"/>
        </a:xfrm>
      </p:grpSpPr>
      <p:sp>
        <p:nvSpPr>
          <p:cNvPr id="408" name="Shape 4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09" name="Shape 40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Structural (White-Box) Testing</a:t>
            </a:r>
          </a:p>
          <a:p>
            <a:pPr indent="-228600" lvl="1" marL="914400" marR="0" rtl="0" algn="l">
              <a:lnSpc>
                <a:spcPct val="100000"/>
              </a:lnSpc>
              <a:spcBef>
                <a:spcPts val="600"/>
              </a:spcBef>
              <a:spcAft>
                <a:spcPts val="0"/>
              </a:spcAft>
            </a:pPr>
            <a:r>
              <a:rPr lang="en"/>
              <a:t>Using the source code to derive test cases.</a:t>
            </a:r>
          </a:p>
          <a:p>
            <a:pPr indent="-228600" lvl="0" marL="457200" marR="0" rtl="0" algn="l">
              <a:lnSpc>
                <a:spcPct val="100000"/>
              </a:lnSpc>
              <a:spcBef>
                <a:spcPts val="600"/>
              </a:spcBef>
              <a:spcAft>
                <a:spcPts val="0"/>
              </a:spcAft>
            </a:pPr>
            <a:r>
              <a:rPr lang="en"/>
              <a:t>Homework 4</a:t>
            </a:r>
          </a:p>
          <a:p>
            <a:pPr indent="-228600" lvl="1" marL="914400" marR="0" rtl="0" algn="l">
              <a:lnSpc>
                <a:spcPct val="100000"/>
              </a:lnSpc>
              <a:spcBef>
                <a:spcPts val="600"/>
              </a:spcBef>
              <a:spcAft>
                <a:spcPts val="0"/>
              </a:spcAft>
            </a:pPr>
            <a:r>
              <a:rPr lang="en"/>
              <a:t>Any questions?</a:t>
            </a:r>
          </a:p>
          <a:p>
            <a:pPr indent="-228600" lvl="1" marL="914400" marR="0" rtl="0" algn="l">
              <a:lnSpc>
                <a:spcPct val="100000"/>
              </a:lnSpc>
              <a:spcBef>
                <a:spcPts val="600"/>
              </a:spcBef>
              <a:spcAft>
                <a:spcPts val="0"/>
              </a:spcAft>
            </a:pPr>
            <a:r>
              <a:rPr lang="en"/>
              <a:t>Feedback soon!</a:t>
            </a: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410" name="Shape 4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Validation: Alternate Definitions</a:t>
            </a:r>
          </a:p>
        </p:txBody>
      </p:sp>
      <p:sp>
        <p:nvSpPr>
          <p:cNvPr id="70" name="Shape 70"/>
          <p:cNvSpPr txBox="1"/>
          <p:nvPr>
            <p:ph idx="1" type="body"/>
          </p:nvPr>
        </p:nvSpPr>
        <p:spPr>
          <a:xfrm>
            <a:off x="457200" y="1600200"/>
            <a:ext cx="8538599" cy="36018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Validation</a:t>
            </a:r>
          </a:p>
          <a:p>
            <a:pPr indent="-228600" lvl="1" marL="914400" rtl="0">
              <a:spcBef>
                <a:spcPts val="600"/>
              </a:spcBef>
            </a:pPr>
            <a:r>
              <a:rPr lang="en"/>
              <a:t>“The process of evaluating a system or component to determine whether the products… satisfy user requirements.” </a:t>
            </a:r>
          </a:p>
          <a:p>
            <a:pPr indent="-228600" lvl="1" marL="914400" rtl="0">
              <a:spcBef>
                <a:spcPts val="600"/>
              </a:spcBef>
            </a:pPr>
            <a:r>
              <a:rPr lang="en"/>
              <a:t>“Checking a program against the published user or system requirements.”</a:t>
            </a:r>
          </a:p>
          <a:p>
            <a:pPr indent="-228600" lvl="1" marL="914400" rtl="0">
              <a:spcBef>
                <a:spcPts val="600"/>
              </a:spcBef>
            </a:pPr>
            <a:r>
              <a:rPr lang="en"/>
              <a:t>“An attempt to find errors by executing a program in a real environment.”</a:t>
            </a:r>
          </a:p>
          <a:p>
            <a:pPr indent="-228600" lvl="1" marL="914400" rtl="0">
              <a:spcBef>
                <a:spcPts val="600"/>
              </a:spcBef>
            </a:pPr>
            <a:r>
              <a:rPr lang="en"/>
              <a:t>“The software should so what the user really requires.”</a:t>
            </a:r>
          </a:p>
          <a:p>
            <a:pPr indent="0" lvl="0" marL="0" rtl="0">
              <a:spcBef>
                <a:spcPts val="600"/>
              </a:spcBef>
              <a:buNone/>
            </a:pPr>
            <a:r>
              <a:t/>
            </a:r>
            <a:endParaRPr/>
          </a:p>
        </p:txBody>
      </p:sp>
      <p:sp>
        <p:nvSpPr>
          <p:cNvPr id="71" name="Shape 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
        <p:nvSpPr>
          <p:cNvPr id="72" name="Shape 72"/>
          <p:cNvSpPr txBox="1"/>
          <p:nvPr/>
        </p:nvSpPr>
        <p:spPr>
          <a:xfrm>
            <a:off x="457200" y="5435650"/>
            <a:ext cx="8229600" cy="1022700"/>
          </a:xfrm>
          <a:prstGeom prst="rect">
            <a:avLst/>
          </a:prstGeom>
          <a:noFill/>
          <a:ln>
            <a:noFill/>
          </a:ln>
        </p:spPr>
        <p:txBody>
          <a:bodyPr anchorCtr="0" anchor="t" bIns="91425" lIns="91425" rIns="91425" tIns="91425">
            <a:noAutofit/>
          </a:bodyPr>
          <a:lstStyle/>
          <a:p>
            <a:pPr lvl="0" rtl="0">
              <a:spcBef>
                <a:spcPts val="600"/>
              </a:spcBef>
              <a:buNone/>
            </a:pPr>
            <a:r>
              <a:rPr lang="en" sz="3000">
                <a:solidFill>
                  <a:schemeClr val="dk1"/>
                </a:solidFill>
              </a:rPr>
              <a:t>Does the software work in the real world?</a:t>
            </a:r>
          </a:p>
        </p:txBody>
      </p:sp>
      <p:sp>
        <p:nvSpPr>
          <p:cNvPr id="73" name="Shape 73"/>
          <p:cNvSpPr txBox="1"/>
          <p:nvPr>
            <p:ph idx="2" type="body"/>
          </p:nvPr>
        </p:nvSpPr>
        <p:spPr>
          <a:xfrm>
            <a:off x="457200" y="1600200"/>
            <a:ext cx="8538599" cy="4090800"/>
          </a:xfrm>
          <a:prstGeom prst="rect">
            <a:avLst/>
          </a:prstGeom>
          <a:solidFill>
            <a:srgbClr val="FFFFFF"/>
          </a:solidFill>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Validation</a:t>
            </a:r>
          </a:p>
          <a:p>
            <a:pPr indent="-228600" lvl="1" marL="914400" rtl="0">
              <a:spcBef>
                <a:spcPts val="600"/>
              </a:spcBef>
            </a:pPr>
            <a:r>
              <a:rPr lang="en"/>
              <a:t>“The process of evaluating a system or component to determine whether the products… </a:t>
            </a:r>
            <a:r>
              <a:rPr b="1" lang="en"/>
              <a:t>satisfy user requirements</a:t>
            </a:r>
            <a:r>
              <a:rPr lang="en"/>
              <a:t>.” </a:t>
            </a:r>
          </a:p>
          <a:p>
            <a:pPr indent="-228600" lvl="1" marL="914400" rtl="0">
              <a:spcBef>
                <a:spcPts val="600"/>
              </a:spcBef>
            </a:pPr>
            <a:r>
              <a:rPr lang="en"/>
              <a:t>“</a:t>
            </a:r>
            <a:r>
              <a:rPr b="1" lang="en"/>
              <a:t>Checking</a:t>
            </a:r>
            <a:r>
              <a:rPr lang="en"/>
              <a:t> a program against the published </a:t>
            </a:r>
            <a:r>
              <a:rPr b="1" lang="en"/>
              <a:t>user or system requirements</a:t>
            </a:r>
            <a:r>
              <a:rPr lang="en"/>
              <a:t>.”</a:t>
            </a:r>
          </a:p>
          <a:p>
            <a:pPr indent="-228600" lvl="1" marL="914400" rtl="0">
              <a:spcBef>
                <a:spcPts val="600"/>
              </a:spcBef>
            </a:pPr>
            <a:r>
              <a:rPr lang="en"/>
              <a:t>“An attempt to find errors by executing a program in a </a:t>
            </a:r>
            <a:r>
              <a:rPr b="1" lang="en"/>
              <a:t>real environment</a:t>
            </a:r>
            <a:r>
              <a:rPr lang="en"/>
              <a:t>.”</a:t>
            </a:r>
          </a:p>
          <a:p>
            <a:pPr indent="-228600" lvl="1" marL="914400" rtl="0">
              <a:spcBef>
                <a:spcPts val="600"/>
              </a:spcBef>
            </a:pPr>
            <a:r>
              <a:rPr lang="en"/>
              <a:t>“The software should so what the </a:t>
            </a:r>
            <a:r>
              <a:rPr b="1" lang="en"/>
              <a:t>user really requires</a:t>
            </a:r>
            <a:r>
              <a:rPr lang="en"/>
              <a:t>.”</a:t>
            </a:r>
          </a:p>
          <a:p>
            <a:pPr indent="0" lvl="0" marL="0" rtl="0">
              <a:spcBef>
                <a:spcPts val="60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
                                        <p:tgtEl>
                                          <p:spTgt spid="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79" name="Shape 7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a:t>
            </a:r>
          </a:p>
          <a:p>
            <a:pPr indent="-228600" lvl="1" marL="914400" marR="0" rtl="0" algn="l">
              <a:lnSpc>
                <a:spcPct val="100000"/>
              </a:lnSpc>
              <a:spcBef>
                <a:spcPts val="600"/>
              </a:spcBef>
              <a:spcAft>
                <a:spcPts val="0"/>
              </a:spcAft>
            </a:pPr>
            <a:r>
              <a:rPr lang="en"/>
              <a:t>Does the software work under the conditions we impose?</a:t>
            </a:r>
          </a:p>
          <a:p>
            <a:pPr indent="-228600" lvl="1" marL="914400" marR="0" rtl="0" algn="l">
              <a:lnSpc>
                <a:spcPct val="100000"/>
              </a:lnSpc>
              <a:spcBef>
                <a:spcPts val="600"/>
              </a:spcBef>
              <a:spcAft>
                <a:spcPts val="0"/>
              </a:spcAft>
            </a:pPr>
            <a:r>
              <a:rPr b="1" lang="en"/>
              <a:t>Quantitative</a:t>
            </a:r>
            <a:r>
              <a:rPr lang="en"/>
              <a:t> - we can perform experiments, evaluate the software and provide evidence.</a:t>
            </a:r>
          </a:p>
          <a:p>
            <a:pPr indent="-228600" lvl="0" marL="457200" marR="0" rtl="0" algn="l">
              <a:lnSpc>
                <a:spcPct val="100000"/>
              </a:lnSpc>
              <a:spcBef>
                <a:spcPts val="600"/>
              </a:spcBef>
              <a:spcAft>
                <a:spcPts val="0"/>
              </a:spcAft>
            </a:pPr>
            <a:r>
              <a:rPr lang="en"/>
              <a:t>Validation</a:t>
            </a:r>
          </a:p>
          <a:p>
            <a:pPr indent="-228600" lvl="1" marL="914400" marR="0" rtl="0" algn="l">
              <a:lnSpc>
                <a:spcPct val="100000"/>
              </a:lnSpc>
              <a:spcBef>
                <a:spcPts val="600"/>
              </a:spcBef>
              <a:spcAft>
                <a:spcPts val="0"/>
              </a:spcAft>
            </a:pPr>
            <a:r>
              <a:rPr lang="en"/>
              <a:t>Does the software work in the real world?</a:t>
            </a:r>
          </a:p>
          <a:p>
            <a:pPr indent="-228600" lvl="2" marL="1371600" marR="0" rtl="0" algn="l">
              <a:lnSpc>
                <a:spcPct val="100000"/>
              </a:lnSpc>
              <a:spcBef>
                <a:spcPts val="600"/>
              </a:spcBef>
              <a:spcAft>
                <a:spcPts val="0"/>
              </a:spcAft>
            </a:pPr>
            <a:r>
              <a:rPr lang="en"/>
              <a:t>Does it meet the needs of your users?</a:t>
            </a:r>
          </a:p>
          <a:p>
            <a:pPr indent="-228600" lvl="1" marL="914400" marR="0" rtl="0" algn="l">
              <a:lnSpc>
                <a:spcPct val="100000"/>
              </a:lnSpc>
              <a:spcBef>
                <a:spcPts val="600"/>
              </a:spcBef>
              <a:spcAft>
                <a:spcPts val="0"/>
              </a:spcAft>
            </a:pPr>
            <a:r>
              <a:rPr b="1" lang="en"/>
              <a:t>Qualitative</a:t>
            </a:r>
            <a:r>
              <a:rPr lang="en"/>
              <a:t> - we cannot control real-world use. Often boils down to the feelings of your users.</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b="1"/>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Verification and Validation: </a:t>
            </a:r>
            <a:br>
              <a:rPr lang="en"/>
            </a:br>
            <a:r>
              <a:rPr lang="en"/>
              <a:t>Motivation</a:t>
            </a:r>
          </a:p>
        </p:txBody>
      </p:sp>
      <p:sp>
        <p:nvSpPr>
          <p:cNvPr id="86" name="Shape 86"/>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b="1" lang="en" sz="2800"/>
              <a:t>Which is more important?</a:t>
            </a:r>
          </a:p>
          <a:p>
            <a:pPr indent="-228600" lvl="0" marL="457200" marR="0" rtl="0" algn="l">
              <a:lnSpc>
                <a:spcPct val="100000"/>
              </a:lnSpc>
              <a:spcBef>
                <a:spcPts val="600"/>
              </a:spcBef>
              <a:spcAft>
                <a:spcPts val="0"/>
              </a:spcAft>
              <a:buSzPct val="100000"/>
            </a:pPr>
            <a:r>
              <a:rPr lang="en" sz="2800"/>
              <a:t>Both are important.</a:t>
            </a:r>
          </a:p>
          <a:p>
            <a:pPr indent="-228600" lvl="1" marL="914400" marR="0" rtl="0" algn="l">
              <a:lnSpc>
                <a:spcPct val="100000"/>
              </a:lnSpc>
              <a:spcBef>
                <a:spcPts val="600"/>
              </a:spcBef>
              <a:spcAft>
                <a:spcPts val="0"/>
              </a:spcAft>
              <a:buSzPct val="100000"/>
            </a:pPr>
            <a:r>
              <a:rPr lang="en" sz="2200"/>
              <a:t>A well-verified system might not meet the user’s needs.</a:t>
            </a:r>
          </a:p>
          <a:p>
            <a:pPr indent="-228600" lvl="1" marL="914400" marR="0" rtl="0" algn="l">
              <a:lnSpc>
                <a:spcPct val="100000"/>
              </a:lnSpc>
              <a:spcBef>
                <a:spcPts val="600"/>
              </a:spcBef>
              <a:spcAft>
                <a:spcPts val="0"/>
              </a:spcAft>
              <a:buSzPct val="100000"/>
            </a:pPr>
            <a:r>
              <a:rPr lang="en" sz="2200"/>
              <a:t>A system can’t meet the user’s needs unless it is well-constructed.</a:t>
            </a:r>
          </a:p>
          <a:p>
            <a:pPr indent="0" marL="0" marR="0" rtl="0" algn="l">
              <a:lnSpc>
                <a:spcPct val="100000"/>
              </a:lnSpc>
              <a:spcBef>
                <a:spcPts val="600"/>
              </a:spcBef>
              <a:spcAft>
                <a:spcPts val="0"/>
              </a:spcAft>
              <a:buNone/>
            </a:pPr>
            <a:r>
              <a:rPr b="1" lang="en" sz="2800"/>
              <a:t>When do you perform verification and validation?</a:t>
            </a:r>
          </a:p>
          <a:p>
            <a:pPr indent="-228600" lvl="0" marL="457200" marR="0" rtl="0" algn="l">
              <a:lnSpc>
                <a:spcPct val="100000"/>
              </a:lnSpc>
              <a:spcBef>
                <a:spcPts val="600"/>
              </a:spcBef>
              <a:spcAft>
                <a:spcPts val="0"/>
              </a:spcAft>
              <a:buSzPct val="100000"/>
            </a:pPr>
            <a:r>
              <a:rPr lang="en" sz="2800"/>
              <a:t>Constantly, throughout development.</a:t>
            </a:r>
          </a:p>
          <a:p>
            <a:pPr indent="-228600" lvl="1" marL="914400" marR="0" rtl="0" algn="l">
              <a:lnSpc>
                <a:spcPct val="100000"/>
              </a:lnSpc>
              <a:spcBef>
                <a:spcPts val="600"/>
              </a:spcBef>
              <a:spcAft>
                <a:spcPts val="0"/>
              </a:spcAft>
            </a:pPr>
            <a:r>
              <a:rPr lang="en"/>
              <a:t>Verification requires specifications, but can begin then and be executed throughout development.</a:t>
            </a:r>
          </a:p>
          <a:p>
            <a:pPr indent="-228600" lvl="1" marL="914400" marR="0" rtl="0" algn="l">
              <a:lnSpc>
                <a:spcPct val="100000"/>
              </a:lnSpc>
              <a:spcBef>
                <a:spcPts val="600"/>
              </a:spcBef>
              <a:spcAft>
                <a:spcPts val="0"/>
              </a:spcAft>
            </a:pPr>
            <a:r>
              <a:rPr lang="en"/>
              <a:t>Validation can start at any time by seeking feedback.</a:t>
            </a: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0" st="0"/>
                                            </p:txEl>
                                          </p:spTgt>
                                        </p:tgtEl>
                                        <p:attrNameLst>
                                          <p:attrName>style.visibility</p:attrName>
                                        </p:attrNameLst>
                                      </p:cBhvr>
                                      <p:to>
                                        <p:strVal val="visible"/>
                                      </p:to>
                                    </p:set>
                                    <p:animEffect filter="fade" transition="in">
                                      <p:cBhvr>
                                        <p:cTn dur="1"/>
                                        <p:tgtEl>
                                          <p:spTgt spid="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1" st="1"/>
                                            </p:txEl>
                                          </p:spTgt>
                                        </p:tgtEl>
                                        <p:attrNameLst>
                                          <p:attrName>style.visibility</p:attrName>
                                        </p:attrNameLst>
                                      </p:cBhvr>
                                      <p:to>
                                        <p:strVal val="visible"/>
                                      </p:to>
                                    </p:set>
                                    <p:animEffect filter="fade" transition="in">
                                      <p:cBhvr>
                                        <p:cTn dur="1"/>
                                        <p:tgtEl>
                                          <p:spTgt spid="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2" st="2"/>
                                            </p:txEl>
                                          </p:spTgt>
                                        </p:tgtEl>
                                        <p:attrNameLst>
                                          <p:attrName>style.visibility</p:attrName>
                                        </p:attrNameLst>
                                      </p:cBhvr>
                                      <p:to>
                                        <p:strVal val="visible"/>
                                      </p:to>
                                    </p:set>
                                    <p:animEffect filter="fade" transition="in">
                                      <p:cBhvr>
                                        <p:cTn dur="1"/>
                                        <p:tgtEl>
                                          <p:spTgt spid="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3" st="3"/>
                                            </p:txEl>
                                          </p:spTgt>
                                        </p:tgtEl>
                                        <p:attrNameLst>
                                          <p:attrName>style.visibility</p:attrName>
                                        </p:attrNameLst>
                                      </p:cBhvr>
                                      <p:to>
                                        <p:strVal val="visible"/>
                                      </p:to>
                                    </p:set>
                                    <p:animEffect filter="fade" transition="in">
                                      <p:cBhvr>
                                        <p:cTn dur="1"/>
                                        <p:tgtEl>
                                          <p:spTgt spid="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4" st="4"/>
                                            </p:txEl>
                                          </p:spTgt>
                                        </p:tgtEl>
                                        <p:attrNameLst>
                                          <p:attrName>style.visibility</p:attrName>
                                        </p:attrNameLst>
                                      </p:cBhvr>
                                      <p:to>
                                        <p:strVal val="visible"/>
                                      </p:to>
                                    </p:set>
                                    <p:animEffect filter="fade" transition="in">
                                      <p:cBhvr>
                                        <p:cTn dur="1"/>
                                        <p:tgtEl>
                                          <p:spTgt spid="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5" st="5"/>
                                            </p:txEl>
                                          </p:spTgt>
                                        </p:tgtEl>
                                        <p:attrNameLst>
                                          <p:attrName>style.visibility</p:attrName>
                                        </p:attrNameLst>
                                      </p:cBhvr>
                                      <p:to>
                                        <p:strVal val="visible"/>
                                      </p:to>
                                    </p:set>
                                    <p:animEffect filter="fade" transition="in">
                                      <p:cBhvr>
                                        <p:cTn dur="1"/>
                                        <p:tgtEl>
                                          <p:spTgt spid="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6" st="6"/>
                                            </p:txEl>
                                          </p:spTgt>
                                        </p:tgtEl>
                                        <p:attrNameLst>
                                          <p:attrName>style.visibility</p:attrName>
                                        </p:attrNameLst>
                                      </p:cBhvr>
                                      <p:to>
                                        <p:strVal val="visible"/>
                                      </p:to>
                                    </p:set>
                                    <p:animEffect filter="fade" transition="in">
                                      <p:cBhvr>
                                        <p:cTn dur="1"/>
                                        <p:tgtEl>
                                          <p:spTgt spid="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xEl>
                                              <p:pRg end="7" st="7"/>
                                            </p:txEl>
                                          </p:spTgt>
                                        </p:tgtEl>
                                        <p:attrNameLst>
                                          <p:attrName>style.visibility</p:attrName>
                                        </p:attrNameLst>
                                      </p:cBhvr>
                                      <p:to>
                                        <p:strVal val="visible"/>
                                      </p:to>
                                    </p:set>
                                    <p:animEffect filter="fade" transition="in">
                                      <p:cBhvr>
                                        <p:cTn dur="1"/>
                                        <p:tgtEl>
                                          <p:spTgt spid="8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Types of Verification</a:t>
            </a:r>
          </a:p>
        </p:txBody>
      </p:sp>
      <p:sp>
        <p:nvSpPr>
          <p:cNvPr id="93" name="Shape 93"/>
          <p:cNvSpPr txBox="1"/>
          <p:nvPr>
            <p:ph idx="1" type="body"/>
          </p:nvPr>
        </p:nvSpPr>
        <p:spPr>
          <a:xfrm>
            <a:off x="457200" y="1600200"/>
            <a:ext cx="8538599" cy="4967700"/>
          </a:xfrm>
          <a:prstGeom prst="rect">
            <a:avLst/>
          </a:prstGeom>
        </p:spPr>
        <p:txBody>
          <a:bodyPr anchorCtr="0" anchor="t" bIns="91425" lIns="91425" rIns="91425" tIns="91425">
            <a:noAutofit/>
          </a:bodyPr>
          <a:lstStyle/>
          <a:p>
            <a:pPr marR="0" rtl="0" algn="l">
              <a:lnSpc>
                <a:spcPct val="100000"/>
              </a:lnSpc>
              <a:spcBef>
                <a:spcPts val="600"/>
              </a:spcBef>
              <a:spcAft>
                <a:spcPts val="0"/>
              </a:spcAft>
              <a:buNone/>
            </a:pPr>
            <a:r>
              <a:rPr lang="en"/>
              <a:t>Static Verification</a:t>
            </a:r>
          </a:p>
          <a:p>
            <a:pPr indent="-228600" lvl="0" marL="457200" marR="0" rtl="0" algn="l">
              <a:lnSpc>
                <a:spcPct val="100000"/>
              </a:lnSpc>
              <a:spcBef>
                <a:spcPts val="600"/>
              </a:spcBef>
              <a:spcAft>
                <a:spcPts val="0"/>
              </a:spcAft>
            </a:pPr>
            <a:r>
              <a:rPr lang="en"/>
              <a:t>Analysis of static system artifacts to discover problems.</a:t>
            </a:r>
          </a:p>
          <a:p>
            <a:pPr indent="-228600" lvl="1" marL="914400" marR="0" rtl="0" algn="l">
              <a:lnSpc>
                <a:spcPct val="100000"/>
              </a:lnSpc>
              <a:spcBef>
                <a:spcPts val="600"/>
              </a:spcBef>
              <a:spcAft>
                <a:spcPts val="0"/>
              </a:spcAft>
            </a:pPr>
            <a:r>
              <a:rPr lang="en"/>
              <a:t>Proofs: Posing hypotheses and making a logical argument for their validity using specifications, system models, etc.</a:t>
            </a:r>
          </a:p>
          <a:p>
            <a:pPr indent="-228600" lvl="1" marL="914400" marR="0" rtl="0" algn="l">
              <a:lnSpc>
                <a:spcPct val="100000"/>
              </a:lnSpc>
              <a:spcBef>
                <a:spcPts val="600"/>
              </a:spcBef>
              <a:spcAft>
                <a:spcPts val="0"/>
              </a:spcAft>
            </a:pPr>
            <a:r>
              <a:rPr lang="en"/>
              <a:t>Inspections: Manual “sanity check” on artifacts (such as source code) by other people or tools, searching for issues.</a:t>
            </a: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Advantages of Static Verification</a:t>
            </a:r>
          </a:p>
        </p:txBody>
      </p:sp>
      <p:sp>
        <p:nvSpPr>
          <p:cNvPr id="100" name="Shape 10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SzPct val="100000"/>
            </a:pPr>
            <a:r>
              <a:rPr lang="en" sz="2700"/>
              <a:t>During execution, errors can hide other errors. It can be hard to find all problems or trace back to a single source. Static inspections are not impacted by program interactions.</a:t>
            </a:r>
          </a:p>
          <a:p>
            <a:pPr indent="-228600" lvl="0" marL="457200" marR="0" rtl="0" algn="l">
              <a:lnSpc>
                <a:spcPct val="100000"/>
              </a:lnSpc>
              <a:spcBef>
                <a:spcPts val="600"/>
              </a:spcBef>
              <a:spcAft>
                <a:spcPts val="0"/>
              </a:spcAft>
              <a:buSzPct val="100000"/>
            </a:pPr>
            <a:r>
              <a:rPr lang="en" sz="2700"/>
              <a:t>Incomplete systems can be inspected without additional costs. If a program is incomplete, special code is needed to run the part that is to be tested.</a:t>
            </a:r>
          </a:p>
          <a:p>
            <a:pPr indent="-228600" lvl="0" marL="457200" marR="0" rtl="0" algn="l">
              <a:lnSpc>
                <a:spcPct val="100000"/>
              </a:lnSpc>
              <a:spcBef>
                <a:spcPts val="600"/>
              </a:spcBef>
              <a:spcAft>
                <a:spcPts val="0"/>
              </a:spcAft>
              <a:buSzPct val="100000"/>
            </a:pPr>
            <a:r>
              <a:rPr lang="en" sz="2700"/>
              <a:t>Inspection can also assess quality attributes such as maintainability, portability, poor programming, inefficiencies, etc.</a:t>
            </a:r>
          </a:p>
        </p:txBody>
      </p:sp>
      <p:sp>
        <p:nvSpPr>
          <p:cNvPr id="101" name="Shape 1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