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3439137-E59F-4E5A-857B-6D16AA29F9F0}">
  <a:tblStyle styleId="{73439137-E59F-4E5A-857B-6D16AA29F9F0}" styleName="Table_0"/>
  <a:tblStyle styleId="{DBC52DB4-5034-42E8-A72B-2D8859064868}" styleName="Table_1"/>
  <a:tblStyle styleId="{7B19F317-34DE-4F3B-B220-97C54464736F}" styleName="Table_2"/>
  <a:tblStyle styleId="{9034D454-B2F4-46F3-AB04-593C4F848213}" styleName="Table_3"/>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Some of these structural coverage measurements do not use the code directly. Instead, they extract a directed graph representing the different ways the program can be executed. We call this a control flow graph, and it is a quick way to visualize the execution of a program.</a:t>
            </a:r>
          </a:p>
          <a:p>
            <a:pPr lvl="0" rtl="0">
              <a:lnSpc>
                <a:spcPct val="120000"/>
              </a:lnSpc>
              <a:spcBef>
                <a:spcPts val="0"/>
              </a:spcBef>
              <a:buNone/>
            </a:pP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139" name="Shape 13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140" name="Shape 14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141" name="Shape 14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42" name="Shape 14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43" name="Shape 14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159" name="Shape 15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160" name="Shape 16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161" name="Shape 16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62" name="Shape 16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63" name="Shape 16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182" name="Shape 18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183" name="Shape 18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184" name="Shape 18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85" name="Shape 185"/>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86" name="Shape 186"/>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In the program on this slide, we have a method which takes in an array and an integer N - the number of elements in an array. Then, we iterate through the array and flip each negative element to be positive. Finally, we return 1 to indicate that we’re done.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221" name="Shape 221"/>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222" name="Shape 222"/>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223" name="Shape 223"/>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24" name="Shape 224"/>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25" name="Shape 225"/>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000">
                <a:solidFill>
                  <a:schemeClr val="dk1"/>
                </a:solidFill>
              </a:rPr>
              <a:t>(walkthrough)</a:t>
            </a:r>
          </a:p>
          <a:p>
            <a:pPr lvl="0" rtl="0">
              <a:spcBef>
                <a:spcPts val="0"/>
              </a:spcBef>
              <a:buNone/>
            </a:pPr>
            <a:r>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Structural testing relates tests to the structure of the program. It is based on the simple observation that a fault in a given element of the program cannot be revealed without exercising the specific element. As a result, different criteria can be defined depending on the elements that need to be covered: statements - the nodes of the CFG, branches - the edges of the CFG, different ways of exercising conditions, different execution paths, data flow dependencies, and dozens of others.</a:t>
            </a:r>
          </a:p>
          <a:p>
            <a:pPr lvl="0" rtl="0">
              <a:lnSpc>
                <a:spcPct val="120000"/>
              </a:lnSpc>
              <a:spcBef>
                <a:spcPts val="0"/>
              </a:spcBef>
              <a:buNone/>
            </a:pPr>
            <a:r>
              <a:rPr lang="en" sz="1200">
                <a:solidFill>
                  <a:schemeClr val="dk1"/>
                </a:solidFill>
              </a:rPr>
              <a:t>As I mentioned earlier, these adequacy metrics can be used either to generate test cases (in this case, a test generated according to a particular coverage criterion requires each executable element to be exercised by the execution of at least one test case), or to measure the adequacy of your testing efforts to date (in this case, the adequacy is measured as the ratio between covered and executable elements.)</a:t>
            </a:r>
          </a:p>
          <a:p>
            <a:pPr lvl="0" rtl="0">
              <a:lnSpc>
                <a:spcPct val="120000"/>
              </a:lnSpc>
              <a:spcBef>
                <a:spcPts val="0"/>
              </a:spcBef>
              <a:buNone/>
            </a:pPr>
            <a:r>
              <a:rPr lang="en" sz="1200">
                <a:solidFill>
                  <a:schemeClr val="dk1"/>
                </a:solidFill>
              </a:rPr>
              <a:t>A common approach to unit testing consists of deriving a first set of specification-based test cases, exercising the program, measuring the structural coverage according to selected criteria and add test cases to cover the part of the program not exercised with specification based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Now, for the depressing news. Fundamentally, the point of measuring structural coverage is to make an (read) </a:t>
            </a:r>
          </a:p>
          <a:p>
            <a:pPr lvl="0" rtl="0">
              <a:lnSpc>
                <a:spcPct val="120000"/>
              </a:lnSpc>
              <a:spcBef>
                <a:spcPts val="0"/>
              </a:spcBef>
              <a:buNone/>
            </a:pPr>
            <a:r>
              <a:rPr lang="en" sz="1200">
                <a:solidFill>
                  <a:schemeClr val="dk1"/>
                </a:solidFill>
              </a:rPr>
              <a:t>At some level, testing is futile - one can never prove the absence of faults with testing. But, it’s better than doing nothing. You can’t find faults without exercising the code. The point of defining these criteria is to make an argument that we did the best we can - by using structural coverage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274" name="Shape 27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275" name="Shape 27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276" name="Shape 27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77" name="Shape 277"/>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Clr>
                <a:schemeClr val="dk1"/>
              </a:buClr>
              <a:buSzPct val="100000"/>
              <a:buFont typeface="Arial"/>
              <a:buNone/>
            </a:pPr>
            <a:r>
              <a:rPr lang="en" sz="1000"/>
              <a:t>Let’s look at an example.</a:t>
            </a:r>
            <a:r>
              <a:rPr lang="en" sz="1000">
                <a:solidFill>
                  <a:schemeClr val="dk1"/>
                </a:solidFill>
              </a:rPr>
              <a:t> In the program on this slide, which is a slight variation on the one we just used for the activity,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p>
          <a:p>
            <a:pPr lvl="0" rtl="0">
              <a:spcBef>
                <a:spcPts val="0"/>
              </a:spcBef>
              <a:buNone/>
            </a:pPr>
            <a:r>
              <a:rPr lang="en" sz="1000"/>
              <a:t>(participate - how many test cases? what is weakness of this? What won’t be revealed? Where would you use statement coverage?)</a:t>
            </a:r>
          </a:p>
          <a:p>
            <a:pPr lvl="0" rtl="0">
              <a:spcBef>
                <a:spcPts val="0"/>
              </a:spcBef>
              <a:buNone/>
            </a:pPr>
            <a:r>
              <a:rPr lang="en" sz="1000"/>
              <a:t>1- </a:t>
            </a:r>
            <a:r>
              <a:rPr b="0" baseline="0" i="0" lang="en" sz="1000" u="none" cap="none" strike="noStrike"/>
              <a:t>For th</a:t>
            </a:r>
            <a:r>
              <a:rPr lang="en" sz="1000"/>
              <a:t>is</a:t>
            </a:r>
            <a:r>
              <a:rPr b="0" baseline="0" i="0" lang="en" sz="1000" u="none" cap="none" strike="noStrike"/>
              <a:t> simple </a:t>
            </a:r>
            <a:r>
              <a:rPr lang="en" sz="1000"/>
              <a:t>method</a:t>
            </a:r>
            <a:r>
              <a:rPr b="0" baseline="0" i="0" lang="en" sz="1000" u="none" cap="none" strike="noStrike"/>
              <a:t>, a single test </a:t>
            </a:r>
            <a:r>
              <a:rPr lang="en" sz="1000"/>
              <a:t>input</a:t>
            </a:r>
            <a:r>
              <a:rPr b="0" baseline="0" i="0" lang="en" sz="1000" u="none" cap="none" strike="noStrike"/>
              <a:t> that executes the loop at least once satisfies the criterion. </a:t>
            </a:r>
          </a:p>
          <a:p>
            <a:pPr lvl="0" rtl="0">
              <a:spcBef>
                <a:spcPts val="0"/>
              </a:spcBef>
              <a:buNone/>
            </a:pPr>
            <a:r>
              <a:rPr lang="en" sz="1000"/>
              <a:t>2 - </a:t>
            </a:r>
            <a:r>
              <a:rPr b="0" baseline="0" i="0" lang="en" sz="1000" u="none" cap="none" strike="noStrike"/>
              <a:t>Statement coverage represents the basic coverage criterion.  We just ask that the code be execut</a:t>
            </a:r>
            <a:r>
              <a:rPr lang="en" sz="1000"/>
              <a:t>ed. </a:t>
            </a:r>
            <a:r>
              <a:rPr b="0" baseline="0" i="0" lang="en" sz="1000" u="none" cap="none" strike="noStrike"/>
              <a:t>Many possible faults can remain uncover with tests that satisfy statement coverage.  In the example, the chosen test would not reveal failures that could occur when </a:t>
            </a:r>
            <a:r>
              <a:rPr lang="en" sz="1000"/>
              <a:t>the </a:t>
            </a:r>
            <a:r>
              <a:rPr b="0" baseline="0" i="0" lang="en" sz="1000" u="none" cap="none" strike="noStrike"/>
              <a:t>loop is not executed, failu</a:t>
            </a:r>
            <a:r>
              <a:rPr lang="en" sz="1000"/>
              <a:t>res due to taking the false branch in the a[i]&lt; 0 stepm </a:t>
            </a:r>
            <a:r>
              <a:rPr b="0" baseline="0" i="0" lang="en" sz="1000" u="none" cap="none" strike="noStrike"/>
              <a:t>failures in one of the two conditions of the boolean while expression, failures due to the bad access of elements of the tail of the array.</a:t>
            </a:r>
          </a:p>
          <a:p>
            <a:pPr lvl="0" rtl="0">
              <a:spcBef>
                <a:spcPts val="0"/>
              </a:spcBef>
              <a:buNone/>
            </a:pPr>
            <a:r>
              <a:rPr lang="en" sz="1000"/>
              <a:t>3- Statement coverage is often easy to obtain and, as a result, cheap. It is used </a:t>
            </a:r>
            <a:r>
              <a:rPr b="0" baseline="0" i="0" lang="en" sz="1000" u="none" cap="none" strike="noStrike"/>
              <a:t>where other criteria would require too many test cases, or for programs  with very low reliability criteria, where a good coverage would be too expensive with respect to the requirements.</a:t>
            </a:r>
          </a:p>
        </p:txBody>
      </p:sp>
      <p:sp>
        <p:nvSpPr>
          <p:cNvPr id="278" name="Shape 27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talked about black box testing, where you use your requirements to define inputs to and expected output from your system. This helps ensure your system fulfills the requirements. Requirements-based testing, however, is based on the requirements - of course - and not the code itself. To really root out faults, we need to consider the code itself, and the structure of the software. Today, we’ll describe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314" name="Shape 31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315" name="Shape 31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316" name="Shape 31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17" name="Shape 317"/>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Lets look at this program again</a:t>
            </a:r>
          </a:p>
          <a:p>
            <a:pPr rtl="0">
              <a:spcBef>
                <a:spcPts val="0"/>
              </a:spcBef>
              <a:buNone/>
            </a:pPr>
            <a:r>
              <a:rPr lang="en" sz="1000"/>
              <a:t>(participation - do we need to add any tests? Relation to statement? weaknesses? faults not revealed?)</a:t>
            </a:r>
          </a:p>
          <a:p>
            <a:pPr lvl="0" rtl="0">
              <a:spcBef>
                <a:spcPts val="0"/>
              </a:spcBef>
              <a:buNone/>
            </a:pPr>
            <a:r>
              <a:rPr b="0" baseline="0" i="0" lang="en" sz="1000" u="none" cap="none" strike="noStrike"/>
              <a:t>In the example on the slide, this would require to cover both the </a:t>
            </a:r>
            <a:r>
              <a:rPr b="0" baseline="0" i="1" lang="en" sz="1000" u="none" cap="none" strike="noStrike"/>
              <a:t>True</a:t>
            </a:r>
            <a:r>
              <a:rPr b="0" baseline="0" i="0" lang="en" sz="1000" u="none" cap="none" strike="noStrike"/>
              <a:t> and the </a:t>
            </a:r>
            <a:r>
              <a:rPr b="0" baseline="0" i="1" lang="en" sz="1000" u="none" cap="none" strike="noStrike"/>
              <a:t>False</a:t>
            </a:r>
            <a:r>
              <a:rPr b="0" baseline="0" i="0" lang="en" sz="1000" u="none" cap="none" strike="noStrike"/>
              <a:t> edges exiting the </a:t>
            </a:r>
            <a:r>
              <a:rPr b="0" baseline="0" i="1" lang="en" sz="1000" u="none" cap="none" strike="noStrike"/>
              <a:t>if</a:t>
            </a:r>
            <a:r>
              <a:rPr b="0" baseline="0" i="0" lang="en" sz="1000" u="none" cap="none" strike="noStrike"/>
              <a:t> condition. This can be achieved by adding a second test case, that exercise the </a:t>
            </a:r>
            <a:r>
              <a:rPr b="0" baseline="0" i="1" lang="en" sz="1000" u="none" cap="none" strike="noStrike"/>
              <a:t>False</a:t>
            </a:r>
            <a:r>
              <a:rPr b="0" baseline="0" i="0" lang="en" sz="1000" u="none" cap="none" strike="noStrike"/>
              <a:t> branch. </a:t>
            </a:r>
          </a:p>
          <a:p>
            <a:pPr rtl="0">
              <a:spcBef>
                <a:spcPts val="0"/>
              </a:spcBef>
              <a:buNone/>
            </a:pPr>
            <a:r>
              <a:rPr b="0" baseline="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baseline="0" i="0" lang="en" sz="1000" u="none" cap="none" strike="noStrike"/>
              <a:t> the possibility of revealing faults due to </a:t>
            </a:r>
            <a:r>
              <a:rPr lang="en" sz="1000"/>
              <a:t>bad</a:t>
            </a:r>
            <a:r>
              <a:rPr b="0" baseline="0" i="0" lang="en" sz="1000" u="none" cap="none" strike="noStrike"/>
              <a:t> handling of positive elements of the array (that are dealt with by the </a:t>
            </a:r>
            <a:r>
              <a:rPr b="0" baseline="0" i="1" lang="en" sz="1000" u="none" cap="none" strike="noStrike"/>
              <a:t>if-false</a:t>
            </a:r>
            <a:r>
              <a:rPr b="0" baseline="0" i="0" lang="en" sz="1000" u="none" cap="none" strike="noStrike"/>
              <a:t> branch).</a:t>
            </a:r>
            <a:r>
              <a:rPr lang="en" sz="1000"/>
              <a:t> But</a:t>
            </a:r>
            <a:r>
              <a:rPr b="0" baseline="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p>
          <a:p>
            <a:pPr lvl="0" rtl="0">
              <a:spcBef>
                <a:spcPts val="0"/>
              </a:spcBef>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p>
        </p:txBody>
      </p:sp>
      <p:sp>
        <p:nvSpPr>
          <p:cNvPr id="318" name="Shape 31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Branch coverage is useful for exercising faults in the way that a computation is decomposed into different cases. But, conditional statements are often quite complex and - although they evaluate to true or false - the solution can often be reached in many different ways. Condition coverage takes this a step further. </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example: as trivial as this seems, this fault could easily be missed by branch coverage since it only requires that the whole decision evaluate to true and false. Condition coverage will ask that each condition evaluate to true and false.</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335" name="Shape 335"/>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336" name="Shape 336"/>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337" name="Shape 337"/>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38" name="Shape 338"/>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39" name="Shape 339"/>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There are a number of variants on condition coverage - in the simplest case - basic condition coverage - we just need to make each condition true and false at some point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367" name="Shape 36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368" name="Shape 36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369" name="Shape 36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70" name="Shape 370"/>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371" name="Shape 371"/>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b="0" baseline="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p>
          <a:p>
            <a:pPr lvl="0" rtl="0">
              <a:spcBef>
                <a:spcPts val="0"/>
              </a:spcBef>
              <a:buNone/>
            </a:pPr>
            <a:r>
              <a:rPr lang="en" sz="1100"/>
              <a:t>(participation - so, what is new? what do we need to cover now? does this subsume branch? weakness? faults?)</a:t>
            </a:r>
          </a:p>
          <a:p>
            <a:pPr lvl="0" rtl="0">
              <a:spcBef>
                <a:spcPts val="0"/>
              </a:spcBef>
              <a:buNone/>
            </a:pPr>
            <a:r>
              <a:rPr b="0" baseline="0" i="0" lang="en" sz="1100" u="none" cap="none" strike="noStrike"/>
              <a:t>In the example, this results in producing test cases that result in each elementary condition of the while expression to be </a:t>
            </a:r>
            <a:r>
              <a:rPr b="0" baseline="0" i="1" lang="en" sz="1100" u="none" cap="none" strike="noStrike"/>
              <a:t>False</a:t>
            </a:r>
            <a:r>
              <a:rPr b="0" baseline="0" i="0" lang="en" sz="1100" u="none" cap="none" strike="noStrike"/>
              <a:t> and </a:t>
            </a:r>
            <a:r>
              <a:rPr b="0" baseline="0" i="1" lang="en" sz="1100" u="none" cap="none" strike="noStrike"/>
              <a:t>True</a:t>
            </a:r>
            <a:r>
              <a:rPr b="0" baseline="0" i="0" lang="en" sz="1100" u="none" cap="none" strike="noStrike"/>
              <a:t>. this is equivalent to check both ways of exiting the while. We must add tests that ca</a:t>
            </a:r>
            <a:r>
              <a:rPr lang="en" sz="1100"/>
              <a:t>use the loop to exit for a value greater than X.</a:t>
            </a:r>
          </a:p>
          <a:p>
            <a:pPr rtl="0">
              <a:spcBef>
                <a:spcPts val="0"/>
              </a:spcBef>
              <a:buNone/>
            </a:pPr>
            <a:r>
              <a:rPr b="0" baseline="0" i="0" lang="en" sz="1100" u="none" cap="none" strike="noStrike"/>
              <a:t>Condition coverage further helps in augmenting the possibility of revealing failures, but still does not help in revealing failures that occur when loops are executed several times.</a:t>
            </a:r>
          </a:p>
          <a:p>
            <a:pPr lvl="0" rtl="0">
              <a:spcBef>
                <a:spcPts val="0"/>
              </a:spcBef>
              <a:buClr>
                <a:schemeClr val="dk1"/>
              </a:buClr>
              <a:buSzPct val="1000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p>
          <a:p>
            <a:pPr lvl="0" rtl="0">
              <a:spcBef>
                <a:spcPts val="0"/>
              </a:spcBef>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380" name="Shape 380"/>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381" name="Shape 381"/>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382" name="Shape 382"/>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83" name="Shape 383"/>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84" name="Shape 384"/>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Compound condition coverage, on the other hand, requires every combination of conditions. </a:t>
            </a:r>
          </a:p>
          <a:p>
            <a:pPr lvl="0" rtl="0">
              <a:spcBef>
                <a:spcPts val="0"/>
              </a:spcBef>
              <a:buNone/>
            </a:pPr>
            <a:r>
              <a:rPr lang="en" sz="1300"/>
              <a:t>Now, this may seem like a good idea at first. Compound condition does subsume branch coverage, strengthens condition coverage greatly. It can find all sorts of faults that basic condition coverage cannot. What’s the problem?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393" name="Shape 393"/>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394" name="Shape 394"/>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395" name="Shape 395"/>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96" name="Shape 396"/>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97" name="Shape 397"/>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a:solidFill>
                  <a:schemeClr val="dk1"/>
                </a:solidFill>
              </a:rPr>
              <a:t>Explosion of test cases, many of which lead to redundant outcomes.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409" name="Shape 40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410" name="Shape 41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411" name="Shape 41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12" name="Shape 41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13" name="Shape 41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p>
          <a:p>
            <a:pPr rtl="0">
              <a:spcBef>
                <a:spcPts val="0"/>
              </a:spcBef>
              <a:buNone/>
            </a:pPr>
            <a:r>
              <a:rPr lang="en" sz="1100"/>
              <a:t>So, take A and B. We have four tests required for compound condition coverage. Let’s look at those. Can you tell me which of these we need and why? (discuss, click through 2,3,1,4)</a:t>
            </a:r>
          </a:p>
          <a:p>
            <a:pPr lvl="0" rtl="0">
              <a:spcBef>
                <a:spcPts val="0"/>
              </a:spcBef>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449" name="Shape 44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450" name="Shape 45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451" name="Shape 45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52" name="Shape 452"/>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453" name="Shape 453"/>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rtl="0">
              <a:spcBef>
                <a:spcPts val="0"/>
              </a:spcBef>
              <a:buNone/>
            </a:pPr>
            <a:r>
              <a:rPr lang="en" sz="1000"/>
              <a:t>The problem is pretty clear once we look at this program. The loop. A loop can be executed an infinite number of times, and a loop run twice counts as a different path than one that runs 23 times because - in a complex program - you might get different behavior as a result. As a result, path coverage is impossible for anything other than a nontrivial program. </a:t>
            </a:r>
          </a:p>
          <a:p>
            <a:pPr lvl="0" rtl="0">
              <a:spcBef>
                <a:spcPts val="0"/>
              </a:spcBef>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read). We don’t know what it inside the box, the software. We write tests using other information - the requirements, specifications, usage scenarios - but the program is this untamperable box. Here, we expose the innards of the program for scrutiny.</a:t>
            </a:r>
          </a:p>
          <a:p>
            <a:pPr rtl="0">
              <a:lnSpc>
                <a:spcPct val="120000"/>
              </a:lnSpc>
              <a:spcBef>
                <a:spcPts val="0"/>
              </a:spcBef>
              <a:buNone/>
            </a:pPr>
            <a:r>
              <a:rPr lang="en">
                <a:solidFill>
                  <a:schemeClr val="dk1"/>
                </a:solidFill>
              </a:rPr>
              <a:t>White-box testing or structural testing, is all about what is going on inside that box. We don’t care what the requirements say. We’re going to take that code and use it to derive test cases.</a:t>
            </a:r>
          </a:p>
          <a:p>
            <a:pPr lvl="0" rtl="0">
              <a:lnSpc>
                <a:spcPct val="120000"/>
              </a:lnSpc>
              <a:spcBef>
                <a:spcPts val="0"/>
              </a:spcBef>
              <a:buNone/>
            </a:pPr>
            <a:r>
              <a:rPr lang="en">
                <a:solidFill>
                  <a:schemeClr val="dk1"/>
                </a:solidFill>
              </a:rPr>
              <a:t> - we can do so by tracking how we execute the code, and comparing that to a series of measurements - called structural coverage metrics - different measurements of how thoroughly we have tested the system.</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506" name="Shape 506"/>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507" name="Shape 507"/>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508" name="Shape 508"/>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09" name="Shape 509"/>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510" name="Shape 510"/>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baseline="0" i="0" lang="en" sz="1100" u="none" cap="none" strike="noStrike"/>
              <a:t>Path coverage 3,656,158,440,062,976</a:t>
            </a:r>
          </a:p>
          <a:p>
            <a:pPr lvl="0" rtl="0">
              <a:spcBef>
                <a:spcPts val="0"/>
              </a:spcBef>
              <a:buNone/>
            </a:pPr>
            <a:r>
              <a:rPr b="0" baseline="0" i="0" lang="en" sz="1100" u="none" cap="none" strike="noStrike"/>
              <a:t>1000 tests per second</a:t>
            </a:r>
          </a:p>
          <a:p>
            <a:pPr lvl="0" rtl="0">
              <a:spcBef>
                <a:spcPts val="0"/>
              </a:spcBef>
              <a:buNone/>
            </a:pPr>
            <a:r>
              <a:rPr b="0" baseline="0" i="0" lang="en" sz="1100" u="none" cap="none" strike="noStrike"/>
              <a:t>116,000 years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4" name="Shape 5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So, in practice, full path coverage isn’t happening. It would be the idea, but it just isn’t practical. The nice thing is that there are some smarter approaches that give you most of the effect, ranging from imposing restrictions on how you test loops, to identifying and covering the independent subpaths - then, by covering the independent subpaths, we can form any full path. There are also data-flow-based coverage metrics, which don’t attempt to cover all paths, but will try to cover a path from every definition of a variable to every dependent usage. The idea then, is that this covers important paths and helps ensure that and faults in defining the value of a variable are caught.</a:t>
            </a:r>
          </a:p>
          <a:p>
            <a:pPr lvl="0" rtl="0">
              <a:lnSpc>
                <a:spcPct val="120000"/>
              </a:lnSpc>
              <a:spcBef>
                <a:spcPts val="0"/>
              </a:spcBef>
              <a:buClr>
                <a:schemeClr val="dk1"/>
              </a:buClr>
              <a:buSzPct val="91666"/>
              <a:buFont typeface="Arial"/>
              <a:buNone/>
            </a:pPr>
            <a:r>
              <a:rPr lang="en" sz="1200">
                <a:solidFill>
                  <a:schemeClr val="dk1"/>
                </a:solidFill>
              </a:rPr>
              <a:t>We’ll talk more about these next week.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1" name="Shape 5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baseline="0" i="0" lang="en" sz="1200" u="none" cap="none" strike="noStrike"/>
              <a:t>Lecture 23 - White-Box Testing</a:t>
            </a:r>
          </a:p>
        </p:txBody>
      </p:sp>
      <p:sp>
        <p:nvSpPr>
          <p:cNvPr id="618" name="Shape 618"/>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baseline="0" i="0" lang="en" sz="1200" u="none" cap="none" strike="noStrike"/>
              <a:t>CSci 5801  - Fall 2012</a:t>
            </a:r>
          </a:p>
        </p:txBody>
      </p:sp>
      <p:sp>
        <p:nvSpPr>
          <p:cNvPr id="619" name="Shape 619"/>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baseline="0" i="0" lang="en" sz="1200" u="none" cap="none" strike="noStrike"/>
              <a:t>CSci 5801 - Dr. Mats Heimdahl</a:t>
            </a:r>
          </a:p>
        </p:txBody>
      </p:sp>
      <p:sp>
        <p:nvSpPr>
          <p:cNvPr id="620" name="Shape 620"/>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621" name="Shape 621"/>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622" name="Shape 622"/>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9" name="Shape 6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criteria is a start.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rtl="0">
              <a:spcBef>
                <a:spcPts val="0"/>
              </a:spcBef>
              <a:buNone/>
            </a:pPr>
            <a:r>
              <a:rPr lang="en">
                <a:solidFill>
                  <a:schemeClr val="dk1"/>
                </a:solidFill>
              </a:rPr>
              <a:t>This is even true for statement coverage, the simplest criterion. You might have (read), </a:t>
            </a:r>
          </a:p>
          <a:p>
            <a:pPr lvl="0" rtl="0">
              <a:spcBef>
                <a:spcPts val="0"/>
              </a:spcBef>
              <a:buNone/>
            </a:pPr>
            <a:r>
              <a:rPr lang="en">
                <a:solidFill>
                  <a:schemeClr val="dk1"/>
                </a:solidFill>
              </a:rPr>
              <a:t>often, this is part of defensive programming - (read 4)</a:t>
            </a:r>
          </a:p>
          <a:p>
            <a:pPr lvl="0" rtl="0">
              <a:spcBef>
                <a:spcPts val="0"/>
              </a:spcBef>
              <a:buNone/>
            </a:pPr>
            <a:r>
              <a:rPr lang="en">
                <a:solidFill>
                  <a:schemeClr val="dk1"/>
                </a:solidFill>
              </a:rPr>
              <a:t>Dead code (read) - code that once had a purpose, but now is no longer used, and nothing can call it in your new code. </a:t>
            </a:r>
          </a:p>
          <a:p>
            <a:pPr lvl="0" rtl="0">
              <a:spcBef>
                <a:spcPts val="0"/>
              </a:spcBef>
              <a:buNone/>
            </a:pPr>
            <a:r>
              <a:rPr lang="en">
                <a:solidFill>
                  <a:schemeClr val="dk1"/>
                </a:solidFill>
              </a:rPr>
              <a:t>Similarly, (read)</a:t>
            </a:r>
          </a:p>
          <a:p>
            <a:pPr lvl="0" rtl="0">
              <a:spcBef>
                <a:spcPts val="0"/>
              </a:spcBef>
              <a:buNone/>
            </a:pPr>
            <a:r>
              <a:rPr lang="en">
                <a:solidFill>
                  <a:schemeClr val="dk1"/>
                </a:solidFill>
              </a:rPr>
              <a:t>Some unreachable code is expected in any system, and must be accounted for in testing.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5" name="Shape 6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metrics like MCDC</a:t>
            </a:r>
          </a:p>
          <a:p>
            <a:pPr lvl="0" rtl="0">
              <a:spcBef>
                <a:spcPts val="0"/>
              </a:spcBef>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2" name="Shape 6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As a result, stronger criteria - often those related to paths - just aren’t cost-effective if you have a large number of infeasible obligations.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sz="1400">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test up to a certain percentage of those testing goals. 76% of the statements, 80% of the branches. </a:t>
            </a:r>
          </a:p>
          <a:p>
            <a:pPr lvl="0" rtl="0">
              <a:lnSpc>
                <a:spcPct val="120000"/>
              </a:lnSpc>
              <a:spcBef>
                <a:spcPts val="0"/>
              </a:spcBef>
              <a:buNone/>
            </a:pPr>
            <a:r>
              <a:rPr lang="en" sz="1400">
                <a:solidFill>
                  <a:schemeClr val="dk1"/>
                </a:solidFill>
              </a:rPr>
              <a:t>Why? (discuss - look for answers like no faults without execution, Corner cases, more thorough testing, requirements don’t necessarily cover things like helper functions, error handling code, etc. Requirements might be incomplete.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9" name="Shape 6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p>
          <a:p>
            <a:pPr lvl="0" rtl="0">
              <a:spcBef>
                <a:spcPts val="0"/>
              </a:spcBef>
              <a:buClr>
                <a:schemeClr val="dk1"/>
              </a:buClr>
              <a:buSzPct val="1000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p>
          <a:p>
            <a:pPr lvl="0" rtl="0">
              <a:spcBef>
                <a:spcPts val="0"/>
              </a:spcBef>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6" name="Shape 6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3" name="Shape 6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There are other reasons too, but the chief one is that (read)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Corner cases in execution. Error-handling code might never be triggered. You might be missing information such as certain outcomes of conditions in your specifications - those won’t be executed in the program then.</a:t>
            </a:r>
          </a:p>
          <a:p>
            <a:pPr lvl="0" rtl="0">
              <a:lnSpc>
                <a:spcPct val="120000"/>
              </a:lnSpc>
              <a:spcBef>
                <a:spcPts val="0"/>
              </a:spcBef>
              <a:buNone/>
            </a:pPr>
            <a:r>
              <a:rPr lang="en">
                <a:solidFill>
                  <a:schemeClr val="dk1"/>
                </a:solidFill>
              </a:rPr>
              <a:t>(read 3). Requirements say little about how the code should be executed, and how the code is executed matters. So, the goal here is that, by executing everything, and by controlling how code is executed, we can do a more thorough job of testing.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structural tests are - in many ways - very powerful. They can potentially expose many more faults in the system. But, they can’t directly replace requirements-based tests. </a:t>
            </a:r>
          </a:p>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p>
          <a:p>
            <a:pPr lvl="0" rtl="0">
              <a:lnSpc>
                <a:spcPct val="120000"/>
              </a:lnSpc>
              <a:spcBef>
                <a:spcPts val="0"/>
              </a:spcBef>
              <a:buNone/>
            </a:pPr>
            <a:r>
              <a:rPr lang="en">
                <a:solidFill>
                  <a:schemeClr val="dk1"/>
                </a:solidFill>
              </a:rPr>
              <a:t>(read) conceptual faults - mistaken understanding about what they are supposed to implement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000">
                <a:solidFill>
                  <a:srgbClr val="222222"/>
                </a:solidFill>
                <a:highlight>
                  <a:srgbClr val="FFFFFF"/>
                </a:highlight>
              </a:rPr>
              <a:t>The rough process of structural testing  is that we take the component code and pull out some information about the structure - these are called test obligations - what do we need to do to exercise this code? What combinations of elements do we need to cover? </a:t>
            </a:r>
          </a:p>
          <a:p>
            <a:pPr lvl="0" rtl="0">
              <a:lnSpc>
                <a:spcPct val="120000"/>
              </a:lnSpc>
              <a:spcBef>
                <a:spcPts val="0"/>
              </a:spcBef>
              <a:buNone/>
            </a:pPr>
            <a:r>
              <a:rPr lang="en" sz="1000">
                <a:solidFill>
                  <a:srgbClr val="222222"/>
                </a:solidFill>
                <a:highlight>
                  <a:srgbClr val="FFFFFF"/>
                </a:highlight>
              </a:rPr>
              <a:t>Then, we can use that set of obligations in one of two ways. </a:t>
            </a:r>
          </a:p>
          <a:p>
            <a:pPr lvl="0" rtl="0">
              <a:lnSpc>
                <a:spcPct val="120000"/>
              </a:lnSpc>
              <a:spcBef>
                <a:spcPts val="0"/>
              </a:spcBef>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p>
          <a:p>
            <a:pPr lvl="0" rtl="0">
              <a:lnSpc>
                <a:spcPct val="120000"/>
              </a:lnSpc>
              <a:spcBef>
                <a:spcPts val="0"/>
              </a:spcBef>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p>
          <a:p>
            <a:pPr lvl="0" rtl="0">
              <a:lnSpc>
                <a:spcPct val="120000"/>
              </a:lnSpc>
              <a:spcBef>
                <a:spcPts val="0"/>
              </a:spcBef>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21 - 11/11/2015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Control-Flow Graphs</a:t>
            </a:r>
          </a:p>
        </p:txBody>
      </p:sp>
      <p:sp>
        <p:nvSpPr>
          <p:cNvPr id="116" name="Shape 11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A directed graph representing the flow of control through the program.</a:t>
            </a:r>
          </a:p>
          <a:p>
            <a:pPr indent="-228600" lvl="0" marL="457200" marR="0" rtl="0" algn="l">
              <a:lnSpc>
                <a:spcPct val="120000"/>
              </a:lnSpc>
              <a:spcBef>
                <a:spcPts val="0"/>
              </a:spcBef>
              <a:spcAft>
                <a:spcPts val="0"/>
              </a:spcAft>
            </a:pPr>
            <a:r>
              <a:rPr lang="en"/>
              <a:t>Nodes represent sequential blocks of program commands. </a:t>
            </a:r>
          </a:p>
          <a:p>
            <a:pPr indent="-228600" lvl="0" marL="457200" marR="0" rtl="0" algn="l">
              <a:lnSpc>
                <a:spcPct val="120000"/>
              </a:lnSpc>
              <a:spcBef>
                <a:spcPts val="0"/>
              </a:spcBef>
              <a:spcAft>
                <a:spcPts val="0"/>
              </a:spcAft>
            </a:pPr>
            <a:r>
              <a:rPr lang="en"/>
              <a:t>Edges connect nodes in the sequence they are executed. Multiple edges indicate conditional statements (loops, if statements, switches).</a:t>
            </a:r>
          </a:p>
        </p:txBody>
      </p:sp>
      <p:sp>
        <p:nvSpPr>
          <p:cNvPr id="117" name="Shape 117"/>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nvSpPr>
        <p:spPr>
          <a:xfrm>
            <a:off x="419126" y="2057400"/>
            <a:ext cx="4516499" cy="35036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1 if (1==x)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2	    y=45;</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4 else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5	    y=23456;</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6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7 /* continue */</a:t>
            </a:r>
          </a:p>
        </p:txBody>
      </p:sp>
      <p:sp>
        <p:nvSpPr>
          <p:cNvPr id="124" name="Shape 124"/>
          <p:cNvSpPr txBox="1"/>
          <p:nvPr>
            <p:ph type="title"/>
          </p:nvPr>
        </p:nvSpPr>
        <p:spPr>
          <a:xfrm>
            <a:off x="457200" y="274650"/>
            <a:ext cx="80163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If-then-else</a:t>
            </a: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
        <p:nvSpPr>
          <p:cNvPr id="126" name="Shape 126"/>
          <p:cNvSpPr/>
          <p:nvPr/>
        </p:nvSpPr>
        <p:spPr>
          <a:xfrm>
            <a:off x="5554325"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y=45;</a:t>
            </a:r>
          </a:p>
        </p:txBody>
      </p:sp>
      <p:sp>
        <p:nvSpPr>
          <p:cNvPr id="127" name="Shape 127"/>
          <p:cNvSpPr/>
          <p:nvPr/>
        </p:nvSpPr>
        <p:spPr>
          <a:xfrm>
            <a:off x="7423725"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y=23456;</a:t>
            </a:r>
          </a:p>
        </p:txBody>
      </p:sp>
      <p:sp>
        <p:nvSpPr>
          <p:cNvPr id="128" name="Shape 128"/>
          <p:cNvSpPr/>
          <p:nvPr/>
        </p:nvSpPr>
        <p:spPr>
          <a:xfrm>
            <a:off x="6472600" y="47337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29" name="Shape 129"/>
          <p:cNvCxnSpPr>
            <a:stCxn id="126" idx="2"/>
            <a:endCxn id="128" idx="0"/>
          </p:cNvCxnSpPr>
          <p:nvPr/>
        </p:nvCxnSpPr>
        <p:spPr>
          <a:xfrm>
            <a:off x="6179675" y="4128475"/>
            <a:ext cx="918299" cy="605400"/>
          </a:xfrm>
          <a:prstGeom prst="straightConnector1">
            <a:avLst/>
          </a:prstGeom>
          <a:noFill/>
          <a:ln cap="flat" cmpd="sng" w="9525">
            <a:solidFill>
              <a:schemeClr val="dk2"/>
            </a:solidFill>
            <a:prstDash val="solid"/>
            <a:round/>
            <a:headEnd len="lg" w="lg" type="none"/>
            <a:tailEnd len="lg" w="lg" type="triangle"/>
          </a:ln>
        </p:spPr>
      </p:cxnSp>
      <p:cxnSp>
        <p:nvCxnSpPr>
          <p:cNvPr id="130" name="Shape 130"/>
          <p:cNvCxnSpPr>
            <a:stCxn id="127" idx="2"/>
            <a:endCxn id="128" idx="0"/>
          </p:cNvCxnSpPr>
          <p:nvPr/>
        </p:nvCxnSpPr>
        <p:spPr>
          <a:xfrm flipH="1">
            <a:off x="7098075" y="4128475"/>
            <a:ext cx="951000" cy="605400"/>
          </a:xfrm>
          <a:prstGeom prst="straightConnector1">
            <a:avLst/>
          </a:prstGeom>
          <a:noFill/>
          <a:ln cap="flat" cmpd="sng" w="9525">
            <a:solidFill>
              <a:schemeClr val="dk2"/>
            </a:solidFill>
            <a:prstDash val="solid"/>
            <a:round/>
            <a:headEnd len="lg" w="lg" type="none"/>
            <a:tailEnd len="lg" w="lg" type="triangle"/>
          </a:ln>
        </p:spPr>
      </p:cxnSp>
      <p:sp>
        <p:nvSpPr>
          <p:cNvPr id="131" name="Shape 131"/>
          <p:cNvSpPr/>
          <p:nvPr/>
        </p:nvSpPr>
        <p:spPr>
          <a:xfrm>
            <a:off x="6446050" y="2013575"/>
            <a:ext cx="1303799" cy="100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1==x</a:t>
            </a:r>
          </a:p>
        </p:txBody>
      </p:sp>
      <p:cxnSp>
        <p:nvCxnSpPr>
          <p:cNvPr id="132" name="Shape 132"/>
          <p:cNvCxnSpPr>
            <a:endCxn id="126" idx="0"/>
          </p:cNvCxnSpPr>
          <p:nvPr/>
        </p:nvCxnSpPr>
        <p:spPr>
          <a:xfrm flipH="1">
            <a:off x="6179675" y="2749675"/>
            <a:ext cx="579600" cy="649500"/>
          </a:xfrm>
          <a:prstGeom prst="straightConnector1">
            <a:avLst/>
          </a:prstGeom>
          <a:noFill/>
          <a:ln cap="flat" cmpd="sng" w="9525">
            <a:solidFill>
              <a:schemeClr val="dk2"/>
            </a:solidFill>
            <a:prstDash val="solid"/>
            <a:round/>
            <a:headEnd len="lg" w="lg" type="none"/>
            <a:tailEnd len="lg" w="lg" type="triangle"/>
          </a:ln>
        </p:spPr>
      </p:cxnSp>
      <p:cxnSp>
        <p:nvCxnSpPr>
          <p:cNvPr id="133" name="Shape 133"/>
          <p:cNvCxnSpPr>
            <a:endCxn id="127" idx="0"/>
          </p:cNvCxnSpPr>
          <p:nvPr/>
        </p:nvCxnSpPr>
        <p:spPr>
          <a:xfrm>
            <a:off x="7493474" y="2760775"/>
            <a:ext cx="555600" cy="638400"/>
          </a:xfrm>
          <a:prstGeom prst="straightConnector1">
            <a:avLst/>
          </a:prstGeom>
          <a:noFill/>
          <a:ln cap="flat" cmpd="sng" w="9525">
            <a:solidFill>
              <a:schemeClr val="dk2"/>
            </a:solidFill>
            <a:prstDash val="solid"/>
            <a:round/>
            <a:headEnd len="lg" w="lg" type="none"/>
            <a:tailEnd len="lg" w="lg" type="triangle"/>
          </a:ln>
        </p:spPr>
      </p:cxnSp>
      <p:sp>
        <p:nvSpPr>
          <p:cNvPr id="134" name="Shape 134"/>
          <p:cNvSpPr txBox="1"/>
          <p:nvPr/>
        </p:nvSpPr>
        <p:spPr>
          <a:xfrm>
            <a:off x="6047300" y="2782650"/>
            <a:ext cx="398699" cy="271499"/>
          </a:xfrm>
          <a:prstGeom prst="rect">
            <a:avLst/>
          </a:prstGeom>
          <a:noFill/>
          <a:ln>
            <a:noFill/>
          </a:ln>
        </p:spPr>
        <p:txBody>
          <a:bodyPr anchorCtr="0" anchor="t" bIns="91425" lIns="91425" rIns="91425" tIns="91425">
            <a:noAutofit/>
          </a:bodyPr>
          <a:lstStyle/>
          <a:p>
            <a:pPr>
              <a:spcBef>
                <a:spcPts val="0"/>
              </a:spcBef>
              <a:buNone/>
            </a:pPr>
            <a:r>
              <a:rPr lang="en"/>
              <a:t>T</a:t>
            </a:r>
          </a:p>
        </p:txBody>
      </p:sp>
      <p:sp>
        <p:nvSpPr>
          <p:cNvPr id="135" name="Shape 135"/>
          <p:cNvSpPr txBox="1"/>
          <p:nvPr/>
        </p:nvSpPr>
        <p:spPr>
          <a:xfrm>
            <a:off x="7849725" y="2782650"/>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36" name="Shape 136"/>
          <p:cNvCxnSpPr>
            <a:endCxn id="131" idx="0"/>
          </p:cNvCxnSpPr>
          <p:nvPr/>
        </p:nvCxnSpPr>
        <p:spPr>
          <a:xfrm flipH="1">
            <a:off x="7097949" y="1730975"/>
            <a:ext cx="23100" cy="282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nvSpPr>
        <p:spPr>
          <a:xfrm>
            <a:off x="382602" y="2447925"/>
            <a:ext cx="5087699" cy="2041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1 while (1&lt;x)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2	    x--;</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4 /* continue */</a:t>
            </a:r>
          </a:p>
        </p:txBody>
      </p:sp>
      <p:sp>
        <p:nvSpPr>
          <p:cNvPr id="146" name="Shape 146"/>
          <p:cNvSpPr txBox="1"/>
          <p:nvPr>
            <p:ph type="title"/>
          </p:nvPr>
        </p:nvSpPr>
        <p:spPr>
          <a:xfrm>
            <a:off x="457200" y="274650"/>
            <a:ext cx="7055999"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Loop</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
        <p:nvSpPr>
          <p:cNvPr id="148" name="Shape 148"/>
          <p:cNvSpPr/>
          <p:nvPr/>
        </p:nvSpPr>
        <p:spPr>
          <a:xfrm>
            <a:off x="5492225" y="43303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149" name="Shape 149"/>
          <p:cNvSpPr/>
          <p:nvPr/>
        </p:nvSpPr>
        <p:spPr>
          <a:xfrm>
            <a:off x="7771775" y="406745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50" name="Shape 150"/>
          <p:cNvCxnSpPr>
            <a:endCxn id="149" idx="0"/>
          </p:cNvCxnSpPr>
          <p:nvPr/>
        </p:nvCxnSpPr>
        <p:spPr>
          <a:xfrm>
            <a:off x="7427825" y="3472849"/>
            <a:ext cx="969300" cy="594600"/>
          </a:xfrm>
          <a:prstGeom prst="straightConnector1">
            <a:avLst/>
          </a:prstGeom>
          <a:noFill/>
          <a:ln cap="flat" cmpd="sng" w="9525">
            <a:solidFill>
              <a:schemeClr val="dk2"/>
            </a:solidFill>
            <a:prstDash val="solid"/>
            <a:round/>
            <a:headEnd len="lg" w="lg" type="none"/>
            <a:tailEnd len="lg" w="lg" type="triangle"/>
          </a:ln>
        </p:spPr>
      </p:cxnSp>
      <p:sp>
        <p:nvSpPr>
          <p:cNvPr id="151" name="Shape 151"/>
          <p:cNvSpPr/>
          <p:nvPr/>
        </p:nvSpPr>
        <p:spPr>
          <a:xfrm>
            <a:off x="6467975" y="2681850"/>
            <a:ext cx="1303799" cy="100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152" name="Shape 152"/>
          <p:cNvCxnSpPr>
            <a:endCxn id="148" idx="0"/>
          </p:cNvCxnSpPr>
          <p:nvPr/>
        </p:nvCxnSpPr>
        <p:spPr>
          <a:xfrm flipH="1">
            <a:off x="6117575" y="3439975"/>
            <a:ext cx="696600" cy="890400"/>
          </a:xfrm>
          <a:prstGeom prst="straightConnector1">
            <a:avLst/>
          </a:prstGeom>
          <a:noFill/>
          <a:ln cap="flat" cmpd="sng" w="9525">
            <a:solidFill>
              <a:schemeClr val="dk2"/>
            </a:solidFill>
            <a:prstDash val="solid"/>
            <a:round/>
            <a:headEnd len="lg" w="lg" type="none"/>
            <a:tailEnd len="lg" w="lg" type="triangle"/>
          </a:ln>
        </p:spPr>
      </p:cxnSp>
      <p:sp>
        <p:nvSpPr>
          <p:cNvPr id="153" name="Shape 153"/>
          <p:cNvSpPr txBox="1"/>
          <p:nvPr/>
        </p:nvSpPr>
        <p:spPr>
          <a:xfrm>
            <a:off x="6069225" y="3450925"/>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54" name="Shape 154"/>
          <p:cNvSpPr txBox="1"/>
          <p:nvPr/>
        </p:nvSpPr>
        <p:spPr>
          <a:xfrm>
            <a:off x="7919700" y="3450925"/>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55" name="Shape 155"/>
          <p:cNvCxnSpPr>
            <a:endCxn id="151" idx="0"/>
          </p:cNvCxnSpPr>
          <p:nvPr/>
        </p:nvCxnSpPr>
        <p:spPr>
          <a:xfrm flipH="1">
            <a:off x="7119874" y="2256750"/>
            <a:ext cx="12000" cy="425100"/>
          </a:xfrm>
          <a:prstGeom prst="straightConnector1">
            <a:avLst/>
          </a:prstGeom>
          <a:noFill/>
          <a:ln cap="flat" cmpd="sng" w="9525">
            <a:solidFill>
              <a:schemeClr val="dk2"/>
            </a:solidFill>
            <a:prstDash val="solid"/>
            <a:round/>
            <a:headEnd len="lg" w="lg" type="none"/>
            <a:tailEnd len="lg" w="lg" type="triangle"/>
          </a:ln>
        </p:spPr>
      </p:cxnSp>
      <p:sp>
        <p:nvSpPr>
          <p:cNvPr id="156" name="Shape 156"/>
          <p:cNvSpPr/>
          <p:nvPr/>
        </p:nvSpPr>
        <p:spPr>
          <a:xfrm>
            <a:off x="4866750" y="316985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lg" w="lg" type="none"/>
            <a:tailEnd len="lg" w="lg" type="triangle"/>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50"/>
            <a:ext cx="7372499"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Case </a:t>
            </a:r>
          </a:p>
        </p:txBody>
      </p:sp>
      <p:sp>
        <p:nvSpPr>
          <p:cNvPr id="166" name="Shape 166"/>
          <p:cNvSpPr txBox="1"/>
          <p:nvPr/>
        </p:nvSpPr>
        <p:spPr>
          <a:xfrm>
            <a:off x="140449" y="2447925"/>
            <a:ext cx="4871400" cy="30161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1 switch (test)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2	    case 1 :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3	    case 2 :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4 	  case 3 :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5 }</a:t>
            </a:r>
          </a:p>
          <a:p>
            <a:pPr indent="0" lvl="0" marL="0" marR="0" rtl="0" algn="l">
              <a:spcBef>
                <a:spcPts val="0"/>
              </a:spcBef>
              <a:buSzPct val="25000"/>
              <a:buNone/>
            </a:pPr>
            <a:r>
              <a:rPr b="1" baseline="0" i="0" lang="en" sz="3200" u="none" cap="none" strike="noStrike">
                <a:solidFill>
                  <a:schemeClr val="dk1"/>
                </a:solidFill>
                <a:latin typeface="Courier New"/>
                <a:ea typeface="Courier New"/>
                <a:cs typeface="Courier New"/>
                <a:sym typeface="Courier New"/>
              </a:rPr>
              <a:t>6 /* continue */</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
        <p:nvSpPr>
          <p:cNvPr id="168" name="Shape 168"/>
          <p:cNvSpPr/>
          <p:nvPr/>
        </p:nvSpPr>
        <p:spPr>
          <a:xfrm>
            <a:off x="5221900"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1...</a:t>
            </a:r>
          </a:p>
        </p:txBody>
      </p:sp>
      <p:sp>
        <p:nvSpPr>
          <p:cNvPr id="169" name="Shape 169"/>
          <p:cNvSpPr/>
          <p:nvPr/>
        </p:nvSpPr>
        <p:spPr>
          <a:xfrm>
            <a:off x="7849725"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3...</a:t>
            </a:r>
          </a:p>
        </p:txBody>
      </p:sp>
      <p:sp>
        <p:nvSpPr>
          <p:cNvPr id="170" name="Shape 170"/>
          <p:cNvSpPr/>
          <p:nvPr/>
        </p:nvSpPr>
        <p:spPr>
          <a:xfrm>
            <a:off x="6472600" y="47337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71" name="Shape 171"/>
          <p:cNvCxnSpPr>
            <a:stCxn id="168" idx="2"/>
            <a:endCxn id="170" idx="0"/>
          </p:cNvCxnSpPr>
          <p:nvPr/>
        </p:nvCxnSpPr>
        <p:spPr>
          <a:xfrm>
            <a:off x="5847250" y="4128475"/>
            <a:ext cx="1250699" cy="605400"/>
          </a:xfrm>
          <a:prstGeom prst="straightConnector1">
            <a:avLst/>
          </a:prstGeom>
          <a:noFill/>
          <a:ln cap="flat" cmpd="sng" w="9525">
            <a:solidFill>
              <a:schemeClr val="dk2"/>
            </a:solidFill>
            <a:prstDash val="solid"/>
            <a:round/>
            <a:headEnd len="lg" w="lg" type="none"/>
            <a:tailEnd len="lg" w="lg" type="triangle"/>
          </a:ln>
        </p:spPr>
      </p:cxnSp>
      <p:cxnSp>
        <p:nvCxnSpPr>
          <p:cNvPr id="172" name="Shape 172"/>
          <p:cNvCxnSpPr>
            <a:stCxn id="169" idx="2"/>
            <a:endCxn id="170" idx="0"/>
          </p:cNvCxnSpPr>
          <p:nvPr/>
        </p:nvCxnSpPr>
        <p:spPr>
          <a:xfrm flipH="1">
            <a:off x="7098075" y="4128475"/>
            <a:ext cx="1377000" cy="605400"/>
          </a:xfrm>
          <a:prstGeom prst="straightConnector1">
            <a:avLst/>
          </a:prstGeom>
          <a:noFill/>
          <a:ln cap="flat" cmpd="sng" w="9525">
            <a:solidFill>
              <a:schemeClr val="dk2"/>
            </a:solidFill>
            <a:prstDash val="solid"/>
            <a:round/>
            <a:headEnd len="lg" w="lg" type="none"/>
            <a:tailEnd len="lg" w="lg" type="triangle"/>
          </a:ln>
        </p:spPr>
      </p:cxnSp>
      <p:sp>
        <p:nvSpPr>
          <p:cNvPr id="173" name="Shape 173"/>
          <p:cNvSpPr/>
          <p:nvPr/>
        </p:nvSpPr>
        <p:spPr>
          <a:xfrm>
            <a:off x="6446050" y="2013575"/>
            <a:ext cx="1303799" cy="100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a:t>
            </a:r>
          </a:p>
        </p:txBody>
      </p:sp>
      <p:cxnSp>
        <p:nvCxnSpPr>
          <p:cNvPr id="174" name="Shape 174"/>
          <p:cNvCxnSpPr>
            <a:endCxn id="168" idx="0"/>
          </p:cNvCxnSpPr>
          <p:nvPr/>
        </p:nvCxnSpPr>
        <p:spPr>
          <a:xfrm flipH="1">
            <a:off x="5847250" y="2738874"/>
            <a:ext cx="868200" cy="660300"/>
          </a:xfrm>
          <a:prstGeom prst="straightConnector1">
            <a:avLst/>
          </a:prstGeom>
          <a:noFill/>
          <a:ln cap="flat" cmpd="sng" w="9525">
            <a:solidFill>
              <a:schemeClr val="dk2"/>
            </a:solidFill>
            <a:prstDash val="solid"/>
            <a:round/>
            <a:headEnd len="lg" w="lg" type="none"/>
            <a:tailEnd len="lg" w="lg" type="triangle"/>
          </a:ln>
        </p:spPr>
      </p:cxnSp>
      <p:cxnSp>
        <p:nvCxnSpPr>
          <p:cNvPr id="175" name="Shape 175"/>
          <p:cNvCxnSpPr>
            <a:endCxn id="169" idx="0"/>
          </p:cNvCxnSpPr>
          <p:nvPr/>
        </p:nvCxnSpPr>
        <p:spPr>
          <a:xfrm>
            <a:off x="7515374" y="2705875"/>
            <a:ext cx="959700" cy="693299"/>
          </a:xfrm>
          <a:prstGeom prst="straightConnector1">
            <a:avLst/>
          </a:prstGeom>
          <a:noFill/>
          <a:ln cap="flat" cmpd="sng" w="9525">
            <a:solidFill>
              <a:schemeClr val="dk2"/>
            </a:solidFill>
            <a:prstDash val="solid"/>
            <a:round/>
            <a:headEnd len="lg" w="lg" type="none"/>
            <a:tailEnd len="lg" w="lg" type="triangle"/>
          </a:ln>
        </p:spPr>
      </p:cxnSp>
      <p:cxnSp>
        <p:nvCxnSpPr>
          <p:cNvPr id="176" name="Shape 176"/>
          <p:cNvCxnSpPr>
            <a:endCxn id="173" idx="0"/>
          </p:cNvCxnSpPr>
          <p:nvPr/>
        </p:nvCxnSpPr>
        <p:spPr>
          <a:xfrm flipH="1">
            <a:off x="7097949" y="1730975"/>
            <a:ext cx="23100" cy="282600"/>
          </a:xfrm>
          <a:prstGeom prst="straightConnector1">
            <a:avLst/>
          </a:prstGeom>
          <a:noFill/>
          <a:ln cap="flat" cmpd="sng" w="9525">
            <a:solidFill>
              <a:schemeClr val="dk2"/>
            </a:solidFill>
            <a:prstDash val="solid"/>
            <a:round/>
            <a:headEnd len="lg" w="lg" type="none"/>
            <a:tailEnd len="lg" w="lg" type="triangle"/>
          </a:ln>
        </p:spPr>
      </p:cxnSp>
      <p:sp>
        <p:nvSpPr>
          <p:cNvPr id="177" name="Shape 177"/>
          <p:cNvSpPr/>
          <p:nvPr/>
        </p:nvSpPr>
        <p:spPr>
          <a:xfrm>
            <a:off x="6535812"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2...</a:t>
            </a:r>
          </a:p>
        </p:txBody>
      </p:sp>
      <p:cxnSp>
        <p:nvCxnSpPr>
          <p:cNvPr id="178" name="Shape 178"/>
          <p:cNvCxnSpPr>
            <a:stCxn id="173" idx="2"/>
            <a:endCxn id="177" idx="0"/>
          </p:cNvCxnSpPr>
          <p:nvPr/>
        </p:nvCxnSpPr>
        <p:spPr>
          <a:xfrm>
            <a:off x="7097949" y="3021574"/>
            <a:ext cx="63300" cy="377700"/>
          </a:xfrm>
          <a:prstGeom prst="straightConnector1">
            <a:avLst/>
          </a:prstGeom>
          <a:noFill/>
          <a:ln cap="flat" cmpd="sng" w="9525">
            <a:solidFill>
              <a:schemeClr val="dk2"/>
            </a:solidFill>
            <a:prstDash val="solid"/>
            <a:round/>
            <a:headEnd len="lg" w="lg" type="none"/>
            <a:tailEnd len="lg" w="lg" type="triangle"/>
          </a:ln>
        </p:spPr>
      </p:cxnSp>
      <p:cxnSp>
        <p:nvCxnSpPr>
          <p:cNvPr id="179" name="Shape 179"/>
          <p:cNvCxnSpPr>
            <a:stCxn id="177" idx="2"/>
            <a:endCxn id="170" idx="0"/>
          </p:cNvCxnSpPr>
          <p:nvPr/>
        </p:nvCxnSpPr>
        <p:spPr>
          <a:xfrm flipH="1">
            <a:off x="7097862" y="4128475"/>
            <a:ext cx="63300" cy="605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1 - Control-Flow Graph</a:t>
            </a:r>
          </a:p>
        </p:txBody>
      </p:sp>
      <p:sp>
        <p:nvSpPr>
          <p:cNvPr id="189" name="Shape 18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b="1" lang="en" sz="2400"/>
              <a:t>Draw a control-flow graph for the following code:</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1. int abs(int A[], int N)</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2.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3.     int i=0;</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4.	   while (i&lt; N)</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5.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6.		    if (A[i]&lt;0)</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7. 			    A[i] = - A[i];</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8.		    i++;</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9.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10.	   return(1);</a:t>
            </a:r>
          </a:p>
          <a:p>
            <a:pPr lvl="0" marR="0" rtl="0" algn="l">
              <a:lnSpc>
                <a:spcPct val="120000"/>
              </a:lnSpc>
              <a:spcBef>
                <a:spcPts val="0"/>
              </a:spcBef>
              <a:spcAft>
                <a:spcPts val="0"/>
              </a:spcAft>
              <a:buNone/>
            </a:pPr>
            <a:r>
              <a:rPr b="1" lang="en" sz="2000">
                <a:latin typeface="Courier New"/>
                <a:ea typeface="Courier New"/>
                <a:cs typeface="Courier New"/>
                <a:sym typeface="Courier New"/>
              </a:rPr>
              <a:t>11.}</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456650"/>
            <a:ext cx="69030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1 - Solution</a:t>
            </a:r>
          </a:p>
        </p:txBody>
      </p:sp>
      <p:sp>
        <p:nvSpPr>
          <p:cNvPr id="196" name="Shape 196"/>
          <p:cNvSpPr txBox="1"/>
          <p:nvPr/>
        </p:nvSpPr>
        <p:spPr>
          <a:xfrm>
            <a:off x="457200" y="2432100"/>
            <a:ext cx="4117799" cy="3443399"/>
          </a:xfrm>
          <a:prstGeom prst="rect">
            <a:avLst/>
          </a:prstGeom>
          <a:noFill/>
          <a:ln>
            <a:noFill/>
          </a:ln>
        </p:spPr>
        <p:txBody>
          <a:bodyPr anchorCtr="0" anchor="t" bIns="45875" lIns="91775" rIns="91775" tIns="45875">
            <a:noAutofit/>
          </a:bodyPr>
          <a:lstStyle/>
          <a:p>
            <a:pPr lvl="0" rtl="0">
              <a:spcBef>
                <a:spcPts val="0"/>
              </a:spcBef>
              <a:buSzPct val="25000"/>
              <a:buNone/>
            </a:pPr>
            <a:r>
              <a:rPr b="1" lang="en" sz="1800">
                <a:solidFill>
                  <a:schemeClr val="dk1"/>
                </a:solidFill>
                <a:latin typeface="Courier New"/>
                <a:ea typeface="Courier New"/>
                <a:cs typeface="Courier New"/>
                <a:sym typeface="Courier New"/>
              </a:rPr>
              <a:t>1. int abs(int A[], int N) </a:t>
            </a:r>
          </a:p>
          <a:p>
            <a:pPr lvl="0" rtl="0">
              <a:spcBef>
                <a:spcPts val="0"/>
              </a:spcBef>
              <a:buSzPct val="25000"/>
              <a:buNone/>
            </a:pPr>
            <a:r>
              <a:rPr b="1" lang="en" sz="1800">
                <a:solidFill>
                  <a:schemeClr val="dk1"/>
                </a:solidFill>
                <a:latin typeface="Courier New"/>
                <a:ea typeface="Courier New"/>
                <a:cs typeface="Courier New"/>
                <a:sym typeface="Courier New"/>
              </a:rPr>
              <a:t>2. {</a:t>
            </a:r>
          </a:p>
          <a:p>
            <a:pPr lvl="0" rtl="0">
              <a:spcBef>
                <a:spcPts val="0"/>
              </a:spcBef>
              <a:buSzPct val="25000"/>
              <a:buNone/>
            </a:pPr>
            <a:r>
              <a:rPr b="1" lang="en" sz="1800">
                <a:solidFill>
                  <a:schemeClr val="dk1"/>
                </a:solidFill>
                <a:latin typeface="Courier New"/>
                <a:ea typeface="Courier New"/>
                <a:cs typeface="Courier New"/>
                <a:sym typeface="Courier New"/>
              </a:rPr>
              <a:t>3.     int i=0;</a:t>
            </a:r>
          </a:p>
          <a:p>
            <a:pPr lvl="0" rtl="0">
              <a:spcBef>
                <a:spcPts val="0"/>
              </a:spcBef>
              <a:buSzPct val="25000"/>
              <a:buNone/>
            </a:pPr>
            <a:r>
              <a:rPr b="1" lang="en" sz="1800">
                <a:solidFill>
                  <a:schemeClr val="dk1"/>
                </a:solidFill>
                <a:latin typeface="Courier New"/>
                <a:ea typeface="Courier New"/>
                <a:cs typeface="Courier New"/>
                <a:sym typeface="Courier New"/>
              </a:rPr>
              <a:t>4.	   while (i&lt; N) </a:t>
            </a:r>
          </a:p>
          <a:p>
            <a:pPr lvl="0" rtl="0">
              <a:spcBef>
                <a:spcPts val="0"/>
              </a:spcBef>
              <a:buSzPct val="25000"/>
              <a:buNone/>
            </a:pPr>
            <a:r>
              <a:rPr b="1" lang="en" sz="1800">
                <a:solidFill>
                  <a:schemeClr val="dk1"/>
                </a:solidFill>
                <a:latin typeface="Courier New"/>
                <a:ea typeface="Courier New"/>
                <a:cs typeface="Courier New"/>
                <a:sym typeface="Courier New"/>
              </a:rPr>
              <a:t>5.	   {</a:t>
            </a:r>
          </a:p>
          <a:p>
            <a:pPr lvl="0" rtl="0">
              <a:spcBef>
                <a:spcPts val="0"/>
              </a:spcBef>
              <a:buSzPct val="25000"/>
              <a:buNone/>
            </a:pPr>
            <a:r>
              <a:rPr b="1" lang="en" sz="1800">
                <a:solidFill>
                  <a:schemeClr val="dk1"/>
                </a:solidFill>
                <a:latin typeface="Courier New"/>
                <a:ea typeface="Courier New"/>
                <a:cs typeface="Courier New"/>
                <a:sym typeface="Courier New"/>
              </a:rPr>
              <a:t>6.		    if (A[i]&lt;0) </a:t>
            </a:r>
          </a:p>
          <a:p>
            <a:pPr lvl="0" rtl="0">
              <a:spcBef>
                <a:spcPts val="0"/>
              </a:spcBef>
              <a:buSzPct val="25000"/>
              <a:buNone/>
            </a:pPr>
            <a:r>
              <a:rPr b="1" lang="en" sz="1800">
                <a:solidFill>
                  <a:schemeClr val="dk1"/>
                </a:solidFill>
                <a:latin typeface="Courier New"/>
                <a:ea typeface="Courier New"/>
                <a:cs typeface="Courier New"/>
                <a:sym typeface="Courier New"/>
              </a:rPr>
              <a:t>7. 			    A[i] = - A[i];</a:t>
            </a:r>
          </a:p>
          <a:p>
            <a:pPr lvl="0" rtl="0">
              <a:spcBef>
                <a:spcPts val="0"/>
              </a:spcBef>
              <a:buSzPct val="25000"/>
              <a:buNone/>
            </a:pPr>
            <a:r>
              <a:rPr b="1" lang="en" sz="1800">
                <a:solidFill>
                  <a:schemeClr val="dk1"/>
                </a:solidFill>
                <a:latin typeface="Courier New"/>
                <a:ea typeface="Courier New"/>
                <a:cs typeface="Courier New"/>
                <a:sym typeface="Courier New"/>
              </a:rPr>
              <a:t>8.		    i++;</a:t>
            </a:r>
          </a:p>
          <a:p>
            <a:pPr lvl="0" rtl="0">
              <a:spcBef>
                <a:spcPts val="0"/>
              </a:spcBef>
              <a:buSzPct val="25000"/>
              <a:buNone/>
            </a:pPr>
            <a:r>
              <a:rPr b="1" lang="en" sz="1800">
                <a:solidFill>
                  <a:schemeClr val="dk1"/>
                </a:solidFill>
                <a:latin typeface="Courier New"/>
                <a:ea typeface="Courier New"/>
                <a:cs typeface="Courier New"/>
                <a:sym typeface="Courier New"/>
              </a:rPr>
              <a:t>9.	   }</a:t>
            </a:r>
          </a:p>
          <a:p>
            <a:pPr lvl="0" rtl="0">
              <a:spcBef>
                <a:spcPts val="0"/>
              </a:spcBef>
              <a:buSzPct val="25000"/>
              <a:buNone/>
            </a:pPr>
            <a:r>
              <a:rPr b="1" lang="en" sz="1800">
                <a:solidFill>
                  <a:schemeClr val="dk1"/>
                </a:solidFill>
                <a:latin typeface="Courier New"/>
                <a:ea typeface="Courier New"/>
                <a:cs typeface="Courier New"/>
                <a:sym typeface="Courier New"/>
              </a:rPr>
              <a:t>10.	   return(1);</a:t>
            </a:r>
          </a:p>
          <a:p>
            <a:pPr lvl="0" rtl="0">
              <a:spcBef>
                <a:spcPts val="0"/>
              </a:spcBef>
              <a:buSzPct val="25000"/>
              <a:buNone/>
            </a:pPr>
            <a:r>
              <a:rPr b="1" lang="en" sz="1800">
                <a:solidFill>
                  <a:schemeClr val="dk1"/>
                </a:solidFill>
                <a:latin typeface="Courier New"/>
                <a:ea typeface="Courier New"/>
                <a:cs typeface="Courier New"/>
                <a:sym typeface="Courier New"/>
              </a:rPr>
              <a:t>11.}</a:t>
            </a:r>
          </a:p>
        </p:txBody>
      </p:sp>
      <p:sp>
        <p:nvSpPr>
          <p:cNvPr id="197" name="Shape 197"/>
          <p:cNvSpPr txBox="1"/>
          <p:nvPr/>
        </p:nvSpPr>
        <p:spPr>
          <a:xfrm>
            <a:off x="337075" y="1737175"/>
            <a:ext cx="8349600" cy="557400"/>
          </a:xfrm>
          <a:prstGeom prst="rect">
            <a:avLst/>
          </a:prstGeom>
          <a:noFill/>
          <a:ln>
            <a:noFill/>
          </a:ln>
        </p:spPr>
        <p:txBody>
          <a:bodyPr anchorCtr="0" anchor="t" bIns="91425" lIns="91425" rIns="91425" tIns="91425">
            <a:noAutofit/>
          </a:bodyPr>
          <a:lstStyle/>
          <a:p>
            <a:pPr lvl="0" rtl="0">
              <a:spcBef>
                <a:spcPts val="0"/>
              </a:spcBef>
              <a:buNone/>
            </a:pPr>
            <a:r>
              <a:rPr b="1" lang="en" sz="2400"/>
              <a:t>Draw a control-flow graph for the following code:</a:t>
            </a:r>
          </a:p>
        </p:txBody>
      </p:sp>
      <p:cxnSp>
        <p:nvCxnSpPr>
          <p:cNvPr id="198" name="Shape 198"/>
          <p:cNvCxnSpPr/>
          <p:nvPr/>
        </p:nvCxnSpPr>
        <p:spPr>
          <a:xfrm>
            <a:off x="6896750" y="3644925"/>
            <a:ext cx="0" cy="365099"/>
          </a:xfrm>
          <a:prstGeom prst="straightConnector1">
            <a:avLst/>
          </a:prstGeom>
          <a:noFill/>
          <a:ln cap="flat" cmpd="sng" w="28575">
            <a:solidFill>
              <a:srgbClr val="000000"/>
            </a:solidFill>
            <a:prstDash val="solid"/>
            <a:round/>
            <a:headEnd len="med" w="med" type="none"/>
            <a:tailEnd len="med" w="med" type="triangle"/>
          </a:ln>
        </p:spPr>
      </p:cxnSp>
      <p:cxnSp>
        <p:nvCxnSpPr>
          <p:cNvPr id="199" name="Shape 199"/>
          <p:cNvCxnSpPr/>
          <p:nvPr/>
        </p:nvCxnSpPr>
        <p:spPr>
          <a:xfrm>
            <a:off x="4839350" y="3644925"/>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200" name="Shape 200"/>
          <p:cNvSpPr/>
          <p:nvPr/>
        </p:nvSpPr>
        <p:spPr>
          <a:xfrm>
            <a:off x="7741300" y="5453087"/>
            <a:ext cx="673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a:t>
            </a:r>
          </a:p>
        </p:txBody>
      </p:sp>
      <p:sp>
        <p:nvSpPr>
          <p:cNvPr id="201" name="Shape 201"/>
          <p:cNvSpPr/>
          <p:nvPr/>
        </p:nvSpPr>
        <p:spPr>
          <a:xfrm>
            <a:off x="4489725" y="3324250"/>
            <a:ext cx="25343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lang="en" sz="1600">
                <a:solidFill>
                  <a:schemeClr val="dk1"/>
                </a:solidFill>
              </a:rPr>
              <a:t>      </a:t>
            </a:r>
            <a:r>
              <a:rPr b="1" baseline="0" i="0" lang="en" sz="1600" u="none" cap="none" strike="noStrike">
                <a:solidFill>
                  <a:schemeClr val="dk1"/>
                </a:solidFill>
                <a:latin typeface="Arial"/>
                <a:ea typeface="Arial"/>
                <a:cs typeface="Arial"/>
                <a:sym typeface="Arial"/>
              </a:rPr>
              <a:t>i&lt;N</a:t>
            </a:r>
          </a:p>
        </p:txBody>
      </p:sp>
      <p:sp>
        <p:nvSpPr>
          <p:cNvPr id="202" name="Shape 202"/>
          <p:cNvSpPr/>
          <p:nvPr/>
        </p:nvSpPr>
        <p:spPr>
          <a:xfrm>
            <a:off x="5774387" y="4010050"/>
            <a:ext cx="2259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A[i]&lt;0</a:t>
            </a:r>
          </a:p>
        </p:txBody>
      </p:sp>
      <p:sp>
        <p:nvSpPr>
          <p:cNvPr id="203" name="Shape 203"/>
          <p:cNvSpPr/>
          <p:nvPr/>
        </p:nvSpPr>
        <p:spPr>
          <a:xfrm>
            <a:off x="7360300" y="4691087"/>
            <a:ext cx="1359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 = - A[i];</a:t>
            </a:r>
          </a:p>
        </p:txBody>
      </p:sp>
      <p:sp>
        <p:nvSpPr>
          <p:cNvPr id="204" name="Shape 204"/>
          <p:cNvSpPr/>
          <p:nvPr/>
        </p:nvSpPr>
        <p:spPr>
          <a:xfrm>
            <a:off x="4158312" y="5072087"/>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return(1)</a:t>
            </a:r>
          </a:p>
        </p:txBody>
      </p:sp>
      <p:cxnSp>
        <p:nvCxnSpPr>
          <p:cNvPr id="205" name="Shape 205"/>
          <p:cNvCxnSpPr/>
          <p:nvPr/>
        </p:nvCxnSpPr>
        <p:spPr>
          <a:xfrm>
            <a:off x="5829950" y="2882925"/>
            <a:ext cx="0" cy="415800"/>
          </a:xfrm>
          <a:prstGeom prst="straightConnector1">
            <a:avLst/>
          </a:prstGeom>
          <a:noFill/>
          <a:ln cap="flat" cmpd="sng" w="28575">
            <a:solidFill>
              <a:srgbClr val="000000"/>
            </a:solidFill>
            <a:prstDash val="solid"/>
            <a:round/>
            <a:headEnd len="med" w="med" type="none"/>
            <a:tailEnd len="med" w="med" type="triangle"/>
          </a:ln>
        </p:spPr>
      </p:cxnSp>
      <p:cxnSp>
        <p:nvCxnSpPr>
          <p:cNvPr id="206" name="Shape 206"/>
          <p:cNvCxnSpPr/>
          <p:nvPr/>
        </p:nvCxnSpPr>
        <p:spPr>
          <a:xfrm>
            <a:off x="8039750" y="4330725"/>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207" name="Shape 207"/>
          <p:cNvCxnSpPr/>
          <p:nvPr/>
        </p:nvCxnSpPr>
        <p:spPr>
          <a:xfrm>
            <a:off x="8427100" y="5680100"/>
            <a:ext cx="444600" cy="0"/>
          </a:xfrm>
          <a:prstGeom prst="straightConnector1">
            <a:avLst/>
          </a:prstGeom>
          <a:noFill/>
          <a:ln cap="flat" cmpd="sng" w="28575">
            <a:solidFill>
              <a:srgbClr val="000000"/>
            </a:solidFill>
            <a:prstDash val="solid"/>
            <a:round/>
            <a:headEnd len="med" w="med" type="none"/>
            <a:tailEnd len="med" w="med" type="none"/>
          </a:ln>
        </p:spPr>
      </p:cxnSp>
      <p:cxnSp>
        <p:nvCxnSpPr>
          <p:cNvPr id="208" name="Shape 208"/>
          <p:cNvCxnSpPr/>
          <p:nvPr/>
        </p:nvCxnSpPr>
        <p:spPr>
          <a:xfrm>
            <a:off x="8858775" y="3727400"/>
            <a:ext cx="0" cy="1952700"/>
          </a:xfrm>
          <a:prstGeom prst="straightConnector1">
            <a:avLst/>
          </a:prstGeom>
          <a:noFill/>
          <a:ln cap="flat" cmpd="sng" w="28575">
            <a:solidFill>
              <a:srgbClr val="000000"/>
            </a:solidFill>
            <a:prstDash val="solid"/>
            <a:round/>
            <a:headEnd len="med" w="med" type="none"/>
            <a:tailEnd len="med" w="med" type="none"/>
          </a:ln>
        </p:spPr>
      </p:cxnSp>
      <p:cxnSp>
        <p:nvCxnSpPr>
          <p:cNvPr id="209" name="Shape 209"/>
          <p:cNvCxnSpPr/>
          <p:nvPr/>
        </p:nvCxnSpPr>
        <p:spPr>
          <a:xfrm>
            <a:off x="5852175" y="3035325"/>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210" name="Shape 210"/>
          <p:cNvSpPr/>
          <p:nvPr/>
        </p:nvSpPr>
        <p:spPr>
          <a:xfrm>
            <a:off x="6958679" y="3676675"/>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211" name="Shape 211"/>
          <p:cNvSpPr/>
          <p:nvPr/>
        </p:nvSpPr>
        <p:spPr>
          <a:xfrm>
            <a:off x="4825062" y="3981475"/>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sp>
        <p:nvSpPr>
          <p:cNvPr id="212" name="Shape 212"/>
          <p:cNvSpPr/>
          <p:nvPr/>
        </p:nvSpPr>
        <p:spPr>
          <a:xfrm>
            <a:off x="8138455" y="4236387"/>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213" name="Shape 213"/>
          <p:cNvSpPr/>
          <p:nvPr/>
        </p:nvSpPr>
        <p:spPr>
          <a:xfrm>
            <a:off x="5891862" y="4591075"/>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cxnSp>
        <p:nvCxnSpPr>
          <p:cNvPr id="214" name="Shape 214"/>
          <p:cNvCxnSpPr/>
          <p:nvPr/>
        </p:nvCxnSpPr>
        <p:spPr>
          <a:xfrm>
            <a:off x="5829950" y="4330725"/>
            <a:ext cx="0" cy="1343099"/>
          </a:xfrm>
          <a:prstGeom prst="straightConnector1">
            <a:avLst/>
          </a:prstGeom>
          <a:noFill/>
          <a:ln cap="flat" cmpd="sng" w="28575">
            <a:solidFill>
              <a:schemeClr val="dk1"/>
            </a:solidFill>
            <a:prstDash val="solid"/>
            <a:round/>
            <a:headEnd len="med" w="med" type="none"/>
            <a:tailEnd len="med" w="med" type="none"/>
          </a:ln>
        </p:spPr>
      </p:cxnSp>
      <p:cxnSp>
        <p:nvCxnSpPr>
          <p:cNvPr id="215" name="Shape 215"/>
          <p:cNvCxnSpPr/>
          <p:nvPr/>
        </p:nvCxnSpPr>
        <p:spPr>
          <a:xfrm>
            <a:off x="5852175" y="5680100"/>
            <a:ext cx="1876500" cy="0"/>
          </a:xfrm>
          <a:prstGeom prst="straightConnector1">
            <a:avLst/>
          </a:prstGeom>
          <a:noFill/>
          <a:ln cap="flat" cmpd="sng" w="28575">
            <a:solidFill>
              <a:schemeClr val="dk1"/>
            </a:solidFill>
            <a:prstDash val="solid"/>
            <a:round/>
            <a:headEnd len="med" w="med" type="none"/>
            <a:tailEnd len="med" w="med" type="triangle"/>
          </a:ln>
        </p:spPr>
      </p:cxnSp>
      <p:sp>
        <p:nvSpPr>
          <p:cNvPr id="216" name="Shape 216"/>
          <p:cNvSpPr/>
          <p:nvPr/>
        </p:nvSpPr>
        <p:spPr>
          <a:xfrm>
            <a:off x="5379100" y="2405087"/>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i=0</a:t>
            </a:r>
          </a:p>
        </p:txBody>
      </p:sp>
      <p:cxnSp>
        <p:nvCxnSpPr>
          <p:cNvPr id="217" name="Shape 217"/>
          <p:cNvCxnSpPr/>
          <p:nvPr/>
        </p:nvCxnSpPr>
        <p:spPr>
          <a:xfrm>
            <a:off x="8039750" y="5168925"/>
            <a:ext cx="0" cy="276300"/>
          </a:xfrm>
          <a:prstGeom prst="straightConnector1">
            <a:avLst/>
          </a:prstGeom>
          <a:noFill/>
          <a:ln cap="flat" cmpd="sng" w="28575">
            <a:solidFill>
              <a:srgbClr val="000000"/>
            </a:solidFill>
            <a:prstDash val="solid"/>
            <a:round/>
            <a:headEnd len="med" w="med" type="none"/>
            <a:tailEnd len="med" w="med" type="triangle"/>
          </a:ln>
        </p:spPr>
      </p:cxnSp>
      <p:sp>
        <p:nvSpPr>
          <p:cNvPr id="218" name="Shape 2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Coverage Criteria</a:t>
            </a:r>
          </a:p>
        </p:txBody>
      </p:sp>
      <p:sp>
        <p:nvSpPr>
          <p:cNvPr id="228" name="Shape 22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Criteria based on exercising of:</a:t>
            </a:r>
          </a:p>
          <a:p>
            <a:pPr indent="-228600" lvl="1" marL="914400" marR="0" rtl="0" algn="l">
              <a:lnSpc>
                <a:spcPct val="120000"/>
              </a:lnSpc>
              <a:spcBef>
                <a:spcPts val="0"/>
              </a:spcBef>
              <a:spcAft>
                <a:spcPts val="0"/>
              </a:spcAft>
            </a:pPr>
            <a:r>
              <a:rPr lang="en"/>
              <a:t>Statements (nodes of CFG)</a:t>
            </a:r>
          </a:p>
          <a:p>
            <a:pPr indent="-228600" lvl="1" marL="914400" marR="0" rtl="0" algn="l">
              <a:lnSpc>
                <a:spcPct val="120000"/>
              </a:lnSpc>
              <a:spcBef>
                <a:spcPts val="0"/>
              </a:spcBef>
              <a:spcAft>
                <a:spcPts val="0"/>
              </a:spcAft>
            </a:pPr>
            <a:r>
              <a:rPr lang="en"/>
              <a:t>Branches (edges of CFG)</a:t>
            </a:r>
          </a:p>
          <a:p>
            <a:pPr indent="-228600" lvl="1" marL="914400" marR="0" rtl="0" algn="l">
              <a:lnSpc>
                <a:spcPct val="120000"/>
              </a:lnSpc>
              <a:spcBef>
                <a:spcPts val="0"/>
              </a:spcBef>
              <a:spcAft>
                <a:spcPts val="0"/>
              </a:spcAft>
            </a:pPr>
            <a:r>
              <a:rPr lang="en"/>
              <a:t>Conditions</a:t>
            </a:r>
          </a:p>
          <a:p>
            <a:pPr indent="-228600" lvl="1" marL="914400" marR="0" rtl="0" algn="l">
              <a:lnSpc>
                <a:spcPct val="120000"/>
              </a:lnSpc>
              <a:spcBef>
                <a:spcPts val="0"/>
              </a:spcBef>
              <a:spcAft>
                <a:spcPts val="0"/>
              </a:spcAft>
            </a:pPr>
            <a:r>
              <a:rPr lang="en"/>
              <a:t>Paths</a:t>
            </a:r>
          </a:p>
          <a:p>
            <a:pPr indent="-228600" lvl="1" marL="914400" marR="0" rtl="0" algn="l">
              <a:lnSpc>
                <a:spcPct val="120000"/>
              </a:lnSpc>
              <a:spcBef>
                <a:spcPts val="0"/>
              </a:spcBef>
              <a:spcAft>
                <a:spcPts val="0"/>
              </a:spcAft>
            </a:pPr>
            <a:r>
              <a:rPr lang="en"/>
              <a:t>… and many more</a:t>
            </a:r>
          </a:p>
          <a:p>
            <a:pPr indent="-228600" lvl="0" marL="457200" marR="0" rtl="0" algn="l">
              <a:lnSpc>
                <a:spcPct val="120000"/>
              </a:lnSpc>
              <a:spcBef>
                <a:spcPts val="0"/>
              </a:spcBef>
              <a:spcAft>
                <a:spcPts val="0"/>
              </a:spcAft>
            </a:pPr>
            <a:r>
              <a:rPr lang="en"/>
              <a:t>Measurements used as (in)adequacy criteria</a:t>
            </a:r>
          </a:p>
          <a:p>
            <a:pPr indent="-228600" lvl="1" marL="914400" marR="0" rtl="0" algn="l">
              <a:lnSpc>
                <a:spcPct val="120000"/>
              </a:lnSpc>
              <a:spcBef>
                <a:spcPts val="0"/>
              </a:spcBef>
              <a:spcAft>
                <a:spcPts val="0"/>
              </a:spcAft>
            </a:pPr>
            <a:r>
              <a:rPr lang="en"/>
              <a:t>If significant parts of the program are not tested, testing is surely inadequate.</a:t>
            </a:r>
          </a:p>
        </p:txBody>
      </p:sp>
      <p:sp>
        <p:nvSpPr>
          <p:cNvPr id="229" name="Shape 229"/>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4294967295" type="body"/>
          </p:nvPr>
        </p:nvSpPr>
        <p:spPr>
          <a:xfrm>
            <a:off x="421675" y="1197475"/>
            <a:ext cx="8538599" cy="4967700"/>
          </a:xfrm>
          <a:prstGeom prst="rect">
            <a:avLst/>
          </a:prstGeom>
          <a:noFill/>
          <a:ln>
            <a:noFill/>
          </a:ln>
        </p:spPr>
        <p:txBody>
          <a:bodyPr anchorCtr="0" anchor="t" bIns="91425" lIns="91425" rIns="91425" tIns="91425">
            <a:noAutofit/>
          </a:bodyPr>
          <a:lstStyle/>
          <a:p>
            <a:pPr marR="0" rtl="0" algn="l">
              <a:lnSpc>
                <a:spcPct val="120000"/>
              </a:lnSpc>
              <a:spcBef>
                <a:spcPts val="0"/>
              </a:spcBef>
              <a:spcAft>
                <a:spcPts val="0"/>
              </a:spcAft>
              <a:buNone/>
            </a:pPr>
            <a:r>
              <a:t/>
            </a:r>
            <a:endParaRPr/>
          </a:p>
          <a:p>
            <a:pPr marR="0" rtl="0" algn="l">
              <a:lnSpc>
                <a:spcPct val="120000"/>
              </a:lnSpc>
              <a:spcBef>
                <a:spcPts val="0"/>
              </a:spcBef>
              <a:spcAft>
                <a:spcPts val="0"/>
              </a:spcAft>
              <a:buNone/>
            </a:pPr>
            <a:r>
              <a:t/>
            </a:r>
            <a:endParaRPr sz="3600">
              <a:solidFill>
                <a:srgbClr val="FFFFFF"/>
              </a:solidFill>
            </a:endParaRPr>
          </a:p>
          <a:p>
            <a:pPr lvl="0" marR="0" rtl="0" algn="l">
              <a:lnSpc>
                <a:spcPct val="120000"/>
              </a:lnSpc>
              <a:spcBef>
                <a:spcPts val="0"/>
              </a:spcBef>
              <a:spcAft>
                <a:spcPts val="0"/>
              </a:spcAft>
              <a:buNone/>
            </a:pPr>
            <a:r>
              <a:rPr lang="en" sz="3600">
                <a:solidFill>
                  <a:srgbClr val="FFFFFF"/>
                </a:solidFill>
              </a:rPr>
              <a:t>Structural coverage is an attempt to compromise between the </a:t>
            </a:r>
            <a:r>
              <a:rPr b="1" lang="en" sz="3600">
                <a:solidFill>
                  <a:srgbClr val="FFFFFF"/>
                </a:solidFill>
              </a:rPr>
              <a:t>impossible</a:t>
            </a:r>
            <a:r>
              <a:rPr lang="en" sz="3600">
                <a:solidFill>
                  <a:srgbClr val="FFFFFF"/>
                </a:solidFill>
              </a:rPr>
              <a:t> and the </a:t>
            </a:r>
            <a:r>
              <a:rPr b="1" lang="en" sz="3600">
                <a:solidFill>
                  <a:srgbClr val="FFFFFF"/>
                </a:solidFill>
              </a:rPr>
              <a:t>inadequate</a:t>
            </a:r>
            <a:r>
              <a:rPr lang="en" sz="3600">
                <a:solidFill>
                  <a:srgbClr val="FFFFFF"/>
                </a:solidFill>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Statement Coverage</a:t>
            </a:r>
          </a:p>
        </p:txBody>
      </p:sp>
      <p:sp>
        <p:nvSpPr>
          <p:cNvPr id="241" name="Shape 2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The most intuitive criteria. Did we execute every statement at least once?</a:t>
            </a:r>
          </a:p>
          <a:p>
            <a:pPr indent="-228600" lvl="1" marL="914400" marR="0" rtl="0" algn="l">
              <a:lnSpc>
                <a:spcPct val="120000"/>
              </a:lnSpc>
              <a:spcBef>
                <a:spcPts val="0"/>
              </a:spcBef>
              <a:spcAft>
                <a:spcPts val="0"/>
              </a:spcAft>
            </a:pPr>
            <a:r>
              <a:rPr lang="en"/>
              <a:t>Cover each node of the CFG.</a:t>
            </a:r>
          </a:p>
          <a:p>
            <a:pPr indent="-228600" lvl="0" marL="457200" marR="0" rtl="0" algn="l">
              <a:lnSpc>
                <a:spcPct val="120000"/>
              </a:lnSpc>
              <a:spcBef>
                <a:spcPts val="0"/>
              </a:spcBef>
              <a:spcAft>
                <a:spcPts val="0"/>
              </a:spcAft>
            </a:pPr>
            <a:r>
              <a:rPr lang="en"/>
              <a:t>The idea: faults cannot be revealed unless we execute the statement.</a:t>
            </a:r>
          </a:p>
          <a:p>
            <a:pPr indent="-228600" lvl="0" marL="457200" marR="0" rtl="0" algn="l">
              <a:lnSpc>
                <a:spcPct val="120000"/>
              </a:lnSpc>
              <a:spcBef>
                <a:spcPts val="0"/>
              </a:spcBef>
              <a:spcAft>
                <a:spcPts val="0"/>
              </a:spcAft>
            </a:pPr>
            <a:r>
              <a:rPr lang="en"/>
              <a:t>Coverage = Number of Statements Covered</a:t>
            </a:r>
          </a:p>
          <a:p>
            <a:pPr indent="0" lvl="0" marL="0" marR="0" rtl="0" algn="l">
              <a:lnSpc>
                <a:spcPct val="120000"/>
              </a:lnSpc>
              <a:spcBef>
                <a:spcPts val="0"/>
              </a:spcBef>
              <a:spcAft>
                <a:spcPts val="0"/>
              </a:spcAft>
              <a:buNone/>
            </a:pPr>
            <a:r>
              <a:rPr lang="en"/>
              <a:t>						Number of Total Statements</a:t>
            </a:r>
          </a:p>
        </p:txBody>
      </p:sp>
      <p:cxnSp>
        <p:nvCxnSpPr>
          <p:cNvPr id="242" name="Shape 242"/>
          <p:cNvCxnSpPr/>
          <p:nvPr/>
        </p:nvCxnSpPr>
        <p:spPr>
          <a:xfrm flipH="1" rot="10800000">
            <a:off x="3073100" y="4846525"/>
            <a:ext cx="5389499" cy="11699"/>
          </a:xfrm>
          <a:prstGeom prst="straightConnector1">
            <a:avLst/>
          </a:prstGeom>
          <a:noFill/>
          <a:ln cap="flat" cmpd="sng" w="19050">
            <a:solidFill>
              <a:srgbClr val="000000"/>
            </a:solidFill>
            <a:prstDash val="solid"/>
            <a:round/>
            <a:headEnd len="lg" w="lg" type="none"/>
            <a:tailEnd len="lg" w="lg" type="none"/>
          </a:ln>
        </p:spPr>
      </p:cxnSp>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2500" y="5280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Statement Coverage</a:t>
            </a:r>
          </a:p>
        </p:txBody>
      </p:sp>
      <p:sp>
        <p:nvSpPr>
          <p:cNvPr id="249" name="Shape 249"/>
          <p:cNvSpPr/>
          <p:nvPr/>
        </p:nvSpPr>
        <p:spPr>
          <a:xfrm>
            <a:off x="124200" y="1852275"/>
            <a:ext cx="4590299"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baseline="0"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p:txBody>
      </p:sp>
      <p:cxnSp>
        <p:nvCxnSpPr>
          <p:cNvPr id="250" name="Shape 250"/>
          <p:cNvCxnSpPr/>
          <p:nvPr/>
        </p:nvCxnSpPr>
        <p:spPr>
          <a:xfrm>
            <a:off x="6935275" y="2773425"/>
            <a:ext cx="0" cy="365099"/>
          </a:xfrm>
          <a:prstGeom prst="straightConnector1">
            <a:avLst/>
          </a:prstGeom>
          <a:noFill/>
          <a:ln cap="flat" cmpd="sng" w="28575">
            <a:solidFill>
              <a:srgbClr val="000000"/>
            </a:solidFill>
            <a:prstDash val="solid"/>
            <a:round/>
            <a:headEnd len="med" w="med" type="none"/>
            <a:tailEnd len="med" w="med" type="triangle"/>
          </a:ln>
        </p:spPr>
      </p:cxnSp>
      <p:cxnSp>
        <p:nvCxnSpPr>
          <p:cNvPr id="251" name="Shape 251"/>
          <p:cNvCxnSpPr/>
          <p:nvPr/>
        </p:nvCxnSpPr>
        <p:spPr>
          <a:xfrm>
            <a:off x="4877875" y="2773425"/>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252" name="Shape 252"/>
          <p:cNvSpPr/>
          <p:nvPr/>
        </p:nvSpPr>
        <p:spPr>
          <a:xfrm>
            <a:off x="7779825" y="4581587"/>
            <a:ext cx="673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a:t>
            </a:r>
          </a:p>
        </p:txBody>
      </p:sp>
      <p:sp>
        <p:nvSpPr>
          <p:cNvPr id="253" name="Shape 253"/>
          <p:cNvSpPr/>
          <p:nvPr/>
        </p:nvSpPr>
        <p:spPr>
          <a:xfrm>
            <a:off x="4146625" y="2452750"/>
            <a:ext cx="32519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i&lt;N and A[i] &lt;X</a:t>
            </a:r>
          </a:p>
        </p:txBody>
      </p:sp>
      <p:sp>
        <p:nvSpPr>
          <p:cNvPr id="254" name="Shape 254"/>
          <p:cNvSpPr/>
          <p:nvPr/>
        </p:nvSpPr>
        <p:spPr>
          <a:xfrm>
            <a:off x="5812912" y="3138550"/>
            <a:ext cx="2259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A[i]&lt;0</a:t>
            </a:r>
          </a:p>
        </p:txBody>
      </p:sp>
      <p:sp>
        <p:nvSpPr>
          <p:cNvPr id="255" name="Shape 255"/>
          <p:cNvSpPr/>
          <p:nvPr/>
        </p:nvSpPr>
        <p:spPr>
          <a:xfrm>
            <a:off x="7398825" y="3819587"/>
            <a:ext cx="1359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 = - A[i];</a:t>
            </a:r>
          </a:p>
        </p:txBody>
      </p:sp>
      <p:sp>
        <p:nvSpPr>
          <p:cNvPr id="256" name="Shape 256"/>
          <p:cNvSpPr/>
          <p:nvPr/>
        </p:nvSpPr>
        <p:spPr>
          <a:xfrm>
            <a:off x="4196837" y="4200587"/>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return(1)</a:t>
            </a:r>
          </a:p>
        </p:txBody>
      </p:sp>
      <p:cxnSp>
        <p:nvCxnSpPr>
          <p:cNvPr id="257" name="Shape 257"/>
          <p:cNvCxnSpPr/>
          <p:nvPr/>
        </p:nvCxnSpPr>
        <p:spPr>
          <a:xfrm>
            <a:off x="5868475" y="2011425"/>
            <a:ext cx="0" cy="415800"/>
          </a:xfrm>
          <a:prstGeom prst="straightConnector1">
            <a:avLst/>
          </a:prstGeom>
          <a:noFill/>
          <a:ln cap="flat" cmpd="sng" w="28575">
            <a:solidFill>
              <a:srgbClr val="000000"/>
            </a:solidFill>
            <a:prstDash val="solid"/>
            <a:round/>
            <a:headEnd len="med" w="med" type="none"/>
            <a:tailEnd len="med" w="med" type="triangle"/>
          </a:ln>
        </p:spPr>
      </p:cxnSp>
      <p:cxnSp>
        <p:nvCxnSpPr>
          <p:cNvPr id="258" name="Shape 258"/>
          <p:cNvCxnSpPr/>
          <p:nvPr/>
        </p:nvCxnSpPr>
        <p:spPr>
          <a:xfrm>
            <a:off x="8078275" y="3459225"/>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259" name="Shape 259"/>
          <p:cNvCxnSpPr/>
          <p:nvPr/>
        </p:nvCxnSpPr>
        <p:spPr>
          <a:xfrm>
            <a:off x="8465625" y="4808600"/>
            <a:ext cx="444600" cy="0"/>
          </a:xfrm>
          <a:prstGeom prst="straightConnector1">
            <a:avLst/>
          </a:prstGeom>
          <a:noFill/>
          <a:ln cap="flat" cmpd="sng" w="28575">
            <a:solidFill>
              <a:srgbClr val="000000"/>
            </a:solidFill>
            <a:prstDash val="solid"/>
            <a:round/>
            <a:headEnd len="med" w="med" type="none"/>
            <a:tailEnd len="med" w="med" type="none"/>
          </a:ln>
        </p:spPr>
      </p:cxnSp>
      <p:cxnSp>
        <p:nvCxnSpPr>
          <p:cNvPr id="260" name="Shape 260"/>
          <p:cNvCxnSpPr/>
          <p:nvPr/>
        </p:nvCxnSpPr>
        <p:spPr>
          <a:xfrm>
            <a:off x="8916475" y="2849625"/>
            <a:ext cx="0" cy="1952700"/>
          </a:xfrm>
          <a:prstGeom prst="straightConnector1">
            <a:avLst/>
          </a:prstGeom>
          <a:noFill/>
          <a:ln cap="flat" cmpd="sng" w="28575">
            <a:solidFill>
              <a:srgbClr val="000000"/>
            </a:solidFill>
            <a:prstDash val="solid"/>
            <a:round/>
            <a:headEnd len="med" w="med" type="none"/>
            <a:tailEnd len="med" w="med" type="none"/>
          </a:ln>
        </p:spPr>
      </p:cxnSp>
      <p:cxnSp>
        <p:nvCxnSpPr>
          <p:cNvPr id="261" name="Shape 261"/>
          <p:cNvCxnSpPr/>
          <p:nvPr/>
        </p:nvCxnSpPr>
        <p:spPr>
          <a:xfrm>
            <a:off x="5890700" y="2163825"/>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262" name="Shape 262"/>
          <p:cNvSpPr/>
          <p:nvPr/>
        </p:nvSpPr>
        <p:spPr>
          <a:xfrm>
            <a:off x="6997204" y="2805175"/>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263" name="Shape 263"/>
          <p:cNvSpPr/>
          <p:nvPr/>
        </p:nvSpPr>
        <p:spPr>
          <a:xfrm>
            <a:off x="4863587" y="3109975"/>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sp>
        <p:nvSpPr>
          <p:cNvPr id="264" name="Shape 264"/>
          <p:cNvSpPr/>
          <p:nvPr/>
        </p:nvSpPr>
        <p:spPr>
          <a:xfrm>
            <a:off x="8154380" y="3414775"/>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265" name="Shape 265"/>
          <p:cNvSpPr/>
          <p:nvPr/>
        </p:nvSpPr>
        <p:spPr>
          <a:xfrm>
            <a:off x="5930387" y="3719575"/>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cxnSp>
        <p:nvCxnSpPr>
          <p:cNvPr id="266" name="Shape 266"/>
          <p:cNvCxnSpPr/>
          <p:nvPr/>
        </p:nvCxnSpPr>
        <p:spPr>
          <a:xfrm>
            <a:off x="5868475" y="3459225"/>
            <a:ext cx="0" cy="1343099"/>
          </a:xfrm>
          <a:prstGeom prst="straightConnector1">
            <a:avLst/>
          </a:prstGeom>
          <a:noFill/>
          <a:ln cap="flat" cmpd="sng" w="28575">
            <a:solidFill>
              <a:schemeClr val="dk1"/>
            </a:solidFill>
            <a:prstDash val="solid"/>
            <a:round/>
            <a:headEnd len="med" w="med" type="none"/>
            <a:tailEnd len="med" w="med" type="none"/>
          </a:ln>
        </p:spPr>
      </p:cxnSp>
      <p:cxnSp>
        <p:nvCxnSpPr>
          <p:cNvPr id="267" name="Shape 267"/>
          <p:cNvCxnSpPr/>
          <p:nvPr/>
        </p:nvCxnSpPr>
        <p:spPr>
          <a:xfrm>
            <a:off x="5890700" y="4808600"/>
            <a:ext cx="1876500" cy="0"/>
          </a:xfrm>
          <a:prstGeom prst="straightConnector1">
            <a:avLst/>
          </a:prstGeom>
          <a:noFill/>
          <a:ln cap="flat" cmpd="sng" w="28575">
            <a:solidFill>
              <a:schemeClr val="dk1"/>
            </a:solidFill>
            <a:prstDash val="solid"/>
            <a:round/>
            <a:headEnd len="med" w="med" type="none"/>
            <a:tailEnd len="med" w="med" type="triangle"/>
          </a:ln>
        </p:spPr>
      </p:cxnSp>
      <p:sp>
        <p:nvSpPr>
          <p:cNvPr id="268" name="Shape 268"/>
          <p:cNvSpPr/>
          <p:nvPr/>
        </p:nvSpPr>
        <p:spPr>
          <a:xfrm>
            <a:off x="5417625" y="1533587"/>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i=0</a:t>
            </a:r>
          </a:p>
        </p:txBody>
      </p:sp>
      <p:cxnSp>
        <p:nvCxnSpPr>
          <p:cNvPr id="269" name="Shape 269"/>
          <p:cNvCxnSpPr/>
          <p:nvPr/>
        </p:nvCxnSpPr>
        <p:spPr>
          <a:xfrm>
            <a:off x="8078275" y="4297425"/>
            <a:ext cx="0" cy="276300"/>
          </a:xfrm>
          <a:prstGeom prst="straightConnector1">
            <a:avLst/>
          </a:prstGeom>
          <a:noFill/>
          <a:ln cap="flat" cmpd="sng" w="28575">
            <a:solidFill>
              <a:srgbClr val="000000"/>
            </a:solidFill>
            <a:prstDash val="solid"/>
            <a:round/>
            <a:headEnd len="med" w="med" type="none"/>
            <a:tailEnd len="med" w="med" type="triangle"/>
          </a:ln>
        </p:spPr>
      </p:cxnSp>
      <p:sp>
        <p:nvSpPr>
          <p:cNvPr id="270" name="Shape 270"/>
          <p:cNvSpPr txBox="1"/>
          <p:nvPr/>
        </p:nvSpPr>
        <p:spPr>
          <a:xfrm>
            <a:off x="237250" y="4993800"/>
            <a:ext cx="8660099" cy="1406400"/>
          </a:xfrm>
          <a:prstGeom prst="rect">
            <a:avLst/>
          </a:prstGeom>
          <a:noFill/>
          <a:ln>
            <a:noFill/>
          </a:ln>
        </p:spPr>
        <p:txBody>
          <a:bodyPr anchorCtr="0" anchor="t" bIns="91425" lIns="91425" rIns="91425" tIns="91425">
            <a:noAutofit/>
          </a:bodyPr>
          <a:lstStyle/>
          <a:p>
            <a:pPr rtl="0">
              <a:spcBef>
                <a:spcPts val="0"/>
              </a:spcBef>
              <a:buNone/>
            </a:pPr>
            <a:r>
              <a:rPr b="1" lang="en" sz="2400"/>
              <a:t>How many tests do we need to provide coverage?</a:t>
            </a:r>
          </a:p>
          <a:p>
            <a:pPr rtl="0">
              <a:spcBef>
                <a:spcPts val="0"/>
              </a:spcBef>
              <a:buNone/>
            </a:pPr>
            <a:r>
              <a:rPr b="1" lang="en" sz="2400"/>
              <a:t>What kind of faults could we miss?</a:t>
            </a:r>
          </a:p>
          <a:p>
            <a:pPr>
              <a:spcBef>
                <a:spcPts val="0"/>
              </a:spcBef>
              <a:buNone/>
            </a:pPr>
            <a:r>
              <a:rPr b="1" lang="en" sz="2400"/>
              <a:t>Where would we want to use statement coverage?</a:t>
            </a: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3" name="Shape 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 second approach to testing, which is geared to expose program faults</a:t>
            </a:r>
          </a:p>
          <a:p>
            <a:pPr indent="-228600" lvl="0" marL="457200" rtl="0">
              <a:lnSpc>
                <a:spcPct val="120000"/>
              </a:lnSpc>
              <a:spcBef>
                <a:spcPts val="0"/>
              </a:spcBef>
            </a:pPr>
            <a:r>
              <a:rPr lang="en"/>
              <a:t>The use of program structure analysis in testing</a:t>
            </a:r>
          </a:p>
          <a:p>
            <a:pPr indent="-228600" lvl="1" marL="914400" rtl="0">
              <a:lnSpc>
                <a:spcPct val="120000"/>
              </a:lnSpc>
              <a:spcBef>
                <a:spcPts val="0"/>
              </a:spcBef>
            </a:pPr>
            <a:r>
              <a:rPr lang="en"/>
              <a:t>Statement Coverage</a:t>
            </a:r>
          </a:p>
          <a:p>
            <a:pPr indent="-228600" lvl="1" marL="914400" rtl="0">
              <a:lnSpc>
                <a:spcPct val="120000"/>
              </a:lnSpc>
              <a:spcBef>
                <a:spcPts val="0"/>
              </a:spcBef>
            </a:pPr>
            <a:r>
              <a:rPr lang="en"/>
              <a:t>Branch coverage</a:t>
            </a:r>
          </a:p>
          <a:p>
            <a:pPr indent="-228600" lvl="1" marL="914400" rtl="0">
              <a:lnSpc>
                <a:spcPct val="120000"/>
              </a:lnSpc>
              <a:spcBef>
                <a:spcPts val="0"/>
              </a:spcBef>
            </a:pPr>
            <a:r>
              <a:rPr lang="en"/>
              <a:t>Path coverage</a:t>
            </a:r>
          </a:p>
          <a:p>
            <a:pPr indent="-228600" lvl="0" marL="457200" rtl="0">
              <a:lnSpc>
                <a:spcPct val="120000"/>
              </a:lnSpc>
              <a:spcBef>
                <a:spcPts val="0"/>
              </a:spcBef>
            </a:pPr>
            <a:r>
              <a:rPr lang="en"/>
              <a:t>The concept of program complexity</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Coverage</a:t>
            </a:r>
          </a:p>
        </p:txBody>
      </p:sp>
      <p:sp>
        <p:nvSpPr>
          <p:cNvPr id="281" name="Shape 2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Do we have tests that take all of the control branches at some point?</a:t>
            </a:r>
          </a:p>
          <a:p>
            <a:pPr indent="-228600" lvl="1" marL="914400" marR="0" rtl="0" algn="l">
              <a:lnSpc>
                <a:spcPct val="120000"/>
              </a:lnSpc>
              <a:spcBef>
                <a:spcPts val="0"/>
              </a:spcBef>
              <a:spcAft>
                <a:spcPts val="0"/>
              </a:spcAft>
            </a:pPr>
            <a:r>
              <a:rPr lang="en"/>
              <a:t>Cover each edge of the CFG.</a:t>
            </a:r>
          </a:p>
          <a:p>
            <a:pPr indent="-228600" lvl="0" marL="457200" marR="0" rtl="0" algn="l">
              <a:lnSpc>
                <a:spcPct val="120000"/>
              </a:lnSpc>
              <a:spcBef>
                <a:spcPts val="0"/>
              </a:spcBef>
              <a:spcAft>
                <a:spcPts val="0"/>
              </a:spcAft>
            </a:pPr>
            <a:r>
              <a:rPr lang="en"/>
              <a:t>Helps identify faults in decision statements.</a:t>
            </a:r>
          </a:p>
          <a:p>
            <a:pPr indent="-228600" lvl="0" marL="457200" marR="0" rtl="0" algn="l">
              <a:lnSpc>
                <a:spcPct val="120000"/>
              </a:lnSpc>
              <a:spcBef>
                <a:spcPts val="0"/>
              </a:spcBef>
              <a:spcAft>
                <a:spcPts val="0"/>
              </a:spcAft>
            </a:pPr>
            <a:r>
              <a:rPr lang="en"/>
              <a:t>If branch coverage is achieved, than statement coverage is also achieved.</a:t>
            </a:r>
          </a:p>
          <a:p>
            <a:pPr indent="-228600" lvl="1" marL="914400" marR="0" rtl="0" algn="l">
              <a:lnSpc>
                <a:spcPct val="120000"/>
              </a:lnSpc>
              <a:spcBef>
                <a:spcPts val="0"/>
              </a:spcBef>
              <a:spcAft>
                <a:spcPts val="0"/>
              </a:spcAft>
            </a:pPr>
            <a:r>
              <a:rPr lang="en"/>
              <a:t>branch coverage </a:t>
            </a:r>
            <a:r>
              <a:rPr i="1" lang="en"/>
              <a:t>subsumes</a:t>
            </a:r>
            <a:r>
              <a:rPr lang="en"/>
              <a:t> statement coverage.</a:t>
            </a:r>
          </a:p>
          <a:p>
            <a:pPr indent="-228600" lvl="0" marL="457200" marR="0" rtl="0" algn="l">
              <a:lnSpc>
                <a:spcPct val="120000"/>
              </a:lnSpc>
              <a:spcBef>
                <a:spcPts val="0"/>
              </a:spcBef>
              <a:spcAft>
                <a:spcPts val="0"/>
              </a:spcAft>
            </a:pPr>
            <a:r>
              <a:rPr lang="en"/>
              <a:t>Coverage = Number of Branches Covered</a:t>
            </a:r>
          </a:p>
          <a:p>
            <a:pPr indent="0" lvl="0" marL="0" marR="0" rtl="0" algn="l">
              <a:lnSpc>
                <a:spcPct val="120000"/>
              </a:lnSpc>
              <a:spcBef>
                <a:spcPts val="0"/>
              </a:spcBef>
              <a:spcAft>
                <a:spcPts val="0"/>
              </a:spcAft>
              <a:buNone/>
            </a:pPr>
            <a:r>
              <a:rPr lang="en"/>
              <a:t>						Number of Total Branches</a:t>
            </a:r>
          </a:p>
        </p:txBody>
      </p:sp>
      <p:cxnSp>
        <p:nvCxnSpPr>
          <p:cNvPr id="282" name="Shape 282"/>
          <p:cNvCxnSpPr/>
          <p:nvPr/>
        </p:nvCxnSpPr>
        <p:spPr>
          <a:xfrm flipH="1" rot="10800000">
            <a:off x="3005300" y="5852075"/>
            <a:ext cx="5389499" cy="11699"/>
          </a:xfrm>
          <a:prstGeom prst="straightConnector1">
            <a:avLst/>
          </a:prstGeom>
          <a:noFill/>
          <a:ln cap="flat" cmpd="sng" w="19050">
            <a:solidFill>
              <a:srgbClr val="000000"/>
            </a:solidFill>
            <a:prstDash val="solid"/>
            <a:round/>
            <a:headEnd len="lg" w="lg" type="none"/>
            <a:tailEnd len="lg" w="lg" type="none"/>
          </a:ln>
        </p:spPr>
      </p:cxn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490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Branch Coverage</a:t>
            </a:r>
          </a:p>
        </p:txBody>
      </p:sp>
      <p:cxnSp>
        <p:nvCxnSpPr>
          <p:cNvPr id="289" name="Shape 289"/>
          <p:cNvCxnSpPr/>
          <p:nvPr/>
        </p:nvCxnSpPr>
        <p:spPr>
          <a:xfrm>
            <a:off x="7028800" y="2697161"/>
            <a:ext cx="0" cy="365099"/>
          </a:xfrm>
          <a:prstGeom prst="straightConnector1">
            <a:avLst/>
          </a:prstGeom>
          <a:noFill/>
          <a:ln cap="flat" cmpd="sng" w="28575">
            <a:solidFill>
              <a:srgbClr val="00279F"/>
            </a:solidFill>
            <a:prstDash val="solid"/>
            <a:round/>
            <a:headEnd len="med" w="med" type="none"/>
            <a:tailEnd len="med" w="med" type="triangle"/>
          </a:ln>
        </p:spPr>
      </p:cxnSp>
      <p:cxnSp>
        <p:nvCxnSpPr>
          <p:cNvPr id="290" name="Shape 290"/>
          <p:cNvCxnSpPr/>
          <p:nvPr/>
        </p:nvCxnSpPr>
        <p:spPr>
          <a:xfrm>
            <a:off x="4971400" y="2697161"/>
            <a:ext cx="0" cy="1406400"/>
          </a:xfrm>
          <a:prstGeom prst="straightConnector1">
            <a:avLst/>
          </a:prstGeom>
          <a:noFill/>
          <a:ln cap="flat" cmpd="sng" w="28575">
            <a:solidFill>
              <a:srgbClr val="00279F"/>
            </a:solidFill>
            <a:prstDash val="solid"/>
            <a:round/>
            <a:headEnd len="med" w="med" type="none"/>
            <a:tailEnd len="med" w="med" type="triangle"/>
          </a:ln>
        </p:spPr>
      </p:cxnSp>
      <p:sp>
        <p:nvSpPr>
          <p:cNvPr id="291" name="Shape 291"/>
          <p:cNvSpPr/>
          <p:nvPr/>
        </p:nvSpPr>
        <p:spPr>
          <a:xfrm>
            <a:off x="5511150" y="1533525"/>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i=0</a:t>
            </a:r>
          </a:p>
        </p:txBody>
      </p:sp>
      <p:sp>
        <p:nvSpPr>
          <p:cNvPr id="292" name="Shape 292"/>
          <p:cNvSpPr/>
          <p:nvPr/>
        </p:nvSpPr>
        <p:spPr>
          <a:xfrm>
            <a:off x="4092053" y="2376475"/>
            <a:ext cx="30066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i&lt;N and A[i] &lt;X</a:t>
            </a:r>
          </a:p>
        </p:txBody>
      </p:sp>
      <p:sp>
        <p:nvSpPr>
          <p:cNvPr id="293" name="Shape 293"/>
          <p:cNvSpPr/>
          <p:nvPr/>
        </p:nvSpPr>
        <p:spPr>
          <a:xfrm>
            <a:off x="5906437" y="3062286"/>
            <a:ext cx="2259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A[i]&lt;0</a:t>
            </a:r>
          </a:p>
        </p:txBody>
      </p:sp>
      <p:sp>
        <p:nvSpPr>
          <p:cNvPr id="294" name="Shape 294"/>
          <p:cNvSpPr/>
          <p:nvPr/>
        </p:nvSpPr>
        <p:spPr>
          <a:xfrm>
            <a:off x="7263750" y="3819525"/>
            <a:ext cx="15113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A[i] = - A[i];</a:t>
            </a:r>
          </a:p>
        </p:txBody>
      </p:sp>
      <p:sp>
        <p:nvSpPr>
          <p:cNvPr id="295" name="Shape 295"/>
          <p:cNvSpPr/>
          <p:nvPr/>
        </p:nvSpPr>
        <p:spPr>
          <a:xfrm>
            <a:off x="4290362" y="4124325"/>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return(1)</a:t>
            </a:r>
          </a:p>
        </p:txBody>
      </p:sp>
      <p:cxnSp>
        <p:nvCxnSpPr>
          <p:cNvPr id="296" name="Shape 296"/>
          <p:cNvCxnSpPr/>
          <p:nvPr/>
        </p:nvCxnSpPr>
        <p:spPr>
          <a:xfrm>
            <a:off x="5962000" y="2011361"/>
            <a:ext cx="0" cy="415800"/>
          </a:xfrm>
          <a:prstGeom prst="straightConnector1">
            <a:avLst/>
          </a:prstGeom>
          <a:noFill/>
          <a:ln cap="flat" cmpd="sng" w="28575">
            <a:solidFill>
              <a:srgbClr val="00279F"/>
            </a:solidFill>
            <a:prstDash val="solid"/>
            <a:round/>
            <a:headEnd len="med" w="med" type="none"/>
            <a:tailEnd len="med" w="med" type="triangle"/>
          </a:ln>
        </p:spPr>
      </p:cxnSp>
      <p:cxnSp>
        <p:nvCxnSpPr>
          <p:cNvPr id="297" name="Shape 297"/>
          <p:cNvCxnSpPr/>
          <p:nvPr/>
        </p:nvCxnSpPr>
        <p:spPr>
          <a:xfrm>
            <a:off x="8171800" y="3382962"/>
            <a:ext cx="0" cy="428700"/>
          </a:xfrm>
          <a:prstGeom prst="straightConnector1">
            <a:avLst/>
          </a:prstGeom>
          <a:noFill/>
          <a:ln cap="flat" cmpd="sng" w="28575">
            <a:solidFill>
              <a:srgbClr val="00279F"/>
            </a:solidFill>
            <a:prstDash val="solid"/>
            <a:round/>
            <a:headEnd len="med" w="med" type="none"/>
            <a:tailEnd len="med" w="med" type="triangle"/>
          </a:ln>
        </p:spPr>
      </p:cxnSp>
      <p:cxnSp>
        <p:nvCxnSpPr>
          <p:cNvPr id="298" name="Shape 298"/>
          <p:cNvCxnSpPr/>
          <p:nvPr/>
        </p:nvCxnSpPr>
        <p:spPr>
          <a:xfrm>
            <a:off x="8406750" y="4808537"/>
            <a:ext cx="584100" cy="0"/>
          </a:xfrm>
          <a:prstGeom prst="straightConnector1">
            <a:avLst/>
          </a:prstGeom>
          <a:noFill/>
          <a:ln cap="flat" cmpd="sng" w="28575">
            <a:solidFill>
              <a:srgbClr val="00279F"/>
            </a:solidFill>
            <a:prstDash val="solid"/>
            <a:round/>
            <a:headEnd len="med" w="med" type="none"/>
            <a:tailEnd len="med" w="med" type="none"/>
          </a:ln>
        </p:spPr>
      </p:cxnSp>
      <p:cxnSp>
        <p:nvCxnSpPr>
          <p:cNvPr id="299" name="Shape 299"/>
          <p:cNvCxnSpPr/>
          <p:nvPr/>
        </p:nvCxnSpPr>
        <p:spPr>
          <a:xfrm>
            <a:off x="9010000" y="2849561"/>
            <a:ext cx="0" cy="1952700"/>
          </a:xfrm>
          <a:prstGeom prst="straightConnector1">
            <a:avLst/>
          </a:prstGeom>
          <a:noFill/>
          <a:ln cap="flat" cmpd="sng" w="28575">
            <a:solidFill>
              <a:srgbClr val="00279F"/>
            </a:solidFill>
            <a:prstDash val="solid"/>
            <a:round/>
            <a:headEnd len="med" w="med" type="none"/>
            <a:tailEnd len="med" w="med" type="none"/>
          </a:ln>
        </p:spPr>
      </p:cxnSp>
      <p:cxnSp>
        <p:nvCxnSpPr>
          <p:cNvPr id="300" name="Shape 300"/>
          <p:cNvCxnSpPr/>
          <p:nvPr/>
        </p:nvCxnSpPr>
        <p:spPr>
          <a:xfrm>
            <a:off x="5984225" y="2163761"/>
            <a:ext cx="3006600" cy="644400"/>
          </a:xfrm>
          <a:prstGeom prst="straightConnector1">
            <a:avLst/>
          </a:prstGeom>
          <a:noFill/>
          <a:ln cap="flat" cmpd="sng" w="28575">
            <a:solidFill>
              <a:srgbClr val="00279F"/>
            </a:solidFill>
            <a:prstDash val="solid"/>
            <a:round/>
            <a:headEnd len="med" w="med" type="triangle"/>
            <a:tailEnd len="med" w="med" type="none"/>
          </a:ln>
        </p:spPr>
      </p:cxnSp>
      <p:sp>
        <p:nvSpPr>
          <p:cNvPr id="301" name="Shape 301"/>
          <p:cNvSpPr/>
          <p:nvPr/>
        </p:nvSpPr>
        <p:spPr>
          <a:xfrm>
            <a:off x="7090728" y="2728900"/>
            <a:ext cx="733799" cy="305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True</a:t>
            </a:r>
          </a:p>
        </p:txBody>
      </p:sp>
      <p:sp>
        <p:nvSpPr>
          <p:cNvPr id="302" name="Shape 302"/>
          <p:cNvSpPr/>
          <p:nvPr/>
        </p:nvSpPr>
        <p:spPr>
          <a:xfrm>
            <a:off x="4957128" y="3033700"/>
            <a:ext cx="774900" cy="305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False</a:t>
            </a:r>
          </a:p>
        </p:txBody>
      </p:sp>
      <p:sp>
        <p:nvSpPr>
          <p:cNvPr id="303" name="Shape 303"/>
          <p:cNvSpPr/>
          <p:nvPr/>
        </p:nvSpPr>
        <p:spPr>
          <a:xfrm>
            <a:off x="8157529" y="3338500"/>
            <a:ext cx="774900" cy="305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True</a:t>
            </a:r>
          </a:p>
        </p:txBody>
      </p:sp>
      <p:sp>
        <p:nvSpPr>
          <p:cNvPr id="304" name="Shape 304"/>
          <p:cNvSpPr/>
          <p:nvPr/>
        </p:nvSpPr>
        <p:spPr>
          <a:xfrm>
            <a:off x="6023927" y="3643300"/>
            <a:ext cx="774900" cy="305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False</a:t>
            </a:r>
          </a:p>
        </p:txBody>
      </p:sp>
      <p:cxnSp>
        <p:nvCxnSpPr>
          <p:cNvPr id="305" name="Shape 305"/>
          <p:cNvCxnSpPr/>
          <p:nvPr/>
        </p:nvCxnSpPr>
        <p:spPr>
          <a:xfrm>
            <a:off x="5962000" y="3402012"/>
            <a:ext cx="0" cy="1393799"/>
          </a:xfrm>
          <a:prstGeom prst="straightConnector1">
            <a:avLst/>
          </a:prstGeom>
          <a:noFill/>
          <a:ln cap="flat" cmpd="sng" w="28575">
            <a:solidFill>
              <a:srgbClr val="FC0128"/>
            </a:solidFill>
            <a:prstDash val="solid"/>
            <a:round/>
            <a:headEnd len="med" w="med" type="none"/>
            <a:tailEnd len="med" w="med" type="none"/>
          </a:ln>
        </p:spPr>
      </p:cxnSp>
      <p:cxnSp>
        <p:nvCxnSpPr>
          <p:cNvPr id="306" name="Shape 306"/>
          <p:cNvCxnSpPr/>
          <p:nvPr/>
        </p:nvCxnSpPr>
        <p:spPr>
          <a:xfrm>
            <a:off x="5974700" y="4808537"/>
            <a:ext cx="1727099" cy="0"/>
          </a:xfrm>
          <a:prstGeom prst="straightConnector1">
            <a:avLst/>
          </a:prstGeom>
          <a:noFill/>
          <a:ln cap="flat" cmpd="sng" w="28575">
            <a:solidFill>
              <a:srgbClr val="FC0128"/>
            </a:solidFill>
            <a:prstDash val="solid"/>
            <a:round/>
            <a:headEnd len="med" w="med" type="none"/>
            <a:tailEnd len="med" w="med" type="triangle"/>
          </a:ln>
        </p:spPr>
      </p:cxnSp>
      <p:sp>
        <p:nvSpPr>
          <p:cNvPr id="307" name="Shape 307"/>
          <p:cNvSpPr/>
          <p:nvPr/>
        </p:nvSpPr>
        <p:spPr>
          <a:xfrm>
            <a:off x="150525" y="1756300"/>
            <a:ext cx="48066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baseline="0"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p:txBody>
      </p:sp>
      <p:sp>
        <p:nvSpPr>
          <p:cNvPr id="308" name="Shape 308"/>
          <p:cNvSpPr/>
          <p:nvPr/>
        </p:nvSpPr>
        <p:spPr>
          <a:xfrm>
            <a:off x="7720950" y="4581525"/>
            <a:ext cx="673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i++</a:t>
            </a:r>
          </a:p>
        </p:txBody>
      </p:sp>
      <p:cxnSp>
        <p:nvCxnSpPr>
          <p:cNvPr id="309" name="Shape 309"/>
          <p:cNvCxnSpPr/>
          <p:nvPr/>
        </p:nvCxnSpPr>
        <p:spPr>
          <a:xfrm>
            <a:off x="8171800" y="4297362"/>
            <a:ext cx="0" cy="276300"/>
          </a:xfrm>
          <a:prstGeom prst="straightConnector1">
            <a:avLst/>
          </a:prstGeom>
          <a:noFill/>
          <a:ln cap="flat" cmpd="sng" w="28575">
            <a:solidFill>
              <a:srgbClr val="00279F"/>
            </a:solidFill>
            <a:prstDash val="solid"/>
            <a:round/>
            <a:headEnd len="med" w="med" type="none"/>
            <a:tailEnd len="med" w="med" type="triangle"/>
          </a:ln>
        </p:spPr>
      </p:cxnSp>
      <p:sp>
        <p:nvSpPr>
          <p:cNvPr id="310" name="Shape 310"/>
          <p:cNvSpPr txBox="1"/>
          <p:nvPr/>
        </p:nvSpPr>
        <p:spPr>
          <a:xfrm>
            <a:off x="237250" y="499380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How many tests do we need to provide coverage?</a:t>
            </a:r>
          </a:p>
          <a:p>
            <a:pPr lvl="0" rtl="0">
              <a:spcBef>
                <a:spcPts val="0"/>
              </a:spcBef>
              <a:buNone/>
            </a:pPr>
            <a:r>
              <a:rPr b="1" lang="en" sz="2400"/>
              <a:t>How does fault detection potential change?</a:t>
            </a:r>
          </a:p>
          <a:p>
            <a:pPr lvl="0" rtl="0">
              <a:spcBef>
                <a:spcPts val="0"/>
              </a:spcBef>
              <a:buNone/>
            </a:pPr>
            <a:r>
              <a:rPr b="1" lang="en" sz="2400"/>
              <a:t>Where would we want to use branch coverage?</a:t>
            </a: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Condition Coverage</a:t>
            </a:r>
          </a:p>
        </p:txBody>
      </p:sp>
      <p:sp>
        <p:nvSpPr>
          <p:cNvPr id="321" name="Shape 32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Condition coverage examines the individual conditions that make up a control-flow decision</a:t>
            </a:r>
          </a:p>
          <a:p>
            <a:pPr indent="-228600" lvl="0" marL="457200" marR="0" rtl="0" algn="l">
              <a:lnSpc>
                <a:spcPct val="120000"/>
              </a:lnSpc>
              <a:spcBef>
                <a:spcPts val="0"/>
              </a:spcBef>
              <a:spcAft>
                <a:spcPts val="0"/>
              </a:spcAft>
            </a:pPr>
            <a:r>
              <a:rPr lang="en"/>
              <a:t>Helps identify faults in conditional statements.</a:t>
            </a: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p>
          <a:p>
            <a:pPr indent="-228600" lvl="0" marL="457200" marR="0" rtl="0" algn="l">
              <a:lnSpc>
                <a:spcPct val="120000"/>
              </a:lnSpc>
              <a:spcBef>
                <a:spcPts val="0"/>
              </a:spcBef>
              <a:spcAft>
                <a:spcPts val="0"/>
              </a:spcAft>
              <a:buClr>
                <a:schemeClr val="dk1"/>
              </a:buClr>
              <a:buSzPct val="100000"/>
              <a:buFont typeface="Arial"/>
            </a:pPr>
            <a:r>
              <a:rPr lang="en"/>
              <a:t>Several different forms.</a:t>
            </a:r>
          </a:p>
          <a:p>
            <a:pPr indent="-228600" lvl="0" marL="457200" marR="0" rtl="0" algn="l">
              <a:lnSpc>
                <a:spcPct val="120000"/>
              </a:lnSpc>
              <a:spcBef>
                <a:spcPts val="0"/>
              </a:spcBef>
              <a:spcAft>
                <a:spcPts val="0"/>
              </a:spcAft>
              <a:buSzPct val="100000"/>
            </a:pPr>
            <a:r>
              <a:rPr lang="en" sz="2400"/>
              <a:t>Coverage = Number of Truth Values for All Conditions</a:t>
            </a:r>
          </a:p>
          <a:p>
            <a:pPr indent="0" lvl="0" marL="0" marR="0" rtl="0" algn="l">
              <a:lnSpc>
                <a:spcPct val="120000"/>
              </a:lnSpc>
              <a:spcBef>
                <a:spcPts val="0"/>
              </a:spcBef>
              <a:spcAft>
                <a:spcPts val="0"/>
              </a:spcAft>
              <a:buNone/>
            </a:pPr>
            <a:r>
              <a:rPr lang="en" sz="2400"/>
              <a:t>						2x Number of Conditions</a:t>
            </a:r>
          </a:p>
        </p:txBody>
      </p:sp>
      <p:cxnSp>
        <p:nvCxnSpPr>
          <p:cNvPr id="322" name="Shape 322"/>
          <p:cNvCxnSpPr/>
          <p:nvPr/>
        </p:nvCxnSpPr>
        <p:spPr>
          <a:xfrm flipH="1" rot="10800000">
            <a:off x="2704875" y="4781700"/>
            <a:ext cx="5389499" cy="11699"/>
          </a:xfrm>
          <a:prstGeom prst="straightConnector1">
            <a:avLst/>
          </a:prstGeom>
          <a:noFill/>
          <a:ln cap="flat" cmpd="sng" w="19050">
            <a:solidFill>
              <a:srgbClr val="000000"/>
            </a:solidFill>
            <a:prstDash val="solid"/>
            <a:round/>
            <a:headEnd len="lg" w="lg" type="none"/>
            <a:tailEnd len="lg" w="lg" type="none"/>
          </a:ln>
        </p:spPr>
      </p:cxnSp>
      <p:sp>
        <p:nvSpPr>
          <p:cNvPr id="323" name="Shape 3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Basic Condition Coverage</a:t>
            </a:r>
          </a:p>
        </p:txBody>
      </p:sp>
      <p:sp>
        <p:nvSpPr>
          <p:cNvPr id="329" name="Shape 329"/>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baseline="0" i="0" lang="en" u="none" cap="none" strike="noStrike">
                <a:solidFill>
                  <a:schemeClr val="dk1"/>
                </a:solidFill>
                <a:latin typeface="Arial"/>
                <a:ea typeface="Arial"/>
                <a:cs typeface="Arial"/>
                <a:sym typeface="Arial"/>
              </a:rPr>
              <a:t>Make each condition both True and False</a:t>
            </a:r>
          </a:p>
          <a:p>
            <a:pPr marR="0" rtl="0" algn="l">
              <a:spcBef>
                <a:spcPts val="0"/>
              </a:spcBef>
              <a:buNone/>
            </a:pPr>
            <a:r>
              <a:t/>
            </a:r>
            <a:endParaRPr sz="3200"/>
          </a:p>
          <a:p>
            <a:pPr marR="0" rtl="0" algn="l">
              <a:spcBef>
                <a:spcPts val="0"/>
              </a:spcBef>
              <a:buNone/>
            </a:pPr>
            <a:r>
              <a:t/>
            </a:r>
            <a:endParaRPr sz="3200"/>
          </a:p>
          <a:p>
            <a:pPr marR="0" rtl="0" algn="l">
              <a:spcBef>
                <a:spcPts val="0"/>
              </a:spcBef>
              <a:buNone/>
            </a:pPr>
            <a:r>
              <a:t/>
            </a:r>
            <a:endParaRPr sz="3200"/>
          </a:p>
          <a:p>
            <a:pPr marR="0" rtl="0" algn="l">
              <a:spcBef>
                <a:spcPts val="0"/>
              </a:spcBef>
              <a:buNone/>
            </a:pPr>
            <a:r>
              <a:t/>
            </a:r>
            <a:endParaRPr sz="3200"/>
          </a:p>
          <a:p>
            <a:pPr indent="-228600" lvl="0" marL="457200" marR="0" rtl="0" algn="l">
              <a:spcBef>
                <a:spcPts val="0"/>
              </a:spcBef>
              <a:buSzPct val="100000"/>
            </a:pPr>
            <a:r>
              <a:rPr lang="en" sz="3200"/>
              <a:t>Can be satisfied without hitting both branches, so does not subsume branch coverage.</a:t>
            </a:r>
          </a:p>
          <a:p>
            <a:pPr indent="-228600" lvl="1" marL="914400" marR="0" rtl="0" algn="l">
              <a:spcBef>
                <a:spcPts val="0"/>
              </a:spcBef>
            </a:pPr>
            <a:r>
              <a:rPr lang="en"/>
              <a:t>In this case, false branch is taken for both tests</a:t>
            </a:r>
          </a:p>
          <a:p>
            <a:pPr indent="-162052" lvl="0" marL="438912" marR="0" rtl="0" algn="l">
              <a:spcBef>
                <a:spcPts val="0"/>
              </a:spcBef>
              <a:buClr>
                <a:schemeClr val="accent1"/>
              </a:buClr>
              <a:buFont typeface="Arial"/>
              <a:buNone/>
            </a:pPr>
            <a:r>
              <a:t/>
            </a:r>
            <a:endParaRPr b="0" baseline="0" i="0" sz="2400" u="none" cap="none" strike="noStrike">
              <a:solidFill>
                <a:schemeClr val="dk1"/>
              </a:solidFill>
              <a:latin typeface="Arial"/>
              <a:ea typeface="Arial"/>
              <a:cs typeface="Arial"/>
              <a:sym typeface="Arial"/>
            </a:endParaRPr>
          </a:p>
        </p:txBody>
      </p:sp>
      <p:graphicFrame>
        <p:nvGraphicFramePr>
          <p:cNvPr id="330" name="Shape 330"/>
          <p:cNvGraphicFramePr/>
          <p:nvPr/>
        </p:nvGraphicFramePr>
        <p:xfrm>
          <a:off x="3204350" y="2236025"/>
          <a:ext cx="3000000" cy="3000000"/>
        </p:xfrm>
        <a:graphic>
          <a:graphicData uri="http://schemas.openxmlformats.org/drawingml/2006/table">
            <a:tbl>
              <a:tblPr>
                <a:noFill/>
                <a:tableStyleId>{73439137-E59F-4E5A-857B-6D16AA29F9F0}</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2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746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2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778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2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31" name="Shape 331"/>
          <p:cNvSpPr txBox="1"/>
          <p:nvPr/>
        </p:nvSpPr>
        <p:spPr>
          <a:xfrm>
            <a:off x="327250" y="2774500"/>
            <a:ext cx="2347500" cy="768299"/>
          </a:xfrm>
          <a:prstGeom prst="rect">
            <a:avLst/>
          </a:prstGeom>
          <a:noFill/>
          <a:ln>
            <a:noFill/>
          </a:ln>
        </p:spPr>
        <p:txBody>
          <a:bodyPr anchorCtr="0" anchor="t" bIns="91425" lIns="91425" rIns="91425" tIns="91425">
            <a:noAutofit/>
          </a:bodyPr>
          <a:lstStyle/>
          <a:p>
            <a:pPr>
              <a:spcBef>
                <a:spcPts val="0"/>
              </a:spcBef>
              <a:buNone/>
            </a:pPr>
            <a:r>
              <a:rPr b="1" lang="en" sz="3600"/>
              <a:t>(A and B)</a:t>
            </a:r>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Basic </a:t>
            </a:r>
            <a:r>
              <a:rPr b="1" baseline="0" i="0" lang="en" u="none" cap="none" strike="noStrike">
                <a:solidFill>
                  <a:srgbClr val="FFFFFF"/>
                </a:solidFill>
                <a:latin typeface="Arial"/>
                <a:ea typeface="Arial"/>
                <a:cs typeface="Arial"/>
                <a:sym typeface="Arial"/>
              </a:rPr>
              <a:t>Condition Coverage</a:t>
            </a:r>
          </a:p>
        </p:txBody>
      </p:sp>
      <p:cxnSp>
        <p:nvCxnSpPr>
          <p:cNvPr id="342" name="Shape 342"/>
          <p:cNvCxnSpPr/>
          <p:nvPr/>
        </p:nvCxnSpPr>
        <p:spPr>
          <a:xfrm>
            <a:off x="7198825"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343" name="Shape 343"/>
          <p:cNvCxnSpPr/>
          <p:nvPr/>
        </p:nvCxnSpPr>
        <p:spPr>
          <a:xfrm>
            <a:off x="4989025"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344" name="Shape 344"/>
          <p:cNvSpPr/>
          <p:nvPr/>
        </p:nvSpPr>
        <p:spPr>
          <a:xfrm>
            <a:off x="5528775" y="1541500"/>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i=0</a:t>
            </a:r>
          </a:p>
        </p:txBody>
      </p:sp>
      <p:sp>
        <p:nvSpPr>
          <p:cNvPr id="345" name="Shape 345"/>
          <p:cNvSpPr/>
          <p:nvPr/>
        </p:nvSpPr>
        <p:spPr>
          <a:xfrm>
            <a:off x="4008400" y="2384450"/>
            <a:ext cx="3336600"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rgbClr val="FF0000"/>
                </a:solidFill>
                <a:latin typeface="Arial"/>
                <a:ea typeface="Arial"/>
                <a:cs typeface="Arial"/>
                <a:sym typeface="Arial"/>
              </a:rPr>
              <a:t>i&lt;N</a:t>
            </a:r>
            <a:r>
              <a:rPr b="1" baseline="0" i="0" lang="en" sz="1600" u="none" cap="none" strike="noStrike">
                <a:solidFill>
                  <a:schemeClr val="dk1"/>
                </a:solidFill>
                <a:latin typeface="Arial"/>
                <a:ea typeface="Arial"/>
                <a:cs typeface="Arial"/>
                <a:sym typeface="Arial"/>
              </a:rPr>
              <a:t> and </a:t>
            </a:r>
            <a:r>
              <a:rPr b="1" baseline="0" i="0" lang="en" sz="1600" u="none" cap="none" strike="noStrike">
                <a:solidFill>
                  <a:srgbClr val="FF0000"/>
                </a:solidFill>
                <a:latin typeface="Arial"/>
                <a:ea typeface="Arial"/>
                <a:cs typeface="Arial"/>
                <a:sym typeface="Arial"/>
              </a:rPr>
              <a:t>A[i] &lt;X</a:t>
            </a:r>
          </a:p>
        </p:txBody>
      </p:sp>
      <p:sp>
        <p:nvSpPr>
          <p:cNvPr id="346" name="Shape 346"/>
          <p:cNvSpPr/>
          <p:nvPr/>
        </p:nvSpPr>
        <p:spPr>
          <a:xfrm>
            <a:off x="5924062" y="3070261"/>
            <a:ext cx="2259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A[i]&lt;0</a:t>
            </a:r>
          </a:p>
        </p:txBody>
      </p:sp>
      <p:sp>
        <p:nvSpPr>
          <p:cNvPr id="347" name="Shape 347"/>
          <p:cNvSpPr/>
          <p:nvPr/>
        </p:nvSpPr>
        <p:spPr>
          <a:xfrm>
            <a:off x="7128975" y="3827500"/>
            <a:ext cx="16638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 = - A[i];</a:t>
            </a:r>
          </a:p>
        </p:txBody>
      </p:sp>
      <p:sp>
        <p:nvSpPr>
          <p:cNvPr id="348" name="Shape 348"/>
          <p:cNvSpPr/>
          <p:nvPr/>
        </p:nvSpPr>
        <p:spPr>
          <a:xfrm>
            <a:off x="4307987" y="4132300"/>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return(1)</a:t>
            </a:r>
          </a:p>
        </p:txBody>
      </p:sp>
      <p:cxnSp>
        <p:nvCxnSpPr>
          <p:cNvPr id="349" name="Shape 349"/>
          <p:cNvCxnSpPr/>
          <p:nvPr/>
        </p:nvCxnSpPr>
        <p:spPr>
          <a:xfrm>
            <a:off x="5979625"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350" name="Shape 350"/>
          <p:cNvCxnSpPr/>
          <p:nvPr/>
        </p:nvCxnSpPr>
        <p:spPr>
          <a:xfrm>
            <a:off x="8189425"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351" name="Shape 351"/>
          <p:cNvCxnSpPr/>
          <p:nvPr/>
        </p:nvCxnSpPr>
        <p:spPr>
          <a:xfrm>
            <a:off x="8500575" y="4816512"/>
            <a:ext cx="507900" cy="0"/>
          </a:xfrm>
          <a:prstGeom prst="straightConnector1">
            <a:avLst/>
          </a:prstGeom>
          <a:noFill/>
          <a:ln cap="flat" cmpd="sng" w="28575">
            <a:solidFill>
              <a:srgbClr val="000000"/>
            </a:solidFill>
            <a:prstDash val="solid"/>
            <a:round/>
            <a:headEnd len="med" w="med" type="none"/>
            <a:tailEnd len="med" w="med" type="none"/>
          </a:ln>
        </p:spPr>
      </p:cxnSp>
      <p:cxnSp>
        <p:nvCxnSpPr>
          <p:cNvPr id="352" name="Shape 352"/>
          <p:cNvCxnSpPr/>
          <p:nvPr/>
        </p:nvCxnSpPr>
        <p:spPr>
          <a:xfrm>
            <a:off x="9027625"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353" name="Shape 353"/>
          <p:cNvCxnSpPr/>
          <p:nvPr/>
        </p:nvCxnSpPr>
        <p:spPr>
          <a:xfrm>
            <a:off x="6001850" y="2095536"/>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354" name="Shape 354"/>
          <p:cNvSpPr/>
          <p:nvPr/>
        </p:nvSpPr>
        <p:spPr>
          <a:xfrm>
            <a:off x="7413152" y="2736875"/>
            <a:ext cx="733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355" name="Shape 355"/>
          <p:cNvSpPr/>
          <p:nvPr/>
        </p:nvSpPr>
        <p:spPr>
          <a:xfrm>
            <a:off x="4974737" y="3041686"/>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sp>
        <p:nvSpPr>
          <p:cNvPr id="356" name="Shape 356"/>
          <p:cNvSpPr/>
          <p:nvPr/>
        </p:nvSpPr>
        <p:spPr>
          <a:xfrm>
            <a:off x="8387627" y="3390925"/>
            <a:ext cx="733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357" name="Shape 357"/>
          <p:cNvSpPr/>
          <p:nvPr/>
        </p:nvSpPr>
        <p:spPr>
          <a:xfrm>
            <a:off x="6041537" y="3651287"/>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cxnSp>
        <p:nvCxnSpPr>
          <p:cNvPr id="358" name="Shape 358"/>
          <p:cNvCxnSpPr/>
          <p:nvPr/>
        </p:nvCxnSpPr>
        <p:spPr>
          <a:xfrm>
            <a:off x="5979625"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359" name="Shape 359"/>
          <p:cNvCxnSpPr/>
          <p:nvPr/>
        </p:nvCxnSpPr>
        <p:spPr>
          <a:xfrm>
            <a:off x="6020900" y="4816512"/>
            <a:ext cx="1774800" cy="0"/>
          </a:xfrm>
          <a:prstGeom prst="straightConnector1">
            <a:avLst/>
          </a:prstGeom>
          <a:noFill/>
          <a:ln cap="flat" cmpd="sng" w="28575">
            <a:solidFill>
              <a:srgbClr val="000000"/>
            </a:solidFill>
            <a:prstDash val="solid"/>
            <a:round/>
            <a:headEnd len="med" w="med" type="none"/>
            <a:tailEnd len="med" w="med" type="triangle"/>
          </a:ln>
        </p:spPr>
      </p:cxnSp>
      <p:sp>
        <p:nvSpPr>
          <p:cNvPr id="360" name="Shape 360"/>
          <p:cNvSpPr/>
          <p:nvPr/>
        </p:nvSpPr>
        <p:spPr>
          <a:xfrm>
            <a:off x="137075" y="181417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baseline="0"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p:txBody>
      </p:sp>
      <p:sp>
        <p:nvSpPr>
          <p:cNvPr id="361" name="Shape 361"/>
          <p:cNvSpPr/>
          <p:nvPr/>
        </p:nvSpPr>
        <p:spPr>
          <a:xfrm>
            <a:off x="7814775" y="4589500"/>
            <a:ext cx="673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a:t>
            </a:r>
          </a:p>
        </p:txBody>
      </p:sp>
      <p:cxnSp>
        <p:nvCxnSpPr>
          <p:cNvPr id="362" name="Shape 362"/>
          <p:cNvCxnSpPr/>
          <p:nvPr/>
        </p:nvCxnSpPr>
        <p:spPr>
          <a:xfrm>
            <a:off x="8189425"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363" name="Shape 363"/>
          <p:cNvSpPr txBox="1"/>
          <p:nvPr/>
        </p:nvSpPr>
        <p:spPr>
          <a:xfrm>
            <a:off x="237250" y="499380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How many tests do we need to provide coverage?</a:t>
            </a:r>
          </a:p>
          <a:p>
            <a:pPr lvl="0" rtl="0">
              <a:spcBef>
                <a:spcPts val="0"/>
              </a:spcBef>
              <a:buNone/>
            </a:pPr>
            <a:r>
              <a:rPr b="1" lang="en" sz="2400"/>
              <a:t>How does fault detection potential change?</a:t>
            </a:r>
          </a:p>
          <a:p>
            <a:pPr lvl="0" rtl="0">
              <a:spcBef>
                <a:spcPts val="0"/>
              </a:spcBef>
              <a:buNone/>
            </a:pPr>
            <a:r>
              <a:rPr b="1" lang="en" sz="2400"/>
              <a:t>Where would we want to use condition coverage?</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Compound Condition Coverage</a:t>
            </a:r>
          </a:p>
        </p:txBody>
      </p:sp>
      <p:sp>
        <p:nvSpPr>
          <p:cNvPr id="374" name="Shape 374"/>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baseline="0" i="0" lang="en" u="none" cap="none" strike="noStrike">
                <a:solidFill>
                  <a:schemeClr val="dk1"/>
                </a:solidFill>
                <a:latin typeface="Arial"/>
                <a:ea typeface="Arial"/>
                <a:cs typeface="Arial"/>
                <a:sym typeface="Arial"/>
              </a:rPr>
              <a:t>Evaluate every combination of the conditions</a:t>
            </a:r>
          </a:p>
          <a:p>
            <a:pPr marR="0" rtl="0" algn="l">
              <a:spcBef>
                <a:spcPts val="0"/>
              </a:spcBef>
              <a:buNone/>
            </a:pPr>
            <a:r>
              <a:t/>
            </a:r>
            <a:endParaRPr/>
          </a:p>
          <a:p>
            <a:pPr marR="0" rtl="0" algn="l">
              <a:spcBef>
                <a:spcPts val="0"/>
              </a:spcBef>
              <a:buNone/>
            </a:pPr>
            <a:r>
              <a:t/>
            </a:r>
            <a:endParaRPr/>
          </a:p>
          <a:p>
            <a:pPr marR="0" rtl="0" algn="l">
              <a:spcBef>
                <a:spcPts val="0"/>
              </a:spcBef>
              <a:buNone/>
            </a:pPr>
            <a:r>
              <a:t/>
            </a:r>
            <a:endParaRPr/>
          </a:p>
          <a:p>
            <a:pPr marR="0" rtl="0" algn="l">
              <a:spcBef>
                <a:spcPts val="0"/>
              </a:spcBef>
              <a:buNone/>
            </a:pPr>
            <a:r>
              <a:t/>
            </a:r>
            <a:endParaRPr/>
          </a:p>
          <a:p>
            <a:pPr marR="0" rtl="0" algn="l">
              <a:spcBef>
                <a:spcPts val="0"/>
              </a:spcBef>
              <a:buNone/>
            </a:pPr>
            <a:r>
              <a:t/>
            </a:r>
            <a:endParaRPr/>
          </a:p>
          <a:p>
            <a:pPr marR="0" rtl="0" algn="l">
              <a:spcBef>
                <a:spcPts val="0"/>
              </a:spcBef>
              <a:buNone/>
            </a:pPr>
            <a:r>
              <a:t/>
            </a:r>
            <a:endParaRPr/>
          </a:p>
          <a:p>
            <a:pPr indent="-228600" lvl="0" marL="457200" marR="0" rtl="0" algn="l">
              <a:spcBef>
                <a:spcPts val="0"/>
              </a:spcBef>
            </a:pPr>
            <a:r>
              <a:rPr lang="en"/>
              <a:t>Subsumes branch coverage, as all outcomes are now tried.</a:t>
            </a:r>
          </a:p>
          <a:p>
            <a:pPr indent="-228600" lvl="0" marL="457200" marR="0" rtl="0" algn="l">
              <a:spcBef>
                <a:spcPts val="0"/>
              </a:spcBef>
            </a:pPr>
            <a:r>
              <a:rPr lang="en"/>
              <a:t>Can be expensive in practice. </a:t>
            </a:r>
          </a:p>
        </p:txBody>
      </p:sp>
      <p:graphicFrame>
        <p:nvGraphicFramePr>
          <p:cNvPr id="375" name="Shape 375"/>
          <p:cNvGraphicFramePr/>
          <p:nvPr/>
        </p:nvGraphicFramePr>
        <p:xfrm>
          <a:off x="3369550" y="2328337"/>
          <a:ext cx="3000000" cy="3000000"/>
        </p:xfrm>
        <a:graphic>
          <a:graphicData uri="http://schemas.openxmlformats.org/drawingml/2006/table">
            <a:tbl>
              <a:tblPr>
                <a:noFill/>
                <a:tableStyleId>{DBC52DB4-5034-42E8-A72B-2D8859064868}</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413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76" name="Shape 376"/>
          <p:cNvSpPr txBox="1"/>
          <p:nvPr/>
        </p:nvSpPr>
        <p:spPr>
          <a:xfrm>
            <a:off x="569125" y="293100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377" name="Shape 3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Compound Condition Coverage</a:t>
            </a:r>
          </a:p>
        </p:txBody>
      </p:sp>
      <p:sp>
        <p:nvSpPr>
          <p:cNvPr id="387" name="Shape 387"/>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lang="en"/>
              <a:t>Requires </a:t>
            </a:r>
            <a:r>
              <a:rPr b="1" lang="en"/>
              <a:t>many</a:t>
            </a:r>
            <a:r>
              <a:rPr lang="en"/>
              <a:t> test cases.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p:txBody>
      </p:sp>
      <p:sp>
        <p:nvSpPr>
          <p:cNvPr id="388" name="Shape 388"/>
          <p:cNvSpPr txBox="1"/>
          <p:nvPr/>
        </p:nvSpPr>
        <p:spPr>
          <a:xfrm>
            <a:off x="226200" y="2931000"/>
            <a:ext cx="2690399" cy="768299"/>
          </a:xfrm>
          <a:prstGeom prst="rect">
            <a:avLst/>
          </a:prstGeom>
          <a:noFill/>
          <a:ln>
            <a:noFill/>
          </a:ln>
        </p:spPr>
        <p:txBody>
          <a:bodyPr anchorCtr="0" anchor="t" bIns="91425" lIns="91425" rIns="91425" tIns="91425">
            <a:noAutofit/>
          </a:bodyPr>
          <a:lstStyle/>
          <a:p>
            <a:pPr rtl="0">
              <a:spcBef>
                <a:spcPts val="0"/>
              </a:spcBef>
              <a:buNone/>
            </a:pPr>
            <a:r>
              <a:rPr b="1" lang="en" sz="3600"/>
              <a:t>(A and </a:t>
            </a:r>
          </a:p>
          <a:p>
            <a:pPr rtl="0">
              <a:spcBef>
                <a:spcPts val="0"/>
              </a:spcBef>
              <a:buNone/>
            </a:pPr>
            <a:r>
              <a:rPr b="1" lang="en" sz="3600"/>
              <a:t>(B and </a:t>
            </a:r>
          </a:p>
          <a:p>
            <a:pPr lvl="0" rtl="0">
              <a:spcBef>
                <a:spcPts val="0"/>
              </a:spcBef>
              <a:buNone/>
            </a:pPr>
            <a:r>
              <a:rPr b="1" lang="en" sz="3600"/>
              <a:t>(C and D))))</a:t>
            </a:r>
          </a:p>
        </p:txBody>
      </p:sp>
      <p:graphicFrame>
        <p:nvGraphicFramePr>
          <p:cNvPr id="389" name="Shape 389"/>
          <p:cNvGraphicFramePr/>
          <p:nvPr/>
        </p:nvGraphicFramePr>
        <p:xfrm>
          <a:off x="3322775" y="2254925"/>
          <a:ext cx="3000000" cy="3000000"/>
        </p:xfrm>
        <a:graphic>
          <a:graphicData uri="http://schemas.openxmlformats.org/drawingml/2006/table">
            <a:tbl>
              <a:tblPr>
                <a:noFill/>
                <a:tableStyleId>{7B19F317-34DE-4F3B-B220-97C54464736F}</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1000" u="none" cap="none" strike="noStrike">
                          <a:solidFill>
                            <a:srgbClr val="000000"/>
                          </a:solidFill>
                          <a:latin typeface="Times New Roman"/>
                          <a:ea typeface="Times New Roman"/>
                          <a:cs typeface="Times New Roman"/>
                          <a:sym typeface="Times New Roman"/>
                        </a:rPr>
                        <a:t>Test Case</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A</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B</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C</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D</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7</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8</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9</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10</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16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baseline="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Modified Condition/Decision </a:t>
            </a:r>
            <a:r>
              <a:rPr b="1" baseline="0" i="0" lang="en" u="none" cap="none" strike="noStrike">
                <a:solidFill>
                  <a:srgbClr val="FFFFFF"/>
                </a:solidFill>
                <a:latin typeface="Arial"/>
                <a:ea typeface="Arial"/>
                <a:cs typeface="Arial"/>
                <a:sym typeface="Arial"/>
              </a:rPr>
              <a:t>Coverage (MC/DC)</a:t>
            </a:r>
          </a:p>
        </p:txBody>
      </p:sp>
      <p:sp>
        <p:nvSpPr>
          <p:cNvPr id="400" name="Shape 400"/>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pPr>
            <a:r>
              <a:rPr lang="en"/>
              <a:t>Requires:</a:t>
            </a:r>
          </a:p>
          <a:p>
            <a:pPr indent="-228600" lvl="1" marL="914400" marR="0" rtl="0" algn="l">
              <a:spcBef>
                <a:spcPts val="0"/>
              </a:spcBef>
            </a:pPr>
            <a:r>
              <a:rPr lang="en"/>
              <a:t>Each </a:t>
            </a:r>
            <a:r>
              <a:rPr b="1" lang="en"/>
              <a:t>condition</a:t>
            </a:r>
            <a:r>
              <a:rPr lang="en"/>
              <a:t> evaluates to true/false</a:t>
            </a:r>
          </a:p>
          <a:p>
            <a:pPr indent="-228600" lvl="1" marL="914400" marR="0" rtl="0" algn="l">
              <a:spcBef>
                <a:spcPts val="0"/>
              </a:spcBef>
            </a:pPr>
            <a:r>
              <a:rPr lang="en"/>
              <a:t>Each </a:t>
            </a:r>
            <a:r>
              <a:rPr b="1" lang="en"/>
              <a:t>decision </a:t>
            </a:r>
            <a:r>
              <a:rPr lang="en"/>
              <a:t>evaluates to true/false</a:t>
            </a:r>
          </a:p>
          <a:p>
            <a:pPr indent="-228600" lvl="1" marL="914400" marR="0" rtl="0" algn="l">
              <a:spcBef>
                <a:spcPts val="0"/>
              </a:spcBef>
            </a:pPr>
            <a:r>
              <a:rPr lang="en"/>
              <a:t>Each condition shown to</a:t>
            </a:r>
            <a:r>
              <a:rPr b="1" lang="en"/>
              <a:t> independently affect outcome</a:t>
            </a:r>
            <a:r>
              <a:rPr lang="en"/>
              <a:t> of each decision it appears in. </a:t>
            </a:r>
          </a:p>
        </p:txBody>
      </p:sp>
      <p:graphicFrame>
        <p:nvGraphicFramePr>
          <p:cNvPr id="401" name="Shape 401"/>
          <p:cNvGraphicFramePr/>
          <p:nvPr/>
        </p:nvGraphicFramePr>
        <p:xfrm>
          <a:off x="819012" y="4094900"/>
          <a:ext cx="3000000" cy="3000000"/>
        </p:xfrm>
        <a:graphic>
          <a:graphicData uri="http://schemas.openxmlformats.org/drawingml/2006/table">
            <a:tbl>
              <a:tblPr>
                <a:noFill/>
                <a:tableStyleId>{9034D454-B2F4-46F3-AB04-593C4F848213}</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baseline="0" lang="en" sz="1800" u="none" cap="none" strike="sng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baseline="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02" name="Shape 402"/>
          <p:cNvSpPr/>
          <p:nvPr/>
        </p:nvSpPr>
        <p:spPr>
          <a:xfrm>
            <a:off x="3784700" y="48896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3" name="Shape 403"/>
          <p:cNvSpPr/>
          <p:nvPr/>
        </p:nvSpPr>
        <p:spPr>
          <a:xfrm>
            <a:off x="2471600" y="52880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04" name="Shape 404"/>
          <p:cNvCxnSpPr/>
          <p:nvPr/>
        </p:nvCxnSpPr>
        <p:spPr>
          <a:xfrm>
            <a:off x="327200" y="5905275"/>
            <a:ext cx="8229600" cy="0"/>
          </a:xfrm>
          <a:prstGeom prst="straightConnector1">
            <a:avLst/>
          </a:prstGeom>
          <a:noFill/>
          <a:ln cap="flat" cmpd="sng" w="38100">
            <a:solidFill>
              <a:srgbClr val="FF0000"/>
            </a:solidFill>
            <a:prstDash val="solid"/>
            <a:round/>
            <a:headEnd len="lg" w="lg" type="none"/>
            <a:tailEnd len="lg" w="lg" type="none"/>
          </a:ln>
        </p:spPr>
      </p:cxnSp>
      <p:sp>
        <p:nvSpPr>
          <p:cNvPr id="405" name="Shape 405"/>
          <p:cNvSpPr/>
          <p:nvPr/>
        </p:nvSpPr>
        <p:spPr>
          <a:xfrm>
            <a:off x="5038800" y="44912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6" name="Shape 4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416" name="Shape 41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Other criteria focus on one element at a time. 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marL="0" marR="0" rtl="0" algn="l">
              <a:lnSpc>
                <a:spcPct val="120000"/>
              </a:lnSpc>
              <a:spcBef>
                <a:spcPts val="0"/>
              </a:spcBef>
              <a:spcAft>
                <a:spcPts val="0"/>
              </a:spcAft>
              <a:buNone/>
            </a:pPr>
            <a:r>
              <a:rPr lang="en"/>
              <a:t>						Number of Total Paths</a:t>
            </a:r>
          </a:p>
          <a:p>
            <a:pPr indent="-228600" lvl="0" marL="457200" marR="0" rtl="0" algn="l">
              <a:lnSpc>
                <a:spcPct val="120000"/>
              </a:lnSpc>
              <a:spcBef>
                <a:spcPts val="0"/>
              </a:spcBef>
              <a:spcAft>
                <a:spcPts val="0"/>
              </a:spcAft>
            </a:pPr>
            <a:r>
              <a:rPr lang="en"/>
              <a:t>Impractical in practice.</a:t>
            </a:r>
          </a:p>
        </p:txBody>
      </p:sp>
      <p:cxnSp>
        <p:nvCxnSpPr>
          <p:cNvPr id="417" name="Shape 417"/>
          <p:cNvCxnSpPr/>
          <p:nvPr/>
        </p:nvCxnSpPr>
        <p:spPr>
          <a:xfrm flipH="1" rot="10800000">
            <a:off x="2720725" y="4969925"/>
            <a:ext cx="5389499" cy="11699"/>
          </a:xfrm>
          <a:prstGeom prst="straightConnector1">
            <a:avLst/>
          </a:prstGeom>
          <a:noFill/>
          <a:ln cap="flat" cmpd="sng" w="19050">
            <a:solidFill>
              <a:srgbClr val="000000"/>
            </a:solidFill>
            <a:prstDash val="solid"/>
            <a:round/>
            <a:headEnd len="lg" w="lg" type="none"/>
            <a:tailEnd len="lg" w="lg" type="none"/>
          </a:ln>
        </p:spPr>
      </p:cxnSp>
      <p:sp>
        <p:nvSpPr>
          <p:cNvPr id="418" name="Shape 4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baseline="0" i="0" lang="en" u="none" cap="none" strike="noStrike">
                <a:solidFill>
                  <a:srgbClr val="FFFFFF"/>
                </a:solidFill>
                <a:latin typeface="Arial"/>
                <a:ea typeface="Arial"/>
                <a:cs typeface="Arial"/>
                <a:sym typeface="Arial"/>
              </a:rPr>
              <a:t> Coverage</a:t>
            </a:r>
          </a:p>
        </p:txBody>
      </p:sp>
      <p:cxnSp>
        <p:nvCxnSpPr>
          <p:cNvPr id="424" name="Shape 424"/>
          <p:cNvCxnSpPr/>
          <p:nvPr/>
        </p:nvCxnSpPr>
        <p:spPr>
          <a:xfrm>
            <a:off x="7198825"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425" name="Shape 425"/>
          <p:cNvCxnSpPr/>
          <p:nvPr/>
        </p:nvCxnSpPr>
        <p:spPr>
          <a:xfrm>
            <a:off x="4989025"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426" name="Shape 426"/>
          <p:cNvSpPr/>
          <p:nvPr/>
        </p:nvSpPr>
        <p:spPr>
          <a:xfrm>
            <a:off x="5528775" y="1541500"/>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i=0</a:t>
            </a:r>
          </a:p>
        </p:txBody>
      </p:sp>
      <p:sp>
        <p:nvSpPr>
          <p:cNvPr id="427" name="Shape 427"/>
          <p:cNvSpPr/>
          <p:nvPr/>
        </p:nvSpPr>
        <p:spPr>
          <a:xfrm>
            <a:off x="4008400" y="2384450"/>
            <a:ext cx="3336600"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latin typeface="Arial"/>
                <a:ea typeface="Arial"/>
                <a:cs typeface="Arial"/>
                <a:sym typeface="Arial"/>
              </a:rPr>
              <a:t>i&lt;N and A[i] &lt;X</a:t>
            </a:r>
          </a:p>
        </p:txBody>
      </p:sp>
      <p:sp>
        <p:nvSpPr>
          <p:cNvPr id="428" name="Shape 428"/>
          <p:cNvSpPr/>
          <p:nvPr/>
        </p:nvSpPr>
        <p:spPr>
          <a:xfrm>
            <a:off x="5924062" y="3070261"/>
            <a:ext cx="2259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A[i]&lt;0</a:t>
            </a:r>
          </a:p>
        </p:txBody>
      </p:sp>
      <p:sp>
        <p:nvSpPr>
          <p:cNvPr id="429" name="Shape 429"/>
          <p:cNvSpPr/>
          <p:nvPr/>
        </p:nvSpPr>
        <p:spPr>
          <a:xfrm>
            <a:off x="7128975" y="3827500"/>
            <a:ext cx="16638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A[i] = - A[i];</a:t>
            </a:r>
          </a:p>
        </p:txBody>
      </p:sp>
      <p:sp>
        <p:nvSpPr>
          <p:cNvPr id="430" name="Shape 430"/>
          <p:cNvSpPr/>
          <p:nvPr/>
        </p:nvSpPr>
        <p:spPr>
          <a:xfrm>
            <a:off x="4307987" y="4132300"/>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return(1)</a:t>
            </a:r>
          </a:p>
        </p:txBody>
      </p:sp>
      <p:cxnSp>
        <p:nvCxnSpPr>
          <p:cNvPr id="431" name="Shape 431"/>
          <p:cNvCxnSpPr/>
          <p:nvPr/>
        </p:nvCxnSpPr>
        <p:spPr>
          <a:xfrm>
            <a:off x="5979625"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432" name="Shape 432"/>
          <p:cNvCxnSpPr/>
          <p:nvPr/>
        </p:nvCxnSpPr>
        <p:spPr>
          <a:xfrm>
            <a:off x="8189425"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433" name="Shape 433"/>
          <p:cNvCxnSpPr/>
          <p:nvPr/>
        </p:nvCxnSpPr>
        <p:spPr>
          <a:xfrm>
            <a:off x="8500575" y="4816512"/>
            <a:ext cx="507900" cy="0"/>
          </a:xfrm>
          <a:prstGeom prst="straightConnector1">
            <a:avLst/>
          </a:prstGeom>
          <a:noFill/>
          <a:ln cap="flat" cmpd="sng" w="28575">
            <a:solidFill>
              <a:srgbClr val="000000"/>
            </a:solidFill>
            <a:prstDash val="solid"/>
            <a:round/>
            <a:headEnd len="med" w="med" type="none"/>
            <a:tailEnd len="med" w="med" type="none"/>
          </a:ln>
        </p:spPr>
      </p:cxnSp>
      <p:cxnSp>
        <p:nvCxnSpPr>
          <p:cNvPr id="434" name="Shape 434"/>
          <p:cNvCxnSpPr/>
          <p:nvPr/>
        </p:nvCxnSpPr>
        <p:spPr>
          <a:xfrm>
            <a:off x="9027625"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435" name="Shape 435"/>
          <p:cNvCxnSpPr/>
          <p:nvPr/>
        </p:nvCxnSpPr>
        <p:spPr>
          <a:xfrm>
            <a:off x="6001850" y="2095536"/>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436" name="Shape 436"/>
          <p:cNvSpPr/>
          <p:nvPr/>
        </p:nvSpPr>
        <p:spPr>
          <a:xfrm>
            <a:off x="7413152" y="2736875"/>
            <a:ext cx="733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437" name="Shape 437"/>
          <p:cNvSpPr/>
          <p:nvPr/>
        </p:nvSpPr>
        <p:spPr>
          <a:xfrm>
            <a:off x="4974737" y="3041686"/>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sp>
        <p:nvSpPr>
          <p:cNvPr id="438" name="Shape 438"/>
          <p:cNvSpPr/>
          <p:nvPr/>
        </p:nvSpPr>
        <p:spPr>
          <a:xfrm>
            <a:off x="8387627" y="3390925"/>
            <a:ext cx="733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True</a:t>
            </a:r>
          </a:p>
        </p:txBody>
      </p:sp>
      <p:sp>
        <p:nvSpPr>
          <p:cNvPr id="439" name="Shape 439"/>
          <p:cNvSpPr/>
          <p:nvPr/>
        </p:nvSpPr>
        <p:spPr>
          <a:xfrm>
            <a:off x="6041537" y="3651287"/>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False</a:t>
            </a:r>
          </a:p>
        </p:txBody>
      </p:sp>
      <p:cxnSp>
        <p:nvCxnSpPr>
          <p:cNvPr id="440" name="Shape 440"/>
          <p:cNvCxnSpPr/>
          <p:nvPr/>
        </p:nvCxnSpPr>
        <p:spPr>
          <a:xfrm>
            <a:off x="5979625"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441" name="Shape 441"/>
          <p:cNvCxnSpPr/>
          <p:nvPr/>
        </p:nvCxnSpPr>
        <p:spPr>
          <a:xfrm>
            <a:off x="6020900" y="4816512"/>
            <a:ext cx="1774800" cy="0"/>
          </a:xfrm>
          <a:prstGeom prst="straightConnector1">
            <a:avLst/>
          </a:prstGeom>
          <a:noFill/>
          <a:ln cap="flat" cmpd="sng" w="28575">
            <a:solidFill>
              <a:srgbClr val="000000"/>
            </a:solidFill>
            <a:prstDash val="solid"/>
            <a:round/>
            <a:headEnd len="med" w="med" type="none"/>
            <a:tailEnd len="med" w="med" type="triangle"/>
          </a:ln>
        </p:spPr>
      </p:cxnSp>
      <p:sp>
        <p:nvSpPr>
          <p:cNvPr id="442" name="Shape 442"/>
          <p:cNvSpPr/>
          <p:nvPr/>
        </p:nvSpPr>
        <p:spPr>
          <a:xfrm>
            <a:off x="137075" y="181417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baseline="0"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baseline="0" i="0" lang="en" sz="1600" u="none" cap="none" strike="noStrike">
                <a:solidFill>
                  <a:schemeClr val="dk1"/>
                </a:solidFill>
                <a:latin typeface="Courier New"/>
                <a:ea typeface="Courier New"/>
                <a:cs typeface="Courier New"/>
                <a:sym typeface="Courier New"/>
              </a:rPr>
              <a:t>}</a:t>
            </a:r>
          </a:p>
        </p:txBody>
      </p:sp>
      <p:sp>
        <p:nvSpPr>
          <p:cNvPr id="443" name="Shape 443"/>
          <p:cNvSpPr/>
          <p:nvPr/>
        </p:nvSpPr>
        <p:spPr>
          <a:xfrm>
            <a:off x="7814775" y="4589500"/>
            <a:ext cx="673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600" u="none" cap="none" strike="noStrike">
                <a:solidFill>
                  <a:schemeClr val="dk1"/>
                </a:solidFill>
                <a:latin typeface="Arial"/>
                <a:ea typeface="Arial"/>
                <a:cs typeface="Arial"/>
                <a:sym typeface="Arial"/>
              </a:rPr>
              <a:t>i++</a:t>
            </a:r>
          </a:p>
        </p:txBody>
      </p:sp>
      <p:cxnSp>
        <p:nvCxnSpPr>
          <p:cNvPr id="444" name="Shape 444"/>
          <p:cNvCxnSpPr/>
          <p:nvPr/>
        </p:nvCxnSpPr>
        <p:spPr>
          <a:xfrm>
            <a:off x="8189425"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445" name="Shape 445"/>
          <p:cNvSpPr txBox="1"/>
          <p:nvPr/>
        </p:nvSpPr>
        <p:spPr>
          <a:xfrm>
            <a:off x="237250" y="4993800"/>
            <a:ext cx="8660099" cy="1406400"/>
          </a:xfrm>
          <a:prstGeom prst="rect">
            <a:avLst/>
          </a:prstGeom>
          <a:noFill/>
          <a:ln>
            <a:noFill/>
          </a:ln>
        </p:spPr>
        <p:txBody>
          <a:bodyPr anchorCtr="0" anchor="t" bIns="91425" lIns="91425" rIns="91425" tIns="91425">
            <a:noAutofit/>
          </a:bodyPr>
          <a:lstStyle/>
          <a:p>
            <a:pPr rtl="0">
              <a:spcBef>
                <a:spcPts val="0"/>
              </a:spcBef>
              <a:buNone/>
            </a:pPr>
            <a:r>
              <a:rPr b="1" lang="en" sz="2400"/>
              <a:t>How many tests do we need to provide coverage?</a:t>
            </a:r>
          </a:p>
          <a:p>
            <a:pPr lvl="0" rtl="0">
              <a:spcBef>
                <a:spcPts val="0"/>
              </a:spcBef>
              <a:buNone/>
            </a:pPr>
            <a:r>
              <a:rPr b="1" lang="en" sz="2400"/>
              <a:t>How do we deal with loops?</a:t>
            </a:r>
          </a:p>
          <a:p>
            <a:pPr lvl="0" rtl="0">
              <a:spcBef>
                <a:spcPts val="0"/>
              </a:spcBef>
              <a:buNone/>
            </a:pPr>
            <a:r>
              <a:t/>
            </a:r>
            <a:endParaRPr b="1" sz="2400"/>
          </a:p>
        </p:txBody>
      </p:sp>
      <p:sp>
        <p:nvSpPr>
          <p:cNvPr id="446" name="Shape 4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60" name="Shape 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Sometime called white-box testing</a:t>
            </a:r>
          </a:p>
          <a:p>
            <a:pPr indent="-228600" lvl="1" marL="914400" rtl="0">
              <a:lnSpc>
                <a:spcPct val="120000"/>
              </a:lnSpc>
              <a:spcBef>
                <a:spcPts val="0"/>
              </a:spcBef>
            </a:pPr>
            <a:r>
              <a:rPr lang="en"/>
              <a:t>Requirements-based = black-box. We don’t care what is going on inside the program.</a:t>
            </a:r>
          </a:p>
          <a:p>
            <a:pPr indent="-228600" lvl="0" marL="457200" rtl="0">
              <a:lnSpc>
                <a:spcPct val="120000"/>
              </a:lnSpc>
              <a:spcBef>
                <a:spcPts val="0"/>
              </a:spcBef>
            </a:pPr>
            <a:r>
              <a:rPr lang="en"/>
              <a:t>Derivation of test cases according to program structure</a:t>
            </a:r>
          </a:p>
          <a:p>
            <a:pPr indent="-228600" lvl="1" marL="914400" rtl="0">
              <a:lnSpc>
                <a:spcPct val="120000"/>
              </a:lnSpc>
              <a:spcBef>
                <a:spcPts val="0"/>
              </a:spcBef>
            </a:pPr>
            <a:r>
              <a:rPr lang="en"/>
              <a:t>Knowledge of the program is used to identify test cases. </a:t>
            </a:r>
          </a:p>
        </p:txBody>
      </p:sp>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cxnSp>
        <p:nvCxnSpPr>
          <p:cNvPr id="455" name="Shape 455"/>
          <p:cNvCxnSpPr>
            <a:stCxn id="456" idx="1"/>
          </p:cNvCxnSpPr>
          <p:nvPr/>
        </p:nvCxnSpPr>
        <p:spPr>
          <a:xfrm rot="10800000">
            <a:off x="3387962" y="290381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457" name="Shape 457"/>
          <p:cNvCxnSpPr>
            <a:endCxn id="458" idx="0"/>
          </p:cNvCxnSpPr>
          <p:nvPr/>
        </p:nvCxnSpPr>
        <p:spPr>
          <a:xfrm flipH="1">
            <a:off x="3367087" y="2894800"/>
            <a:ext cx="30000" cy="470700"/>
          </a:xfrm>
          <a:prstGeom prst="straightConnector1">
            <a:avLst/>
          </a:prstGeom>
          <a:noFill/>
          <a:ln cap="flat" cmpd="sng" w="19050">
            <a:solidFill>
              <a:schemeClr val="dk2"/>
            </a:solidFill>
            <a:prstDash val="solid"/>
            <a:round/>
            <a:headEnd len="lg" w="lg" type="none"/>
            <a:tailEnd len="lg" w="lg" type="triangle"/>
          </a:ln>
        </p:spPr>
      </p:cxnSp>
      <p:sp>
        <p:nvSpPr>
          <p:cNvPr id="459" name="Shape 459"/>
          <p:cNvSpPr/>
          <p:nvPr/>
        </p:nvSpPr>
        <p:spPr>
          <a:xfrm>
            <a:off x="4056062" y="183515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58" name="Shape 458"/>
          <p:cNvSpPr/>
          <p:nvPr/>
        </p:nvSpPr>
        <p:spPr>
          <a:xfrm>
            <a:off x="2984500" y="336550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0" name="Shape 460"/>
          <p:cNvSpPr/>
          <p:nvPr/>
        </p:nvSpPr>
        <p:spPr>
          <a:xfrm>
            <a:off x="6121400" y="321151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1" name="Shape 461"/>
          <p:cNvSpPr/>
          <p:nvPr/>
        </p:nvSpPr>
        <p:spPr>
          <a:xfrm>
            <a:off x="3367087" y="466566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2" name="Shape 462"/>
          <p:cNvSpPr/>
          <p:nvPr/>
        </p:nvSpPr>
        <p:spPr>
          <a:xfrm>
            <a:off x="1912938" y="466566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3" name="Shape 463"/>
          <p:cNvSpPr/>
          <p:nvPr/>
        </p:nvSpPr>
        <p:spPr>
          <a:xfrm>
            <a:off x="688975" y="466566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56" name="Shape 456"/>
          <p:cNvSpPr/>
          <p:nvPr/>
        </p:nvSpPr>
        <p:spPr>
          <a:xfrm>
            <a:off x="4132262" y="267652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4" name="Shape 464"/>
          <p:cNvSpPr/>
          <p:nvPr/>
        </p:nvSpPr>
        <p:spPr>
          <a:xfrm>
            <a:off x="4284662" y="3900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5" name="Shape 465"/>
          <p:cNvSpPr/>
          <p:nvPr/>
        </p:nvSpPr>
        <p:spPr>
          <a:xfrm>
            <a:off x="1377950" y="39766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66" name="Shape 466"/>
          <p:cNvSpPr/>
          <p:nvPr/>
        </p:nvSpPr>
        <p:spPr>
          <a:xfrm>
            <a:off x="2754313" y="56594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a:spcBef>
                <a:spcPts val="0"/>
              </a:spcBef>
              <a:buNone/>
            </a:pPr>
            <a:r>
              <a:t/>
            </a:r>
            <a:endParaRPr/>
          </a:p>
        </p:txBody>
      </p:sp>
      <p:cxnSp>
        <p:nvCxnSpPr>
          <p:cNvPr id="467" name="Shape 467"/>
          <p:cNvCxnSpPr>
            <a:stCxn id="459" idx="2"/>
            <a:endCxn id="456" idx="0"/>
          </p:cNvCxnSpPr>
          <p:nvPr/>
        </p:nvCxnSpPr>
        <p:spPr>
          <a:xfrm>
            <a:off x="4514850" y="229393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468" name="Shape 468"/>
          <p:cNvCxnSpPr>
            <a:stCxn id="466" idx="2"/>
          </p:cNvCxnSpPr>
          <p:nvPr/>
        </p:nvCxnSpPr>
        <p:spPr>
          <a:xfrm>
            <a:off x="3136900" y="611822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469" name="Shape 469"/>
          <p:cNvCxnSpPr>
            <a:endCxn id="459" idx="0"/>
          </p:cNvCxnSpPr>
          <p:nvPr/>
        </p:nvCxnSpPr>
        <p:spPr>
          <a:xfrm flipH="1">
            <a:off x="4514850" y="1296950"/>
            <a:ext cx="212700" cy="538199"/>
          </a:xfrm>
          <a:prstGeom prst="straightConnector1">
            <a:avLst/>
          </a:prstGeom>
          <a:noFill/>
          <a:ln cap="flat" cmpd="sng" w="12700">
            <a:solidFill>
              <a:schemeClr val="dk1"/>
            </a:solidFill>
            <a:prstDash val="solid"/>
            <a:miter/>
            <a:headEnd len="med" w="med" type="none"/>
            <a:tailEnd len="med" w="med" type="triangle"/>
          </a:ln>
        </p:spPr>
      </p:cxnSp>
      <p:sp>
        <p:nvSpPr>
          <p:cNvPr id="470" name="Shape 470"/>
          <p:cNvSpPr txBox="1"/>
          <p:nvPr/>
        </p:nvSpPr>
        <p:spPr>
          <a:xfrm>
            <a:off x="228600" y="144780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baseline="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baseline="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baseline="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baseline="0" i="0" lang="en" sz="2400" u="none" cap="none" strike="noStrike">
                <a:solidFill>
                  <a:schemeClr val="dk1"/>
                </a:solidFill>
                <a:latin typeface="Arial"/>
                <a:ea typeface="Arial"/>
                <a:cs typeface="Arial"/>
                <a:sym typeface="Arial"/>
              </a:rPr>
              <a:t>	Path</a:t>
            </a:r>
          </a:p>
        </p:txBody>
      </p:sp>
      <p:sp>
        <p:nvSpPr>
          <p:cNvPr id="471" name="Shape 471"/>
          <p:cNvSpPr/>
          <p:nvPr/>
        </p:nvSpPr>
        <p:spPr>
          <a:xfrm>
            <a:off x="3285337" y="230228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72" name="Shape 472"/>
          <p:cNvSpPr/>
          <p:nvPr/>
        </p:nvSpPr>
        <p:spPr>
          <a:xfrm>
            <a:off x="822462" y="233967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a:spcBef>
                <a:spcPts val="0"/>
              </a:spcBef>
              <a:buNone/>
            </a:pPr>
            <a:r>
              <a:t/>
            </a:r>
            <a:endParaRPr/>
          </a:p>
        </p:txBody>
      </p:sp>
      <p:sp>
        <p:nvSpPr>
          <p:cNvPr id="473" name="Shape 473"/>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baseline="0" i="0" lang="en" u="none" cap="none" strike="noStrike">
                <a:solidFill>
                  <a:srgbClr val="FFFFFF"/>
                </a:solidFill>
                <a:latin typeface="Arial"/>
                <a:ea typeface="Arial"/>
                <a:cs typeface="Arial"/>
                <a:sym typeface="Arial"/>
              </a:rPr>
              <a:t>Path Testing</a:t>
            </a:r>
          </a:p>
        </p:txBody>
      </p:sp>
      <p:sp>
        <p:nvSpPr>
          <p:cNvPr id="474" name="Shape 474"/>
          <p:cNvSpPr/>
          <p:nvPr/>
        </p:nvSpPr>
        <p:spPr>
          <a:xfrm>
            <a:off x="1650212" y="234681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a:spcBef>
                <a:spcPts val="0"/>
              </a:spcBef>
              <a:buNone/>
            </a:pPr>
            <a:r>
              <a:t/>
            </a:r>
            <a:endParaRPr/>
          </a:p>
        </p:txBody>
      </p:sp>
      <p:cxnSp>
        <p:nvCxnSpPr>
          <p:cNvPr id="475" name="Shape 475"/>
          <p:cNvCxnSpPr>
            <a:stCxn id="456" idx="3"/>
          </p:cNvCxnSpPr>
          <p:nvPr/>
        </p:nvCxnSpPr>
        <p:spPr>
          <a:xfrm flipH="1" rot="10800000">
            <a:off x="4897437" y="289481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476" name="Shape 476"/>
          <p:cNvCxnSpPr>
            <a:endCxn id="460" idx="0"/>
          </p:cNvCxnSpPr>
          <p:nvPr/>
        </p:nvCxnSpPr>
        <p:spPr>
          <a:xfrm flipH="1">
            <a:off x="6580187" y="289471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477" name="Shape 477"/>
          <p:cNvCxnSpPr>
            <a:stCxn id="466" idx="3"/>
          </p:cNvCxnSpPr>
          <p:nvPr/>
        </p:nvCxnSpPr>
        <p:spPr>
          <a:xfrm>
            <a:off x="3519488" y="588883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478" name="Shape 478"/>
          <p:cNvCxnSpPr/>
          <p:nvPr/>
        </p:nvCxnSpPr>
        <p:spPr>
          <a:xfrm rot="10800000">
            <a:off x="7616074" y="208212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479" name="Shape 479"/>
          <p:cNvCxnSpPr>
            <a:endCxn id="459" idx="3"/>
          </p:cNvCxnSpPr>
          <p:nvPr/>
        </p:nvCxnSpPr>
        <p:spPr>
          <a:xfrm rot="10800000">
            <a:off x="4973637" y="206454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480" name="Shape 480"/>
          <p:cNvCxnSpPr>
            <a:stCxn id="460" idx="2"/>
          </p:cNvCxnSpPr>
          <p:nvPr/>
        </p:nvCxnSpPr>
        <p:spPr>
          <a:xfrm>
            <a:off x="6580187" y="367188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481" name="Shape 481"/>
          <p:cNvCxnSpPr/>
          <p:nvPr/>
        </p:nvCxnSpPr>
        <p:spPr>
          <a:xfrm rot="10800000">
            <a:off x="3150350" y="537877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482" name="Shape 482"/>
          <p:cNvCxnSpPr/>
          <p:nvPr/>
        </p:nvCxnSpPr>
        <p:spPr>
          <a:xfrm>
            <a:off x="3159600" y="5378650"/>
            <a:ext cx="9300" cy="264899"/>
          </a:xfrm>
          <a:prstGeom prst="straightConnector1">
            <a:avLst/>
          </a:prstGeom>
          <a:noFill/>
          <a:ln cap="flat" cmpd="sng" w="19050">
            <a:solidFill>
              <a:schemeClr val="dk2"/>
            </a:solidFill>
            <a:prstDash val="solid"/>
            <a:round/>
            <a:headEnd len="lg" w="lg" type="none"/>
            <a:tailEnd len="lg" w="lg" type="triangle"/>
          </a:ln>
        </p:spPr>
      </p:cxnSp>
      <p:sp>
        <p:nvSpPr>
          <p:cNvPr id="483" name="Shape 483"/>
          <p:cNvSpPr/>
          <p:nvPr/>
        </p:nvSpPr>
        <p:spPr>
          <a:xfrm>
            <a:off x="3519500" y="213677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a:spcBef>
                <a:spcPts val="0"/>
              </a:spcBef>
              <a:buNone/>
            </a:pPr>
            <a:r>
              <a:t/>
            </a:r>
            <a:endParaRPr/>
          </a:p>
        </p:txBody>
      </p:sp>
      <p:sp>
        <p:nvSpPr>
          <p:cNvPr id="484" name="Shape 484"/>
          <p:cNvSpPr/>
          <p:nvPr/>
        </p:nvSpPr>
        <p:spPr>
          <a:xfrm>
            <a:off x="3597575" y="196691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a:spcBef>
                <a:spcPts val="0"/>
              </a:spcBef>
              <a:buNone/>
            </a:pPr>
            <a:r>
              <a:t/>
            </a:r>
            <a:endParaRPr/>
          </a:p>
        </p:txBody>
      </p:sp>
      <p:cxnSp>
        <p:nvCxnSpPr>
          <p:cNvPr id="485" name="Shape 485"/>
          <p:cNvCxnSpPr>
            <a:stCxn id="458" idx="3"/>
          </p:cNvCxnSpPr>
          <p:nvPr/>
        </p:nvCxnSpPr>
        <p:spPr>
          <a:xfrm flipH="1" rot="10800000">
            <a:off x="3749675" y="358889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486" name="Shape 486"/>
          <p:cNvCxnSpPr/>
          <p:nvPr/>
        </p:nvCxnSpPr>
        <p:spPr>
          <a:xfrm>
            <a:off x="4675500" y="357967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487" name="Shape 487"/>
          <p:cNvCxnSpPr>
            <a:stCxn id="458" idx="1"/>
          </p:cNvCxnSpPr>
          <p:nvPr/>
        </p:nvCxnSpPr>
        <p:spPr>
          <a:xfrm flipH="1">
            <a:off x="1789900" y="359489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488" name="Shape 488"/>
          <p:cNvCxnSpPr>
            <a:endCxn id="465" idx="0"/>
          </p:cNvCxnSpPr>
          <p:nvPr/>
        </p:nvCxnSpPr>
        <p:spPr>
          <a:xfrm flipH="1">
            <a:off x="1760537" y="358878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489" name="Shape 489"/>
          <p:cNvCxnSpPr/>
          <p:nvPr/>
        </p:nvCxnSpPr>
        <p:spPr>
          <a:xfrm>
            <a:off x="4684625" y="435587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490" name="Shape 490"/>
          <p:cNvCxnSpPr>
            <a:stCxn id="461" idx="0"/>
          </p:cNvCxnSpPr>
          <p:nvPr/>
        </p:nvCxnSpPr>
        <p:spPr>
          <a:xfrm flipH="1" rot="10800000">
            <a:off x="3825875" y="414576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491" name="Shape 491"/>
          <p:cNvCxnSpPr/>
          <p:nvPr/>
        </p:nvCxnSpPr>
        <p:spPr>
          <a:xfrm>
            <a:off x="3826225" y="4136725"/>
            <a:ext cx="456599" cy="0"/>
          </a:xfrm>
          <a:prstGeom prst="straightConnector1">
            <a:avLst/>
          </a:prstGeom>
          <a:noFill/>
          <a:ln cap="flat" cmpd="sng" w="19050">
            <a:solidFill>
              <a:schemeClr val="dk2"/>
            </a:solidFill>
            <a:prstDash val="solid"/>
            <a:round/>
            <a:headEnd len="lg" w="lg" type="none"/>
            <a:tailEnd len="lg" w="lg" type="none"/>
          </a:ln>
        </p:spPr>
      </p:cxnSp>
      <p:cxnSp>
        <p:nvCxnSpPr>
          <p:cNvPr id="492" name="Shape 492"/>
          <p:cNvCxnSpPr/>
          <p:nvPr/>
        </p:nvCxnSpPr>
        <p:spPr>
          <a:xfrm>
            <a:off x="3844500" y="5141225"/>
            <a:ext cx="0" cy="246599"/>
          </a:xfrm>
          <a:prstGeom prst="straightConnector1">
            <a:avLst/>
          </a:prstGeom>
          <a:noFill/>
          <a:ln cap="flat" cmpd="sng" w="19050">
            <a:solidFill>
              <a:schemeClr val="dk2"/>
            </a:solidFill>
            <a:prstDash val="solid"/>
            <a:round/>
            <a:headEnd len="lg" w="lg" type="none"/>
            <a:tailEnd len="lg" w="lg" type="none"/>
          </a:ln>
        </p:spPr>
      </p:cxnSp>
      <p:cxnSp>
        <p:nvCxnSpPr>
          <p:cNvPr id="493" name="Shape 493"/>
          <p:cNvCxnSpPr/>
          <p:nvPr/>
        </p:nvCxnSpPr>
        <p:spPr>
          <a:xfrm rot="10800000">
            <a:off x="1163737" y="5387800"/>
            <a:ext cx="1990800" cy="0"/>
          </a:xfrm>
          <a:prstGeom prst="straightConnector1">
            <a:avLst/>
          </a:prstGeom>
          <a:noFill/>
          <a:ln cap="flat" cmpd="sng" w="19050">
            <a:solidFill>
              <a:schemeClr val="dk2"/>
            </a:solidFill>
            <a:prstDash val="solid"/>
            <a:round/>
            <a:headEnd len="lg" w="lg" type="none"/>
            <a:tailEnd len="lg" w="lg" type="none"/>
          </a:ln>
        </p:spPr>
      </p:cxnSp>
      <p:cxnSp>
        <p:nvCxnSpPr>
          <p:cNvPr id="494" name="Shape 494"/>
          <p:cNvCxnSpPr>
            <a:stCxn id="463" idx="2"/>
          </p:cNvCxnSpPr>
          <p:nvPr/>
        </p:nvCxnSpPr>
        <p:spPr>
          <a:xfrm>
            <a:off x="1147762" y="512444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495" name="Shape 495"/>
          <p:cNvCxnSpPr>
            <a:stCxn id="462" idx="2"/>
          </p:cNvCxnSpPr>
          <p:nvPr/>
        </p:nvCxnSpPr>
        <p:spPr>
          <a:xfrm>
            <a:off x="2371725" y="512444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496" name="Shape 496"/>
          <p:cNvCxnSpPr>
            <a:endCxn id="462" idx="0"/>
          </p:cNvCxnSpPr>
          <p:nvPr/>
        </p:nvCxnSpPr>
        <p:spPr>
          <a:xfrm flipH="1">
            <a:off x="2371725" y="421896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497" name="Shape 497"/>
          <p:cNvCxnSpPr>
            <a:endCxn id="463" idx="0"/>
          </p:cNvCxnSpPr>
          <p:nvPr/>
        </p:nvCxnSpPr>
        <p:spPr>
          <a:xfrm flipH="1">
            <a:off x="1147762" y="420066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498" name="Shape 498"/>
          <p:cNvCxnSpPr>
            <a:stCxn id="465" idx="3"/>
          </p:cNvCxnSpPr>
          <p:nvPr/>
        </p:nvCxnSpPr>
        <p:spPr>
          <a:xfrm flipH="1" rot="10800000">
            <a:off x="2143125" y="420068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499" name="Shape 499"/>
          <p:cNvCxnSpPr>
            <a:stCxn id="465" idx="1"/>
          </p:cNvCxnSpPr>
          <p:nvPr/>
        </p:nvCxnSpPr>
        <p:spPr>
          <a:xfrm flipH="1">
            <a:off x="1159850" y="4206081"/>
            <a:ext cx="218100" cy="3600"/>
          </a:xfrm>
          <a:prstGeom prst="straightConnector1">
            <a:avLst/>
          </a:prstGeom>
          <a:noFill/>
          <a:ln cap="flat" cmpd="sng" w="19050">
            <a:solidFill>
              <a:schemeClr val="dk2"/>
            </a:solidFill>
            <a:prstDash val="solid"/>
            <a:round/>
            <a:headEnd len="lg" w="lg" type="none"/>
            <a:tailEnd len="lg" w="lg" type="none"/>
          </a:ln>
        </p:spPr>
      </p:cxnSp>
      <p:sp>
        <p:nvSpPr>
          <p:cNvPr id="500" name="Shape 500"/>
          <p:cNvSpPr/>
          <p:nvPr/>
        </p:nvSpPr>
        <p:spPr>
          <a:xfrm>
            <a:off x="2952900" y="230872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a:spcBef>
                <a:spcPts val="0"/>
              </a:spcBef>
              <a:buNone/>
            </a:pPr>
            <a:r>
              <a:t/>
            </a:r>
            <a:endParaRPr/>
          </a:p>
        </p:txBody>
      </p:sp>
      <p:sp>
        <p:nvSpPr>
          <p:cNvPr id="501" name="Shape 501"/>
          <p:cNvSpPr/>
          <p:nvPr/>
        </p:nvSpPr>
        <p:spPr>
          <a:xfrm>
            <a:off x="3030513" y="229395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a:spcBef>
                <a:spcPts val="0"/>
              </a:spcBef>
              <a:buNone/>
            </a:pPr>
            <a:r>
              <a:t/>
            </a:r>
            <a:endParaRPr/>
          </a:p>
        </p:txBody>
      </p:sp>
      <p:sp>
        <p:nvSpPr>
          <p:cNvPr id="502" name="Shape 502"/>
          <p:cNvSpPr txBox="1"/>
          <p:nvPr/>
        </p:nvSpPr>
        <p:spPr>
          <a:xfrm>
            <a:off x="7105651" y="435587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baseline="0" i="0" lang="en" sz="2400" u="none" cap="none" strike="noStrike">
                <a:solidFill>
                  <a:schemeClr val="dk1"/>
                </a:solidFill>
                <a:latin typeface="Arial"/>
                <a:ea typeface="Arial"/>
                <a:cs typeface="Arial"/>
                <a:sym typeface="Arial"/>
              </a:rPr>
              <a:t>loop &lt;= 20</a:t>
            </a:r>
          </a:p>
        </p:txBody>
      </p:sp>
      <p:sp>
        <p:nvSpPr>
          <p:cNvPr id="503" name="Shape 5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513" name="Shape 51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Font typeface="Arial"/>
              <a:buNone/>
            </a:pPr>
            <a:r>
              <a:t/>
            </a:r>
            <a:endParaRPr b="1" sz="3200"/>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p:txBody>
      </p:sp>
      <p:sp>
        <p:nvSpPr>
          <p:cNvPr id="514" name="Shape 5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Making Path Coverage Feasible</a:t>
            </a:r>
          </a:p>
        </p:txBody>
      </p:sp>
      <p:sp>
        <p:nvSpPr>
          <p:cNvPr id="520" name="Shape 52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Impose limitations on loops.</a:t>
            </a:r>
          </a:p>
          <a:p>
            <a:pPr indent="-228600" lvl="1" marL="914400" rtl="0">
              <a:lnSpc>
                <a:spcPct val="120000"/>
              </a:lnSpc>
              <a:spcBef>
                <a:spcPts val="0"/>
              </a:spcBef>
            </a:pPr>
            <a:r>
              <a:rPr lang="en"/>
              <a:t>Try 0,1,...,n times. </a:t>
            </a:r>
          </a:p>
          <a:p>
            <a:pPr indent="-228600" lvl="0" marL="457200" rtl="0">
              <a:lnSpc>
                <a:spcPct val="120000"/>
              </a:lnSpc>
              <a:spcBef>
                <a:spcPts val="0"/>
              </a:spcBef>
            </a:pPr>
            <a:r>
              <a:rPr lang="en"/>
              <a:t>Cover all independent subpaths.</a:t>
            </a:r>
          </a:p>
          <a:p>
            <a:pPr indent="-228600" lvl="1" marL="914400" rtl="0">
              <a:lnSpc>
                <a:spcPct val="120000"/>
              </a:lnSpc>
              <a:spcBef>
                <a:spcPts val="0"/>
              </a:spcBef>
            </a:pPr>
            <a:r>
              <a:rPr lang="en"/>
              <a:t>Which can be combined to form all paths.</a:t>
            </a:r>
          </a:p>
          <a:p>
            <a:pPr indent="-228600" lvl="0" marL="457200" rtl="0">
              <a:lnSpc>
                <a:spcPct val="120000"/>
              </a:lnSpc>
              <a:spcBef>
                <a:spcPts val="0"/>
              </a:spcBef>
            </a:pPr>
            <a:r>
              <a:rPr lang="en"/>
              <a:t>Data-Flow Coverage Criteria</a:t>
            </a:r>
          </a:p>
          <a:p>
            <a:pPr indent="-228600" lvl="1" marL="914400" rtl="0">
              <a:lnSpc>
                <a:spcPct val="120000"/>
              </a:lnSpc>
              <a:spcBef>
                <a:spcPts val="0"/>
              </a:spcBef>
            </a:pPr>
            <a:r>
              <a:rPr lang="en"/>
              <a:t>Cover all pairings of definition and use.</a:t>
            </a:r>
          </a:p>
        </p:txBody>
      </p:sp>
      <p:sp>
        <p:nvSpPr>
          <p:cNvPr id="521" name="Shape 5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2</a:t>
            </a:r>
          </a:p>
        </p:txBody>
      </p:sp>
      <p:sp>
        <p:nvSpPr>
          <p:cNvPr id="527" name="Shape 527"/>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sz="2400"/>
              <a:t>Write tests that provide statement, branch, and basic condition coverage over the following code:</a:t>
            </a:r>
          </a:p>
          <a:p>
            <a:pPr rtl="0">
              <a:spcBef>
                <a:spcPts val="0"/>
              </a:spcBef>
              <a:buNone/>
            </a:pPr>
            <a:r>
              <a:t/>
            </a:r>
            <a:endParaRPr sz="24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45720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rPr b="1" lang="en" sz="2400"/>
              <a:t>(Hint - draw the CFG first to help check coverage)</a:t>
            </a:r>
          </a:p>
        </p:txBody>
      </p:sp>
      <p:sp>
        <p:nvSpPr>
          <p:cNvPr id="528" name="Shape 5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2</a:t>
            </a:r>
          </a:p>
        </p:txBody>
      </p:sp>
      <p:sp>
        <p:nvSpPr>
          <p:cNvPr id="534" name="Shape 534"/>
          <p:cNvSpPr/>
          <p:nvPr/>
        </p:nvSpPr>
        <p:spPr>
          <a:xfrm>
            <a:off x="226200" y="1968975"/>
            <a:ext cx="1087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rgbClr val="000000"/>
                </a:solidFill>
                <a:latin typeface="Arial"/>
                <a:ea typeface="Arial"/>
                <a:cs typeface="Arial"/>
                <a:sym typeface="Arial"/>
              </a:rPr>
              <a:t>in</a:t>
            </a:r>
            <a:r>
              <a:rPr b="1" lang="en">
                <a:solidFill>
                  <a:srgbClr val="000000"/>
                </a:solidFill>
              </a:rPr>
              <a:t>dex</a:t>
            </a:r>
            <a:r>
              <a:rPr b="1" baseline="0" i="0" lang="en" sz="1400" u="none" cap="none" strike="noStrike">
                <a:solidFill>
                  <a:srgbClr val="000000"/>
                </a:solidFill>
                <a:latin typeface="Arial"/>
                <a:ea typeface="Arial"/>
                <a:cs typeface="Arial"/>
                <a:sym typeface="Arial"/>
              </a:rPr>
              <a:t>=0</a:t>
            </a:r>
          </a:p>
        </p:txBody>
      </p:sp>
      <p:sp>
        <p:nvSpPr>
          <p:cNvPr id="535" name="Shape 535"/>
          <p:cNvSpPr/>
          <p:nvPr/>
        </p:nvSpPr>
        <p:spPr>
          <a:xfrm>
            <a:off x="226200" y="2768800"/>
            <a:ext cx="25826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(N==1) &amp;&amp; (A[0] = what)</a:t>
            </a:r>
          </a:p>
        </p:txBody>
      </p:sp>
      <p:sp>
        <p:nvSpPr>
          <p:cNvPr id="536" name="Shape 536"/>
          <p:cNvSpPr/>
          <p:nvPr/>
        </p:nvSpPr>
        <p:spPr>
          <a:xfrm>
            <a:off x="973800" y="4125300"/>
            <a:ext cx="1087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0;</a:t>
            </a:r>
          </a:p>
        </p:txBody>
      </p:sp>
      <p:cxnSp>
        <p:nvCxnSpPr>
          <p:cNvPr id="537" name="Shape 537"/>
          <p:cNvCxnSpPr>
            <a:stCxn id="535" idx="2"/>
            <a:endCxn id="536" idx="0"/>
          </p:cNvCxnSpPr>
          <p:nvPr/>
        </p:nvCxnSpPr>
        <p:spPr>
          <a:xfrm>
            <a:off x="1517549" y="3394299"/>
            <a:ext cx="0" cy="731100"/>
          </a:xfrm>
          <a:prstGeom prst="straightConnector1">
            <a:avLst/>
          </a:prstGeom>
          <a:noFill/>
          <a:ln cap="flat" cmpd="sng" w="19050">
            <a:solidFill>
              <a:srgbClr val="646B86"/>
            </a:solidFill>
            <a:prstDash val="solid"/>
            <a:round/>
            <a:headEnd len="lg" w="lg" type="none"/>
            <a:tailEnd len="lg" w="lg" type="triangle"/>
          </a:ln>
        </p:spPr>
      </p:cxnSp>
      <p:sp>
        <p:nvSpPr>
          <p:cNvPr id="538" name="Shape 538"/>
          <p:cNvSpPr/>
          <p:nvPr/>
        </p:nvSpPr>
        <p:spPr>
          <a:xfrm>
            <a:off x="3027250" y="2768800"/>
            <a:ext cx="14636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N==0</a:t>
            </a:r>
          </a:p>
        </p:txBody>
      </p:sp>
      <p:sp>
        <p:nvSpPr>
          <p:cNvPr id="539" name="Shape 539"/>
          <p:cNvSpPr txBox="1"/>
          <p:nvPr/>
        </p:nvSpPr>
        <p:spPr>
          <a:xfrm>
            <a:off x="2595875" y="2624350"/>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40" name="Shape 540"/>
          <p:cNvSpPr txBox="1"/>
          <p:nvPr/>
        </p:nvSpPr>
        <p:spPr>
          <a:xfrm>
            <a:off x="1658525" y="3517837"/>
            <a:ext cx="6444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41" name="Shape 541"/>
          <p:cNvSpPr/>
          <p:nvPr/>
        </p:nvSpPr>
        <p:spPr>
          <a:xfrm>
            <a:off x="3215350" y="4125300"/>
            <a:ext cx="1087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542" name="Shape 542"/>
          <p:cNvCxnSpPr>
            <a:stCxn id="538" idx="2"/>
            <a:endCxn id="541" idx="0"/>
          </p:cNvCxnSpPr>
          <p:nvPr/>
        </p:nvCxnSpPr>
        <p:spPr>
          <a:xfrm>
            <a:off x="3759099" y="3394299"/>
            <a:ext cx="0" cy="731100"/>
          </a:xfrm>
          <a:prstGeom prst="straightConnector1">
            <a:avLst/>
          </a:prstGeom>
          <a:noFill/>
          <a:ln cap="flat" cmpd="sng" w="19050">
            <a:solidFill>
              <a:srgbClr val="646B86"/>
            </a:solidFill>
            <a:prstDash val="solid"/>
            <a:round/>
            <a:headEnd len="lg" w="lg" type="none"/>
            <a:tailEnd len="lg" w="lg" type="triangle"/>
          </a:ln>
        </p:spPr>
      </p:cxnSp>
      <p:sp>
        <p:nvSpPr>
          <p:cNvPr id="543" name="Shape 543"/>
          <p:cNvSpPr txBox="1"/>
          <p:nvPr/>
        </p:nvSpPr>
        <p:spPr>
          <a:xfrm>
            <a:off x="5559500" y="3299312"/>
            <a:ext cx="6444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44" name="Shape 544"/>
          <p:cNvSpPr/>
          <p:nvPr/>
        </p:nvSpPr>
        <p:spPr>
          <a:xfrm>
            <a:off x="4778000" y="2768800"/>
            <a:ext cx="1087500"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N&gt;1</a:t>
            </a:r>
          </a:p>
        </p:txBody>
      </p:sp>
      <p:cxnSp>
        <p:nvCxnSpPr>
          <p:cNvPr id="545" name="Shape 545"/>
          <p:cNvCxnSpPr>
            <a:stCxn id="534" idx="2"/>
            <a:endCxn id="535" idx="0"/>
          </p:cNvCxnSpPr>
          <p:nvPr/>
        </p:nvCxnSpPr>
        <p:spPr>
          <a:xfrm>
            <a:off x="769950" y="2418375"/>
            <a:ext cx="747600" cy="350400"/>
          </a:xfrm>
          <a:prstGeom prst="straightConnector1">
            <a:avLst/>
          </a:prstGeom>
          <a:noFill/>
          <a:ln cap="flat" cmpd="sng" w="19050">
            <a:solidFill>
              <a:srgbClr val="646B86"/>
            </a:solidFill>
            <a:prstDash val="solid"/>
            <a:round/>
            <a:headEnd len="lg" w="lg" type="none"/>
            <a:tailEnd len="lg" w="lg" type="triangle"/>
          </a:ln>
        </p:spPr>
      </p:cxnSp>
      <p:cxnSp>
        <p:nvCxnSpPr>
          <p:cNvPr id="546" name="Shape 546"/>
          <p:cNvCxnSpPr>
            <a:stCxn id="535" idx="3"/>
            <a:endCxn id="538" idx="1"/>
          </p:cNvCxnSpPr>
          <p:nvPr/>
        </p:nvCxnSpPr>
        <p:spPr>
          <a:xfrm>
            <a:off x="2808899" y="3081549"/>
            <a:ext cx="218400" cy="0"/>
          </a:xfrm>
          <a:prstGeom prst="straightConnector1">
            <a:avLst/>
          </a:prstGeom>
          <a:noFill/>
          <a:ln cap="flat" cmpd="sng" w="19050">
            <a:solidFill>
              <a:srgbClr val="646B86"/>
            </a:solidFill>
            <a:prstDash val="solid"/>
            <a:round/>
            <a:headEnd len="lg" w="lg" type="none"/>
            <a:tailEnd len="lg" w="lg" type="triangle"/>
          </a:ln>
        </p:spPr>
      </p:cxnSp>
      <p:cxnSp>
        <p:nvCxnSpPr>
          <p:cNvPr id="547" name="Shape 547"/>
          <p:cNvCxnSpPr>
            <a:stCxn id="538" idx="3"/>
            <a:endCxn id="544" idx="1"/>
          </p:cNvCxnSpPr>
          <p:nvPr/>
        </p:nvCxnSpPr>
        <p:spPr>
          <a:xfrm>
            <a:off x="4490949" y="3081549"/>
            <a:ext cx="287100" cy="0"/>
          </a:xfrm>
          <a:prstGeom prst="straightConnector1">
            <a:avLst/>
          </a:prstGeom>
          <a:noFill/>
          <a:ln cap="flat" cmpd="sng" w="19050">
            <a:solidFill>
              <a:srgbClr val="646B86"/>
            </a:solidFill>
            <a:prstDash val="solid"/>
            <a:round/>
            <a:headEnd len="lg" w="lg" type="none"/>
            <a:tailEnd len="lg" w="lg" type="triangle"/>
          </a:ln>
        </p:spPr>
      </p:cxnSp>
      <p:sp>
        <p:nvSpPr>
          <p:cNvPr id="548" name="Shape 548"/>
          <p:cNvSpPr txBox="1"/>
          <p:nvPr/>
        </p:nvSpPr>
        <p:spPr>
          <a:xfrm>
            <a:off x="5765925" y="2624350"/>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49" name="Shape 549"/>
          <p:cNvSpPr/>
          <p:nvPr/>
        </p:nvSpPr>
        <p:spPr>
          <a:xfrm>
            <a:off x="8004300" y="2856850"/>
            <a:ext cx="1087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550" name="Shape 550"/>
          <p:cNvCxnSpPr>
            <a:stCxn id="544" idx="3"/>
            <a:endCxn id="549" idx="1"/>
          </p:cNvCxnSpPr>
          <p:nvPr/>
        </p:nvCxnSpPr>
        <p:spPr>
          <a:xfrm>
            <a:off x="5865500" y="3081549"/>
            <a:ext cx="2138700" cy="0"/>
          </a:xfrm>
          <a:prstGeom prst="straightConnector1">
            <a:avLst/>
          </a:prstGeom>
          <a:noFill/>
          <a:ln cap="flat" cmpd="sng" w="19050">
            <a:solidFill>
              <a:srgbClr val="646B86"/>
            </a:solidFill>
            <a:prstDash val="solid"/>
            <a:round/>
            <a:headEnd len="lg" w="lg" type="none"/>
            <a:tailEnd len="lg" w="lg" type="triangle"/>
          </a:ln>
        </p:spPr>
      </p:cxnSp>
      <p:sp>
        <p:nvSpPr>
          <p:cNvPr id="551" name="Shape 551"/>
          <p:cNvSpPr txBox="1"/>
          <p:nvPr/>
        </p:nvSpPr>
        <p:spPr>
          <a:xfrm>
            <a:off x="4318600" y="2624350"/>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52" name="Shape 552"/>
          <p:cNvSpPr/>
          <p:nvPr/>
        </p:nvSpPr>
        <p:spPr>
          <a:xfrm>
            <a:off x="4832950" y="3661525"/>
            <a:ext cx="13892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 &lt; N</a:t>
            </a:r>
          </a:p>
        </p:txBody>
      </p:sp>
      <p:cxnSp>
        <p:nvCxnSpPr>
          <p:cNvPr id="553" name="Shape 553"/>
          <p:cNvCxnSpPr>
            <a:stCxn id="544" idx="2"/>
            <a:endCxn id="552" idx="0"/>
          </p:cNvCxnSpPr>
          <p:nvPr/>
        </p:nvCxnSpPr>
        <p:spPr>
          <a:xfrm>
            <a:off x="5321750" y="3394299"/>
            <a:ext cx="205800" cy="267300"/>
          </a:xfrm>
          <a:prstGeom prst="straightConnector1">
            <a:avLst/>
          </a:prstGeom>
          <a:noFill/>
          <a:ln cap="flat" cmpd="sng" w="19050">
            <a:solidFill>
              <a:srgbClr val="646B86"/>
            </a:solidFill>
            <a:prstDash val="solid"/>
            <a:round/>
            <a:headEnd len="lg" w="lg" type="none"/>
            <a:tailEnd len="lg" w="lg" type="triangle"/>
          </a:ln>
        </p:spPr>
      </p:cxnSp>
      <p:sp>
        <p:nvSpPr>
          <p:cNvPr id="554" name="Shape 554"/>
          <p:cNvSpPr txBox="1"/>
          <p:nvPr/>
        </p:nvSpPr>
        <p:spPr>
          <a:xfrm>
            <a:off x="3911500" y="3683600"/>
            <a:ext cx="6444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55" name="Shape 555"/>
          <p:cNvSpPr/>
          <p:nvPr/>
        </p:nvSpPr>
        <p:spPr>
          <a:xfrm>
            <a:off x="4553800" y="4483625"/>
            <a:ext cx="1947600"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A[index] == what</a:t>
            </a:r>
          </a:p>
        </p:txBody>
      </p:sp>
      <p:cxnSp>
        <p:nvCxnSpPr>
          <p:cNvPr id="556" name="Shape 556"/>
          <p:cNvCxnSpPr>
            <a:stCxn id="552" idx="2"/>
            <a:endCxn id="555" idx="0"/>
          </p:cNvCxnSpPr>
          <p:nvPr/>
        </p:nvCxnSpPr>
        <p:spPr>
          <a:xfrm>
            <a:off x="5527599" y="4287024"/>
            <a:ext cx="0" cy="196500"/>
          </a:xfrm>
          <a:prstGeom prst="straightConnector1">
            <a:avLst/>
          </a:prstGeom>
          <a:noFill/>
          <a:ln cap="flat" cmpd="sng" w="19050">
            <a:solidFill>
              <a:srgbClr val="646B86"/>
            </a:solidFill>
            <a:prstDash val="solid"/>
            <a:round/>
            <a:headEnd len="lg" w="lg" type="none"/>
            <a:tailEnd len="lg" w="lg" type="triangle"/>
          </a:ln>
        </p:spPr>
      </p:cxnSp>
      <p:sp>
        <p:nvSpPr>
          <p:cNvPr id="557" name="Shape 557"/>
          <p:cNvSpPr txBox="1"/>
          <p:nvPr/>
        </p:nvSpPr>
        <p:spPr>
          <a:xfrm>
            <a:off x="4778000" y="4156725"/>
            <a:ext cx="5888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58" name="Shape 558"/>
          <p:cNvSpPr/>
          <p:nvPr/>
        </p:nvSpPr>
        <p:spPr>
          <a:xfrm>
            <a:off x="6203900" y="5082950"/>
            <a:ext cx="13892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index;</a:t>
            </a:r>
          </a:p>
        </p:txBody>
      </p:sp>
      <p:cxnSp>
        <p:nvCxnSpPr>
          <p:cNvPr id="559" name="Shape 559"/>
          <p:cNvCxnSpPr>
            <a:stCxn id="555" idx="2"/>
            <a:endCxn id="558" idx="1"/>
          </p:cNvCxnSpPr>
          <p:nvPr/>
        </p:nvCxnSpPr>
        <p:spPr>
          <a:xfrm>
            <a:off x="5527600" y="5109124"/>
            <a:ext cx="676200" cy="198600"/>
          </a:xfrm>
          <a:prstGeom prst="straightConnector1">
            <a:avLst/>
          </a:prstGeom>
          <a:noFill/>
          <a:ln cap="flat" cmpd="sng" w="19050">
            <a:solidFill>
              <a:srgbClr val="646B86"/>
            </a:solidFill>
            <a:prstDash val="solid"/>
            <a:round/>
            <a:headEnd len="lg" w="lg" type="none"/>
            <a:tailEnd len="lg" w="lg" type="triangle"/>
          </a:ln>
        </p:spPr>
      </p:cxnSp>
      <p:sp>
        <p:nvSpPr>
          <p:cNvPr id="560" name="Shape 560"/>
          <p:cNvSpPr txBox="1"/>
          <p:nvPr/>
        </p:nvSpPr>
        <p:spPr>
          <a:xfrm>
            <a:off x="5321750" y="5109125"/>
            <a:ext cx="5888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61" name="Shape 561"/>
          <p:cNvSpPr/>
          <p:nvPr/>
        </p:nvSpPr>
        <p:spPr>
          <a:xfrm>
            <a:off x="6923225" y="4571675"/>
            <a:ext cx="10077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a:t>
            </a:r>
          </a:p>
        </p:txBody>
      </p:sp>
      <p:cxnSp>
        <p:nvCxnSpPr>
          <p:cNvPr id="562" name="Shape 562"/>
          <p:cNvCxnSpPr>
            <a:stCxn id="555" idx="3"/>
            <a:endCxn id="561" idx="1"/>
          </p:cNvCxnSpPr>
          <p:nvPr/>
        </p:nvCxnSpPr>
        <p:spPr>
          <a:xfrm>
            <a:off x="6501400" y="4796374"/>
            <a:ext cx="421800" cy="0"/>
          </a:xfrm>
          <a:prstGeom prst="straightConnector1">
            <a:avLst/>
          </a:prstGeom>
          <a:noFill/>
          <a:ln cap="flat" cmpd="sng" w="19050">
            <a:solidFill>
              <a:srgbClr val="646B86"/>
            </a:solidFill>
            <a:prstDash val="solid"/>
            <a:round/>
            <a:headEnd len="lg" w="lg" type="none"/>
            <a:tailEnd len="lg" w="lg" type="triangle"/>
          </a:ln>
        </p:spPr>
      </p:cxnSp>
      <p:sp>
        <p:nvSpPr>
          <p:cNvPr id="563" name="Shape 563"/>
          <p:cNvSpPr txBox="1"/>
          <p:nvPr/>
        </p:nvSpPr>
        <p:spPr>
          <a:xfrm>
            <a:off x="6250537" y="4339175"/>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564" name="Shape 564"/>
          <p:cNvCxnSpPr>
            <a:stCxn id="561" idx="0"/>
          </p:cNvCxnSpPr>
          <p:nvPr/>
        </p:nvCxnSpPr>
        <p:spPr>
          <a:xfrm rot="10800000">
            <a:off x="7416275" y="4000775"/>
            <a:ext cx="10800" cy="570900"/>
          </a:xfrm>
          <a:prstGeom prst="straightConnector1">
            <a:avLst/>
          </a:prstGeom>
          <a:noFill/>
          <a:ln cap="flat" cmpd="sng" w="19050">
            <a:solidFill>
              <a:srgbClr val="646B86"/>
            </a:solidFill>
            <a:prstDash val="solid"/>
            <a:round/>
            <a:headEnd len="lg" w="lg" type="none"/>
            <a:tailEnd len="lg" w="lg" type="none"/>
          </a:ln>
        </p:spPr>
      </p:cxnSp>
      <p:cxnSp>
        <p:nvCxnSpPr>
          <p:cNvPr id="565" name="Shape 565"/>
          <p:cNvCxnSpPr/>
          <p:nvPr/>
        </p:nvCxnSpPr>
        <p:spPr>
          <a:xfrm flipH="1">
            <a:off x="5957950" y="4012075"/>
            <a:ext cx="1458299" cy="125399"/>
          </a:xfrm>
          <a:prstGeom prst="straightConnector1">
            <a:avLst/>
          </a:prstGeom>
          <a:noFill/>
          <a:ln cap="flat" cmpd="sng" w="19050">
            <a:solidFill>
              <a:srgbClr val="646B86"/>
            </a:solidFill>
            <a:prstDash val="solid"/>
            <a:round/>
            <a:headEnd len="lg" w="lg" type="none"/>
            <a:tailEnd len="lg" w="lg" type="triangle"/>
          </a:ln>
        </p:spPr>
      </p:cxnSp>
      <p:cxnSp>
        <p:nvCxnSpPr>
          <p:cNvPr id="566" name="Shape 566"/>
          <p:cNvCxnSpPr>
            <a:stCxn id="552" idx="3"/>
            <a:endCxn id="549" idx="1"/>
          </p:cNvCxnSpPr>
          <p:nvPr/>
        </p:nvCxnSpPr>
        <p:spPr>
          <a:xfrm flipH="1" rot="10800000">
            <a:off x="6222249" y="3081474"/>
            <a:ext cx="1782000" cy="892800"/>
          </a:xfrm>
          <a:prstGeom prst="straightConnector1">
            <a:avLst/>
          </a:prstGeom>
          <a:noFill/>
          <a:ln cap="flat" cmpd="sng" w="19050">
            <a:solidFill>
              <a:srgbClr val="646B86"/>
            </a:solidFill>
            <a:prstDash val="solid"/>
            <a:round/>
            <a:headEnd len="lg" w="lg" type="none"/>
            <a:tailEnd len="lg" w="lg" type="triangle"/>
          </a:ln>
        </p:spPr>
      </p:cxnSp>
      <p:sp>
        <p:nvSpPr>
          <p:cNvPr id="567" name="Shape 567"/>
          <p:cNvSpPr txBox="1"/>
          <p:nvPr/>
        </p:nvSpPr>
        <p:spPr>
          <a:xfrm>
            <a:off x="6250550" y="3299312"/>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68" name="Shape 5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276825" y="338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2 - Possible Solution</a:t>
            </a:r>
          </a:p>
        </p:txBody>
      </p:sp>
      <p:sp>
        <p:nvSpPr>
          <p:cNvPr id="574" name="Shape 574"/>
          <p:cNvSpPr/>
          <p:nvPr/>
        </p:nvSpPr>
        <p:spPr>
          <a:xfrm>
            <a:off x="139200" y="1481400"/>
            <a:ext cx="1087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baseline="0" i="0" lang="en" sz="1400" u="none" cap="none" strike="noStrike">
                <a:solidFill>
                  <a:schemeClr val="dk1"/>
                </a:solidFill>
                <a:latin typeface="Arial"/>
                <a:ea typeface="Arial"/>
                <a:cs typeface="Arial"/>
                <a:sym typeface="Arial"/>
              </a:rPr>
              <a:t>in</a:t>
            </a:r>
            <a:r>
              <a:rPr b="1" lang="en">
                <a:solidFill>
                  <a:schemeClr val="dk1"/>
                </a:solidFill>
              </a:rPr>
              <a:t>dex</a:t>
            </a:r>
            <a:r>
              <a:rPr b="1" baseline="0" i="0" lang="en" sz="1400" u="none" cap="none" strike="noStrike">
                <a:solidFill>
                  <a:schemeClr val="dk1"/>
                </a:solidFill>
                <a:latin typeface="Arial"/>
                <a:ea typeface="Arial"/>
                <a:cs typeface="Arial"/>
                <a:sym typeface="Arial"/>
              </a:rPr>
              <a:t>=0</a:t>
            </a:r>
          </a:p>
        </p:txBody>
      </p:sp>
      <p:sp>
        <p:nvSpPr>
          <p:cNvPr id="575" name="Shape 575"/>
          <p:cNvSpPr/>
          <p:nvPr/>
        </p:nvSpPr>
        <p:spPr>
          <a:xfrm>
            <a:off x="139200" y="2613050"/>
            <a:ext cx="25826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(N==1) &amp;&amp; (A[0] = what)</a:t>
            </a:r>
          </a:p>
        </p:txBody>
      </p:sp>
      <p:sp>
        <p:nvSpPr>
          <p:cNvPr id="576" name="Shape 576"/>
          <p:cNvSpPr/>
          <p:nvPr/>
        </p:nvSpPr>
        <p:spPr>
          <a:xfrm>
            <a:off x="886800" y="3969550"/>
            <a:ext cx="1087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0;</a:t>
            </a:r>
          </a:p>
        </p:txBody>
      </p:sp>
      <p:cxnSp>
        <p:nvCxnSpPr>
          <p:cNvPr id="577" name="Shape 577"/>
          <p:cNvCxnSpPr>
            <a:stCxn id="575" idx="2"/>
            <a:endCxn id="576" idx="0"/>
          </p:cNvCxnSpPr>
          <p:nvPr/>
        </p:nvCxnSpPr>
        <p:spPr>
          <a:xfrm>
            <a:off x="1430549" y="3238549"/>
            <a:ext cx="0" cy="731099"/>
          </a:xfrm>
          <a:prstGeom prst="straightConnector1">
            <a:avLst/>
          </a:prstGeom>
          <a:noFill/>
          <a:ln cap="flat" cmpd="sng" w="19050">
            <a:solidFill>
              <a:schemeClr val="dk2"/>
            </a:solidFill>
            <a:prstDash val="solid"/>
            <a:round/>
            <a:headEnd len="lg" w="lg" type="none"/>
            <a:tailEnd len="lg" w="lg" type="triangle"/>
          </a:ln>
        </p:spPr>
      </p:cxnSp>
      <p:sp>
        <p:nvSpPr>
          <p:cNvPr id="578" name="Shape 578"/>
          <p:cNvSpPr/>
          <p:nvPr/>
        </p:nvSpPr>
        <p:spPr>
          <a:xfrm>
            <a:off x="2940250" y="2613050"/>
            <a:ext cx="14636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N==0</a:t>
            </a:r>
          </a:p>
        </p:txBody>
      </p:sp>
      <p:sp>
        <p:nvSpPr>
          <p:cNvPr id="579" name="Shape 579"/>
          <p:cNvSpPr txBox="1"/>
          <p:nvPr/>
        </p:nvSpPr>
        <p:spPr>
          <a:xfrm>
            <a:off x="2508875" y="2468600"/>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80" name="Shape 580"/>
          <p:cNvSpPr txBox="1"/>
          <p:nvPr/>
        </p:nvSpPr>
        <p:spPr>
          <a:xfrm>
            <a:off x="1571525" y="3362087"/>
            <a:ext cx="6444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81" name="Shape 581"/>
          <p:cNvSpPr/>
          <p:nvPr/>
        </p:nvSpPr>
        <p:spPr>
          <a:xfrm>
            <a:off x="3128350" y="3969550"/>
            <a:ext cx="1087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582" name="Shape 582"/>
          <p:cNvCxnSpPr>
            <a:stCxn id="578" idx="2"/>
            <a:endCxn id="581" idx="0"/>
          </p:cNvCxnSpPr>
          <p:nvPr/>
        </p:nvCxnSpPr>
        <p:spPr>
          <a:xfrm>
            <a:off x="3672099" y="3238549"/>
            <a:ext cx="0" cy="731099"/>
          </a:xfrm>
          <a:prstGeom prst="straightConnector1">
            <a:avLst/>
          </a:prstGeom>
          <a:noFill/>
          <a:ln cap="flat" cmpd="sng" w="19050">
            <a:solidFill>
              <a:schemeClr val="dk2"/>
            </a:solidFill>
            <a:prstDash val="solid"/>
            <a:round/>
            <a:headEnd len="lg" w="lg" type="none"/>
            <a:tailEnd len="lg" w="lg" type="triangle"/>
          </a:ln>
        </p:spPr>
      </p:cxnSp>
      <p:sp>
        <p:nvSpPr>
          <p:cNvPr id="583" name="Shape 583"/>
          <p:cNvSpPr txBox="1"/>
          <p:nvPr/>
        </p:nvSpPr>
        <p:spPr>
          <a:xfrm>
            <a:off x="5472500" y="3143562"/>
            <a:ext cx="6444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84" name="Shape 584"/>
          <p:cNvSpPr/>
          <p:nvPr/>
        </p:nvSpPr>
        <p:spPr>
          <a:xfrm>
            <a:off x="4691000" y="2613050"/>
            <a:ext cx="10875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N&gt;1</a:t>
            </a:r>
          </a:p>
        </p:txBody>
      </p:sp>
      <p:cxnSp>
        <p:nvCxnSpPr>
          <p:cNvPr id="585" name="Shape 585"/>
          <p:cNvCxnSpPr>
            <a:stCxn id="574" idx="2"/>
            <a:endCxn id="575" idx="0"/>
          </p:cNvCxnSpPr>
          <p:nvPr/>
        </p:nvCxnSpPr>
        <p:spPr>
          <a:xfrm>
            <a:off x="682950" y="1930800"/>
            <a:ext cx="747600" cy="682200"/>
          </a:xfrm>
          <a:prstGeom prst="straightConnector1">
            <a:avLst/>
          </a:prstGeom>
          <a:noFill/>
          <a:ln cap="flat" cmpd="sng" w="19050">
            <a:solidFill>
              <a:schemeClr val="dk2"/>
            </a:solidFill>
            <a:prstDash val="solid"/>
            <a:round/>
            <a:headEnd len="lg" w="lg" type="none"/>
            <a:tailEnd len="lg" w="lg" type="triangle"/>
          </a:ln>
        </p:spPr>
      </p:cxnSp>
      <p:cxnSp>
        <p:nvCxnSpPr>
          <p:cNvPr id="586" name="Shape 586"/>
          <p:cNvCxnSpPr>
            <a:stCxn id="575" idx="3"/>
            <a:endCxn id="578" idx="1"/>
          </p:cNvCxnSpPr>
          <p:nvPr/>
        </p:nvCxnSpPr>
        <p:spPr>
          <a:xfrm>
            <a:off x="2721899" y="2925799"/>
            <a:ext cx="218400" cy="0"/>
          </a:xfrm>
          <a:prstGeom prst="straightConnector1">
            <a:avLst/>
          </a:prstGeom>
          <a:noFill/>
          <a:ln cap="flat" cmpd="sng" w="19050">
            <a:solidFill>
              <a:schemeClr val="dk2"/>
            </a:solidFill>
            <a:prstDash val="solid"/>
            <a:round/>
            <a:headEnd len="lg" w="lg" type="none"/>
            <a:tailEnd len="lg" w="lg" type="triangle"/>
          </a:ln>
        </p:spPr>
      </p:cxnSp>
      <p:cxnSp>
        <p:nvCxnSpPr>
          <p:cNvPr id="587" name="Shape 587"/>
          <p:cNvCxnSpPr>
            <a:stCxn id="578" idx="3"/>
            <a:endCxn id="584" idx="1"/>
          </p:cNvCxnSpPr>
          <p:nvPr/>
        </p:nvCxnSpPr>
        <p:spPr>
          <a:xfrm>
            <a:off x="4403949" y="2925799"/>
            <a:ext cx="287100" cy="0"/>
          </a:xfrm>
          <a:prstGeom prst="straightConnector1">
            <a:avLst/>
          </a:prstGeom>
          <a:noFill/>
          <a:ln cap="flat" cmpd="sng" w="19050">
            <a:solidFill>
              <a:schemeClr val="dk2"/>
            </a:solidFill>
            <a:prstDash val="solid"/>
            <a:round/>
            <a:headEnd len="lg" w="lg" type="none"/>
            <a:tailEnd len="lg" w="lg" type="triangle"/>
          </a:ln>
        </p:spPr>
      </p:cxnSp>
      <p:sp>
        <p:nvSpPr>
          <p:cNvPr id="588" name="Shape 588"/>
          <p:cNvSpPr txBox="1"/>
          <p:nvPr/>
        </p:nvSpPr>
        <p:spPr>
          <a:xfrm>
            <a:off x="5678925" y="2468600"/>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89" name="Shape 589"/>
          <p:cNvSpPr/>
          <p:nvPr/>
        </p:nvSpPr>
        <p:spPr>
          <a:xfrm>
            <a:off x="7917300" y="2701100"/>
            <a:ext cx="1087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590" name="Shape 590"/>
          <p:cNvCxnSpPr>
            <a:stCxn id="584" idx="3"/>
            <a:endCxn id="589" idx="1"/>
          </p:cNvCxnSpPr>
          <p:nvPr/>
        </p:nvCxnSpPr>
        <p:spPr>
          <a:xfrm>
            <a:off x="5778500" y="2925799"/>
            <a:ext cx="2138700" cy="0"/>
          </a:xfrm>
          <a:prstGeom prst="straightConnector1">
            <a:avLst/>
          </a:prstGeom>
          <a:noFill/>
          <a:ln cap="flat" cmpd="sng" w="19050">
            <a:solidFill>
              <a:schemeClr val="dk2"/>
            </a:solidFill>
            <a:prstDash val="solid"/>
            <a:round/>
            <a:headEnd len="lg" w="lg" type="none"/>
            <a:tailEnd len="lg" w="lg" type="triangle"/>
          </a:ln>
        </p:spPr>
      </p:cxnSp>
      <p:sp>
        <p:nvSpPr>
          <p:cNvPr id="591" name="Shape 591"/>
          <p:cNvSpPr txBox="1"/>
          <p:nvPr/>
        </p:nvSpPr>
        <p:spPr>
          <a:xfrm>
            <a:off x="4231600" y="2468600"/>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92" name="Shape 592"/>
          <p:cNvSpPr/>
          <p:nvPr/>
        </p:nvSpPr>
        <p:spPr>
          <a:xfrm>
            <a:off x="4745950" y="3505775"/>
            <a:ext cx="13892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 &lt; N</a:t>
            </a:r>
          </a:p>
        </p:txBody>
      </p:sp>
      <p:cxnSp>
        <p:nvCxnSpPr>
          <p:cNvPr id="593" name="Shape 593"/>
          <p:cNvCxnSpPr>
            <a:stCxn id="584" idx="2"/>
            <a:endCxn id="592" idx="0"/>
          </p:cNvCxnSpPr>
          <p:nvPr/>
        </p:nvCxnSpPr>
        <p:spPr>
          <a:xfrm>
            <a:off x="5234750" y="3238549"/>
            <a:ext cx="205800" cy="267299"/>
          </a:xfrm>
          <a:prstGeom prst="straightConnector1">
            <a:avLst/>
          </a:prstGeom>
          <a:noFill/>
          <a:ln cap="flat" cmpd="sng" w="19050">
            <a:solidFill>
              <a:schemeClr val="dk2"/>
            </a:solidFill>
            <a:prstDash val="solid"/>
            <a:round/>
            <a:headEnd len="lg" w="lg" type="none"/>
            <a:tailEnd len="lg" w="lg" type="triangle"/>
          </a:ln>
        </p:spPr>
      </p:cxnSp>
      <p:sp>
        <p:nvSpPr>
          <p:cNvPr id="594" name="Shape 594"/>
          <p:cNvSpPr txBox="1"/>
          <p:nvPr/>
        </p:nvSpPr>
        <p:spPr>
          <a:xfrm>
            <a:off x="3824500" y="3527850"/>
            <a:ext cx="6444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95" name="Shape 595"/>
          <p:cNvSpPr/>
          <p:nvPr/>
        </p:nvSpPr>
        <p:spPr>
          <a:xfrm>
            <a:off x="4466800" y="4327875"/>
            <a:ext cx="19476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A[index] == what</a:t>
            </a:r>
          </a:p>
        </p:txBody>
      </p:sp>
      <p:cxnSp>
        <p:nvCxnSpPr>
          <p:cNvPr id="596" name="Shape 596"/>
          <p:cNvCxnSpPr>
            <a:stCxn id="592" idx="2"/>
            <a:endCxn id="595" idx="0"/>
          </p:cNvCxnSpPr>
          <p:nvPr/>
        </p:nvCxnSpPr>
        <p:spPr>
          <a:xfrm>
            <a:off x="5440599" y="4131274"/>
            <a:ext cx="0" cy="196500"/>
          </a:xfrm>
          <a:prstGeom prst="straightConnector1">
            <a:avLst/>
          </a:prstGeom>
          <a:noFill/>
          <a:ln cap="flat" cmpd="sng" w="19050">
            <a:solidFill>
              <a:schemeClr val="dk2"/>
            </a:solidFill>
            <a:prstDash val="solid"/>
            <a:round/>
            <a:headEnd len="lg" w="lg" type="none"/>
            <a:tailEnd len="lg" w="lg" type="triangle"/>
          </a:ln>
        </p:spPr>
      </p:cxnSp>
      <p:sp>
        <p:nvSpPr>
          <p:cNvPr id="597" name="Shape 597"/>
          <p:cNvSpPr txBox="1"/>
          <p:nvPr/>
        </p:nvSpPr>
        <p:spPr>
          <a:xfrm>
            <a:off x="4691000" y="4000975"/>
            <a:ext cx="5888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98" name="Shape 598"/>
          <p:cNvSpPr/>
          <p:nvPr/>
        </p:nvSpPr>
        <p:spPr>
          <a:xfrm>
            <a:off x="6116900" y="4927200"/>
            <a:ext cx="13892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index;</a:t>
            </a:r>
          </a:p>
        </p:txBody>
      </p:sp>
      <p:cxnSp>
        <p:nvCxnSpPr>
          <p:cNvPr id="599" name="Shape 599"/>
          <p:cNvCxnSpPr>
            <a:stCxn id="595" idx="2"/>
            <a:endCxn id="598" idx="1"/>
          </p:cNvCxnSpPr>
          <p:nvPr/>
        </p:nvCxnSpPr>
        <p:spPr>
          <a:xfrm>
            <a:off x="5440600" y="4953374"/>
            <a:ext cx="676200" cy="198600"/>
          </a:xfrm>
          <a:prstGeom prst="straightConnector1">
            <a:avLst/>
          </a:prstGeom>
          <a:noFill/>
          <a:ln cap="flat" cmpd="sng" w="19050">
            <a:solidFill>
              <a:schemeClr val="dk2"/>
            </a:solidFill>
            <a:prstDash val="solid"/>
            <a:round/>
            <a:headEnd len="lg" w="lg" type="none"/>
            <a:tailEnd len="lg" w="lg" type="triangle"/>
          </a:ln>
        </p:spPr>
      </p:cxnSp>
      <p:sp>
        <p:nvSpPr>
          <p:cNvPr id="600" name="Shape 600"/>
          <p:cNvSpPr txBox="1"/>
          <p:nvPr/>
        </p:nvSpPr>
        <p:spPr>
          <a:xfrm>
            <a:off x="5234750" y="5075537"/>
            <a:ext cx="5888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601" name="Shape 601"/>
          <p:cNvSpPr/>
          <p:nvPr/>
        </p:nvSpPr>
        <p:spPr>
          <a:xfrm>
            <a:off x="6836225" y="4415925"/>
            <a:ext cx="10077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a:t>
            </a:r>
          </a:p>
        </p:txBody>
      </p:sp>
      <p:cxnSp>
        <p:nvCxnSpPr>
          <p:cNvPr id="602" name="Shape 602"/>
          <p:cNvCxnSpPr>
            <a:stCxn id="595" idx="3"/>
            <a:endCxn id="601" idx="1"/>
          </p:cNvCxnSpPr>
          <p:nvPr/>
        </p:nvCxnSpPr>
        <p:spPr>
          <a:xfrm>
            <a:off x="6414400" y="4640624"/>
            <a:ext cx="421800" cy="0"/>
          </a:xfrm>
          <a:prstGeom prst="straightConnector1">
            <a:avLst/>
          </a:prstGeom>
          <a:noFill/>
          <a:ln cap="flat" cmpd="sng" w="19050">
            <a:solidFill>
              <a:schemeClr val="dk2"/>
            </a:solidFill>
            <a:prstDash val="solid"/>
            <a:round/>
            <a:headEnd len="lg" w="lg" type="none"/>
            <a:tailEnd len="lg" w="lg" type="triangle"/>
          </a:ln>
        </p:spPr>
      </p:cxnSp>
      <p:sp>
        <p:nvSpPr>
          <p:cNvPr id="603" name="Shape 603"/>
          <p:cNvSpPr txBox="1"/>
          <p:nvPr/>
        </p:nvSpPr>
        <p:spPr>
          <a:xfrm>
            <a:off x="6163537" y="4183425"/>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604" name="Shape 604"/>
          <p:cNvCxnSpPr>
            <a:stCxn id="601" idx="0"/>
          </p:cNvCxnSpPr>
          <p:nvPr/>
        </p:nvCxnSpPr>
        <p:spPr>
          <a:xfrm rot="10800000">
            <a:off x="7329275" y="3845025"/>
            <a:ext cx="10800" cy="570900"/>
          </a:xfrm>
          <a:prstGeom prst="straightConnector1">
            <a:avLst/>
          </a:prstGeom>
          <a:noFill/>
          <a:ln cap="flat" cmpd="sng" w="19050">
            <a:solidFill>
              <a:schemeClr val="dk2"/>
            </a:solidFill>
            <a:prstDash val="solid"/>
            <a:round/>
            <a:headEnd len="lg" w="lg" type="none"/>
            <a:tailEnd len="lg" w="lg" type="none"/>
          </a:ln>
        </p:spPr>
      </p:cxnSp>
      <p:cxnSp>
        <p:nvCxnSpPr>
          <p:cNvPr id="605" name="Shape 605"/>
          <p:cNvCxnSpPr/>
          <p:nvPr/>
        </p:nvCxnSpPr>
        <p:spPr>
          <a:xfrm flipH="1">
            <a:off x="5870950" y="3856325"/>
            <a:ext cx="1458299" cy="125399"/>
          </a:xfrm>
          <a:prstGeom prst="straightConnector1">
            <a:avLst/>
          </a:prstGeom>
          <a:noFill/>
          <a:ln cap="flat" cmpd="sng" w="19050">
            <a:solidFill>
              <a:schemeClr val="dk2"/>
            </a:solidFill>
            <a:prstDash val="solid"/>
            <a:round/>
            <a:headEnd len="lg" w="lg" type="none"/>
            <a:tailEnd len="lg" w="lg" type="triangle"/>
          </a:ln>
        </p:spPr>
      </p:cxnSp>
      <p:cxnSp>
        <p:nvCxnSpPr>
          <p:cNvPr id="606" name="Shape 606"/>
          <p:cNvCxnSpPr>
            <a:stCxn id="592" idx="3"/>
            <a:endCxn id="589" idx="1"/>
          </p:cNvCxnSpPr>
          <p:nvPr/>
        </p:nvCxnSpPr>
        <p:spPr>
          <a:xfrm flipH="1" rot="10800000">
            <a:off x="6135249" y="2925724"/>
            <a:ext cx="1782000" cy="892800"/>
          </a:xfrm>
          <a:prstGeom prst="straightConnector1">
            <a:avLst/>
          </a:prstGeom>
          <a:noFill/>
          <a:ln cap="flat" cmpd="sng" w="19050">
            <a:solidFill>
              <a:schemeClr val="dk2"/>
            </a:solidFill>
            <a:prstDash val="solid"/>
            <a:round/>
            <a:headEnd len="lg" w="lg" type="none"/>
            <a:tailEnd len="lg" w="lg" type="triangle"/>
          </a:ln>
        </p:spPr>
      </p:cxnSp>
      <p:sp>
        <p:nvSpPr>
          <p:cNvPr id="607" name="Shape 607"/>
          <p:cNvSpPr txBox="1"/>
          <p:nvPr/>
        </p:nvSpPr>
        <p:spPr>
          <a:xfrm>
            <a:off x="6163550" y="3143562"/>
            <a:ext cx="6444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608" name="Shape 608"/>
          <p:cNvSpPr txBox="1"/>
          <p:nvPr/>
        </p:nvSpPr>
        <p:spPr>
          <a:xfrm>
            <a:off x="91150" y="4691975"/>
            <a:ext cx="3839100" cy="9416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609" name="Shape 609"/>
          <p:cNvSpPr/>
          <p:nvPr/>
        </p:nvSpPr>
        <p:spPr>
          <a:xfrm>
            <a:off x="1070850" y="1993600"/>
            <a:ext cx="5912450" cy="3007500"/>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610" name="Shape 610"/>
          <p:cNvSpPr/>
          <p:nvPr/>
        </p:nvSpPr>
        <p:spPr>
          <a:xfrm>
            <a:off x="865800" y="2039175"/>
            <a:ext cx="7302275" cy="2677125"/>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611" name="Shape 611"/>
          <p:cNvSpPr/>
          <p:nvPr/>
        </p:nvSpPr>
        <p:spPr>
          <a:xfrm>
            <a:off x="558200" y="2005000"/>
            <a:ext cx="3121425" cy="2107525"/>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612" name="Shape 612"/>
          <p:cNvSpPr/>
          <p:nvPr/>
        </p:nvSpPr>
        <p:spPr>
          <a:xfrm>
            <a:off x="421500" y="2073350"/>
            <a:ext cx="922750" cy="1970825"/>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613" name="Shape 613"/>
          <p:cNvSpPr txBox="1"/>
          <p:nvPr/>
        </p:nvSpPr>
        <p:spPr>
          <a:xfrm>
            <a:off x="91137" y="5586450"/>
            <a:ext cx="3839100" cy="941699"/>
          </a:xfrm>
          <a:prstGeom prst="rect">
            <a:avLst/>
          </a:prstGeom>
          <a:noFill/>
          <a:ln>
            <a:noFill/>
          </a:ln>
        </p:spPr>
        <p:txBody>
          <a:bodyPr anchorCtr="0" anchor="t" bIns="91425" lIns="91425" rIns="91425" tIns="91425">
            <a:noAutofit/>
          </a:bodyPr>
          <a:lstStyle/>
          <a:p>
            <a:pPr lvl="0" rtl="0">
              <a:spcBef>
                <a:spcPts val="0"/>
              </a:spcBef>
              <a:buNone/>
            </a:pPr>
            <a:r>
              <a:rPr b="1" lang="en">
                <a:solidFill>
                  <a:srgbClr val="4A86E8"/>
                </a:solidFill>
              </a:rPr>
              <a:t>5. A[“Bob”], 1, “Spot”</a:t>
            </a:r>
          </a:p>
        </p:txBody>
      </p:sp>
      <p:sp>
        <p:nvSpPr>
          <p:cNvPr id="614" name="Shape 614"/>
          <p:cNvSpPr/>
          <p:nvPr/>
        </p:nvSpPr>
        <p:spPr>
          <a:xfrm>
            <a:off x="318975" y="2221450"/>
            <a:ext cx="8145300" cy="694900"/>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615" name="Shape 6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
                                        <p:tgtEl>
                                          <p:spTgt spid="6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Where Coverage Goes Wrong...</a:t>
            </a:r>
          </a:p>
        </p:txBody>
      </p:sp>
      <p:sp>
        <p:nvSpPr>
          <p:cNvPr id="625" name="Shape 62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Testing can only reveal a fault when execution of the faulty element causes a failure, but…</a:t>
            </a:r>
          </a:p>
          <a:p>
            <a:pPr indent="-228600" lvl="0" marL="457200" rtl="0">
              <a:lnSpc>
                <a:spcPct val="120000"/>
              </a:lnSpc>
              <a:spcBef>
                <a:spcPts val="0"/>
              </a:spcBef>
            </a:pPr>
            <a:r>
              <a:rPr lang="en"/>
              <a:t>Execution of a line containing a fault does not guarantee a failure.</a:t>
            </a:r>
          </a:p>
          <a:p>
            <a:pPr indent="-228600" lvl="1" marL="914400" rtl="0">
              <a:lnSpc>
                <a:spcPct val="120000"/>
              </a:lnSpc>
              <a:spcBef>
                <a:spcPts val="0"/>
              </a:spcBef>
              <a:buClr>
                <a:srgbClr val="000000"/>
              </a:buClr>
            </a:pPr>
            <a:r>
              <a:rPr lang="en" sz="2400">
                <a:solidFill>
                  <a:srgbClr val="000000"/>
                </a:solidFill>
              </a:rPr>
              <a:t>If (a &lt;= b) was written as (a &gt;= b) accidentally, the fault will not manifest as a failure if a==b in the test case.</a:t>
            </a:r>
          </a:p>
          <a:p>
            <a:pPr indent="-228600" lvl="0" marL="457200" rtl="0">
              <a:lnSpc>
                <a:spcPct val="120000"/>
              </a:lnSpc>
              <a:spcBef>
                <a:spcPts val="0"/>
              </a:spcBef>
            </a:pPr>
            <a:r>
              <a:rPr lang="en"/>
              <a:t>Merely executing code does not guarantee that we will find all faults.</a:t>
            </a:r>
          </a:p>
        </p:txBody>
      </p:sp>
      <p:sp>
        <p:nvSpPr>
          <p:cNvPr id="626" name="Shape 6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632" name="Shape 63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0"/>
              </a:spcBef>
              <a:spcAft>
                <a:spcPts val="0"/>
              </a:spcAft>
              <a:buNone/>
            </a:pPr>
            <a:r>
              <a:rPr lang="en"/>
              <a:t>Sometimes, </a:t>
            </a:r>
            <a:r>
              <a:rPr b="1" lang="en"/>
              <a:t>no </a:t>
            </a:r>
            <a:r>
              <a:rPr lang="en"/>
              <a:t>set of test cases can satisfy a coverage criterion because there are elements that no test can execute in the required manner.</a:t>
            </a:r>
          </a:p>
          <a:p>
            <a:pPr indent="-228600" lvl="0" marL="457200" marR="0" rtl="0" algn="l">
              <a:lnSpc>
                <a:spcPct val="100000"/>
              </a:lnSpc>
              <a:spcBef>
                <a:spcPts val="0"/>
              </a:spcBef>
              <a:spcAft>
                <a:spcPts val="0"/>
              </a:spcAft>
            </a:pPr>
            <a:r>
              <a:rPr lang="en"/>
              <a:t>Impossible combinations of conditions.</a:t>
            </a:r>
          </a:p>
          <a:p>
            <a:pPr indent="-228600" lvl="0" marL="457200" marR="0" rtl="0" algn="l">
              <a:lnSpc>
                <a:spcPct val="100000"/>
              </a:lnSpc>
              <a:spcBef>
                <a:spcPts val="0"/>
              </a:spcBef>
              <a:spcAft>
                <a:spcPts val="0"/>
              </a:spcAft>
            </a:pPr>
            <a:r>
              <a:rPr lang="en"/>
              <a:t>Unreachable statements as part of defensive programming.</a:t>
            </a:r>
          </a:p>
          <a:p>
            <a:pPr indent="-228600" lvl="1" marL="914400" marR="0" rtl="0" algn="l">
              <a:lnSpc>
                <a:spcPct val="100000"/>
              </a:lnSpc>
              <a:spcBef>
                <a:spcPts val="0"/>
              </a:spcBef>
              <a:spcAft>
                <a:spcPts val="0"/>
              </a:spcAft>
            </a:pPr>
            <a:r>
              <a:rPr lang="en"/>
              <a:t>Error-handling code for conditions that can’t actually occur in practice.</a:t>
            </a:r>
          </a:p>
          <a:p>
            <a:pPr indent="-228600" lvl="0" marL="457200" marR="0" rtl="0" algn="l">
              <a:lnSpc>
                <a:spcPct val="100000"/>
              </a:lnSpc>
              <a:spcBef>
                <a:spcPts val="0"/>
              </a:spcBef>
              <a:spcAft>
                <a:spcPts val="0"/>
              </a:spcAft>
            </a:pPr>
            <a:r>
              <a:rPr lang="en"/>
              <a:t>Dead code in legacy applications.</a:t>
            </a:r>
          </a:p>
          <a:p>
            <a:pPr indent="-228600" lvl="0" marL="457200" marR="0" rtl="0" algn="l">
              <a:lnSpc>
                <a:spcPct val="100000"/>
              </a:lnSpc>
              <a:spcBef>
                <a:spcPts val="0"/>
              </a:spcBef>
              <a:spcAft>
                <a:spcPts val="0"/>
              </a:spcAft>
            </a:pPr>
            <a:r>
              <a:rPr lang="en"/>
              <a:t>Inaccessible portions of off-the-shelf systems.</a:t>
            </a:r>
          </a:p>
          <a:p>
            <a:pPr lvl="0" marR="0" rtl="0" algn="l">
              <a:lnSpc>
                <a:spcPct val="100000"/>
              </a:lnSpc>
              <a:spcBef>
                <a:spcPts val="0"/>
              </a:spcBef>
              <a:spcAft>
                <a:spcPts val="0"/>
              </a:spcAft>
              <a:buNone/>
            </a:pPr>
            <a:r>
              <a:t/>
            </a:r>
            <a:endParaRPr/>
          </a:p>
        </p:txBody>
      </p:sp>
      <p:sp>
        <p:nvSpPr>
          <p:cNvPr id="633" name="Shape 6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639" name="Shape 639"/>
          <p:cNvSpPr txBox="1"/>
          <p:nvPr>
            <p:ph idx="1" type="body"/>
          </p:nvPr>
        </p:nvSpPr>
        <p:spPr>
          <a:xfrm>
            <a:off x="226200" y="3770475"/>
            <a:ext cx="4225799" cy="2797500"/>
          </a:xfrm>
          <a:prstGeom prst="rect">
            <a:avLst/>
          </a:prstGeom>
        </p:spPr>
        <p:txBody>
          <a:bodyPr anchorCtr="0" anchor="t" bIns="91425" lIns="91425" rIns="91425" tIns="91425">
            <a:noAutofit/>
          </a:bodyPr>
          <a:lstStyle/>
          <a:p>
            <a:pPr rtl="0">
              <a:spcBef>
                <a:spcPts val="0"/>
              </a:spcBef>
              <a:buNone/>
            </a:pPr>
            <a:r>
              <a:rPr lang="en" sz="2400"/>
              <a:t>Problem compounded for path-based coverage criteria.</a:t>
            </a:r>
          </a:p>
          <a:p>
            <a:pPr>
              <a:spcBef>
                <a:spcPts val="0"/>
              </a:spcBef>
              <a:buNone/>
            </a:pPr>
            <a:r>
              <a:rPr lang="en" sz="2400"/>
              <a:t>Not possible to traverse the path where both if-statements evaluate to true.</a:t>
            </a:r>
          </a:p>
        </p:txBody>
      </p:sp>
      <p:sp>
        <p:nvSpPr>
          <p:cNvPr id="640" name="Shape 640"/>
          <p:cNvSpPr txBox="1"/>
          <p:nvPr>
            <p:ph idx="2" type="body"/>
          </p:nvPr>
        </p:nvSpPr>
        <p:spPr>
          <a:xfrm>
            <a:off x="4692275" y="3770400"/>
            <a:ext cx="4303499" cy="2645700"/>
          </a:xfrm>
          <a:prstGeom prst="rect">
            <a:avLst/>
          </a:prstGeom>
        </p:spPr>
        <p:txBody>
          <a:bodyPr anchorCtr="0" anchor="t" bIns="91425" lIns="91425" rIns="91425" tIns="91425">
            <a:noAutofit/>
          </a:bodyPr>
          <a:lstStyle/>
          <a:p>
            <a:pPr rtl="0">
              <a:spcBef>
                <a:spcPts val="0"/>
              </a:spcBef>
              <a:buNone/>
            </a:pPr>
            <a:r>
              <a:t/>
            </a:r>
            <a:endParaRPr sz="2600">
              <a:latin typeface="Courier New"/>
              <a:ea typeface="Courier New"/>
              <a:cs typeface="Courier New"/>
              <a:sym typeface="Courier New"/>
            </a:endParaRPr>
          </a:p>
          <a:p>
            <a:pPr rtl="0">
              <a:spcBef>
                <a:spcPts val="0"/>
              </a:spcBef>
              <a:buNone/>
            </a:pPr>
            <a:r>
              <a:rPr lang="en" sz="2600">
                <a:latin typeface="Courier New"/>
                <a:ea typeface="Courier New"/>
                <a:cs typeface="Courier New"/>
                <a:sym typeface="Courier New"/>
              </a:rPr>
              <a:t>if (a &lt; 0)	a = 0;</a:t>
            </a:r>
          </a:p>
          <a:p>
            <a:pPr>
              <a:spcBef>
                <a:spcPts val="0"/>
              </a:spcBef>
              <a:buNone/>
            </a:pPr>
            <a:r>
              <a:rPr lang="en" sz="2600">
                <a:latin typeface="Courier New"/>
                <a:ea typeface="Courier New"/>
                <a:cs typeface="Courier New"/>
                <a:sym typeface="Courier New"/>
              </a:rPr>
              <a:t>if (a &gt; 10)	a = 10;</a:t>
            </a:r>
          </a:p>
        </p:txBody>
      </p:sp>
      <p:sp>
        <p:nvSpPr>
          <p:cNvPr id="641" name="Shape 641"/>
          <p:cNvSpPr txBox="1"/>
          <p:nvPr>
            <p:ph idx="3" type="body"/>
          </p:nvPr>
        </p:nvSpPr>
        <p:spPr>
          <a:xfrm>
            <a:off x="457200" y="1600200"/>
            <a:ext cx="8538599" cy="20565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Stronger criteria call for potentially infeasible combinations of elements.</a:t>
            </a:r>
          </a:p>
          <a:p>
            <a:pPr lvl="0" marR="0" rtl="0" algn="ctr">
              <a:lnSpc>
                <a:spcPct val="100000"/>
              </a:lnSpc>
              <a:spcBef>
                <a:spcPts val="0"/>
              </a:spcBef>
              <a:spcAft>
                <a:spcPts val="0"/>
              </a:spcAft>
              <a:buNone/>
            </a:pPr>
            <a:r>
              <a:rPr lang="en">
                <a:latin typeface="Courier New"/>
                <a:ea typeface="Courier New"/>
                <a:cs typeface="Courier New"/>
                <a:sym typeface="Courier New"/>
              </a:rPr>
              <a:t>(a &gt; 0 &amp;&amp; a &lt; 10)</a:t>
            </a:r>
          </a:p>
          <a:p>
            <a:pPr lvl="0" marR="0" rtl="0" algn="l">
              <a:lnSpc>
                <a:spcPct val="100000"/>
              </a:lnSpc>
              <a:spcBef>
                <a:spcPts val="0"/>
              </a:spcBef>
              <a:spcAft>
                <a:spcPts val="0"/>
              </a:spcAft>
              <a:buNone/>
            </a:pPr>
            <a:r>
              <a:rPr lang="en"/>
              <a:t>It is not possible for both conditions to be false.</a:t>
            </a:r>
          </a:p>
          <a:p>
            <a:pPr lvl="0" marR="0" rtl="0" algn="l">
              <a:lnSpc>
                <a:spcPct val="100000"/>
              </a:lnSpc>
              <a:spcBef>
                <a:spcPts val="0"/>
              </a:spcBef>
              <a:spcAft>
                <a:spcPts val="0"/>
              </a:spcAft>
              <a:buNone/>
            </a:pPr>
            <a:r>
              <a:t/>
            </a:r>
            <a:endParaRPr/>
          </a:p>
        </p:txBody>
      </p:sp>
      <p:sp>
        <p:nvSpPr>
          <p:cNvPr id="642" name="Shape 6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Infeasibility Problem</a:t>
            </a:r>
          </a:p>
        </p:txBody>
      </p:sp>
      <p:sp>
        <p:nvSpPr>
          <p:cNvPr id="648" name="Shape 64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90000"/>
              </a:lnSpc>
              <a:spcBef>
                <a:spcPts val="0"/>
              </a:spcBef>
              <a:buNone/>
            </a:pPr>
            <a:r>
              <a:rPr lang="en"/>
              <a:t>How this is usually addressed:</a:t>
            </a:r>
          </a:p>
          <a:p>
            <a:pPr indent="-228600" lvl="0" marL="457200" rtl="0">
              <a:lnSpc>
                <a:spcPct val="90000"/>
              </a:lnSpc>
              <a:spcBef>
                <a:spcPts val="520"/>
              </a:spcBef>
            </a:pPr>
            <a:r>
              <a:rPr lang="en"/>
              <a:t>Adequacy “scores” based on coverage.</a:t>
            </a:r>
          </a:p>
          <a:p>
            <a:pPr indent="-228600" lvl="1" marL="914400" rtl="0">
              <a:lnSpc>
                <a:spcPct val="90000"/>
              </a:lnSpc>
              <a:spcBef>
                <a:spcPts val="520"/>
              </a:spcBef>
            </a:pPr>
            <a:r>
              <a:rPr lang="en"/>
              <a:t>95% statement coverage, 80% MC/DC coverage, etc.</a:t>
            </a:r>
          </a:p>
          <a:p>
            <a:pPr indent="-228600" lvl="1" marL="914400" rtl="0">
              <a:lnSpc>
                <a:spcPct val="90000"/>
              </a:lnSpc>
              <a:spcBef>
                <a:spcPts val="520"/>
              </a:spcBef>
            </a:pPr>
            <a:r>
              <a:rPr lang="en"/>
              <a:t>Decide to stop once a threshold is reached.</a:t>
            </a:r>
          </a:p>
          <a:p>
            <a:pPr indent="-228600" lvl="1" marL="914400" rtl="0">
              <a:lnSpc>
                <a:spcPct val="90000"/>
              </a:lnSpc>
              <a:spcBef>
                <a:spcPts val="520"/>
              </a:spcBef>
            </a:pPr>
            <a:r>
              <a:rPr lang="en"/>
              <a:t>Unsatisfactory solution - elements are not equally important for fault-finding.</a:t>
            </a:r>
          </a:p>
          <a:p>
            <a:pPr indent="-228600" lvl="0" marL="457200" marR="0" rtl="0" algn="l">
              <a:lnSpc>
                <a:spcPct val="90000"/>
              </a:lnSpc>
              <a:spcBef>
                <a:spcPts val="0"/>
              </a:spcBef>
              <a:spcAft>
                <a:spcPts val="0"/>
              </a:spcAft>
              <a:buClr>
                <a:schemeClr val="dk1"/>
              </a:buClr>
              <a:buSzPct val="100000"/>
              <a:buFont typeface="Arial"/>
            </a:pPr>
            <a:r>
              <a:rPr lang="en" sz="3000"/>
              <a:t>Manual justification for omitting each impossible test</a:t>
            </a:r>
            <a:r>
              <a:rPr lang="en"/>
              <a:t> obligation.</a:t>
            </a:r>
          </a:p>
          <a:p>
            <a:pPr indent="-228600" lvl="1" marL="914400" marR="0" rtl="0" algn="l">
              <a:lnSpc>
                <a:spcPct val="90000"/>
              </a:lnSpc>
              <a:spcBef>
                <a:spcPts val="0"/>
              </a:spcBef>
              <a:spcAft>
                <a:spcPts val="0"/>
              </a:spcAft>
            </a:pPr>
            <a:r>
              <a:rPr lang="en"/>
              <a:t>Required for safety certification in avionic systems.</a:t>
            </a:r>
          </a:p>
          <a:p>
            <a:pPr indent="-228600" lvl="1" marL="914400" marR="0" rtl="0" algn="l">
              <a:lnSpc>
                <a:spcPct val="90000"/>
              </a:lnSpc>
              <a:spcBef>
                <a:spcPts val="0"/>
              </a:spcBef>
              <a:spcAft>
                <a:spcPts val="0"/>
              </a:spcAft>
            </a:pPr>
            <a:r>
              <a:rPr lang="en"/>
              <a:t>Helps refine code and testing efforts.</a:t>
            </a:r>
          </a:p>
          <a:p>
            <a:pPr indent="-228600" lvl="1" marL="914400" marR="0" rtl="0" algn="l">
              <a:lnSpc>
                <a:spcPct val="90000"/>
              </a:lnSpc>
              <a:spcBef>
                <a:spcPts val="0"/>
              </a:spcBef>
              <a:spcAft>
                <a:spcPts val="0"/>
              </a:spcAft>
            </a:pPr>
            <a:r>
              <a:rPr lang="en"/>
              <a:t>… but </a:t>
            </a:r>
            <a:r>
              <a:rPr b="1" lang="en"/>
              <a:t>very</a:t>
            </a:r>
            <a:r>
              <a:rPr lang="en"/>
              <a:t> time-consuming.</a:t>
            </a:r>
          </a:p>
          <a:p>
            <a:pPr lvl="0" marR="0" rtl="0" algn="l">
              <a:lnSpc>
                <a:spcPct val="100000"/>
              </a:lnSpc>
              <a:spcBef>
                <a:spcPts val="0"/>
              </a:spcBef>
              <a:spcAft>
                <a:spcPts val="0"/>
              </a:spcAft>
              <a:buNone/>
            </a:pPr>
            <a:r>
              <a:t/>
            </a:r>
            <a:endParaRPr/>
          </a:p>
        </p:txBody>
      </p:sp>
      <p:sp>
        <p:nvSpPr>
          <p:cNvPr id="649" name="Shape 6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67" name="Shape 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Uses a family of metrics that measure “how much” code is executed - individually executed statements/branches/paths, combinations of conditional expressions.</a:t>
            </a:r>
          </a:p>
          <a:p>
            <a:pPr indent="-228600" lvl="0" marL="457200" rtl="0">
              <a:lnSpc>
                <a:spcPct val="120000"/>
              </a:lnSpc>
              <a:spcBef>
                <a:spcPts val="0"/>
              </a:spcBef>
            </a:pPr>
            <a:r>
              <a:rPr lang="en"/>
              <a:t>Goal is to exercise a certain percentage of the code.</a:t>
            </a:r>
          </a:p>
          <a:p>
            <a:pPr indent="-228600" lvl="1" marL="914400" rtl="0">
              <a:lnSpc>
                <a:spcPct val="120000"/>
              </a:lnSpc>
              <a:spcBef>
                <a:spcPts val="0"/>
              </a:spcBef>
              <a:buSzPct val="114285"/>
            </a:pPr>
            <a:r>
              <a:rPr lang="en" sz="2800"/>
              <a:t>Why??</a:t>
            </a:r>
          </a:p>
        </p:txBody>
      </p:sp>
      <p:sp>
        <p:nvSpPr>
          <p:cNvPr id="68" name="Shape 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sp>
        <p:nvSpPr>
          <p:cNvPr id="654" name="Shape 6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 Practice.. The Budget Coverage Criterion</a:t>
            </a:r>
          </a:p>
        </p:txBody>
      </p:sp>
      <p:sp>
        <p:nvSpPr>
          <p:cNvPr id="655" name="Shape 65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Industry’s answer to “when is testing done”</a:t>
            </a:r>
          </a:p>
          <a:p>
            <a:pPr indent="-228600" lvl="1" marL="914400" rtl="0">
              <a:spcBef>
                <a:spcPts val="0"/>
              </a:spcBef>
            </a:pPr>
            <a:r>
              <a:rPr lang="en"/>
              <a:t>When the money is used up</a:t>
            </a:r>
          </a:p>
          <a:p>
            <a:pPr indent="-228600" lvl="1" marL="914400" rtl="0">
              <a:spcBef>
                <a:spcPts val="0"/>
              </a:spcBef>
            </a:pPr>
            <a:r>
              <a:rPr lang="en"/>
              <a:t>When the deadline is reached</a:t>
            </a:r>
          </a:p>
          <a:p>
            <a:pPr indent="-228600" lvl="0" marL="457200" rtl="0">
              <a:spcBef>
                <a:spcPts val="0"/>
              </a:spcBef>
            </a:pPr>
            <a:r>
              <a:rPr lang="en"/>
              <a:t>This is sometimes a rational approach!</a:t>
            </a:r>
          </a:p>
          <a:p>
            <a:pPr indent="-228600" lvl="1" marL="914400" rtl="0">
              <a:spcBef>
                <a:spcPts val="0"/>
              </a:spcBef>
            </a:pPr>
            <a:r>
              <a:rPr lang="en" sz="3000"/>
              <a:t>Implication 1:</a:t>
            </a:r>
          </a:p>
          <a:p>
            <a:pPr indent="-228600" lvl="2" marL="1371600" rtl="0">
              <a:spcBef>
                <a:spcPts val="0"/>
              </a:spcBef>
            </a:pPr>
            <a:r>
              <a:rPr lang="en"/>
              <a:t>Adequacy criteria answer the wrong question.  Selection is more important.</a:t>
            </a:r>
          </a:p>
          <a:p>
            <a:pPr indent="-228600" lvl="1" marL="914400" rtl="0">
              <a:spcBef>
                <a:spcPts val="0"/>
              </a:spcBef>
            </a:pPr>
            <a:r>
              <a:rPr lang="en" sz="3000"/>
              <a:t>Implication 2: </a:t>
            </a:r>
          </a:p>
          <a:p>
            <a:pPr indent="-228600" lvl="2" marL="1371600" rtl="0">
              <a:spcBef>
                <a:spcPts val="0"/>
              </a:spcBef>
            </a:pPr>
            <a:r>
              <a:rPr lang="en"/>
              <a:t>Practical comparison of approaches must consider the cost of test case selection</a:t>
            </a:r>
          </a:p>
        </p:txBody>
      </p:sp>
      <p:sp>
        <p:nvSpPr>
          <p:cNvPr id="656" name="Shape 6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62" name="Shape 66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buClr>
                <a:schemeClr val="dk1"/>
              </a:buClr>
              <a:buSzPct val="100000"/>
              <a:buFont typeface="Arial"/>
            </a:pPr>
            <a:r>
              <a:rPr lang="en"/>
              <a:t>Code structure can be used to derive test cases or as a measurement of test adequacy.</a:t>
            </a:r>
          </a:p>
          <a:p>
            <a:pPr indent="-228600" lvl="0" marL="457200" marR="0" rtl="0" algn="l">
              <a:lnSpc>
                <a:spcPct val="100000"/>
              </a:lnSpc>
              <a:spcBef>
                <a:spcPts val="0"/>
              </a:spcBef>
              <a:spcAft>
                <a:spcPts val="0"/>
              </a:spcAft>
            </a:pPr>
            <a:r>
              <a:rPr lang="en"/>
              <a:t>Many different criteria, based on:</a:t>
            </a:r>
          </a:p>
          <a:p>
            <a:pPr indent="-228600" lvl="1" marL="914400" marR="0" rtl="0" algn="l">
              <a:lnSpc>
                <a:spcPct val="100000"/>
              </a:lnSpc>
              <a:spcBef>
                <a:spcPts val="0"/>
              </a:spcBef>
              <a:spcAft>
                <a:spcPts val="0"/>
              </a:spcAft>
            </a:pPr>
            <a:r>
              <a:rPr lang="en" sz="2400"/>
              <a:t>Statements, branches, conditions, paths, etc.</a:t>
            </a:r>
          </a:p>
          <a:p>
            <a:pPr indent="-228600" lvl="0" marL="457200" marR="0" rtl="0" algn="l">
              <a:lnSpc>
                <a:spcPct val="100000"/>
              </a:lnSpc>
              <a:spcBef>
                <a:spcPts val="0"/>
              </a:spcBef>
              <a:spcAft>
                <a:spcPts val="0"/>
              </a:spcAft>
            </a:pPr>
            <a:r>
              <a:rPr lang="en"/>
              <a:t>Infeasibility problem - not always possible to cover all elements.</a:t>
            </a:r>
          </a:p>
          <a:p>
            <a:pPr indent="-228600" lvl="0" marL="457200" marR="0" rtl="0" algn="l">
              <a:lnSpc>
                <a:spcPct val="100000"/>
              </a:lnSpc>
              <a:spcBef>
                <a:spcPts val="0"/>
              </a:spcBef>
              <a:spcAft>
                <a:spcPts val="0"/>
              </a:spcAft>
            </a:pPr>
            <a:r>
              <a:rPr lang="en"/>
              <a:t>Coverage should not be used for the sake of coverage, but should factor in budget, time, project type, and problem domain.</a:t>
            </a:r>
          </a:p>
          <a:p>
            <a:pPr lvl="0" marR="0" rtl="0" algn="l">
              <a:lnSpc>
                <a:spcPct val="100000"/>
              </a:lnSpc>
              <a:spcBef>
                <a:spcPts val="0"/>
              </a:spcBef>
              <a:spcAft>
                <a:spcPts val="0"/>
              </a:spcAft>
              <a:buNone/>
            </a:pPr>
            <a:r>
              <a:t/>
            </a:r>
            <a:endParaRPr/>
          </a:p>
        </p:txBody>
      </p:sp>
      <p:sp>
        <p:nvSpPr>
          <p:cNvPr id="663" name="Shape 6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69" name="Shape 66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The Test Oracle - how we judge the behavior of the system under test.</a:t>
            </a:r>
          </a:p>
          <a:p>
            <a:pPr indent="-228600" lvl="0" marL="457200" marR="0" rtl="0" algn="l">
              <a:lnSpc>
                <a:spcPct val="100000"/>
              </a:lnSpc>
              <a:spcBef>
                <a:spcPts val="0"/>
              </a:spcBef>
              <a:spcAft>
                <a:spcPts val="0"/>
              </a:spcAft>
            </a:pPr>
            <a:r>
              <a:rPr lang="en"/>
              <a:t>Homework 4</a:t>
            </a:r>
          </a:p>
          <a:p>
            <a:pPr indent="-228600" lvl="1" marL="914400" marR="0" rtl="0" algn="l">
              <a:lnSpc>
                <a:spcPct val="100000"/>
              </a:lnSpc>
              <a:spcBef>
                <a:spcPts val="0"/>
              </a:spcBef>
              <a:spcAft>
                <a:spcPts val="0"/>
              </a:spcAft>
            </a:pPr>
            <a:r>
              <a:rPr lang="en"/>
              <a:t>Started coding?</a:t>
            </a:r>
          </a:p>
          <a:p>
            <a:pPr indent="-228600" lvl="1" marL="914400" marR="0" rtl="0" algn="l">
              <a:lnSpc>
                <a:spcPct val="100000"/>
              </a:lnSpc>
              <a:spcBef>
                <a:spcPts val="0"/>
              </a:spcBef>
              <a:spcAft>
                <a:spcPts val="0"/>
              </a:spcAft>
            </a:pPr>
            <a:r>
              <a:rPr lang="en"/>
              <a:t>Any questions? </a:t>
            </a:r>
          </a:p>
          <a:p>
            <a:pPr lvl="0" marR="0" rtl="0" algn="l">
              <a:lnSpc>
                <a:spcPct val="100000"/>
              </a:lnSpc>
              <a:spcBef>
                <a:spcPts val="0"/>
              </a:spcBef>
              <a:spcAft>
                <a:spcPts val="0"/>
              </a:spcAft>
              <a:buNone/>
            </a:pPr>
            <a:r>
              <a:t/>
            </a:r>
            <a:endParaRPr/>
          </a:p>
        </p:txBody>
      </p:sp>
      <p:sp>
        <p:nvSpPr>
          <p:cNvPr id="670" name="Shape 6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nvSpPr>
        <p:spPr>
          <a:xfrm>
            <a:off x="461950" y="1966200"/>
            <a:ext cx="8113499" cy="2629500"/>
          </a:xfrm>
          <a:prstGeom prst="rect">
            <a:avLst/>
          </a:prstGeom>
          <a:noFill/>
          <a:ln>
            <a:noFill/>
          </a:ln>
        </p:spPr>
        <p:txBody>
          <a:bodyPr anchorCtr="0" anchor="t" bIns="91425" lIns="91425" rIns="91425" tIns="91425">
            <a:noAutofit/>
          </a:bodyPr>
          <a:lstStyle/>
          <a:p>
            <a:pPr rtl="0">
              <a:spcBef>
                <a:spcPts val="0"/>
              </a:spcBef>
              <a:buNone/>
            </a:pPr>
            <a:r>
              <a:rPr b="1" lang="en" sz="4800">
                <a:solidFill>
                  <a:srgbClr val="FFFFFF"/>
                </a:solidFill>
              </a:rPr>
              <a:t>The basic idea:</a:t>
            </a:r>
          </a:p>
          <a:p>
            <a:pPr>
              <a:spcBef>
                <a:spcPts val="0"/>
              </a:spcBef>
              <a:buNone/>
            </a:pPr>
            <a:r>
              <a:rPr b="1" lang="en" sz="4800">
                <a:solidFill>
                  <a:srgbClr val="FFFFFF"/>
                </a:solidFill>
              </a:rPr>
              <a:t>You can’t find all of the faults without exercising all of the code.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 Motivation</a:t>
            </a:r>
          </a:p>
        </p:txBody>
      </p:sp>
      <p:sp>
        <p:nvSpPr>
          <p:cNvPr id="79" name="Shape 7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Requirements-based tests should execute </a:t>
            </a:r>
            <a:r>
              <a:rPr i="1" lang="en"/>
              <a:t>most</a:t>
            </a:r>
            <a:r>
              <a:rPr lang="en"/>
              <a:t> code, but will rarely execute all of it.</a:t>
            </a:r>
          </a:p>
          <a:p>
            <a:pPr indent="-228600" lvl="1" marL="914400" marR="0" rtl="0" algn="l">
              <a:lnSpc>
                <a:spcPct val="120000"/>
              </a:lnSpc>
              <a:spcBef>
                <a:spcPts val="0"/>
              </a:spcBef>
              <a:spcAft>
                <a:spcPts val="0"/>
              </a:spcAft>
            </a:pPr>
            <a:r>
              <a:rPr lang="en"/>
              <a:t>Helper functions</a:t>
            </a:r>
          </a:p>
          <a:p>
            <a:pPr indent="-228600" lvl="1" marL="914400" marR="0" rtl="0" algn="l">
              <a:lnSpc>
                <a:spcPct val="120000"/>
              </a:lnSpc>
              <a:spcBef>
                <a:spcPts val="0"/>
              </a:spcBef>
              <a:spcAft>
                <a:spcPts val="0"/>
              </a:spcAft>
            </a:pPr>
            <a:r>
              <a:rPr lang="en"/>
              <a:t>Error-handling code</a:t>
            </a:r>
          </a:p>
          <a:p>
            <a:pPr indent="-228600" lvl="1" marL="914400" marR="0" rtl="0" algn="l">
              <a:lnSpc>
                <a:spcPct val="120000"/>
              </a:lnSpc>
              <a:spcBef>
                <a:spcPts val="0"/>
              </a:spcBef>
              <a:spcAft>
                <a:spcPts val="0"/>
              </a:spcAft>
            </a:pPr>
            <a:r>
              <a:rPr lang="en"/>
              <a:t>Missing outcomes </a:t>
            </a:r>
          </a:p>
          <a:p>
            <a:pPr indent="-228600" lvl="0" marL="457200" marR="0" rtl="0" algn="l">
              <a:lnSpc>
                <a:spcPct val="120000"/>
              </a:lnSpc>
              <a:spcBef>
                <a:spcPts val="0"/>
              </a:spcBef>
              <a:spcAft>
                <a:spcPts val="0"/>
              </a:spcAft>
            </a:pPr>
            <a:r>
              <a:rPr lang="en"/>
              <a:t>Structural testing compliments requirements-based testing by requiring that code elements are exercised in different ways.</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rPr lang="en"/>
              <a:t>White Box Does Not </a:t>
            </a:r>
          </a:p>
          <a:p>
            <a:pPr lvl="0" rtl="0">
              <a:spcBef>
                <a:spcPts val="0"/>
              </a:spcBef>
              <a:buNone/>
            </a:pPr>
            <a:r>
              <a:rPr lang="en"/>
              <a:t>Replace Black Box</a:t>
            </a:r>
          </a:p>
        </p:txBody>
      </p:sp>
      <p:sp>
        <p:nvSpPr>
          <p:cNvPr id="86" name="Shape 8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Structural tests do not replace requirements-based tests.</a:t>
            </a:r>
          </a:p>
          <a:p>
            <a:pPr indent="-228600" lvl="1" marL="914400" marR="0" rtl="0" algn="l">
              <a:lnSpc>
                <a:spcPct val="120000"/>
              </a:lnSpc>
              <a:spcBef>
                <a:spcPts val="0"/>
              </a:spcBef>
              <a:spcAft>
                <a:spcPts val="0"/>
              </a:spcAft>
            </a:pPr>
            <a:r>
              <a:rPr lang="en"/>
              <a:t>Structure-based tests do not directly make an argument for verification. </a:t>
            </a:r>
          </a:p>
          <a:p>
            <a:pPr indent="-228600" lvl="1" marL="914400" marR="0" rtl="0" algn="l">
              <a:lnSpc>
                <a:spcPct val="120000"/>
              </a:lnSpc>
              <a:spcBef>
                <a:spcPts val="0"/>
              </a:spcBef>
              <a:spcAft>
                <a:spcPts val="0"/>
              </a:spcAft>
            </a:pPr>
            <a:r>
              <a:rPr lang="en"/>
              <a:t>They cannot expose “missing path” faults - where the implementation does not include items in the specification. </a:t>
            </a:r>
          </a:p>
          <a:p>
            <a:pPr indent="-228600" lvl="1" marL="914400" marR="0" rtl="0" algn="l">
              <a:lnSpc>
                <a:spcPct val="120000"/>
              </a:lnSpc>
              <a:spcBef>
                <a:spcPts val="0"/>
              </a:spcBef>
              <a:spcAft>
                <a:spcPts val="0"/>
              </a:spcAft>
            </a:pPr>
            <a:r>
              <a:rPr lang="en"/>
              <a:t>Black box tests are good at exposing conceptual faults. White box tests are good at exposing coding mistakes.</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Usage</a:t>
            </a:r>
          </a:p>
        </p:txBody>
      </p:sp>
      <p:sp>
        <p:nvSpPr>
          <p:cNvPr id="93" name="Shape 93"/>
          <p:cNvSpPr txBox="1"/>
          <p:nvPr>
            <p:ph idx="1" type="body"/>
          </p:nvPr>
        </p:nvSpPr>
        <p:spPr>
          <a:xfrm>
            <a:off x="457200" y="1600200"/>
            <a:ext cx="5045099" cy="4967700"/>
          </a:xfrm>
          <a:prstGeom prst="rect">
            <a:avLst/>
          </a:prstGeom>
        </p:spPr>
        <p:txBody>
          <a:bodyPr anchorCtr="0" anchor="t" bIns="91425" lIns="91425" rIns="91425" tIns="91425">
            <a:noAutofit/>
          </a:bodyPr>
          <a:lstStyle/>
          <a:p>
            <a:pPr rtl="0">
              <a:lnSpc>
                <a:spcPct val="120000"/>
              </a:lnSpc>
              <a:spcBef>
                <a:spcPts val="0"/>
              </a:spcBef>
              <a:buNone/>
            </a:pPr>
            <a:r>
              <a:rPr lang="en" sz="2400"/>
              <a:t>Take code, derive information about structure, use test obligation information to:</a:t>
            </a:r>
          </a:p>
          <a:p>
            <a:pPr indent="-228600" lvl="0" marL="457200" rtl="0">
              <a:lnSpc>
                <a:spcPct val="120000"/>
              </a:lnSpc>
              <a:spcBef>
                <a:spcPts val="0"/>
              </a:spcBef>
              <a:buSzPct val="100000"/>
            </a:pPr>
            <a:r>
              <a:rPr lang="en" sz="2400"/>
              <a:t>Create Tests</a:t>
            </a:r>
          </a:p>
          <a:p>
            <a:pPr indent="-228600" lvl="1" marL="914400" rtl="0">
              <a:lnSpc>
                <a:spcPct val="120000"/>
              </a:lnSpc>
              <a:spcBef>
                <a:spcPts val="0"/>
              </a:spcBef>
              <a:buSzPct val="80000"/>
            </a:pPr>
            <a:r>
              <a:rPr lang="en"/>
              <a:t>Design tests that satisfy obligations.</a:t>
            </a:r>
          </a:p>
          <a:p>
            <a:pPr indent="-228600" lvl="0" marL="457200" rtl="0">
              <a:lnSpc>
                <a:spcPct val="120000"/>
              </a:lnSpc>
              <a:spcBef>
                <a:spcPts val="0"/>
              </a:spcBef>
              <a:buSzPct val="100000"/>
            </a:pPr>
            <a:r>
              <a:rPr lang="en" sz="2400"/>
              <a:t>Measure Adequacy of Existing Tests</a:t>
            </a:r>
          </a:p>
          <a:p>
            <a:pPr indent="-228600" lvl="1" marL="914400" rtl="0">
              <a:lnSpc>
                <a:spcPct val="120000"/>
              </a:lnSpc>
              <a:spcBef>
                <a:spcPts val="0"/>
              </a:spcBef>
              <a:buSzPct val="80000"/>
            </a:pPr>
            <a:r>
              <a:rPr lang="en"/>
              <a:t>Measure coverage of existing tests, fill in gaps.</a:t>
            </a:r>
          </a:p>
        </p:txBody>
      </p:sp>
      <p:sp>
        <p:nvSpPr>
          <p:cNvPr id="94" name="Shape 94"/>
          <p:cNvSpPr/>
          <p:nvPr/>
        </p:nvSpPr>
        <p:spPr>
          <a:xfrm>
            <a:off x="6524600" y="3434650"/>
            <a:ext cx="1739999" cy="88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System Under Test</a:t>
            </a:r>
          </a:p>
        </p:txBody>
      </p:sp>
      <p:sp>
        <p:nvSpPr>
          <p:cNvPr id="95" name="Shape 95"/>
          <p:cNvSpPr/>
          <p:nvPr/>
        </p:nvSpPr>
        <p:spPr>
          <a:xfrm>
            <a:off x="6767600" y="206757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Test Inputs</a:t>
            </a:r>
          </a:p>
        </p:txBody>
      </p:sp>
      <p:cxnSp>
        <p:nvCxnSpPr>
          <p:cNvPr id="96" name="Shape 96"/>
          <p:cNvCxnSpPr/>
          <p:nvPr/>
        </p:nvCxnSpPr>
        <p:spPr>
          <a:xfrm rot="10800000">
            <a:off x="7744850" y="2858374"/>
            <a:ext cx="0" cy="576300"/>
          </a:xfrm>
          <a:prstGeom prst="straightConnector1">
            <a:avLst/>
          </a:prstGeom>
          <a:noFill/>
          <a:ln cap="flat" cmpd="sng" w="19050">
            <a:solidFill>
              <a:schemeClr val="dk2"/>
            </a:solidFill>
            <a:prstDash val="solid"/>
            <a:round/>
            <a:headEnd len="lg" w="lg" type="none"/>
            <a:tailEnd len="lg" w="lg" type="triangle"/>
          </a:ln>
        </p:spPr>
      </p:cxnSp>
      <p:cxnSp>
        <p:nvCxnSpPr>
          <p:cNvPr id="97" name="Shape 97"/>
          <p:cNvCxnSpPr/>
          <p:nvPr/>
        </p:nvCxnSpPr>
        <p:spPr>
          <a:xfrm>
            <a:off x="6999150" y="2858375"/>
            <a:ext cx="0" cy="576300"/>
          </a:xfrm>
          <a:prstGeom prst="straightConnector1">
            <a:avLst/>
          </a:prstGeom>
          <a:noFill/>
          <a:ln cap="flat" cmpd="sng" w="19050">
            <a:solidFill>
              <a:schemeClr val="dk2"/>
            </a:solidFill>
            <a:prstDash val="solid"/>
            <a:round/>
            <a:headEnd len="lg" w="lg" type="none"/>
            <a:tailEnd len="lg" w="lg" type="triangle"/>
          </a:ln>
        </p:spPr>
      </p:cxnSp>
      <p:sp>
        <p:nvSpPr>
          <p:cNvPr id="98" name="Shape 98"/>
          <p:cNvSpPr txBox="1"/>
          <p:nvPr/>
        </p:nvSpPr>
        <p:spPr>
          <a:xfrm>
            <a:off x="7931325" y="2982725"/>
            <a:ext cx="937799" cy="271499"/>
          </a:xfrm>
          <a:prstGeom prst="rect">
            <a:avLst/>
          </a:prstGeom>
          <a:noFill/>
          <a:ln>
            <a:noFill/>
          </a:ln>
        </p:spPr>
        <p:txBody>
          <a:bodyPr anchorCtr="0" anchor="t" bIns="91425" lIns="91425" rIns="91425" tIns="91425">
            <a:noAutofit/>
          </a:bodyPr>
          <a:lstStyle/>
          <a:p>
            <a:pPr>
              <a:spcBef>
                <a:spcPts val="0"/>
              </a:spcBef>
              <a:buNone/>
            </a:pPr>
            <a:r>
              <a:rPr lang="en"/>
              <a:t>Derives</a:t>
            </a:r>
          </a:p>
        </p:txBody>
      </p:sp>
      <p:sp>
        <p:nvSpPr>
          <p:cNvPr id="99" name="Shape 99"/>
          <p:cNvSpPr txBox="1"/>
          <p:nvPr/>
        </p:nvSpPr>
        <p:spPr>
          <a:xfrm>
            <a:off x="6004850" y="3010750"/>
            <a:ext cx="937799" cy="271499"/>
          </a:xfrm>
          <a:prstGeom prst="rect">
            <a:avLst/>
          </a:prstGeom>
          <a:noFill/>
          <a:ln>
            <a:noFill/>
          </a:ln>
        </p:spPr>
        <p:txBody>
          <a:bodyPr anchorCtr="0" anchor="t" bIns="91425" lIns="91425" rIns="91425" tIns="91425">
            <a:noAutofit/>
          </a:bodyPr>
          <a:lstStyle/>
          <a:p>
            <a:pPr lvl="0" rtl="0">
              <a:spcBef>
                <a:spcPts val="0"/>
              </a:spcBef>
              <a:buNone/>
            </a:pPr>
            <a:r>
              <a:rPr lang="en"/>
              <a:t>Tests</a:t>
            </a:r>
          </a:p>
        </p:txBody>
      </p:sp>
      <p:sp>
        <p:nvSpPr>
          <p:cNvPr id="100" name="Shape 100"/>
          <p:cNvSpPr/>
          <p:nvPr/>
        </p:nvSpPr>
        <p:spPr>
          <a:xfrm>
            <a:off x="6767600" y="489232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Test Output</a:t>
            </a:r>
          </a:p>
        </p:txBody>
      </p:sp>
      <p:cxnSp>
        <p:nvCxnSpPr>
          <p:cNvPr id="101" name="Shape 101"/>
          <p:cNvCxnSpPr>
            <a:stCxn id="94" idx="2"/>
            <a:endCxn id="100" idx="0"/>
          </p:cNvCxnSpPr>
          <p:nvPr/>
        </p:nvCxnSpPr>
        <p:spPr>
          <a:xfrm>
            <a:off x="7394599" y="4316049"/>
            <a:ext cx="0" cy="576300"/>
          </a:xfrm>
          <a:prstGeom prst="straightConnector1">
            <a:avLst/>
          </a:prstGeom>
          <a:noFill/>
          <a:ln cap="flat" cmpd="sng" w="19050">
            <a:solidFill>
              <a:schemeClr val="dk2"/>
            </a:solidFill>
            <a:prstDash val="solid"/>
            <a:round/>
            <a:headEnd len="lg" w="lg" type="none"/>
            <a:tailEnd len="lg" w="lg" type="triangle"/>
          </a:ln>
        </p:spPr>
      </p:cxnSp>
      <p:sp>
        <p:nvSpPr>
          <p:cNvPr id="102" name="Shape 1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 and Data Flow</a:t>
            </a:r>
          </a:p>
        </p:txBody>
      </p:sp>
      <p:sp>
        <p:nvSpPr>
          <p:cNvPr id="108" name="Shape 10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We need context on how the system executes.</a:t>
            </a:r>
          </a:p>
          <a:p>
            <a:pPr indent="-228600" lvl="0" marL="457200" marR="0" rtl="0" algn="l">
              <a:lnSpc>
                <a:spcPct val="120000"/>
              </a:lnSpc>
              <a:spcBef>
                <a:spcPts val="0"/>
              </a:spcBef>
              <a:spcAft>
                <a:spcPts val="0"/>
              </a:spcAft>
            </a:pPr>
            <a:r>
              <a:rPr lang="en"/>
              <a:t>Code is rarely sequential - conditional statements result in branches in execution, jumping between blocks of code.</a:t>
            </a:r>
          </a:p>
          <a:p>
            <a:pPr indent="-228600" lvl="1" marL="914400" marR="0" rtl="0" algn="l">
              <a:lnSpc>
                <a:spcPct val="120000"/>
              </a:lnSpc>
              <a:spcBef>
                <a:spcPts val="0"/>
              </a:spcBef>
              <a:spcAft>
                <a:spcPts val="0"/>
              </a:spcAft>
            </a:pPr>
            <a:r>
              <a:rPr lang="en"/>
              <a:t>Control flow is information on how control passes between blocks of code.</a:t>
            </a:r>
          </a:p>
          <a:p>
            <a:pPr indent="-228600" lvl="0" marL="457200" marR="0" rtl="0" algn="l">
              <a:lnSpc>
                <a:spcPct val="120000"/>
              </a:lnSpc>
              <a:spcBef>
                <a:spcPts val="0"/>
              </a:spcBef>
              <a:spcAft>
                <a:spcPts val="0"/>
              </a:spcAft>
            </a:pPr>
            <a:r>
              <a:rPr lang="en"/>
              <a:t>Data flow is information on how variables are used in other expressions. </a:t>
            </a:r>
          </a:p>
        </p:txBody>
      </p:sp>
      <p:sp>
        <p:nvSpPr>
          <p:cNvPr id="109" name="Shape 109"/>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