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D5C28C3-CB6D-448C-94F2-032C776A4A87}">
  <a:tblStyle styleId="{AD5C28C3-CB6D-448C-94F2-032C776A4A8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a:t>
            </a:r>
          </a:p>
          <a:p>
            <a:pPr rtl="0">
              <a:lnSpc>
                <a:spcPct val="120000"/>
              </a:lnSpc>
              <a:spcBef>
                <a:spcPts val="0"/>
              </a:spcBef>
              <a:buNone/>
            </a:pPr>
            <a:r>
              <a:rPr lang="en">
                <a:solidFill>
                  <a:schemeClr val="dk1"/>
                </a:solidFill>
              </a:rPr>
              <a:t>it doesn’t matter which set of basis subpaths you’ve covered, as long as they can combine to form any path in the system. So, when testing, what you want to do is (read)</a:t>
            </a:r>
          </a:p>
          <a:p>
            <a:pPr lvl="0" rtl="0">
              <a:lnSpc>
                <a:spcPct val="120000"/>
              </a:lnSpc>
              <a:spcBef>
                <a:spcPts val="0"/>
              </a:spcBef>
              <a:buNone/>
            </a:pPr>
            <a:r>
              <a:rPr lang="en">
                <a:solidFill>
                  <a:schemeClr val="dk1"/>
                </a:solidFill>
              </a:rPr>
              <a:t>So, you only count a new execution path as progress towards your coverage goal if it is independent of all paths explored in previous tests.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This value - the cyclomatic complexity of the control flow graph - is useful for a number of tasks in the engineering and testing of systems. </a:t>
            </a:r>
          </a:p>
          <a:p>
            <a:pPr rtl="0">
              <a:lnSpc>
                <a:spcPct val="120000"/>
              </a:lnSpc>
              <a:spcBef>
                <a:spcPts val="0"/>
              </a:spcBef>
              <a:buNone/>
            </a:pPr>
            <a:r>
              <a:rPr lang="en">
                <a:solidFill>
                  <a:schemeClr val="dk1"/>
                </a:solidFill>
              </a:rPr>
              <a:t>In general, it is a quick way to judge whether you need to add more tests. Cyclomatic complexity is an upper bound on the number of tests needed for branch coverage. You need to measure the actual coverage achieved to see if your tests are any good, but if your complexity is 10, you’ll need at more 10 tests to achieve branch coverage - assuming that your tests hit the rigfht branches. </a:t>
            </a:r>
          </a:p>
          <a:p>
            <a:pPr rtl="0">
              <a:lnSpc>
                <a:spcPct val="120000"/>
              </a:lnSpc>
              <a:spcBef>
                <a:spcPts val="0"/>
              </a:spcBef>
              <a:buNone/>
            </a:pPr>
            <a:r>
              <a:rPr lang="en">
                <a:solidFill>
                  <a:schemeClr val="dk1"/>
                </a:solidFill>
              </a:rPr>
              <a:t>It’s also a lower bound on path coverage - you’ll need at least 10 tests for path coverage. More if loops get involved. </a:t>
            </a:r>
          </a:p>
          <a:p>
            <a:pPr lvl="0" rtl="0">
              <a:lnSpc>
                <a:spcPct val="120000"/>
              </a:lnSpc>
              <a:spcBef>
                <a:spcPts val="0"/>
              </a:spcBef>
              <a:buNone/>
            </a:pPr>
            <a:r>
              <a:rPr lang="en">
                <a:solidFill>
                  <a:schemeClr val="dk1"/>
                </a:solidFill>
              </a:rPr>
              <a:t>The complexist is also used to indicate when you need to refactor code. You can pick some threshold, and any component with a complexy &gt; that threshold should be split into smaller modules. In practice, this value was at one point 10, now it’s usually around 30, as time passes, that has a tendency to rise upward.  This idea is based on the belief that complex code is more fault-prone. If it does more, if it’s harder to parse, then we’re more likely to make mistakes.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We’ve gone over a few different structural coverage metrics now, and the natural question is which one I should use? </a:t>
            </a:r>
          </a:p>
          <a:p>
            <a:pPr rtl="0">
              <a:lnSpc>
                <a:spcPct val="120000"/>
              </a:lnSpc>
              <a:spcBef>
                <a:spcPts val="0"/>
              </a:spcBef>
              <a:buNone/>
            </a:pPr>
            <a:r>
              <a:rPr lang="en">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p>
          <a:p>
            <a:pPr rtl="0">
              <a:lnSpc>
                <a:spcPct val="120000"/>
              </a:lnSpc>
              <a:spcBef>
                <a:spcPts val="0"/>
              </a:spcBef>
              <a:buNone/>
            </a:pPr>
            <a:r>
              <a:rPr lang="en">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p>
          <a:p>
            <a:pPr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Now, there are many other forms of coverage, and if you take the testing class next semester, we will be going into more complex metrics, but this gives you a taste of the ideas behind structural testing. These metrics are a way to enforce our testing efforts, to guide us towards writing better tests, but the thing to be careful about, is that you don’t...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Coverage metrics shouldn’t be relied on as a crutch for “good testing”. A recent study found that:</a:t>
            </a:r>
          </a:p>
          <a:p>
            <a:pPr lvl="0" rtl="0">
              <a:spcBef>
                <a:spcPts val="0"/>
              </a:spcBef>
              <a:buNone/>
            </a:pPr>
            <a:r>
              <a:rPr lang="en"/>
              <a:t>(read)</a:t>
            </a:r>
          </a:p>
          <a:p>
            <a:pPr lvl="0" rtl="0">
              <a:spcBef>
                <a:spcPts val="0"/>
              </a:spcBef>
              <a:buNone/>
            </a:pPr>
            <a:r>
              <a:rPr lang="en"/>
              <a:t>(read)</a:t>
            </a:r>
          </a:p>
          <a:p>
            <a:pPr lvl="0" rtl="0">
              <a:spcBef>
                <a:spcPts val="0"/>
              </a:spcBef>
              <a:buClr>
                <a:schemeClr val="dk1"/>
              </a:buClr>
              <a:buSzPct val="100000"/>
              <a:buFont typeface="Arial"/>
              <a:buNone/>
            </a:pPr>
            <a:r>
              <a:rPr lang="en"/>
              <a:t>Now, other studies have found happier results - better correlations between fault finding and coverage, but Given the important role of structural coverage criteria in development, especially given that certain forms of coverage are mandated for safety certification of aircraft systems, we found these results kind of scary. These coverage metrics aren’t always a particularly great indicator of test adequacy, and we’re getting junk tests from automated generation, so what can we do? Well, we should start by figuring out what is wrong with coverage metrics, and there were two key issues that kept popping up with, even with “strong” coverage metrics like MC/DC (read)</a:t>
            </a:r>
          </a:p>
          <a:p>
            <a:pPr lvl="0" rtl="0">
              <a:spcBef>
                <a:spcPts val="0"/>
              </a:spcBef>
              <a:buNone/>
            </a:pPr>
            <a:r>
              <a:rPr lang="en"/>
              <a:t>Both of these issues relate to the idea of masking - in an expression, especially boolean expressions, the value of one variable can determine the result of the whole expression regardless of the value of the other variables. In that case, say that a fault corrupted one expression, well, we might not notice that fault if we monitor another expression where the faulty state is masked by another variable.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First, there is the idea of masking. Sometimes, the effect of executing code is negated by other other code - we don’t notice because one calculation overrules another for this combination of input. Due to masking, it is possible to change the number and structure of test obligations - we’ve changed how the code was written, so what the tests need to execute changes.</a:t>
            </a:r>
          </a:p>
          <a:p>
            <a:pPr lvl="0" rtl="0">
              <a:spcBef>
                <a:spcPts val="0"/>
              </a:spcBef>
              <a:buClr>
                <a:schemeClr val="dk1"/>
              </a:buClr>
              <a:buSzPct val="100000"/>
              <a:buFont typeface="Arial"/>
              <a:buNone/>
            </a:pPr>
            <a:r>
              <a:rPr lang="en"/>
              <a:t>So, here, these two program fragments have different structures but are functionally equivalent. Version 1 is written with an intermediate variable</a:t>
            </a:r>
          </a:p>
          <a:p>
            <a:pPr lvl="0" rtl="0">
              <a:spcBef>
                <a:spcPts val="0"/>
              </a:spcBef>
              <a:buClr>
                <a:schemeClr val="dk1"/>
              </a:buClr>
              <a:buSzPct val="100000"/>
              <a:buFont typeface="Arial"/>
              <a:buNone/>
            </a:pPr>
            <a:r>
              <a:rPr lang="en"/>
              <a:t>\texttt{expr\_1}, and Version 2 inlines this variable. To give a masking example, given a decision like {in\_1 or in\_2}, the truth value of \texttt{in\_1} is irrelevant if \texttt{in\_2} is true, so we state that \texttt{in\_1} is masked out.</a:t>
            </a:r>
          </a:p>
          <a:p>
            <a:pPr lvl="0" rtl="0">
              <a:spcBef>
                <a:spcPts val="0"/>
              </a:spcBef>
              <a:buNone/>
            </a:pPr>
            <a:r>
              <a:t/>
            </a:r>
            <a:endParaRPr/>
          </a:p>
          <a:p>
            <a:pPr lvl="0" rtl="0">
              <a:spcBef>
                <a:spcPts val="0"/>
              </a:spcBef>
              <a:buClr>
                <a:schemeClr val="dk1"/>
              </a:buClr>
              <a:buSzPct val="100000"/>
              <a:buFont typeface="Arial"/>
              <a:buNone/>
            </a:pPr>
            <a:r>
              <a:rPr lang="en"/>
              <a:t>Based on the form of coverage we’re working with, we will get different test goals and, as a result, different tests from these two fragments.</a:t>
            </a:r>
          </a:p>
          <a:p>
            <a:pPr lvl="0" rtl="0">
              <a:spcBef>
                <a:spcPts val="0"/>
              </a:spcBef>
              <a:buNone/>
            </a:pPr>
            <a:r>
              <a:rPr lang="en"/>
              <a:t>One of these coverage metrics is called MCDC, and it requires tests that overcome the masking effect at the expression level, so we would need a test where in_1 is not masked by in_2. \mcdc\ over the inlined version requires a test suite to take the masking effect of \texttt{in\_3} into consideration as well, so the tests are going to need to satisfy slightly more complicated test goals. Those differences can have significant ramifications when it comes to fault finding. </a:t>
            </a:r>
          </a:p>
          <a:p>
            <a:pPr lvl="0" rtl="0">
              <a:spcBef>
                <a:spcPts val="0"/>
              </a:spcBef>
              <a:buNone/>
            </a:pPr>
            <a:r>
              <a:t/>
            </a:r>
            <a:endParaRPr/>
          </a:p>
          <a:p>
            <a:pPr lvl="0" rtl="0">
              <a:spcBef>
                <a:spcPts val="0"/>
              </a:spcBef>
              <a:buNone/>
            </a:pPr>
            <a:r>
              <a:rPr lang="en"/>
              <a:t>Restructuring the program with additional intermediate variables makes it significantly easier to achieve the desired coverage (\mcdc\ tests are easier to find</a:t>
            </a:r>
          </a:p>
          <a:p>
            <a:pPr lvl="0" rtl="0">
              <a:spcBef>
                <a:spcPts val="0"/>
              </a:spcBef>
              <a:buNone/>
            </a:pPr>
            <a:r>
              <a:rPr lang="en"/>
              <a:t>if the decisions are simple). This restructuring can significantly impact the number and quality of the tests required to satisfy the coverage goals.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remember those testing artifacts. We had the oracle, which is what we use to check the behavior of the program, maybe some assertions we write or we take some variables and state what their values should be. Well, of course, when we write an oracle, we choose which variables to check the behavior of. Typically, we take a look at the output of a function. The problem is that, through masking, some expressions in the systems can easily be prevented from influencing the outputs. So, if we don’t check the right variables, we might not notice that there is a fault in the program. </a:t>
            </a:r>
          </a:p>
          <a:p>
            <a:pPr lvl="0" rtl="0">
              <a:spcBef>
                <a:spcPts val="0"/>
              </a:spcBef>
              <a:buNone/>
            </a:pPr>
            <a:r>
              <a:rPr lang="en">
                <a:solidFill>
                  <a:schemeClr val="dk1"/>
                </a:solidFill>
              </a:rPr>
              <a:t>This reduces the effectiveness of any testing process based on structural coverage, as we can easily satisfy coverage obligations without allowing resulting errors to propagate to an observed variable. This is a problem where automated test generation is concerned. We have found that test inputs generated tend to be short, kind of lazy - they only do the bare minimum to exercise the system. The longer you run the code - the more loop cycles, longer path, more statements executed -  the more likely the problems reach the outputs. This is, in some sense, a problem with the test generation technique, but the blame can be shared by the coverage metric. The generation algorithm did exactly what it was told to do. </a:t>
            </a:r>
          </a:p>
          <a:p>
            <a:pPr lvl="0" rtl="0">
              <a:spcBef>
                <a:spcPts val="0"/>
              </a:spcBef>
              <a:buNone/>
            </a:pPr>
            <a:r>
              <a:rPr lang="en"/>
              <a:t>Now, of course, we can always add more variables and expected values for those to the oracle, but there are often so many options to choose from that we just can’t write an oracle for every variable. You’d get one test done a day. That’s just not going to work out. But, by being smart and choosing the right variables, we can do pretty well. We have a couple of techniques for estimating those variables -those chokepoints in control in the system, but there is still research to do in coming up with efficient ways of identifying those variables.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How bad is it? Well, here we go. Here we plot the fault finding effectiveness  against the test suite size of test suites for one system where we vary the program structure and oracle.</a:t>
            </a:r>
          </a:p>
          <a:p>
            <a:pPr lvl="0" rtl="0">
              <a:spcBef>
                <a:spcPts val="0"/>
              </a:spcBef>
              <a:buNone/>
            </a:pPr>
            <a:r>
              <a:rPr lang="en" sz="1200">
                <a:solidFill>
                  <a:schemeClr val="dk1"/>
                </a:solidFill>
              </a:rPr>
              <a:t>1) MC/DC considered strong, but has a couple of important weaknesses wrt propagation - it is formulated assuming that decisions are independent, as a result, you can actually satisfy it with only a small number of tests. However, short length/don’t propagate. effectiveness is Sensitive. </a:t>
            </a:r>
          </a:p>
          <a:p>
            <a:pPr lvl="0" rtl="0">
              <a:spcBef>
                <a:spcPts val="0"/>
              </a:spcBef>
              <a:buNone/>
            </a:pPr>
            <a:r>
              <a:rPr lang="en" sz="1200">
                <a:solidFill>
                  <a:schemeClr val="dk1"/>
                </a:solidFill>
              </a:rPr>
              <a:t>2) by simply changing the oracle so that we observe all of the internal variables, we see a massive increase in effectiveness. If oracle can monitor everything/specify behaviors for all of those variables , this propagation weakness doesn’t matter.</a:t>
            </a:r>
          </a:p>
          <a:p>
            <a:pPr lvl="0" rtl="0">
              <a:spcBef>
                <a:spcPts val="0"/>
              </a:spcBef>
              <a:buNone/>
            </a:pPr>
            <a:r>
              <a:rPr lang="en" sz="1200">
                <a:solidFill>
                  <a:schemeClr val="dk1"/>
                </a:solidFill>
              </a:rPr>
              <a:t>3) MC/DC is also sensitive to the choice of program structure. If we have an expression that uses the result of another expression, we can inline that used expression. Simple syntactic change - type of optimization compilers often make. As a result, the effectiveness of MC/DC tests jumps quite a bit - but it also requires many more tests to achieve coverage (some of benefit from better tests or more tests)</a:t>
            </a:r>
          </a:p>
          <a:p>
            <a:pPr lvl="0" rtl="0">
              <a:spcBef>
                <a:spcPts val="0"/>
              </a:spcBef>
              <a:buNone/>
            </a:pPr>
            <a:r>
              <a:rPr lang="en" sz="1200">
                <a:solidFill>
                  <a:schemeClr val="dk1"/>
                </a:solidFill>
              </a:rPr>
              <a:t>4) despite this restructuring, there are still propagation issues. Effects of faults masked out.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If the effect of that fault is masked, then we’re still getting the right output, right? </a:t>
            </a:r>
          </a:p>
          <a:p>
            <a:pPr rtl="0">
              <a:spcBef>
                <a:spcPts val="0"/>
              </a:spcBef>
              <a:buNone/>
            </a:pPr>
            <a:r>
              <a:rPr lang="en"/>
              <a:t>(click)</a:t>
            </a:r>
          </a:p>
          <a:p>
            <a:pPr rtl="0">
              <a:spcBef>
                <a:spcPts val="0"/>
              </a:spcBef>
              <a:buNone/>
            </a:pPr>
            <a:r>
              <a:rPr lang="en"/>
              <a:t>(read). It’ll bite us in the butt eventually.</a:t>
            </a:r>
          </a:p>
          <a:p>
            <a:pPr lvl="0" rtl="0">
              <a:spcBef>
                <a:spcPts val="0"/>
              </a:spcBef>
              <a:buNone/>
            </a:pPr>
            <a:r>
              <a:rPr lang="en"/>
              <a:t>(read)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what can be done to alleviate this?</a:t>
            </a:r>
          </a:p>
          <a:p>
            <a:pPr rtl="0">
              <a:spcBef>
                <a:spcPts val="0"/>
              </a:spcBef>
              <a:buNone/>
            </a:pPr>
            <a:r>
              <a:rPr lang="en"/>
              <a:t>First is to take masking into account when writing tests. Don’t just look at individual elements of code, but look at how that element can effect the variables that we do check the correctness of.</a:t>
            </a:r>
          </a:p>
          <a:p>
            <a:pPr rtl="0">
              <a:spcBef>
                <a:spcPts val="0"/>
              </a:spcBef>
              <a:buNone/>
            </a:pPr>
            <a:r>
              <a:rPr lang="en"/>
              <a:t>(read 2) - a path where the element we’re targeting won’t get masked out before potentially corrupting the variable we do check the value of.</a:t>
            </a:r>
          </a:p>
          <a:p>
            <a:pPr rtl="0">
              <a:spcBef>
                <a:spcPts val="0"/>
              </a:spcBef>
              <a:buNone/>
            </a:pPr>
            <a:r>
              <a:rPr lang="en"/>
              <a:t>You can also expand the oracle - (read 3) </a:t>
            </a:r>
          </a:p>
          <a:p>
            <a:pPr rtl="0">
              <a:spcBef>
                <a:spcPts val="0"/>
              </a:spcBef>
              <a:buNone/>
            </a:pPr>
            <a:r>
              <a:rPr lang="en"/>
              <a:t>The other strategy is to not forget about the requirements - those input and output partitions.</a:t>
            </a:r>
          </a:p>
          <a:p>
            <a:pPr lvl="0" rtl="0">
              <a:spcBef>
                <a:spcPts val="0"/>
              </a:spcBef>
              <a:buNone/>
            </a:pPr>
            <a:r>
              <a:rPr lang="en"/>
              <a:t>(read 5,6)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You’ve got the basics down, but today we’re going to cover a couple of additional testing topics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What is the complexity of this CFG?</a:t>
            </a:r>
          </a:p>
          <a:p>
            <a:pPr rtl="0">
              <a:lnSpc>
                <a:spcPct val="120000"/>
              </a:lnSpc>
              <a:spcBef>
                <a:spcPts val="0"/>
              </a:spcBef>
              <a:buNone/>
            </a:pPr>
            <a:r>
              <a:rPr lang="en">
                <a:solidFill>
                  <a:schemeClr val="dk1"/>
                </a:solidFill>
              </a:rPr>
              <a:t>18 - 15 + 2 = 5</a:t>
            </a:r>
          </a:p>
          <a:p>
            <a:pPr rtl="0">
              <a:lnSpc>
                <a:spcPct val="120000"/>
              </a:lnSpc>
              <a:spcBef>
                <a:spcPts val="0"/>
              </a:spcBef>
              <a:buNone/>
            </a:pPr>
            <a:r>
              <a:rPr lang="en">
                <a:solidFill>
                  <a:schemeClr val="dk1"/>
                </a:solidFill>
              </a:rPr>
              <a:t>4+1 = 5</a:t>
            </a:r>
          </a:p>
          <a:p>
            <a:pPr lvl="0" rtl="0">
              <a:lnSpc>
                <a:spcPct val="120000"/>
              </a:lnSpc>
              <a:spcBef>
                <a:spcPts val="0"/>
              </a:spcBef>
              <a:buNone/>
            </a:pPr>
            <a:r>
              <a:rPr lang="en">
                <a:solidFill>
                  <a:schemeClr val="dk1"/>
                </a:solidFill>
              </a:rPr>
              <a:t>Tests - how many did you need for branch? What loop conditions did you cover?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1-3) </a:t>
            </a:r>
          </a:p>
          <a:p>
            <a:pPr rtl="0">
              <a:lnSpc>
                <a:spcPct val="120000"/>
              </a:lnSpc>
              <a:spcBef>
                <a:spcPts val="0"/>
              </a:spcBef>
              <a:buNone/>
            </a:pPr>
            <a:r>
              <a:rPr lang="en">
                <a:solidFill>
                  <a:schemeClr val="dk1"/>
                </a:solidFill>
              </a:rPr>
              <a:t>Test case design </a:t>
            </a:r>
            <a:r>
              <a:rPr i="1" lang="en">
                <a:solidFill>
                  <a:schemeClr val="dk1"/>
                </a:solidFill>
              </a:rPr>
              <a:t>generally</a:t>
            </a:r>
            <a:r>
              <a:rPr lang="en">
                <a:solidFill>
                  <a:schemeClr val="dk1"/>
                </a:solidFill>
              </a:rPr>
              <a:t> requires human input, but test execution should not. Test execution is mechanical, repetitive. Humans good at big picture, not at tedious repetition. If humans have to sit down and run tests, that introduces more room for failure. We want to make testing as easy as possible for humans. Test automation is how we do this</a:t>
            </a:r>
          </a:p>
          <a:p>
            <a:pPr lvl="0" rtl="0">
              <a:lnSpc>
                <a:spcPct val="120000"/>
              </a:lnSpc>
              <a:spcBef>
                <a:spcPts val="0"/>
              </a:spcBef>
              <a:buNone/>
            </a:pPr>
            <a:r>
              <a:rPr lang="en">
                <a:solidFill>
                  <a:schemeClr val="dk1"/>
                </a:solidFill>
              </a:rPr>
              <a:t>(read 4-end)</a:t>
            </a:r>
          </a:p>
          <a:p>
            <a:pPr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to automate testing, we need a little bit more info than just the inputs and expected outputs. We also need to know</a:t>
            </a:r>
          </a:p>
          <a:p>
            <a:pPr lvl="0" rtl="0">
              <a:spcBef>
                <a:spcPts val="0"/>
              </a:spcBef>
              <a:buNone/>
            </a:pPr>
            <a:r>
              <a:rPr lang="en">
                <a:solidFill>
                  <a:schemeClr val="dk1"/>
                </a:solidFill>
              </a:rPr>
              <a:t>(read initialization on down). </a:t>
            </a:r>
          </a:p>
          <a:p>
            <a:pPr lvl="0" rtl="0">
              <a:spcBef>
                <a:spcPts val="0"/>
              </a:spcBef>
              <a:buNone/>
            </a:pPr>
            <a:r>
              <a:rPr lang="en">
                <a:solidFill>
                  <a:schemeClr val="dk1"/>
                </a:solidFill>
              </a:rPr>
              <a:t>Now that we have this, we need to make it happen - we need to run the test, and many others, on the code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to make this happen, testing often involves wriitng a surprising amount of code.</a:t>
            </a:r>
          </a:p>
          <a:p>
            <a:pPr rtl="0">
              <a:spcBef>
                <a:spcPts val="0"/>
              </a:spcBef>
              <a:buNone/>
            </a:pPr>
            <a:r>
              <a:rPr lang="en">
                <a:solidFill>
                  <a:schemeClr val="dk1"/>
                </a:solidFill>
              </a:rPr>
              <a:t>(read)</a:t>
            </a:r>
          </a:p>
          <a:p>
            <a:pPr rtl="0">
              <a:spcBef>
                <a:spcPts val="0"/>
              </a:spcBef>
              <a:buNone/>
            </a:pPr>
            <a:r>
              <a:rPr lang="en">
                <a:solidFill>
                  <a:schemeClr val="dk1"/>
                </a:solidFill>
              </a:rPr>
              <a:t>That said, scaffolding has been estimated to be up to half of the code written for a number of large-scale projects</a:t>
            </a:r>
          </a:p>
          <a:p>
            <a:pPr lvl="0" rtl="0">
              <a:spcBef>
                <a:spcPts val="0"/>
              </a:spcBef>
              <a:buNone/>
            </a:pPr>
            <a:r>
              <a:rPr lang="en">
                <a:solidFill>
                  <a:schemeClr val="dk1"/>
                </a:solidFill>
              </a:rPr>
              <a:t>(more reading)</a:t>
            </a:r>
          </a:p>
          <a:p>
            <a:pPr lvl="0" rtl="0">
              <a:spcBef>
                <a:spcPts val="0"/>
              </a:spcBef>
              <a:buNone/>
            </a:pPr>
            <a:r>
              <a:rPr lang="en">
                <a:solidFill>
                  <a:schemeClr val="dk1"/>
                </a:solidFill>
              </a:rPr>
              <a:t>last point - the ability to set up the system in the state needed for running a test, to control how components are tested, and to then tear it down and prepare the system for the next test.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of the common pieces of code written as test scaffolding include:</a:t>
            </a:r>
          </a:p>
          <a:p>
            <a:pPr lvl="0" rtl="0">
              <a:spcBef>
                <a:spcPts val="0"/>
              </a:spcBef>
              <a:buNone/>
            </a:pPr>
            <a:r>
              <a:rPr lang="en">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p>
          <a:p>
            <a:pPr lvl="0" rtl="0">
              <a:spcBef>
                <a:spcPts val="0"/>
              </a:spcBef>
              <a:buNone/>
            </a:pPr>
            <a:r>
              <a:rPr lang="en">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copnnection conditions.</a:t>
            </a:r>
          </a:p>
          <a:p>
            <a:pPr lvl="0" rtl="0">
              <a:spcBef>
                <a:spcPts val="0"/>
              </a:spcBef>
              <a:buNone/>
            </a:pPr>
            <a:r>
              <a:rPr lang="en">
                <a:solidFill>
                  <a:schemeClr val="dk1"/>
                </a:solidFill>
              </a:rPr>
              <a:t>(read)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 Driver: instantiates system objects, performs setup - initializes the non-local variables, initializes parameters, activates the test, then tears everything down when done</a:t>
            </a:r>
          </a:p>
          <a:p>
            <a:pPr rtl="0">
              <a:spcBef>
                <a:spcPts val="0"/>
              </a:spcBef>
              <a:buNone/>
            </a:pPr>
            <a:r>
              <a:rPr lang="en">
                <a:solidFill>
                  <a:schemeClr val="dk1"/>
                </a:solidFill>
              </a:rPr>
              <a:t>- The harness simulates the execution environment, controlling factors such as environment simumations for embedded systems or networking conditions for systems with communication components.</a:t>
            </a:r>
          </a:p>
          <a:p>
            <a:pPr rtl="0">
              <a:spcBef>
                <a:spcPts val="0"/>
              </a:spcBef>
              <a:buNone/>
            </a:pPr>
            <a:r>
              <a:rPr lang="en">
                <a:solidFill>
                  <a:schemeClr val="dk1"/>
                </a:solidFill>
              </a:rPr>
              <a:t>- Stubs are templates that represent unimplemented system components or external entities and allow you to test part of a system in isolation from the rest.</a:t>
            </a:r>
          </a:p>
          <a:p>
            <a:pPr lvl="0" rtl="0">
              <a:spcBef>
                <a:spcPts val="0"/>
              </a:spcBef>
              <a:buNone/>
            </a:pPr>
            <a:r>
              <a:rPr lang="en">
                <a:solidFill>
                  <a:schemeClr val="dk1"/>
                </a:solidFill>
              </a:rPr>
              <a:t>- The oracle checks the produced output against an expected output and renders a test verdict - pass or fail.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 have to look back at this comic from time to time in my own work. It’s fun to code up automation, but it can get a little out of hand. We’ll cover some strategies to help systematically test a system.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One of the most powerful things made possible by all of this automation is the concept of incremental testing. Rather than waiting for the complete system to be built, we can start testing what we have completed. Piece by piece, we test components of the system. When we start, almost everything is stubbed out, but we can add in the real components and test their integration as we complete them. </a:t>
            </a:r>
          </a:p>
          <a:p>
            <a:pPr rtl="0">
              <a:spcBef>
                <a:spcPts val="0"/>
              </a:spcBef>
              <a:buNone/>
            </a:pPr>
            <a:r>
              <a:rPr lang="en">
                <a:solidFill>
                  <a:schemeClr val="dk1"/>
                </a:solidFill>
              </a:rPr>
              <a:t>As a result, we can easily test components in isolation, which means that not only we can more easily discover faults, we can discover faults earlier in development because we don’t need the rest of the system and fix them before they become a problem.</a:t>
            </a:r>
          </a:p>
          <a:p>
            <a:pPr rtl="0">
              <a:spcBef>
                <a:spcPts val="0"/>
              </a:spcBef>
              <a:buNone/>
            </a:pPr>
            <a:r>
              <a:rPr lang="en">
                <a:solidFill>
                  <a:schemeClr val="dk1"/>
                </a:solidFill>
              </a:rPr>
              <a:t>The downside is that it is expensive to develop all of that scaffolding. The earlier you start, or the more you want to isolate components, the more work you will have to pour into writing stubs. That can add up.</a:t>
            </a:r>
          </a:p>
          <a:p>
            <a:pPr lvl="0" rtl="0">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How you test can follow a style similar to how you are design your system. Earlier, we talked a little about top-down vs bottom-up development. How you incrementally test relates to how you work through building the code. In top-down testing, </a:t>
            </a:r>
            <a:r>
              <a:rPr lang="en">
                <a:solidFill>
                  <a:srgbClr val="333333"/>
                </a:solidFill>
                <a:highlight>
                  <a:srgbClr val="FFFFFF"/>
                </a:highlight>
              </a:rPr>
              <a:t>testing takes place from top to bottom in the system hierarchy, following the control flow dependencies. You take a higher-level component, something that calls into low level code, and you test it in isolation. To do so, lower level components or systems are substituted by stubs that fake their results. This lets you see whether the higher-level component and how it brings together those stubs can corrupt results.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Many failures result from faults formed by the interactions between statements in the code, so (read point)</a:t>
            </a:r>
          </a:p>
          <a:p>
            <a:pPr rtl="0">
              <a:lnSpc>
                <a:spcPct val="120000"/>
              </a:lnSpc>
              <a:spcBef>
                <a:spcPts val="0"/>
              </a:spcBef>
              <a:buNone/>
            </a:pPr>
            <a:r>
              <a:rPr lang="en">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result in an infinite number of paths, making path coverage impossible. </a:t>
            </a:r>
          </a:p>
          <a:p>
            <a:pPr lvl="0" rtl="0">
              <a:lnSpc>
                <a:spcPct val="120000"/>
              </a:lnSpc>
              <a:spcBef>
                <a:spcPts val="0"/>
              </a:spcBef>
              <a:buNone/>
            </a:pPr>
            <a:r>
              <a:rPr lang="en">
                <a:solidFill>
                  <a:schemeClr val="dk1"/>
                </a:solidFill>
              </a:rPr>
              <a:t>A couple lectures ago, I showed a relatively simple CFG. Even if we bounded the loop in that program to a small number of iterations, we still ended up with something like 3 quadrillion possible paths. Even at 1000 tests per second, running those would take over a hundred thousand years. So, what do we do? Can we somehow get the benefits of path coverage without the insane requirements?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a:t>
            </a:r>
          </a:p>
          <a:p>
            <a:pPr rtl="0">
              <a:spcBef>
                <a:spcPts val="0"/>
              </a:spcBef>
              <a:buNone/>
            </a:pPr>
            <a:r>
              <a:rPr lang="en">
                <a:solidFill>
                  <a:schemeClr val="dk1"/>
                </a:solidFill>
              </a:rPr>
              <a:t>(read) - if the interaction between components is an issue, it’s easier to spot if the top level is already working pretty well. If there is a problem with how the architecure comes together in practice. you’ll spot that more quickly. </a:t>
            </a:r>
          </a:p>
          <a:p>
            <a:pPr lvl="0" rtl="0">
              <a:spcBef>
                <a:spcPts val="0"/>
              </a:spcBef>
              <a:buNone/>
            </a:pPr>
            <a:r>
              <a:rPr lang="en">
                <a:solidFill>
                  <a:schemeClr val="dk1"/>
                </a:solidFill>
              </a:rPr>
              <a:t>The trade-off is that top-down testing requires simulating the lower components. You will need to put effort into building stubs, and may need a great deal of system architecture in place before you can do much testing at all.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7" name="Shape 4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Bottom-Up testing comes in from the opposite direction. You start at the bottom of the system hierarchy - small units that perform tasks independently of calling components. Test each individual component at that level in isolation, then work your way up the hierarchy, bringing together already-tested components. Here, you don’t need as many stubs. You have the lower components. When you develop something that brings together lower-level units, that has dependencies, most of its dependencies should already exist as they will come in at the lower level. However, most of the testing code will be in the drivers. You will need to develop more complex drivers to instantiate, set up, and test those components.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4" name="Shape 4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rtl="0">
              <a:spcBef>
                <a:spcPts val="0"/>
              </a:spcBef>
              <a:buNone/>
            </a:pPr>
            <a:r>
              <a:rPr lang="en">
                <a:solidFill>
                  <a:schemeClr val="dk1"/>
                </a:solidFill>
              </a:rPr>
              <a:t>(read 3) - the best way to test components in isolation. It won’t find architectural issues as easily, but it allows you to effectively test and find faults in those individual objects or methods.</a:t>
            </a:r>
          </a:p>
          <a:p>
            <a:pPr rtl="0">
              <a:spcBef>
                <a:spcPts val="0"/>
              </a:spcBef>
              <a:buNone/>
            </a:pPr>
            <a:r>
              <a:rPr lang="en">
                <a:solidFill>
                  <a:schemeClr val="dk1"/>
                </a:solidFill>
              </a:rPr>
              <a:t>The trade off is that it (read 5).</a:t>
            </a:r>
          </a:p>
          <a:p>
            <a:pPr lvl="0" rtl="0">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2" name="Shape 4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there are aspects of most programs that aren’t exactly amenable to passing in a few command line parameters and running. The graphical components of applications - GUIs, video games - take input from mouse motions and clicks. testing whether those work can be complex - dealing with overlapping visual widgets, it’s hard to define boundary regions, and every click can set off a series of under-the-surface interactions How do we test those? </a:t>
            </a:r>
          </a:p>
          <a:p>
            <a:pPr lvl="0" rtl="0">
              <a:spcBef>
                <a:spcPts val="0"/>
              </a:spcBef>
              <a:buNone/>
            </a:pPr>
            <a:r>
              <a:rPr lang="en">
                <a:solidFill>
                  <a:schemeClr val="dk1"/>
                </a:solidFill>
              </a:rPr>
              <a:t>Well, those are often tested by hand. First by the developers, of course, but most heavily during alpha and beta testing. Get a few hundred users clicking around and sort out the problems that crop up.</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1" name="Shape 4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thing is - this stinks. It’s something that should have some human involvement eventually, as graphical interactions - especially in games - need to be tuned until they feel right. But, if we’re just on the hunt for bugs, we should be able to automate interactions. How can we do that without a person? Well, a common idea in automation is the concept of taking a little bit of human feedback as a seed and building automation off of that. This is a concept that comes in to play heavily in testing GUIs. What we can do is get a human in to play with the program. We can record the actions they take during some sample scenarios - based on our different use cases. Those are called captures. We can then use those - we can replay them - to repeat the same scenarios and the same mouse motions and clicks without needing the human sitting there. These captures - these sets of actions - become an initial set of test cases. We can then edit those to turn them into new test cases - modifying the actions slightly or taking the individual actions and combining them to form entirely new tests. This lets us automate GUI testing. Cuts repetition. Capture a few manual executions, and reuse them or alter them. More productive use of human effort.</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8" name="Shape 4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Automation and structural or requirements-based testing alone isn’t enough to guarantee testing. No matter what, you need to put the work in. Effective testing is about not just tools or techniques, but about the working environment, and the pressures and incentives for developers. There are a few essentials to help ensure effective testing.</a:t>
            </a:r>
          </a:p>
          <a:p>
            <a:pPr lvl="0" rtl="0">
              <a:lnSpc>
                <a:spcPct val="120000"/>
              </a:lnSpc>
              <a:spcBef>
                <a:spcPts val="0"/>
              </a:spcBef>
              <a:buClr>
                <a:schemeClr val="dk1"/>
              </a:buClr>
              <a:buSzPct val="100000"/>
              <a:buFont typeface="Arial"/>
              <a:buNone/>
            </a:pPr>
            <a:r>
              <a:rPr lang="en">
                <a:solidFill>
                  <a:schemeClr val="dk1"/>
                </a:solidFill>
              </a:rPr>
              <a:t>1. - Just as the quality of a software product depends on the quality of the process that produced it, the quality of the testing done depends on the quality of the process that produced it. Organization, setting the right expectations, establishing quality standards. Those are all important. It’s important to decide on the activities that you’re going to perform - what test types you need, artifacts you need to produce - and set a schedule for producing those. </a:t>
            </a:r>
          </a:p>
          <a:p>
            <a:pPr lvl="0" rtl="0">
              <a:lnSpc>
                <a:spcPct val="120000"/>
              </a:lnSpc>
              <a:spcBef>
                <a:spcPts val="0"/>
              </a:spcBef>
              <a:buClr>
                <a:schemeClr val="dk1"/>
              </a:buClr>
              <a:buSzPct val="100000"/>
              <a:buFont typeface="Arial"/>
              <a:buNone/>
            </a:pPr>
            <a:r>
              <a:rPr lang="en">
                <a:solidFill>
                  <a:schemeClr val="dk1"/>
                </a:solidFill>
              </a:rPr>
              <a:t>2. - This is just a fancy way of saying that you should start testing early. Half the errors are introduced in the requirements.</a:t>
            </a:r>
          </a:p>
          <a:p>
            <a:pPr lvl="0" rtl="0">
              <a:lnSpc>
                <a:spcPct val="120000"/>
              </a:lnSpc>
              <a:spcBef>
                <a:spcPts val="0"/>
              </a:spcBef>
              <a:buClr>
                <a:schemeClr val="dk1"/>
              </a:buClr>
              <a:buSzPct val="100000"/>
              <a:buFont typeface="Arial"/>
              <a:buNone/>
            </a:pPr>
            <a:r>
              <a:rPr lang="en">
                <a:solidFill>
                  <a:schemeClr val="dk1"/>
                </a:solidFill>
              </a:rPr>
              <a:t>- The cost of errors is minimized if they're found where they're introduced. Write tests as soon as you can, and use those to refine your requirements, design, or code. </a:t>
            </a:r>
          </a:p>
          <a:p>
            <a:pPr lvl="0" rtl="0">
              <a:lnSpc>
                <a:spcPct val="120000"/>
              </a:lnSpc>
              <a:spcBef>
                <a:spcPts val="0"/>
              </a:spcBef>
              <a:buNone/>
            </a:pPr>
            <a:r>
              <a:rPr lang="en">
                <a:solidFill>
                  <a:schemeClr val="dk1"/>
                </a:solidFill>
              </a:rPr>
              <a:t>3. - You don’t need to create testing infrastructure from scratch. Coverage tools, Capture/Playback.  Have a strategy!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5" name="Shape 5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4. - Somebody has to drive improvement.  That starts with you, the developers! - Must have management support. - Don't just buy tools.  Must have a process in place first.</a:t>
            </a:r>
          </a:p>
          <a:p>
            <a:pPr lvl="0" rtl="0">
              <a:lnSpc>
                <a:spcPct val="120000"/>
              </a:lnSpc>
              <a:spcBef>
                <a:spcPts val="0"/>
              </a:spcBef>
              <a:buNone/>
            </a:pPr>
            <a:r>
              <a:rPr lang="en">
                <a:solidFill>
                  <a:schemeClr val="dk1"/>
                </a:solidFill>
              </a:rPr>
              <a:t>5. - Testing is a discipline requiring trained professionals. Too often, companies will hire testers and treat them as second-class citizens. Testing should be conducted by engineers who have the right technical background. Even if they aren’t directly responsible for writing the system, testing has a hugely important role in the quality of the final product. So, testers should be engineers too, who look at the system in informed, rigorous ways. - Testing is not an entry level job to other things. - Don't let testing become subservient to development.</a:t>
            </a:r>
          </a:p>
          <a:p>
            <a:pPr lvl="0" rtl="0">
              <a:lnSpc>
                <a:spcPct val="120000"/>
              </a:lnSpc>
              <a:spcBef>
                <a:spcPts val="0"/>
              </a:spcBef>
              <a:buNone/>
            </a:pPr>
            <a:r>
              <a:rPr lang="en">
                <a:solidFill>
                  <a:schemeClr val="dk1"/>
                </a:solidFill>
              </a:rPr>
              <a:t>6. - Good testing requires real ingenuity and can be viewed as destructive.  Destroying something in a controlled, systematic way isn't easy! - Objective:  Show that it does what it shouldn't do and doesn't do what it should.  That's testing!</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2" name="Shape 5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Really, the key to effective testing is setting the right incentives. Creating an environment where quality is essential, developers and testers are given the time and incentive to focus on creating a robust system.</a:t>
            </a:r>
          </a:p>
          <a:p>
            <a:pPr lvl="0" rtl="0">
              <a:lnSpc>
                <a:spcPct val="120000"/>
              </a:lnSpc>
              <a:spcBef>
                <a:spcPts val="0"/>
              </a:spcBef>
              <a:buNone/>
            </a:pPr>
            <a:r>
              <a:rPr lang="en">
                <a:solidFill>
                  <a:schemeClr val="dk1"/>
                </a:solidFill>
              </a:rPr>
              <a:t>And - this isn’t the right way to do it - but create an environment where it is worth taking pride in your system and where it is worth putting in the effort to test effectively.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6" name="Shape 5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To constrain path coverage to the point that it is reasonable, we need to somehow turn this infinite set of paths into a finite number of path types and cover those representations. In practice, this is quite possible - there is often little difference between running a loop 19 times and 20 times. So, rather than running all of those iterations, choose tests that will cause a certain number of loop cycles that cover certain important scenarios.</a:t>
            </a:r>
          </a:p>
          <a:p>
            <a:pPr lvl="0" rtl="0">
              <a:lnSpc>
                <a:spcPct val="120000"/>
              </a:lnSpc>
              <a:spcBef>
                <a:spcPts val="0"/>
              </a:spcBef>
              <a:buNone/>
            </a:pPr>
            <a:r>
              <a:rPr lang="en">
                <a:solidFill>
                  <a:schemeClr val="dk1"/>
                </a:solidFill>
              </a:rPr>
              <a:t>Now, there are some good general strategies for dealing with loops (read)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Another scenario to pay attention to are when you have concatenated loops - when one loop ends, another one starts on the next line of code. </a:t>
            </a:r>
          </a:p>
          <a:p>
            <a:pPr rtl="0">
              <a:lnSpc>
                <a:spcPct val="120000"/>
              </a:lnSpc>
              <a:spcBef>
                <a:spcPts val="0"/>
              </a:spcBef>
              <a:buNone/>
            </a:pPr>
            <a:r>
              <a:rPr lang="en">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It is easy enough to define a bunch of loop iteration values, but why do these make sense? Running the loop zero, one, and more than once? Why are these more likely to reveal faults? (discuss)</a:t>
            </a:r>
          </a:p>
          <a:p>
            <a:pPr rtl="0">
              <a:lnSpc>
                <a:spcPct val="120000"/>
              </a:lnSpc>
              <a:spcBef>
                <a:spcPts val="0"/>
              </a:spcBef>
              <a:buNone/>
            </a:pPr>
            <a:r>
              <a:rPr lang="en">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p>
          <a:p>
            <a:pPr rtl="0">
              <a:lnSpc>
                <a:spcPct val="120000"/>
              </a:lnSpc>
              <a:spcBef>
                <a:spcPts val="0"/>
              </a:spcBef>
              <a:buNone/>
            </a:pPr>
            <a:r>
              <a:rPr lang="en">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p>
          <a:p>
            <a:pPr lvl="0" rtl="0">
              <a:lnSpc>
                <a:spcPct val="120000"/>
              </a:lnSpc>
              <a:spcBef>
                <a:spcPts val="0"/>
              </a:spcBef>
              <a:buNone/>
            </a:pPr>
            <a:r>
              <a:rPr lang="en">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Now, those strategies help you test loops in a reasonable manner, but it’s a situation like with the input partitioning that we talked about earlier in the class. You try some basic cases, but it’s still easy to miss something by not running the exact number of loop iterations that will raise a fault. </a:t>
            </a:r>
          </a:p>
          <a:p>
            <a:pPr rtl="0">
              <a:lnSpc>
                <a:spcPct val="120000"/>
              </a:lnSpc>
              <a:spcBef>
                <a:spcPts val="0"/>
              </a:spcBef>
              <a:buNone/>
            </a:pPr>
            <a:r>
              <a:rPr lang="en">
                <a:solidFill>
                  <a:schemeClr val="dk1"/>
                </a:solidFill>
              </a:rPr>
              <a:t>But, if we look at these paths, we could break these paths down into subpaths - partial paths through the program - and we’ll see a lot of commonalities between the full paths. Perhaps we can avoid that repetition. What are all of the independent subpaths - those that don’t cross other subpaths? We can try to find a set of the tests that covers all of the independent subpaths. If we can do that, we can argue that we could form any path from this set of tests. These subpaths are called a basis set - a set of subpaths that can be combined together to form any path.</a:t>
            </a:r>
          </a:p>
          <a:p>
            <a:pPr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We can get the benefits of path coverage by identifying a basis set and covering them in our test cases.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The number of paths, even in a non-looping program can be immense. Consider the code on the right here, we have a series of N if statements in sequence. Well, for N non-looping branches, there are 2^N possible paths. This is nuts. But, if we start looking at the possible paths, we can quickly see that most of these are covering similar portions of the code.  So, what we need to do is to identify a set of basis subpaths and cover those when we test.</a:t>
            </a:r>
          </a:p>
          <a:p>
            <a:pPr rtl="0">
              <a:lnSpc>
                <a:spcPct val="120000"/>
              </a:lnSpc>
              <a:spcBef>
                <a:spcPts val="0"/>
              </a:spcBef>
              <a:buNone/>
            </a:pPr>
            <a:r>
              <a:rPr lang="en">
                <a:solidFill>
                  <a:schemeClr val="dk1"/>
                </a:solidFill>
              </a:rPr>
              <a:t>In this code, the number of subpaths is equal to that complexity value - edges - nodes + 2 </a:t>
            </a:r>
          </a:p>
          <a:p>
            <a:pPr lvl="0" rtl="0">
              <a:lnSpc>
                <a:spcPct val="120000"/>
              </a:lnSpc>
              <a:spcBef>
                <a:spcPts val="0"/>
              </a:spcBef>
              <a:buNone/>
            </a:pPr>
            <a:r>
              <a:rPr lang="en">
                <a:solidFill>
                  <a:schemeClr val="dk1"/>
                </a:solidFill>
              </a:rPr>
              <a:t>Or, as it turns out, this is the number of decision points + 1. So, if we have four if statements, there are going to be five relevant subpaths through those statements - one where all if-statements are false, then one where each is true.. We can then combine these subpaths to form any possible path through those four if statements.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457200" y="155447"/>
            <a:ext cx="8229600" cy="1252800"/>
          </a:xfrm>
          <a:prstGeom prst="rect">
            <a:avLst/>
          </a:prstGeom>
          <a:noFill/>
          <a:ln>
            <a:noFill/>
          </a:ln>
        </p:spPr>
        <p:txBody>
          <a:bodyPr anchorCtr="0" anchor="ctr" bIns="91425" lIns="91425" rIns="91425" tIns="91425"/>
          <a:lstStyle>
            <a:lvl1pPr rtl="0" algn="l">
              <a:spcBef>
                <a:spcPts val="0"/>
              </a:spcBef>
              <a:buClr>
                <a:srgbClr val="F34E26"/>
              </a:buClr>
              <a:buFont typeface="Arial"/>
              <a:buNone/>
              <a:defRPr b="1" sz="4500">
                <a:solidFill>
                  <a:srgbClr val="F34E26"/>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marL="2231136" rtl="0" algn="l">
              <a:spcBef>
                <a:spcPts val="360"/>
              </a:spcBef>
              <a:buClr>
                <a:schemeClr val="accent3"/>
              </a:buClr>
              <a:buFont typeface="Arial"/>
              <a:buChar char="⚫"/>
              <a:defRPr baseline="0" sz="1800">
                <a:solidFill>
                  <a:schemeClr val="dk1"/>
                </a:solidFill>
                <a:latin typeface="Arial"/>
                <a:ea typeface="Arial"/>
                <a:cs typeface="Arial"/>
                <a:sym typeface="Arial"/>
              </a:defRPr>
            </a:lvl9pPr>
          </a:lstStyle>
          <a:p/>
        </p:txBody>
      </p:sp>
      <p:sp>
        <p:nvSpPr>
          <p:cNvPr id="42" name="Shape 42"/>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baseline="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baseline="0" i="0" sz="1800" u="none" cap="none" strike="noStrike">
              <a:solidFill>
                <a:schemeClr val="dk1"/>
              </a:solidFill>
              <a:latin typeface="Arial"/>
              <a:ea typeface="Arial"/>
              <a:cs typeface="Arial"/>
              <a:sym typeface="Arial"/>
            </a:endParaRPr>
          </a:p>
          <a:p>
            <a:pPr indent="0" lvl="2" marL="914400" marR="0" rtl="0" algn="l">
              <a:spcBef>
                <a:spcPts val="0"/>
              </a:spcBef>
            </a:pPr>
            <a:r>
              <a:t/>
            </a:r>
            <a:endParaRPr b="0" baseline="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baseline="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baseline="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baseline="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baseline="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baseline="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baseline="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0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06.png"/><Relationship Id="rId4" Type="http://schemas.openxmlformats.org/officeDocument/2006/relationships/image" Target="../media/image0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9.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Testing Strategies and Automation</a:t>
            </a:r>
          </a:p>
        </p:txBody>
      </p:sp>
      <p:sp>
        <p:nvSpPr>
          <p:cNvPr id="47" name="Shape 47"/>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22 - 11/16/2015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Cyclomatic Testing</a:t>
            </a:r>
          </a:p>
        </p:txBody>
      </p:sp>
      <p:sp>
        <p:nvSpPr>
          <p:cNvPr id="114" name="Shape 11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Generally, there are many options for the set of basis subpaths. </a:t>
            </a:r>
          </a:p>
          <a:p>
            <a:pPr indent="-228600" lvl="0" marL="457200" marR="0" rtl="0" algn="l">
              <a:lnSpc>
                <a:spcPct val="120000"/>
              </a:lnSpc>
              <a:spcBef>
                <a:spcPts val="0"/>
              </a:spcBef>
              <a:spcAft>
                <a:spcPts val="0"/>
              </a:spcAft>
            </a:pPr>
            <a:r>
              <a:rPr lang="en"/>
              <a:t>When testing, count the number of independent paths that have already been covered, and add any new subpaths covered by the new test.</a:t>
            </a:r>
          </a:p>
          <a:p>
            <a:pPr indent="-228600" lvl="1" marL="914400" marR="0" rtl="0" algn="l">
              <a:lnSpc>
                <a:spcPct val="120000"/>
              </a:lnSpc>
              <a:spcBef>
                <a:spcPts val="0"/>
              </a:spcBef>
              <a:spcAft>
                <a:spcPts val="0"/>
              </a:spcAft>
            </a:pPr>
            <a:r>
              <a:rPr lang="en"/>
              <a:t>You are done testing when the number of independent subpaths covered = the cyclomatic complexity.</a:t>
            </a:r>
          </a:p>
        </p:txBody>
      </p:sp>
      <p:sp>
        <p:nvSpPr>
          <p:cNvPr id="115" name="Shape 1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Uses of Cyclomatic Complexity</a:t>
            </a:r>
          </a:p>
        </p:txBody>
      </p:sp>
      <p:sp>
        <p:nvSpPr>
          <p:cNvPr id="121" name="Shape 12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A way to guess “how much testing is enough”. </a:t>
            </a:r>
          </a:p>
          <a:p>
            <a:pPr indent="-228600" lvl="1" marL="914400" marR="0" rtl="0" algn="l">
              <a:lnSpc>
                <a:spcPct val="120000"/>
              </a:lnSpc>
              <a:spcBef>
                <a:spcPts val="0"/>
              </a:spcBef>
              <a:spcAft>
                <a:spcPts val="0"/>
              </a:spcAft>
            </a:pPr>
            <a:r>
              <a:rPr lang="en"/>
              <a:t>Upper bound on number of tests for branch coverage.</a:t>
            </a:r>
          </a:p>
          <a:p>
            <a:pPr indent="-228600" lvl="1" marL="914400" marR="0" rtl="0" algn="l">
              <a:lnSpc>
                <a:spcPct val="120000"/>
              </a:lnSpc>
              <a:spcBef>
                <a:spcPts val="0"/>
              </a:spcBef>
              <a:spcAft>
                <a:spcPts val="0"/>
              </a:spcAft>
            </a:pPr>
            <a:r>
              <a:rPr lang="en"/>
              <a:t>Lower bound on number of tests for path coverage.</a:t>
            </a:r>
          </a:p>
          <a:p>
            <a:pPr indent="-228600" lvl="0" marL="457200" marR="0" rtl="0" algn="l">
              <a:lnSpc>
                <a:spcPct val="120000"/>
              </a:lnSpc>
              <a:spcBef>
                <a:spcPts val="0"/>
              </a:spcBef>
              <a:spcAft>
                <a:spcPts val="0"/>
              </a:spcAft>
            </a:pPr>
            <a:r>
              <a:rPr lang="en"/>
              <a:t>Used to refactor code.</a:t>
            </a:r>
          </a:p>
          <a:p>
            <a:pPr indent="-228600" lvl="1" marL="914400" marR="0" rtl="0" algn="l">
              <a:lnSpc>
                <a:spcPct val="120000"/>
              </a:lnSpc>
              <a:spcBef>
                <a:spcPts val="0"/>
              </a:spcBef>
              <a:spcAft>
                <a:spcPts val="0"/>
              </a:spcAft>
            </a:pPr>
            <a:r>
              <a:rPr lang="en"/>
              <a:t>Components with a complexity &gt; some threshold should be split into smaller modules.</a:t>
            </a:r>
          </a:p>
          <a:p>
            <a:pPr indent="-228600" lvl="1" marL="914400" marR="0" rtl="0" algn="l">
              <a:lnSpc>
                <a:spcPct val="120000"/>
              </a:lnSpc>
              <a:spcBef>
                <a:spcPts val="0"/>
              </a:spcBef>
              <a:spcAft>
                <a:spcPts val="0"/>
              </a:spcAft>
            </a:pPr>
            <a:r>
              <a:rPr lang="en"/>
              <a:t>Based on the belief that more complex code is more fault-prone.</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50"/>
            <a:ext cx="8399100" cy="1143299"/>
          </a:xfrm>
          <a:prstGeom prst="rect">
            <a:avLst/>
          </a:prstGeom>
        </p:spPr>
        <p:txBody>
          <a:bodyPr anchorCtr="0" anchor="b" bIns="91425" lIns="91425" rIns="91425" tIns="91425">
            <a:noAutofit/>
          </a:bodyPr>
          <a:lstStyle/>
          <a:p>
            <a:pPr lvl="0" rtl="0">
              <a:spcBef>
                <a:spcPts val="0"/>
              </a:spcBef>
              <a:buNone/>
            </a:pPr>
            <a:r>
              <a:rPr lang="en"/>
              <a:t>Which Coverage Metric Should I Use?</a:t>
            </a:r>
          </a:p>
        </p:txBody>
      </p:sp>
      <p:sp>
        <p:nvSpPr>
          <p:cNvPr id="128" name="Shape 128"/>
          <p:cNvSpPr/>
          <p:nvPr/>
        </p:nvSpPr>
        <p:spPr>
          <a:xfrm>
            <a:off x="3635700" y="56520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Statement Coverage</a:t>
            </a:r>
          </a:p>
        </p:txBody>
      </p:sp>
      <p:sp>
        <p:nvSpPr>
          <p:cNvPr id="129" name="Shape 129"/>
          <p:cNvSpPr/>
          <p:nvPr/>
        </p:nvSpPr>
        <p:spPr>
          <a:xfrm>
            <a:off x="3635700" y="4864387"/>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Branch Coverage</a:t>
            </a:r>
          </a:p>
        </p:txBody>
      </p:sp>
      <p:sp>
        <p:nvSpPr>
          <p:cNvPr id="130" name="Shape 130"/>
          <p:cNvSpPr/>
          <p:nvPr/>
        </p:nvSpPr>
        <p:spPr>
          <a:xfrm>
            <a:off x="6168750" y="486615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Basic Condition Coverage</a:t>
            </a:r>
          </a:p>
        </p:txBody>
      </p:sp>
      <p:cxnSp>
        <p:nvCxnSpPr>
          <p:cNvPr id="131" name="Shape 131"/>
          <p:cNvCxnSpPr>
            <a:stCxn id="128" idx="0"/>
            <a:endCxn id="129" idx="2"/>
          </p:cNvCxnSpPr>
          <p:nvPr/>
        </p:nvCxnSpPr>
        <p:spPr>
          <a:xfrm rot="10800000">
            <a:off x="4656750" y="5442975"/>
            <a:ext cx="0" cy="209100"/>
          </a:xfrm>
          <a:prstGeom prst="straightConnector1">
            <a:avLst/>
          </a:prstGeom>
          <a:noFill/>
          <a:ln cap="flat" cmpd="sng" w="19050">
            <a:solidFill>
              <a:schemeClr val="dk2"/>
            </a:solidFill>
            <a:prstDash val="solid"/>
            <a:round/>
            <a:headEnd len="lg" w="lg" type="none"/>
            <a:tailEnd len="lg" w="lg" type="none"/>
          </a:ln>
        </p:spPr>
      </p:cxnSp>
      <p:cxnSp>
        <p:nvCxnSpPr>
          <p:cNvPr id="132" name="Shape 132"/>
          <p:cNvCxnSpPr>
            <a:stCxn id="128" idx="0"/>
            <a:endCxn id="130" idx="2"/>
          </p:cNvCxnSpPr>
          <p:nvPr/>
        </p:nvCxnSpPr>
        <p:spPr>
          <a:xfrm flipH="1" rot="10800000">
            <a:off x="4656750" y="5444775"/>
            <a:ext cx="2533200" cy="207300"/>
          </a:xfrm>
          <a:prstGeom prst="straightConnector1">
            <a:avLst/>
          </a:prstGeom>
          <a:noFill/>
          <a:ln cap="flat" cmpd="sng" w="19050">
            <a:solidFill>
              <a:schemeClr val="dk2"/>
            </a:solidFill>
            <a:prstDash val="solid"/>
            <a:round/>
            <a:headEnd len="lg" w="lg" type="none"/>
            <a:tailEnd len="lg" w="lg" type="none"/>
          </a:ln>
        </p:spPr>
      </p:cxnSp>
      <p:sp>
        <p:nvSpPr>
          <p:cNvPr id="133" name="Shape 133"/>
          <p:cNvSpPr/>
          <p:nvPr/>
        </p:nvSpPr>
        <p:spPr>
          <a:xfrm>
            <a:off x="6168750" y="40223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Branch and Condition Coverage</a:t>
            </a:r>
          </a:p>
        </p:txBody>
      </p:sp>
      <p:cxnSp>
        <p:nvCxnSpPr>
          <p:cNvPr id="134" name="Shape 134"/>
          <p:cNvCxnSpPr>
            <a:stCxn id="133" idx="2"/>
            <a:endCxn id="130" idx="0"/>
          </p:cNvCxnSpPr>
          <p:nvPr/>
        </p:nvCxnSpPr>
        <p:spPr>
          <a:xfrm>
            <a:off x="7189800" y="4601025"/>
            <a:ext cx="0" cy="265200"/>
          </a:xfrm>
          <a:prstGeom prst="straightConnector1">
            <a:avLst/>
          </a:prstGeom>
          <a:noFill/>
          <a:ln cap="flat" cmpd="sng" w="19050">
            <a:solidFill>
              <a:schemeClr val="dk2"/>
            </a:solidFill>
            <a:prstDash val="solid"/>
            <a:round/>
            <a:headEnd len="lg" w="lg" type="none"/>
            <a:tailEnd len="lg" w="lg" type="none"/>
          </a:ln>
        </p:spPr>
      </p:cxnSp>
      <p:sp>
        <p:nvSpPr>
          <p:cNvPr id="135" name="Shape 135"/>
          <p:cNvSpPr/>
          <p:nvPr/>
        </p:nvSpPr>
        <p:spPr>
          <a:xfrm>
            <a:off x="6168750" y="31785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MC/DC Coverage</a:t>
            </a:r>
          </a:p>
        </p:txBody>
      </p:sp>
      <p:cxnSp>
        <p:nvCxnSpPr>
          <p:cNvPr id="136" name="Shape 136"/>
          <p:cNvCxnSpPr>
            <a:stCxn id="135" idx="2"/>
            <a:endCxn id="133" idx="0"/>
          </p:cNvCxnSpPr>
          <p:nvPr/>
        </p:nvCxnSpPr>
        <p:spPr>
          <a:xfrm>
            <a:off x="7189800" y="3757200"/>
            <a:ext cx="0" cy="265200"/>
          </a:xfrm>
          <a:prstGeom prst="straightConnector1">
            <a:avLst/>
          </a:prstGeom>
          <a:noFill/>
          <a:ln cap="flat" cmpd="sng" w="19050">
            <a:solidFill>
              <a:schemeClr val="dk2"/>
            </a:solidFill>
            <a:prstDash val="solid"/>
            <a:round/>
            <a:headEnd len="lg" w="lg" type="none"/>
            <a:tailEnd len="lg" w="lg" type="none"/>
          </a:ln>
        </p:spPr>
      </p:cxnSp>
      <p:sp>
        <p:nvSpPr>
          <p:cNvPr id="137" name="Shape 137"/>
          <p:cNvSpPr/>
          <p:nvPr/>
        </p:nvSpPr>
        <p:spPr>
          <a:xfrm>
            <a:off x="6168750" y="23346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Compound Condition Coverage</a:t>
            </a:r>
          </a:p>
        </p:txBody>
      </p:sp>
      <p:cxnSp>
        <p:nvCxnSpPr>
          <p:cNvPr id="138" name="Shape 138"/>
          <p:cNvCxnSpPr>
            <a:stCxn id="137" idx="2"/>
            <a:endCxn id="135" idx="0"/>
          </p:cNvCxnSpPr>
          <p:nvPr/>
        </p:nvCxnSpPr>
        <p:spPr>
          <a:xfrm>
            <a:off x="7189800" y="2913375"/>
            <a:ext cx="0" cy="265200"/>
          </a:xfrm>
          <a:prstGeom prst="straightConnector1">
            <a:avLst/>
          </a:prstGeom>
          <a:noFill/>
          <a:ln cap="flat" cmpd="sng" w="19050">
            <a:solidFill>
              <a:schemeClr val="dk2"/>
            </a:solidFill>
            <a:prstDash val="solid"/>
            <a:round/>
            <a:headEnd len="lg" w="lg" type="none"/>
            <a:tailEnd len="lg" w="lg" type="none"/>
          </a:ln>
        </p:spPr>
      </p:cxnSp>
      <p:sp>
        <p:nvSpPr>
          <p:cNvPr id="139" name="Shape 139"/>
          <p:cNvSpPr/>
          <p:nvPr/>
        </p:nvSpPr>
        <p:spPr>
          <a:xfrm>
            <a:off x="1361825" y="40223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Cyclomatic Path Coverage</a:t>
            </a:r>
          </a:p>
        </p:txBody>
      </p:sp>
      <p:cxnSp>
        <p:nvCxnSpPr>
          <p:cNvPr id="140" name="Shape 140"/>
          <p:cNvCxnSpPr>
            <a:stCxn id="139" idx="2"/>
            <a:endCxn id="129" idx="0"/>
          </p:cNvCxnSpPr>
          <p:nvPr/>
        </p:nvCxnSpPr>
        <p:spPr>
          <a:xfrm>
            <a:off x="2382875" y="4601025"/>
            <a:ext cx="2274000" cy="263400"/>
          </a:xfrm>
          <a:prstGeom prst="straightConnector1">
            <a:avLst/>
          </a:prstGeom>
          <a:noFill/>
          <a:ln cap="flat" cmpd="sng" w="19050">
            <a:solidFill>
              <a:schemeClr val="dk2"/>
            </a:solidFill>
            <a:prstDash val="solid"/>
            <a:round/>
            <a:headEnd len="lg" w="lg" type="none"/>
            <a:tailEnd len="lg" w="lg" type="none"/>
          </a:ln>
        </p:spPr>
      </p:cxnSp>
      <p:cxnSp>
        <p:nvCxnSpPr>
          <p:cNvPr id="141" name="Shape 141"/>
          <p:cNvCxnSpPr>
            <a:stCxn id="142" idx="2"/>
            <a:endCxn id="129" idx="0"/>
          </p:cNvCxnSpPr>
          <p:nvPr/>
        </p:nvCxnSpPr>
        <p:spPr>
          <a:xfrm>
            <a:off x="4656750" y="3729787"/>
            <a:ext cx="0" cy="1134600"/>
          </a:xfrm>
          <a:prstGeom prst="straightConnector1">
            <a:avLst/>
          </a:prstGeom>
          <a:noFill/>
          <a:ln cap="flat" cmpd="sng" w="19050">
            <a:solidFill>
              <a:schemeClr val="dk2"/>
            </a:solidFill>
            <a:prstDash val="solid"/>
            <a:round/>
            <a:headEnd len="lg" w="lg" type="none"/>
            <a:tailEnd len="lg" w="lg" type="none"/>
          </a:ln>
        </p:spPr>
      </p:cxnSp>
      <p:sp>
        <p:nvSpPr>
          <p:cNvPr id="143" name="Shape 143"/>
          <p:cNvSpPr/>
          <p:nvPr/>
        </p:nvSpPr>
        <p:spPr>
          <a:xfrm>
            <a:off x="3635700" y="17013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Path Coverage</a:t>
            </a:r>
          </a:p>
        </p:txBody>
      </p:sp>
      <p:cxnSp>
        <p:nvCxnSpPr>
          <p:cNvPr id="144" name="Shape 144"/>
          <p:cNvCxnSpPr>
            <a:stCxn id="143" idx="2"/>
            <a:endCxn id="142" idx="0"/>
          </p:cNvCxnSpPr>
          <p:nvPr/>
        </p:nvCxnSpPr>
        <p:spPr>
          <a:xfrm>
            <a:off x="4656750" y="2280075"/>
            <a:ext cx="0" cy="871200"/>
          </a:xfrm>
          <a:prstGeom prst="straightConnector1">
            <a:avLst/>
          </a:prstGeom>
          <a:noFill/>
          <a:ln cap="flat" cmpd="sng" w="19050">
            <a:solidFill>
              <a:schemeClr val="dk2"/>
            </a:solidFill>
            <a:prstDash val="solid"/>
            <a:round/>
            <a:headEnd len="lg" w="lg" type="none"/>
            <a:tailEnd len="lg" w="lg" type="none"/>
          </a:ln>
        </p:spPr>
      </p:cxnSp>
      <p:cxnSp>
        <p:nvCxnSpPr>
          <p:cNvPr id="145" name="Shape 145"/>
          <p:cNvCxnSpPr/>
          <p:nvPr/>
        </p:nvCxnSpPr>
        <p:spPr>
          <a:xfrm rot="10800000">
            <a:off x="1361825" y="3023075"/>
            <a:ext cx="6848999" cy="0"/>
          </a:xfrm>
          <a:prstGeom prst="straightConnector1">
            <a:avLst/>
          </a:prstGeom>
          <a:noFill/>
          <a:ln cap="flat" cmpd="sng" w="38100">
            <a:solidFill>
              <a:srgbClr val="FF0000"/>
            </a:solidFill>
            <a:prstDash val="solid"/>
            <a:round/>
            <a:headEnd len="lg" w="lg" type="none"/>
            <a:tailEnd len="lg" w="lg" type="none"/>
          </a:ln>
        </p:spPr>
      </p:cxnSp>
      <p:cxnSp>
        <p:nvCxnSpPr>
          <p:cNvPr id="146" name="Shape 146"/>
          <p:cNvCxnSpPr/>
          <p:nvPr/>
        </p:nvCxnSpPr>
        <p:spPr>
          <a:xfrm rot="10800000">
            <a:off x="605275" y="3483225"/>
            <a:ext cx="0" cy="2500799"/>
          </a:xfrm>
          <a:prstGeom prst="straightConnector1">
            <a:avLst/>
          </a:prstGeom>
          <a:noFill/>
          <a:ln cap="flat" cmpd="sng" w="19050">
            <a:solidFill>
              <a:srgbClr val="FF0000"/>
            </a:solidFill>
            <a:prstDash val="solid"/>
            <a:round/>
            <a:headEnd len="lg" w="lg" type="none"/>
            <a:tailEnd len="lg" w="lg" type="triangle"/>
          </a:ln>
        </p:spPr>
      </p:cxnSp>
      <p:sp>
        <p:nvSpPr>
          <p:cNvPr id="147" name="Shape 147"/>
          <p:cNvSpPr txBox="1"/>
          <p:nvPr/>
        </p:nvSpPr>
        <p:spPr>
          <a:xfrm>
            <a:off x="688000" y="5442975"/>
            <a:ext cx="1059300" cy="371999"/>
          </a:xfrm>
          <a:prstGeom prst="rect">
            <a:avLst/>
          </a:prstGeom>
          <a:noFill/>
          <a:ln>
            <a:noFill/>
          </a:ln>
        </p:spPr>
        <p:txBody>
          <a:bodyPr anchorCtr="0" anchor="t" bIns="91425" lIns="91425" rIns="91425" tIns="91425">
            <a:noAutofit/>
          </a:bodyPr>
          <a:lstStyle/>
          <a:p>
            <a:pPr>
              <a:spcBef>
                <a:spcPts val="0"/>
              </a:spcBef>
              <a:buNone/>
            </a:pPr>
            <a:r>
              <a:rPr lang="en"/>
              <a:t>Power, Cost</a:t>
            </a:r>
          </a:p>
        </p:txBody>
      </p:sp>
      <p:sp>
        <p:nvSpPr>
          <p:cNvPr id="148" name="Shape 148"/>
          <p:cNvSpPr txBox="1"/>
          <p:nvPr/>
        </p:nvSpPr>
        <p:spPr>
          <a:xfrm>
            <a:off x="457200" y="2577200"/>
            <a:ext cx="2349300" cy="271499"/>
          </a:xfrm>
          <a:prstGeom prst="rect">
            <a:avLst/>
          </a:prstGeom>
          <a:noFill/>
          <a:ln>
            <a:noFill/>
          </a:ln>
        </p:spPr>
        <p:txBody>
          <a:bodyPr anchorCtr="0" anchor="t" bIns="91425" lIns="91425" rIns="91425" tIns="91425">
            <a:noAutofit/>
          </a:bodyPr>
          <a:lstStyle/>
          <a:p>
            <a:pPr>
              <a:spcBef>
                <a:spcPts val="0"/>
              </a:spcBef>
              <a:buNone/>
            </a:pPr>
            <a:r>
              <a:rPr lang="en"/>
              <a:t>Generally Impractical</a:t>
            </a:r>
          </a:p>
        </p:txBody>
      </p:sp>
      <p:sp>
        <p:nvSpPr>
          <p:cNvPr id="149" name="Shape 149"/>
          <p:cNvSpPr/>
          <p:nvPr/>
        </p:nvSpPr>
        <p:spPr>
          <a:xfrm>
            <a:off x="3635700" y="23622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Path Coverage (With Loop Constraints)</a:t>
            </a:r>
          </a:p>
        </p:txBody>
      </p:sp>
      <p:sp>
        <p:nvSpPr>
          <p:cNvPr id="150" name="Shape 150"/>
          <p:cNvSpPr/>
          <p:nvPr/>
        </p:nvSpPr>
        <p:spPr>
          <a:xfrm>
            <a:off x="3635700" y="31512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Cover All Loops Using Listed Strategies</a:t>
            </a:r>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Don’t Rely on Metrics</a:t>
            </a:r>
          </a:p>
        </p:txBody>
      </p:sp>
      <p:sp>
        <p:nvSpPr>
          <p:cNvPr id="157" name="Shape 157"/>
          <p:cNvSpPr txBox="1"/>
          <p:nvPr>
            <p:ph idx="1" type="body"/>
          </p:nvPr>
        </p:nvSpPr>
        <p:spPr>
          <a:xfrm>
            <a:off x="457200" y="3991975"/>
            <a:ext cx="8229600" cy="25760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400"/>
              <a:t>There is a </a:t>
            </a:r>
            <a:r>
              <a:rPr i="1" lang="en" sz="2400"/>
              <a:t>small</a:t>
            </a:r>
            <a:r>
              <a:rPr lang="en" sz="2400"/>
              <a:t> benefit from using coverage as a stopping criterion.</a:t>
            </a:r>
          </a:p>
          <a:p>
            <a:pPr indent="-228600" lvl="0" marL="457200" marR="0" rtl="0" algn="l">
              <a:lnSpc>
                <a:spcPct val="100000"/>
              </a:lnSpc>
              <a:spcBef>
                <a:spcPts val="600"/>
              </a:spcBef>
              <a:spcAft>
                <a:spcPts val="0"/>
              </a:spcAft>
              <a:buSzPct val="100000"/>
            </a:pPr>
            <a:r>
              <a:rPr lang="en" sz="2400"/>
              <a:t>But, auto-generating tests with coverage as the goal produces poor tests.</a:t>
            </a:r>
          </a:p>
          <a:p>
            <a:pPr indent="-228600" lvl="0" marL="457200" marR="0" rtl="0" algn="l">
              <a:lnSpc>
                <a:spcPct val="100000"/>
              </a:lnSpc>
              <a:spcBef>
                <a:spcPts val="600"/>
              </a:spcBef>
              <a:spcAft>
                <a:spcPts val="0"/>
              </a:spcAft>
              <a:buSzPct val="100000"/>
            </a:pPr>
            <a:r>
              <a:rPr lang="en" sz="2400"/>
              <a:t>Two key problems - sensitivity to how code is written, and whether infected program state is noticed by oracle.</a:t>
            </a:r>
          </a:p>
        </p:txBody>
      </p:sp>
      <p:pic>
        <p:nvPicPr>
          <p:cNvPr id="158" name="Shape 158"/>
          <p:cNvPicPr preferRelativeResize="0"/>
          <p:nvPr/>
        </p:nvPicPr>
        <p:blipFill>
          <a:blip r:embed="rId3">
            <a:alphaModFix/>
          </a:blip>
          <a:stretch>
            <a:fillRect/>
          </a:stretch>
        </p:blipFill>
        <p:spPr>
          <a:xfrm>
            <a:off x="700249" y="1715112"/>
            <a:ext cx="7743524" cy="2347250"/>
          </a:xfrm>
          <a:prstGeom prst="rect">
            <a:avLst/>
          </a:prstGeom>
          <a:noFill/>
          <a:ln>
            <a:noFill/>
          </a:ln>
        </p:spPr>
      </p:pic>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Sensitivity to Structure</a:t>
            </a:r>
          </a:p>
        </p:txBody>
      </p:sp>
      <p:sp>
        <p:nvSpPr>
          <p:cNvPr id="165" name="Shape 165"/>
          <p:cNvSpPr txBox="1"/>
          <p:nvPr>
            <p:ph idx="1" type="body"/>
          </p:nvPr>
        </p:nvSpPr>
        <p:spPr>
          <a:xfrm>
            <a:off x="457200" y="1600200"/>
            <a:ext cx="8229600" cy="2494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expr_1 = in_1 || in_2;     </a:t>
            </a:r>
          </a:p>
          <a:p>
            <a:pPr lvl="0" marR="0" rtl="0" algn="l">
              <a:lnSpc>
                <a:spcPct val="100000"/>
              </a:lnSpc>
              <a:spcBef>
                <a:spcPts val="600"/>
              </a:spcBef>
              <a:spcAft>
                <a:spcPts val="0"/>
              </a:spcAft>
              <a:buClr>
                <a:schemeClr val="dk1"/>
              </a:buClr>
              <a:buSzPct val="45833"/>
              <a:buFont typeface="Arial"/>
              <a:buNone/>
            </a:pPr>
            <a:r>
              <a:rPr lang="en" sz="2400"/>
              <a:t>out_1 = expr_1 &amp;&amp; in_3;   </a:t>
            </a:r>
          </a:p>
          <a:p>
            <a:pPr lvl="0" marR="0" rtl="0" algn="l">
              <a:lnSpc>
                <a:spcPct val="100000"/>
              </a:lnSpc>
              <a:spcBef>
                <a:spcPts val="600"/>
              </a:spcBef>
              <a:spcAft>
                <a:spcPts val="0"/>
              </a:spcAft>
              <a:buClr>
                <a:schemeClr val="dk1"/>
              </a:buClr>
              <a:buFont typeface="Arial"/>
              <a:buNone/>
            </a:pPr>
            <a:r>
              <a:t/>
            </a:r>
            <a:endParaRPr sz="2400"/>
          </a:p>
          <a:p>
            <a:pPr lvl="0" marR="0" rtl="0" algn="l">
              <a:lnSpc>
                <a:spcPct val="100000"/>
              </a:lnSpc>
              <a:spcBef>
                <a:spcPts val="600"/>
              </a:spcBef>
              <a:spcAft>
                <a:spcPts val="0"/>
              </a:spcAft>
              <a:buClr>
                <a:schemeClr val="dk1"/>
              </a:buClr>
              <a:buSzPct val="45833"/>
              <a:buFont typeface="Arial"/>
              <a:buNone/>
            </a:pPr>
            <a:r>
              <a:rPr lang="en" sz="2400"/>
              <a:t>out_1 = (in_1 || in_2) &amp;&amp; in_3;</a:t>
            </a:r>
          </a:p>
          <a:p>
            <a:pPr lvl="0" marR="0" rtl="0" algn="l">
              <a:lnSpc>
                <a:spcPct val="100000"/>
              </a:lnSpc>
              <a:spcBef>
                <a:spcPts val="600"/>
              </a:spcBef>
              <a:spcAft>
                <a:spcPts val="0"/>
              </a:spcAft>
              <a:buClr>
                <a:schemeClr val="dk1"/>
              </a:buClr>
              <a:buFont typeface="Arial"/>
              <a:buNone/>
            </a:pPr>
            <a:r>
              <a:t/>
            </a:r>
            <a:endParaRPr sz="2400"/>
          </a:p>
          <a:p>
            <a:pPr lvl="0" marR="0" rtl="0" algn="l">
              <a:lnSpc>
                <a:spcPct val="100000"/>
              </a:lnSpc>
              <a:spcBef>
                <a:spcPts val="600"/>
              </a:spcBef>
              <a:spcAft>
                <a:spcPts val="0"/>
              </a:spcAft>
              <a:buNone/>
            </a:pPr>
            <a:r>
              <a:t/>
            </a:r>
            <a:endParaRPr sz="2400"/>
          </a:p>
        </p:txBody>
      </p:sp>
      <p:sp>
        <p:nvSpPr>
          <p:cNvPr id="166" name="Shape 166"/>
          <p:cNvSpPr txBox="1"/>
          <p:nvPr>
            <p:ph idx="2" type="body"/>
          </p:nvPr>
        </p:nvSpPr>
        <p:spPr>
          <a:xfrm>
            <a:off x="552600" y="4094975"/>
            <a:ext cx="8134200" cy="2179499"/>
          </a:xfrm>
          <a:prstGeom prst="rect">
            <a:avLst/>
          </a:prstGeom>
        </p:spPr>
        <p:txBody>
          <a:bodyPr anchorCtr="0" anchor="t" bIns="91425" lIns="91425" rIns="91425" tIns="91425">
            <a:noAutofit/>
          </a:bodyPr>
          <a:lstStyle/>
          <a:p>
            <a:pPr indent="-228600" lvl="0" marL="457200" rtl="0">
              <a:spcBef>
                <a:spcPts val="0"/>
              </a:spcBef>
            </a:pPr>
            <a:r>
              <a:rPr lang="en"/>
              <a:t>Both pieces of code do the same thing.</a:t>
            </a:r>
          </a:p>
          <a:p>
            <a:pPr indent="-228600" lvl="0" marL="457200" rtl="0">
              <a:spcBef>
                <a:spcPts val="0"/>
              </a:spcBef>
            </a:pPr>
            <a:r>
              <a:rPr lang="en"/>
              <a:t>How code is written impacts the number and type of tests needed.</a:t>
            </a:r>
          </a:p>
          <a:p>
            <a:pPr indent="-228600" lvl="0" marL="457200" rtl="0">
              <a:spcBef>
                <a:spcPts val="0"/>
              </a:spcBef>
            </a:pPr>
            <a:r>
              <a:rPr lang="en"/>
              <a:t>Simpler statements result in simpler tests.</a:t>
            </a:r>
          </a:p>
        </p:txBody>
      </p:sp>
      <p:sp>
        <p:nvSpPr>
          <p:cNvPr id="167" name="Shape 1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Sensitivity to Oracle</a:t>
            </a:r>
          </a:p>
        </p:txBody>
      </p:sp>
      <p:sp>
        <p:nvSpPr>
          <p:cNvPr id="173" name="Shape 1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The oracle judges test correctness.</a:t>
            </a:r>
          </a:p>
          <a:p>
            <a:pPr indent="-228600" lvl="1" marL="914400" marR="0" rtl="0" algn="l">
              <a:lnSpc>
                <a:spcPct val="100000"/>
              </a:lnSpc>
              <a:spcBef>
                <a:spcPts val="600"/>
              </a:spcBef>
              <a:spcAft>
                <a:spcPts val="0"/>
              </a:spcAft>
            </a:pPr>
            <a:r>
              <a:rPr lang="en"/>
              <a:t>We need to choose what results we check when writing an oracle.</a:t>
            </a:r>
          </a:p>
          <a:p>
            <a:pPr indent="-228600" lvl="0" marL="457200" marR="0" rtl="0" algn="l">
              <a:lnSpc>
                <a:spcPct val="100000"/>
              </a:lnSpc>
              <a:spcBef>
                <a:spcPts val="600"/>
              </a:spcBef>
              <a:spcAft>
                <a:spcPts val="0"/>
              </a:spcAft>
            </a:pPr>
            <a:r>
              <a:rPr lang="en"/>
              <a:t>Typically, we check certain output variables.</a:t>
            </a:r>
          </a:p>
          <a:p>
            <a:pPr indent="-228600" lvl="1" marL="914400" marR="0" rtl="0" algn="l">
              <a:lnSpc>
                <a:spcPct val="100000"/>
              </a:lnSpc>
              <a:spcBef>
                <a:spcPts val="600"/>
              </a:spcBef>
              <a:spcAft>
                <a:spcPts val="0"/>
              </a:spcAft>
            </a:pPr>
            <a:r>
              <a:rPr lang="en"/>
              <a:t>However, masking can prevent us from noticing a fault if we do not check the right variables.</a:t>
            </a:r>
          </a:p>
          <a:p>
            <a:pPr indent="-228600" lvl="1" marL="914400" marR="0" rtl="0" algn="l">
              <a:lnSpc>
                <a:spcPct val="100000"/>
              </a:lnSpc>
              <a:spcBef>
                <a:spcPts val="600"/>
              </a:spcBef>
              <a:spcAft>
                <a:spcPts val="0"/>
              </a:spcAft>
            </a:pPr>
            <a:r>
              <a:rPr lang="en"/>
              <a:t>We can’t monitor and check all variables.</a:t>
            </a:r>
          </a:p>
          <a:p>
            <a:pPr indent="-228600" lvl="1" marL="914400" marR="0" rtl="0" algn="l">
              <a:lnSpc>
                <a:spcPct val="100000"/>
              </a:lnSpc>
              <a:spcBef>
                <a:spcPts val="600"/>
              </a:spcBef>
              <a:spcAft>
                <a:spcPts val="0"/>
              </a:spcAft>
            </a:pPr>
            <a:r>
              <a:rPr lang="en"/>
              <a:t>But, we can carefully choose a small number of bottleneck points and check those.</a:t>
            </a:r>
          </a:p>
          <a:p>
            <a:pPr indent="-228600" lvl="2" marL="1371600" marR="0" rtl="0" algn="l">
              <a:lnSpc>
                <a:spcPct val="100000"/>
              </a:lnSpc>
              <a:spcBef>
                <a:spcPts val="600"/>
              </a:spcBef>
              <a:spcAft>
                <a:spcPts val="0"/>
              </a:spcAft>
            </a:pPr>
            <a:r>
              <a:rPr lang="en"/>
              <a:t>Some techniques for choosing these, but still more research to be done.</a:t>
            </a:r>
          </a:p>
        </p:txBody>
      </p:sp>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Coverage Effectiveness</a:t>
            </a:r>
          </a:p>
        </p:txBody>
      </p:sp>
      <p:pic>
        <p:nvPicPr>
          <p:cNvPr id="180" name="Shape 180"/>
          <p:cNvPicPr preferRelativeResize="0"/>
          <p:nvPr/>
        </p:nvPicPr>
        <p:blipFill>
          <a:blip r:embed="rId3">
            <a:alphaModFix/>
          </a:blip>
          <a:stretch>
            <a:fillRect/>
          </a:stretch>
        </p:blipFill>
        <p:spPr>
          <a:xfrm>
            <a:off x="1667050" y="1636975"/>
            <a:ext cx="5867400" cy="4819650"/>
          </a:xfrm>
          <a:prstGeom prst="rect">
            <a:avLst/>
          </a:prstGeom>
          <a:noFill/>
          <a:ln>
            <a:noFill/>
          </a:ln>
        </p:spPr>
      </p:pic>
      <p:sp>
        <p:nvSpPr>
          <p:cNvPr id="181" name="Shape 181"/>
          <p:cNvSpPr/>
          <p:nvPr/>
        </p:nvSpPr>
        <p:spPr>
          <a:xfrm>
            <a:off x="2296675" y="541590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2" name="Shape 182"/>
          <p:cNvSpPr/>
          <p:nvPr/>
        </p:nvSpPr>
        <p:spPr>
          <a:xfrm>
            <a:off x="5394525" y="3642650"/>
            <a:ext cx="1762499" cy="10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3" name="Shape 183"/>
          <p:cNvSpPr/>
          <p:nvPr/>
        </p:nvSpPr>
        <p:spPr>
          <a:xfrm>
            <a:off x="2296675" y="2214075"/>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84" name="Shape 184"/>
          <p:cNvCxnSpPr>
            <a:stCxn id="181" idx="0"/>
            <a:endCxn id="183" idx="4"/>
          </p:cNvCxnSpPr>
          <p:nvPr/>
        </p:nvCxnSpPr>
        <p:spPr>
          <a:xfrm rot="10800000">
            <a:off x="2642725" y="2908200"/>
            <a:ext cx="0" cy="2507700"/>
          </a:xfrm>
          <a:prstGeom prst="straightConnector1">
            <a:avLst/>
          </a:prstGeom>
          <a:noFill/>
          <a:ln cap="flat" cmpd="sng" w="38100">
            <a:solidFill>
              <a:srgbClr val="9900FF"/>
            </a:solidFill>
            <a:prstDash val="solid"/>
            <a:round/>
            <a:headEnd len="lg" w="lg" type="none"/>
            <a:tailEnd len="lg" w="lg" type="triangle"/>
          </a:ln>
        </p:spPr>
      </p:cxnSp>
      <p:sp>
        <p:nvSpPr>
          <p:cNvPr id="185" name="Shape 185"/>
          <p:cNvSpPr txBox="1"/>
          <p:nvPr/>
        </p:nvSpPr>
        <p:spPr>
          <a:xfrm>
            <a:off x="2820100" y="3375600"/>
            <a:ext cx="1837199"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choice of </a:t>
            </a:r>
            <a:r>
              <a:rPr b="1" lang="en" sz="1800">
                <a:solidFill>
                  <a:srgbClr val="9900FF"/>
                </a:solidFill>
              </a:rPr>
              <a:t>oracle</a:t>
            </a:r>
            <a:r>
              <a:rPr lang="en" sz="1800">
                <a:solidFill>
                  <a:srgbClr val="9900FF"/>
                </a:solidFill>
              </a:rPr>
              <a:t>.</a:t>
            </a:r>
          </a:p>
        </p:txBody>
      </p:sp>
      <p:sp>
        <p:nvSpPr>
          <p:cNvPr id="186" name="Shape 186"/>
          <p:cNvSpPr/>
          <p:nvPr/>
        </p:nvSpPr>
        <p:spPr>
          <a:xfrm>
            <a:off x="6842350" y="244205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87" name="Shape 187"/>
          <p:cNvCxnSpPr>
            <a:stCxn id="181" idx="6"/>
            <a:endCxn id="186" idx="3"/>
          </p:cNvCxnSpPr>
          <p:nvPr/>
        </p:nvCxnSpPr>
        <p:spPr>
          <a:xfrm flipH="1" rot="10800000">
            <a:off x="2988775" y="3034499"/>
            <a:ext cx="3954900" cy="2728500"/>
          </a:xfrm>
          <a:prstGeom prst="straightConnector1">
            <a:avLst/>
          </a:prstGeom>
          <a:noFill/>
          <a:ln cap="flat" cmpd="sng" w="38100">
            <a:solidFill>
              <a:srgbClr val="9900FF"/>
            </a:solidFill>
            <a:prstDash val="solid"/>
            <a:round/>
            <a:headEnd len="lg" w="lg" type="none"/>
            <a:tailEnd len="lg" w="lg" type="triangle"/>
          </a:ln>
        </p:spPr>
      </p:cxnSp>
      <p:sp>
        <p:nvSpPr>
          <p:cNvPr id="188" name="Shape 188"/>
          <p:cNvSpPr txBox="1"/>
          <p:nvPr/>
        </p:nvSpPr>
        <p:spPr>
          <a:xfrm>
            <a:off x="5357175" y="4014187"/>
            <a:ext cx="1837199"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Sensitive to </a:t>
            </a:r>
            <a:r>
              <a:rPr b="1" lang="en" sz="1800">
                <a:solidFill>
                  <a:srgbClr val="9900FF"/>
                </a:solidFill>
              </a:rPr>
              <a:t>structuring of the system.</a:t>
            </a:r>
          </a:p>
        </p:txBody>
      </p:sp>
      <p:sp>
        <p:nvSpPr>
          <p:cNvPr id="189" name="Shape 189"/>
          <p:cNvSpPr/>
          <p:nvPr/>
        </p:nvSpPr>
        <p:spPr>
          <a:xfrm>
            <a:off x="6842350" y="1582900"/>
            <a:ext cx="692100" cy="694199"/>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90" name="Shape 190"/>
          <p:cNvCxnSpPr>
            <a:stCxn id="186" idx="0"/>
            <a:endCxn id="189" idx="4"/>
          </p:cNvCxnSpPr>
          <p:nvPr/>
        </p:nvCxnSpPr>
        <p:spPr>
          <a:xfrm rot="10800000">
            <a:off x="7188400" y="2277050"/>
            <a:ext cx="0" cy="165000"/>
          </a:xfrm>
          <a:prstGeom prst="straightConnector1">
            <a:avLst/>
          </a:prstGeom>
          <a:noFill/>
          <a:ln cap="flat" cmpd="sng" w="19050">
            <a:solidFill>
              <a:srgbClr val="9900FF"/>
            </a:solidFill>
            <a:prstDash val="solid"/>
            <a:round/>
            <a:headEnd len="lg" w="lg" type="none"/>
            <a:tailEnd len="lg" w="lg" type="triangle"/>
          </a:ln>
        </p:spPr>
      </p:cxnSp>
      <p:sp>
        <p:nvSpPr>
          <p:cNvPr id="191" name="Shape 191"/>
          <p:cNvSpPr txBox="1"/>
          <p:nvPr/>
        </p:nvSpPr>
        <p:spPr>
          <a:xfrm>
            <a:off x="5244575" y="1636975"/>
            <a:ext cx="1526400" cy="769199"/>
          </a:xfrm>
          <a:prstGeom prst="rect">
            <a:avLst/>
          </a:prstGeom>
          <a:noFill/>
          <a:ln>
            <a:noFill/>
          </a:ln>
        </p:spPr>
        <p:txBody>
          <a:bodyPr anchorCtr="0" anchor="t" bIns="91425" lIns="91425" rIns="91425" tIns="91425">
            <a:noAutofit/>
          </a:bodyPr>
          <a:lstStyle/>
          <a:p>
            <a:pPr lvl="0" rtl="0">
              <a:spcBef>
                <a:spcPts val="0"/>
              </a:spcBef>
              <a:buNone/>
            </a:pPr>
            <a:r>
              <a:rPr lang="en" sz="1800">
                <a:solidFill>
                  <a:srgbClr val="9900FF"/>
                </a:solidFill>
              </a:rPr>
              <a:t>Still sensitive to choice of </a:t>
            </a:r>
            <a:r>
              <a:rPr b="1" lang="en" sz="1800">
                <a:solidFill>
                  <a:srgbClr val="9900FF"/>
                </a:solidFill>
              </a:rPr>
              <a:t>oracle</a:t>
            </a:r>
            <a:r>
              <a:rPr lang="en" sz="1800">
                <a:solidFill>
                  <a:srgbClr val="9900FF"/>
                </a:solidFill>
              </a:rPr>
              <a:t>.</a:t>
            </a:r>
          </a:p>
        </p:txBody>
      </p:sp>
      <p:sp>
        <p:nvSpPr>
          <p:cNvPr id="192" name="Shape 1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Masking</a:t>
            </a:r>
          </a:p>
        </p:txBody>
      </p:sp>
      <p:sp>
        <p:nvSpPr>
          <p:cNvPr id="198" name="Shape 198"/>
          <p:cNvSpPr txBox="1"/>
          <p:nvPr>
            <p:ph idx="1" type="body"/>
          </p:nvPr>
        </p:nvSpPr>
        <p:spPr>
          <a:xfrm>
            <a:off x="457200" y="1600200"/>
            <a:ext cx="8229600" cy="14465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Why do we care about faults in masked expressions?</a:t>
            </a:r>
          </a:p>
        </p:txBody>
      </p:sp>
      <p:sp>
        <p:nvSpPr>
          <p:cNvPr id="199" name="Shape 1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
        <p:nvSpPr>
          <p:cNvPr id="200" name="Shape 200"/>
          <p:cNvSpPr txBox="1"/>
          <p:nvPr>
            <p:ph idx="2" type="body"/>
          </p:nvPr>
        </p:nvSpPr>
        <p:spPr>
          <a:xfrm>
            <a:off x="457200" y="2656175"/>
            <a:ext cx="8229600" cy="36921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Effect of fault is only masked out for </a:t>
            </a:r>
            <a:r>
              <a:rPr i="1" lang="en"/>
              <a:t>this</a:t>
            </a:r>
            <a:r>
              <a:rPr lang="en"/>
              <a:t> test. It is still a fault. In another execution scenario, it might not be masked.</a:t>
            </a:r>
          </a:p>
          <a:p>
            <a:pPr indent="-228600" lvl="0" marL="457200" marR="0" rtl="0" algn="l">
              <a:lnSpc>
                <a:spcPct val="100000"/>
              </a:lnSpc>
              <a:spcBef>
                <a:spcPts val="600"/>
              </a:spcBef>
              <a:spcAft>
                <a:spcPts val="0"/>
              </a:spcAft>
            </a:pPr>
            <a:r>
              <a:rPr lang="en"/>
              <a:t>We just haven’t noticed it yet.</a:t>
            </a:r>
          </a:p>
          <a:p>
            <a:pPr indent="-228600" lvl="1" marL="914400" marR="0" rtl="0" algn="l">
              <a:lnSpc>
                <a:spcPct val="100000"/>
              </a:lnSpc>
              <a:spcBef>
                <a:spcPts val="600"/>
              </a:spcBef>
              <a:spcAft>
                <a:spcPts val="0"/>
              </a:spcAft>
            </a:pPr>
            <a:r>
              <a:rPr lang="en"/>
              <a:t>The fault isn’t gone, we just have bad tests.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Can Be Done?</a:t>
            </a:r>
          </a:p>
        </p:txBody>
      </p:sp>
      <p:sp>
        <p:nvSpPr>
          <p:cNvPr id="206" name="Shape 2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Take masking into account.</a:t>
            </a:r>
          </a:p>
          <a:p>
            <a:pPr indent="-228600" lvl="1" marL="914400" marR="0" rtl="0" algn="l">
              <a:lnSpc>
                <a:spcPct val="100000"/>
              </a:lnSpc>
              <a:spcBef>
                <a:spcPts val="600"/>
              </a:spcBef>
              <a:spcAft>
                <a:spcPts val="0"/>
              </a:spcAft>
            </a:pPr>
            <a:r>
              <a:rPr lang="en"/>
              <a:t>Find where masking can take place, and write tests that offer a </a:t>
            </a:r>
            <a:r>
              <a:rPr i="1" lang="en"/>
              <a:t>masking-clear</a:t>
            </a:r>
            <a:r>
              <a:rPr lang="en"/>
              <a:t> path to monitored variable.</a:t>
            </a:r>
          </a:p>
          <a:p>
            <a:pPr indent="-228600" lvl="1" marL="914400" marR="0" rtl="0" algn="l">
              <a:lnSpc>
                <a:spcPct val="100000"/>
              </a:lnSpc>
              <a:spcBef>
                <a:spcPts val="600"/>
              </a:spcBef>
              <a:spcAft>
                <a:spcPts val="0"/>
              </a:spcAft>
            </a:pPr>
            <a:r>
              <a:rPr lang="en"/>
              <a:t>Write oracles that check values of variables likely to being masked.</a:t>
            </a:r>
          </a:p>
          <a:p>
            <a:pPr indent="-228600" lvl="0" marL="457200" marR="0" rtl="0" algn="l">
              <a:lnSpc>
                <a:spcPct val="100000"/>
              </a:lnSpc>
              <a:spcBef>
                <a:spcPts val="600"/>
              </a:spcBef>
              <a:spcAft>
                <a:spcPts val="0"/>
              </a:spcAft>
            </a:pPr>
            <a:r>
              <a:rPr lang="en"/>
              <a:t>Don’t forget about the requirements and input/output partitions.</a:t>
            </a:r>
          </a:p>
          <a:p>
            <a:pPr indent="-228600" lvl="1" marL="914400" marR="0" rtl="0" algn="l">
              <a:lnSpc>
                <a:spcPct val="100000"/>
              </a:lnSpc>
              <a:spcBef>
                <a:spcPts val="600"/>
              </a:spcBef>
              <a:spcAft>
                <a:spcPts val="0"/>
              </a:spcAft>
            </a:pPr>
            <a:r>
              <a:rPr lang="en"/>
              <a:t>Require </a:t>
            </a:r>
            <a:r>
              <a:rPr i="1" lang="en"/>
              <a:t>both</a:t>
            </a:r>
            <a:r>
              <a:rPr lang="en"/>
              <a:t> code coverage and coverage of function outcomes and input partitions.</a:t>
            </a:r>
          </a:p>
          <a:p>
            <a:pPr indent="-228600" lvl="1" marL="914400" marR="0" rtl="0" algn="l">
              <a:lnSpc>
                <a:spcPct val="100000"/>
              </a:lnSpc>
              <a:spcBef>
                <a:spcPts val="600"/>
              </a:spcBef>
              <a:spcAft>
                <a:spcPts val="0"/>
              </a:spcAft>
            </a:pPr>
            <a:r>
              <a:rPr lang="en"/>
              <a:t>More complex tests - input that results in particular outputs while exercising targeted code structures.</a:t>
            </a:r>
          </a:p>
        </p:txBody>
      </p:sp>
      <p:sp>
        <p:nvSpPr>
          <p:cNvPr id="207" name="Shape 2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a:t>
            </a:r>
            <a:br>
              <a:rPr lang="en"/>
            </a:br>
            <a:r>
              <a:rPr lang="en"/>
              <a:t>Writing Structure-Based Tests</a:t>
            </a:r>
          </a:p>
        </p:txBody>
      </p:sp>
      <p:sp>
        <p:nvSpPr>
          <p:cNvPr id="213" name="Shape 213"/>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20000"/>
              </a:lnSpc>
              <a:spcBef>
                <a:spcPts val="0"/>
              </a:spcBef>
              <a:spcAft>
                <a:spcPts val="0"/>
              </a:spcAft>
              <a:buNone/>
            </a:pPr>
            <a:r>
              <a:rPr lang="en"/>
              <a:t>For the binary-search code:</a:t>
            </a:r>
          </a:p>
          <a:p>
            <a:pPr indent="-228600" lvl="0" marL="457200" marR="0" rtl="0" algn="l">
              <a:lnSpc>
                <a:spcPct val="120000"/>
              </a:lnSpc>
              <a:spcBef>
                <a:spcPts val="0"/>
              </a:spcBef>
              <a:spcAft>
                <a:spcPts val="0"/>
              </a:spcAft>
              <a:buAutoNum type="arabicPeriod"/>
            </a:pPr>
            <a:r>
              <a:rPr lang="en"/>
              <a:t>Draw the control-flow graph for the method.</a:t>
            </a:r>
          </a:p>
          <a:p>
            <a:pPr indent="-228600" lvl="0" marL="457200" marR="0" rtl="0" algn="l">
              <a:lnSpc>
                <a:spcPct val="120000"/>
              </a:lnSpc>
              <a:spcBef>
                <a:spcPts val="0"/>
              </a:spcBef>
              <a:spcAft>
                <a:spcPts val="0"/>
              </a:spcAft>
              <a:buAutoNum type="arabicPeriod"/>
            </a:pPr>
            <a:r>
              <a:rPr lang="en"/>
              <a:t>Identify the cyclomatic complexity.</a:t>
            </a:r>
            <a:br>
              <a:rPr lang="en"/>
            </a:br>
            <a:r>
              <a:rPr b="1" i="1" lang="en"/>
              <a:t>number of edges - number of nodes + 2</a:t>
            </a:r>
            <a:br>
              <a:rPr b="1" i="1" lang="en"/>
            </a:br>
            <a:r>
              <a:rPr b="1" i="1" lang="en"/>
              <a:t>number of decision points</a:t>
            </a:r>
            <a:r>
              <a:rPr b="1" lang="en"/>
              <a:t> + 1</a:t>
            </a:r>
          </a:p>
          <a:p>
            <a:pPr indent="-228600" lvl="0" marL="457200" marR="0" rtl="0" algn="l">
              <a:lnSpc>
                <a:spcPct val="120000"/>
              </a:lnSpc>
              <a:spcBef>
                <a:spcPts val="0"/>
              </a:spcBef>
              <a:spcAft>
                <a:spcPts val="0"/>
              </a:spcAft>
              <a:buAutoNum type="arabicPeriod"/>
            </a:pPr>
            <a:r>
              <a:rPr lang="en"/>
              <a:t>Develop a test suite that exercises the loops using the guidelines presented earlier.</a:t>
            </a:r>
          </a:p>
        </p:txBody>
      </p:sp>
      <p:sp>
        <p:nvSpPr>
          <p:cNvPr id="214" name="Shape 2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3" name="Shape 5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Additional structural testing strategies</a:t>
            </a:r>
          </a:p>
          <a:p>
            <a:pPr indent="-228600" lvl="0" marL="457200" rtl="0">
              <a:lnSpc>
                <a:spcPct val="120000"/>
              </a:lnSpc>
              <a:spcBef>
                <a:spcPts val="0"/>
              </a:spcBef>
            </a:pPr>
            <a:r>
              <a:rPr lang="en"/>
              <a:t>Test automation </a:t>
            </a:r>
          </a:p>
          <a:p>
            <a:pPr indent="-228600" lvl="1" marL="914400" rtl="0">
              <a:lnSpc>
                <a:spcPct val="120000"/>
              </a:lnSpc>
              <a:spcBef>
                <a:spcPts val="0"/>
              </a:spcBef>
            </a:pPr>
            <a:r>
              <a:rPr lang="en"/>
              <a:t>Testing requires programming!</a:t>
            </a:r>
          </a:p>
          <a:p>
            <a:pPr indent="-228600" lvl="0" marL="457200" rtl="0">
              <a:lnSpc>
                <a:spcPct val="120000"/>
              </a:lnSpc>
              <a:spcBef>
                <a:spcPts val="0"/>
              </a:spcBef>
            </a:pPr>
            <a:r>
              <a:rPr lang="en"/>
              <a:t>Automated Testing Strategies</a:t>
            </a:r>
          </a:p>
        </p:txBody>
      </p:sp>
      <p:sp>
        <p:nvSpPr>
          <p:cNvPr id="54" name="Shape 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a:t>
            </a:r>
            <a:br>
              <a:rPr lang="en"/>
            </a:br>
            <a:r>
              <a:rPr lang="en"/>
              <a:t>Writing Structure-Based Tests</a:t>
            </a:r>
          </a:p>
        </p:txBody>
      </p:sp>
      <p:sp>
        <p:nvSpPr>
          <p:cNvPr id="220" name="Shape 220"/>
          <p:cNvSpPr/>
          <p:nvPr/>
        </p:nvSpPr>
        <p:spPr>
          <a:xfrm>
            <a:off x="396150" y="1675150"/>
            <a:ext cx="1831499" cy="7689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int bott, top, mid;</a:t>
            </a:r>
          </a:p>
          <a:p>
            <a:pPr lvl="0" rtl="0">
              <a:spcBef>
                <a:spcPts val="0"/>
              </a:spcBef>
              <a:buNone/>
            </a:pPr>
            <a:r>
              <a:rPr lang="en">
                <a:solidFill>
                  <a:schemeClr val="dk1"/>
                </a:solidFill>
              </a:rPr>
              <a:t>bott=0; top=size-1;</a:t>
            </a:r>
          </a:p>
          <a:p>
            <a:pPr lvl="0" rtl="0">
              <a:spcBef>
                <a:spcPts val="0"/>
              </a:spcBef>
              <a:buNone/>
            </a:pPr>
            <a:r>
              <a:rPr lang="en">
                <a:solidFill>
                  <a:schemeClr val="dk1"/>
                </a:solidFill>
              </a:rPr>
              <a:t>L = (top+bott)/2;</a:t>
            </a:r>
          </a:p>
        </p:txBody>
      </p:sp>
      <p:sp>
        <p:nvSpPr>
          <p:cNvPr id="221" name="Shape 221"/>
          <p:cNvSpPr/>
          <p:nvPr/>
        </p:nvSpPr>
        <p:spPr>
          <a:xfrm>
            <a:off x="508375" y="3241025"/>
            <a:ext cx="1399800" cy="10073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T[L] == key</a:t>
            </a:r>
          </a:p>
        </p:txBody>
      </p:sp>
      <p:sp>
        <p:nvSpPr>
          <p:cNvPr id="222" name="Shape 222"/>
          <p:cNvSpPr/>
          <p:nvPr/>
        </p:nvSpPr>
        <p:spPr>
          <a:xfrm>
            <a:off x="1429425" y="4847800"/>
            <a:ext cx="1226099"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found=false;</a:t>
            </a:r>
          </a:p>
        </p:txBody>
      </p:sp>
      <p:sp>
        <p:nvSpPr>
          <p:cNvPr id="223" name="Shape 223"/>
          <p:cNvSpPr/>
          <p:nvPr/>
        </p:nvSpPr>
        <p:spPr>
          <a:xfrm>
            <a:off x="129800" y="4847787"/>
            <a:ext cx="1124399"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found=true;</a:t>
            </a:r>
          </a:p>
        </p:txBody>
      </p:sp>
      <p:sp>
        <p:nvSpPr>
          <p:cNvPr id="224" name="Shape 224"/>
          <p:cNvSpPr txBox="1"/>
          <p:nvPr/>
        </p:nvSpPr>
        <p:spPr>
          <a:xfrm>
            <a:off x="1704775" y="4157575"/>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225" name="Shape 225"/>
          <p:cNvSpPr txBox="1"/>
          <p:nvPr/>
        </p:nvSpPr>
        <p:spPr>
          <a:xfrm>
            <a:off x="523100" y="4248425"/>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26" name="Shape 226"/>
          <p:cNvSpPr/>
          <p:nvPr/>
        </p:nvSpPr>
        <p:spPr>
          <a:xfrm>
            <a:off x="3846175" y="1994325"/>
            <a:ext cx="1979099" cy="12975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bott&lt;=top &amp;&amp; !found</a:t>
            </a:r>
          </a:p>
        </p:txBody>
      </p:sp>
      <p:sp>
        <p:nvSpPr>
          <p:cNvPr id="227" name="Shape 227"/>
          <p:cNvSpPr/>
          <p:nvPr/>
        </p:nvSpPr>
        <p:spPr>
          <a:xfrm>
            <a:off x="7806600" y="238777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EXIT</a:t>
            </a:r>
          </a:p>
        </p:txBody>
      </p:sp>
      <p:cxnSp>
        <p:nvCxnSpPr>
          <p:cNvPr id="228" name="Shape 228"/>
          <p:cNvCxnSpPr>
            <a:stCxn id="226" idx="3"/>
            <a:endCxn id="227" idx="1"/>
          </p:cNvCxnSpPr>
          <p:nvPr/>
        </p:nvCxnSpPr>
        <p:spPr>
          <a:xfrm>
            <a:off x="5825274" y="2643075"/>
            <a:ext cx="1981199" cy="0"/>
          </a:xfrm>
          <a:prstGeom prst="straightConnector1">
            <a:avLst/>
          </a:prstGeom>
          <a:noFill/>
          <a:ln cap="flat" cmpd="sng" w="19050">
            <a:solidFill>
              <a:schemeClr val="dk2"/>
            </a:solidFill>
            <a:prstDash val="solid"/>
            <a:round/>
            <a:headEnd len="lg" w="lg" type="none"/>
            <a:tailEnd len="lg" w="lg" type="triangle"/>
          </a:ln>
        </p:spPr>
      </p:cxnSp>
      <p:sp>
        <p:nvSpPr>
          <p:cNvPr id="229" name="Shape 229"/>
          <p:cNvSpPr txBox="1"/>
          <p:nvPr/>
        </p:nvSpPr>
        <p:spPr>
          <a:xfrm>
            <a:off x="5825275" y="218840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230" name="Shape 230"/>
          <p:cNvSpPr/>
          <p:nvPr/>
        </p:nvSpPr>
        <p:spPr>
          <a:xfrm>
            <a:off x="4062025" y="3469387"/>
            <a:ext cx="1547399"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mid=top+bott/2;</a:t>
            </a:r>
          </a:p>
        </p:txBody>
      </p:sp>
      <p:sp>
        <p:nvSpPr>
          <p:cNvPr id="231" name="Shape 231"/>
          <p:cNvSpPr txBox="1"/>
          <p:nvPr/>
        </p:nvSpPr>
        <p:spPr>
          <a:xfrm>
            <a:off x="4346325" y="308865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32" name="Shape 232"/>
          <p:cNvSpPr/>
          <p:nvPr/>
        </p:nvSpPr>
        <p:spPr>
          <a:xfrm>
            <a:off x="4135825" y="4157575"/>
            <a:ext cx="1399800" cy="10073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 key</a:t>
            </a:r>
          </a:p>
        </p:txBody>
      </p:sp>
      <p:cxnSp>
        <p:nvCxnSpPr>
          <p:cNvPr id="233" name="Shape 233"/>
          <p:cNvCxnSpPr>
            <a:stCxn id="230" idx="2"/>
            <a:endCxn id="232" idx="0"/>
          </p:cNvCxnSpPr>
          <p:nvPr/>
        </p:nvCxnSpPr>
        <p:spPr>
          <a:xfrm>
            <a:off x="4835725" y="3979987"/>
            <a:ext cx="0" cy="177600"/>
          </a:xfrm>
          <a:prstGeom prst="straightConnector1">
            <a:avLst/>
          </a:prstGeom>
          <a:noFill/>
          <a:ln cap="flat" cmpd="sng" w="19050">
            <a:solidFill>
              <a:schemeClr val="dk2"/>
            </a:solidFill>
            <a:prstDash val="solid"/>
            <a:round/>
            <a:headEnd len="lg" w="lg" type="none"/>
            <a:tailEnd len="lg" w="lg" type="triangle"/>
          </a:ln>
        </p:spPr>
      </p:cxnSp>
      <p:sp>
        <p:nvSpPr>
          <p:cNvPr id="234" name="Shape 234"/>
          <p:cNvSpPr/>
          <p:nvPr/>
        </p:nvSpPr>
        <p:spPr>
          <a:xfrm>
            <a:off x="3559725" y="5685450"/>
            <a:ext cx="1124399"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found=true; </a:t>
            </a:r>
          </a:p>
          <a:p>
            <a:pPr lvl="0" rtl="0">
              <a:spcBef>
                <a:spcPts val="0"/>
              </a:spcBef>
              <a:buNone/>
            </a:pPr>
            <a:r>
              <a:rPr lang="en">
                <a:solidFill>
                  <a:schemeClr val="dk1"/>
                </a:solidFill>
              </a:rPr>
              <a:t>L= mid;</a:t>
            </a:r>
          </a:p>
        </p:txBody>
      </p:sp>
      <p:cxnSp>
        <p:nvCxnSpPr>
          <p:cNvPr id="235" name="Shape 235"/>
          <p:cNvCxnSpPr>
            <a:endCxn id="234" idx="0"/>
          </p:cNvCxnSpPr>
          <p:nvPr/>
        </p:nvCxnSpPr>
        <p:spPr>
          <a:xfrm flipH="1">
            <a:off x="4121924" y="4894650"/>
            <a:ext cx="308700" cy="790800"/>
          </a:xfrm>
          <a:prstGeom prst="straightConnector1">
            <a:avLst/>
          </a:prstGeom>
          <a:noFill/>
          <a:ln cap="flat" cmpd="sng" w="19050">
            <a:solidFill>
              <a:schemeClr val="dk2"/>
            </a:solidFill>
            <a:prstDash val="solid"/>
            <a:round/>
            <a:headEnd len="lg" w="lg" type="none"/>
            <a:tailEnd len="lg" w="lg" type="triangle"/>
          </a:ln>
        </p:spPr>
      </p:cxnSp>
      <p:sp>
        <p:nvSpPr>
          <p:cNvPr id="236" name="Shape 236"/>
          <p:cNvSpPr txBox="1"/>
          <p:nvPr/>
        </p:nvSpPr>
        <p:spPr>
          <a:xfrm>
            <a:off x="3758650" y="4910100"/>
            <a:ext cx="337799" cy="4572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37" name="Shape 237"/>
          <p:cNvSpPr/>
          <p:nvPr/>
        </p:nvSpPr>
        <p:spPr>
          <a:xfrm>
            <a:off x="5041175" y="5094150"/>
            <a:ext cx="1399800" cy="1007399"/>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T[mid] &lt; key</a:t>
            </a:r>
          </a:p>
        </p:txBody>
      </p:sp>
      <p:cxnSp>
        <p:nvCxnSpPr>
          <p:cNvPr id="238" name="Shape 238"/>
          <p:cNvCxnSpPr>
            <a:endCxn id="237" idx="0"/>
          </p:cNvCxnSpPr>
          <p:nvPr/>
        </p:nvCxnSpPr>
        <p:spPr>
          <a:xfrm>
            <a:off x="5199575" y="4884150"/>
            <a:ext cx="541500" cy="210000"/>
          </a:xfrm>
          <a:prstGeom prst="straightConnector1">
            <a:avLst/>
          </a:prstGeom>
          <a:noFill/>
          <a:ln cap="flat" cmpd="sng" w="19050">
            <a:solidFill>
              <a:schemeClr val="dk2"/>
            </a:solidFill>
            <a:prstDash val="solid"/>
            <a:round/>
            <a:headEnd len="lg" w="lg" type="none"/>
            <a:tailEnd len="lg" w="lg" type="triangle"/>
          </a:ln>
        </p:spPr>
      </p:cxnSp>
      <p:sp>
        <p:nvSpPr>
          <p:cNvPr id="239" name="Shape 239"/>
          <p:cNvSpPr txBox="1"/>
          <p:nvPr/>
        </p:nvSpPr>
        <p:spPr>
          <a:xfrm>
            <a:off x="5403275" y="4655812"/>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240" name="Shape 240"/>
          <p:cNvSpPr/>
          <p:nvPr/>
        </p:nvSpPr>
        <p:spPr>
          <a:xfrm>
            <a:off x="6600900" y="5094150"/>
            <a:ext cx="1271999"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bott=mid+1;</a:t>
            </a:r>
          </a:p>
        </p:txBody>
      </p:sp>
      <p:sp>
        <p:nvSpPr>
          <p:cNvPr id="241" name="Shape 241"/>
          <p:cNvSpPr/>
          <p:nvPr/>
        </p:nvSpPr>
        <p:spPr>
          <a:xfrm>
            <a:off x="6600900" y="5687125"/>
            <a:ext cx="1124399"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top=mid-1;</a:t>
            </a:r>
          </a:p>
        </p:txBody>
      </p:sp>
      <p:cxnSp>
        <p:nvCxnSpPr>
          <p:cNvPr id="242" name="Shape 242"/>
          <p:cNvCxnSpPr>
            <a:endCxn id="240" idx="1"/>
          </p:cNvCxnSpPr>
          <p:nvPr/>
        </p:nvCxnSpPr>
        <p:spPr>
          <a:xfrm flipH="1" rot="10800000">
            <a:off x="6216899" y="5349450"/>
            <a:ext cx="384000" cy="73800"/>
          </a:xfrm>
          <a:prstGeom prst="straightConnector1">
            <a:avLst/>
          </a:prstGeom>
          <a:noFill/>
          <a:ln cap="flat" cmpd="sng" w="19050">
            <a:solidFill>
              <a:schemeClr val="dk2"/>
            </a:solidFill>
            <a:prstDash val="solid"/>
            <a:round/>
            <a:headEnd len="lg" w="lg" type="none"/>
            <a:tailEnd len="lg" w="lg" type="triangle"/>
          </a:ln>
        </p:spPr>
      </p:cxnSp>
      <p:cxnSp>
        <p:nvCxnSpPr>
          <p:cNvPr id="243" name="Shape 243"/>
          <p:cNvCxnSpPr>
            <a:endCxn id="241" idx="1"/>
          </p:cNvCxnSpPr>
          <p:nvPr/>
        </p:nvCxnSpPr>
        <p:spPr>
          <a:xfrm>
            <a:off x="6135599" y="5840425"/>
            <a:ext cx="465300" cy="102000"/>
          </a:xfrm>
          <a:prstGeom prst="straightConnector1">
            <a:avLst/>
          </a:prstGeom>
          <a:noFill/>
          <a:ln cap="flat" cmpd="sng" w="19050">
            <a:solidFill>
              <a:schemeClr val="dk2"/>
            </a:solidFill>
            <a:prstDash val="solid"/>
            <a:round/>
            <a:headEnd len="lg" w="lg" type="none"/>
            <a:tailEnd len="lg" w="lg" type="triangle"/>
          </a:ln>
        </p:spPr>
      </p:cxnSp>
      <p:sp>
        <p:nvSpPr>
          <p:cNvPr id="244" name="Shape 244"/>
          <p:cNvSpPr txBox="1"/>
          <p:nvPr/>
        </p:nvSpPr>
        <p:spPr>
          <a:xfrm>
            <a:off x="6199350" y="4975650"/>
            <a:ext cx="337799" cy="2783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45" name="Shape 245"/>
          <p:cNvSpPr txBox="1"/>
          <p:nvPr/>
        </p:nvSpPr>
        <p:spPr>
          <a:xfrm>
            <a:off x="6135600" y="5853150"/>
            <a:ext cx="337799" cy="4572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246" name="Shape 246"/>
          <p:cNvCxnSpPr>
            <a:stCxn id="220" idx="2"/>
            <a:endCxn id="221" idx="0"/>
          </p:cNvCxnSpPr>
          <p:nvPr/>
        </p:nvCxnSpPr>
        <p:spPr>
          <a:xfrm flipH="1">
            <a:off x="1208399" y="2444050"/>
            <a:ext cx="103500" cy="797100"/>
          </a:xfrm>
          <a:prstGeom prst="straightConnector1">
            <a:avLst/>
          </a:prstGeom>
          <a:noFill/>
          <a:ln cap="flat" cmpd="sng" w="19050">
            <a:solidFill>
              <a:schemeClr val="dk2"/>
            </a:solidFill>
            <a:prstDash val="solid"/>
            <a:round/>
            <a:headEnd len="lg" w="lg" type="none"/>
            <a:tailEnd len="lg" w="lg" type="triangle"/>
          </a:ln>
        </p:spPr>
      </p:cxnSp>
      <p:cxnSp>
        <p:nvCxnSpPr>
          <p:cNvPr id="247" name="Shape 247"/>
          <p:cNvCxnSpPr>
            <a:stCxn id="221" idx="2"/>
          </p:cNvCxnSpPr>
          <p:nvPr/>
        </p:nvCxnSpPr>
        <p:spPr>
          <a:xfrm flipH="1">
            <a:off x="688075" y="4248424"/>
            <a:ext cx="520200" cy="622200"/>
          </a:xfrm>
          <a:prstGeom prst="straightConnector1">
            <a:avLst/>
          </a:prstGeom>
          <a:noFill/>
          <a:ln cap="flat" cmpd="sng" w="19050">
            <a:solidFill>
              <a:schemeClr val="dk2"/>
            </a:solidFill>
            <a:prstDash val="solid"/>
            <a:round/>
            <a:headEnd len="lg" w="lg" type="none"/>
            <a:tailEnd len="lg" w="lg" type="triangle"/>
          </a:ln>
        </p:spPr>
      </p:cxnSp>
      <p:cxnSp>
        <p:nvCxnSpPr>
          <p:cNvPr id="248" name="Shape 248"/>
          <p:cNvCxnSpPr>
            <a:stCxn id="221" idx="2"/>
            <a:endCxn id="222" idx="0"/>
          </p:cNvCxnSpPr>
          <p:nvPr/>
        </p:nvCxnSpPr>
        <p:spPr>
          <a:xfrm>
            <a:off x="1208275" y="4248424"/>
            <a:ext cx="834300" cy="599400"/>
          </a:xfrm>
          <a:prstGeom prst="straightConnector1">
            <a:avLst/>
          </a:prstGeom>
          <a:noFill/>
          <a:ln cap="flat" cmpd="sng" w="19050">
            <a:solidFill>
              <a:schemeClr val="dk2"/>
            </a:solidFill>
            <a:prstDash val="solid"/>
            <a:round/>
            <a:headEnd len="lg" w="lg" type="none"/>
            <a:tailEnd len="lg" w="lg" type="triangle"/>
          </a:ln>
        </p:spPr>
      </p:cxnSp>
      <p:sp>
        <p:nvSpPr>
          <p:cNvPr id="249" name="Shape 249"/>
          <p:cNvSpPr/>
          <p:nvPr/>
        </p:nvSpPr>
        <p:spPr>
          <a:xfrm>
            <a:off x="709825" y="2664575"/>
            <a:ext cx="3123225" cy="3691075"/>
          </a:xfrm>
          <a:custGeom>
            <a:pathLst>
              <a:path extrusionOk="0" h="147643" w="124929">
                <a:moveTo>
                  <a:pt x="0" y="108330"/>
                </a:moveTo>
                <a:lnTo>
                  <a:pt x="0" y="146770"/>
                </a:lnTo>
                <a:lnTo>
                  <a:pt x="99157" y="147643"/>
                </a:lnTo>
                <a:lnTo>
                  <a:pt x="100031" y="0"/>
                </a:lnTo>
                <a:lnTo>
                  <a:pt x="124929" y="0"/>
                </a:lnTo>
              </a:path>
            </a:pathLst>
          </a:custGeom>
          <a:noFill/>
          <a:ln cap="flat" cmpd="sng" w="19050">
            <a:solidFill>
              <a:schemeClr val="dk2"/>
            </a:solidFill>
            <a:prstDash val="solid"/>
            <a:round/>
            <a:headEnd len="lg" w="lg" type="none"/>
            <a:tailEnd len="lg" w="lg" type="triangle"/>
          </a:ln>
        </p:spPr>
      </p:sp>
      <p:sp>
        <p:nvSpPr>
          <p:cNvPr id="250" name="Shape 250"/>
          <p:cNvSpPr/>
          <p:nvPr/>
        </p:nvSpPr>
        <p:spPr>
          <a:xfrm>
            <a:off x="2074875" y="2380650"/>
            <a:ext cx="1856475" cy="3538200"/>
          </a:xfrm>
          <a:custGeom>
            <a:pathLst>
              <a:path extrusionOk="0" h="141528" w="74259">
                <a:moveTo>
                  <a:pt x="437" y="119687"/>
                </a:moveTo>
                <a:lnTo>
                  <a:pt x="0" y="141528"/>
                </a:lnTo>
                <a:lnTo>
                  <a:pt x="30577" y="140217"/>
                </a:lnTo>
                <a:lnTo>
                  <a:pt x="33635" y="0"/>
                </a:lnTo>
                <a:lnTo>
                  <a:pt x="74259" y="5678"/>
                </a:lnTo>
              </a:path>
            </a:pathLst>
          </a:custGeom>
          <a:noFill/>
          <a:ln cap="flat" cmpd="sng" w="19050">
            <a:solidFill>
              <a:schemeClr val="dk2"/>
            </a:solidFill>
            <a:prstDash val="solid"/>
            <a:round/>
            <a:headEnd len="lg" w="lg" type="none"/>
            <a:tailEnd len="lg" w="lg" type="triangle"/>
          </a:ln>
        </p:spPr>
      </p:sp>
      <p:cxnSp>
        <p:nvCxnSpPr>
          <p:cNvPr id="251" name="Shape 251"/>
          <p:cNvCxnSpPr>
            <a:stCxn id="226" idx="2"/>
            <a:endCxn id="230" idx="0"/>
          </p:cNvCxnSpPr>
          <p:nvPr/>
        </p:nvCxnSpPr>
        <p:spPr>
          <a:xfrm>
            <a:off x="4835724" y="3291825"/>
            <a:ext cx="0" cy="177600"/>
          </a:xfrm>
          <a:prstGeom prst="straightConnector1">
            <a:avLst/>
          </a:prstGeom>
          <a:noFill/>
          <a:ln cap="flat" cmpd="sng" w="19050">
            <a:solidFill>
              <a:schemeClr val="dk2"/>
            </a:solidFill>
            <a:prstDash val="solid"/>
            <a:round/>
            <a:headEnd len="lg" w="lg" type="none"/>
            <a:tailEnd len="lg" w="lg" type="triangle"/>
          </a:ln>
        </p:spPr>
      </p:cxnSp>
      <p:sp>
        <p:nvSpPr>
          <p:cNvPr id="252" name="Shape 252"/>
          <p:cNvSpPr/>
          <p:nvPr/>
        </p:nvSpPr>
        <p:spPr>
          <a:xfrm>
            <a:off x="4171575" y="2970350"/>
            <a:ext cx="4815900" cy="3592800"/>
          </a:xfrm>
          <a:custGeom>
            <a:pathLst>
              <a:path extrusionOk="0" h="143712" w="192636">
                <a:moveTo>
                  <a:pt x="0" y="131481"/>
                </a:moveTo>
                <a:lnTo>
                  <a:pt x="0" y="143712"/>
                </a:lnTo>
                <a:lnTo>
                  <a:pt x="192636" y="143275"/>
                </a:lnTo>
                <a:lnTo>
                  <a:pt x="184773" y="20967"/>
                </a:lnTo>
                <a:lnTo>
                  <a:pt x="48487" y="0"/>
                </a:lnTo>
              </a:path>
            </a:pathLst>
          </a:custGeom>
          <a:noFill/>
          <a:ln cap="flat" cmpd="sng" w="19050">
            <a:solidFill>
              <a:schemeClr val="dk2"/>
            </a:solidFill>
            <a:prstDash val="solid"/>
            <a:round/>
            <a:headEnd len="lg" w="lg" type="none"/>
            <a:tailEnd len="lg" w="lg" type="triangle"/>
          </a:ln>
        </p:spPr>
      </p:sp>
      <p:sp>
        <p:nvSpPr>
          <p:cNvPr id="253" name="Shape 253"/>
          <p:cNvSpPr/>
          <p:nvPr/>
        </p:nvSpPr>
        <p:spPr>
          <a:xfrm>
            <a:off x="5230875" y="3112300"/>
            <a:ext cx="3538200" cy="2806550"/>
          </a:xfrm>
          <a:custGeom>
            <a:pathLst>
              <a:path extrusionOk="0" h="112262" w="141528">
                <a:moveTo>
                  <a:pt x="100030" y="112262"/>
                </a:moveTo>
                <a:lnTo>
                  <a:pt x="141528" y="111388"/>
                </a:lnTo>
                <a:lnTo>
                  <a:pt x="134975" y="25772"/>
                </a:lnTo>
                <a:lnTo>
                  <a:pt x="0" y="0"/>
                </a:lnTo>
              </a:path>
            </a:pathLst>
          </a:custGeom>
          <a:noFill/>
          <a:ln cap="flat" cmpd="sng" w="19050">
            <a:solidFill>
              <a:schemeClr val="dk2"/>
            </a:solidFill>
            <a:prstDash val="solid"/>
            <a:round/>
            <a:headEnd len="lg" w="lg" type="none"/>
            <a:tailEnd len="lg" w="lg" type="triangle"/>
          </a:ln>
        </p:spPr>
      </p:sp>
      <p:sp>
        <p:nvSpPr>
          <p:cNvPr id="254" name="Shape 254"/>
          <p:cNvSpPr/>
          <p:nvPr/>
        </p:nvSpPr>
        <p:spPr>
          <a:xfrm>
            <a:off x="5165350" y="3199675"/>
            <a:ext cx="3352550" cy="2118550"/>
          </a:xfrm>
          <a:custGeom>
            <a:pathLst>
              <a:path extrusionOk="0" h="84742" w="134102">
                <a:moveTo>
                  <a:pt x="108767" y="84305"/>
                </a:moveTo>
                <a:lnTo>
                  <a:pt x="134102" y="84742"/>
                </a:lnTo>
                <a:lnTo>
                  <a:pt x="129734" y="34508"/>
                </a:lnTo>
                <a:lnTo>
                  <a:pt x="0" y="0"/>
                </a:lnTo>
              </a:path>
            </a:pathLst>
          </a:custGeom>
          <a:noFill/>
          <a:ln cap="flat" cmpd="sng" w="19050">
            <a:solidFill>
              <a:schemeClr val="dk2"/>
            </a:solidFill>
            <a:prstDash val="solid"/>
            <a:round/>
            <a:headEnd len="lg" w="lg" type="none"/>
            <a:tailEnd len="lg" w="lg" type="triangle"/>
          </a:ln>
        </p:spPr>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Executing Tests	</a:t>
            </a:r>
          </a:p>
        </p:txBody>
      </p:sp>
      <p:sp>
        <p:nvSpPr>
          <p:cNvPr id="261" name="Shape 26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000000"/>
                </a:solidFill>
              </a:rPr>
              <a:t>Once you have tests, how do you execute them?</a:t>
            </a:r>
          </a:p>
          <a:p>
            <a:pPr indent="-228600" lvl="0" marL="457200" rtl="0">
              <a:spcBef>
                <a:spcPts val="0"/>
              </a:spcBef>
              <a:buClr>
                <a:srgbClr val="000000"/>
              </a:buClr>
            </a:pPr>
            <a:r>
              <a:rPr lang="en">
                <a:solidFill>
                  <a:srgbClr val="000000"/>
                </a:solidFill>
              </a:rPr>
              <a:t>You could run them and check results by hand</a:t>
            </a:r>
          </a:p>
          <a:p>
            <a:pPr indent="-228600" lvl="1" marL="914400" rtl="0">
              <a:spcBef>
                <a:spcPts val="0"/>
              </a:spcBef>
              <a:buClr>
                <a:srgbClr val="000000"/>
              </a:buClr>
            </a:pPr>
            <a:r>
              <a:rPr lang="en">
                <a:solidFill>
                  <a:srgbClr val="000000"/>
                </a:solidFill>
              </a:rPr>
              <a:t>Don’t do this. Please.</a:t>
            </a:r>
          </a:p>
          <a:p>
            <a:pPr indent="-228600" lvl="0" marL="457200" rtl="0">
              <a:spcBef>
                <a:spcPts val="0"/>
              </a:spcBef>
              <a:buClr>
                <a:srgbClr val="000000"/>
              </a:buClr>
            </a:pPr>
            <a:r>
              <a:rPr b="1" lang="en">
                <a:solidFill>
                  <a:srgbClr val="000000"/>
                </a:solidFill>
              </a:rPr>
              <a:t>Test Automation</a:t>
            </a:r>
            <a:r>
              <a:rPr lang="en">
                <a:solidFill>
                  <a:srgbClr val="000000"/>
                </a:solidFill>
              </a:rPr>
              <a:t> is the use of software to </a:t>
            </a:r>
            <a:r>
              <a:rPr lang="en"/>
              <a:t>separate repetitive tasks from the creative aspects of testing.</a:t>
            </a:r>
          </a:p>
          <a:p>
            <a:pPr indent="-228600" lvl="1" marL="914400" rtl="0">
              <a:spcBef>
                <a:spcPts val="0"/>
              </a:spcBef>
              <a:buClr>
                <a:srgbClr val="000000"/>
              </a:buClr>
            </a:pPr>
            <a:r>
              <a:rPr lang="en">
                <a:solidFill>
                  <a:srgbClr val="000000"/>
                </a:solidFill>
              </a:rPr>
              <a:t>Control the execution of tests,</a:t>
            </a:r>
          </a:p>
          <a:p>
            <a:pPr indent="-228600" lvl="1" marL="914400" rtl="0">
              <a:spcBef>
                <a:spcPts val="0"/>
              </a:spcBef>
              <a:buClr>
                <a:srgbClr val="000000"/>
              </a:buClr>
            </a:pPr>
            <a:r>
              <a:rPr lang="en">
                <a:solidFill>
                  <a:srgbClr val="000000"/>
                </a:solidFill>
              </a:rPr>
              <a:t>Compare predicted and actual output,</a:t>
            </a:r>
          </a:p>
          <a:p>
            <a:pPr indent="-228600" lvl="1" marL="914400" rtl="0">
              <a:spcBef>
                <a:spcPts val="0"/>
              </a:spcBef>
              <a:buClr>
                <a:srgbClr val="000000"/>
              </a:buClr>
            </a:pPr>
            <a:r>
              <a:rPr lang="en">
                <a:solidFill>
                  <a:srgbClr val="000000"/>
                </a:solidFill>
              </a:rPr>
              <a:t>Control the environment and preconditions.</a:t>
            </a:r>
          </a:p>
          <a:p>
            <a:pPr lvl="0" marR="0" rtl="0" algn="l">
              <a:lnSpc>
                <a:spcPct val="120000"/>
              </a:lnSpc>
              <a:spcBef>
                <a:spcPts val="0"/>
              </a:spcBef>
              <a:spcAft>
                <a:spcPts val="0"/>
              </a:spcAft>
              <a:buNone/>
            </a:pPr>
            <a:r>
              <a:t/>
            </a:r>
            <a:endParaRPr>
              <a:solidFill>
                <a:srgbClr val="000000"/>
              </a:solidFill>
            </a:endParaRP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Anatomy of a Test Case</a:t>
            </a:r>
          </a:p>
        </p:txBody>
      </p:sp>
      <p:sp>
        <p:nvSpPr>
          <p:cNvPr id="268" name="Shape 26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Clr>
                <a:srgbClr val="000000"/>
              </a:buClr>
              <a:buSzPct val="100000"/>
            </a:pPr>
            <a:r>
              <a:rPr lang="en" sz="2800">
                <a:solidFill>
                  <a:srgbClr val="000000"/>
                </a:solidFill>
              </a:rPr>
              <a:t>Test Input</a:t>
            </a:r>
          </a:p>
          <a:p>
            <a:pPr indent="-228600" lvl="1" marL="914400" rtl="0">
              <a:spcBef>
                <a:spcPts val="0"/>
              </a:spcBef>
              <a:buClr>
                <a:srgbClr val="000000"/>
              </a:buClr>
            </a:pPr>
            <a:r>
              <a:rPr lang="en">
                <a:solidFill>
                  <a:srgbClr val="000000"/>
                </a:solidFill>
              </a:rPr>
              <a:t>Any required input data.</a:t>
            </a:r>
          </a:p>
          <a:p>
            <a:pPr indent="-228600" lvl="0" marL="457200" rtl="0">
              <a:spcBef>
                <a:spcPts val="0"/>
              </a:spcBef>
              <a:buClr>
                <a:srgbClr val="000000"/>
              </a:buClr>
              <a:buSzPct val="100000"/>
            </a:pPr>
            <a:r>
              <a:rPr lang="en" sz="2800">
                <a:solidFill>
                  <a:srgbClr val="000000"/>
                </a:solidFill>
              </a:rPr>
              <a:t>Expected Output (Test Oracle)</a:t>
            </a:r>
          </a:p>
          <a:p>
            <a:pPr indent="-228600" lvl="1" marL="914400" rtl="0">
              <a:spcBef>
                <a:spcPts val="0"/>
              </a:spcBef>
              <a:buClr>
                <a:srgbClr val="000000"/>
              </a:buClr>
            </a:pPr>
            <a:r>
              <a:rPr lang="en">
                <a:solidFill>
                  <a:srgbClr val="000000"/>
                </a:solidFill>
              </a:rPr>
              <a:t>What </a:t>
            </a:r>
            <a:r>
              <a:rPr i="1" lang="en">
                <a:solidFill>
                  <a:srgbClr val="000000"/>
                </a:solidFill>
              </a:rPr>
              <a:t>should</a:t>
            </a:r>
            <a:r>
              <a:rPr lang="en">
                <a:solidFill>
                  <a:srgbClr val="000000"/>
                </a:solidFill>
              </a:rPr>
              <a:t> happen, i.e., values or exceptions.</a:t>
            </a:r>
          </a:p>
          <a:p>
            <a:pPr indent="-228600" lvl="0" marL="457200" rtl="0">
              <a:spcBef>
                <a:spcPts val="0"/>
              </a:spcBef>
              <a:buClr>
                <a:srgbClr val="000000"/>
              </a:buClr>
              <a:buSzPct val="100000"/>
            </a:pPr>
            <a:r>
              <a:rPr lang="en" sz="2800">
                <a:solidFill>
                  <a:srgbClr val="000000"/>
                </a:solidFill>
              </a:rPr>
              <a:t>Initialization</a:t>
            </a:r>
          </a:p>
          <a:p>
            <a:pPr indent="-228600" lvl="1" marL="914400" rtl="0">
              <a:spcBef>
                <a:spcPts val="0"/>
              </a:spcBef>
              <a:buClr>
                <a:srgbClr val="000000"/>
              </a:buClr>
            </a:pPr>
            <a:r>
              <a:rPr lang="en">
                <a:solidFill>
                  <a:srgbClr val="000000"/>
                </a:solidFill>
              </a:rPr>
              <a:t>Any steps that must be taken before test execution.</a:t>
            </a:r>
          </a:p>
          <a:p>
            <a:pPr indent="-228600" lvl="0" marL="457200" rtl="0">
              <a:spcBef>
                <a:spcPts val="0"/>
              </a:spcBef>
              <a:buClr>
                <a:srgbClr val="000000"/>
              </a:buClr>
              <a:buSzPct val="100000"/>
            </a:pPr>
            <a:r>
              <a:rPr lang="en" sz="2800">
                <a:solidFill>
                  <a:srgbClr val="000000"/>
                </a:solidFill>
              </a:rPr>
              <a:t>Test Steps</a:t>
            </a:r>
          </a:p>
          <a:p>
            <a:pPr indent="-228600" lvl="1" marL="914400" rtl="0">
              <a:spcBef>
                <a:spcPts val="0"/>
              </a:spcBef>
              <a:buClr>
                <a:srgbClr val="000000"/>
              </a:buClr>
            </a:pPr>
            <a:r>
              <a:rPr lang="en">
                <a:solidFill>
                  <a:srgbClr val="000000"/>
                </a:solidFill>
              </a:rPr>
              <a:t>Interactions with the system (such as method calls) , and output comparisons.</a:t>
            </a:r>
          </a:p>
          <a:p>
            <a:pPr indent="-228600" lvl="0" marL="457200" rtl="0">
              <a:spcBef>
                <a:spcPts val="0"/>
              </a:spcBef>
              <a:buClr>
                <a:srgbClr val="000000"/>
              </a:buClr>
              <a:buSzPct val="100000"/>
            </a:pPr>
            <a:r>
              <a:rPr lang="en" sz="2800">
                <a:solidFill>
                  <a:srgbClr val="000000"/>
                </a:solidFill>
              </a:rPr>
              <a:t>Tear Down</a:t>
            </a:r>
          </a:p>
          <a:p>
            <a:pPr indent="-228600" lvl="1" marL="914400" rtl="0">
              <a:spcBef>
                <a:spcPts val="0"/>
              </a:spcBef>
              <a:buClr>
                <a:srgbClr val="000000"/>
              </a:buClr>
            </a:pPr>
            <a:r>
              <a:rPr lang="en">
                <a:solidFill>
                  <a:srgbClr val="000000"/>
                </a:solidFill>
              </a:rPr>
              <a:t>Any steps that must be taken after test execution to prepare for the next test.</a:t>
            </a:r>
          </a:p>
          <a:p>
            <a:pPr lvl="0" marR="0" rtl="0" algn="l">
              <a:lnSpc>
                <a:spcPct val="120000"/>
              </a:lnSpc>
              <a:spcBef>
                <a:spcPts val="0"/>
              </a:spcBef>
              <a:spcAft>
                <a:spcPts val="0"/>
              </a:spcAft>
              <a:buNone/>
            </a:pPr>
            <a:r>
              <a:t/>
            </a:r>
            <a:endParaRPr>
              <a:solidFill>
                <a:srgbClr val="000000"/>
              </a:solidFill>
            </a:endParaRPr>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Requires Writing Code	</a:t>
            </a:r>
          </a:p>
        </p:txBody>
      </p:sp>
      <p:sp>
        <p:nvSpPr>
          <p:cNvPr id="275" name="Shape 27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b="1" lang="en">
                <a:solidFill>
                  <a:srgbClr val="000000"/>
                </a:solidFill>
              </a:rPr>
              <a:t>Test scaffolding</a:t>
            </a:r>
            <a:r>
              <a:rPr lang="en">
                <a:solidFill>
                  <a:srgbClr val="000000"/>
                </a:solidFill>
              </a:rPr>
              <a:t> is a set of programs written to support test automation.</a:t>
            </a:r>
          </a:p>
          <a:p>
            <a:pPr indent="-228600" lvl="0" marL="457200" rtl="0">
              <a:spcBef>
                <a:spcPts val="0"/>
              </a:spcBef>
              <a:buClr>
                <a:srgbClr val="000000"/>
              </a:buClr>
            </a:pPr>
            <a:r>
              <a:rPr lang="en">
                <a:solidFill>
                  <a:srgbClr val="000000"/>
                </a:solidFill>
              </a:rPr>
              <a:t>Not part of the product</a:t>
            </a:r>
          </a:p>
          <a:p>
            <a:pPr indent="-228600" lvl="0" marL="457200" rtl="0">
              <a:spcBef>
                <a:spcPts val="0"/>
              </a:spcBef>
              <a:buClr>
                <a:srgbClr val="000000"/>
              </a:buClr>
            </a:pPr>
            <a:r>
              <a:rPr lang="en">
                <a:solidFill>
                  <a:srgbClr val="000000"/>
                </a:solidFill>
              </a:rPr>
              <a:t>Often temporary</a:t>
            </a:r>
          </a:p>
          <a:p>
            <a:pPr lvl="0" rtl="0">
              <a:spcBef>
                <a:spcPts val="0"/>
              </a:spcBef>
              <a:buNone/>
            </a:pPr>
            <a:r>
              <a:t/>
            </a:r>
            <a:endParaRPr sz="1100">
              <a:solidFill>
                <a:srgbClr val="000000"/>
              </a:solidFill>
            </a:endParaRPr>
          </a:p>
          <a:p>
            <a:pPr lvl="0" rtl="0">
              <a:spcBef>
                <a:spcPts val="0"/>
              </a:spcBef>
              <a:buClr>
                <a:srgbClr val="000000"/>
              </a:buClr>
              <a:buSzPct val="36666"/>
              <a:buNone/>
            </a:pPr>
            <a:r>
              <a:rPr lang="en">
                <a:solidFill>
                  <a:srgbClr val="000000"/>
                </a:solidFill>
              </a:rPr>
              <a:t>Allows for:</a:t>
            </a:r>
          </a:p>
          <a:p>
            <a:pPr indent="-228600" lvl="0" marL="457200" rtl="0">
              <a:spcBef>
                <a:spcPts val="0"/>
              </a:spcBef>
              <a:buClr>
                <a:srgbClr val="000000"/>
              </a:buClr>
            </a:pPr>
            <a:r>
              <a:rPr lang="en">
                <a:solidFill>
                  <a:srgbClr val="000000"/>
                </a:solidFill>
              </a:rPr>
              <a:t>Testing before all components complete.</a:t>
            </a:r>
          </a:p>
          <a:p>
            <a:pPr indent="-228600" lvl="0" marL="457200" rtl="0">
              <a:spcBef>
                <a:spcPts val="0"/>
              </a:spcBef>
              <a:buClr>
                <a:srgbClr val="000000"/>
              </a:buClr>
            </a:pPr>
            <a:r>
              <a:rPr lang="en">
                <a:solidFill>
                  <a:srgbClr val="000000"/>
                </a:solidFill>
              </a:rPr>
              <a:t>Testing independent components.</a:t>
            </a:r>
          </a:p>
          <a:p>
            <a:pPr indent="-228600" lvl="0" marL="457200" rtl="0">
              <a:spcBef>
                <a:spcPts val="0"/>
              </a:spcBef>
              <a:buClr>
                <a:srgbClr val="000000"/>
              </a:buClr>
            </a:pPr>
            <a:r>
              <a:rPr lang="en">
                <a:solidFill>
                  <a:srgbClr val="000000"/>
                </a:solidFill>
              </a:rPr>
              <a:t>Control over testing environment.</a:t>
            </a:r>
          </a:p>
          <a:p>
            <a:pPr lvl="0" marR="0" rtl="0" algn="l">
              <a:lnSpc>
                <a:spcPct val="120000"/>
              </a:lnSpc>
              <a:spcBef>
                <a:spcPts val="0"/>
              </a:spcBef>
              <a:spcAft>
                <a:spcPts val="0"/>
              </a:spcAft>
              <a:buNone/>
            </a:pPr>
            <a:r>
              <a:t/>
            </a:r>
            <a:endParaRP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Scaffolding</a:t>
            </a:r>
          </a:p>
        </p:txBody>
      </p:sp>
      <p:sp>
        <p:nvSpPr>
          <p:cNvPr id="282" name="Shape 28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A </a:t>
            </a:r>
            <a:r>
              <a:rPr b="1" lang="en">
                <a:solidFill>
                  <a:srgbClr val="000000"/>
                </a:solidFill>
              </a:rPr>
              <a:t>driver</a:t>
            </a:r>
            <a:r>
              <a:rPr lang="en">
                <a:solidFill>
                  <a:srgbClr val="000000"/>
                </a:solidFill>
              </a:rPr>
              <a:t> is a substitute for a main or calling program.</a:t>
            </a:r>
          </a:p>
          <a:p>
            <a:pPr indent="-228600" lvl="1" marL="914400" rtl="0">
              <a:spcBef>
                <a:spcPts val="0"/>
              </a:spcBef>
              <a:buClr>
                <a:srgbClr val="000000"/>
              </a:buClr>
            </a:pPr>
            <a:r>
              <a:rPr lang="en">
                <a:solidFill>
                  <a:srgbClr val="000000"/>
                </a:solidFill>
              </a:rPr>
              <a:t>Test cases are drivers.</a:t>
            </a:r>
          </a:p>
          <a:p>
            <a:pPr indent="-228600" lvl="0" marL="457200" rtl="0">
              <a:spcBef>
                <a:spcPts val="0"/>
              </a:spcBef>
              <a:buClr>
                <a:srgbClr val="000000"/>
              </a:buClr>
            </a:pPr>
            <a:r>
              <a:rPr lang="en">
                <a:solidFill>
                  <a:srgbClr val="000000"/>
                </a:solidFill>
              </a:rPr>
              <a:t>A </a:t>
            </a:r>
            <a:r>
              <a:rPr b="1" lang="en">
                <a:solidFill>
                  <a:srgbClr val="000000"/>
                </a:solidFill>
              </a:rPr>
              <a:t>harness</a:t>
            </a:r>
            <a:r>
              <a:rPr lang="en">
                <a:solidFill>
                  <a:srgbClr val="000000"/>
                </a:solidFill>
              </a:rPr>
              <a:t> is a substitute for all or part of the deployment environment.</a:t>
            </a:r>
          </a:p>
          <a:p>
            <a:pPr indent="-228600" lvl="0" marL="457200" rtl="0">
              <a:spcBef>
                <a:spcPts val="0"/>
              </a:spcBef>
              <a:buClr>
                <a:srgbClr val="000000"/>
              </a:buClr>
            </a:pPr>
            <a:r>
              <a:rPr lang="en">
                <a:solidFill>
                  <a:srgbClr val="000000"/>
                </a:solidFill>
              </a:rPr>
              <a:t>A </a:t>
            </a:r>
            <a:r>
              <a:rPr b="1" lang="en">
                <a:solidFill>
                  <a:srgbClr val="000000"/>
                </a:solidFill>
              </a:rPr>
              <a:t>stub</a:t>
            </a:r>
            <a:r>
              <a:rPr lang="en">
                <a:solidFill>
                  <a:srgbClr val="000000"/>
                </a:solidFill>
              </a:rPr>
              <a:t> (or </a:t>
            </a:r>
            <a:r>
              <a:rPr b="1" lang="en">
                <a:solidFill>
                  <a:srgbClr val="000000"/>
                </a:solidFill>
              </a:rPr>
              <a:t>mock object</a:t>
            </a:r>
            <a:r>
              <a:rPr lang="en">
                <a:solidFill>
                  <a:srgbClr val="000000"/>
                </a:solidFill>
              </a:rPr>
              <a:t>) is a substitute for system functionality that has not been completed.</a:t>
            </a:r>
          </a:p>
          <a:p>
            <a:pPr lvl="0" marR="0" rtl="0" algn="l">
              <a:lnSpc>
                <a:spcPct val="120000"/>
              </a:lnSpc>
              <a:spcBef>
                <a:spcPts val="0"/>
              </a:spcBef>
              <a:spcAft>
                <a:spcPts val="0"/>
              </a:spcAft>
              <a:buNone/>
            </a:pPr>
            <a:r>
              <a:t/>
            </a:r>
            <a:endParaRP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Scaffolding</a:t>
            </a:r>
          </a:p>
        </p:txBody>
      </p:sp>
      <p:pic>
        <p:nvPicPr>
          <p:cNvPr id="289" name="Shape 289"/>
          <p:cNvPicPr preferRelativeResize="0"/>
          <p:nvPr/>
        </p:nvPicPr>
        <p:blipFill>
          <a:blip r:embed="rId3">
            <a:alphaModFix/>
          </a:blip>
          <a:stretch>
            <a:fillRect/>
          </a:stretch>
        </p:blipFill>
        <p:spPr>
          <a:xfrm>
            <a:off x="975350" y="1153750"/>
            <a:ext cx="7508978" cy="5631953"/>
          </a:xfrm>
          <a:prstGeom prst="rect">
            <a:avLst/>
          </a:prstGeom>
          <a:noFill/>
          <a:ln>
            <a:noFill/>
          </a:ln>
        </p:spPr>
      </p:pic>
      <p:sp>
        <p:nvSpPr>
          <p:cNvPr id="290" name="Shape 290"/>
          <p:cNvSpPr/>
          <p:nvPr/>
        </p:nvSpPr>
        <p:spPr>
          <a:xfrm>
            <a:off x="102500" y="2870325"/>
            <a:ext cx="2972699" cy="33624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rtl="0">
              <a:spcBef>
                <a:spcPts val="0"/>
              </a:spcBef>
              <a:buNone/>
            </a:pPr>
            <a:r>
              <a:t/>
            </a:r>
            <a:endParaRPr sz="1800"/>
          </a:p>
          <a:p>
            <a:pPr rtl="0">
              <a:spcBef>
                <a:spcPts val="0"/>
              </a:spcBef>
              <a:buNone/>
            </a:pPr>
            <a:r>
              <a:t/>
            </a:r>
            <a:endParaRPr sz="1800"/>
          </a:p>
          <a:p>
            <a:pPr rtl="0">
              <a:spcBef>
                <a:spcPts val="0"/>
              </a:spcBef>
              <a:buNone/>
            </a:pPr>
            <a:r>
              <a:t/>
            </a:r>
            <a:endParaRPr sz="1800"/>
          </a:p>
          <a:p>
            <a:pPr indent="-342900" lvl="0" marL="457200" rtl="0">
              <a:spcBef>
                <a:spcPts val="0"/>
              </a:spcBef>
              <a:buSzPct val="100000"/>
              <a:buChar char="●"/>
            </a:pPr>
            <a:r>
              <a:rPr lang="en" sz="1800"/>
              <a:t>Initializes objects</a:t>
            </a:r>
          </a:p>
          <a:p>
            <a:pPr indent="-342900" lvl="0" marL="457200" rtl="0">
              <a:spcBef>
                <a:spcPts val="0"/>
              </a:spcBef>
              <a:buSzPct val="100000"/>
              <a:buChar char="●"/>
            </a:pPr>
            <a:r>
              <a:rPr lang="en" sz="1800"/>
              <a:t>Initializes parameter variables</a:t>
            </a:r>
          </a:p>
          <a:p>
            <a:pPr indent="-342900" lvl="0" marL="457200" rtl="0">
              <a:spcBef>
                <a:spcPts val="0"/>
              </a:spcBef>
              <a:buSzPct val="100000"/>
              <a:buChar char="●"/>
            </a:pPr>
            <a:r>
              <a:rPr lang="en" sz="1800"/>
              <a:t>Performs the test</a:t>
            </a:r>
          </a:p>
          <a:p>
            <a:pPr indent="-342900" lvl="0" marL="457200">
              <a:spcBef>
                <a:spcPts val="0"/>
              </a:spcBef>
              <a:buSzPct val="100000"/>
              <a:buChar char="●"/>
            </a:pPr>
            <a:r>
              <a:rPr lang="en" sz="1800"/>
              <a:t>Performs any necessary cleanup steps.</a:t>
            </a:r>
          </a:p>
        </p:txBody>
      </p:sp>
      <p:sp>
        <p:nvSpPr>
          <p:cNvPr id="291" name="Shape 291"/>
          <p:cNvSpPr/>
          <p:nvPr/>
        </p:nvSpPr>
        <p:spPr>
          <a:xfrm>
            <a:off x="0" y="1609425"/>
            <a:ext cx="5884200" cy="13224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indent="-228600" lvl="0" marL="457200" rtl="0">
              <a:spcBef>
                <a:spcPts val="0"/>
              </a:spcBef>
              <a:buChar char="●"/>
            </a:pPr>
            <a:r>
              <a:rPr lang="en"/>
              <a:t>Simulates the execution </a:t>
            </a:r>
            <a:br>
              <a:rPr lang="en"/>
            </a:br>
            <a:r>
              <a:rPr lang="en"/>
              <a:t>environment.</a:t>
            </a:r>
          </a:p>
          <a:p>
            <a:pPr indent="-228600" lvl="0" marL="457200" rtl="0">
              <a:spcBef>
                <a:spcPts val="0"/>
              </a:spcBef>
              <a:buChar char="●"/>
            </a:pPr>
            <a:r>
              <a:rPr lang="en"/>
              <a:t>Can control network </a:t>
            </a:r>
            <a:br>
              <a:rPr lang="en"/>
            </a:br>
            <a:r>
              <a:rPr lang="en"/>
              <a:t>conditions, environmental </a:t>
            </a:r>
            <a:br>
              <a:rPr lang="en"/>
            </a:br>
            <a:r>
              <a:rPr lang="en"/>
              <a:t>factors, operating </a:t>
            </a:r>
            <a:br>
              <a:rPr lang="en"/>
            </a:br>
            <a:r>
              <a:rPr lang="en"/>
              <a:t>systems.</a:t>
            </a:r>
          </a:p>
        </p:txBody>
      </p:sp>
      <p:sp>
        <p:nvSpPr>
          <p:cNvPr id="292" name="Shape 292"/>
          <p:cNvSpPr/>
          <p:nvPr/>
        </p:nvSpPr>
        <p:spPr>
          <a:xfrm>
            <a:off x="6191675" y="2860075"/>
            <a:ext cx="2849699" cy="19581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indent="-228600" lvl="0" marL="457200">
              <a:spcBef>
                <a:spcPts val="0"/>
              </a:spcBef>
              <a:buChar char="●"/>
            </a:pPr>
            <a:r>
              <a:rPr lang="en"/>
              <a:t>Templates that provide functionality and allow testing in isolation</a:t>
            </a:r>
          </a:p>
        </p:txBody>
      </p:sp>
      <p:sp>
        <p:nvSpPr>
          <p:cNvPr id="293" name="Shape 293"/>
          <p:cNvSpPr/>
          <p:nvPr/>
        </p:nvSpPr>
        <p:spPr>
          <a:xfrm>
            <a:off x="3403375" y="4397725"/>
            <a:ext cx="5679000" cy="21527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indent="-228600" lvl="0" marL="457200" algn="r">
              <a:spcBef>
                <a:spcPts val="0"/>
              </a:spcBef>
              <a:buChar char="●"/>
            </a:pPr>
            <a:r>
              <a:rPr lang="en"/>
              <a:t>Checks the correspondence </a:t>
            </a:r>
            <a:br>
              <a:rPr lang="en"/>
            </a:br>
            <a:r>
              <a:rPr lang="en"/>
              <a:t>between the produced and </a:t>
            </a:r>
            <a:br>
              <a:rPr lang="en"/>
            </a:br>
            <a:r>
              <a:rPr lang="en"/>
              <a:t>expected output and renders</a:t>
            </a:r>
            <a:br>
              <a:rPr lang="en"/>
            </a:br>
            <a:r>
              <a:rPr lang="en"/>
              <a:t>a test verdict.</a:t>
            </a:r>
          </a:p>
        </p:txBody>
      </p:sp>
      <p:sp>
        <p:nvSpPr>
          <p:cNvPr id="294" name="Shape 2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0"/>
                                        </p:tgtEl>
                                      </p:cBhvr>
                                    </p:animEffect>
                                    <p:set>
                                      <p:cBhvr>
                                        <p:cTn dur="1" fill="hold">
                                          <p:stCondLst>
                                            <p:cond delay="0"/>
                                          </p:stCondLst>
                                        </p:cTn>
                                        <p:tgtEl>
                                          <p:spTgt spid="2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1"/>
                                        </p:tgtEl>
                                      </p:cBhvr>
                                    </p:animEffect>
                                    <p:set>
                                      <p:cBhvr>
                                        <p:cTn dur="1" fill="hold">
                                          <p:stCondLst>
                                            <p:cond delay="0"/>
                                          </p:stCondLst>
                                        </p:cTn>
                                        <p:tgtEl>
                                          <p:spTgt spid="29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2"/>
                                        </p:tgtEl>
                                      </p:cBhvr>
                                    </p:animEffect>
                                    <p:set>
                                      <p:cBhvr>
                                        <p:cTn dur="1" fill="hold">
                                          <p:stCondLst>
                                            <p:cond delay="0"/>
                                          </p:stCondLst>
                                        </p:cTn>
                                        <p:tgtEl>
                                          <p:spTgt spid="2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Generic vs Specific Scaffolding</a:t>
            </a:r>
          </a:p>
        </p:txBody>
      </p:sp>
      <p:sp>
        <p:nvSpPr>
          <p:cNvPr id="300" name="Shape 30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Simplest driver - one that runs a single specific test case.</a:t>
            </a:r>
          </a:p>
          <a:p>
            <a:pPr indent="-228600" lvl="0" marL="457200" rtl="0">
              <a:spcBef>
                <a:spcPts val="0"/>
              </a:spcBef>
              <a:buClr>
                <a:srgbClr val="000000"/>
              </a:buClr>
            </a:pPr>
            <a:r>
              <a:rPr lang="en">
                <a:solidFill>
                  <a:srgbClr val="000000"/>
                </a:solidFill>
              </a:rPr>
              <a:t>More complex:</a:t>
            </a:r>
          </a:p>
          <a:p>
            <a:pPr indent="-228600" lvl="1" marL="914400" rtl="0">
              <a:spcBef>
                <a:spcPts val="0"/>
              </a:spcBef>
              <a:buClr>
                <a:srgbClr val="000000"/>
              </a:buClr>
            </a:pPr>
            <a:r>
              <a:rPr lang="en">
                <a:solidFill>
                  <a:srgbClr val="000000"/>
                </a:solidFill>
              </a:rPr>
              <a:t>Common scaffolding for a set of similar tests cases, </a:t>
            </a:r>
          </a:p>
          <a:p>
            <a:pPr indent="-228600" lvl="1" marL="914400" rtl="0">
              <a:spcBef>
                <a:spcPts val="0"/>
              </a:spcBef>
              <a:buClr>
                <a:srgbClr val="000000"/>
              </a:buClr>
            </a:pPr>
            <a:r>
              <a:rPr lang="en">
                <a:solidFill>
                  <a:srgbClr val="000000"/>
                </a:solidFill>
              </a:rPr>
              <a:t>Scaffolding that can run multiple test suites for the same software (i.e., load a spreadsheet of inputs and run then).</a:t>
            </a:r>
          </a:p>
          <a:p>
            <a:pPr indent="-228600" lvl="1" marL="914400" rtl="0">
              <a:spcBef>
                <a:spcPts val="0"/>
              </a:spcBef>
              <a:buClr>
                <a:srgbClr val="000000"/>
              </a:buClr>
            </a:pPr>
            <a:r>
              <a:rPr lang="en">
                <a:solidFill>
                  <a:srgbClr val="000000"/>
                </a:solidFill>
              </a:rPr>
              <a:t>Scaffolding that can vary a number of parameters (product family, OS, language).</a:t>
            </a:r>
          </a:p>
          <a:p>
            <a:pPr indent="-228600" lvl="0" marL="457200" rtl="0">
              <a:spcBef>
                <a:spcPts val="0"/>
              </a:spcBef>
              <a:buClr>
                <a:srgbClr val="000000"/>
              </a:buClr>
            </a:pPr>
            <a:r>
              <a:rPr lang="en">
                <a:solidFill>
                  <a:srgbClr val="000000"/>
                </a:solidFill>
              </a:rPr>
              <a:t>Balance of quality, scope, and cost. </a:t>
            </a:r>
          </a:p>
          <a:p>
            <a:pPr lvl="0" marR="0" rtl="0" algn="l">
              <a:lnSpc>
                <a:spcPct val="120000"/>
              </a:lnSpc>
              <a:spcBef>
                <a:spcPts val="0"/>
              </a:spcBef>
              <a:spcAft>
                <a:spcPts val="0"/>
              </a:spcAft>
              <a:buNone/>
            </a:pPr>
            <a:r>
              <a:t/>
            </a:r>
            <a:endParaRPr>
              <a:solidFill>
                <a:srgbClr val="000000"/>
              </a:solidFill>
            </a:endParaRPr>
          </a:p>
        </p:txBody>
      </p:sp>
      <p:sp>
        <p:nvSpPr>
          <p:cNvPr id="301" name="Shape 3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Automation Trade-Offs</a:t>
            </a:r>
          </a:p>
        </p:txBody>
      </p:sp>
      <p:sp>
        <p:nvSpPr>
          <p:cNvPr id="307" name="Shape 307"/>
          <p:cNvSpPr txBox="1"/>
          <p:nvPr>
            <p:ph idx="1" type="body"/>
          </p:nvPr>
        </p:nvSpPr>
        <p:spPr>
          <a:xfrm>
            <a:off x="457200" y="5532150"/>
            <a:ext cx="8538599" cy="807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Some common strategies help guide automation.</a:t>
            </a:r>
          </a:p>
          <a:p>
            <a:pPr lvl="0" marR="0" rtl="0" algn="l">
              <a:lnSpc>
                <a:spcPct val="120000"/>
              </a:lnSpc>
              <a:spcBef>
                <a:spcPts val="0"/>
              </a:spcBef>
              <a:spcAft>
                <a:spcPts val="0"/>
              </a:spcAft>
              <a:buNone/>
            </a:pPr>
            <a:r>
              <a:t/>
            </a:r>
            <a:endParaRPr>
              <a:solidFill>
                <a:srgbClr val="000000"/>
              </a:solidFill>
            </a:endParaRPr>
          </a:p>
        </p:txBody>
      </p:sp>
      <p:sp>
        <p:nvSpPr>
          <p:cNvPr id="308" name="Shape 3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pic>
        <p:nvPicPr>
          <p:cNvPr id="309" name="Shape 309"/>
          <p:cNvPicPr preferRelativeResize="0"/>
          <p:nvPr/>
        </p:nvPicPr>
        <p:blipFill>
          <a:blip r:embed="rId3">
            <a:alphaModFix/>
          </a:blip>
          <a:stretch>
            <a:fillRect/>
          </a:stretch>
        </p:blipFill>
        <p:spPr>
          <a:xfrm>
            <a:off x="2647950" y="1645950"/>
            <a:ext cx="3848100" cy="388620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Incremental Testing</a:t>
            </a:r>
          </a:p>
        </p:txBody>
      </p:sp>
      <p:sp>
        <p:nvSpPr>
          <p:cNvPr id="315" name="Shape 315"/>
          <p:cNvSpPr txBox="1"/>
          <p:nvPr/>
        </p:nvSpPr>
        <p:spPr>
          <a:xfrm>
            <a:off x="4356725" y="1701675"/>
            <a:ext cx="4560900" cy="4565700"/>
          </a:xfrm>
          <a:prstGeom prst="rect">
            <a:avLst/>
          </a:prstGeom>
          <a:noFill/>
          <a:ln>
            <a:noFill/>
          </a:ln>
        </p:spPr>
        <p:txBody>
          <a:bodyPr anchorCtr="0" anchor="t" bIns="91425" lIns="91425" rIns="91425" tIns="91425">
            <a:noAutofit/>
          </a:bodyPr>
          <a:lstStyle/>
          <a:p>
            <a:pPr lvl="0" rtl="0">
              <a:spcBef>
                <a:spcPts val="0"/>
              </a:spcBef>
              <a:buNone/>
            </a:pPr>
            <a:r>
              <a:rPr lang="en" sz="2200"/>
              <a:t>Test pieces of the system as they are completed. Use scaffolding (stubs, drivers) to test in isolation, then swap out for real components to test integration.</a:t>
            </a:r>
          </a:p>
          <a:p>
            <a:pPr rtl="0">
              <a:spcBef>
                <a:spcPts val="0"/>
              </a:spcBef>
              <a:buNone/>
            </a:pPr>
            <a:r>
              <a:t/>
            </a:r>
            <a:endParaRPr sz="2200"/>
          </a:p>
          <a:p>
            <a:pPr rtl="0">
              <a:spcBef>
                <a:spcPts val="0"/>
              </a:spcBef>
              <a:buNone/>
            </a:pPr>
            <a:r>
              <a:rPr lang="en" sz="2200"/>
              <a:t>Advantages:</a:t>
            </a:r>
          </a:p>
          <a:p>
            <a:pPr indent="-342900" lvl="0" marL="457200" rtl="0">
              <a:spcBef>
                <a:spcPts val="0"/>
              </a:spcBef>
              <a:buSzPct val="100000"/>
              <a:buChar char="●"/>
            </a:pPr>
            <a:r>
              <a:rPr lang="en" sz="1800"/>
              <a:t>Easily test components in isolation.</a:t>
            </a:r>
          </a:p>
          <a:p>
            <a:pPr indent="-342900" lvl="0" marL="457200" rtl="0">
              <a:spcBef>
                <a:spcPts val="0"/>
              </a:spcBef>
              <a:buSzPct val="100000"/>
              <a:buChar char="●"/>
            </a:pPr>
            <a:r>
              <a:rPr lang="en" sz="1800"/>
              <a:t>Discover faults earlier.</a:t>
            </a:r>
          </a:p>
          <a:p>
            <a:pPr rtl="0">
              <a:spcBef>
                <a:spcPts val="0"/>
              </a:spcBef>
              <a:buNone/>
            </a:pPr>
            <a:r>
              <a:rPr lang="en" sz="2200"/>
              <a:t>Disadvantage:</a:t>
            </a:r>
          </a:p>
          <a:p>
            <a:pPr indent="-342900" lvl="0" marL="457200">
              <a:spcBef>
                <a:spcPts val="0"/>
              </a:spcBef>
              <a:buSzPct val="100000"/>
              <a:buChar char="●"/>
            </a:pPr>
            <a:r>
              <a:rPr lang="en" sz="1800"/>
              <a:t>Expensive to develop scaffolding.</a:t>
            </a:r>
          </a:p>
        </p:txBody>
      </p:sp>
      <p:sp>
        <p:nvSpPr>
          <p:cNvPr id="316" name="Shape 316"/>
          <p:cNvSpPr/>
          <p:nvPr/>
        </p:nvSpPr>
        <p:spPr>
          <a:xfrm>
            <a:off x="307525" y="2203150"/>
            <a:ext cx="328199"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A</a:t>
            </a:r>
          </a:p>
        </p:txBody>
      </p:sp>
      <p:sp>
        <p:nvSpPr>
          <p:cNvPr id="317" name="Shape 317"/>
          <p:cNvSpPr/>
          <p:nvPr/>
        </p:nvSpPr>
        <p:spPr>
          <a:xfrm>
            <a:off x="1076375" y="20099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T1</a:t>
            </a:r>
          </a:p>
        </p:txBody>
      </p:sp>
      <p:sp>
        <p:nvSpPr>
          <p:cNvPr id="318" name="Shape 318"/>
          <p:cNvSpPr/>
          <p:nvPr/>
        </p:nvSpPr>
        <p:spPr>
          <a:xfrm>
            <a:off x="1076375" y="2484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319" name="Shape 319"/>
          <p:cNvSpPr/>
          <p:nvPr/>
        </p:nvSpPr>
        <p:spPr>
          <a:xfrm>
            <a:off x="1076375" y="2958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320" name="Shape 320"/>
          <p:cNvCxnSpPr>
            <a:stCxn id="316" idx="2"/>
            <a:endCxn id="321" idx="0"/>
          </p:cNvCxnSpPr>
          <p:nvPr/>
        </p:nvCxnSpPr>
        <p:spPr>
          <a:xfrm>
            <a:off x="471624" y="2541550"/>
            <a:ext cx="0" cy="224100"/>
          </a:xfrm>
          <a:prstGeom prst="straightConnector1">
            <a:avLst/>
          </a:prstGeom>
          <a:noFill/>
          <a:ln cap="flat" cmpd="sng" w="19050">
            <a:solidFill>
              <a:schemeClr val="dk2"/>
            </a:solidFill>
            <a:prstDash val="solid"/>
            <a:round/>
            <a:headEnd len="lg" w="lg" type="none"/>
            <a:tailEnd len="lg" w="lg" type="none"/>
          </a:ln>
        </p:spPr>
      </p:cxnSp>
      <p:sp>
        <p:nvSpPr>
          <p:cNvPr id="322" name="Shape 322"/>
          <p:cNvSpPr/>
          <p:nvPr/>
        </p:nvSpPr>
        <p:spPr>
          <a:xfrm>
            <a:off x="307525" y="2765625"/>
            <a:ext cx="328199"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23" name="Shape 323"/>
          <p:cNvCxnSpPr>
            <a:stCxn id="324" idx="3"/>
            <a:endCxn id="318" idx="1"/>
          </p:cNvCxnSpPr>
          <p:nvPr/>
        </p:nvCxnSpPr>
        <p:spPr>
          <a:xfrm>
            <a:off x="440975" y="2653600"/>
            <a:ext cx="635400" cy="0"/>
          </a:xfrm>
          <a:prstGeom prst="straightConnector1">
            <a:avLst/>
          </a:prstGeom>
          <a:noFill/>
          <a:ln cap="flat" cmpd="sng" w="19050">
            <a:solidFill>
              <a:schemeClr val="dk2"/>
            </a:solidFill>
            <a:prstDash val="solid"/>
            <a:round/>
            <a:headEnd len="lg" w="lg" type="none"/>
            <a:tailEnd len="lg" w="lg" type="none"/>
          </a:ln>
        </p:spPr>
      </p:cxnSp>
      <p:sp>
        <p:nvSpPr>
          <p:cNvPr id="325" name="Shape 325"/>
          <p:cNvSpPr/>
          <p:nvPr/>
        </p:nvSpPr>
        <p:spPr>
          <a:xfrm>
            <a:off x="799575" y="21826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26" name="Shape 326"/>
          <p:cNvSpPr/>
          <p:nvPr/>
        </p:nvSpPr>
        <p:spPr>
          <a:xfrm>
            <a:off x="820100" y="2654200"/>
            <a:ext cx="276775" cy="481800"/>
          </a:xfrm>
          <a:custGeom>
            <a:pathLst>
              <a:path extrusionOk="0" h="19272" w="11071">
                <a:moveTo>
                  <a:pt x="11071" y="19272"/>
                </a:moveTo>
                <a:lnTo>
                  <a:pt x="1230" y="19272"/>
                </a:lnTo>
                <a:lnTo>
                  <a:pt x="0" y="0"/>
                </a:lnTo>
              </a:path>
            </a:pathLst>
          </a:custGeom>
          <a:noFill/>
          <a:ln cap="flat" cmpd="sng" w="19050">
            <a:solidFill>
              <a:schemeClr val="dk2"/>
            </a:solidFill>
            <a:prstDash val="solid"/>
            <a:round/>
            <a:headEnd len="lg" w="lg" type="none"/>
            <a:tailEnd len="lg" w="lg" type="none"/>
          </a:ln>
        </p:spPr>
      </p:sp>
      <p:sp>
        <p:nvSpPr>
          <p:cNvPr id="327" name="Shape 327"/>
          <p:cNvSpPr/>
          <p:nvPr/>
        </p:nvSpPr>
        <p:spPr>
          <a:xfrm>
            <a:off x="2439687" y="1988900"/>
            <a:ext cx="328199"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328" name="Shape 328"/>
          <p:cNvSpPr/>
          <p:nvPr/>
        </p:nvSpPr>
        <p:spPr>
          <a:xfrm>
            <a:off x="3208537" y="17957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T1</a:t>
            </a:r>
          </a:p>
        </p:txBody>
      </p:sp>
      <p:sp>
        <p:nvSpPr>
          <p:cNvPr id="329" name="Shape 329"/>
          <p:cNvSpPr/>
          <p:nvPr/>
        </p:nvSpPr>
        <p:spPr>
          <a:xfrm>
            <a:off x="3208537" y="22701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330" name="Shape 330"/>
          <p:cNvSpPr/>
          <p:nvPr/>
        </p:nvSpPr>
        <p:spPr>
          <a:xfrm>
            <a:off x="3208537" y="27446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331" name="Shape 331"/>
          <p:cNvCxnSpPr>
            <a:stCxn id="327" idx="2"/>
            <a:endCxn id="332" idx="0"/>
          </p:cNvCxnSpPr>
          <p:nvPr/>
        </p:nvCxnSpPr>
        <p:spPr>
          <a:xfrm>
            <a:off x="2603787" y="2327300"/>
            <a:ext cx="0" cy="224100"/>
          </a:xfrm>
          <a:prstGeom prst="straightConnector1">
            <a:avLst/>
          </a:prstGeom>
          <a:noFill/>
          <a:ln cap="flat" cmpd="sng" w="19050">
            <a:solidFill>
              <a:schemeClr val="dk2"/>
            </a:solidFill>
            <a:prstDash val="solid"/>
            <a:round/>
            <a:headEnd len="lg" w="lg" type="none"/>
            <a:tailEnd len="lg" w="lg" type="none"/>
          </a:ln>
        </p:spPr>
      </p:cxnSp>
      <p:sp>
        <p:nvSpPr>
          <p:cNvPr id="333" name="Shape 333"/>
          <p:cNvSpPr/>
          <p:nvPr/>
        </p:nvSpPr>
        <p:spPr>
          <a:xfrm>
            <a:off x="2439687" y="2551375"/>
            <a:ext cx="328199"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34" name="Shape 334"/>
          <p:cNvCxnSpPr>
            <a:stCxn id="335" idx="3"/>
            <a:endCxn id="329" idx="1"/>
          </p:cNvCxnSpPr>
          <p:nvPr/>
        </p:nvCxnSpPr>
        <p:spPr>
          <a:xfrm>
            <a:off x="2573137" y="2439350"/>
            <a:ext cx="635400" cy="0"/>
          </a:xfrm>
          <a:prstGeom prst="straightConnector1">
            <a:avLst/>
          </a:prstGeom>
          <a:noFill/>
          <a:ln cap="flat" cmpd="sng" w="19050">
            <a:solidFill>
              <a:schemeClr val="dk2"/>
            </a:solidFill>
            <a:prstDash val="solid"/>
            <a:round/>
            <a:headEnd len="lg" w="lg" type="none"/>
            <a:tailEnd len="lg" w="lg" type="none"/>
          </a:ln>
        </p:spPr>
      </p:cxnSp>
      <p:sp>
        <p:nvSpPr>
          <p:cNvPr id="336" name="Shape 336"/>
          <p:cNvSpPr/>
          <p:nvPr/>
        </p:nvSpPr>
        <p:spPr>
          <a:xfrm>
            <a:off x="2931737" y="196840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37" name="Shape 337"/>
          <p:cNvSpPr/>
          <p:nvPr/>
        </p:nvSpPr>
        <p:spPr>
          <a:xfrm>
            <a:off x="2439687" y="3173100"/>
            <a:ext cx="328199"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338" name="Shape 338"/>
          <p:cNvCxnSpPr>
            <a:stCxn id="337" idx="0"/>
            <a:endCxn id="333" idx="2"/>
          </p:cNvCxnSpPr>
          <p:nvPr/>
        </p:nvCxnSpPr>
        <p:spPr>
          <a:xfrm rot="10800000">
            <a:off x="2603787" y="2889900"/>
            <a:ext cx="0" cy="283200"/>
          </a:xfrm>
          <a:prstGeom prst="straightConnector1">
            <a:avLst/>
          </a:prstGeom>
          <a:noFill/>
          <a:ln cap="flat" cmpd="sng" w="19050">
            <a:solidFill>
              <a:schemeClr val="dk2"/>
            </a:solidFill>
            <a:prstDash val="solid"/>
            <a:round/>
            <a:headEnd len="lg" w="lg" type="none"/>
            <a:tailEnd len="lg" w="lg" type="none"/>
          </a:ln>
        </p:spPr>
      </p:cxnSp>
      <p:sp>
        <p:nvSpPr>
          <p:cNvPr id="339" name="Shape 339"/>
          <p:cNvSpPr/>
          <p:nvPr/>
        </p:nvSpPr>
        <p:spPr>
          <a:xfrm>
            <a:off x="3208537" y="32972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T4</a:t>
            </a:r>
          </a:p>
        </p:txBody>
      </p:sp>
      <p:sp>
        <p:nvSpPr>
          <p:cNvPr id="340" name="Shape 340"/>
          <p:cNvSpPr/>
          <p:nvPr/>
        </p:nvSpPr>
        <p:spPr>
          <a:xfrm>
            <a:off x="2942075" y="244917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41" name="Shape 341"/>
          <p:cNvCxnSpPr>
            <a:stCxn id="330" idx="1"/>
          </p:cNvCxnSpPr>
          <p:nvPr/>
        </p:nvCxnSpPr>
        <p:spPr>
          <a:xfrm rot="10800000">
            <a:off x="2982937" y="291050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42" name="Shape 342"/>
          <p:cNvCxnSpPr/>
          <p:nvPr/>
        </p:nvCxnSpPr>
        <p:spPr>
          <a:xfrm>
            <a:off x="2603800" y="3026337"/>
            <a:ext cx="410100" cy="10200"/>
          </a:xfrm>
          <a:prstGeom prst="straightConnector1">
            <a:avLst/>
          </a:prstGeom>
          <a:noFill/>
          <a:ln cap="flat" cmpd="sng" w="19050">
            <a:solidFill>
              <a:schemeClr val="dk2"/>
            </a:solidFill>
            <a:prstDash val="solid"/>
            <a:round/>
            <a:headEnd len="lg" w="lg" type="none"/>
            <a:tailEnd len="lg" w="lg" type="none"/>
          </a:ln>
        </p:spPr>
      </p:cxnSp>
      <p:sp>
        <p:nvSpPr>
          <p:cNvPr id="343" name="Shape 343"/>
          <p:cNvSpPr/>
          <p:nvPr/>
        </p:nvSpPr>
        <p:spPr>
          <a:xfrm>
            <a:off x="1322237" y="3937050"/>
            <a:ext cx="328199"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344" name="Shape 344"/>
          <p:cNvSpPr/>
          <p:nvPr/>
        </p:nvSpPr>
        <p:spPr>
          <a:xfrm>
            <a:off x="2091087" y="3743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T1</a:t>
            </a:r>
          </a:p>
        </p:txBody>
      </p:sp>
      <p:sp>
        <p:nvSpPr>
          <p:cNvPr id="345" name="Shape 345"/>
          <p:cNvSpPr/>
          <p:nvPr/>
        </p:nvSpPr>
        <p:spPr>
          <a:xfrm>
            <a:off x="2091087" y="42183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346" name="Shape 346"/>
          <p:cNvSpPr/>
          <p:nvPr/>
        </p:nvSpPr>
        <p:spPr>
          <a:xfrm>
            <a:off x="2091087" y="46927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347" name="Shape 347"/>
          <p:cNvCxnSpPr>
            <a:stCxn id="343" idx="2"/>
            <a:endCxn id="348" idx="0"/>
          </p:cNvCxnSpPr>
          <p:nvPr/>
        </p:nvCxnSpPr>
        <p:spPr>
          <a:xfrm>
            <a:off x="1486337" y="4275450"/>
            <a:ext cx="0" cy="224100"/>
          </a:xfrm>
          <a:prstGeom prst="straightConnector1">
            <a:avLst/>
          </a:prstGeom>
          <a:noFill/>
          <a:ln cap="flat" cmpd="sng" w="19050">
            <a:solidFill>
              <a:schemeClr val="dk2"/>
            </a:solidFill>
            <a:prstDash val="solid"/>
            <a:round/>
            <a:headEnd len="lg" w="lg" type="none"/>
            <a:tailEnd len="lg" w="lg" type="none"/>
          </a:ln>
        </p:spPr>
      </p:cxnSp>
      <p:sp>
        <p:nvSpPr>
          <p:cNvPr id="349" name="Shape 349"/>
          <p:cNvSpPr/>
          <p:nvPr/>
        </p:nvSpPr>
        <p:spPr>
          <a:xfrm>
            <a:off x="1322237" y="4499525"/>
            <a:ext cx="328199"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50" name="Shape 350"/>
          <p:cNvCxnSpPr>
            <a:stCxn id="351" idx="3"/>
            <a:endCxn id="345" idx="1"/>
          </p:cNvCxnSpPr>
          <p:nvPr/>
        </p:nvCxnSpPr>
        <p:spPr>
          <a:xfrm>
            <a:off x="1455687" y="4387500"/>
            <a:ext cx="635400" cy="0"/>
          </a:xfrm>
          <a:prstGeom prst="straightConnector1">
            <a:avLst/>
          </a:prstGeom>
          <a:noFill/>
          <a:ln cap="flat" cmpd="sng" w="19050">
            <a:solidFill>
              <a:schemeClr val="dk2"/>
            </a:solidFill>
            <a:prstDash val="solid"/>
            <a:round/>
            <a:headEnd len="lg" w="lg" type="none"/>
            <a:tailEnd len="lg" w="lg" type="none"/>
          </a:ln>
        </p:spPr>
      </p:cxnSp>
      <p:sp>
        <p:nvSpPr>
          <p:cNvPr id="352" name="Shape 352"/>
          <p:cNvSpPr/>
          <p:nvPr/>
        </p:nvSpPr>
        <p:spPr>
          <a:xfrm>
            <a:off x="1814287" y="39165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53" name="Shape 353"/>
          <p:cNvSpPr/>
          <p:nvPr/>
        </p:nvSpPr>
        <p:spPr>
          <a:xfrm>
            <a:off x="1322237" y="5121250"/>
            <a:ext cx="328199"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354" name="Shape 354"/>
          <p:cNvCxnSpPr>
            <a:stCxn id="353" idx="0"/>
            <a:endCxn id="349" idx="2"/>
          </p:cNvCxnSpPr>
          <p:nvPr/>
        </p:nvCxnSpPr>
        <p:spPr>
          <a:xfrm rot="10800000">
            <a:off x="1486337" y="4838050"/>
            <a:ext cx="0" cy="283200"/>
          </a:xfrm>
          <a:prstGeom prst="straightConnector1">
            <a:avLst/>
          </a:prstGeom>
          <a:noFill/>
          <a:ln cap="flat" cmpd="sng" w="19050">
            <a:solidFill>
              <a:schemeClr val="dk2"/>
            </a:solidFill>
            <a:prstDash val="solid"/>
            <a:round/>
            <a:headEnd len="lg" w="lg" type="none"/>
            <a:tailEnd len="lg" w="lg" type="none"/>
          </a:ln>
        </p:spPr>
      </p:cxnSp>
      <p:sp>
        <p:nvSpPr>
          <p:cNvPr id="355" name="Shape 355"/>
          <p:cNvSpPr/>
          <p:nvPr/>
        </p:nvSpPr>
        <p:spPr>
          <a:xfrm>
            <a:off x="2091087" y="5245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T4</a:t>
            </a:r>
          </a:p>
        </p:txBody>
      </p:sp>
      <p:sp>
        <p:nvSpPr>
          <p:cNvPr id="356" name="Shape 356"/>
          <p:cNvSpPr/>
          <p:nvPr/>
        </p:nvSpPr>
        <p:spPr>
          <a:xfrm>
            <a:off x="1824625" y="439732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57" name="Shape 357"/>
          <p:cNvCxnSpPr>
            <a:stCxn id="346" idx="1"/>
          </p:cNvCxnSpPr>
          <p:nvPr/>
        </p:nvCxnSpPr>
        <p:spPr>
          <a:xfrm rot="10800000">
            <a:off x="1865487" y="485865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58" name="Shape 358"/>
          <p:cNvCxnSpPr/>
          <p:nvPr/>
        </p:nvCxnSpPr>
        <p:spPr>
          <a:xfrm>
            <a:off x="1486350" y="4974487"/>
            <a:ext cx="410100" cy="10200"/>
          </a:xfrm>
          <a:prstGeom prst="straightConnector1">
            <a:avLst/>
          </a:prstGeom>
          <a:noFill/>
          <a:ln cap="flat" cmpd="sng" w="19050">
            <a:solidFill>
              <a:schemeClr val="dk2"/>
            </a:solidFill>
            <a:prstDash val="solid"/>
            <a:round/>
            <a:headEnd len="lg" w="lg" type="none"/>
            <a:tailEnd len="lg" w="lg" type="none"/>
          </a:ln>
        </p:spPr>
      </p:cxnSp>
      <p:sp>
        <p:nvSpPr>
          <p:cNvPr id="359" name="Shape 359"/>
          <p:cNvSpPr/>
          <p:nvPr/>
        </p:nvSpPr>
        <p:spPr>
          <a:xfrm>
            <a:off x="1322237" y="5596200"/>
            <a:ext cx="328199"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cxnSp>
        <p:nvCxnSpPr>
          <p:cNvPr id="360" name="Shape 360"/>
          <p:cNvCxnSpPr>
            <a:stCxn id="353" idx="2"/>
            <a:endCxn id="359" idx="0"/>
          </p:cNvCxnSpPr>
          <p:nvPr/>
        </p:nvCxnSpPr>
        <p:spPr>
          <a:xfrm>
            <a:off x="1486337" y="5459650"/>
            <a:ext cx="0" cy="136500"/>
          </a:xfrm>
          <a:prstGeom prst="straightConnector1">
            <a:avLst/>
          </a:prstGeom>
          <a:noFill/>
          <a:ln cap="flat" cmpd="sng" w="19050">
            <a:solidFill>
              <a:schemeClr val="dk2"/>
            </a:solidFill>
            <a:prstDash val="solid"/>
            <a:round/>
            <a:headEnd len="lg" w="lg" type="none"/>
            <a:tailEnd len="lg" w="lg" type="none"/>
          </a:ln>
        </p:spPr>
      </p:cxnSp>
      <p:sp>
        <p:nvSpPr>
          <p:cNvPr id="361" name="Shape 361"/>
          <p:cNvSpPr/>
          <p:nvPr/>
        </p:nvSpPr>
        <p:spPr>
          <a:xfrm>
            <a:off x="2091087" y="57980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T5</a:t>
            </a:r>
          </a:p>
        </p:txBody>
      </p:sp>
      <p:sp>
        <p:nvSpPr>
          <p:cNvPr id="362" name="Shape 362"/>
          <p:cNvSpPr/>
          <p:nvPr/>
        </p:nvSpPr>
        <p:spPr>
          <a:xfrm>
            <a:off x="1906700" y="5463000"/>
            <a:ext cx="184525" cy="533075"/>
          </a:xfrm>
          <a:custGeom>
            <a:pathLst>
              <a:path extrusionOk="0" h="21323" w="7381">
                <a:moveTo>
                  <a:pt x="7381" y="20913"/>
                </a:moveTo>
                <a:lnTo>
                  <a:pt x="1641" y="21323"/>
                </a:lnTo>
                <a:lnTo>
                  <a:pt x="0" y="0"/>
                </a:lnTo>
              </a:path>
            </a:pathLst>
          </a:custGeom>
          <a:noFill/>
          <a:ln cap="flat" cmpd="sng" w="19050">
            <a:solidFill>
              <a:schemeClr val="dk2"/>
            </a:solidFill>
            <a:prstDash val="solid"/>
            <a:round/>
            <a:headEnd len="lg" w="lg" type="none"/>
            <a:tailEnd len="lg" w="lg" type="none"/>
          </a:ln>
        </p:spPr>
      </p:sp>
      <p:cxnSp>
        <p:nvCxnSpPr>
          <p:cNvPr id="363" name="Shape 363"/>
          <p:cNvCxnSpPr/>
          <p:nvPr/>
        </p:nvCxnSpPr>
        <p:spPr>
          <a:xfrm>
            <a:off x="1486350" y="5522812"/>
            <a:ext cx="410100" cy="10200"/>
          </a:xfrm>
          <a:prstGeom prst="straightConnector1">
            <a:avLst/>
          </a:prstGeom>
          <a:noFill/>
          <a:ln cap="flat" cmpd="sng" w="19050">
            <a:solidFill>
              <a:schemeClr val="dk2"/>
            </a:solidFill>
            <a:prstDash val="solid"/>
            <a:round/>
            <a:headEnd len="lg" w="lg" type="none"/>
            <a:tailEnd len="lg" w="lg" type="none"/>
          </a:ln>
        </p:spPr>
      </p:cxnSp>
      <p:sp>
        <p:nvSpPr>
          <p:cNvPr id="364" name="Shape 3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Top-Down Testing</a:t>
            </a:r>
          </a:p>
        </p:txBody>
      </p:sp>
      <p:sp>
        <p:nvSpPr>
          <p:cNvPr id="370" name="Shape 370"/>
          <p:cNvSpPr/>
          <p:nvPr/>
        </p:nvSpPr>
        <p:spPr>
          <a:xfrm>
            <a:off x="876287"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Level 1</a:t>
            </a:r>
          </a:p>
        </p:txBody>
      </p:sp>
      <p:sp>
        <p:nvSpPr>
          <p:cNvPr id="371" name="Shape 371"/>
          <p:cNvSpPr/>
          <p:nvPr/>
        </p:nvSpPr>
        <p:spPr>
          <a:xfrm>
            <a:off x="49093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72" name="Shape 372"/>
          <p:cNvSpPr/>
          <p:nvPr/>
        </p:nvSpPr>
        <p:spPr>
          <a:xfrm>
            <a:off x="101238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73" name="Shape 373"/>
          <p:cNvSpPr/>
          <p:nvPr/>
        </p:nvSpPr>
        <p:spPr>
          <a:xfrm>
            <a:off x="153383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74" name="Shape 374"/>
          <p:cNvSpPr/>
          <p:nvPr/>
        </p:nvSpPr>
        <p:spPr>
          <a:xfrm>
            <a:off x="205528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75" name="Shape 375"/>
          <p:cNvCxnSpPr>
            <a:stCxn id="370" idx="2"/>
            <a:endCxn id="371" idx="0"/>
          </p:cNvCxnSpPr>
          <p:nvPr/>
        </p:nvCxnSpPr>
        <p:spPr>
          <a:xfrm flipH="1">
            <a:off x="634487" y="2627950"/>
            <a:ext cx="831300" cy="581700"/>
          </a:xfrm>
          <a:prstGeom prst="straightConnector1">
            <a:avLst/>
          </a:prstGeom>
          <a:noFill/>
          <a:ln cap="flat" cmpd="sng" w="19050">
            <a:solidFill>
              <a:schemeClr val="dk2"/>
            </a:solidFill>
            <a:prstDash val="solid"/>
            <a:round/>
            <a:headEnd len="lg" w="lg" type="none"/>
            <a:tailEnd len="lg" w="lg" type="none"/>
          </a:ln>
        </p:spPr>
      </p:cxnSp>
      <p:cxnSp>
        <p:nvCxnSpPr>
          <p:cNvPr id="376" name="Shape 376"/>
          <p:cNvCxnSpPr>
            <a:stCxn id="370" idx="2"/>
            <a:endCxn id="372" idx="0"/>
          </p:cNvCxnSpPr>
          <p:nvPr/>
        </p:nvCxnSpPr>
        <p:spPr>
          <a:xfrm flipH="1">
            <a:off x="1155887" y="2627950"/>
            <a:ext cx="309900" cy="581700"/>
          </a:xfrm>
          <a:prstGeom prst="straightConnector1">
            <a:avLst/>
          </a:prstGeom>
          <a:noFill/>
          <a:ln cap="flat" cmpd="sng" w="19050">
            <a:solidFill>
              <a:schemeClr val="dk2"/>
            </a:solidFill>
            <a:prstDash val="solid"/>
            <a:round/>
            <a:headEnd len="lg" w="lg" type="none"/>
            <a:tailEnd len="lg" w="lg" type="none"/>
          </a:ln>
        </p:spPr>
      </p:cxnSp>
      <p:cxnSp>
        <p:nvCxnSpPr>
          <p:cNvPr id="377" name="Shape 377"/>
          <p:cNvCxnSpPr>
            <a:stCxn id="370" idx="2"/>
            <a:endCxn id="373" idx="0"/>
          </p:cNvCxnSpPr>
          <p:nvPr/>
        </p:nvCxnSpPr>
        <p:spPr>
          <a:xfrm>
            <a:off x="1465787" y="2627950"/>
            <a:ext cx="211499" cy="581700"/>
          </a:xfrm>
          <a:prstGeom prst="straightConnector1">
            <a:avLst/>
          </a:prstGeom>
          <a:noFill/>
          <a:ln cap="flat" cmpd="sng" w="19050">
            <a:solidFill>
              <a:schemeClr val="dk2"/>
            </a:solidFill>
            <a:prstDash val="solid"/>
            <a:round/>
            <a:headEnd len="lg" w="lg" type="none"/>
            <a:tailEnd len="lg" w="lg" type="none"/>
          </a:ln>
        </p:spPr>
      </p:cxnSp>
      <p:cxnSp>
        <p:nvCxnSpPr>
          <p:cNvPr id="378" name="Shape 378"/>
          <p:cNvCxnSpPr>
            <a:stCxn id="370" idx="2"/>
            <a:endCxn id="374" idx="0"/>
          </p:cNvCxnSpPr>
          <p:nvPr/>
        </p:nvCxnSpPr>
        <p:spPr>
          <a:xfrm>
            <a:off x="1465787" y="2627950"/>
            <a:ext cx="732899" cy="581700"/>
          </a:xfrm>
          <a:prstGeom prst="straightConnector1">
            <a:avLst/>
          </a:prstGeom>
          <a:noFill/>
          <a:ln cap="flat" cmpd="sng" w="19050">
            <a:solidFill>
              <a:schemeClr val="dk2"/>
            </a:solidFill>
            <a:prstDash val="solid"/>
            <a:round/>
            <a:headEnd len="lg" w="lg" type="none"/>
            <a:tailEnd len="lg" w="lg" type="none"/>
          </a:ln>
        </p:spPr>
      </p:cxnSp>
      <p:sp>
        <p:nvSpPr>
          <p:cNvPr id="379" name="Shape 379"/>
          <p:cNvSpPr txBox="1"/>
          <p:nvPr/>
        </p:nvSpPr>
        <p:spPr>
          <a:xfrm>
            <a:off x="668312" y="3586300"/>
            <a:ext cx="1496699" cy="420300"/>
          </a:xfrm>
          <a:prstGeom prst="rect">
            <a:avLst/>
          </a:prstGeom>
          <a:noFill/>
          <a:ln>
            <a:noFill/>
          </a:ln>
        </p:spPr>
        <p:txBody>
          <a:bodyPr anchorCtr="0" anchor="t" bIns="91425" lIns="91425" rIns="91425" tIns="91425">
            <a:noAutofit/>
          </a:bodyPr>
          <a:lstStyle/>
          <a:p>
            <a:pPr>
              <a:spcBef>
                <a:spcPts val="0"/>
              </a:spcBef>
              <a:buNone/>
            </a:pPr>
            <a:r>
              <a:rPr lang="en"/>
              <a:t>Level 2 Stubs</a:t>
            </a:r>
          </a:p>
        </p:txBody>
      </p:sp>
      <p:sp>
        <p:nvSpPr>
          <p:cNvPr id="380" name="Shape 380"/>
          <p:cNvSpPr/>
          <p:nvPr/>
        </p:nvSpPr>
        <p:spPr>
          <a:xfrm>
            <a:off x="3265687"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81" name="Shape 381"/>
          <p:cNvSpPr/>
          <p:nvPr/>
        </p:nvSpPr>
        <p:spPr>
          <a:xfrm>
            <a:off x="29294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82" name="Shape 382"/>
          <p:cNvSpPr/>
          <p:nvPr/>
        </p:nvSpPr>
        <p:spPr>
          <a:xfrm>
            <a:off x="34509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83" name="Shape 383"/>
          <p:cNvSpPr/>
          <p:nvPr/>
        </p:nvSpPr>
        <p:spPr>
          <a:xfrm>
            <a:off x="39723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84" name="Shape 384"/>
          <p:cNvSpPr/>
          <p:nvPr/>
        </p:nvSpPr>
        <p:spPr>
          <a:xfrm>
            <a:off x="44938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85" name="Shape 385"/>
          <p:cNvCxnSpPr>
            <a:stCxn id="380" idx="2"/>
            <a:endCxn id="381" idx="0"/>
          </p:cNvCxnSpPr>
          <p:nvPr/>
        </p:nvCxnSpPr>
        <p:spPr>
          <a:xfrm flipH="1">
            <a:off x="3073087"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86" name="Shape 386"/>
          <p:cNvCxnSpPr>
            <a:stCxn id="380" idx="2"/>
            <a:endCxn id="382" idx="0"/>
          </p:cNvCxnSpPr>
          <p:nvPr/>
        </p:nvCxnSpPr>
        <p:spPr>
          <a:xfrm flipH="1">
            <a:off x="359448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87" name="Shape 387"/>
          <p:cNvCxnSpPr>
            <a:stCxn id="380" idx="2"/>
            <a:endCxn id="383" idx="0"/>
          </p:cNvCxnSpPr>
          <p:nvPr/>
        </p:nvCxnSpPr>
        <p:spPr>
          <a:xfrm>
            <a:off x="385518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88" name="Shape 388"/>
          <p:cNvCxnSpPr>
            <a:stCxn id="380" idx="2"/>
            <a:endCxn id="384" idx="0"/>
          </p:cNvCxnSpPr>
          <p:nvPr/>
        </p:nvCxnSpPr>
        <p:spPr>
          <a:xfrm>
            <a:off x="3855187"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89" name="Shape 389"/>
          <p:cNvSpPr/>
          <p:nvPr/>
        </p:nvSpPr>
        <p:spPr>
          <a:xfrm>
            <a:off x="5201762"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90" name="Shape 390"/>
          <p:cNvSpPr/>
          <p:nvPr/>
        </p:nvSpPr>
        <p:spPr>
          <a:xfrm>
            <a:off x="486553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1" name="Shape 391"/>
          <p:cNvSpPr/>
          <p:nvPr/>
        </p:nvSpPr>
        <p:spPr>
          <a:xfrm>
            <a:off x="538698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2" name="Shape 392"/>
          <p:cNvSpPr/>
          <p:nvPr/>
        </p:nvSpPr>
        <p:spPr>
          <a:xfrm>
            <a:off x="590843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3" name="Shape 393"/>
          <p:cNvSpPr/>
          <p:nvPr/>
        </p:nvSpPr>
        <p:spPr>
          <a:xfrm>
            <a:off x="642988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94" name="Shape 394"/>
          <p:cNvCxnSpPr>
            <a:stCxn id="389" idx="2"/>
            <a:endCxn id="390" idx="0"/>
          </p:cNvCxnSpPr>
          <p:nvPr/>
        </p:nvCxnSpPr>
        <p:spPr>
          <a:xfrm flipH="1">
            <a:off x="5009162"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95" name="Shape 395"/>
          <p:cNvCxnSpPr>
            <a:stCxn id="389" idx="2"/>
            <a:endCxn id="391" idx="0"/>
          </p:cNvCxnSpPr>
          <p:nvPr/>
        </p:nvCxnSpPr>
        <p:spPr>
          <a:xfrm flipH="1">
            <a:off x="5530562"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96" name="Shape 396"/>
          <p:cNvCxnSpPr>
            <a:stCxn id="389" idx="2"/>
            <a:endCxn id="392" idx="0"/>
          </p:cNvCxnSpPr>
          <p:nvPr/>
        </p:nvCxnSpPr>
        <p:spPr>
          <a:xfrm>
            <a:off x="5791262"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97" name="Shape 397"/>
          <p:cNvCxnSpPr>
            <a:stCxn id="389" idx="2"/>
            <a:endCxn id="393" idx="0"/>
          </p:cNvCxnSpPr>
          <p:nvPr/>
        </p:nvCxnSpPr>
        <p:spPr>
          <a:xfrm>
            <a:off x="5791262"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98" name="Shape 398"/>
          <p:cNvSpPr/>
          <p:nvPr/>
        </p:nvSpPr>
        <p:spPr>
          <a:xfrm>
            <a:off x="7137837"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99" name="Shape 399"/>
          <p:cNvSpPr/>
          <p:nvPr/>
        </p:nvSpPr>
        <p:spPr>
          <a:xfrm>
            <a:off x="68016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0" name="Shape 400"/>
          <p:cNvSpPr/>
          <p:nvPr/>
        </p:nvSpPr>
        <p:spPr>
          <a:xfrm>
            <a:off x="73230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1" name="Shape 401"/>
          <p:cNvSpPr/>
          <p:nvPr/>
        </p:nvSpPr>
        <p:spPr>
          <a:xfrm>
            <a:off x="78445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02" name="Shape 402"/>
          <p:cNvSpPr/>
          <p:nvPr/>
        </p:nvSpPr>
        <p:spPr>
          <a:xfrm>
            <a:off x="83659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03" name="Shape 403"/>
          <p:cNvCxnSpPr>
            <a:stCxn id="398" idx="2"/>
            <a:endCxn id="399" idx="0"/>
          </p:cNvCxnSpPr>
          <p:nvPr/>
        </p:nvCxnSpPr>
        <p:spPr>
          <a:xfrm flipH="1">
            <a:off x="6945237"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404" name="Shape 404"/>
          <p:cNvCxnSpPr>
            <a:stCxn id="398" idx="2"/>
            <a:endCxn id="400" idx="0"/>
          </p:cNvCxnSpPr>
          <p:nvPr/>
        </p:nvCxnSpPr>
        <p:spPr>
          <a:xfrm flipH="1">
            <a:off x="746663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405" name="Shape 405"/>
          <p:cNvCxnSpPr>
            <a:stCxn id="398" idx="2"/>
            <a:endCxn id="401" idx="0"/>
          </p:cNvCxnSpPr>
          <p:nvPr/>
        </p:nvCxnSpPr>
        <p:spPr>
          <a:xfrm>
            <a:off x="772733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406" name="Shape 406"/>
          <p:cNvCxnSpPr>
            <a:stCxn id="398" idx="2"/>
            <a:endCxn id="402" idx="0"/>
          </p:cNvCxnSpPr>
          <p:nvPr/>
        </p:nvCxnSpPr>
        <p:spPr>
          <a:xfrm>
            <a:off x="7727337"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407" name="Shape 407"/>
          <p:cNvSpPr txBox="1"/>
          <p:nvPr/>
        </p:nvSpPr>
        <p:spPr>
          <a:xfrm>
            <a:off x="5152637" y="5050237"/>
            <a:ext cx="1496699" cy="420300"/>
          </a:xfrm>
          <a:prstGeom prst="rect">
            <a:avLst/>
          </a:prstGeom>
          <a:noFill/>
          <a:ln>
            <a:noFill/>
          </a:ln>
        </p:spPr>
        <p:txBody>
          <a:bodyPr anchorCtr="0" anchor="t" bIns="91425" lIns="91425" rIns="91425" tIns="91425">
            <a:noAutofit/>
          </a:bodyPr>
          <a:lstStyle/>
          <a:p>
            <a:pPr lvl="0" rtl="0">
              <a:spcBef>
                <a:spcPts val="0"/>
              </a:spcBef>
              <a:buNone/>
            </a:pPr>
            <a:r>
              <a:rPr lang="en"/>
              <a:t>Level 3 Stubs</a:t>
            </a:r>
          </a:p>
        </p:txBody>
      </p:sp>
      <p:sp>
        <p:nvSpPr>
          <p:cNvPr id="408" name="Shape 408"/>
          <p:cNvSpPr/>
          <p:nvPr/>
        </p:nvSpPr>
        <p:spPr>
          <a:xfrm>
            <a:off x="5201762"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Level1</a:t>
            </a:r>
          </a:p>
        </p:txBody>
      </p:sp>
      <p:cxnSp>
        <p:nvCxnSpPr>
          <p:cNvPr id="409" name="Shape 409"/>
          <p:cNvCxnSpPr>
            <a:stCxn id="408" idx="2"/>
            <a:endCxn id="380" idx="0"/>
          </p:cNvCxnSpPr>
          <p:nvPr/>
        </p:nvCxnSpPr>
        <p:spPr>
          <a:xfrm flipH="1">
            <a:off x="3855062"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410" name="Shape 410"/>
          <p:cNvCxnSpPr>
            <a:stCxn id="408" idx="2"/>
            <a:endCxn id="389" idx="0"/>
          </p:cNvCxnSpPr>
          <p:nvPr/>
        </p:nvCxnSpPr>
        <p:spPr>
          <a:xfrm>
            <a:off x="5791262" y="2627950"/>
            <a:ext cx="0" cy="841800"/>
          </a:xfrm>
          <a:prstGeom prst="straightConnector1">
            <a:avLst/>
          </a:prstGeom>
          <a:noFill/>
          <a:ln cap="flat" cmpd="sng" w="19050">
            <a:solidFill>
              <a:schemeClr val="dk2"/>
            </a:solidFill>
            <a:prstDash val="solid"/>
            <a:round/>
            <a:headEnd len="lg" w="lg" type="none"/>
            <a:tailEnd len="lg" w="lg" type="none"/>
          </a:ln>
        </p:spPr>
      </p:cxnSp>
      <p:cxnSp>
        <p:nvCxnSpPr>
          <p:cNvPr id="411" name="Shape 411"/>
          <p:cNvCxnSpPr>
            <a:stCxn id="408" idx="2"/>
            <a:endCxn id="398" idx="0"/>
          </p:cNvCxnSpPr>
          <p:nvPr/>
        </p:nvCxnSpPr>
        <p:spPr>
          <a:xfrm>
            <a:off x="5791262"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412" name="Shape 412"/>
          <p:cNvCxnSpPr>
            <a:stCxn id="370" idx="3"/>
            <a:endCxn id="408" idx="1"/>
          </p:cNvCxnSpPr>
          <p:nvPr/>
        </p:nvCxnSpPr>
        <p:spPr>
          <a:xfrm>
            <a:off x="2055287" y="2458750"/>
            <a:ext cx="3146399" cy="0"/>
          </a:xfrm>
          <a:prstGeom prst="straightConnector1">
            <a:avLst/>
          </a:prstGeom>
          <a:noFill/>
          <a:ln cap="flat" cmpd="sng" w="19050">
            <a:solidFill>
              <a:srgbClr val="980000"/>
            </a:solidFill>
            <a:prstDash val="solid"/>
            <a:round/>
            <a:headEnd len="lg" w="lg" type="none"/>
            <a:tailEnd len="lg" w="lg" type="triangle"/>
          </a:ln>
        </p:spPr>
      </p:cxnSp>
      <p:sp>
        <p:nvSpPr>
          <p:cNvPr id="413" name="Shape 413"/>
          <p:cNvSpPr txBox="1"/>
          <p:nvPr/>
        </p:nvSpPr>
        <p:spPr>
          <a:xfrm>
            <a:off x="2303437" y="1927200"/>
            <a:ext cx="2234699" cy="420300"/>
          </a:xfrm>
          <a:prstGeom prst="rect">
            <a:avLst/>
          </a:prstGeom>
          <a:noFill/>
          <a:ln>
            <a:noFill/>
          </a:ln>
        </p:spPr>
        <p:txBody>
          <a:bodyPr anchorCtr="0" anchor="t" bIns="91425" lIns="91425" rIns="91425" tIns="91425">
            <a:noAutofit/>
          </a:bodyPr>
          <a:lstStyle/>
          <a:p>
            <a:pPr>
              <a:spcBef>
                <a:spcPts val="0"/>
              </a:spcBef>
              <a:buNone/>
            </a:pPr>
            <a:r>
              <a:rPr lang="en"/>
              <a:t>Testing Sequence</a:t>
            </a:r>
          </a:p>
        </p:txBody>
      </p:sp>
      <p:cxnSp>
        <p:nvCxnSpPr>
          <p:cNvPr id="414" name="Shape 414"/>
          <p:cNvCxnSpPr>
            <a:stCxn id="408" idx="3"/>
          </p:cNvCxnSpPr>
          <p:nvPr/>
        </p:nvCxnSpPr>
        <p:spPr>
          <a:xfrm>
            <a:off x="6380762" y="2458750"/>
            <a:ext cx="2247600" cy="1500"/>
          </a:xfrm>
          <a:prstGeom prst="straightConnector1">
            <a:avLst/>
          </a:prstGeom>
          <a:noFill/>
          <a:ln cap="flat" cmpd="sng" w="19050">
            <a:solidFill>
              <a:srgbClr val="980000"/>
            </a:solidFill>
            <a:prstDash val="solid"/>
            <a:round/>
            <a:headEnd len="lg" w="lg" type="none"/>
            <a:tailEnd len="lg" w="lg" type="triangle"/>
          </a:ln>
        </p:spPr>
      </p:cxnSp>
      <p:sp>
        <p:nvSpPr>
          <p:cNvPr id="415" name="Shape 4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Path Coverage</a:t>
            </a:r>
          </a:p>
        </p:txBody>
      </p:sp>
      <p:sp>
        <p:nvSpPr>
          <p:cNvPr id="60" name="Shape 6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Path coverage requires that all possible execution paths be covered by tests.</a:t>
            </a:r>
          </a:p>
          <a:p>
            <a:pPr indent="-228600" lvl="0" marL="457200" rtl="0">
              <a:lnSpc>
                <a:spcPct val="120000"/>
              </a:lnSpc>
              <a:spcBef>
                <a:spcPts val="0"/>
              </a:spcBef>
            </a:pPr>
            <a:r>
              <a:rPr lang="en"/>
              <a:t>Theoretically, the strongest coverage metric.</a:t>
            </a:r>
          </a:p>
          <a:p>
            <a:pPr indent="-228600" lvl="0" marL="457200" rtl="0">
              <a:lnSpc>
                <a:spcPct val="120000"/>
              </a:lnSpc>
              <a:spcBef>
                <a:spcPts val="0"/>
              </a:spcBef>
            </a:pPr>
            <a:r>
              <a:rPr lang="en"/>
              <a:t>But… Generally impossible to achieve. </a:t>
            </a:r>
          </a:p>
          <a:p>
            <a:pPr indent="-228600" lvl="1" marL="914400" rtl="0">
              <a:lnSpc>
                <a:spcPct val="120000"/>
              </a:lnSpc>
              <a:spcBef>
                <a:spcPts val="0"/>
              </a:spcBef>
            </a:pPr>
            <a:r>
              <a:rPr lang="en"/>
              <a:t>Loops result in an infinite number of path variations.</a:t>
            </a:r>
          </a:p>
        </p:txBody>
      </p:sp>
      <p:sp>
        <p:nvSpPr>
          <p:cNvPr id="61" name="Shape 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Top-Down Testing</a:t>
            </a:r>
          </a:p>
        </p:txBody>
      </p:sp>
      <p:sp>
        <p:nvSpPr>
          <p:cNvPr id="421" name="Shape 42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Start with the high levels of a system (based on control-flow, data-flow, or architecture) and work your way downwards.</a:t>
            </a:r>
          </a:p>
          <a:p>
            <a:pPr indent="-228600" lvl="1" marL="914400" rtl="0">
              <a:spcBef>
                <a:spcPts val="0"/>
              </a:spcBef>
              <a:buClr>
                <a:srgbClr val="000000"/>
              </a:buClr>
            </a:pPr>
            <a:r>
              <a:rPr lang="en">
                <a:solidFill>
                  <a:srgbClr val="000000"/>
                </a:solidFill>
              </a:rPr>
              <a:t>Use in conjunction with top-down development.</a:t>
            </a:r>
          </a:p>
          <a:p>
            <a:pPr indent="-228600" lvl="0" marL="457200" rtl="0">
              <a:spcBef>
                <a:spcPts val="0"/>
              </a:spcBef>
              <a:buClr>
                <a:srgbClr val="000000"/>
              </a:buClr>
            </a:pPr>
            <a:r>
              <a:rPr lang="en">
                <a:solidFill>
                  <a:srgbClr val="000000"/>
                </a:solidFill>
              </a:rPr>
              <a:t>Very good for finding architectural or integration errors.</a:t>
            </a:r>
          </a:p>
          <a:p>
            <a:pPr indent="-228600" lvl="0" marL="457200" rtl="0">
              <a:spcBef>
                <a:spcPts val="0"/>
              </a:spcBef>
              <a:buClr>
                <a:srgbClr val="000000"/>
              </a:buClr>
            </a:pPr>
            <a:r>
              <a:rPr lang="en">
                <a:solidFill>
                  <a:srgbClr val="000000"/>
                </a:solidFill>
              </a:rPr>
              <a:t>May need system infrastructure in place before testing is possible.</a:t>
            </a:r>
          </a:p>
          <a:p>
            <a:pPr indent="-228600" lvl="0" marL="457200" rtl="0">
              <a:spcBef>
                <a:spcPts val="0"/>
              </a:spcBef>
              <a:buClr>
                <a:srgbClr val="000000"/>
              </a:buClr>
            </a:pPr>
            <a:r>
              <a:rPr lang="en">
                <a:solidFill>
                  <a:srgbClr val="000000"/>
                </a:solidFill>
              </a:rPr>
              <a:t>Requires large effort in developing stubs.</a:t>
            </a:r>
          </a:p>
          <a:p>
            <a:pPr lvl="0" rtl="0">
              <a:spcBef>
                <a:spcPts val="0"/>
              </a:spcBef>
              <a:buNone/>
            </a:pPr>
            <a:r>
              <a:t/>
            </a:r>
            <a:endParaRPr>
              <a:solidFill>
                <a:srgbClr val="000000"/>
              </a:solidFill>
            </a:endParaRPr>
          </a:p>
          <a:p>
            <a:pPr lvl="0" marR="0" rtl="0" algn="l">
              <a:lnSpc>
                <a:spcPct val="120000"/>
              </a:lnSpc>
              <a:spcBef>
                <a:spcPts val="0"/>
              </a:spcBef>
              <a:spcAft>
                <a:spcPts val="0"/>
              </a:spcAft>
              <a:buNone/>
            </a:pPr>
            <a:r>
              <a:t/>
            </a:r>
            <a:endParaRPr>
              <a:solidFill>
                <a:srgbClr val="000000"/>
              </a:solidFill>
            </a:endParaRPr>
          </a:p>
        </p:txBody>
      </p:sp>
      <p:sp>
        <p:nvSpPr>
          <p:cNvPr id="422" name="Shape 4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Bottom-Up Testing</a:t>
            </a:r>
          </a:p>
        </p:txBody>
      </p:sp>
      <p:sp>
        <p:nvSpPr>
          <p:cNvPr id="428" name="Shape 428"/>
          <p:cNvSpPr/>
          <p:nvPr/>
        </p:nvSpPr>
        <p:spPr>
          <a:xfrm>
            <a:off x="876287" y="56006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429" name="Shape 429"/>
          <p:cNvSpPr/>
          <p:nvPr/>
        </p:nvSpPr>
        <p:spPr>
          <a:xfrm>
            <a:off x="589187" y="466530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0" name="Shape 430"/>
          <p:cNvSpPr/>
          <p:nvPr/>
        </p:nvSpPr>
        <p:spPr>
          <a:xfrm>
            <a:off x="2406537" y="466530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1" name="Shape 431"/>
          <p:cNvSpPr/>
          <p:nvPr/>
        </p:nvSpPr>
        <p:spPr>
          <a:xfrm>
            <a:off x="4223887" y="466530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2" name="Shape 432"/>
          <p:cNvSpPr/>
          <p:nvPr/>
        </p:nvSpPr>
        <p:spPr>
          <a:xfrm>
            <a:off x="6165987" y="466530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33" name="Shape 433"/>
          <p:cNvSpPr/>
          <p:nvPr/>
        </p:nvSpPr>
        <p:spPr>
          <a:xfrm>
            <a:off x="2566362" y="56006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434" name="Shape 434"/>
          <p:cNvSpPr/>
          <p:nvPr/>
        </p:nvSpPr>
        <p:spPr>
          <a:xfrm>
            <a:off x="4440962" y="56006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435" name="Shape 435"/>
          <p:cNvSpPr/>
          <p:nvPr/>
        </p:nvSpPr>
        <p:spPr>
          <a:xfrm>
            <a:off x="6315562" y="56006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cxnSp>
        <p:nvCxnSpPr>
          <p:cNvPr id="436" name="Shape 436"/>
          <p:cNvCxnSpPr>
            <a:stCxn id="429" idx="4"/>
            <a:endCxn id="428" idx="0"/>
          </p:cNvCxnSpPr>
          <p:nvPr/>
        </p:nvCxnSpPr>
        <p:spPr>
          <a:xfrm>
            <a:off x="732737" y="4936799"/>
            <a:ext cx="733199" cy="663900"/>
          </a:xfrm>
          <a:prstGeom prst="straightConnector1">
            <a:avLst/>
          </a:prstGeom>
          <a:noFill/>
          <a:ln cap="flat" cmpd="sng" w="19050">
            <a:solidFill>
              <a:schemeClr val="dk2"/>
            </a:solidFill>
            <a:prstDash val="solid"/>
            <a:round/>
            <a:headEnd len="lg" w="lg" type="none"/>
            <a:tailEnd len="lg" w="lg" type="triangle"/>
          </a:ln>
        </p:spPr>
      </p:cxnSp>
      <p:cxnSp>
        <p:nvCxnSpPr>
          <p:cNvPr id="437" name="Shape 437"/>
          <p:cNvCxnSpPr>
            <a:stCxn id="430" idx="4"/>
            <a:endCxn id="433" idx="0"/>
          </p:cNvCxnSpPr>
          <p:nvPr/>
        </p:nvCxnSpPr>
        <p:spPr>
          <a:xfrm>
            <a:off x="2550087" y="4936799"/>
            <a:ext cx="605700" cy="663900"/>
          </a:xfrm>
          <a:prstGeom prst="straightConnector1">
            <a:avLst/>
          </a:prstGeom>
          <a:noFill/>
          <a:ln cap="flat" cmpd="sng" w="19050">
            <a:solidFill>
              <a:schemeClr val="dk2"/>
            </a:solidFill>
            <a:prstDash val="solid"/>
            <a:round/>
            <a:headEnd len="lg" w="lg" type="none"/>
            <a:tailEnd len="lg" w="lg" type="triangle"/>
          </a:ln>
        </p:spPr>
      </p:cxnSp>
      <p:cxnSp>
        <p:nvCxnSpPr>
          <p:cNvPr id="438" name="Shape 438"/>
          <p:cNvCxnSpPr>
            <a:stCxn id="431" idx="4"/>
            <a:endCxn id="434" idx="0"/>
          </p:cNvCxnSpPr>
          <p:nvPr/>
        </p:nvCxnSpPr>
        <p:spPr>
          <a:xfrm>
            <a:off x="4367437" y="4936799"/>
            <a:ext cx="663000" cy="663900"/>
          </a:xfrm>
          <a:prstGeom prst="straightConnector1">
            <a:avLst/>
          </a:prstGeom>
          <a:noFill/>
          <a:ln cap="flat" cmpd="sng" w="19050">
            <a:solidFill>
              <a:schemeClr val="dk2"/>
            </a:solidFill>
            <a:prstDash val="solid"/>
            <a:round/>
            <a:headEnd len="lg" w="lg" type="none"/>
            <a:tailEnd len="lg" w="lg" type="triangle"/>
          </a:ln>
        </p:spPr>
      </p:cxnSp>
      <p:cxnSp>
        <p:nvCxnSpPr>
          <p:cNvPr id="439" name="Shape 439"/>
          <p:cNvCxnSpPr>
            <a:stCxn id="432" idx="4"/>
            <a:endCxn id="435" idx="0"/>
          </p:cNvCxnSpPr>
          <p:nvPr/>
        </p:nvCxnSpPr>
        <p:spPr>
          <a:xfrm>
            <a:off x="6309537" y="4936799"/>
            <a:ext cx="595500" cy="663900"/>
          </a:xfrm>
          <a:prstGeom prst="straightConnector1">
            <a:avLst/>
          </a:prstGeom>
          <a:noFill/>
          <a:ln cap="flat" cmpd="sng" w="19050">
            <a:solidFill>
              <a:schemeClr val="dk2"/>
            </a:solidFill>
            <a:prstDash val="solid"/>
            <a:round/>
            <a:headEnd len="lg" w="lg" type="none"/>
            <a:tailEnd len="lg" w="lg" type="triangle"/>
          </a:ln>
        </p:spPr>
      </p:cxnSp>
      <p:sp>
        <p:nvSpPr>
          <p:cNvPr id="440" name="Shape 440"/>
          <p:cNvSpPr txBox="1"/>
          <p:nvPr/>
        </p:nvSpPr>
        <p:spPr>
          <a:xfrm>
            <a:off x="0" y="4182450"/>
            <a:ext cx="1004699" cy="271499"/>
          </a:xfrm>
          <a:prstGeom prst="rect">
            <a:avLst/>
          </a:prstGeom>
          <a:noFill/>
          <a:ln>
            <a:noFill/>
          </a:ln>
        </p:spPr>
        <p:txBody>
          <a:bodyPr anchorCtr="0" anchor="t" bIns="91425" lIns="91425" rIns="91425" tIns="91425">
            <a:noAutofit/>
          </a:bodyPr>
          <a:lstStyle/>
          <a:p>
            <a:pPr>
              <a:spcBef>
                <a:spcPts val="0"/>
              </a:spcBef>
              <a:buNone/>
            </a:pPr>
            <a:r>
              <a:rPr lang="en"/>
              <a:t>Level N Drivers</a:t>
            </a:r>
          </a:p>
        </p:txBody>
      </p:sp>
      <p:sp>
        <p:nvSpPr>
          <p:cNvPr id="441" name="Shape 441"/>
          <p:cNvSpPr/>
          <p:nvPr/>
        </p:nvSpPr>
        <p:spPr>
          <a:xfrm>
            <a:off x="1465937" y="37541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sp>
        <p:nvSpPr>
          <p:cNvPr id="442" name="Shape 442"/>
          <p:cNvSpPr/>
          <p:nvPr/>
        </p:nvSpPr>
        <p:spPr>
          <a:xfrm>
            <a:off x="3331987" y="37541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sp>
        <p:nvSpPr>
          <p:cNvPr id="443" name="Shape 443"/>
          <p:cNvSpPr/>
          <p:nvPr/>
        </p:nvSpPr>
        <p:spPr>
          <a:xfrm>
            <a:off x="5198037" y="37541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cxnSp>
        <p:nvCxnSpPr>
          <p:cNvPr id="444" name="Shape 444"/>
          <p:cNvCxnSpPr>
            <a:stCxn id="428" idx="0"/>
            <a:endCxn id="441" idx="2"/>
          </p:cNvCxnSpPr>
          <p:nvPr/>
        </p:nvCxnSpPr>
        <p:spPr>
          <a:xfrm flipH="1" rot="10800000">
            <a:off x="1465787" y="4092575"/>
            <a:ext cx="589799" cy="1508100"/>
          </a:xfrm>
          <a:prstGeom prst="straightConnector1">
            <a:avLst/>
          </a:prstGeom>
          <a:noFill/>
          <a:ln cap="flat" cmpd="sng" w="19050">
            <a:solidFill>
              <a:schemeClr val="dk2"/>
            </a:solidFill>
            <a:prstDash val="solid"/>
            <a:round/>
            <a:headEnd len="lg" w="lg" type="none"/>
            <a:tailEnd len="lg" w="lg" type="none"/>
          </a:ln>
        </p:spPr>
      </p:cxnSp>
      <p:cxnSp>
        <p:nvCxnSpPr>
          <p:cNvPr id="445" name="Shape 445"/>
          <p:cNvCxnSpPr>
            <a:stCxn id="433" idx="0"/>
            <a:endCxn id="441" idx="3"/>
          </p:cNvCxnSpPr>
          <p:nvPr/>
        </p:nvCxnSpPr>
        <p:spPr>
          <a:xfrm rot="10800000">
            <a:off x="2644962" y="3923375"/>
            <a:ext cx="510900" cy="1677300"/>
          </a:xfrm>
          <a:prstGeom prst="straightConnector1">
            <a:avLst/>
          </a:prstGeom>
          <a:noFill/>
          <a:ln cap="flat" cmpd="sng" w="19050">
            <a:solidFill>
              <a:schemeClr val="dk2"/>
            </a:solidFill>
            <a:prstDash val="solid"/>
            <a:round/>
            <a:headEnd len="lg" w="lg" type="none"/>
            <a:tailEnd len="lg" w="lg" type="none"/>
          </a:ln>
        </p:spPr>
      </p:cxnSp>
      <p:cxnSp>
        <p:nvCxnSpPr>
          <p:cNvPr id="446" name="Shape 446"/>
          <p:cNvCxnSpPr>
            <a:stCxn id="433" idx="0"/>
            <a:endCxn id="442" idx="2"/>
          </p:cNvCxnSpPr>
          <p:nvPr/>
        </p:nvCxnSpPr>
        <p:spPr>
          <a:xfrm flipH="1" rot="10800000">
            <a:off x="3155862" y="4092575"/>
            <a:ext cx="765599" cy="1508100"/>
          </a:xfrm>
          <a:prstGeom prst="straightConnector1">
            <a:avLst/>
          </a:prstGeom>
          <a:noFill/>
          <a:ln cap="flat" cmpd="sng" w="19050">
            <a:solidFill>
              <a:schemeClr val="dk2"/>
            </a:solidFill>
            <a:prstDash val="solid"/>
            <a:round/>
            <a:headEnd len="lg" w="lg" type="none"/>
            <a:tailEnd len="lg" w="lg" type="none"/>
          </a:ln>
        </p:spPr>
      </p:cxnSp>
      <p:cxnSp>
        <p:nvCxnSpPr>
          <p:cNvPr id="447" name="Shape 447"/>
          <p:cNvCxnSpPr>
            <a:stCxn id="442" idx="3"/>
            <a:endCxn id="434" idx="0"/>
          </p:cNvCxnSpPr>
          <p:nvPr/>
        </p:nvCxnSpPr>
        <p:spPr>
          <a:xfrm>
            <a:off x="4510987" y="3923325"/>
            <a:ext cx="519600" cy="1677300"/>
          </a:xfrm>
          <a:prstGeom prst="straightConnector1">
            <a:avLst/>
          </a:prstGeom>
          <a:noFill/>
          <a:ln cap="flat" cmpd="sng" w="19050">
            <a:solidFill>
              <a:schemeClr val="dk2"/>
            </a:solidFill>
            <a:prstDash val="solid"/>
            <a:round/>
            <a:headEnd len="lg" w="lg" type="none"/>
            <a:tailEnd len="lg" w="lg" type="none"/>
          </a:ln>
        </p:spPr>
      </p:cxnSp>
      <p:cxnSp>
        <p:nvCxnSpPr>
          <p:cNvPr id="448" name="Shape 448"/>
          <p:cNvCxnSpPr>
            <a:stCxn id="434" idx="0"/>
            <a:endCxn id="443" idx="2"/>
          </p:cNvCxnSpPr>
          <p:nvPr/>
        </p:nvCxnSpPr>
        <p:spPr>
          <a:xfrm flipH="1" rot="10800000">
            <a:off x="5030462" y="4092575"/>
            <a:ext cx="757200" cy="1508100"/>
          </a:xfrm>
          <a:prstGeom prst="straightConnector1">
            <a:avLst/>
          </a:prstGeom>
          <a:noFill/>
          <a:ln cap="flat" cmpd="sng" w="19050">
            <a:solidFill>
              <a:schemeClr val="dk2"/>
            </a:solidFill>
            <a:prstDash val="solid"/>
            <a:round/>
            <a:headEnd len="lg" w="lg" type="none"/>
            <a:tailEnd len="lg" w="lg" type="none"/>
          </a:ln>
        </p:spPr>
      </p:cxnSp>
      <p:cxnSp>
        <p:nvCxnSpPr>
          <p:cNvPr id="449" name="Shape 449"/>
          <p:cNvCxnSpPr>
            <a:stCxn id="443" idx="3"/>
            <a:endCxn id="435" idx="0"/>
          </p:cNvCxnSpPr>
          <p:nvPr/>
        </p:nvCxnSpPr>
        <p:spPr>
          <a:xfrm>
            <a:off x="6377037" y="3923325"/>
            <a:ext cx="528000" cy="1677300"/>
          </a:xfrm>
          <a:prstGeom prst="straightConnector1">
            <a:avLst/>
          </a:prstGeom>
          <a:noFill/>
          <a:ln cap="flat" cmpd="sng" w="19050">
            <a:solidFill>
              <a:schemeClr val="dk2"/>
            </a:solidFill>
            <a:prstDash val="solid"/>
            <a:round/>
            <a:headEnd len="lg" w="lg" type="none"/>
            <a:tailEnd len="lg" w="lg" type="none"/>
          </a:ln>
        </p:spPr>
      </p:cxnSp>
      <p:sp>
        <p:nvSpPr>
          <p:cNvPr id="450" name="Shape 450"/>
          <p:cNvSpPr/>
          <p:nvPr/>
        </p:nvSpPr>
        <p:spPr>
          <a:xfrm>
            <a:off x="1178387" y="28153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51" name="Shape 451"/>
          <p:cNvCxnSpPr>
            <a:stCxn id="450" idx="4"/>
            <a:endCxn id="452" idx="0"/>
          </p:cNvCxnSpPr>
          <p:nvPr/>
        </p:nvCxnSpPr>
        <p:spPr>
          <a:xfrm>
            <a:off x="1321937" y="3086849"/>
            <a:ext cx="733200" cy="663899"/>
          </a:xfrm>
          <a:prstGeom prst="straightConnector1">
            <a:avLst/>
          </a:prstGeom>
          <a:noFill/>
          <a:ln cap="flat" cmpd="sng" w="19050">
            <a:solidFill>
              <a:schemeClr val="dk2"/>
            </a:solidFill>
            <a:prstDash val="solid"/>
            <a:round/>
            <a:headEnd len="lg" w="lg" type="none"/>
            <a:tailEnd len="lg" w="lg" type="triangle"/>
          </a:ln>
        </p:spPr>
      </p:cxnSp>
      <p:sp>
        <p:nvSpPr>
          <p:cNvPr id="453" name="Shape 453"/>
          <p:cNvSpPr txBox="1"/>
          <p:nvPr/>
        </p:nvSpPr>
        <p:spPr>
          <a:xfrm>
            <a:off x="317250" y="2332500"/>
            <a:ext cx="1004699" cy="271499"/>
          </a:xfrm>
          <a:prstGeom prst="rect">
            <a:avLst/>
          </a:prstGeom>
          <a:noFill/>
          <a:ln>
            <a:noFill/>
          </a:ln>
        </p:spPr>
        <p:txBody>
          <a:bodyPr anchorCtr="0" anchor="t" bIns="91425" lIns="91425" rIns="91425" tIns="91425">
            <a:noAutofit/>
          </a:bodyPr>
          <a:lstStyle/>
          <a:p>
            <a:pPr lvl="0" rtl="0">
              <a:spcBef>
                <a:spcPts val="0"/>
              </a:spcBef>
              <a:buNone/>
            </a:pPr>
            <a:r>
              <a:rPr lang="en"/>
              <a:t>Level N-1 Drivers</a:t>
            </a:r>
          </a:p>
        </p:txBody>
      </p:sp>
      <p:sp>
        <p:nvSpPr>
          <p:cNvPr id="454" name="Shape 454"/>
          <p:cNvSpPr/>
          <p:nvPr/>
        </p:nvSpPr>
        <p:spPr>
          <a:xfrm>
            <a:off x="3155862" y="2818675"/>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55" name="Shape 455"/>
          <p:cNvCxnSpPr>
            <a:stCxn id="454" idx="4"/>
            <a:endCxn id="456" idx="0"/>
          </p:cNvCxnSpPr>
          <p:nvPr/>
        </p:nvCxnSpPr>
        <p:spPr>
          <a:xfrm>
            <a:off x="3299412" y="3090174"/>
            <a:ext cx="733200" cy="663899"/>
          </a:xfrm>
          <a:prstGeom prst="straightConnector1">
            <a:avLst/>
          </a:prstGeom>
          <a:noFill/>
          <a:ln cap="flat" cmpd="sng" w="19050">
            <a:solidFill>
              <a:schemeClr val="dk2"/>
            </a:solidFill>
            <a:prstDash val="solid"/>
            <a:round/>
            <a:headEnd len="lg" w="lg" type="none"/>
            <a:tailEnd len="lg" w="lg" type="triangle"/>
          </a:ln>
        </p:spPr>
      </p:cxnSp>
      <p:sp>
        <p:nvSpPr>
          <p:cNvPr id="457" name="Shape 457"/>
          <p:cNvSpPr/>
          <p:nvPr/>
        </p:nvSpPr>
        <p:spPr>
          <a:xfrm>
            <a:off x="5030462" y="2818675"/>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58" name="Shape 458"/>
          <p:cNvCxnSpPr>
            <a:stCxn id="457" idx="4"/>
            <a:endCxn id="459" idx="0"/>
          </p:cNvCxnSpPr>
          <p:nvPr/>
        </p:nvCxnSpPr>
        <p:spPr>
          <a:xfrm>
            <a:off x="5174012" y="3090174"/>
            <a:ext cx="733200" cy="663899"/>
          </a:xfrm>
          <a:prstGeom prst="straightConnector1">
            <a:avLst/>
          </a:prstGeom>
          <a:noFill/>
          <a:ln cap="flat" cmpd="sng" w="19050">
            <a:solidFill>
              <a:schemeClr val="dk2"/>
            </a:solidFill>
            <a:prstDash val="solid"/>
            <a:round/>
            <a:headEnd len="lg" w="lg" type="none"/>
            <a:tailEnd len="lg" w="lg" type="triangle"/>
          </a:ln>
        </p:spPr>
      </p:cxnSp>
      <p:cxnSp>
        <p:nvCxnSpPr>
          <p:cNvPr id="460" name="Shape 460"/>
          <p:cNvCxnSpPr>
            <a:stCxn id="461" idx="0"/>
            <a:endCxn id="462" idx="4"/>
          </p:cNvCxnSpPr>
          <p:nvPr/>
        </p:nvCxnSpPr>
        <p:spPr>
          <a:xfrm rot="10800000">
            <a:off x="8333712" y="3169300"/>
            <a:ext cx="0" cy="2374800"/>
          </a:xfrm>
          <a:prstGeom prst="straightConnector1">
            <a:avLst/>
          </a:prstGeom>
          <a:noFill/>
          <a:ln cap="flat" cmpd="sng" w="19050">
            <a:solidFill>
              <a:srgbClr val="980000"/>
            </a:solidFill>
            <a:prstDash val="solid"/>
            <a:round/>
            <a:headEnd len="lg" w="lg" type="none"/>
            <a:tailEnd len="lg" w="lg" type="triangle"/>
          </a:ln>
        </p:spPr>
      </p:cxnSp>
      <p:sp>
        <p:nvSpPr>
          <p:cNvPr id="463" name="Shape 463"/>
          <p:cNvSpPr txBox="1"/>
          <p:nvPr/>
        </p:nvSpPr>
        <p:spPr>
          <a:xfrm>
            <a:off x="7048625" y="2692975"/>
            <a:ext cx="1998300" cy="522900"/>
          </a:xfrm>
          <a:prstGeom prst="rect">
            <a:avLst/>
          </a:prstGeom>
          <a:noFill/>
          <a:ln>
            <a:noFill/>
          </a:ln>
        </p:spPr>
        <p:txBody>
          <a:bodyPr anchorCtr="0" anchor="t" bIns="91425" lIns="91425" rIns="91425" tIns="91425">
            <a:noAutofit/>
          </a:bodyPr>
          <a:lstStyle/>
          <a:p>
            <a:pPr algn="ctr">
              <a:spcBef>
                <a:spcPts val="0"/>
              </a:spcBef>
              <a:buNone/>
            </a:pPr>
            <a:r>
              <a:rPr lang="en"/>
              <a:t>Testing Sequence</a:t>
            </a:r>
          </a:p>
        </p:txBody>
      </p:sp>
      <p:sp>
        <p:nvSpPr>
          <p:cNvPr id="464" name="Shape 4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Bottom-Up Testing</a:t>
            </a:r>
          </a:p>
        </p:txBody>
      </p:sp>
      <p:sp>
        <p:nvSpPr>
          <p:cNvPr id="470" name="Shape 47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Start with the lower levels of a system (based on control-flow, data-flow, or architecture) and work your way upwards.</a:t>
            </a:r>
          </a:p>
          <a:p>
            <a:pPr indent="-228600" lvl="1" marL="914400" rtl="0">
              <a:spcBef>
                <a:spcPts val="0"/>
              </a:spcBef>
              <a:buClr>
                <a:srgbClr val="000000"/>
              </a:buClr>
            </a:pPr>
            <a:r>
              <a:rPr lang="en">
                <a:solidFill>
                  <a:srgbClr val="000000"/>
                </a:solidFill>
              </a:rPr>
              <a:t>Use in conjunction with bottom-up development.</a:t>
            </a:r>
          </a:p>
          <a:p>
            <a:pPr indent="-228600" lvl="0" marL="457200" rtl="0">
              <a:spcBef>
                <a:spcPts val="0"/>
              </a:spcBef>
              <a:buClr>
                <a:srgbClr val="000000"/>
              </a:buClr>
            </a:pPr>
            <a:r>
              <a:rPr lang="en"/>
              <a:t>Appropriate for object-oriented systems.</a:t>
            </a:r>
          </a:p>
          <a:p>
            <a:pPr indent="-228600" lvl="0" marL="457200" rtl="0">
              <a:spcBef>
                <a:spcPts val="0"/>
              </a:spcBef>
              <a:buClr>
                <a:srgbClr val="000000"/>
              </a:buClr>
            </a:pPr>
            <a:r>
              <a:rPr lang="en">
                <a:solidFill>
                  <a:srgbClr val="000000"/>
                </a:solidFill>
              </a:rPr>
              <a:t>Necessary for testing critical infrastructure.</a:t>
            </a:r>
          </a:p>
          <a:p>
            <a:pPr indent="-228600" lvl="0" marL="457200" rtl="0">
              <a:spcBef>
                <a:spcPts val="0"/>
              </a:spcBef>
              <a:buClr>
                <a:srgbClr val="000000"/>
              </a:buClr>
            </a:pPr>
            <a:r>
              <a:rPr lang="en"/>
              <a:t>Does not find major design problems, but very good at testing individual components.</a:t>
            </a:r>
          </a:p>
          <a:p>
            <a:pPr indent="-228600" lvl="0" marL="457200" rtl="0">
              <a:spcBef>
                <a:spcPts val="0"/>
              </a:spcBef>
              <a:buClr>
                <a:srgbClr val="000000"/>
              </a:buClr>
            </a:pPr>
            <a:r>
              <a:rPr lang="en">
                <a:solidFill>
                  <a:srgbClr val="000000"/>
                </a:solidFill>
              </a:rPr>
              <a:t>Requires high effort in developing drivers.</a:t>
            </a:r>
          </a:p>
          <a:p>
            <a:pPr lvl="0" marR="0" rtl="0" algn="l">
              <a:lnSpc>
                <a:spcPct val="120000"/>
              </a:lnSpc>
              <a:spcBef>
                <a:spcPts val="0"/>
              </a:spcBef>
              <a:spcAft>
                <a:spcPts val="0"/>
              </a:spcAft>
              <a:buNone/>
            </a:pPr>
            <a:r>
              <a:t/>
            </a:r>
            <a:endParaRPr>
              <a:solidFill>
                <a:srgbClr val="000000"/>
              </a:solidFill>
            </a:endParaRPr>
          </a:p>
        </p:txBody>
      </p:sp>
      <p:sp>
        <p:nvSpPr>
          <p:cNvPr id="471" name="Shape 4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About Graphical Interfaces?</a:t>
            </a:r>
          </a:p>
        </p:txBody>
      </p:sp>
      <p:pic>
        <p:nvPicPr>
          <p:cNvPr id="477" name="Shape 477"/>
          <p:cNvPicPr preferRelativeResize="0"/>
          <p:nvPr/>
        </p:nvPicPr>
        <p:blipFill>
          <a:blip r:embed="rId3">
            <a:alphaModFix/>
          </a:blip>
          <a:stretch>
            <a:fillRect/>
          </a:stretch>
        </p:blipFill>
        <p:spPr>
          <a:xfrm>
            <a:off x="1487099" y="1710375"/>
            <a:ext cx="5903875" cy="2974374"/>
          </a:xfrm>
          <a:prstGeom prst="rect">
            <a:avLst/>
          </a:prstGeom>
          <a:noFill/>
          <a:ln>
            <a:noFill/>
          </a:ln>
        </p:spPr>
      </p:pic>
      <p:sp>
        <p:nvSpPr>
          <p:cNvPr id="478" name="Shape 478"/>
          <p:cNvSpPr txBox="1"/>
          <p:nvPr/>
        </p:nvSpPr>
        <p:spPr>
          <a:xfrm>
            <a:off x="748325" y="4418225"/>
            <a:ext cx="7938599" cy="18453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 sz="3000"/>
              <a:t>Graphical components of projects often tested manually by real users.</a:t>
            </a:r>
          </a:p>
          <a:p>
            <a:pPr indent="-419100" lvl="0" marL="457200">
              <a:spcBef>
                <a:spcPts val="0"/>
              </a:spcBef>
              <a:buSzPct val="100000"/>
              <a:buChar char="●"/>
            </a:pPr>
            <a:r>
              <a:rPr lang="en" sz="3000"/>
              <a:t>Heavily tested during alpha/beta testing.</a:t>
            </a:r>
          </a:p>
        </p:txBody>
      </p:sp>
      <p:sp>
        <p:nvSpPr>
          <p:cNvPr id="479" name="Shape 4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Capture and Replay</a:t>
            </a:r>
          </a:p>
        </p:txBody>
      </p:sp>
      <p:pic>
        <p:nvPicPr>
          <p:cNvPr id="485" name="Shape 485"/>
          <p:cNvPicPr preferRelativeResize="0"/>
          <p:nvPr/>
        </p:nvPicPr>
        <p:blipFill>
          <a:blip r:embed="rId3">
            <a:alphaModFix/>
          </a:blip>
          <a:stretch>
            <a:fillRect/>
          </a:stretch>
        </p:blipFill>
        <p:spPr>
          <a:xfrm>
            <a:off x="344425" y="1599750"/>
            <a:ext cx="4515813" cy="2414699"/>
          </a:xfrm>
          <a:prstGeom prst="rect">
            <a:avLst/>
          </a:prstGeom>
          <a:noFill/>
          <a:ln>
            <a:noFill/>
          </a:ln>
        </p:spPr>
      </p:pic>
      <p:sp>
        <p:nvSpPr>
          <p:cNvPr id="486" name="Shape 486"/>
          <p:cNvSpPr txBox="1"/>
          <p:nvPr/>
        </p:nvSpPr>
        <p:spPr>
          <a:xfrm>
            <a:off x="5299825" y="1670925"/>
            <a:ext cx="3617999" cy="4110600"/>
          </a:xfrm>
          <a:prstGeom prst="rect">
            <a:avLst/>
          </a:prstGeom>
          <a:noFill/>
          <a:ln>
            <a:noFill/>
          </a:ln>
        </p:spPr>
        <p:txBody>
          <a:bodyPr anchorCtr="0" anchor="t" bIns="91425" lIns="91425" rIns="91425" tIns="91425">
            <a:noAutofit/>
          </a:bodyPr>
          <a:lstStyle/>
          <a:p>
            <a:pPr indent="-368300" lvl="0" marL="457200" rtl="0">
              <a:spcBef>
                <a:spcPts val="0"/>
              </a:spcBef>
              <a:buSzPct val="100000"/>
              <a:buAutoNum type="arabicPeriod"/>
            </a:pPr>
            <a:r>
              <a:rPr lang="en" sz="2200"/>
              <a:t>Have a human interact with the system, walking through several different scenarios.</a:t>
            </a:r>
          </a:p>
          <a:p>
            <a:pPr indent="-368300" lvl="0" marL="457200" rtl="0">
              <a:spcBef>
                <a:spcPts val="0"/>
              </a:spcBef>
              <a:buSzPct val="100000"/>
              <a:buAutoNum type="arabicPeriod"/>
            </a:pPr>
            <a:r>
              <a:rPr lang="en" sz="2200"/>
              <a:t>Record their mouse motions and clicks during these scenarios.</a:t>
            </a:r>
          </a:p>
          <a:p>
            <a:pPr indent="-368300" lvl="0" marL="457200">
              <a:spcBef>
                <a:spcPts val="0"/>
              </a:spcBef>
              <a:buSzPct val="100000"/>
              <a:buAutoNum type="arabicPeriod"/>
            </a:pPr>
            <a:r>
              <a:rPr lang="en" sz="2200"/>
              <a:t>Take these test cases and modify them to create additional tests.</a:t>
            </a:r>
          </a:p>
        </p:txBody>
      </p:sp>
      <p:pic>
        <p:nvPicPr>
          <p:cNvPr id="487" name="Shape 487"/>
          <p:cNvPicPr preferRelativeResize="0"/>
          <p:nvPr/>
        </p:nvPicPr>
        <p:blipFill>
          <a:blip r:embed="rId4">
            <a:alphaModFix/>
          </a:blip>
          <a:stretch>
            <a:fillRect/>
          </a:stretch>
        </p:blipFill>
        <p:spPr>
          <a:xfrm>
            <a:off x="459475" y="4014450"/>
            <a:ext cx="4400774" cy="2360420"/>
          </a:xfrm>
          <a:prstGeom prst="rect">
            <a:avLst/>
          </a:prstGeom>
          <a:noFill/>
          <a:ln>
            <a:noFill/>
          </a:ln>
        </p:spPr>
      </p:pic>
      <p:sp>
        <p:nvSpPr>
          <p:cNvPr id="488" name="Shape 4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2" name="Shape 492"/>
        <p:cNvGrpSpPr/>
        <p:nvPr/>
      </p:nvGrpSpPr>
      <p:grpSpPr>
        <a:xfrm>
          <a:off x="0" y="0"/>
          <a:ext cx="0" cy="0"/>
          <a:chOff x="0" y="0"/>
          <a:chExt cx="0" cy="0"/>
        </a:xfrm>
      </p:grpSpPr>
      <p:sp>
        <p:nvSpPr>
          <p:cNvPr id="493" name="Shape 4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Six Essentials of Testing</a:t>
            </a:r>
          </a:p>
        </p:txBody>
      </p:sp>
      <p:sp>
        <p:nvSpPr>
          <p:cNvPr id="494" name="Shape 49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330200" lvl="0" marL="444500" rtl="0">
              <a:lnSpc>
                <a:spcPct val="120000"/>
              </a:lnSpc>
              <a:spcBef>
                <a:spcPts val="0"/>
              </a:spcBef>
              <a:buClr>
                <a:schemeClr val="dk1"/>
              </a:buClr>
              <a:buSzPct val="68750"/>
              <a:buFont typeface="Arial"/>
              <a:buNone/>
            </a:pPr>
            <a:r>
              <a:rPr lang="en" sz="1600"/>
              <a:t>Adapted from Software Testing in the Real World, Edward Kit; Addison-Wesley, 1995</a:t>
            </a:r>
          </a:p>
          <a:p>
            <a:pPr indent="0" lvl="0" marL="0" rtl="0">
              <a:lnSpc>
                <a:spcPct val="120000"/>
              </a:lnSpc>
              <a:spcBef>
                <a:spcPts val="0"/>
              </a:spcBef>
              <a:buClr>
                <a:srgbClr val="D16349"/>
              </a:buClr>
              <a:buNone/>
            </a:pPr>
            <a:r>
              <a:t/>
            </a:r>
            <a:endParaRPr sz="3200"/>
          </a:p>
          <a:p>
            <a:pPr indent="-228600" lvl="0" marL="457200" rtl="0">
              <a:lnSpc>
                <a:spcPct val="120000"/>
              </a:lnSpc>
              <a:spcBef>
                <a:spcPts val="0"/>
              </a:spcBef>
            </a:pPr>
            <a:r>
              <a:rPr lang="en"/>
              <a:t>The quality of the test process determines the success of the test effort.</a:t>
            </a:r>
          </a:p>
          <a:p>
            <a:pPr indent="-228600" lvl="0" marL="457200" rtl="0">
              <a:lnSpc>
                <a:spcPct val="120000"/>
              </a:lnSpc>
              <a:spcBef>
                <a:spcPts val="0"/>
              </a:spcBef>
            </a:pPr>
            <a:r>
              <a:rPr lang="en"/>
              <a:t>Prevent defect migration by using early life-cycle testing techniques.</a:t>
            </a:r>
          </a:p>
          <a:p>
            <a:pPr indent="-228600" lvl="1" marL="914400" rtl="0">
              <a:lnSpc>
                <a:spcPct val="120000"/>
              </a:lnSpc>
              <a:spcBef>
                <a:spcPts val="0"/>
              </a:spcBef>
              <a:buSzPct val="100000"/>
            </a:pPr>
            <a:r>
              <a:rPr lang="en" sz="3000"/>
              <a:t>Start testing early.</a:t>
            </a:r>
          </a:p>
          <a:p>
            <a:pPr indent="-228600" lvl="0" marL="457200" rtl="0">
              <a:lnSpc>
                <a:spcPct val="120000"/>
              </a:lnSpc>
              <a:spcBef>
                <a:spcPts val="0"/>
              </a:spcBef>
            </a:pPr>
            <a:r>
              <a:rPr lang="en"/>
              <a:t>The time for software testing tools is now.</a:t>
            </a:r>
          </a:p>
          <a:p>
            <a:pPr lvl="0" rtl="0">
              <a:lnSpc>
                <a:spcPct val="115000"/>
              </a:lnSpc>
              <a:spcBef>
                <a:spcPts val="0"/>
              </a:spcBef>
              <a:buClr>
                <a:srgbClr val="000000"/>
              </a:buClr>
              <a:buNone/>
            </a:pPr>
            <a:r>
              <a:t/>
            </a:r>
            <a:endParaRPr sz="3200"/>
          </a:p>
          <a:p>
            <a:pPr indent="-228600" lvl="0" marL="457200" marR="0" rtl="0" algn="l">
              <a:lnSpc>
                <a:spcPct val="120000"/>
              </a:lnSpc>
              <a:spcBef>
                <a:spcPts val="0"/>
              </a:spcBef>
              <a:spcAft>
                <a:spcPts val="0"/>
              </a:spcAft>
              <a:buClr>
                <a:srgbClr val="000000"/>
              </a:buClr>
              <a:buNone/>
            </a:pPr>
            <a:r>
              <a:t/>
            </a:r>
            <a:endParaRPr sz="3200"/>
          </a:p>
          <a:p>
            <a:pPr lvl="0" marR="0" rtl="0" algn="l">
              <a:lnSpc>
                <a:spcPct val="120000"/>
              </a:lnSpc>
              <a:spcBef>
                <a:spcPts val="0"/>
              </a:spcBef>
              <a:spcAft>
                <a:spcPts val="0"/>
              </a:spcAft>
              <a:buNone/>
            </a:pPr>
            <a:r>
              <a:t/>
            </a:r>
            <a:endParaRPr/>
          </a:p>
        </p:txBody>
      </p:sp>
      <p:sp>
        <p:nvSpPr>
          <p:cNvPr id="495" name="Shape 4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Six Essentials of Testing</a:t>
            </a:r>
          </a:p>
        </p:txBody>
      </p:sp>
      <p:sp>
        <p:nvSpPr>
          <p:cNvPr id="501" name="Shape 50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A real person must take responsibility for improving the testing process.</a:t>
            </a:r>
          </a:p>
          <a:p>
            <a:pPr indent="-228600" lvl="0" marL="457200" rtl="0">
              <a:lnSpc>
                <a:spcPct val="120000"/>
              </a:lnSpc>
              <a:spcBef>
                <a:spcPts val="0"/>
              </a:spcBef>
            </a:pPr>
            <a:r>
              <a:rPr lang="en"/>
              <a:t>Testing is a professional discipline requiring trained, skilled people.</a:t>
            </a:r>
          </a:p>
          <a:p>
            <a:pPr indent="-228600" lvl="0" marL="457200" rtl="0">
              <a:lnSpc>
                <a:spcPct val="120000"/>
              </a:lnSpc>
              <a:spcBef>
                <a:spcPts val="0"/>
              </a:spcBef>
            </a:pPr>
            <a:r>
              <a:rPr lang="en"/>
              <a:t>Cultivate a positive team attitude of creative destruction.</a:t>
            </a:r>
          </a:p>
          <a:p>
            <a:pPr lvl="0" rtl="0">
              <a:lnSpc>
                <a:spcPct val="115000"/>
              </a:lnSpc>
              <a:spcBef>
                <a:spcPts val="0"/>
              </a:spcBef>
              <a:buClr>
                <a:srgbClr val="000000"/>
              </a:buClr>
              <a:buNone/>
            </a:pPr>
            <a:r>
              <a:t/>
            </a:r>
            <a:endParaRPr sz="3200"/>
          </a:p>
          <a:p>
            <a:pPr indent="-228600" lvl="0" marL="457200" marR="0" rtl="0" algn="l">
              <a:lnSpc>
                <a:spcPct val="120000"/>
              </a:lnSpc>
              <a:spcBef>
                <a:spcPts val="0"/>
              </a:spcBef>
              <a:spcAft>
                <a:spcPts val="0"/>
              </a:spcAft>
              <a:buClr>
                <a:srgbClr val="000000"/>
              </a:buClr>
              <a:buNone/>
            </a:pPr>
            <a:r>
              <a:t/>
            </a:r>
            <a:endParaRPr sz="3200"/>
          </a:p>
          <a:p>
            <a:pPr lvl="0" marR="0" rtl="0" algn="l">
              <a:lnSpc>
                <a:spcPct val="120000"/>
              </a:lnSpc>
              <a:spcBef>
                <a:spcPts val="0"/>
              </a:spcBef>
              <a:spcAft>
                <a:spcPts val="0"/>
              </a:spcAft>
              <a:buNone/>
            </a:pPr>
            <a:r>
              <a:t/>
            </a:r>
            <a:endParaRPr/>
          </a:p>
        </p:txBody>
      </p:sp>
      <p:sp>
        <p:nvSpPr>
          <p:cNvPr id="502" name="Shape 5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Key to Effective Testing: Offering the Right Incentives</a:t>
            </a:r>
          </a:p>
        </p:txBody>
      </p:sp>
      <p:pic>
        <p:nvPicPr>
          <p:cNvPr id="508" name="Shape 508"/>
          <p:cNvPicPr preferRelativeResize="0"/>
          <p:nvPr/>
        </p:nvPicPr>
        <p:blipFill>
          <a:blip r:embed="rId3">
            <a:alphaModFix/>
          </a:blip>
          <a:stretch>
            <a:fillRect/>
          </a:stretch>
        </p:blipFill>
        <p:spPr>
          <a:xfrm>
            <a:off x="457197" y="2057400"/>
            <a:ext cx="8295582" cy="2514599"/>
          </a:xfrm>
          <a:prstGeom prst="rect">
            <a:avLst/>
          </a:prstGeom>
          <a:noFill/>
          <a:ln>
            <a:noFill/>
          </a:ln>
        </p:spPr>
      </p:pic>
      <p:sp>
        <p:nvSpPr>
          <p:cNvPr id="509" name="Shape 5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15" name="Shape 51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400"/>
              <a:t>Loop strategies to make path coverage more realistic. </a:t>
            </a:r>
          </a:p>
          <a:p>
            <a:pPr indent="-228600" lvl="0" marL="457200" marR="0" rtl="0" algn="l">
              <a:lnSpc>
                <a:spcPct val="120000"/>
              </a:lnSpc>
              <a:spcBef>
                <a:spcPts val="0"/>
              </a:spcBef>
              <a:spcAft>
                <a:spcPts val="0"/>
              </a:spcAft>
              <a:buSzPct val="100000"/>
            </a:pPr>
            <a:r>
              <a:rPr lang="en" sz="2400"/>
              <a:t>How coverage criteria relate in terms of cost and power.</a:t>
            </a:r>
          </a:p>
          <a:p>
            <a:pPr indent="-228600" lvl="0" marL="457200" marR="0" rtl="0" algn="l">
              <a:lnSpc>
                <a:spcPct val="120000"/>
              </a:lnSpc>
              <a:spcBef>
                <a:spcPts val="0"/>
              </a:spcBef>
              <a:spcAft>
                <a:spcPts val="0"/>
              </a:spcAft>
              <a:buSzPct val="100000"/>
            </a:pPr>
            <a:r>
              <a:rPr lang="en" sz="2400"/>
              <a:t>Test automation can be used to lower the cost and improve the quality of testing.</a:t>
            </a:r>
          </a:p>
          <a:p>
            <a:pPr indent="-228600" lvl="0" marL="457200" marR="0" rtl="0" algn="l">
              <a:lnSpc>
                <a:spcPct val="120000"/>
              </a:lnSpc>
              <a:spcBef>
                <a:spcPts val="0"/>
              </a:spcBef>
              <a:spcAft>
                <a:spcPts val="0"/>
              </a:spcAft>
              <a:buSzPct val="100000"/>
            </a:pPr>
            <a:r>
              <a:rPr lang="en" sz="2400"/>
              <a:t>Automation involves creating drivers, harnesses, stubs, and oracles.</a:t>
            </a:r>
          </a:p>
          <a:p>
            <a:pPr indent="-228600" lvl="0" marL="457200" marR="0" rtl="0" algn="l">
              <a:lnSpc>
                <a:spcPct val="120000"/>
              </a:lnSpc>
              <a:spcBef>
                <a:spcPts val="0"/>
              </a:spcBef>
              <a:spcAft>
                <a:spcPts val="0"/>
              </a:spcAft>
              <a:buSzPct val="100000"/>
            </a:pPr>
            <a:r>
              <a:rPr lang="en" sz="2400"/>
              <a:t>Systems can be tested in a top-down or bottom-up style.</a:t>
            </a:r>
          </a:p>
        </p:txBody>
      </p:sp>
      <p:sp>
        <p:nvSpPr>
          <p:cNvPr id="516" name="Shape 5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22" name="Shape 52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We’ve looked at developing test inputs…</a:t>
            </a:r>
          </a:p>
          <a:p>
            <a:pPr indent="-228600" lvl="0" marL="457200" marR="0" rtl="0" algn="l">
              <a:lnSpc>
                <a:spcPct val="120000"/>
              </a:lnSpc>
              <a:spcBef>
                <a:spcPts val="0"/>
              </a:spcBef>
              <a:spcAft>
                <a:spcPts val="0"/>
              </a:spcAft>
            </a:pPr>
            <a:r>
              <a:rPr lang="en"/>
              <a:t>What about the expected output?</a:t>
            </a:r>
          </a:p>
          <a:p>
            <a:pPr indent="-228600" lvl="1" marL="914400" marR="0" rtl="0" algn="l">
              <a:lnSpc>
                <a:spcPct val="120000"/>
              </a:lnSpc>
              <a:spcBef>
                <a:spcPts val="0"/>
              </a:spcBef>
              <a:spcAft>
                <a:spcPts val="0"/>
              </a:spcAft>
            </a:pPr>
            <a:r>
              <a:rPr lang="en"/>
              <a:t>Writing Test Oracles</a:t>
            </a:r>
          </a:p>
          <a:p>
            <a:pPr indent="-228600" lvl="0" marL="457200" marR="0" rtl="0" algn="l">
              <a:lnSpc>
                <a:spcPct val="120000"/>
              </a:lnSpc>
              <a:spcBef>
                <a:spcPts val="0"/>
              </a:spcBef>
              <a:spcAft>
                <a:spcPts val="0"/>
              </a:spcAft>
            </a:pPr>
            <a:r>
              <a:rPr lang="en"/>
              <a:t>Homework - questions?</a:t>
            </a:r>
          </a:p>
        </p:txBody>
      </p:sp>
      <p:sp>
        <p:nvSpPr>
          <p:cNvPr id="523" name="Shape 5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Dealing With Loops</a:t>
            </a:r>
          </a:p>
        </p:txBody>
      </p:sp>
      <p:sp>
        <p:nvSpPr>
          <p:cNvPr id="67" name="Shape 67"/>
          <p:cNvSpPr txBox="1"/>
          <p:nvPr>
            <p:ph idx="1" type="body"/>
          </p:nvPr>
        </p:nvSpPr>
        <p:spPr>
          <a:xfrm>
            <a:off x="457200" y="1600200"/>
            <a:ext cx="8538599" cy="4709700"/>
          </a:xfrm>
          <a:prstGeom prst="rect">
            <a:avLst/>
          </a:prstGeom>
        </p:spPr>
        <p:txBody>
          <a:bodyPr anchorCtr="0" anchor="t" bIns="91425" lIns="91425" rIns="91425" tIns="91425">
            <a:noAutofit/>
          </a:bodyPr>
          <a:lstStyle/>
          <a:p>
            <a:pPr indent="-228600" lvl="0" marL="457200" rtl="0">
              <a:lnSpc>
                <a:spcPct val="120000"/>
              </a:lnSpc>
              <a:spcBef>
                <a:spcPts val="0"/>
              </a:spcBef>
              <a:buSzPct val="100000"/>
            </a:pPr>
            <a:r>
              <a:rPr lang="en" sz="2600"/>
              <a:t>To make path coverage practical, constrain the number of loop iterations to </a:t>
            </a:r>
            <a:r>
              <a:rPr i="1" lang="en" sz="2600"/>
              <a:t>representative scenarios</a:t>
            </a:r>
            <a:r>
              <a:rPr lang="en" sz="2600"/>
              <a:t>.</a:t>
            </a:r>
          </a:p>
          <a:p>
            <a:pPr indent="-228600" lvl="0" marL="457200" rtl="0">
              <a:lnSpc>
                <a:spcPct val="120000"/>
              </a:lnSpc>
              <a:spcBef>
                <a:spcPts val="0"/>
              </a:spcBef>
              <a:buSzPct val="100000"/>
            </a:pPr>
            <a:r>
              <a:rPr lang="en" sz="2600"/>
              <a:t>For simple loops, write tests that:</a:t>
            </a:r>
          </a:p>
          <a:p>
            <a:pPr indent="-228600" lvl="1" marL="914400" rtl="0">
              <a:lnSpc>
                <a:spcPct val="120000"/>
              </a:lnSpc>
              <a:spcBef>
                <a:spcPts val="0"/>
              </a:spcBef>
              <a:buSzPct val="100000"/>
            </a:pPr>
            <a:r>
              <a:rPr lang="en" sz="2200"/>
              <a:t>Skip the loop entirely.</a:t>
            </a:r>
          </a:p>
          <a:p>
            <a:pPr indent="-228600" lvl="1" marL="914400" rtl="0">
              <a:lnSpc>
                <a:spcPct val="120000"/>
              </a:lnSpc>
              <a:spcBef>
                <a:spcPts val="0"/>
              </a:spcBef>
              <a:buSzPct val="100000"/>
            </a:pPr>
            <a:r>
              <a:rPr lang="en" sz="2200"/>
              <a:t>Take one pass through the loop. </a:t>
            </a:r>
          </a:p>
          <a:p>
            <a:pPr indent="-228600" lvl="1" marL="914400" rtl="0">
              <a:lnSpc>
                <a:spcPct val="120000"/>
              </a:lnSpc>
              <a:spcBef>
                <a:spcPts val="0"/>
              </a:spcBef>
              <a:buSzPct val="100000"/>
            </a:pPr>
            <a:r>
              <a:rPr lang="en" sz="2200"/>
              <a:t>Take two passes through the loop.</a:t>
            </a:r>
          </a:p>
          <a:p>
            <a:pPr indent="-228600" lvl="1" marL="914400" rtl="0">
              <a:lnSpc>
                <a:spcPct val="120000"/>
              </a:lnSpc>
              <a:spcBef>
                <a:spcPts val="0"/>
              </a:spcBef>
              <a:buSzPct val="100000"/>
            </a:pPr>
            <a:r>
              <a:rPr lang="en" sz="2200"/>
              <a:t>Choose an upper bound N, and:</a:t>
            </a:r>
          </a:p>
          <a:p>
            <a:pPr indent="-228600" lvl="2" marL="1371600" rtl="0">
              <a:lnSpc>
                <a:spcPct val="120000"/>
              </a:lnSpc>
              <a:spcBef>
                <a:spcPts val="0"/>
              </a:spcBef>
              <a:buSzPct val="100000"/>
            </a:pPr>
            <a:r>
              <a:rPr lang="en" sz="2200"/>
              <a:t>M passes, where 2 &lt; M &lt; N</a:t>
            </a:r>
          </a:p>
          <a:p>
            <a:pPr indent="-228600" lvl="2" marL="1371600" rtl="0">
              <a:lnSpc>
                <a:spcPct val="120000"/>
              </a:lnSpc>
              <a:spcBef>
                <a:spcPts val="0"/>
              </a:spcBef>
              <a:buSzPct val="100000"/>
            </a:pPr>
            <a:r>
              <a:rPr lang="en" sz="2200"/>
              <a:t>(N-1), N, and (N+1) passes</a:t>
            </a:r>
          </a:p>
        </p:txBody>
      </p:sp>
      <p:sp>
        <p:nvSpPr>
          <p:cNvPr id="68" name="Shape 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pic>
        <p:nvPicPr>
          <p:cNvPr id="73" name="Shape 73"/>
          <p:cNvPicPr preferRelativeResize="0"/>
          <p:nvPr/>
        </p:nvPicPr>
        <p:blipFill>
          <a:blip r:embed="rId3">
            <a:alphaModFix/>
          </a:blip>
          <a:stretch>
            <a:fillRect/>
          </a:stretch>
        </p:blipFill>
        <p:spPr>
          <a:xfrm>
            <a:off x="5305412" y="2326687"/>
            <a:ext cx="3838575" cy="3514725"/>
          </a:xfrm>
          <a:prstGeom prst="rect">
            <a:avLst/>
          </a:prstGeom>
          <a:noFill/>
          <a:ln>
            <a:noFill/>
          </a:ln>
        </p:spPr>
      </p:pic>
      <p:sp>
        <p:nvSpPr>
          <p:cNvPr id="74" name="Shape 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Nested Loops</a:t>
            </a:r>
          </a:p>
        </p:txBody>
      </p:sp>
      <p:sp>
        <p:nvSpPr>
          <p:cNvPr id="75" name="Shape 75"/>
          <p:cNvSpPr txBox="1"/>
          <p:nvPr>
            <p:ph idx="1" type="body"/>
          </p:nvPr>
        </p:nvSpPr>
        <p:spPr>
          <a:xfrm>
            <a:off x="457200" y="1600200"/>
            <a:ext cx="6575400" cy="4967700"/>
          </a:xfrm>
          <a:prstGeom prst="rect">
            <a:avLst/>
          </a:prstGeom>
        </p:spPr>
        <p:txBody>
          <a:bodyPr anchorCtr="0" anchor="t" bIns="91425" lIns="91425" rIns="91425" tIns="91425">
            <a:noAutofit/>
          </a:bodyPr>
          <a:lstStyle/>
          <a:p>
            <a:pPr indent="-228600" lvl="0" marL="457200" rtl="0">
              <a:lnSpc>
                <a:spcPct val="120000"/>
              </a:lnSpc>
              <a:spcBef>
                <a:spcPts val="0"/>
              </a:spcBef>
              <a:buSzPct val="100000"/>
            </a:pPr>
            <a:r>
              <a:rPr lang="en" sz="2400"/>
              <a:t>Often, loops are nested within other loops.</a:t>
            </a:r>
          </a:p>
          <a:p>
            <a:pPr indent="-228600" lvl="0" marL="457200" rtl="0">
              <a:lnSpc>
                <a:spcPct val="120000"/>
              </a:lnSpc>
              <a:spcBef>
                <a:spcPts val="0"/>
              </a:spcBef>
              <a:buSzPct val="100000"/>
            </a:pPr>
            <a:r>
              <a:rPr lang="en" sz="2400"/>
              <a:t>For each level, you should execute similar strategies to simple loops.</a:t>
            </a:r>
          </a:p>
          <a:p>
            <a:pPr indent="-228600" lvl="0" marL="457200" rtl="0">
              <a:lnSpc>
                <a:spcPct val="120000"/>
              </a:lnSpc>
              <a:spcBef>
                <a:spcPts val="0"/>
              </a:spcBef>
              <a:buSzPct val="100000"/>
            </a:pPr>
            <a:r>
              <a:rPr lang="en" sz="2400"/>
              <a:t>In addition:</a:t>
            </a:r>
          </a:p>
          <a:p>
            <a:pPr indent="-228600" lvl="1" marL="914400" rtl="0">
              <a:lnSpc>
                <a:spcPct val="120000"/>
              </a:lnSpc>
              <a:spcBef>
                <a:spcPts val="0"/>
              </a:spcBef>
              <a:buSzPct val="100000"/>
            </a:pPr>
            <a:r>
              <a:rPr lang="en" sz="2200"/>
              <a:t>Test innermost loop first with all outer loops executed the minimum number of times.</a:t>
            </a:r>
          </a:p>
          <a:p>
            <a:pPr indent="-228600" lvl="1" marL="914400" rtl="0">
              <a:lnSpc>
                <a:spcPct val="120000"/>
              </a:lnSpc>
              <a:spcBef>
                <a:spcPts val="0"/>
              </a:spcBef>
              <a:buSzPct val="100000"/>
            </a:pPr>
            <a:r>
              <a:rPr lang="en" sz="2200"/>
              <a:t>Move one loops out, keep the inner loop at “typical” iteration numbers, and test this layer as you did the previous layer.</a:t>
            </a:r>
          </a:p>
          <a:p>
            <a:pPr indent="-228600" lvl="1" marL="914400" rtl="0">
              <a:lnSpc>
                <a:spcPct val="120000"/>
              </a:lnSpc>
              <a:spcBef>
                <a:spcPts val="0"/>
              </a:spcBef>
              <a:buSzPct val="100000"/>
            </a:pPr>
            <a:r>
              <a:rPr lang="en" sz="2200"/>
              <a:t>Continue until the outermost loop tested.</a:t>
            </a:r>
          </a:p>
        </p:txBody>
      </p:sp>
      <p:sp>
        <p:nvSpPr>
          <p:cNvPr id="76" name="Shape 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Concatenated Loops</a:t>
            </a:r>
          </a:p>
        </p:txBody>
      </p:sp>
      <p:sp>
        <p:nvSpPr>
          <p:cNvPr id="82" name="Shape 82"/>
          <p:cNvSpPr txBox="1"/>
          <p:nvPr>
            <p:ph idx="1" type="body"/>
          </p:nvPr>
        </p:nvSpPr>
        <p:spPr>
          <a:xfrm>
            <a:off x="457200" y="1600200"/>
            <a:ext cx="6575400" cy="4967700"/>
          </a:xfrm>
          <a:prstGeom prst="rect">
            <a:avLst/>
          </a:prstGeom>
        </p:spPr>
        <p:txBody>
          <a:bodyPr anchorCtr="0" anchor="t" bIns="91425" lIns="91425" rIns="91425" tIns="91425">
            <a:noAutofit/>
          </a:bodyPr>
          <a:lstStyle/>
          <a:p>
            <a:pPr indent="-228600" lvl="0" marL="457200" rtl="0">
              <a:lnSpc>
                <a:spcPct val="120000"/>
              </a:lnSpc>
              <a:spcBef>
                <a:spcPts val="0"/>
              </a:spcBef>
              <a:buSzPct val="100000"/>
            </a:pPr>
            <a:r>
              <a:rPr lang="en" sz="2400"/>
              <a:t>One loop executes. The next line of code starts a new loop.</a:t>
            </a:r>
          </a:p>
          <a:p>
            <a:pPr indent="-228600" lvl="0" marL="457200" marR="0" rtl="0" algn="l">
              <a:lnSpc>
                <a:spcPct val="120000"/>
              </a:lnSpc>
              <a:spcBef>
                <a:spcPts val="0"/>
              </a:spcBef>
              <a:spcAft>
                <a:spcPts val="0"/>
              </a:spcAft>
              <a:buClr>
                <a:schemeClr val="dk1"/>
              </a:buClr>
              <a:buSzPct val="100000"/>
              <a:buFont typeface="Arial"/>
            </a:pPr>
            <a:r>
              <a:rPr lang="en" sz="2400"/>
              <a:t>These are generally independent.</a:t>
            </a:r>
          </a:p>
          <a:p>
            <a:pPr indent="-228600" lvl="1" marL="914400" marR="0" rtl="0" algn="l">
              <a:lnSpc>
                <a:spcPct val="120000"/>
              </a:lnSpc>
              <a:spcBef>
                <a:spcPts val="0"/>
              </a:spcBef>
              <a:spcAft>
                <a:spcPts val="0"/>
              </a:spcAft>
              <a:buClr>
                <a:schemeClr val="dk1"/>
              </a:buClr>
              <a:buSzPct val="80000"/>
              <a:buFont typeface="Arial"/>
            </a:pPr>
            <a:r>
              <a:rPr lang="en"/>
              <a:t>Most of the time...</a:t>
            </a:r>
          </a:p>
          <a:p>
            <a:pPr indent="-228600" lvl="0" marL="457200" marR="0" rtl="0" algn="l">
              <a:lnSpc>
                <a:spcPct val="120000"/>
              </a:lnSpc>
              <a:spcBef>
                <a:spcPts val="0"/>
              </a:spcBef>
              <a:spcAft>
                <a:spcPts val="0"/>
              </a:spcAft>
              <a:buClr>
                <a:schemeClr val="dk1"/>
              </a:buClr>
              <a:buSzPct val="100000"/>
              <a:buFont typeface="Arial"/>
            </a:pPr>
            <a:r>
              <a:rPr lang="en" sz="2400"/>
              <a:t>If not, follow a similar strategy to nested loops.</a:t>
            </a:r>
          </a:p>
          <a:p>
            <a:pPr indent="-228600" lvl="1" marL="914400" marR="0" rtl="0" algn="l">
              <a:lnSpc>
                <a:spcPct val="120000"/>
              </a:lnSpc>
              <a:spcBef>
                <a:spcPts val="0"/>
              </a:spcBef>
              <a:spcAft>
                <a:spcPts val="0"/>
              </a:spcAft>
              <a:buSzPct val="80000"/>
            </a:pPr>
            <a:r>
              <a:rPr lang="en"/>
              <a:t>Start with bottom loop, hold higher loops at minimal iteration numbers.</a:t>
            </a:r>
          </a:p>
          <a:p>
            <a:pPr indent="-228600" lvl="1" marL="914400" marR="0" rtl="0" algn="l">
              <a:lnSpc>
                <a:spcPct val="120000"/>
              </a:lnSpc>
              <a:spcBef>
                <a:spcPts val="0"/>
              </a:spcBef>
              <a:spcAft>
                <a:spcPts val="0"/>
              </a:spcAft>
            </a:pPr>
            <a:r>
              <a:rPr lang="en"/>
              <a:t>Work up towards the top, holding lower loops at “typical” iteration numbers.</a:t>
            </a:r>
          </a:p>
        </p:txBody>
      </p:sp>
      <p:pic>
        <p:nvPicPr>
          <p:cNvPr id="83" name="Shape 83"/>
          <p:cNvPicPr preferRelativeResize="0"/>
          <p:nvPr/>
        </p:nvPicPr>
        <p:blipFill>
          <a:blip r:embed="rId3">
            <a:alphaModFix/>
          </a:blip>
          <a:stretch>
            <a:fillRect/>
          </a:stretch>
        </p:blipFill>
        <p:spPr>
          <a:xfrm>
            <a:off x="7128625" y="2194237"/>
            <a:ext cx="1466850" cy="3324225"/>
          </a:xfrm>
          <a:prstGeom prst="rect">
            <a:avLst/>
          </a:prstGeom>
          <a:noFill/>
          <a:ln>
            <a:noFill/>
          </a:ln>
        </p:spPr>
      </p:pic>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These Loop Strategies?</a:t>
            </a:r>
          </a:p>
        </p:txBody>
      </p:sp>
      <p:sp>
        <p:nvSpPr>
          <p:cNvPr id="90" name="Shape 90"/>
          <p:cNvSpPr txBox="1"/>
          <p:nvPr>
            <p:ph idx="1" type="body"/>
          </p:nvPr>
        </p:nvSpPr>
        <p:spPr>
          <a:xfrm>
            <a:off x="457200" y="2358800"/>
            <a:ext cx="8538599" cy="4209300"/>
          </a:xfrm>
          <a:prstGeom prst="rect">
            <a:avLst/>
          </a:prstGeom>
        </p:spPr>
        <p:txBody>
          <a:bodyPr anchorCtr="0" anchor="t" bIns="91425" lIns="91425" rIns="91425" tIns="91425">
            <a:noAutofit/>
          </a:bodyPr>
          <a:lstStyle/>
          <a:p>
            <a:pPr indent="-228600" lvl="0" marL="457200" rtl="0">
              <a:lnSpc>
                <a:spcPct val="120000"/>
              </a:lnSpc>
              <a:spcBef>
                <a:spcPts val="0"/>
              </a:spcBef>
              <a:buSzPct val="100000"/>
            </a:pPr>
            <a:r>
              <a:rPr lang="en" sz="2200"/>
              <a:t>In proving formal correctness of a loop, we would establish preconditions, postconditions, and invariants that are true on each execution of the loop, then prove that these hold.</a:t>
            </a:r>
          </a:p>
          <a:p>
            <a:pPr indent="-228600" lvl="1" marL="914400" rtl="0">
              <a:lnSpc>
                <a:spcPct val="120000"/>
              </a:lnSpc>
              <a:spcBef>
                <a:spcPts val="0"/>
              </a:spcBef>
              <a:buSzPct val="100000"/>
            </a:pPr>
            <a:r>
              <a:rPr lang="en" sz="2200"/>
              <a:t>The loop executes </a:t>
            </a:r>
            <a:r>
              <a:rPr b="1" lang="en" sz="2200"/>
              <a:t>zero</a:t>
            </a:r>
            <a:r>
              <a:rPr lang="en" sz="2200"/>
              <a:t> times when the postconditions are true in advance.</a:t>
            </a:r>
          </a:p>
          <a:p>
            <a:pPr indent="-228600" lvl="1" marL="914400" rtl="0">
              <a:lnSpc>
                <a:spcPct val="120000"/>
              </a:lnSpc>
              <a:spcBef>
                <a:spcPts val="0"/>
              </a:spcBef>
              <a:buSzPct val="100000"/>
            </a:pPr>
            <a:r>
              <a:rPr lang="en" sz="2200"/>
              <a:t>The loop invariant is true on loop entry (</a:t>
            </a:r>
            <a:r>
              <a:rPr b="1" lang="en" sz="2200"/>
              <a:t>one</a:t>
            </a:r>
            <a:r>
              <a:rPr lang="en" sz="2200"/>
              <a:t>), then each loop iteration maintains the invariant (</a:t>
            </a:r>
            <a:r>
              <a:rPr b="1" lang="en" sz="2200"/>
              <a:t>many</a:t>
            </a:r>
            <a:r>
              <a:rPr lang="en" sz="2200"/>
              <a:t>). </a:t>
            </a:r>
          </a:p>
          <a:p>
            <a:pPr indent="-228600" lvl="2" marL="1371600" rtl="0">
              <a:lnSpc>
                <a:spcPct val="120000"/>
              </a:lnSpc>
              <a:spcBef>
                <a:spcPts val="0"/>
              </a:spcBef>
              <a:buSzPct val="100000"/>
            </a:pPr>
            <a:r>
              <a:rPr lang="en" sz="2200"/>
              <a:t>(invariant and !(loop condition) implies postconditions)</a:t>
            </a:r>
          </a:p>
          <a:p>
            <a:pPr indent="-228600" lvl="0" marL="457200" rtl="0">
              <a:lnSpc>
                <a:spcPct val="120000"/>
              </a:lnSpc>
              <a:spcBef>
                <a:spcPts val="0"/>
              </a:spcBef>
              <a:buSzPct val="100000"/>
            </a:pPr>
            <a:r>
              <a:rPr lang="en" sz="2200"/>
              <a:t>Loop testing strategies echo these cases.</a:t>
            </a:r>
          </a:p>
          <a:p>
            <a:pPr indent="0" lvl="0" marL="0" rtl="0">
              <a:lnSpc>
                <a:spcPct val="120000"/>
              </a:lnSpc>
              <a:spcBef>
                <a:spcPts val="0"/>
              </a:spcBef>
              <a:buNone/>
            </a:pPr>
            <a:r>
              <a:t/>
            </a:r>
            <a:endParaRPr sz="2200"/>
          </a:p>
        </p:txBody>
      </p:sp>
      <p:sp>
        <p:nvSpPr>
          <p:cNvPr id="91" name="Shape 91"/>
          <p:cNvSpPr txBox="1"/>
          <p:nvPr>
            <p:ph idx="2" type="body"/>
          </p:nvPr>
        </p:nvSpPr>
        <p:spPr>
          <a:xfrm>
            <a:off x="457200" y="1626800"/>
            <a:ext cx="8538599" cy="895799"/>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b="1" lang="en"/>
              <a:t>Why do these loop values make sense?</a:t>
            </a:r>
          </a:p>
        </p:txBody>
      </p:sp>
      <p:sp>
        <p:nvSpPr>
          <p:cNvPr id="92" name="Shape 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Identifying the Subpaths</a:t>
            </a:r>
          </a:p>
        </p:txBody>
      </p:sp>
      <p:sp>
        <p:nvSpPr>
          <p:cNvPr id="98" name="Shape 9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Number of paths can be limited by identifying a set of subpaths that can be combined to form all paths. </a:t>
            </a:r>
          </a:p>
          <a:p>
            <a:pPr indent="-228600" lvl="0" marL="457200" marR="0" rtl="0" algn="l">
              <a:lnSpc>
                <a:spcPct val="120000"/>
              </a:lnSpc>
              <a:spcBef>
                <a:spcPts val="0"/>
              </a:spcBef>
              <a:spcAft>
                <a:spcPts val="0"/>
              </a:spcAft>
            </a:pPr>
            <a:r>
              <a:rPr lang="en"/>
              <a:t>A control-flow graph has a number of </a:t>
            </a:r>
            <a:r>
              <a:rPr i="1" lang="en"/>
              <a:t>basis subpaths</a:t>
            </a:r>
            <a:r>
              <a:rPr lang="en"/>
              <a:t> equal to:</a:t>
            </a:r>
            <a:br>
              <a:rPr lang="en"/>
            </a:br>
            <a:r>
              <a:rPr lang="en"/>
              <a:t>	</a:t>
            </a:r>
            <a:r>
              <a:rPr b="1" i="1" lang="en"/>
              <a:t>number of edges - number of nodes + 2</a:t>
            </a:r>
          </a:p>
          <a:p>
            <a:pPr indent="-228600" lvl="0" marL="457200" marR="0" rtl="0" algn="l">
              <a:lnSpc>
                <a:spcPct val="120000"/>
              </a:lnSpc>
              <a:spcBef>
                <a:spcPts val="0"/>
              </a:spcBef>
              <a:spcAft>
                <a:spcPts val="0"/>
              </a:spcAft>
            </a:pPr>
            <a:r>
              <a:rPr lang="en"/>
              <a:t>This is known as the “cyclomatic complexity” of the control flow graph.</a:t>
            </a:r>
          </a:p>
        </p:txBody>
      </p:sp>
      <p:sp>
        <p:nvSpPr>
          <p:cNvPr id="99" name="Shape 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Subpaths</a:t>
            </a:r>
          </a:p>
        </p:txBody>
      </p:sp>
      <p:sp>
        <p:nvSpPr>
          <p:cNvPr id="105" name="Shape 10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sz="2000"/>
              <a:t>The number of paths through this code is exponential.</a:t>
            </a:r>
          </a:p>
          <a:p>
            <a:pPr indent="-228600" lvl="1" marL="914400" marR="0" rtl="0" algn="l">
              <a:lnSpc>
                <a:spcPct val="120000"/>
              </a:lnSpc>
              <a:spcBef>
                <a:spcPts val="0"/>
              </a:spcBef>
              <a:spcAft>
                <a:spcPts val="0"/>
              </a:spcAft>
              <a:buClr>
                <a:schemeClr val="dk1"/>
              </a:buClr>
              <a:buSzPct val="100000"/>
              <a:buFont typeface="Arial"/>
            </a:pPr>
            <a:r>
              <a:rPr lang="en" sz="1800"/>
              <a:t>N non-loop branches results in 2</a:t>
            </a:r>
            <a:r>
              <a:rPr baseline="30000" lang="en" sz="1800"/>
              <a:t>N</a:t>
            </a:r>
            <a:r>
              <a:rPr lang="en" sz="1800"/>
              <a:t> paths.</a:t>
            </a:r>
          </a:p>
          <a:p>
            <a:pPr indent="-228600" lvl="0" marL="457200" marR="0" rtl="0" algn="l">
              <a:lnSpc>
                <a:spcPct val="120000"/>
              </a:lnSpc>
              <a:spcBef>
                <a:spcPts val="0"/>
              </a:spcBef>
              <a:spcAft>
                <a:spcPts val="0"/>
              </a:spcAft>
              <a:buSzPct val="100000"/>
            </a:pPr>
            <a:r>
              <a:rPr lang="en" sz="2000"/>
              <a:t>However, there are many overlapping subpaths.</a:t>
            </a:r>
          </a:p>
          <a:p>
            <a:pPr indent="-228600" lvl="1" marL="914400" marR="0" rtl="0" algn="l">
              <a:lnSpc>
                <a:spcPct val="120000"/>
              </a:lnSpc>
              <a:spcBef>
                <a:spcPts val="0"/>
              </a:spcBef>
              <a:spcAft>
                <a:spcPts val="0"/>
              </a:spcAft>
              <a:buSzPct val="100000"/>
            </a:pPr>
            <a:r>
              <a:rPr lang="en" sz="1800"/>
              <a:t>number of edges - number of nodes + 2</a:t>
            </a:r>
          </a:p>
          <a:p>
            <a:pPr indent="-228600" lvl="1" marL="914400" marR="0" rtl="0" algn="l">
              <a:lnSpc>
                <a:spcPct val="120000"/>
              </a:lnSpc>
              <a:spcBef>
                <a:spcPts val="0"/>
              </a:spcBef>
              <a:spcAft>
                <a:spcPts val="0"/>
              </a:spcAft>
              <a:buSzPct val="100000"/>
            </a:pPr>
            <a:r>
              <a:rPr lang="en" sz="1800"/>
              <a:t>or… number of decision points +1</a:t>
            </a:r>
          </a:p>
          <a:p>
            <a:pPr indent="-228600" lvl="0" marL="457200" marR="0" rtl="0" algn="l">
              <a:lnSpc>
                <a:spcPct val="120000"/>
              </a:lnSpc>
              <a:spcBef>
                <a:spcPts val="0"/>
              </a:spcBef>
              <a:spcAft>
                <a:spcPts val="0"/>
              </a:spcAft>
              <a:buSzPct val="100000"/>
            </a:pPr>
            <a:r>
              <a:rPr lang="en" sz="2000"/>
              <a:t>We can combine these subpaths to form any path.</a:t>
            </a:r>
          </a:p>
        </p:txBody>
      </p:sp>
      <p:graphicFrame>
        <p:nvGraphicFramePr>
          <p:cNvPr id="106" name="Shape 106"/>
          <p:cNvGraphicFramePr/>
          <p:nvPr/>
        </p:nvGraphicFramePr>
        <p:xfrm>
          <a:off x="4692275" y="4212150"/>
          <a:ext cx="3000000" cy="3000000"/>
        </p:xfrm>
        <a:graphic>
          <a:graphicData uri="http://schemas.openxmlformats.org/drawingml/2006/table">
            <a:tbl>
              <a:tblPr>
                <a:noFill/>
                <a:tableStyleId>{AD5C28C3-CB6D-448C-94F2-032C776A4A87}</a:tableStyleId>
              </a:tblPr>
              <a:tblGrid>
                <a:gridCol w="850450"/>
                <a:gridCol w="850450"/>
                <a:gridCol w="850450"/>
                <a:gridCol w="850450"/>
                <a:gridCol w="850450"/>
              </a:tblGrid>
              <a:tr h="381000">
                <a:tc>
                  <a:txBody>
                    <a:bodyPr>
                      <a:noAutofit/>
                    </a:bodyPr>
                    <a:lstStyle/>
                    <a:p>
                      <a:pPr>
                        <a:spcBef>
                          <a:spcPts val="0"/>
                        </a:spcBef>
                        <a:buNone/>
                      </a:pPr>
                      <a:r>
                        <a:rPr lang="en"/>
                        <a:t>1</a:t>
                      </a:r>
                    </a:p>
                  </a:txBody>
                  <a:tcPr marT="91425" marB="91425" marR="91425" marL="91425"/>
                </a:tc>
                <a:tc>
                  <a:txBody>
                    <a:bodyPr>
                      <a:noAutofit/>
                    </a:bodyPr>
                    <a:lstStyle/>
                    <a:p>
                      <a:pPr>
                        <a:spcBef>
                          <a:spcPts val="0"/>
                        </a:spcBef>
                        <a:buNone/>
                      </a:pPr>
                      <a:r>
                        <a:rPr lang="en"/>
                        <a:t>False</a:t>
                      </a:r>
                    </a:p>
                  </a:txBody>
                  <a:tcPr marT="91425" marB="91425" marR="91425" marL="91425"/>
                </a:tc>
                <a:tc>
                  <a:txBody>
                    <a:bodyPr>
                      <a:noAutofit/>
                    </a:bodyPr>
                    <a:lstStyle/>
                    <a:p>
                      <a:pPr>
                        <a:spcBef>
                          <a:spcPts val="0"/>
                        </a:spcBef>
                        <a:buNone/>
                      </a:pPr>
                      <a:r>
                        <a:rPr lang="en"/>
                        <a:t>False</a:t>
                      </a:r>
                    </a:p>
                  </a:txBody>
                  <a:tcPr marT="91425" marB="91425" marR="91425" marL="91425"/>
                </a:tc>
                <a:tc>
                  <a:txBody>
                    <a:bodyPr>
                      <a:noAutofit/>
                    </a:bodyPr>
                    <a:lstStyle/>
                    <a:p>
                      <a:pPr>
                        <a:spcBef>
                          <a:spcPts val="0"/>
                        </a:spcBef>
                        <a:buNone/>
                      </a:pPr>
                      <a:r>
                        <a:rPr lang="en"/>
                        <a:t>False</a:t>
                      </a:r>
                    </a:p>
                  </a:txBody>
                  <a:tcPr marT="91425" marB="91425" marR="91425" marL="91425"/>
                </a:tc>
                <a:tc>
                  <a:txBody>
                    <a:bodyPr>
                      <a:noAutofit/>
                    </a:bodyPr>
                    <a:lstStyle/>
                    <a:p>
                      <a:pPr>
                        <a:spcBef>
                          <a:spcPts val="0"/>
                        </a:spcBef>
                        <a:buNone/>
                      </a:pPr>
                      <a:r>
                        <a:rPr lang="en"/>
                        <a:t>False</a:t>
                      </a:r>
                    </a:p>
                  </a:txBody>
                  <a:tcPr marT="91425" marB="91425" marR="91425" marL="91425"/>
                </a:tc>
              </a:tr>
              <a:tr h="381000">
                <a:tc>
                  <a:txBody>
                    <a:bodyPr>
                      <a:noAutofit/>
                    </a:bodyPr>
                    <a:lstStyle/>
                    <a:p>
                      <a:pPr>
                        <a:spcBef>
                          <a:spcPts val="0"/>
                        </a:spcBef>
                        <a:buNone/>
                      </a:pPr>
                      <a:r>
                        <a:rPr lang="en"/>
                        <a:t>2</a:t>
                      </a:r>
                    </a:p>
                  </a:txBody>
                  <a:tcPr marT="91425" marB="91425" marR="91425" marL="91425"/>
                </a:tc>
                <a:tc>
                  <a:txBody>
                    <a:bodyPr>
                      <a:noAutofit/>
                    </a:bodyPr>
                    <a:lstStyle/>
                    <a:p>
                      <a:pPr>
                        <a:spcBef>
                          <a:spcPts val="0"/>
                        </a:spcBef>
                        <a:buNone/>
                      </a:pPr>
                      <a:r>
                        <a:rPr lang="en">
                          <a:solidFill>
                            <a:srgbClr val="0000FF"/>
                          </a:solidFill>
                        </a:rPr>
                        <a:t>True</a:t>
                      </a:r>
                    </a:p>
                  </a:txBody>
                  <a:tcPr marT="91425" marB="91425" marR="91425" marL="91425"/>
                </a:tc>
                <a:tc>
                  <a:txBody>
                    <a:bodyPr>
                      <a:noAutofit/>
                    </a:bodyPr>
                    <a:lstStyle/>
                    <a:p>
                      <a:pPr>
                        <a:spcBef>
                          <a:spcPts val="0"/>
                        </a:spcBef>
                        <a:buNone/>
                      </a:pPr>
                      <a:r>
                        <a:rPr lang="en"/>
                        <a:t>False</a:t>
                      </a:r>
                    </a:p>
                  </a:txBody>
                  <a:tcPr marT="91425" marB="91425" marR="91425" marL="91425"/>
                </a:tc>
                <a:tc>
                  <a:txBody>
                    <a:bodyPr>
                      <a:noAutofit/>
                    </a:bodyPr>
                    <a:lstStyle/>
                    <a:p>
                      <a:pPr>
                        <a:spcBef>
                          <a:spcPts val="0"/>
                        </a:spcBef>
                        <a:buNone/>
                      </a:pPr>
                      <a:r>
                        <a:rPr lang="en"/>
                        <a:t>False</a:t>
                      </a:r>
                    </a:p>
                  </a:txBody>
                  <a:tcPr marT="91425" marB="91425" marR="91425" marL="91425"/>
                </a:tc>
                <a:tc>
                  <a:txBody>
                    <a:bodyPr>
                      <a:noAutofit/>
                    </a:bodyPr>
                    <a:lstStyle/>
                    <a:p>
                      <a:pPr>
                        <a:spcBef>
                          <a:spcPts val="0"/>
                        </a:spcBef>
                        <a:buNone/>
                      </a:pPr>
                      <a:r>
                        <a:rPr lang="en"/>
                        <a:t>Dalse</a:t>
                      </a:r>
                    </a:p>
                  </a:txBody>
                  <a:tcPr marT="91425" marB="91425" marR="91425" marL="91425"/>
                </a:tc>
              </a:tr>
              <a:tr h="381000">
                <a:tc>
                  <a:txBody>
                    <a:bodyPr>
                      <a:noAutofit/>
                    </a:bodyPr>
                    <a:lstStyle/>
                    <a:p>
                      <a:pPr>
                        <a:spcBef>
                          <a:spcPts val="0"/>
                        </a:spcBef>
                        <a:buNone/>
                      </a:pPr>
                      <a:r>
                        <a:rPr lang="en"/>
                        <a:t>3</a:t>
                      </a:r>
                    </a:p>
                  </a:txBody>
                  <a:tcPr marT="91425" marB="91425" marR="91425" marL="91425"/>
                </a:tc>
                <a:tc>
                  <a:txBody>
                    <a:bodyPr>
                      <a:noAutofit/>
                    </a:bodyPr>
                    <a:lstStyle/>
                    <a:p>
                      <a:pPr>
                        <a:spcBef>
                          <a:spcPts val="0"/>
                        </a:spcBef>
                        <a:buNone/>
                      </a:pPr>
                      <a:r>
                        <a:rPr lang="en"/>
                        <a:t>False</a:t>
                      </a:r>
                    </a:p>
                  </a:txBody>
                  <a:tcPr marT="91425" marB="91425" marR="91425" marL="91425"/>
                </a:tc>
                <a:tc>
                  <a:txBody>
                    <a:bodyPr>
                      <a:noAutofit/>
                    </a:bodyPr>
                    <a:lstStyle/>
                    <a:p>
                      <a:pPr>
                        <a:spcBef>
                          <a:spcPts val="0"/>
                        </a:spcBef>
                        <a:buNone/>
                      </a:pPr>
                      <a:r>
                        <a:rPr lang="en">
                          <a:solidFill>
                            <a:srgbClr val="0000FF"/>
                          </a:solidFill>
                        </a:rPr>
                        <a:t>True</a:t>
                      </a:r>
                    </a:p>
                  </a:txBody>
                  <a:tcPr marT="91425" marB="91425" marR="91425" marL="91425"/>
                </a:tc>
                <a:tc>
                  <a:txBody>
                    <a:bodyPr>
                      <a:noAutofit/>
                    </a:bodyPr>
                    <a:lstStyle/>
                    <a:p>
                      <a:pPr>
                        <a:spcBef>
                          <a:spcPts val="0"/>
                        </a:spcBef>
                        <a:buNone/>
                      </a:pPr>
                      <a:r>
                        <a:rPr lang="en">
                          <a:solidFill>
                            <a:schemeClr val="dk1"/>
                          </a:solidFill>
                        </a:rPr>
                        <a:t>False</a:t>
                      </a:r>
                    </a:p>
                  </a:txBody>
                  <a:tcPr marT="91425" marB="91425" marR="91425" marL="91425"/>
                </a:tc>
                <a:tc>
                  <a:txBody>
                    <a:bodyPr>
                      <a:noAutofit/>
                    </a:bodyPr>
                    <a:lstStyle/>
                    <a:p>
                      <a:pPr>
                        <a:spcBef>
                          <a:spcPts val="0"/>
                        </a:spcBef>
                        <a:buNone/>
                      </a:pPr>
                      <a:r>
                        <a:rPr lang="en">
                          <a:solidFill>
                            <a:schemeClr val="dk1"/>
                          </a:solidFill>
                        </a:rPr>
                        <a:t>False</a:t>
                      </a:r>
                    </a:p>
                  </a:txBody>
                  <a:tcPr marT="91425" marB="91425" marR="91425" marL="91425"/>
                </a:tc>
              </a:tr>
              <a:tr h="381000">
                <a:tc>
                  <a:txBody>
                    <a:bodyPr>
                      <a:noAutofit/>
                    </a:bodyPr>
                    <a:lstStyle/>
                    <a:p>
                      <a:pPr>
                        <a:spcBef>
                          <a:spcPts val="0"/>
                        </a:spcBef>
                        <a:buNone/>
                      </a:pPr>
                      <a:r>
                        <a:rPr lang="en"/>
                        <a:t>4</a:t>
                      </a:r>
                    </a:p>
                  </a:txBody>
                  <a:tcPr marT="91425" marB="91425" marR="91425" marL="91425"/>
                </a:tc>
                <a:tc>
                  <a:txBody>
                    <a:bodyPr>
                      <a:noAutofit/>
                    </a:bodyPr>
                    <a:lstStyle/>
                    <a:p>
                      <a:pPr>
                        <a:spcBef>
                          <a:spcPts val="0"/>
                        </a:spcBef>
                        <a:buNone/>
                      </a:pPr>
                      <a:r>
                        <a:rPr lang="en">
                          <a:solidFill>
                            <a:schemeClr val="dk1"/>
                          </a:solidFill>
                        </a:rPr>
                        <a:t>False</a:t>
                      </a:r>
                    </a:p>
                  </a:txBody>
                  <a:tcPr marT="91425" marB="91425" marR="91425" marL="91425"/>
                </a:tc>
                <a:tc>
                  <a:txBody>
                    <a:bodyPr>
                      <a:noAutofit/>
                    </a:bodyPr>
                    <a:lstStyle/>
                    <a:p>
                      <a:pPr>
                        <a:spcBef>
                          <a:spcPts val="0"/>
                        </a:spcBef>
                        <a:buNone/>
                      </a:pPr>
                      <a:r>
                        <a:rPr lang="en">
                          <a:solidFill>
                            <a:schemeClr val="dk1"/>
                          </a:solidFill>
                        </a:rPr>
                        <a:t>False</a:t>
                      </a:r>
                    </a:p>
                  </a:txBody>
                  <a:tcPr marT="91425" marB="91425" marR="91425" marL="91425"/>
                </a:tc>
                <a:tc>
                  <a:txBody>
                    <a:bodyPr>
                      <a:noAutofit/>
                    </a:bodyPr>
                    <a:lstStyle/>
                    <a:p>
                      <a:pPr>
                        <a:spcBef>
                          <a:spcPts val="0"/>
                        </a:spcBef>
                        <a:buNone/>
                      </a:pPr>
                      <a:r>
                        <a:rPr lang="en">
                          <a:solidFill>
                            <a:srgbClr val="0000FF"/>
                          </a:solidFill>
                        </a:rPr>
                        <a:t>True</a:t>
                      </a:r>
                    </a:p>
                  </a:txBody>
                  <a:tcPr marT="91425" marB="91425" marR="91425" marL="91425"/>
                </a:tc>
                <a:tc>
                  <a:txBody>
                    <a:bodyPr>
                      <a:noAutofit/>
                    </a:bodyPr>
                    <a:lstStyle/>
                    <a:p>
                      <a:pPr>
                        <a:spcBef>
                          <a:spcPts val="0"/>
                        </a:spcBef>
                        <a:buNone/>
                      </a:pPr>
                      <a:r>
                        <a:rPr lang="en">
                          <a:solidFill>
                            <a:schemeClr val="dk1"/>
                          </a:solidFill>
                        </a:rPr>
                        <a:t>False</a:t>
                      </a:r>
                    </a:p>
                  </a:txBody>
                  <a:tcPr marT="91425" marB="91425" marR="91425" marL="91425"/>
                </a:tc>
              </a:tr>
              <a:tr h="381000">
                <a:tc>
                  <a:txBody>
                    <a:bodyPr>
                      <a:noAutofit/>
                    </a:bodyPr>
                    <a:lstStyle/>
                    <a:p>
                      <a:pPr>
                        <a:spcBef>
                          <a:spcPts val="0"/>
                        </a:spcBef>
                        <a:buNone/>
                      </a:pPr>
                      <a:r>
                        <a:rPr lang="en"/>
                        <a:t>5</a:t>
                      </a:r>
                    </a:p>
                  </a:txBody>
                  <a:tcPr marT="91425" marB="91425" marR="91425" marL="91425"/>
                </a:tc>
                <a:tc>
                  <a:txBody>
                    <a:bodyPr>
                      <a:noAutofit/>
                    </a:bodyPr>
                    <a:lstStyle/>
                    <a:p>
                      <a:pPr>
                        <a:spcBef>
                          <a:spcPts val="0"/>
                        </a:spcBef>
                        <a:buNone/>
                      </a:pPr>
                      <a:r>
                        <a:rPr lang="en">
                          <a:solidFill>
                            <a:schemeClr val="dk1"/>
                          </a:solidFill>
                        </a:rPr>
                        <a:t>False</a:t>
                      </a:r>
                    </a:p>
                  </a:txBody>
                  <a:tcPr marT="91425" marB="91425" marR="91425" marL="91425"/>
                </a:tc>
                <a:tc>
                  <a:txBody>
                    <a:bodyPr>
                      <a:noAutofit/>
                    </a:bodyPr>
                    <a:lstStyle/>
                    <a:p>
                      <a:pPr>
                        <a:spcBef>
                          <a:spcPts val="0"/>
                        </a:spcBef>
                        <a:buNone/>
                      </a:pPr>
                      <a:r>
                        <a:rPr lang="en">
                          <a:solidFill>
                            <a:schemeClr val="dk1"/>
                          </a:solidFill>
                        </a:rPr>
                        <a:t>False</a:t>
                      </a:r>
                    </a:p>
                  </a:txBody>
                  <a:tcPr marT="91425" marB="91425" marR="91425" marL="91425"/>
                </a:tc>
                <a:tc>
                  <a:txBody>
                    <a:bodyPr>
                      <a:noAutofit/>
                    </a:bodyPr>
                    <a:lstStyle/>
                    <a:p>
                      <a:pPr>
                        <a:spcBef>
                          <a:spcPts val="0"/>
                        </a:spcBef>
                        <a:buNone/>
                      </a:pPr>
                      <a:r>
                        <a:rPr lang="en">
                          <a:solidFill>
                            <a:schemeClr val="dk1"/>
                          </a:solidFill>
                        </a:rPr>
                        <a:t>False</a:t>
                      </a:r>
                    </a:p>
                  </a:txBody>
                  <a:tcPr marT="91425" marB="91425" marR="91425" marL="91425"/>
                </a:tc>
                <a:tc>
                  <a:txBody>
                    <a:bodyPr>
                      <a:noAutofit/>
                    </a:bodyPr>
                    <a:lstStyle/>
                    <a:p>
                      <a:pPr>
                        <a:spcBef>
                          <a:spcPts val="0"/>
                        </a:spcBef>
                        <a:buNone/>
                      </a:pPr>
                      <a:r>
                        <a:rPr lang="en">
                          <a:solidFill>
                            <a:srgbClr val="0000FF"/>
                          </a:solidFill>
                        </a:rPr>
                        <a:t>True</a:t>
                      </a:r>
                    </a:p>
                  </a:txBody>
                  <a:tcPr marT="91425" marB="91425" marR="91425" marL="91425"/>
                </a:tc>
              </a:tr>
            </a:tbl>
          </a:graphicData>
        </a:graphic>
      </p:graphicFrame>
      <p:sp>
        <p:nvSpPr>
          <p:cNvPr id="107" name="Shape 107"/>
          <p:cNvSpPr txBox="1"/>
          <p:nvPr>
            <p:ph idx="2" type="body"/>
          </p:nvPr>
        </p:nvSpPr>
        <p:spPr>
          <a:xfrm>
            <a:off x="4692275" y="1600200"/>
            <a:ext cx="3994500" cy="2429400"/>
          </a:xfrm>
          <a:prstGeom prst="rect">
            <a:avLst/>
          </a:prstGeom>
        </p:spPr>
        <p:txBody>
          <a:bodyPr anchorCtr="0" anchor="t" bIns="91425" lIns="91425" rIns="91425" tIns="91425">
            <a:noAutofit/>
          </a:bodyPr>
          <a:lstStyle/>
          <a:p>
            <a:pPr rtl="0">
              <a:spcBef>
                <a:spcPts val="0"/>
              </a:spcBef>
              <a:buNone/>
            </a:pPr>
            <a:r>
              <a:rPr lang="en" sz="2400">
                <a:latin typeface="Courier New"/>
                <a:ea typeface="Courier New"/>
                <a:cs typeface="Courier New"/>
                <a:sym typeface="Courier New"/>
              </a:rPr>
              <a:t>if (a) 		S1;</a:t>
            </a:r>
          </a:p>
          <a:p>
            <a:pPr rtl="0">
              <a:spcBef>
                <a:spcPts val="0"/>
              </a:spcBef>
              <a:buNone/>
            </a:pPr>
            <a:r>
              <a:rPr lang="en" sz="2400">
                <a:latin typeface="Courier New"/>
                <a:ea typeface="Courier New"/>
                <a:cs typeface="Courier New"/>
                <a:sym typeface="Courier New"/>
              </a:rPr>
              <a:t>if (b)		S2;</a:t>
            </a:r>
          </a:p>
          <a:p>
            <a:pPr rtl="0">
              <a:spcBef>
                <a:spcPts val="0"/>
              </a:spcBef>
              <a:buNone/>
            </a:pPr>
            <a:r>
              <a:rPr lang="en" sz="2400">
                <a:latin typeface="Courier New"/>
                <a:ea typeface="Courier New"/>
                <a:cs typeface="Courier New"/>
                <a:sym typeface="Courier New"/>
              </a:rPr>
              <a:t>if (c)		S3;</a:t>
            </a:r>
          </a:p>
          <a:p>
            <a:pPr rtl="0">
              <a:spcBef>
                <a:spcPts val="0"/>
              </a:spcBef>
              <a:buNone/>
            </a:pPr>
            <a:r>
              <a:rPr lang="en" sz="2400">
                <a:latin typeface="Courier New"/>
                <a:ea typeface="Courier New"/>
                <a:cs typeface="Courier New"/>
                <a:sym typeface="Courier New"/>
              </a:rPr>
              <a:t>…</a:t>
            </a:r>
          </a:p>
          <a:p>
            <a:pPr rtl="0">
              <a:spcBef>
                <a:spcPts val="0"/>
              </a:spcBef>
              <a:buNone/>
            </a:pPr>
            <a:r>
              <a:rPr lang="en" sz="2400">
                <a:latin typeface="Courier New"/>
                <a:ea typeface="Courier New"/>
                <a:cs typeface="Courier New"/>
                <a:sym typeface="Courier New"/>
              </a:rPr>
              <a:t>if (x)		SN;	</a:t>
            </a:r>
          </a:p>
          <a:p>
            <a:pPr lvl="0">
              <a:spcBef>
                <a:spcPts val="0"/>
              </a:spcBef>
              <a:buNone/>
            </a:pPr>
            <a:r>
              <a:t/>
            </a:r>
            <a:endParaRPr/>
          </a:p>
        </p:txBody>
      </p:sp>
      <p:sp>
        <p:nvSpPr>
          <p:cNvPr id="108" name="Shape 1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