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6858000" cy="9144000"/>
  <p:embeddedFontLst>
    <p:embeddedFont>
      <p:font typeface="Droid Sans"/>
      <p:regular r:id="rId51"/>
      <p:bold r:id="rId52"/>
    </p:embeddedFont>
  </p:embeddedFontLst>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roidSans-regular.fntdata"/><Relationship Id="rId50" Type="http://schemas.openxmlformats.org/officeDocument/2006/relationships/slide" Target="slides/slide45.xml"/><Relationship Id="rId52" Type="http://schemas.openxmlformats.org/officeDocument/2006/relationships/font" Target="fonts/Droid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cessity_and_sufficiency#Necessity" TargetMode="External"/><Relationship Id="rId3" Type="http://schemas.openxmlformats.org/officeDocument/2006/relationships/hyperlink" Target="http://en.wikipedia.org/wiki/List_of_trigonometric_identities#Symmetry" TargetMode="External"/><Relationship Id="rId4" Type="http://schemas.openxmlformats.org/officeDocument/2006/relationships/hyperlink" Target="http://en.wikipedia.org/wiki/List_of_trigonometric_identities#Symmetry" TargetMode="External"/><Relationship Id="rId5" Type="http://schemas.openxmlformats.org/officeDocument/2006/relationships/hyperlink" Target="http://en.wikipedia.org/wiki/List_of_trigonometric_identities#Symmetry" TargetMode="External"/><Relationship Id="rId6" Type="http://schemas.openxmlformats.org/officeDocument/2006/relationships/hyperlink" Target="http://en.wikipedia.org/wiki/List_of_trigonometric_identities#Symmetry" TargetMode="External"/><Relationship Id="rId7" Type="http://schemas.openxmlformats.org/officeDocument/2006/relationships/hyperlink" Target="http://en.wikipedia.org/wiki/List_of_trigonometric_identities#Symmetry" TargetMode="External"/><Relationship Id="rId8" Type="http://schemas.openxmlformats.org/officeDocument/2006/relationships/hyperlink" Target="http://en.wikipedia.org/wiki/Software_testing#Defects_and_failure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(read), (discussion)</a:t>
            </a:r>
          </a:p>
          <a:p>
            <a:pPr lvl="0" rtl="0">
              <a:lnSpc>
                <a:spcPct val="115000"/>
              </a:lnSpc>
              <a:spcBef>
                <a:spcPts val="0"/>
              </a:spcBef>
              <a:buNone/>
            </a:pPr>
            <a:r>
              <a:rPr lang="en">
                <a:solidFill>
                  <a:schemeClr val="dk1"/>
                </a:solidFill>
              </a:rPr>
              <a:t>(read) - when thinking about cost, we need to consider two dimensions - how much does this end up costing us on a per test basis and for all tests - for instance, some oracles are expensive to build if you’re just going to use them on one test, but they work for a large number of tests, so overall, it’s quite cheap - you only have to build it once.</a:t>
            </a:r>
          </a:p>
          <a:p>
            <a:pPr rtl="0">
              <a:spcBef>
                <a:spcPts val="0"/>
              </a:spcBef>
              <a:buNone/>
            </a:pPr>
            <a:r>
              <a:rPr lang="en"/>
              <a:t>(read) - accuracy, if it says the test failed, did it actually fail?</a:t>
            </a:r>
          </a:p>
          <a:p>
            <a:pPr rtl="0">
              <a:spcBef>
                <a:spcPts val="0"/>
              </a:spcBef>
              <a:buNone/>
            </a:pPr>
            <a:r>
              <a:rPr lang="en"/>
              <a:t>(read) - or is it just good for one test?</a:t>
            </a:r>
          </a:p>
          <a:p>
            <a:pPr lvl="0" rtl="0">
              <a:spcBef>
                <a:spcPts val="0"/>
              </a:spcBef>
              <a:buNone/>
            </a:pPr>
            <a:r>
              <a:rPr lang="en"/>
              <a:t>So, as we go through these oracle types, keep in mind these properties. How expensive are they to either build, how accurate are they, and how widely applicable is their 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Specified oracles are called that simply because (read). Somewhere, we’ve written down what the correct behavior is, and we pull from that knowledge to judge test cases.</a:t>
            </a:r>
          </a:p>
          <a:p>
            <a:pPr rtl="0">
              <a:spcBef>
                <a:spcPts val="0"/>
              </a:spcBef>
              <a:buNone/>
            </a:pPr>
            <a:r>
              <a:rPr lang="en"/>
              <a:t>So, most simple example - (read). Now, how would you place that in terms of cost, accuracy, and completeness? (discuss) - low per test cost, high overall cost since there is no reuse.high accuracy, pretty absolute. low completeness. </a:t>
            </a:r>
          </a:p>
          <a:p>
            <a:pPr rtl="0">
              <a:spcBef>
                <a:spcPts val="0"/>
              </a:spcBef>
              <a:buNone/>
            </a:pPr>
            <a:r>
              <a:rPr lang="en"/>
              <a:t>How could we extend this to multiple tests? (discuss)</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Make assertions about properties that should never be violated, then see if the output - in whatever form it takes - obeys those properties. </a:t>
            </a:r>
          </a:p>
          <a:p>
            <a:pPr rtl="0">
              <a:spcBef>
                <a:spcPts val="0"/>
              </a:spcBef>
              <a:buNone/>
            </a:pPr>
            <a:r>
              <a:rPr lang="en"/>
              <a:t>Often take the form of assertions - I assert that X is always less than Y - and many languages actually support the ability to assert a property and see if it holds at the point in execution where it is asserted. In Java, JUnit tests are built on executable assertions. If they are violated, test execution stops.</a:t>
            </a:r>
          </a:p>
          <a:p>
            <a:pPr rtl="0">
              <a:spcBef>
                <a:spcPts val="0"/>
              </a:spcBef>
              <a:buNone/>
            </a:pPr>
            <a:r>
              <a:rPr lang="en"/>
              <a:t>Some libraries also add contracts, pre and post conditions that you define for methods, loops, or other conditional statements that must never be violated. Similar idea - throughout the code, or in test cases, you can sprinkle these check statements. You can use those to issue a test failure, or even put them in the real system code and use them to gracefully stop execution if something goes wrong.</a:t>
            </a:r>
          </a:p>
          <a:p>
            <a:pPr lvl="0" rtl="0">
              <a:spcBef>
                <a:spcPts val="0"/>
              </a:spcBef>
              <a:buNone/>
            </a:pPr>
            <a:r>
              <a:rPr lang="en"/>
              <a:t>These are a little more general than expected value oracles - they tend to work for multiple tests. The downside is that they only tell us if the behavior is wrong if we wrote in a property that gets violated. (cost - relatively low per test, medium overall - assertions tend to be tied to specific parts of the code - so you get multiple tests out of them, but still not that many tests usually, accuracy - high, completeness - better, but still restricted to the exact properties we’ve written)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form of specified oracle is a model of the system. Models are great - often, in industrial development, teams build models of the system in order to analyze and look for problems in the requirements specification. We talked about this a little before the midterm.</a:t>
            </a:r>
          </a:p>
          <a:p>
            <a:pPr lvl="0" rtl="0">
              <a:spcBef>
                <a:spcPts val="0"/>
              </a:spcBef>
              <a:buNone/>
            </a:pPr>
            <a:r>
              <a:rPr lang="en"/>
              <a:t>These models give some idea of how aspects of the system should behave in a variety of situations. </a:t>
            </a:r>
          </a:p>
          <a:p>
            <a:pPr lvl="0" rtl="0">
              <a:spcBef>
                <a:spcPts val="0"/>
              </a:spcBef>
              <a:buNone/>
            </a:pPr>
            <a:r>
              <a:rPr lang="en"/>
              <a:t>Take this model - built in the Stateflow notation. It models the behavior of the software for a simplified pacemaker. </a:t>
            </a:r>
          </a:p>
          <a:p>
            <a:pPr lvl="0" rtl="0">
              <a:spcBef>
                <a:spcPts val="0"/>
              </a:spcBef>
              <a:buNone/>
            </a:pPr>
            <a:r>
              <a:rPr lang="en"/>
              <a:t>This software listens to timestamped sensor readings, and if a minute passes without a sensed natural heartbeat, it issues a timestamped command to shock the heart.</a:t>
            </a:r>
          </a:p>
          <a:p>
            <a:pPr lvl="0" rtl="0">
              <a:spcBef>
                <a:spcPts val="0"/>
              </a:spcBef>
              <a:buNone/>
            </a:pPr>
            <a:r>
              <a:rPr lang="en"/>
              <a:t>-This is a model that can, in a way, be executed. It’s not a substitute for the real system - it abstracts away a lot of the details - but can serve as a source of oracle information - tells us how the system should behave. </a:t>
            </a:r>
          </a:p>
          <a:p>
            <a:pPr rtl="0">
              <a:spcBef>
                <a:spcPts val="0"/>
              </a:spcBef>
              <a:buNone/>
            </a:pPr>
            <a:r>
              <a:rPr lang="en"/>
              <a:t>Can gen tests, apply to both, compare results to model</a:t>
            </a:r>
          </a:p>
          <a:p>
            <a:pPr lvl="0" rtl="0">
              <a:spcBef>
                <a:spcPts val="0"/>
              </a:spcBef>
              <a:buNone/>
            </a:pPr>
            <a:r>
              <a:rPr lang="en"/>
              <a:t>(cost - high per test/low overall, can be high completeness - depends on the scale of the model - but usually a whole family of tests) - what about accuracy? What do you think?</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make a sandwich while they execute. </a:t>
            </a:r>
          </a:p>
          <a:p>
            <a:pPr lvl="0" rtl="0">
              <a:spcBef>
                <a:spcPts val="0"/>
              </a:spcBef>
              <a:buNone/>
            </a:pPr>
            <a:r>
              <a:rPr lang="en"/>
              <a:t>We don’t live in an ideal world. These models - while prescribing behavior - operate at an abstracted level. They need to be useful for design or requirements analysis, and if you model every detail down to the hardware level, you’re just building the final system. That isn’t useful from a design perspective. So, you at least abstract </a:t>
            </a:r>
          </a:p>
          <a:p>
            <a:pPr lvl="0" rtl="0">
              <a:spcBef>
                <a:spcPts val="0"/>
              </a:spcBef>
              <a:buNone/>
            </a:pPr>
            <a:r>
              <a:rPr lang="en"/>
              <a:t>This makes conformance testing particularly challenging for many systems - especially embedded or real-time systems, where the execution of the system is highly dependent on the timing of input - when it arrives, when output is released, how much time computation takes - many details that are often abstracted from the models. </a:t>
            </a:r>
          </a:p>
          <a:p>
            <a:pPr lvl="0" rtl="0">
              <a:spcBef>
                <a:spcPts val="0"/>
              </a:spcBef>
              <a:buNone/>
            </a:pPr>
            <a:r>
              <a:rPr lang="en">
                <a:solidFill>
                  <a:schemeClr val="dk1"/>
                </a:solidFill>
              </a:rPr>
              <a:t>-Consider the actual operating environment of the implementation of the SimplePacing software. A number of abstractions have been made in the interest of better analyzing the core requirements, or because the final details were not yet known.  </a:t>
            </a:r>
          </a:p>
          <a:p>
            <a:pPr lvl="0" rtl="0">
              <a:spcBef>
                <a:spcPts val="0"/>
              </a:spcBef>
              <a:buNone/>
            </a:pPr>
            <a:r>
              <a:rPr lang="en">
                <a:solidFill>
                  <a:schemeClr val="dk1"/>
                </a:solidFill>
              </a:rPr>
              <a:t>-For example, the model receives a simple binary sense. In the real world, the electrical impulses being sensed in the heart are complex analog readings, prone to noise.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All of these issues can lead to behavior that is very different from the one produced by a model. </a:t>
            </a:r>
            <a:r>
              <a:rPr lang="en">
                <a:solidFill>
                  <a:schemeClr val="dk1"/>
                </a:solidFill>
              </a:rPr>
              <a:t>So, what happens is that the model and the system start to disagree, and that doesn’t always mean the implementation is wrong. It becomes hard to seperate fault-indicative behavior from false failure verdicts - where the execution of model and system diverge - that a developer must investigate, potentially negating the benefits of MBO. So, model-based oracles offer a lot of promise - potentially being useful for almost any testing scenario, but abstraction can be a problem. Correctness isn’t always assured.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 the past few years, there has been more interest in the idea of somehow automatically synthesizing an oracle. Recent research has shown that you may be able to derive an oracle from either project artifacts - data mining of documentation or requirements spec, or using older versions of the system, or taking existing test cases and from observing executions of the system and detecting properties from executions that you know to be correct.</a:t>
            </a:r>
          </a:p>
          <a:p>
            <a:pPr lvl="0" rtl="0">
              <a:spcBef>
                <a:spcPts val="0"/>
              </a:spcBef>
              <a:buNone/>
            </a:pPr>
            <a:r>
              <a:rPr lang="en"/>
              <a:t>These methods vary in terms of cost and completeness, but they are often cheaper on an overall basis than coming up with tests yourself and often work for multiple test cases. So, that’s promising. The main caveat with automatically learning oracles is that since all of these are guesses made from learning processes - and aren’t the product of human specification - they potentially suffer from accuracy issues. The learned oracle may be incorrect. To help, many of these methods also can make use of some form of human feedback as a sanity check.</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we take both, run them, and see if they agree. </a:t>
            </a:r>
          </a:p>
          <a:p>
            <a:pPr rtl="0">
              <a:spcBef>
                <a:spcPts val="0"/>
              </a:spcBef>
              <a:buNone/>
            </a:pPr>
            <a:r>
              <a:rPr lang="en"/>
              <a:t>Called a (read)</a:t>
            </a:r>
          </a:p>
          <a:p>
            <a:pPr rtl="0">
              <a:spcBef>
                <a:spcPts val="0"/>
              </a:spcBef>
              <a:buNone/>
            </a:pPr>
            <a:r>
              <a:rPr lang="en"/>
              <a:t>(read) This sounds unlikely. Why on earth would you build two copies of a program? (discuss)</a:t>
            </a:r>
          </a:p>
          <a:p>
            <a:pPr rtl="0">
              <a:spcBef>
                <a:spcPts val="0"/>
              </a:spcBef>
              <a:buNone/>
            </a:pPr>
            <a:r>
              <a:rPr lang="en"/>
              <a:t>(might be different designs and you don’t know which would be more efficient)</a:t>
            </a:r>
          </a:p>
          <a:p>
            <a:pPr rtl="0">
              <a:spcBef>
                <a:spcPts val="0"/>
              </a:spcBef>
              <a:buNone/>
            </a:pPr>
            <a:r>
              <a:rPr lang="en"/>
              <a:t>You don’t do this often at all, and never for your whole system, but with some critical methods, you might have two independent teams create their own implementation of that method, then at runtime, you compare the results of both to see if they line up - it’s a software extension of the idea of triple redundancy - where you have multiple copies of the same hardware running. </a:t>
            </a:r>
          </a:p>
          <a:p>
            <a:pPr rtl="0">
              <a:spcBef>
                <a:spcPts val="0"/>
              </a:spcBef>
              <a:buNone/>
            </a:pPr>
            <a:r>
              <a:rPr lang="en"/>
              <a:t>Now, this is uncommon due to the cost of double implementation, but there is some exploration of automated versions of this where a search algorithm - powered by a genetic algorithm uses a set of common transformations to automatically create different versions of a program for testing purposes. You can see if those all produce the same results.</a:t>
            </a:r>
          </a:p>
          <a:p>
            <a:pPr lvl="0" rtl="0">
              <a:spcBef>
                <a:spcPts val="0"/>
              </a:spcBef>
              <a:buNone/>
            </a:pPr>
            <a:r>
              <a:rPr lang="en"/>
              <a:t>(cost - high if you’re writing code manually and weren’t planning on doing this for non-testing purposes, but low if you were or if you use genetic programming, accuracy - that depents… both might be wrong and you don’t know which is right, completeness - depends on level of duplication, but for the parts you duplicate, high)</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this point, testing is nothing new to you. But, let’s go back to the basics for a second. When we talk about testing, we’re talking about an investigation - a search for problems. There are a ton of components to the testing process, but really, for an investigation, there are two things we can do. We poke the system, and we see what happens. So, the problem at the core of testing is coming up with interesting inputs and making sense of the results.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you wouldn’t generally produce multiple implementations at the same time for testing, but a common, closely related, practice is regression testing - read. That’s normal, you want to know if any modifications you’ve made have interfered with functions that you know work. If it passed before, it should pass now. You older system is the oracle. Anything that passed on the old system should still pass. That seems like it shouldn’t be a huge problem, but you’d be surprised how fragile systems can be. For functionality that you were confident worked correctly, you could see if the old and new versions produce the same output. This helps solve certain testing questions</a:t>
            </a:r>
          </a:p>
          <a:p>
            <a:pPr lvl="0" rtl="0">
              <a:spcBef>
                <a:spcPts val="0"/>
              </a:spcBef>
              <a:buNone/>
            </a:pPr>
            <a:r>
              <a:rPr lang="en"/>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solidFill>
                  <a:srgbClr val="252525"/>
                </a:solidFill>
                <a:highlight>
                  <a:srgbClr val="FFFFFF"/>
                </a:highlight>
              </a:rPr>
              <a:t> A metamorphic relation (MR) is a</a:t>
            </a:r>
            <a:r>
              <a:rPr lang="en">
                <a:solidFill>
                  <a:srgbClr val="0B0080"/>
                </a:solidFill>
                <a:highlight>
                  <a:srgbClr val="FFFFFF"/>
                </a:highlight>
                <a:hlinkClick r:id="rId2"/>
              </a:rPr>
              <a:t>necessary</a:t>
            </a:r>
            <a:r>
              <a:rPr lang="en">
                <a:solidFill>
                  <a:srgbClr val="252525"/>
                </a:solidFill>
                <a:highlight>
                  <a:srgbClr val="FFFFFF"/>
                </a:highlight>
              </a:rPr>
              <a:t> property of the function, such as “</a:t>
            </a:r>
            <a:r>
              <a:rPr lang="en">
                <a:solidFill>
                  <a:srgbClr val="0B0080"/>
                </a:solidFill>
                <a:highlight>
                  <a:srgbClr val="FFFFFF"/>
                </a:highlight>
                <a:hlinkClick r:id="rId3"/>
              </a:rPr>
              <a:t>sin </a:t>
            </a:r>
            <a:r>
              <a:rPr i="1" lang="en">
                <a:solidFill>
                  <a:srgbClr val="0B0080"/>
                </a:solidFill>
                <a:highlight>
                  <a:srgbClr val="FFFFFF"/>
                </a:highlight>
                <a:hlinkClick r:id="rId4"/>
              </a:rPr>
              <a:t>x</a:t>
            </a:r>
            <a:r>
              <a:rPr lang="en">
                <a:solidFill>
                  <a:srgbClr val="0B0080"/>
                </a:solidFill>
                <a:highlight>
                  <a:srgbClr val="FFFFFF"/>
                </a:highlight>
                <a:hlinkClick r:id="rId5"/>
              </a:rPr>
              <a:t> = sin (</a:t>
            </a:r>
            <a:r>
              <a:rPr i="1" lang="en">
                <a:solidFill>
                  <a:srgbClr val="0B0080"/>
                </a:solidFill>
                <a:highlight>
                  <a:srgbClr val="FFFFFF"/>
                </a:highlight>
                <a:hlinkClick r:id="rId6"/>
              </a:rPr>
              <a:t>π − x</a:t>
            </a:r>
            <a:r>
              <a:rPr lang="en">
                <a:solidFill>
                  <a:srgbClr val="0B0080"/>
                </a:solidFill>
                <a:highlight>
                  <a:srgbClr val="FFFFFF"/>
                </a:highlight>
                <a:hlinkClick r:id="rId7"/>
              </a:rPr>
              <a:t>)</a:t>
            </a:r>
            <a:r>
              <a:rPr lang="en">
                <a:solidFill>
                  <a:srgbClr val="252525"/>
                </a:solidFill>
                <a:highlight>
                  <a:srgbClr val="FFFFFF"/>
                </a:highlight>
              </a:rPr>
              <a:t>”. Hence, the program under test should have the same expected output for an original test case “0.1234” and a follow-up test case “</a:t>
            </a:r>
            <a:r>
              <a:rPr i="1" lang="en">
                <a:solidFill>
                  <a:srgbClr val="252525"/>
                </a:solidFill>
                <a:highlight>
                  <a:srgbClr val="FFFFFF"/>
                </a:highlight>
              </a:rPr>
              <a:t>π</a:t>
            </a:r>
            <a:r>
              <a:rPr lang="en">
                <a:solidFill>
                  <a:srgbClr val="252525"/>
                </a:solidFill>
                <a:highlight>
                  <a:srgbClr val="FFFFFF"/>
                </a:highlight>
              </a:rPr>
              <a:t> − 0.1234”. If the actual outputs from the program under test for these two test cases are different, it indicates a </a:t>
            </a:r>
            <a:r>
              <a:rPr lang="en">
                <a:solidFill>
                  <a:srgbClr val="0B0080"/>
                </a:solidFill>
                <a:highlight>
                  <a:srgbClr val="FFFFFF"/>
                </a:highlight>
                <a:hlinkClick r:id="rId8"/>
              </a:rPr>
              <a:t>failure</a:t>
            </a:r>
            <a:r>
              <a:rPr lang="en">
                <a:solidFill>
                  <a:srgbClr val="252525"/>
                </a:solidFill>
                <a:highlight>
                  <a:srgbClr val="FFFFFF"/>
                </a:highlight>
              </a:rPr>
              <a:t>.</a:t>
            </a:r>
          </a:p>
          <a:p>
            <a:pPr rtl="0">
              <a:spcBef>
                <a:spcPts val="0"/>
              </a:spcBef>
              <a:buNone/>
            </a:pPr>
            <a:r>
              <a:rPr lang="en">
                <a:solidFill>
                  <a:srgbClr val="252525"/>
                </a:solidFill>
                <a:highlight>
                  <a:srgbClr val="FFFFFF"/>
                </a:highlight>
              </a:rPr>
              <a:t>(read) - for instance, these have been used to test search engines like Google, where you can’t come up with expected output, but you know general properties of how the pagerank algorithm works and how similar searches will get relate to each other. So, you could come up with similarity properties between two different searches and see if those hold on the output side.</a:t>
            </a:r>
          </a:p>
          <a:p>
            <a:pPr lvl="0" rtl="0">
              <a:spcBef>
                <a:spcPts val="0"/>
              </a:spcBef>
              <a:buNone/>
            </a:pPr>
            <a:r>
              <a:rPr lang="en">
                <a:solidFill>
                  <a:srgbClr val="252525"/>
                </a:solidFill>
                <a:highlight>
                  <a:srgbClr val="FFFFFF"/>
                </a:highlight>
              </a:rPr>
              <a:t>(discuss cost - can be hard to come up with these properties, but once you have them, it’s similar to self-checks - the more applicable they are, the lower the overall cost, accuracy - tends to be higher if you come up with them by hand, completeness - works for multiple tests, but tends to be function specific, so medium)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 We talked about these as a form of self-check oracle.</a:t>
            </a:r>
          </a:p>
          <a:p>
            <a:pPr rtl="0">
              <a:spcBef>
                <a:spcPts val="0"/>
              </a:spcBef>
              <a:buNone/>
            </a:pPr>
            <a:r>
              <a:rPr lang="en">
                <a:solidFill>
                  <a:srgbClr val="252525"/>
                </a:solidFill>
                <a:highlight>
                  <a:srgbClr val="FFFFFF"/>
                </a:highlight>
              </a:rPr>
              <a:t>This is pretty exciting - we take observations from what happens when we execute and state that these things should always hold out, regardless of the input. If they don’t, then you’ve found a bug.</a:t>
            </a:r>
          </a:p>
          <a:p>
            <a:pPr lvl="0" rtl="0">
              <a:spcBef>
                <a:spcPts val="0"/>
              </a:spcBef>
              <a:buNone/>
            </a:pPr>
            <a:r>
              <a:rPr lang="en">
                <a:solidFill>
                  <a:srgbClr val="252525"/>
                </a:solidFill>
                <a:highlight>
                  <a:srgbClr val="FFFFFF"/>
                </a:highlight>
              </a:rPr>
              <a:t>(discussion - cost - quite low since you can do this automatically, accuracy - depends on how good the extracted properties are - the problem is that you’re learning from a potentially bad program and it depends on how much data you feed it, completeness - medium, specific to parts of the code again)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Just as we had invariants as a form of specified oracle, we also talked about using system models as an oracle. And, just as we can learn invariants, we can learn models. (read)</a:t>
            </a:r>
          </a:p>
          <a:p>
            <a:pPr rtl="0">
              <a:spcBef>
                <a:spcPts val="0"/>
              </a:spcBef>
              <a:buNone/>
            </a:pPr>
            <a:r>
              <a:rPr lang="en">
                <a:solidFill>
                  <a:srgbClr val="252525"/>
                </a:solidFill>
                <a:highlight>
                  <a:srgbClr val="FFFFFF"/>
                </a:highlight>
              </a:rPr>
              <a:t>(read) - a recent study found that for complex systems, over half of the learned invariants were wrong.</a:t>
            </a:r>
          </a:p>
          <a:p>
            <a:pPr rtl="0">
              <a:spcBef>
                <a:spcPts val="0"/>
              </a:spcBef>
              <a:buNone/>
            </a:pPr>
            <a:r>
              <a:rPr lang="en">
                <a:solidFill>
                  <a:srgbClr val="252525"/>
                </a:solidFill>
                <a:highlight>
                  <a:srgbClr val="FFFFFF"/>
                </a:highlight>
              </a:rPr>
              <a:t>(read) - but, we need to know that those executions are correct, which requires a lot of effort. We need to make sure we get more out of this than we put in, otherwise there is no point. </a:t>
            </a:r>
          </a:p>
          <a:p>
            <a:pPr rtl="0">
              <a:spcBef>
                <a:spcPts val="0"/>
              </a:spcBef>
              <a:buNone/>
            </a:pPr>
            <a:r>
              <a:rPr lang="en">
                <a:solidFill>
                  <a:srgbClr val="252525"/>
                </a:solidFill>
                <a:highlight>
                  <a:srgbClr val="FFFFFF"/>
                </a:highlight>
              </a:rPr>
              <a:t>(discussion) </a:t>
            </a:r>
          </a:p>
          <a:p>
            <a:pPr lvl="0" rtl="0">
              <a:spcBef>
                <a:spcPts val="0"/>
              </a:spcBef>
              <a:buNone/>
            </a:pPr>
            <a:r>
              <a:rPr lang="en">
                <a:solidFill>
                  <a:srgbClr val="252525"/>
                </a:solidFill>
                <a:highlight>
                  <a:srgbClr val="FFFFFF"/>
                </a:highlight>
              </a:rPr>
              <a:t>human feedback can help, but again, requires effort. How can we automatically tune this process?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So, if we want to work on the accuracy, get some more information to work with, one idea is to build our own faults in to the sysem (read)</a:t>
            </a:r>
          </a:p>
          <a:p>
            <a:pPr rtl="0">
              <a:spcBef>
                <a:spcPts val="0"/>
              </a:spcBef>
              <a:buNone/>
            </a:pPr>
            <a:r>
              <a:rPr lang="en">
                <a:solidFill>
                  <a:srgbClr val="252525"/>
                </a:solidFill>
                <a:highlight>
                  <a:srgbClr val="FFFFFF"/>
                </a:highlight>
              </a:rPr>
              <a:t>We don’t know if our system is working, but what if we break our system on purpose? Could we get some more information by doing that? (read)</a:t>
            </a:r>
          </a:p>
          <a:p>
            <a:pPr lvl="0" rtl="0">
              <a:spcBef>
                <a:spcPts val="0"/>
              </a:spcBef>
              <a:buNone/>
            </a:pPr>
            <a:r>
              <a:rPr lang="en">
                <a:solidFill>
                  <a:srgbClr val="252525"/>
                </a:solidFill>
                <a:highlight>
                  <a:srgbClr val="FFFFFF"/>
                </a:highlight>
              </a:rPr>
              <a:t>We can use that knowledge, from the deliberately seeded faults, to improve our testing - to refine these oracles - and find the real faults in the system. Once we seed faults, we can see if our derived oracles catch those fake faults - that gives us evidence that we’re on the right track.</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7" name="Shape 28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The basic idea is that there are types of faults we might expect in the system, and we can go through and insert those by taking a block of code and transforming it so that it is now broken. There are a lot of different faults we could model, and these code transformations get pretty complex, but to give some basic examples, we could </a:t>
            </a:r>
          </a:p>
          <a:p>
            <a:pPr rtl="0">
              <a:spcBef>
                <a:spcPts val="0"/>
              </a:spcBef>
              <a:buNone/>
            </a:pPr>
            <a:r>
              <a:rPr lang="en">
                <a:solidFill>
                  <a:srgbClr val="252525"/>
                </a:solidFill>
                <a:highlight>
                  <a:srgbClr val="FFFFFF"/>
                </a:highlight>
              </a:rPr>
              <a:t>(read - mess with variable values)</a:t>
            </a:r>
          </a:p>
          <a:p>
            <a:pPr rtl="0">
              <a:spcBef>
                <a:spcPts val="0"/>
              </a:spcBef>
              <a:buNone/>
            </a:pPr>
            <a:r>
              <a:rPr lang="en">
                <a:solidFill>
                  <a:srgbClr val="252525"/>
                </a:solidFill>
                <a:highlight>
                  <a:srgbClr val="FFFFFF"/>
                </a:highlight>
              </a:rPr>
              <a:t>(read - mess with expressions)</a:t>
            </a:r>
          </a:p>
          <a:p>
            <a:pPr rtl="0">
              <a:spcBef>
                <a:spcPts val="0"/>
              </a:spcBef>
              <a:buNone/>
            </a:pPr>
            <a:r>
              <a:rPr lang="en">
                <a:solidFill>
                  <a:srgbClr val="252525"/>
                </a:solidFill>
                <a:highlight>
                  <a:srgbClr val="FFFFFF"/>
                </a:highlight>
              </a:rPr>
              <a:t>(read - make more serious statement modifications) </a:t>
            </a:r>
          </a:p>
          <a:p>
            <a:pPr lvl="0" rtl="0">
              <a:spcBef>
                <a:spcPts val="0"/>
              </a:spcBef>
              <a:buNone/>
            </a:pPr>
            <a:r>
              <a:rPr lang="en">
                <a:solidFill>
                  <a:srgbClr val="252525"/>
                </a:solidFill>
                <a:highlight>
                  <a:srgbClr val="FFFFFF"/>
                </a:highlight>
              </a:rPr>
              <a:t>Just try to go in ane make little mistakes on purpose to muck things up</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The goal is that we can use these fake faults to provide evidence that we found real faults, but that does rely on a key assumption - that those fake faults are representative of the kind of faults that would be in our system. That’s a potential weakness with mutation testing. The argument lies on two key points</a:t>
            </a:r>
          </a:p>
          <a:p>
            <a:pPr lvl="0" rtl="0">
              <a:spcBef>
                <a:spcPts val="0"/>
              </a:spcBef>
              <a:buClr>
                <a:schemeClr val="dk1"/>
              </a:buClr>
              <a:buSzPct val="100000"/>
              <a:buFont typeface="Arial"/>
              <a:buNone/>
            </a:pPr>
            <a:r>
              <a:rPr lang="en">
                <a:solidFill>
                  <a:srgbClr val="252525"/>
                </a:solidFill>
              </a:rPr>
              <a:t>-(read), that programmers aren’t stupid - they’ve made something that is almost right, and the fault is a fixable mistake that doesn’t underlie the entire program - not always true, but most of the time, this seems reasonable.</a:t>
            </a:r>
          </a:p>
          <a:p>
            <a:pPr lvl="0" rtl="0">
              <a:spcBef>
                <a:spcPts val="0"/>
              </a:spcBef>
              <a:buNone/>
            </a:pPr>
            <a:r>
              <a:rPr lang="en">
                <a:solidFill>
                  <a:srgbClr val="252525"/>
                </a:solidFill>
              </a:rPr>
              <a:t>- (Read) - that by making small changes to the code, we’ll create a realistic enough fault. Even little mistakes will cascade into issues that we’ll notice.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p>
          <a:p>
            <a:pPr indent="-228600" lvl="0" marL="457200" rtl="0">
              <a:spcBef>
                <a:spcPts val="0"/>
              </a:spcBef>
              <a:buClr>
                <a:srgbClr val="252525"/>
              </a:buClr>
              <a:buChar char="-"/>
            </a:pPr>
            <a:r>
              <a:rPr lang="en">
                <a:solidFill>
                  <a:srgbClr val="252525"/>
                </a:solidFill>
                <a:highlight>
                  <a:srgbClr val="FFFFFF"/>
                </a:highlight>
              </a:rPr>
              <a:t>that is, they need to be code that compiles and runs. If it can’t compile, it’s not valid to begin with. Every test fails automatically.</a:t>
            </a:r>
          </a:p>
          <a:p>
            <a:pPr indent="-228600" lvl="0" marL="457200" rtl="0">
              <a:spcBef>
                <a:spcPts val="0"/>
              </a:spcBef>
              <a:buClr>
                <a:srgbClr val="252525"/>
              </a:buClr>
              <a:buChar char="-"/>
            </a:pPr>
            <a:r>
              <a:rPr lang="en">
                <a:solidFill>
                  <a:srgbClr val="252525"/>
                </a:solidFill>
                <a:highlight>
                  <a:srgbClr val="FFFFFF"/>
                </a:highlight>
              </a:rPr>
              <a:t>that is, it can’t constantly crash - it can’t be the kind of fault that is always picked up on. We need to learn something from it. If it crashes for any test, it isn’t going to tell us much about how our system works.</a:t>
            </a:r>
          </a:p>
          <a:p>
            <a:pPr lvl="0" rtl="0">
              <a:spcBef>
                <a:spcPts val="0"/>
              </a:spcBef>
              <a:buNone/>
            </a:pPr>
            <a:r>
              <a:rPr lang="en">
                <a:solidFill>
                  <a:srgbClr val="252525"/>
                </a:solidFill>
                <a:highlight>
                  <a:srgbClr val="FFFFFF"/>
                </a:highlight>
              </a:rPr>
              <a:t>(read,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test a system, to conduct that investigation, you really need two things. </a:t>
            </a:r>
          </a:p>
          <a:p>
            <a:pPr indent="-228600" lvl="0" marL="457200" rtl="0">
              <a:spcBef>
                <a:spcPts val="0"/>
              </a:spcBef>
              <a:buAutoNum type="arabicParenR"/>
            </a:pPr>
            <a:r>
              <a:rPr lang="en"/>
              <a:t>You need to come up with inputs. You need a plan on how you’re going to draw out issues. You’re experts on this now.</a:t>
            </a:r>
          </a:p>
          <a:p>
            <a:pPr indent="-228600" lvl="0" marL="457200" rtl="0">
              <a:spcBef>
                <a:spcPts val="0"/>
              </a:spcBef>
              <a:buAutoNum type="arabicParenR"/>
            </a:pPr>
            <a:r>
              <a:rPr lang="en"/>
              <a:t>The second half is today’s class - you need some way to tell if the observed behavior was the right behavior. To know that there is a problem, you need to know what good behavior looks like. That’s where the oracle comes in.</a:t>
            </a:r>
          </a:p>
          <a:p>
            <a:pPr lvl="0" rtl="0">
              <a:spcBef>
                <a:spcPts val="0"/>
              </a:spcBef>
              <a:buClr>
                <a:schemeClr val="dk1"/>
              </a:buClr>
              <a:buFont typeface="Arial"/>
              <a:buNone/>
            </a:pPr>
            <a:r>
              <a:t/>
            </a:r>
            <a:endParaRP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8" name="Shape 3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This is unrelated to the oracle problem, but can be another way to ensure that you have a good set of test inputs - another piece of evidence that our tests are doing their job. </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3" name="Shape 32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 - really expensive</a:t>
            </a:r>
          </a:p>
          <a:p>
            <a:pPr lvl="0" rtl="0">
              <a:spcBef>
                <a:spcPts val="0"/>
              </a:spcBef>
              <a:buNone/>
            </a:pPr>
            <a:r>
              <a:rPr lang="en">
                <a:solidFill>
                  <a:srgbClr val="252525"/>
                </a:solidFill>
                <a:highlight>
                  <a:srgbClr val="FFFFFF"/>
                </a:highlight>
              </a:rPr>
              <a:t>(read, read), so the time investment in running the tests increases exponentially.</a:t>
            </a:r>
          </a:p>
          <a:p>
            <a:pPr lvl="0" rtl="0">
              <a:spcBef>
                <a:spcPts val="0"/>
              </a:spcBef>
              <a:buNone/>
            </a:pPr>
            <a:r>
              <a:rPr lang="en">
                <a:solidFill>
                  <a:srgbClr val="252525"/>
                </a:solidFill>
                <a:highlight>
                  <a:srgbClr val="FFFFFF"/>
                </a:highlight>
              </a:rPr>
              <a:t>(weak mutation - trade-off involved. You get fewer mutants, but in exchange, you get more noise in the data. Those mutants are often easier to kill, and when you catch them, it’s harder to tell why they failed - what the exact fault was that caused the failure.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Our third category or oracle are called implicit oracles. (read). You don’t need to sit down and write out the expected output or assertions when using one of these - instead, you’re checking for a particular type of problem, something you can ensure the program never does. </a:t>
            </a:r>
          </a:p>
          <a:p>
            <a:pPr rtl="0">
              <a:spcBef>
                <a:spcPts val="0"/>
              </a:spcBef>
              <a:buNone/>
            </a:pPr>
            <a:r>
              <a:rPr lang="en">
                <a:solidFill>
                  <a:srgbClr val="252525"/>
                </a:solidFill>
                <a:highlight>
                  <a:srgbClr val="FFFFFF"/>
                </a:highlight>
              </a:rPr>
              <a:t>These oracles can be very useful for specific types of anomalies and certain testing scenarios - for instance, they may be built to detect security issues like buffer overrun or as part of performance testing to detect network problems, slow response time, data upload or download problems, power consumption problems, those kind of non-functional properties.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rtl="0">
              <a:spcBef>
                <a:spcPts val="0"/>
              </a:spcBef>
              <a:buNone/>
            </a:pPr>
            <a:r>
              <a:rPr lang="en">
                <a:solidFill>
                  <a:srgbClr val="252525"/>
                </a:solidFill>
                <a:highlight>
                  <a:srgbClr val="FFFFFF"/>
                </a:highlight>
              </a:rPr>
              <a:t>non-functional - where we don’t need to know what output came out - these oracles aren’t checking whether f(a) = b, but whether the expected non-functional properties were maintained.</a:t>
            </a:r>
          </a:p>
          <a:p>
            <a:pPr lvl="0" rtl="0">
              <a:spcBef>
                <a:spcPts val="0"/>
              </a:spcBef>
              <a:buClr>
                <a:schemeClr val="dk1"/>
              </a:buClr>
              <a:buSzPct val="100000"/>
              <a:buFont typeface="Arial"/>
              <a:buNone/>
            </a:pPr>
            <a:r>
              <a:rPr lang="en">
                <a:solidFill>
                  <a:srgbClr val="252525"/>
                </a:solidFill>
                <a:highlight>
                  <a:srgbClr val="FFFFFF"/>
                </a:highlight>
              </a:rPr>
              <a:t>(cost, accuracy, completeness) </a:t>
            </a:r>
          </a:p>
          <a:p>
            <a:pPr lvl="0" rtl="0">
              <a:spcBef>
                <a:spcPts val="0"/>
              </a:spcBef>
              <a:buClr>
                <a:schemeClr val="dk1"/>
              </a:buClr>
              <a:buSzPct val="100000"/>
              <a:buFont typeface="Arial"/>
              <a:buNone/>
            </a:pPr>
            <a:r>
              <a:rPr lang="en">
                <a:solidFill>
                  <a:srgbClr val="252525"/>
                </a:solidFill>
                <a:highlight>
                  <a:srgbClr val="FFFFFF"/>
                </a:highlight>
              </a:rPr>
              <a:t>cost is often very low - you don’t need much program knowledge to create them</a:t>
            </a:r>
          </a:p>
          <a:p>
            <a:pPr rtl="0">
              <a:spcBef>
                <a:spcPts val="0"/>
              </a:spcBef>
              <a:buNone/>
            </a:pPr>
            <a:r>
              <a:rPr lang="en">
                <a:solidFill>
                  <a:srgbClr val="252525"/>
                </a:solidFill>
                <a:highlight>
                  <a:srgbClr val="FFFFFF"/>
                </a:highlight>
              </a:rPr>
              <a:t>accuracy tends to be high. But, there is something to watch out for here - some of these properties might not show up on every execution of a test - the performance of a system is often non-deterministic. So, detection might be hard. If it detects it, the oracle is accurate, but you might run a test 10 times before it fails.</a:t>
            </a:r>
          </a:p>
          <a:p>
            <a:pPr lvl="0" rtl="0">
              <a:spcBef>
                <a:spcPts val="0"/>
              </a:spcBef>
              <a:buNone/>
            </a:pPr>
            <a:r>
              <a:rPr lang="en">
                <a:solidFill>
                  <a:srgbClr val="252525"/>
                </a:solidFill>
                <a:highlight>
                  <a:srgbClr val="FFFFFF"/>
                </a:highlight>
              </a:rPr>
              <a:t>Completeness is low - sure, they work regardless of the test input, but they only work for the properties they are built to detect. The scope of an implicit oracle is very narrow.</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Implicit oracles are usually used as part of a process called fuzzing or fuzz testing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 Surprisingly common, especially in embedded systems domains. You see very little automation, just a human sitting there pressing buttons.</a:t>
            </a:r>
          </a:p>
          <a:p>
            <a:pPr rtl="0">
              <a:spcBef>
                <a:spcPts val="0"/>
              </a:spcBef>
              <a:buNone/>
            </a:pPr>
            <a:r>
              <a:rPr lang="en">
                <a:solidFill>
                  <a:srgbClr val="252525"/>
                </a:solidFill>
                <a:highlight>
                  <a:srgbClr val="FFFFFF"/>
                </a:highlight>
              </a:rPr>
              <a:t>Is this a bad thing? Why is this bad? Why not have humans judge tests</a:t>
            </a:r>
          </a:p>
          <a:p>
            <a:pPr lvl="0" rtl="0">
              <a:spcBef>
                <a:spcPts val="0"/>
              </a:spcBef>
              <a:buNone/>
            </a:pPr>
            <a:r>
              <a:rPr lang="en">
                <a:solidFill>
                  <a:srgbClr val="252525"/>
                </a:solidFill>
                <a:highlight>
                  <a:srgbClr val="FFFFFF"/>
                </a:highlight>
              </a:rPr>
              <a:t>(cost - very high, accuracy - high, but depends, completeness - low, time cost per test too high)</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a human oracle is fairly common. Even if test generation is automated, it’s still common to hand human testers a stack of inputs and ask them to either specify output or give the ok on what thw software spits out as output. In this case, there is still a lot that can be done to reduce the high cost associated with using a human as the oracle</a:t>
            </a:r>
          </a:p>
          <a:p>
            <a:pPr lvl="0" rtl="0">
              <a:spcBef>
                <a:spcPts val="0"/>
              </a:spcBef>
              <a:buNone/>
            </a:pPr>
            <a:r>
              <a:rPr lang="en">
                <a:solidFill>
                  <a:srgbClr val="252525"/>
                </a:solidFill>
                <a:highlight>
                  <a:srgbClr val="FFFFFF"/>
                </a:highlight>
              </a:rPr>
              <a:t>This reduction can come from either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we’ve spent time talking about the input side of the equation, but today, I want to go over the output side of the testing equation. How do we know there are problems? How do we create these oracles? How do we make use of them? </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 - quantity can be good, but quality is important, and you might have situations where you have</a:t>
            </a:r>
          </a:p>
          <a:p>
            <a:pPr rtl="0">
              <a:spcBef>
                <a:spcPts val="0"/>
              </a:spcBef>
              <a:buNone/>
            </a:pPr>
            <a:r>
              <a:rPr lang="en">
                <a:solidFill>
                  <a:srgbClr val="252525"/>
                </a:solidFill>
                <a:highlight>
                  <a:srgbClr val="FFFFFF"/>
                </a:highlight>
              </a:rPr>
              <a:t>(read), (read)</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a:t>
            </a:r>
          </a:p>
          <a:p>
            <a:pPr rtl="0">
              <a:spcBef>
                <a:spcPts val="0"/>
              </a:spcBef>
              <a:buNone/>
            </a:pPr>
            <a:r>
              <a:rPr lang="en">
                <a:solidFill>
                  <a:srgbClr val="252525"/>
                </a:solidFill>
                <a:highlight>
                  <a:srgbClr val="FFFFFF"/>
                </a:highlight>
              </a:rPr>
              <a:t>The idea then, is to make sure that test inputs are realistic - do they make sense to the human tester, can the tester produce the expected output for them? (read)</a:t>
            </a:r>
          </a:p>
          <a:p>
            <a:pPr lvl="0" rtl="0">
              <a:spcBef>
                <a:spcPts val="0"/>
              </a:spcBef>
              <a:buNone/>
            </a:pPr>
            <a:r>
              <a:rPr lang="en">
                <a:solidFill>
                  <a:srgbClr val="252525"/>
                </a:solidFill>
                <a:highlight>
                  <a:srgbClr val="FFFFFF"/>
                </a:highlight>
              </a:rPr>
              <a:t>usage profiles or natural language profiles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(read) - ask a large number of people to help judge the results of test cases. </a:t>
            </a:r>
          </a:p>
          <a:p>
            <a:pPr rtl="0">
              <a:spcBef>
                <a:spcPts val="0"/>
              </a:spcBef>
              <a:buNone/>
            </a:pPr>
            <a:r>
              <a:rPr lang="en">
                <a:solidFill>
                  <a:srgbClr val="252525"/>
                </a:solidFill>
                <a:highlight>
                  <a:srgbClr val="FFFFFF"/>
                </a:highlight>
              </a:rPr>
              <a:t>(read) Many of these have popped up specifically to help test mobile apps, where getting to market quickly is often considered so important that testing is not a priority.</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rgbClr val="252525"/>
                </a:solidFill>
                <a:highlight>
                  <a:srgbClr val="FFFFFF"/>
                </a:highlight>
              </a:rPr>
              <a:t>(go through and discuss)</a:t>
            </a:r>
          </a:p>
          <a:p>
            <a:pPr rtl="0">
              <a:spcBef>
                <a:spcPts val="0"/>
              </a:spcBef>
              <a:buNone/>
            </a:pPr>
            <a:r>
              <a:t/>
            </a:r>
            <a:endParaRPr>
              <a:solidFill>
                <a:srgbClr val="252525"/>
              </a:solidFill>
              <a:highlight>
                <a:srgbClr val="FFFFFF"/>
              </a:highlight>
            </a:endParaRPr>
          </a:p>
          <a:p>
            <a:pPr lvl="0" rtl="0">
              <a:spcBef>
                <a:spcPts val="0"/>
              </a:spcBef>
              <a:buNone/>
            </a:pPr>
            <a:r>
              <a:rPr lang="en">
                <a:solidFill>
                  <a:srgbClr val="252525"/>
                </a:solidFill>
                <a:highlight>
                  <a:srgbClr val="FFFFFF"/>
                </a:highlight>
              </a:rPr>
              <a:t>which of these do you think are most useful? Which would you use?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 test can be considered as a sequence of activities - a set of stimuli and observations, recorded in their order of occurrence. Any time we poke the system- whether it is concrete input provided by the tester, or some environmental factor - an event or condition that the system must respond to - you can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a:t>
            </a:r>
          </a:p>
          <a:p>
            <a:pPr lvl="0" rtl="0">
              <a:spcBef>
                <a:spcPts val="0"/>
              </a:spcBef>
              <a:buNone/>
            </a:pPr>
            <a:r>
              <a:rPr lang="en"/>
              <a:t>The oracle is what does this. The oracle is a predicate that takes in these sequences and determines whether a given sequence is acceptable or not, given some built-in data on what constitutes correct behavior. The oracle looks at these observations and answers a simple question - did the system pass or fail the test? Was that sequence acceptable?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that’s a little vague, an oracle is *anything* that we can use to judge a test. Oracles come in a surprising variety of forms. From a direct statement of, given input x, the result should be y to So, to a state machine or a set of properties. In a general sense. When we talk about oracles, we talk about two components, the </a:t>
            </a:r>
          </a:p>
          <a:p>
            <a:pPr rtl="0">
              <a:spcBef>
                <a:spcPts val="0"/>
              </a:spcBef>
              <a:buNone/>
            </a:pPr>
            <a:r>
              <a:rPr lang="en"/>
              <a:t>(read) - set of facts known by the oracle. This might be an explicit input to output table, or a set of assertions about behavior, or even a model that executes in its own right.</a:t>
            </a:r>
          </a:p>
          <a:p>
            <a:pPr lvl="0" rtl="0">
              <a:spcBef>
                <a:spcPts val="0"/>
              </a:spcBef>
              <a:buNone/>
            </a:pPr>
            <a:r>
              <a:rPr lang="en"/>
              <a:t>(read) - this is the code portion - how we take the sequences, compare them to our expectations, and arrive at a verdict. commonly this is a boolean proposition - do these variables have the expected values?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where do we get these inputs and oracles from? In the majority of cases, they come down to one process. A few developers sit down and write test cases by hand, specifying both the inputs and exact expected outputs. </a:t>
            </a:r>
          </a:p>
          <a:p>
            <a:pPr lvl="0" rtl="0">
              <a:spcBef>
                <a:spcPts val="0"/>
              </a:spcBef>
              <a:buNone/>
            </a:pPr>
            <a:r>
              <a:rPr lang="en"/>
              <a:t>Here’s the thing. This sucks. </a:t>
            </a:r>
          </a:p>
          <a:p>
            <a:pPr indent="-228600" lvl="0" marL="457200" rtl="0">
              <a:spcBef>
                <a:spcPts val="0"/>
              </a:spcBef>
              <a:buChar char="-"/>
            </a:pPr>
            <a:r>
              <a:rPr lang="en"/>
              <a:t>It take a lot of work to create these tests and it takes a lot of time to write them. So, in practice, you end up writing one or two unit tests per method, and you don’t spend a lot of time varying inputs.</a:t>
            </a:r>
          </a:p>
          <a:p>
            <a:pPr indent="-228600" lvl="0" marL="457200" rtl="0">
              <a:spcBef>
                <a:spcPts val="0"/>
              </a:spcBef>
              <a:buChar char="-"/>
            </a:pPr>
            <a:r>
              <a:rPr lang="en"/>
              <a:t>You won’t be able to create that many tests,even if you want to, which limits the scenarios you can examine, which means that it is crucial to choose the right things to check for. You will almost certainly miss some corner cases, and might not find potentially major faults in your system until the product is out the door.</a:t>
            </a:r>
          </a:p>
          <a:p>
            <a:pPr indent="-228600" lvl="0" marL="457200" rtl="0">
              <a:spcBef>
                <a:spcPts val="0"/>
              </a:spcBef>
              <a:buChar char="-"/>
            </a:pPr>
            <a:r>
              <a:rPr lang="en"/>
              <a:t>We can do better.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the thing, Given the limitations of manual efforts, we’d like to do better. We want smart ways of coming up with tests, and we want to automate so that we can hit a larger variety of scenarios. There is a huge quality component to testing - never forget that. You could write thousands or millions of tests and never find issues without smart techniques, but there is a quantity component too. We need both. We need good tests, and we need a way to come up with a bunch of good tests. That question is.. how? </a:t>
            </a:r>
          </a:p>
          <a:p>
            <a:pPr lvl="0" rtl="0">
              <a:spcBef>
                <a:spcPts val="0"/>
              </a:spcBef>
              <a:buNone/>
            </a:pPr>
            <a:r>
              <a:rPr lang="en"/>
              <a:t>On the input side of the equation, we’ve gotten… not great, but alright, at coming up with smart ways to poke systems. There are some great techniques for automated input generation. But, the oracle side of the equation is incredibly challenging. Automatically checking behavior is still very hard. Even inventing oracles that work for more than one test isn’t easy. There is even a term for it. This is is what we call test oracle problem - the challenge of automatically deriving the oracle or, at least, streamlining the process of creating one and crafting oracles that work for a wider variety of testing scenarios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Can we build more universal oracles? Ones that give accurate verdicts for more than one or two test cases?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3.png"/><Relationship Id="rId4" Type="http://schemas.openxmlformats.org/officeDocument/2006/relationships/image" Target="../media/image0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0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br>
              <a:rPr lang="en" sz="5600"/>
            </a:br>
            <a:r>
              <a:rPr lang="en" sz="5600"/>
              <a:t>Test Oracles and Mutation Testing</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23 - 11/18/2015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Judging the Judge</a:t>
            </a:r>
          </a:p>
        </p:txBody>
      </p:sp>
      <p:sp>
        <p:nvSpPr>
          <p:cNvPr id="133" name="Shape 133"/>
          <p:cNvSpPr txBox="1"/>
          <p:nvPr>
            <p:ph idx="1" type="body"/>
          </p:nvPr>
        </p:nvSpPr>
        <p:spPr>
          <a:xfrm>
            <a:off x="457200" y="1490300"/>
            <a:ext cx="8538599" cy="806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properties do we want out of an oracle?</a:t>
            </a:r>
          </a:p>
        </p:txBody>
      </p:sp>
      <p:sp>
        <p:nvSpPr>
          <p:cNvPr id="134" name="Shape 134"/>
          <p:cNvSpPr txBox="1"/>
          <p:nvPr>
            <p:ph idx="2" type="body"/>
          </p:nvPr>
        </p:nvSpPr>
        <p:spPr>
          <a:xfrm>
            <a:off x="457200" y="1994400"/>
            <a:ext cx="8538599" cy="4127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Cost to Build (Per Test and Overall)</a:t>
            </a:r>
          </a:p>
          <a:p>
            <a:pPr indent="-228600" lvl="1" marL="914400" marR="0" rtl="0" algn="l">
              <a:lnSpc>
                <a:spcPct val="100000"/>
              </a:lnSpc>
              <a:spcBef>
                <a:spcPts val="600"/>
              </a:spcBef>
              <a:spcAft>
                <a:spcPts val="0"/>
              </a:spcAft>
            </a:pPr>
            <a:r>
              <a:rPr lang="en"/>
              <a:t>How much effort goes into building it?</a:t>
            </a:r>
          </a:p>
          <a:p>
            <a:pPr indent="-228600" lvl="1" marL="914400" marR="0" rtl="0" algn="l">
              <a:lnSpc>
                <a:spcPct val="100000"/>
              </a:lnSpc>
              <a:spcBef>
                <a:spcPts val="600"/>
              </a:spcBef>
              <a:spcAft>
                <a:spcPts val="0"/>
              </a:spcAft>
            </a:pPr>
            <a:r>
              <a:rPr lang="en"/>
              <a:t>Want</a:t>
            </a:r>
            <a:r>
              <a:rPr b="1" lang="en"/>
              <a:t> low</a:t>
            </a:r>
            <a:r>
              <a:rPr lang="en"/>
              <a:t> </a:t>
            </a:r>
            <a:r>
              <a:rPr b="1" lang="en"/>
              <a:t>cost</a:t>
            </a:r>
            <a:r>
              <a:rPr lang="en"/>
              <a:t>.</a:t>
            </a:r>
          </a:p>
          <a:p>
            <a:pPr indent="-228600" lvl="0" marL="457200" marR="0" rtl="0" algn="l">
              <a:lnSpc>
                <a:spcPct val="100000"/>
              </a:lnSpc>
              <a:spcBef>
                <a:spcPts val="600"/>
              </a:spcBef>
              <a:spcAft>
                <a:spcPts val="0"/>
              </a:spcAft>
            </a:pPr>
            <a:r>
              <a:rPr lang="en"/>
              <a:t>Accuracy of Verdicts</a:t>
            </a:r>
          </a:p>
          <a:p>
            <a:pPr indent="-228600" lvl="1" marL="914400" marR="0" rtl="0" algn="l">
              <a:lnSpc>
                <a:spcPct val="100000"/>
              </a:lnSpc>
              <a:spcBef>
                <a:spcPts val="600"/>
              </a:spcBef>
              <a:spcAft>
                <a:spcPts val="0"/>
              </a:spcAft>
            </a:pPr>
            <a:r>
              <a:rPr lang="en"/>
              <a:t>Can it give the wrong answer? </a:t>
            </a:r>
          </a:p>
          <a:p>
            <a:pPr indent="-228600" lvl="1" marL="914400" marR="0" rtl="0" algn="l">
              <a:lnSpc>
                <a:spcPct val="100000"/>
              </a:lnSpc>
              <a:spcBef>
                <a:spcPts val="600"/>
              </a:spcBef>
              <a:spcAft>
                <a:spcPts val="0"/>
              </a:spcAft>
            </a:pPr>
            <a:r>
              <a:rPr lang="en"/>
              <a:t>Want </a:t>
            </a:r>
            <a:r>
              <a:rPr b="1" lang="en"/>
              <a:t>high accuracy</a:t>
            </a:r>
            <a:r>
              <a:rPr lang="en"/>
              <a:t>.</a:t>
            </a:r>
          </a:p>
          <a:p>
            <a:pPr indent="-228600" lvl="0" marL="457200" marR="0" rtl="0" algn="l">
              <a:lnSpc>
                <a:spcPct val="100000"/>
              </a:lnSpc>
              <a:spcBef>
                <a:spcPts val="600"/>
              </a:spcBef>
              <a:spcAft>
                <a:spcPts val="0"/>
              </a:spcAft>
            </a:pPr>
            <a:r>
              <a:rPr lang="en"/>
              <a:t>Completeness</a:t>
            </a:r>
          </a:p>
          <a:p>
            <a:pPr indent="-228600" lvl="1" marL="914400" marR="0" rtl="0" algn="l">
              <a:lnSpc>
                <a:spcPct val="100000"/>
              </a:lnSpc>
              <a:spcBef>
                <a:spcPts val="600"/>
              </a:spcBef>
              <a:spcAft>
                <a:spcPts val="0"/>
              </a:spcAft>
            </a:pPr>
            <a:r>
              <a:rPr lang="en"/>
              <a:t>Can it offer verdicts for multiple test cases?</a:t>
            </a:r>
          </a:p>
          <a:p>
            <a:pPr indent="-228600" lvl="1" marL="914400" marR="0" rtl="0" algn="l">
              <a:lnSpc>
                <a:spcPct val="100000"/>
              </a:lnSpc>
              <a:spcBef>
                <a:spcPts val="600"/>
              </a:spcBef>
              <a:spcAft>
                <a:spcPts val="0"/>
              </a:spcAft>
            </a:pPr>
            <a:r>
              <a:rPr lang="en"/>
              <a:t>What kind of situations is it useful for?</a:t>
            </a:r>
          </a:p>
          <a:p>
            <a:pPr indent="-228600" lvl="1" marL="914400" marR="0" rtl="0" algn="l">
              <a:lnSpc>
                <a:spcPct val="100000"/>
              </a:lnSpc>
              <a:spcBef>
                <a:spcPts val="600"/>
              </a:spcBef>
              <a:spcAft>
                <a:spcPts val="0"/>
              </a:spcAft>
            </a:pPr>
            <a:r>
              <a:rPr lang="en"/>
              <a:t>Want </a:t>
            </a:r>
            <a:r>
              <a:rPr b="1" lang="en"/>
              <a:t>high completeness</a:t>
            </a:r>
            <a:r>
              <a:rPr lang="en"/>
              <a:t>.</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Oracles</a:t>
            </a:r>
          </a:p>
        </p:txBody>
      </p:sp>
      <p:sp>
        <p:nvSpPr>
          <p:cNvPr id="141" name="Shape 1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Specified Oracles</a:t>
            </a:r>
          </a:p>
          <a:p>
            <a:pPr indent="-228600" lvl="1" marL="914400" marR="0" rtl="0" algn="l">
              <a:lnSpc>
                <a:spcPct val="100000"/>
              </a:lnSpc>
              <a:spcBef>
                <a:spcPts val="600"/>
              </a:spcBef>
              <a:spcAft>
                <a:spcPts val="0"/>
              </a:spcAft>
            </a:pPr>
            <a:r>
              <a:rPr lang="en"/>
              <a:t>Developers, using the requirements, formally specify properties that correct behavior should follow. </a:t>
            </a:r>
          </a:p>
          <a:p>
            <a:pPr indent="-228600" lvl="0" marL="457200" marR="0" rtl="0" algn="l">
              <a:lnSpc>
                <a:spcPct val="100000"/>
              </a:lnSpc>
              <a:spcBef>
                <a:spcPts val="600"/>
              </a:spcBef>
              <a:spcAft>
                <a:spcPts val="0"/>
              </a:spcAft>
            </a:pPr>
            <a:r>
              <a:rPr b="1" lang="en"/>
              <a:t>Derived Oracles</a:t>
            </a:r>
          </a:p>
          <a:p>
            <a:pPr indent="-228600" lvl="1" marL="914400" marR="0" rtl="0" algn="l">
              <a:lnSpc>
                <a:spcPct val="100000"/>
              </a:lnSpc>
              <a:spcBef>
                <a:spcPts val="600"/>
              </a:spcBef>
              <a:spcAft>
                <a:spcPts val="0"/>
              </a:spcAft>
            </a:pPr>
            <a:r>
              <a:rPr lang="en"/>
              <a:t>An oracle is derived from development artifacts or system executions.</a:t>
            </a:r>
          </a:p>
          <a:p>
            <a:pPr indent="-228600" lvl="0" marL="457200" marR="0" rtl="0" algn="l">
              <a:lnSpc>
                <a:spcPct val="100000"/>
              </a:lnSpc>
              <a:spcBef>
                <a:spcPts val="600"/>
              </a:spcBef>
              <a:spcAft>
                <a:spcPts val="0"/>
              </a:spcAft>
            </a:pPr>
            <a:r>
              <a:rPr b="1" lang="en"/>
              <a:t>Implicit Oracles</a:t>
            </a:r>
          </a:p>
          <a:p>
            <a:pPr indent="-228600" lvl="1" marL="914400" marR="0" rtl="0" algn="l">
              <a:lnSpc>
                <a:spcPct val="100000"/>
              </a:lnSpc>
              <a:spcBef>
                <a:spcPts val="600"/>
              </a:spcBef>
              <a:spcAft>
                <a:spcPts val="0"/>
              </a:spcAft>
            </a:pPr>
            <a:r>
              <a:rPr lang="en"/>
              <a:t>An oracle judges correctness using properties expected of many programs.</a:t>
            </a:r>
          </a:p>
          <a:p>
            <a:pPr indent="-228600" lvl="0" marL="457200" marR="0" rtl="0" algn="l">
              <a:lnSpc>
                <a:spcPct val="100000"/>
              </a:lnSpc>
              <a:spcBef>
                <a:spcPts val="600"/>
              </a:spcBef>
              <a:spcAft>
                <a:spcPts val="0"/>
              </a:spcAft>
            </a:pPr>
            <a:r>
              <a:rPr b="1" lang="en"/>
              <a:t>Human Oracles</a:t>
            </a:r>
          </a:p>
          <a:p>
            <a:pPr indent="-228600" lvl="1" marL="914400" marR="0" rtl="0" algn="l">
              <a:lnSpc>
                <a:spcPct val="100000"/>
              </a:lnSpc>
              <a:spcBef>
                <a:spcPts val="600"/>
              </a:spcBef>
              <a:spcAft>
                <a:spcPts val="0"/>
              </a:spcAft>
            </a:pPr>
            <a:r>
              <a:rPr lang="en"/>
              <a:t>How do you handle the lack of an oracle?</a:t>
            </a:r>
          </a:p>
          <a:p>
            <a:pPr lvl="0" marR="0" rtl="0" algn="l">
              <a:lnSpc>
                <a:spcPct val="100000"/>
              </a:lnSpc>
              <a:spcBef>
                <a:spcPts val="600"/>
              </a:spcBef>
              <a:spcAft>
                <a:spcPts val="0"/>
              </a:spcAft>
              <a:buNone/>
            </a:pPr>
            <a:r>
              <a:t/>
            </a:r>
            <a:endParaRPr b="1" sz="1800">
              <a:latin typeface="Courier New"/>
              <a:ea typeface="Courier New"/>
              <a:cs typeface="Courier New"/>
              <a:sym typeface="Courier New"/>
            </a:endParaRP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lvl="0" rtl="0">
              <a:spcBef>
                <a:spcPts val="0"/>
              </a:spcBef>
              <a:buNone/>
            </a:pPr>
            <a:r>
              <a:rPr lang="en" sz="4800"/>
              <a:t>Specified Oracles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Specified Oracles</a:t>
            </a:r>
          </a:p>
        </p:txBody>
      </p:sp>
      <p:sp>
        <p:nvSpPr>
          <p:cNvPr id="153" name="Shape 15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a:t>Specified Oracles</a:t>
            </a:r>
            <a:r>
              <a:rPr lang="en"/>
              <a:t> judge behavior using a human-created specification of correctness.</a:t>
            </a: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t/>
            </a:r>
            <a:endParaRPr/>
          </a:p>
          <a:p>
            <a:pPr marR="0" rtl="0" algn="l">
              <a:lnSpc>
                <a:spcPct val="100000"/>
              </a:lnSpc>
              <a:spcBef>
                <a:spcPts val="600"/>
              </a:spcBef>
              <a:spcAft>
                <a:spcPts val="0"/>
              </a:spcAft>
              <a:buNone/>
            </a:pPr>
            <a:r>
              <a:rPr lang="en"/>
              <a:t>Any manually-created test case has a specified oracle (expected-value oracle: what is the expected value given this input?)</a:t>
            </a:r>
          </a:p>
          <a:p>
            <a:pPr lvl="0" marR="0" rtl="0" algn="l">
              <a:lnSpc>
                <a:spcPct val="100000"/>
              </a:lnSpc>
              <a:spcBef>
                <a:spcPts val="600"/>
              </a:spcBef>
              <a:spcAft>
                <a:spcPts val="0"/>
              </a:spcAft>
              <a:buNone/>
            </a:pPr>
            <a:r>
              <a:rPr b="1" lang="en"/>
              <a:t>How can we extend this to multiple tests?</a:t>
            </a:r>
          </a:p>
        </p:txBody>
      </p:sp>
      <p:pic>
        <p:nvPicPr>
          <p:cNvPr id="154" name="Shape 154"/>
          <p:cNvPicPr preferRelativeResize="0"/>
          <p:nvPr/>
        </p:nvPicPr>
        <p:blipFill>
          <a:blip r:embed="rId3">
            <a:alphaModFix/>
          </a:blip>
          <a:stretch>
            <a:fillRect/>
          </a:stretch>
        </p:blipFill>
        <p:spPr>
          <a:xfrm>
            <a:off x="2458546" y="2791571"/>
            <a:ext cx="4129924" cy="1445150"/>
          </a:xfrm>
          <a:prstGeom prst="rect">
            <a:avLst/>
          </a:prstGeom>
          <a:noFill/>
          <a:ln>
            <a:noFill/>
          </a:ln>
        </p:spPr>
      </p:pic>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Self-Checks as Oracles</a:t>
            </a:r>
          </a:p>
        </p:txBody>
      </p:sp>
      <p:sp>
        <p:nvSpPr>
          <p:cNvPr id="161" name="Shape 161"/>
          <p:cNvSpPr txBox="1"/>
          <p:nvPr>
            <p:ph idx="1" type="body"/>
          </p:nvPr>
        </p:nvSpPr>
        <p:spPr>
          <a:xfrm>
            <a:off x="226200" y="1600200"/>
            <a:ext cx="43341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2400"/>
              <a:t>Rather than comparing actual values, use properties about results to judge sequences.</a:t>
            </a:r>
          </a:p>
          <a:p>
            <a:pPr marR="0" rtl="0" algn="l">
              <a:lnSpc>
                <a:spcPct val="100000"/>
              </a:lnSpc>
              <a:spcBef>
                <a:spcPts val="600"/>
              </a:spcBef>
              <a:spcAft>
                <a:spcPts val="0"/>
              </a:spcAft>
              <a:buNone/>
            </a:pPr>
            <a:r>
              <a:t/>
            </a:r>
            <a:endParaRPr sz="2400"/>
          </a:p>
          <a:p>
            <a:pPr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Take the form of assertions, contracts, and other logical properties.</a:t>
            </a:r>
          </a:p>
        </p:txBody>
      </p:sp>
      <p:pic>
        <p:nvPicPr>
          <p:cNvPr id="162" name="Shape 162"/>
          <p:cNvPicPr preferRelativeResize="0"/>
          <p:nvPr/>
        </p:nvPicPr>
        <p:blipFill>
          <a:blip r:embed="rId3">
            <a:alphaModFix/>
          </a:blip>
          <a:stretch>
            <a:fillRect/>
          </a:stretch>
        </p:blipFill>
        <p:spPr>
          <a:xfrm>
            <a:off x="226200" y="2956150"/>
            <a:ext cx="5772150" cy="1581150"/>
          </a:xfrm>
          <a:prstGeom prst="rect">
            <a:avLst/>
          </a:prstGeom>
          <a:noFill/>
          <a:ln>
            <a:noFill/>
          </a:ln>
        </p:spPr>
      </p:pic>
      <p:sp>
        <p:nvSpPr>
          <p:cNvPr id="163" name="Shape 1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
        <p:nvSpPr>
          <p:cNvPr id="164" name="Shape 164"/>
          <p:cNvSpPr txBox="1"/>
          <p:nvPr>
            <p:ph idx="2" type="body"/>
          </p:nvPr>
        </p:nvSpPr>
        <p:spPr>
          <a:xfrm>
            <a:off x="4692275" y="1600200"/>
            <a:ext cx="4308900" cy="4967700"/>
          </a:xfrm>
          <a:prstGeom prst="rect">
            <a:avLst/>
          </a:prstGeom>
        </p:spPr>
        <p:txBody>
          <a:bodyPr anchorCtr="0" anchor="t" bIns="91425" lIns="91425" rIns="91425" tIns="91425">
            <a:noAutofit/>
          </a:bodyPr>
          <a:lstStyle/>
          <a:p>
            <a:pPr indent="0" lvl="0" marL="101600" marR="101600" rtl="0">
              <a:lnSpc>
                <a:spcPct val="163636"/>
              </a:lnSpc>
              <a:spcBef>
                <a:spcPts val="0"/>
              </a:spcBef>
              <a:buNone/>
            </a:pPr>
            <a:r>
              <a:rPr i="1" lang="en" sz="1100">
                <a:solidFill>
                  <a:srgbClr val="808080"/>
                </a:solidFill>
                <a:highlight>
                  <a:srgbClr val="F5F5F5"/>
                </a:highlight>
                <a:latin typeface="Droid Sans"/>
                <a:ea typeface="Droid Sans"/>
                <a:cs typeface="Droid Sans"/>
                <a:sym typeface="Droid Sans"/>
              </a:rPr>
              <a:t>@Test</a:t>
            </a:r>
            <a:br>
              <a:rPr lang="en" sz="1100">
                <a:highlight>
                  <a:srgbClr val="F5F5F5"/>
                </a:highlight>
                <a:latin typeface="Droid Sans"/>
                <a:ea typeface="Droid Sans"/>
                <a:cs typeface="Droid Sans"/>
                <a:sym typeface="Droid Sans"/>
              </a:rPr>
            </a:br>
            <a:r>
              <a:rPr b="1" lang="en" sz="1100">
                <a:solidFill>
                  <a:srgbClr val="7F0055"/>
                </a:solidFill>
                <a:highlight>
                  <a:srgbClr val="F5F5F5"/>
                </a:highlight>
                <a:latin typeface="Droid Sans"/>
                <a:ea typeface="Droid Sans"/>
                <a:cs typeface="Droid Sans"/>
                <a:sym typeface="Droid Sans"/>
              </a:rPr>
              <a:t>public</a:t>
            </a:r>
            <a:r>
              <a:rPr lang="en" sz="1100">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void</a:t>
            </a:r>
            <a:r>
              <a:rPr lang="en" sz="1100">
                <a:highlight>
                  <a:srgbClr val="F5F5F5"/>
                </a:highlight>
                <a:latin typeface="Droid Sans"/>
                <a:ea typeface="Droid Sans"/>
                <a:cs typeface="Droid Sans"/>
                <a:sym typeface="Droid Sans"/>
              </a:rPr>
              <a:t> multiplicationOfZeroIntegersShouldReturnZero() {</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t>
            </a:r>
            <a:r>
              <a:rPr i="1" lang="en" sz="1100">
                <a:solidFill>
                  <a:srgbClr val="008800"/>
                </a:solidFill>
                <a:highlight>
                  <a:srgbClr val="F5F5F5"/>
                </a:highlight>
                <a:latin typeface="Droid Sans"/>
                <a:ea typeface="Droid Sans"/>
                <a:cs typeface="Droid Sans"/>
                <a:sym typeface="Droid Sans"/>
              </a:rPr>
              <a:t>// Tests</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assertEquals(</a:t>
            </a:r>
            <a:r>
              <a:rPr lang="en" sz="1100">
                <a:solidFill>
                  <a:srgbClr val="0000FF"/>
                </a:solidFill>
                <a:highlight>
                  <a:srgbClr val="F5F5F5"/>
                </a:highlight>
                <a:latin typeface="Droid Sans"/>
                <a:ea typeface="Droid Sans"/>
                <a:cs typeface="Droid Sans"/>
                <a:sym typeface="Droid Sans"/>
              </a:rPr>
              <a:t>"10 x 0 must be 0"</a:t>
            </a:r>
            <a:r>
              <a:rPr lang="en" sz="1100">
                <a:highlight>
                  <a:srgbClr val="F5F5F5"/>
                </a:highlight>
                <a:latin typeface="Droid Sans"/>
                <a:ea typeface="Droid Sans"/>
                <a:cs typeface="Droid Sans"/>
                <a:sym typeface="Droid Sans"/>
              </a:rPr>
              <a:t>, 0, tester.multiply(10, 0));</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assertEquals(</a:t>
            </a:r>
            <a:r>
              <a:rPr lang="en" sz="1100">
                <a:solidFill>
                  <a:srgbClr val="0000FF"/>
                </a:solidFill>
                <a:highlight>
                  <a:srgbClr val="F5F5F5"/>
                </a:highlight>
                <a:latin typeface="Droid Sans"/>
                <a:ea typeface="Droid Sans"/>
                <a:cs typeface="Droid Sans"/>
                <a:sym typeface="Droid Sans"/>
              </a:rPr>
              <a:t>"0 x 10 must be 0"</a:t>
            </a:r>
            <a:r>
              <a:rPr lang="en" sz="1100">
                <a:highlight>
                  <a:srgbClr val="F5F5F5"/>
                </a:highlight>
                <a:latin typeface="Droid Sans"/>
                <a:ea typeface="Droid Sans"/>
                <a:cs typeface="Droid Sans"/>
                <a:sym typeface="Droid Sans"/>
              </a:rPr>
              <a:t>, 0, tester.multiply(0, 10));</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assertEquals(</a:t>
            </a:r>
            <a:r>
              <a:rPr lang="en" sz="1100">
                <a:solidFill>
                  <a:srgbClr val="0000FF"/>
                </a:solidFill>
                <a:highlight>
                  <a:srgbClr val="F5F5F5"/>
                </a:highlight>
                <a:latin typeface="Droid Sans"/>
                <a:ea typeface="Droid Sans"/>
                <a:cs typeface="Droid Sans"/>
                <a:sym typeface="Droid Sans"/>
              </a:rPr>
              <a:t>"0 x 0 must be 0"</a:t>
            </a:r>
            <a:r>
              <a:rPr lang="en" sz="1100">
                <a:highlight>
                  <a:srgbClr val="F5F5F5"/>
                </a:highlight>
                <a:latin typeface="Droid Sans"/>
                <a:ea typeface="Droid Sans"/>
                <a:cs typeface="Droid Sans"/>
                <a:sym typeface="Droid Sans"/>
              </a:rPr>
              <a:t>, 0, tester.multiply(0, 0));</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t>
            </a:r>
          </a:p>
          <a:p>
            <a:pPr indent="0" marL="101600" marR="101600" rtl="0">
              <a:lnSpc>
                <a:spcPct val="163636"/>
              </a:lnSpc>
              <a:spcBef>
                <a:spcPts val="0"/>
              </a:spcBef>
              <a:buNone/>
            </a:pPr>
            <a:r>
              <a:t/>
            </a:r>
            <a:endParaRPr sz="1100">
              <a:highlight>
                <a:srgbClr val="F5F5F5"/>
              </a:highlight>
              <a:latin typeface="Droid Sans"/>
              <a:ea typeface="Droid Sans"/>
              <a:cs typeface="Droid Sans"/>
              <a:sym typeface="Droid Sans"/>
            </a:endParaRPr>
          </a:p>
          <a:p>
            <a:pPr indent="0" marL="101600" marR="101600" rtl="0">
              <a:lnSpc>
                <a:spcPct val="163636"/>
              </a:lnSpc>
              <a:spcBef>
                <a:spcPts val="0"/>
              </a:spcBef>
              <a:buNone/>
            </a:pPr>
            <a:r>
              <a:t/>
            </a:r>
            <a:endParaRPr sz="1100">
              <a:highlight>
                <a:srgbClr val="F5F5F5"/>
              </a:highlight>
              <a:latin typeface="Droid Sans"/>
              <a:ea typeface="Droid Sans"/>
              <a:cs typeface="Droid Sans"/>
              <a:sym typeface="Droid Sans"/>
            </a:endParaRPr>
          </a:p>
          <a:p>
            <a:pPr indent="0" marL="101600" marR="101600" rtl="0">
              <a:lnSpc>
                <a:spcPct val="163636"/>
              </a:lnSpc>
              <a:spcBef>
                <a:spcPts val="0"/>
              </a:spcBef>
              <a:buNone/>
            </a:pPr>
            <a:r>
              <a:t/>
            </a:r>
            <a:endParaRPr sz="11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1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rPr i="1" lang="en" sz="1100">
                <a:solidFill>
                  <a:srgbClr val="808080"/>
                </a:solidFill>
                <a:highlight>
                  <a:srgbClr val="F5F5F5"/>
                </a:highlight>
                <a:latin typeface="Droid Sans"/>
                <a:ea typeface="Droid Sans"/>
                <a:cs typeface="Droid Sans"/>
                <a:sym typeface="Droid Sans"/>
              </a:rPr>
              <a:t>@Test</a:t>
            </a:r>
            <a:br>
              <a:rPr lang="en" sz="1100">
                <a:highlight>
                  <a:srgbClr val="F5F5F5"/>
                </a:highlight>
                <a:latin typeface="Droid Sans"/>
                <a:ea typeface="Droid Sans"/>
                <a:cs typeface="Droid Sans"/>
                <a:sym typeface="Droid Sans"/>
              </a:rPr>
            </a:br>
            <a:r>
              <a:rPr b="1" lang="en" sz="1100">
                <a:solidFill>
                  <a:srgbClr val="7F0055"/>
                </a:solidFill>
                <a:highlight>
                  <a:srgbClr val="F5F5F5"/>
                </a:highlight>
                <a:latin typeface="Droid Sans"/>
                <a:ea typeface="Droid Sans"/>
                <a:cs typeface="Droid Sans"/>
                <a:sym typeface="Droid Sans"/>
              </a:rPr>
              <a:t>public</a:t>
            </a:r>
            <a:r>
              <a:rPr lang="en" sz="1100">
                <a:highlight>
                  <a:srgbClr val="F5F5F5"/>
                </a:highlight>
                <a:latin typeface="Droid Sans"/>
                <a:ea typeface="Droid Sans"/>
                <a:cs typeface="Droid Sans"/>
                <a:sym typeface="Droid Sans"/>
              </a:rPr>
              <a:t> </a:t>
            </a:r>
            <a:r>
              <a:rPr b="1" lang="en" sz="1100">
                <a:solidFill>
                  <a:srgbClr val="7F0055"/>
                </a:solidFill>
                <a:highlight>
                  <a:srgbClr val="F5F5F5"/>
                </a:highlight>
                <a:latin typeface="Droid Sans"/>
                <a:ea typeface="Droid Sans"/>
                <a:cs typeface="Droid Sans"/>
                <a:sym typeface="Droid Sans"/>
              </a:rPr>
              <a:t>void</a:t>
            </a:r>
            <a:r>
              <a:rPr lang="en" sz="1100">
                <a:highlight>
                  <a:srgbClr val="F5F5F5"/>
                </a:highlight>
                <a:latin typeface="Droid Sans"/>
                <a:ea typeface="Droid Sans"/>
                <a:cs typeface="Droid Sans"/>
                <a:sym typeface="Droid Sans"/>
              </a:rPr>
              <a:t> propertiesOfSort (String[] input) {</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a:t>
            </a:r>
            <a:r>
              <a:rPr i="1" lang="en" sz="1100">
                <a:solidFill>
                  <a:srgbClr val="008800"/>
                </a:solidFill>
                <a:highlight>
                  <a:srgbClr val="F5F5F5"/>
                </a:highlight>
                <a:latin typeface="Droid Sans"/>
                <a:ea typeface="Droid Sans"/>
                <a:cs typeface="Droid Sans"/>
                <a:sym typeface="Droid Sans"/>
              </a:rPr>
              <a:t>// Tests</a:t>
            </a:r>
            <a:br>
              <a:rPr lang="en" sz="1100">
                <a:highlight>
                  <a:srgbClr val="F5F5F5"/>
                </a:highlight>
                <a:latin typeface="Droid Sans"/>
                <a:ea typeface="Droid Sans"/>
                <a:cs typeface="Droid Sans"/>
                <a:sym typeface="Droid Sans"/>
              </a:rPr>
            </a:br>
            <a:r>
              <a:rPr lang="en" sz="1100">
                <a:highlight>
                  <a:srgbClr val="F5F5F5"/>
                </a:highlight>
                <a:latin typeface="Droid Sans"/>
                <a:ea typeface="Droid Sans"/>
                <a:cs typeface="Droid Sans"/>
                <a:sym typeface="Droid Sans"/>
              </a:rPr>
              <a:t>	String[] sorted = quickSort(input);</a:t>
            </a:r>
          </a:p>
          <a:p>
            <a:pPr indent="355600" lvl="0" marL="101600" marR="101600" rtl="0">
              <a:lnSpc>
                <a:spcPct val="163636"/>
              </a:lnSpc>
              <a:spcBef>
                <a:spcPts val="0"/>
              </a:spcBef>
              <a:buNone/>
            </a:pPr>
            <a:r>
              <a:rPr lang="en" sz="1100">
                <a:highlight>
                  <a:srgbClr val="F5F5F5"/>
                </a:highlight>
                <a:latin typeface="Droid Sans"/>
                <a:ea typeface="Droid Sans"/>
                <a:cs typeface="Droid Sans"/>
                <a:sym typeface="Droid Sans"/>
              </a:rPr>
              <a:t>assert(sorted.size &gt;= 1, </a:t>
            </a:r>
            <a:r>
              <a:rPr lang="en" sz="1100">
                <a:solidFill>
                  <a:srgbClr val="0000FF"/>
                </a:solidFill>
                <a:highlight>
                  <a:srgbClr val="F5F5F5"/>
                </a:highlight>
                <a:latin typeface="Droid Sans"/>
                <a:ea typeface="Droid Sans"/>
                <a:cs typeface="Droid Sans"/>
                <a:sym typeface="Droid Sans"/>
              </a:rPr>
              <a:t>"This array can’t be empty."</a:t>
            </a:r>
            <a:r>
              <a:rPr lang="en" sz="1100">
                <a:solidFill>
                  <a:srgbClr val="000000"/>
                </a:solidFill>
                <a:highlight>
                  <a:srgbClr val="F5F5F5"/>
                </a:highlight>
                <a:latin typeface="Droid Sans"/>
                <a:ea typeface="Droid Sans"/>
                <a:cs typeface="Droid Sans"/>
                <a:sym typeface="Droid Sans"/>
              </a:rPr>
              <a:t>)</a:t>
            </a:r>
            <a:r>
              <a:rPr lang="en" sz="1100">
                <a:highlight>
                  <a:srgbClr val="F5F5F5"/>
                </a:highlight>
                <a:latin typeface="Droid Sans"/>
                <a:ea typeface="Droid Sans"/>
                <a:cs typeface="Droid Sans"/>
                <a:sym typeface="Droid Sans"/>
              </a:rPr>
              <a:t>  </a:t>
            </a:r>
          </a:p>
          <a:p>
            <a:pPr indent="0" lvl="0" marL="101600" marR="101600" rtl="0">
              <a:lnSpc>
                <a:spcPct val="163636"/>
              </a:lnSpc>
              <a:spcBef>
                <a:spcPts val="0"/>
              </a:spcBef>
              <a:buNone/>
            </a:pPr>
            <a:r>
              <a:rPr lang="en" sz="1100">
                <a:highlight>
                  <a:srgbClr val="F5F5F5"/>
                </a:highlight>
                <a:latin typeface="Droid Sans"/>
                <a:ea typeface="Droid Sans"/>
                <a:cs typeface="Droid Sans"/>
                <a:sym typeface="Droid Sans"/>
              </a:rPr>
              <a:t> }</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50"/>
            <a:ext cx="6503999" cy="1143299"/>
          </a:xfrm>
          <a:prstGeom prst="rect">
            <a:avLst/>
          </a:prstGeom>
        </p:spPr>
        <p:txBody>
          <a:bodyPr anchorCtr="0" anchor="b" bIns="91425" lIns="91425" rIns="91425" tIns="91425">
            <a:noAutofit/>
          </a:bodyPr>
          <a:lstStyle/>
          <a:p>
            <a:pPr lvl="0" rtl="0">
              <a:spcBef>
                <a:spcPts val="0"/>
              </a:spcBef>
              <a:buNone/>
            </a:pPr>
            <a:r>
              <a:rPr lang="en"/>
              <a:t>System Models as Oracles</a:t>
            </a:r>
          </a:p>
        </p:txBody>
      </p:sp>
      <p:pic>
        <p:nvPicPr>
          <p:cNvPr id="170" name="Shape 170"/>
          <p:cNvPicPr preferRelativeResize="0"/>
          <p:nvPr/>
        </p:nvPicPr>
        <p:blipFill>
          <a:blip r:embed="rId3">
            <a:alphaModFix/>
          </a:blip>
          <a:stretch>
            <a:fillRect/>
          </a:stretch>
        </p:blipFill>
        <p:spPr>
          <a:xfrm>
            <a:off x="0" y="1574275"/>
            <a:ext cx="4217950" cy="2741400"/>
          </a:xfrm>
          <a:prstGeom prst="rect">
            <a:avLst/>
          </a:prstGeom>
          <a:noFill/>
          <a:ln>
            <a:noFill/>
          </a:ln>
        </p:spPr>
      </p:pic>
      <p:pic>
        <p:nvPicPr>
          <p:cNvPr id="171" name="Shape 171"/>
          <p:cNvPicPr preferRelativeResize="0"/>
          <p:nvPr/>
        </p:nvPicPr>
        <p:blipFill>
          <a:blip r:embed="rId4">
            <a:alphaModFix/>
          </a:blip>
          <a:stretch>
            <a:fillRect/>
          </a:stretch>
        </p:blipFill>
        <p:spPr>
          <a:xfrm>
            <a:off x="1682825" y="3587276"/>
            <a:ext cx="7388618" cy="2741399"/>
          </a:xfrm>
          <a:prstGeom prst="rect">
            <a:avLst/>
          </a:prstGeom>
          <a:noFill/>
          <a:ln cap="flat" cmpd="sng" w="38100">
            <a:solidFill>
              <a:srgbClr val="000000"/>
            </a:solidFill>
            <a:prstDash val="solid"/>
            <a:round/>
            <a:headEnd len="med" w="med" type="none"/>
            <a:tailEnd len="med" w="med" type="none"/>
          </a:ln>
        </p:spPr>
      </p:pic>
      <p:sp>
        <p:nvSpPr>
          <p:cNvPr id="172" name="Shape 172"/>
          <p:cNvSpPr/>
          <p:nvPr/>
        </p:nvSpPr>
        <p:spPr>
          <a:xfrm>
            <a:off x="203700" y="1618300"/>
            <a:ext cx="8770500" cy="469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Models could potentially serve as a “universal” test oracle</a:t>
            </a:r>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p:txBody>
      </p:sp>
      <p:sp>
        <p:nvSpPr>
          <p:cNvPr id="173" name="Shape 173"/>
          <p:cNvSpPr/>
          <p:nvPr/>
        </p:nvSpPr>
        <p:spPr>
          <a:xfrm>
            <a:off x="950625" y="33497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Input</a:t>
            </a:r>
          </a:p>
        </p:txBody>
      </p:sp>
      <p:sp>
        <p:nvSpPr>
          <p:cNvPr id="174" name="Shape 174"/>
          <p:cNvSpPr/>
          <p:nvPr/>
        </p:nvSpPr>
        <p:spPr>
          <a:xfrm>
            <a:off x="3429000" y="2150200"/>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Model</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175" name="Shape 175"/>
          <p:cNvPicPr preferRelativeResize="0"/>
          <p:nvPr/>
        </p:nvPicPr>
        <p:blipFill>
          <a:blip r:embed="rId3">
            <a:alphaModFix/>
          </a:blip>
          <a:stretch>
            <a:fillRect/>
          </a:stretch>
        </p:blipFill>
        <p:spPr>
          <a:xfrm>
            <a:off x="3480999" y="2558625"/>
            <a:ext cx="1842500" cy="1197500"/>
          </a:xfrm>
          <a:prstGeom prst="rect">
            <a:avLst/>
          </a:prstGeom>
          <a:noFill/>
          <a:ln>
            <a:noFill/>
          </a:ln>
        </p:spPr>
      </p:pic>
      <p:sp>
        <p:nvSpPr>
          <p:cNvPr id="176" name="Shape 176"/>
          <p:cNvSpPr/>
          <p:nvPr/>
        </p:nvSpPr>
        <p:spPr>
          <a:xfrm>
            <a:off x="3429000" y="4471425"/>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177" name="Shape 177"/>
          <p:cNvCxnSpPr>
            <a:stCxn id="173" idx="3"/>
          </p:cNvCxnSpPr>
          <p:nvPr/>
        </p:nvCxnSpPr>
        <p:spPr>
          <a:xfrm flipH="1" rot="10800000">
            <a:off x="2512425" y="2931124"/>
            <a:ext cx="894000" cy="1071300"/>
          </a:xfrm>
          <a:prstGeom prst="straightConnector1">
            <a:avLst/>
          </a:prstGeom>
          <a:noFill/>
          <a:ln cap="flat" cmpd="sng" w="19050">
            <a:solidFill>
              <a:schemeClr val="dk2"/>
            </a:solidFill>
            <a:prstDash val="solid"/>
            <a:round/>
            <a:headEnd len="lg" w="lg" type="none"/>
            <a:tailEnd len="lg" w="lg" type="triangle"/>
          </a:ln>
        </p:spPr>
      </p:cxnSp>
      <p:cxnSp>
        <p:nvCxnSpPr>
          <p:cNvPr id="178" name="Shape 178"/>
          <p:cNvCxnSpPr>
            <a:stCxn id="173" idx="3"/>
            <a:endCxn id="176" idx="1"/>
          </p:cNvCxnSpPr>
          <p:nvPr/>
        </p:nvCxnSpPr>
        <p:spPr>
          <a:xfrm>
            <a:off x="2512425" y="4002424"/>
            <a:ext cx="916500" cy="1295100"/>
          </a:xfrm>
          <a:prstGeom prst="straightConnector1">
            <a:avLst/>
          </a:prstGeom>
          <a:noFill/>
          <a:ln cap="flat" cmpd="sng" w="19050">
            <a:solidFill>
              <a:schemeClr val="dk2"/>
            </a:solidFill>
            <a:prstDash val="solid"/>
            <a:round/>
            <a:headEnd len="lg" w="lg" type="none"/>
            <a:tailEnd len="lg" w="lg" type="triangle"/>
          </a:ln>
        </p:spPr>
      </p:cxnSp>
      <p:sp>
        <p:nvSpPr>
          <p:cNvPr id="179" name="Shape 179"/>
          <p:cNvSpPr/>
          <p:nvPr/>
        </p:nvSpPr>
        <p:spPr>
          <a:xfrm>
            <a:off x="4074050" y="5103875"/>
            <a:ext cx="701699" cy="8034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80" name="Shape 180"/>
          <p:cNvCxnSpPr/>
          <p:nvPr/>
        </p:nvCxnSpPr>
        <p:spPr>
          <a:xfrm>
            <a:off x="5398200" y="2976250"/>
            <a:ext cx="1754099" cy="0"/>
          </a:xfrm>
          <a:prstGeom prst="straightConnector1">
            <a:avLst/>
          </a:prstGeom>
          <a:noFill/>
          <a:ln cap="flat" cmpd="sng" w="19050">
            <a:solidFill>
              <a:schemeClr val="dk2"/>
            </a:solidFill>
            <a:prstDash val="solid"/>
            <a:round/>
            <a:headEnd len="lg" w="lg" type="none"/>
            <a:tailEnd len="lg" w="lg" type="triangle"/>
          </a:ln>
        </p:spPr>
      </p:cxnSp>
      <p:cxnSp>
        <p:nvCxnSpPr>
          <p:cNvPr id="181" name="Shape 181"/>
          <p:cNvCxnSpPr/>
          <p:nvPr/>
        </p:nvCxnSpPr>
        <p:spPr>
          <a:xfrm>
            <a:off x="5398200" y="5403325"/>
            <a:ext cx="1754099" cy="0"/>
          </a:xfrm>
          <a:prstGeom prst="straightConnector1">
            <a:avLst/>
          </a:prstGeom>
          <a:noFill/>
          <a:ln cap="flat" cmpd="sng" w="19050">
            <a:solidFill>
              <a:schemeClr val="dk2"/>
            </a:solidFill>
            <a:prstDash val="solid"/>
            <a:round/>
            <a:headEnd len="lg" w="lg" type="none"/>
            <a:tailEnd len="lg" w="lg" type="triangle"/>
          </a:ln>
        </p:spPr>
      </p:cxnSp>
      <p:sp>
        <p:nvSpPr>
          <p:cNvPr id="182" name="Shape 182"/>
          <p:cNvSpPr/>
          <p:nvPr/>
        </p:nvSpPr>
        <p:spPr>
          <a:xfrm>
            <a:off x="5873425" y="34176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Compare Results</a:t>
            </a:r>
          </a:p>
        </p:txBody>
      </p:sp>
      <p:cxnSp>
        <p:nvCxnSpPr>
          <p:cNvPr id="183" name="Shape 183"/>
          <p:cNvCxnSpPr>
            <a:stCxn id="182" idx="0"/>
          </p:cNvCxnSpPr>
          <p:nvPr/>
        </p:nvCxnSpPr>
        <p:spPr>
          <a:xfrm rot="10800000">
            <a:off x="6371425" y="2998875"/>
            <a:ext cx="282900" cy="418800"/>
          </a:xfrm>
          <a:prstGeom prst="straightConnector1">
            <a:avLst/>
          </a:prstGeom>
          <a:noFill/>
          <a:ln cap="flat" cmpd="sng" w="19050">
            <a:solidFill>
              <a:schemeClr val="dk2"/>
            </a:solidFill>
            <a:prstDash val="solid"/>
            <a:round/>
            <a:headEnd len="lg" w="lg" type="none"/>
            <a:tailEnd len="lg" w="lg" type="none"/>
          </a:ln>
        </p:spPr>
      </p:cxnSp>
      <p:cxnSp>
        <p:nvCxnSpPr>
          <p:cNvPr id="184" name="Shape 184"/>
          <p:cNvCxnSpPr>
            <a:stCxn id="182" idx="2"/>
          </p:cNvCxnSpPr>
          <p:nvPr/>
        </p:nvCxnSpPr>
        <p:spPr>
          <a:xfrm flipH="1">
            <a:off x="6201625" y="4722974"/>
            <a:ext cx="452700" cy="686400"/>
          </a:xfrm>
          <a:prstGeom prst="straightConnector1">
            <a:avLst/>
          </a:prstGeom>
          <a:noFill/>
          <a:ln cap="flat" cmpd="sng" w="19050">
            <a:solidFill>
              <a:schemeClr val="dk2"/>
            </a:solidFill>
            <a:prstDash val="solid"/>
            <a:round/>
            <a:headEnd len="lg" w="lg" type="none"/>
            <a:tailEnd len="lg" w="lg" type="none"/>
          </a:ln>
        </p:spPr>
      </p:cxnSp>
      <p:sp>
        <p:nvSpPr>
          <p:cNvPr id="185" name="Shape 1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0"/>
                                        </p:tgtEl>
                                      </p:cBhvr>
                                    </p:animEffect>
                                    <p:set>
                                      <p:cBhvr>
                                        <p:cTn dur="1" fill="hold">
                                          <p:stCondLst>
                                            <p:cond delay="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1"/>
                                        </p:tgtEl>
                                      </p:cBhvr>
                                    </p:animEffect>
                                    <p:set>
                                      <p:cBhvr>
                                        <p:cTn dur="1" fill="hold">
                                          <p:stCondLst>
                                            <p:cond delay="0"/>
                                          </p:stCondLst>
                                        </p:cTn>
                                        <p:tgtEl>
                                          <p:spTgt spid="1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1" type="body"/>
          </p:nvPr>
        </p:nvSpPr>
        <p:spPr>
          <a:xfrm>
            <a:off x="457200" y="1600200"/>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191" name="Shape 191"/>
          <p:cNvSpPr txBox="1"/>
          <p:nvPr>
            <p:ph type="title"/>
          </p:nvPr>
        </p:nvSpPr>
        <p:spPr>
          <a:xfrm>
            <a:off x="457200" y="274650"/>
            <a:ext cx="7420500" cy="1143299"/>
          </a:xfrm>
          <a:prstGeom prst="rect">
            <a:avLst/>
          </a:prstGeom>
        </p:spPr>
        <p:txBody>
          <a:bodyPr anchorCtr="0" anchor="b" bIns="91425" lIns="91425" rIns="91425" tIns="91425">
            <a:noAutofit/>
          </a:bodyPr>
          <a:lstStyle/>
          <a:p>
            <a:pPr lvl="0" rtl="0">
              <a:spcBef>
                <a:spcPts val="0"/>
              </a:spcBef>
              <a:buNone/>
            </a:pPr>
            <a:r>
              <a:rPr lang="en"/>
              <a:t>Problem: Abstraction</a:t>
            </a:r>
          </a:p>
        </p:txBody>
      </p:sp>
      <p:sp>
        <p:nvSpPr>
          <p:cNvPr id="192" name="Shape 192"/>
          <p:cNvSpPr/>
          <p:nvPr/>
        </p:nvSpPr>
        <p:spPr>
          <a:xfrm>
            <a:off x="3182518" y="33168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3" name="Shape 193"/>
          <p:cNvSpPr/>
          <p:nvPr/>
        </p:nvSpPr>
        <p:spPr>
          <a:xfrm>
            <a:off x="3847649" y="3652575"/>
            <a:ext cx="1448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194" name="Shape 194"/>
          <p:cNvCxnSpPr>
            <a:endCxn id="195" idx="5"/>
          </p:cNvCxnSpPr>
          <p:nvPr/>
        </p:nvCxnSpPr>
        <p:spPr>
          <a:xfrm flipH="1">
            <a:off x="2291087" y="38554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195" name="Shape 195"/>
          <p:cNvSpPr/>
          <p:nvPr/>
        </p:nvSpPr>
        <p:spPr>
          <a:xfrm>
            <a:off x="1829708" y="3520131"/>
            <a:ext cx="601181"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96" name="Shape 196"/>
          <p:cNvSpPr txBox="1"/>
          <p:nvPr/>
        </p:nvSpPr>
        <p:spPr>
          <a:xfrm>
            <a:off x="3182532" y="3855482"/>
            <a:ext cx="712499" cy="162899"/>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197" name="Shape 197"/>
          <p:cNvSpPr txBox="1"/>
          <p:nvPr/>
        </p:nvSpPr>
        <p:spPr>
          <a:xfrm>
            <a:off x="1726886" y="4115655"/>
            <a:ext cx="1104899"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198" name="Shape 198"/>
          <p:cNvSpPr/>
          <p:nvPr/>
        </p:nvSpPr>
        <p:spPr>
          <a:xfrm>
            <a:off x="4145399" y="5315261"/>
            <a:ext cx="853199" cy="796199"/>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99" name="Shape 199"/>
          <p:cNvCxnSpPr>
            <a:endCxn id="198" idx="0"/>
          </p:cNvCxnSpPr>
          <p:nvPr/>
        </p:nvCxnSpPr>
        <p:spPr>
          <a:xfrm flipH="1" rot="10800000">
            <a:off x="4562099" y="53152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200" name="Shape 200"/>
          <p:cNvCxnSpPr>
            <a:endCxn id="198" idx="5"/>
          </p:cNvCxnSpPr>
          <p:nvPr/>
        </p:nvCxnSpPr>
        <p:spPr>
          <a:xfrm>
            <a:off x="4566451" y="57494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201" name="Shape 201"/>
          <p:cNvSpPr txBox="1"/>
          <p:nvPr/>
        </p:nvSpPr>
        <p:spPr>
          <a:xfrm>
            <a:off x="3901348" y="6091687"/>
            <a:ext cx="1637399"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202" name="Shape 202"/>
          <p:cNvCxnSpPr>
            <a:stCxn id="198" idx="0"/>
            <a:endCxn id="193" idx="2"/>
          </p:cNvCxnSpPr>
          <p:nvPr/>
        </p:nvCxnSpPr>
        <p:spPr>
          <a:xfrm rot="10800000">
            <a:off x="4571999" y="49795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203" name="Shape 203"/>
          <p:cNvSpPr txBox="1"/>
          <p:nvPr/>
        </p:nvSpPr>
        <p:spPr>
          <a:xfrm>
            <a:off x="4791491" y="4949837"/>
            <a:ext cx="1002599" cy="162899"/>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204" name="Shape 204"/>
          <p:cNvSpPr/>
          <p:nvPr/>
        </p:nvSpPr>
        <p:spPr>
          <a:xfrm>
            <a:off x="5947195" y="3652583"/>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05" name="Shape 205"/>
          <p:cNvSpPr/>
          <p:nvPr/>
        </p:nvSpPr>
        <p:spPr>
          <a:xfrm>
            <a:off x="6013595" y="3855688"/>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206" name="Shape 206"/>
          <p:cNvSpPr/>
          <p:nvPr/>
        </p:nvSpPr>
        <p:spPr>
          <a:xfrm>
            <a:off x="6077097" y="4018369"/>
            <a:ext cx="1352699" cy="1326899"/>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207" name="Shape 207"/>
          <p:cNvCxnSpPr/>
          <p:nvPr/>
        </p:nvCxnSpPr>
        <p:spPr>
          <a:xfrm flipH="1" rot="10800000">
            <a:off x="5301332" y="3853826"/>
            <a:ext cx="657600" cy="4199"/>
          </a:xfrm>
          <a:prstGeom prst="straightConnector1">
            <a:avLst/>
          </a:prstGeom>
          <a:noFill/>
          <a:ln cap="flat" cmpd="sng" w="19050">
            <a:solidFill>
              <a:srgbClr val="000000"/>
            </a:solidFill>
            <a:prstDash val="solid"/>
            <a:round/>
            <a:headEnd len="lg" w="lg" type="triangle"/>
            <a:tailEnd len="lg" w="lg" type="none"/>
          </a:ln>
        </p:spPr>
      </p:cxnSp>
      <p:cxnSp>
        <p:nvCxnSpPr>
          <p:cNvPr id="208" name="Shape 208"/>
          <p:cNvCxnSpPr/>
          <p:nvPr/>
        </p:nvCxnSpPr>
        <p:spPr>
          <a:xfrm flipH="1" rot="10800000">
            <a:off x="5294276" y="3966669"/>
            <a:ext cx="671700" cy="4199"/>
          </a:xfrm>
          <a:prstGeom prst="straightConnector1">
            <a:avLst/>
          </a:prstGeom>
          <a:noFill/>
          <a:ln cap="flat" cmpd="sng" w="19050">
            <a:solidFill>
              <a:srgbClr val="000000"/>
            </a:solidFill>
            <a:prstDash val="solid"/>
            <a:round/>
            <a:headEnd len="lg" w="lg" type="none"/>
            <a:tailEnd len="lg" w="lg" type="triangle"/>
          </a:ln>
        </p:spPr>
      </p:cxnSp>
      <p:sp>
        <p:nvSpPr>
          <p:cNvPr id="209" name="Shape 209"/>
          <p:cNvSpPr/>
          <p:nvPr/>
        </p:nvSpPr>
        <p:spPr>
          <a:xfrm>
            <a:off x="57400" y="32769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210" name="Shape 210"/>
          <p:cNvSpPr/>
          <p:nvPr/>
        </p:nvSpPr>
        <p:spPr>
          <a:xfrm>
            <a:off x="153000" y="4479600"/>
            <a:ext cx="5794199"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xit" presetID="10" presetSubtype="0">
                                  <p:stCondLst>
                                    <p:cond delay="0"/>
                                  </p:stCondLst>
                                  <p:childTnLst>
                                    <p:animEffect filter="fade" transition="out">
                                      <p:cBhvr>
                                        <p:cTn dur="1"/>
                                        <p:tgtEl>
                                          <p:spTgt spid="209"/>
                                        </p:tgtEl>
                                      </p:cBhvr>
                                    </p:animEffect>
                                    <p:set>
                                      <p:cBhvr>
                                        <p:cTn dur="1" fill="hold">
                                          <p:stCondLst>
                                            <p:cond delay="0"/>
                                          </p:stCondLst>
                                        </p:cTn>
                                        <p:tgtEl>
                                          <p:spTgt spid="2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lvl="0" rtl="0">
              <a:spcBef>
                <a:spcPts val="0"/>
              </a:spcBef>
              <a:buNone/>
            </a:pPr>
            <a:r>
              <a:rPr lang="en" sz="4800"/>
              <a:t>Derived Oracles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Derived Oracles</a:t>
            </a:r>
          </a:p>
        </p:txBody>
      </p:sp>
      <p:sp>
        <p:nvSpPr>
          <p:cNvPr id="222" name="Shape 22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In the absence of a specified oracle, </a:t>
            </a:r>
            <a:r>
              <a:rPr b="1" lang="en"/>
              <a:t>oracles can be derived</a:t>
            </a:r>
            <a:r>
              <a:rPr lang="en"/>
              <a:t> from existing sources of information:</a:t>
            </a:r>
          </a:p>
          <a:p>
            <a:pPr indent="-228600" lvl="0" marL="457200" marR="0" rtl="0" algn="l">
              <a:lnSpc>
                <a:spcPct val="100000"/>
              </a:lnSpc>
              <a:spcBef>
                <a:spcPts val="600"/>
              </a:spcBef>
              <a:spcAft>
                <a:spcPts val="0"/>
              </a:spcAft>
            </a:pPr>
            <a:r>
              <a:rPr lang="en"/>
              <a:t>Project Artifacts</a:t>
            </a:r>
          </a:p>
          <a:p>
            <a:pPr indent="-228600" lvl="1" marL="914400" marR="0" rtl="0" algn="l">
              <a:lnSpc>
                <a:spcPct val="100000"/>
              </a:lnSpc>
              <a:spcBef>
                <a:spcPts val="600"/>
              </a:spcBef>
              <a:spcAft>
                <a:spcPts val="0"/>
              </a:spcAft>
            </a:pPr>
            <a:r>
              <a:rPr lang="en"/>
              <a:t>Documentation</a:t>
            </a:r>
          </a:p>
          <a:p>
            <a:pPr indent="-228600" lvl="1" marL="914400" marR="0" rtl="0" algn="l">
              <a:lnSpc>
                <a:spcPct val="100000"/>
              </a:lnSpc>
              <a:spcBef>
                <a:spcPts val="600"/>
              </a:spcBef>
              <a:spcAft>
                <a:spcPts val="0"/>
              </a:spcAft>
            </a:pPr>
            <a:r>
              <a:rPr lang="en"/>
              <a:t>Existing tests</a:t>
            </a:r>
          </a:p>
          <a:p>
            <a:pPr indent="-228600" lvl="1" marL="914400" marR="0" rtl="0" algn="l">
              <a:lnSpc>
                <a:spcPct val="100000"/>
              </a:lnSpc>
              <a:spcBef>
                <a:spcPts val="600"/>
              </a:spcBef>
              <a:spcAft>
                <a:spcPts val="0"/>
              </a:spcAft>
            </a:pPr>
            <a:r>
              <a:rPr lang="en"/>
              <a:t>Other versions of the system</a:t>
            </a:r>
          </a:p>
          <a:p>
            <a:pPr indent="-228600" lvl="0" marL="457200" marR="0" rtl="0" algn="l">
              <a:lnSpc>
                <a:spcPct val="100000"/>
              </a:lnSpc>
              <a:spcBef>
                <a:spcPts val="600"/>
              </a:spcBef>
              <a:spcAft>
                <a:spcPts val="0"/>
              </a:spcAft>
            </a:pPr>
            <a:r>
              <a:rPr lang="en"/>
              <a:t>Program Executions</a:t>
            </a:r>
          </a:p>
          <a:p>
            <a:pPr indent="-228600" lvl="1" marL="914400" marR="0" rtl="0" algn="l">
              <a:lnSpc>
                <a:spcPct val="100000"/>
              </a:lnSpc>
              <a:spcBef>
                <a:spcPts val="600"/>
              </a:spcBef>
              <a:spcAft>
                <a:spcPts val="0"/>
              </a:spcAft>
            </a:pPr>
            <a:r>
              <a:rPr lang="en"/>
              <a:t>Invariant detection</a:t>
            </a:r>
          </a:p>
          <a:p>
            <a:pPr indent="-228600" lvl="1" marL="914400" marR="0" rtl="0" algn="l">
              <a:lnSpc>
                <a:spcPct val="100000"/>
              </a:lnSpc>
              <a:spcBef>
                <a:spcPts val="600"/>
              </a:spcBef>
              <a:spcAft>
                <a:spcPts val="0"/>
              </a:spcAft>
            </a:pPr>
            <a:r>
              <a:rPr lang="en"/>
              <a:t>Specification mining</a:t>
            </a:r>
          </a:p>
          <a:p>
            <a:pPr indent="0" lvl="0" marL="0" marR="0" rtl="0" algn="l">
              <a:lnSpc>
                <a:spcPct val="100000"/>
              </a:lnSpc>
              <a:spcBef>
                <a:spcPts val="600"/>
              </a:spcBef>
              <a:spcAft>
                <a:spcPts val="0"/>
              </a:spcAft>
              <a:buNone/>
            </a:pPr>
            <a:r>
              <a:rPr lang="en"/>
              <a:t>Often lowers costs significantly, but may suffer from accuracy issues.</a:t>
            </a:r>
          </a:p>
        </p:txBody>
      </p:sp>
      <p:sp>
        <p:nvSpPr>
          <p:cNvPr id="223" name="Shape 2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rPr lang="en"/>
              <a:t>Pseudo Oracles </a:t>
            </a:r>
          </a:p>
          <a:p>
            <a:pPr lvl="0" rtl="0">
              <a:spcBef>
                <a:spcPts val="0"/>
              </a:spcBef>
              <a:buNone/>
            </a:pPr>
            <a:r>
              <a:rPr lang="en"/>
              <a:t>(N-Version Programming)</a:t>
            </a:r>
          </a:p>
        </p:txBody>
      </p:sp>
      <p:sp>
        <p:nvSpPr>
          <p:cNvPr id="229" name="Shape 22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sz="2400"/>
              <a:t>An alternate version of the program as an oracle. </a:t>
            </a:r>
          </a:p>
          <a:p>
            <a:pPr indent="0" marL="0" marR="0" rtl="0" algn="l">
              <a:lnSpc>
                <a:spcPct val="100000"/>
              </a:lnSpc>
              <a:spcBef>
                <a:spcPts val="600"/>
              </a:spcBef>
              <a:spcAft>
                <a:spcPts val="0"/>
              </a:spcAft>
              <a:buNone/>
            </a:pPr>
            <a:r>
              <a:rPr lang="en" sz="2400"/>
              <a:t>Does </a:t>
            </a:r>
            <a:r>
              <a:rPr lang="en" sz="2400">
                <a:latin typeface="Courier New"/>
                <a:ea typeface="Courier New"/>
                <a:cs typeface="Courier New"/>
                <a:sym typeface="Courier New"/>
              </a:rPr>
              <a:t>output(V1) = output(V2)</a:t>
            </a:r>
            <a:r>
              <a:rPr lang="en" sz="2400"/>
              <a:t>?</a:t>
            </a:r>
          </a:p>
          <a:p>
            <a:pPr indent="-228600" lvl="0" marL="457200" marR="0" rtl="0" algn="l">
              <a:lnSpc>
                <a:spcPct val="100000"/>
              </a:lnSpc>
              <a:spcBef>
                <a:spcPts val="600"/>
              </a:spcBef>
              <a:spcAft>
                <a:spcPts val="0"/>
              </a:spcAft>
              <a:buSzPct val="100000"/>
            </a:pPr>
            <a:r>
              <a:rPr lang="en" sz="2400"/>
              <a:t>Pseudo Oracle because we know the two don’t agree, but don’t know which is wrong or why.</a:t>
            </a:r>
          </a:p>
          <a:p>
            <a:pPr indent="0" marL="0" marR="0" rtl="0" algn="l">
              <a:lnSpc>
                <a:spcPct val="100000"/>
              </a:lnSpc>
              <a:spcBef>
                <a:spcPts val="600"/>
              </a:spcBef>
              <a:spcAft>
                <a:spcPts val="0"/>
              </a:spcAft>
              <a:buNone/>
            </a:pPr>
            <a:r>
              <a:t/>
            </a:r>
            <a:endParaRPr sz="1100"/>
          </a:p>
          <a:p>
            <a:pPr indent="0" marL="0" marR="0" rtl="0" algn="l">
              <a:lnSpc>
                <a:spcPct val="100000"/>
              </a:lnSpc>
              <a:spcBef>
                <a:spcPts val="600"/>
              </a:spcBef>
              <a:spcAft>
                <a:spcPts val="0"/>
              </a:spcAft>
              <a:buNone/>
            </a:pPr>
            <a:r>
              <a:rPr lang="en" sz="2400"/>
              <a:t>Also called N-Version programming, where multiple designs are implemented, or same design is implemented by independent teams.</a:t>
            </a:r>
          </a:p>
          <a:p>
            <a:pPr indent="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Genetic programming can use search (through genetic algorithms) to automatically produce multiple implementations.</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50"/>
            <a:ext cx="8460599" cy="1143299"/>
          </a:xfrm>
          <a:prstGeom prst="rect">
            <a:avLst/>
          </a:prstGeom>
        </p:spPr>
        <p:txBody>
          <a:bodyPr anchorCtr="0" anchor="b" bIns="91425" lIns="91425" rIns="91425" tIns="91425">
            <a:noAutofit/>
          </a:bodyPr>
          <a:lstStyle/>
          <a:p>
            <a:pPr lvl="0" rtl="0">
              <a:spcBef>
                <a:spcPts val="0"/>
              </a:spcBef>
              <a:buNone/>
            </a:pPr>
            <a:r>
              <a:rPr lang="en"/>
              <a:t>Software Testing - Back to the Basics</a:t>
            </a:r>
          </a:p>
        </p:txBody>
      </p:sp>
      <p:sp>
        <p:nvSpPr>
          <p:cNvPr id="47" name="Shape 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marL="0" rtl="0" algn="l">
              <a:spcBef>
                <a:spcPts val="0"/>
              </a:spcBef>
              <a:buNone/>
            </a:pPr>
            <a:r>
              <a:rPr lang="en"/>
              <a:t>Tests are sequences of </a:t>
            </a:r>
            <a:r>
              <a:rPr b="1" lang="en"/>
              <a:t>stimuli </a:t>
            </a:r>
            <a:r>
              <a:rPr lang="en"/>
              <a:t>and </a:t>
            </a:r>
            <a:r>
              <a:rPr b="1" lang="en"/>
              <a:t>observations</a:t>
            </a:r>
            <a:r>
              <a:rPr lang="en"/>
              <a:t>. We care about input and output.</a:t>
            </a:r>
          </a:p>
          <a:p>
            <a:pPr indent="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48" name="Shape 48"/>
          <p:cNvCxnSpPr/>
          <p:nvPr/>
        </p:nvCxnSpPr>
        <p:spPr>
          <a:xfrm>
            <a:off x="1949375"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49" name="Shape 49"/>
          <p:cNvCxnSpPr/>
          <p:nvPr/>
        </p:nvCxnSpPr>
        <p:spPr>
          <a:xfrm>
            <a:off x="33527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0" name="Shape 50"/>
          <p:cNvCxnSpPr/>
          <p:nvPr/>
        </p:nvCxnSpPr>
        <p:spPr>
          <a:xfrm>
            <a:off x="433725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1" name="Shape 51"/>
          <p:cNvCxnSpPr/>
          <p:nvPr/>
        </p:nvCxnSpPr>
        <p:spPr>
          <a:xfrm>
            <a:off x="55422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2" name="Shape 52"/>
          <p:cNvCxnSpPr/>
          <p:nvPr/>
        </p:nvCxnSpPr>
        <p:spPr>
          <a:xfrm>
            <a:off x="6529950" y="4609350"/>
            <a:ext cx="469499" cy="0"/>
          </a:xfrm>
          <a:prstGeom prst="straightConnector1">
            <a:avLst/>
          </a:prstGeom>
          <a:noFill/>
          <a:ln cap="flat" cmpd="sng" w="19050">
            <a:solidFill>
              <a:schemeClr val="dk2"/>
            </a:solidFill>
            <a:prstDash val="solid"/>
            <a:round/>
            <a:headEnd len="lg" w="lg" type="none"/>
            <a:tailEnd len="lg" w="lg" type="triangle"/>
          </a:ln>
        </p:spPr>
      </p:cxnSp>
      <p:sp>
        <p:nvSpPr>
          <p:cNvPr id="53" name="Shape 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236" name="Shape 23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sz="2800"/>
              <a:t>When changes are made to a system, rerun your tests. Any existing tests that passed previously should still pass.</a:t>
            </a:r>
          </a:p>
          <a:p>
            <a:pPr indent="0" marL="0" marR="0" rtl="0" algn="l">
              <a:lnSpc>
                <a:spcPct val="100000"/>
              </a:lnSpc>
              <a:spcBef>
                <a:spcPts val="600"/>
              </a:spcBef>
              <a:spcAft>
                <a:spcPts val="0"/>
              </a:spcAft>
              <a:buNone/>
            </a:pPr>
            <a:r>
              <a:t/>
            </a:r>
            <a:endParaRPr sz="2800"/>
          </a:p>
          <a:p>
            <a:pPr indent="0" marL="0" marR="0" rtl="0" algn="l">
              <a:lnSpc>
                <a:spcPct val="100000"/>
              </a:lnSpc>
              <a:spcBef>
                <a:spcPts val="600"/>
              </a:spcBef>
              <a:spcAft>
                <a:spcPts val="0"/>
              </a:spcAft>
              <a:buNone/>
            </a:pPr>
            <a:r>
              <a:rPr lang="en" sz="2800"/>
              <a:t>An older version of your program can be the oracle.</a:t>
            </a:r>
          </a:p>
          <a:p>
            <a:pPr indent="-228600" lvl="0" marL="457200" marR="0" rtl="0" algn="l">
              <a:lnSpc>
                <a:spcPct val="100000"/>
              </a:lnSpc>
              <a:spcBef>
                <a:spcPts val="600"/>
              </a:spcBef>
              <a:spcAft>
                <a:spcPts val="0"/>
              </a:spcAft>
              <a:buSzPct val="100000"/>
            </a:pPr>
            <a:r>
              <a:rPr lang="en" sz="2400"/>
              <a:t>Do new features break working features?</a:t>
            </a:r>
          </a:p>
          <a:p>
            <a:pPr indent="-228600" lvl="0" marL="457200" marR="0" rtl="0" algn="l">
              <a:lnSpc>
                <a:spcPct val="100000"/>
              </a:lnSpc>
              <a:spcBef>
                <a:spcPts val="600"/>
              </a:spcBef>
              <a:spcAft>
                <a:spcPts val="0"/>
              </a:spcAft>
              <a:buSzPct val="100000"/>
            </a:pPr>
            <a:r>
              <a:rPr lang="en" sz="2400"/>
              <a:t>Do bug fixes break working features?</a:t>
            </a:r>
          </a:p>
          <a:p>
            <a:pPr indent="-228600" lvl="0" marL="457200" marR="0" rtl="0" algn="l">
              <a:lnSpc>
                <a:spcPct val="100000"/>
              </a:lnSpc>
              <a:spcBef>
                <a:spcPts val="600"/>
              </a:spcBef>
              <a:spcAft>
                <a:spcPts val="0"/>
              </a:spcAft>
              <a:buSzPct val="100000"/>
            </a:pPr>
            <a:r>
              <a:rPr lang="en" sz="2400"/>
              <a:t>If requirements have changed, you do NOT want the output to match for features related to the requirement.</a:t>
            </a:r>
          </a:p>
        </p:txBody>
      </p: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Metamorphic Relations</a:t>
            </a:r>
          </a:p>
        </p:txBody>
      </p:sp>
      <p:sp>
        <p:nvSpPr>
          <p:cNvPr id="243" name="Shape 2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If you have a set of test cases, you can generate partial oracles for follow-up tests by deriving </a:t>
            </a:r>
            <a:r>
              <a:rPr b="1" lang="en"/>
              <a:t>metamorphic relations</a:t>
            </a:r>
            <a:r>
              <a:rPr lang="en"/>
              <a:t> between tests.</a:t>
            </a:r>
          </a:p>
          <a:p>
            <a:pPr indent="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buSzPct val="100000"/>
            </a:pPr>
            <a:r>
              <a:rPr lang="en" sz="2400"/>
              <a:t>A metamorphic relation is a necessary property of a function:</a:t>
            </a:r>
          </a:p>
          <a:p>
            <a:pPr indent="-228600" lvl="1" marL="914400" marR="0" rtl="0" algn="l">
              <a:lnSpc>
                <a:spcPct val="100000"/>
              </a:lnSpc>
              <a:spcBef>
                <a:spcPts val="600"/>
              </a:spcBef>
              <a:spcAft>
                <a:spcPts val="0"/>
              </a:spcAft>
              <a:buSzPct val="100000"/>
            </a:pPr>
            <a:r>
              <a:rPr lang="en" sz="2200"/>
              <a:t>A property of a sin function is that sin(x) = sin (pi - x).</a:t>
            </a:r>
          </a:p>
          <a:p>
            <a:pPr indent="-228600" lvl="1" marL="914400" marR="0" rtl="0" algn="l">
              <a:lnSpc>
                <a:spcPct val="100000"/>
              </a:lnSpc>
              <a:spcBef>
                <a:spcPts val="600"/>
              </a:spcBef>
              <a:spcAft>
                <a:spcPts val="0"/>
              </a:spcAft>
              <a:buSzPct val="100000"/>
            </a:pPr>
            <a:r>
              <a:rPr lang="en" sz="2200"/>
              <a:t>Thus, sin(x) and sin(pi - x) have the same expected output.</a:t>
            </a:r>
          </a:p>
          <a:p>
            <a:pPr indent="-228600" lvl="0" marL="457200" marR="0" rtl="0" algn="l">
              <a:lnSpc>
                <a:spcPct val="100000"/>
              </a:lnSpc>
              <a:spcBef>
                <a:spcPts val="600"/>
              </a:spcBef>
              <a:spcAft>
                <a:spcPts val="0"/>
              </a:spcAft>
              <a:buSzPct val="100000"/>
            </a:pPr>
            <a:r>
              <a:rPr lang="en" sz="2400"/>
              <a:t>If these relationships are violated, then there is a bug.</a:t>
            </a:r>
          </a:p>
          <a:p>
            <a:pPr indent="-228600" lvl="0" marL="457200" marR="0" rtl="0" algn="l">
              <a:lnSpc>
                <a:spcPct val="100000"/>
              </a:lnSpc>
              <a:spcBef>
                <a:spcPts val="600"/>
              </a:spcBef>
              <a:spcAft>
                <a:spcPts val="0"/>
              </a:spcAft>
              <a:buSzPct val="100000"/>
            </a:pPr>
            <a:r>
              <a:rPr lang="en" sz="2400"/>
              <a:t>Can be an equation or more general properties specified between inputs.</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Invariant Detection</a:t>
            </a:r>
          </a:p>
        </p:txBody>
      </p:sp>
      <p:sp>
        <p:nvSpPr>
          <p:cNvPr id="250" name="Shape 250"/>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Invariants (pre/post-conditions) can be specified as a form of test oracle. If they are not known in advance, there are algorithms that can detect them from program executions.</a:t>
            </a:r>
          </a:p>
          <a:p>
            <a:pPr indent="-228600" lvl="0" marL="457200" marR="0" rtl="0" algn="l">
              <a:lnSpc>
                <a:spcPct val="100000"/>
              </a:lnSpc>
              <a:spcBef>
                <a:spcPts val="600"/>
              </a:spcBef>
              <a:spcAft>
                <a:spcPts val="0"/>
              </a:spcAft>
              <a:buClr>
                <a:srgbClr val="000000"/>
              </a:buClr>
            </a:pPr>
            <a:r>
              <a:rPr lang="en">
                <a:solidFill>
                  <a:srgbClr val="000000"/>
                </a:solidFill>
              </a:rPr>
              <a:t>Testers take a set of tests that the program is known to produce correct behavior for.</a:t>
            </a:r>
          </a:p>
          <a:p>
            <a:pPr indent="-228600" lvl="0" marL="457200" marR="0" rtl="0" algn="l">
              <a:lnSpc>
                <a:spcPct val="100000"/>
              </a:lnSpc>
              <a:spcBef>
                <a:spcPts val="600"/>
              </a:spcBef>
              <a:spcAft>
                <a:spcPts val="0"/>
              </a:spcAft>
              <a:buClr>
                <a:srgbClr val="000000"/>
              </a:buClr>
            </a:pPr>
            <a:r>
              <a:rPr lang="en">
                <a:solidFill>
                  <a:srgbClr val="000000"/>
                </a:solidFill>
              </a:rPr>
              <a:t>Properties true of all observed executions are extracted for methods, loops, and conditional statements.</a:t>
            </a: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Inference</a:t>
            </a:r>
          </a:p>
        </p:txBody>
      </p:sp>
      <p:sp>
        <p:nvSpPr>
          <p:cNvPr id="257" name="Shape 25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000000"/>
                </a:solidFill>
              </a:rPr>
              <a:t>From system executions, we can derive a state machine model of system execution. As we observe more executions, we refine the model.</a:t>
            </a:r>
          </a:p>
          <a:p>
            <a:pPr marR="0" rtl="0" algn="l">
              <a:lnSpc>
                <a:spcPct val="100000"/>
              </a:lnSpc>
              <a:spcBef>
                <a:spcPts val="600"/>
              </a:spcBef>
              <a:spcAft>
                <a:spcPts val="0"/>
              </a:spcAft>
              <a:buNone/>
            </a:pPr>
            <a:r>
              <a:t/>
            </a:r>
            <a:endParaRPr>
              <a:solidFill>
                <a:srgbClr val="000000"/>
              </a:solidFill>
            </a:endParaRPr>
          </a:p>
          <a:p>
            <a:pPr marR="0" rtl="0" algn="l">
              <a:lnSpc>
                <a:spcPct val="100000"/>
              </a:lnSpc>
              <a:spcBef>
                <a:spcPts val="600"/>
              </a:spcBef>
              <a:spcAft>
                <a:spcPts val="0"/>
              </a:spcAft>
              <a:buNone/>
            </a:pPr>
            <a:r>
              <a:rPr lang="en">
                <a:solidFill>
                  <a:srgbClr val="000000"/>
                </a:solidFill>
              </a:rPr>
              <a:t>Major problem of both invariant and model detection: </a:t>
            </a:r>
            <a:r>
              <a:rPr b="1" lang="en">
                <a:solidFill>
                  <a:srgbClr val="000000"/>
                </a:solidFill>
              </a:rPr>
              <a:t>Accuracy!</a:t>
            </a:r>
          </a:p>
          <a:p>
            <a:pPr indent="-228600" lvl="0" marL="457200" marR="0" rtl="0" algn="l">
              <a:lnSpc>
                <a:spcPct val="100000"/>
              </a:lnSpc>
              <a:spcBef>
                <a:spcPts val="600"/>
              </a:spcBef>
              <a:spcAft>
                <a:spcPts val="0"/>
              </a:spcAft>
              <a:buClr>
                <a:srgbClr val="000000"/>
              </a:buClr>
            </a:pPr>
            <a:r>
              <a:rPr lang="en">
                <a:solidFill>
                  <a:srgbClr val="000000"/>
                </a:solidFill>
              </a:rPr>
              <a:t>The more executions observed, the more accurate, but requires much more effort.</a:t>
            </a:r>
          </a:p>
          <a:p>
            <a:pPr indent="-228600" lvl="0" marL="457200" marR="0" rtl="0" algn="l">
              <a:lnSpc>
                <a:spcPct val="100000"/>
              </a:lnSpc>
              <a:spcBef>
                <a:spcPts val="600"/>
              </a:spcBef>
              <a:spcAft>
                <a:spcPts val="0"/>
              </a:spcAft>
              <a:buClr>
                <a:srgbClr val="000000"/>
              </a:buClr>
            </a:pPr>
            <a:r>
              <a:rPr lang="en">
                <a:solidFill>
                  <a:srgbClr val="000000"/>
                </a:solidFill>
              </a:rPr>
              <a:t>What do we do about this?</a:t>
            </a: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rtl="0">
              <a:spcBef>
                <a:spcPts val="0"/>
              </a:spcBef>
              <a:buNone/>
            </a:pPr>
            <a:r>
              <a:rPr lang="en" sz="4800"/>
              <a:t>Interlude:</a:t>
            </a:r>
          </a:p>
          <a:p>
            <a:pPr lvl="0" rtl="0">
              <a:spcBef>
                <a:spcPts val="0"/>
              </a:spcBef>
              <a:buNone/>
            </a:pPr>
            <a:r>
              <a:rPr lang="en" sz="4800"/>
              <a:t>Mutation Testing</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Fault-Based Testing</a:t>
            </a:r>
          </a:p>
        </p:txBody>
      </p:sp>
      <p:sp>
        <p:nvSpPr>
          <p:cNvPr id="269" name="Shape 26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solidFill>
                  <a:srgbClr val="333333"/>
                </a:solidFill>
              </a:rPr>
              <a:t>Many testing techniques based on what we </a:t>
            </a:r>
            <a:r>
              <a:rPr i="1" lang="en">
                <a:solidFill>
                  <a:srgbClr val="333333"/>
                </a:solidFill>
              </a:rPr>
              <a:t>think should happen</a:t>
            </a:r>
            <a:r>
              <a:rPr lang="en">
                <a:solidFill>
                  <a:srgbClr val="333333"/>
                </a:solidFill>
              </a:rPr>
              <a:t>. We can also test based on </a:t>
            </a:r>
            <a:r>
              <a:rPr i="1" lang="en">
                <a:solidFill>
                  <a:srgbClr val="333333"/>
                </a:solidFill>
              </a:rPr>
              <a:t>what we think could go wrong.</a:t>
            </a:r>
          </a:p>
          <a:p>
            <a:pPr marR="0" rtl="0" algn="l">
              <a:lnSpc>
                <a:spcPct val="100000"/>
              </a:lnSpc>
              <a:spcBef>
                <a:spcPts val="600"/>
              </a:spcBef>
              <a:spcAft>
                <a:spcPts val="0"/>
              </a:spcAft>
              <a:buNone/>
            </a:pPr>
            <a:r>
              <a:t/>
            </a:r>
            <a:endParaRPr sz="1100">
              <a:solidFill>
                <a:srgbClr val="333333"/>
              </a:solidFill>
            </a:endParaRPr>
          </a:p>
          <a:p>
            <a:pPr lvl="0" marR="0" rtl="0" algn="l">
              <a:lnSpc>
                <a:spcPct val="100000"/>
              </a:lnSpc>
              <a:spcBef>
                <a:spcPts val="600"/>
              </a:spcBef>
              <a:spcAft>
                <a:spcPts val="0"/>
              </a:spcAft>
              <a:buNone/>
            </a:pPr>
            <a:r>
              <a:rPr lang="en">
                <a:solidFill>
                  <a:srgbClr val="333333"/>
                </a:solidFill>
              </a:rPr>
              <a:t>Deliberately seed faults into a system, and see if you can distinguish the faulty system from the existing system.</a:t>
            </a:r>
          </a:p>
        </p:txBody>
      </p:sp>
      <p:sp>
        <p:nvSpPr>
          <p:cNvPr id="270" name="Shape 2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276" name="Shape 27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06400" lvl="0" marL="457200" rtl="0">
              <a:spcBef>
                <a:spcPts val="0"/>
              </a:spcBef>
              <a:buClr>
                <a:srgbClr val="333333"/>
              </a:buClr>
              <a:buSzPct val="100000"/>
              <a:buAutoNum type="arabicPeriod"/>
            </a:pPr>
            <a:r>
              <a:rPr lang="en" sz="2800">
                <a:solidFill>
                  <a:srgbClr val="333333"/>
                </a:solidFill>
              </a:rPr>
              <a:t>Select </a:t>
            </a:r>
            <a:r>
              <a:rPr i="1" lang="en" sz="2800">
                <a:solidFill>
                  <a:srgbClr val="333333"/>
                </a:solidFill>
              </a:rPr>
              <a:t>mutation operators</a:t>
            </a:r>
            <a:r>
              <a:rPr lang="en" sz="2800">
                <a:solidFill>
                  <a:srgbClr val="333333"/>
                </a:solidFill>
              </a:rPr>
              <a:t> - code transformations that represent classes of faults that we are interested in.</a:t>
            </a:r>
          </a:p>
          <a:p>
            <a:pPr indent="-406400" lvl="0" marL="457200" rtl="0">
              <a:spcBef>
                <a:spcPts val="0"/>
              </a:spcBef>
              <a:buClr>
                <a:srgbClr val="333333"/>
              </a:buClr>
              <a:buSzPct val="100000"/>
              <a:buAutoNum type="arabicPeriod"/>
            </a:pPr>
            <a:r>
              <a:rPr lang="en" sz="2800">
                <a:solidFill>
                  <a:srgbClr val="333333"/>
                </a:solidFill>
              </a:rPr>
              <a:t>Generate </a:t>
            </a:r>
            <a:r>
              <a:rPr i="1" lang="en" sz="2800">
                <a:solidFill>
                  <a:srgbClr val="333333"/>
                </a:solidFill>
              </a:rPr>
              <a:t>mutants</a:t>
            </a:r>
            <a:r>
              <a:rPr lang="en" sz="2800">
                <a:solidFill>
                  <a:srgbClr val="333333"/>
                </a:solidFill>
              </a:rPr>
              <a:t> by applying mutation operators to the program.</a:t>
            </a:r>
          </a:p>
          <a:p>
            <a:pPr indent="-406400" lvl="0" marL="457200" rtl="0">
              <a:spcBef>
                <a:spcPts val="0"/>
              </a:spcBef>
              <a:buClr>
                <a:srgbClr val="333333"/>
              </a:buClr>
              <a:buSzPct val="100000"/>
              <a:buAutoNum type="arabicPeriod"/>
            </a:pPr>
            <a:r>
              <a:rPr lang="en" sz="2800">
                <a:solidFill>
                  <a:srgbClr val="333333"/>
                </a:solidFill>
              </a:rPr>
              <a:t>Execute tests against the program and mutants to </a:t>
            </a:r>
            <a:r>
              <a:rPr i="1" lang="en" sz="2800">
                <a:solidFill>
                  <a:srgbClr val="333333"/>
                </a:solidFill>
              </a:rPr>
              <a:t>kill</a:t>
            </a:r>
            <a:r>
              <a:rPr lang="en" sz="2800">
                <a:solidFill>
                  <a:srgbClr val="333333"/>
                </a:solidFill>
              </a:rPr>
              <a:t> mutants. </a:t>
            </a:r>
          </a:p>
          <a:p>
            <a:pPr lvl="0" rtl="0">
              <a:spcBef>
                <a:spcPts val="0"/>
              </a:spcBef>
              <a:buClr>
                <a:schemeClr val="dk1"/>
              </a:buClr>
              <a:buFont typeface="Arial"/>
              <a:buNone/>
            </a:pPr>
            <a:r>
              <a:t/>
            </a:r>
            <a:endParaRPr sz="1100">
              <a:solidFill>
                <a:srgbClr val="333333"/>
              </a:solidFill>
            </a:endParaRPr>
          </a:p>
          <a:p>
            <a:pPr lvl="0" rtl="0">
              <a:spcBef>
                <a:spcPts val="0"/>
              </a:spcBef>
              <a:buClr>
                <a:schemeClr val="dk1"/>
              </a:buClr>
              <a:buSzPct val="39285"/>
              <a:buFont typeface="Arial"/>
              <a:buNone/>
            </a:pPr>
            <a:r>
              <a:rPr lang="en" sz="2800">
                <a:solidFill>
                  <a:srgbClr val="333333"/>
                </a:solidFill>
              </a:rPr>
              <a:t>Mutation testing can judge adequacy of a test suite and can help tune metamorphic relations, invariants, and inferred models.</a:t>
            </a:r>
          </a:p>
        </p:txBody>
      </p:sp>
      <p:sp>
        <p:nvSpPr>
          <p:cNvPr id="277" name="Shape 2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Operators</a:t>
            </a:r>
          </a:p>
        </p:txBody>
      </p:sp>
      <p:sp>
        <p:nvSpPr>
          <p:cNvPr id="283" name="Shape 28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Operand Modifications</a:t>
            </a:r>
          </a:p>
          <a:p>
            <a:pPr indent="-228600" lvl="0" marL="457200" rtl="0">
              <a:spcBef>
                <a:spcPts val="0"/>
              </a:spcBef>
              <a:buClr>
                <a:srgbClr val="333333"/>
              </a:buClr>
              <a:buSzPct val="100000"/>
            </a:pPr>
            <a:r>
              <a:rPr lang="en" sz="2400">
                <a:solidFill>
                  <a:srgbClr val="333333"/>
                </a:solidFill>
              </a:rPr>
              <a:t>Replace scalar with constant, alter constants in expressions (+1 changes to +X), negate booleans, etc.</a:t>
            </a:r>
          </a:p>
          <a:p>
            <a:pPr lvl="0" rtl="0">
              <a:spcBef>
                <a:spcPts val="0"/>
              </a:spcBef>
              <a:buNone/>
            </a:pPr>
            <a:r>
              <a:t/>
            </a:r>
            <a:endParaRPr sz="1100">
              <a:solidFill>
                <a:srgbClr val="333333"/>
              </a:solidFill>
            </a:endParaRPr>
          </a:p>
          <a:p>
            <a:pPr lvl="0" rtl="0">
              <a:spcBef>
                <a:spcPts val="0"/>
              </a:spcBef>
              <a:buNone/>
            </a:pPr>
            <a:r>
              <a:rPr lang="en">
                <a:solidFill>
                  <a:srgbClr val="333333"/>
                </a:solidFill>
              </a:rPr>
              <a:t>Expression Modifications</a:t>
            </a:r>
          </a:p>
          <a:p>
            <a:pPr indent="-228600" lvl="0" marL="457200" rtl="0">
              <a:spcBef>
                <a:spcPts val="0"/>
              </a:spcBef>
              <a:buClr>
                <a:srgbClr val="333333"/>
              </a:buClr>
              <a:buSzPct val="100000"/>
            </a:pPr>
            <a:r>
              <a:rPr lang="en" sz="2400">
                <a:solidFill>
                  <a:srgbClr val="333333"/>
                </a:solidFill>
              </a:rPr>
              <a:t>Replace arithmetic (+,-,*,/,%) operator, logical (&amp;&amp;, ||, !=, ==) operator, remove operator and an operand.</a:t>
            </a:r>
          </a:p>
          <a:p>
            <a:pPr lvl="0" rtl="0">
              <a:spcBef>
                <a:spcPts val="0"/>
              </a:spcBef>
              <a:buNone/>
            </a:pPr>
            <a:r>
              <a:t/>
            </a:r>
            <a:endParaRPr sz="1100">
              <a:solidFill>
                <a:srgbClr val="333333"/>
              </a:solidFill>
            </a:endParaRPr>
          </a:p>
          <a:p>
            <a:pPr lvl="0" rtl="0">
              <a:spcBef>
                <a:spcPts val="0"/>
              </a:spcBef>
              <a:buNone/>
            </a:pPr>
            <a:r>
              <a:rPr lang="en">
                <a:solidFill>
                  <a:srgbClr val="333333"/>
                </a:solidFill>
              </a:rPr>
              <a:t>Statement Modifications</a:t>
            </a:r>
          </a:p>
          <a:p>
            <a:pPr indent="-228600" lvl="0" marL="457200" rtl="0">
              <a:spcBef>
                <a:spcPts val="0"/>
              </a:spcBef>
              <a:buClr>
                <a:srgbClr val="333333"/>
              </a:buClr>
              <a:buSzPct val="100000"/>
            </a:pPr>
            <a:r>
              <a:rPr lang="en" sz="2400">
                <a:solidFill>
                  <a:srgbClr val="333333"/>
                </a:solidFill>
              </a:rPr>
              <a:t>Delete statement, switch case label, shift end of block.</a:t>
            </a:r>
          </a:p>
        </p:txBody>
      </p:sp>
      <p:sp>
        <p:nvSpPr>
          <p:cNvPr id="284" name="Shape 2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Does Mutation Testing Make Sense?</a:t>
            </a:r>
          </a:p>
        </p:txBody>
      </p:sp>
      <p:sp>
        <p:nvSpPr>
          <p:cNvPr id="290" name="Shape 29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Mutation testing is valid if seeded faults are </a:t>
            </a:r>
            <a:r>
              <a:rPr i="1" lang="en">
                <a:solidFill>
                  <a:srgbClr val="333333"/>
                </a:solidFill>
              </a:rPr>
              <a:t>representative</a:t>
            </a:r>
            <a:r>
              <a:rPr lang="en">
                <a:solidFill>
                  <a:srgbClr val="333333"/>
                </a:solidFill>
              </a:rPr>
              <a:t> of real faults. </a:t>
            </a:r>
          </a:p>
          <a:p>
            <a:pPr lvl="0" rtl="0">
              <a:spcBef>
                <a:spcPts val="0"/>
              </a:spcBef>
              <a:buClr>
                <a:srgbClr val="000000"/>
              </a:buClr>
              <a:buNone/>
            </a:pPr>
            <a:r>
              <a:t/>
            </a:r>
            <a:endParaRPr sz="1100">
              <a:solidFill>
                <a:srgbClr val="333333"/>
              </a:solidFill>
            </a:endParaRPr>
          </a:p>
          <a:p>
            <a:pPr lvl="0" rtl="0">
              <a:spcBef>
                <a:spcPts val="0"/>
              </a:spcBef>
              <a:buClr>
                <a:srgbClr val="000000"/>
              </a:buClr>
              <a:buSzPct val="36666"/>
              <a:buNone/>
            </a:pPr>
            <a:r>
              <a:rPr i="1" lang="en">
                <a:solidFill>
                  <a:srgbClr val="333333"/>
                </a:solidFill>
              </a:rPr>
              <a:t>Competent Programmer Hypothesis</a:t>
            </a:r>
          </a:p>
          <a:p>
            <a:pPr indent="-228600" lvl="0" marL="457200" rtl="0">
              <a:spcBef>
                <a:spcPts val="0"/>
              </a:spcBef>
              <a:buClr>
                <a:srgbClr val="333333"/>
              </a:buClr>
            </a:pPr>
            <a:r>
              <a:rPr lang="en">
                <a:solidFill>
                  <a:srgbClr val="333333"/>
                </a:solidFill>
              </a:rPr>
              <a:t>System under test is </a:t>
            </a:r>
            <a:r>
              <a:rPr i="1" lang="en">
                <a:solidFill>
                  <a:srgbClr val="333333"/>
                </a:solidFill>
              </a:rPr>
              <a:t>close to</a:t>
            </a:r>
            <a:r>
              <a:rPr lang="en">
                <a:solidFill>
                  <a:srgbClr val="333333"/>
                </a:solidFill>
              </a:rPr>
              <a:t> correct. </a:t>
            </a:r>
          </a:p>
          <a:p>
            <a:pPr lvl="0" rtl="0">
              <a:spcBef>
                <a:spcPts val="0"/>
              </a:spcBef>
              <a:buClr>
                <a:srgbClr val="000000"/>
              </a:buClr>
              <a:buNone/>
            </a:pPr>
            <a:r>
              <a:t/>
            </a:r>
            <a:endParaRPr sz="1100">
              <a:solidFill>
                <a:srgbClr val="333333"/>
              </a:solidFill>
            </a:endParaRPr>
          </a:p>
          <a:p>
            <a:pPr lvl="0" rtl="0">
              <a:spcBef>
                <a:spcPts val="0"/>
              </a:spcBef>
              <a:buClr>
                <a:srgbClr val="000000"/>
              </a:buClr>
              <a:buSzPct val="36666"/>
              <a:buNone/>
            </a:pPr>
            <a:r>
              <a:rPr i="1" lang="en">
                <a:solidFill>
                  <a:srgbClr val="333333"/>
                </a:solidFill>
              </a:rPr>
              <a:t>Coupling Effect</a:t>
            </a:r>
          </a:p>
          <a:p>
            <a:pPr indent="-228600" lvl="0" marL="457200" rtl="0">
              <a:spcBef>
                <a:spcPts val="0"/>
              </a:spcBef>
              <a:buClr>
                <a:srgbClr val="333333"/>
              </a:buClr>
            </a:pPr>
            <a:r>
              <a:rPr lang="en">
                <a:solidFill>
                  <a:srgbClr val="333333"/>
                </a:solidFill>
              </a:rPr>
              <a:t>Complex changes are a combination of smaller changes.</a:t>
            </a:r>
          </a:p>
        </p:txBody>
      </p:sp>
      <p:sp>
        <p:nvSpPr>
          <p:cNvPr id="291" name="Shape 2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297" name="Shape 29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To be used in testing, mutants must be:</a:t>
            </a:r>
          </a:p>
          <a:p>
            <a:pPr indent="-228600" lvl="0" marL="457200" rtl="0">
              <a:spcBef>
                <a:spcPts val="0"/>
              </a:spcBef>
              <a:buClr>
                <a:srgbClr val="333333"/>
              </a:buClr>
            </a:pPr>
            <a:r>
              <a:rPr lang="en">
                <a:solidFill>
                  <a:srgbClr val="333333"/>
                </a:solidFill>
              </a:rPr>
              <a:t>Syntactically correct (</a:t>
            </a:r>
            <a:r>
              <a:rPr i="1" lang="en">
                <a:solidFill>
                  <a:srgbClr val="333333"/>
                </a:solidFill>
              </a:rPr>
              <a:t>valid</a:t>
            </a:r>
            <a:r>
              <a:rPr lang="en">
                <a:solidFill>
                  <a:srgbClr val="333333"/>
                </a:solidFill>
              </a:rPr>
              <a:t>)</a:t>
            </a:r>
          </a:p>
          <a:p>
            <a:pPr indent="-228600" lvl="0" marL="457200" rtl="0">
              <a:spcBef>
                <a:spcPts val="0"/>
              </a:spcBef>
              <a:buClr>
                <a:srgbClr val="333333"/>
              </a:buClr>
            </a:pPr>
            <a:r>
              <a:rPr lang="en">
                <a:solidFill>
                  <a:srgbClr val="333333"/>
                </a:solidFill>
              </a:rPr>
              <a:t>Plausible (</a:t>
            </a:r>
            <a:r>
              <a:rPr i="1" lang="en">
                <a:solidFill>
                  <a:srgbClr val="333333"/>
                </a:solidFill>
              </a:rPr>
              <a:t>useful</a:t>
            </a:r>
            <a:r>
              <a:rPr lang="en">
                <a:solidFill>
                  <a:srgbClr val="333333"/>
                </a:solidFill>
              </a:rPr>
              <a:t>) </a:t>
            </a:r>
          </a:p>
          <a:p>
            <a:pPr lvl="0" rtl="0">
              <a:spcBef>
                <a:spcPts val="0"/>
              </a:spcBef>
              <a:buClr>
                <a:srgbClr val="000000"/>
              </a:buClr>
              <a:buNone/>
            </a:pPr>
            <a:r>
              <a:t/>
            </a:r>
            <a:endParaRPr>
              <a:solidFill>
                <a:srgbClr val="333333"/>
              </a:solidFill>
            </a:endParaRPr>
          </a:p>
          <a:p>
            <a:pPr lvl="0" rtl="0">
              <a:spcBef>
                <a:spcPts val="0"/>
              </a:spcBef>
              <a:buClr>
                <a:srgbClr val="000000"/>
              </a:buClr>
              <a:buSzPct val="36666"/>
              <a:buNone/>
            </a:pPr>
            <a:r>
              <a:rPr b="1" lang="en">
                <a:solidFill>
                  <a:srgbClr val="333333"/>
                </a:solidFill>
              </a:rPr>
              <a:t>Can a mutant be valid, but not useful?</a:t>
            </a:r>
          </a:p>
        </p:txBody>
      </p:sp>
      <p:sp>
        <p:nvSpPr>
          <p:cNvPr id="298" name="Shape 2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Do We Need For Testing?</a:t>
            </a:r>
          </a:p>
        </p:txBody>
      </p:sp>
      <p:sp>
        <p:nvSpPr>
          <p:cNvPr id="59" name="Shape 59"/>
          <p:cNvSpPr txBox="1"/>
          <p:nvPr>
            <p:ph idx="1" type="body"/>
          </p:nvPr>
        </p:nvSpPr>
        <p:spPr>
          <a:xfrm>
            <a:off x="457200" y="1600200"/>
            <a:ext cx="8229600" cy="2369700"/>
          </a:xfrm>
          <a:prstGeom prst="rect">
            <a:avLst/>
          </a:prstGeom>
        </p:spPr>
        <p:txBody>
          <a:bodyPr anchorCtr="0" anchor="t" bIns="91425" lIns="91425" rIns="91425" tIns="91425">
            <a:noAutofit/>
          </a:bodyPr>
          <a:lstStyle/>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60" name="Shape 60"/>
          <p:cNvCxnSpPr/>
          <p:nvPr/>
        </p:nvCxnSpPr>
        <p:spPr>
          <a:xfrm>
            <a:off x="1949600"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1" name="Shape 61"/>
          <p:cNvCxnSpPr/>
          <p:nvPr/>
        </p:nvCxnSpPr>
        <p:spPr>
          <a:xfrm>
            <a:off x="33529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2" name="Shape 62"/>
          <p:cNvCxnSpPr/>
          <p:nvPr/>
        </p:nvCxnSpPr>
        <p:spPr>
          <a:xfrm>
            <a:off x="433747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3" name="Shape 63"/>
          <p:cNvCxnSpPr/>
          <p:nvPr/>
        </p:nvCxnSpPr>
        <p:spPr>
          <a:xfrm>
            <a:off x="55424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4" name="Shape 64"/>
          <p:cNvCxnSpPr/>
          <p:nvPr/>
        </p:nvCxnSpPr>
        <p:spPr>
          <a:xfrm>
            <a:off x="6530175" y="2575750"/>
            <a:ext cx="469499" cy="0"/>
          </a:xfrm>
          <a:prstGeom prst="straightConnector1">
            <a:avLst/>
          </a:prstGeom>
          <a:noFill/>
          <a:ln cap="flat" cmpd="sng" w="19050">
            <a:solidFill>
              <a:schemeClr val="dk2"/>
            </a:solidFill>
            <a:prstDash val="solid"/>
            <a:round/>
            <a:headEnd len="lg" w="lg" type="none"/>
            <a:tailEnd len="lg" w="lg" type="triangle"/>
          </a:ln>
        </p:spPr>
      </p:cxnSp>
      <p:sp>
        <p:nvSpPr>
          <p:cNvPr id="65" name="Shape 65"/>
          <p:cNvSpPr/>
          <p:nvPr/>
        </p:nvSpPr>
        <p:spPr>
          <a:xfrm>
            <a:off x="12980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6" name="Shape 66"/>
          <p:cNvSpPr/>
          <p:nvPr/>
        </p:nvSpPr>
        <p:spPr>
          <a:xfrm>
            <a:off x="36679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7" name="Shape 67"/>
          <p:cNvSpPr/>
          <p:nvPr/>
        </p:nvSpPr>
        <p:spPr>
          <a:xfrm>
            <a:off x="57931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 name="Shape 68"/>
          <p:cNvSpPr txBox="1"/>
          <p:nvPr/>
        </p:nvSpPr>
        <p:spPr>
          <a:xfrm>
            <a:off x="2336475" y="4056400"/>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Inputs</a:t>
            </a:r>
          </a:p>
          <a:p>
            <a:pPr lvl="0" rtl="0">
              <a:spcBef>
                <a:spcPts val="0"/>
              </a:spcBef>
              <a:buNone/>
            </a:pPr>
            <a:r>
              <a:t/>
            </a:r>
            <a:endParaRPr b="1" sz="1100"/>
          </a:p>
          <a:p>
            <a:pPr lvl="0" rtl="0">
              <a:spcBef>
                <a:spcPts val="0"/>
              </a:spcBef>
              <a:buNone/>
            </a:pPr>
            <a:r>
              <a:rPr lang="en" sz="1800"/>
              <a:t>How we “stimulate” the system.</a:t>
            </a:r>
          </a:p>
        </p:txBody>
      </p:sp>
      <p:cxnSp>
        <p:nvCxnSpPr>
          <p:cNvPr id="69" name="Shape 69"/>
          <p:cNvCxnSpPr>
            <a:stCxn id="68" idx="0"/>
            <a:endCxn id="65" idx="5"/>
          </p:cNvCxnSpPr>
          <p:nvPr/>
        </p:nvCxnSpPr>
        <p:spPr>
          <a:xfrm rot="10800000">
            <a:off x="2046075" y="2881600"/>
            <a:ext cx="2334900" cy="1174800"/>
          </a:xfrm>
          <a:prstGeom prst="straightConnector1">
            <a:avLst/>
          </a:prstGeom>
          <a:noFill/>
          <a:ln cap="flat" cmpd="sng" w="19050">
            <a:solidFill>
              <a:srgbClr val="9900FF"/>
            </a:solidFill>
            <a:prstDash val="solid"/>
            <a:round/>
            <a:headEnd len="lg" w="lg" type="none"/>
            <a:tailEnd len="lg" w="lg" type="triangle"/>
          </a:ln>
        </p:spPr>
      </p:cxnSp>
      <p:cxnSp>
        <p:nvCxnSpPr>
          <p:cNvPr id="70" name="Shape 70"/>
          <p:cNvCxnSpPr>
            <a:stCxn id="68" idx="0"/>
            <a:endCxn id="66" idx="4"/>
          </p:cNvCxnSpPr>
          <p:nvPr/>
        </p:nvCxnSpPr>
        <p:spPr>
          <a:xfrm rot="10800000">
            <a:off x="4106175" y="3008200"/>
            <a:ext cx="274800" cy="1048200"/>
          </a:xfrm>
          <a:prstGeom prst="straightConnector1">
            <a:avLst/>
          </a:prstGeom>
          <a:noFill/>
          <a:ln cap="flat" cmpd="sng" w="19050">
            <a:solidFill>
              <a:srgbClr val="9900FF"/>
            </a:solidFill>
            <a:prstDash val="solid"/>
            <a:round/>
            <a:headEnd len="lg" w="lg" type="none"/>
            <a:tailEnd len="lg" w="lg" type="triangle"/>
          </a:ln>
        </p:spPr>
      </p:cxnSp>
      <p:cxnSp>
        <p:nvCxnSpPr>
          <p:cNvPr id="71" name="Shape 71"/>
          <p:cNvCxnSpPr>
            <a:stCxn id="68" idx="0"/>
            <a:endCxn id="67" idx="4"/>
          </p:cNvCxnSpPr>
          <p:nvPr/>
        </p:nvCxnSpPr>
        <p:spPr>
          <a:xfrm flipH="1" rot="10800000">
            <a:off x="4380975" y="3008200"/>
            <a:ext cx="1850400" cy="1048200"/>
          </a:xfrm>
          <a:prstGeom prst="straightConnector1">
            <a:avLst/>
          </a:prstGeom>
          <a:noFill/>
          <a:ln cap="flat" cmpd="sng" w="19050">
            <a:solidFill>
              <a:srgbClr val="9900FF"/>
            </a:solidFill>
            <a:prstDash val="solid"/>
            <a:round/>
            <a:headEnd len="lg" w="lg" type="none"/>
            <a:tailEnd len="lg" w="lg" type="triangle"/>
          </a:ln>
        </p:spPr>
      </p:cxnSp>
      <p:sp>
        <p:nvSpPr>
          <p:cNvPr id="72" name="Shape 72"/>
          <p:cNvSpPr/>
          <p:nvPr/>
        </p:nvSpPr>
        <p:spPr>
          <a:xfrm>
            <a:off x="24830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3" name="Shape 73"/>
          <p:cNvSpPr/>
          <p:nvPr/>
        </p:nvSpPr>
        <p:spPr>
          <a:xfrm>
            <a:off x="4648887" y="2148675"/>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4" name="Shape 74"/>
          <p:cNvSpPr/>
          <p:nvPr/>
        </p:nvSpPr>
        <p:spPr>
          <a:xfrm>
            <a:off x="68148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 name="Shape 75"/>
          <p:cNvSpPr txBox="1"/>
          <p:nvPr/>
        </p:nvSpPr>
        <p:spPr>
          <a:xfrm>
            <a:off x="4720425" y="4577662"/>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Oracle</a:t>
            </a:r>
          </a:p>
          <a:p>
            <a:pPr lvl="0" rtl="0">
              <a:spcBef>
                <a:spcPts val="0"/>
              </a:spcBef>
              <a:buNone/>
            </a:pPr>
            <a:r>
              <a:t/>
            </a:r>
            <a:endParaRPr b="1" sz="1100"/>
          </a:p>
          <a:p>
            <a:pPr lvl="0" rtl="0">
              <a:spcBef>
                <a:spcPts val="0"/>
              </a:spcBef>
              <a:buNone/>
            </a:pPr>
            <a:r>
              <a:rPr lang="en" sz="1800"/>
              <a:t>How we check the correctness of the resulting observation.</a:t>
            </a:r>
          </a:p>
        </p:txBody>
      </p:sp>
      <p:sp>
        <p:nvSpPr>
          <p:cNvPr id="76" name="Shape 76"/>
          <p:cNvSpPr txBox="1"/>
          <p:nvPr/>
        </p:nvSpPr>
        <p:spPr>
          <a:xfrm>
            <a:off x="457200" y="4313500"/>
            <a:ext cx="4110600" cy="1143299"/>
          </a:xfrm>
          <a:prstGeom prst="rect">
            <a:avLst/>
          </a:prstGeom>
          <a:noFill/>
          <a:ln>
            <a:noFill/>
          </a:ln>
        </p:spPr>
        <p:txBody>
          <a:bodyPr anchorCtr="0" anchor="t" bIns="91425" lIns="91425" rIns="91425" tIns="91425">
            <a:noAutofit/>
          </a:bodyPr>
          <a:lstStyle/>
          <a:p>
            <a:pPr lvl="0" rtl="0" algn="ctr">
              <a:spcBef>
                <a:spcPts val="600"/>
              </a:spcBef>
              <a:buNone/>
            </a:pPr>
            <a:r>
              <a:rPr lang="en" sz="3000">
                <a:solidFill>
                  <a:schemeClr val="dk2"/>
                </a:solidFill>
              </a:rPr>
              <a:t>if O</a:t>
            </a:r>
            <a:r>
              <a:rPr baseline="-25000" lang="en" sz="3000">
                <a:solidFill>
                  <a:schemeClr val="dk2"/>
                </a:solidFill>
              </a:rPr>
              <a:t>n </a:t>
            </a:r>
            <a:r>
              <a:rPr lang="en" sz="3000">
                <a:solidFill>
                  <a:schemeClr val="dk2"/>
                </a:solidFill>
              </a:rPr>
              <a:t>= Expected(O</a:t>
            </a:r>
            <a:r>
              <a:rPr baseline="-25000" lang="en" sz="3000">
                <a:solidFill>
                  <a:schemeClr val="dk2"/>
                </a:solidFill>
              </a:rPr>
              <a:t>n</a:t>
            </a:r>
            <a:r>
              <a:rPr lang="en" sz="3000">
                <a:solidFill>
                  <a:schemeClr val="dk2"/>
                </a:solidFill>
              </a:rPr>
              <a:t>)</a:t>
            </a:r>
          </a:p>
          <a:p>
            <a:pPr lvl="0" rtl="0" algn="ctr">
              <a:spcBef>
                <a:spcPts val="600"/>
              </a:spcBef>
              <a:buNone/>
            </a:pPr>
            <a:r>
              <a:rPr lang="en" sz="3000">
                <a:solidFill>
                  <a:schemeClr val="dk2"/>
                </a:solidFill>
              </a:rPr>
              <a:t>then… Pass</a:t>
            </a:r>
          </a:p>
          <a:p>
            <a:pPr lvl="0" rtl="0" algn="ctr">
              <a:spcBef>
                <a:spcPts val="600"/>
              </a:spcBef>
              <a:buClr>
                <a:schemeClr val="dk1"/>
              </a:buClr>
              <a:buSzPct val="36666"/>
              <a:buFont typeface="Arial"/>
              <a:buNone/>
            </a:pPr>
            <a:r>
              <a:rPr lang="en" sz="3000">
                <a:solidFill>
                  <a:schemeClr val="dk2"/>
                </a:solidFill>
              </a:rPr>
              <a:t>else… Fail</a:t>
            </a:r>
          </a:p>
        </p:txBody>
      </p:sp>
      <p:cxnSp>
        <p:nvCxnSpPr>
          <p:cNvPr id="77" name="Shape 77"/>
          <p:cNvCxnSpPr>
            <a:stCxn id="76" idx="0"/>
            <a:endCxn id="72" idx="4"/>
          </p:cNvCxnSpPr>
          <p:nvPr/>
        </p:nvCxnSpPr>
        <p:spPr>
          <a:xfrm flipH="1" rot="10800000">
            <a:off x="2512500" y="3008200"/>
            <a:ext cx="408600" cy="1305300"/>
          </a:xfrm>
          <a:prstGeom prst="straightConnector1">
            <a:avLst/>
          </a:prstGeom>
          <a:noFill/>
          <a:ln cap="flat" cmpd="sng" w="19050">
            <a:solidFill>
              <a:srgbClr val="9900FF"/>
            </a:solidFill>
            <a:prstDash val="solid"/>
            <a:round/>
            <a:headEnd len="lg" w="lg" type="none"/>
            <a:tailEnd len="lg" w="lg" type="triangle"/>
          </a:ln>
        </p:spPr>
      </p:cxnSp>
      <p:cxnSp>
        <p:nvCxnSpPr>
          <p:cNvPr id="78" name="Shape 78"/>
          <p:cNvCxnSpPr>
            <a:stCxn id="76" idx="0"/>
            <a:endCxn id="73" idx="4"/>
          </p:cNvCxnSpPr>
          <p:nvPr/>
        </p:nvCxnSpPr>
        <p:spPr>
          <a:xfrm flipH="1" rot="10800000">
            <a:off x="2512500" y="3013900"/>
            <a:ext cx="2574600" cy="1299600"/>
          </a:xfrm>
          <a:prstGeom prst="straightConnector1">
            <a:avLst/>
          </a:prstGeom>
          <a:noFill/>
          <a:ln cap="flat" cmpd="sng" w="19050">
            <a:solidFill>
              <a:srgbClr val="9900FF"/>
            </a:solidFill>
            <a:prstDash val="solid"/>
            <a:round/>
            <a:headEnd len="lg" w="lg" type="none"/>
            <a:tailEnd len="lg" w="lg" type="triangle"/>
          </a:ln>
        </p:spPr>
      </p:cxnSp>
      <p:cxnSp>
        <p:nvCxnSpPr>
          <p:cNvPr id="79" name="Shape 79"/>
          <p:cNvCxnSpPr>
            <a:stCxn id="76" idx="0"/>
            <a:endCxn id="74" idx="4"/>
          </p:cNvCxnSpPr>
          <p:nvPr/>
        </p:nvCxnSpPr>
        <p:spPr>
          <a:xfrm flipH="1" rot="10800000">
            <a:off x="2512500" y="3008200"/>
            <a:ext cx="4740300" cy="1305300"/>
          </a:xfrm>
          <a:prstGeom prst="straightConnector1">
            <a:avLst/>
          </a:prstGeom>
          <a:noFill/>
          <a:ln cap="flat" cmpd="sng" w="19050">
            <a:solidFill>
              <a:srgbClr val="9900FF"/>
            </a:solidFill>
            <a:prstDash val="solid"/>
            <a:round/>
            <a:headEnd len="lg" w="lg" type="none"/>
            <a:tailEnd len="lg" w="lg" type="triangle"/>
          </a:ln>
        </p:spPr>
      </p:cxn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
                                        </p:tgtEl>
                                      </p:cBhvr>
                                    </p:animEffect>
                                    <p:set>
                                      <p:cBhvr>
                                        <p:cTn dur="1" fill="hold">
                                          <p:stCondLst>
                                            <p:cond delay="0"/>
                                          </p:stCondLst>
                                        </p:cTn>
                                        <p:tgtEl>
                                          <p:spTgt spid="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6"/>
                                        </p:tgtEl>
                                      </p:cBhvr>
                                    </p:animEffect>
                                    <p:set>
                                      <p:cBhvr>
                                        <p:cTn dur="1" fill="hold">
                                          <p:stCondLst>
                                            <p:cond delay="0"/>
                                          </p:stCondLst>
                                        </p:cTn>
                                        <p:tgtEl>
                                          <p:spTgt spid="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8"/>
                                        </p:tgtEl>
                                      </p:cBhvr>
                                    </p:animEffect>
                                    <p:set>
                                      <p:cBhvr>
                                        <p:cTn dur="1" fill="hold">
                                          <p:stCondLst>
                                            <p:cond delay="0"/>
                                          </p:stCondLst>
                                        </p:cTn>
                                        <p:tgtEl>
                                          <p:spTgt spid="6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9"/>
                                        </p:tgtEl>
                                      </p:cBhvr>
                                    </p:animEffect>
                                    <p:set>
                                      <p:cBhvr>
                                        <p:cTn dur="1" fill="hold">
                                          <p:stCondLst>
                                            <p:cond delay="0"/>
                                          </p:stCondLst>
                                        </p:cTn>
                                        <p:tgtEl>
                                          <p:spTgt spid="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
                                        </p:tgtEl>
                                      </p:cBhvr>
                                    </p:animEffect>
                                    <p:set>
                                      <p:cBhvr>
                                        <p:cTn dur="1" fill="hold">
                                          <p:stCondLst>
                                            <p:cond delay="0"/>
                                          </p:stCondLst>
                                        </p:cTn>
                                        <p:tgtEl>
                                          <p:spTgt spid="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
                                        </p:tgtEl>
                                      </p:cBhvr>
                                    </p:animEffect>
                                    <p:set>
                                      <p:cBhvr>
                                        <p:cTn dur="1" fill="hold">
                                          <p:stCondLst>
                                            <p:cond delay="0"/>
                                          </p:stCondLst>
                                        </p:cTn>
                                        <p:tgtEl>
                                          <p:spTgt spid="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7"/>
                                        </p:tgtEl>
                                      </p:cBhvr>
                                    </p:animEffect>
                                    <p:set>
                                      <p:cBhvr>
                                        <p:cTn dur="1" fill="hold">
                                          <p:stCondLst>
                                            <p:cond delay="0"/>
                                          </p:stCondLst>
                                        </p:cTn>
                                        <p:tgtEl>
                                          <p:spTgt spid="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304" name="Shape 30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Mutants that are valid, but not useful might remain live if:</a:t>
            </a:r>
          </a:p>
          <a:p>
            <a:pPr indent="-228600" lvl="0" marL="457200" rtl="0">
              <a:spcBef>
                <a:spcPts val="0"/>
              </a:spcBef>
              <a:buClr>
                <a:srgbClr val="333333"/>
              </a:buClr>
            </a:pPr>
            <a:r>
              <a:rPr lang="en">
                <a:solidFill>
                  <a:srgbClr val="333333"/>
                </a:solidFill>
              </a:rPr>
              <a:t>They are </a:t>
            </a:r>
            <a:r>
              <a:rPr i="1" lang="en">
                <a:solidFill>
                  <a:srgbClr val="333333"/>
                </a:solidFill>
              </a:rPr>
              <a:t>equivalent</a:t>
            </a:r>
            <a:r>
              <a:rPr lang="en">
                <a:solidFill>
                  <a:srgbClr val="333333"/>
                </a:solidFill>
              </a:rPr>
              <a:t> to the original program.</a:t>
            </a:r>
          </a:p>
          <a:p>
            <a:pPr indent="-228600" lvl="1" marL="914400" rtl="0">
              <a:spcBef>
                <a:spcPts val="0"/>
              </a:spcBef>
              <a:buClr>
                <a:srgbClr val="333333"/>
              </a:buClr>
            </a:pPr>
            <a:r>
              <a:rPr lang="en">
                <a:solidFill>
                  <a:srgbClr val="333333"/>
                </a:solidFill>
              </a:rPr>
              <a:t>for(i=0; i &lt; 10; i++)</a:t>
            </a:r>
          </a:p>
          <a:p>
            <a:pPr indent="-228600" lvl="1" marL="914400" rtl="0">
              <a:spcBef>
                <a:spcPts val="0"/>
              </a:spcBef>
              <a:buClr>
                <a:srgbClr val="333333"/>
              </a:buClr>
            </a:pPr>
            <a:r>
              <a:rPr lang="en">
                <a:solidFill>
                  <a:srgbClr val="333333"/>
                </a:solidFill>
              </a:rPr>
              <a:t>for(i=0; i != 10; i++)</a:t>
            </a:r>
          </a:p>
          <a:p>
            <a:pPr indent="-228600" lvl="1" marL="914400" rtl="0">
              <a:spcBef>
                <a:spcPts val="0"/>
              </a:spcBef>
              <a:buClr>
                <a:srgbClr val="333333"/>
              </a:buClr>
            </a:pPr>
            <a:r>
              <a:rPr lang="en">
                <a:solidFill>
                  <a:srgbClr val="333333"/>
                </a:solidFill>
              </a:rPr>
              <a:t>Identifying equivalency is NP-hard.</a:t>
            </a:r>
          </a:p>
          <a:p>
            <a:pPr indent="-228600" lvl="0" marL="457200" rtl="0">
              <a:spcBef>
                <a:spcPts val="0"/>
              </a:spcBef>
              <a:buClr>
                <a:srgbClr val="333333"/>
              </a:buClr>
            </a:pPr>
            <a:r>
              <a:rPr lang="en">
                <a:solidFill>
                  <a:srgbClr val="333333"/>
                </a:solidFill>
              </a:rPr>
              <a:t>Test suite is </a:t>
            </a:r>
            <a:r>
              <a:rPr i="1" lang="en">
                <a:solidFill>
                  <a:srgbClr val="333333"/>
                </a:solidFill>
              </a:rPr>
              <a:t>inadequate </a:t>
            </a:r>
            <a:r>
              <a:rPr lang="en">
                <a:solidFill>
                  <a:srgbClr val="333333"/>
                </a:solidFill>
              </a:rPr>
              <a:t>for that mutation. </a:t>
            </a:r>
          </a:p>
          <a:p>
            <a:pPr indent="-228600" lvl="1" marL="914400" rtl="0">
              <a:spcBef>
                <a:spcPts val="0"/>
              </a:spcBef>
              <a:buClr>
                <a:srgbClr val="333333"/>
              </a:buClr>
            </a:pPr>
            <a:r>
              <a:rPr lang="en">
                <a:solidFill>
                  <a:srgbClr val="333333"/>
                </a:solidFill>
              </a:rPr>
              <a:t>(a &lt;= b) and (a &gt;= b) cannot be differentiated if a==b in the test case. </a:t>
            </a:r>
          </a:p>
        </p:txBody>
      </p:sp>
      <p:sp>
        <p:nvSpPr>
          <p:cNvPr id="305" name="Shape 3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Coverage</a:t>
            </a:r>
          </a:p>
        </p:txBody>
      </p:sp>
      <p:sp>
        <p:nvSpPr>
          <p:cNvPr id="311" name="Shape 31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Adequacy of the suite can be measured as:</a:t>
            </a:r>
          </a:p>
          <a:p>
            <a:pPr indent="0" lvl="0" marL="2286000" rtl="0">
              <a:spcBef>
                <a:spcPts val="0"/>
              </a:spcBef>
              <a:buClr>
                <a:schemeClr val="dk1"/>
              </a:buClr>
              <a:buSzPct val="36666"/>
              <a:buFont typeface="Arial"/>
              <a:buNone/>
            </a:pPr>
            <a:r>
              <a:rPr lang="en">
                <a:solidFill>
                  <a:srgbClr val="333333"/>
                </a:solidFill>
              </a:rPr>
              <a:t> (# mutants killed)</a:t>
            </a:r>
          </a:p>
          <a:p>
            <a:pPr indent="457200" lvl="0" marL="2286000" rtl="0">
              <a:spcBef>
                <a:spcPts val="0"/>
              </a:spcBef>
              <a:buClr>
                <a:schemeClr val="dk1"/>
              </a:buClr>
              <a:buSzPct val="36666"/>
              <a:buFont typeface="Arial"/>
              <a:buNone/>
            </a:pPr>
            <a:r>
              <a:rPr lang="en">
                <a:solidFill>
                  <a:srgbClr val="333333"/>
                </a:solidFill>
              </a:rPr>
              <a:t>(total mutants)</a:t>
            </a:r>
          </a:p>
          <a:p>
            <a:pPr lvl="0" rtl="0">
              <a:spcBef>
                <a:spcPts val="0"/>
              </a:spcBef>
              <a:buClr>
                <a:schemeClr val="dk1"/>
              </a:buClr>
              <a:buSzPct val="36666"/>
              <a:buFont typeface="Arial"/>
              <a:buNone/>
            </a:pPr>
            <a:r>
              <a:rPr lang="en">
                <a:solidFill>
                  <a:srgbClr val="333333"/>
                </a:solidFill>
              </a:rPr>
              <a:t>(Note - mutants can be equivalent when both the original and the mutant are wrong.)</a:t>
            </a:r>
          </a:p>
          <a:p>
            <a:pPr lvl="0" rtl="0">
              <a:spcBef>
                <a:spcPts val="0"/>
              </a:spcBef>
              <a:buClr>
                <a:schemeClr val="dk1"/>
              </a:buClr>
              <a:buFont typeface="Arial"/>
              <a:buNone/>
            </a:pPr>
            <a:r>
              <a:t/>
            </a:r>
            <a:endParaRPr>
              <a:solidFill>
                <a:srgbClr val="333333"/>
              </a:solidFill>
            </a:endParaRPr>
          </a:p>
          <a:p>
            <a:pPr lvl="0" rtl="0">
              <a:spcBef>
                <a:spcPts val="0"/>
              </a:spcBef>
              <a:buClr>
                <a:schemeClr val="dk1"/>
              </a:buClr>
              <a:buSzPct val="36666"/>
              <a:buFont typeface="Arial"/>
              <a:buNone/>
            </a:pPr>
            <a:r>
              <a:rPr lang="en">
                <a:solidFill>
                  <a:srgbClr val="333333"/>
                </a:solidFill>
              </a:rPr>
              <a:t>Mutation can subsume other coverage:</a:t>
            </a:r>
          </a:p>
          <a:p>
            <a:pPr indent="-228600" lvl="0" marL="457200" rtl="0">
              <a:spcBef>
                <a:spcPts val="0"/>
              </a:spcBef>
              <a:buClr>
                <a:srgbClr val="333333"/>
              </a:buClr>
              <a:buSzPct val="100000"/>
            </a:pPr>
            <a:r>
              <a:rPr lang="en" sz="2400">
                <a:solidFill>
                  <a:srgbClr val="333333"/>
                </a:solidFill>
              </a:rPr>
              <a:t>Statement: apply statement deletion to all statements. </a:t>
            </a:r>
          </a:p>
          <a:p>
            <a:pPr indent="-228600" lvl="0" marL="457200" rtl="0">
              <a:spcBef>
                <a:spcPts val="0"/>
              </a:spcBef>
              <a:buClr>
                <a:srgbClr val="333333"/>
              </a:buClr>
              <a:buSzPct val="100000"/>
            </a:pPr>
            <a:r>
              <a:rPr lang="en" sz="2400">
                <a:solidFill>
                  <a:srgbClr val="333333"/>
                </a:solidFill>
              </a:rPr>
              <a:t>Branch: Replace all predicates with constants T/F.</a:t>
            </a:r>
          </a:p>
          <a:p>
            <a:pPr lvl="0" rtl="0">
              <a:spcBef>
                <a:spcPts val="0"/>
              </a:spcBef>
              <a:buClr>
                <a:srgbClr val="000000"/>
              </a:buClr>
              <a:buNone/>
            </a:pPr>
            <a:r>
              <a:t/>
            </a:r>
            <a:endParaRPr>
              <a:solidFill>
                <a:srgbClr val="333333"/>
              </a:solidFill>
            </a:endParaRPr>
          </a:p>
        </p:txBody>
      </p:sp>
      <p:cxnSp>
        <p:nvCxnSpPr>
          <p:cNvPr id="312" name="Shape 312"/>
          <p:cNvCxnSpPr/>
          <p:nvPr/>
        </p:nvCxnSpPr>
        <p:spPr>
          <a:xfrm>
            <a:off x="2831000" y="2800725"/>
            <a:ext cx="3209400" cy="0"/>
          </a:xfrm>
          <a:prstGeom prst="straightConnector1">
            <a:avLst/>
          </a:prstGeom>
          <a:noFill/>
          <a:ln cap="flat" cmpd="sng" w="19050">
            <a:solidFill>
              <a:srgbClr val="000000"/>
            </a:solidFill>
            <a:prstDash val="solid"/>
            <a:round/>
            <a:headEnd len="lg" w="lg" type="none"/>
            <a:tailEnd len="lg" w="lg" type="none"/>
          </a:ln>
        </p:spPr>
      </p:cxn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Practical Considerations</a:t>
            </a:r>
          </a:p>
        </p:txBody>
      </p:sp>
      <p:sp>
        <p:nvSpPr>
          <p:cNvPr id="319" name="Shape 31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Mutation testing is expensive.</a:t>
            </a:r>
          </a:p>
          <a:p>
            <a:pPr indent="-228600" lvl="0" marL="457200" rtl="0">
              <a:spcBef>
                <a:spcPts val="0"/>
              </a:spcBef>
              <a:buClr>
                <a:srgbClr val="333333"/>
              </a:buCl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p>
          <a:p>
            <a:pPr indent="-228600" lvl="0" marL="457200" rtl="0">
              <a:spcBef>
                <a:spcPts val="0"/>
              </a:spcBef>
              <a:buClr>
                <a:srgbClr val="333333"/>
              </a:buClr>
            </a:pPr>
            <a:r>
              <a:rPr lang="en">
                <a:solidFill>
                  <a:srgbClr val="333333"/>
                </a:solidFill>
              </a:rPr>
              <a:t>Many mutants typically generated.</a:t>
            </a:r>
          </a:p>
          <a:p>
            <a:pPr lvl="0" rtl="0">
              <a:spcBef>
                <a:spcPts val="0"/>
              </a:spcBef>
              <a:buClr>
                <a:schemeClr val="dk1"/>
              </a:buClr>
              <a:buFont typeface="Arial"/>
              <a:buNone/>
            </a:pPr>
            <a:r>
              <a:t/>
            </a:r>
            <a:endParaRPr>
              <a:solidFill>
                <a:srgbClr val="333333"/>
              </a:solidFill>
            </a:endParaRPr>
          </a:p>
          <a:p>
            <a:pPr lvl="0" rtl="0">
              <a:spcBef>
                <a:spcPts val="0"/>
              </a:spcBef>
              <a:buClr>
                <a:schemeClr val="dk1"/>
              </a:buClr>
              <a:buSzPct val="36666"/>
              <a:buNone/>
            </a:pPr>
            <a:r>
              <a:rPr lang="en">
                <a:solidFill>
                  <a:srgbClr val="333333"/>
                </a:solidFill>
              </a:rPr>
              <a:t>If cost is an issue, can use “weak” mutation testing:</a:t>
            </a:r>
          </a:p>
          <a:p>
            <a:pPr indent="-228600" lvl="0" marL="457200" rtl="0">
              <a:spcBef>
                <a:spcPts val="0"/>
              </a:spcBef>
              <a:buClr>
                <a:srgbClr val="333333"/>
              </a:buClr>
            </a:pPr>
            <a:r>
              <a:rPr lang="en">
                <a:solidFill>
                  <a:srgbClr val="333333"/>
                </a:solidFill>
              </a:rPr>
              <a:t>Apply multiple mutation operators per mutant.</a:t>
            </a:r>
          </a:p>
          <a:p>
            <a:pPr indent="-228600" lvl="0" marL="457200" rtl="0">
              <a:spcBef>
                <a:spcPts val="0"/>
              </a:spcBef>
              <a:buClr>
                <a:srgbClr val="333333"/>
              </a:buClr>
            </a:pPr>
            <a:r>
              <a:rPr lang="en">
                <a:solidFill>
                  <a:srgbClr val="333333"/>
                </a:solidFill>
              </a:rPr>
              <a:t>Trade lower inference quality for fewer mutants. </a:t>
            </a:r>
          </a:p>
          <a:p>
            <a:pPr lvl="0" rtl="0">
              <a:spcBef>
                <a:spcPts val="0"/>
              </a:spcBef>
              <a:buClr>
                <a:srgbClr val="000000"/>
              </a:buClr>
              <a:buNone/>
            </a:pPr>
            <a:r>
              <a:t/>
            </a:r>
            <a:endParaRPr>
              <a:solidFill>
                <a:srgbClr val="333333"/>
              </a:solidFill>
            </a:endParaRPr>
          </a:p>
        </p:txBody>
      </p:sp>
      <p:sp>
        <p:nvSpPr>
          <p:cNvPr id="320" name="Shape 3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4" name="Shape 324"/>
        <p:cNvGrpSpPr/>
        <p:nvPr/>
      </p:nvGrpSpPr>
      <p:grpSpPr>
        <a:xfrm>
          <a:off x="0" y="0"/>
          <a:ext cx="0" cy="0"/>
          <a:chOff x="0" y="0"/>
          <a:chExt cx="0" cy="0"/>
        </a:xfrm>
      </p:grpSpPr>
      <p:sp>
        <p:nvSpPr>
          <p:cNvPr id="325" name="Shape 325"/>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lvl="0" rtl="0">
              <a:spcBef>
                <a:spcPts val="0"/>
              </a:spcBef>
              <a:buNone/>
            </a:pPr>
            <a:r>
              <a:rPr lang="en" sz="4800"/>
              <a:t>Implicit Oracles</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Implicit Oracles</a:t>
            </a:r>
          </a:p>
        </p:txBody>
      </p:sp>
      <p:sp>
        <p:nvSpPr>
          <p:cNvPr id="331" name="Shape 33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require no domain knowledge or specification, but instead can be applied to check properties that are expected of any runnable program.</a:t>
            </a:r>
          </a:p>
          <a:p>
            <a:pPr lvl="0" rtl="0">
              <a:spcBef>
                <a:spcPts val="0"/>
              </a:spcBef>
              <a:buClr>
                <a:srgbClr val="000000"/>
              </a:buClr>
              <a:buNone/>
            </a:pPr>
            <a:r>
              <a:t/>
            </a:r>
            <a:endParaRPr>
              <a:solidFill>
                <a:srgbClr val="333333"/>
              </a:solidFill>
            </a:endParaRPr>
          </a:p>
          <a:p>
            <a:pPr lvl="0" rtl="0">
              <a:spcBef>
                <a:spcPts val="0"/>
              </a:spcBef>
              <a:buClr>
                <a:srgbClr val="000000"/>
              </a:buClr>
              <a:buSzPct val="36666"/>
              <a:buNone/>
            </a:pPr>
            <a:r>
              <a:rPr lang="en">
                <a:solidFill>
                  <a:srgbClr val="333333"/>
                </a:solidFill>
              </a:rPr>
              <a:t>Implicit oracles often detect particular anomalies, such as network irregularities or deadlock. These are faults that do not require expected output to detect.</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Implicit Oracles</a:t>
            </a:r>
          </a:p>
        </p:txBody>
      </p:sp>
      <p:sp>
        <p:nvSpPr>
          <p:cNvPr id="338" name="Shape 33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can be built to detect:</a:t>
            </a:r>
          </a:p>
          <a:p>
            <a:pPr indent="-228600" lvl="0" marL="457200" rtl="0">
              <a:spcBef>
                <a:spcPts val="0"/>
              </a:spcBef>
              <a:buClr>
                <a:srgbClr val="333333"/>
              </a:buClr>
            </a:pPr>
            <a:r>
              <a:rPr lang="en">
                <a:solidFill>
                  <a:srgbClr val="333333"/>
                </a:solidFill>
              </a:rPr>
              <a:t>Concurrency Issues</a:t>
            </a:r>
          </a:p>
          <a:p>
            <a:pPr indent="-228600" lvl="1" marL="914400" rtl="0">
              <a:spcBef>
                <a:spcPts val="0"/>
              </a:spcBef>
              <a:buClr>
                <a:srgbClr val="333333"/>
              </a:buClr>
            </a:pPr>
            <a:r>
              <a:rPr lang="en">
                <a:solidFill>
                  <a:srgbClr val="333333"/>
                </a:solidFill>
              </a:rPr>
              <a:t>Deadlock, livelock, and race detection</a:t>
            </a:r>
          </a:p>
          <a:p>
            <a:pPr indent="-228600" lvl="0" marL="457200" rtl="0">
              <a:spcBef>
                <a:spcPts val="0"/>
              </a:spcBef>
              <a:buClr>
                <a:srgbClr val="333333"/>
              </a:buClr>
            </a:pPr>
            <a:r>
              <a:rPr lang="en">
                <a:solidFill>
                  <a:srgbClr val="333333"/>
                </a:solidFill>
              </a:rPr>
              <a:t>Violations of properties related to non-functional attributes of the system</a:t>
            </a:r>
          </a:p>
          <a:p>
            <a:pPr indent="-228600" lvl="1" marL="914400" rtl="0">
              <a:spcBef>
                <a:spcPts val="0"/>
              </a:spcBef>
              <a:buClr>
                <a:srgbClr val="333333"/>
              </a:buClr>
            </a:pPr>
            <a:r>
              <a:rPr lang="en">
                <a:solidFill>
                  <a:srgbClr val="333333"/>
                </a:solidFill>
              </a:rPr>
              <a:t>Performance properties</a:t>
            </a:r>
          </a:p>
          <a:p>
            <a:pPr indent="-228600" lvl="1" marL="914400" rtl="0">
              <a:spcBef>
                <a:spcPts val="0"/>
              </a:spcBef>
              <a:buClr>
                <a:srgbClr val="333333"/>
              </a:buClr>
            </a:pPr>
            <a:r>
              <a:rPr lang="en">
                <a:solidFill>
                  <a:srgbClr val="333333"/>
                </a:solidFill>
              </a:rPr>
              <a:t>Robustness</a:t>
            </a:r>
          </a:p>
          <a:p>
            <a:pPr indent="-228600" lvl="1" marL="914400" rtl="0">
              <a:spcBef>
                <a:spcPts val="0"/>
              </a:spcBef>
              <a:buClr>
                <a:srgbClr val="333333"/>
              </a:buClr>
            </a:pPr>
            <a:r>
              <a:rPr lang="en">
                <a:solidFill>
                  <a:srgbClr val="333333"/>
                </a:solidFill>
              </a:rPr>
              <a:t>Memory access and leaks</a:t>
            </a:r>
          </a:p>
        </p:txBody>
      </p:sp>
      <p:sp>
        <p:nvSpPr>
          <p:cNvPr id="339" name="Shape 3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Fuzzing</a:t>
            </a:r>
          </a:p>
        </p:txBody>
      </p:sp>
      <p:sp>
        <p:nvSpPr>
          <p:cNvPr id="345" name="Shape 34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rtl="0">
              <a:spcBef>
                <a:spcPts val="0"/>
              </a:spcBef>
              <a:buNone/>
            </a:pPr>
            <a:r>
              <a:rPr lang="en">
                <a:solidFill>
                  <a:srgbClr val="333333"/>
                </a:solidFill>
              </a:rPr>
              <a:t>Fuzzing is a way to find implicit anomalies.</a:t>
            </a:r>
          </a:p>
          <a:p>
            <a:pPr indent="-228600" lvl="0" marL="457200" rtl="0">
              <a:spcBef>
                <a:spcPts val="0"/>
              </a:spcBef>
              <a:buClr>
                <a:srgbClr val="333333"/>
              </a:buClr>
            </a:pPr>
            <a:r>
              <a:rPr lang="en">
                <a:solidFill>
                  <a:srgbClr val="333333"/>
                </a:solidFill>
              </a:rPr>
              <a:t>Generate random (or fuzz inputs).</a:t>
            </a:r>
          </a:p>
          <a:p>
            <a:pPr indent="-228600" lvl="0" marL="457200" rtl="0">
              <a:spcBef>
                <a:spcPts val="0"/>
              </a:spcBef>
              <a:buClr>
                <a:srgbClr val="333333"/>
              </a:buClr>
            </a:pPr>
            <a:r>
              <a:rPr lang="en">
                <a:solidFill>
                  <a:srgbClr val="333333"/>
                </a:solidFill>
              </a:rPr>
              <a:t>Attack the system with these inputs.</a:t>
            </a:r>
          </a:p>
          <a:p>
            <a:pPr indent="-228600" lvl="1" marL="914400" rtl="0">
              <a:spcBef>
                <a:spcPts val="0"/>
              </a:spcBef>
              <a:buClr>
                <a:srgbClr val="333333"/>
              </a:buClr>
            </a:pPr>
            <a:r>
              <a:rPr lang="en">
                <a:solidFill>
                  <a:srgbClr val="333333"/>
                </a:solidFill>
              </a:rPr>
              <a:t>Generation and attacks guided by “attack profiles” that reflect certain malicious use scenarios.</a:t>
            </a:r>
          </a:p>
          <a:p>
            <a:pPr indent="-228600" lvl="0" marL="457200" rtl="0">
              <a:spcBef>
                <a:spcPts val="0"/>
              </a:spcBef>
              <a:buClr>
                <a:srgbClr val="333333"/>
              </a:buClr>
            </a:pPr>
            <a:r>
              <a:rPr lang="en">
                <a:solidFill>
                  <a:srgbClr val="333333"/>
                </a:solidFill>
              </a:rPr>
              <a:t>Report anomalies with the test sequence that caused them.</a:t>
            </a:r>
          </a:p>
          <a:p>
            <a:pPr rtl="0">
              <a:spcBef>
                <a:spcPts val="0"/>
              </a:spcBef>
              <a:buNone/>
            </a:pPr>
            <a:r>
              <a:t/>
            </a:r>
            <a:endParaRPr sz="600">
              <a:solidFill>
                <a:srgbClr val="333333"/>
              </a:solidFill>
            </a:endParaRPr>
          </a:p>
          <a:p>
            <a:pPr lvl="0" rtl="0">
              <a:spcBef>
                <a:spcPts val="0"/>
              </a:spcBef>
              <a:buNone/>
            </a:pPr>
            <a:r>
              <a:rPr lang="en">
                <a:solidFill>
                  <a:srgbClr val="333333"/>
                </a:solidFill>
              </a:rPr>
              <a:t>Commonly used to detect security vulnerabilities, such as buffer overruns, memory leaks, unhandled exceptions, and denial of service. </a:t>
            </a:r>
          </a:p>
        </p:txBody>
      </p:sp>
      <p:sp>
        <p:nvSpPr>
          <p:cNvPr id="346" name="Shape 3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lvl="0" rtl="0">
              <a:spcBef>
                <a:spcPts val="0"/>
              </a:spcBef>
              <a:buNone/>
            </a:pPr>
            <a:r>
              <a:rPr lang="en" sz="4800"/>
              <a:t>Human Oracles</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Human Oracle</a:t>
            </a:r>
          </a:p>
        </p:txBody>
      </p:sp>
      <p:sp>
        <p:nvSpPr>
          <p:cNvPr id="357" name="Shape 3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If no automation is possible or no specification exists, a human can always judge output manually.</a:t>
            </a:r>
          </a:p>
          <a:p>
            <a:pPr indent="-228600" lvl="0" marL="457200" rtl="0">
              <a:spcBef>
                <a:spcPts val="0"/>
              </a:spcBef>
              <a:buClr>
                <a:srgbClr val="333333"/>
              </a:buClr>
            </a:pPr>
            <a:r>
              <a:rPr lang="en">
                <a:solidFill>
                  <a:srgbClr val="333333"/>
                </a:solidFill>
              </a:rPr>
              <a:t>Not ideal, but surprisingly common in practice.</a:t>
            </a:r>
          </a:p>
        </p:txBody>
      </p:sp>
      <p:pic>
        <p:nvPicPr>
          <p:cNvPr id="358" name="Shape 358"/>
          <p:cNvPicPr preferRelativeResize="0"/>
          <p:nvPr/>
        </p:nvPicPr>
        <p:blipFill>
          <a:blip r:embed="rId3">
            <a:alphaModFix/>
          </a:blip>
          <a:stretch>
            <a:fillRect/>
          </a:stretch>
        </p:blipFill>
        <p:spPr>
          <a:xfrm>
            <a:off x="4983525" y="2367675"/>
            <a:ext cx="3467100" cy="3333750"/>
          </a:xfrm>
          <a:prstGeom prst="rect">
            <a:avLst/>
          </a:prstGeom>
          <a:noFill/>
          <a:ln>
            <a:noFill/>
          </a:ln>
        </p:spPr>
      </p:pic>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Handling the Lack of Oracles</a:t>
            </a:r>
          </a:p>
        </p:txBody>
      </p:sp>
      <p:sp>
        <p:nvSpPr>
          <p:cNvPr id="365" name="Shape 36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Even if there is no oracle, there are techniques that can reduce the </a:t>
            </a:r>
            <a:r>
              <a:rPr i="1" lang="en">
                <a:solidFill>
                  <a:srgbClr val="333333"/>
                </a:solidFill>
              </a:rPr>
              <a:t>human oracle cost</a:t>
            </a:r>
            <a:r>
              <a:rPr lang="en">
                <a:solidFill>
                  <a:srgbClr val="333333"/>
                </a:solidFill>
              </a:rPr>
              <a:t> through:</a:t>
            </a:r>
          </a:p>
          <a:p>
            <a:pPr indent="-228600" lvl="0" marL="457200" rtl="0">
              <a:spcBef>
                <a:spcPts val="0"/>
              </a:spcBef>
              <a:buClr>
                <a:srgbClr val="333333"/>
              </a:buClr>
            </a:pPr>
            <a:r>
              <a:rPr lang="en">
                <a:solidFill>
                  <a:srgbClr val="333333"/>
                </a:solidFill>
              </a:rPr>
              <a:t>Quantitative reduction in the amount of work the tester has to do for the same amount of fault-detection potential.</a:t>
            </a:r>
          </a:p>
          <a:p>
            <a:pPr indent="-228600" lvl="0" marL="457200" rtl="0">
              <a:spcBef>
                <a:spcPts val="0"/>
              </a:spcBef>
              <a:buClr>
                <a:srgbClr val="333333"/>
              </a:buClr>
            </a:pPr>
            <a:r>
              <a:rPr lang="en">
                <a:solidFill>
                  <a:srgbClr val="333333"/>
                </a:solidFill>
              </a:rPr>
              <a:t>Qualitative increase in the ease of evaluating testing results.</a:t>
            </a:r>
          </a:p>
        </p:txBody>
      </p:sp>
      <p:sp>
        <p:nvSpPr>
          <p:cNvPr id="366" name="Shape 3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86" name="Shape 8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Software Test Oracles</a:t>
            </a:r>
          </a:p>
          <a:p>
            <a:pPr indent="-228600" lvl="0" marL="457200" marR="0" rtl="0" algn="l">
              <a:lnSpc>
                <a:spcPct val="100000"/>
              </a:lnSpc>
              <a:spcBef>
                <a:spcPts val="600"/>
              </a:spcBef>
              <a:spcAft>
                <a:spcPts val="0"/>
              </a:spcAft>
            </a:pPr>
            <a:r>
              <a:rPr lang="en"/>
              <a:t>Where do they come from?</a:t>
            </a:r>
          </a:p>
          <a:p>
            <a:pPr indent="-228600" lvl="0" marL="457200" marR="0" rtl="0" algn="l">
              <a:lnSpc>
                <a:spcPct val="100000"/>
              </a:lnSpc>
              <a:spcBef>
                <a:spcPts val="600"/>
              </a:spcBef>
              <a:spcAft>
                <a:spcPts val="0"/>
              </a:spcAft>
            </a:pPr>
            <a:r>
              <a:rPr lang="en"/>
              <a:t>How do we create them?</a:t>
            </a:r>
          </a:p>
          <a:p>
            <a:pPr indent="-228600" lvl="0" marL="457200" marR="0" rtl="0" algn="l">
              <a:lnSpc>
                <a:spcPct val="100000"/>
              </a:lnSpc>
              <a:spcBef>
                <a:spcPts val="600"/>
              </a:spcBef>
              <a:spcAft>
                <a:spcPts val="0"/>
              </a:spcAft>
            </a:pPr>
            <a:r>
              <a:rPr lang="en"/>
              <a:t>Why are they important for testing?</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Quantitative Cost Reduction</a:t>
            </a:r>
          </a:p>
        </p:txBody>
      </p:sp>
      <p:sp>
        <p:nvSpPr>
          <p:cNvPr id="372" name="Shape 372"/>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333333"/>
                </a:solidFill>
              </a:rPr>
              <a:t>Test suites can be unnecessarily large:</a:t>
            </a:r>
          </a:p>
          <a:p>
            <a:pPr indent="-228600" lvl="0" marL="457200" rtl="0">
              <a:spcBef>
                <a:spcPts val="0"/>
              </a:spcBef>
              <a:buClr>
                <a:srgbClr val="333333"/>
              </a:buClr>
              <a:buSzPct val="100000"/>
            </a:pPr>
            <a:r>
              <a:rPr lang="en" sz="2400">
                <a:solidFill>
                  <a:srgbClr val="333333"/>
                </a:solidFill>
              </a:rPr>
              <a:t>Tests that cover too few testing goals or scenarios.</a:t>
            </a:r>
          </a:p>
          <a:p>
            <a:pPr indent="-228600" lvl="0" marL="457200" rtl="0">
              <a:spcBef>
                <a:spcPts val="0"/>
              </a:spcBef>
              <a:buClr>
                <a:srgbClr val="333333"/>
              </a:buClr>
              <a:buSzPct val="100000"/>
            </a:pPr>
            <a:r>
              <a:rPr lang="en" sz="2400">
                <a:solidFill>
                  <a:srgbClr val="333333"/>
                </a:solidFill>
              </a:rPr>
              <a:t>Tests that are unnecessarily long, with redundant method calls. </a:t>
            </a:r>
          </a:p>
          <a:p>
            <a:pPr rtl="0">
              <a:spcBef>
                <a:spcPts val="0"/>
              </a:spcBef>
              <a:buNone/>
            </a:pPr>
            <a:r>
              <a:rPr lang="en">
                <a:solidFill>
                  <a:srgbClr val="333333"/>
                </a:solidFill>
              </a:rPr>
              <a:t>Human oracle cost can be reduced by cutting out either of these.</a:t>
            </a:r>
          </a:p>
          <a:p>
            <a:pPr indent="-228600" lvl="0" marL="457200" rtl="0">
              <a:spcBef>
                <a:spcPts val="0"/>
              </a:spcBef>
              <a:buClr>
                <a:srgbClr val="333333"/>
              </a:buClr>
              <a:buSzPct val="100000"/>
            </a:pPr>
            <a:r>
              <a:rPr lang="en" sz="2400">
                <a:solidFill>
                  <a:srgbClr val="333333"/>
                </a:solidFill>
              </a:rPr>
              <a:t>Test suite reduction techniques cut tests that cover redundant code structure or do not penetrate deeply into the code.</a:t>
            </a:r>
          </a:p>
          <a:p>
            <a:pPr indent="-228600" lvl="0" marL="457200" rtl="0">
              <a:spcBef>
                <a:spcPts val="0"/>
              </a:spcBef>
              <a:buClr>
                <a:srgbClr val="333333"/>
              </a:buClr>
              <a:buSzPct val="100000"/>
            </a:pPr>
            <a:r>
              <a:rPr lang="en" sz="2400">
                <a:solidFill>
                  <a:srgbClr val="333333"/>
                </a:solidFill>
              </a:rPr>
              <a:t>Test case reduction techniques attempt to remove unnecessary test steps.</a:t>
            </a:r>
          </a:p>
        </p:txBody>
      </p:sp>
      <p:sp>
        <p:nvSpPr>
          <p:cNvPr id="373" name="Shape 3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Qualitative Cost Reduction</a:t>
            </a:r>
          </a:p>
        </p:txBody>
      </p:sp>
      <p:sp>
        <p:nvSpPr>
          <p:cNvPr id="379" name="Shape 379"/>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333333"/>
                </a:solidFill>
              </a:rPr>
              <a:t>Not all test cases are equally understandable by human testers. Automated test generation often produces test inputs that do not match the expected usage of a program, and humans have trouble judging the results of such tests.</a:t>
            </a:r>
          </a:p>
          <a:p>
            <a:pPr rtl="0">
              <a:spcBef>
                <a:spcPts val="0"/>
              </a:spcBef>
              <a:buNone/>
            </a:pPr>
            <a:r>
              <a:t/>
            </a:r>
            <a:endParaRPr>
              <a:solidFill>
                <a:srgbClr val="333333"/>
              </a:solidFill>
            </a:endParaRPr>
          </a:p>
          <a:p>
            <a:pPr lvl="0" rtl="0">
              <a:spcBef>
                <a:spcPts val="0"/>
              </a:spcBef>
              <a:buNone/>
            </a:pPr>
            <a:r>
              <a:rPr lang="en">
                <a:solidFill>
                  <a:srgbClr val="333333"/>
                </a:solidFill>
              </a:rPr>
              <a:t>Some test generation approaches allow the seeding of human knowledge or use usage profiles to help generate input.</a:t>
            </a:r>
          </a:p>
        </p:txBody>
      </p:sp>
      <p:sp>
        <p:nvSpPr>
          <p:cNvPr id="380" name="Shape 3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Crowdsourcing the Oracle</a:t>
            </a:r>
          </a:p>
        </p:txBody>
      </p:sp>
      <p:sp>
        <p:nvSpPr>
          <p:cNvPr id="386" name="Shape 386"/>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spcBef>
                <a:spcPts val="0"/>
              </a:spcBef>
              <a:buNone/>
            </a:pPr>
            <a:r>
              <a:rPr lang="en">
                <a:solidFill>
                  <a:srgbClr val="333333"/>
                </a:solidFill>
              </a:rPr>
              <a:t>Recent development - outsource the oracle problem to many different human oracles. </a:t>
            </a:r>
          </a:p>
          <a:p>
            <a:pPr rtl="0">
              <a:spcBef>
                <a:spcPts val="0"/>
              </a:spcBef>
              <a:buNone/>
            </a:pPr>
            <a:r>
              <a:t/>
            </a:r>
            <a:endParaRPr sz="1100">
              <a:solidFill>
                <a:srgbClr val="333333"/>
              </a:solidFill>
            </a:endParaRPr>
          </a:p>
          <a:p>
            <a:pPr rtl="0">
              <a:spcBef>
                <a:spcPts val="0"/>
              </a:spcBef>
              <a:buNone/>
            </a:pPr>
            <a:r>
              <a:rPr lang="en">
                <a:solidFill>
                  <a:srgbClr val="333333"/>
                </a:solidFill>
              </a:rPr>
              <a:t>Several services exist for this now - Amazon Mechanical Turk, Mob4Hire, MobTest, uTest.</a:t>
            </a:r>
          </a:p>
          <a:p>
            <a:pPr rtl="0">
              <a:spcBef>
                <a:spcPts val="0"/>
              </a:spcBef>
              <a:buNone/>
            </a:pPr>
            <a:r>
              <a:t/>
            </a:r>
            <a:endParaRPr sz="1100">
              <a:solidFill>
                <a:srgbClr val="333333"/>
              </a:solidFill>
            </a:endParaRPr>
          </a:p>
          <a:p>
            <a:pPr lvl="0" rtl="0">
              <a:spcBef>
                <a:spcPts val="0"/>
              </a:spcBef>
              <a:buNone/>
            </a:pPr>
            <a:r>
              <a:rPr lang="en">
                <a:solidFill>
                  <a:srgbClr val="333333"/>
                </a:solidFill>
              </a:rPr>
              <a:t>Users cannot be expected to have much domain knowledge, so understandability of test inputs and documentation are very important.</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Placing the Oracles</a:t>
            </a:r>
          </a:p>
        </p:txBody>
      </p:sp>
      <p:sp>
        <p:nvSpPr>
          <p:cNvPr id="393" name="Shape 393"/>
          <p:cNvSpPr txBox="1"/>
          <p:nvPr>
            <p:ph idx="1" type="body"/>
          </p:nvPr>
        </p:nvSpPr>
        <p:spPr>
          <a:xfrm>
            <a:off x="128475" y="1600200"/>
            <a:ext cx="3994500" cy="4967700"/>
          </a:xfrm>
          <a:prstGeom prst="rect">
            <a:avLst/>
          </a:prstGeom>
        </p:spPr>
        <p:txBody>
          <a:bodyPr anchorCtr="0" anchor="t" bIns="91425" lIns="91425" rIns="91425" tIns="91425">
            <a:noAutofit/>
          </a:bodyPr>
          <a:lstStyle/>
          <a:p>
            <a:pPr rtl="0">
              <a:spcBef>
                <a:spcPts val="0"/>
              </a:spcBef>
              <a:buNone/>
            </a:pPr>
            <a:r>
              <a:t/>
            </a:r>
            <a:endParaRPr sz="2400">
              <a:solidFill>
                <a:srgbClr val="333333"/>
              </a:solidFill>
            </a:endParaRPr>
          </a:p>
          <a:p>
            <a:pPr indent="-228600" lvl="0" marL="457200" rtl="0">
              <a:spcBef>
                <a:spcPts val="0"/>
              </a:spcBef>
              <a:buClr>
                <a:srgbClr val="333333"/>
              </a:buClr>
              <a:buSzPct val="100000"/>
            </a:pPr>
            <a:r>
              <a:rPr lang="en" sz="2400">
                <a:solidFill>
                  <a:srgbClr val="333333"/>
                </a:solidFill>
              </a:rPr>
              <a:t>Manual Specification</a:t>
            </a:r>
          </a:p>
          <a:p>
            <a:pPr indent="-228600" lvl="0" marL="457200" rtl="0">
              <a:spcBef>
                <a:spcPts val="0"/>
              </a:spcBef>
              <a:buClr>
                <a:srgbClr val="333333"/>
              </a:buClr>
              <a:buSzPct val="100000"/>
            </a:pPr>
            <a:r>
              <a:rPr lang="en" sz="2400">
                <a:solidFill>
                  <a:srgbClr val="333333"/>
                </a:solidFill>
              </a:rPr>
              <a:t>Behavioral Model</a:t>
            </a:r>
          </a:p>
          <a:p>
            <a:pPr indent="-228600" lvl="0" marL="457200" rtl="0">
              <a:spcBef>
                <a:spcPts val="0"/>
              </a:spcBef>
              <a:buClr>
                <a:srgbClr val="333333"/>
              </a:buClr>
              <a:buSzPct val="100000"/>
            </a:pPr>
            <a:r>
              <a:rPr lang="en" sz="2400">
                <a:solidFill>
                  <a:srgbClr val="333333"/>
                </a:solidFill>
              </a:rPr>
              <a:t>Self-Checks</a:t>
            </a:r>
          </a:p>
          <a:p>
            <a:pPr indent="-228600" lvl="0" marL="457200" rtl="0">
              <a:spcBef>
                <a:spcPts val="0"/>
              </a:spcBef>
              <a:buClr>
                <a:srgbClr val="333333"/>
              </a:buClr>
              <a:buSzPct val="100000"/>
            </a:pPr>
            <a:r>
              <a:rPr lang="en" sz="2400">
                <a:solidFill>
                  <a:srgbClr val="333333"/>
                </a:solidFill>
              </a:rPr>
              <a:t>N-Version Programming</a:t>
            </a:r>
          </a:p>
          <a:p>
            <a:pPr indent="-228600" lvl="0" marL="457200" rtl="0">
              <a:spcBef>
                <a:spcPts val="0"/>
              </a:spcBef>
              <a:buClr>
                <a:srgbClr val="333333"/>
              </a:buClr>
              <a:buSzPct val="100000"/>
            </a:pPr>
            <a:r>
              <a:rPr lang="en" sz="2400">
                <a:solidFill>
                  <a:srgbClr val="333333"/>
                </a:solidFill>
              </a:rPr>
              <a:t>Metamorphic Testing</a:t>
            </a:r>
          </a:p>
          <a:p>
            <a:pPr indent="-228600" lvl="0" marL="457200" rtl="0">
              <a:spcBef>
                <a:spcPts val="0"/>
              </a:spcBef>
              <a:buClr>
                <a:srgbClr val="333333"/>
              </a:buClr>
              <a:buSzPct val="100000"/>
            </a:pPr>
            <a:r>
              <a:rPr lang="en" sz="2400">
                <a:solidFill>
                  <a:srgbClr val="333333"/>
                </a:solidFill>
              </a:rPr>
              <a:t>Invariant Detection</a:t>
            </a:r>
          </a:p>
          <a:p>
            <a:pPr indent="-228600" lvl="0" marL="457200" rtl="0">
              <a:spcBef>
                <a:spcPts val="0"/>
              </a:spcBef>
              <a:buClr>
                <a:srgbClr val="333333"/>
              </a:buClr>
              <a:buSzPct val="100000"/>
            </a:pPr>
            <a:r>
              <a:rPr lang="en" sz="2400">
                <a:solidFill>
                  <a:srgbClr val="333333"/>
                </a:solidFill>
              </a:rPr>
              <a:t>Implicit Oracles</a:t>
            </a:r>
          </a:p>
        </p:txBody>
      </p:sp>
      <p:sp>
        <p:nvSpPr>
          <p:cNvPr id="394" name="Shape 394"/>
          <p:cNvSpPr txBox="1"/>
          <p:nvPr>
            <p:ph idx="2" type="body"/>
          </p:nvPr>
        </p:nvSpPr>
        <p:spPr>
          <a:xfrm>
            <a:off x="4019175" y="1600200"/>
            <a:ext cx="5124899" cy="4967700"/>
          </a:xfrm>
          <a:prstGeom prst="rect">
            <a:avLst/>
          </a:prstGeom>
        </p:spPr>
        <p:txBody>
          <a:bodyPr anchorCtr="0" anchor="t" bIns="91425" lIns="91425" rIns="91425" tIns="91425">
            <a:noAutofit/>
          </a:bodyPr>
          <a:lstStyle/>
          <a:p>
            <a:pPr rtl="0">
              <a:spcBef>
                <a:spcPts val="0"/>
              </a:spcBef>
              <a:buNone/>
            </a:pPr>
            <a:r>
              <a:rPr b="1" lang="en" sz="2200"/>
              <a:t>Cost(T/O), Accuracy, Completeness</a:t>
            </a:r>
          </a:p>
          <a:p>
            <a:pPr indent="-228600" lvl="0" marL="457200" rtl="0">
              <a:spcBef>
                <a:spcPts val="0"/>
              </a:spcBef>
              <a:buSzPct val="100000"/>
            </a:pPr>
            <a:r>
              <a:rPr lang="en" sz="2400">
                <a:solidFill>
                  <a:srgbClr val="0000FF"/>
                </a:solidFill>
              </a:rPr>
              <a:t>L</a:t>
            </a:r>
            <a:r>
              <a:rPr lang="en" sz="2400">
                <a:solidFill>
                  <a:srgbClr val="FF0000"/>
                </a:solidFill>
              </a:rPr>
              <a:t>/H</a:t>
            </a:r>
            <a:r>
              <a:rPr lang="en" sz="2400"/>
              <a:t>		</a:t>
            </a:r>
            <a:r>
              <a:rPr lang="en" sz="2400">
                <a:solidFill>
                  <a:srgbClr val="0000FF"/>
                </a:solidFill>
              </a:rPr>
              <a:t>H</a:t>
            </a:r>
            <a:r>
              <a:rPr lang="en" sz="2400"/>
              <a:t>			</a:t>
            </a:r>
            <a:r>
              <a:rPr lang="en" sz="2400">
                <a:solidFill>
                  <a:srgbClr val="FF0000"/>
                </a:solidFill>
              </a:rPr>
              <a:t>L</a:t>
            </a:r>
          </a:p>
          <a:p>
            <a:pPr indent="-228600" lvl="0" marL="457200" rtl="0">
              <a:spcBef>
                <a:spcPts val="0"/>
              </a:spcBef>
              <a:buSzPct val="100000"/>
            </a:pPr>
            <a:r>
              <a:rPr lang="en" sz="2400">
                <a:solidFill>
                  <a:srgbClr val="FF0000"/>
                </a:solidFill>
              </a:rPr>
              <a:t>H/</a:t>
            </a:r>
            <a:r>
              <a:rPr lang="en" sz="2400">
                <a:solidFill>
                  <a:srgbClr val="0000FF"/>
                </a:solidFill>
              </a:rPr>
              <a:t>L</a:t>
            </a:r>
            <a:r>
              <a:rPr lang="en" sz="2400">
                <a:solidFill>
                  <a:srgbClr val="FF0000"/>
                </a:solidFill>
              </a:rPr>
              <a:t>		</a:t>
            </a:r>
            <a:r>
              <a:rPr lang="en" sz="2400">
                <a:solidFill>
                  <a:srgbClr val="274E13"/>
                </a:solidFill>
              </a:rPr>
              <a:t>M-</a:t>
            </a:r>
            <a:r>
              <a:rPr lang="en" sz="2400">
                <a:solidFill>
                  <a:srgbClr val="0000FF"/>
                </a:solidFill>
              </a:rPr>
              <a:t>H		H</a:t>
            </a:r>
          </a:p>
          <a:p>
            <a:pPr indent="-228600" lvl="0" marL="457200" rtl="0">
              <a:spcBef>
                <a:spcPts val="0"/>
              </a:spcBef>
              <a:buSzPct val="100000"/>
            </a:pPr>
            <a:r>
              <a:rPr lang="en" sz="2400">
                <a:solidFill>
                  <a:srgbClr val="0000FF"/>
                </a:solidFill>
              </a:rPr>
              <a:t>L</a:t>
            </a:r>
            <a:r>
              <a:rPr lang="en" sz="2400">
                <a:solidFill>
                  <a:srgbClr val="274E13"/>
                </a:solidFill>
              </a:rPr>
              <a:t>/M		</a:t>
            </a:r>
            <a:r>
              <a:rPr lang="en" sz="2400">
                <a:solidFill>
                  <a:srgbClr val="0000FF"/>
                </a:solidFill>
              </a:rPr>
              <a:t>H			</a:t>
            </a:r>
            <a:r>
              <a:rPr lang="en" sz="2400">
                <a:solidFill>
                  <a:srgbClr val="274E13"/>
                </a:solidFill>
              </a:rPr>
              <a:t>M</a:t>
            </a:r>
          </a:p>
          <a:p>
            <a:pPr indent="-228600" lvl="0" marL="457200" rtl="0">
              <a:spcBef>
                <a:spcPts val="0"/>
              </a:spcBef>
              <a:buClr>
                <a:srgbClr val="000000"/>
              </a:buClr>
              <a:buSzPct val="100000"/>
            </a:pPr>
            <a:r>
              <a:rPr lang="en" sz="2400">
                <a:solidFill>
                  <a:srgbClr val="0000FF"/>
                </a:solidFill>
              </a:rPr>
              <a:t>L-</a:t>
            </a:r>
            <a:r>
              <a:rPr lang="en" sz="2400">
                <a:solidFill>
                  <a:srgbClr val="FF0000"/>
                </a:solidFill>
              </a:rPr>
              <a:t>H/</a:t>
            </a:r>
            <a:r>
              <a:rPr lang="en" sz="2400">
                <a:solidFill>
                  <a:srgbClr val="0000FF"/>
                </a:solidFill>
              </a:rPr>
              <a:t>L</a:t>
            </a:r>
            <a:r>
              <a:rPr lang="en" sz="2400">
                <a:solidFill>
                  <a:srgbClr val="FF0000"/>
                </a:solidFill>
              </a:rPr>
              <a:t>		L-</a:t>
            </a:r>
            <a:r>
              <a:rPr lang="en" sz="2400">
                <a:solidFill>
                  <a:srgbClr val="0000FF"/>
                </a:solidFill>
              </a:rPr>
              <a:t>H		</a:t>
            </a:r>
            <a:r>
              <a:rPr lang="en" sz="2400">
                <a:solidFill>
                  <a:srgbClr val="274E13"/>
                </a:solidFill>
              </a:rPr>
              <a:t>M-</a:t>
            </a:r>
            <a:r>
              <a:rPr lang="en" sz="2400">
                <a:solidFill>
                  <a:srgbClr val="0000FF"/>
                </a:solidFill>
              </a:rPr>
              <a:t>H</a:t>
            </a:r>
          </a:p>
          <a:p>
            <a:pPr indent="-228600" lvl="0" marL="457200" rtl="0">
              <a:spcBef>
                <a:spcPts val="0"/>
              </a:spcBef>
              <a:buClr>
                <a:srgbClr val="000000"/>
              </a:buClr>
              <a:buSzPct val="100000"/>
            </a:pPr>
            <a:r>
              <a:rPr lang="en" sz="2400">
                <a:solidFill>
                  <a:srgbClr val="0000FF"/>
                </a:solidFill>
              </a:rPr>
              <a:t>L</a:t>
            </a:r>
            <a:r>
              <a:rPr lang="en" sz="2400">
                <a:solidFill>
                  <a:srgbClr val="274E13"/>
                </a:solidFill>
              </a:rPr>
              <a:t>/M</a:t>
            </a:r>
            <a:r>
              <a:rPr lang="en" sz="2400">
                <a:solidFill>
                  <a:srgbClr val="FF0000"/>
                </a:solidFill>
              </a:rPr>
              <a:t>		</a:t>
            </a:r>
            <a:r>
              <a:rPr lang="en" sz="2400">
                <a:solidFill>
                  <a:srgbClr val="0000FF"/>
                </a:solidFill>
              </a:rPr>
              <a:t>H			</a:t>
            </a:r>
            <a:r>
              <a:rPr lang="en" sz="2400">
                <a:solidFill>
                  <a:srgbClr val="274E13"/>
                </a:solidFill>
              </a:rPr>
              <a:t>M</a:t>
            </a:r>
          </a:p>
          <a:p>
            <a:pPr indent="-228600" lvl="0" marL="457200" rtl="0">
              <a:spcBef>
                <a:spcPts val="0"/>
              </a:spcBef>
              <a:buClr>
                <a:srgbClr val="000000"/>
              </a:buClr>
              <a:buSzPct val="100000"/>
            </a:pPr>
            <a:r>
              <a:rPr lang="en" sz="2400">
                <a:solidFill>
                  <a:srgbClr val="0000FF"/>
                </a:solidFill>
              </a:rPr>
              <a:t>L/L</a:t>
            </a:r>
            <a:r>
              <a:rPr lang="en" sz="2400">
                <a:solidFill>
                  <a:srgbClr val="000000"/>
                </a:solidFill>
              </a:rPr>
              <a:t>			</a:t>
            </a:r>
            <a:r>
              <a:rPr lang="en" sz="2400">
                <a:solidFill>
                  <a:srgbClr val="FF0000"/>
                </a:solidFill>
              </a:rPr>
              <a:t>L-</a:t>
            </a:r>
            <a:r>
              <a:rPr lang="en" sz="2400">
                <a:solidFill>
                  <a:srgbClr val="0000FF"/>
                </a:solidFill>
              </a:rPr>
              <a:t>H</a:t>
            </a:r>
            <a:r>
              <a:rPr lang="en" sz="2400">
                <a:solidFill>
                  <a:srgbClr val="000000"/>
                </a:solidFill>
              </a:rPr>
              <a:t>		</a:t>
            </a:r>
            <a:r>
              <a:rPr lang="en" sz="2400">
                <a:solidFill>
                  <a:srgbClr val="274E13"/>
                </a:solidFill>
              </a:rPr>
              <a:t>M</a:t>
            </a:r>
          </a:p>
          <a:p>
            <a:pPr indent="-228600" lvl="0" marL="457200" rtl="0">
              <a:spcBef>
                <a:spcPts val="0"/>
              </a:spcBef>
              <a:buClr>
                <a:srgbClr val="000000"/>
              </a:buClr>
              <a:buSzPct val="100000"/>
            </a:pPr>
            <a:r>
              <a:rPr lang="en" sz="2400">
                <a:solidFill>
                  <a:srgbClr val="0000FF"/>
                </a:solidFill>
              </a:rPr>
              <a:t>L/L		</a:t>
            </a:r>
            <a:r>
              <a:rPr lang="en" sz="2400">
                <a:solidFill>
                  <a:srgbClr val="FF0000"/>
                </a:solidFill>
              </a:rPr>
              <a:t>	</a:t>
            </a:r>
            <a:r>
              <a:rPr lang="en" sz="2400">
                <a:solidFill>
                  <a:srgbClr val="0000FF"/>
                </a:solidFill>
              </a:rPr>
              <a:t>H			</a:t>
            </a:r>
            <a:r>
              <a:rPr lang="en" sz="2400">
                <a:solidFill>
                  <a:srgbClr val="FF0000"/>
                </a:solidFill>
              </a:rPr>
              <a:t>L</a:t>
            </a:r>
          </a:p>
        </p:txBody>
      </p:sp>
      <p:sp>
        <p:nvSpPr>
          <p:cNvPr id="395" name="Shape 3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animEffect filter="fade" transition="in">
                                      <p:cBhvr>
                                        <p:cTn dur="1"/>
                                        <p:tgtEl>
                                          <p:spTgt spid="3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animEffect filter="fade" transition="in">
                                      <p:cBhvr>
                                        <p:cTn dur="1"/>
                                        <p:tgtEl>
                                          <p:spTgt spid="3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2" st="2"/>
                                            </p:txEl>
                                          </p:spTgt>
                                        </p:tgtEl>
                                        <p:attrNameLst>
                                          <p:attrName>style.visibility</p:attrName>
                                        </p:attrNameLst>
                                      </p:cBhvr>
                                      <p:to>
                                        <p:strVal val="visible"/>
                                      </p:to>
                                    </p:set>
                                    <p:animEffect filter="fade" transition="in">
                                      <p:cBhvr>
                                        <p:cTn dur="1"/>
                                        <p:tgtEl>
                                          <p:spTgt spid="3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3" st="3"/>
                                            </p:txEl>
                                          </p:spTgt>
                                        </p:tgtEl>
                                        <p:attrNameLst>
                                          <p:attrName>style.visibility</p:attrName>
                                        </p:attrNameLst>
                                      </p:cBhvr>
                                      <p:to>
                                        <p:strVal val="visible"/>
                                      </p:to>
                                    </p:set>
                                    <p:animEffect filter="fade" transition="in">
                                      <p:cBhvr>
                                        <p:cTn dur="1"/>
                                        <p:tgtEl>
                                          <p:spTgt spid="3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4" st="4"/>
                                            </p:txEl>
                                          </p:spTgt>
                                        </p:tgtEl>
                                        <p:attrNameLst>
                                          <p:attrName>style.visibility</p:attrName>
                                        </p:attrNameLst>
                                      </p:cBhvr>
                                      <p:to>
                                        <p:strVal val="visible"/>
                                      </p:to>
                                    </p:set>
                                    <p:animEffect filter="fade" transition="in">
                                      <p:cBhvr>
                                        <p:cTn dur="1"/>
                                        <p:tgtEl>
                                          <p:spTgt spid="3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5" st="5"/>
                                            </p:txEl>
                                          </p:spTgt>
                                        </p:tgtEl>
                                        <p:attrNameLst>
                                          <p:attrName>style.visibility</p:attrName>
                                        </p:attrNameLst>
                                      </p:cBhvr>
                                      <p:to>
                                        <p:strVal val="visible"/>
                                      </p:to>
                                    </p:set>
                                    <p:animEffect filter="fade" transition="in">
                                      <p:cBhvr>
                                        <p:cTn dur="1"/>
                                        <p:tgtEl>
                                          <p:spTgt spid="3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6" st="6"/>
                                            </p:txEl>
                                          </p:spTgt>
                                        </p:tgtEl>
                                        <p:attrNameLst>
                                          <p:attrName>style.visibility</p:attrName>
                                        </p:attrNameLst>
                                      </p:cBhvr>
                                      <p:to>
                                        <p:strVal val="visible"/>
                                      </p:to>
                                    </p:set>
                                    <p:animEffect filter="fade" transition="in">
                                      <p:cBhvr>
                                        <p:cTn dur="1"/>
                                        <p:tgtEl>
                                          <p:spTgt spid="39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xEl>
                                              <p:pRg end="7" st="7"/>
                                            </p:txEl>
                                          </p:spTgt>
                                        </p:tgtEl>
                                        <p:attrNameLst>
                                          <p:attrName>style.visibility</p:attrName>
                                        </p:attrNameLst>
                                      </p:cBhvr>
                                      <p:to>
                                        <p:strVal val="visible"/>
                                      </p:to>
                                    </p:set>
                                    <p:animEffect filter="fade" transition="in">
                                      <p:cBhvr>
                                        <p:cTn dur="1"/>
                                        <p:tgtEl>
                                          <p:spTgt spid="39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1" name="Shape 40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Test Oracles judge the correctness of sequences of stimuli and observations.</a:t>
            </a:r>
          </a:p>
          <a:p>
            <a:pPr indent="-228600" lvl="0" marL="457200" rtl="0">
              <a:spcBef>
                <a:spcPts val="0"/>
              </a:spcBef>
              <a:buClr>
                <a:srgbClr val="333333"/>
              </a:buClr>
            </a:pPr>
            <a:r>
              <a:rPr lang="en">
                <a:solidFill>
                  <a:srgbClr val="333333"/>
                </a:solidFill>
              </a:rPr>
              <a:t>Oracles can be:</a:t>
            </a:r>
          </a:p>
          <a:p>
            <a:pPr indent="-228600" lvl="1" marL="914400" rtl="0">
              <a:spcBef>
                <a:spcPts val="0"/>
              </a:spcBef>
              <a:buClr>
                <a:srgbClr val="333333"/>
              </a:buClr>
            </a:pPr>
            <a:r>
              <a:rPr lang="en">
                <a:solidFill>
                  <a:srgbClr val="333333"/>
                </a:solidFill>
              </a:rPr>
              <a:t>specified (expected values, models, assertions)</a:t>
            </a:r>
          </a:p>
          <a:p>
            <a:pPr indent="-228600" lvl="1" marL="914400" rtl="0">
              <a:spcBef>
                <a:spcPts val="0"/>
              </a:spcBef>
              <a:buClr>
                <a:srgbClr val="333333"/>
              </a:buClr>
            </a:pPr>
            <a:r>
              <a:rPr lang="en">
                <a:solidFill>
                  <a:srgbClr val="333333"/>
                </a:solidFill>
              </a:rPr>
              <a:t>derived from correct executions or project artifacts</a:t>
            </a:r>
          </a:p>
          <a:p>
            <a:pPr indent="-228600" lvl="1" marL="914400" rtl="0">
              <a:spcBef>
                <a:spcPts val="0"/>
              </a:spcBef>
              <a:buClr>
                <a:srgbClr val="333333"/>
              </a:buClr>
            </a:pPr>
            <a:r>
              <a:rPr lang="en">
                <a:solidFill>
                  <a:srgbClr val="333333"/>
                </a:solidFill>
              </a:rPr>
              <a:t>built to detect implicit properties</a:t>
            </a:r>
          </a:p>
          <a:p>
            <a:pPr indent="-228600" lvl="1" marL="914400" rtl="0">
              <a:spcBef>
                <a:spcPts val="0"/>
              </a:spcBef>
              <a:buClr>
                <a:srgbClr val="333333"/>
              </a:buClr>
            </a:pPr>
            <a:r>
              <a:rPr lang="en">
                <a:solidFill>
                  <a:srgbClr val="333333"/>
                </a:solidFill>
              </a:rPr>
              <a:t>humans asked to check results</a:t>
            </a:r>
          </a:p>
          <a:p>
            <a:pPr indent="-228600" lvl="0" marL="457200" rtl="0">
              <a:spcBef>
                <a:spcPts val="0"/>
              </a:spcBef>
              <a:buClr>
                <a:srgbClr val="333333"/>
              </a:buClr>
            </a:pPr>
            <a:r>
              <a:rPr lang="en">
                <a:solidFill>
                  <a:srgbClr val="333333"/>
                </a:solidFill>
              </a:rPr>
              <a:t>Mutation testing can help improve testing efforts by using fake faults to learn about how our system works.</a:t>
            </a:r>
          </a:p>
        </p:txBody>
      </p: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8" name="Shape 4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When to stop testing.</a:t>
            </a:r>
          </a:p>
          <a:p>
            <a:pPr indent="-228600" lvl="1" marL="914400" rtl="0">
              <a:lnSpc>
                <a:spcPct val="120000"/>
              </a:lnSpc>
              <a:spcBef>
                <a:spcPts val="0"/>
              </a:spcBef>
            </a:pPr>
            <a:r>
              <a:rPr lang="en"/>
              <a:t>Statistical testing and some wrap-up testing topics.</a:t>
            </a:r>
          </a:p>
          <a:p>
            <a:pPr indent="-228600" lvl="1" marL="914400" rtl="0">
              <a:lnSpc>
                <a:spcPct val="120000"/>
              </a:lnSpc>
              <a:spcBef>
                <a:spcPts val="0"/>
              </a:spcBef>
            </a:pPr>
            <a:r>
              <a:rPr lang="en"/>
              <a:t>Reading: </a:t>
            </a:r>
          </a:p>
          <a:p>
            <a:pPr indent="-228600" lvl="2" marL="1371600" rtl="0">
              <a:lnSpc>
                <a:spcPct val="120000"/>
              </a:lnSpc>
              <a:spcBef>
                <a:spcPts val="0"/>
              </a:spcBef>
            </a:pPr>
            <a:r>
              <a:rPr lang="en"/>
              <a:t>Sommerville, ch. 11</a:t>
            </a:r>
          </a:p>
          <a:p>
            <a:pPr indent="-228600" lvl="0" marL="457200" rtl="0">
              <a:spcBef>
                <a:spcPts val="0"/>
              </a:spcBef>
              <a:buClr>
                <a:srgbClr val="333333"/>
              </a:buClr>
            </a:pPr>
            <a:r>
              <a:rPr lang="en">
                <a:solidFill>
                  <a:srgbClr val="333333"/>
                </a:solidFill>
              </a:rPr>
              <a:t>Any homework questions?</a:t>
            </a:r>
          </a:p>
          <a:p>
            <a:pPr indent="-228600" lvl="0" marL="457200" rtl="0">
              <a:spcBef>
                <a:spcPts val="0"/>
              </a:spcBef>
              <a:buClr>
                <a:srgbClr val="333333"/>
              </a:buClr>
            </a:pPr>
            <a:r>
              <a:rPr lang="en">
                <a:solidFill>
                  <a:srgbClr val="333333"/>
                </a:solidFill>
              </a:rPr>
              <a:t>No office hours on 11/24</a:t>
            </a:r>
          </a:p>
          <a:p>
            <a:pPr indent="-228600" lvl="1" marL="914400" rtl="0">
              <a:spcBef>
                <a:spcPts val="0"/>
              </a:spcBef>
              <a:buClr>
                <a:srgbClr val="333333"/>
              </a:buClr>
            </a:pPr>
            <a:r>
              <a:rPr lang="en">
                <a:solidFill>
                  <a:srgbClr val="333333"/>
                </a:solidFill>
              </a:rPr>
              <a:t>Makeup hours 11/23, 3:30 - 4:30 PM</a:t>
            </a: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Oracle - Definition</a:t>
            </a:r>
          </a:p>
        </p:txBody>
      </p:sp>
      <p:sp>
        <p:nvSpPr>
          <p:cNvPr id="93" name="Shape 9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If a software test is a sequence of activities (</a:t>
            </a:r>
            <a:r>
              <a:rPr i="1" lang="en"/>
              <a:t>stimuli and observations</a:t>
            </a:r>
            <a:r>
              <a:rPr lang="en"/>
              <a:t>), an </a:t>
            </a:r>
            <a:r>
              <a:rPr b="1" lang="en"/>
              <a:t>oracle</a:t>
            </a:r>
            <a:r>
              <a:rPr lang="en"/>
              <a:t> is a predicate that determines whether a given sequence is acceptable or not.</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 oracle will respond with a </a:t>
            </a:r>
            <a:r>
              <a:rPr i="1" lang="en"/>
              <a:t>pass</a:t>
            </a:r>
            <a:r>
              <a:rPr lang="en"/>
              <a:t> or a </a:t>
            </a:r>
            <a:r>
              <a:rPr i="1" lang="en"/>
              <a:t>fail</a:t>
            </a:r>
            <a:r>
              <a:rPr lang="en"/>
              <a:t> verdict on the acceptability of any test sequence for which it is defined. </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Oracle - Definition</a:t>
            </a:r>
          </a:p>
        </p:txBody>
      </p:sp>
      <p:sp>
        <p:nvSpPr>
          <p:cNvPr id="100" name="Shape 100"/>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An oracle, as an artifact, can be broken into:</a:t>
            </a:r>
          </a:p>
          <a:p>
            <a:pPr indent="-228600" lvl="0" marL="457200" marR="0" rtl="0" algn="l">
              <a:lnSpc>
                <a:spcPct val="100000"/>
              </a:lnSpc>
              <a:spcBef>
                <a:spcPts val="600"/>
              </a:spcBef>
              <a:spcAft>
                <a:spcPts val="0"/>
              </a:spcAft>
            </a:pPr>
            <a:r>
              <a:rPr b="1" lang="en"/>
              <a:t>Oracle Information</a:t>
            </a:r>
          </a:p>
          <a:p>
            <a:pPr indent="-228600" lvl="1" marL="914400" marR="0" rtl="0" algn="l">
              <a:lnSpc>
                <a:spcPct val="100000"/>
              </a:lnSpc>
              <a:spcBef>
                <a:spcPts val="600"/>
              </a:spcBef>
              <a:spcAft>
                <a:spcPts val="0"/>
              </a:spcAft>
            </a:pPr>
            <a:r>
              <a:rPr lang="en"/>
              <a:t>The information used by the oracle to judge the correctness of the observed behavior, given the set of inputs.</a:t>
            </a:r>
          </a:p>
          <a:p>
            <a:pPr indent="-228600" lvl="0" marL="457200" marR="0" rtl="0" algn="l">
              <a:lnSpc>
                <a:spcPct val="100000"/>
              </a:lnSpc>
              <a:spcBef>
                <a:spcPts val="600"/>
              </a:spcBef>
              <a:spcAft>
                <a:spcPts val="0"/>
              </a:spcAft>
            </a:pPr>
            <a:r>
              <a:rPr b="1" lang="en"/>
              <a:t>Oracle Procedure</a:t>
            </a:r>
          </a:p>
          <a:p>
            <a:pPr indent="-228600" lvl="1" marL="914400" marR="0" rtl="0" algn="l">
              <a:lnSpc>
                <a:spcPct val="100000"/>
              </a:lnSpc>
              <a:spcBef>
                <a:spcPts val="600"/>
              </a:spcBef>
              <a:spcAft>
                <a:spcPts val="0"/>
              </a:spcAft>
            </a:pPr>
            <a:r>
              <a:rPr lang="en"/>
              <a:t>How that information is used to arrive at a verdict.</a:t>
            </a:r>
          </a:p>
          <a:p>
            <a:pPr indent="-228600" lvl="1" marL="914400" marR="0" rtl="0" algn="l">
              <a:lnSpc>
                <a:spcPct val="100000"/>
              </a:lnSpc>
              <a:spcBef>
                <a:spcPts val="600"/>
              </a:spcBef>
              <a:spcAft>
                <a:spcPts val="0"/>
              </a:spcAft>
            </a:pPr>
            <a:r>
              <a:rPr lang="en"/>
              <a:t>Commonly... </a:t>
            </a:r>
            <a:br>
              <a:rPr lang="en"/>
            </a:br>
            <a:r>
              <a:rPr b="1" lang="en" sz="1800">
                <a:latin typeface="Courier New"/>
                <a:ea typeface="Courier New"/>
                <a:cs typeface="Courier New"/>
                <a:sym typeface="Courier New"/>
              </a:rPr>
              <a:t>(value(system output) == value(expected output))</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Where Do We Get Test Oracles?</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b="1" lang="en"/>
              <a:t>Most commonly: </a:t>
            </a:r>
          </a:p>
          <a:p>
            <a:pPr indent="0" lvl="0" marL="0" rtl="0">
              <a:spcBef>
                <a:spcPts val="0"/>
              </a:spcBef>
              <a:buNone/>
            </a:pPr>
            <a:r>
              <a:rPr lang="en"/>
              <a:t>Developers write inputs </a:t>
            </a:r>
          </a:p>
          <a:p>
            <a:pPr indent="0" lvl="0" marL="0" rtl="0">
              <a:spcBef>
                <a:spcPts val="0"/>
              </a:spcBef>
              <a:buNone/>
            </a:pPr>
            <a:r>
              <a:rPr lang="en"/>
              <a:t>and oracles by hand.</a:t>
            </a: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228600" lvl="0" marL="457200" rtl="0" algn="l">
              <a:spcBef>
                <a:spcPts val="0"/>
              </a:spcBef>
              <a:buClr>
                <a:srgbClr val="000000"/>
              </a:buClr>
            </a:pPr>
            <a:r>
              <a:rPr lang="en">
                <a:solidFill>
                  <a:srgbClr val="000000"/>
                </a:solidFill>
              </a:rPr>
              <a:t>Large amount of manual effort and time required to create tests</a:t>
            </a:r>
          </a:p>
          <a:p>
            <a:pPr indent="-228600" lvl="0" marL="457200" rtl="0" algn="l">
              <a:spcBef>
                <a:spcPts val="0"/>
              </a:spcBef>
              <a:buClr>
                <a:srgbClr val="000000"/>
              </a:buClr>
            </a:pPr>
            <a:r>
              <a:rPr lang="en">
                <a:solidFill>
                  <a:srgbClr val="000000"/>
                </a:solidFill>
              </a:rPr>
              <a:t>Will not be able to run many tests. Did you choose the right inputs?</a:t>
            </a:r>
          </a:p>
        </p:txBody>
      </p:sp>
      <p:pic>
        <p:nvPicPr>
          <p:cNvPr id="108" name="Shape 108"/>
          <p:cNvPicPr preferRelativeResize="0"/>
          <p:nvPr/>
        </p:nvPicPr>
        <p:blipFill>
          <a:blip r:embed="rId3">
            <a:alphaModFix/>
          </a:blip>
          <a:stretch>
            <a:fillRect/>
          </a:stretch>
        </p:blipFill>
        <p:spPr>
          <a:xfrm>
            <a:off x="4944349" y="1675899"/>
            <a:ext cx="3388350" cy="2585999"/>
          </a:xfrm>
          <a:prstGeom prst="rect">
            <a:avLst/>
          </a:prstGeom>
          <a:noFill/>
          <a:ln>
            <a:noFill/>
          </a:ln>
        </p:spPr>
      </p:pic>
      <p:sp>
        <p:nvSpPr>
          <p:cNvPr id="109" name="Shape 1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“Test Oracle Problem”</a:t>
            </a:r>
          </a:p>
        </p:txBody>
      </p:sp>
      <p:sp>
        <p:nvSpPr>
          <p:cNvPr id="115" name="Shape 115"/>
          <p:cNvSpPr txBox="1"/>
          <p:nvPr>
            <p:ph idx="1" type="body"/>
          </p:nvPr>
        </p:nvSpPr>
        <p:spPr>
          <a:xfrm>
            <a:off x="457200" y="1600200"/>
            <a:ext cx="3994500" cy="1258800"/>
          </a:xfrm>
          <a:prstGeom prst="rect">
            <a:avLst/>
          </a:prstGeom>
        </p:spPr>
        <p:txBody>
          <a:bodyPr anchorCtr="0" anchor="t" bIns="91425" lIns="91425" rIns="91425" tIns="91425">
            <a:noAutofit/>
          </a:bodyPr>
          <a:lstStyle/>
          <a:p>
            <a:pPr lvl="0" rtl="0">
              <a:spcBef>
                <a:spcPts val="0"/>
              </a:spcBef>
              <a:buNone/>
            </a:pPr>
            <a:r>
              <a:rPr lang="en"/>
              <a:t>We are good at coming up with new input...</a:t>
            </a:r>
          </a:p>
        </p:txBody>
      </p:sp>
      <p:sp>
        <p:nvSpPr>
          <p:cNvPr id="116" name="Shape 116"/>
          <p:cNvSpPr txBox="1"/>
          <p:nvPr>
            <p:ph idx="2" type="body"/>
          </p:nvPr>
        </p:nvSpPr>
        <p:spPr>
          <a:xfrm>
            <a:off x="4692275" y="1600200"/>
            <a:ext cx="3994500" cy="1656899"/>
          </a:xfrm>
          <a:prstGeom prst="rect">
            <a:avLst/>
          </a:prstGeom>
        </p:spPr>
        <p:txBody>
          <a:bodyPr anchorCtr="0" anchor="t" bIns="91425" lIns="91425" rIns="91425" tIns="91425">
            <a:noAutofit/>
          </a:bodyPr>
          <a:lstStyle/>
          <a:p>
            <a:pPr lvl="0" rtl="0">
              <a:spcBef>
                <a:spcPts val="0"/>
              </a:spcBef>
              <a:buNone/>
            </a:pPr>
            <a:r>
              <a:rPr lang="en"/>
              <a:t>But, it is </a:t>
            </a:r>
            <a:r>
              <a:rPr b="1" lang="en"/>
              <a:t>much harder </a:t>
            </a:r>
            <a:r>
              <a:rPr lang="en"/>
              <a:t>to automatically check results.</a:t>
            </a:r>
          </a:p>
        </p:txBody>
      </p:sp>
      <p:sp>
        <p:nvSpPr>
          <p:cNvPr id="117" name="Shape 117"/>
          <p:cNvSpPr txBox="1"/>
          <p:nvPr>
            <p:ph idx="3" type="body"/>
          </p:nvPr>
        </p:nvSpPr>
        <p:spPr>
          <a:xfrm>
            <a:off x="457200" y="3480675"/>
            <a:ext cx="4128899" cy="1258800"/>
          </a:xfrm>
          <a:prstGeom prst="rect">
            <a:avLst/>
          </a:prstGeom>
        </p:spPr>
        <p:txBody>
          <a:bodyPr anchorCtr="0" anchor="t" bIns="91425" lIns="91425" rIns="91425" tIns="91425">
            <a:noAutofit/>
          </a:bodyPr>
          <a:lstStyle/>
          <a:p>
            <a:pPr indent="0" lvl="0" marL="0" rtl="0" algn="ctr">
              <a:spcBef>
                <a:spcPts val="0"/>
              </a:spcBef>
              <a:buNone/>
            </a:pPr>
            <a:r>
              <a:rPr lang="en"/>
              <a:t>f(</a:t>
            </a:r>
            <a:r>
              <a:rPr b="1" lang="en"/>
              <a:t>int</a:t>
            </a:r>
            <a:r>
              <a:rPr lang="en"/>
              <a:t>)</a:t>
            </a:r>
          </a:p>
          <a:p>
            <a:pPr indent="0" lvl="0" marL="0" rtl="0" algn="ctr">
              <a:spcBef>
                <a:spcPts val="0"/>
              </a:spcBef>
              <a:buNone/>
            </a:pPr>
            <a:r>
              <a:t/>
            </a:r>
            <a:endParaRPr/>
          </a:p>
          <a:p>
            <a:pPr indent="0" lvl="0" marL="0" rtl="0" algn="ctr">
              <a:spcBef>
                <a:spcPts val="0"/>
              </a:spcBef>
              <a:buNone/>
            </a:pPr>
            <a:r>
              <a:rPr lang="en"/>
              <a:t>f(0)		f(6)	f(1123)</a:t>
            </a:r>
          </a:p>
        </p:txBody>
      </p:sp>
      <p:cxnSp>
        <p:nvCxnSpPr>
          <p:cNvPr id="118" name="Shape 118"/>
          <p:cNvCxnSpPr/>
          <p:nvPr/>
        </p:nvCxnSpPr>
        <p:spPr>
          <a:xfrm flipH="1">
            <a:off x="1456524" y="4143750"/>
            <a:ext cx="660600" cy="470400"/>
          </a:xfrm>
          <a:prstGeom prst="straightConnector1">
            <a:avLst/>
          </a:prstGeom>
          <a:noFill/>
          <a:ln cap="flat" cmpd="sng" w="19050">
            <a:solidFill>
              <a:srgbClr val="9900FF"/>
            </a:solidFill>
            <a:prstDash val="solid"/>
            <a:round/>
            <a:headEnd len="lg" w="lg" type="none"/>
            <a:tailEnd len="lg" w="lg" type="triangle"/>
          </a:ln>
        </p:spPr>
      </p:cxnSp>
      <p:cxnSp>
        <p:nvCxnSpPr>
          <p:cNvPr id="119" name="Shape 119"/>
          <p:cNvCxnSpPr>
            <a:endCxn id="117" idx="2"/>
          </p:cNvCxnSpPr>
          <p:nvPr/>
        </p:nvCxnSpPr>
        <p:spPr>
          <a:xfrm flipH="1">
            <a:off x="2521649" y="4134675"/>
            <a:ext cx="11700" cy="604800"/>
          </a:xfrm>
          <a:prstGeom prst="straightConnector1">
            <a:avLst/>
          </a:prstGeom>
          <a:noFill/>
          <a:ln cap="flat" cmpd="sng" w="19050">
            <a:solidFill>
              <a:srgbClr val="9900FF"/>
            </a:solidFill>
            <a:prstDash val="solid"/>
            <a:round/>
            <a:headEnd len="lg" w="lg" type="none"/>
            <a:tailEnd len="lg" w="lg" type="triangle"/>
          </a:ln>
        </p:spPr>
      </p:cxnSp>
      <p:cxnSp>
        <p:nvCxnSpPr>
          <p:cNvPr id="120" name="Shape 120"/>
          <p:cNvCxnSpPr/>
          <p:nvPr/>
        </p:nvCxnSpPr>
        <p:spPr>
          <a:xfrm>
            <a:off x="2967575" y="4152800"/>
            <a:ext cx="741899" cy="416099"/>
          </a:xfrm>
          <a:prstGeom prst="straightConnector1">
            <a:avLst/>
          </a:prstGeom>
          <a:noFill/>
          <a:ln cap="flat" cmpd="sng" w="19050">
            <a:solidFill>
              <a:srgbClr val="9900FF"/>
            </a:solidFill>
            <a:prstDash val="solid"/>
            <a:round/>
            <a:headEnd len="lg" w="lg" type="none"/>
            <a:tailEnd len="lg" w="lg" type="triangle"/>
          </a:ln>
        </p:spPr>
      </p:cxnSp>
      <p:sp>
        <p:nvSpPr>
          <p:cNvPr id="121" name="Shape 121"/>
          <p:cNvSpPr txBox="1"/>
          <p:nvPr>
            <p:ph idx="4" type="body"/>
          </p:nvPr>
        </p:nvSpPr>
        <p:spPr>
          <a:xfrm>
            <a:off x="5577525" y="3350750"/>
            <a:ext cx="2492999" cy="2020199"/>
          </a:xfrm>
          <a:prstGeom prst="rect">
            <a:avLst/>
          </a:prstGeom>
        </p:spPr>
        <p:txBody>
          <a:bodyPr anchorCtr="0" anchor="t" bIns="91425" lIns="91425" rIns="91425" tIns="91425">
            <a:noAutofit/>
          </a:bodyPr>
          <a:lstStyle/>
          <a:p>
            <a:pPr lvl="0" rtl="0">
              <a:spcBef>
                <a:spcPts val="0"/>
              </a:spcBef>
              <a:buNone/>
            </a:pPr>
            <a:r>
              <a:rPr lang="en"/>
              <a:t>f(0) = </a:t>
            </a:r>
            <a:r>
              <a:rPr b="1" lang="en"/>
              <a:t>?</a:t>
            </a:r>
          </a:p>
          <a:p>
            <a:pPr lvl="0" rtl="0">
              <a:spcBef>
                <a:spcPts val="0"/>
              </a:spcBef>
              <a:buNone/>
            </a:pPr>
            <a:r>
              <a:rPr lang="en"/>
              <a:t>f(6) = </a:t>
            </a:r>
            <a:r>
              <a:rPr b="1" lang="en"/>
              <a:t>?</a:t>
            </a:r>
          </a:p>
          <a:p>
            <a:pPr lvl="0" rtl="0">
              <a:spcBef>
                <a:spcPts val="0"/>
              </a:spcBef>
              <a:buNone/>
            </a:pPr>
            <a:r>
              <a:rPr lang="en"/>
              <a:t>f(1123) = </a:t>
            </a:r>
            <a:r>
              <a:rPr b="1" lang="en"/>
              <a:t>?</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idx="4294967295" type="title"/>
          </p:nvPr>
        </p:nvSpPr>
        <p:spPr>
          <a:xfrm>
            <a:off x="597750" y="2736900"/>
            <a:ext cx="7948499" cy="1143299"/>
          </a:xfrm>
          <a:prstGeom prst="rect">
            <a:avLst/>
          </a:prstGeom>
          <a:noFill/>
          <a:ln>
            <a:noFill/>
          </a:ln>
        </p:spPr>
        <p:txBody>
          <a:bodyPr anchorCtr="0" anchor="b" bIns="91425" lIns="91425" rIns="91425" tIns="91425">
            <a:noAutofit/>
          </a:bodyPr>
          <a:lstStyle/>
          <a:p>
            <a:pPr lvl="0" rtl="0">
              <a:spcBef>
                <a:spcPts val="0"/>
              </a:spcBef>
              <a:buNone/>
            </a:pPr>
            <a:r>
              <a:rPr lang="en" sz="4800"/>
              <a:t>Can We Design Better Test Oracles?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