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(read)</a:t>
            </a:r>
          </a:p>
          <a:p>
            <a:pPr lvl="0" rtl="0">
              <a:spcBef>
                <a:spcPts val="0"/>
              </a:spcBef>
              <a:buNone/>
            </a:pPr>
            <a:r>
              <a:rPr lang="en">
                <a:solidFill>
                  <a:srgbClr val="252525"/>
                </a:solidFill>
                <a:highlight>
                  <a:srgbClr val="FFFFFF"/>
                </a:highlight>
              </a:rPr>
              <a:t>(read)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we need evidence to decide whether our plan was good. We’ve found some faults, but haven’t seen any more. How do we know we’re done? That we’ve found faults? What about using mutation testing to provide that evidence? (read)</a:t>
            </a:r>
          </a:p>
          <a:p>
            <a:pPr lvl="0" rtl="0">
              <a:lnSpc>
                <a:spcPct val="120000"/>
              </a:lnSpc>
              <a:spcBef>
                <a:spcPts val="0"/>
              </a:spcBef>
              <a:buNone/>
            </a:pPr>
            <a:r>
              <a:rPr lang="en">
                <a:solidFill>
                  <a:schemeClr val="dk1"/>
                </a:solidFill>
              </a:rPr>
              <a:t>(discussion)</a:t>
            </a:r>
          </a:p>
          <a:p>
            <a:pPr rtl="0">
              <a:lnSpc>
                <a:spcPct val="120000"/>
              </a:lnSpc>
              <a:spcBef>
                <a:spcPts val="0"/>
              </a:spcBef>
              <a:buNone/>
            </a:pPr>
            <a:r>
              <a:rPr lang="en">
                <a:solidFill>
                  <a:schemeClr val="dk1"/>
                </a:solidFill>
              </a:rPr>
              <a:t>- This is a good first step. Make a plan. Use mutation testing to provide evidence that you’ve done a good job. </a:t>
            </a:r>
          </a:p>
          <a:p>
            <a:pPr rtl="0">
              <a:lnSpc>
                <a:spcPct val="120000"/>
              </a:lnSpc>
              <a:spcBef>
                <a:spcPts val="0"/>
              </a:spcBef>
              <a:buNone/>
            </a:pPr>
            <a:r>
              <a:rPr lang="en">
                <a:solidFill>
                  <a:schemeClr val="dk1"/>
                </a:solidFill>
              </a:rPr>
              <a:t>- Still a valid question - Are the mutants any good? Do the mutants actually model the kind of faults in your system? Have your tests found similar faults? Mutation can hint at effectiveness, but you need to establish that the mutants are representative of the faults in your system..</a:t>
            </a:r>
          </a:p>
          <a:p>
            <a:pPr lvl="0" rtl="0">
              <a:lnSpc>
                <a:spcPct val="120000"/>
              </a:lnSpc>
              <a:spcBef>
                <a:spcPts val="0"/>
              </a:spcBef>
              <a:buNone/>
            </a:pPr>
            <a:r>
              <a:rPr lang="en">
                <a:solidFill>
                  <a:schemeClr val="dk1"/>
                </a:solidFill>
              </a:rPr>
              <a:t>- competent programmer hypothesis, but little coding mistakes only represent a portion of the faults that plague systems. What about faults of omission? What if you’ve forgotten an outcome or a feature? What about poor assumptions on how the program should work? Don’t forget about the requirements.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The answer - we need evidence. (read)</a:t>
            </a:r>
          </a:p>
          <a:p>
            <a:pPr lvl="0" rtl="0">
              <a:lnSpc>
                <a:spcPct val="120000"/>
              </a:lnSpc>
              <a:spcBef>
                <a:spcPts val="0"/>
              </a:spcBef>
              <a:buNone/>
            </a:pPr>
            <a:r>
              <a:rPr lang="en">
                <a:solidFill>
                  <a:schemeClr val="dk1"/>
                </a:solidFill>
              </a:rPr>
              <a:t>reliability analysis - does the system meet our expectations for reliability?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 now, notice the qualifiers there. That’s because (read)</a:t>
            </a:r>
          </a:p>
          <a:p>
            <a:pPr lvl="0" rtl="0">
              <a:lnSpc>
                <a:spcPct val="120000"/>
              </a:lnSpc>
              <a:spcBef>
                <a:spcPts val="0"/>
              </a:spcBef>
              <a:buNone/>
            </a:pPr>
            <a:r>
              <a:rPr lang="en">
                <a:solidFill>
                  <a:schemeClr val="dk1"/>
                </a:solidFill>
              </a:rPr>
              <a:t>But, in general, reliability is (read)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Now, there is some subjectivity in what constitutes reliability, but still - reliability is fundamentally something that can be measured. We can set conditions, and measure reliability for those scenarios. </a:t>
            </a:r>
          </a:p>
          <a:p>
            <a:pPr rtl="0">
              <a:lnSpc>
                <a:spcPct val="120000"/>
              </a:lnSpc>
              <a:spcBef>
                <a:spcPts val="0"/>
              </a:spcBef>
              <a:buNone/>
            </a:pPr>
            <a:r>
              <a:rPr lang="en">
                <a:solidFill>
                  <a:schemeClr val="dk1"/>
                </a:solidFill>
              </a:rPr>
              <a:t>- Reliability  -once defined -is something you can measure and argue for. It can be divided into levels, and you can specify a level of required reliability. </a:t>
            </a:r>
          </a:p>
          <a:p>
            <a:pPr rtl="0">
              <a:lnSpc>
                <a:spcPct val="120000"/>
              </a:lnSpc>
              <a:spcBef>
                <a:spcPts val="0"/>
              </a:spcBef>
              <a:buNone/>
            </a:pPr>
            <a:r>
              <a:rPr lang="en">
                <a:solidFill>
                  <a:schemeClr val="dk1"/>
                </a:solidFill>
              </a:rPr>
              <a:t>- This starts with the system requirements. (read3-4)</a:t>
            </a:r>
          </a:p>
          <a:p>
            <a:pPr lvl="0" rtl="0">
              <a:lnSpc>
                <a:spcPct val="120000"/>
              </a:lnSpc>
              <a:spcBef>
                <a:spcPts val="0"/>
              </a:spcBef>
              <a:buNone/>
            </a:pPr>
            <a:r>
              <a:rPr lang="en">
                <a:solidFill>
                  <a:schemeClr val="dk1"/>
                </a:solidFill>
              </a:rPr>
              <a:t>The non-functional requirements can define how we judge reliability, and what the system does to be more reliable. We can check these requirements to make sure they are met. We can make measurements and establish a level of reliability. The functional requirements then can be tested and verified.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1) We find and fix faults, and as we do so, we track the improvement in reliability. </a:t>
            </a:r>
          </a:p>
          <a:p>
            <a:pPr rtl="0">
              <a:lnSpc>
                <a:spcPct val="120000"/>
              </a:lnSpc>
              <a:spcBef>
                <a:spcPts val="0"/>
              </a:spcBef>
              <a:buNone/>
            </a:pPr>
            <a:r>
              <a:rPr lang="en">
                <a:solidFill>
                  <a:schemeClr val="dk1"/>
                </a:solidFill>
              </a:rPr>
              <a:t>That said, not all faults impact reliability equally - some faults are rarer than others, and (read 2-3). Not all faults are equal and often don’t affect the system in the same way.</a:t>
            </a:r>
          </a:p>
          <a:p>
            <a:pPr lvl="0" rtl="0">
              <a:lnSpc>
                <a:spcPct val="120000"/>
              </a:lnSpc>
              <a:spcBef>
                <a:spcPts val="0"/>
              </a:spcBef>
              <a:buNone/>
            </a:pPr>
            <a:r>
              <a:rPr lang="en">
                <a:solidFill>
                  <a:schemeClr val="dk1"/>
                </a:solidFill>
              </a:rPr>
              <a:t>So, (read), as those have the biggest impact on perceived reliability.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a:t>
            </a:r>
          </a:p>
          <a:p>
            <a:pPr lvl="0" rtl="0">
              <a:lnSpc>
                <a:spcPct val="120000"/>
              </a:lnSpc>
              <a:spcBef>
                <a:spcPts val="0"/>
              </a:spcBef>
              <a:buNone/>
            </a:pPr>
            <a:r>
              <a:rPr lang="en">
                <a:solidFill>
                  <a:schemeClr val="dk1"/>
                </a:solidFill>
              </a:rPr>
              <a:t>So, measuring reliability requires setting the context. It requires all of those qualifications we mentioned earlier. You want to establish different scenarios, different operational profiles of the users you think will interact with the system, so that you can measure reliability for the different types of users.</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  If someone tells you how reliable their system is without any sort of qualifications is full of crap. Measurements out of context, not defined for a particular user type of using a particular measurement - anything not pulled from a large enough sample population is meaningless and should never be believed.</a:t>
            </a:r>
          </a:p>
          <a:p>
            <a:pPr lvl="0" rtl="0">
              <a:lnSpc>
                <a:spcPct val="120000"/>
              </a:lnSpc>
              <a:spcBef>
                <a:spcPts val="0"/>
              </a:spcBef>
              <a:buNone/>
            </a:pPr>
            <a:r>
              <a:rPr lang="en">
                <a:solidFill>
                  <a:schemeClr val="dk1"/>
                </a:solidFill>
              </a:rPr>
              <a:t>- Measuring reliability (read 3, 4)</a:t>
            </a:r>
          </a:p>
          <a:p>
            <a:pPr lvl="0" rtl="0">
              <a:lnSpc>
                <a:spcPct val="120000"/>
              </a:lnSpc>
              <a:spcBef>
                <a:spcPts val="0"/>
              </a:spcBef>
              <a:buNone/>
            </a:pPr>
            <a:r>
              <a:rPr lang="en">
                <a:solidFill>
                  <a:schemeClr val="dk1"/>
                </a:solidFill>
              </a:rPr>
              <a:t>- (read 5-7). So, you must consider how users are affected by faults.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So, that said, given an operational profile, how do we measure reliability? </a:t>
            </a:r>
          </a:p>
          <a:p>
            <a:pPr rtl="0">
              <a:lnSpc>
                <a:spcPct val="120000"/>
              </a:lnSpc>
              <a:spcBef>
                <a:spcPts val="0"/>
              </a:spcBef>
              <a:buNone/>
            </a:pPr>
            <a:r>
              <a:rPr lang="en">
                <a:solidFill>
                  <a:schemeClr val="dk1"/>
                </a:solidFill>
              </a:rPr>
              <a:t>- (read 1). In physical engineering. Some of these metrics are tempting to use, but (read rest) - need to consider the differences between software and hardware.</a:t>
            </a:r>
          </a:p>
          <a:p>
            <a:pPr rtl="0">
              <a:lnSpc>
                <a:spcPct val="120000"/>
              </a:lnSpc>
              <a:spcBef>
                <a:spcPts val="0"/>
              </a:spcBef>
              <a:buNone/>
            </a:pPr>
            <a:r>
              <a:rPr lang="en">
                <a:solidFill>
                  <a:schemeClr val="dk1"/>
                </a:solidFill>
              </a:rPr>
              <a:t>- (read 3) - once the hardware fails, it has failed until you replace the part. How it failed didn’t really matter. It’s working or not. Software isn’t quite so binary. In software, failure can be more easily recovered from, and may only be partial. You can fail in degrees. </a:t>
            </a:r>
          </a:p>
          <a:p>
            <a:pPr lvl="0" rtl="0">
              <a:lnSpc>
                <a:spcPct val="120000"/>
              </a:lnSpc>
              <a:spcBef>
                <a:spcPts val="0"/>
              </a:spcBef>
              <a:buNone/>
            </a:pPr>
            <a:r>
              <a:rPr lang="en">
                <a:solidFill>
                  <a:schemeClr val="dk1"/>
                </a:solidFill>
              </a:rPr>
              <a:t>- the thing is, with hardware, the design is assumed to be correct - you just had a component wear out or go bad. in software, parts don’t fail - there’s no hardware degradation. (read 5 -6)</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You can always test more. You will never exhaustively test a system. There isn’t enough time in the world. You can never prove the absence of faults. So, when can you say you are done?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One measurement that originated from hardware is still works as a good starting place to talk about how you measure reliability in software is the availability.</a:t>
            </a:r>
          </a:p>
          <a:p>
            <a:pPr rtl="0">
              <a:lnSpc>
                <a:spcPct val="120000"/>
              </a:lnSpc>
              <a:spcBef>
                <a:spcPts val="0"/>
              </a:spcBef>
              <a:buNone/>
            </a:pPr>
            <a:r>
              <a:rPr lang="en">
                <a:solidFill>
                  <a:schemeClr val="dk1"/>
                </a:solidFill>
              </a:rPr>
              <a:t>(read 1-2)</a:t>
            </a:r>
          </a:p>
          <a:p>
            <a:pPr rtl="0">
              <a:lnSpc>
                <a:spcPct val="120000"/>
              </a:lnSpc>
              <a:spcBef>
                <a:spcPts val="0"/>
              </a:spcBef>
              <a:buNone/>
            </a:pPr>
            <a:r>
              <a:rPr lang="en">
                <a:solidFill>
                  <a:schemeClr val="dk1"/>
                </a:solidFill>
              </a:rPr>
              <a:t>Not perfect - (read 3) - but useful for looking at the uptime of a system. </a:t>
            </a:r>
          </a:p>
          <a:p>
            <a:pPr rtl="0">
              <a:lnSpc>
                <a:spcPct val="120000"/>
              </a:lnSpc>
              <a:spcBef>
                <a:spcPts val="0"/>
              </a:spcBef>
              <a:buNone/>
            </a:pPr>
            <a:r>
              <a:rPr lang="en">
                <a:solidFill>
                  <a:schemeClr val="dk1"/>
                </a:solidFill>
              </a:rPr>
              <a:t>Availability is the uptime divided by the total time examined. (read 4) </a:t>
            </a:r>
          </a:p>
          <a:p>
            <a:pPr lvl="0" rtl="0">
              <a:lnSpc>
                <a:spcPct val="120000"/>
              </a:lnSpc>
              <a:spcBef>
                <a:spcPts val="0"/>
              </a:spcBef>
              <a:buNone/>
            </a:pPr>
            <a:r>
              <a:rPr lang="en">
                <a:solidFill>
                  <a:schemeClr val="dk1"/>
                </a:solidFill>
              </a:rPr>
              <a:t>(on last point - now, be careful when looking at availability figures. One decimal point makes a huge difference.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1-3)</a:t>
            </a:r>
          </a:p>
          <a:p>
            <a:pPr rtl="0">
              <a:lnSpc>
                <a:spcPct val="120000"/>
              </a:lnSpc>
              <a:spcBef>
                <a:spcPts val="0"/>
              </a:spcBef>
              <a:buNone/>
            </a:pPr>
            <a:r>
              <a:rPr lang="en">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p>
          <a:p>
            <a:pPr lvl="0" rtl="0">
              <a:lnSpc>
                <a:spcPct val="120000"/>
              </a:lnSpc>
              <a:spcBef>
                <a:spcPts val="0"/>
              </a:spcBef>
              <a:buNone/>
            </a:pPr>
            <a:r>
              <a:rPr lang="en">
                <a:solidFill>
                  <a:schemeClr val="dk1"/>
                </a:solidFill>
              </a:rPr>
              <a:t>(read 5)</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Another factor to consider is how often failures occur, which you can do through ROCOF. (read 1-4). </a:t>
            </a:r>
          </a:p>
          <a:p>
            <a:pPr lvl="0" rtl="0">
              <a:lnSpc>
                <a:spcPct val="120000"/>
              </a:lnSpc>
              <a:spcBef>
                <a:spcPts val="0"/>
              </a:spcBef>
              <a:buNone/>
            </a:pPr>
            <a:r>
              <a:rPr lang="en">
                <a:solidFill>
                  <a:schemeClr val="dk1"/>
                </a:solidFill>
              </a:rPr>
              <a:t>So, in a online store, you might want to set a ROCOF of 10 transactions per day that fail. You’re willing to accept 10 failed transactions per day. Or, you could accept 10 failed transactions out of every 1000.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For instance, in a CAD system, an architect might spend the whole day on a design. Saving work takes rendering time and might take up a lot of storage space, so you might now save often. So, you want a MTTF that is higher than the average time a user spends working on their design model. You want it to be unlikely that they lose their work before saving.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lnSpc>
                <a:spcPct val="120000"/>
              </a:lnSpc>
              <a:spcBef>
                <a:spcPts val="0"/>
              </a:spcBef>
              <a:buClr>
                <a:schemeClr val="dk1"/>
              </a:buClr>
              <a:buChar char="-"/>
            </a:pPr>
            <a:r>
              <a:rPr lang="en">
                <a:solidFill>
                  <a:schemeClr val="dk1"/>
                </a:solidFill>
              </a:rPr>
              <a:t>ask</a:t>
            </a:r>
          </a:p>
          <a:p>
            <a:pPr indent="-228600" lvl="0" marL="457200" rtl="0">
              <a:lnSpc>
                <a:spcPct val="120000"/>
              </a:lnSpc>
              <a:spcBef>
                <a:spcPts val="0"/>
              </a:spcBef>
              <a:buClr>
                <a:schemeClr val="dk1"/>
              </a:buClr>
              <a:buChar char="-"/>
            </a:pPr>
            <a:r>
              <a:rPr lang="en">
                <a:solidFill>
                  <a:schemeClr val="dk1"/>
                </a:solidFill>
              </a:rPr>
              <a:t>answer</a:t>
            </a:r>
          </a:p>
          <a:p>
            <a:pPr indent="-228600" lvl="0" marL="457200" rtl="0">
              <a:lnSpc>
                <a:spcPct val="120000"/>
              </a:lnSpc>
              <a:spcBef>
                <a:spcPts val="0"/>
              </a:spcBef>
              <a:buClr>
                <a:schemeClr val="dk1"/>
              </a:buClr>
              <a:buChar char="-"/>
            </a:pPr>
            <a:r>
              <a:rPr lang="en">
                <a:solidFill>
                  <a:schemeClr val="dk1"/>
                </a:solidFill>
              </a:rPr>
              <a:t>ask</a:t>
            </a:r>
          </a:p>
          <a:p>
            <a:pPr indent="-228600" lvl="0" marL="457200" rtl="0">
              <a:lnSpc>
                <a:spcPct val="120000"/>
              </a:lnSpc>
              <a:spcBef>
                <a:spcPts val="0"/>
              </a:spcBef>
              <a:buClr>
                <a:schemeClr val="dk1"/>
              </a:buClr>
              <a:buChar char="-"/>
            </a:pPr>
            <a:r>
              <a:rPr lang="en">
                <a:solidFill>
                  <a:schemeClr val="dk1"/>
                </a:solidFill>
              </a:rPr>
              <a:t>answer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lnSpc>
                <a:spcPct val="120000"/>
              </a:lnSpc>
              <a:spcBef>
                <a:spcPts val="0"/>
              </a:spcBef>
              <a:buClr>
                <a:schemeClr val="dk1"/>
              </a:buClr>
              <a:buChar char="-"/>
            </a:pPr>
            <a:r>
              <a:rPr lang="en">
                <a:solidFill>
                  <a:schemeClr val="dk1"/>
                </a:solidFill>
              </a:rPr>
              <a:t>ask, so, how would we go about figuring this out. Availability is uptime over a period of time. So, we need a period of time. How about a year. Figure out failure per year. WE can use that to calculate the uptime. </a:t>
            </a:r>
          </a:p>
          <a:p>
            <a:pPr indent="-228600" lvl="0" marL="457200" rtl="0">
              <a:lnSpc>
                <a:spcPct val="120000"/>
              </a:lnSpc>
              <a:spcBef>
                <a:spcPts val="0"/>
              </a:spcBef>
              <a:buClr>
                <a:schemeClr val="dk1"/>
              </a:buClr>
              <a:buChar char="-"/>
            </a:pPr>
            <a:r>
              <a:rPr lang="en">
                <a:solidFill>
                  <a:schemeClr val="dk1"/>
                </a:solidFill>
              </a:rPr>
              <a:t>answer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check my math on this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 this is an optimization problem. How do we balance reliability improvement over accepting liability. We should improve reliability, but there is a tipping point.</a:t>
            </a:r>
          </a:p>
          <a:p>
            <a:pPr lvl="0" rtl="0">
              <a:lnSpc>
                <a:spcPct val="120000"/>
              </a:lnSpc>
              <a:spcBef>
                <a:spcPts val="0"/>
              </a:spcBef>
              <a:buNone/>
            </a:pPr>
            <a:r>
              <a:rPr lang="en">
                <a:solidFill>
                  <a:schemeClr val="dk1"/>
                </a:solidFill>
              </a:rPr>
              <a:t>(read the rest)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Today, we talk about an important question. When are you done testing?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a:t>
            </a:r>
          </a:p>
          <a:p>
            <a:pPr rtl="0">
              <a:lnSpc>
                <a:spcPct val="120000"/>
              </a:lnSpc>
              <a:spcBef>
                <a:spcPts val="0"/>
              </a:spcBef>
              <a:buNone/>
            </a:pPr>
            <a:r>
              <a:rPr lang="en">
                <a:solidFill>
                  <a:schemeClr val="dk1"/>
                </a:solidFill>
              </a:rPr>
              <a:t>(read) - We want to approximate the experience of a user playing with the system, so we need to figure out what that looks like and come up with test input to match.</a:t>
            </a:r>
          </a:p>
          <a:p>
            <a:pPr rtl="0">
              <a:lnSpc>
                <a:spcPct val="120000"/>
              </a:lnSpc>
              <a:spcBef>
                <a:spcPts val="0"/>
              </a:spcBef>
              <a:buNone/>
            </a:pPr>
            <a:r>
              <a:rPr lang="en">
                <a:solidFill>
                  <a:schemeClr val="dk1"/>
                </a:solidFill>
              </a:rPr>
              <a:t>(read)</a:t>
            </a:r>
          </a:p>
          <a:p>
            <a:pPr rtl="0">
              <a:lnSpc>
                <a:spcPct val="120000"/>
              </a:lnSpc>
              <a:spcBef>
                <a:spcPts val="0"/>
              </a:spcBef>
              <a:buNone/>
            </a:pPr>
            <a:r>
              <a:rPr lang="en">
                <a:solidFill>
                  <a:schemeClr val="dk1"/>
                </a:solidFill>
              </a:rPr>
              <a:t>(read)</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first step in statistical testing is coming up with an operational profile for the software.</a:t>
            </a:r>
          </a:p>
          <a:p>
            <a:pPr rtl="0">
              <a:lnSpc>
                <a:spcPct val="120000"/>
              </a:lnSpc>
              <a:spcBef>
                <a:spcPts val="0"/>
              </a:spcBef>
              <a:buNone/>
            </a:pPr>
            <a:r>
              <a:rPr lang="en">
                <a:solidFill>
                  <a:schemeClr val="dk1"/>
                </a:solidFill>
              </a:rPr>
              <a:t>(read, read)</a:t>
            </a:r>
          </a:p>
          <a:p>
            <a:pPr rtl="0">
              <a:lnSpc>
                <a:spcPct val="120000"/>
              </a:lnSpc>
              <a:spcBef>
                <a:spcPts val="0"/>
              </a:spcBef>
              <a:buNone/>
            </a:pPr>
            <a:r>
              <a:rPr lang="en">
                <a:solidFill>
                  <a:schemeClr val="dk1"/>
                </a:solidFill>
              </a:rPr>
              <a:t>If there are similar existing systems, or if you’re releasing a new version of a system, coming up with this profile is relatively easy. Look at what users of those systems did, and make some guesses about new functionality. If you’re building a telephone switching system, for instance, you have generations of experience with how those are used for making calls. </a:t>
            </a:r>
          </a:p>
          <a:p>
            <a:pPr rtl="0">
              <a:lnSpc>
                <a:spcPct val="120000"/>
              </a:lnSpc>
              <a:spcBef>
                <a:spcPts val="0"/>
              </a:spcBef>
              <a:buNone/>
            </a:pPr>
            <a:r>
              <a:rPr lang="en">
                <a:solidFill>
                  <a:schemeClr val="dk1"/>
                </a:solidFill>
              </a:rPr>
              <a:t>If your system is brand new, this is harder. It’s practically impossible to create an accurate operational profile by yourself. You need some data. Users will have different expectations, technical backgrounds, and will use the system for varying periods of time. </a:t>
            </a:r>
          </a:p>
          <a:p>
            <a:pPr lvl="0" rtl="0">
              <a:lnSpc>
                <a:spcPct val="120000"/>
              </a:lnSpc>
              <a:spcBef>
                <a:spcPts val="0"/>
              </a:spcBef>
              <a:buNone/>
            </a:pPr>
            <a:r>
              <a:rPr lang="en">
                <a:solidFill>
                  <a:schemeClr val="dk1"/>
                </a:solidFill>
              </a:rPr>
              <a:t>You’ll need to conduct some beta testing, and see what the users do. However, don’t put too much trust in this either. Usage changes over time. First, you’ll add many more users. The first set tend to be excited customers with better knowledge of the domain or technical background. New users might lack both. Also, how the users already interacting with the system use the system will change as well as they gather more experience and learn the ins and outs of the system.</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 So, you’ll want to study existing systems and form an operational profile. This is essential for the fiurst step since you want to approximate how users work with the system in your controlled testing environment. </a:t>
            </a:r>
          </a:p>
          <a:p>
            <a:pPr rtl="0">
              <a:lnSpc>
                <a:spcPct val="120000"/>
              </a:lnSpc>
              <a:spcBef>
                <a:spcPts val="0"/>
              </a:spcBef>
              <a:buNone/>
            </a:pPr>
            <a:r>
              <a:rPr lang="en">
                <a:solidFill>
                  <a:schemeClr val="dk1"/>
                </a:solidFill>
              </a:rPr>
              <a:t>- (read). This means the inputs will follow the same probability distribution as the test data for the systems you’ve studied to form the operational profile. This can be time consuming given the volume of data needed, so automated test generation techniques will come in handy here - you have actions and their probability, you don’t care about an oracle -not checking for correctness - so this is easy to automate, just generate a script to follow - a set of actions based on that profile.</a:t>
            </a:r>
          </a:p>
          <a:p>
            <a:pPr rtl="0">
              <a:lnSpc>
                <a:spcPct val="120000"/>
              </a:lnSpc>
              <a:spcBef>
                <a:spcPts val="0"/>
              </a:spcBef>
              <a:buNone/>
            </a:pPr>
            <a:r>
              <a:rPr lang="en">
                <a:solidFill>
                  <a:schemeClr val="dk1"/>
                </a:solidFill>
              </a:rPr>
              <a:t>- (read) These will allow you to calculate reliability measurements.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The idea of statistical testing is enticing - we can measure reliability and use that as evidence that our prior testing efforts have paid off. It also comes with several distinct challenges too.</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This gives you some level of control. You know about some of the faults that are in the system then, and you can see what triggers them. If statistical testing triggers a large percentage of the injected faults, then this lets you make an argument that your regular testing process has already rooted out many of the real faults. However, this also assumes that the distribution and types of injected faults are similar to real faults.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So, one of the things I just mentioned is that as you go through statistical testing and discover faults, you can fix those and remeasure reliability. This allows to make observations of how reliability changes along with the code of the system. You can take these observations and (read 1)</a:t>
            </a:r>
          </a:p>
          <a:p>
            <a:pPr rtl="0">
              <a:lnSpc>
                <a:spcPct val="120000"/>
              </a:lnSpc>
              <a:spcBef>
                <a:spcPts val="0"/>
              </a:spcBef>
              <a:buNone/>
            </a:pPr>
            <a:r>
              <a:rPr lang="en">
                <a:solidFill>
                  <a:schemeClr val="dk1"/>
                </a:solidFill>
              </a:rPr>
              <a:t>This allows you to extrapolate from the existing data to (read 2)</a:t>
            </a:r>
          </a:p>
          <a:p>
            <a:pPr lvl="0" rtl="0">
              <a:lnSpc>
                <a:spcPct val="120000"/>
              </a:lnSpc>
              <a:spcBef>
                <a:spcPts val="0"/>
              </a:spcBef>
              <a:buNone/>
            </a:pPr>
            <a:r>
              <a:rPr lang="en">
                <a:solidFill>
                  <a:schemeClr val="dk1"/>
                </a:solidFill>
              </a:rPr>
              <a:t>(read 3-4)</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This lets you very clearly estimate when to stop testing. Eventually, you will reach a diminishing return point with reliability. Like here, you get rapid improvements in the failure rate as new releases come out at first, but after a few releases, reliability is pretty stable. We can fit a linear regression to these findings, and use it to estimate the amount of additional time we will need to reach a required level of reliability. If it would cost too much or take too long, then we can make the argument that we should stop here.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(discussion)</a:t>
            </a:r>
          </a:p>
          <a:p>
            <a:pPr rtl="0">
              <a:lnSpc>
                <a:spcPct val="120000"/>
              </a:lnSpc>
              <a:spcBef>
                <a:spcPts val="0"/>
              </a:spcBef>
              <a:buNone/>
            </a:pPr>
            <a:r>
              <a:rPr lang="en">
                <a:solidFill>
                  <a:schemeClr val="dk1"/>
                </a:solidFill>
              </a:rPr>
              <a:t>Problems: Does the requirements passing mean the code is actually good? Did we actually find the major faults? </a:t>
            </a:r>
          </a:p>
          <a:p>
            <a:pPr lvl="0" rtl="0">
              <a:lnSpc>
                <a:spcPct val="120000"/>
              </a:lnSpc>
              <a:spcBef>
                <a:spcPts val="0"/>
              </a:spcBef>
              <a:buNone/>
            </a:pPr>
            <a:r>
              <a:rPr lang="en">
                <a:solidFill>
                  <a:schemeClr val="dk1"/>
                </a:solidFill>
              </a:rPr>
              <a:t>We’ve certainly hit the intended function outcomes - the happy path, error-handling scenarios we anticipated in the requirements, but requirements based tests are intended to capture the expected, well-defined scenarios. Arguing for verification is different from arguing that you’ve found all of the major faults - you probably found some faults, and you can certainly argue that it is the system you promised - it acts as intended for the scenarios defined in the requirements. That’s not nothing. That’s a huge part of testing - that it acts as you promised in the specifications. That should catch some faults. But, the requirements might not cover 100% of the code, right? We might write all sorts of code that has nothing to do directly with the requirements - back end code, data management, credential checks, error-handling code, features we added later, changes made form later feedback - and we could ensure the requirements are met without touching any of that code. So, it’s a start, but not enough.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What about white-box tests, the ones we build with the code in mind? We have these measurements, and their entire purpose is to judge the adequacy of our testing efforts. What if we set our sights on a coverage criteria and test until that is achieved? We’ve achieved adequate testing, so we can stop, right?</a:t>
            </a:r>
          </a:p>
          <a:p>
            <a:pPr rtl="0">
              <a:lnSpc>
                <a:spcPct val="120000"/>
              </a:lnSpc>
              <a:spcBef>
                <a:spcPts val="0"/>
              </a:spcBef>
              <a:buNone/>
            </a:pPr>
            <a:r>
              <a:rPr lang="en">
                <a:solidFill>
                  <a:schemeClr val="dk1"/>
                </a:solidFill>
              </a:rPr>
              <a:t>(discussion)</a:t>
            </a:r>
          </a:p>
          <a:p>
            <a:pPr rtl="0">
              <a:lnSpc>
                <a:spcPct val="120000"/>
              </a:lnSpc>
              <a:spcBef>
                <a:spcPts val="0"/>
              </a:spcBef>
              <a:buNone/>
            </a:pPr>
            <a:r>
              <a:rPr lang="en">
                <a:solidFill>
                  <a:schemeClr val="dk1"/>
                </a:solidFill>
              </a:rPr>
              <a:t>- verification in reverse. You can argue that you’ve exercised the code, but doesn’t tell us if what we’ve built meets all of the specification statements. You can only execute the code that exists, and if you haven’t implemented something - a function outcome, an error handling case, even entire functions - structural coverage won’t catch that. It just looks at the code that is there. So, don’t forget about the requirements. Coverage alone isn’t a good reason to stop testing. Bigger problem.</a:t>
            </a:r>
          </a:p>
          <a:p>
            <a:pPr rtl="0">
              <a:lnSpc>
                <a:spcPct val="120000"/>
              </a:lnSpc>
              <a:spcBef>
                <a:spcPts val="0"/>
              </a:spcBef>
              <a:buNone/>
            </a:pPr>
            <a:r>
              <a:rPr lang="en">
                <a:solidFill>
                  <a:schemeClr val="dk1"/>
                </a:solidFill>
              </a:rPr>
              <a:t>- What if you’re having trouble reaching 100% coverage? What if you’ve found that you can’t hit that magic 100% point? Are you never done testing? What cut-off point do you need to reach?</a:t>
            </a:r>
          </a:p>
          <a:p>
            <a:pPr rtl="0">
              <a:lnSpc>
                <a:spcPct val="120000"/>
              </a:lnSpc>
              <a:spcBef>
                <a:spcPts val="0"/>
              </a:spcBef>
              <a:buNone/>
            </a:pPr>
            <a:r>
              <a:rPr lang="en">
                <a:solidFill>
                  <a:schemeClr val="dk1"/>
                </a:solidFill>
              </a:rPr>
              <a:t>- Even bigger - how do you know that faults aren’t still lurking? How do you know whether those tests were any good? You need to run code to see faults, but just running it doesn’t mean you’ve triggered the faults. That depends on the inputs you’ve passed it. We can run code without hitting the exact conditions that trigger a fault.</a:t>
            </a:r>
          </a:p>
          <a:p>
            <a:pPr lvl="0" rtl="0">
              <a:lnSpc>
                <a:spcPct val="120000"/>
              </a:lnSpc>
              <a:spcBef>
                <a:spcPts val="0"/>
              </a:spcBef>
              <a:buNone/>
            </a:pPr>
            <a:r>
              <a:rPr lang="en">
                <a:solidFill>
                  <a:schemeClr val="dk1"/>
                </a:solidFill>
              </a:rPr>
              <a:t>- So, you need a bit more to really answer the question of when to stop.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(discussion)</a:t>
            </a:r>
          </a:p>
          <a:p>
            <a:pPr rtl="0">
              <a:lnSpc>
                <a:spcPct val="120000"/>
              </a:lnSpc>
              <a:spcBef>
                <a:spcPts val="0"/>
              </a:spcBef>
              <a:buNone/>
            </a:pPr>
            <a:r>
              <a:rPr lang="en">
                <a:solidFill>
                  <a:schemeClr val="dk1"/>
                </a:solidFill>
              </a:rPr>
              <a:t>- I don’t bring this up purely as a joke. in practice, this is usually when you’re done.</a:t>
            </a:r>
          </a:p>
          <a:p>
            <a:pPr rtl="0">
              <a:lnSpc>
                <a:spcPct val="120000"/>
              </a:lnSpc>
              <a:spcBef>
                <a:spcPts val="0"/>
              </a:spcBef>
              <a:buNone/>
            </a:pPr>
            <a:r>
              <a:rPr lang="en">
                <a:solidFill>
                  <a:schemeClr val="dk1"/>
                </a:solidFill>
              </a:rPr>
              <a:t>obviously, this is often a disaster - if you just go in with the idea that you’ll test until this budget runs out and then we’re done, it guarantees nothing in regard to verification or faults. There’s a good chance that you didn’t allocate enough time or budget to get good testing results. </a:t>
            </a:r>
          </a:p>
          <a:p>
            <a:pPr lvl="0" rtl="0">
              <a:lnSpc>
                <a:spcPct val="120000"/>
              </a:lnSpc>
              <a:spcBef>
                <a:spcPts val="0"/>
              </a:spcBef>
              <a:buNone/>
            </a:pPr>
            <a:r>
              <a:rPr lang="en">
                <a:solidFill>
                  <a:schemeClr val="dk1"/>
                </a:solidFill>
              </a:rPr>
              <a:t>But, this can be a rational approach - it starts to hint at where we should go. It often means that you didn’t actually come up with a good plan, but the budget is a part of a good plan.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So, let’s plan it this time. Let’s sit down, draft up some plan that maybe combines forms of black and white box testing.</a:t>
            </a:r>
          </a:p>
          <a:p>
            <a:pPr lvl="0" rtl="0">
              <a:lnSpc>
                <a:spcPct val="120000"/>
              </a:lnSpc>
              <a:spcBef>
                <a:spcPts val="0"/>
              </a:spcBef>
              <a:buNone/>
            </a:pPr>
            <a:r>
              <a:rPr lang="en">
                <a:solidFill>
                  <a:schemeClr val="dk1"/>
                </a:solidFill>
              </a:rPr>
              <a:t>This is where the budget does come in - some forms of testing are too expensive for your organization’s resources or schedule, so as engineers, we need to play the trade-off game here - we need to select testing guidelines that give good results for the budget we have, rather than shooting for something higher and failing.</a:t>
            </a:r>
          </a:p>
          <a:p>
            <a:pPr lvl="0" rtl="0">
              <a:lnSpc>
                <a:spcPct val="120000"/>
              </a:lnSpc>
              <a:spcBef>
                <a:spcPts val="0"/>
              </a:spcBef>
              <a:buClr>
                <a:srgbClr val="000000"/>
              </a:buClr>
              <a:buSzPct val="100000"/>
              <a:buFont typeface="Arial"/>
              <a:buNone/>
            </a:pPr>
            <a:r>
              <a:rPr lang="en">
                <a:solidFill>
                  <a:schemeClr val="dk1"/>
                </a:solidFill>
              </a:rPr>
              <a:t>(read 4)</a:t>
            </a:r>
          </a:p>
          <a:p>
            <a:pPr lvl="0" rtl="0">
              <a:lnSpc>
                <a:spcPct val="120000"/>
              </a:lnSpc>
              <a:spcBef>
                <a:spcPts val="0"/>
              </a:spcBef>
              <a:buNone/>
            </a:pPr>
            <a:r>
              <a:rPr lang="en">
                <a:solidFill>
                  <a:schemeClr val="dk1"/>
                </a:solidFill>
              </a:rPr>
              <a:t>What about this, this seems reasonable, right?</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This helps. You’ve come up with what you feel are a good series of tests, they hit the requirements and coverage, and we can afford them. Great. Are there any problems?</a:t>
            </a:r>
          </a:p>
          <a:p>
            <a:pPr rtl="0">
              <a:lnSpc>
                <a:spcPct val="120000"/>
              </a:lnSpc>
              <a:spcBef>
                <a:spcPts val="0"/>
              </a:spcBef>
              <a:buNone/>
            </a:pPr>
            <a:r>
              <a:rPr lang="en">
                <a:solidFill>
                  <a:schemeClr val="dk1"/>
                </a:solidFill>
              </a:rPr>
              <a:t>- How do you know you came up with good tests? Effective at rooting out the faults? Is the code safe? Can you make an argument that the system is ready to ship and won’t blow up out there in the real world? It needs a little more thought than just “look at our plan”, you need to be able to make an argument. Lay out the evidence that the system is safe, is ready to go into the hands of the users.</a:t>
            </a:r>
          </a:p>
          <a:p>
            <a:pPr lvl="0" rtl="0">
              <a:lnSpc>
                <a:spcPct val="120000"/>
              </a:lnSpc>
              <a:spcBef>
                <a:spcPts val="0"/>
              </a:spcBef>
              <a:buNone/>
            </a:pPr>
            <a:r>
              <a:rPr lang="en">
                <a:solidFill>
                  <a:schemeClr val="dk1"/>
                </a:solidFill>
              </a:rPr>
              <a:t>- A plan is good, but you need one more thing to decide to stop testing - evidence to back up your plan.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we need evidence. What about mutation testing? We talked about this when we were discussing oracles, but I want to revisit it - </a:t>
            </a:r>
            <a:r>
              <a:rPr lang="en">
                <a:solidFill>
                  <a:srgbClr val="252525"/>
                </a:solidFill>
                <a:highlight>
                  <a:srgbClr val="FFFFFF"/>
                </a:highlight>
              </a:rPr>
              <a:t>(read)</a:t>
            </a:r>
          </a:p>
          <a:p>
            <a:pPr lvl="0" rtl="0">
              <a:spcBef>
                <a:spcPts val="0"/>
              </a:spcBef>
              <a:buNone/>
            </a:pPr>
            <a:r>
              <a:rPr lang="en">
                <a:solidFill>
                  <a:srgbClr val="252525"/>
                </a:solidFill>
                <a:highlight>
                  <a:srgbClr val="FFFFFF"/>
                </a:highlight>
              </a:rPr>
              <a:t>We don’t know if our system is working, but what if we break our system on purpose? (read)</a:t>
            </a:r>
          </a:p>
          <a:p>
            <a:pPr lvl="0" rtl="0">
              <a:spcBef>
                <a:spcPts val="0"/>
              </a:spcBef>
              <a:buNone/>
            </a:pPr>
            <a:r>
              <a:rPr lang="en">
                <a:solidFill>
                  <a:srgbClr val="252525"/>
                </a:solidFill>
                <a:highlight>
                  <a:srgbClr val="FFFFFF"/>
                </a:highlight>
              </a:rPr>
              <a:t>We can use that knowledge, from the deliberately seeded faults, as a form of evidence that we have tested enough.</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a:t>
            </a:r>
          </a:p>
          <a:p>
            <a:pPr rtl="0">
              <a:spcBef>
                <a:spcPts val="0"/>
              </a:spcBef>
              <a:buNone/>
            </a:pPr>
            <a:r>
              <a:rPr lang="en">
                <a:solidFill>
                  <a:srgbClr val="252525"/>
                </a:solidFill>
                <a:highlight>
                  <a:srgbClr val="FFFFFF"/>
                </a:highlight>
              </a:rPr>
              <a:t>The basic idea is that we can use these fake faults to provide evidence that we found real faults, as long as those fake faults are representative of the kind of faults that would be in our system. That relies on two key ideas</a:t>
            </a:r>
          </a:p>
          <a:p>
            <a:pPr rtl="0">
              <a:spcBef>
                <a:spcPts val="0"/>
              </a:spcBef>
              <a:buNone/>
            </a:pPr>
            <a:r>
              <a:rPr lang="en">
                <a:solidFill>
                  <a:srgbClr val="252525"/>
                </a:solidFill>
                <a:highlight>
                  <a:srgbClr val="FFFFFF"/>
                </a:highlight>
              </a:rPr>
              <a:t>-(read), that programmers aren’t stupid - they’ve made something that is almost right, and the fault is a fixable mistake that doesn’t underlie the entire program - not always true, but most of the time, this seems reasonable.</a:t>
            </a:r>
          </a:p>
          <a:p>
            <a:pPr lvl="0" rtl="0">
              <a:spcBef>
                <a:spcPts val="0"/>
              </a:spcBef>
              <a:buNone/>
            </a:pPr>
            <a:r>
              <a:rPr lang="en">
                <a:solidFill>
                  <a:srgbClr val="252525"/>
                </a:solidFill>
                <a:highlight>
                  <a:srgbClr val="FFFFFF"/>
                </a:highlight>
              </a:rPr>
              <a:t>- (Read) - that by making small changes to the code, we’ll create a realistic enough fault.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457200" y="155447"/>
            <a:ext cx="8229600" cy="1252800"/>
          </a:xfrm>
          <a:prstGeom prst="rect">
            <a:avLst/>
          </a:prstGeom>
          <a:noFill/>
          <a:ln>
            <a:noFill/>
          </a:ln>
        </p:spPr>
        <p:txBody>
          <a:bodyPr anchorCtr="0" anchor="ctr" bIns="91425" lIns="91425" rIns="91425" tIns="91425"/>
          <a:lstStyle>
            <a:lvl1pPr rtl="0" algn="l">
              <a:spcBef>
                <a:spcPts val="0"/>
              </a:spcBef>
              <a:buClr>
                <a:srgbClr val="F34E26"/>
              </a:buClr>
              <a:buFont typeface="Arial"/>
              <a:buNone/>
              <a:defRPr b="1" sz="4500">
                <a:solidFill>
                  <a:srgbClr val="F34E26"/>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marL="2231136" rtl="0" algn="l">
              <a:spcBef>
                <a:spcPts val="360"/>
              </a:spcBef>
              <a:buClr>
                <a:schemeClr val="accent3"/>
              </a:buClr>
              <a:buFont typeface="Arial"/>
              <a:buChar char="⚫"/>
              <a:defRPr baseline="0" sz="1800">
                <a:solidFill>
                  <a:schemeClr val="dk1"/>
                </a:solidFill>
                <a:latin typeface="Arial"/>
                <a:ea typeface="Arial"/>
                <a:cs typeface="Arial"/>
                <a:sym typeface="Arial"/>
              </a:defRPr>
            </a:lvl9pPr>
          </a:lstStyle>
          <a:p/>
        </p:txBody>
      </p:sp>
      <p:sp>
        <p:nvSpPr>
          <p:cNvPr id="42" name="Shape 42"/>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baseline="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baseline="0" i="0" sz="1800" u="none" cap="none" strike="noStrike">
              <a:solidFill>
                <a:schemeClr val="dk1"/>
              </a:solidFill>
              <a:latin typeface="Arial"/>
              <a:ea typeface="Arial"/>
              <a:cs typeface="Arial"/>
              <a:sym typeface="Arial"/>
            </a:endParaRPr>
          </a:p>
          <a:p>
            <a:pPr indent="0" lvl="2" marL="914400" marR="0" rtl="0" algn="l">
              <a:spcBef>
                <a:spcPts val="0"/>
              </a:spcBef>
            </a:pPr>
            <a:r>
              <a:t/>
            </a:r>
            <a:endParaRPr b="0" baseline="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baseline="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baseline="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baseline="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baseline="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baseline="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baseline="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2490375"/>
            <a:ext cx="7772400" cy="2198400"/>
          </a:xfrm>
          <a:prstGeom prst="rect">
            <a:avLst/>
          </a:prstGeom>
        </p:spPr>
        <p:txBody>
          <a:bodyPr anchorCtr="0" anchor="b" bIns="91425" lIns="91425" rIns="91425" tIns="91425">
            <a:noAutofit/>
          </a:bodyPr>
          <a:lstStyle/>
          <a:p>
            <a:pPr rtl="0">
              <a:spcBef>
                <a:spcPts val="0"/>
              </a:spcBef>
              <a:buNone/>
            </a:pPr>
            <a:r>
              <a:rPr lang="en" sz="5600"/>
              <a:t>When to Stop Testing:</a:t>
            </a:r>
          </a:p>
          <a:p>
            <a:pPr lvl="0" rtl="0">
              <a:spcBef>
                <a:spcPts val="0"/>
              </a:spcBef>
              <a:buNone/>
            </a:pPr>
            <a:r>
              <a:rPr lang="en" sz="3600"/>
              <a:t>Statistical Testing &amp; Reliability</a:t>
            </a:r>
          </a:p>
        </p:txBody>
      </p:sp>
      <p:sp>
        <p:nvSpPr>
          <p:cNvPr id="47" name="Shape 47"/>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24 - 11/23/2015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Coverage</a:t>
            </a:r>
          </a:p>
        </p:txBody>
      </p:sp>
      <p:sp>
        <p:nvSpPr>
          <p:cNvPr id="107" name="Shape 10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333333"/>
                </a:solidFill>
              </a:rPr>
              <a:t>Adequacy of the suite can be measured as:</a:t>
            </a:r>
          </a:p>
          <a:p>
            <a:pPr indent="0" lvl="0" marL="2286000" rtl="0">
              <a:spcBef>
                <a:spcPts val="0"/>
              </a:spcBef>
              <a:buClr>
                <a:schemeClr val="dk1"/>
              </a:buClr>
              <a:buSzPct val="36666"/>
              <a:buFont typeface="Arial"/>
              <a:buNone/>
            </a:pPr>
            <a:r>
              <a:rPr lang="en">
                <a:solidFill>
                  <a:srgbClr val="333333"/>
                </a:solidFill>
              </a:rPr>
              <a:t> (# mutants killed)</a:t>
            </a:r>
          </a:p>
          <a:p>
            <a:pPr indent="457200" lvl="0" marL="2286000" rtl="0">
              <a:spcBef>
                <a:spcPts val="0"/>
              </a:spcBef>
              <a:buClr>
                <a:schemeClr val="dk1"/>
              </a:buClr>
              <a:buSzPct val="36666"/>
              <a:buFont typeface="Arial"/>
              <a:buNone/>
            </a:pPr>
            <a:r>
              <a:rPr lang="en">
                <a:solidFill>
                  <a:srgbClr val="333333"/>
                </a:solidFill>
              </a:rPr>
              <a:t>(total mutants)</a:t>
            </a:r>
          </a:p>
          <a:p>
            <a:pPr lvl="0" rtl="0">
              <a:spcBef>
                <a:spcPts val="0"/>
              </a:spcBef>
              <a:buClr>
                <a:schemeClr val="dk1"/>
              </a:buClr>
              <a:buFont typeface="Arial"/>
              <a:buNone/>
            </a:pPr>
            <a:r>
              <a:t/>
            </a:r>
            <a:endParaRPr sz="1100">
              <a:solidFill>
                <a:srgbClr val="333333"/>
              </a:solidFill>
            </a:endParaRPr>
          </a:p>
          <a:p>
            <a:pPr lvl="0" rtl="0">
              <a:spcBef>
                <a:spcPts val="0"/>
              </a:spcBef>
              <a:buClr>
                <a:schemeClr val="dk1"/>
              </a:buClr>
              <a:buSzPct val="36666"/>
              <a:buFont typeface="Arial"/>
              <a:buNone/>
            </a:pPr>
            <a:r>
              <a:rPr lang="en">
                <a:solidFill>
                  <a:srgbClr val="333333"/>
                </a:solidFill>
              </a:rPr>
              <a:t>A high “mutation score” can be used to argue that you wrote effective tests.</a:t>
            </a:r>
          </a:p>
          <a:p>
            <a:pPr lvl="0" rtl="0">
              <a:spcBef>
                <a:spcPts val="0"/>
              </a:spcBef>
              <a:buClr>
                <a:schemeClr val="dk1"/>
              </a:buClr>
              <a:buFont typeface="Arial"/>
              <a:buNone/>
            </a:pPr>
            <a:r>
              <a:t/>
            </a:r>
            <a:endParaRPr sz="1100">
              <a:solidFill>
                <a:srgbClr val="333333"/>
              </a:solidFill>
            </a:endParaRPr>
          </a:p>
          <a:p>
            <a:pPr lvl="0" rtl="0">
              <a:spcBef>
                <a:spcPts val="0"/>
              </a:spcBef>
              <a:buClr>
                <a:schemeClr val="dk1"/>
              </a:buClr>
              <a:buSzPct val="36666"/>
              <a:buFont typeface="Arial"/>
              <a:buNone/>
            </a:pPr>
            <a:r>
              <a:rPr lang="en">
                <a:solidFill>
                  <a:srgbClr val="333333"/>
                </a:solidFill>
              </a:rPr>
              <a:t>Mutation can subsume other coverage:</a:t>
            </a:r>
          </a:p>
          <a:p>
            <a:pPr indent="-228600" lvl="0" marL="457200" rtl="0">
              <a:spcBef>
                <a:spcPts val="0"/>
              </a:spcBef>
              <a:buClr>
                <a:srgbClr val="333333"/>
              </a:buClr>
              <a:buSzPct val="100000"/>
            </a:pPr>
            <a:r>
              <a:rPr lang="en" sz="2400">
                <a:solidFill>
                  <a:srgbClr val="333333"/>
                </a:solidFill>
              </a:rPr>
              <a:t>Statement: apply statement deletion to all statements. </a:t>
            </a:r>
          </a:p>
          <a:p>
            <a:pPr indent="-228600" lvl="0" marL="457200" rtl="0">
              <a:spcBef>
                <a:spcPts val="0"/>
              </a:spcBef>
              <a:buClr>
                <a:srgbClr val="333333"/>
              </a:buClr>
              <a:buSzPct val="100000"/>
            </a:pPr>
            <a:r>
              <a:rPr lang="en" sz="2400">
                <a:solidFill>
                  <a:srgbClr val="333333"/>
                </a:solidFill>
              </a:rPr>
              <a:t>Branch: Replace all predicates with constants T/F.</a:t>
            </a:r>
          </a:p>
          <a:p>
            <a:pPr lvl="0" rtl="0">
              <a:spcBef>
                <a:spcPts val="0"/>
              </a:spcBef>
              <a:buClr>
                <a:srgbClr val="000000"/>
              </a:buClr>
              <a:buNone/>
            </a:pPr>
            <a:r>
              <a:t/>
            </a:r>
            <a:endParaRPr>
              <a:solidFill>
                <a:srgbClr val="333333"/>
              </a:solidFill>
            </a:endParaRPr>
          </a:p>
        </p:txBody>
      </p:sp>
      <p:cxnSp>
        <p:nvCxnSpPr>
          <p:cNvPr id="108" name="Shape 108"/>
          <p:cNvCxnSpPr/>
          <p:nvPr/>
        </p:nvCxnSpPr>
        <p:spPr>
          <a:xfrm>
            <a:off x="2831000" y="2800725"/>
            <a:ext cx="3209400" cy="0"/>
          </a:xfrm>
          <a:prstGeom prst="straightConnector1">
            <a:avLst/>
          </a:prstGeom>
          <a:noFill/>
          <a:ln cap="flat" cmpd="sng" w="19050">
            <a:solidFill>
              <a:srgbClr val="000000"/>
            </a:solidFill>
            <a:prstDash val="solid"/>
            <a:round/>
            <a:headEnd len="lg" w="lg" type="none"/>
            <a:tailEnd len="lg" w="lg" type="none"/>
          </a:ln>
        </p:spPr>
      </p:cxnSp>
      <p:sp>
        <p:nvSpPr>
          <p:cNvPr id="109" name="Shape 1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a:t>
            </a:r>
          </a:p>
        </p:txBody>
      </p:sp>
      <p:sp>
        <p:nvSpPr>
          <p:cNvPr id="115" name="Shape 11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solidFill>
                  <a:srgbClr val="333333"/>
                </a:solidFill>
              </a:rPr>
              <a:t>Deliberately seed faults into a system, and see if you can distinguish the faulty system from the existing system.</a:t>
            </a:r>
          </a:p>
          <a:p>
            <a:pPr indent="-228600" lvl="0" marL="457200" rtl="0">
              <a:lnSpc>
                <a:spcPct val="120000"/>
              </a:lnSpc>
              <a:spcBef>
                <a:spcPts val="0"/>
              </a:spcBef>
              <a:buClr>
                <a:srgbClr val="333333"/>
              </a:buClr>
            </a:pPr>
            <a:r>
              <a:rPr lang="en">
                <a:solidFill>
                  <a:srgbClr val="333333"/>
                </a:solidFill>
              </a:rPr>
              <a:t>Can provide evidence that real faults have been detected.</a:t>
            </a:r>
          </a:p>
          <a:p>
            <a:pPr indent="-228600" lvl="0" marL="457200" rtl="0">
              <a:lnSpc>
                <a:spcPct val="120000"/>
              </a:lnSpc>
              <a:spcBef>
                <a:spcPts val="0"/>
              </a:spcBef>
              <a:buClr>
                <a:srgbClr val="333333"/>
              </a:buClr>
            </a:pPr>
            <a:r>
              <a:rPr lang="en">
                <a:solidFill>
                  <a:srgbClr val="333333"/>
                </a:solidFill>
              </a:rPr>
              <a:t>Problems?</a:t>
            </a:r>
          </a:p>
        </p:txBody>
      </p:sp>
      <p:sp>
        <p:nvSpPr>
          <p:cNvPr id="116" name="Shape 1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 I give up. When are we done?</a:t>
            </a:r>
          </a:p>
        </p:txBody>
      </p:sp>
      <p:sp>
        <p:nvSpPr>
          <p:cNvPr id="122" name="Shape 12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When we can argue that we’re done.</a:t>
            </a:r>
          </a:p>
          <a:p>
            <a:pPr indent="-228600" lvl="0" marL="457200" rtl="0">
              <a:lnSpc>
                <a:spcPct val="120000"/>
              </a:lnSpc>
              <a:spcBef>
                <a:spcPts val="0"/>
              </a:spcBef>
            </a:pPr>
            <a:r>
              <a:rPr lang="en"/>
              <a:t>How do we do that? Provide evidence.</a:t>
            </a:r>
          </a:p>
          <a:p>
            <a:pPr indent="-228600" lvl="1" marL="914400" rtl="0">
              <a:lnSpc>
                <a:spcPct val="120000"/>
              </a:lnSpc>
              <a:spcBef>
                <a:spcPts val="0"/>
              </a:spcBef>
            </a:pPr>
            <a:r>
              <a:rPr lang="en"/>
              <a:t>Make a plan.</a:t>
            </a:r>
          </a:p>
          <a:p>
            <a:pPr indent="-228600" lvl="1" marL="914400" rtl="0">
              <a:lnSpc>
                <a:spcPct val="120000"/>
              </a:lnSpc>
              <a:spcBef>
                <a:spcPts val="0"/>
              </a:spcBef>
            </a:pPr>
            <a:r>
              <a:rPr lang="en"/>
              <a:t>Mutation testing can help assess adequacy.</a:t>
            </a:r>
          </a:p>
          <a:p>
            <a:pPr indent="-228600" lvl="1" marL="914400" rtl="0">
              <a:lnSpc>
                <a:spcPct val="120000"/>
              </a:lnSpc>
              <a:spcBef>
                <a:spcPts val="0"/>
              </a:spcBef>
            </a:pPr>
            <a:r>
              <a:rPr lang="en"/>
              <a:t>One more method: </a:t>
            </a:r>
          </a:p>
          <a:p>
            <a:pPr indent="-228600" lvl="2" marL="1371600" rtl="0">
              <a:lnSpc>
                <a:spcPct val="120000"/>
              </a:lnSpc>
              <a:spcBef>
                <a:spcPts val="0"/>
              </a:spcBef>
            </a:pPr>
            <a:r>
              <a:rPr lang="en"/>
              <a:t>Examine the reliability of the system.</a:t>
            </a:r>
          </a:p>
        </p:txBody>
      </p:sp>
      <p:sp>
        <p:nvSpPr>
          <p:cNvPr id="123" name="Shape 1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idx="4294967295" type="body"/>
          </p:nvPr>
        </p:nvSpPr>
        <p:spPr>
          <a:xfrm>
            <a:off x="457200" y="1600200"/>
            <a:ext cx="8538599" cy="4967700"/>
          </a:xfrm>
          <a:prstGeom prst="rect">
            <a:avLst/>
          </a:prstGeom>
          <a:noFill/>
          <a:ln>
            <a:noFill/>
          </a:ln>
        </p:spPr>
        <p:txBody>
          <a:bodyPr anchorCtr="0" anchor="t" bIns="91425" lIns="91425" rIns="91425" tIns="91425">
            <a:noAutofit/>
          </a:bodyPr>
          <a:lstStyle/>
          <a:p>
            <a:pPr lvl="0" rtl="0">
              <a:lnSpc>
                <a:spcPct val="120000"/>
              </a:lnSpc>
              <a:spcBef>
                <a:spcPts val="0"/>
              </a:spcBef>
              <a:buNone/>
            </a:pPr>
            <a:r>
              <a:rPr b="1" lang="en" sz="4800">
                <a:solidFill>
                  <a:srgbClr val="FFFFFF"/>
                </a:solidFill>
              </a:rPr>
              <a:t>Analyzing Software Reliability</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Reliability?</a:t>
            </a:r>
          </a:p>
        </p:txBody>
      </p:sp>
      <p:sp>
        <p:nvSpPr>
          <p:cNvPr id="134" name="Shape 13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Reliability is the probability of failure-free operation for a specified time in a specified environment for a given purpose.</a:t>
            </a:r>
          </a:p>
          <a:p>
            <a:pPr indent="-228600" lvl="0" marL="457200" marR="0" rtl="0" algn="l">
              <a:lnSpc>
                <a:spcPct val="120000"/>
              </a:lnSpc>
              <a:spcBef>
                <a:spcPts val="0"/>
              </a:spcBef>
              <a:spcAft>
                <a:spcPts val="0"/>
              </a:spcAft>
            </a:pPr>
            <a:r>
              <a:rPr lang="en"/>
              <a:t>This means different things depending on the system and the users of that system.</a:t>
            </a:r>
          </a:p>
          <a:p>
            <a:pPr indent="-228600" lvl="0" marL="457200" marR="0" rtl="0" algn="l">
              <a:lnSpc>
                <a:spcPct val="120000"/>
              </a:lnSpc>
              <a:spcBef>
                <a:spcPts val="0"/>
              </a:spcBef>
              <a:spcAft>
                <a:spcPts val="0"/>
              </a:spcAft>
            </a:pPr>
            <a:r>
              <a:rPr lang="en"/>
              <a:t>Informally, reliability is a measure of how well users think the system provides the services they require.</a:t>
            </a:r>
          </a:p>
        </p:txBody>
      </p:sp>
      <p:sp>
        <p:nvSpPr>
          <p:cNvPr id="135" name="Shape 1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is Measurable</a:t>
            </a:r>
          </a:p>
        </p:txBody>
      </p:sp>
      <p:sp>
        <p:nvSpPr>
          <p:cNvPr id="141" name="Shape 14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600"/>
              <a:t>Reliability can be defined and measured.</a:t>
            </a:r>
          </a:p>
          <a:p>
            <a:pPr indent="-228600" lvl="0" marL="457200" marR="0" rtl="0" algn="l">
              <a:lnSpc>
                <a:spcPct val="120000"/>
              </a:lnSpc>
              <a:spcBef>
                <a:spcPts val="0"/>
              </a:spcBef>
              <a:spcAft>
                <a:spcPts val="0"/>
              </a:spcAft>
              <a:buSzPct val="100000"/>
            </a:pPr>
            <a:r>
              <a:rPr lang="en" sz="2600"/>
              <a:t>Reliability requirements can be specified:</a:t>
            </a:r>
          </a:p>
          <a:p>
            <a:pPr indent="-228600" lvl="1" marL="914400" marR="0" rtl="0" algn="l">
              <a:lnSpc>
                <a:spcPct val="120000"/>
              </a:lnSpc>
              <a:spcBef>
                <a:spcPts val="0"/>
              </a:spcBef>
              <a:spcAft>
                <a:spcPts val="0"/>
              </a:spcAft>
            </a:pPr>
            <a:r>
              <a:rPr lang="en"/>
              <a:t>Non-functional requirements can define the number of failures that are acceptable during normal use of the system, or the time in which the system is allowed to be unavailable for use.</a:t>
            </a:r>
          </a:p>
          <a:p>
            <a:pPr indent="-228600" lvl="1" marL="914400" marR="0" rtl="0" algn="l">
              <a:lnSpc>
                <a:spcPct val="120000"/>
              </a:lnSpc>
              <a:spcBef>
                <a:spcPts val="0"/>
              </a:spcBef>
              <a:spcAft>
                <a:spcPts val="0"/>
              </a:spcAft>
            </a:pPr>
            <a:r>
              <a:rPr lang="en"/>
              <a:t>Functional requirements can define how the software avoids, detects, and tolerates faults to ensure they don’t lead to failures. </a:t>
            </a:r>
          </a:p>
        </p:txBody>
      </p:sp>
      <p:sp>
        <p:nvSpPr>
          <p:cNvPr id="142" name="Shape 1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Improving Reliability</a:t>
            </a:r>
          </a:p>
        </p:txBody>
      </p:sp>
      <p:sp>
        <p:nvSpPr>
          <p:cNvPr id="148" name="Shape 14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Reliability is improved when software faults that occur in the most frequently-used parts of the software are removed.</a:t>
            </a:r>
          </a:p>
          <a:p>
            <a:pPr indent="-228600" lvl="0" marL="457200" marR="0" rtl="0" algn="l">
              <a:lnSpc>
                <a:spcPct val="120000"/>
              </a:lnSpc>
              <a:spcBef>
                <a:spcPts val="0"/>
              </a:spcBef>
              <a:spcAft>
                <a:spcPts val="0"/>
              </a:spcAft>
            </a:pPr>
            <a:r>
              <a:rPr lang="en"/>
              <a:t>Removing X% of the faults will not necessarily lead to an X% improvement in reliability.</a:t>
            </a:r>
          </a:p>
          <a:p>
            <a:pPr indent="-228600" lvl="1" marL="914400" marR="0" rtl="0" algn="l">
              <a:lnSpc>
                <a:spcPct val="120000"/>
              </a:lnSpc>
              <a:spcBef>
                <a:spcPts val="0"/>
              </a:spcBef>
              <a:spcAft>
                <a:spcPts val="0"/>
              </a:spcAft>
            </a:pPr>
            <a:r>
              <a:rPr lang="en"/>
              <a:t>In a study, removing 60% of the faults actually led to a 3% reliability improvement. </a:t>
            </a:r>
          </a:p>
          <a:p>
            <a:pPr indent="-228600" lvl="0" marL="457200" marR="0" rtl="0" algn="l">
              <a:lnSpc>
                <a:spcPct val="120000"/>
              </a:lnSpc>
              <a:spcBef>
                <a:spcPts val="0"/>
              </a:spcBef>
              <a:spcAft>
                <a:spcPts val="0"/>
              </a:spcAft>
            </a:pPr>
            <a:r>
              <a:rPr lang="en"/>
              <a:t>Removing faults with serious consequences is the top priority.</a:t>
            </a:r>
          </a:p>
        </p:txBody>
      </p:sp>
      <p:sp>
        <p:nvSpPr>
          <p:cNvPr id="149" name="Shape 1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Perception</a:t>
            </a:r>
          </a:p>
        </p:txBody>
      </p:sp>
      <p:sp>
        <p:nvSpPr>
          <p:cNvPr id="155" name="Shape 155"/>
          <p:cNvSpPr/>
          <p:nvPr/>
        </p:nvSpPr>
        <p:spPr>
          <a:xfrm>
            <a:off x="1420300" y="1911675"/>
            <a:ext cx="6462299" cy="4108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6" name="Shape 156"/>
          <p:cNvSpPr/>
          <p:nvPr/>
        </p:nvSpPr>
        <p:spPr>
          <a:xfrm>
            <a:off x="2942300" y="4068350"/>
            <a:ext cx="2272199" cy="1420199"/>
          </a:xfrm>
          <a:prstGeom prst="ellipse">
            <a:avLst/>
          </a:prstGeom>
          <a:solidFill>
            <a:srgbClr val="A64D7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User 2</a:t>
            </a:r>
          </a:p>
        </p:txBody>
      </p:sp>
      <p:sp>
        <p:nvSpPr>
          <p:cNvPr id="157" name="Shape 157"/>
          <p:cNvSpPr/>
          <p:nvPr/>
        </p:nvSpPr>
        <p:spPr>
          <a:xfrm>
            <a:off x="2495675" y="2911600"/>
            <a:ext cx="1531799" cy="14201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t>User 1</a:t>
            </a:r>
          </a:p>
        </p:txBody>
      </p:sp>
      <p:sp>
        <p:nvSpPr>
          <p:cNvPr id="158" name="Shape 158"/>
          <p:cNvSpPr/>
          <p:nvPr/>
        </p:nvSpPr>
        <p:spPr>
          <a:xfrm>
            <a:off x="5001925" y="3094225"/>
            <a:ext cx="1947300" cy="2303100"/>
          </a:xfrm>
          <a:prstGeom prst="ellipse">
            <a:avLst/>
          </a:prstGeom>
          <a:solidFill>
            <a:schemeClr val="accent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User 3</a:t>
            </a:r>
          </a:p>
        </p:txBody>
      </p:sp>
      <p:sp>
        <p:nvSpPr>
          <p:cNvPr id="159" name="Shape 159"/>
          <p:cNvSpPr/>
          <p:nvPr/>
        </p:nvSpPr>
        <p:spPr>
          <a:xfrm>
            <a:off x="5102925" y="2404350"/>
            <a:ext cx="1897199" cy="923100"/>
          </a:xfrm>
          <a:prstGeom prst="ellipse">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t>Input Causing Failure</a:t>
            </a:r>
          </a:p>
        </p:txBody>
      </p:sp>
      <p:sp>
        <p:nvSpPr>
          <p:cNvPr id="160" name="Shape 1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Reliability</a:t>
            </a:r>
          </a:p>
        </p:txBody>
      </p:sp>
      <p:sp>
        <p:nvSpPr>
          <p:cNvPr id="166" name="Shape 16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Reliability cannot be defined objectively for all situations.</a:t>
            </a:r>
          </a:p>
          <a:p>
            <a:pPr indent="-228600" lvl="1" marL="914400" marR="0" rtl="0" algn="l">
              <a:lnSpc>
                <a:spcPct val="120000"/>
              </a:lnSpc>
              <a:spcBef>
                <a:spcPts val="0"/>
              </a:spcBef>
              <a:spcAft>
                <a:spcPts val="0"/>
              </a:spcAft>
            </a:pPr>
            <a:r>
              <a:rPr lang="en"/>
              <a:t>Reliability measurements quoted out of context are meaningless.</a:t>
            </a:r>
          </a:p>
          <a:p>
            <a:pPr indent="-228600" lvl="0" marL="457200" marR="0" rtl="0" algn="l">
              <a:lnSpc>
                <a:spcPct val="120000"/>
              </a:lnSpc>
              <a:spcBef>
                <a:spcPts val="0"/>
              </a:spcBef>
              <a:spcAft>
                <a:spcPts val="0"/>
              </a:spcAft>
            </a:pPr>
            <a:r>
              <a:rPr lang="en"/>
              <a:t>Requires operational profile for its definition.</a:t>
            </a:r>
          </a:p>
          <a:p>
            <a:pPr indent="-228600" lvl="1" marL="914400" marR="0" rtl="0" algn="l">
              <a:lnSpc>
                <a:spcPct val="120000"/>
              </a:lnSpc>
              <a:spcBef>
                <a:spcPts val="0"/>
              </a:spcBef>
              <a:spcAft>
                <a:spcPts val="0"/>
              </a:spcAft>
            </a:pPr>
            <a:r>
              <a:rPr lang="en"/>
              <a:t>A profile of the expected pattern of software usage.</a:t>
            </a:r>
          </a:p>
          <a:p>
            <a:pPr indent="-228600" lvl="0" marL="457200" marR="0" rtl="0" algn="l">
              <a:lnSpc>
                <a:spcPct val="120000"/>
              </a:lnSpc>
              <a:spcBef>
                <a:spcPts val="0"/>
              </a:spcBef>
              <a:spcAft>
                <a:spcPts val="0"/>
              </a:spcAft>
            </a:pPr>
            <a:r>
              <a:rPr lang="en"/>
              <a:t>Reliability must consider fault consequences.</a:t>
            </a:r>
          </a:p>
          <a:p>
            <a:pPr indent="-228600" lvl="1" marL="914400" marR="0" rtl="0" algn="l">
              <a:lnSpc>
                <a:spcPct val="120000"/>
              </a:lnSpc>
              <a:spcBef>
                <a:spcPts val="0"/>
              </a:spcBef>
              <a:spcAft>
                <a:spcPts val="0"/>
              </a:spcAft>
            </a:pPr>
            <a:r>
              <a:rPr lang="en"/>
              <a:t>Not all faults are equally serious.</a:t>
            </a:r>
          </a:p>
          <a:p>
            <a:pPr indent="-228600" lvl="1" marL="914400" marR="0" rtl="0" algn="l">
              <a:lnSpc>
                <a:spcPct val="120000"/>
              </a:lnSpc>
              <a:spcBef>
                <a:spcPts val="0"/>
              </a:spcBef>
              <a:spcAft>
                <a:spcPts val="0"/>
              </a:spcAft>
            </a:pPr>
            <a:r>
              <a:rPr lang="en"/>
              <a:t>System is perceived as unreliable if there are more serious faults.</a:t>
            </a:r>
          </a:p>
        </p:txBody>
      </p:sp>
      <p:sp>
        <p:nvSpPr>
          <p:cNvPr id="167" name="Shape 1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How to Measure Reliability</a:t>
            </a:r>
          </a:p>
        </p:txBody>
      </p:sp>
      <p:sp>
        <p:nvSpPr>
          <p:cNvPr id="173" name="Shape 17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Measuring reliability is normal when building hardware, but hardware metrics often aren’t suitable for software. </a:t>
            </a:r>
          </a:p>
          <a:p>
            <a:pPr indent="-228600" lvl="1" marL="914400" marR="0" rtl="0" algn="l">
              <a:lnSpc>
                <a:spcPct val="120000"/>
              </a:lnSpc>
              <a:spcBef>
                <a:spcPts val="0"/>
              </a:spcBef>
              <a:spcAft>
                <a:spcPts val="0"/>
              </a:spcAft>
            </a:pPr>
            <a:r>
              <a:rPr lang="en"/>
              <a:t>Based on component failures and the need to repair or replace a component once it has failed.</a:t>
            </a:r>
          </a:p>
          <a:p>
            <a:pPr indent="-228600" lvl="1" marL="914400" marR="0" rtl="0" algn="l">
              <a:lnSpc>
                <a:spcPct val="120000"/>
              </a:lnSpc>
              <a:spcBef>
                <a:spcPts val="0"/>
              </a:spcBef>
              <a:spcAft>
                <a:spcPts val="0"/>
              </a:spcAft>
            </a:pPr>
            <a:r>
              <a:rPr lang="en"/>
              <a:t>In hardware, the design is assumed to be correct.</a:t>
            </a:r>
          </a:p>
          <a:p>
            <a:pPr indent="-228600" lvl="0" marL="457200" marR="0" rtl="0" algn="l">
              <a:lnSpc>
                <a:spcPct val="120000"/>
              </a:lnSpc>
              <a:spcBef>
                <a:spcPts val="0"/>
              </a:spcBef>
              <a:spcAft>
                <a:spcPts val="0"/>
              </a:spcAft>
            </a:pPr>
            <a:r>
              <a:rPr lang="en"/>
              <a:t>Software failures are always design failures.</a:t>
            </a:r>
          </a:p>
          <a:p>
            <a:pPr indent="-228600" lvl="1" marL="914400" marR="0" rtl="0" algn="l">
              <a:lnSpc>
                <a:spcPct val="120000"/>
              </a:lnSpc>
              <a:spcBef>
                <a:spcPts val="0"/>
              </a:spcBef>
              <a:spcAft>
                <a:spcPts val="0"/>
              </a:spcAft>
            </a:pPr>
            <a:r>
              <a:rPr lang="en"/>
              <a:t>Often, the system is available even though a failure has occurred. </a:t>
            </a:r>
          </a:p>
        </p:txBody>
      </p:sp>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idx="4294967295" type="body"/>
          </p:nvPr>
        </p:nvSpPr>
        <p:spPr>
          <a:xfrm>
            <a:off x="457200" y="1600200"/>
            <a:ext cx="8538599" cy="4967700"/>
          </a:xfrm>
          <a:prstGeom prst="rect">
            <a:avLst/>
          </a:prstGeom>
          <a:noFill/>
          <a:ln>
            <a:noFill/>
          </a:ln>
        </p:spPr>
        <p:txBody>
          <a:bodyPr anchorCtr="0" anchor="t" bIns="91425" lIns="91425" rIns="91425" tIns="91425">
            <a:noAutofit/>
          </a:bodyPr>
          <a:lstStyle/>
          <a:p>
            <a:pPr rtl="0">
              <a:lnSpc>
                <a:spcPct val="120000"/>
              </a:lnSpc>
              <a:spcBef>
                <a:spcPts val="0"/>
              </a:spcBef>
              <a:buNone/>
            </a:pPr>
            <a:r>
              <a:rPr lang="en">
                <a:solidFill>
                  <a:srgbClr val="FFFFFF"/>
                </a:solidFill>
              </a:rPr>
              <a:t>The all-important question….</a:t>
            </a:r>
          </a:p>
          <a:p>
            <a:pPr lvl="0" rtl="0">
              <a:lnSpc>
                <a:spcPct val="120000"/>
              </a:lnSpc>
              <a:spcBef>
                <a:spcPts val="0"/>
              </a:spcBef>
              <a:buNone/>
            </a:pPr>
            <a:r>
              <a:rPr b="1" lang="en" sz="4800">
                <a:solidFill>
                  <a:srgbClr val="FFFFFF"/>
                </a:solidFill>
              </a:rPr>
              <a:t>When have we tested enough?</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Availability</a:t>
            </a:r>
          </a:p>
        </p:txBody>
      </p:sp>
      <p:sp>
        <p:nvSpPr>
          <p:cNvPr id="180" name="Shape 18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sz="2600"/>
              <a:t>The availability of a system reflects its ability to deliver services when available (uptime/total time).</a:t>
            </a:r>
          </a:p>
          <a:p>
            <a:pPr indent="-228600" lvl="1" marL="914400" marR="0" rtl="0" algn="l">
              <a:lnSpc>
                <a:spcPct val="120000"/>
              </a:lnSpc>
              <a:spcBef>
                <a:spcPts val="0"/>
              </a:spcBef>
              <a:spcAft>
                <a:spcPts val="0"/>
              </a:spcAft>
            </a:pPr>
            <a:r>
              <a:rPr lang="en"/>
              <a:t>Takes repair and restart time into account.</a:t>
            </a:r>
          </a:p>
          <a:p>
            <a:pPr indent="-228600" lvl="1" marL="914400" marR="0" rtl="0" algn="l">
              <a:lnSpc>
                <a:spcPct val="120000"/>
              </a:lnSpc>
              <a:spcBef>
                <a:spcPts val="0"/>
              </a:spcBef>
              <a:spcAft>
                <a:spcPts val="0"/>
              </a:spcAft>
            </a:pPr>
            <a:r>
              <a:rPr lang="en"/>
              <a:t>Does not tend to take incorrect computations (partial failures) into account.</a:t>
            </a:r>
          </a:p>
          <a:p>
            <a:pPr indent="-228600" lvl="0" marL="457200" marR="0" rtl="0" algn="l">
              <a:lnSpc>
                <a:spcPct val="120000"/>
              </a:lnSpc>
              <a:spcBef>
                <a:spcPts val="0"/>
              </a:spcBef>
              <a:spcAft>
                <a:spcPts val="0"/>
              </a:spcAft>
              <a:buSzPct val="100000"/>
            </a:pPr>
            <a:r>
              <a:rPr lang="en" sz="2600"/>
              <a:t>Availability of 0.9999 means the system is available 99.99% of the time. </a:t>
            </a:r>
          </a:p>
          <a:p>
            <a:pPr indent="-228600" lvl="1" marL="914400" marR="0" rtl="0" algn="l">
              <a:lnSpc>
                <a:spcPct val="120000"/>
              </a:lnSpc>
              <a:spcBef>
                <a:spcPts val="0"/>
              </a:spcBef>
              <a:spcAft>
                <a:spcPts val="0"/>
              </a:spcAft>
            </a:pPr>
            <a:r>
              <a:rPr lang="en"/>
              <a:t>0.9 = down for 144 minutes a day, 0.99 = down for 14.4 minutes, 0.999 = down for 84 seconds, 0.9999 = down for 8.4 seconds.</a:t>
            </a:r>
          </a:p>
        </p:txBody>
      </p:sp>
      <p:sp>
        <p:nvSpPr>
          <p:cNvPr id="181" name="Shape 1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Probability of Failure on Demand (POFOD)</a:t>
            </a:r>
          </a:p>
        </p:txBody>
      </p:sp>
      <p:sp>
        <p:nvSpPr>
          <p:cNvPr id="187" name="Shape 18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sz="2600"/>
              <a:t>The likelihood that a service request will result in a system failure (failures/requests over a period).</a:t>
            </a:r>
          </a:p>
          <a:p>
            <a:pPr indent="-228600" lvl="0" marL="457200" marR="0" rtl="0" algn="l">
              <a:lnSpc>
                <a:spcPct val="120000"/>
              </a:lnSpc>
              <a:spcBef>
                <a:spcPts val="0"/>
              </a:spcBef>
              <a:spcAft>
                <a:spcPts val="0"/>
              </a:spcAft>
              <a:buClr>
                <a:schemeClr val="dk1"/>
              </a:buClr>
              <a:buSzPct val="100000"/>
              <a:buFont typeface="Arial"/>
            </a:pPr>
            <a:r>
              <a:rPr lang="en" sz="2600"/>
              <a:t>POFOD = 0.001 means that 1 out of 1000 service requests result in a failure. </a:t>
            </a:r>
          </a:p>
          <a:p>
            <a:pPr indent="-228600" lvl="0" marL="457200" marR="0" rtl="0" algn="l">
              <a:lnSpc>
                <a:spcPct val="120000"/>
              </a:lnSpc>
              <a:spcBef>
                <a:spcPts val="0"/>
              </a:spcBef>
              <a:spcAft>
                <a:spcPts val="0"/>
              </a:spcAft>
              <a:buClr>
                <a:schemeClr val="dk1"/>
              </a:buClr>
              <a:buSzPct val="100000"/>
              <a:buFont typeface="Arial"/>
            </a:pPr>
            <a:r>
              <a:rPr lang="en" sz="2600"/>
              <a:t>Should be used as a reliability metric in situations where a failure on request can lead to a serious system failure. </a:t>
            </a:r>
          </a:p>
          <a:p>
            <a:pPr indent="-228600" lvl="1" marL="914400" marR="0" rtl="0" algn="l">
              <a:lnSpc>
                <a:spcPct val="120000"/>
              </a:lnSpc>
              <a:spcBef>
                <a:spcPts val="0"/>
              </a:spcBef>
              <a:spcAft>
                <a:spcPts val="0"/>
              </a:spcAft>
              <a:buSzPct val="100000"/>
            </a:pPr>
            <a:r>
              <a:rPr lang="en" sz="2600"/>
              <a:t>Independent of the frequency of requests.</a:t>
            </a:r>
          </a:p>
          <a:p>
            <a:pPr indent="-228600" lvl="1" marL="914400" marR="0" rtl="0" algn="l">
              <a:lnSpc>
                <a:spcPct val="120000"/>
              </a:lnSpc>
              <a:spcBef>
                <a:spcPts val="0"/>
              </a:spcBef>
              <a:spcAft>
                <a:spcPts val="0"/>
              </a:spcAft>
              <a:buSzPct val="100000"/>
            </a:pPr>
            <a:r>
              <a:rPr lang="en" sz="2600"/>
              <a:t>1/1000 failure rate sounds risky, but if that becomes one failure per lifetime, it is pretty good.</a:t>
            </a:r>
          </a:p>
        </p:txBody>
      </p:sp>
      <p:sp>
        <p:nvSpPr>
          <p:cNvPr id="188" name="Shape 1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Rate of Occurrence of Fault (ROCOF)</a:t>
            </a:r>
          </a:p>
        </p:txBody>
      </p:sp>
      <p:sp>
        <p:nvSpPr>
          <p:cNvPr id="194" name="Shape 19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Font typeface="Arial"/>
            </a:pPr>
            <a:r>
              <a:rPr lang="en"/>
              <a:t>Frequency of the occurrence of unexpected behavior.</a:t>
            </a:r>
          </a:p>
          <a:p>
            <a:pPr indent="-228600" lvl="1" marL="914400" marR="0" rtl="0" algn="l">
              <a:lnSpc>
                <a:spcPct val="120000"/>
              </a:lnSpc>
              <a:spcBef>
                <a:spcPts val="0"/>
              </a:spcBef>
              <a:spcAft>
                <a:spcPts val="0"/>
              </a:spcAft>
            </a:pPr>
            <a:r>
              <a:rPr lang="en"/>
              <a:t>Probable number of failures over a period of time or number of system executions.</a:t>
            </a:r>
          </a:p>
          <a:p>
            <a:pPr indent="-228600" lvl="0" marL="457200" marR="0" rtl="0" algn="l">
              <a:lnSpc>
                <a:spcPct val="120000"/>
              </a:lnSpc>
              <a:spcBef>
                <a:spcPts val="0"/>
              </a:spcBef>
              <a:spcAft>
                <a:spcPts val="0"/>
              </a:spcAft>
            </a:pPr>
            <a:r>
              <a:rPr lang="en"/>
              <a:t>ROCOF of 0.02 means that 2 failures are likely per 100 time units.</a:t>
            </a:r>
          </a:p>
          <a:p>
            <a:pPr indent="-228600" lvl="0" marL="457200" marR="0" rtl="0" algn="l">
              <a:lnSpc>
                <a:spcPct val="120000"/>
              </a:lnSpc>
              <a:spcBef>
                <a:spcPts val="0"/>
              </a:spcBef>
              <a:spcAft>
                <a:spcPts val="0"/>
              </a:spcAft>
            </a:pPr>
            <a:r>
              <a:rPr lang="en"/>
              <a:t>Most appropriate metric when requests are made on a regular basis (such as a shop).</a:t>
            </a:r>
          </a:p>
        </p:txBody>
      </p:sp>
      <p:sp>
        <p:nvSpPr>
          <p:cNvPr id="195" name="Shape 1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Mean Time to Failure (MTTF)</a:t>
            </a:r>
          </a:p>
        </p:txBody>
      </p:sp>
      <p:sp>
        <p:nvSpPr>
          <p:cNvPr id="201" name="Shape 20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Measures the average length of time between observed failures.</a:t>
            </a:r>
          </a:p>
          <a:p>
            <a:pPr indent="-228600" lvl="0" marL="457200" marR="0" rtl="0" algn="l">
              <a:lnSpc>
                <a:spcPct val="120000"/>
              </a:lnSpc>
              <a:spcBef>
                <a:spcPts val="0"/>
              </a:spcBef>
              <a:spcAft>
                <a:spcPts val="0"/>
              </a:spcAft>
            </a:pPr>
            <a:r>
              <a:rPr lang="en"/>
              <a:t>MTTF of 500 means that the time between failures is, on average, 500 time units (or requests).</a:t>
            </a:r>
          </a:p>
          <a:p>
            <a:pPr indent="-228600" lvl="0" marL="457200" marR="0" rtl="0" algn="l">
              <a:lnSpc>
                <a:spcPct val="120000"/>
              </a:lnSpc>
              <a:spcBef>
                <a:spcPts val="0"/>
              </a:spcBef>
              <a:spcAft>
                <a:spcPts val="0"/>
              </a:spcAft>
            </a:pPr>
            <a:r>
              <a:rPr lang="en"/>
              <a:t>For systems with long user sessions, you want to require a long MTTF.</a:t>
            </a: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Data Needed for Measurements</a:t>
            </a:r>
          </a:p>
        </p:txBody>
      </p:sp>
      <p:sp>
        <p:nvSpPr>
          <p:cNvPr id="208" name="Shape 208"/>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20000"/>
              </a:lnSpc>
              <a:spcBef>
                <a:spcPts val="0"/>
              </a:spcBef>
              <a:spcAft>
                <a:spcPts val="0"/>
              </a:spcAft>
              <a:buNone/>
            </a:pPr>
            <a:r>
              <a:rPr lang="en"/>
              <a:t>To assess reliability, data must be captured from users’ sessions with the system:</a:t>
            </a:r>
          </a:p>
          <a:p>
            <a:pPr indent="-228600" lvl="0" marL="457200" marR="0" rtl="0" algn="l">
              <a:lnSpc>
                <a:spcPct val="120000"/>
              </a:lnSpc>
              <a:spcBef>
                <a:spcPts val="0"/>
              </a:spcBef>
              <a:spcAft>
                <a:spcPts val="0"/>
              </a:spcAft>
            </a:pPr>
            <a:r>
              <a:rPr lang="en"/>
              <a:t>Measure the number of failures per a given number of requests (used for POFOD).</a:t>
            </a:r>
          </a:p>
          <a:p>
            <a:pPr indent="-228600" lvl="0" marL="457200" marR="0" rtl="0" algn="l">
              <a:lnSpc>
                <a:spcPct val="120000"/>
              </a:lnSpc>
              <a:spcBef>
                <a:spcPts val="0"/>
              </a:spcBef>
              <a:spcAft>
                <a:spcPts val="0"/>
              </a:spcAft>
            </a:pPr>
            <a:r>
              <a:rPr lang="en"/>
              <a:t>Measure the time or number of requests between failures, plus total elapsed time or request number (used for ROCOF and MTTF).</a:t>
            </a:r>
          </a:p>
          <a:p>
            <a:pPr indent="-228600" lvl="0" marL="457200" marR="0" rtl="0" algn="l">
              <a:lnSpc>
                <a:spcPct val="120000"/>
              </a:lnSpc>
              <a:spcBef>
                <a:spcPts val="0"/>
              </a:spcBef>
              <a:spcAft>
                <a:spcPts val="0"/>
              </a:spcAft>
            </a:pPr>
            <a:r>
              <a:rPr lang="en"/>
              <a:t>Measure the time to restart after a failure (for availability).</a:t>
            </a:r>
          </a:p>
        </p:txBody>
      </p:sp>
      <p:sp>
        <p:nvSpPr>
          <p:cNvPr id="209" name="Shape 2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Examples</a:t>
            </a:r>
          </a:p>
        </p:txBody>
      </p:sp>
      <p:sp>
        <p:nvSpPr>
          <p:cNvPr id="215" name="Shape 215"/>
          <p:cNvSpPr txBox="1"/>
          <p:nvPr>
            <p:ph idx="1" type="body"/>
          </p:nvPr>
        </p:nvSpPr>
        <p:spPr>
          <a:xfrm>
            <a:off x="457200" y="1600200"/>
            <a:ext cx="8538599" cy="16362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Provide software with 10000 requests.</a:t>
            </a:r>
          </a:p>
          <a:p>
            <a:pPr indent="-228600" lvl="1" marL="914400" marR="0" rtl="0" algn="l">
              <a:lnSpc>
                <a:spcPct val="120000"/>
              </a:lnSpc>
              <a:spcBef>
                <a:spcPts val="0"/>
              </a:spcBef>
              <a:spcAft>
                <a:spcPts val="0"/>
              </a:spcAft>
            </a:pPr>
            <a:r>
              <a:rPr lang="en"/>
              <a:t>Wrong result on 35 requests, crash on 5 requests.</a:t>
            </a:r>
          </a:p>
          <a:p>
            <a:pPr indent="-228600" lvl="1" marL="914400" marR="0" rtl="0" algn="l">
              <a:lnSpc>
                <a:spcPct val="120000"/>
              </a:lnSpc>
              <a:spcBef>
                <a:spcPts val="0"/>
              </a:spcBef>
              <a:spcAft>
                <a:spcPts val="0"/>
              </a:spcAft>
            </a:pPr>
            <a:r>
              <a:rPr lang="en"/>
              <a:t>What is the POFOD?</a:t>
            </a:r>
          </a:p>
        </p:txBody>
      </p:sp>
      <p:sp>
        <p:nvSpPr>
          <p:cNvPr id="216" name="Shape 216"/>
          <p:cNvSpPr txBox="1"/>
          <p:nvPr>
            <p:ph idx="2" type="body"/>
          </p:nvPr>
        </p:nvSpPr>
        <p:spPr>
          <a:xfrm>
            <a:off x="457200" y="3147975"/>
            <a:ext cx="8538599" cy="6159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rgbClr val="FF0000"/>
              </a:buClr>
              <a:buSzPct val="100000"/>
              <a:buFont typeface="Arial"/>
            </a:pPr>
            <a:r>
              <a:rPr lang="en">
                <a:solidFill>
                  <a:srgbClr val="FF0000"/>
                </a:solidFill>
              </a:rPr>
              <a:t>40 / 10000 = 0.0004</a:t>
            </a:r>
          </a:p>
        </p:txBody>
      </p:sp>
      <p:sp>
        <p:nvSpPr>
          <p:cNvPr id="217" name="Shape 217"/>
          <p:cNvSpPr txBox="1"/>
          <p:nvPr>
            <p:ph idx="3" type="body"/>
          </p:nvPr>
        </p:nvSpPr>
        <p:spPr>
          <a:xfrm>
            <a:off x="457200" y="3763875"/>
            <a:ext cx="8538599" cy="16362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Run the software for 144 hours </a:t>
            </a:r>
          </a:p>
          <a:p>
            <a:pPr indent="-228600" lvl="1" marL="914400" marR="0" rtl="0" algn="l">
              <a:lnSpc>
                <a:spcPct val="120000"/>
              </a:lnSpc>
              <a:spcBef>
                <a:spcPts val="0"/>
              </a:spcBef>
              <a:spcAft>
                <a:spcPts val="0"/>
              </a:spcAft>
              <a:buClr>
                <a:schemeClr val="dk1"/>
              </a:buClr>
              <a:buSzPct val="100000"/>
              <a:buFont typeface="Arial"/>
            </a:pPr>
            <a:r>
              <a:rPr lang="en"/>
              <a:t>(6 million requests). Software failed on 6 requests.</a:t>
            </a:r>
          </a:p>
          <a:p>
            <a:pPr indent="-228600" lvl="1" marL="914400" marR="0" rtl="0" algn="l">
              <a:lnSpc>
                <a:spcPct val="120000"/>
              </a:lnSpc>
              <a:spcBef>
                <a:spcPts val="0"/>
              </a:spcBef>
              <a:spcAft>
                <a:spcPts val="0"/>
              </a:spcAft>
            </a:pPr>
            <a:r>
              <a:rPr lang="en"/>
              <a:t>What is the ROCOF? The POFOD?</a:t>
            </a:r>
          </a:p>
        </p:txBody>
      </p:sp>
      <p:sp>
        <p:nvSpPr>
          <p:cNvPr id="218" name="Shape 218"/>
          <p:cNvSpPr txBox="1"/>
          <p:nvPr>
            <p:ph idx="4" type="body"/>
          </p:nvPr>
        </p:nvSpPr>
        <p:spPr>
          <a:xfrm>
            <a:off x="457200" y="5336250"/>
            <a:ext cx="8538599" cy="1143299"/>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rgbClr val="FF0000"/>
              </a:buClr>
              <a:buSzPct val="100000"/>
              <a:buFont typeface="Arial"/>
            </a:pPr>
            <a:r>
              <a:rPr lang="en">
                <a:solidFill>
                  <a:srgbClr val="FF0000"/>
                </a:solidFill>
              </a:rPr>
              <a:t>ROCOF = 6/144 = 1/24 = 0.04 </a:t>
            </a:r>
          </a:p>
          <a:p>
            <a:pPr indent="-228600" lvl="0" marL="457200" marR="0" rtl="0" algn="l">
              <a:lnSpc>
                <a:spcPct val="120000"/>
              </a:lnSpc>
              <a:spcBef>
                <a:spcPts val="0"/>
              </a:spcBef>
              <a:spcAft>
                <a:spcPts val="0"/>
              </a:spcAft>
              <a:buClr>
                <a:srgbClr val="FF0000"/>
              </a:buClr>
            </a:pPr>
            <a:r>
              <a:rPr lang="en">
                <a:solidFill>
                  <a:srgbClr val="FF0000"/>
                </a:solidFill>
              </a:rPr>
              <a:t>POFOD = 6/6000000 = (10</a:t>
            </a:r>
            <a:r>
              <a:rPr baseline="30000" lang="en">
                <a:solidFill>
                  <a:srgbClr val="FF0000"/>
                </a:solidFill>
              </a:rPr>
              <a:t>-6</a:t>
            </a:r>
            <a:r>
              <a:rPr lang="en">
                <a:solidFill>
                  <a:srgbClr val="FF0000"/>
                </a:solidFill>
              </a:rPr>
              <a:t>)</a:t>
            </a:r>
          </a:p>
        </p:txBody>
      </p:sp>
      <p:sp>
        <p:nvSpPr>
          <p:cNvPr id="219" name="Shape 2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Examples</a:t>
            </a:r>
          </a:p>
        </p:txBody>
      </p:sp>
      <p:sp>
        <p:nvSpPr>
          <p:cNvPr id="225" name="Shape 225"/>
          <p:cNvSpPr txBox="1"/>
          <p:nvPr>
            <p:ph idx="1" type="body"/>
          </p:nvPr>
        </p:nvSpPr>
        <p:spPr>
          <a:xfrm>
            <a:off x="457200" y="1600200"/>
            <a:ext cx="8538599" cy="16362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sz="2400"/>
              <a:t>You advertise a piece of software with a ROCOF of 0.001 failures per hour.</a:t>
            </a:r>
          </a:p>
          <a:p>
            <a:pPr indent="-228600" lvl="1" marL="914400" marR="0" rtl="0" algn="l">
              <a:lnSpc>
                <a:spcPct val="120000"/>
              </a:lnSpc>
              <a:spcBef>
                <a:spcPts val="0"/>
              </a:spcBef>
              <a:spcAft>
                <a:spcPts val="0"/>
              </a:spcAft>
              <a:buSzPct val="100000"/>
            </a:pPr>
            <a:r>
              <a:rPr lang="en" sz="2200"/>
              <a:t>However, it takes 3 hours (on average) to get the system up again after a failure.</a:t>
            </a:r>
          </a:p>
          <a:p>
            <a:pPr indent="-228600" lvl="1" marL="914400" marR="0" rtl="0" algn="l">
              <a:lnSpc>
                <a:spcPct val="120000"/>
              </a:lnSpc>
              <a:spcBef>
                <a:spcPts val="0"/>
              </a:spcBef>
              <a:spcAft>
                <a:spcPts val="0"/>
              </a:spcAft>
              <a:buSzPct val="100000"/>
            </a:pPr>
            <a:r>
              <a:rPr lang="en" sz="2200"/>
              <a:t>What is the availability per year?</a:t>
            </a:r>
          </a:p>
        </p:txBody>
      </p:sp>
      <p:sp>
        <p:nvSpPr>
          <p:cNvPr id="226" name="Shape 226"/>
          <p:cNvSpPr txBox="1"/>
          <p:nvPr>
            <p:ph idx="2" type="body"/>
          </p:nvPr>
        </p:nvSpPr>
        <p:spPr>
          <a:xfrm>
            <a:off x="457200" y="3787125"/>
            <a:ext cx="8538599" cy="6159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rgbClr val="FF0000"/>
              </a:buClr>
              <a:buSzPct val="100000"/>
              <a:buFont typeface="Arial"/>
            </a:pPr>
            <a:r>
              <a:rPr lang="en" sz="2400">
                <a:solidFill>
                  <a:srgbClr val="FF0000"/>
                </a:solidFill>
              </a:rPr>
              <a:t>Failures per year:</a:t>
            </a:r>
          </a:p>
          <a:p>
            <a:pPr indent="-228600" lvl="1" marL="914400" marR="0" rtl="0" algn="l">
              <a:lnSpc>
                <a:spcPct val="120000"/>
              </a:lnSpc>
              <a:spcBef>
                <a:spcPts val="0"/>
              </a:spcBef>
              <a:spcAft>
                <a:spcPts val="0"/>
              </a:spcAft>
              <a:buClr>
                <a:srgbClr val="FF0000"/>
              </a:buClr>
              <a:buSzPct val="100000"/>
              <a:buFont typeface="Arial"/>
            </a:pPr>
            <a:r>
              <a:rPr lang="en" sz="2200">
                <a:solidFill>
                  <a:srgbClr val="FF0000"/>
                </a:solidFill>
              </a:rPr>
              <a:t>approximately 8760 hours per year (24*365)</a:t>
            </a:r>
          </a:p>
          <a:p>
            <a:pPr indent="-228600" lvl="1" marL="914400" marR="0" rtl="0" algn="l">
              <a:lnSpc>
                <a:spcPct val="120000"/>
              </a:lnSpc>
              <a:spcBef>
                <a:spcPts val="0"/>
              </a:spcBef>
              <a:spcAft>
                <a:spcPts val="0"/>
              </a:spcAft>
              <a:buClr>
                <a:srgbClr val="FF0000"/>
              </a:buClr>
              <a:buSzPct val="100000"/>
              <a:buFont typeface="Arial"/>
            </a:pPr>
            <a:r>
              <a:rPr lang="en" sz="2200">
                <a:solidFill>
                  <a:srgbClr val="FF0000"/>
                </a:solidFill>
              </a:rPr>
              <a:t>0.001 * 8760 = 8.76 failures per year </a:t>
            </a:r>
          </a:p>
          <a:p>
            <a:pPr indent="-228600" lvl="0" marL="457200" marR="0" rtl="0" algn="l">
              <a:lnSpc>
                <a:spcPct val="120000"/>
              </a:lnSpc>
              <a:spcBef>
                <a:spcPts val="0"/>
              </a:spcBef>
              <a:spcAft>
                <a:spcPts val="0"/>
              </a:spcAft>
              <a:buClr>
                <a:srgbClr val="FF0000"/>
              </a:buClr>
              <a:buSzPct val="100000"/>
            </a:pPr>
            <a:r>
              <a:rPr lang="en" sz="2400">
                <a:solidFill>
                  <a:srgbClr val="FF0000"/>
                </a:solidFill>
              </a:rPr>
              <a:t>Availability</a:t>
            </a:r>
          </a:p>
          <a:p>
            <a:pPr indent="-228600" lvl="1" marL="914400" marR="0" rtl="0" algn="l">
              <a:lnSpc>
                <a:spcPct val="120000"/>
              </a:lnSpc>
              <a:spcBef>
                <a:spcPts val="0"/>
              </a:spcBef>
              <a:spcAft>
                <a:spcPts val="0"/>
              </a:spcAft>
              <a:buClr>
                <a:srgbClr val="FF0000"/>
              </a:buClr>
              <a:buSzPct val="100000"/>
              <a:buFont typeface="Arial"/>
            </a:pPr>
            <a:r>
              <a:rPr lang="en" sz="2200">
                <a:solidFill>
                  <a:srgbClr val="FF0000"/>
                </a:solidFill>
              </a:rPr>
              <a:t>8.76 * 3 = 26.28 hours of downtime per year.</a:t>
            </a:r>
          </a:p>
          <a:p>
            <a:pPr indent="-228600" lvl="1" marL="914400" marR="0" rtl="0" algn="l">
              <a:lnSpc>
                <a:spcPct val="120000"/>
              </a:lnSpc>
              <a:spcBef>
                <a:spcPts val="0"/>
              </a:spcBef>
              <a:spcAft>
                <a:spcPts val="0"/>
              </a:spcAft>
              <a:buClr>
                <a:srgbClr val="FF0000"/>
              </a:buClr>
              <a:buSzPct val="100000"/>
            </a:pPr>
            <a:r>
              <a:rPr lang="en" sz="2200">
                <a:solidFill>
                  <a:srgbClr val="FF0000"/>
                </a:solidFill>
              </a:rPr>
              <a:t>Availability = 0.997 ((8760 - 26.28)/8760)</a:t>
            </a:r>
          </a:p>
        </p:txBody>
      </p:sp>
      <p:sp>
        <p:nvSpPr>
          <p:cNvPr id="227" name="Shape 2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Availability</a:t>
            </a:r>
          </a:p>
        </p:txBody>
      </p:sp>
      <p:sp>
        <p:nvSpPr>
          <p:cNvPr id="233" name="Shape 23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400"/>
              <a:t>Your customers want an availability of at least 99% and a rate of fault occurrence of less than 2 failures per 8 hour work period. </a:t>
            </a:r>
          </a:p>
          <a:p>
            <a:pPr indent="-228600" lvl="0" marL="457200" marR="0" rtl="0" algn="l">
              <a:lnSpc>
                <a:spcPct val="120000"/>
              </a:lnSpc>
              <a:spcBef>
                <a:spcPts val="0"/>
              </a:spcBef>
              <a:spcAft>
                <a:spcPts val="0"/>
              </a:spcAft>
              <a:buSzPct val="100000"/>
            </a:pPr>
            <a:r>
              <a:rPr lang="en" sz="2400"/>
              <a:t>After testing your code for 6 full days, the product failed 27 times and it took an average of 32 minutes to restart after each failure. </a:t>
            </a:r>
          </a:p>
          <a:p>
            <a:pPr indent="-228600" lvl="1" marL="914400" marR="0" rtl="0" algn="l">
              <a:lnSpc>
                <a:spcPct val="120000"/>
              </a:lnSpc>
              <a:spcBef>
                <a:spcPts val="0"/>
              </a:spcBef>
              <a:spcAft>
                <a:spcPts val="0"/>
              </a:spcAft>
              <a:buSzPct val="100000"/>
            </a:pPr>
            <a:r>
              <a:rPr lang="en" sz="2400"/>
              <a:t>What is the rate of fault occurrence? </a:t>
            </a:r>
          </a:p>
          <a:p>
            <a:pPr indent="-228600" lvl="1" marL="914400" marR="0" rtl="0" algn="l">
              <a:lnSpc>
                <a:spcPct val="120000"/>
              </a:lnSpc>
              <a:spcBef>
                <a:spcPts val="0"/>
              </a:spcBef>
              <a:spcAft>
                <a:spcPts val="0"/>
              </a:spcAft>
              <a:buSzPct val="100000"/>
            </a:pPr>
            <a:r>
              <a:rPr lang="en" sz="2400"/>
              <a:t>What is the availability?</a:t>
            </a:r>
          </a:p>
          <a:p>
            <a:pPr indent="-228600" lvl="1" marL="914400" marR="0" rtl="0" algn="l">
              <a:lnSpc>
                <a:spcPct val="120000"/>
              </a:lnSpc>
              <a:spcBef>
                <a:spcPts val="0"/>
              </a:spcBef>
              <a:spcAft>
                <a:spcPts val="0"/>
              </a:spcAft>
              <a:buSzPct val="100000"/>
            </a:pPr>
            <a:r>
              <a:rPr lang="en" sz="2400"/>
              <a:t>Is the product ready to ship?</a:t>
            </a:r>
          </a:p>
          <a:p>
            <a:pPr indent="-228600" lvl="1" marL="914400" marR="0" rtl="0" algn="l">
              <a:lnSpc>
                <a:spcPct val="120000"/>
              </a:lnSpc>
              <a:spcBef>
                <a:spcPts val="0"/>
              </a:spcBef>
              <a:spcAft>
                <a:spcPts val="0"/>
              </a:spcAft>
              <a:buSzPct val="100000"/>
            </a:pPr>
            <a:r>
              <a:rPr lang="en" sz="2400"/>
              <a:t>If not, why not?</a:t>
            </a:r>
          </a:p>
        </p:txBody>
      </p: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240" name="Shape 24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400"/>
              <a:t>What is the rate of fault occurrence?</a:t>
            </a:r>
          </a:p>
          <a:p>
            <a:pPr indent="-228600" lvl="1" marL="914400" marR="0" rtl="0" algn="l">
              <a:lnSpc>
                <a:spcPct val="120000"/>
              </a:lnSpc>
              <a:spcBef>
                <a:spcPts val="0"/>
              </a:spcBef>
              <a:spcAft>
                <a:spcPts val="0"/>
              </a:spcAft>
              <a:buSzPct val="80000"/>
            </a:pPr>
            <a:r>
              <a:rPr lang="en"/>
              <a:t>27/144</a:t>
            </a:r>
            <a:r>
              <a:rPr lang="en" sz="2400"/>
              <a:t> hours = 1.5/8 hour work day</a:t>
            </a:r>
          </a:p>
          <a:p>
            <a:pPr indent="-228600" lvl="0" marL="457200" marR="0" rtl="0" algn="l">
              <a:lnSpc>
                <a:spcPct val="120000"/>
              </a:lnSpc>
              <a:spcBef>
                <a:spcPts val="0"/>
              </a:spcBef>
              <a:spcAft>
                <a:spcPts val="0"/>
              </a:spcAft>
              <a:buSzPct val="100000"/>
            </a:pPr>
            <a:r>
              <a:rPr lang="en" sz="2400"/>
              <a:t>What is the availability?</a:t>
            </a:r>
          </a:p>
          <a:p>
            <a:pPr indent="-228600" lvl="1" marL="914400" marR="0" rtl="0" algn="l">
              <a:lnSpc>
                <a:spcPct val="120000"/>
              </a:lnSpc>
              <a:spcBef>
                <a:spcPts val="0"/>
              </a:spcBef>
              <a:spcAft>
                <a:spcPts val="0"/>
              </a:spcAft>
              <a:buSzPct val="80000"/>
            </a:pPr>
            <a:r>
              <a:rPr lang="en"/>
              <a:t>Was down for 864 minutes out of of 144 hours.</a:t>
            </a:r>
          </a:p>
          <a:p>
            <a:pPr indent="-228600" lvl="2" marL="1371600" marR="0" rtl="0" algn="l">
              <a:lnSpc>
                <a:spcPct val="120000"/>
              </a:lnSpc>
              <a:spcBef>
                <a:spcPts val="0"/>
              </a:spcBef>
              <a:spcAft>
                <a:spcPts val="0"/>
              </a:spcAft>
            </a:pPr>
            <a:r>
              <a:rPr lang="en"/>
              <a:t>… or 864/8640 minutes.</a:t>
            </a:r>
          </a:p>
          <a:p>
            <a:pPr indent="-228600" lvl="2" marL="1371600" marR="0" rtl="0" algn="l">
              <a:lnSpc>
                <a:spcPct val="120000"/>
              </a:lnSpc>
              <a:spcBef>
                <a:spcPts val="0"/>
              </a:spcBef>
              <a:spcAft>
                <a:spcPts val="0"/>
              </a:spcAft>
            </a:pPr>
            <a:r>
              <a:rPr lang="en"/>
              <a:t>… or 10% of the time.</a:t>
            </a:r>
          </a:p>
          <a:p>
            <a:pPr indent="-228600" lvl="2" marL="1371600" marR="0" rtl="0" algn="l">
              <a:lnSpc>
                <a:spcPct val="120000"/>
              </a:lnSpc>
              <a:spcBef>
                <a:spcPts val="0"/>
              </a:spcBef>
              <a:spcAft>
                <a:spcPts val="0"/>
              </a:spcAft>
            </a:pPr>
            <a:r>
              <a:rPr lang="en"/>
              <a:t>So, availability is 0.90.</a:t>
            </a:r>
          </a:p>
          <a:p>
            <a:pPr indent="-228600" lvl="0" marL="457200" marR="0" rtl="0" algn="l">
              <a:lnSpc>
                <a:spcPct val="120000"/>
              </a:lnSpc>
              <a:spcBef>
                <a:spcPts val="0"/>
              </a:spcBef>
              <a:spcAft>
                <a:spcPts val="0"/>
              </a:spcAft>
              <a:buSzPct val="100000"/>
            </a:pPr>
            <a:r>
              <a:rPr lang="en" sz="2400"/>
              <a:t>Is the product ready to ship? If not, why not?</a:t>
            </a:r>
          </a:p>
          <a:p>
            <a:pPr indent="-228600" lvl="1" marL="914400" marR="0" rtl="0" algn="l">
              <a:lnSpc>
                <a:spcPct val="120000"/>
              </a:lnSpc>
              <a:spcBef>
                <a:spcPts val="0"/>
              </a:spcBef>
              <a:spcAft>
                <a:spcPts val="0"/>
              </a:spcAft>
              <a:buSzPct val="80000"/>
            </a:pPr>
            <a:r>
              <a:rPr lang="en"/>
              <a:t>ROCOF is fine, but availability is too low.</a:t>
            </a:r>
          </a:p>
          <a:p>
            <a:pPr indent="-228600" lvl="1" marL="914400" marR="0" rtl="0" algn="l">
              <a:lnSpc>
                <a:spcPct val="120000"/>
              </a:lnSpc>
              <a:spcBef>
                <a:spcPts val="0"/>
              </a:spcBef>
              <a:spcAft>
                <a:spcPts val="0"/>
              </a:spcAft>
            </a:pPr>
            <a:r>
              <a:rPr lang="en"/>
              <a:t>What should they do to improve?</a:t>
            </a:r>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Economics</a:t>
            </a:r>
          </a:p>
        </p:txBody>
      </p:sp>
      <p:sp>
        <p:nvSpPr>
          <p:cNvPr id="247" name="Shape 2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Raising reliability is expensive. It may be cheaper to accept unreliability and pay for failure costs.</a:t>
            </a:r>
          </a:p>
          <a:p>
            <a:pPr indent="-228600" lvl="0" marL="457200" marR="0" rtl="0" algn="l">
              <a:lnSpc>
                <a:spcPct val="120000"/>
              </a:lnSpc>
              <a:spcBef>
                <a:spcPts val="0"/>
              </a:spcBef>
              <a:spcAft>
                <a:spcPts val="0"/>
              </a:spcAft>
            </a:pPr>
            <a:r>
              <a:rPr lang="en"/>
              <a:t>The balancing point depends on social and political factors and the system type.</a:t>
            </a:r>
          </a:p>
          <a:p>
            <a:pPr indent="-228600" lvl="1" marL="914400" marR="0" rtl="0" algn="l">
              <a:lnSpc>
                <a:spcPct val="120000"/>
              </a:lnSpc>
              <a:spcBef>
                <a:spcPts val="0"/>
              </a:spcBef>
              <a:spcAft>
                <a:spcPts val="0"/>
              </a:spcAft>
            </a:pPr>
            <a:r>
              <a:rPr lang="en"/>
              <a:t>A reputation for unreliable products may hurt more than the cost of improving reliability.</a:t>
            </a:r>
          </a:p>
          <a:p>
            <a:pPr indent="-228600" lvl="1" marL="914400" marR="0" rtl="0" algn="l">
              <a:lnSpc>
                <a:spcPct val="120000"/>
              </a:lnSpc>
              <a:spcBef>
                <a:spcPts val="0"/>
              </a:spcBef>
              <a:spcAft>
                <a:spcPts val="0"/>
              </a:spcAft>
            </a:pPr>
            <a:r>
              <a:rPr lang="en"/>
              <a:t>Cost of failure depends on risks of failure. For business systems, modest reliability may be fine.</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8" name="Shape 5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How do we know when we are done?</a:t>
            </a:r>
          </a:p>
          <a:p>
            <a:pPr indent="-228600" lvl="0" marL="457200" rtl="0">
              <a:lnSpc>
                <a:spcPct val="120000"/>
              </a:lnSpc>
              <a:spcBef>
                <a:spcPts val="0"/>
              </a:spcBef>
            </a:pPr>
            <a:r>
              <a:rPr lang="en"/>
              <a:t>Stopping Criteria</a:t>
            </a:r>
          </a:p>
          <a:p>
            <a:pPr indent="-228600" lvl="1" marL="914400" rtl="0">
              <a:lnSpc>
                <a:spcPct val="120000"/>
              </a:lnSpc>
              <a:spcBef>
                <a:spcPts val="0"/>
              </a:spcBef>
            </a:pPr>
            <a:r>
              <a:rPr lang="en"/>
              <a:t>Requirements</a:t>
            </a:r>
          </a:p>
          <a:p>
            <a:pPr indent="-228600" lvl="1" marL="914400" rtl="0">
              <a:lnSpc>
                <a:spcPct val="120000"/>
              </a:lnSpc>
              <a:spcBef>
                <a:spcPts val="0"/>
              </a:spcBef>
            </a:pPr>
            <a:r>
              <a:rPr lang="en"/>
              <a:t>Coverage</a:t>
            </a:r>
          </a:p>
          <a:p>
            <a:pPr indent="-228600" lvl="1" marL="914400" rtl="0">
              <a:lnSpc>
                <a:spcPct val="120000"/>
              </a:lnSpc>
              <a:spcBef>
                <a:spcPts val="0"/>
              </a:spcBef>
            </a:pPr>
            <a:r>
              <a:rPr lang="en"/>
              <a:t>Budget</a:t>
            </a:r>
          </a:p>
          <a:p>
            <a:pPr indent="-228600" lvl="1" marL="914400" rtl="0">
              <a:lnSpc>
                <a:spcPct val="120000"/>
              </a:lnSpc>
              <a:spcBef>
                <a:spcPts val="0"/>
              </a:spcBef>
            </a:pPr>
            <a:r>
              <a:rPr lang="en"/>
              <a:t>Plan</a:t>
            </a:r>
          </a:p>
          <a:p>
            <a:pPr indent="-228600" lvl="1" marL="914400" rtl="0">
              <a:lnSpc>
                <a:spcPct val="120000"/>
              </a:lnSpc>
              <a:spcBef>
                <a:spcPts val="0"/>
              </a:spcBef>
            </a:pPr>
            <a:r>
              <a:rPr lang="en"/>
              <a:t>Mutation Analysis</a:t>
            </a:r>
          </a:p>
          <a:p>
            <a:pPr indent="-228600" lvl="1" marL="914400" rtl="0">
              <a:lnSpc>
                <a:spcPct val="120000"/>
              </a:lnSpc>
              <a:spcBef>
                <a:spcPts val="0"/>
              </a:spcBef>
            </a:pPr>
            <a:r>
              <a:rPr lang="en"/>
              <a:t>Reliability</a:t>
            </a:r>
          </a:p>
        </p:txBody>
      </p:sp>
      <p:sp>
        <p:nvSpPr>
          <p:cNvPr id="59" name="Shape 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Statistical Testing</a:t>
            </a:r>
          </a:p>
        </p:txBody>
      </p:sp>
      <p:sp>
        <p:nvSpPr>
          <p:cNvPr id="254" name="Shape 2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Rather than using tests to trigger faults, we can use tests to measure reliability.</a:t>
            </a:r>
          </a:p>
          <a:p>
            <a:pPr indent="-228600" lvl="0" marL="457200" marR="0" rtl="0" algn="l">
              <a:lnSpc>
                <a:spcPct val="120000"/>
              </a:lnSpc>
              <a:spcBef>
                <a:spcPts val="0"/>
              </a:spcBef>
              <a:spcAft>
                <a:spcPts val="0"/>
              </a:spcAft>
              <a:buClr>
                <a:schemeClr val="dk1"/>
              </a:buClr>
              <a:buSzPct val="100000"/>
              <a:buFont typeface="Arial"/>
            </a:pPr>
            <a:r>
              <a:rPr lang="en"/>
              <a:t>Test inputs should match the predicted usage profile of a user.</a:t>
            </a:r>
          </a:p>
          <a:p>
            <a:pPr indent="-228600" lvl="0" marL="457200" marR="0" rtl="0" algn="l">
              <a:lnSpc>
                <a:spcPct val="120000"/>
              </a:lnSpc>
              <a:spcBef>
                <a:spcPts val="0"/>
              </a:spcBef>
              <a:spcAft>
                <a:spcPts val="0"/>
              </a:spcAft>
            </a:pPr>
            <a:r>
              <a:rPr lang="en"/>
              <a:t>By recording errors and other measurements, we can calculate ROCOF, POFOD, etc.</a:t>
            </a:r>
          </a:p>
          <a:p>
            <a:pPr indent="-228600" lvl="0" marL="457200" marR="0" rtl="0" algn="l">
              <a:lnSpc>
                <a:spcPct val="120000"/>
              </a:lnSpc>
              <a:spcBef>
                <a:spcPts val="0"/>
              </a:spcBef>
              <a:spcAft>
                <a:spcPts val="0"/>
              </a:spcAft>
            </a:pPr>
            <a:r>
              <a:rPr lang="en"/>
              <a:t>An acceptable level of reliability should be specified and the software tested until that level is reached.</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Operational Profiles</a:t>
            </a:r>
          </a:p>
        </p:txBody>
      </p:sp>
      <p:sp>
        <p:nvSpPr>
          <p:cNvPr id="261" name="Shape 26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Reflects how the software is used in practice.</a:t>
            </a:r>
          </a:p>
          <a:p>
            <a:pPr indent="-228600" lvl="0" marL="457200" marR="0" rtl="0" algn="l">
              <a:lnSpc>
                <a:spcPct val="120000"/>
              </a:lnSpc>
              <a:spcBef>
                <a:spcPts val="0"/>
              </a:spcBef>
              <a:spcAft>
                <a:spcPts val="0"/>
              </a:spcAft>
            </a:pPr>
            <a:r>
              <a:rPr lang="en"/>
              <a:t>Consists of classes of input and the probability of their occurrence. </a:t>
            </a:r>
          </a:p>
          <a:p>
            <a:pPr indent="-228600" lvl="0" marL="457200" marR="0" rtl="0" algn="l">
              <a:lnSpc>
                <a:spcPct val="120000"/>
              </a:lnSpc>
              <a:spcBef>
                <a:spcPts val="0"/>
              </a:spcBef>
              <a:spcAft>
                <a:spcPts val="0"/>
              </a:spcAft>
            </a:pPr>
            <a:r>
              <a:rPr lang="en"/>
              <a:t>Can be specified in advance if other systems exist that perform similar actions.</a:t>
            </a:r>
          </a:p>
          <a:p>
            <a:pPr indent="-228600" lvl="0" marL="457200" marR="0" rtl="0" algn="l">
              <a:lnSpc>
                <a:spcPct val="120000"/>
              </a:lnSpc>
              <a:spcBef>
                <a:spcPts val="0"/>
              </a:spcBef>
              <a:spcAft>
                <a:spcPts val="0"/>
              </a:spcAft>
            </a:pPr>
            <a:r>
              <a:rPr lang="en"/>
              <a:t>For new systems, it is much harder to specify.</a:t>
            </a:r>
          </a:p>
          <a:p>
            <a:pPr indent="-228600" lvl="1" marL="914400" marR="0" rtl="0" algn="l">
              <a:lnSpc>
                <a:spcPct val="120000"/>
              </a:lnSpc>
              <a:spcBef>
                <a:spcPts val="0"/>
              </a:spcBef>
              <a:spcAft>
                <a:spcPts val="0"/>
              </a:spcAft>
            </a:pPr>
            <a:r>
              <a:rPr lang="en"/>
              <a:t>Conduct beta testing to gather initial usage data.</a:t>
            </a:r>
          </a:p>
          <a:p>
            <a:pPr indent="-228600" lvl="1" marL="914400" marR="0" rtl="0" algn="l">
              <a:lnSpc>
                <a:spcPct val="120000"/>
              </a:lnSpc>
              <a:spcBef>
                <a:spcPts val="0"/>
              </a:spcBef>
              <a:spcAft>
                <a:spcPts val="0"/>
              </a:spcAft>
            </a:pPr>
            <a:r>
              <a:rPr lang="en"/>
              <a:t>Remember that usage changes over time.</a:t>
            </a: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Statistical Testing Procedure</a:t>
            </a:r>
          </a:p>
        </p:txBody>
      </p:sp>
      <p:sp>
        <p:nvSpPr>
          <p:cNvPr id="268" name="Shape 26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Study existing systems and form an operational profile. </a:t>
            </a:r>
          </a:p>
          <a:p>
            <a:pPr indent="-228600" lvl="0" marL="457200" marR="0" rtl="0" algn="l">
              <a:lnSpc>
                <a:spcPct val="120000"/>
              </a:lnSpc>
              <a:spcBef>
                <a:spcPts val="0"/>
              </a:spcBef>
              <a:spcAft>
                <a:spcPts val="0"/>
              </a:spcAft>
            </a:pPr>
            <a:r>
              <a:rPr lang="en"/>
              <a:t>Construct test input that reflects the profile.</a:t>
            </a:r>
          </a:p>
          <a:p>
            <a:pPr indent="-228600" lvl="0" marL="457200" marR="0" rtl="0" algn="l">
              <a:lnSpc>
                <a:spcPct val="120000"/>
              </a:lnSpc>
              <a:spcBef>
                <a:spcPts val="0"/>
              </a:spcBef>
              <a:spcAft>
                <a:spcPts val="0"/>
              </a:spcAft>
            </a:pPr>
            <a:r>
              <a:rPr lang="en"/>
              <a:t>Apply inputs and count the frequency and type of failures that occur, along with the time between failures.</a:t>
            </a:r>
          </a:p>
          <a:p>
            <a:pPr indent="-228600" lvl="0" marL="457200" marR="0" rtl="0" algn="l">
              <a:lnSpc>
                <a:spcPct val="120000"/>
              </a:lnSpc>
              <a:spcBef>
                <a:spcPts val="0"/>
              </a:spcBef>
              <a:spcAft>
                <a:spcPts val="0"/>
              </a:spcAft>
            </a:pPr>
            <a:r>
              <a:rPr lang="en"/>
              <a:t>After observing a statistically significant number of failures, compute the reliability.</a:t>
            </a:r>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Statistical Testing Challenges</a:t>
            </a:r>
          </a:p>
        </p:txBody>
      </p:sp>
      <p:sp>
        <p:nvSpPr>
          <p:cNvPr id="275" name="Shape 27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600"/>
              <a:t>Operation profile uncertainty</a:t>
            </a:r>
          </a:p>
          <a:p>
            <a:pPr indent="-228600" lvl="1" marL="914400" marR="0" rtl="0" algn="l">
              <a:lnSpc>
                <a:spcPct val="120000"/>
              </a:lnSpc>
              <a:spcBef>
                <a:spcPts val="0"/>
              </a:spcBef>
              <a:spcAft>
                <a:spcPts val="0"/>
              </a:spcAft>
            </a:pPr>
            <a:r>
              <a:rPr lang="en"/>
              <a:t>A profile based on other systems may not be valid for your system.</a:t>
            </a:r>
          </a:p>
          <a:p>
            <a:pPr indent="-228600" lvl="0" marL="457200" marR="0" rtl="0" algn="l">
              <a:lnSpc>
                <a:spcPct val="120000"/>
              </a:lnSpc>
              <a:spcBef>
                <a:spcPts val="0"/>
              </a:spcBef>
              <a:spcAft>
                <a:spcPts val="0"/>
              </a:spcAft>
              <a:buSzPct val="100000"/>
            </a:pPr>
            <a:r>
              <a:rPr lang="en" sz="2600"/>
              <a:t>High cost of test input generation</a:t>
            </a:r>
          </a:p>
          <a:p>
            <a:pPr indent="-228600" lvl="1" marL="914400" marR="0" rtl="0" algn="l">
              <a:lnSpc>
                <a:spcPct val="120000"/>
              </a:lnSpc>
              <a:spcBef>
                <a:spcPts val="0"/>
              </a:spcBef>
              <a:spcAft>
                <a:spcPts val="0"/>
              </a:spcAft>
            </a:pPr>
            <a:r>
              <a:rPr lang="en"/>
              <a:t>Large volume of inputs needed. Can be expensive.</a:t>
            </a:r>
          </a:p>
          <a:p>
            <a:pPr indent="-228600" lvl="0" marL="457200" marR="0" rtl="0" algn="l">
              <a:lnSpc>
                <a:spcPct val="120000"/>
              </a:lnSpc>
              <a:spcBef>
                <a:spcPts val="0"/>
              </a:spcBef>
              <a:spcAft>
                <a:spcPts val="0"/>
              </a:spcAft>
              <a:buSzPct val="100000"/>
            </a:pPr>
            <a:r>
              <a:rPr lang="en" sz="2600"/>
              <a:t>Statistical uncertainty </a:t>
            </a:r>
          </a:p>
          <a:p>
            <a:pPr indent="-228600" lvl="1" marL="914400" marR="0" rtl="0" algn="l">
              <a:lnSpc>
                <a:spcPct val="120000"/>
              </a:lnSpc>
              <a:spcBef>
                <a:spcPts val="0"/>
              </a:spcBef>
              <a:spcAft>
                <a:spcPts val="0"/>
              </a:spcAft>
            </a:pPr>
            <a:r>
              <a:rPr lang="en"/>
              <a:t>Need to generate enough failures to estimate reliability. This is hard when the system is already reliable. </a:t>
            </a:r>
          </a:p>
          <a:p>
            <a:pPr indent="-228600" lvl="1" marL="914400" marR="0" rtl="0" algn="l">
              <a:lnSpc>
                <a:spcPct val="120000"/>
              </a:lnSpc>
              <a:spcBef>
                <a:spcPts val="0"/>
              </a:spcBef>
              <a:spcAft>
                <a:spcPts val="0"/>
              </a:spcAft>
            </a:pPr>
            <a:r>
              <a:rPr lang="en"/>
              <a:t>Hard to estimate confidence in operational profile.</a:t>
            </a: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Getting the Most Out of Statistical Testing</a:t>
            </a:r>
          </a:p>
        </p:txBody>
      </p:sp>
      <p:sp>
        <p:nvSpPr>
          <p:cNvPr id="282" name="Shape 28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Statistical testing often reveals errors that do not emerge from other V&amp;V activities.</a:t>
            </a:r>
          </a:p>
          <a:p>
            <a:pPr indent="-228600" lvl="1" marL="914400" marR="0" rtl="0" algn="l">
              <a:lnSpc>
                <a:spcPct val="120000"/>
              </a:lnSpc>
              <a:spcBef>
                <a:spcPts val="0"/>
              </a:spcBef>
              <a:spcAft>
                <a:spcPts val="0"/>
              </a:spcAft>
              <a:buClr>
                <a:schemeClr val="dk1"/>
              </a:buClr>
              <a:buSzPct val="100000"/>
              <a:buFont typeface="Arial"/>
            </a:pPr>
            <a:r>
              <a:rPr lang="en"/>
              <a:t>As these emerge, fix the system and re-test.</a:t>
            </a:r>
          </a:p>
          <a:p>
            <a:pPr indent="-228600" lvl="1" marL="914400" marR="0" rtl="0" algn="l">
              <a:lnSpc>
                <a:spcPct val="120000"/>
              </a:lnSpc>
              <a:spcBef>
                <a:spcPts val="0"/>
              </a:spcBef>
              <a:spcAft>
                <a:spcPts val="0"/>
              </a:spcAft>
            </a:pPr>
            <a:r>
              <a:rPr lang="en"/>
              <a:t>As you gather more data, reliability growth can be modeled and used to plan testing.</a:t>
            </a:r>
          </a:p>
          <a:p>
            <a:pPr indent="-228600" lvl="0" marL="457200" marR="0" rtl="0" algn="l">
              <a:lnSpc>
                <a:spcPct val="120000"/>
              </a:lnSpc>
              <a:spcBef>
                <a:spcPts val="0"/>
              </a:spcBef>
              <a:spcAft>
                <a:spcPts val="0"/>
              </a:spcAft>
              <a:buClr>
                <a:schemeClr val="dk1"/>
              </a:buClr>
              <a:buSzPct val="100000"/>
              <a:buFont typeface="Arial"/>
            </a:pPr>
            <a:r>
              <a:rPr lang="en"/>
              <a:t>Mutation often used to plant “known faults” for reliability testing.</a:t>
            </a:r>
          </a:p>
          <a:p>
            <a:pPr indent="-228600" lvl="1" marL="914400" marR="0" rtl="0" algn="l">
              <a:lnSpc>
                <a:spcPct val="120000"/>
              </a:lnSpc>
              <a:spcBef>
                <a:spcPts val="0"/>
              </a:spcBef>
              <a:spcAft>
                <a:spcPts val="0"/>
              </a:spcAft>
            </a:pPr>
            <a:r>
              <a:rPr lang="en"/>
              <a:t>Can make an argument that you already rooted out most of the real faults.</a:t>
            </a: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Growth Modeling</a:t>
            </a:r>
          </a:p>
        </p:txBody>
      </p:sp>
      <p:sp>
        <p:nvSpPr>
          <p:cNvPr id="289" name="Shape 28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Can build mathematical model of the change in system reliability as changes are made to the code base.</a:t>
            </a:r>
          </a:p>
          <a:p>
            <a:pPr indent="-228600" lvl="0" marL="457200" marR="0" rtl="0" algn="l">
              <a:lnSpc>
                <a:spcPct val="120000"/>
              </a:lnSpc>
              <a:spcBef>
                <a:spcPts val="0"/>
              </a:spcBef>
              <a:spcAft>
                <a:spcPts val="0"/>
              </a:spcAft>
            </a:pPr>
            <a:r>
              <a:rPr lang="en"/>
              <a:t>Used as a means of predicting additional reliability from additional testing and changes.</a:t>
            </a:r>
          </a:p>
          <a:p>
            <a:pPr indent="-228600" lvl="0" marL="457200" marR="0" rtl="0" algn="l">
              <a:lnSpc>
                <a:spcPct val="120000"/>
              </a:lnSpc>
              <a:spcBef>
                <a:spcPts val="0"/>
              </a:spcBef>
              <a:spcAft>
                <a:spcPts val="0"/>
              </a:spcAft>
            </a:pPr>
            <a:r>
              <a:rPr lang="en"/>
              <a:t>Use statistical testing to measure reliability of each system version, and make a call on when to stop trying to raise reliability.</a:t>
            </a: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Prediction</a:t>
            </a:r>
          </a:p>
        </p:txBody>
      </p:sp>
      <p:cxnSp>
        <p:nvCxnSpPr>
          <p:cNvPr id="296" name="Shape 296"/>
          <p:cNvCxnSpPr>
            <a:stCxn id="297" idx="2"/>
            <a:endCxn id="298" idx="0"/>
          </p:cNvCxnSpPr>
          <p:nvPr/>
        </p:nvCxnSpPr>
        <p:spPr>
          <a:xfrm>
            <a:off x="1836225" y="2128025"/>
            <a:ext cx="0" cy="3431700"/>
          </a:xfrm>
          <a:prstGeom prst="straightConnector1">
            <a:avLst/>
          </a:prstGeom>
          <a:noFill/>
          <a:ln cap="flat" cmpd="sng" w="19050">
            <a:solidFill>
              <a:schemeClr val="dk2"/>
            </a:solidFill>
            <a:prstDash val="solid"/>
            <a:round/>
            <a:headEnd len="lg" w="lg" type="none"/>
            <a:tailEnd len="lg" w="lg" type="none"/>
          </a:ln>
        </p:spPr>
      </p:cxnSp>
      <p:cxnSp>
        <p:nvCxnSpPr>
          <p:cNvPr id="299" name="Shape 299"/>
          <p:cNvCxnSpPr/>
          <p:nvPr/>
        </p:nvCxnSpPr>
        <p:spPr>
          <a:xfrm>
            <a:off x="1836225" y="5559725"/>
            <a:ext cx="5367300" cy="0"/>
          </a:xfrm>
          <a:prstGeom prst="straightConnector1">
            <a:avLst/>
          </a:prstGeom>
          <a:noFill/>
          <a:ln cap="flat" cmpd="sng" w="19050">
            <a:solidFill>
              <a:schemeClr val="dk2"/>
            </a:solidFill>
            <a:prstDash val="solid"/>
            <a:round/>
            <a:headEnd len="lg" w="lg" type="none"/>
            <a:tailEnd len="lg" w="lg" type="none"/>
          </a:ln>
        </p:spPr>
      </p:cxnSp>
      <p:sp>
        <p:nvSpPr>
          <p:cNvPr id="300" name="Shape 300"/>
          <p:cNvSpPr txBox="1"/>
          <p:nvPr/>
        </p:nvSpPr>
        <p:spPr>
          <a:xfrm>
            <a:off x="297200" y="1993525"/>
            <a:ext cx="1481099" cy="486900"/>
          </a:xfrm>
          <a:prstGeom prst="rect">
            <a:avLst/>
          </a:prstGeom>
          <a:noFill/>
          <a:ln>
            <a:noFill/>
          </a:ln>
        </p:spPr>
        <p:txBody>
          <a:bodyPr anchorCtr="0" anchor="t" bIns="91425" lIns="91425" rIns="91425" tIns="91425">
            <a:noAutofit/>
          </a:bodyPr>
          <a:lstStyle/>
          <a:p>
            <a:pPr>
              <a:spcBef>
                <a:spcPts val="0"/>
              </a:spcBef>
              <a:buNone/>
            </a:pPr>
            <a:r>
              <a:rPr lang="en"/>
              <a:t>Failure Rate</a:t>
            </a:r>
          </a:p>
        </p:txBody>
      </p:sp>
      <p:sp>
        <p:nvSpPr>
          <p:cNvPr id="301" name="Shape 301"/>
          <p:cNvSpPr txBox="1"/>
          <p:nvPr/>
        </p:nvSpPr>
        <p:spPr>
          <a:xfrm>
            <a:off x="6911950" y="5610375"/>
            <a:ext cx="1481099" cy="486900"/>
          </a:xfrm>
          <a:prstGeom prst="rect">
            <a:avLst/>
          </a:prstGeom>
          <a:noFill/>
          <a:ln>
            <a:noFill/>
          </a:ln>
        </p:spPr>
        <p:txBody>
          <a:bodyPr anchorCtr="0" anchor="t" bIns="91425" lIns="91425" rIns="91425" tIns="91425">
            <a:noAutofit/>
          </a:bodyPr>
          <a:lstStyle/>
          <a:p>
            <a:pPr lvl="0" rtl="0">
              <a:spcBef>
                <a:spcPts val="0"/>
              </a:spcBef>
              <a:buNone/>
            </a:pPr>
            <a:r>
              <a:rPr lang="en"/>
              <a:t>Release</a:t>
            </a:r>
          </a:p>
        </p:txBody>
      </p:sp>
      <p:sp>
        <p:nvSpPr>
          <p:cNvPr id="302" name="Shape 302"/>
          <p:cNvSpPr/>
          <p:nvPr/>
        </p:nvSpPr>
        <p:spPr>
          <a:xfrm>
            <a:off x="2171025" y="21811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3" name="Shape 303"/>
          <p:cNvSpPr/>
          <p:nvPr/>
        </p:nvSpPr>
        <p:spPr>
          <a:xfrm>
            <a:off x="2455300" y="24804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4" name="Shape 304"/>
          <p:cNvSpPr/>
          <p:nvPr/>
        </p:nvSpPr>
        <p:spPr>
          <a:xfrm>
            <a:off x="2861300" y="25311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5" name="Shape 305"/>
          <p:cNvSpPr/>
          <p:nvPr/>
        </p:nvSpPr>
        <p:spPr>
          <a:xfrm>
            <a:off x="3216625" y="320650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6" name="Shape 306"/>
          <p:cNvSpPr/>
          <p:nvPr/>
        </p:nvSpPr>
        <p:spPr>
          <a:xfrm>
            <a:off x="3592225" y="29733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7" name="Shape 307"/>
          <p:cNvSpPr/>
          <p:nvPr/>
        </p:nvSpPr>
        <p:spPr>
          <a:xfrm>
            <a:off x="402870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8" name="Shape 308"/>
          <p:cNvSpPr/>
          <p:nvPr/>
        </p:nvSpPr>
        <p:spPr>
          <a:xfrm>
            <a:off x="440425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9" name="Shape 309"/>
          <p:cNvSpPr/>
          <p:nvPr/>
        </p:nvSpPr>
        <p:spPr>
          <a:xfrm>
            <a:off x="4708850"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0" name="Shape 310"/>
          <p:cNvSpPr/>
          <p:nvPr/>
        </p:nvSpPr>
        <p:spPr>
          <a:xfrm>
            <a:off x="5023575"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1" name="Shape 311"/>
          <p:cNvSpPr/>
          <p:nvPr/>
        </p:nvSpPr>
        <p:spPr>
          <a:xfrm>
            <a:off x="1907250" y="2160875"/>
            <a:ext cx="5417425" cy="2302900"/>
          </a:xfrm>
          <a:custGeom>
            <a:pathLst>
              <a:path extrusionOk="0" h="92116" w="216697">
                <a:moveTo>
                  <a:pt x="0" y="0"/>
                </a:moveTo>
                <a:lnTo>
                  <a:pt x="38145" y="20696"/>
                </a:lnTo>
                <a:lnTo>
                  <a:pt x="65334" y="50725"/>
                </a:lnTo>
                <a:lnTo>
                  <a:pt x="83595" y="76290"/>
                </a:lnTo>
                <a:lnTo>
                  <a:pt x="132291" y="84812"/>
                </a:lnTo>
                <a:lnTo>
                  <a:pt x="216697" y="92116"/>
                </a:lnTo>
              </a:path>
            </a:pathLst>
          </a:custGeom>
          <a:noFill/>
          <a:ln cap="flat" cmpd="sng" w="19050">
            <a:solidFill>
              <a:srgbClr val="274E13"/>
            </a:solidFill>
            <a:prstDash val="solid"/>
            <a:round/>
            <a:headEnd len="lg" w="lg" type="none"/>
            <a:tailEnd len="lg" w="lg" type="none"/>
          </a:ln>
        </p:spPr>
      </p:sp>
      <p:cxnSp>
        <p:nvCxnSpPr>
          <p:cNvPr id="312" name="Shape 312"/>
          <p:cNvCxnSpPr/>
          <p:nvPr/>
        </p:nvCxnSpPr>
        <p:spPr>
          <a:xfrm>
            <a:off x="5214725" y="2128025"/>
            <a:ext cx="0" cy="3431700"/>
          </a:xfrm>
          <a:prstGeom prst="straightConnector1">
            <a:avLst/>
          </a:prstGeom>
          <a:noFill/>
          <a:ln cap="flat" cmpd="sng" w="19050">
            <a:solidFill>
              <a:srgbClr val="FF0000"/>
            </a:solidFill>
            <a:prstDash val="solid"/>
            <a:round/>
            <a:headEnd len="lg" w="lg" type="none"/>
            <a:tailEnd len="lg" w="lg" type="none"/>
          </a:ln>
        </p:spPr>
      </p:cxnSp>
      <p:sp>
        <p:nvSpPr>
          <p:cNvPr id="313" name="Shape 313"/>
          <p:cNvSpPr txBox="1"/>
          <p:nvPr/>
        </p:nvSpPr>
        <p:spPr>
          <a:xfrm>
            <a:off x="5336475" y="1846400"/>
            <a:ext cx="1697099" cy="558000"/>
          </a:xfrm>
          <a:prstGeom prst="rect">
            <a:avLst/>
          </a:prstGeom>
          <a:noFill/>
          <a:ln>
            <a:noFill/>
          </a:ln>
        </p:spPr>
        <p:txBody>
          <a:bodyPr anchorCtr="0" anchor="t" bIns="91425" lIns="91425" rIns="91425" tIns="91425">
            <a:noAutofit/>
          </a:bodyPr>
          <a:lstStyle/>
          <a:p>
            <a:pPr>
              <a:spcBef>
                <a:spcPts val="0"/>
              </a:spcBef>
              <a:buNone/>
            </a:pPr>
            <a:r>
              <a:rPr lang="en"/>
              <a:t>Estimate when to stop testing.</a:t>
            </a:r>
          </a:p>
        </p:txBody>
      </p:sp>
      <p:sp>
        <p:nvSpPr>
          <p:cNvPr id="314" name="Shape 3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20" name="Shape 32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Reliability is one of the most important software characteristics.</a:t>
            </a:r>
          </a:p>
          <a:p>
            <a:pPr indent="-228600" lvl="0" marL="457200" marR="0" rtl="0" algn="l">
              <a:lnSpc>
                <a:spcPct val="120000"/>
              </a:lnSpc>
              <a:spcBef>
                <a:spcPts val="0"/>
              </a:spcBef>
              <a:spcAft>
                <a:spcPts val="0"/>
              </a:spcAft>
            </a:pPr>
            <a:r>
              <a:rPr lang="en"/>
              <a:t>We should aim to produce reliable software.</a:t>
            </a:r>
          </a:p>
          <a:p>
            <a:pPr indent="-228600" lvl="0" marL="457200" marR="0" rtl="0" algn="l">
              <a:lnSpc>
                <a:spcPct val="120000"/>
              </a:lnSpc>
              <a:spcBef>
                <a:spcPts val="0"/>
              </a:spcBef>
              <a:spcAft>
                <a:spcPts val="0"/>
              </a:spcAft>
            </a:pPr>
            <a:r>
              <a:rPr lang="en"/>
              <a:t>Reliability depends on the pattern of usage of the software. Different users will interact differently.</a:t>
            </a:r>
          </a:p>
          <a:p>
            <a:pPr indent="-228600" lvl="1" marL="914400" marR="0" rtl="0" algn="l">
              <a:lnSpc>
                <a:spcPct val="120000"/>
              </a:lnSpc>
              <a:spcBef>
                <a:spcPts val="0"/>
              </a:spcBef>
              <a:spcAft>
                <a:spcPts val="0"/>
              </a:spcAft>
            </a:pPr>
            <a:r>
              <a:rPr lang="en"/>
              <a:t>Faulty software can be reliable for some users.</a:t>
            </a:r>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27" name="Shape 32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Reliability can be measured quantitatively.</a:t>
            </a:r>
          </a:p>
          <a:p>
            <a:pPr indent="-228600" lvl="1" marL="914400" marR="0" rtl="0" algn="l">
              <a:lnSpc>
                <a:spcPct val="120000"/>
              </a:lnSpc>
              <a:spcBef>
                <a:spcPts val="0"/>
              </a:spcBef>
              <a:spcAft>
                <a:spcPts val="0"/>
              </a:spcAft>
            </a:pPr>
            <a:r>
              <a:rPr lang="en"/>
              <a:t>ROCOF, POFOD, Availability, MTTF</a:t>
            </a:r>
          </a:p>
          <a:p>
            <a:pPr indent="-228600" lvl="0" marL="457200" marR="0" rtl="0" algn="l">
              <a:lnSpc>
                <a:spcPct val="120000"/>
              </a:lnSpc>
              <a:spcBef>
                <a:spcPts val="0"/>
              </a:spcBef>
              <a:spcAft>
                <a:spcPts val="0"/>
              </a:spcAft>
            </a:pPr>
            <a:r>
              <a:rPr lang="en"/>
              <a:t>Statistical testing is used to estimate reliability without actual users.</a:t>
            </a:r>
          </a:p>
          <a:p>
            <a:pPr indent="-228600" lvl="0" marL="457200" marR="0" rtl="0" algn="l">
              <a:lnSpc>
                <a:spcPct val="120000"/>
              </a:lnSpc>
              <a:spcBef>
                <a:spcPts val="0"/>
              </a:spcBef>
              <a:spcAft>
                <a:spcPts val="0"/>
              </a:spcAft>
            </a:pPr>
            <a:r>
              <a:rPr lang="en"/>
              <a:t>Reliability growth models may be used to predict when a required level of reliability may be achieved.</a:t>
            </a:r>
          </a:p>
        </p:txBody>
      </p:sp>
      <p:sp>
        <p:nvSpPr>
          <p:cNvPr id="328" name="Shape 3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Do We Stop Testing?</a:t>
            </a:r>
          </a:p>
        </p:txBody>
      </p:sp>
      <p:sp>
        <p:nvSpPr>
          <p:cNvPr id="334" name="Shape 33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Requirements-based tests may not exercise all code. Coverage criteria may not reflect requirements or produce good tests. “We ran out of money” just indicates poor planning.</a:t>
            </a:r>
          </a:p>
          <a:p>
            <a:pPr indent="-228600" lvl="0" marL="457200" marR="0" rtl="0" algn="l">
              <a:lnSpc>
                <a:spcPct val="120000"/>
              </a:lnSpc>
              <a:spcBef>
                <a:spcPts val="0"/>
              </a:spcBef>
              <a:spcAft>
                <a:spcPts val="0"/>
              </a:spcAft>
            </a:pPr>
            <a:r>
              <a:rPr lang="en"/>
              <a:t>Come up with a plan that reflects your budget.</a:t>
            </a:r>
          </a:p>
          <a:p>
            <a:pPr indent="-228600" lvl="0" marL="457200" marR="0" rtl="0" algn="l">
              <a:lnSpc>
                <a:spcPct val="120000"/>
              </a:lnSpc>
              <a:spcBef>
                <a:spcPts val="0"/>
              </a:spcBef>
              <a:spcAft>
                <a:spcPts val="0"/>
              </a:spcAft>
            </a:pPr>
            <a:r>
              <a:rPr lang="en"/>
              <a:t>You are done when you can present evidence that you have built a reliable system.</a:t>
            </a:r>
          </a:p>
        </p:txBody>
      </p:sp>
      <p:sp>
        <p:nvSpPr>
          <p:cNvPr id="335" name="Shape 3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All Black-Box Tests Pass?</a:t>
            </a:r>
          </a:p>
        </p:txBody>
      </p:sp>
      <p:sp>
        <p:nvSpPr>
          <p:cNvPr id="65" name="Shape 6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Write tests based on your requirements, then stop when they pass. </a:t>
            </a:r>
          </a:p>
          <a:p>
            <a:pPr indent="-228600" lvl="1" marL="914400" rtl="0">
              <a:lnSpc>
                <a:spcPct val="120000"/>
              </a:lnSpc>
              <a:spcBef>
                <a:spcPts val="0"/>
              </a:spcBef>
            </a:pPr>
            <a:r>
              <a:rPr lang="en"/>
              <a:t>AKA: Stop when you can make an argument for verification.</a:t>
            </a:r>
          </a:p>
          <a:p>
            <a:pPr indent="-228600" lvl="0" marL="457200" rtl="0">
              <a:lnSpc>
                <a:spcPct val="120000"/>
              </a:lnSpc>
              <a:spcBef>
                <a:spcPts val="0"/>
              </a:spcBef>
            </a:pPr>
            <a:r>
              <a:rPr lang="en"/>
              <a:t>Are there problems with this?</a:t>
            </a:r>
          </a:p>
        </p:txBody>
      </p: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41" name="Shape 34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Software Evolution and Maintenance</a:t>
            </a:r>
          </a:p>
          <a:p>
            <a:pPr indent="-228600" lvl="1" marL="914400" marR="0" rtl="0" algn="l">
              <a:lnSpc>
                <a:spcPct val="120000"/>
              </a:lnSpc>
              <a:spcBef>
                <a:spcPts val="0"/>
              </a:spcBef>
              <a:spcAft>
                <a:spcPts val="0"/>
              </a:spcAft>
            </a:pPr>
            <a:r>
              <a:rPr lang="en"/>
              <a:t>Reading:</a:t>
            </a:r>
          </a:p>
          <a:p>
            <a:pPr indent="-228600" lvl="2" marL="1371600" marR="0" rtl="0" algn="l">
              <a:lnSpc>
                <a:spcPct val="120000"/>
              </a:lnSpc>
              <a:spcBef>
                <a:spcPts val="0"/>
              </a:spcBef>
              <a:spcAft>
                <a:spcPts val="0"/>
              </a:spcAft>
            </a:pPr>
            <a:r>
              <a:rPr lang="en"/>
              <a:t>Sommerville, ch. 9</a:t>
            </a:r>
          </a:p>
          <a:p>
            <a:pPr indent="-228600" lvl="0" marL="457200" marR="0" rtl="0" algn="l">
              <a:lnSpc>
                <a:spcPct val="120000"/>
              </a:lnSpc>
              <a:spcBef>
                <a:spcPts val="0"/>
              </a:spcBef>
              <a:spcAft>
                <a:spcPts val="0"/>
              </a:spcAft>
            </a:pPr>
            <a:r>
              <a:rPr lang="en"/>
              <a:t>Practice Final is up.</a:t>
            </a:r>
          </a:p>
          <a:p>
            <a:pPr indent="-228600" lvl="1" marL="914400" marR="0" rtl="0" algn="l">
              <a:lnSpc>
                <a:spcPct val="120000"/>
              </a:lnSpc>
              <a:spcBef>
                <a:spcPts val="0"/>
              </a:spcBef>
              <a:spcAft>
                <a:spcPts val="0"/>
              </a:spcAft>
            </a:pPr>
            <a:r>
              <a:rPr lang="en"/>
              <a:t>We will go over this during the last class.</a:t>
            </a:r>
          </a:p>
          <a:p>
            <a:pPr indent="-228600" lvl="0" marL="457200" marR="0" rtl="0" algn="l">
              <a:lnSpc>
                <a:spcPct val="120000"/>
              </a:lnSpc>
              <a:spcBef>
                <a:spcPts val="0"/>
              </a:spcBef>
              <a:spcAft>
                <a:spcPts val="0"/>
              </a:spcAft>
            </a:pPr>
            <a:r>
              <a:rPr lang="en"/>
              <a:t>Homework 5 is up. </a:t>
            </a:r>
          </a:p>
          <a:p>
            <a:pPr indent="-228600" lvl="0" marL="457200" marR="0" rtl="0" algn="l">
              <a:lnSpc>
                <a:spcPct val="120000"/>
              </a:lnSpc>
              <a:spcBef>
                <a:spcPts val="0"/>
              </a:spcBef>
              <a:spcAft>
                <a:spcPts val="0"/>
              </a:spcAft>
            </a:pPr>
            <a:r>
              <a:rPr lang="en"/>
              <a:t>Homework 4 due tomorrow.</a:t>
            </a:r>
          </a:p>
          <a:p>
            <a:pPr indent="-228600" lvl="1" marL="914400" marR="0" rtl="0" algn="l">
              <a:lnSpc>
                <a:spcPct val="120000"/>
              </a:lnSpc>
              <a:spcBef>
                <a:spcPts val="0"/>
              </a:spcBef>
              <a:spcAft>
                <a:spcPts val="0"/>
              </a:spcAft>
            </a:pPr>
            <a:r>
              <a:rPr lang="en"/>
              <a:t>Any questions?</a:t>
            </a:r>
          </a:p>
        </p:txBody>
      </p:sp>
      <p:sp>
        <p:nvSpPr>
          <p:cNvPr id="342" name="Shape 3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We Have Achieved Coverage?</a:t>
            </a:r>
          </a:p>
        </p:txBody>
      </p:sp>
      <p:sp>
        <p:nvSpPr>
          <p:cNvPr id="72" name="Shape 7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Set your sights on some structural coverage metric and test until that is achieved.</a:t>
            </a:r>
          </a:p>
          <a:p>
            <a:pPr indent="-228600" lvl="1" marL="914400" rtl="0">
              <a:lnSpc>
                <a:spcPct val="120000"/>
              </a:lnSpc>
              <a:spcBef>
                <a:spcPts val="0"/>
              </a:spcBef>
            </a:pPr>
            <a:r>
              <a:rPr lang="en"/>
              <a:t>branch coverage, condition coverage, etc.</a:t>
            </a:r>
          </a:p>
          <a:p>
            <a:pPr indent="-228600" lvl="0" marL="457200" rtl="0">
              <a:lnSpc>
                <a:spcPct val="120000"/>
              </a:lnSpc>
              <a:spcBef>
                <a:spcPts val="0"/>
              </a:spcBef>
            </a:pPr>
            <a:r>
              <a:rPr lang="en"/>
              <a:t>Problems?</a:t>
            </a: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We Run Out of Time?</a:t>
            </a:r>
          </a:p>
        </p:txBody>
      </p:sp>
      <p:sp>
        <p:nvSpPr>
          <p:cNvPr id="79" name="Shape 7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 “Budget Coverage Criterion”</a:t>
            </a:r>
          </a:p>
          <a:p>
            <a:pPr indent="-228600" lvl="1" marL="914400" rtl="0">
              <a:lnSpc>
                <a:spcPct val="120000"/>
              </a:lnSpc>
              <a:spcBef>
                <a:spcPts val="0"/>
              </a:spcBef>
            </a:pPr>
            <a:r>
              <a:rPr lang="en"/>
              <a:t>The usual answer to when testing is done.</a:t>
            </a:r>
          </a:p>
          <a:p>
            <a:pPr indent="-228600" lvl="1" marL="914400" rtl="0">
              <a:lnSpc>
                <a:spcPct val="120000"/>
              </a:lnSpc>
              <a:spcBef>
                <a:spcPts val="0"/>
              </a:spcBef>
            </a:pPr>
            <a:r>
              <a:rPr lang="en"/>
              <a:t>When we run out of time. </a:t>
            </a:r>
          </a:p>
          <a:p>
            <a:pPr indent="-228600" lvl="1" marL="914400" rtl="0">
              <a:lnSpc>
                <a:spcPct val="120000"/>
              </a:lnSpc>
              <a:spcBef>
                <a:spcPts val="0"/>
              </a:spcBef>
            </a:pPr>
            <a:r>
              <a:rPr lang="en"/>
              <a:t>When the money dries up.</a:t>
            </a:r>
          </a:p>
          <a:p>
            <a:pPr indent="-228600" lvl="0" marL="457200" rtl="0">
              <a:lnSpc>
                <a:spcPct val="120000"/>
              </a:lnSpc>
              <a:spcBef>
                <a:spcPts val="0"/>
              </a:spcBef>
            </a:pPr>
            <a:r>
              <a:rPr lang="en"/>
              <a:t>Problems?</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if We Make a Plan?</a:t>
            </a:r>
          </a:p>
        </p:txBody>
      </p:sp>
      <p:sp>
        <p:nvSpPr>
          <p:cNvPr id="86" name="Shape 8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Plan a series of tests carefully, then test according to that plan.</a:t>
            </a:r>
          </a:p>
          <a:p>
            <a:pPr indent="-228600" lvl="1" marL="914400" marR="0" rtl="0" algn="l">
              <a:lnSpc>
                <a:spcPct val="120000"/>
              </a:lnSpc>
              <a:spcBef>
                <a:spcPts val="0"/>
              </a:spcBef>
              <a:spcAft>
                <a:spcPts val="0"/>
              </a:spcAft>
            </a:pPr>
            <a:r>
              <a:rPr lang="en"/>
              <a:t>Consider forms of black and white box testing.</a:t>
            </a:r>
          </a:p>
          <a:p>
            <a:pPr indent="-228600" lvl="1" marL="914400" marR="0" rtl="0" algn="l">
              <a:lnSpc>
                <a:spcPct val="120000"/>
              </a:lnSpc>
              <a:spcBef>
                <a:spcPts val="0"/>
              </a:spcBef>
              <a:spcAft>
                <a:spcPts val="0"/>
              </a:spcAft>
            </a:pPr>
            <a:r>
              <a:rPr lang="en"/>
              <a:t>Factor in the budget and the cost of test case creation in choosing how we test.</a:t>
            </a:r>
          </a:p>
          <a:p>
            <a:pPr indent="-228600" lvl="0" marL="457200" marR="0" rtl="0" algn="l">
              <a:lnSpc>
                <a:spcPct val="120000"/>
              </a:lnSpc>
              <a:spcBef>
                <a:spcPts val="0"/>
              </a:spcBef>
              <a:spcAft>
                <a:spcPts val="0"/>
              </a:spcAft>
            </a:pPr>
            <a:r>
              <a:rPr lang="en"/>
              <a:t>When those tests are done, you are done.</a:t>
            </a:r>
          </a:p>
          <a:p>
            <a:pPr indent="-228600" lvl="0" marL="457200" rtl="0">
              <a:lnSpc>
                <a:spcPct val="120000"/>
              </a:lnSpc>
              <a:spcBef>
                <a:spcPts val="0"/>
              </a:spcBef>
            </a:pPr>
            <a:r>
              <a:rPr lang="en"/>
              <a:t>Problems?</a:t>
            </a: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 Revisited</a:t>
            </a:r>
          </a:p>
        </p:txBody>
      </p:sp>
      <p:sp>
        <p:nvSpPr>
          <p:cNvPr id="93" name="Shape 9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333333"/>
                </a:solidFill>
              </a:rPr>
              <a:t>Many testing techniques based on what we </a:t>
            </a:r>
            <a:r>
              <a:rPr i="1" lang="en">
                <a:solidFill>
                  <a:srgbClr val="333333"/>
                </a:solidFill>
              </a:rPr>
              <a:t>think should happen</a:t>
            </a:r>
            <a:r>
              <a:rPr lang="en">
                <a:solidFill>
                  <a:srgbClr val="333333"/>
                </a:solidFill>
              </a:rPr>
              <a:t>. Why not test based on </a:t>
            </a:r>
            <a:r>
              <a:rPr i="1" lang="en">
                <a:solidFill>
                  <a:srgbClr val="333333"/>
                </a:solidFill>
              </a:rPr>
              <a:t>what we think could go wrong</a:t>
            </a:r>
            <a:r>
              <a:rPr lang="en">
                <a:solidFill>
                  <a:srgbClr val="333333"/>
                </a:solidFill>
              </a:rPr>
              <a:t>?</a:t>
            </a:r>
          </a:p>
          <a:p>
            <a:pPr lvl="0" marR="0" rtl="0" algn="l">
              <a:lnSpc>
                <a:spcPct val="100000"/>
              </a:lnSpc>
              <a:spcBef>
                <a:spcPts val="600"/>
              </a:spcBef>
              <a:spcAft>
                <a:spcPts val="0"/>
              </a:spcAft>
              <a:buNone/>
            </a:pPr>
            <a:r>
              <a:t/>
            </a:r>
            <a:endParaRPr>
              <a:solidFill>
                <a:srgbClr val="333333"/>
              </a:solidFill>
            </a:endParaRPr>
          </a:p>
          <a:p>
            <a:pPr lvl="0" marR="0" rtl="0" algn="l">
              <a:lnSpc>
                <a:spcPct val="100000"/>
              </a:lnSpc>
              <a:spcBef>
                <a:spcPts val="600"/>
              </a:spcBef>
              <a:spcAft>
                <a:spcPts val="0"/>
              </a:spcAft>
              <a:buNone/>
            </a:pPr>
            <a:r>
              <a:rPr lang="en">
                <a:solidFill>
                  <a:srgbClr val="333333"/>
                </a:solidFill>
              </a:rPr>
              <a:t>Deliberately seed faults into a system, and see if you can distinguish the faulty system from the existing system.</a:t>
            </a: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a:t>
            </a:r>
          </a:p>
        </p:txBody>
      </p:sp>
      <p:sp>
        <p:nvSpPr>
          <p:cNvPr id="100" name="Shape 10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368300" lvl="0" marL="457200" rtl="0">
              <a:spcBef>
                <a:spcPts val="0"/>
              </a:spcBef>
              <a:buClr>
                <a:srgbClr val="333333"/>
              </a:buClr>
              <a:buSzPct val="100000"/>
              <a:buAutoNum type="arabicPeriod"/>
            </a:pPr>
            <a:r>
              <a:rPr lang="en" sz="2200">
                <a:solidFill>
                  <a:srgbClr val="333333"/>
                </a:solidFill>
              </a:rPr>
              <a:t>Select </a:t>
            </a:r>
            <a:r>
              <a:rPr i="1" lang="en" sz="2200">
                <a:solidFill>
                  <a:srgbClr val="333333"/>
                </a:solidFill>
              </a:rPr>
              <a:t>mutation operators</a:t>
            </a:r>
            <a:r>
              <a:rPr lang="en" sz="2200">
                <a:solidFill>
                  <a:srgbClr val="333333"/>
                </a:solidFill>
              </a:rPr>
              <a:t> - code transformations that represent classes of faults that we are interested in.</a:t>
            </a:r>
          </a:p>
          <a:p>
            <a:pPr indent="-368300" lvl="0" marL="457200" rtl="0">
              <a:spcBef>
                <a:spcPts val="0"/>
              </a:spcBef>
              <a:buClr>
                <a:srgbClr val="333333"/>
              </a:buClr>
              <a:buSzPct val="100000"/>
              <a:buAutoNum type="arabicPeriod"/>
            </a:pPr>
            <a:r>
              <a:rPr lang="en" sz="2200">
                <a:solidFill>
                  <a:srgbClr val="333333"/>
                </a:solidFill>
              </a:rPr>
              <a:t>Generate </a:t>
            </a:r>
            <a:r>
              <a:rPr i="1" lang="en" sz="2200">
                <a:solidFill>
                  <a:srgbClr val="333333"/>
                </a:solidFill>
              </a:rPr>
              <a:t>mutants</a:t>
            </a:r>
            <a:r>
              <a:rPr lang="en" sz="2200">
                <a:solidFill>
                  <a:srgbClr val="333333"/>
                </a:solidFill>
              </a:rPr>
              <a:t> by applying mutation operators to the program.</a:t>
            </a:r>
          </a:p>
          <a:p>
            <a:pPr indent="-368300" lvl="0" marL="457200" rtl="0">
              <a:spcBef>
                <a:spcPts val="0"/>
              </a:spcBef>
              <a:buClr>
                <a:srgbClr val="333333"/>
              </a:buClr>
              <a:buSzPct val="100000"/>
              <a:buAutoNum type="arabicPeriod"/>
            </a:pPr>
            <a:r>
              <a:rPr lang="en" sz="2200">
                <a:solidFill>
                  <a:srgbClr val="333333"/>
                </a:solidFill>
              </a:rPr>
              <a:t>Execute tests against the program and mutants to </a:t>
            </a:r>
            <a:r>
              <a:rPr i="1" lang="en" sz="2200">
                <a:solidFill>
                  <a:srgbClr val="333333"/>
                </a:solidFill>
              </a:rPr>
              <a:t>kill</a:t>
            </a:r>
            <a:r>
              <a:rPr lang="en" sz="2200">
                <a:solidFill>
                  <a:srgbClr val="333333"/>
                </a:solidFill>
              </a:rPr>
              <a:t> mutants. </a:t>
            </a:r>
          </a:p>
          <a:p>
            <a:pPr lvl="0" rtl="0">
              <a:spcBef>
                <a:spcPts val="0"/>
              </a:spcBef>
              <a:buClr>
                <a:schemeClr val="dk1"/>
              </a:buClr>
              <a:buFont typeface="Arial"/>
              <a:buNone/>
            </a:pPr>
            <a:r>
              <a:t/>
            </a:r>
            <a:endParaRPr sz="1100">
              <a:solidFill>
                <a:srgbClr val="333333"/>
              </a:solidFill>
            </a:endParaRPr>
          </a:p>
          <a:p>
            <a:pPr lvl="0" rtl="0">
              <a:spcBef>
                <a:spcPts val="0"/>
              </a:spcBef>
              <a:buClr>
                <a:schemeClr val="dk1"/>
              </a:buClr>
              <a:buSzPct val="45833"/>
              <a:buFont typeface="Arial"/>
              <a:buNone/>
            </a:pPr>
            <a:r>
              <a:rPr lang="en" sz="2400">
                <a:solidFill>
                  <a:srgbClr val="333333"/>
                </a:solidFill>
              </a:rPr>
              <a:t>Mutation testing is used to judge adequacy of a test suite, based on the idea that mutations represent real faults. </a:t>
            </a:r>
          </a:p>
          <a:p>
            <a:pPr indent="-228600" lvl="0" marL="457200" rtl="0">
              <a:spcBef>
                <a:spcPts val="0"/>
              </a:spcBef>
              <a:buClr>
                <a:srgbClr val="333333"/>
              </a:buClr>
              <a:buSzPct val="100000"/>
            </a:pPr>
            <a:r>
              <a:rPr lang="en" sz="2200">
                <a:solidFill>
                  <a:srgbClr val="333333"/>
                </a:solidFill>
              </a:rPr>
              <a:t>Relies on two assumptions: </a:t>
            </a:r>
          </a:p>
          <a:p>
            <a:pPr indent="-228600" lvl="1" marL="914400" rtl="0">
              <a:spcBef>
                <a:spcPts val="0"/>
              </a:spcBef>
              <a:buClr>
                <a:srgbClr val="333333"/>
              </a:buClr>
              <a:buSzPct val="100000"/>
            </a:pPr>
            <a:r>
              <a:rPr b="1" lang="en" sz="2200">
                <a:solidFill>
                  <a:srgbClr val="333333"/>
                </a:solidFill>
              </a:rPr>
              <a:t>competent programmer hypothesis</a:t>
            </a:r>
            <a:r>
              <a:rPr lang="en" sz="2200">
                <a:solidFill>
                  <a:srgbClr val="333333"/>
                </a:solidFill>
              </a:rPr>
              <a:t> </a:t>
            </a:r>
          </a:p>
          <a:p>
            <a:pPr indent="-228600" lvl="2" marL="1371600" rtl="0">
              <a:spcBef>
                <a:spcPts val="0"/>
              </a:spcBef>
              <a:buClr>
                <a:srgbClr val="333333"/>
              </a:buClr>
              <a:buSzPct val="100000"/>
            </a:pPr>
            <a:r>
              <a:rPr lang="en" sz="2200">
                <a:solidFill>
                  <a:srgbClr val="333333"/>
                </a:solidFill>
              </a:rPr>
              <a:t>(the program is close to correct)</a:t>
            </a:r>
          </a:p>
          <a:p>
            <a:pPr indent="-228600" lvl="1" marL="914400" rtl="0">
              <a:spcBef>
                <a:spcPts val="0"/>
              </a:spcBef>
              <a:buClr>
                <a:srgbClr val="333333"/>
              </a:buClr>
              <a:buSzPct val="100000"/>
            </a:pPr>
            <a:r>
              <a:rPr b="1" lang="en" sz="2200">
                <a:solidFill>
                  <a:srgbClr val="333333"/>
                </a:solidFill>
              </a:rPr>
              <a:t>coupling hypothesis</a:t>
            </a:r>
            <a:r>
              <a:rPr lang="en" sz="2200">
                <a:solidFill>
                  <a:srgbClr val="333333"/>
                </a:solidFill>
              </a:rPr>
              <a:t> </a:t>
            </a:r>
          </a:p>
          <a:p>
            <a:pPr indent="-228600" lvl="2" marL="1371600" rtl="0">
              <a:spcBef>
                <a:spcPts val="0"/>
              </a:spcBef>
              <a:buClr>
                <a:srgbClr val="333333"/>
              </a:buClr>
              <a:buSzPct val="100000"/>
            </a:pPr>
            <a:r>
              <a:rPr lang="en" sz="2200">
                <a:solidFill>
                  <a:srgbClr val="333333"/>
                </a:solidFill>
              </a:rPr>
              <a:t>(small mutations cascade into larger faults). </a:t>
            </a:r>
          </a:p>
        </p:txBody>
      </p:sp>
      <p:sp>
        <p:nvSpPr>
          <p:cNvPr id="101" name="Shape 1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