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 On a related note, (read). The environment changes, and if you don’t keep up, your system will stop functioning as well, it will degrade as more errors appear from the failure of your system to keep up compatibility.</a:t>
            </a:r>
          </a:p>
          <a:p>
            <a:pPr lvl="0" rtl="0">
              <a:lnSpc>
                <a:spcPct val="120000"/>
              </a:lnSpc>
              <a:spcBef>
                <a:spcPts val="0"/>
              </a:spcBef>
              <a:buNone/>
            </a:pPr>
            <a:r>
              <a:rPr lang="en">
                <a:solidFill>
                  <a:schemeClr val="dk1"/>
                </a:solidFill>
              </a:rPr>
              <a:t>- Finally, (read). When planning maintenance, (read). Decide on new features based on their needs, and prioritize bug fixes based on what they run into when you patch the system.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So, software degrades as it is changed. No matter how good you are, no matter how you designed the system, no matter how much you plan for it, the system will get worse over time. You have to change the code more and more from its original intent, and that will leave its mark. What can you do about this? How can you slow that process of structural degradation?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 The most important thing you can do to prevent degradation is to spend time rewriting the code or altering the design of the system to accommodate the new changes. Refactoring is the process of rewriting the code orthe design to improve its structure, reduce its complexity, or make it easier to understand or maintain. </a:t>
            </a:r>
          </a:p>
          <a:p>
            <a:pPr rtl="0">
              <a:lnSpc>
                <a:spcPct val="120000"/>
              </a:lnSpc>
              <a:spcBef>
                <a:spcPts val="0"/>
              </a:spcBef>
              <a:buNone/>
            </a:pPr>
            <a:r>
              <a:rPr lang="en">
                <a:solidFill>
                  <a:schemeClr val="dk1"/>
                </a:solidFill>
              </a:rPr>
              <a:t>- Time spent refactoring is only spent on improving the structure. When you are refactoring, you put new functionality on hold.. You want to do nothing but concentrate on improving what is there. This is preventative maintenance that reduces the problems of future change.</a:t>
            </a:r>
          </a:p>
          <a:p>
            <a:pPr lvl="0" rtl="0">
              <a:lnSpc>
                <a:spcPct val="120000"/>
              </a:lnSpc>
              <a:spcBef>
                <a:spcPts val="0"/>
              </a:spcBef>
              <a:buNone/>
            </a:pPr>
            <a:r>
              <a:rPr lang="en">
                <a:solidFill>
                  <a:schemeClr val="dk1"/>
                </a:solidFill>
              </a:rPr>
              <a:t>- Refactoring should be something you perform continually. It will slow down the inclusion of new features, but it is a small time investment for a major reward. Refactoring can essentially halt the degradation of the system and can have a huge impact on the number of faults introduced during evolution. A little bt of refactoring can vastly extend the life of your software.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1-3). </a:t>
            </a:r>
          </a:p>
          <a:p>
            <a:pPr rtl="0">
              <a:lnSpc>
                <a:spcPct val="120000"/>
              </a:lnSpc>
              <a:spcBef>
                <a:spcPts val="0"/>
              </a:spcBef>
              <a:buNone/>
            </a:pPr>
            <a:r>
              <a:rPr lang="en">
                <a:solidFill>
                  <a:schemeClr val="dk1"/>
                </a:solidFill>
              </a:rPr>
              <a:t>Thus, (read). You want to run those tests, make sure that the existing code works, then work on refactoring. Once that is done, run the same tests and make sure you get the same results. Otherwise, something is wrong.</a:t>
            </a:r>
          </a:p>
          <a:p>
            <a:pPr lvl="0" rtl="0">
              <a:lnSpc>
                <a:spcPct val="120000"/>
              </a:lnSpc>
              <a:spcBef>
                <a:spcPts val="0"/>
              </a:spcBef>
              <a:buNone/>
            </a:pPr>
            <a:r>
              <a:rPr lang="en">
                <a:solidFill>
                  <a:schemeClr val="dk1"/>
                </a:solidFill>
              </a:rPr>
              <a:t>As a result, refactoring works best as a constant task that you interleave with new development. You constantly work to improve the structure of the system, patching holes and making the new additions a native part of that structure. Refactoring is not something that tends to work well if you need to rewrite the entire system. If you’re handed a legacy system, you probably will not be able to easily refactor it without a huge effort. Refactoring is something you do as part of maintenance over the entire evolution of the system.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1-4) How can you tell that it isn’t well designed? </a:t>
            </a:r>
          </a:p>
          <a:p>
            <a:pPr lvl="0" rtl="0">
              <a:lnSpc>
                <a:spcPct val="120000"/>
              </a:lnSpc>
              <a:spcBef>
                <a:spcPts val="0"/>
              </a:spcBef>
              <a:buNone/>
            </a:pPr>
            <a:r>
              <a:rPr lang="en">
                <a:solidFill>
                  <a:schemeClr val="dk1"/>
                </a:solidFill>
              </a:rPr>
              <a:t>(read 5-6). This code smells funny. Maybe there is something we can fix there?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There are dozens of these code smells, but to give a few examples.</a:t>
            </a:r>
          </a:p>
          <a:p>
            <a:pPr rtl="0">
              <a:lnSpc>
                <a:spcPct val="120000"/>
              </a:lnSpc>
              <a:spcBef>
                <a:spcPts val="0"/>
              </a:spcBef>
              <a:buNone/>
            </a:pPr>
            <a:r>
              <a:rPr lang="en">
                <a:solidFill>
                  <a:schemeClr val="dk1"/>
                </a:solidFill>
              </a:rPr>
              <a:t>- (read), If very similar or the same code is duplicated in multiple places, remove and implement those as a single class or function that is called as required. </a:t>
            </a:r>
          </a:p>
          <a:p>
            <a:pPr rtl="0">
              <a:lnSpc>
                <a:spcPct val="120000"/>
              </a:lnSpc>
              <a:spcBef>
                <a:spcPts val="0"/>
              </a:spcBef>
              <a:buNone/>
            </a:pPr>
            <a:r>
              <a:rPr lang="en">
                <a:solidFill>
                  <a:schemeClr val="dk1"/>
                </a:solidFill>
              </a:rPr>
              <a:t>- (read) Large bodies of code are hard to change or fix. If a method is too long, it is probably doing too much on its own. It is better to break it into multiple shorter methods.</a:t>
            </a:r>
          </a:p>
          <a:p>
            <a:pPr rtl="0">
              <a:lnSpc>
                <a:spcPct val="120000"/>
              </a:lnSpc>
              <a:spcBef>
                <a:spcPts val="0"/>
              </a:spcBef>
              <a:buNone/>
            </a:pPr>
            <a:r>
              <a:rPr lang="en">
                <a:solidFill>
                  <a:schemeClr val="dk1"/>
                </a:solidFill>
              </a:rPr>
              <a:t>- (read). You should avoid large blocks of code that determine a behavior based on an object type. Instead, take advantage of interfaces and polymorphism to do the same thing without the unnecessary  - and likely repeated - code. Remember the factory pattern, right? </a:t>
            </a:r>
          </a:p>
          <a:p>
            <a:pPr rtl="0">
              <a:lnSpc>
                <a:spcPct val="120000"/>
              </a:lnSpc>
              <a:spcBef>
                <a:spcPts val="0"/>
              </a:spcBef>
              <a:buNone/>
            </a:pPr>
            <a:r>
              <a:rPr lang="en">
                <a:solidFill>
                  <a:schemeClr val="dk1"/>
                </a:solidFill>
              </a:rPr>
              <a:t>- (read). If you see the exact same data stored in multiple objects, that’s a warning sign. You have to keep those synched up, and that might lead to problems. You should pull those attributes out and encapsulate them in a data container class - it can then be instantiated as an object that stores that data in one place at runtime</a:t>
            </a:r>
          </a:p>
          <a:p>
            <a:pPr rtl="0">
              <a:lnSpc>
                <a:spcPct val="120000"/>
              </a:lnSpc>
              <a:spcBef>
                <a:spcPts val="0"/>
              </a:spcBef>
              <a:buNone/>
            </a:pPr>
            <a:r>
              <a:rPr lang="en">
                <a:solidFill>
                  <a:schemeClr val="dk1"/>
                </a:solidFill>
              </a:rPr>
              <a:t>- (read) </a:t>
            </a:r>
          </a:p>
          <a:p>
            <a:pPr rtl="0">
              <a:lnSpc>
                <a:spcPct val="120000"/>
              </a:lnSpc>
              <a:spcBef>
                <a:spcPts val="0"/>
              </a:spcBef>
              <a:buNone/>
            </a:pPr>
            <a:r>
              <a:rPr lang="en">
                <a:solidFill>
                  <a:schemeClr val="dk1"/>
                </a:solidFill>
              </a:rPr>
              <a:t>- (read). Interface problems are common, where a method is called with the wrong parameters, or the parameters in the wrong order. Reduce problems with this by reducing the number of parameters passed in. Do you need all of those? Can you pass in an object instance containing multiple of those instead. GRADS - student record.</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 (read). Not necessarily repeated code, but multiple code blocks need to change to accommodate a bug fix or new feature.  This is related to the coupling problem, but if changes must be made in multiple places to add functionality or fix a bug, then refactoring might be able to compartmentalize future changes to fewer places in the code. Better control of how functionality is accessed.</a:t>
            </a:r>
          </a:p>
          <a:p>
            <a:pPr rtl="0">
              <a:lnSpc>
                <a:spcPct val="120000"/>
              </a:lnSpc>
              <a:spcBef>
                <a:spcPts val="0"/>
              </a:spcBef>
              <a:buNone/>
            </a:pPr>
            <a:r>
              <a:rPr lang="en">
                <a:solidFill>
                  <a:schemeClr val="dk1"/>
                </a:solidFill>
              </a:rPr>
              <a:t>- (read). If you can get to data that shouldn’t be accessible, then that needs to be fixed.</a:t>
            </a:r>
          </a:p>
          <a:p>
            <a:pPr rtl="0">
              <a:lnSpc>
                <a:spcPct val="120000"/>
              </a:lnSpc>
              <a:spcBef>
                <a:spcPts val="0"/>
              </a:spcBef>
              <a:buNone/>
            </a:pPr>
            <a:r>
              <a:rPr lang="en">
                <a:solidFill>
                  <a:schemeClr val="dk1"/>
                </a:solidFill>
              </a:rPr>
              <a:t>- (read). If it doesn’t use what it inherits, should it really be a child class? That just opens unnecessary potential for problems. </a:t>
            </a:r>
          </a:p>
          <a:p>
            <a:pPr rtl="0">
              <a:lnSpc>
                <a:spcPct val="120000"/>
              </a:lnSpc>
              <a:spcBef>
                <a:spcPts val="0"/>
              </a:spcBef>
              <a:buNone/>
            </a:pPr>
            <a:r>
              <a:rPr lang="en">
                <a:solidFill>
                  <a:schemeClr val="dk1"/>
                </a:solidFill>
              </a:rPr>
              <a:t>- (read). If you implemented something that isn’t needed, ditch it. Get rid of that complexity.</a:t>
            </a:r>
          </a:p>
          <a:p>
            <a:pPr rtl="0">
              <a:lnSpc>
                <a:spcPct val="120000"/>
              </a:lnSpc>
              <a:spcBef>
                <a:spcPts val="0"/>
              </a:spcBef>
              <a:buNone/>
            </a:pPr>
            <a:r>
              <a:rPr lang="en">
                <a:solidFill>
                  <a:schemeClr val="dk1"/>
                </a:solidFill>
              </a:rPr>
              <a:t>- (read) - a class should make use of all of its fields</a:t>
            </a:r>
          </a:p>
          <a:p>
            <a:pPr lvl="0" rtl="0">
              <a:lnSpc>
                <a:spcPct val="120000"/>
              </a:lnSpc>
              <a:spcBef>
                <a:spcPts val="0"/>
              </a:spcBef>
              <a:buNone/>
            </a:pPr>
            <a:r>
              <a:rPr lang="en">
                <a:solidFill>
                  <a:schemeClr val="dk1"/>
                </a:solidFill>
              </a:rPr>
              <a:t>-(read). In the interest of cohesion, we should keep usually keep related data and operations together. If you have functionality that operates on some data, keep those two in the same place. The exception comes when you have data that is used for multiple unrelated purposes. Like we mentioned on the previous slide, if multiple classes or subsystems use the same data, then you should separate it out on its own. But it should be a situation you justify.</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When these bad smells crop up, we want to refactor and improve the structure of the system. Now, refactoring can mean a dramatic overhaul of your system, but that shouldn’t generally be the case. If you need that big of a change, you’re in trouble, and that giant overhaul will probably introduce its own bugs and problems. So, refactoring should be a constant process of little changes that happen over time. Over time, we’ve come up with and codified a set of common code transformations that tend to be applied when you refactor. There are dozens of these, and this is just one big list. We’ll just go over a few, but if you’re interested, go to refactoring.com for explanations of all of these.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 give it a name that describes what it does, especially if this code appears in multiple locations</a:t>
            </a:r>
          </a:p>
          <a:p>
            <a:pPr rtl="0">
              <a:lnSpc>
                <a:spcPct val="120000"/>
              </a:lnSpc>
              <a:spcBef>
                <a:spcPts val="0"/>
              </a:spcBef>
              <a:buNone/>
            </a:pPr>
            <a:r>
              <a:rPr lang="en">
                <a:solidFill>
                  <a:schemeClr val="dk1"/>
                </a:solidFill>
              </a:rPr>
              <a:t>-Sometimes, however, you want to remove pointless methods. If you have a method that is as easy to understand as its name - something like a one or two liner, something you probably will never make changes to, you can inline it into locations where it is used and save anybody reading the code some work.</a:t>
            </a:r>
          </a:p>
          <a:p>
            <a:pPr rtl="0">
              <a:lnSpc>
                <a:spcPct val="120000"/>
              </a:lnSpc>
              <a:spcBef>
                <a:spcPts val="0"/>
              </a:spcBef>
              <a:buNone/>
            </a:pPr>
            <a:r>
              <a:rPr lang="en">
                <a:solidFill>
                  <a:schemeClr val="dk1"/>
                </a:solidFill>
              </a:rPr>
              <a:t>- (read). It’s pretty common to create temporary variables when doing things like swapping array positions. We often reuse those for other purposes too. Don’t reuse them. This is a common source of issues. Instead, create new temporary variables.</a:t>
            </a:r>
          </a:p>
          <a:p>
            <a:pPr rtl="0">
              <a:lnSpc>
                <a:spcPct val="120000"/>
              </a:lnSpc>
              <a:spcBef>
                <a:spcPts val="0"/>
              </a:spcBef>
              <a:buNone/>
            </a:pPr>
            <a:r>
              <a:rPr lang="en">
                <a:solidFill>
                  <a:schemeClr val="dk1"/>
                </a:solidFill>
              </a:rPr>
              <a:t>- (read)</a:t>
            </a:r>
          </a:p>
          <a:p>
            <a:pPr lvl="0" rtl="0">
              <a:lnSpc>
                <a:spcPct val="120000"/>
              </a:lnSpc>
              <a:spcBef>
                <a:spcPts val="0"/>
              </a:spcBef>
              <a:buNone/>
            </a:pPr>
            <a:r>
              <a:rPr lang="en">
                <a:solidFill>
                  <a:schemeClr val="dk1"/>
                </a:solidFill>
              </a:rPr>
              <a:t>- You generally have multiple options to solve a problem. If an algorithm makes no sense to anybody who didn’t write it, swap it out for one that does.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Today, we will end the class on this question. We will discuss the topic that no one seems to spend much time thinking about - what happens to software after it’s out in the world. We will discuss the maintenance of software, how it evolves, and how to keep it working, and what to do where you get handed legacy code.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Don’t allow that unnecessary link to exist, it clearly belongs elsewhere</a:t>
            </a:r>
          </a:p>
          <a:p>
            <a:pPr rtl="0">
              <a:lnSpc>
                <a:spcPct val="120000"/>
              </a:lnSpc>
              <a:spcBef>
                <a:spcPts val="0"/>
              </a:spcBef>
              <a:buNone/>
            </a:pPr>
            <a:r>
              <a:rPr lang="en">
                <a:solidFill>
                  <a:schemeClr val="dk1"/>
                </a:solidFill>
              </a:rPr>
              <a:t>(read) - chop out part of that class and let it stand alone as an independent, highly cohesive unit</a:t>
            </a:r>
          </a:p>
          <a:p>
            <a:pPr rtl="0">
              <a:lnSpc>
                <a:spcPct val="120000"/>
              </a:lnSpc>
              <a:spcBef>
                <a:spcPts val="0"/>
              </a:spcBef>
              <a:buNone/>
            </a:pPr>
            <a:r>
              <a:rPr lang="en">
                <a:solidFill>
                  <a:schemeClr val="dk1"/>
                </a:solidFill>
              </a:rPr>
              <a:t>(read) - at the same time, there’s no sense in having classes for the sake of classes. If it has only a couple of simple methods, and could be grouped into something else without harming cohesion of that class, do it. That will just make it harder to find what you’re looking for. Half of the lessons of good design revolve around organization. Being able to find a line of code anywhere in a system is a powerful thing.</a:t>
            </a:r>
          </a:p>
          <a:p>
            <a:pPr rtl="0">
              <a:lnSpc>
                <a:spcPct val="120000"/>
              </a:lnSpc>
              <a:spcBef>
                <a:spcPts val="0"/>
              </a:spcBef>
              <a:buNone/>
            </a:pPr>
            <a:r>
              <a:rPr lang="en">
                <a:solidFill>
                  <a:schemeClr val="dk1"/>
                </a:solidFill>
              </a:rPr>
              <a:t>(read). Again, unnecessary coupling. Get rid of that class and simplify the between class relationships</a:t>
            </a:r>
          </a:p>
          <a:p>
            <a:pPr lvl="0" rtl="0">
              <a:lnSpc>
                <a:spcPct val="120000"/>
              </a:lnSpc>
              <a:spcBef>
                <a:spcPts val="0"/>
              </a:spcBef>
              <a:buNone/>
            </a:pPr>
            <a:r>
              <a:rPr lang="en">
                <a:solidFill>
                  <a:schemeClr val="dk1"/>
                </a:solidFill>
              </a:rPr>
              <a:t>If you’ve imported some external functionality, some class from a code library, and you need to add some kind of functionality to it, but you just have it as a binary, not source code you can modify, then you want to create a wrapper around it essentially - use composition. Create a method in the client class that adds the new functionality, pass in the imported object as a parameter so that you can access the info you need, then return the solution from that method.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something complex enough to be hard to read, to need debugging, then turn it into a method that is easier to read and work with, then call that method in the if condition.</a:t>
            </a:r>
          </a:p>
          <a:p>
            <a:pPr rtl="0">
              <a:lnSpc>
                <a:spcPct val="120000"/>
              </a:lnSpc>
              <a:spcBef>
                <a:spcPts val="0"/>
              </a:spcBef>
              <a:buNone/>
            </a:pPr>
            <a:r>
              <a:rPr lang="en">
                <a:solidFill>
                  <a:schemeClr val="dk1"/>
                </a:solidFill>
              </a:rPr>
              <a:t>(read)</a:t>
            </a:r>
          </a:p>
          <a:p>
            <a:pPr rtl="0">
              <a:lnSpc>
                <a:spcPct val="120000"/>
              </a:lnSpc>
              <a:spcBef>
                <a:spcPts val="0"/>
              </a:spcBef>
              <a:buNone/>
            </a:pPr>
            <a:r>
              <a:rPr lang="en">
                <a:solidFill>
                  <a:schemeClr val="dk1"/>
                </a:solidFill>
              </a:rPr>
              <a:t>We’ve repeated this same idea a couple of times, but (read). Don’t worry about which exact type of child class you’re working with, just program for any form of that parent or anything that implements a defined interface.</a:t>
            </a:r>
          </a:p>
          <a:p>
            <a:pPr rtl="0">
              <a:lnSpc>
                <a:spcPct val="120000"/>
              </a:lnSpc>
              <a:spcBef>
                <a:spcPts val="0"/>
              </a:spcBef>
              <a:buNone/>
            </a:pPr>
            <a:r>
              <a:rPr lang="en">
                <a:solidFill>
                  <a:schemeClr val="dk1"/>
                </a:solidFill>
              </a:rPr>
              <a:t>(read). Rather than have a set of simple attributes and require that a developer figure out from context how to connect them, create a new data class that groups those related attributes. This makes it easier to find all info you need without looking for the context in other project resources. You see a lot of this in the StudentRecord in GRADS - Term has multiple attributes grouped. CourseTaken. Etc.</a:t>
            </a:r>
          </a:p>
          <a:p>
            <a:pPr lvl="0" rtl="0">
              <a:lnSpc>
                <a:spcPct val="120000"/>
              </a:lnSpc>
              <a:spcBef>
                <a:spcPts val="0"/>
              </a:spcBef>
              <a:buNone/>
            </a:pPr>
            <a:r>
              <a:rPr lang="en">
                <a:solidFill>
                  <a:schemeClr val="dk1"/>
                </a:solidFill>
              </a:rPr>
              <a:t>Similarly, Never use particular array indexes as special instances. x[1] is not meaningful to anybody except you. Instead, create a new class to handle the data and special instances of it.</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4" name="Shape 234"/>
        <p:cNvGrpSpPr/>
        <p:nvPr/>
      </p:nvGrpSpPr>
      <p:grpSpPr>
        <a:xfrm>
          <a:off x="0" y="0"/>
          <a:ext cx="0" cy="0"/>
          <a:chOff x="0" y="0"/>
          <a:chExt cx="0" cy="0"/>
        </a:xfrm>
      </p:grpSpPr>
      <p:sp>
        <p:nvSpPr>
          <p:cNvPr id="235" name="Shape 2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6" name="Shape 23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So, say you pass in an array by reference, the method sorts the array, then returns something like the sum of all items. So, you return two things - one as a direct return, the other by modifying an input passed in. Don’t do that. That creates confusion and makes it hard to fix problems. Split into two methods, a sort and a sum. Have each return one thing.</a:t>
            </a:r>
          </a:p>
          <a:p>
            <a:pPr rtl="0">
              <a:lnSpc>
                <a:spcPct val="120000"/>
              </a:lnSpc>
              <a:spcBef>
                <a:spcPts val="0"/>
              </a:spcBef>
              <a:buNone/>
            </a:pPr>
            <a:r>
              <a:rPr lang="en">
                <a:solidFill>
                  <a:schemeClr val="dk1"/>
                </a:solidFill>
              </a:rPr>
              <a:t>(read) - say we have a search of a list of employees and one version finds all developers, one finds all managers, and one finds all janitors. Instead, create one search and pass in the employee type you’re looking for.</a:t>
            </a:r>
          </a:p>
          <a:p>
            <a:pPr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Many modern IDES - I know Eclipse and Visual Studio do this, but I’m sure others do as well - have the ability to perform these small scale microrefactorings at a mouse click. They can do things such as</a:t>
            </a:r>
          </a:p>
          <a:p>
            <a:pPr lvl="0" rtl="0">
              <a:lnSpc>
                <a:spcPct val="120000"/>
              </a:lnSpc>
              <a:spcBef>
                <a:spcPts val="0"/>
              </a:spcBef>
              <a:buNone/>
            </a:pPr>
            <a:r>
              <a:rPr lang="en">
                <a:solidFill>
                  <a:schemeClr val="dk1"/>
                </a:solidFill>
              </a:rPr>
              <a:t>- rename variables, classes, or methods. extract commonly repeated code blocks into their own methods, change a poorly-designed method signature, create an interface from classes that share common behaviors, and help you design self-documenting code. Take advantage of those features constantly. IT takes seconds and you get better code as a result.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Refactoring has huge benefits for the long-term upkeep of a project, but it isn’t all sunshine and puppies. You’re transforming code, and that is a risk of breaking it. (read)</a:t>
            </a:r>
          </a:p>
          <a:p>
            <a:pPr lvl="0" rtl="0">
              <a:lnSpc>
                <a:spcPct val="120000"/>
              </a:lnSpc>
              <a:spcBef>
                <a:spcPts val="0"/>
              </a:spcBef>
              <a:buNone/>
            </a:pPr>
            <a:r>
              <a:rPr lang="en">
                <a:solidFill>
                  <a:schemeClr val="dk1"/>
                </a:solidFill>
              </a:rPr>
              <a:t>So, be careful when refactoring - make sure the redesign is better, make sure it still works, and make sure it is well documented.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That said, those risks aren’t why refactoring is often ignored - (read)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3" name="Shape 263"/>
        <p:cNvGrpSpPr/>
        <p:nvPr/>
      </p:nvGrpSpPr>
      <p:grpSpPr>
        <a:xfrm>
          <a:off x="0" y="0"/>
          <a:ext cx="0" cy="0"/>
          <a:chOff x="0" y="0"/>
          <a:chExt cx="0" cy="0"/>
        </a:xfrm>
      </p:grpSpPr>
      <p:sp>
        <p:nvSpPr>
          <p:cNvPr id="264" name="Shape 2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5" name="Shape 2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However, the reality is that (read)</a:t>
            </a:r>
          </a:p>
          <a:p>
            <a:pPr lvl="0" rtl="0">
              <a:lnSpc>
                <a:spcPct val="120000"/>
              </a:lnSpc>
              <a:spcBef>
                <a:spcPts val="0"/>
              </a:spcBef>
              <a:buNone/>
            </a:pPr>
            <a:r>
              <a:rPr lang="en">
                <a:solidFill>
                  <a:schemeClr val="dk1"/>
                </a:solidFill>
              </a:rPr>
              <a:t>Developers prefer working with code that is easier to understand and maintain.</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2" name="Shape 2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Google has a lot to say about refactoring, and has company-wide initiatives to make sure that refactoring happens and is rewarded. Here is what Victoria Kirst, a software engineer at google had to say.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But, the common reasons to do it are incorrect (read)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hand out, discuss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9" name="Shape 7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Remember this little picture from the first class. This is our typical development process. We come up with an idea, we elicit requirements and specify the details of how we make them happen, we design the software, we write the code, and we test it.</a:t>
            </a:r>
          </a:p>
          <a:p>
            <a:pPr lvl="0" rtl="0">
              <a:lnSpc>
                <a:spcPct val="120000"/>
              </a:lnSpc>
              <a:spcBef>
                <a:spcPts val="0"/>
              </a:spcBef>
              <a:buNone/>
            </a:pPr>
            <a:r>
              <a:rPr lang="en">
                <a:solidFill>
                  <a:schemeClr val="dk1"/>
                </a:solidFill>
              </a:rPr>
              <a:t>This works as an outline of the course, but it isn’t the whole picture. That last bit encompasses a period of time longer than everything before - and often involved more work. Software development is more of a repeating spiral.</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 setLineItems in both LineItemList, LineItem, getting the price total three(!) times</a:t>
            </a:r>
          </a:p>
          <a:p>
            <a:pPr rtl="0">
              <a:lnSpc>
                <a:spcPct val="120000"/>
              </a:lnSpc>
              <a:spcBef>
                <a:spcPts val="0"/>
              </a:spcBef>
              <a:buNone/>
            </a:pPr>
            <a:r>
              <a:rPr lang="en">
                <a:solidFill>
                  <a:schemeClr val="dk1"/>
                </a:solidFill>
              </a:rPr>
              <a:t>- writeOrder is fairly complex. It could probably be broken down. In fact, it is pretty clearly doing two major jobs. We could turn this into two methods that can be better tested in isolation. In fact, there already is a get total method. This is just duplicate code that we don’t need. Hell, we calculate it twice here for some reason. This is a mess.</a:t>
            </a:r>
          </a:p>
          <a:p>
            <a:pPr rtl="0">
              <a:lnSpc>
                <a:spcPct val="120000"/>
              </a:lnSpc>
              <a:spcBef>
                <a:spcPts val="0"/>
              </a:spcBef>
              <a:buNone/>
            </a:pPr>
            <a:r>
              <a:rPr lang="en">
                <a:solidFill>
                  <a:schemeClr val="dk1"/>
                </a:solidFill>
              </a:rPr>
              <a:t>- Why isn’t getTotal in lineItemList? What does lineItemList even do? Nothing - there is no point to it, the code just grabs the vector and directly operates on that.</a:t>
            </a:r>
          </a:p>
          <a:p>
            <a:pPr lvl="0" rtl="0">
              <a:lnSpc>
                <a:spcPct val="120000"/>
              </a:lnSpc>
              <a:spcBef>
                <a:spcPts val="0"/>
              </a:spcBef>
              <a:buNone/>
            </a:pPr>
            <a:r>
              <a:rPr lang="en">
                <a:solidFill>
                  <a:schemeClr val="dk1"/>
                </a:solidFill>
              </a:rPr>
              <a:t>- Why isn’t the price part of the constructor for line item? That should always be used.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Refactoring is good and all if you’re maintaining your own code, and if you get to be involved throughout the evolution of the system, but at some point, you’re going to have to deal with legacy systems. Once a company has something that works - however poorly - they aren’t going to be quick to replace it. So, you’re going to get old code dumped on you and you’ll have to figure out a way to keep it working and get it running with your new project. That code may not have been constantly refactored, it might be written using tools and languages that are no longer supported, and you might not have much time or budget to modernize the thing. So, what do you do?</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When you get handed a bunch of legacy code, it is often going to be difficult to understand or change. It’s someone else’s code, and it may have been written without regard for understandability or maintainability. What can you do? The first thing to do is to decide on a strategy. You essentially have four options.</a:t>
            </a:r>
          </a:p>
          <a:p>
            <a:pPr lvl="0" rtl="0">
              <a:lnSpc>
                <a:spcPct val="120000"/>
              </a:lnSpc>
              <a:spcBef>
                <a:spcPts val="0"/>
              </a:spcBef>
              <a:buNone/>
            </a:pPr>
            <a:r>
              <a:rPr lang="en">
                <a:solidFill>
                  <a:schemeClr val="dk1"/>
                </a:solidFill>
              </a:rPr>
              <a:t>- (read). If it’s not worth the hassle, if it isn’t needed to continue business, then you an ditch it. You’ll need a good argument for doing so, but that is sometimes the best option</a:t>
            </a:r>
          </a:p>
          <a:p>
            <a:pPr lvl="0" rtl="0">
              <a:lnSpc>
                <a:spcPct val="120000"/>
              </a:lnSpc>
              <a:spcBef>
                <a:spcPts val="0"/>
              </a:spcBef>
              <a:buNone/>
            </a:pPr>
            <a:r>
              <a:rPr lang="en">
                <a:solidFill>
                  <a:schemeClr val="dk1"/>
                </a:solidFill>
              </a:rPr>
              <a:t>-  If the system is relatively stable, the best thing might be to (read)</a:t>
            </a:r>
          </a:p>
          <a:p>
            <a:pPr lvl="0" rtl="0">
              <a:lnSpc>
                <a:spcPct val="120000"/>
              </a:lnSpc>
              <a:spcBef>
                <a:spcPts val="0"/>
              </a:spcBef>
              <a:buNone/>
            </a:pPr>
            <a:r>
              <a:rPr lang="en">
                <a:solidFill>
                  <a:schemeClr val="dk1"/>
                </a:solidFill>
              </a:rPr>
              <a:t>- If system quality has degraded and changes need to be made - or even just interfacing it with your new code - you may need to reengineer the system and work on getting it repaired enough to work with.</a:t>
            </a:r>
          </a:p>
          <a:p>
            <a:pPr lvl="0" rtl="0">
              <a:lnSpc>
                <a:spcPct val="120000"/>
              </a:lnSpc>
              <a:spcBef>
                <a:spcPts val="0"/>
              </a:spcBef>
              <a:buNone/>
            </a:pPr>
            <a:r>
              <a:rPr lang="en">
                <a:solidFill>
                  <a:schemeClr val="dk1"/>
                </a:solidFill>
              </a:rPr>
              <a:t>- If all else fails, you may have to completely replace all or part of the legacy system with newly engineered components to get it up to speed.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That said, replacement should be the last option, used only when you can’t salvage the existing codebase. The first thing to do is see if you can reengineer these systems to improve their structure and understandability.</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9" name="Shape 31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So, why not replace? This is the opposite of the refactoring question. If is isn’t quite working, why not replace it?</a:t>
            </a:r>
          </a:p>
          <a:p>
            <a:pPr rtl="0">
              <a:lnSpc>
                <a:spcPct val="120000"/>
              </a:lnSpc>
              <a:spcBef>
                <a:spcPts val="0"/>
              </a:spcBef>
              <a:buNone/>
            </a:pPr>
            <a:r>
              <a:rPr lang="en">
                <a:solidFill>
                  <a:schemeClr val="dk1"/>
                </a:solidFill>
              </a:rPr>
              <a:t>(read) This is the “don’t reinvent the wheel option”. We have something that sort of works for our needs, why not try to work with it. We have a known quantity.</a:t>
            </a:r>
          </a:p>
          <a:p>
            <a:pPr lvl="0" rtl="0">
              <a:lnSpc>
                <a:spcPct val="120000"/>
              </a:lnSpc>
              <a:spcBef>
                <a:spcPts val="0"/>
              </a:spcBef>
              <a:buNone/>
            </a:pPr>
            <a:r>
              <a:rPr lang="en">
                <a:solidFill>
                  <a:schemeClr val="dk1"/>
                </a:solidFill>
              </a:rPr>
              <a:t>(read) If you can get it working, it can be (read).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There are several activities that can be conducted with the goal of reengineering the software. A few include.</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3" name="Shape 3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There are several activities that can be conducted with the goal of reengineering the software. A few include.</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0" name="Shape 34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That said, (read all)</a:t>
            </a:r>
          </a:p>
          <a:p>
            <a:pPr lvl="0" rtl="0">
              <a:lnSpc>
                <a:spcPct val="120000"/>
              </a:lnSpc>
              <a:spcBef>
                <a:spcPts val="0"/>
              </a:spcBef>
              <a:buNone/>
            </a:pPr>
            <a:r>
              <a:rPr lang="en">
                <a:solidFill>
                  <a:schemeClr val="dk1"/>
                </a:solidFill>
              </a:rPr>
              <a:t>Reengineering can improve maintainability, but the reengineered system will not be a maintainable as a new system developed from the ground up for maintainability.</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4" name="Shape 3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The real software development process looks more like a spiral with requirements, design, implementation, and testing going on over and over again throughout the life of the system. When you release, you’ve only completed the initial system. No modern system is one and done. Changes will be proposed, bugs will need to be smashed, and the development for release 2 is going to begin almost immediately. In fact, the need for evolution may be so obvious even before the system is deployed that later releases might start development before the first release is out the door. </a:t>
            </a:r>
          </a:p>
          <a:p>
            <a:pPr lvl="0" rtl="0">
              <a:lnSpc>
                <a:spcPct val="120000"/>
              </a:lnSpc>
              <a:spcBef>
                <a:spcPts val="0"/>
              </a:spcBef>
              <a:buNone/>
            </a:pPr>
            <a:r>
              <a:rPr lang="en">
                <a:solidFill>
                  <a:schemeClr val="dk1"/>
                </a:solidFill>
              </a:rPr>
              <a:t>How this usually works is on the right. After initial development and release, you tend to enter a long cycle of evolutions, where new features and large-scale fault fixes are applied. Once the problems are fixes and the major features are added, changes slow. We’ll talk about this more, but software evolution is hard. As the software is modified, its structure tends to degrade. Changes become harder to implement, and tend to introduce problems because we keep bolting new structure onto a system that may not be designed for it. We increase coupling and break cohesion. At some point, we reach a point where making big changes - adding features - becomes too expensive to justify or enthusiasm cools, or we just can’t think of anything to add. At this point, you tend to enter a cycle of servicing, where you release small patches from time to time and update to deal with environmental changes, but you stop making large changes. Finally, you move into the phaseout stage, stop supporting the system, and try to move customers over to your replacement.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1" name="Shape 3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 name="Shape 11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Software maintenance is the term we use for any change we make to a system after it is released. These can be simple bug fixes or complete overhauls of the existing code structure. Typically, we can sort changes into three categories.</a:t>
            </a:r>
          </a:p>
          <a:p>
            <a:pPr rtl="0">
              <a:lnSpc>
                <a:spcPct val="120000"/>
              </a:lnSpc>
              <a:spcBef>
                <a:spcPts val="0"/>
              </a:spcBef>
              <a:buNone/>
            </a:pPr>
            <a:r>
              <a:rPr lang="en">
                <a:solidFill>
                  <a:schemeClr val="dk1"/>
                </a:solidFill>
              </a:rPr>
              <a:t>- (read). Coding errors tend to be cheap to fix and only require a small number of code changes. Design changes are more expensive, since they usually involve multiple code changes, often a fair amount of structural overhaul and reimplementation. Requirements changes are insanely expensive because they usually require extensive system redesign.</a:t>
            </a:r>
          </a:p>
          <a:p>
            <a:pPr rtl="0">
              <a:lnSpc>
                <a:spcPct val="120000"/>
              </a:lnSpc>
              <a:spcBef>
                <a:spcPts val="0"/>
              </a:spcBef>
              <a:buNone/>
            </a:pPr>
            <a:r>
              <a:rPr lang="en">
                <a:solidFill>
                  <a:schemeClr val="dk1"/>
                </a:solidFill>
              </a:rPr>
              <a:t>- (read)/ The environment changes, so we change too. (read description). </a:t>
            </a:r>
          </a:p>
          <a:p>
            <a:pPr rtl="0">
              <a:lnSpc>
                <a:spcPct val="120000"/>
              </a:lnSpc>
              <a:spcBef>
                <a:spcPts val="0"/>
              </a:spcBef>
              <a:buNone/>
            </a:pPr>
            <a:r>
              <a:rPr lang="en">
                <a:solidFill>
                  <a:schemeClr val="dk1"/>
                </a:solidFill>
              </a:rPr>
              <a:t>- (read). The scale of these changes tends to be greater than the others - you’re adding entirely new functionality! And these may introduce new faults.</a:t>
            </a:r>
          </a:p>
          <a:p>
            <a:pPr lvl="0" rtl="0">
              <a:lnSpc>
                <a:spcPct val="120000"/>
              </a:lnSpc>
              <a:spcBef>
                <a:spcPts val="0"/>
              </a:spcBef>
              <a:buNone/>
            </a:pPr>
            <a:r>
              <a:rPr lang="en">
                <a:solidFill>
                  <a:schemeClr val="dk1"/>
                </a:solidFill>
              </a:rPr>
              <a:t>- In practice, these categories aren’t completely distinct. You might mix all three in a new release. You might add new features to take advantage of environmental changes, you might fix bugs when you port to the new OS, etc</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4" name="Shape 12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 The cost of maintenance is often surprising. You’d think that you would pour most of your time and effort into the initial development, but Multiple surveys agree on this: maintenance costs more, way more. In general, maintenance costs at least twice as much as development, and accounts for 2/3rds of the total system budget. Up to four times(read). </a:t>
            </a:r>
          </a:p>
          <a:p>
            <a:pPr rtl="0">
              <a:lnSpc>
                <a:spcPct val="120000"/>
              </a:lnSpc>
              <a:spcBef>
                <a:spcPts val="0"/>
              </a:spcBef>
              <a:buNone/>
            </a:pPr>
            <a:r>
              <a:rPr lang="en">
                <a:solidFill>
                  <a:schemeClr val="dk1"/>
                </a:solidFill>
              </a:rPr>
              <a:t>Logically, most of that cost tends to go towards implementing new features rather than bug fixes or environment adaptations. New development is expensive. But, you will also spend a lot of money on upkeep.</a:t>
            </a:r>
          </a:p>
          <a:p>
            <a:pPr lvl="0" rtl="0">
              <a:lnSpc>
                <a:spcPct val="120000"/>
              </a:lnSpc>
              <a:spcBef>
                <a:spcPts val="0"/>
              </a:spcBef>
              <a:buNone/>
            </a:pPr>
            <a:r>
              <a:rPr lang="en">
                <a:solidFill>
                  <a:schemeClr val="dk1"/>
                </a:solidFill>
              </a:rPr>
              <a:t>(read breakdown).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 Why is maintenance so expensive, then? Yes, the software might live on for years, and the costs will accumulate, but also - maintenance is hard. </a:t>
            </a:r>
          </a:p>
          <a:p>
            <a:pPr rtl="0">
              <a:lnSpc>
                <a:spcPct val="120000"/>
              </a:lnSpc>
              <a:spcBef>
                <a:spcPts val="0"/>
              </a:spcBef>
              <a:buNone/>
            </a:pPr>
            <a:r>
              <a:rPr lang="en">
                <a:solidFill>
                  <a:schemeClr val="dk1"/>
                </a:solidFill>
              </a:rPr>
              <a:t>(read 1-2) Don’t touch it. If you poke the system too hard, it will break. It’s fragile, and we don’t quite understand it, yet we keep bolting new patches onto it. </a:t>
            </a:r>
          </a:p>
          <a:p>
            <a:pPr rtl="0">
              <a:lnSpc>
                <a:spcPct val="120000"/>
              </a:lnSpc>
              <a:spcBef>
                <a:spcPts val="0"/>
              </a:spcBef>
              <a:buNone/>
            </a:pPr>
            <a:r>
              <a:rPr lang="en">
                <a:solidFill>
                  <a:schemeClr val="dk1"/>
                </a:solidFill>
              </a:rPr>
              <a:t>And, developers have to prioritize new development over maintaining a system- that’s business. We’re probably going to get more money from new software. So, we let broken software sit there for long periods of time and then take shortcuts when we patch, we don’t properly work changes into the design, but keep duct taping new parts on. </a:t>
            </a:r>
          </a:p>
          <a:p>
            <a:pPr lvl="0" rtl="0">
              <a:lnSpc>
                <a:spcPct val="120000"/>
              </a:lnSpc>
              <a:spcBef>
                <a:spcPts val="0"/>
              </a:spcBef>
              <a:buNone/>
            </a:pPr>
            <a:r>
              <a:rPr lang="en">
                <a:solidFill>
                  <a:schemeClr val="dk1"/>
                </a:solidFill>
              </a:rPr>
              <a:t>The key to smooth (read last point)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Software has been around for awhile now, and although computing paradigms have changed dramatically over the years, there are a few lessons we’ve learned about how software evolves. </a:t>
            </a:r>
          </a:p>
          <a:p>
            <a:pPr rtl="0">
              <a:lnSpc>
                <a:spcPct val="120000"/>
              </a:lnSpc>
              <a:spcBef>
                <a:spcPts val="0"/>
              </a:spcBef>
              <a:buNone/>
            </a:pPr>
            <a:r>
              <a:rPr lang="en">
                <a:solidFill>
                  <a:schemeClr val="dk1"/>
                </a:solidFill>
              </a:rPr>
              <a:t>- The first of these laws is that (read). (read), business needs change, environments change, and the software must evolve to accommodate the new requirements. The thing is, this is a chicken and egg problem too. The act of changing software and reintroducing the changed system causes environmental changes - users react, their usage patterns adapt to the changes you’ve made, other companies change their competing software. So, the entire cycles of responding to requirements changes begins again.</a:t>
            </a:r>
          </a:p>
          <a:p>
            <a:pPr lvl="0" rtl="0">
              <a:lnSpc>
                <a:spcPct val="120000"/>
              </a:lnSpc>
              <a:spcBef>
                <a:spcPts val="0"/>
              </a:spcBef>
              <a:buNone/>
            </a:pPr>
            <a:r>
              <a:rPr lang="en">
                <a:solidFill>
                  <a:schemeClr val="dk1"/>
                </a:solidFill>
              </a:rPr>
              <a:t>- Even if you’ve planned for change, (read). (read). You designed the system as one unit, your initial design may have been cohesive, it may have been elegant and made sense, but it’s hard to anticipate future changes. You might have bolted new features on to the existing system, or had to make big changes to fix a bug, and by doing these things, the system becomes more complex. (read last point). And so, maintenance becomes more expensive, requires more effort.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 (read). So, inevitably, adding new functionality introduces new faults. The more changes you make, the more faults you get. (read 3). The lesson is that over time, this averages out. The amount of change introduced to the system in each new release is constant over time.</a:t>
            </a:r>
          </a:p>
          <a:p>
            <a:pPr lvl="0" rtl="0">
              <a:lnSpc>
                <a:spcPct val="120000"/>
              </a:lnSpc>
              <a:spcBef>
                <a:spcPts val="0"/>
              </a:spcBef>
              <a:buNone/>
            </a:pPr>
            <a:r>
              <a:rPr lang="en">
                <a:solidFill>
                  <a:schemeClr val="dk1"/>
                </a:solidFill>
              </a:rPr>
              <a:t>- Unfortunately, this leads to the next lesson, which is that (read). If you aren’t adding new features, eventually you will lose users.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9" name="Shape 39"/>
        <p:cNvGrpSpPr/>
        <p:nvPr/>
      </p:nvGrpSpPr>
      <p:grpSpPr>
        <a:xfrm>
          <a:off x="0" y="0"/>
          <a:ext cx="0" cy="0"/>
          <a:chOff x="0" y="0"/>
          <a:chExt cx="0" cy="0"/>
        </a:xfrm>
      </p:grpSpPr>
      <p:sp>
        <p:nvSpPr>
          <p:cNvPr id="40" name="Shape 40"/>
          <p:cNvSpPr txBox="1"/>
          <p:nvPr>
            <p:ph type="title"/>
          </p:nvPr>
        </p:nvSpPr>
        <p:spPr>
          <a:xfrm>
            <a:off x="457200" y="155447"/>
            <a:ext cx="8229600" cy="1252800"/>
          </a:xfrm>
          <a:prstGeom prst="rect">
            <a:avLst/>
          </a:prstGeom>
          <a:noFill/>
          <a:ln>
            <a:noFill/>
          </a:ln>
        </p:spPr>
        <p:txBody>
          <a:bodyPr anchorCtr="0" anchor="ctr" bIns="91425" lIns="91425" rIns="91425" tIns="91425"/>
          <a:lstStyle>
            <a:lvl1pPr rtl="0" algn="l">
              <a:spcBef>
                <a:spcPts val="0"/>
              </a:spcBef>
              <a:buClr>
                <a:srgbClr val="F34E26"/>
              </a:buClr>
              <a:buFont typeface="Arial"/>
              <a:buNone/>
              <a:defRPr b="1" sz="4500">
                <a:solidFill>
                  <a:srgbClr val="F34E26"/>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marL="2231136" rtl="0" algn="l">
              <a:spcBef>
                <a:spcPts val="360"/>
              </a:spcBef>
              <a:buClr>
                <a:schemeClr val="accent3"/>
              </a:buClr>
              <a:buFont typeface="Arial"/>
              <a:buChar char="⚫"/>
              <a:defRPr baseline="0" sz="1800">
                <a:solidFill>
                  <a:schemeClr val="dk1"/>
                </a:solidFill>
                <a:latin typeface="Arial"/>
                <a:ea typeface="Arial"/>
                <a:cs typeface="Arial"/>
                <a:sym typeface="Arial"/>
              </a:defRPr>
            </a:lvl9pPr>
          </a:lstStyle>
          <a:p/>
        </p:txBody>
      </p:sp>
      <p:sp>
        <p:nvSpPr>
          <p:cNvPr id="42" name="Shape 42"/>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baseline="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baseline="0" i="0" sz="1800" u="none" cap="none" strike="noStrike">
              <a:solidFill>
                <a:schemeClr val="dk1"/>
              </a:solidFill>
              <a:latin typeface="Arial"/>
              <a:ea typeface="Arial"/>
              <a:cs typeface="Arial"/>
              <a:sym typeface="Arial"/>
            </a:endParaRPr>
          </a:p>
          <a:p>
            <a:pPr indent="0" lvl="2" marL="914400" marR="0" rtl="0" algn="l">
              <a:spcBef>
                <a:spcPts val="0"/>
              </a:spcBef>
            </a:pPr>
            <a:r>
              <a:t/>
            </a:r>
            <a:endParaRPr b="0" baseline="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baseline="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baseline="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baseline="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baseline="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baseline="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baseline="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refactoring.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3.jpg"/><Relationship Id="rId4" Type="http://schemas.openxmlformats.org/officeDocument/2006/relationships/image" Target="../media/image00.jpg"/><Relationship Id="rId5" Type="http://schemas.openxmlformats.org/officeDocument/2006/relationships/image" Target="../media/image06.png"/><Relationship Id="rId6" Type="http://schemas.openxmlformats.org/officeDocument/2006/relationships/image" Target="../media/image04.jpg"/><Relationship Id="rId7" Type="http://schemas.openxmlformats.org/officeDocument/2006/relationships/image" Target="../media/image0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0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Software Evolution and (Re)engineering</a:t>
            </a:r>
          </a:p>
        </p:txBody>
      </p:sp>
      <p:sp>
        <p:nvSpPr>
          <p:cNvPr id="47" name="Shape 47"/>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25 - 11/30/2015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Laws of Software Evolution </a:t>
            </a:r>
          </a:p>
        </p:txBody>
      </p:sp>
      <p:sp>
        <p:nvSpPr>
          <p:cNvPr id="148" name="Shape 14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The quality of the system will decline unless updated to work with the changing environment.</a:t>
            </a:r>
          </a:p>
          <a:p>
            <a:pPr indent="-228600" lvl="0" marL="457200" marR="0" rtl="0" algn="l">
              <a:lnSpc>
                <a:spcPct val="120000"/>
              </a:lnSpc>
              <a:spcBef>
                <a:spcPts val="0"/>
              </a:spcBef>
              <a:spcAft>
                <a:spcPts val="0"/>
              </a:spcAft>
            </a:pPr>
            <a:r>
              <a:rPr lang="en"/>
              <a:t>To improve quality, evolution must be treated as a feedback system.</a:t>
            </a:r>
          </a:p>
          <a:p>
            <a:pPr indent="-228600" lvl="1" marL="914400" marR="0" rtl="0" algn="l">
              <a:lnSpc>
                <a:spcPct val="120000"/>
              </a:lnSpc>
              <a:spcBef>
                <a:spcPts val="0"/>
              </a:spcBef>
              <a:spcAft>
                <a:spcPts val="0"/>
              </a:spcAft>
            </a:pPr>
            <a:r>
              <a:rPr lang="en"/>
              <a:t>Stakeholders must be continually involved in evolution, and changes should be influenced by their needs.</a:t>
            </a:r>
          </a:p>
        </p:txBody>
      </p:sp>
      <p:sp>
        <p:nvSpPr>
          <p:cNvPr id="149" name="Shape 1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nvSpPr>
        <p:spPr>
          <a:xfrm>
            <a:off x="395025" y="2051925"/>
            <a:ext cx="8558700" cy="2435999"/>
          </a:xfrm>
          <a:prstGeom prst="rect">
            <a:avLst/>
          </a:prstGeom>
          <a:noFill/>
          <a:ln>
            <a:noFill/>
          </a:ln>
        </p:spPr>
        <p:txBody>
          <a:bodyPr anchorCtr="0" anchor="t" bIns="91425" lIns="91425" rIns="91425" tIns="91425">
            <a:noAutofit/>
          </a:bodyPr>
          <a:lstStyle/>
          <a:p>
            <a:pPr>
              <a:spcBef>
                <a:spcPts val="0"/>
              </a:spcBef>
              <a:buNone/>
            </a:pPr>
            <a:r>
              <a:rPr b="1" lang="en" sz="4800">
                <a:solidFill>
                  <a:srgbClr val="FFFFFF"/>
                </a:solidFill>
              </a:rPr>
              <a:t>Preventative Maintenance</a:t>
            </a:r>
          </a:p>
        </p:txBody>
      </p:sp>
      <p:sp>
        <p:nvSpPr>
          <p:cNvPr id="155" name="Shape 155"/>
          <p:cNvSpPr txBox="1"/>
          <p:nvPr/>
        </p:nvSpPr>
        <p:spPr>
          <a:xfrm>
            <a:off x="460850" y="5760725"/>
            <a:ext cx="4674299" cy="954599"/>
          </a:xfrm>
          <a:prstGeom prst="rect">
            <a:avLst/>
          </a:prstGeom>
          <a:noFill/>
          <a:ln>
            <a:noFill/>
          </a:ln>
        </p:spPr>
        <p:txBody>
          <a:bodyPr anchorCtr="0" anchor="t" bIns="91425" lIns="91425" rIns="91425" tIns="91425">
            <a:noAutofit/>
          </a:bodyPr>
          <a:lstStyle/>
          <a:p>
            <a:pPr lvl="0" rtl="0">
              <a:spcBef>
                <a:spcPts val="0"/>
              </a:spcBef>
              <a:buClr>
                <a:schemeClr val="dk1"/>
              </a:buClr>
              <a:buFont typeface="Arial"/>
              <a:buNone/>
            </a:pPr>
            <a:r>
              <a:rPr lang="en">
                <a:solidFill>
                  <a:srgbClr val="FFFFFF"/>
                </a:solidFill>
              </a:rPr>
              <a:t>Partially adapted from Marty Stepp</a:t>
            </a:r>
          </a:p>
          <a:p>
            <a:pPr lvl="0" rtl="0">
              <a:spcBef>
                <a:spcPts val="0"/>
              </a:spcBef>
              <a:buClr>
                <a:schemeClr val="dk1"/>
              </a:buClr>
              <a:buFont typeface="Arial"/>
              <a:buNone/>
            </a:pPr>
            <a:r>
              <a:rPr lang="en">
                <a:solidFill>
                  <a:srgbClr val="FFFFFF"/>
                </a:solidFill>
              </a:rPr>
              <a:t>http://www.cs.washington.edu/403/</a:t>
            </a:r>
          </a:p>
          <a:p>
            <a:pPr>
              <a:spcBef>
                <a:spcPts val="0"/>
              </a:spcBef>
              <a:buNone/>
            </a:pPr>
            <a:r>
              <a:t/>
            </a:r>
            <a:endParaRPr>
              <a:solidFill>
                <a:srgbClr val="FFFFFF"/>
              </a:solidFill>
            </a:endParaRP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Refactoring</a:t>
            </a:r>
          </a:p>
        </p:txBody>
      </p:sp>
      <p:sp>
        <p:nvSpPr>
          <p:cNvPr id="161" name="Shape 16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Refactoring is the process of altering the code or revising the design to improve its structure, reduce complexity, or otherwise accommodate change.</a:t>
            </a:r>
          </a:p>
          <a:p>
            <a:pPr indent="-228600" lvl="0" marL="457200" marR="0" rtl="0" algn="l">
              <a:lnSpc>
                <a:spcPct val="120000"/>
              </a:lnSpc>
              <a:spcBef>
                <a:spcPts val="0"/>
              </a:spcBef>
              <a:spcAft>
                <a:spcPts val="0"/>
              </a:spcAft>
            </a:pPr>
            <a:r>
              <a:rPr lang="en"/>
              <a:t>When refactoring, you do not add functionality.</a:t>
            </a:r>
          </a:p>
          <a:p>
            <a:pPr indent="-228600" lvl="0" marL="457200" marR="0" rtl="0" algn="l">
              <a:lnSpc>
                <a:spcPct val="120000"/>
              </a:lnSpc>
              <a:spcBef>
                <a:spcPts val="0"/>
              </a:spcBef>
              <a:spcAft>
                <a:spcPts val="0"/>
              </a:spcAft>
            </a:pPr>
            <a:r>
              <a:rPr lang="en"/>
              <a:t>Continuous process of improvement throughout the evolution of the system. </a:t>
            </a:r>
          </a:p>
        </p:txBody>
      </p:sp>
      <p:sp>
        <p:nvSpPr>
          <p:cNvPr id="162" name="Shape 1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Refactor?</a:t>
            </a:r>
          </a:p>
        </p:txBody>
      </p:sp>
      <p:sp>
        <p:nvSpPr>
          <p:cNvPr id="168" name="Shape 168"/>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20000"/>
              </a:lnSpc>
              <a:spcBef>
                <a:spcPts val="0"/>
              </a:spcBef>
              <a:spcAft>
                <a:spcPts val="0"/>
              </a:spcAft>
              <a:buNone/>
            </a:pPr>
            <a:r>
              <a:rPr b="1" lang="en"/>
              <a:t>Why fix what isn’t broken?</a:t>
            </a:r>
          </a:p>
          <a:p>
            <a:pPr indent="-228600" lvl="0" marL="457200" marR="0" rtl="0" algn="l">
              <a:lnSpc>
                <a:spcPct val="120000"/>
              </a:lnSpc>
              <a:spcBef>
                <a:spcPts val="0"/>
              </a:spcBef>
              <a:spcAft>
                <a:spcPts val="0"/>
              </a:spcAft>
              <a:buSzPct val="100000"/>
            </a:pPr>
            <a:r>
              <a:rPr lang="en" sz="2400"/>
              <a:t>Components have three purposes:</a:t>
            </a:r>
          </a:p>
          <a:p>
            <a:pPr indent="-228600" lvl="1" marL="914400" marR="0" rtl="0" algn="l">
              <a:lnSpc>
                <a:spcPct val="120000"/>
              </a:lnSpc>
              <a:spcBef>
                <a:spcPts val="0"/>
              </a:spcBef>
              <a:spcAft>
                <a:spcPts val="0"/>
              </a:spcAft>
            </a:pPr>
            <a:r>
              <a:rPr lang="en"/>
              <a:t>To perform a service.</a:t>
            </a:r>
          </a:p>
          <a:p>
            <a:pPr indent="-228600" lvl="1" marL="914400" marR="0" rtl="0" algn="l">
              <a:lnSpc>
                <a:spcPct val="120000"/>
              </a:lnSpc>
              <a:spcBef>
                <a:spcPts val="0"/>
              </a:spcBef>
              <a:spcAft>
                <a:spcPts val="0"/>
              </a:spcAft>
            </a:pPr>
            <a:r>
              <a:rPr lang="en"/>
              <a:t>To allow change.</a:t>
            </a:r>
          </a:p>
          <a:p>
            <a:pPr indent="-228600" lvl="1" marL="914400" marR="0" rtl="0" algn="l">
              <a:lnSpc>
                <a:spcPct val="120000"/>
              </a:lnSpc>
              <a:spcBef>
                <a:spcPts val="0"/>
              </a:spcBef>
              <a:spcAft>
                <a:spcPts val="0"/>
              </a:spcAft>
            </a:pPr>
            <a:r>
              <a:rPr lang="en"/>
              <a:t>To be understood by developers reading it.</a:t>
            </a:r>
          </a:p>
          <a:p>
            <a:pPr indent="-228600" lvl="0" marL="457200" marR="0" rtl="0" algn="l">
              <a:lnSpc>
                <a:spcPct val="120000"/>
              </a:lnSpc>
              <a:spcBef>
                <a:spcPts val="0"/>
              </a:spcBef>
              <a:spcAft>
                <a:spcPts val="0"/>
              </a:spcAft>
              <a:buSzPct val="100000"/>
            </a:pPr>
            <a:r>
              <a:rPr lang="en" sz="2400"/>
              <a:t>If the component does not do any of these, it is “broken”.</a:t>
            </a:r>
          </a:p>
          <a:p>
            <a:pPr indent="-228600" lvl="0" marL="457200" marR="0" rtl="0" algn="l">
              <a:lnSpc>
                <a:spcPct val="120000"/>
              </a:lnSpc>
              <a:spcBef>
                <a:spcPts val="0"/>
              </a:spcBef>
              <a:spcAft>
                <a:spcPts val="0"/>
              </a:spcAft>
              <a:buSzPct val="100000"/>
            </a:pPr>
            <a:r>
              <a:rPr lang="en" sz="2400"/>
              <a:t>Refactoring enables change and improves understandability.</a:t>
            </a:r>
          </a:p>
        </p:txBody>
      </p:sp>
      <p:sp>
        <p:nvSpPr>
          <p:cNvPr id="169" name="Shape 1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Refactoring is an Iterative Process</a:t>
            </a:r>
          </a:p>
        </p:txBody>
      </p:sp>
      <p:sp>
        <p:nvSpPr>
          <p:cNvPr id="175" name="Shape 17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Refactoring should take place as an iterative cycle of small transformations. </a:t>
            </a:r>
          </a:p>
          <a:p>
            <a:pPr indent="-228600" lvl="1" marL="914400" marR="0" rtl="0" algn="l">
              <a:lnSpc>
                <a:spcPct val="120000"/>
              </a:lnSpc>
              <a:spcBef>
                <a:spcPts val="0"/>
              </a:spcBef>
              <a:spcAft>
                <a:spcPts val="0"/>
              </a:spcAft>
              <a:buClr>
                <a:schemeClr val="dk1"/>
              </a:buClr>
              <a:buSzPct val="100000"/>
              <a:buFont typeface="Arial"/>
            </a:pPr>
            <a:r>
              <a:rPr lang="en"/>
              <a:t>Choose a small part of the system, redesign it, and make sure it still works.</a:t>
            </a:r>
          </a:p>
          <a:p>
            <a:pPr indent="-228600" lvl="1" marL="914400" marR="0" rtl="0" algn="l">
              <a:lnSpc>
                <a:spcPct val="120000"/>
              </a:lnSpc>
              <a:spcBef>
                <a:spcPts val="0"/>
              </a:spcBef>
              <a:spcAft>
                <a:spcPts val="0"/>
              </a:spcAft>
            </a:pPr>
            <a:r>
              <a:rPr lang="en"/>
              <a:t>Choose a new section of the system and refactor it.</a:t>
            </a:r>
          </a:p>
          <a:p>
            <a:pPr indent="-228600" lvl="0" marL="457200" marR="0" rtl="0" algn="l">
              <a:lnSpc>
                <a:spcPct val="120000"/>
              </a:lnSpc>
              <a:spcBef>
                <a:spcPts val="0"/>
              </a:spcBef>
              <a:spcAft>
                <a:spcPts val="0"/>
              </a:spcAft>
            </a:pPr>
            <a:r>
              <a:rPr lang="en"/>
              <a:t>Refactoring requires unit tests. </a:t>
            </a:r>
          </a:p>
          <a:p>
            <a:pPr indent="-228600" lvl="1" marL="914400" marR="0" rtl="0" algn="l">
              <a:lnSpc>
                <a:spcPct val="120000"/>
              </a:lnSpc>
              <a:spcBef>
                <a:spcPts val="0"/>
              </a:spcBef>
              <a:spcAft>
                <a:spcPts val="0"/>
              </a:spcAft>
            </a:pPr>
            <a:r>
              <a:rPr lang="en"/>
              <a:t>Make sure the code works before and after refactoring.</a:t>
            </a:r>
          </a:p>
        </p:txBody>
      </p:sp>
      <p:sp>
        <p:nvSpPr>
          <p:cNvPr id="176" name="Shape 1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Choosing What to Refactor</a:t>
            </a:r>
          </a:p>
        </p:txBody>
      </p:sp>
      <p:sp>
        <p:nvSpPr>
          <p:cNvPr id="182" name="Shape 18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Refactor any piece of the system that:</a:t>
            </a:r>
          </a:p>
          <a:p>
            <a:pPr indent="-228600" lvl="1" marL="914400" marR="0" rtl="0" algn="l">
              <a:lnSpc>
                <a:spcPct val="120000"/>
              </a:lnSpc>
              <a:spcBef>
                <a:spcPts val="0"/>
              </a:spcBef>
              <a:spcAft>
                <a:spcPts val="0"/>
              </a:spcAft>
            </a:pPr>
            <a:r>
              <a:rPr lang="en"/>
              <a:t>Seems to work,</a:t>
            </a:r>
          </a:p>
          <a:p>
            <a:pPr indent="-228600" lvl="1" marL="914400" marR="0" rtl="0" algn="l">
              <a:lnSpc>
                <a:spcPct val="120000"/>
              </a:lnSpc>
              <a:spcBef>
                <a:spcPts val="0"/>
              </a:spcBef>
              <a:spcAft>
                <a:spcPts val="0"/>
              </a:spcAft>
            </a:pPr>
            <a:r>
              <a:rPr lang="en"/>
              <a:t>But isn’t well designed,</a:t>
            </a:r>
          </a:p>
          <a:p>
            <a:pPr indent="-228600" lvl="1" marL="914400" marR="0" rtl="0" algn="l">
              <a:lnSpc>
                <a:spcPct val="120000"/>
              </a:lnSpc>
              <a:spcBef>
                <a:spcPts val="0"/>
              </a:spcBef>
              <a:spcAft>
                <a:spcPts val="0"/>
              </a:spcAft>
            </a:pPr>
            <a:r>
              <a:rPr lang="en"/>
              <a:t>And now needs new functionality.</a:t>
            </a:r>
          </a:p>
          <a:p>
            <a:pPr indent="-228600" lvl="0" marL="457200" marR="0" rtl="0" algn="l">
              <a:lnSpc>
                <a:spcPct val="120000"/>
              </a:lnSpc>
              <a:spcBef>
                <a:spcPts val="0"/>
              </a:spcBef>
              <a:spcAft>
                <a:spcPts val="0"/>
              </a:spcAft>
            </a:pPr>
            <a:r>
              <a:rPr lang="en"/>
              <a:t>There are stereotypical situations that indicate the need for refactoring.</a:t>
            </a:r>
          </a:p>
          <a:p>
            <a:pPr indent="-228600" lvl="1" marL="914400" marR="0" rtl="0" algn="l">
              <a:lnSpc>
                <a:spcPct val="120000"/>
              </a:lnSpc>
              <a:spcBef>
                <a:spcPts val="0"/>
              </a:spcBef>
              <a:spcAft>
                <a:spcPts val="0"/>
              </a:spcAft>
            </a:pPr>
            <a:r>
              <a:rPr lang="en"/>
              <a:t>These are called </a:t>
            </a:r>
            <a:r>
              <a:rPr b="1" lang="en"/>
              <a:t>“bad smells”</a:t>
            </a:r>
            <a:r>
              <a:rPr lang="en"/>
              <a:t>.</a:t>
            </a:r>
          </a:p>
        </p:txBody>
      </p: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Code Smells</a:t>
            </a:r>
          </a:p>
        </p:txBody>
      </p:sp>
      <p:sp>
        <p:nvSpPr>
          <p:cNvPr id="189" name="Shape 18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b="1" lang="en" sz="2400"/>
              <a:t>Code is duplicated</a:t>
            </a:r>
            <a:r>
              <a:rPr lang="en" sz="2400"/>
              <a:t> in multiple places.</a:t>
            </a:r>
          </a:p>
          <a:p>
            <a:pPr indent="-228600" lvl="0" marL="457200" marR="0" rtl="0" algn="l">
              <a:lnSpc>
                <a:spcPct val="120000"/>
              </a:lnSpc>
              <a:spcBef>
                <a:spcPts val="0"/>
              </a:spcBef>
              <a:spcAft>
                <a:spcPts val="0"/>
              </a:spcAft>
              <a:buSzPct val="100000"/>
            </a:pPr>
            <a:r>
              <a:rPr lang="en" sz="2400"/>
              <a:t>A method is </a:t>
            </a:r>
            <a:r>
              <a:rPr b="1" lang="en" sz="2400"/>
              <a:t>too long</a:t>
            </a:r>
            <a:r>
              <a:rPr lang="en" sz="2400"/>
              <a:t>.</a:t>
            </a:r>
          </a:p>
          <a:p>
            <a:pPr indent="-228600" lvl="0" marL="457200" marR="0" rtl="0" algn="l">
              <a:lnSpc>
                <a:spcPct val="120000"/>
              </a:lnSpc>
              <a:spcBef>
                <a:spcPts val="0"/>
              </a:spcBef>
              <a:spcAft>
                <a:spcPts val="0"/>
              </a:spcAft>
              <a:buSzPct val="100000"/>
            </a:pPr>
            <a:r>
              <a:rPr lang="en" sz="2400"/>
              <a:t>Conditional statements control behavior based on an </a:t>
            </a:r>
            <a:r>
              <a:rPr b="1" lang="en" sz="2400"/>
              <a:t>object type</a:t>
            </a:r>
            <a:r>
              <a:rPr lang="en" sz="2400"/>
              <a:t>.</a:t>
            </a:r>
          </a:p>
          <a:p>
            <a:pPr indent="-228600" lvl="0" marL="457200" marR="0" rtl="0" algn="l">
              <a:lnSpc>
                <a:spcPct val="120000"/>
              </a:lnSpc>
              <a:spcBef>
                <a:spcPts val="0"/>
              </a:spcBef>
              <a:spcAft>
                <a:spcPts val="0"/>
              </a:spcAft>
              <a:buSzPct val="100000"/>
            </a:pPr>
            <a:r>
              <a:rPr lang="en" sz="2400"/>
              <a:t>Groups of data </a:t>
            </a:r>
            <a:r>
              <a:rPr b="1" lang="en" sz="2400"/>
              <a:t>attributes are duplicated</a:t>
            </a:r>
            <a:r>
              <a:rPr lang="en" sz="2400"/>
              <a:t>.</a:t>
            </a:r>
          </a:p>
          <a:p>
            <a:pPr indent="-228600" lvl="0" marL="457200" marR="0" rtl="0" algn="l">
              <a:lnSpc>
                <a:spcPct val="120000"/>
              </a:lnSpc>
              <a:spcBef>
                <a:spcPts val="0"/>
              </a:spcBef>
              <a:spcAft>
                <a:spcPts val="0"/>
              </a:spcAft>
              <a:buSzPct val="100000"/>
            </a:pPr>
            <a:r>
              <a:rPr lang="en" sz="2400"/>
              <a:t>A class has </a:t>
            </a:r>
            <a:r>
              <a:rPr b="1" lang="en" sz="2400"/>
              <a:t>poor cohesion</a:t>
            </a:r>
            <a:r>
              <a:rPr lang="en" sz="2400"/>
              <a:t> or</a:t>
            </a:r>
            <a:r>
              <a:rPr b="1" lang="en" sz="2400"/>
              <a:t> high coupling</a:t>
            </a:r>
            <a:r>
              <a:rPr lang="en" sz="2400"/>
              <a:t>.</a:t>
            </a:r>
          </a:p>
          <a:p>
            <a:pPr indent="-228600" lvl="0" marL="457200" marR="0" rtl="0" algn="l">
              <a:lnSpc>
                <a:spcPct val="120000"/>
              </a:lnSpc>
              <a:spcBef>
                <a:spcPts val="0"/>
              </a:spcBef>
              <a:spcAft>
                <a:spcPts val="0"/>
              </a:spcAft>
              <a:buSzPct val="100000"/>
            </a:pPr>
            <a:r>
              <a:rPr lang="en" sz="2400"/>
              <a:t>A method has </a:t>
            </a:r>
            <a:r>
              <a:rPr b="1" lang="en" sz="2400"/>
              <a:t>too many parameters</a:t>
            </a:r>
            <a:r>
              <a:rPr lang="en" sz="2400"/>
              <a:t>.</a:t>
            </a:r>
          </a:p>
          <a:p>
            <a:pPr indent="-228600" lvl="0" marL="457200" marR="0" rtl="0" algn="l">
              <a:lnSpc>
                <a:spcPct val="120000"/>
              </a:lnSpc>
              <a:spcBef>
                <a:spcPts val="0"/>
              </a:spcBef>
              <a:spcAft>
                <a:spcPts val="0"/>
              </a:spcAft>
              <a:buSzPct val="100000"/>
            </a:pPr>
            <a:r>
              <a:rPr b="1" lang="en" sz="2400"/>
              <a:t>Speculative generality</a:t>
            </a:r>
            <a:r>
              <a:rPr lang="en" sz="2400"/>
              <a:t> - adding functionality that “we might need someday.”</a:t>
            </a:r>
          </a:p>
        </p:txBody>
      </p:sp>
      <p:sp>
        <p:nvSpPr>
          <p:cNvPr id="190" name="Shape 1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More Code Smells</a:t>
            </a:r>
          </a:p>
        </p:txBody>
      </p:sp>
      <p:sp>
        <p:nvSpPr>
          <p:cNvPr id="196" name="Shape 19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SzPct val="100000"/>
            </a:pPr>
            <a:r>
              <a:rPr lang="en" sz="2400"/>
              <a:t>Changes must be made in </a:t>
            </a:r>
            <a:r>
              <a:rPr b="1" lang="en" sz="2400"/>
              <a:t>several places</a:t>
            </a:r>
            <a:r>
              <a:rPr lang="en" sz="2400"/>
              <a:t>.</a:t>
            </a:r>
          </a:p>
          <a:p>
            <a:pPr indent="-228600" lvl="0" marL="457200" marR="0" rtl="0" algn="l">
              <a:lnSpc>
                <a:spcPct val="120000"/>
              </a:lnSpc>
              <a:spcBef>
                <a:spcPts val="0"/>
              </a:spcBef>
              <a:spcAft>
                <a:spcPts val="0"/>
              </a:spcAft>
              <a:buSzPct val="100000"/>
            </a:pPr>
            <a:r>
              <a:rPr b="1" lang="en" sz="2400"/>
              <a:t>Poor encapsulation</a:t>
            </a:r>
            <a:r>
              <a:rPr lang="en" sz="2400"/>
              <a:t> of data that should be private.</a:t>
            </a:r>
          </a:p>
          <a:p>
            <a:pPr indent="-228600" lvl="0" marL="457200" marR="0" rtl="0" algn="l">
              <a:lnSpc>
                <a:spcPct val="120000"/>
              </a:lnSpc>
              <a:spcBef>
                <a:spcPts val="0"/>
              </a:spcBef>
              <a:spcAft>
                <a:spcPts val="0"/>
              </a:spcAft>
              <a:buSzPct val="100000"/>
            </a:pPr>
            <a:r>
              <a:rPr lang="en" sz="2400"/>
              <a:t>If a</a:t>
            </a:r>
            <a:r>
              <a:rPr b="1" lang="en" sz="2400"/>
              <a:t> weak subclass</a:t>
            </a:r>
            <a:r>
              <a:rPr lang="en" sz="2400"/>
              <a:t> does not use inherited functionality. </a:t>
            </a:r>
          </a:p>
          <a:p>
            <a:pPr indent="-228600" lvl="0" marL="457200" marR="0" rtl="0" algn="l">
              <a:lnSpc>
                <a:spcPct val="120000"/>
              </a:lnSpc>
              <a:spcBef>
                <a:spcPts val="0"/>
              </a:spcBef>
              <a:spcAft>
                <a:spcPts val="0"/>
              </a:spcAft>
              <a:buSzPct val="100000"/>
            </a:pPr>
            <a:r>
              <a:rPr lang="en" sz="2400"/>
              <a:t>If a class contains </a:t>
            </a:r>
            <a:r>
              <a:rPr b="1" lang="en" sz="2400"/>
              <a:t>unused code</a:t>
            </a:r>
            <a:r>
              <a:rPr lang="en" sz="2400"/>
              <a:t>.</a:t>
            </a:r>
          </a:p>
          <a:p>
            <a:pPr indent="-228600" lvl="0" marL="457200" marR="0" rtl="0" algn="l">
              <a:lnSpc>
                <a:spcPct val="120000"/>
              </a:lnSpc>
              <a:spcBef>
                <a:spcPts val="0"/>
              </a:spcBef>
              <a:spcAft>
                <a:spcPts val="0"/>
              </a:spcAft>
              <a:buSzPct val="100000"/>
            </a:pPr>
            <a:r>
              <a:rPr lang="en" sz="2400"/>
              <a:t>If a class contains</a:t>
            </a:r>
            <a:r>
              <a:rPr b="1" lang="en" sz="2400"/>
              <a:t> potentially unused attributes </a:t>
            </a:r>
            <a:r>
              <a:rPr lang="en" sz="2400"/>
              <a:t>that are only set in particular circumstances.</a:t>
            </a:r>
          </a:p>
          <a:p>
            <a:pPr indent="-228600" lvl="0" marL="457200" marR="0" rtl="0" algn="l">
              <a:lnSpc>
                <a:spcPct val="120000"/>
              </a:lnSpc>
              <a:spcBef>
                <a:spcPts val="0"/>
              </a:spcBef>
              <a:spcAft>
                <a:spcPts val="0"/>
              </a:spcAft>
              <a:buSzPct val="100000"/>
            </a:pPr>
            <a:r>
              <a:rPr lang="en" sz="2400"/>
              <a:t>There are data classes containing only attributes, getters, and setters, but nothing else - </a:t>
            </a:r>
            <a:r>
              <a:rPr b="1" lang="en" sz="2400"/>
              <a:t>objects should encapsulate data and behaviors.</a:t>
            </a:r>
          </a:p>
          <a:p>
            <a:pPr indent="-228600" lvl="1" marL="914400" marR="0" rtl="0" algn="l">
              <a:lnSpc>
                <a:spcPct val="120000"/>
              </a:lnSpc>
              <a:spcBef>
                <a:spcPts val="0"/>
              </a:spcBef>
              <a:spcAft>
                <a:spcPts val="0"/>
              </a:spcAft>
              <a:buSzPct val="80000"/>
            </a:pPr>
            <a:r>
              <a:rPr lang="en"/>
              <a:t>Unless that data is used by multiple classes.</a:t>
            </a:r>
          </a:p>
        </p:txBody>
      </p:sp>
      <p:sp>
        <p:nvSpPr>
          <p:cNvPr id="197" name="Shape 1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000"/>
          </a:xfrm>
          <a:prstGeom prst="rect">
            <a:avLst/>
          </a:prstGeom>
        </p:spPr>
        <p:txBody>
          <a:bodyPr anchorCtr="0" anchor="b" bIns="91425" lIns="91425" rIns="91425" tIns="91425">
            <a:noAutofit/>
          </a:bodyPr>
          <a:lstStyle/>
          <a:p>
            <a:pPr rtl="0">
              <a:spcBef>
                <a:spcPts val="0"/>
              </a:spcBef>
              <a:buNone/>
            </a:pPr>
            <a:r>
              <a:rPr lang="en"/>
              <a:t>Common Refactorings</a:t>
            </a:r>
          </a:p>
          <a:p>
            <a:pPr lvl="0" rtl="0">
              <a:spcBef>
                <a:spcPts val="0"/>
              </a:spcBef>
              <a:buNone/>
            </a:pPr>
            <a:r>
              <a:rPr lang="en"/>
              <a:t>(more at </a:t>
            </a:r>
            <a:r>
              <a:rPr lang="en" u="sng">
                <a:solidFill>
                  <a:schemeClr val="hlink"/>
                </a:solidFill>
                <a:hlinkClick r:id="rId3"/>
              </a:rPr>
              <a:t>http://www.refactoring.com</a:t>
            </a:r>
            <a:r>
              <a:rPr lang="en"/>
              <a:t>) </a:t>
            </a:r>
          </a:p>
        </p:txBody>
      </p:sp>
      <p:sp>
        <p:nvSpPr>
          <p:cNvPr id="203" name="Shape 203"/>
          <p:cNvSpPr txBox="1"/>
          <p:nvPr>
            <p:ph idx="1" type="body"/>
          </p:nvPr>
        </p:nvSpPr>
        <p:spPr>
          <a:xfrm>
            <a:off x="457200" y="1600200"/>
            <a:ext cx="3994500" cy="4708199"/>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b="1" lang="en" sz="1000" u="sng"/>
              <a:t>Composing Methods</a:t>
            </a:r>
          </a:p>
          <a:p>
            <a:pPr indent="-228600" lvl="0" marL="457200" rtl="0">
              <a:spcBef>
                <a:spcPts val="0"/>
              </a:spcBef>
              <a:buSzPct val="100000"/>
            </a:pPr>
            <a:r>
              <a:rPr lang="en" sz="1000"/>
              <a:t>Extract Method</a:t>
            </a:r>
          </a:p>
          <a:p>
            <a:pPr indent="-228600" lvl="0" marL="457200" rtl="0">
              <a:spcBef>
                <a:spcPts val="0"/>
              </a:spcBef>
              <a:buSzPct val="100000"/>
            </a:pPr>
            <a:r>
              <a:rPr lang="en" sz="1000"/>
              <a:t>Inline Method;  Inline Temp</a:t>
            </a:r>
          </a:p>
          <a:p>
            <a:pPr indent="-228600" lvl="0" marL="457200" rtl="0">
              <a:spcBef>
                <a:spcPts val="0"/>
              </a:spcBef>
              <a:buSzPct val="100000"/>
            </a:pPr>
            <a:r>
              <a:rPr lang="en" sz="1000"/>
              <a:t>Introduce Explaining Variable</a:t>
            </a:r>
          </a:p>
          <a:p>
            <a:pPr indent="-228600" lvl="0" marL="457200" rtl="0">
              <a:spcBef>
                <a:spcPts val="0"/>
              </a:spcBef>
              <a:buSzPct val="100000"/>
            </a:pPr>
            <a:r>
              <a:rPr lang="en" sz="1000"/>
              <a:t>Split Temporary Variable</a:t>
            </a:r>
          </a:p>
          <a:p>
            <a:pPr indent="-228600" lvl="0" marL="457200" rtl="0">
              <a:spcBef>
                <a:spcPts val="0"/>
              </a:spcBef>
              <a:buSzPct val="100000"/>
            </a:pPr>
            <a:r>
              <a:rPr lang="en" sz="1000"/>
              <a:t>Remove Assignments to Parameters</a:t>
            </a:r>
          </a:p>
          <a:p>
            <a:pPr indent="-228600" lvl="0" marL="457200" rtl="0">
              <a:spcBef>
                <a:spcPts val="0"/>
              </a:spcBef>
              <a:buSzPct val="100000"/>
            </a:pPr>
            <a:r>
              <a:rPr lang="en" sz="1000"/>
              <a:t>Substitute Algorithm</a:t>
            </a:r>
          </a:p>
          <a:p>
            <a:pPr lvl="0" rtl="0">
              <a:spcBef>
                <a:spcPts val="0"/>
              </a:spcBef>
              <a:buNone/>
            </a:pPr>
            <a:r>
              <a:rPr b="1" lang="en" sz="1000" u="sng"/>
              <a:t>Moving Features Between Objects</a:t>
            </a:r>
          </a:p>
          <a:p>
            <a:pPr indent="-228600" lvl="0" marL="457200" rtl="0">
              <a:spcBef>
                <a:spcPts val="0"/>
              </a:spcBef>
              <a:buSzPct val="100000"/>
            </a:pPr>
            <a:r>
              <a:rPr lang="en" sz="1000"/>
              <a:t>Move Method;  Move Field</a:t>
            </a:r>
          </a:p>
          <a:p>
            <a:pPr indent="-228600" lvl="0" marL="457200" rtl="0">
              <a:spcBef>
                <a:spcPts val="0"/>
              </a:spcBef>
              <a:buSzPct val="100000"/>
            </a:pPr>
            <a:r>
              <a:rPr lang="en" sz="1000"/>
              <a:t>Extract Class</a:t>
            </a:r>
          </a:p>
          <a:p>
            <a:pPr indent="-228600" lvl="0" marL="457200" rtl="0">
              <a:spcBef>
                <a:spcPts val="0"/>
              </a:spcBef>
              <a:buSzPct val="100000"/>
            </a:pPr>
            <a:r>
              <a:rPr lang="en" sz="1000"/>
              <a:t>Inline Class</a:t>
            </a:r>
          </a:p>
          <a:p>
            <a:pPr indent="-228600" lvl="0" marL="457200" rtl="0">
              <a:spcBef>
                <a:spcPts val="0"/>
              </a:spcBef>
              <a:buSzPct val="100000"/>
            </a:pPr>
            <a:r>
              <a:rPr lang="en" sz="1000"/>
              <a:t>Hide Delegate</a:t>
            </a:r>
          </a:p>
          <a:p>
            <a:pPr indent="-228600" lvl="0" marL="457200" rtl="0">
              <a:spcBef>
                <a:spcPts val="0"/>
              </a:spcBef>
              <a:buSzPct val="100000"/>
            </a:pPr>
            <a:r>
              <a:rPr lang="en" sz="1000"/>
              <a:t>Remove Middleman</a:t>
            </a:r>
          </a:p>
          <a:p>
            <a:pPr indent="-228600" lvl="0" marL="457200" rtl="0">
              <a:spcBef>
                <a:spcPts val="0"/>
              </a:spcBef>
              <a:buSzPct val="100000"/>
            </a:pPr>
            <a:r>
              <a:rPr lang="en" sz="1000"/>
              <a:t>Introduce Foreign Method</a:t>
            </a:r>
          </a:p>
          <a:p>
            <a:pPr lvl="0" rtl="0">
              <a:spcBef>
                <a:spcPts val="0"/>
              </a:spcBef>
              <a:buNone/>
            </a:pPr>
            <a:r>
              <a:rPr b="1" lang="en" sz="1000" u="sng"/>
              <a:t>Organizing Data</a:t>
            </a:r>
          </a:p>
          <a:p>
            <a:pPr indent="-228600" lvl="0" marL="457200" rtl="0">
              <a:spcBef>
                <a:spcPts val="0"/>
              </a:spcBef>
              <a:buSzPct val="100000"/>
            </a:pPr>
            <a:r>
              <a:rPr lang="en" sz="1000"/>
              <a:t>Replace Data Value with Object</a:t>
            </a:r>
          </a:p>
          <a:p>
            <a:pPr indent="-228600" lvl="0" marL="457200" rtl="0">
              <a:spcBef>
                <a:spcPts val="0"/>
              </a:spcBef>
              <a:buSzPct val="100000"/>
            </a:pPr>
            <a:r>
              <a:rPr lang="en" sz="1000"/>
              <a:t>Change Value to Reference; Change Reference to Value</a:t>
            </a:r>
          </a:p>
          <a:p>
            <a:pPr indent="-228600" lvl="0" marL="457200" rtl="0">
              <a:spcBef>
                <a:spcPts val="0"/>
              </a:spcBef>
              <a:buSzPct val="100000"/>
            </a:pPr>
            <a:r>
              <a:rPr lang="en" sz="1000"/>
              <a:t>Replace Array with Object</a:t>
            </a:r>
          </a:p>
          <a:p>
            <a:pPr indent="-228600" lvl="0" marL="457200" rtl="0">
              <a:spcBef>
                <a:spcPts val="0"/>
              </a:spcBef>
              <a:buSzPct val="100000"/>
            </a:pPr>
            <a:r>
              <a:rPr lang="en" sz="1000"/>
              <a:t>Duplicate Observed Data</a:t>
            </a:r>
          </a:p>
          <a:p>
            <a:pPr indent="-228600" lvl="0" marL="457200" rtl="0">
              <a:spcBef>
                <a:spcPts val="0"/>
              </a:spcBef>
              <a:buSzPct val="100000"/>
            </a:pPr>
            <a:r>
              <a:rPr lang="en" sz="1000"/>
              <a:t>Change Unidirectional Association to Bidirectional</a:t>
            </a:r>
          </a:p>
          <a:p>
            <a:pPr indent="-228600" lvl="0" marL="457200" rtl="0">
              <a:spcBef>
                <a:spcPts val="0"/>
              </a:spcBef>
              <a:buSzPct val="100000"/>
            </a:pPr>
            <a:r>
              <a:rPr lang="en" sz="1000"/>
              <a:t>Change Bidirectional Association to to Unidirectional</a:t>
            </a:r>
          </a:p>
          <a:p>
            <a:pPr lvl="0" rtl="0">
              <a:spcBef>
                <a:spcPts val="0"/>
              </a:spcBef>
              <a:buClr>
                <a:schemeClr val="dk1"/>
              </a:buClr>
              <a:buSzPct val="110000"/>
              <a:buFont typeface="Arial"/>
              <a:buNone/>
            </a:pPr>
            <a:r>
              <a:rPr b="1" lang="en" sz="1000" u="sng"/>
              <a:t>Simplifying Conditional Expressions</a:t>
            </a:r>
          </a:p>
          <a:p>
            <a:pPr indent="-228600" lvl="0" marL="457200" rtl="0">
              <a:spcBef>
                <a:spcPts val="0"/>
              </a:spcBef>
              <a:buSzPct val="100000"/>
            </a:pPr>
            <a:r>
              <a:rPr lang="en" sz="1000"/>
              <a:t>Decompose Conditional</a:t>
            </a:r>
          </a:p>
          <a:p>
            <a:pPr indent="-228600" lvl="0" marL="457200" rtl="0">
              <a:spcBef>
                <a:spcPts val="0"/>
              </a:spcBef>
              <a:buSzPct val="100000"/>
            </a:pPr>
            <a:r>
              <a:rPr lang="en" sz="1000"/>
              <a:t>Consolidate Conditional Expression</a:t>
            </a:r>
          </a:p>
          <a:p>
            <a:pPr indent="-228600" lvl="0" marL="457200" rtl="0">
              <a:spcBef>
                <a:spcPts val="0"/>
              </a:spcBef>
              <a:buSzPct val="100000"/>
            </a:pPr>
            <a:r>
              <a:rPr lang="en" sz="1000"/>
              <a:t>Consolidate Duplicate Conditional Fragments</a:t>
            </a:r>
          </a:p>
          <a:p>
            <a:pPr indent="-228600" lvl="0" marL="457200" rtl="0">
              <a:spcBef>
                <a:spcPts val="0"/>
              </a:spcBef>
              <a:buSzPct val="100000"/>
            </a:pPr>
            <a:r>
              <a:rPr lang="en" sz="1000"/>
              <a:t>Replace Conditional with Polymorphism</a:t>
            </a:r>
          </a:p>
          <a:p>
            <a:pPr indent="-228600" lvl="0" marL="457200" rtl="0">
              <a:spcBef>
                <a:spcPts val="0"/>
              </a:spcBef>
              <a:buSzPct val="100000"/>
            </a:pPr>
            <a:r>
              <a:rPr lang="en" sz="1000"/>
              <a:t>Introduce Null Object</a:t>
            </a:r>
          </a:p>
          <a:p>
            <a:pPr indent="-228600" lvl="0" marL="457200" rtl="0">
              <a:spcBef>
                <a:spcPts val="0"/>
              </a:spcBef>
              <a:buSzPct val="100000"/>
            </a:pPr>
            <a:r>
              <a:rPr lang="en" sz="1000"/>
              <a:t>Introduce Assertion</a:t>
            </a:r>
          </a:p>
          <a:p>
            <a:pPr>
              <a:spcBef>
                <a:spcPts val="0"/>
              </a:spcBef>
              <a:buNone/>
            </a:pPr>
            <a:r>
              <a:t/>
            </a:r>
            <a:endParaRPr sz="1000"/>
          </a:p>
        </p:txBody>
      </p:sp>
      <p:sp>
        <p:nvSpPr>
          <p:cNvPr id="204" name="Shape 204"/>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110000"/>
              <a:buFont typeface="Arial"/>
              <a:buNone/>
            </a:pPr>
            <a:r>
              <a:rPr b="1" lang="en" sz="1000" u="sng"/>
              <a:t>Making Method Calls Simpler</a:t>
            </a:r>
          </a:p>
          <a:p>
            <a:pPr indent="-228600" lvl="0" marL="457200" rtl="0">
              <a:spcBef>
                <a:spcPts val="0"/>
              </a:spcBef>
              <a:buSzPct val="100000"/>
            </a:pPr>
            <a:r>
              <a:rPr lang="en" sz="1000"/>
              <a:t>Rename Method</a:t>
            </a:r>
          </a:p>
          <a:p>
            <a:pPr indent="-228600" lvl="0" marL="457200" rtl="0">
              <a:spcBef>
                <a:spcPts val="0"/>
              </a:spcBef>
              <a:buSzPct val="100000"/>
            </a:pPr>
            <a:r>
              <a:rPr lang="en" sz="1000"/>
              <a:t>Add/Remove Parameter</a:t>
            </a:r>
          </a:p>
          <a:p>
            <a:pPr indent="-228600" lvl="0" marL="457200" rtl="0">
              <a:spcBef>
                <a:spcPts val="0"/>
              </a:spcBef>
              <a:buSzPct val="100000"/>
            </a:pPr>
            <a:r>
              <a:rPr lang="en" sz="1000"/>
              <a:t>Separate Query from Modifier</a:t>
            </a:r>
          </a:p>
          <a:p>
            <a:pPr indent="-228600" lvl="0" marL="457200" rtl="0">
              <a:spcBef>
                <a:spcPts val="0"/>
              </a:spcBef>
              <a:buSzPct val="100000"/>
            </a:pPr>
            <a:r>
              <a:rPr lang="en" sz="1000"/>
              <a:t>Parameterize Method</a:t>
            </a:r>
          </a:p>
          <a:p>
            <a:pPr indent="-228600" lvl="0" marL="457200" rtl="0">
              <a:spcBef>
                <a:spcPts val="0"/>
              </a:spcBef>
              <a:buSzPct val="100000"/>
            </a:pPr>
            <a:r>
              <a:rPr lang="en" sz="1000"/>
              <a:t>Replace Parameter with Explicit Methods</a:t>
            </a:r>
          </a:p>
          <a:p>
            <a:pPr indent="-228600" lvl="0" marL="457200" rtl="0">
              <a:spcBef>
                <a:spcPts val="0"/>
              </a:spcBef>
              <a:buSzPct val="100000"/>
            </a:pPr>
            <a:r>
              <a:rPr lang="en" sz="1000"/>
              <a:t>Preserve Whole Object</a:t>
            </a:r>
          </a:p>
          <a:p>
            <a:pPr indent="-228600" lvl="0" marL="457200" rtl="0">
              <a:spcBef>
                <a:spcPts val="0"/>
              </a:spcBef>
              <a:buSzPct val="100000"/>
            </a:pPr>
            <a:r>
              <a:rPr lang="en" sz="1000"/>
              <a:t>Replace Parameter with Method</a:t>
            </a:r>
          </a:p>
          <a:p>
            <a:pPr indent="-228600" lvl="0" marL="457200" rtl="0">
              <a:spcBef>
                <a:spcPts val="0"/>
              </a:spcBef>
              <a:buSzPct val="100000"/>
            </a:pPr>
            <a:r>
              <a:rPr lang="en" sz="1000"/>
              <a:t>Introduce Parameter Object</a:t>
            </a:r>
          </a:p>
          <a:p>
            <a:pPr indent="-228600" lvl="0" marL="457200" rtl="0">
              <a:spcBef>
                <a:spcPts val="0"/>
              </a:spcBef>
              <a:buSzPct val="100000"/>
            </a:pPr>
            <a:r>
              <a:rPr lang="en" sz="1000"/>
              <a:t>Remove Setting Method</a:t>
            </a:r>
          </a:p>
          <a:p>
            <a:pPr indent="-228600" lvl="0" marL="457200" rtl="0">
              <a:spcBef>
                <a:spcPts val="0"/>
              </a:spcBef>
              <a:buSzPct val="100000"/>
            </a:pPr>
            <a:r>
              <a:rPr lang="en" sz="1000"/>
              <a:t>Hide Method</a:t>
            </a:r>
          </a:p>
          <a:p>
            <a:pPr indent="-228600" lvl="0" marL="457200" rtl="0">
              <a:spcBef>
                <a:spcPts val="0"/>
              </a:spcBef>
              <a:buSzPct val="100000"/>
            </a:pPr>
            <a:r>
              <a:rPr lang="en" sz="1000"/>
              <a:t>Replace Constructor with Factory Method</a:t>
            </a:r>
          </a:p>
          <a:p>
            <a:pPr indent="-228600" lvl="0" marL="457200" rtl="0">
              <a:spcBef>
                <a:spcPts val="0"/>
              </a:spcBef>
              <a:buSzPct val="100000"/>
            </a:pPr>
            <a:r>
              <a:rPr lang="en" sz="1000"/>
              <a:t>Encapsulate Downcast</a:t>
            </a:r>
          </a:p>
          <a:p>
            <a:pPr indent="-228600" lvl="0" marL="457200" rtl="0">
              <a:spcBef>
                <a:spcPts val="0"/>
              </a:spcBef>
              <a:buSzPct val="100000"/>
            </a:pPr>
            <a:r>
              <a:rPr lang="en" sz="1000"/>
              <a:t>Replace Error Code with Exception</a:t>
            </a:r>
          </a:p>
          <a:p>
            <a:pPr indent="-228600" lvl="0" marL="457200" rtl="0">
              <a:spcBef>
                <a:spcPts val="0"/>
              </a:spcBef>
              <a:buSzPct val="100000"/>
            </a:pPr>
            <a:r>
              <a:rPr lang="en" sz="1000"/>
              <a:t>Replace Exception with Test</a:t>
            </a:r>
          </a:p>
          <a:p>
            <a:pPr lvl="0" rtl="0">
              <a:spcBef>
                <a:spcPts val="0"/>
              </a:spcBef>
              <a:buClr>
                <a:schemeClr val="dk1"/>
              </a:buClr>
              <a:buSzPct val="110000"/>
              <a:buFont typeface="Arial"/>
              <a:buNone/>
            </a:pPr>
            <a:r>
              <a:rPr b="1" lang="en" sz="1000" u="sng"/>
              <a:t>Dealing with Generalization</a:t>
            </a:r>
          </a:p>
          <a:p>
            <a:pPr indent="-228600" lvl="0" marL="457200" rtl="0">
              <a:spcBef>
                <a:spcPts val="0"/>
              </a:spcBef>
              <a:buSzPct val="100000"/>
            </a:pPr>
            <a:r>
              <a:rPr lang="en" sz="1000"/>
              <a:t>Pull Up Field;  Method;  Constructor Body</a:t>
            </a:r>
          </a:p>
          <a:p>
            <a:pPr indent="-228600" lvl="0" marL="457200" rtl="0">
              <a:spcBef>
                <a:spcPts val="0"/>
              </a:spcBef>
              <a:buSzPct val="100000"/>
            </a:pPr>
            <a:r>
              <a:rPr lang="en" sz="1000"/>
              <a:t>Push Down Method;  Push Down Field</a:t>
            </a:r>
          </a:p>
          <a:p>
            <a:pPr indent="-228600" lvl="0" marL="457200" rtl="0">
              <a:spcBef>
                <a:spcPts val="0"/>
              </a:spcBef>
              <a:buSzPct val="100000"/>
            </a:pPr>
            <a:r>
              <a:rPr lang="en" sz="1000"/>
              <a:t>Extract Subclass;  Extract Superclass;  Interface</a:t>
            </a:r>
          </a:p>
          <a:p>
            <a:pPr indent="-228600" lvl="0" marL="457200" rtl="0">
              <a:spcBef>
                <a:spcPts val="0"/>
              </a:spcBef>
              <a:buSzPct val="100000"/>
            </a:pPr>
            <a:r>
              <a:rPr lang="en" sz="1000"/>
              <a:t>Collapse Hierarchy</a:t>
            </a:r>
          </a:p>
          <a:p>
            <a:pPr indent="-228600" lvl="0" marL="457200" rtl="0">
              <a:spcBef>
                <a:spcPts val="0"/>
              </a:spcBef>
              <a:buSzPct val="100000"/>
            </a:pPr>
            <a:r>
              <a:rPr lang="en" sz="1000"/>
              <a:t>Form Template Method</a:t>
            </a:r>
          </a:p>
          <a:p>
            <a:pPr indent="-228600" lvl="0" marL="457200" rtl="0">
              <a:spcBef>
                <a:spcPts val="0"/>
              </a:spcBef>
              <a:buSzPct val="100000"/>
            </a:pPr>
            <a:r>
              <a:rPr lang="en" sz="1000"/>
              <a:t>Replace Inheritance with Delegation  (or vice versa)</a:t>
            </a:r>
          </a:p>
          <a:p>
            <a:pPr lvl="0" rtl="0">
              <a:spcBef>
                <a:spcPts val="0"/>
              </a:spcBef>
              <a:buClr>
                <a:schemeClr val="dk1"/>
              </a:buClr>
              <a:buSzPct val="110000"/>
              <a:buFont typeface="Arial"/>
              <a:buNone/>
            </a:pPr>
            <a:r>
              <a:rPr b="1" lang="en" sz="1000" u="sng"/>
              <a:t>Big Refactorings</a:t>
            </a:r>
          </a:p>
          <a:p>
            <a:pPr indent="-228600" lvl="0" marL="457200" rtl="0">
              <a:spcBef>
                <a:spcPts val="0"/>
              </a:spcBef>
              <a:buSzPct val="100000"/>
            </a:pPr>
            <a:r>
              <a:rPr lang="en" sz="1000"/>
              <a:t>Nature of the Game</a:t>
            </a:r>
          </a:p>
          <a:p>
            <a:pPr indent="-228600" lvl="0" marL="457200" rtl="0">
              <a:spcBef>
                <a:spcPts val="0"/>
              </a:spcBef>
              <a:buSzPct val="100000"/>
            </a:pPr>
            <a:r>
              <a:rPr lang="en" sz="1000"/>
              <a:t>Tease Apart Inheritance</a:t>
            </a:r>
          </a:p>
          <a:p>
            <a:pPr indent="-228600" lvl="0" marL="457200" rtl="0">
              <a:spcBef>
                <a:spcPts val="0"/>
              </a:spcBef>
              <a:buSzPct val="100000"/>
            </a:pPr>
            <a:r>
              <a:rPr lang="en" sz="1000"/>
              <a:t>Convert Procedural Design to Objects</a:t>
            </a:r>
          </a:p>
          <a:p>
            <a:pPr indent="-228600" lvl="0" marL="457200" rtl="0">
              <a:spcBef>
                <a:spcPts val="0"/>
              </a:spcBef>
              <a:buSzPct val="100000"/>
            </a:pPr>
            <a:r>
              <a:rPr lang="en" sz="1000"/>
              <a:t>Separate Domain from Presentation</a:t>
            </a:r>
          </a:p>
          <a:p>
            <a:pPr indent="-228600" lvl="0" marL="457200" rtl="0">
              <a:spcBef>
                <a:spcPts val="0"/>
              </a:spcBef>
              <a:buSzPct val="100000"/>
            </a:pPr>
            <a:r>
              <a:rPr lang="en" sz="1000"/>
              <a:t>Extract Hierarchy</a:t>
            </a:r>
          </a:p>
          <a:p>
            <a:pPr>
              <a:spcBef>
                <a:spcPts val="0"/>
              </a:spcBef>
              <a:buNone/>
            </a:pPr>
            <a:r>
              <a:t/>
            </a:r>
            <a:endParaRPr sz="1000"/>
          </a:p>
        </p:txBody>
      </p: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Refactorings - Composing Methods</a:t>
            </a:r>
          </a:p>
        </p:txBody>
      </p:sp>
      <p:sp>
        <p:nvSpPr>
          <p:cNvPr id="211" name="Shape 21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SzPct val="100000"/>
            </a:pPr>
            <a:r>
              <a:rPr lang="en" sz="2400"/>
              <a:t>If you have a complex code fragment that can exist independently, </a:t>
            </a:r>
            <a:r>
              <a:rPr b="1" lang="en" sz="2400"/>
              <a:t>extract it into its own method</a:t>
            </a:r>
            <a:r>
              <a:rPr lang="en" sz="2400"/>
              <a:t>.</a:t>
            </a:r>
          </a:p>
          <a:p>
            <a:pPr indent="-228600" lvl="0" marL="457200" marR="0" rtl="0" algn="l">
              <a:lnSpc>
                <a:spcPct val="120000"/>
              </a:lnSpc>
              <a:spcBef>
                <a:spcPts val="0"/>
              </a:spcBef>
              <a:spcAft>
                <a:spcPts val="0"/>
              </a:spcAft>
              <a:buSzPct val="100000"/>
            </a:pPr>
            <a:r>
              <a:rPr lang="en" sz="2400"/>
              <a:t>If you have a method that is extremely simple, </a:t>
            </a:r>
            <a:r>
              <a:rPr b="1" lang="en" sz="2400"/>
              <a:t>inline</a:t>
            </a:r>
            <a:r>
              <a:rPr lang="en" sz="2400"/>
              <a:t> it into locations where it is used.</a:t>
            </a:r>
          </a:p>
          <a:p>
            <a:pPr indent="-228600" lvl="0" marL="457200" marR="0" rtl="0" algn="l">
              <a:lnSpc>
                <a:spcPct val="120000"/>
              </a:lnSpc>
              <a:spcBef>
                <a:spcPts val="0"/>
              </a:spcBef>
              <a:spcAft>
                <a:spcPts val="0"/>
              </a:spcAft>
              <a:buSzPct val="100000"/>
            </a:pPr>
            <a:r>
              <a:rPr lang="en" sz="2400"/>
              <a:t>If you assign values to a temporary variable more than once, </a:t>
            </a:r>
            <a:r>
              <a:rPr b="1" lang="en" sz="2400"/>
              <a:t>split it into</a:t>
            </a:r>
            <a:r>
              <a:rPr lang="en" sz="2400"/>
              <a:t> </a:t>
            </a:r>
            <a:r>
              <a:rPr b="1" lang="en" sz="2400"/>
              <a:t>additional temporary variables</a:t>
            </a:r>
            <a:r>
              <a:rPr lang="en" sz="2400"/>
              <a:t>.</a:t>
            </a:r>
          </a:p>
          <a:p>
            <a:pPr indent="-228600" lvl="0" marL="457200" marR="0" rtl="0" algn="l">
              <a:lnSpc>
                <a:spcPct val="120000"/>
              </a:lnSpc>
              <a:spcBef>
                <a:spcPts val="0"/>
              </a:spcBef>
              <a:spcAft>
                <a:spcPts val="0"/>
              </a:spcAft>
              <a:buSzPct val="100000"/>
            </a:pPr>
            <a:r>
              <a:rPr lang="en" sz="2400"/>
              <a:t>If assignments are made to parameter variables in a method, instead </a:t>
            </a:r>
            <a:r>
              <a:rPr b="1" lang="en" sz="2400"/>
              <a:t>assign to a temporary variable</a:t>
            </a:r>
            <a:r>
              <a:rPr lang="en" sz="2400"/>
              <a:t>.</a:t>
            </a:r>
          </a:p>
          <a:p>
            <a:pPr indent="-228600" lvl="0" marL="457200" marR="0" rtl="0" algn="l">
              <a:lnSpc>
                <a:spcPct val="120000"/>
              </a:lnSpc>
              <a:spcBef>
                <a:spcPts val="0"/>
              </a:spcBef>
              <a:spcAft>
                <a:spcPts val="0"/>
              </a:spcAft>
              <a:buSzPct val="100000"/>
            </a:pPr>
            <a:r>
              <a:rPr lang="en" sz="2400"/>
              <a:t>If an algorithm is hard to understand, </a:t>
            </a:r>
            <a:r>
              <a:rPr b="1" lang="en" sz="2400"/>
              <a:t>swap it for a version that is clearer</a:t>
            </a:r>
            <a:r>
              <a:rPr lang="en" sz="2400"/>
              <a:t>.</a:t>
            </a:r>
          </a:p>
        </p:txBody>
      </p:sp>
      <p:sp>
        <p:nvSpPr>
          <p:cNvPr id="212" name="Shape 2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53" name="Shape 5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We have written, rewritten, and obsessed over the requirements, design, and code. </a:t>
            </a:r>
          </a:p>
          <a:p>
            <a:pPr indent="-228600" lvl="0" marL="457200" marR="0" rtl="0" algn="l">
              <a:lnSpc>
                <a:spcPct val="120000"/>
              </a:lnSpc>
              <a:spcBef>
                <a:spcPts val="0"/>
              </a:spcBef>
              <a:spcAft>
                <a:spcPts val="0"/>
              </a:spcAft>
            </a:pPr>
            <a:r>
              <a:rPr lang="en"/>
              <a:t>We have tested this software until it cried.</a:t>
            </a:r>
          </a:p>
          <a:p>
            <a:pPr indent="-228600" lvl="0" marL="457200" marR="0" rtl="0" algn="l">
              <a:lnSpc>
                <a:spcPct val="120000"/>
              </a:lnSpc>
              <a:spcBef>
                <a:spcPts val="0"/>
              </a:spcBef>
              <a:spcAft>
                <a:spcPts val="0"/>
              </a:spcAft>
            </a:pPr>
            <a:r>
              <a:rPr lang="en"/>
              <a:t>Now what?</a:t>
            </a:r>
          </a:p>
          <a:p>
            <a:pPr indent="-228600" lvl="1" marL="914400" marR="0" rtl="0" algn="l">
              <a:lnSpc>
                <a:spcPct val="120000"/>
              </a:lnSpc>
              <a:spcBef>
                <a:spcPts val="0"/>
              </a:spcBef>
              <a:spcAft>
                <a:spcPts val="0"/>
              </a:spcAft>
            </a:pPr>
            <a:r>
              <a:rPr lang="en"/>
              <a:t>Maintenance, evolution, and what the %$#&amp; you do with bad legacy code.</a:t>
            </a:r>
          </a:p>
        </p:txBody>
      </p:sp>
      <p:sp>
        <p:nvSpPr>
          <p:cNvPr id="54" name="Shape 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Refactorings - Moving Features Between Objects</a:t>
            </a:r>
          </a:p>
        </p:txBody>
      </p:sp>
      <p:sp>
        <p:nvSpPr>
          <p:cNvPr id="218" name="Shape 21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SzPct val="100000"/>
            </a:pPr>
            <a:r>
              <a:rPr lang="en" sz="2400"/>
              <a:t>If a method or field is used more by a calling class than the class it is placed in, </a:t>
            </a:r>
            <a:r>
              <a:rPr b="1" lang="en" sz="2400"/>
              <a:t>move</a:t>
            </a:r>
            <a:r>
              <a:rPr lang="en" sz="2400"/>
              <a:t> it.</a:t>
            </a:r>
          </a:p>
          <a:p>
            <a:pPr indent="-228600" lvl="0" marL="457200" rtl="0">
              <a:spcBef>
                <a:spcPts val="0"/>
              </a:spcBef>
              <a:buSzPct val="100000"/>
            </a:pPr>
            <a:r>
              <a:rPr lang="en" sz="2400"/>
              <a:t>If a class is doing more work than it should (or has low cohesion), </a:t>
            </a:r>
            <a:r>
              <a:rPr b="1" lang="en" sz="2400"/>
              <a:t>extract</a:t>
            </a:r>
            <a:r>
              <a:rPr lang="en" sz="2400"/>
              <a:t> a subset of related methods into a new class.</a:t>
            </a:r>
          </a:p>
          <a:p>
            <a:pPr indent="-228600" lvl="0" marL="457200" rtl="0">
              <a:spcBef>
                <a:spcPts val="0"/>
              </a:spcBef>
              <a:buSzPct val="100000"/>
            </a:pPr>
            <a:r>
              <a:rPr lang="en" sz="2400"/>
              <a:t>If a class is doing too little, </a:t>
            </a:r>
            <a:r>
              <a:rPr b="1" lang="en" sz="2400"/>
              <a:t>combine</a:t>
            </a:r>
            <a:r>
              <a:rPr lang="en" sz="2400"/>
              <a:t> it into another class.</a:t>
            </a:r>
          </a:p>
          <a:p>
            <a:pPr indent="-228600" lvl="0" marL="457200" rtl="0">
              <a:spcBef>
                <a:spcPts val="0"/>
              </a:spcBef>
              <a:buSzPct val="100000"/>
            </a:pPr>
            <a:r>
              <a:rPr lang="en" sz="2400"/>
              <a:t>If a class delegates too many calls to a middleman class, </a:t>
            </a:r>
            <a:r>
              <a:rPr b="1" lang="en" sz="2400"/>
              <a:t>get rid of the middleman</a:t>
            </a:r>
            <a:r>
              <a:rPr lang="en" sz="2400"/>
              <a:t> and call the client directly.</a:t>
            </a:r>
          </a:p>
          <a:p>
            <a:pPr indent="-228600" lvl="0" marL="457200" rtl="0">
              <a:spcBef>
                <a:spcPts val="0"/>
              </a:spcBef>
              <a:buSzPct val="100000"/>
            </a:pPr>
            <a:r>
              <a:rPr lang="en" sz="2400"/>
              <a:t>If an imported class needs an additional method, but you can’t modify it directly, </a:t>
            </a:r>
            <a:r>
              <a:rPr b="1" lang="en" sz="2400"/>
              <a:t>create a method in the client class with the imported object as a parameter</a:t>
            </a:r>
            <a:r>
              <a:rPr lang="en" sz="2400"/>
              <a:t>.</a:t>
            </a:r>
          </a:p>
        </p:txBody>
      </p:sp>
      <p:sp>
        <p:nvSpPr>
          <p:cNvPr id="219" name="Shape 2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Refactorings - Conditional Expressions &amp; Data</a:t>
            </a:r>
          </a:p>
        </p:txBody>
      </p:sp>
      <p:sp>
        <p:nvSpPr>
          <p:cNvPr id="225" name="Shape 22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SzPct val="100000"/>
            </a:pPr>
            <a:r>
              <a:rPr lang="en" sz="2400"/>
              <a:t>If your conditional statements are too complex, </a:t>
            </a:r>
            <a:r>
              <a:rPr b="1" lang="en" sz="2400"/>
              <a:t>extract methods from the if, then, and else conditions</a:t>
            </a:r>
            <a:r>
              <a:rPr lang="en" sz="2400"/>
              <a:t>.</a:t>
            </a:r>
          </a:p>
          <a:p>
            <a:pPr indent="-228600" lvl="0" marL="457200" rtl="0">
              <a:spcBef>
                <a:spcPts val="0"/>
              </a:spcBef>
              <a:buSzPct val="100000"/>
            </a:pPr>
            <a:r>
              <a:rPr lang="en" sz="2400"/>
              <a:t>If you have a sequence of conditional tests with the same result or repeated conditions in each branch, </a:t>
            </a:r>
            <a:r>
              <a:rPr b="1" lang="en" sz="2400"/>
              <a:t>consolidate them into fewer conditional statements</a:t>
            </a:r>
            <a:r>
              <a:rPr lang="en" sz="2400"/>
              <a:t>.</a:t>
            </a:r>
          </a:p>
          <a:p>
            <a:pPr indent="-228600" lvl="0" marL="457200" rtl="0">
              <a:spcBef>
                <a:spcPts val="0"/>
              </a:spcBef>
              <a:buSzPct val="100000"/>
            </a:pPr>
            <a:r>
              <a:rPr lang="en" sz="2400"/>
              <a:t>If you have conditional statements to choose behavior based on object type, instead </a:t>
            </a:r>
            <a:r>
              <a:rPr b="1" lang="en" sz="2400"/>
              <a:t>use polymorphism</a:t>
            </a:r>
            <a:r>
              <a:rPr lang="en" sz="2400"/>
              <a:t>.</a:t>
            </a:r>
          </a:p>
          <a:p>
            <a:pPr indent="-228600" lvl="0" marL="457200" rtl="0">
              <a:spcBef>
                <a:spcPts val="0"/>
              </a:spcBef>
              <a:buSzPct val="100000"/>
            </a:pPr>
            <a:r>
              <a:rPr lang="en" sz="2400"/>
              <a:t>If you have an attribute that needs additional data or operations, turn it into a new type of </a:t>
            </a:r>
            <a:r>
              <a:rPr b="1" lang="en" sz="2400"/>
              <a:t>data object</a:t>
            </a:r>
            <a:r>
              <a:rPr lang="en" sz="2400"/>
              <a:t>.</a:t>
            </a:r>
          </a:p>
          <a:p>
            <a:pPr indent="-228600" lvl="0" marL="457200" rtl="0">
              <a:spcBef>
                <a:spcPts val="0"/>
              </a:spcBef>
              <a:buSzPct val="100000"/>
            </a:pPr>
            <a:r>
              <a:rPr lang="en" sz="2400"/>
              <a:t>If certain array values have special meaning, use </a:t>
            </a:r>
            <a:r>
              <a:rPr b="1" lang="en" sz="2400"/>
              <a:t>a class to store items instead</a:t>
            </a:r>
            <a:r>
              <a:rPr lang="en" sz="2400"/>
              <a:t>.</a:t>
            </a:r>
          </a:p>
        </p:txBody>
      </p:sp>
      <p:sp>
        <p:nvSpPr>
          <p:cNvPr id="226" name="Shape 2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Refactorings - Simplifying Method Calls and Generalization</a:t>
            </a:r>
          </a:p>
        </p:txBody>
      </p:sp>
      <p:sp>
        <p:nvSpPr>
          <p:cNvPr id="232" name="Shape 23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SzPct val="100000"/>
            </a:pPr>
            <a:r>
              <a:rPr lang="en" sz="2400"/>
              <a:t>If a method both returns a value and changes the state of a passed object, split into two methods and </a:t>
            </a:r>
            <a:r>
              <a:rPr b="1" lang="en" sz="2400"/>
              <a:t>separate the query from the modifier</a:t>
            </a:r>
            <a:r>
              <a:rPr lang="en" sz="2400"/>
              <a:t>.</a:t>
            </a:r>
          </a:p>
          <a:p>
            <a:pPr indent="-228600" lvl="0" marL="457200" rtl="0">
              <a:spcBef>
                <a:spcPts val="0"/>
              </a:spcBef>
              <a:buSzPct val="100000"/>
            </a:pPr>
            <a:r>
              <a:rPr lang="en" sz="2400"/>
              <a:t>If several methods do similar things - differentiated by value - create one method that takes the </a:t>
            </a:r>
            <a:r>
              <a:rPr b="1" lang="en" sz="2400"/>
              <a:t>value as a parameter</a:t>
            </a:r>
            <a:r>
              <a:rPr lang="en" sz="2400"/>
              <a:t>. </a:t>
            </a:r>
          </a:p>
          <a:p>
            <a:pPr indent="-228600" lvl="0" marL="457200" rtl="0">
              <a:spcBef>
                <a:spcPts val="0"/>
              </a:spcBef>
              <a:buSzPct val="100000"/>
            </a:pPr>
            <a:r>
              <a:rPr lang="en" sz="2400"/>
              <a:t>If two classes have the same attribute/method/constructor body, </a:t>
            </a:r>
            <a:r>
              <a:rPr b="1" lang="en" sz="2400"/>
              <a:t>pull it up into the parent</a:t>
            </a:r>
            <a:r>
              <a:rPr lang="en" sz="2400"/>
              <a:t>. If an item is only used by some subclasses, </a:t>
            </a:r>
            <a:r>
              <a:rPr b="1" lang="en" sz="2400"/>
              <a:t>push it into the children</a:t>
            </a:r>
            <a:r>
              <a:rPr lang="en" sz="2400"/>
              <a:t>. </a:t>
            </a:r>
          </a:p>
          <a:p>
            <a:pPr indent="-228600" lvl="0" marL="457200" rtl="0">
              <a:spcBef>
                <a:spcPts val="0"/>
              </a:spcBef>
              <a:buSzPct val="100000"/>
            </a:pPr>
            <a:r>
              <a:rPr lang="en" sz="2400"/>
              <a:t>If a class has features only used situationally, </a:t>
            </a:r>
            <a:r>
              <a:rPr b="1" lang="en" sz="2400"/>
              <a:t>extract subclasses</a:t>
            </a:r>
            <a:r>
              <a:rPr lang="en" sz="2400"/>
              <a:t> for those situations.</a:t>
            </a:r>
          </a:p>
        </p:txBody>
      </p:sp>
      <p:sp>
        <p:nvSpPr>
          <p:cNvPr id="233" name="Shape 2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7" name="Shape 237"/>
        <p:cNvGrpSpPr/>
        <p:nvPr/>
      </p:nvGrpSpPr>
      <p:grpSpPr>
        <a:xfrm>
          <a:off x="0" y="0"/>
          <a:ext cx="0" cy="0"/>
          <a:chOff x="0" y="0"/>
          <a:chExt cx="0" cy="0"/>
        </a:xfrm>
      </p:grpSpPr>
      <p:sp>
        <p:nvSpPr>
          <p:cNvPr id="238" name="Shape 2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 Support for Refactoring</a:t>
            </a:r>
          </a:p>
        </p:txBody>
      </p:sp>
      <p:sp>
        <p:nvSpPr>
          <p:cNvPr id="239" name="Shape 239"/>
          <p:cNvSpPr txBox="1"/>
          <p:nvPr>
            <p:ph idx="1" type="body"/>
          </p:nvPr>
        </p:nvSpPr>
        <p:spPr>
          <a:xfrm>
            <a:off x="91175" y="1600200"/>
            <a:ext cx="48116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SzPct val="100000"/>
            </a:pPr>
            <a:r>
              <a:rPr lang="en" sz="2200"/>
              <a:t>Variable/method/class renaming</a:t>
            </a:r>
          </a:p>
          <a:p>
            <a:pPr indent="-228600" lvl="0" marL="457200" marR="0" rtl="0" algn="l">
              <a:lnSpc>
                <a:spcPct val="120000"/>
              </a:lnSpc>
              <a:spcBef>
                <a:spcPts val="0"/>
              </a:spcBef>
              <a:spcAft>
                <a:spcPts val="0"/>
              </a:spcAft>
              <a:buSzPct val="100000"/>
            </a:pPr>
            <a:r>
              <a:rPr lang="en" sz="2200"/>
              <a:t>Method or constant extraction</a:t>
            </a:r>
          </a:p>
          <a:p>
            <a:pPr indent="-228600" lvl="0" marL="457200" marR="0" rtl="0" algn="l">
              <a:lnSpc>
                <a:spcPct val="120000"/>
              </a:lnSpc>
              <a:spcBef>
                <a:spcPts val="0"/>
              </a:spcBef>
              <a:spcAft>
                <a:spcPts val="0"/>
              </a:spcAft>
              <a:buSzPct val="100000"/>
            </a:pPr>
            <a:r>
              <a:rPr lang="en" sz="2200"/>
              <a:t>Extraction of redundant code snippets</a:t>
            </a:r>
          </a:p>
          <a:p>
            <a:pPr indent="-228600" lvl="0" marL="457200" marR="0" rtl="0" algn="l">
              <a:lnSpc>
                <a:spcPct val="120000"/>
              </a:lnSpc>
              <a:spcBef>
                <a:spcPts val="0"/>
              </a:spcBef>
              <a:spcAft>
                <a:spcPts val="0"/>
              </a:spcAft>
              <a:buSzPct val="100000"/>
            </a:pPr>
            <a:r>
              <a:rPr lang="en" sz="2200"/>
              <a:t>Method signature change</a:t>
            </a:r>
          </a:p>
          <a:p>
            <a:pPr indent="-228600" lvl="0" marL="457200" marR="0" rtl="0" algn="l">
              <a:lnSpc>
                <a:spcPct val="120000"/>
              </a:lnSpc>
              <a:spcBef>
                <a:spcPts val="0"/>
              </a:spcBef>
              <a:spcAft>
                <a:spcPts val="0"/>
              </a:spcAft>
              <a:buSzPct val="100000"/>
            </a:pPr>
            <a:r>
              <a:rPr lang="en" sz="2200"/>
              <a:t>Extraction of an interface from a type</a:t>
            </a:r>
          </a:p>
          <a:p>
            <a:pPr indent="-228600" lvl="0" marL="457200" marR="0" rtl="0" algn="l">
              <a:lnSpc>
                <a:spcPct val="120000"/>
              </a:lnSpc>
              <a:spcBef>
                <a:spcPts val="0"/>
              </a:spcBef>
              <a:spcAft>
                <a:spcPts val="0"/>
              </a:spcAft>
              <a:buSzPct val="100000"/>
            </a:pPr>
            <a:r>
              <a:rPr lang="en" sz="2200"/>
              <a:t>Providing warnings about method invocations with inconsistent parameters</a:t>
            </a:r>
          </a:p>
          <a:p>
            <a:pPr indent="-228600" lvl="0" marL="457200" marR="0" rtl="0" algn="l">
              <a:lnSpc>
                <a:spcPct val="120000"/>
              </a:lnSpc>
              <a:spcBef>
                <a:spcPts val="0"/>
              </a:spcBef>
              <a:spcAft>
                <a:spcPts val="0"/>
              </a:spcAft>
              <a:buSzPct val="100000"/>
            </a:pPr>
            <a:r>
              <a:rPr lang="en" sz="2200"/>
              <a:t>Help with self-documenting code through auto-completion</a:t>
            </a:r>
          </a:p>
        </p:txBody>
      </p:sp>
      <p:pic>
        <p:nvPicPr>
          <p:cNvPr id="240" name="Shape 240"/>
          <p:cNvPicPr preferRelativeResize="0"/>
          <p:nvPr/>
        </p:nvPicPr>
        <p:blipFill>
          <a:blip r:embed="rId3">
            <a:alphaModFix/>
          </a:blip>
          <a:stretch>
            <a:fillRect/>
          </a:stretch>
        </p:blipFill>
        <p:spPr>
          <a:xfrm>
            <a:off x="4756000" y="1600200"/>
            <a:ext cx="4282450" cy="2816150"/>
          </a:xfrm>
          <a:prstGeom prst="rect">
            <a:avLst/>
          </a:prstGeom>
          <a:noFill/>
          <a:ln>
            <a:noFill/>
          </a:ln>
        </p:spPr>
      </p:pic>
      <p:sp>
        <p:nvSpPr>
          <p:cNvPr id="241" name="Shape 2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Dangers of Refactoring</a:t>
            </a:r>
          </a:p>
        </p:txBody>
      </p:sp>
      <p:sp>
        <p:nvSpPr>
          <p:cNvPr id="247" name="Shape 2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sz="2600"/>
              <a:t>Code that used to be well commented, well tested, and fully reviewed might not be any of these things after refactoring. </a:t>
            </a:r>
          </a:p>
          <a:p>
            <a:pPr indent="-228600" lvl="0" marL="457200" marR="0" rtl="0" algn="l">
              <a:lnSpc>
                <a:spcPct val="120000"/>
              </a:lnSpc>
              <a:spcBef>
                <a:spcPts val="0"/>
              </a:spcBef>
              <a:spcAft>
                <a:spcPts val="0"/>
              </a:spcAft>
              <a:buSzPct val="100000"/>
            </a:pPr>
            <a:r>
              <a:rPr lang="en" sz="2600"/>
              <a:t>You might have inserted faults into code that previously worked.</a:t>
            </a:r>
          </a:p>
          <a:p>
            <a:pPr indent="-228600" lvl="1" marL="914400" marR="0" rtl="0" algn="l">
              <a:lnSpc>
                <a:spcPct val="120000"/>
              </a:lnSpc>
              <a:spcBef>
                <a:spcPts val="0"/>
              </a:spcBef>
              <a:spcAft>
                <a:spcPts val="0"/>
              </a:spcAft>
              <a:buSzPct val="100000"/>
            </a:pPr>
            <a:r>
              <a:rPr lang="en" sz="2600"/>
              <a:t>This is why unit tests are important. If the new code is broken, revert back to the old code.</a:t>
            </a:r>
          </a:p>
          <a:p>
            <a:pPr indent="-228600" lvl="0" marL="457200" marR="0" rtl="0" algn="l">
              <a:lnSpc>
                <a:spcPct val="120000"/>
              </a:lnSpc>
              <a:spcBef>
                <a:spcPts val="0"/>
              </a:spcBef>
              <a:spcAft>
                <a:spcPts val="0"/>
              </a:spcAft>
              <a:buSzPct val="100000"/>
            </a:pPr>
            <a:r>
              <a:rPr lang="en" sz="2600"/>
              <a:t>What if the new design is not better?</a:t>
            </a:r>
          </a:p>
        </p:txBody>
      </p:sp>
      <p:sp>
        <p:nvSpPr>
          <p:cNvPr id="248" name="Shape 2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 Don’t Have Time”</a:t>
            </a:r>
          </a:p>
        </p:txBody>
      </p:sp>
      <p:sp>
        <p:nvSpPr>
          <p:cNvPr id="254" name="Shape 25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SzPct val="100000"/>
            </a:pPr>
            <a:r>
              <a:rPr lang="en" sz="2600"/>
              <a:t>This is the most common excuse for not refactoring.</a:t>
            </a:r>
          </a:p>
          <a:p>
            <a:pPr indent="-228600" lvl="0" marL="457200" marR="0" rtl="0" algn="l">
              <a:lnSpc>
                <a:spcPct val="120000"/>
              </a:lnSpc>
              <a:spcBef>
                <a:spcPts val="0"/>
              </a:spcBef>
              <a:spcAft>
                <a:spcPts val="0"/>
              </a:spcAft>
              <a:buSzPct val="100000"/>
            </a:pPr>
            <a:r>
              <a:rPr lang="en" sz="2600"/>
              <a:t>Refactoring incurs an up-front cost.</a:t>
            </a:r>
          </a:p>
          <a:p>
            <a:pPr indent="-228600" lvl="1" marL="914400" marR="0" rtl="0" algn="l">
              <a:lnSpc>
                <a:spcPct val="120000"/>
              </a:lnSpc>
              <a:spcBef>
                <a:spcPts val="0"/>
              </a:spcBef>
              <a:spcAft>
                <a:spcPts val="0"/>
              </a:spcAft>
            </a:pPr>
            <a:r>
              <a:rPr lang="en"/>
              <a:t>Developers don’t want to do it.</a:t>
            </a:r>
          </a:p>
          <a:p>
            <a:pPr indent="-228600" lvl="1" marL="914400" marR="0" rtl="0" algn="l">
              <a:lnSpc>
                <a:spcPct val="120000"/>
              </a:lnSpc>
              <a:spcBef>
                <a:spcPts val="0"/>
              </a:spcBef>
              <a:spcAft>
                <a:spcPts val="0"/>
              </a:spcAft>
            </a:pPr>
            <a:r>
              <a:rPr lang="en"/>
              <a:t>Neither do managers - they lose time and get “nothing” (no new features)</a:t>
            </a:r>
          </a:p>
          <a:p>
            <a:pPr indent="-228600" lvl="0" marL="457200" marR="0" rtl="0" algn="l">
              <a:lnSpc>
                <a:spcPct val="120000"/>
              </a:lnSpc>
              <a:spcBef>
                <a:spcPts val="0"/>
              </a:spcBef>
              <a:spcAft>
                <a:spcPts val="0"/>
              </a:spcAft>
              <a:buClr>
                <a:schemeClr val="dk1"/>
              </a:buClr>
              <a:buSzPct val="100000"/>
              <a:buFont typeface="Arial"/>
            </a:pPr>
            <a:r>
              <a:rPr lang="en" sz="2600"/>
              <a:t>Small companies (start-ups) avoid it.</a:t>
            </a:r>
          </a:p>
          <a:p>
            <a:pPr indent="-228600" lvl="1" marL="914400" marR="0" rtl="0" algn="l">
              <a:lnSpc>
                <a:spcPct val="120000"/>
              </a:lnSpc>
              <a:spcBef>
                <a:spcPts val="0"/>
              </a:spcBef>
              <a:spcAft>
                <a:spcPts val="0"/>
              </a:spcAft>
              <a:buSzPct val="100000"/>
            </a:pPr>
            <a:r>
              <a:rPr lang="en" sz="2600"/>
              <a:t>“We can’t afford it.” “We don’t need it.”</a:t>
            </a:r>
          </a:p>
          <a:p>
            <a:pPr indent="-228600" lvl="0" marL="457200" marR="0" rtl="0" algn="l">
              <a:lnSpc>
                <a:spcPct val="120000"/>
              </a:lnSpc>
              <a:spcBef>
                <a:spcPts val="0"/>
              </a:spcBef>
              <a:spcAft>
                <a:spcPts val="0"/>
              </a:spcAft>
              <a:buSzPct val="100000"/>
            </a:pPr>
            <a:r>
              <a:rPr lang="en" sz="2600"/>
              <a:t>So do large companies.</a:t>
            </a:r>
          </a:p>
          <a:p>
            <a:pPr indent="-228600" lvl="1" marL="914400" marR="0" rtl="0" algn="l">
              <a:lnSpc>
                <a:spcPct val="120000"/>
              </a:lnSpc>
              <a:spcBef>
                <a:spcPts val="0"/>
              </a:spcBef>
              <a:spcAft>
                <a:spcPts val="0"/>
              </a:spcAft>
              <a:buSzPct val="100000"/>
            </a:pPr>
            <a:r>
              <a:rPr lang="en" sz="2600"/>
              <a:t>“We’d rather add new features.” </a:t>
            </a:r>
          </a:p>
          <a:p>
            <a:pPr indent="-228600" lvl="1" marL="914400" marR="0" rtl="0" algn="l">
              <a:lnSpc>
                <a:spcPct val="120000"/>
              </a:lnSpc>
              <a:spcBef>
                <a:spcPts val="0"/>
              </a:spcBef>
              <a:spcAft>
                <a:spcPts val="0"/>
              </a:spcAft>
              <a:buSzPct val="100000"/>
            </a:pPr>
            <a:r>
              <a:rPr lang="en" sz="2600"/>
              <a:t>“No one gets promoted for performing refactoring.”</a:t>
            </a:r>
          </a:p>
        </p:txBody>
      </p: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 Don’t Have Time”</a:t>
            </a:r>
          </a:p>
        </p:txBody>
      </p:sp>
      <p:sp>
        <p:nvSpPr>
          <p:cNvPr id="261" name="Shape 26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sz="2600"/>
              <a:t>Refactoring is the key to effective evolution.</a:t>
            </a:r>
          </a:p>
          <a:p>
            <a:pPr indent="-228600" lvl="1" marL="914400" marR="0" rtl="0" algn="l">
              <a:lnSpc>
                <a:spcPct val="120000"/>
              </a:lnSpc>
              <a:spcBef>
                <a:spcPts val="0"/>
              </a:spcBef>
              <a:spcAft>
                <a:spcPts val="0"/>
              </a:spcAft>
              <a:buClr>
                <a:schemeClr val="dk1"/>
              </a:buClr>
              <a:buSzPct val="108333"/>
              <a:buFont typeface="Arial"/>
            </a:pPr>
            <a:r>
              <a:rPr lang="en" sz="2400"/>
              <a:t>Enables rapid addition of new features, with fewer faults (up to a 500% ROI).</a:t>
            </a:r>
          </a:p>
          <a:p>
            <a:pPr indent="-228600" lvl="1" marL="914400" marR="0" rtl="0" algn="l">
              <a:lnSpc>
                <a:spcPct val="120000"/>
              </a:lnSpc>
              <a:spcBef>
                <a:spcPts val="0"/>
              </a:spcBef>
              <a:spcAft>
                <a:spcPts val="0"/>
              </a:spcAft>
              <a:buClr>
                <a:schemeClr val="dk1"/>
              </a:buClr>
              <a:buSzPct val="108333"/>
              <a:buFont typeface="Arial"/>
            </a:pPr>
            <a:r>
              <a:rPr lang="en" sz="2400"/>
              <a:t>Good for programmer morale.</a:t>
            </a:r>
          </a:p>
          <a:p>
            <a:pPr indent="-228600" lvl="0" marL="457200" marR="0" rtl="0" algn="l">
              <a:lnSpc>
                <a:spcPct val="120000"/>
              </a:lnSpc>
              <a:spcBef>
                <a:spcPts val="0"/>
              </a:spcBef>
              <a:spcAft>
                <a:spcPts val="0"/>
              </a:spcAft>
              <a:buSzPct val="100000"/>
            </a:pPr>
            <a:r>
              <a:rPr lang="en" sz="2600"/>
              <a:t>Refactoring is an investment in a company’s prime asset - its code base. </a:t>
            </a:r>
          </a:p>
          <a:p>
            <a:pPr indent="-228600" lvl="0" marL="457200" marR="0" rtl="0" algn="l">
              <a:lnSpc>
                <a:spcPct val="120000"/>
              </a:lnSpc>
              <a:spcBef>
                <a:spcPts val="0"/>
              </a:spcBef>
              <a:spcAft>
                <a:spcPts val="0"/>
              </a:spcAft>
              <a:buSzPct val="100000"/>
            </a:pPr>
            <a:r>
              <a:rPr lang="en" sz="2600"/>
              <a:t>Many start-ups use cutting-edge tech and agile processes that evolve rapidly. So should the code.</a:t>
            </a:r>
          </a:p>
          <a:p>
            <a:pPr indent="-228600" lvl="0" marL="457200" marR="0" rtl="0" algn="l">
              <a:lnSpc>
                <a:spcPct val="120000"/>
              </a:lnSpc>
              <a:spcBef>
                <a:spcPts val="0"/>
              </a:spcBef>
              <a:spcAft>
                <a:spcPts val="0"/>
              </a:spcAft>
              <a:buSzPct val="100000"/>
            </a:pPr>
            <a:r>
              <a:rPr lang="en" sz="2600"/>
              <a:t>Some of the most successful companies (Google) reward and require refactoring.</a:t>
            </a:r>
          </a:p>
        </p:txBody>
      </p:sp>
      <p:sp>
        <p:nvSpPr>
          <p:cNvPr id="262" name="Shape 2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6" name="Shape 266"/>
        <p:cNvGrpSpPr/>
        <p:nvPr/>
      </p:nvGrpSpPr>
      <p:grpSpPr>
        <a:xfrm>
          <a:off x="0" y="0"/>
          <a:ext cx="0" cy="0"/>
          <a:chOff x="0" y="0"/>
          <a:chExt cx="0" cy="0"/>
        </a:xfrm>
      </p:grpSpPr>
      <p:sp>
        <p:nvSpPr>
          <p:cNvPr id="267" name="Shape 267"/>
          <p:cNvSpPr txBox="1"/>
          <p:nvPr>
            <p:ph type="title"/>
          </p:nvPr>
        </p:nvSpPr>
        <p:spPr>
          <a:xfrm>
            <a:off x="457200" y="274637"/>
            <a:ext cx="8229600" cy="1143299"/>
          </a:xfrm>
          <a:prstGeom prst="rect">
            <a:avLst/>
          </a:prstGeom>
        </p:spPr>
        <p:txBody>
          <a:bodyPr anchorCtr="0" anchor="b" bIns="91425" lIns="91425" rIns="91425" tIns="91425">
            <a:noAutofit/>
          </a:bodyPr>
          <a:lstStyle/>
          <a:p>
            <a:pPr rtl="0">
              <a:spcBef>
                <a:spcPts val="0"/>
              </a:spcBef>
              <a:buNone/>
            </a:pPr>
            <a:r>
              <a:rPr lang="en"/>
              <a:t>Refactoring at Google</a:t>
            </a:r>
          </a:p>
          <a:p>
            <a:pPr indent="-228600" lvl="0" marL="457200" rtl="0">
              <a:spcBef>
                <a:spcPts val="0"/>
              </a:spcBef>
              <a:buChar char="-"/>
            </a:pPr>
            <a:r>
              <a:rPr lang="en"/>
              <a:t>Victoria Kirst, Software Engineer</a:t>
            </a:r>
          </a:p>
        </p:txBody>
      </p:sp>
      <p:sp>
        <p:nvSpPr>
          <p:cNvPr id="268" name="Shape 26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SzPct val="100000"/>
            </a:pPr>
            <a:r>
              <a:rPr lang="en" sz="2400"/>
              <a:t>"Refactoring is very important and inevitable for any code base.  If you're writing a new app quickly and adding lots of features, your initial design will not be perfect. Do small refactoring tasks early and often, as soon as there is a sign of a problem."</a:t>
            </a:r>
          </a:p>
          <a:p>
            <a:pPr indent="-228600" lvl="0" marL="457200" marR="0" rtl="0" algn="l">
              <a:lnSpc>
                <a:spcPct val="120000"/>
              </a:lnSpc>
              <a:spcBef>
                <a:spcPts val="0"/>
              </a:spcBef>
              <a:spcAft>
                <a:spcPts val="0"/>
              </a:spcAft>
              <a:buSzPct val="100000"/>
            </a:pPr>
            <a:r>
              <a:rPr lang="en" sz="2400"/>
              <a:t>"Refactoring is unglamorous because it does not add features.  At many companies, people don't refactor because you don't get promoted for it, and their code turns into hacky beasts."</a:t>
            </a:r>
          </a:p>
          <a:p>
            <a:pPr indent="-228600" lvl="0" marL="457200" marR="0" rtl="0" algn="l">
              <a:lnSpc>
                <a:spcPct val="120000"/>
              </a:lnSpc>
              <a:spcBef>
                <a:spcPts val="0"/>
              </a:spcBef>
              <a:spcAft>
                <a:spcPts val="0"/>
              </a:spcAft>
              <a:buSzPct val="100000"/>
            </a:pPr>
            <a:r>
              <a:rPr lang="en" sz="2400"/>
              <a:t>But...</a:t>
            </a:r>
          </a:p>
        </p:txBody>
      </p:sp>
      <p:sp>
        <p:nvSpPr>
          <p:cNvPr id="269" name="Shape 2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Refactoring at Google</a:t>
            </a:r>
          </a:p>
          <a:p>
            <a:pPr indent="-228600" lvl="0" marL="457200" rtl="0">
              <a:spcBef>
                <a:spcPts val="0"/>
              </a:spcBef>
              <a:buChar char="-"/>
            </a:pPr>
            <a:r>
              <a:rPr lang="en"/>
              <a:t>Victoria Kirst, Software Engineer</a:t>
            </a:r>
          </a:p>
        </p:txBody>
      </p:sp>
      <p:sp>
        <p:nvSpPr>
          <p:cNvPr id="275" name="Shape 27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SzPct val="100000"/>
            </a:pPr>
            <a:r>
              <a:rPr lang="en" sz="2000"/>
              <a:t>"Common reasons not to do it are incorrect:</a:t>
            </a:r>
          </a:p>
          <a:p>
            <a:pPr indent="-228600" lvl="1" marL="914400" marR="0" rtl="0" algn="l">
              <a:lnSpc>
                <a:spcPct val="120000"/>
              </a:lnSpc>
              <a:spcBef>
                <a:spcPts val="0"/>
              </a:spcBef>
              <a:spcAft>
                <a:spcPts val="0"/>
              </a:spcAft>
              <a:buSzPct val="100000"/>
            </a:pPr>
            <a:r>
              <a:rPr b="1" lang="en" sz="2000"/>
              <a:t>'Don't have time; features more important'</a:t>
            </a:r>
            <a:r>
              <a:rPr lang="en" sz="2000"/>
              <a:t> - You will spend more time adding features (because it's painful in current design), fixing bugs (bad code is easy to add bugs into), ramping up others on code base (because bad code is hard to read), and adding tests (because bad code is hard to test), etc.</a:t>
            </a:r>
          </a:p>
          <a:p>
            <a:pPr indent="-228600" lvl="1" marL="914400" marR="0" rtl="0" algn="l">
              <a:lnSpc>
                <a:spcPct val="120000"/>
              </a:lnSpc>
              <a:spcBef>
                <a:spcPts val="0"/>
              </a:spcBef>
              <a:spcAft>
                <a:spcPts val="0"/>
              </a:spcAft>
              <a:buSzPct val="100000"/>
            </a:pPr>
            <a:r>
              <a:rPr b="1" lang="en" sz="2000"/>
              <a:t>'We might break something'</a:t>
            </a:r>
            <a:r>
              <a:rPr lang="en" sz="2000"/>
              <a:t> - Sign of a poor design from the beginning, where you didn't have good tests. For same reasons as above, you should fix your testing situation and code.</a:t>
            </a:r>
          </a:p>
          <a:p>
            <a:pPr indent="-228600" lvl="1" marL="914400" marR="0" rtl="0" algn="l">
              <a:lnSpc>
                <a:spcPct val="120000"/>
              </a:lnSpc>
              <a:spcBef>
                <a:spcPts val="0"/>
              </a:spcBef>
              <a:spcAft>
                <a:spcPts val="0"/>
              </a:spcAft>
              <a:buSzPct val="100000"/>
            </a:pPr>
            <a:r>
              <a:rPr b="1" lang="en" sz="2000"/>
              <a:t>'I want to get promoted and companies don't recognize refactoring work'</a:t>
            </a:r>
            <a:r>
              <a:rPr lang="en" sz="2000"/>
              <a:t> - This is a common problem. Seek buy-in from your team, gather data about regressions and flaws in the design, and encourage them to buy-in to code quality."</a:t>
            </a:r>
          </a:p>
        </p:txBody>
      </p:sp>
      <p:sp>
        <p:nvSpPr>
          <p:cNvPr id="276" name="Shape 2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Code Smells</a:t>
            </a:r>
          </a:p>
        </p:txBody>
      </p:sp>
      <p:sp>
        <p:nvSpPr>
          <p:cNvPr id="282" name="Shape 282"/>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20000"/>
              </a:lnSpc>
              <a:spcBef>
                <a:spcPts val="0"/>
              </a:spcBef>
              <a:spcAft>
                <a:spcPts val="0"/>
              </a:spcAft>
              <a:buNone/>
            </a:pPr>
            <a:r>
              <a:rPr lang="en"/>
              <a:t>The following code for a product ordering system contains several “bad smells” - signs that the code is not well-designed and needs to be refactored. </a:t>
            </a:r>
          </a:p>
          <a:p>
            <a:pPr marR="0" rtl="0" algn="l">
              <a:lnSpc>
                <a:spcPct val="120000"/>
              </a:lnSpc>
              <a:spcBef>
                <a:spcPts val="0"/>
              </a:spcBef>
              <a:spcAft>
                <a:spcPts val="0"/>
              </a:spcAft>
              <a:buNone/>
            </a:pPr>
            <a:r>
              <a:t/>
            </a:r>
            <a:endParaRPr sz="1100"/>
          </a:p>
          <a:p>
            <a:pPr lvl="0" rtl="0">
              <a:lnSpc>
                <a:spcPct val="115000"/>
              </a:lnSpc>
              <a:spcBef>
                <a:spcPts val="0"/>
              </a:spcBef>
              <a:buClr>
                <a:schemeClr val="dk1"/>
              </a:buClr>
              <a:buSzPct val="36666"/>
              <a:buFont typeface="Arial"/>
              <a:buNone/>
            </a:pPr>
            <a:r>
              <a:rPr b="1" lang="en"/>
              <a:t>1: Identify as many code smells as you can in this code. Explain why each is a problem.</a:t>
            </a:r>
          </a:p>
          <a:p>
            <a:pPr lvl="0" rtl="0">
              <a:lnSpc>
                <a:spcPct val="115000"/>
              </a:lnSpc>
              <a:spcBef>
                <a:spcPts val="0"/>
              </a:spcBef>
              <a:buClr>
                <a:schemeClr val="dk1"/>
              </a:buClr>
              <a:buSzPct val="36666"/>
              <a:buFont typeface="Arial"/>
              <a:buNone/>
            </a:pPr>
            <a:r>
              <a:rPr b="1" lang="en"/>
              <a:t>2: Pick three code smells and explain how you would fix them.</a:t>
            </a:r>
          </a:p>
          <a:p>
            <a:pPr lvl="0" marR="0" rtl="0" algn="l">
              <a:lnSpc>
                <a:spcPct val="120000"/>
              </a:lnSpc>
              <a:spcBef>
                <a:spcPts val="0"/>
              </a:spcBef>
              <a:spcAft>
                <a:spcPts val="0"/>
              </a:spcAft>
              <a:buNone/>
            </a:pPr>
            <a:r>
              <a:t/>
            </a:r>
            <a:endParaRPr/>
          </a:p>
        </p:txBody>
      </p:sp>
      <p:sp>
        <p:nvSpPr>
          <p:cNvPr id="283" name="Shape 2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Software Lifecycle</a:t>
            </a:r>
          </a:p>
        </p:txBody>
      </p:sp>
      <p:sp>
        <p:nvSpPr>
          <p:cNvPr id="60" name="Shape 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pic>
        <p:nvPicPr>
          <p:cNvPr id="61" name="Shape 61"/>
          <p:cNvPicPr preferRelativeResize="0"/>
          <p:nvPr/>
        </p:nvPicPr>
        <p:blipFill>
          <a:blip r:embed="rId3">
            <a:alphaModFix/>
          </a:blip>
          <a:stretch>
            <a:fillRect/>
          </a:stretch>
        </p:blipFill>
        <p:spPr>
          <a:xfrm>
            <a:off x="7026125" y="4984675"/>
            <a:ext cx="2058498" cy="1372326"/>
          </a:xfrm>
          <a:prstGeom prst="rect">
            <a:avLst/>
          </a:prstGeom>
          <a:noFill/>
          <a:ln>
            <a:noFill/>
          </a:ln>
        </p:spPr>
      </p:pic>
      <p:pic>
        <p:nvPicPr>
          <p:cNvPr id="62" name="Shape 62"/>
          <p:cNvPicPr preferRelativeResize="0"/>
          <p:nvPr/>
        </p:nvPicPr>
        <p:blipFill>
          <a:blip r:embed="rId4">
            <a:alphaModFix/>
          </a:blip>
          <a:stretch>
            <a:fillRect/>
          </a:stretch>
        </p:blipFill>
        <p:spPr>
          <a:xfrm>
            <a:off x="153325" y="1645099"/>
            <a:ext cx="2413874" cy="1470271"/>
          </a:xfrm>
          <a:prstGeom prst="rect">
            <a:avLst/>
          </a:prstGeom>
          <a:noFill/>
          <a:ln>
            <a:noFill/>
          </a:ln>
        </p:spPr>
      </p:pic>
      <p:pic>
        <p:nvPicPr>
          <p:cNvPr id="63" name="Shape 63"/>
          <p:cNvPicPr preferRelativeResize="0"/>
          <p:nvPr/>
        </p:nvPicPr>
        <p:blipFill>
          <a:blip r:embed="rId5">
            <a:alphaModFix/>
          </a:blip>
          <a:stretch>
            <a:fillRect/>
          </a:stretch>
        </p:blipFill>
        <p:spPr>
          <a:xfrm>
            <a:off x="2292850" y="2428550"/>
            <a:ext cx="1992900" cy="1660743"/>
          </a:xfrm>
          <a:prstGeom prst="rect">
            <a:avLst/>
          </a:prstGeom>
          <a:noFill/>
          <a:ln>
            <a:noFill/>
          </a:ln>
        </p:spPr>
      </p:pic>
      <p:sp>
        <p:nvSpPr>
          <p:cNvPr id="64" name="Shape 64"/>
          <p:cNvSpPr/>
          <p:nvPr/>
        </p:nvSpPr>
        <p:spPr>
          <a:xfrm>
            <a:off x="1809600" y="1792425"/>
            <a:ext cx="1310099" cy="78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Concept Formation</a:t>
            </a:r>
          </a:p>
        </p:txBody>
      </p:sp>
      <p:sp>
        <p:nvSpPr>
          <p:cNvPr id="65" name="Shape 65"/>
          <p:cNvSpPr/>
          <p:nvPr/>
        </p:nvSpPr>
        <p:spPr>
          <a:xfrm>
            <a:off x="1408000" y="3490800"/>
            <a:ext cx="1766700" cy="8799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Requirements Specification</a:t>
            </a:r>
          </a:p>
        </p:txBody>
      </p:sp>
      <p:cxnSp>
        <p:nvCxnSpPr>
          <p:cNvPr id="66" name="Shape 66"/>
          <p:cNvCxnSpPr/>
          <p:nvPr/>
        </p:nvCxnSpPr>
        <p:spPr>
          <a:xfrm>
            <a:off x="2205450" y="2642400"/>
            <a:ext cx="740400" cy="524399"/>
          </a:xfrm>
          <a:prstGeom prst="straightConnector1">
            <a:avLst/>
          </a:prstGeom>
          <a:noFill/>
          <a:ln cap="flat" cmpd="sng" w="76200">
            <a:solidFill>
              <a:srgbClr val="2388DB"/>
            </a:solidFill>
            <a:prstDash val="solid"/>
            <a:round/>
            <a:headEnd len="lg" w="lg" type="none"/>
            <a:tailEnd len="lg" w="lg" type="triangle"/>
          </a:ln>
        </p:spPr>
      </p:cxnSp>
      <p:pic>
        <p:nvPicPr>
          <p:cNvPr id="67" name="Shape 67"/>
          <p:cNvPicPr preferRelativeResize="0"/>
          <p:nvPr/>
        </p:nvPicPr>
        <p:blipFill>
          <a:blip r:embed="rId6">
            <a:alphaModFix/>
          </a:blip>
          <a:stretch>
            <a:fillRect/>
          </a:stretch>
        </p:blipFill>
        <p:spPr>
          <a:xfrm>
            <a:off x="3972237" y="3732499"/>
            <a:ext cx="1532100" cy="1006889"/>
          </a:xfrm>
          <a:prstGeom prst="rect">
            <a:avLst/>
          </a:prstGeom>
          <a:noFill/>
          <a:ln>
            <a:noFill/>
          </a:ln>
        </p:spPr>
      </p:pic>
      <p:sp>
        <p:nvSpPr>
          <p:cNvPr id="68" name="Shape 68"/>
          <p:cNvSpPr/>
          <p:nvPr/>
        </p:nvSpPr>
        <p:spPr>
          <a:xfrm>
            <a:off x="3218975" y="4646550"/>
            <a:ext cx="1379699" cy="660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Design</a:t>
            </a:r>
          </a:p>
        </p:txBody>
      </p:sp>
      <p:cxnSp>
        <p:nvCxnSpPr>
          <p:cNvPr id="69" name="Shape 69"/>
          <p:cNvCxnSpPr/>
          <p:nvPr/>
        </p:nvCxnSpPr>
        <p:spPr>
          <a:xfrm>
            <a:off x="3858275" y="3665087"/>
            <a:ext cx="740400" cy="524399"/>
          </a:xfrm>
          <a:prstGeom prst="straightConnector1">
            <a:avLst/>
          </a:prstGeom>
          <a:noFill/>
          <a:ln cap="flat" cmpd="sng" w="76200">
            <a:solidFill>
              <a:srgbClr val="2388DB"/>
            </a:solidFill>
            <a:prstDash val="solid"/>
            <a:round/>
            <a:headEnd len="lg" w="lg" type="none"/>
            <a:tailEnd len="lg" w="lg" type="triangle"/>
          </a:ln>
        </p:spPr>
      </p:cxnSp>
      <p:pic>
        <p:nvPicPr>
          <p:cNvPr id="70" name="Shape 70"/>
          <p:cNvPicPr preferRelativeResize="0"/>
          <p:nvPr/>
        </p:nvPicPr>
        <p:blipFill>
          <a:blip r:embed="rId7">
            <a:alphaModFix/>
          </a:blip>
          <a:stretch>
            <a:fillRect/>
          </a:stretch>
        </p:blipFill>
        <p:spPr>
          <a:xfrm>
            <a:off x="5159225" y="4426487"/>
            <a:ext cx="1766700" cy="1100401"/>
          </a:xfrm>
          <a:prstGeom prst="rect">
            <a:avLst/>
          </a:prstGeom>
          <a:noFill/>
          <a:ln>
            <a:noFill/>
          </a:ln>
        </p:spPr>
      </p:pic>
      <p:cxnSp>
        <p:nvCxnSpPr>
          <p:cNvPr id="71" name="Shape 71"/>
          <p:cNvCxnSpPr/>
          <p:nvPr/>
        </p:nvCxnSpPr>
        <p:spPr>
          <a:xfrm>
            <a:off x="5103862" y="4370812"/>
            <a:ext cx="740400" cy="524399"/>
          </a:xfrm>
          <a:prstGeom prst="straightConnector1">
            <a:avLst/>
          </a:prstGeom>
          <a:noFill/>
          <a:ln cap="flat" cmpd="sng" w="76200">
            <a:solidFill>
              <a:srgbClr val="2388DB"/>
            </a:solidFill>
            <a:prstDash val="solid"/>
            <a:round/>
            <a:headEnd len="lg" w="lg" type="none"/>
            <a:tailEnd len="lg" w="lg" type="triangle"/>
          </a:ln>
        </p:spPr>
      </p:cxnSp>
      <p:sp>
        <p:nvSpPr>
          <p:cNvPr id="72" name="Shape 72"/>
          <p:cNvSpPr/>
          <p:nvPr/>
        </p:nvSpPr>
        <p:spPr>
          <a:xfrm>
            <a:off x="4803275" y="5526900"/>
            <a:ext cx="1876500" cy="788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Implementation</a:t>
            </a:r>
          </a:p>
          <a:p>
            <a:pPr lvl="0" rtl="0" algn="ctr">
              <a:spcBef>
                <a:spcPts val="0"/>
              </a:spcBef>
              <a:buNone/>
            </a:pPr>
            <a:r>
              <a:rPr b="1" lang="en" sz="1800"/>
              <a:t>and Testing</a:t>
            </a:r>
          </a:p>
        </p:txBody>
      </p:sp>
      <p:cxnSp>
        <p:nvCxnSpPr>
          <p:cNvPr id="73" name="Shape 73"/>
          <p:cNvCxnSpPr/>
          <p:nvPr/>
        </p:nvCxnSpPr>
        <p:spPr>
          <a:xfrm>
            <a:off x="5672375" y="3433987"/>
            <a:ext cx="740400" cy="524399"/>
          </a:xfrm>
          <a:prstGeom prst="straightConnector1">
            <a:avLst/>
          </a:prstGeom>
          <a:noFill/>
          <a:ln cap="flat" cmpd="sng" w="76200">
            <a:solidFill>
              <a:srgbClr val="2388DB"/>
            </a:solidFill>
            <a:prstDash val="solid"/>
            <a:round/>
            <a:headEnd len="lg" w="lg" type="triangle"/>
            <a:tailEnd len="lg" w="lg" type="none"/>
          </a:ln>
        </p:spPr>
      </p:cxnSp>
      <p:cxnSp>
        <p:nvCxnSpPr>
          <p:cNvPr id="74" name="Shape 74"/>
          <p:cNvCxnSpPr/>
          <p:nvPr/>
        </p:nvCxnSpPr>
        <p:spPr>
          <a:xfrm>
            <a:off x="4197225" y="2279312"/>
            <a:ext cx="740400" cy="524399"/>
          </a:xfrm>
          <a:prstGeom prst="straightConnector1">
            <a:avLst/>
          </a:prstGeom>
          <a:noFill/>
          <a:ln cap="flat" cmpd="sng" w="76200">
            <a:solidFill>
              <a:srgbClr val="2388DB"/>
            </a:solidFill>
            <a:prstDash val="solid"/>
            <a:round/>
            <a:headEnd len="lg" w="lg" type="triangle"/>
            <a:tailEnd len="lg" w="lg" type="none"/>
          </a:ln>
        </p:spPr>
      </p:cxnSp>
      <p:sp>
        <p:nvSpPr>
          <p:cNvPr id="75" name="Shape 75"/>
          <p:cNvSpPr/>
          <p:nvPr/>
        </p:nvSpPr>
        <p:spPr>
          <a:xfrm>
            <a:off x="7260375" y="4426500"/>
            <a:ext cx="1589999" cy="6603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Release and Maintenance</a:t>
            </a:r>
          </a:p>
        </p:txBody>
      </p:sp>
      <p:cxnSp>
        <p:nvCxnSpPr>
          <p:cNvPr id="76" name="Shape 76"/>
          <p:cNvCxnSpPr/>
          <p:nvPr/>
        </p:nvCxnSpPr>
        <p:spPr>
          <a:xfrm>
            <a:off x="6519962" y="5086787"/>
            <a:ext cx="740400" cy="524399"/>
          </a:xfrm>
          <a:prstGeom prst="straightConnector1">
            <a:avLst/>
          </a:prstGeom>
          <a:noFill/>
          <a:ln cap="flat" cmpd="sng" w="76200">
            <a:solidFill>
              <a:srgbClr val="2388DB"/>
            </a:solidFill>
            <a:prstDash val="solid"/>
            <a:round/>
            <a:headEnd len="lg" w="lg" type="none"/>
            <a:tailEnd len="lg" w="lg" type="triangle"/>
          </a:ln>
        </p:spPr>
      </p:cxn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Solution</a:t>
            </a:r>
          </a:p>
        </p:txBody>
      </p:sp>
      <p:sp>
        <p:nvSpPr>
          <p:cNvPr id="289" name="Shape 289"/>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20000"/>
              </a:lnSpc>
              <a:spcBef>
                <a:spcPts val="0"/>
              </a:spcBef>
              <a:spcAft>
                <a:spcPts val="0"/>
              </a:spcAft>
              <a:buNone/>
            </a:pPr>
            <a:r>
              <a:rPr lang="en" sz="2400">
                <a:solidFill>
                  <a:srgbClr val="000000"/>
                </a:solidFill>
              </a:rPr>
              <a:t>Some of the bad smells include:</a:t>
            </a:r>
          </a:p>
          <a:p>
            <a:pPr indent="-2286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Duplicated Code</a:t>
            </a:r>
          </a:p>
          <a:p>
            <a:pPr indent="-2286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Long Method</a:t>
            </a:r>
          </a:p>
          <a:p>
            <a:pPr indent="-2286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Data Class</a:t>
            </a:r>
          </a:p>
          <a:p>
            <a:pPr indent="-228600" lvl="1" marL="914400" marR="0" rtl="0" algn="l">
              <a:lnSpc>
                <a:spcPct val="120000"/>
              </a:lnSpc>
              <a:spcBef>
                <a:spcPts val="0"/>
              </a:spcBef>
              <a:spcAft>
                <a:spcPts val="0"/>
              </a:spcAft>
              <a:buClr>
                <a:srgbClr val="000000"/>
              </a:buClr>
              <a:buSzPct val="80000"/>
            </a:pPr>
            <a:r>
              <a:rPr lang="en">
                <a:solidFill>
                  <a:srgbClr val="000000"/>
                </a:solidFill>
                <a:highlight>
                  <a:srgbClr val="FFFFFF"/>
                </a:highlight>
              </a:rPr>
              <a:t>What does lineItemList even do? </a:t>
            </a:r>
          </a:p>
          <a:p>
            <a:pPr indent="-2286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Speculative Generality</a:t>
            </a:r>
          </a:p>
          <a:p>
            <a:pPr indent="-2286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An attribute is only set in certain circumstances</a:t>
            </a:r>
          </a:p>
          <a:p>
            <a:pPr indent="-2286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Inconsistent use of comments.</a:t>
            </a:r>
          </a:p>
          <a:p>
            <a:pPr indent="-2286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Inconsistent naming.</a:t>
            </a:r>
          </a:p>
          <a:p>
            <a:pPr indent="-2286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Too much casting.</a:t>
            </a:r>
          </a:p>
          <a:p>
            <a:pPr indent="-228600" lvl="0" marL="457200" marR="0" rtl="0" algn="l">
              <a:lnSpc>
                <a:spcPct val="120000"/>
              </a:lnSpc>
              <a:spcBef>
                <a:spcPts val="0"/>
              </a:spcBef>
              <a:spcAft>
                <a:spcPts val="0"/>
              </a:spcAft>
              <a:buClr>
                <a:srgbClr val="000000"/>
              </a:buClr>
              <a:buSzPct val="100000"/>
            </a:pPr>
            <a:r>
              <a:rPr lang="en" sz="2400">
                <a:solidFill>
                  <a:srgbClr val="000000"/>
                </a:solidFill>
                <a:highlight>
                  <a:srgbClr val="FFFFFF"/>
                </a:highlight>
              </a:rPr>
              <a:t>… and several more!</a:t>
            </a:r>
          </a:p>
        </p:txBody>
      </p:sp>
      <p:sp>
        <p:nvSpPr>
          <p:cNvPr id="290" name="Shape 2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nvSpPr>
        <p:spPr>
          <a:xfrm>
            <a:off x="395025" y="2051925"/>
            <a:ext cx="8558700" cy="2435999"/>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Legacy Systems and Reengineering</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Dealing with Legacy Systems</a:t>
            </a:r>
          </a:p>
        </p:txBody>
      </p:sp>
      <p:sp>
        <p:nvSpPr>
          <p:cNvPr id="301" name="Shape 301"/>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a:t>Legacy systems are often difficult to understand and change. Options include:</a:t>
            </a:r>
          </a:p>
          <a:p>
            <a:pPr indent="-228600" lvl="0" marL="457200" marR="0" rtl="0" algn="l">
              <a:lnSpc>
                <a:spcPct val="120000"/>
              </a:lnSpc>
              <a:spcBef>
                <a:spcPts val="0"/>
              </a:spcBef>
              <a:spcAft>
                <a:spcPts val="0"/>
              </a:spcAft>
            </a:pPr>
            <a:r>
              <a:rPr lang="en"/>
              <a:t>Get rid of the system.</a:t>
            </a:r>
          </a:p>
          <a:p>
            <a:pPr indent="-228600" lvl="0" marL="457200" marR="0" rtl="0" algn="l">
              <a:lnSpc>
                <a:spcPct val="120000"/>
              </a:lnSpc>
              <a:spcBef>
                <a:spcPts val="0"/>
              </a:spcBef>
              <a:spcAft>
                <a:spcPts val="0"/>
              </a:spcAft>
            </a:pPr>
            <a:r>
              <a:rPr lang="en"/>
              <a:t>Leave it unchanged and only perform important maintenance.</a:t>
            </a:r>
          </a:p>
          <a:p>
            <a:pPr indent="-228600" lvl="0" marL="457200" marR="0" rtl="0" algn="l">
              <a:lnSpc>
                <a:spcPct val="120000"/>
              </a:lnSpc>
              <a:spcBef>
                <a:spcPts val="0"/>
              </a:spcBef>
              <a:spcAft>
                <a:spcPts val="0"/>
              </a:spcAft>
            </a:pPr>
            <a:r>
              <a:rPr lang="en"/>
              <a:t>Reengineer the system to improve its maintainability.</a:t>
            </a:r>
          </a:p>
          <a:p>
            <a:pPr indent="-228600" lvl="0" marL="457200" marR="0" rtl="0" algn="l">
              <a:lnSpc>
                <a:spcPct val="120000"/>
              </a:lnSpc>
              <a:spcBef>
                <a:spcPts val="0"/>
              </a:spcBef>
              <a:spcAft>
                <a:spcPts val="0"/>
              </a:spcAft>
            </a:pPr>
            <a:r>
              <a:rPr lang="en"/>
              <a:t>Replace all or part of the system.</a:t>
            </a:r>
          </a:p>
        </p:txBody>
      </p:sp>
      <p:sp>
        <p:nvSpPr>
          <p:cNvPr id="302" name="Shape 3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Reengineering</a:t>
            </a:r>
          </a:p>
        </p:txBody>
      </p:sp>
      <p:sp>
        <p:nvSpPr>
          <p:cNvPr id="308" name="Shape 30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Large-scale changes to system structure to improve quality and understandability.</a:t>
            </a:r>
          </a:p>
          <a:p>
            <a:pPr indent="-228600" lvl="0" marL="457200" marR="0" rtl="0" algn="l">
              <a:lnSpc>
                <a:spcPct val="120000"/>
              </a:lnSpc>
              <a:spcBef>
                <a:spcPts val="0"/>
              </a:spcBef>
              <a:spcAft>
                <a:spcPts val="0"/>
              </a:spcAft>
            </a:pPr>
            <a:r>
              <a:rPr lang="en"/>
              <a:t>May involve:</a:t>
            </a:r>
          </a:p>
          <a:p>
            <a:pPr indent="-228600" lvl="1" marL="914400" marR="0" rtl="0" algn="l">
              <a:lnSpc>
                <a:spcPct val="120000"/>
              </a:lnSpc>
              <a:spcBef>
                <a:spcPts val="0"/>
              </a:spcBef>
              <a:spcAft>
                <a:spcPts val="0"/>
              </a:spcAft>
            </a:pPr>
            <a:r>
              <a:rPr lang="en"/>
              <a:t>Redocumenting the system</a:t>
            </a:r>
          </a:p>
          <a:p>
            <a:pPr indent="-228600" lvl="1" marL="914400" marR="0" rtl="0" algn="l">
              <a:lnSpc>
                <a:spcPct val="120000"/>
              </a:lnSpc>
              <a:spcBef>
                <a:spcPts val="0"/>
              </a:spcBef>
              <a:spcAft>
                <a:spcPts val="0"/>
              </a:spcAft>
            </a:pPr>
            <a:r>
              <a:rPr lang="en"/>
              <a:t>Refactoring the source code</a:t>
            </a:r>
          </a:p>
          <a:p>
            <a:pPr indent="-228600" lvl="1" marL="914400" marR="0" rtl="0" algn="l">
              <a:lnSpc>
                <a:spcPct val="120000"/>
              </a:lnSpc>
              <a:spcBef>
                <a:spcPts val="0"/>
              </a:spcBef>
              <a:spcAft>
                <a:spcPts val="0"/>
              </a:spcAft>
            </a:pPr>
            <a:r>
              <a:rPr lang="en"/>
              <a:t>Translating to a modern programming language</a:t>
            </a:r>
          </a:p>
          <a:p>
            <a:pPr indent="-228600" lvl="1" marL="914400" marR="0" rtl="0" algn="l">
              <a:lnSpc>
                <a:spcPct val="120000"/>
              </a:lnSpc>
              <a:spcBef>
                <a:spcPts val="0"/>
              </a:spcBef>
              <a:spcAft>
                <a:spcPts val="0"/>
              </a:spcAft>
            </a:pPr>
            <a:r>
              <a:rPr lang="en"/>
              <a:t>Modifying the structure and values of data</a:t>
            </a:r>
          </a:p>
          <a:p>
            <a:pPr indent="-228600" lvl="0" marL="457200" marR="0" rtl="0" algn="l">
              <a:lnSpc>
                <a:spcPct val="120000"/>
              </a:lnSpc>
              <a:spcBef>
                <a:spcPts val="0"/>
              </a:spcBef>
              <a:spcAft>
                <a:spcPts val="0"/>
              </a:spcAft>
            </a:pPr>
            <a:r>
              <a:rPr lang="en"/>
              <a:t>Functionality is not changed, and architecture should be left mostly intact. </a:t>
            </a:r>
          </a:p>
        </p:txBody>
      </p:sp>
      <p:sp>
        <p:nvSpPr>
          <p:cNvPr id="309" name="Shape 3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Why Not Replace the System?</a:t>
            </a:r>
          </a:p>
        </p:txBody>
      </p:sp>
      <p:sp>
        <p:nvSpPr>
          <p:cNvPr id="315" name="Shape 31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Reduced Risk</a:t>
            </a:r>
          </a:p>
          <a:p>
            <a:pPr indent="-228600" lvl="1" marL="914400" marR="0" rtl="0" algn="l">
              <a:lnSpc>
                <a:spcPct val="120000"/>
              </a:lnSpc>
              <a:spcBef>
                <a:spcPts val="0"/>
              </a:spcBef>
              <a:spcAft>
                <a:spcPts val="0"/>
              </a:spcAft>
            </a:pPr>
            <a:r>
              <a:rPr lang="en"/>
              <a:t>There is a high risk in redeveloping software. The current system might not be maintainable, but it has already been tested. Time to replace is hard to predict.</a:t>
            </a:r>
          </a:p>
          <a:p>
            <a:pPr indent="-228600" lvl="0" marL="457200" marR="0" rtl="0" algn="l">
              <a:lnSpc>
                <a:spcPct val="120000"/>
              </a:lnSpc>
              <a:spcBef>
                <a:spcPts val="0"/>
              </a:spcBef>
              <a:spcAft>
                <a:spcPts val="0"/>
              </a:spcAft>
            </a:pPr>
            <a:r>
              <a:rPr lang="en"/>
              <a:t>Reduced Cost</a:t>
            </a:r>
          </a:p>
          <a:p>
            <a:pPr indent="-228600" lvl="1" marL="914400" marR="0" rtl="0" algn="l">
              <a:lnSpc>
                <a:spcPct val="120000"/>
              </a:lnSpc>
              <a:spcBef>
                <a:spcPts val="0"/>
              </a:spcBef>
              <a:spcAft>
                <a:spcPts val="0"/>
              </a:spcAft>
            </a:pPr>
            <a:r>
              <a:rPr lang="en"/>
              <a:t>The cost of reengineering is often less than the cost of developing replacement components. </a:t>
            </a:r>
          </a:p>
          <a:p>
            <a:pPr indent="-228600" lvl="2" marL="1371600" marR="0" rtl="0" algn="l">
              <a:lnSpc>
                <a:spcPct val="120000"/>
              </a:lnSpc>
              <a:spcBef>
                <a:spcPts val="0"/>
              </a:spcBef>
              <a:spcAft>
                <a:spcPts val="0"/>
              </a:spcAft>
            </a:pPr>
            <a:r>
              <a:rPr lang="en"/>
              <a:t>Up to four times cheaper in one study.</a:t>
            </a:r>
          </a:p>
        </p:txBody>
      </p:sp>
      <p:sp>
        <p:nvSpPr>
          <p:cNvPr id="316" name="Shape 3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Reengineering Techniques</a:t>
            </a:r>
          </a:p>
        </p:txBody>
      </p:sp>
      <p:sp>
        <p:nvSpPr>
          <p:cNvPr id="322" name="Shape 32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sz="2600"/>
              <a:t>Source Code Translation</a:t>
            </a:r>
          </a:p>
          <a:p>
            <a:pPr indent="-228600" lvl="1" marL="914400" marR="0" rtl="0" algn="l">
              <a:lnSpc>
                <a:spcPct val="120000"/>
              </a:lnSpc>
              <a:spcBef>
                <a:spcPts val="0"/>
              </a:spcBef>
              <a:spcAft>
                <a:spcPts val="0"/>
              </a:spcAft>
            </a:pPr>
            <a:r>
              <a:rPr lang="en"/>
              <a:t>Translation tools can update a program from an older version of a language to a more modern version to take advantage of new features and compilers.</a:t>
            </a:r>
          </a:p>
          <a:p>
            <a:pPr indent="-228600" lvl="0" marL="457200" marR="0" rtl="0" algn="l">
              <a:lnSpc>
                <a:spcPct val="120000"/>
              </a:lnSpc>
              <a:spcBef>
                <a:spcPts val="0"/>
              </a:spcBef>
              <a:spcAft>
                <a:spcPts val="0"/>
              </a:spcAft>
              <a:buSzPct val="100000"/>
            </a:pPr>
            <a:r>
              <a:rPr lang="en" sz="2600"/>
              <a:t>Reverse Engineering</a:t>
            </a:r>
          </a:p>
          <a:p>
            <a:pPr indent="-228600" lvl="1" marL="914400" marR="0" rtl="0" algn="l">
              <a:lnSpc>
                <a:spcPct val="120000"/>
              </a:lnSpc>
              <a:spcBef>
                <a:spcPts val="0"/>
              </a:spcBef>
              <a:spcAft>
                <a:spcPts val="0"/>
              </a:spcAft>
            </a:pPr>
            <a:r>
              <a:rPr lang="en"/>
              <a:t>The program can be analyzed automatically to help document its functionality and organization. </a:t>
            </a:r>
          </a:p>
          <a:p>
            <a:pPr indent="-228600" lvl="0" marL="457200" marR="0" rtl="0" algn="l">
              <a:lnSpc>
                <a:spcPct val="120000"/>
              </a:lnSpc>
              <a:spcBef>
                <a:spcPts val="0"/>
              </a:spcBef>
              <a:spcAft>
                <a:spcPts val="0"/>
              </a:spcAft>
              <a:buSzPct val="100000"/>
            </a:pPr>
            <a:r>
              <a:rPr lang="en" sz="2600"/>
              <a:t>Refactoring</a:t>
            </a:r>
          </a:p>
          <a:p>
            <a:pPr indent="-228600" lvl="1" marL="914400" marR="0" rtl="0" algn="l">
              <a:lnSpc>
                <a:spcPct val="120000"/>
              </a:lnSpc>
              <a:spcBef>
                <a:spcPts val="0"/>
              </a:spcBef>
              <a:spcAft>
                <a:spcPts val="0"/>
              </a:spcAft>
            </a:pPr>
            <a:r>
              <a:rPr lang="en"/>
              <a:t>The structure of the program can be refactored in stages to make it easier to read and understand.</a:t>
            </a:r>
          </a:p>
        </p:txBody>
      </p:sp>
      <p:sp>
        <p:nvSpPr>
          <p:cNvPr id="323" name="Shape 3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Reengineering Techniques</a:t>
            </a:r>
          </a:p>
        </p:txBody>
      </p:sp>
      <p:sp>
        <p:nvSpPr>
          <p:cNvPr id="329" name="Shape 32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Program Modularization</a:t>
            </a:r>
          </a:p>
          <a:p>
            <a:pPr indent="-228600" lvl="1" marL="914400" marR="0" rtl="0" algn="l">
              <a:lnSpc>
                <a:spcPct val="120000"/>
              </a:lnSpc>
              <a:spcBef>
                <a:spcPts val="0"/>
              </a:spcBef>
              <a:spcAft>
                <a:spcPts val="0"/>
              </a:spcAft>
            </a:pPr>
            <a:r>
              <a:rPr lang="en"/>
              <a:t>Related parts of the program are grouped together and redundancy is removed. This may allow the extraction of relevant subsystems for newer projects.</a:t>
            </a:r>
          </a:p>
          <a:p>
            <a:pPr indent="-228600" lvl="0" marL="457200" marR="0" rtl="0" algn="l">
              <a:lnSpc>
                <a:spcPct val="120000"/>
              </a:lnSpc>
              <a:spcBef>
                <a:spcPts val="0"/>
              </a:spcBef>
              <a:spcAft>
                <a:spcPts val="0"/>
              </a:spcAft>
            </a:pPr>
            <a:r>
              <a:rPr lang="en"/>
              <a:t>Data Reengineering</a:t>
            </a:r>
          </a:p>
          <a:p>
            <a:pPr indent="-228600" lvl="1" marL="914400" marR="0" rtl="0" algn="l">
              <a:lnSpc>
                <a:spcPct val="120000"/>
              </a:lnSpc>
              <a:spcBef>
                <a:spcPts val="0"/>
              </a:spcBef>
              <a:spcAft>
                <a:spcPts val="0"/>
              </a:spcAft>
            </a:pPr>
            <a:r>
              <a:rPr lang="en"/>
              <a:t>Data processed by the program is changed to reflect program changes. May involve defining database schemas and converting existing databases to modern forms. Mistakes in old data should also be corrected.</a:t>
            </a:r>
          </a:p>
        </p:txBody>
      </p:sp>
      <p:sp>
        <p:nvSpPr>
          <p:cNvPr id="330" name="Shape 3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Know Your Limitations</a:t>
            </a:r>
          </a:p>
        </p:txBody>
      </p:sp>
      <p:sp>
        <p:nvSpPr>
          <p:cNvPr id="336" name="Shape 33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If the cost of reengineering or required effort is too high, then it may be worth replacing the code.</a:t>
            </a:r>
          </a:p>
          <a:p>
            <a:pPr indent="-228600" lvl="0" marL="457200" marR="0" rtl="0" algn="l">
              <a:lnSpc>
                <a:spcPct val="120000"/>
              </a:lnSpc>
              <a:spcBef>
                <a:spcPts val="0"/>
              </a:spcBef>
              <a:spcAft>
                <a:spcPts val="0"/>
              </a:spcAft>
            </a:pPr>
            <a:r>
              <a:rPr lang="en"/>
              <a:t>There are practical limits to how much a system can be improved by reengineering. No way to automatically:</a:t>
            </a:r>
          </a:p>
          <a:p>
            <a:pPr indent="-228600" lvl="1" marL="914400" marR="0" rtl="0" algn="l">
              <a:lnSpc>
                <a:spcPct val="120000"/>
              </a:lnSpc>
              <a:spcBef>
                <a:spcPts val="0"/>
              </a:spcBef>
              <a:spcAft>
                <a:spcPts val="0"/>
              </a:spcAft>
            </a:pPr>
            <a:r>
              <a:rPr lang="en"/>
              <a:t>Convert functional to OO programs.</a:t>
            </a:r>
          </a:p>
          <a:p>
            <a:pPr indent="-228600" lvl="1" marL="914400" marR="0" rtl="0" algn="l">
              <a:lnSpc>
                <a:spcPct val="120000"/>
              </a:lnSpc>
              <a:spcBef>
                <a:spcPts val="0"/>
              </a:spcBef>
              <a:spcAft>
                <a:spcPts val="0"/>
              </a:spcAft>
            </a:pPr>
            <a:r>
              <a:rPr lang="en"/>
              <a:t>Impose radical architectural or data management changes.</a:t>
            </a:r>
          </a:p>
        </p:txBody>
      </p:sp>
      <p:sp>
        <p:nvSpPr>
          <p:cNvPr id="337" name="Shape 3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43" name="Shape 34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The engineering process does not end with release. Evolving a system involves fault fixes, environmental adaptations, and new features.</a:t>
            </a:r>
          </a:p>
          <a:p>
            <a:pPr indent="-228600" lvl="0" marL="457200" marR="0" rtl="0" algn="l">
              <a:lnSpc>
                <a:spcPct val="120000"/>
              </a:lnSpc>
              <a:spcBef>
                <a:spcPts val="0"/>
              </a:spcBef>
              <a:spcAft>
                <a:spcPts val="0"/>
              </a:spcAft>
            </a:pPr>
            <a:r>
              <a:rPr lang="en"/>
              <a:t>System evolution leads to structural degradation.</a:t>
            </a:r>
          </a:p>
          <a:p>
            <a:pPr indent="-228600" lvl="0" marL="457200" marR="0" rtl="0" algn="l">
              <a:lnSpc>
                <a:spcPct val="120000"/>
              </a:lnSpc>
              <a:spcBef>
                <a:spcPts val="0"/>
              </a:spcBef>
              <a:spcAft>
                <a:spcPts val="0"/>
              </a:spcAft>
            </a:pPr>
            <a:r>
              <a:rPr lang="en"/>
              <a:t>The degradation can be slowed by refactoring the code to restructure the source code and make additions native.</a:t>
            </a:r>
          </a:p>
        </p:txBody>
      </p:sp>
      <p:sp>
        <p:nvSpPr>
          <p:cNvPr id="344" name="Shape 3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50" name="Shape 35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When working with legacy systems, those systems may need to be reengineered to work with modern components.</a:t>
            </a:r>
          </a:p>
          <a:p>
            <a:pPr indent="-228600" lvl="0" marL="457200" marR="0" rtl="0" algn="l">
              <a:lnSpc>
                <a:spcPct val="120000"/>
              </a:lnSpc>
              <a:spcBef>
                <a:spcPts val="0"/>
              </a:spcBef>
              <a:spcAft>
                <a:spcPts val="0"/>
              </a:spcAft>
            </a:pPr>
            <a:r>
              <a:rPr lang="en"/>
              <a:t>Reengineering can improve understandability and maintainability of legacy systems, but has limitations. </a:t>
            </a:r>
          </a:p>
        </p:txBody>
      </p:sp>
      <p:sp>
        <p:nvSpPr>
          <p:cNvPr id="351" name="Shape 3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Real Lifecycle</a:t>
            </a:r>
          </a:p>
        </p:txBody>
      </p:sp>
      <p:pic>
        <p:nvPicPr>
          <p:cNvPr id="82" name="Shape 82"/>
          <p:cNvPicPr preferRelativeResize="0"/>
          <p:nvPr/>
        </p:nvPicPr>
        <p:blipFill>
          <a:blip r:embed="rId3">
            <a:alphaModFix/>
          </a:blip>
          <a:stretch>
            <a:fillRect/>
          </a:stretch>
        </p:blipFill>
        <p:spPr>
          <a:xfrm>
            <a:off x="226200" y="1678600"/>
            <a:ext cx="4572000" cy="4276725"/>
          </a:xfrm>
          <a:prstGeom prst="rect">
            <a:avLst/>
          </a:prstGeom>
          <a:noFill/>
          <a:ln>
            <a:noFill/>
          </a:ln>
        </p:spPr>
      </p:pic>
      <p:sp>
        <p:nvSpPr>
          <p:cNvPr id="83" name="Shape 83"/>
          <p:cNvSpPr/>
          <p:nvPr/>
        </p:nvSpPr>
        <p:spPr>
          <a:xfrm>
            <a:off x="3301200" y="5729200"/>
            <a:ext cx="2012699" cy="521699"/>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4" name="Shape 84"/>
          <p:cNvCxnSpPr>
            <a:stCxn id="85" idx="3"/>
            <a:endCxn id="86" idx="1"/>
          </p:cNvCxnSpPr>
          <p:nvPr/>
        </p:nvCxnSpPr>
        <p:spPr>
          <a:xfrm>
            <a:off x="194400" y="3586025"/>
            <a:ext cx="4635600" cy="0"/>
          </a:xfrm>
          <a:prstGeom prst="straightConnector1">
            <a:avLst/>
          </a:prstGeom>
          <a:noFill/>
          <a:ln cap="flat" cmpd="sng" w="19050">
            <a:solidFill>
              <a:schemeClr val="dk2"/>
            </a:solidFill>
            <a:prstDash val="solid"/>
            <a:round/>
            <a:headEnd len="lg" w="lg" type="none"/>
            <a:tailEnd len="lg" w="lg" type="none"/>
          </a:ln>
        </p:spPr>
      </p:cxnSp>
      <p:cxnSp>
        <p:nvCxnSpPr>
          <p:cNvPr id="87" name="Shape 87"/>
          <p:cNvCxnSpPr>
            <a:stCxn id="88" idx="2"/>
            <a:endCxn id="89" idx="0"/>
          </p:cNvCxnSpPr>
          <p:nvPr/>
        </p:nvCxnSpPr>
        <p:spPr>
          <a:xfrm>
            <a:off x="2658950" y="1783650"/>
            <a:ext cx="0" cy="4268700"/>
          </a:xfrm>
          <a:prstGeom prst="straightConnector1">
            <a:avLst/>
          </a:prstGeom>
          <a:noFill/>
          <a:ln cap="flat" cmpd="sng" w="19050">
            <a:solidFill>
              <a:schemeClr val="dk2"/>
            </a:solidFill>
            <a:prstDash val="solid"/>
            <a:round/>
            <a:headEnd len="lg" w="lg" type="none"/>
            <a:tailEnd len="lg" w="lg" type="none"/>
          </a:ln>
        </p:spPr>
      </p:cxnSp>
      <p:sp>
        <p:nvSpPr>
          <p:cNvPr id="90" name="Shape 90"/>
          <p:cNvSpPr/>
          <p:nvPr/>
        </p:nvSpPr>
        <p:spPr>
          <a:xfrm>
            <a:off x="660250" y="2417350"/>
            <a:ext cx="1522800" cy="521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Specification</a:t>
            </a:r>
          </a:p>
        </p:txBody>
      </p:sp>
      <p:sp>
        <p:nvSpPr>
          <p:cNvPr id="91" name="Shape 91"/>
          <p:cNvSpPr/>
          <p:nvPr/>
        </p:nvSpPr>
        <p:spPr>
          <a:xfrm>
            <a:off x="3134850" y="2417350"/>
            <a:ext cx="1522800" cy="521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Implementation</a:t>
            </a:r>
          </a:p>
        </p:txBody>
      </p:sp>
      <p:sp>
        <p:nvSpPr>
          <p:cNvPr id="92" name="Shape 92"/>
          <p:cNvSpPr/>
          <p:nvPr/>
        </p:nvSpPr>
        <p:spPr>
          <a:xfrm>
            <a:off x="3134850" y="4319525"/>
            <a:ext cx="1522800" cy="521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Verification &amp; Validation</a:t>
            </a:r>
          </a:p>
        </p:txBody>
      </p:sp>
      <p:sp>
        <p:nvSpPr>
          <p:cNvPr id="93" name="Shape 93"/>
          <p:cNvSpPr/>
          <p:nvPr/>
        </p:nvSpPr>
        <p:spPr>
          <a:xfrm>
            <a:off x="660250" y="4319525"/>
            <a:ext cx="1522800" cy="521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Operation</a:t>
            </a:r>
          </a:p>
        </p:txBody>
      </p:sp>
      <p:sp>
        <p:nvSpPr>
          <p:cNvPr id="94" name="Shape 94"/>
          <p:cNvSpPr txBox="1"/>
          <p:nvPr/>
        </p:nvSpPr>
        <p:spPr>
          <a:xfrm>
            <a:off x="2097875" y="3631325"/>
            <a:ext cx="561000" cy="181200"/>
          </a:xfrm>
          <a:prstGeom prst="rect">
            <a:avLst/>
          </a:prstGeom>
          <a:noFill/>
          <a:ln>
            <a:noFill/>
          </a:ln>
        </p:spPr>
        <p:txBody>
          <a:bodyPr anchorCtr="0" anchor="t" bIns="91425" lIns="91425" rIns="91425" tIns="91425">
            <a:noAutofit/>
          </a:bodyPr>
          <a:lstStyle/>
          <a:p>
            <a:pPr>
              <a:spcBef>
                <a:spcPts val="0"/>
              </a:spcBef>
              <a:buNone/>
            </a:pPr>
            <a:r>
              <a:rPr lang="en"/>
              <a:t>R1</a:t>
            </a:r>
          </a:p>
        </p:txBody>
      </p:sp>
      <p:sp>
        <p:nvSpPr>
          <p:cNvPr id="95" name="Shape 95"/>
          <p:cNvSpPr txBox="1"/>
          <p:nvPr/>
        </p:nvSpPr>
        <p:spPr>
          <a:xfrm>
            <a:off x="1451600" y="3631312"/>
            <a:ext cx="561000" cy="181200"/>
          </a:xfrm>
          <a:prstGeom prst="rect">
            <a:avLst/>
          </a:prstGeom>
          <a:noFill/>
          <a:ln>
            <a:noFill/>
          </a:ln>
        </p:spPr>
        <p:txBody>
          <a:bodyPr anchorCtr="0" anchor="t" bIns="91425" lIns="91425" rIns="91425" tIns="91425">
            <a:noAutofit/>
          </a:bodyPr>
          <a:lstStyle/>
          <a:p>
            <a:pPr lvl="0" rtl="0">
              <a:spcBef>
                <a:spcPts val="0"/>
              </a:spcBef>
              <a:buNone/>
            </a:pPr>
            <a:r>
              <a:rPr lang="en"/>
              <a:t>R2</a:t>
            </a:r>
          </a:p>
        </p:txBody>
      </p:sp>
      <p:sp>
        <p:nvSpPr>
          <p:cNvPr id="96" name="Shape 96"/>
          <p:cNvSpPr txBox="1"/>
          <p:nvPr/>
        </p:nvSpPr>
        <p:spPr>
          <a:xfrm>
            <a:off x="890600" y="3631312"/>
            <a:ext cx="561000" cy="181200"/>
          </a:xfrm>
          <a:prstGeom prst="rect">
            <a:avLst/>
          </a:prstGeom>
          <a:noFill/>
          <a:ln>
            <a:noFill/>
          </a:ln>
        </p:spPr>
        <p:txBody>
          <a:bodyPr anchorCtr="0" anchor="t" bIns="91425" lIns="91425" rIns="91425" tIns="91425">
            <a:noAutofit/>
          </a:bodyPr>
          <a:lstStyle/>
          <a:p>
            <a:pPr lvl="0" rtl="0">
              <a:spcBef>
                <a:spcPts val="0"/>
              </a:spcBef>
              <a:buNone/>
            </a:pPr>
            <a:r>
              <a:rPr lang="en"/>
              <a:t>R3</a:t>
            </a:r>
          </a:p>
        </p:txBody>
      </p:sp>
      <p:sp>
        <p:nvSpPr>
          <p:cNvPr id="97" name="Shape 97"/>
          <p:cNvSpPr txBox="1"/>
          <p:nvPr/>
        </p:nvSpPr>
        <p:spPr>
          <a:xfrm>
            <a:off x="329600" y="3631325"/>
            <a:ext cx="561000" cy="181200"/>
          </a:xfrm>
          <a:prstGeom prst="rect">
            <a:avLst/>
          </a:prstGeom>
          <a:noFill/>
          <a:ln>
            <a:noFill/>
          </a:ln>
        </p:spPr>
        <p:txBody>
          <a:bodyPr anchorCtr="0" anchor="t" bIns="91425" lIns="91425" rIns="91425" tIns="91425">
            <a:noAutofit/>
          </a:bodyPr>
          <a:lstStyle/>
          <a:p>
            <a:pPr lvl="0" rtl="0">
              <a:spcBef>
                <a:spcPts val="0"/>
              </a:spcBef>
              <a:buNone/>
            </a:pPr>
            <a:r>
              <a:rPr lang="en"/>
              <a:t>R4</a:t>
            </a:r>
          </a:p>
        </p:txBody>
      </p:sp>
      <p:sp>
        <p:nvSpPr>
          <p:cNvPr id="98" name="Shape 98"/>
          <p:cNvSpPr/>
          <p:nvPr/>
        </p:nvSpPr>
        <p:spPr>
          <a:xfrm>
            <a:off x="6602425" y="1980750"/>
            <a:ext cx="1405800" cy="521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Initial Development</a:t>
            </a:r>
          </a:p>
        </p:txBody>
      </p:sp>
      <p:sp>
        <p:nvSpPr>
          <p:cNvPr id="99" name="Shape 99"/>
          <p:cNvSpPr/>
          <p:nvPr/>
        </p:nvSpPr>
        <p:spPr>
          <a:xfrm>
            <a:off x="6602425" y="2939050"/>
            <a:ext cx="1405800" cy="521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Evolution</a:t>
            </a:r>
          </a:p>
        </p:txBody>
      </p:sp>
      <p:sp>
        <p:nvSpPr>
          <p:cNvPr id="100" name="Shape 100"/>
          <p:cNvSpPr/>
          <p:nvPr/>
        </p:nvSpPr>
        <p:spPr>
          <a:xfrm>
            <a:off x="6602425" y="3897350"/>
            <a:ext cx="1405800" cy="521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Servicing</a:t>
            </a:r>
          </a:p>
        </p:txBody>
      </p:sp>
      <p:sp>
        <p:nvSpPr>
          <p:cNvPr id="101" name="Shape 101"/>
          <p:cNvSpPr/>
          <p:nvPr/>
        </p:nvSpPr>
        <p:spPr>
          <a:xfrm>
            <a:off x="6602425" y="4908550"/>
            <a:ext cx="1405800" cy="5216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Phaseout</a:t>
            </a:r>
          </a:p>
        </p:txBody>
      </p:sp>
      <p:cxnSp>
        <p:nvCxnSpPr>
          <p:cNvPr id="102" name="Shape 102"/>
          <p:cNvCxnSpPr>
            <a:stCxn id="98" idx="2"/>
            <a:endCxn id="99" idx="0"/>
          </p:cNvCxnSpPr>
          <p:nvPr/>
        </p:nvCxnSpPr>
        <p:spPr>
          <a:xfrm>
            <a:off x="7305325" y="2502449"/>
            <a:ext cx="0" cy="436500"/>
          </a:xfrm>
          <a:prstGeom prst="straightConnector1">
            <a:avLst/>
          </a:prstGeom>
          <a:noFill/>
          <a:ln cap="flat" cmpd="sng" w="19050">
            <a:solidFill>
              <a:schemeClr val="dk2"/>
            </a:solidFill>
            <a:prstDash val="solid"/>
            <a:round/>
            <a:headEnd len="lg" w="lg" type="none"/>
            <a:tailEnd len="lg" w="lg" type="triangle"/>
          </a:ln>
        </p:spPr>
      </p:cxnSp>
      <p:cxnSp>
        <p:nvCxnSpPr>
          <p:cNvPr id="103" name="Shape 103"/>
          <p:cNvCxnSpPr>
            <a:stCxn id="99" idx="2"/>
            <a:endCxn id="100" idx="0"/>
          </p:cNvCxnSpPr>
          <p:nvPr/>
        </p:nvCxnSpPr>
        <p:spPr>
          <a:xfrm>
            <a:off x="7305325" y="3460749"/>
            <a:ext cx="0" cy="436500"/>
          </a:xfrm>
          <a:prstGeom prst="straightConnector1">
            <a:avLst/>
          </a:prstGeom>
          <a:noFill/>
          <a:ln cap="flat" cmpd="sng" w="19050">
            <a:solidFill>
              <a:schemeClr val="dk2"/>
            </a:solidFill>
            <a:prstDash val="solid"/>
            <a:round/>
            <a:headEnd len="lg" w="lg" type="none"/>
            <a:tailEnd len="lg" w="lg" type="triangle"/>
          </a:ln>
        </p:spPr>
      </p:cxnSp>
      <p:cxnSp>
        <p:nvCxnSpPr>
          <p:cNvPr id="104" name="Shape 104"/>
          <p:cNvCxnSpPr>
            <a:stCxn id="100" idx="2"/>
            <a:endCxn id="101" idx="0"/>
          </p:cNvCxnSpPr>
          <p:nvPr/>
        </p:nvCxnSpPr>
        <p:spPr>
          <a:xfrm>
            <a:off x="7305325" y="4419049"/>
            <a:ext cx="0" cy="489600"/>
          </a:xfrm>
          <a:prstGeom prst="straightConnector1">
            <a:avLst/>
          </a:prstGeom>
          <a:noFill/>
          <a:ln cap="flat" cmpd="sng" w="19050">
            <a:solidFill>
              <a:schemeClr val="dk2"/>
            </a:solidFill>
            <a:prstDash val="solid"/>
            <a:round/>
            <a:headEnd len="lg" w="lg" type="none"/>
            <a:tailEnd len="lg" w="lg" type="triangle"/>
          </a:ln>
        </p:spPr>
      </p:cxnSp>
      <p:sp>
        <p:nvSpPr>
          <p:cNvPr id="105" name="Shape 105"/>
          <p:cNvSpPr/>
          <p:nvPr/>
        </p:nvSpPr>
        <p:spPr>
          <a:xfrm>
            <a:off x="8008100" y="2811350"/>
            <a:ext cx="489850" cy="734800"/>
          </a:xfrm>
          <a:custGeom>
            <a:pathLst>
              <a:path extrusionOk="0" h="29392" w="19594">
                <a:moveTo>
                  <a:pt x="0" y="6390"/>
                </a:moveTo>
                <a:lnTo>
                  <a:pt x="18316" y="0"/>
                </a:lnTo>
                <a:lnTo>
                  <a:pt x="19594" y="29392"/>
                </a:lnTo>
                <a:lnTo>
                  <a:pt x="852" y="25558"/>
                </a:lnTo>
              </a:path>
            </a:pathLst>
          </a:custGeom>
          <a:noFill/>
          <a:ln cap="flat" cmpd="sng" w="19050">
            <a:solidFill>
              <a:schemeClr val="dk2"/>
            </a:solidFill>
            <a:prstDash val="solid"/>
            <a:round/>
            <a:headEnd len="lg" w="lg" type="none"/>
            <a:tailEnd len="lg" w="lg" type="triangle"/>
          </a:ln>
        </p:spPr>
      </p:sp>
      <p:sp>
        <p:nvSpPr>
          <p:cNvPr id="106" name="Shape 106"/>
          <p:cNvSpPr/>
          <p:nvPr/>
        </p:nvSpPr>
        <p:spPr>
          <a:xfrm>
            <a:off x="7997450" y="3854975"/>
            <a:ext cx="479200" cy="692175"/>
          </a:xfrm>
          <a:custGeom>
            <a:pathLst>
              <a:path extrusionOk="0" h="27687" w="19168">
                <a:moveTo>
                  <a:pt x="0" y="2981"/>
                </a:moveTo>
                <a:lnTo>
                  <a:pt x="19168" y="0"/>
                </a:lnTo>
                <a:lnTo>
                  <a:pt x="18316" y="27687"/>
                </a:lnTo>
                <a:lnTo>
                  <a:pt x="2556" y="21724"/>
                </a:lnTo>
              </a:path>
            </a:pathLst>
          </a:custGeom>
          <a:noFill/>
          <a:ln cap="flat" cmpd="sng" w="19050">
            <a:solidFill>
              <a:schemeClr val="dk2"/>
            </a:solidFill>
            <a:prstDash val="solid"/>
            <a:round/>
            <a:headEnd len="lg" w="lg" type="none"/>
            <a:tailEnd len="lg" w="lg" type="triangle"/>
          </a:ln>
        </p:spPr>
      </p:sp>
      <p:sp>
        <p:nvSpPr>
          <p:cNvPr id="107" name="Shape 1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57" name="Shape 35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Final Review</a:t>
            </a:r>
          </a:p>
          <a:p>
            <a:pPr indent="-228600" lvl="1" marL="914400" marR="0" rtl="0" algn="l">
              <a:lnSpc>
                <a:spcPct val="120000"/>
              </a:lnSpc>
              <a:spcBef>
                <a:spcPts val="0"/>
              </a:spcBef>
              <a:spcAft>
                <a:spcPts val="0"/>
              </a:spcAft>
            </a:pPr>
            <a:r>
              <a:rPr lang="en"/>
              <a:t>Questions on practice exam?</a:t>
            </a:r>
          </a:p>
          <a:p>
            <a:pPr indent="-228600" lvl="0" marL="457200" marR="0" rtl="0" algn="l">
              <a:lnSpc>
                <a:spcPct val="120000"/>
              </a:lnSpc>
              <a:spcBef>
                <a:spcPts val="0"/>
              </a:spcBef>
              <a:spcAft>
                <a:spcPts val="0"/>
              </a:spcAft>
            </a:pPr>
            <a:r>
              <a:rPr lang="en"/>
              <a:t>Homework 5 - due day of final. </a:t>
            </a:r>
          </a:p>
          <a:p>
            <a:pPr indent="-228600" lvl="1" marL="914400" marR="0" rtl="0" algn="l">
              <a:lnSpc>
                <a:spcPct val="120000"/>
              </a:lnSpc>
              <a:spcBef>
                <a:spcPts val="0"/>
              </a:spcBef>
              <a:spcAft>
                <a:spcPts val="0"/>
              </a:spcAft>
            </a:pPr>
            <a:r>
              <a:rPr lang="en"/>
              <a:t>Questions?</a:t>
            </a:r>
          </a:p>
        </p:txBody>
      </p:sp>
      <p:sp>
        <p:nvSpPr>
          <p:cNvPr id="358" name="Shape 3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Maintenance</a:t>
            </a:r>
          </a:p>
        </p:txBody>
      </p:sp>
      <p:sp>
        <p:nvSpPr>
          <p:cNvPr id="113" name="Shape 11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Fault Repairs</a:t>
            </a:r>
          </a:p>
          <a:p>
            <a:pPr indent="-228600" lvl="1" marL="914400" marR="0" rtl="0" algn="l">
              <a:lnSpc>
                <a:spcPct val="120000"/>
              </a:lnSpc>
              <a:spcBef>
                <a:spcPts val="0"/>
              </a:spcBef>
              <a:spcAft>
                <a:spcPts val="0"/>
              </a:spcAft>
            </a:pPr>
            <a:r>
              <a:rPr lang="en"/>
              <a:t>Changes made in order to correct coding, design, or requirements errors.</a:t>
            </a:r>
          </a:p>
          <a:p>
            <a:pPr indent="-228600" lvl="0" marL="457200" marR="0" rtl="0" algn="l">
              <a:lnSpc>
                <a:spcPct val="120000"/>
              </a:lnSpc>
              <a:spcBef>
                <a:spcPts val="0"/>
              </a:spcBef>
              <a:spcAft>
                <a:spcPts val="0"/>
              </a:spcAft>
            </a:pPr>
            <a:r>
              <a:rPr lang="en"/>
              <a:t>Environmental Adaptations</a:t>
            </a:r>
          </a:p>
          <a:p>
            <a:pPr indent="-228600" lvl="1" marL="914400" marR="0" rtl="0" algn="l">
              <a:lnSpc>
                <a:spcPct val="120000"/>
              </a:lnSpc>
              <a:spcBef>
                <a:spcPts val="0"/>
              </a:spcBef>
              <a:spcAft>
                <a:spcPts val="0"/>
              </a:spcAft>
            </a:pPr>
            <a:r>
              <a:rPr lang="en"/>
              <a:t>Changes made to accommodate changes to the hardware, OS platform, or external systems.</a:t>
            </a:r>
          </a:p>
          <a:p>
            <a:pPr indent="-228600" lvl="0" marL="457200" marR="0" rtl="0" algn="l">
              <a:lnSpc>
                <a:spcPct val="120000"/>
              </a:lnSpc>
              <a:spcBef>
                <a:spcPts val="0"/>
              </a:spcBef>
              <a:spcAft>
                <a:spcPts val="0"/>
              </a:spcAft>
            </a:pPr>
            <a:r>
              <a:rPr lang="en"/>
              <a:t>Functionality Addition</a:t>
            </a:r>
          </a:p>
          <a:p>
            <a:pPr indent="-228600" lvl="1" marL="914400" marR="0" rtl="0" algn="l">
              <a:lnSpc>
                <a:spcPct val="120000"/>
              </a:lnSpc>
              <a:spcBef>
                <a:spcPts val="0"/>
              </a:spcBef>
              <a:spcAft>
                <a:spcPts val="0"/>
              </a:spcAft>
            </a:pPr>
            <a:r>
              <a:rPr lang="en"/>
              <a:t>New features are added to the system to meet new user requirements.</a:t>
            </a:r>
          </a:p>
        </p:txBody>
      </p:sp>
      <p:sp>
        <p:nvSpPr>
          <p:cNvPr id="114" name="Shape 1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Maintenance Effort</a:t>
            </a:r>
          </a:p>
        </p:txBody>
      </p:sp>
      <p:sp>
        <p:nvSpPr>
          <p:cNvPr id="120" name="Shape 12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Maintenance costs more than the initial development.</a:t>
            </a:r>
          </a:p>
          <a:p>
            <a:pPr indent="-228600" lvl="1" marL="914400" marR="0" rtl="0" algn="l">
              <a:lnSpc>
                <a:spcPct val="120000"/>
              </a:lnSpc>
              <a:spcBef>
                <a:spcPts val="0"/>
              </a:spcBef>
              <a:spcAft>
                <a:spcPts val="0"/>
              </a:spcAft>
            </a:pPr>
            <a:r>
              <a:rPr lang="en"/>
              <a:t>2/3rds of budget goes to maintenance on average.</a:t>
            </a:r>
          </a:p>
          <a:p>
            <a:pPr indent="-228600" lvl="1" marL="914400" marR="0" rtl="0" algn="l">
              <a:lnSpc>
                <a:spcPct val="120000"/>
              </a:lnSpc>
              <a:spcBef>
                <a:spcPts val="0"/>
              </a:spcBef>
              <a:spcAft>
                <a:spcPts val="0"/>
              </a:spcAft>
            </a:pPr>
            <a:r>
              <a:rPr lang="en"/>
              <a:t>Up to four times the development cost to maintain critical systems.</a:t>
            </a:r>
          </a:p>
          <a:p>
            <a:pPr indent="-228600" lvl="0" marL="457200" marR="0" rtl="0" algn="l">
              <a:lnSpc>
                <a:spcPct val="120000"/>
              </a:lnSpc>
              <a:spcBef>
                <a:spcPts val="0"/>
              </a:spcBef>
              <a:spcAft>
                <a:spcPts val="0"/>
              </a:spcAft>
            </a:pPr>
            <a:r>
              <a:rPr lang="en"/>
              <a:t>General breakdown:</a:t>
            </a:r>
          </a:p>
          <a:p>
            <a:pPr indent="-228600" lvl="1" marL="914400" marR="0" rtl="0" algn="l">
              <a:lnSpc>
                <a:spcPct val="120000"/>
              </a:lnSpc>
              <a:spcBef>
                <a:spcPts val="0"/>
              </a:spcBef>
              <a:spcAft>
                <a:spcPts val="0"/>
              </a:spcAft>
            </a:pPr>
            <a:r>
              <a:rPr lang="en"/>
              <a:t>65% of effort goes to functionality addition</a:t>
            </a:r>
          </a:p>
          <a:p>
            <a:pPr indent="-228600" lvl="1" marL="914400" marR="0" rtl="0" algn="l">
              <a:lnSpc>
                <a:spcPct val="120000"/>
              </a:lnSpc>
              <a:spcBef>
                <a:spcPts val="0"/>
              </a:spcBef>
              <a:spcAft>
                <a:spcPts val="0"/>
              </a:spcAft>
            </a:pPr>
            <a:r>
              <a:rPr lang="en"/>
              <a:t>18% to environmental adaptation</a:t>
            </a:r>
          </a:p>
          <a:p>
            <a:pPr indent="-228600" lvl="1" marL="914400" marR="0" rtl="0" algn="l">
              <a:lnSpc>
                <a:spcPct val="120000"/>
              </a:lnSpc>
              <a:spcBef>
                <a:spcPts val="0"/>
              </a:spcBef>
              <a:spcAft>
                <a:spcPts val="0"/>
              </a:spcAft>
            </a:pPr>
            <a:r>
              <a:rPr lang="en"/>
              <a:t>17% to fault repair</a:t>
            </a:r>
          </a:p>
        </p:txBody>
      </p:sp>
      <p:sp>
        <p:nvSpPr>
          <p:cNvPr id="121" name="Shape 1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Maintenance is Hard</a:t>
            </a:r>
          </a:p>
        </p:txBody>
      </p:sp>
      <p:sp>
        <p:nvSpPr>
          <p:cNvPr id="127" name="Shape 127"/>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20000"/>
              </a:lnSpc>
              <a:spcBef>
                <a:spcPts val="0"/>
              </a:spcBef>
              <a:spcAft>
                <a:spcPts val="0"/>
              </a:spcAft>
              <a:buNone/>
            </a:pPr>
            <a:r>
              <a:rPr lang="en"/>
              <a:t>It is harder to maintain than to write new code.</a:t>
            </a:r>
          </a:p>
          <a:p>
            <a:pPr indent="-228600" lvl="0" marL="457200" marR="0" rtl="0" algn="l">
              <a:lnSpc>
                <a:spcPct val="120000"/>
              </a:lnSpc>
              <a:spcBef>
                <a:spcPts val="0"/>
              </a:spcBef>
              <a:spcAft>
                <a:spcPts val="0"/>
              </a:spcAft>
            </a:pPr>
            <a:r>
              <a:rPr lang="en"/>
              <a:t>Must understand code written by another developer, or code that you wrote long ago.</a:t>
            </a:r>
          </a:p>
          <a:p>
            <a:pPr indent="-228600" lvl="0" marL="457200" marR="0" rtl="0" algn="l">
              <a:lnSpc>
                <a:spcPct val="120000"/>
              </a:lnSpc>
              <a:spcBef>
                <a:spcPts val="0"/>
              </a:spcBef>
              <a:spcAft>
                <a:spcPts val="0"/>
              </a:spcAft>
            </a:pPr>
            <a:r>
              <a:rPr lang="en"/>
              <a:t>Creates a “house of cards” effect.</a:t>
            </a:r>
          </a:p>
          <a:p>
            <a:pPr indent="-228600" lvl="0" marL="457200" marR="0" rtl="0" algn="l">
              <a:lnSpc>
                <a:spcPct val="120000"/>
              </a:lnSpc>
              <a:spcBef>
                <a:spcPts val="0"/>
              </a:spcBef>
              <a:spcAft>
                <a:spcPts val="0"/>
              </a:spcAft>
            </a:pPr>
            <a:r>
              <a:rPr lang="en"/>
              <a:t>Developers tend to prioritize new development.</a:t>
            </a:r>
          </a:p>
          <a:p>
            <a:pPr marR="0" rtl="0" algn="l">
              <a:lnSpc>
                <a:spcPct val="120000"/>
              </a:lnSpc>
              <a:spcBef>
                <a:spcPts val="0"/>
              </a:spcBef>
              <a:spcAft>
                <a:spcPts val="0"/>
              </a:spcAft>
              <a:buNone/>
            </a:pPr>
            <a:r>
              <a:t/>
            </a:r>
            <a:endParaRPr sz="1100"/>
          </a:p>
          <a:p>
            <a:pPr lvl="0" marR="0" rtl="0" algn="l">
              <a:lnSpc>
                <a:spcPct val="120000"/>
              </a:lnSpc>
              <a:spcBef>
                <a:spcPts val="0"/>
              </a:spcBef>
              <a:spcAft>
                <a:spcPts val="0"/>
              </a:spcAft>
              <a:buNone/>
            </a:pPr>
            <a:r>
              <a:rPr lang="en"/>
              <a:t>Smooth maintenance requires planning and design that supports maintainability.</a:t>
            </a:r>
          </a:p>
        </p:txBody>
      </p:sp>
      <p:sp>
        <p:nvSpPr>
          <p:cNvPr id="128" name="Shape 1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Laws of Software Evolution</a:t>
            </a:r>
          </a:p>
        </p:txBody>
      </p:sp>
      <p:sp>
        <p:nvSpPr>
          <p:cNvPr id="134" name="Shape 13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Maintenance is an inevitable process.</a:t>
            </a:r>
          </a:p>
          <a:p>
            <a:pPr indent="-228600" lvl="1" marL="914400" marR="0" rtl="0" algn="l">
              <a:lnSpc>
                <a:spcPct val="120000"/>
              </a:lnSpc>
              <a:spcBef>
                <a:spcPts val="0"/>
              </a:spcBef>
              <a:spcAft>
                <a:spcPts val="0"/>
              </a:spcAft>
              <a:buSzPct val="100000"/>
            </a:pPr>
            <a:r>
              <a:rPr lang="en" sz="2200"/>
              <a:t>Requirements change as the environment changes.</a:t>
            </a:r>
          </a:p>
          <a:p>
            <a:pPr indent="-228600" lvl="1" marL="914400" marR="0" rtl="0" algn="l">
              <a:lnSpc>
                <a:spcPct val="120000"/>
              </a:lnSpc>
              <a:spcBef>
                <a:spcPts val="0"/>
              </a:spcBef>
              <a:spcAft>
                <a:spcPts val="0"/>
              </a:spcAft>
              <a:buSzPct val="100000"/>
            </a:pPr>
            <a:r>
              <a:rPr lang="en" sz="2200"/>
              <a:t>Changing the software causes environmental changes, which leads to more requirement changes.</a:t>
            </a:r>
          </a:p>
          <a:p>
            <a:pPr indent="-228600" lvl="0" marL="457200" marR="0" rtl="0" algn="l">
              <a:lnSpc>
                <a:spcPct val="120000"/>
              </a:lnSpc>
              <a:spcBef>
                <a:spcPts val="0"/>
              </a:spcBef>
              <a:spcAft>
                <a:spcPts val="0"/>
              </a:spcAft>
            </a:pPr>
            <a:r>
              <a:rPr lang="en"/>
              <a:t>As the system changes, its structure degrades.</a:t>
            </a:r>
          </a:p>
          <a:p>
            <a:pPr indent="-228600" lvl="1" marL="914400" marR="0" rtl="0" algn="l">
              <a:lnSpc>
                <a:spcPct val="120000"/>
              </a:lnSpc>
              <a:spcBef>
                <a:spcPts val="0"/>
              </a:spcBef>
              <a:spcAft>
                <a:spcPts val="0"/>
              </a:spcAft>
              <a:buSzPct val="100000"/>
            </a:pPr>
            <a:r>
              <a:rPr lang="en" sz="2200"/>
              <a:t>When changes are made, the structure becomes more complex.</a:t>
            </a:r>
          </a:p>
          <a:p>
            <a:pPr indent="-228600" lvl="1" marL="914400" marR="0" rtl="0" algn="l">
              <a:lnSpc>
                <a:spcPct val="120000"/>
              </a:lnSpc>
              <a:spcBef>
                <a:spcPts val="0"/>
              </a:spcBef>
              <a:spcAft>
                <a:spcPts val="0"/>
              </a:spcAft>
              <a:buSzPct val="100000"/>
            </a:pPr>
            <a:r>
              <a:rPr lang="en" sz="2200"/>
              <a:t>To prevent this, resources must go into </a:t>
            </a:r>
            <a:r>
              <a:rPr i="1" lang="en" sz="2200"/>
              <a:t>preventative maintenance</a:t>
            </a:r>
            <a:r>
              <a:rPr lang="en" sz="2200"/>
              <a:t> - refactoring to preserve and simplify the structure without adding to functionality. </a:t>
            </a:r>
          </a:p>
        </p:txBody>
      </p:sp>
      <p:sp>
        <p:nvSpPr>
          <p:cNvPr id="135" name="Shape 1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Laws of Software Evolution </a:t>
            </a:r>
          </a:p>
        </p:txBody>
      </p:sp>
      <p:sp>
        <p:nvSpPr>
          <p:cNvPr id="141" name="Shape 14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SzPct val="100000"/>
              <a:buFont typeface="Arial"/>
            </a:pPr>
            <a:r>
              <a:rPr lang="en"/>
              <a:t>The amount of change in each release is approximately constant.</a:t>
            </a:r>
          </a:p>
          <a:p>
            <a:pPr indent="-228600" lvl="1" marL="914400" marR="0" rtl="0" algn="l">
              <a:lnSpc>
                <a:spcPct val="120000"/>
              </a:lnSpc>
              <a:spcBef>
                <a:spcPts val="0"/>
              </a:spcBef>
              <a:spcAft>
                <a:spcPts val="0"/>
              </a:spcAft>
            </a:pPr>
            <a:r>
              <a:rPr lang="en"/>
              <a:t>The more functionality introduced, the more faults.</a:t>
            </a:r>
          </a:p>
          <a:p>
            <a:pPr indent="-228600" lvl="1" marL="914400" marR="0" rtl="0" algn="l">
              <a:lnSpc>
                <a:spcPct val="120000"/>
              </a:lnSpc>
              <a:spcBef>
                <a:spcPts val="0"/>
              </a:spcBef>
              <a:spcAft>
                <a:spcPts val="0"/>
              </a:spcAft>
            </a:pPr>
            <a:r>
              <a:rPr lang="en"/>
              <a:t>A large functionality patch tends to be followed by a patch that fixes faults without adding additional functionality. Small functionality changes do not require a fault-correcting patch.</a:t>
            </a:r>
          </a:p>
          <a:p>
            <a:pPr indent="-228600" lvl="0" marL="457200" marR="0" rtl="0" algn="l">
              <a:lnSpc>
                <a:spcPct val="120000"/>
              </a:lnSpc>
              <a:spcBef>
                <a:spcPts val="0"/>
              </a:spcBef>
              <a:spcAft>
                <a:spcPts val="0"/>
              </a:spcAft>
              <a:buClr>
                <a:schemeClr val="dk1"/>
              </a:buClr>
              <a:buSzPct val="100000"/>
              <a:buFont typeface="Arial"/>
            </a:pPr>
            <a:r>
              <a:rPr lang="en"/>
              <a:t> Functionality must continually increase to maintain user satisfaction.</a:t>
            </a:r>
          </a:p>
        </p:txBody>
      </p:sp>
      <p:sp>
        <p:nvSpPr>
          <p:cNvPr id="142" name="Shape 1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