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autoCompressPictures="0" strictFirstAndLastChars="0" saveSubsetFonts="1">
  <p:sldMasterIdLst>
    <p:sldMasterId id="214748365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Lst>
  <p:sldSz cy="6858000" cx="9144000"/>
  <p:notesSz cx="6858000" cy="9144000"/>
  <p:defaultText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file>

<file path=ppt/tableStyles.xml><?xml version="1.0" encoding="utf-8"?>
<a:tblStyleLst xmlns:a="http://schemas.openxmlformats.org/drawingml/2006/main" xmlns:r="http://schemas.openxmlformats.org/officeDocument/2006/relationships" def="{3AFB4E57-307F-45E2-93AF-40DA66817EBF}">
  <a:tblStyle styleId="{3AFB4E57-307F-45E2-93AF-40DA66817EBF}" styleName="Table_0">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 styleId="{75603102-BADE-4F9B-B5FE-F6B6A33660F3}" styleName="Table_1">
    <a:wholeTbl>
      <a:tcStyle>
        <a:tcBdr>
          <a:left>
            <a:ln cap="flat" cmpd="sng" w="12700">
              <a:solidFill>
                <a:srgbClr val="000000"/>
              </a:solidFill>
              <a:prstDash val="solid"/>
              <a:round/>
              <a:headEnd len="med" w="med" type="none"/>
              <a:tailEnd len="med" w="med" type="none"/>
            </a:ln>
          </a:left>
          <a:right>
            <a:ln cap="flat" cmpd="sng" w="12700">
              <a:solidFill>
                <a:srgbClr val="000000"/>
              </a:solidFill>
              <a:prstDash val="solid"/>
              <a:round/>
              <a:headEnd len="med" w="med" type="none"/>
              <a:tailEnd len="med" w="med" type="none"/>
            </a:ln>
          </a:right>
          <a:top>
            <a:ln cap="flat" cmpd="sng" w="12700">
              <a:solidFill>
                <a:srgbClr val="000000"/>
              </a:solidFill>
              <a:prstDash val="solid"/>
              <a:round/>
              <a:headEnd len="med" w="med" type="none"/>
              <a:tailEnd len="med" w="med" type="none"/>
            </a:ln>
          </a:top>
          <a:bottom>
            <a:ln cap="flat" cmpd="sng" w="12700">
              <a:solidFill>
                <a:srgbClr val="000000"/>
              </a:solidFill>
              <a:prstDash val="solid"/>
              <a:round/>
              <a:headEnd len="med" w="med" type="none"/>
              <a:tailEnd len="med" w="med" type="none"/>
            </a:ln>
          </a:bottom>
          <a:insideH>
            <a:ln cap="flat" cmpd="sng" w="12700">
              <a:solidFill>
                <a:srgbClr val="000000"/>
              </a:solidFill>
              <a:prstDash val="solid"/>
              <a:round/>
              <a:headEnd len="med" w="med" type="none"/>
              <a:tailEnd len="med" w="med" type="none"/>
            </a:ln>
          </a:insideH>
          <a:insideV>
            <a:ln cap="flat" cmpd="sng" w="12700">
              <a:solidFill>
                <a:srgbClr val="000000"/>
              </a:solidFill>
              <a:prstDash val="solid"/>
              <a:round/>
              <a:headEnd len="med" w="med" type="none"/>
              <a:tailEnd len="med" w="med" type="none"/>
            </a:ln>
          </a:insideV>
        </a:tcBdr>
      </a:tcStyle>
    </a:wholeTb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 name="Shape 1"/>
        <p:cNvGrpSpPr/>
        <p:nvPr/>
      </p:nvGrpSpPr>
      <p:grpSpPr>
        <a:xfrm>
          <a:off x="0" y="0"/>
          <a:ext cx="0" cy="0"/>
          <a:chOff x="0" y="0"/>
          <a:chExt cx="0" cy="0"/>
        </a:xfrm>
      </p:grpSpPr>
      <p:sp>
        <p:nvSpPr>
          <p:cNvPr id="2" name="Shape 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 name="Shape 3"/>
          <p:cNvSpPr txBox="1"/>
          <p:nvPr>
            <p:ph idx="1" type="body"/>
          </p:nvPr>
        </p:nvSpPr>
        <p:spPr>
          <a:xfrm>
            <a:off x="685800" y="4343400"/>
            <a:ext cx="5486399" cy="4114800"/>
          </a:xfrm>
          <a:prstGeom prst="rect">
            <a:avLst/>
          </a:prstGeom>
          <a:noFill/>
          <a:ln>
            <a:noFill/>
          </a:ln>
        </p:spPr>
        <p:txBody>
          <a:bodyPr anchorCtr="0" anchor="t" bIns="91425" lIns="91425" rIns="91425" tIns="91425"/>
          <a:lstStyle>
            <a:lvl1pPr>
              <a:spcBef>
                <a:spcPts val="0"/>
              </a:spcBef>
              <a:defRPr sz="1100"/>
            </a:lvl1pPr>
            <a:lvl2pPr>
              <a:spcBef>
                <a:spcPts val="0"/>
              </a:spcBef>
              <a:defRPr sz="1100"/>
            </a:lvl2pPr>
            <a:lvl3pPr>
              <a:spcBef>
                <a:spcPts val="0"/>
              </a:spcBef>
              <a:defRPr sz="1100"/>
            </a:lvl3pPr>
            <a:lvl4pPr>
              <a:spcBef>
                <a:spcPts val="0"/>
              </a:spcBef>
              <a:defRPr sz="1100"/>
            </a:lvl4pPr>
            <a:lvl5pPr>
              <a:spcBef>
                <a:spcPts val="0"/>
              </a:spcBef>
              <a:defRPr sz="1100"/>
            </a:lvl5pPr>
            <a:lvl6pPr>
              <a:spcBef>
                <a:spcPts val="0"/>
              </a:spcBef>
              <a:defRPr sz="1100"/>
            </a:lvl6pPr>
            <a:lvl7pPr>
              <a:spcBef>
                <a:spcPts val="0"/>
              </a:spcBef>
              <a:defRPr sz="1100"/>
            </a:lvl7pPr>
            <a:lvl8pPr>
              <a:spcBef>
                <a:spcPts val="0"/>
              </a:spcBef>
              <a:defRPr sz="1100"/>
            </a:lvl8pPr>
            <a:lvl9pPr>
              <a:spcBef>
                <a:spcPts val="0"/>
              </a:spcBef>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 name="Shape 48"/>
        <p:cNvGrpSpPr/>
        <p:nvPr/>
      </p:nvGrpSpPr>
      <p:grpSpPr>
        <a:xfrm>
          <a:off x="0" y="0"/>
          <a:ext cx="0" cy="0"/>
          <a:chOff x="0" y="0"/>
          <a:chExt cx="0" cy="0"/>
        </a:xfrm>
      </p:grpSpPr>
      <p:sp>
        <p:nvSpPr>
          <p:cNvPr id="49" name="Shape 4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 name="Shape 50"/>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1" name="Shape 111"/>
        <p:cNvGrpSpPr/>
        <p:nvPr/>
      </p:nvGrpSpPr>
      <p:grpSpPr>
        <a:xfrm>
          <a:off x="0" y="0"/>
          <a:ext cx="0" cy="0"/>
          <a:chOff x="0" y="0"/>
          <a:chExt cx="0" cy="0"/>
        </a:xfrm>
      </p:grpSpPr>
      <p:sp>
        <p:nvSpPr>
          <p:cNvPr id="112" name="Shape 11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13" name="Shape 11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18" name="Shape 118"/>
        <p:cNvGrpSpPr/>
        <p:nvPr/>
      </p:nvGrpSpPr>
      <p:grpSpPr>
        <a:xfrm>
          <a:off x="0" y="0"/>
          <a:ext cx="0" cy="0"/>
          <a:chOff x="0" y="0"/>
          <a:chExt cx="0" cy="0"/>
        </a:xfrm>
      </p:grpSpPr>
      <p:sp>
        <p:nvSpPr>
          <p:cNvPr id="119" name="Shape 11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0" name="Shape 12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25" name="Shape 125"/>
        <p:cNvGrpSpPr/>
        <p:nvPr/>
      </p:nvGrpSpPr>
      <p:grpSpPr>
        <a:xfrm>
          <a:off x="0" y="0"/>
          <a:ext cx="0" cy="0"/>
          <a:chOff x="0" y="0"/>
          <a:chExt cx="0" cy="0"/>
        </a:xfrm>
      </p:grpSpPr>
      <p:sp>
        <p:nvSpPr>
          <p:cNvPr id="126" name="Shape 1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27" name="Shape 1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2" name="Shape 132"/>
        <p:cNvGrpSpPr/>
        <p:nvPr/>
      </p:nvGrpSpPr>
      <p:grpSpPr>
        <a:xfrm>
          <a:off x="0" y="0"/>
          <a:ext cx="0" cy="0"/>
          <a:chOff x="0" y="0"/>
          <a:chExt cx="0" cy="0"/>
        </a:xfrm>
      </p:grpSpPr>
      <p:sp>
        <p:nvSpPr>
          <p:cNvPr id="133" name="Shape 13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34" name="Shape 13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39" name="Shape 139"/>
        <p:cNvGrpSpPr/>
        <p:nvPr/>
      </p:nvGrpSpPr>
      <p:grpSpPr>
        <a:xfrm>
          <a:off x="0" y="0"/>
          <a:ext cx="0" cy="0"/>
          <a:chOff x="0" y="0"/>
          <a:chExt cx="0" cy="0"/>
        </a:xfrm>
      </p:grpSpPr>
      <p:sp>
        <p:nvSpPr>
          <p:cNvPr id="140" name="Shape 14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1" name="Shape 14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Clr>
                <a:schemeClr val="dk1"/>
              </a:buClr>
              <a:buSzPct val="100000"/>
              <a:buFont typeface="Arial"/>
              <a:buNone/>
            </a:pPr>
            <a:r>
              <a:rPr i="1" lang="en">
                <a:solidFill>
                  <a:schemeClr val="dk1"/>
                </a:solidFill>
              </a:rPr>
              <a:t>Part 1 - Looking for concept of the train arriving once per day. That is, there should only be one entry per train in the list.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46" name="Shape 146"/>
        <p:cNvGrpSpPr/>
        <p:nvPr/>
      </p:nvGrpSpPr>
      <p:grpSpPr>
        <a:xfrm>
          <a:off x="0" y="0"/>
          <a:ext cx="0" cy="0"/>
          <a:chOff x="0" y="0"/>
          <a:chExt cx="0" cy="0"/>
        </a:xfrm>
      </p:grpSpPr>
      <p:sp>
        <p:nvSpPr>
          <p:cNvPr id="147" name="Shape 14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48" name="Shape 14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15000"/>
              </a:lnSpc>
              <a:spcBef>
                <a:spcPts val="0"/>
              </a:spcBef>
              <a:buNone/>
            </a:pPr>
            <a:r>
              <a:rPr i="1" lang="en">
                <a:solidFill>
                  <a:schemeClr val="dk1"/>
                </a:solidFill>
              </a:rPr>
              <a:t>What do these methods do? For insert - from the req, shouldn’t go in more than once.</a:t>
            </a:r>
          </a:p>
          <a:p>
            <a:pPr lvl="0" rtl="0">
              <a:lnSpc>
                <a:spcPct val="115000"/>
              </a:lnSpc>
              <a:spcBef>
                <a:spcPts val="0"/>
              </a:spcBef>
              <a:buNone/>
            </a:pPr>
            <a:r>
              <a:rPr i="1" lang="en">
                <a:solidFill>
                  <a:schemeClr val="dk1"/>
                </a:solidFill>
              </a:rPr>
              <a:t>What are the inputs? What are the partitions?</a:t>
            </a:r>
          </a:p>
          <a:p>
            <a:pPr lvl="0" rtl="0">
              <a:lnSpc>
                <a:spcPct val="115000"/>
              </a:lnSpc>
              <a:spcBef>
                <a:spcPts val="0"/>
              </a:spcBef>
              <a:buNone/>
            </a:pPr>
            <a:r>
              <a:rPr i="1" lang="en">
                <a:solidFill>
                  <a:schemeClr val="dk1"/>
                </a:solidFill>
              </a:rPr>
              <a:t>Each method has two explicit inputs - the train schedule for a station and the ID of a train. There is also an implicit input - the list of valid train IDs - to consider. This suggests input partitions. </a:t>
            </a:r>
          </a:p>
          <a:p>
            <a:pPr lvl="0" rtl="0">
              <a:lnSpc>
                <a:spcPct val="115000"/>
              </a:lnSpc>
              <a:spcBef>
                <a:spcPts val="0"/>
              </a:spcBef>
              <a:buNone/>
            </a:pPr>
            <a:r>
              <a:rPr i="1" lang="en">
                <a:solidFill>
                  <a:schemeClr val="dk1"/>
                </a:solidFill>
              </a:rPr>
              <a:t>For the station list - an empty list, a list containing the train ID already, a list not containing the train ID. (as no maximum bound is suggested, a full list is not a good partition). Other partitions are possible, but the above are essential to demonstrate that the function works. </a:t>
            </a:r>
          </a:p>
          <a:p>
            <a:pPr lvl="0" rtl="0">
              <a:lnSpc>
                <a:spcPct val="115000"/>
              </a:lnSpc>
              <a:spcBef>
                <a:spcPts val="0"/>
              </a:spcBef>
              <a:buNone/>
            </a:pPr>
            <a:r>
              <a:rPr i="1" lang="en">
                <a:solidFill>
                  <a:schemeClr val="dk1"/>
                </a:solidFill>
              </a:rPr>
              <a:t>For the train ID - it can be valid, invalid (not on the master train list), or malformed (not following the stated format). </a:t>
            </a:r>
          </a:p>
          <a:p>
            <a:pPr lvl="0" rtl="0">
              <a:lnSpc>
                <a:spcPct val="115000"/>
              </a:lnSpc>
              <a:spcBef>
                <a:spcPts val="0"/>
              </a:spcBef>
              <a:buNone/>
            </a:pPr>
            <a:r>
              <a:t/>
            </a:r>
            <a:endParaRPr i="1">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54" name="Shape 154"/>
        <p:cNvGrpSpPr/>
        <p:nvPr/>
      </p:nvGrpSpPr>
      <p:grpSpPr>
        <a:xfrm>
          <a:off x="0" y="0"/>
          <a:ext cx="0" cy="0"/>
          <a:chOff x="0" y="0"/>
          <a:chExt cx="0" cy="0"/>
        </a:xfrm>
      </p:grpSpPr>
      <p:sp>
        <p:nvSpPr>
          <p:cNvPr id="155" name="Shape 15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56" name="Shape 15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With test cases on exams - there are many, many possible answers - we’re looking for sensible ones and some idea that you know what they are doing. What are some partitions that make sense to demonstrate the different possible usages of these methods?</a:t>
            </a:r>
          </a:p>
          <a:p>
            <a:pPr lvl="0" rtl="0">
              <a:lnSpc>
                <a:spcPct val="120000"/>
              </a:lnSpc>
              <a:spcBef>
                <a:spcPts val="0"/>
              </a:spcBef>
              <a:buNone/>
            </a:pPr>
            <a:r>
              <a:rPr lang="en">
                <a:solidFill>
                  <a:schemeClr val="dk1"/>
                </a:solidFill>
              </a:rPr>
              <a:t>Part 3- which test can we use to demonstrate the requirement from part 1? The first one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62" name="Shape 162"/>
        <p:cNvGrpSpPr/>
        <p:nvPr/>
      </p:nvGrpSpPr>
      <p:grpSpPr>
        <a:xfrm>
          <a:off x="0" y="0"/>
          <a:ext cx="0" cy="0"/>
          <a:chOff x="0" y="0"/>
          <a:chExt cx="0" cy="0"/>
        </a:xfrm>
      </p:grpSpPr>
      <p:sp>
        <p:nvSpPr>
          <p:cNvPr id="163" name="Shape 1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64" name="Shape 16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98" name="Shape 198"/>
        <p:cNvGrpSpPr/>
        <p:nvPr/>
      </p:nvGrpSpPr>
      <p:grpSpPr>
        <a:xfrm>
          <a:off x="0" y="0"/>
          <a:ext cx="0" cy="0"/>
          <a:chOff x="0" y="0"/>
          <a:chExt cx="0" cy="0"/>
        </a:xfrm>
      </p:grpSpPr>
      <p:sp>
        <p:nvSpPr>
          <p:cNvPr id="199" name="Shape 19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0" name="Shape 200"/>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statement (discuss) - 2</a:t>
            </a:r>
          </a:p>
          <a:p>
            <a:pPr rtl="0">
              <a:lnSpc>
                <a:spcPct val="120000"/>
              </a:lnSpc>
              <a:spcBef>
                <a:spcPts val="0"/>
              </a:spcBef>
              <a:buNone/>
            </a:pPr>
            <a:r>
              <a:rPr lang="en">
                <a:solidFill>
                  <a:schemeClr val="dk1"/>
                </a:solidFill>
              </a:rPr>
              <a:t>branch (discuss) - 2 (one new) (TT,FF)</a:t>
            </a:r>
          </a:p>
          <a:p>
            <a:pPr lvl="0" rtl="0">
              <a:lnSpc>
                <a:spcPct val="120000"/>
              </a:lnSpc>
              <a:spcBef>
                <a:spcPts val="0"/>
              </a:spcBef>
              <a:buNone/>
            </a:pPr>
            <a:r>
              <a:rPr lang="en">
                <a:solidFill>
                  <a:schemeClr val="dk1"/>
                </a:solidFill>
              </a:rPr>
              <a:t>path ( discuss) - 4 tests (TT) (TF) (FT) (FF)</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07" name="Shape 207"/>
        <p:cNvGrpSpPr/>
        <p:nvPr/>
      </p:nvGrpSpPr>
      <p:grpSpPr>
        <a:xfrm>
          <a:off x="0" y="0"/>
          <a:ext cx="0" cy="0"/>
          <a:chOff x="0" y="0"/>
          <a:chExt cx="0" cy="0"/>
        </a:xfrm>
      </p:grpSpPr>
      <p:sp>
        <p:nvSpPr>
          <p:cNvPr id="208" name="Shape 20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09" name="Shape 209"/>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(read and discuss)</a:t>
            </a:r>
          </a:p>
          <a:p>
            <a:pPr lvl="0" rtl="0">
              <a:lnSpc>
                <a:spcPct val="120000"/>
              </a:lnSpc>
              <a:spcBef>
                <a:spcPts val="0"/>
              </a:spcBef>
              <a:buNone/>
            </a:pPr>
            <a:r>
              <a:rPr lang="en">
                <a:solidFill>
                  <a:schemeClr val="dk1"/>
                </a:solidFill>
              </a:rPr>
              <a:t>Point is - this depends on your test inputs. You can pass in input that achieves coverage without triggering a fault. Those are two different things. Stronger coverage can help reveal faults, but does not ensure it.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5" name="Shape 55"/>
        <p:cNvGrpSpPr/>
        <p:nvPr/>
      </p:nvGrpSpPr>
      <p:grpSpPr>
        <a:xfrm>
          <a:off x="0" y="0"/>
          <a:ext cx="0" cy="0"/>
          <a:chOff x="0" y="0"/>
          <a:chExt cx="0" cy="0"/>
        </a:xfrm>
      </p:grpSpPr>
      <p:sp>
        <p:nvSpPr>
          <p:cNvPr id="56" name="Shape 5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7" name="Shape 5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14" name="Shape 214"/>
        <p:cNvGrpSpPr/>
        <p:nvPr/>
      </p:nvGrpSpPr>
      <p:grpSpPr>
        <a:xfrm>
          <a:off x="0" y="0"/>
          <a:ext cx="0" cy="0"/>
          <a:chOff x="0" y="0"/>
          <a:chExt cx="0" cy="0"/>
        </a:xfrm>
      </p:grpSpPr>
      <p:sp>
        <p:nvSpPr>
          <p:cNvPr id="215" name="Shape 21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16" name="Shape 216"/>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what are the classes? let’s look at how they relate</a:t>
            </a:r>
          </a:p>
          <a:p>
            <a:pPr lvl="0" rtl="0">
              <a:lnSpc>
                <a:spcPct val="120000"/>
              </a:lnSpc>
              <a:spcBef>
                <a:spcPts val="0"/>
              </a:spcBef>
              <a:buNone/>
            </a:pPr>
            <a:r>
              <a:rPr lang="en">
                <a:solidFill>
                  <a:schemeClr val="dk1"/>
                </a:solidFill>
              </a:rPr>
              <a:t>student, grade, course, instructor, textbook, TA, evaluation</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273" name="Shape 273"/>
        <p:cNvGrpSpPr/>
        <p:nvPr/>
      </p:nvGrpSpPr>
      <p:grpSpPr>
        <a:xfrm>
          <a:off x="0" y="0"/>
          <a:ext cx="0" cy="0"/>
          <a:chOff x="0" y="0"/>
          <a:chExt cx="0" cy="0"/>
        </a:xfrm>
      </p:grpSpPr>
      <p:sp>
        <p:nvSpPr>
          <p:cNvPr id="274" name="Shape 2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275" name="Shape 2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walk through - multiple ways to draw, get the concepts across - multiplicity, associations, labeling, classes captured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25" name="Shape 325"/>
        <p:cNvGrpSpPr/>
        <p:nvPr/>
      </p:nvGrpSpPr>
      <p:grpSpPr>
        <a:xfrm>
          <a:off x="0" y="0"/>
          <a:ext cx="0" cy="0"/>
          <a:chOff x="0" y="0"/>
          <a:chExt cx="0" cy="0"/>
        </a:xfrm>
      </p:grpSpPr>
      <p:sp>
        <p:nvSpPr>
          <p:cNvPr id="326" name="Shape 32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27" name="Shape 32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walk through</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2" name="Shape 372"/>
        <p:cNvGrpSpPr/>
        <p:nvPr/>
      </p:nvGrpSpPr>
      <p:grpSpPr>
        <a:xfrm>
          <a:off x="0" y="0"/>
          <a:ext cx="0" cy="0"/>
          <a:chOff x="0" y="0"/>
          <a:chExt cx="0" cy="0"/>
        </a:xfrm>
      </p:grpSpPr>
      <p:sp>
        <p:nvSpPr>
          <p:cNvPr id="373" name="Shape 37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74" name="Shape 37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walk through</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379" name="Shape 379"/>
        <p:cNvGrpSpPr/>
        <p:nvPr/>
      </p:nvGrpSpPr>
      <p:grpSpPr>
        <a:xfrm>
          <a:off x="0" y="0"/>
          <a:ext cx="0" cy="0"/>
          <a:chOff x="0" y="0"/>
          <a:chExt cx="0" cy="0"/>
        </a:xfrm>
      </p:grpSpPr>
      <p:sp>
        <p:nvSpPr>
          <p:cNvPr id="380" name="Shape 38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381" name="Shape 38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classes? inheritance and composition?</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45" name="Shape 445"/>
        <p:cNvGrpSpPr/>
        <p:nvPr/>
      </p:nvGrpSpPr>
      <p:grpSpPr>
        <a:xfrm>
          <a:off x="0" y="0"/>
          <a:ext cx="0" cy="0"/>
          <a:chOff x="0" y="0"/>
          <a:chExt cx="0" cy="0"/>
        </a:xfrm>
      </p:grpSpPr>
      <p:sp>
        <p:nvSpPr>
          <p:cNvPr id="446" name="Shape 44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47" name="Shape 44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spcBef>
                <a:spcPts val="0"/>
              </a:spcBef>
              <a:buNone/>
            </a:pPr>
            <a:r>
              <a:rPr i="1" lang="en">
                <a:solidFill>
                  <a:srgbClr val="00000A"/>
                </a:solidFill>
              </a:rPr>
              <a:t>This constitutes one solution. Make sure you read the problem description carefully. Here I would like to see TriggerEvent and Action both inherit from a parent, as it is mentioned that actions are events. TransitionCondition and GuardingCondition can also inherit from a common parent, as both are conditions.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2" name="Shape 452"/>
        <p:cNvGrpSpPr/>
        <p:nvPr/>
      </p:nvGrpSpPr>
      <p:grpSpPr>
        <a:xfrm>
          <a:off x="0" y="0"/>
          <a:ext cx="0" cy="0"/>
          <a:chOff x="0" y="0"/>
          <a:chExt cx="0" cy="0"/>
        </a:xfrm>
      </p:grpSpPr>
      <p:sp>
        <p:nvSpPr>
          <p:cNvPr id="453" name="Shape 45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54" name="Shape 45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59" name="Shape 459"/>
        <p:cNvGrpSpPr/>
        <p:nvPr/>
      </p:nvGrpSpPr>
      <p:grpSpPr>
        <a:xfrm>
          <a:off x="0" y="0"/>
          <a:ext cx="0" cy="0"/>
          <a:chOff x="0" y="0"/>
          <a:chExt cx="0" cy="0"/>
        </a:xfrm>
      </p:grpSpPr>
      <p:sp>
        <p:nvSpPr>
          <p:cNvPr id="460" name="Shape 46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1" name="Shape 46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66" name="Shape 466"/>
        <p:cNvGrpSpPr/>
        <p:nvPr/>
      </p:nvGrpSpPr>
      <p:grpSpPr>
        <a:xfrm>
          <a:off x="0" y="0"/>
          <a:ext cx="0" cy="0"/>
          <a:chOff x="0" y="0"/>
          <a:chExt cx="0" cy="0"/>
        </a:xfrm>
      </p:grpSpPr>
      <p:sp>
        <p:nvSpPr>
          <p:cNvPr id="467" name="Shape 46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68" name="Shape 46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73" name="Shape 473"/>
        <p:cNvGrpSpPr/>
        <p:nvPr/>
      </p:nvGrpSpPr>
      <p:grpSpPr>
        <a:xfrm>
          <a:off x="0" y="0"/>
          <a:ext cx="0" cy="0"/>
          <a:chOff x="0" y="0"/>
          <a:chExt cx="0" cy="0"/>
        </a:xfrm>
      </p:grpSpPr>
      <p:sp>
        <p:nvSpPr>
          <p:cNvPr id="474" name="Shape 47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75" name="Shape 47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2" name="Shape 62"/>
        <p:cNvGrpSpPr/>
        <p:nvPr/>
      </p:nvGrpSpPr>
      <p:grpSpPr>
        <a:xfrm>
          <a:off x="0" y="0"/>
          <a:ext cx="0" cy="0"/>
          <a:chOff x="0" y="0"/>
          <a:chExt cx="0" cy="0"/>
        </a:xfrm>
      </p:grpSpPr>
      <p:sp>
        <p:nvSpPr>
          <p:cNvPr id="63" name="Shape 6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64" name="Shape 64"/>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1 - 1 and 4</a:t>
            </a:r>
          </a:p>
          <a:p>
            <a:pPr rtl="0">
              <a:lnSpc>
                <a:spcPct val="120000"/>
              </a:lnSpc>
              <a:spcBef>
                <a:spcPts val="0"/>
              </a:spcBef>
              <a:buNone/>
            </a:pPr>
            <a:r>
              <a:rPr lang="en">
                <a:solidFill>
                  <a:schemeClr val="dk1"/>
                </a:solidFill>
              </a:rPr>
              <a:t>2 - 4</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0" name="Shape 480"/>
        <p:cNvGrpSpPr/>
        <p:nvPr/>
      </p:nvGrpSpPr>
      <p:grpSpPr>
        <a:xfrm>
          <a:off x="0" y="0"/>
          <a:ext cx="0" cy="0"/>
          <a:chOff x="0" y="0"/>
          <a:chExt cx="0" cy="0"/>
        </a:xfrm>
      </p:grpSpPr>
      <p:sp>
        <p:nvSpPr>
          <p:cNvPr id="481" name="Shape 48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2" name="Shape 48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87" name="Shape 487"/>
        <p:cNvGrpSpPr/>
        <p:nvPr/>
      </p:nvGrpSpPr>
      <p:grpSpPr>
        <a:xfrm>
          <a:off x="0" y="0"/>
          <a:ext cx="0" cy="0"/>
          <a:chOff x="0" y="0"/>
          <a:chExt cx="0" cy="0"/>
        </a:xfrm>
      </p:grpSpPr>
      <p:sp>
        <p:nvSpPr>
          <p:cNvPr id="488" name="Shape 48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89" name="Shape 48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494" name="Shape 494"/>
        <p:cNvGrpSpPr/>
        <p:nvPr/>
      </p:nvGrpSpPr>
      <p:grpSpPr>
        <a:xfrm>
          <a:off x="0" y="0"/>
          <a:ext cx="0" cy="0"/>
          <a:chOff x="0" y="0"/>
          <a:chExt cx="0" cy="0"/>
        </a:xfrm>
      </p:grpSpPr>
      <p:sp>
        <p:nvSpPr>
          <p:cNvPr id="495" name="Shape 49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96" name="Shape 49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1" name="Shape 501"/>
        <p:cNvGrpSpPr/>
        <p:nvPr/>
      </p:nvGrpSpPr>
      <p:grpSpPr>
        <a:xfrm>
          <a:off x="0" y="0"/>
          <a:ext cx="0" cy="0"/>
          <a:chOff x="0" y="0"/>
          <a:chExt cx="0" cy="0"/>
        </a:xfrm>
      </p:grpSpPr>
      <p:sp>
        <p:nvSpPr>
          <p:cNvPr id="502" name="Shape 502"/>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03" name="Shape 503"/>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08" name="Shape 508"/>
        <p:cNvGrpSpPr/>
        <p:nvPr/>
      </p:nvGrpSpPr>
      <p:grpSpPr>
        <a:xfrm>
          <a:off x="0" y="0"/>
          <a:ext cx="0" cy="0"/>
          <a:chOff x="0" y="0"/>
          <a:chExt cx="0" cy="0"/>
        </a:xfrm>
      </p:grpSpPr>
      <p:sp>
        <p:nvSpPr>
          <p:cNvPr id="509" name="Shape 509"/>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0" name="Shape 510"/>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Clr>
                <a:schemeClr val="dk1"/>
              </a:buClr>
              <a:buSzPct val="100000"/>
              <a:buFont typeface="Arial"/>
              <a:buNone/>
            </a:pPr>
            <a:r>
              <a:rPr lang="en">
                <a:solidFill>
                  <a:schemeClr val="dk1"/>
                </a:solidFill>
              </a:rPr>
              <a:t>A use case should cover likely exceptions to the “happy path”. Describing the ideal case when everything works is necessary, but not sufficient.</a:t>
            </a:r>
            <a:r>
              <a:rPr lang="en" sz="3000">
                <a:solidFill>
                  <a:schemeClr val="dk1"/>
                </a:solidFill>
              </a:rPr>
              <a:t> </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15" name="Shape 515"/>
        <p:cNvGrpSpPr/>
        <p:nvPr/>
      </p:nvGrpSpPr>
      <p:grpSpPr>
        <a:xfrm>
          <a:off x="0" y="0"/>
          <a:ext cx="0" cy="0"/>
          <a:chOff x="0" y="0"/>
          <a:chExt cx="0" cy="0"/>
        </a:xfrm>
      </p:grpSpPr>
      <p:sp>
        <p:nvSpPr>
          <p:cNvPr id="516" name="Shape 516"/>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17" name="Shape 517"/>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many others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2" name="Shape 522"/>
        <p:cNvGrpSpPr/>
        <p:nvPr/>
      </p:nvGrpSpPr>
      <p:grpSpPr>
        <a:xfrm>
          <a:off x="0" y="0"/>
          <a:ext cx="0" cy="0"/>
          <a:chOff x="0" y="0"/>
          <a:chExt cx="0" cy="0"/>
        </a:xfrm>
      </p:grpSpPr>
      <p:sp>
        <p:nvSpPr>
          <p:cNvPr id="523" name="Shape 523"/>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24" name="Shape 524"/>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29" name="Shape 529"/>
        <p:cNvGrpSpPr/>
        <p:nvPr/>
      </p:nvGrpSpPr>
      <p:grpSpPr>
        <a:xfrm>
          <a:off x="0" y="0"/>
          <a:ext cx="0" cy="0"/>
          <a:chOff x="0" y="0"/>
          <a:chExt cx="0" cy="0"/>
        </a:xfrm>
      </p:grpSpPr>
      <p:sp>
        <p:nvSpPr>
          <p:cNvPr id="530" name="Shape 53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1" name="Shape 531"/>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534" name="Shape 534"/>
        <p:cNvGrpSpPr/>
        <p:nvPr/>
      </p:nvGrpSpPr>
      <p:grpSpPr>
        <a:xfrm>
          <a:off x="0" y="0"/>
          <a:ext cx="0" cy="0"/>
          <a:chOff x="0" y="0"/>
          <a:chExt cx="0" cy="0"/>
        </a:xfrm>
      </p:grpSpPr>
      <p:sp>
        <p:nvSpPr>
          <p:cNvPr id="535" name="Shape 53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536" name="Shape 536"/>
          <p:cNvSpPr txBox="1"/>
          <p:nvPr>
            <p:ph idx="1" type="body"/>
          </p:nvPr>
        </p:nvSpPr>
        <p:spPr>
          <a:xfrm>
            <a:off x="685800" y="4343400"/>
            <a:ext cx="5486399" cy="4114800"/>
          </a:xfrm>
          <a:prstGeom prst="rect">
            <a:avLst/>
          </a:prstGeom>
        </p:spPr>
        <p:txBody>
          <a:bodyPr anchorCtr="0" anchor="t" bIns="91425" lIns="91425" rIns="91425" tIns="91425">
            <a:noAutofit/>
          </a:bodyPr>
          <a:lstStyle/>
          <a:p>
            <a:pPr>
              <a:spcBef>
                <a:spcPts val="0"/>
              </a:spcBef>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69" name="Shape 69"/>
        <p:cNvGrpSpPr/>
        <p:nvPr/>
      </p:nvGrpSpPr>
      <p:grpSpPr>
        <a:xfrm>
          <a:off x="0" y="0"/>
          <a:ext cx="0" cy="0"/>
          <a:chOff x="0" y="0"/>
          <a:chExt cx="0" cy="0"/>
        </a:xfrm>
      </p:grpSpPr>
      <p:sp>
        <p:nvSpPr>
          <p:cNvPr id="70" name="Shape 70"/>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1" name="Shape 71"/>
          <p:cNvSpPr txBox="1"/>
          <p:nvPr>
            <p:ph idx="1" type="body"/>
          </p:nvPr>
        </p:nvSpPr>
        <p:spPr>
          <a:xfrm>
            <a:off x="685800" y="4343400"/>
            <a:ext cx="5486399" cy="4114800"/>
          </a:xfrm>
          <a:prstGeom prst="rect">
            <a:avLst/>
          </a:prstGeom>
        </p:spPr>
        <p:txBody>
          <a:bodyPr anchorCtr="0" anchor="t" bIns="91425" lIns="91425" rIns="91425" tIns="91425">
            <a:noAutofit/>
          </a:bodyPr>
          <a:lstStyle/>
          <a:p>
            <a:pPr rtl="0">
              <a:lnSpc>
                <a:spcPct val="120000"/>
              </a:lnSpc>
              <a:spcBef>
                <a:spcPts val="0"/>
              </a:spcBef>
              <a:buNone/>
            </a:pPr>
            <a:r>
              <a:rPr lang="en">
                <a:solidFill>
                  <a:schemeClr val="dk1"/>
                </a:solidFill>
              </a:rPr>
              <a:t>1 - a</a:t>
            </a:r>
          </a:p>
          <a:p>
            <a:pPr lvl="0" rtl="0">
              <a:lnSpc>
                <a:spcPct val="120000"/>
              </a:lnSpc>
              <a:spcBef>
                <a:spcPts val="0"/>
              </a:spcBef>
              <a:buNone/>
            </a:pPr>
            <a:r>
              <a:rPr lang="en">
                <a:solidFill>
                  <a:schemeClr val="dk1"/>
                </a:solidFill>
              </a:rPr>
              <a:t>2 - a,c</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76" name="Shape 76"/>
        <p:cNvGrpSpPr/>
        <p:nvPr/>
      </p:nvGrpSpPr>
      <p:grpSpPr>
        <a:xfrm>
          <a:off x="0" y="0"/>
          <a:ext cx="0" cy="0"/>
          <a:chOff x="0" y="0"/>
          <a:chExt cx="0" cy="0"/>
        </a:xfrm>
      </p:grpSpPr>
      <p:sp>
        <p:nvSpPr>
          <p:cNvPr id="77" name="Shape 77"/>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78" name="Shape 78"/>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rPr lang="en">
                <a:solidFill>
                  <a:schemeClr val="dk1"/>
                </a:solidFill>
              </a:rPr>
              <a:t>T,T,F,T, T, F, F, F</a:t>
            </a:r>
          </a:p>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83" name="Shape 83"/>
        <p:cNvGrpSpPr/>
        <p:nvPr/>
      </p:nvGrpSpPr>
      <p:grpSpPr>
        <a:xfrm>
          <a:off x="0" y="0"/>
          <a:ext cx="0" cy="0"/>
          <a:chOff x="0" y="0"/>
          <a:chExt cx="0" cy="0"/>
        </a:xfrm>
      </p:grpSpPr>
      <p:sp>
        <p:nvSpPr>
          <p:cNvPr id="84" name="Shape 84"/>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85" name="Shape 85"/>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0" name="Shape 90"/>
        <p:cNvGrpSpPr/>
        <p:nvPr/>
      </p:nvGrpSpPr>
      <p:grpSpPr>
        <a:xfrm>
          <a:off x="0" y="0"/>
          <a:ext cx="0" cy="0"/>
          <a:chOff x="0" y="0"/>
          <a:chExt cx="0" cy="0"/>
        </a:xfrm>
      </p:grpSpPr>
      <p:sp>
        <p:nvSpPr>
          <p:cNvPr id="91" name="Shape 91"/>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2" name="Shape 92"/>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97" name="Shape 97"/>
        <p:cNvGrpSpPr/>
        <p:nvPr/>
      </p:nvGrpSpPr>
      <p:grpSpPr>
        <a:xfrm>
          <a:off x="0" y="0"/>
          <a:ext cx="0" cy="0"/>
          <a:chOff x="0" y="0"/>
          <a:chExt cx="0" cy="0"/>
        </a:xfrm>
      </p:grpSpPr>
      <p:sp>
        <p:nvSpPr>
          <p:cNvPr id="98" name="Shape 98"/>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99" name="Shape 99"/>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showMasterPhAnim="0" showMasterSp="0">
  <p:cSld>
    <p:spTree>
      <p:nvGrpSpPr>
        <p:cNvPr id="104" name="Shape 104"/>
        <p:cNvGrpSpPr/>
        <p:nvPr/>
      </p:nvGrpSpPr>
      <p:grpSpPr>
        <a:xfrm>
          <a:off x="0" y="0"/>
          <a:ext cx="0" cy="0"/>
          <a:chOff x="0" y="0"/>
          <a:chExt cx="0" cy="0"/>
        </a:xfrm>
      </p:grpSpPr>
      <p:sp>
        <p:nvSpPr>
          <p:cNvPr id="105" name="Shape 105"/>
          <p:cNvSpPr/>
          <p:nvPr>
            <p:ph idx="2" type="sldImg"/>
          </p:nvPr>
        </p:nvSpPr>
        <p:spPr>
          <a:xfrm>
            <a:off x="1143225" y="685800"/>
            <a:ext cx="4572299"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106" name="Shape 106"/>
          <p:cNvSpPr txBox="1"/>
          <p:nvPr>
            <p:ph idx="1" type="body"/>
          </p:nvPr>
        </p:nvSpPr>
        <p:spPr>
          <a:xfrm>
            <a:off x="685800" y="4343400"/>
            <a:ext cx="5486399" cy="4114800"/>
          </a:xfrm>
          <a:prstGeom prst="rect">
            <a:avLst/>
          </a:prstGeom>
        </p:spPr>
        <p:txBody>
          <a:bodyPr anchorCtr="0" anchor="t" bIns="91425" lIns="91425" rIns="91425"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
  <p:cSld name="Title slide">
    <p:spTree>
      <p:nvGrpSpPr>
        <p:cNvPr id="8" name="Shape 8"/>
        <p:cNvGrpSpPr/>
        <p:nvPr/>
      </p:nvGrpSpPr>
      <p:grpSpPr>
        <a:xfrm>
          <a:off x="0" y="0"/>
          <a:ext cx="0" cy="0"/>
          <a:chOff x="0" y="0"/>
          <a:chExt cx="0" cy="0"/>
        </a:xfrm>
      </p:grpSpPr>
      <p:sp>
        <p:nvSpPr>
          <p:cNvPr id="9" name="Shape 9"/>
          <p:cNvSpPr/>
          <p:nvPr/>
        </p:nvSpPr>
        <p:spPr>
          <a:xfrm>
            <a:off x="0" y="0"/>
            <a:ext cx="9144000" cy="46913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10" name="Shape 10"/>
          <p:cNvCxnSpPr/>
          <p:nvPr/>
        </p:nvCxnSpPr>
        <p:spPr>
          <a:xfrm>
            <a:off x="0" y="4662139"/>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1" name="Shape 11"/>
          <p:cNvSpPr txBox="1"/>
          <p:nvPr>
            <p:ph type="ctrTitle"/>
          </p:nvPr>
        </p:nvSpPr>
        <p:spPr>
          <a:xfrm>
            <a:off x="685800" y="2490375"/>
            <a:ext cx="7772400" cy="2198400"/>
          </a:xfrm>
          <a:prstGeom prst="rect">
            <a:avLst/>
          </a:prstGeom>
        </p:spPr>
        <p:txBody>
          <a:bodyPr anchorCtr="0" anchor="b" bIns="91425" lIns="91425" rIns="91425" tIns="91425"/>
          <a:lstStyle>
            <a:lvl1pPr>
              <a:spcBef>
                <a:spcPts val="0"/>
              </a:spcBef>
              <a:buSzPct val="100000"/>
              <a:defRPr sz="7200"/>
            </a:lvl1pPr>
            <a:lvl2pPr>
              <a:spcBef>
                <a:spcPts val="0"/>
              </a:spcBef>
              <a:buSzPct val="100000"/>
              <a:defRPr sz="7200"/>
            </a:lvl2pPr>
            <a:lvl3pPr>
              <a:spcBef>
                <a:spcPts val="0"/>
              </a:spcBef>
              <a:buSzPct val="100000"/>
              <a:defRPr sz="7200"/>
            </a:lvl3pPr>
            <a:lvl4pPr>
              <a:spcBef>
                <a:spcPts val="0"/>
              </a:spcBef>
              <a:buSzPct val="100000"/>
              <a:defRPr sz="7200"/>
            </a:lvl4pPr>
            <a:lvl5pPr>
              <a:spcBef>
                <a:spcPts val="0"/>
              </a:spcBef>
              <a:buSzPct val="100000"/>
              <a:defRPr sz="7200"/>
            </a:lvl5pPr>
            <a:lvl6pPr>
              <a:spcBef>
                <a:spcPts val="0"/>
              </a:spcBef>
              <a:buSzPct val="100000"/>
              <a:defRPr sz="7200"/>
            </a:lvl6pPr>
            <a:lvl7pPr>
              <a:spcBef>
                <a:spcPts val="0"/>
              </a:spcBef>
              <a:buSzPct val="100000"/>
              <a:defRPr sz="7200"/>
            </a:lvl7pPr>
            <a:lvl8pPr>
              <a:spcBef>
                <a:spcPts val="0"/>
              </a:spcBef>
              <a:buSzPct val="100000"/>
              <a:defRPr sz="7200"/>
            </a:lvl8pPr>
            <a:lvl9pPr>
              <a:spcBef>
                <a:spcPts val="0"/>
              </a:spcBef>
              <a:buSzPct val="100000"/>
              <a:defRPr sz="7200"/>
            </a:lvl9pPr>
          </a:lstStyle>
          <a:p/>
        </p:txBody>
      </p:sp>
      <p:sp>
        <p:nvSpPr>
          <p:cNvPr id="12" name="Shape 12"/>
          <p:cNvSpPr txBox="1"/>
          <p:nvPr>
            <p:ph idx="1" type="subTitle"/>
          </p:nvPr>
        </p:nvSpPr>
        <p:spPr>
          <a:xfrm>
            <a:off x="685800" y="4836035"/>
            <a:ext cx="7772400" cy="1032599"/>
          </a:xfrm>
          <a:prstGeom prst="rect">
            <a:avLst/>
          </a:prstGeom>
        </p:spPr>
        <p:txBody>
          <a:bodyPr anchorCtr="0" anchor="t" bIns="91425" lIns="91425" rIns="91425" tIns="91425"/>
          <a:lstStyle>
            <a:lvl1pPr>
              <a:spcBef>
                <a:spcPts val="0"/>
              </a:spcBef>
              <a:buClr>
                <a:schemeClr val="dk2"/>
              </a:buClr>
              <a:buNone/>
              <a:defRPr>
                <a:solidFill>
                  <a:schemeClr val="dk2"/>
                </a:solidFill>
              </a:defRPr>
            </a:lvl1pPr>
            <a:lvl2pPr>
              <a:spcBef>
                <a:spcPts val="0"/>
              </a:spcBef>
              <a:buClr>
                <a:schemeClr val="dk2"/>
              </a:buClr>
              <a:buSzPct val="100000"/>
              <a:buNone/>
              <a:defRPr sz="3000">
                <a:solidFill>
                  <a:schemeClr val="dk2"/>
                </a:solidFill>
              </a:defRPr>
            </a:lvl2pPr>
            <a:lvl3pPr>
              <a:spcBef>
                <a:spcPts val="0"/>
              </a:spcBef>
              <a:buClr>
                <a:schemeClr val="dk2"/>
              </a:buClr>
              <a:buSzPct val="100000"/>
              <a:buNone/>
              <a:defRPr sz="3000">
                <a:solidFill>
                  <a:schemeClr val="dk2"/>
                </a:solidFill>
              </a:defRPr>
            </a:lvl3pPr>
            <a:lvl4pPr>
              <a:spcBef>
                <a:spcPts val="0"/>
              </a:spcBef>
              <a:buClr>
                <a:schemeClr val="dk2"/>
              </a:buClr>
              <a:buSzPct val="100000"/>
              <a:buNone/>
              <a:defRPr sz="3000">
                <a:solidFill>
                  <a:schemeClr val="dk2"/>
                </a:solidFill>
              </a:defRPr>
            </a:lvl4pPr>
            <a:lvl5pPr>
              <a:spcBef>
                <a:spcPts val="0"/>
              </a:spcBef>
              <a:buClr>
                <a:schemeClr val="dk2"/>
              </a:buClr>
              <a:buSzPct val="100000"/>
              <a:buNone/>
              <a:defRPr sz="3000">
                <a:solidFill>
                  <a:schemeClr val="dk2"/>
                </a:solidFill>
              </a:defRPr>
            </a:lvl5pPr>
            <a:lvl6pPr>
              <a:spcBef>
                <a:spcPts val="0"/>
              </a:spcBef>
              <a:buClr>
                <a:schemeClr val="dk2"/>
              </a:buClr>
              <a:buSzPct val="100000"/>
              <a:buNone/>
              <a:defRPr sz="3000">
                <a:solidFill>
                  <a:schemeClr val="dk2"/>
                </a:solidFill>
              </a:defRPr>
            </a:lvl6pPr>
            <a:lvl7pPr>
              <a:spcBef>
                <a:spcPts val="0"/>
              </a:spcBef>
              <a:buClr>
                <a:schemeClr val="dk2"/>
              </a:buClr>
              <a:buSzPct val="100000"/>
              <a:buNone/>
              <a:defRPr sz="3000">
                <a:solidFill>
                  <a:schemeClr val="dk2"/>
                </a:solidFill>
              </a:defRPr>
            </a:lvl7pPr>
            <a:lvl8pPr>
              <a:spcBef>
                <a:spcPts val="0"/>
              </a:spcBef>
              <a:buClr>
                <a:schemeClr val="dk2"/>
              </a:buClr>
              <a:buSzPct val="100000"/>
              <a:buNone/>
              <a:defRPr sz="3000">
                <a:solidFill>
                  <a:schemeClr val="dk2"/>
                </a:solidFill>
              </a:defRPr>
            </a:lvl8pPr>
            <a:lvl9pPr>
              <a:spcBef>
                <a:spcPts val="0"/>
              </a:spcBef>
              <a:buClr>
                <a:schemeClr val="dk2"/>
              </a:buClr>
              <a:buSzPct val="100000"/>
              <a:buNone/>
              <a:defRPr sz="3000">
                <a:solidFill>
                  <a:schemeClr val="dk2"/>
                </a:solidFill>
              </a:defRPr>
            </a:lvl9pPr>
          </a:lstStyle>
          <a:p/>
        </p:txBody>
      </p:sp>
      <p:sp>
        <p:nvSpPr>
          <p:cNvPr id="13" name="Shape 13"/>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x">
  <p:cSld name="Title and body">
    <p:spTree>
      <p:nvGrpSpPr>
        <p:cNvPr id="14" name="Shape 14"/>
        <p:cNvGrpSpPr/>
        <p:nvPr/>
      </p:nvGrpSpPr>
      <p:grpSpPr>
        <a:xfrm>
          <a:off x="0" y="0"/>
          <a:ext cx="0" cy="0"/>
          <a:chOff x="0" y="0"/>
          <a:chExt cx="0" cy="0"/>
        </a:xfrm>
      </p:grpSpPr>
      <p:sp>
        <p:nvSpPr>
          <p:cNvPr id="15" name="Shape 15"/>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16" name="Shape 16"/>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7" name="Shape 17"/>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8" name="Shape 18"/>
          <p:cNvSpPr txBox="1"/>
          <p:nvPr>
            <p:ph idx="1" type="body"/>
          </p:nvPr>
        </p:nvSpPr>
        <p:spPr>
          <a:xfrm>
            <a:off x="457200" y="1600200"/>
            <a:ext cx="82296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19" name="Shape 19"/>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woColTx">
  <p:cSld name="Title and two columns">
    <p:spTree>
      <p:nvGrpSpPr>
        <p:cNvPr id="20" name="Shape 20"/>
        <p:cNvGrpSpPr/>
        <p:nvPr/>
      </p:nvGrpSpPr>
      <p:grpSpPr>
        <a:xfrm>
          <a:off x="0" y="0"/>
          <a:ext cx="0" cy="0"/>
          <a:chOff x="0" y="0"/>
          <a:chExt cx="0" cy="0"/>
        </a:xfrm>
      </p:grpSpPr>
      <p:sp>
        <p:nvSpPr>
          <p:cNvPr id="21" name="Shape 21"/>
          <p:cNvSpPr/>
          <p:nvPr/>
        </p:nvSpPr>
        <p:spPr>
          <a:xfrm>
            <a:off x="0" y="0"/>
            <a:ext cx="9144000" cy="1532999"/>
          </a:xfrm>
          <a:prstGeom prst="rect">
            <a:avLst/>
          </a:prstGeom>
          <a:solidFill>
            <a:schemeClr val="dk2"/>
          </a:solidFill>
          <a:ln>
            <a:noFill/>
          </a:ln>
        </p:spPr>
        <p:txBody>
          <a:bodyPr anchorCtr="0" anchor="ctr" bIns="45700" lIns="91425" rIns="91425" tIns="45700">
            <a:noAutofit/>
          </a:bodyPr>
          <a:lstStyle/>
          <a:p>
            <a:pPr>
              <a:spcBef>
                <a:spcPts val="0"/>
              </a:spcBef>
              <a:buNone/>
            </a:pPr>
            <a:r>
              <a:t/>
            </a:r>
            <a:endParaRPr/>
          </a:p>
        </p:txBody>
      </p:sp>
      <p:cxnSp>
        <p:nvCxnSpPr>
          <p:cNvPr id="22" name="Shape 22"/>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3" name="Shape 23"/>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4" name="Shape 24"/>
          <p:cNvSpPr txBox="1"/>
          <p:nvPr>
            <p:ph idx="1" type="body"/>
          </p:nvPr>
        </p:nvSpPr>
        <p:spPr>
          <a:xfrm>
            <a:off x="457200"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5" name="Shape 25"/>
          <p:cNvSpPr txBox="1"/>
          <p:nvPr>
            <p:ph idx="2" type="body"/>
          </p:nvPr>
        </p:nvSpPr>
        <p:spPr>
          <a:xfrm>
            <a:off x="4692273" y="1600200"/>
            <a:ext cx="3994500" cy="4967700"/>
          </a:xfrm>
          <a:prstGeom prst="rect">
            <a:avLst/>
          </a:prstGeom>
        </p:spPr>
        <p:txBody>
          <a:bodyPr anchorCtr="0" anchor="t"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26" name="Shape 2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titleOnly">
  <p:cSld name="Title only">
    <p:spTree>
      <p:nvGrpSpPr>
        <p:cNvPr id="27" name="Shape 27"/>
        <p:cNvGrpSpPr/>
        <p:nvPr/>
      </p:nvGrpSpPr>
      <p:grpSpPr>
        <a:xfrm>
          <a:off x="0" y="0"/>
          <a:ext cx="0" cy="0"/>
          <a:chOff x="0" y="0"/>
          <a:chExt cx="0" cy="0"/>
        </a:xfrm>
      </p:grpSpPr>
      <p:sp>
        <p:nvSpPr>
          <p:cNvPr id="28" name="Shape 28"/>
          <p:cNvSpPr/>
          <p:nvPr/>
        </p:nvSpPr>
        <p:spPr>
          <a:xfrm>
            <a:off x="0" y="0"/>
            <a:ext cx="9144000" cy="1532999"/>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29" name="Shape 29"/>
          <p:cNvCxnSpPr/>
          <p:nvPr/>
        </p:nvCxnSpPr>
        <p:spPr>
          <a:xfrm>
            <a:off x="0" y="1503833"/>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0" name="Shape 30"/>
          <p:cNvSpPr txBox="1"/>
          <p:nvPr>
            <p:ph type="title"/>
          </p:nvPr>
        </p:nvSpPr>
        <p:spPr>
          <a:xfrm>
            <a:off x="457200" y="274637"/>
            <a:ext cx="8229600" cy="1143000"/>
          </a:xfrm>
          <a:prstGeom prst="rect">
            <a:avLst/>
          </a:prstGeom>
        </p:spPr>
        <p:txBody>
          <a:bodyPr anchorCtr="0" anchor="b" bIns="91425" lIns="91425" rIns="91425" tIns="91425"/>
          <a:lstStyle>
            <a:lvl1pPr>
              <a:spcBef>
                <a:spcPts val="0"/>
              </a:spcBef>
              <a:defRPr/>
            </a:lvl1pPr>
            <a:lvl2pPr>
              <a:spcBef>
                <a:spcPts val="0"/>
              </a:spcBef>
              <a:defRPr/>
            </a:lvl2pPr>
            <a:lvl3pPr>
              <a:spcBef>
                <a:spcPts val="0"/>
              </a:spcBef>
              <a:defRPr/>
            </a:lvl3pPr>
            <a:lvl4pPr>
              <a:spcBef>
                <a:spcPts val="0"/>
              </a:spcBef>
              <a:defRPr/>
            </a:lvl4pPr>
            <a:lvl5pPr>
              <a:spcBef>
                <a:spcPts val="0"/>
              </a:spcBef>
              <a:defRPr/>
            </a:lvl5pPr>
            <a:lvl6pPr>
              <a:spcBef>
                <a:spcPts val="0"/>
              </a:spcBef>
              <a:defRPr/>
            </a:lvl6pPr>
            <a:lvl7pPr>
              <a:spcBef>
                <a:spcPts val="0"/>
              </a:spcBef>
              <a:defRPr/>
            </a:lvl7pPr>
            <a:lvl8pPr>
              <a:spcBef>
                <a:spcPts val="0"/>
              </a:spcBef>
              <a:defRPr/>
            </a:lvl8pPr>
            <a:lvl9pPr>
              <a:spcBef>
                <a:spcPts val="0"/>
              </a:spcBef>
              <a:defRPr/>
            </a:lvl9pPr>
          </a:lstStyle>
          <a:p/>
        </p:txBody>
      </p:sp>
      <p:sp>
        <p:nvSpPr>
          <p:cNvPr id="31" name="Shape 31"/>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name="Caption">
    <p:spTree>
      <p:nvGrpSpPr>
        <p:cNvPr id="32" name="Shape 32"/>
        <p:cNvGrpSpPr/>
        <p:nvPr/>
      </p:nvGrpSpPr>
      <p:grpSpPr>
        <a:xfrm>
          <a:off x="0" y="0"/>
          <a:ext cx="0" cy="0"/>
          <a:chOff x="0" y="0"/>
          <a:chExt cx="0" cy="0"/>
        </a:xfrm>
      </p:grpSpPr>
      <p:sp>
        <p:nvSpPr>
          <p:cNvPr id="33" name="Shape 33"/>
          <p:cNvSpPr txBox="1"/>
          <p:nvPr>
            <p:ph idx="1" type="body"/>
          </p:nvPr>
        </p:nvSpPr>
        <p:spPr>
          <a:xfrm>
            <a:off x="457200" y="5875078"/>
            <a:ext cx="8229600" cy="692700"/>
          </a:xfrm>
          <a:prstGeom prst="rect">
            <a:avLst/>
          </a:prstGeom>
        </p:spPr>
        <p:txBody>
          <a:bodyPr anchorCtr="0" anchor="t" bIns="91425" lIns="91425" rIns="91425" tIns="91425"/>
          <a:lstStyle>
            <a:lvl1pPr>
              <a:spcBef>
                <a:spcPts val="0"/>
              </a:spcBef>
              <a:buClr>
                <a:schemeClr val="dk2"/>
              </a:buClr>
              <a:buSzPct val="100000"/>
              <a:buNone/>
              <a:defRPr sz="1800">
                <a:solidFill>
                  <a:schemeClr val="dk2"/>
                </a:solidFill>
              </a:defRPr>
            </a:lvl1pPr>
          </a:lstStyle>
          <a:p/>
        </p:txBody>
      </p:sp>
      <p:sp>
        <p:nvSpPr>
          <p:cNvPr id="34" name="Shape 34"/>
          <p:cNvSpPr/>
          <p:nvPr/>
        </p:nvSpPr>
        <p:spPr>
          <a:xfrm>
            <a:off x="4274" y="0"/>
            <a:ext cx="9144000" cy="5875200"/>
          </a:xfrm>
          <a:prstGeom prst="rect">
            <a:avLst/>
          </a:prstGeom>
          <a:solidFill>
            <a:srgbClr val="2388DB"/>
          </a:solidFill>
          <a:ln>
            <a:noFill/>
          </a:ln>
        </p:spPr>
        <p:txBody>
          <a:bodyPr anchorCtr="0" anchor="ctr" bIns="45700" lIns="91425" rIns="91425" tIns="45700">
            <a:noAutofit/>
          </a:bodyPr>
          <a:lstStyle/>
          <a:p>
            <a:pPr>
              <a:spcBef>
                <a:spcPts val="0"/>
              </a:spcBef>
              <a:buNone/>
            </a:pPr>
            <a:r>
              <a:t/>
            </a:r>
            <a:endParaRPr/>
          </a:p>
        </p:txBody>
      </p:sp>
      <p:cxnSp>
        <p:nvCxnSpPr>
          <p:cNvPr id="35" name="Shape 35"/>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6" name="Shape 36"/>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blank">
  <p:cSld name="Blank">
    <p:bg>
      <p:bgPr>
        <a:solidFill>
          <a:schemeClr val="dk2"/>
        </a:solidFill>
      </p:bgPr>
    </p:bg>
    <p:spTree>
      <p:nvGrpSpPr>
        <p:cNvPr id="37" name="Shape 37"/>
        <p:cNvGrpSpPr/>
        <p:nvPr/>
      </p:nvGrpSpPr>
      <p:grpSpPr>
        <a:xfrm>
          <a:off x="0" y="0"/>
          <a:ext cx="0" cy="0"/>
          <a:chOff x="0" y="0"/>
          <a:chExt cx="0" cy="0"/>
        </a:xfrm>
      </p:grpSpPr>
      <p:sp>
        <p:nvSpPr>
          <p:cNvPr id="38" name="Shape 38"/>
          <p:cNvSpPr txBox="1"/>
          <p:nvPr>
            <p:ph idx="12" type="sldNum"/>
          </p:nvPr>
        </p:nvSpPr>
        <p:spPr>
          <a:xfrm>
            <a:off x="8556791" y="6333134"/>
            <a:ext cx="548699" cy="524699"/>
          </a:xfrm>
          <a:prstGeom prst="rect">
            <a:avLst/>
          </a:prstGeom>
        </p:spPr>
        <p:txBody>
          <a:bodyPr anchorCtr="0" anchor="ctr" bIns="91425" lIns="91425" rIns="91425" tIns="91425">
            <a:noAutofit/>
          </a:bodyPr>
          <a:lstStyle/>
          <a:p>
            <a:pPr>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type="obj">
  <p:cSld name="Title and Content">
    <p:spTree>
      <p:nvGrpSpPr>
        <p:cNvPr id="39" name="Shape 39"/>
        <p:cNvGrpSpPr/>
        <p:nvPr/>
      </p:nvGrpSpPr>
      <p:grpSpPr>
        <a:xfrm>
          <a:off x="0" y="0"/>
          <a:ext cx="0" cy="0"/>
          <a:chOff x="0" y="0"/>
          <a:chExt cx="0" cy="0"/>
        </a:xfrm>
      </p:grpSpPr>
      <p:sp>
        <p:nvSpPr>
          <p:cNvPr id="40" name="Shape 40"/>
          <p:cNvSpPr txBox="1"/>
          <p:nvPr>
            <p:ph type="title"/>
          </p:nvPr>
        </p:nvSpPr>
        <p:spPr>
          <a:xfrm>
            <a:off x="457200" y="155447"/>
            <a:ext cx="8229600" cy="1252800"/>
          </a:xfrm>
          <a:prstGeom prst="rect">
            <a:avLst/>
          </a:prstGeom>
          <a:noFill/>
          <a:ln>
            <a:noFill/>
          </a:ln>
        </p:spPr>
        <p:txBody>
          <a:bodyPr anchorCtr="0" anchor="ctr" bIns="91425" lIns="91425" rIns="91425" tIns="91425"/>
          <a:lstStyle>
            <a:lvl1pPr rtl="0" algn="l">
              <a:spcBef>
                <a:spcPts val="0"/>
              </a:spcBef>
              <a:buClr>
                <a:srgbClr val="F34E26"/>
              </a:buClr>
              <a:buFont typeface="Arial"/>
              <a:buNone/>
              <a:defRPr b="1" sz="4500">
                <a:solidFill>
                  <a:srgbClr val="F34E26"/>
                </a:solidFill>
                <a:latin typeface="Arial"/>
                <a:ea typeface="Arial"/>
                <a:cs typeface="Arial"/>
                <a:sym typeface="Arial"/>
              </a:defRPr>
            </a:lvl1pPr>
            <a:lvl2pPr rtl="0">
              <a:spcBef>
                <a:spcPts val="0"/>
              </a:spcBef>
              <a:defRPr/>
            </a:lvl2pPr>
            <a:lvl3pPr rtl="0">
              <a:spcBef>
                <a:spcPts val="0"/>
              </a:spcBef>
              <a:defRPr/>
            </a:lvl3pPr>
            <a:lvl4pPr rtl="0">
              <a:spcBef>
                <a:spcPts val="0"/>
              </a:spcBef>
              <a:defRPr/>
            </a:lvl4pPr>
            <a:lvl5pPr rtl="0">
              <a:spcBef>
                <a:spcPts val="0"/>
              </a:spcBef>
              <a:defRPr/>
            </a:lvl5pPr>
            <a:lvl6pPr rtl="0">
              <a:spcBef>
                <a:spcPts val="0"/>
              </a:spcBef>
              <a:defRPr/>
            </a:lvl6pPr>
            <a:lvl7pPr rtl="0">
              <a:spcBef>
                <a:spcPts val="0"/>
              </a:spcBef>
              <a:defRPr/>
            </a:lvl7pPr>
            <a:lvl8pPr rtl="0">
              <a:spcBef>
                <a:spcPts val="0"/>
              </a:spcBef>
              <a:defRPr/>
            </a:lvl8pPr>
            <a:lvl9pPr rtl="0">
              <a:spcBef>
                <a:spcPts val="0"/>
              </a:spcBef>
              <a:defRPr/>
            </a:lvl9pPr>
          </a:lstStyle>
          <a:p/>
        </p:txBody>
      </p:sp>
      <p:sp>
        <p:nvSpPr>
          <p:cNvPr id="41" name="Shape 41"/>
          <p:cNvSpPr txBox="1"/>
          <p:nvPr>
            <p:ph idx="1" type="body"/>
          </p:nvPr>
        </p:nvSpPr>
        <p:spPr>
          <a:xfrm>
            <a:off x="457200" y="1775191"/>
            <a:ext cx="8229600" cy="4625700"/>
          </a:xfrm>
          <a:prstGeom prst="rect">
            <a:avLst/>
          </a:prstGeom>
          <a:noFill/>
          <a:ln>
            <a:noFill/>
          </a:ln>
        </p:spPr>
        <p:txBody>
          <a:bodyPr anchorCtr="0" anchor="t" bIns="91425" lIns="91425" rIns="91425" tIns="91425"/>
          <a:lstStyle>
            <a:lvl1pPr indent="-162052" marL="438912" rtl="0" algn="l">
              <a:spcBef>
                <a:spcPts val="0"/>
              </a:spcBef>
              <a:buClr>
                <a:schemeClr val="accent1"/>
              </a:buClr>
              <a:buFont typeface="Arial"/>
              <a:buChar char="◼"/>
              <a:defRPr sz="3200">
                <a:solidFill>
                  <a:schemeClr val="dk1"/>
                </a:solidFill>
                <a:latin typeface="Arial"/>
                <a:ea typeface="Arial"/>
                <a:cs typeface="Arial"/>
                <a:sym typeface="Arial"/>
              </a:defRPr>
            </a:lvl1pPr>
            <a:lvl2pPr indent="-114300" marL="731520" rtl="0" algn="l">
              <a:spcBef>
                <a:spcPts val="560"/>
              </a:spcBef>
              <a:buClr>
                <a:schemeClr val="accent2"/>
              </a:buClr>
              <a:buFont typeface="Arial"/>
              <a:buChar char="▪"/>
              <a:defRPr sz="2800">
                <a:solidFill>
                  <a:schemeClr val="dk1"/>
                </a:solidFill>
                <a:latin typeface="Arial"/>
                <a:ea typeface="Arial"/>
                <a:cs typeface="Arial"/>
                <a:sym typeface="Arial"/>
              </a:defRPr>
            </a:lvl2pPr>
            <a:lvl3pPr indent="-82296" marL="996696" rtl="0" algn="l">
              <a:spcBef>
                <a:spcPts val="480"/>
              </a:spcBef>
              <a:buClr>
                <a:schemeClr val="accent3"/>
              </a:buClr>
              <a:buFont typeface="Arial"/>
              <a:buChar char="▪"/>
              <a:defRPr sz="2400">
                <a:solidFill>
                  <a:schemeClr val="dk1"/>
                </a:solidFill>
                <a:latin typeface="Arial"/>
                <a:ea typeface="Arial"/>
                <a:cs typeface="Arial"/>
                <a:sym typeface="Arial"/>
              </a:defRPr>
            </a:lvl3pPr>
            <a:lvl4pPr indent="-60452" marL="1216152" rtl="0" algn="l">
              <a:spcBef>
                <a:spcPts val="400"/>
              </a:spcBef>
              <a:buClr>
                <a:schemeClr val="accent4"/>
              </a:buClr>
              <a:buFont typeface="Arial"/>
              <a:buChar char="▪"/>
              <a:defRPr sz="2000">
                <a:solidFill>
                  <a:schemeClr val="dk1"/>
                </a:solidFill>
                <a:latin typeface="Arial"/>
                <a:ea typeface="Arial"/>
                <a:cs typeface="Arial"/>
                <a:sym typeface="Arial"/>
              </a:defRPr>
            </a:lvl4pPr>
            <a:lvl5pPr indent="-67564" marL="1426464" rtl="0" algn="l">
              <a:spcBef>
                <a:spcPts val="400"/>
              </a:spcBef>
              <a:buClr>
                <a:schemeClr val="accent5"/>
              </a:buClr>
              <a:buFont typeface="Arial"/>
              <a:buChar char=""/>
              <a:defRPr sz="2000">
                <a:solidFill>
                  <a:schemeClr val="dk1"/>
                </a:solidFill>
                <a:latin typeface="Arial"/>
                <a:ea typeface="Arial"/>
                <a:cs typeface="Arial"/>
                <a:sym typeface="Arial"/>
              </a:defRPr>
            </a:lvl5pPr>
            <a:lvl6pPr indent="-65532" marL="1627632" rtl="0" algn="l">
              <a:spcBef>
                <a:spcPts val="400"/>
              </a:spcBef>
              <a:buClr>
                <a:schemeClr val="accent6"/>
              </a:buClr>
              <a:buFont typeface="Arial"/>
              <a:buChar char="⚫"/>
              <a:defRPr sz="2000">
                <a:solidFill>
                  <a:schemeClr val="dk1"/>
                </a:solidFill>
                <a:latin typeface="Arial"/>
                <a:ea typeface="Arial"/>
                <a:cs typeface="Arial"/>
                <a:sym typeface="Arial"/>
              </a:defRPr>
            </a:lvl6pPr>
            <a:lvl7pPr indent="-76200" marL="1828800" rtl="0" algn="l">
              <a:spcBef>
                <a:spcPts val="360"/>
              </a:spcBef>
              <a:buClr>
                <a:schemeClr val="accent1"/>
              </a:buClr>
              <a:buFont typeface="Arial"/>
              <a:buChar char="⚫"/>
              <a:defRPr sz="1800">
                <a:solidFill>
                  <a:schemeClr val="dk1"/>
                </a:solidFill>
                <a:latin typeface="Arial"/>
                <a:ea typeface="Arial"/>
                <a:cs typeface="Arial"/>
                <a:sym typeface="Arial"/>
              </a:defRPr>
            </a:lvl7pPr>
            <a:lvl8pPr indent="-74167" marL="2029968" rtl="0" algn="l">
              <a:spcBef>
                <a:spcPts val="360"/>
              </a:spcBef>
              <a:buClr>
                <a:schemeClr val="accent2"/>
              </a:buClr>
              <a:buFont typeface="Arial"/>
              <a:buChar char="⚫"/>
              <a:defRPr sz="1800">
                <a:solidFill>
                  <a:schemeClr val="dk1"/>
                </a:solidFill>
                <a:latin typeface="Arial"/>
                <a:ea typeface="Arial"/>
                <a:cs typeface="Arial"/>
                <a:sym typeface="Arial"/>
              </a:defRPr>
            </a:lvl8pPr>
            <a:lvl9pPr indent="-72135" marL="2231136" rtl="0" algn="l">
              <a:spcBef>
                <a:spcPts val="360"/>
              </a:spcBef>
              <a:buClr>
                <a:schemeClr val="accent3"/>
              </a:buClr>
              <a:buFont typeface="Arial"/>
              <a:buChar char="⚫"/>
              <a:defRPr baseline="0" sz="1800">
                <a:solidFill>
                  <a:schemeClr val="dk1"/>
                </a:solidFill>
                <a:latin typeface="Arial"/>
                <a:ea typeface="Arial"/>
                <a:cs typeface="Arial"/>
                <a:sym typeface="Arial"/>
              </a:defRPr>
            </a:lvl9pPr>
          </a:lstStyle>
          <a:p/>
        </p:txBody>
      </p:sp>
      <p:sp>
        <p:nvSpPr>
          <p:cNvPr id="42" name="Shape 42"/>
          <p:cNvSpPr txBox="1"/>
          <p:nvPr>
            <p:ph idx="10" type="dt"/>
          </p:nvPr>
        </p:nvSpPr>
        <p:spPr>
          <a:xfrm>
            <a:off x="457200" y="6476998"/>
            <a:ext cx="21335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3" name="Shape 43"/>
          <p:cNvSpPr txBox="1"/>
          <p:nvPr>
            <p:ph idx="11" type="ftr"/>
          </p:nvPr>
        </p:nvSpPr>
        <p:spPr>
          <a:xfrm>
            <a:off x="2640598" y="6476998"/>
            <a:ext cx="5507699" cy="274199"/>
          </a:xfrm>
          <a:prstGeom prst="rect">
            <a:avLst/>
          </a:prstGeom>
          <a:noFill/>
          <a:ln>
            <a:noFill/>
          </a:ln>
        </p:spPr>
        <p:txBody>
          <a:bodyPr anchorCtr="0" anchor="b" bIns="91425" lIns="91425" rIns="91425" tIns="91425"/>
          <a:lstStyle>
            <a:lvl1pPr indent="0" marL="0" marR="0" rtl="0" algn="l">
              <a:spcBef>
                <a:spcPts val="0"/>
              </a:spcBef>
              <a:defRPr b="0" baseline="0" i="0" sz="1200" u="none" cap="none" strike="noStrike">
                <a:solidFill>
                  <a:srgbClr val="414141"/>
                </a:solidFill>
                <a:latin typeface="Arial"/>
                <a:ea typeface="Arial"/>
                <a:cs typeface="Arial"/>
                <a:sym typeface="Arial"/>
              </a:defRPr>
            </a:lvl1pPr>
            <a:lvl2pPr indent="0" marL="457200" marR="0" rtl="0" algn="l">
              <a:spcBef>
                <a:spcPts val="0"/>
              </a:spcBef>
              <a:defRPr b="0" baseline="0" i="0" sz="1800" u="none" cap="none" strike="noStrike">
                <a:solidFill>
                  <a:schemeClr val="dk1"/>
                </a:solidFill>
                <a:latin typeface="Arial"/>
                <a:ea typeface="Arial"/>
                <a:cs typeface="Arial"/>
                <a:sym typeface="Arial"/>
              </a:defRPr>
            </a:lvl2pPr>
            <a:lvl3pPr indent="0" marL="914400" marR="0" rtl="0" algn="l">
              <a:spcBef>
                <a:spcPts val="0"/>
              </a:spcBef>
              <a:defRPr b="0" baseline="0" i="0" sz="1800" u="none" cap="none" strike="noStrike">
                <a:solidFill>
                  <a:schemeClr val="dk1"/>
                </a:solidFill>
                <a:latin typeface="Arial"/>
                <a:ea typeface="Arial"/>
                <a:cs typeface="Arial"/>
                <a:sym typeface="Arial"/>
              </a:defRPr>
            </a:lvl3pPr>
            <a:lvl4pPr indent="0" marL="1371600" marR="0" rtl="0" algn="l">
              <a:spcBef>
                <a:spcPts val="0"/>
              </a:spcBef>
              <a:defRPr b="0" baseline="0" i="0" sz="1800" u="none" cap="none" strike="noStrike">
                <a:solidFill>
                  <a:schemeClr val="dk1"/>
                </a:solidFill>
                <a:latin typeface="Arial"/>
                <a:ea typeface="Arial"/>
                <a:cs typeface="Arial"/>
                <a:sym typeface="Arial"/>
              </a:defRPr>
            </a:lvl4pPr>
            <a:lvl5pPr indent="0" marL="1828800" marR="0" rtl="0" algn="l">
              <a:spcBef>
                <a:spcPts val="0"/>
              </a:spcBef>
              <a:defRPr b="0" baseline="0" i="0" sz="1800" u="none" cap="none" strike="noStrike">
                <a:solidFill>
                  <a:schemeClr val="dk1"/>
                </a:solidFill>
                <a:latin typeface="Arial"/>
                <a:ea typeface="Arial"/>
                <a:cs typeface="Arial"/>
                <a:sym typeface="Arial"/>
              </a:defRPr>
            </a:lvl5pPr>
            <a:lvl6pPr indent="0" marL="2286000" marR="0" rtl="0" algn="l">
              <a:spcBef>
                <a:spcPts val="0"/>
              </a:spcBef>
              <a:defRPr b="0" baseline="0" i="0" sz="1800" u="none" cap="none" strike="noStrike">
                <a:solidFill>
                  <a:schemeClr val="dk1"/>
                </a:solidFill>
                <a:latin typeface="Arial"/>
                <a:ea typeface="Arial"/>
                <a:cs typeface="Arial"/>
                <a:sym typeface="Arial"/>
              </a:defRPr>
            </a:lvl6pPr>
            <a:lvl7pPr indent="0" marL="2743200" marR="0" rtl="0" algn="l">
              <a:spcBef>
                <a:spcPts val="0"/>
              </a:spcBef>
              <a:defRPr b="0" baseline="0" i="0" sz="1800" u="none" cap="none" strike="noStrike">
                <a:solidFill>
                  <a:schemeClr val="dk1"/>
                </a:solidFill>
                <a:latin typeface="Arial"/>
                <a:ea typeface="Arial"/>
                <a:cs typeface="Arial"/>
                <a:sym typeface="Arial"/>
              </a:defRPr>
            </a:lvl7pPr>
            <a:lvl8pPr indent="0" marL="3200400" marR="0" rtl="0" algn="l">
              <a:spcBef>
                <a:spcPts val="0"/>
              </a:spcBef>
              <a:defRPr b="0" baseline="0" i="0" sz="1800" u="none" cap="none" strike="noStrike">
                <a:solidFill>
                  <a:schemeClr val="dk1"/>
                </a:solidFill>
                <a:latin typeface="Arial"/>
                <a:ea typeface="Arial"/>
                <a:cs typeface="Arial"/>
                <a:sym typeface="Arial"/>
              </a:defRPr>
            </a:lvl8pPr>
            <a:lvl9pPr indent="0" marL="3657600" marR="0" rtl="0" algn="l">
              <a:spcBef>
                <a:spcPts val="0"/>
              </a:spcBef>
              <a:defRPr b="0" baseline="0" i="0" sz="1800" u="none" cap="none" strike="noStrike">
                <a:solidFill>
                  <a:schemeClr val="dk1"/>
                </a:solidFill>
                <a:latin typeface="Arial"/>
                <a:ea typeface="Arial"/>
                <a:cs typeface="Arial"/>
                <a:sym typeface="Arial"/>
              </a:defRPr>
            </a:lvl9pPr>
          </a:lstStyle>
          <a:p/>
        </p:txBody>
      </p:sp>
      <p:sp>
        <p:nvSpPr>
          <p:cNvPr id="44" name="Shape 44"/>
          <p:cNvSpPr txBox="1"/>
          <p:nvPr>
            <p:ph idx="12" type="sldNum"/>
          </p:nvPr>
        </p:nvSpPr>
        <p:spPr>
          <a:xfrm>
            <a:off x="8204396" y="6476998"/>
            <a:ext cx="733799" cy="274199"/>
          </a:xfrm>
          <a:prstGeom prst="rect">
            <a:avLst/>
          </a:prstGeom>
          <a:noFill/>
          <a:ln>
            <a:noFill/>
          </a:ln>
        </p:spPr>
        <p:txBody>
          <a:bodyPr anchorCtr="0" anchor="b" bIns="91425" lIns="91425" rIns="91425" tIns="91425">
            <a:noAutofit/>
          </a:bodyPr>
          <a:lstStyle/>
          <a:p>
            <a:pPr indent="0" lvl="0" marL="0" marR="0" rtl="0" algn="r">
              <a:spcBef>
                <a:spcPts val="0"/>
              </a:spcBef>
            </a:pPr>
            <a:r>
              <a:t/>
            </a:r>
            <a:endParaRPr b="0" baseline="0" i="0" sz="1200" u="none" cap="none" strike="noStrike">
              <a:solidFill>
                <a:srgbClr val="414141"/>
              </a:solidFill>
              <a:latin typeface="Arial"/>
              <a:ea typeface="Arial"/>
              <a:cs typeface="Arial"/>
              <a:sym typeface="Arial"/>
            </a:endParaRPr>
          </a:p>
          <a:p>
            <a:pPr indent="0" lvl="1" marL="457200" marR="0" rtl="0" algn="l">
              <a:spcBef>
                <a:spcPts val="0"/>
              </a:spcBef>
            </a:pPr>
            <a:r>
              <a:t/>
            </a:r>
            <a:endParaRPr b="0" baseline="0" i="0" sz="1800" u="none" cap="none" strike="noStrike">
              <a:solidFill>
                <a:schemeClr val="dk1"/>
              </a:solidFill>
              <a:latin typeface="Arial"/>
              <a:ea typeface="Arial"/>
              <a:cs typeface="Arial"/>
              <a:sym typeface="Arial"/>
            </a:endParaRPr>
          </a:p>
          <a:p>
            <a:pPr indent="0" lvl="2" marL="914400" marR="0" rtl="0" algn="l">
              <a:spcBef>
                <a:spcPts val="0"/>
              </a:spcBef>
            </a:pPr>
            <a:r>
              <a:t/>
            </a:r>
            <a:endParaRPr b="0" baseline="0" i="0" sz="1800" u="none" cap="none" strike="noStrike">
              <a:solidFill>
                <a:schemeClr val="dk1"/>
              </a:solidFill>
              <a:latin typeface="Arial"/>
              <a:ea typeface="Arial"/>
              <a:cs typeface="Arial"/>
              <a:sym typeface="Arial"/>
            </a:endParaRPr>
          </a:p>
          <a:p>
            <a:pPr indent="0" lvl="3" marL="1371600" marR="0" rtl="0" algn="l">
              <a:spcBef>
                <a:spcPts val="0"/>
              </a:spcBef>
            </a:pPr>
            <a:r>
              <a:t/>
            </a:r>
            <a:endParaRPr b="0" baseline="0" i="0" sz="1800" u="none" cap="none" strike="noStrike">
              <a:solidFill>
                <a:schemeClr val="dk1"/>
              </a:solidFill>
              <a:latin typeface="Arial"/>
              <a:ea typeface="Arial"/>
              <a:cs typeface="Arial"/>
              <a:sym typeface="Arial"/>
            </a:endParaRPr>
          </a:p>
          <a:p>
            <a:pPr indent="0" lvl="4" marL="1828800" marR="0" rtl="0" algn="l">
              <a:spcBef>
                <a:spcPts val="0"/>
              </a:spcBef>
            </a:pPr>
            <a:r>
              <a:t/>
            </a:r>
            <a:endParaRPr b="0" baseline="0" i="0" sz="1800" u="none" cap="none" strike="noStrike">
              <a:solidFill>
                <a:schemeClr val="dk1"/>
              </a:solidFill>
              <a:latin typeface="Arial"/>
              <a:ea typeface="Arial"/>
              <a:cs typeface="Arial"/>
              <a:sym typeface="Arial"/>
            </a:endParaRPr>
          </a:p>
          <a:p>
            <a:pPr indent="0" lvl="5" marL="2286000" marR="0" rtl="0" algn="l">
              <a:spcBef>
                <a:spcPts val="0"/>
              </a:spcBef>
            </a:pPr>
            <a:r>
              <a:t/>
            </a:r>
            <a:endParaRPr b="0" baseline="0" i="0" sz="1800" u="none" cap="none" strike="noStrike">
              <a:solidFill>
                <a:schemeClr val="dk1"/>
              </a:solidFill>
              <a:latin typeface="Arial"/>
              <a:ea typeface="Arial"/>
              <a:cs typeface="Arial"/>
              <a:sym typeface="Arial"/>
            </a:endParaRPr>
          </a:p>
          <a:p>
            <a:pPr indent="0" lvl="6" marL="2743200" marR="0" rtl="0" algn="l">
              <a:spcBef>
                <a:spcPts val="0"/>
              </a:spcBef>
            </a:pPr>
            <a:r>
              <a:t/>
            </a:r>
            <a:endParaRPr b="0" baseline="0" i="0" sz="1800" u="none" cap="none" strike="noStrike">
              <a:solidFill>
                <a:schemeClr val="dk1"/>
              </a:solidFill>
              <a:latin typeface="Arial"/>
              <a:ea typeface="Arial"/>
              <a:cs typeface="Arial"/>
              <a:sym typeface="Arial"/>
            </a:endParaRPr>
          </a:p>
          <a:p>
            <a:pPr indent="0" lvl="7" marL="3200400" marR="0" rtl="0" algn="l">
              <a:spcBef>
                <a:spcPts val="0"/>
              </a:spcBef>
            </a:pPr>
            <a:r>
              <a:t/>
            </a:r>
            <a:endParaRPr b="0" baseline="0" i="0" sz="1800" u="none" cap="none" strike="noStrike">
              <a:solidFill>
                <a:schemeClr val="dk1"/>
              </a:solidFill>
              <a:latin typeface="Arial"/>
              <a:ea typeface="Arial"/>
              <a:cs typeface="Arial"/>
              <a:sym typeface="Arial"/>
            </a:endParaRPr>
          </a:p>
          <a:p>
            <a:pPr indent="0" lvl="8" marL="3657600" marR="0" rtl="0" algn="l">
              <a:spcBef>
                <a:spcPts val="0"/>
              </a:spcBef>
            </a:pPr>
            <a:r>
              <a:t/>
            </a:r>
            <a:endParaRPr b="0" baseline="0" i="0" sz="1800" u="none" cap="none" strike="noStrike">
              <a:solidFill>
                <a:schemeClr val="dk1"/>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bg>
      <p:bgPr>
        <a:solidFill>
          <a:schemeClr val="lt1"/>
        </a:solidFill>
      </p:bgPr>
    </p:bg>
    <p:spTree>
      <p:nvGrpSpPr>
        <p:cNvPr id="4" name="Shape 4"/>
        <p:cNvGrpSpPr/>
        <p:nvPr/>
      </p:nvGrpSpPr>
      <p:grpSpPr>
        <a:xfrm>
          <a:off x="0" y="0"/>
          <a:ext cx="0" cy="0"/>
          <a:chOff x="0" y="0"/>
          <a:chExt cx="0" cy="0"/>
        </a:xfrm>
      </p:grpSpPr>
      <p:sp>
        <p:nvSpPr>
          <p:cNvPr id="5" name="Shape 5"/>
          <p:cNvSpPr txBox="1"/>
          <p:nvPr>
            <p:ph type="title"/>
          </p:nvPr>
        </p:nvSpPr>
        <p:spPr>
          <a:xfrm>
            <a:off x="457200" y="274637"/>
            <a:ext cx="8229600" cy="1143000"/>
          </a:xfrm>
          <a:prstGeom prst="rect">
            <a:avLst/>
          </a:prstGeom>
          <a:noFill/>
          <a:ln>
            <a:noFill/>
          </a:ln>
        </p:spPr>
        <p:txBody>
          <a:bodyPr anchorCtr="0" anchor="b" bIns="91425" lIns="91425" rIns="91425" tIns="91425"/>
          <a:lstStyle>
            <a:lvl1pPr>
              <a:spcBef>
                <a:spcPts val="0"/>
              </a:spcBef>
              <a:buClr>
                <a:schemeClr val="lt1"/>
              </a:buClr>
              <a:buSzPct val="100000"/>
              <a:buNone/>
              <a:defRPr b="1" sz="3600">
                <a:solidFill>
                  <a:schemeClr val="lt1"/>
                </a:solidFill>
              </a:defRPr>
            </a:lvl1pPr>
            <a:lvl2pPr>
              <a:spcBef>
                <a:spcPts val="0"/>
              </a:spcBef>
              <a:buClr>
                <a:schemeClr val="lt1"/>
              </a:buClr>
              <a:buSzPct val="100000"/>
              <a:buNone/>
              <a:defRPr b="1" sz="3600">
                <a:solidFill>
                  <a:schemeClr val="lt1"/>
                </a:solidFill>
              </a:defRPr>
            </a:lvl2pPr>
            <a:lvl3pPr>
              <a:spcBef>
                <a:spcPts val="0"/>
              </a:spcBef>
              <a:buClr>
                <a:schemeClr val="lt1"/>
              </a:buClr>
              <a:buSzPct val="100000"/>
              <a:buNone/>
              <a:defRPr b="1" sz="3600">
                <a:solidFill>
                  <a:schemeClr val="lt1"/>
                </a:solidFill>
              </a:defRPr>
            </a:lvl3pPr>
            <a:lvl4pPr>
              <a:spcBef>
                <a:spcPts val="0"/>
              </a:spcBef>
              <a:buClr>
                <a:schemeClr val="lt1"/>
              </a:buClr>
              <a:buSzPct val="100000"/>
              <a:buNone/>
              <a:defRPr b="1" sz="3600">
                <a:solidFill>
                  <a:schemeClr val="lt1"/>
                </a:solidFill>
              </a:defRPr>
            </a:lvl4pPr>
            <a:lvl5pPr>
              <a:spcBef>
                <a:spcPts val="0"/>
              </a:spcBef>
              <a:buClr>
                <a:schemeClr val="lt1"/>
              </a:buClr>
              <a:buSzPct val="100000"/>
              <a:buNone/>
              <a:defRPr b="1" sz="3600">
                <a:solidFill>
                  <a:schemeClr val="lt1"/>
                </a:solidFill>
              </a:defRPr>
            </a:lvl5pPr>
            <a:lvl6pPr>
              <a:spcBef>
                <a:spcPts val="0"/>
              </a:spcBef>
              <a:buClr>
                <a:schemeClr val="lt1"/>
              </a:buClr>
              <a:buSzPct val="100000"/>
              <a:buNone/>
              <a:defRPr b="1" sz="3600">
                <a:solidFill>
                  <a:schemeClr val="lt1"/>
                </a:solidFill>
              </a:defRPr>
            </a:lvl6pPr>
            <a:lvl7pPr>
              <a:spcBef>
                <a:spcPts val="0"/>
              </a:spcBef>
              <a:buClr>
                <a:schemeClr val="lt1"/>
              </a:buClr>
              <a:buSzPct val="100000"/>
              <a:buNone/>
              <a:defRPr b="1" sz="3600">
                <a:solidFill>
                  <a:schemeClr val="lt1"/>
                </a:solidFill>
              </a:defRPr>
            </a:lvl7pPr>
            <a:lvl8pPr>
              <a:spcBef>
                <a:spcPts val="0"/>
              </a:spcBef>
              <a:buClr>
                <a:schemeClr val="lt1"/>
              </a:buClr>
              <a:buSzPct val="100000"/>
              <a:buNone/>
              <a:defRPr b="1" sz="3600">
                <a:solidFill>
                  <a:schemeClr val="lt1"/>
                </a:solidFill>
              </a:defRPr>
            </a:lvl8pPr>
            <a:lvl9pPr>
              <a:spcBef>
                <a:spcPts val="0"/>
              </a:spcBef>
              <a:buClr>
                <a:schemeClr val="lt1"/>
              </a:buClr>
              <a:buSzPct val="100000"/>
              <a:buNone/>
              <a:defRPr b="1" sz="3600">
                <a:solidFill>
                  <a:schemeClr val="lt1"/>
                </a:solidFill>
              </a:defRPr>
            </a:lvl9pPr>
          </a:lstStyle>
          <a:p/>
        </p:txBody>
      </p:sp>
      <p:sp>
        <p:nvSpPr>
          <p:cNvPr id="6" name="Shape 6"/>
          <p:cNvSpPr txBox="1"/>
          <p:nvPr>
            <p:ph idx="1" type="body"/>
          </p:nvPr>
        </p:nvSpPr>
        <p:spPr>
          <a:xfrm>
            <a:off x="457200" y="1600200"/>
            <a:ext cx="8229600" cy="4967700"/>
          </a:xfrm>
          <a:prstGeom prst="rect">
            <a:avLst/>
          </a:prstGeom>
          <a:noFill/>
          <a:ln>
            <a:noFill/>
          </a:ln>
        </p:spPr>
        <p:txBody>
          <a:bodyPr anchorCtr="0" anchor="t" bIns="91425" lIns="91425" rIns="91425" tIns="91425"/>
          <a:lstStyle>
            <a:lvl1pPr>
              <a:spcBef>
                <a:spcPts val="600"/>
              </a:spcBef>
              <a:buClr>
                <a:schemeClr val="dk1"/>
              </a:buClr>
              <a:buSzPct val="100000"/>
              <a:defRPr sz="3000">
                <a:solidFill>
                  <a:schemeClr val="dk1"/>
                </a:solidFill>
              </a:defRPr>
            </a:lvl1pPr>
            <a:lvl2pPr>
              <a:spcBef>
                <a:spcPts val="480"/>
              </a:spcBef>
              <a:buClr>
                <a:schemeClr val="dk1"/>
              </a:buClr>
              <a:buSzPct val="100000"/>
              <a:defRPr sz="2400">
                <a:solidFill>
                  <a:schemeClr val="dk1"/>
                </a:solidFill>
              </a:defRPr>
            </a:lvl2pPr>
            <a:lvl3pPr>
              <a:spcBef>
                <a:spcPts val="480"/>
              </a:spcBef>
              <a:buClr>
                <a:schemeClr val="dk1"/>
              </a:buClr>
              <a:buSzPct val="100000"/>
              <a:defRPr sz="2400">
                <a:solidFill>
                  <a:schemeClr val="dk1"/>
                </a:solidFill>
              </a:defRPr>
            </a:lvl3pPr>
            <a:lvl4pPr>
              <a:spcBef>
                <a:spcPts val="360"/>
              </a:spcBef>
              <a:buClr>
                <a:schemeClr val="dk1"/>
              </a:buClr>
              <a:buSzPct val="100000"/>
              <a:defRPr sz="1800">
                <a:solidFill>
                  <a:schemeClr val="dk1"/>
                </a:solidFill>
              </a:defRPr>
            </a:lvl4pPr>
            <a:lvl5pPr>
              <a:spcBef>
                <a:spcPts val="360"/>
              </a:spcBef>
              <a:buClr>
                <a:schemeClr val="dk1"/>
              </a:buClr>
              <a:buSzPct val="100000"/>
              <a:defRPr sz="1800">
                <a:solidFill>
                  <a:schemeClr val="dk1"/>
                </a:solidFill>
              </a:defRPr>
            </a:lvl5pPr>
            <a:lvl6pPr>
              <a:spcBef>
                <a:spcPts val="360"/>
              </a:spcBef>
              <a:buClr>
                <a:schemeClr val="dk1"/>
              </a:buClr>
              <a:buSzPct val="100000"/>
              <a:defRPr sz="1800">
                <a:solidFill>
                  <a:schemeClr val="dk1"/>
                </a:solidFill>
              </a:defRPr>
            </a:lvl6pPr>
            <a:lvl7pPr>
              <a:spcBef>
                <a:spcPts val="360"/>
              </a:spcBef>
              <a:buClr>
                <a:schemeClr val="dk1"/>
              </a:buClr>
              <a:buSzPct val="100000"/>
              <a:defRPr sz="1800">
                <a:solidFill>
                  <a:schemeClr val="dk1"/>
                </a:solidFill>
              </a:defRPr>
            </a:lvl7pPr>
            <a:lvl8pPr>
              <a:spcBef>
                <a:spcPts val="360"/>
              </a:spcBef>
              <a:buClr>
                <a:schemeClr val="dk1"/>
              </a:buClr>
              <a:buSzPct val="100000"/>
              <a:defRPr sz="1800">
                <a:solidFill>
                  <a:schemeClr val="dk1"/>
                </a:solidFill>
              </a:defRPr>
            </a:lvl8pPr>
            <a:lvl9pPr>
              <a:spcBef>
                <a:spcPts val="360"/>
              </a:spcBef>
              <a:buClr>
                <a:schemeClr val="dk1"/>
              </a:buClr>
              <a:buSzPct val="100000"/>
              <a:defRPr sz="1800">
                <a:solidFill>
                  <a:schemeClr val="dk1"/>
                </a:solidFill>
              </a:defRPr>
            </a:lvl9pPr>
          </a:lstStyle>
          <a:p/>
        </p:txBody>
      </p:sp>
      <p:sp>
        <p:nvSpPr>
          <p:cNvPr id="7" name="Shape 7"/>
          <p:cNvSpPr txBox="1"/>
          <p:nvPr>
            <p:ph idx="12" type="sldNum"/>
          </p:nvPr>
        </p:nvSpPr>
        <p:spPr>
          <a:xfrm>
            <a:off x="8556791" y="6333134"/>
            <a:ext cx="548699" cy="524699"/>
          </a:xfrm>
          <a:prstGeom prst="rect">
            <a:avLst/>
          </a:prstGeom>
          <a:noFill/>
          <a:ln>
            <a:noFill/>
          </a:ln>
        </p:spPr>
        <p:txBody>
          <a:bodyPr anchorCtr="0" anchor="ctr" bIns="91425" lIns="91425" rIns="91425" tIns="91425">
            <a:noAutofit/>
          </a:bodyPr>
          <a:lstStyle/>
          <a:p>
            <a:pPr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sldNum="0"/>
  <p:txStyles>
    <p:title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p:titleStyle>
    <p:body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bodyStyle>
    <p:otherStyle>
      <a:defPPr marR="0" rtl="0" algn="l">
        <a:lnSpc>
          <a:spcPct val="100000"/>
        </a:lnSpc>
        <a:spcBef>
          <a:spcPts val="0"/>
        </a:spcBef>
        <a:spcAft>
          <a:spcPts val="0"/>
        </a:spcAft>
      </a:defPPr>
      <a:lvl1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1pPr>
      <a:lvl2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2pPr>
      <a:lvl3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3pPr>
      <a:lvl4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4pPr>
      <a:lvl5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5pPr>
      <a:lvl6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6pPr>
      <a:lvl7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7pPr>
      <a:lvl8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8pPr>
      <a:lvl9pPr marR="0" rtl="0" algn="l">
        <a:lnSpc>
          <a:spcPct val="100000"/>
        </a:lnSpc>
        <a:spcBef>
          <a:spcPts val="0"/>
        </a:spcBef>
        <a:spcAft>
          <a:spcPts val="0"/>
        </a:spcAft>
        <a:buNone/>
        <a:defRPr b="0" baseline="0" i="0" sz="1400" u="none" cap="none" strike="noStrike">
          <a:solidFill>
            <a:srgbClr val="000000"/>
          </a:solidFill>
          <a:latin typeface="Arial"/>
          <a:ea typeface="Arial"/>
          <a:cs typeface="Arial"/>
          <a:sym typeface="Arial"/>
          <a:rtl val="0"/>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 name="Shape 45"/>
        <p:cNvGrpSpPr/>
        <p:nvPr/>
      </p:nvGrpSpPr>
      <p:grpSpPr>
        <a:xfrm>
          <a:off x="0" y="0"/>
          <a:ext cx="0" cy="0"/>
          <a:chOff x="0" y="0"/>
          <a:chExt cx="0" cy="0"/>
        </a:xfrm>
      </p:grpSpPr>
      <p:sp>
        <p:nvSpPr>
          <p:cNvPr id="46" name="Shape 46"/>
          <p:cNvSpPr txBox="1"/>
          <p:nvPr>
            <p:ph type="ctrTitle"/>
          </p:nvPr>
        </p:nvSpPr>
        <p:spPr>
          <a:xfrm>
            <a:off x="685800" y="2490375"/>
            <a:ext cx="7772400" cy="2198400"/>
          </a:xfrm>
          <a:prstGeom prst="rect">
            <a:avLst/>
          </a:prstGeom>
        </p:spPr>
        <p:txBody>
          <a:bodyPr anchorCtr="0" anchor="b" bIns="91425" lIns="91425" rIns="91425" tIns="91425">
            <a:noAutofit/>
          </a:bodyPr>
          <a:lstStyle/>
          <a:p>
            <a:pPr lvl="0" rtl="0">
              <a:spcBef>
                <a:spcPts val="0"/>
              </a:spcBef>
              <a:buNone/>
            </a:pPr>
            <a:r>
              <a:rPr lang="en" sz="5600"/>
              <a:t>Final Review</a:t>
            </a:r>
          </a:p>
        </p:txBody>
      </p:sp>
      <p:sp>
        <p:nvSpPr>
          <p:cNvPr id="47" name="Shape 47"/>
          <p:cNvSpPr txBox="1"/>
          <p:nvPr>
            <p:ph idx="1" type="subTitle"/>
          </p:nvPr>
        </p:nvSpPr>
        <p:spPr>
          <a:xfrm>
            <a:off x="685800" y="4836035"/>
            <a:ext cx="7772400" cy="1032299"/>
          </a:xfrm>
          <a:prstGeom prst="rect">
            <a:avLst/>
          </a:prstGeom>
        </p:spPr>
        <p:txBody>
          <a:bodyPr anchorCtr="0" anchor="t" bIns="91425" lIns="91425" rIns="91425" tIns="91425">
            <a:noAutofit/>
          </a:bodyPr>
          <a:lstStyle/>
          <a:p>
            <a:pPr lvl="0" rtl="0">
              <a:spcBef>
                <a:spcPts val="0"/>
              </a:spcBef>
              <a:buNone/>
            </a:pPr>
            <a:r>
              <a:rPr lang="en"/>
              <a:t>CSCE 740 - Lecture 26 - 12/02/2015</a:t>
            </a:r>
          </a:p>
        </p:txBody>
      </p:sp>
    </p:spTree>
  </p:cSld>
  <p:clrMapOvr>
    <a:masterClrMapping/>
  </p:clrMapOvr>
  <p:transition spd="slow">
    <p:cut/>
  </p:transition>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7" name="Shape 107"/>
        <p:cNvGrpSpPr/>
        <p:nvPr/>
      </p:nvGrpSpPr>
      <p:grpSpPr>
        <a:xfrm>
          <a:off x="0" y="0"/>
          <a:ext cx="0" cy="0"/>
          <a:chOff x="0" y="0"/>
          <a:chExt cx="0" cy="0"/>
        </a:xfrm>
      </p:grpSpPr>
      <p:sp>
        <p:nvSpPr>
          <p:cNvPr id="108" name="Shape 10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4</a:t>
            </a:r>
          </a:p>
        </p:txBody>
      </p:sp>
      <p:sp>
        <p:nvSpPr>
          <p:cNvPr id="109" name="Shape 10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a:t>When we discuss software testing, we refer to Faults and Failures. Please briefly describe what a Fault is and what a Failure is. Make sure to point out the difference between a Fault and a Failure.</a:t>
            </a:r>
          </a:p>
        </p:txBody>
      </p:sp>
      <p:sp>
        <p:nvSpPr>
          <p:cNvPr id="110" name="Shape 11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10</a:t>
            </a:r>
          </a:p>
        </p:txBody>
      </p:sp>
    </p:spTree>
  </p:cSld>
  <p:clrMapOvr>
    <a:masterClrMapping/>
  </p:clrMapOvr>
  <p:transition spd="slow">
    <p:cut/>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14" name="Shape 114"/>
        <p:cNvGrpSpPr/>
        <p:nvPr/>
      </p:nvGrpSpPr>
      <p:grpSpPr>
        <a:xfrm>
          <a:off x="0" y="0"/>
          <a:ext cx="0" cy="0"/>
          <a:chOff x="0" y="0"/>
          <a:chExt cx="0" cy="0"/>
        </a:xfrm>
      </p:grpSpPr>
      <p:sp>
        <p:nvSpPr>
          <p:cNvPr id="115" name="Shape 11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4 - Solution</a:t>
            </a:r>
          </a:p>
        </p:txBody>
      </p:sp>
      <p:sp>
        <p:nvSpPr>
          <p:cNvPr id="116" name="Shape 116"/>
          <p:cNvSpPr txBox="1"/>
          <p:nvPr>
            <p:ph idx="1" type="body"/>
          </p:nvPr>
        </p:nvSpPr>
        <p:spPr>
          <a:xfrm>
            <a:off x="457200" y="1600200"/>
            <a:ext cx="8538599" cy="45999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400"/>
              <a:t>A Fault is a problem with the implementation. It is something that is missing, extra, or erroneous.</a:t>
            </a:r>
          </a:p>
          <a:p>
            <a:pPr indent="-228600" lvl="0" marL="457200" rtl="0">
              <a:lnSpc>
                <a:spcPct val="120000"/>
              </a:lnSpc>
              <a:spcBef>
                <a:spcPts val="0"/>
              </a:spcBef>
              <a:buSzPct val="100000"/>
            </a:pPr>
            <a:r>
              <a:rPr lang="en" sz="2400"/>
              <a:t>A Failure is an incorrect execution of the software; we get an output we did not expect.</a:t>
            </a:r>
          </a:p>
          <a:p>
            <a:pPr indent="-228600" lvl="0" marL="457200" rtl="0">
              <a:lnSpc>
                <a:spcPct val="120000"/>
              </a:lnSpc>
              <a:spcBef>
                <a:spcPts val="0"/>
              </a:spcBef>
              <a:buSzPct val="100000"/>
            </a:pPr>
            <a:r>
              <a:rPr lang="en" sz="2400"/>
              <a:t>A Failure is the manifestation of a Fault, if the execution executes the Fault and the corrupted state propagates to the output, we can observe it as a Failure.</a:t>
            </a:r>
          </a:p>
          <a:p>
            <a:pPr lvl="0" rtl="0">
              <a:lnSpc>
                <a:spcPct val="120000"/>
              </a:lnSpc>
              <a:spcBef>
                <a:spcPts val="0"/>
              </a:spcBef>
              <a:buNone/>
            </a:pPr>
            <a:r>
              <a:t/>
            </a:r>
            <a:endParaRPr sz="2400"/>
          </a:p>
          <a:p>
            <a:pPr lvl="0" rtl="0">
              <a:lnSpc>
                <a:spcPct val="120000"/>
              </a:lnSpc>
              <a:spcBef>
                <a:spcPts val="0"/>
              </a:spcBef>
              <a:buNone/>
            </a:pPr>
            <a:r>
              <a:t/>
            </a:r>
            <a:endParaRPr sz="2400"/>
          </a:p>
        </p:txBody>
      </p:sp>
      <p:sp>
        <p:nvSpPr>
          <p:cNvPr id="117" name="Shape 11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11</a:t>
            </a:r>
          </a:p>
        </p:txBody>
      </p:sp>
    </p:spTree>
  </p:cSld>
  <p:clrMapOvr>
    <a:masterClrMapping/>
  </p:clrMapOvr>
  <p:transition spd="slow">
    <p:cut/>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1" name="Shape 121"/>
        <p:cNvGrpSpPr/>
        <p:nvPr/>
      </p:nvGrpSpPr>
      <p:grpSpPr>
        <a:xfrm>
          <a:off x="0" y="0"/>
          <a:ext cx="0" cy="0"/>
          <a:chOff x="0" y="0"/>
          <a:chExt cx="0" cy="0"/>
        </a:xfrm>
      </p:grpSpPr>
      <p:sp>
        <p:nvSpPr>
          <p:cNvPr id="122" name="Shape 12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5</a:t>
            </a:r>
          </a:p>
        </p:txBody>
      </p:sp>
      <p:sp>
        <p:nvSpPr>
          <p:cNvPr id="123" name="Shape 12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a:t>Are path coverage and exhaustive testing the same thing? Motivate your answer.</a:t>
            </a:r>
          </a:p>
          <a:p>
            <a:pPr lvl="0" rtl="0">
              <a:lnSpc>
                <a:spcPct val="120000"/>
              </a:lnSpc>
              <a:spcBef>
                <a:spcPts val="0"/>
              </a:spcBef>
              <a:buNone/>
            </a:pPr>
            <a:r>
              <a:t/>
            </a:r>
            <a:endParaRPr/>
          </a:p>
          <a:p>
            <a:pPr lvl="0" rtl="0">
              <a:lnSpc>
                <a:spcPct val="120000"/>
              </a:lnSpc>
              <a:spcBef>
                <a:spcPts val="0"/>
              </a:spcBef>
              <a:buNone/>
            </a:pPr>
            <a:r>
              <a:t/>
            </a:r>
            <a:endParaRPr/>
          </a:p>
        </p:txBody>
      </p:sp>
      <p:sp>
        <p:nvSpPr>
          <p:cNvPr id="124" name="Shape 1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12</a:t>
            </a:r>
          </a:p>
        </p:txBody>
      </p:sp>
    </p:spTree>
  </p:cSld>
  <p:clrMapOvr>
    <a:masterClrMapping/>
  </p:clrMapOvr>
  <p:transition spd="slow">
    <p:cut/>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28" name="Shape 128"/>
        <p:cNvGrpSpPr/>
        <p:nvPr/>
      </p:nvGrpSpPr>
      <p:grpSpPr>
        <a:xfrm>
          <a:off x="0" y="0"/>
          <a:ext cx="0" cy="0"/>
          <a:chOff x="0" y="0"/>
          <a:chExt cx="0" cy="0"/>
        </a:xfrm>
      </p:grpSpPr>
      <p:sp>
        <p:nvSpPr>
          <p:cNvPr id="129" name="Shape 1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5 - Solution</a:t>
            </a:r>
          </a:p>
        </p:txBody>
      </p:sp>
      <p:sp>
        <p:nvSpPr>
          <p:cNvPr id="130" name="Shape 130"/>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800"/>
              <a:t>No. Path coverage “only” requires that every path is exercised; it does not require that every input is tested. </a:t>
            </a:r>
          </a:p>
          <a:p>
            <a:pPr indent="-228600" lvl="0" marL="457200" rtl="0">
              <a:lnSpc>
                <a:spcPct val="120000"/>
              </a:lnSpc>
              <a:spcBef>
                <a:spcPts val="0"/>
              </a:spcBef>
              <a:buSzPct val="100000"/>
            </a:pPr>
            <a:r>
              <a:rPr lang="en" sz="2800"/>
              <a:t>One can provide path coverage without testing every instance of the inputs that would take you down that path. Thus, problems with faults such as divide-by-zero and null-pointer-dereferencing might not be caught.</a:t>
            </a:r>
          </a:p>
          <a:p>
            <a:pPr lvl="0" rtl="0">
              <a:lnSpc>
                <a:spcPct val="120000"/>
              </a:lnSpc>
              <a:spcBef>
                <a:spcPts val="0"/>
              </a:spcBef>
              <a:buNone/>
            </a:pPr>
            <a:r>
              <a:t/>
            </a:r>
            <a:endParaRPr sz="2800"/>
          </a:p>
          <a:p>
            <a:pPr lvl="0" rtl="0">
              <a:lnSpc>
                <a:spcPct val="120000"/>
              </a:lnSpc>
              <a:spcBef>
                <a:spcPts val="0"/>
              </a:spcBef>
              <a:buNone/>
            </a:pPr>
            <a:r>
              <a:t/>
            </a:r>
            <a:endParaRPr sz="2800"/>
          </a:p>
          <a:p>
            <a:pPr lvl="0" rtl="0">
              <a:lnSpc>
                <a:spcPct val="120000"/>
              </a:lnSpc>
              <a:spcBef>
                <a:spcPts val="0"/>
              </a:spcBef>
              <a:buNone/>
            </a:pPr>
            <a:r>
              <a:t/>
            </a:r>
            <a:endParaRPr sz="2800"/>
          </a:p>
          <a:p>
            <a:pPr lvl="0" rtl="0">
              <a:lnSpc>
                <a:spcPct val="120000"/>
              </a:lnSpc>
              <a:spcBef>
                <a:spcPts val="0"/>
              </a:spcBef>
              <a:buNone/>
            </a:pPr>
            <a:r>
              <a:t/>
            </a:r>
            <a:endParaRPr sz="2800"/>
          </a:p>
        </p:txBody>
      </p:sp>
      <p:sp>
        <p:nvSpPr>
          <p:cNvPr id="131" name="Shape 13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13</a:t>
            </a:r>
          </a:p>
        </p:txBody>
      </p:sp>
    </p:spTree>
  </p:cSld>
  <p:clrMapOvr>
    <a:masterClrMapping/>
  </p:clrMapOvr>
  <p:transition spd="slow">
    <p:cut/>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35" name="Shape 135"/>
        <p:cNvGrpSpPr/>
        <p:nvPr/>
      </p:nvGrpSpPr>
      <p:grpSpPr>
        <a:xfrm>
          <a:off x="0" y="0"/>
          <a:ext cx="0" cy="0"/>
          <a:chOff x="0" y="0"/>
          <a:chExt cx="0" cy="0"/>
        </a:xfrm>
      </p:grpSpPr>
      <p:sp>
        <p:nvSpPr>
          <p:cNvPr id="136" name="Shape 13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6</a:t>
            </a:r>
          </a:p>
        </p:txBody>
      </p:sp>
      <p:sp>
        <p:nvSpPr>
          <p:cNvPr id="137" name="Shape 13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15000"/>
              </a:lnSpc>
              <a:spcBef>
                <a:spcPts val="0"/>
              </a:spcBef>
              <a:buClr>
                <a:schemeClr val="dk1"/>
              </a:buClr>
              <a:buSzPct val="78571"/>
              <a:buFont typeface="Arial"/>
              <a:buNone/>
            </a:pPr>
            <a:r>
              <a:rPr lang="en" sz="1400"/>
              <a:t>You are developing a train scheduling tool for a rail network, where - for each station - a list of arriving trains is tracked (using a train ID that is a string of three characters and four single-digit integers). Each day, a new schedule is initialized and the previous day’s schedule is deleted. Additionally, a list is kept of valid train IDs.</a:t>
            </a:r>
          </a:p>
          <a:p>
            <a:pPr lvl="0" rtl="0">
              <a:lnSpc>
                <a:spcPct val="115000"/>
              </a:lnSpc>
              <a:spcBef>
                <a:spcPts val="0"/>
              </a:spcBef>
              <a:buClr>
                <a:schemeClr val="dk1"/>
              </a:buClr>
              <a:buFont typeface="Arial"/>
              <a:buNone/>
            </a:pPr>
            <a:r>
              <a:t/>
            </a:r>
            <a:endParaRPr sz="1400"/>
          </a:p>
          <a:p>
            <a:pPr lvl="0" rtl="0">
              <a:lnSpc>
                <a:spcPct val="115000"/>
              </a:lnSpc>
              <a:spcBef>
                <a:spcPts val="0"/>
              </a:spcBef>
              <a:buClr>
                <a:schemeClr val="dk1"/>
              </a:buClr>
              <a:buSzPct val="78571"/>
              <a:buFont typeface="Arial"/>
              <a:buNone/>
            </a:pPr>
            <a:r>
              <a:rPr lang="en" sz="1400"/>
              <a:t>The data structure containing train records contains the following independently testable features:</a:t>
            </a:r>
          </a:p>
          <a:p>
            <a:pPr indent="-317500" lvl="0" marL="457200" rtl="0">
              <a:lnSpc>
                <a:spcPct val="115000"/>
              </a:lnSpc>
              <a:spcBef>
                <a:spcPts val="0"/>
              </a:spcBef>
              <a:buSzPct val="100000"/>
              <a:buChar char="●"/>
            </a:pPr>
            <a:r>
              <a:rPr lang="en" sz="1400"/>
              <a:t>void insertInSchedule(station, trainID)</a:t>
            </a:r>
          </a:p>
          <a:p>
            <a:pPr indent="-317500" lvl="0" marL="457200" rtl="0">
              <a:lnSpc>
                <a:spcPct val="115000"/>
              </a:lnSpc>
              <a:spcBef>
                <a:spcPts val="0"/>
              </a:spcBef>
              <a:buSzPct val="100000"/>
              <a:buChar char="●"/>
            </a:pPr>
            <a:r>
              <a:rPr lang="en" sz="1400"/>
              <a:t>Boolean existsInSchedule(station, trainID)</a:t>
            </a:r>
          </a:p>
          <a:p>
            <a:pPr indent="-317500" lvl="0" marL="457200" rtl="0">
              <a:lnSpc>
                <a:spcPct val="115000"/>
              </a:lnSpc>
              <a:spcBef>
                <a:spcPts val="0"/>
              </a:spcBef>
              <a:buSzPct val="100000"/>
              <a:buChar char="●"/>
            </a:pPr>
            <a:r>
              <a:rPr lang="en" sz="1400"/>
              <a:t>void deleteFromSchedule(station, trainID)</a:t>
            </a:r>
          </a:p>
          <a:p>
            <a:pPr lvl="0" rtl="0">
              <a:lnSpc>
                <a:spcPct val="115000"/>
              </a:lnSpc>
              <a:spcBef>
                <a:spcPts val="0"/>
              </a:spcBef>
              <a:buClr>
                <a:schemeClr val="dk1"/>
              </a:buClr>
              <a:buFont typeface="Arial"/>
              <a:buNone/>
            </a:pPr>
            <a:r>
              <a:t/>
            </a:r>
            <a:endParaRPr sz="1400"/>
          </a:p>
          <a:p>
            <a:pPr lvl="0" rtl="0">
              <a:lnSpc>
                <a:spcPct val="115000"/>
              </a:lnSpc>
              <a:spcBef>
                <a:spcPts val="0"/>
              </a:spcBef>
              <a:buClr>
                <a:schemeClr val="dk1"/>
              </a:buClr>
              <a:buSzPct val="78571"/>
              <a:buFont typeface="Arial"/>
              <a:buNone/>
            </a:pPr>
            <a:r>
              <a:rPr b="1" lang="en" sz="1400"/>
              <a:t>Part 1:</a:t>
            </a:r>
          </a:p>
          <a:p>
            <a:pPr lvl="0" rtl="0">
              <a:lnSpc>
                <a:spcPct val="115000"/>
              </a:lnSpc>
              <a:spcBef>
                <a:spcPts val="0"/>
              </a:spcBef>
              <a:buClr>
                <a:schemeClr val="dk1"/>
              </a:buClr>
              <a:buSzPct val="78571"/>
              <a:buFont typeface="Arial"/>
              <a:buNone/>
            </a:pPr>
            <a:r>
              <a:rPr lang="en" sz="1400"/>
              <a:t>For the system, you receive the following requirement:</a:t>
            </a:r>
          </a:p>
          <a:p>
            <a:pPr lvl="0" rtl="0">
              <a:lnSpc>
                <a:spcPct val="115000"/>
              </a:lnSpc>
              <a:spcBef>
                <a:spcPts val="0"/>
              </a:spcBef>
              <a:buClr>
                <a:schemeClr val="dk1"/>
              </a:buClr>
              <a:buSzPct val="78571"/>
              <a:buFont typeface="Arial"/>
              <a:buNone/>
            </a:pPr>
            <a:r>
              <a:rPr lang="en" sz="1400"/>
              <a:t>“We can’t have a train arrive at a station more than once.” </a:t>
            </a:r>
          </a:p>
          <a:p>
            <a:pPr lvl="0" rtl="0">
              <a:lnSpc>
                <a:spcPct val="115000"/>
              </a:lnSpc>
              <a:spcBef>
                <a:spcPts val="0"/>
              </a:spcBef>
              <a:buClr>
                <a:schemeClr val="dk1"/>
              </a:buClr>
              <a:buFont typeface="Arial"/>
              <a:buNone/>
            </a:pPr>
            <a:r>
              <a:t/>
            </a:r>
            <a:endParaRPr sz="1400"/>
          </a:p>
          <a:p>
            <a:pPr lvl="0" rtl="0">
              <a:lnSpc>
                <a:spcPct val="115000"/>
              </a:lnSpc>
              <a:spcBef>
                <a:spcPts val="0"/>
              </a:spcBef>
              <a:buClr>
                <a:schemeClr val="dk1"/>
              </a:buClr>
              <a:buSzPct val="78571"/>
              <a:buFont typeface="Arial"/>
              <a:buNone/>
            </a:pPr>
            <a:r>
              <a:rPr lang="en" sz="1400"/>
              <a:t>Revise this requirement so that it is testable. </a:t>
            </a:r>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p:txBody>
      </p:sp>
      <p:sp>
        <p:nvSpPr>
          <p:cNvPr id="138" name="Shape 13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14</a:t>
            </a:r>
          </a:p>
        </p:txBody>
      </p:sp>
    </p:spTree>
  </p:cSld>
  <p:clrMapOvr>
    <a:masterClrMapping/>
  </p:clrMapOvr>
  <p:transition spd="slow">
    <p:cut/>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2" name="Shape 142"/>
        <p:cNvGrpSpPr/>
        <p:nvPr/>
      </p:nvGrpSpPr>
      <p:grpSpPr>
        <a:xfrm>
          <a:off x="0" y="0"/>
          <a:ext cx="0" cy="0"/>
          <a:chOff x="0" y="0"/>
          <a:chExt cx="0" cy="0"/>
        </a:xfrm>
      </p:grpSpPr>
      <p:sp>
        <p:nvSpPr>
          <p:cNvPr id="143" name="Shape 14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6 (2)</a:t>
            </a:r>
          </a:p>
        </p:txBody>
      </p:sp>
      <p:sp>
        <p:nvSpPr>
          <p:cNvPr id="144" name="Shape 14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15000"/>
              </a:lnSpc>
              <a:spcBef>
                <a:spcPts val="0"/>
              </a:spcBef>
              <a:buNone/>
            </a:pPr>
            <a:r>
              <a:rPr lang="en" sz="1400"/>
              <a:t>You are developing a train scheduling tool for a rail network, where - for each station - a list of arriving trains is tracked (using a train ID that is a string of three characters and four single-digit integers). Each day, a new schedule is initialized and the previous day’s schedule is deleted. Additionally, a list is kept of valid train IDs.</a:t>
            </a:r>
          </a:p>
          <a:p>
            <a:pPr lvl="0" rtl="0">
              <a:lnSpc>
                <a:spcPct val="115000"/>
              </a:lnSpc>
              <a:spcBef>
                <a:spcPts val="0"/>
              </a:spcBef>
              <a:buNone/>
            </a:pPr>
            <a:r>
              <a:t/>
            </a:r>
            <a:endParaRPr sz="1400"/>
          </a:p>
          <a:p>
            <a:pPr lvl="0" rtl="0">
              <a:lnSpc>
                <a:spcPct val="115000"/>
              </a:lnSpc>
              <a:spcBef>
                <a:spcPts val="0"/>
              </a:spcBef>
              <a:buNone/>
            </a:pPr>
            <a:r>
              <a:rPr lang="en" sz="1400"/>
              <a:t>The data structure containing train records contains the following independently testable features:</a:t>
            </a:r>
          </a:p>
          <a:p>
            <a:pPr indent="-317500" lvl="0" marL="457200" rtl="0">
              <a:lnSpc>
                <a:spcPct val="115000"/>
              </a:lnSpc>
              <a:spcBef>
                <a:spcPts val="0"/>
              </a:spcBef>
              <a:buSzPct val="100000"/>
              <a:buChar char="●"/>
            </a:pPr>
            <a:r>
              <a:rPr lang="en" sz="1400"/>
              <a:t>void insertInSchedule(station, trainID)</a:t>
            </a:r>
          </a:p>
          <a:p>
            <a:pPr indent="-317500" lvl="0" marL="457200" rtl="0">
              <a:lnSpc>
                <a:spcPct val="115000"/>
              </a:lnSpc>
              <a:spcBef>
                <a:spcPts val="0"/>
              </a:spcBef>
              <a:buSzPct val="100000"/>
              <a:buChar char="●"/>
            </a:pPr>
            <a:r>
              <a:rPr lang="en" sz="1400"/>
              <a:t>Boolean existsInSchedule(station, trainID)</a:t>
            </a:r>
          </a:p>
          <a:p>
            <a:pPr indent="-317500" lvl="0" marL="457200" rtl="0">
              <a:lnSpc>
                <a:spcPct val="115000"/>
              </a:lnSpc>
              <a:spcBef>
                <a:spcPts val="0"/>
              </a:spcBef>
              <a:buSzPct val="100000"/>
              <a:buChar char="●"/>
            </a:pPr>
            <a:r>
              <a:rPr lang="en" sz="1400"/>
              <a:t>void deleteFromSchedule(station, trainID)</a:t>
            </a:r>
          </a:p>
          <a:p>
            <a:pPr lvl="0" rtl="0">
              <a:lnSpc>
                <a:spcPct val="115000"/>
              </a:lnSpc>
              <a:spcBef>
                <a:spcPts val="0"/>
              </a:spcBef>
              <a:buNone/>
            </a:pPr>
            <a:r>
              <a:t/>
            </a:r>
            <a:endParaRPr sz="1400"/>
          </a:p>
          <a:p>
            <a:pPr lvl="0" rtl="0">
              <a:lnSpc>
                <a:spcPct val="115000"/>
              </a:lnSpc>
              <a:spcBef>
                <a:spcPts val="0"/>
              </a:spcBef>
              <a:buNone/>
            </a:pPr>
            <a:r>
              <a:rPr b="1" lang="en" sz="1400"/>
              <a:t>Part 1:</a:t>
            </a:r>
          </a:p>
          <a:p>
            <a:pPr lvl="0" rtl="0">
              <a:lnSpc>
                <a:spcPct val="115000"/>
              </a:lnSpc>
              <a:spcBef>
                <a:spcPts val="0"/>
              </a:spcBef>
              <a:buNone/>
            </a:pPr>
            <a:r>
              <a:rPr lang="en" sz="1400"/>
              <a:t>Given the obvious meaning of the above methods, develop test cases using input domain partitioning. You can define your test cases as input/output pairs. For example, to test insert(station, trainID), one test case could be:</a:t>
            </a:r>
          </a:p>
          <a:p>
            <a:pPr lvl="0" rtl="0">
              <a:lnSpc>
                <a:spcPct val="115000"/>
              </a:lnSpc>
              <a:spcBef>
                <a:spcPts val="0"/>
              </a:spcBef>
              <a:buNone/>
            </a:pPr>
            <a:r>
              <a:rPr lang="en" sz="1400" u="sng"/>
              <a:t>Input:</a:t>
            </a:r>
            <a:r>
              <a:rPr lang="en" sz="1400"/>
              <a:t> station with empty container, valid trainID</a:t>
            </a:r>
          </a:p>
          <a:p>
            <a:pPr lvl="0" rtl="0">
              <a:lnSpc>
                <a:spcPct val="115000"/>
              </a:lnSpc>
              <a:spcBef>
                <a:spcPts val="0"/>
              </a:spcBef>
              <a:buNone/>
            </a:pPr>
            <a:r>
              <a:rPr lang="en" sz="1400" u="sng"/>
              <a:t>Output:</a:t>
            </a:r>
            <a:r>
              <a:rPr lang="en" sz="1400"/>
              <a:t> trainID in container</a:t>
            </a:r>
          </a:p>
          <a:p>
            <a:pPr lvl="0" rtl="0">
              <a:lnSpc>
                <a:spcPct val="115000"/>
              </a:lnSpc>
              <a:spcBef>
                <a:spcPts val="0"/>
              </a:spcBef>
              <a:buNone/>
            </a:pPr>
            <a:r>
              <a:t/>
            </a:r>
            <a:endParaRPr i="1" sz="1400"/>
          </a:p>
          <a:p>
            <a:pPr lvl="0" rtl="0">
              <a:lnSpc>
                <a:spcPct val="115000"/>
              </a:lnSpc>
              <a:spcBef>
                <a:spcPts val="0"/>
              </a:spcBef>
              <a:buNone/>
            </a:pPr>
            <a:r>
              <a:rPr i="1" lang="en" sz="1400"/>
              <a:t>Note - Do not go overboard with test cases, 4-6 test cases per method is adequate</a:t>
            </a:r>
          </a:p>
          <a:p>
            <a:pPr lvl="0" rtl="0">
              <a:lnSpc>
                <a:spcPct val="115000"/>
              </a:lnSpc>
              <a:spcBef>
                <a:spcPts val="0"/>
              </a:spcBef>
              <a:buNone/>
            </a:pPr>
            <a:r>
              <a:t/>
            </a:r>
            <a:endParaRPr sz="14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a:p>
            <a:pPr lvl="0" rtl="0">
              <a:lnSpc>
                <a:spcPct val="120000"/>
              </a:lnSpc>
              <a:spcBef>
                <a:spcPts val="0"/>
              </a:spcBef>
              <a:buNone/>
            </a:pPr>
            <a:r>
              <a:t/>
            </a:r>
            <a:endParaRPr sz="2200"/>
          </a:p>
        </p:txBody>
      </p:sp>
      <p:sp>
        <p:nvSpPr>
          <p:cNvPr id="145" name="Shape 14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15</a:t>
            </a:r>
          </a:p>
        </p:txBody>
      </p:sp>
    </p:spTree>
  </p:cSld>
  <p:clrMapOvr>
    <a:masterClrMapping/>
  </p:clrMapOvr>
  <p:transition spd="slow">
    <p:cut/>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49" name="Shape 149"/>
        <p:cNvGrpSpPr/>
        <p:nvPr/>
      </p:nvGrpSpPr>
      <p:grpSpPr>
        <a:xfrm>
          <a:off x="0" y="0"/>
          <a:ext cx="0" cy="0"/>
          <a:chOff x="0" y="0"/>
          <a:chExt cx="0" cy="0"/>
        </a:xfrm>
      </p:grpSpPr>
      <p:sp>
        <p:nvSpPr>
          <p:cNvPr id="150" name="Shape 15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6 (2) - Solution</a:t>
            </a:r>
          </a:p>
        </p:txBody>
      </p:sp>
      <p:sp>
        <p:nvSpPr>
          <p:cNvPr id="151" name="Shape 1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16</a:t>
            </a:r>
          </a:p>
        </p:txBody>
      </p:sp>
      <p:graphicFrame>
        <p:nvGraphicFramePr>
          <p:cNvPr id="152" name="Shape 152"/>
          <p:cNvGraphicFramePr/>
          <p:nvPr/>
        </p:nvGraphicFramePr>
        <p:xfrm>
          <a:off x="226200" y="1723575"/>
          <a:ext cx="3000000" cy="3000000"/>
        </p:xfrm>
        <a:graphic>
          <a:graphicData uri="http://schemas.openxmlformats.org/drawingml/2006/table">
            <a:tbl>
              <a:tblPr>
                <a:noFill/>
                <a:tableStyleId>{3AFB4E57-307F-45E2-93AF-40DA66817EBF}</a:tableStyleId>
              </a:tblPr>
              <a:tblGrid>
                <a:gridCol w="631125"/>
                <a:gridCol w="2336400"/>
                <a:gridCol w="1483775"/>
              </a:tblGrid>
              <a:tr h="12700">
                <a:tc>
                  <a:txBody>
                    <a:bodyPr>
                      <a:noAutofit/>
                    </a:bodyPr>
                    <a:lstStyle/>
                    <a:p>
                      <a:pPr lvl="0" rtl="0">
                        <a:spcBef>
                          <a:spcPts val="0"/>
                        </a:spcBef>
                        <a:buNone/>
                      </a:pPr>
                      <a:r>
                        <a:rPr b="1" i="1" lang="en" sz="1100"/>
                        <a:t>Insert</a:t>
                      </a:r>
                    </a:p>
                  </a:txBody>
                  <a:tcPr marT="63500" marB="63500" marR="63500" marL="63500"/>
                </a:tc>
                <a:tc>
                  <a:txBody>
                    <a:bodyPr>
                      <a:noAutofit/>
                    </a:bodyPr>
                    <a:lstStyle/>
                    <a:p>
                      <a:pPr lvl="0" rtl="0">
                        <a:spcBef>
                          <a:spcPts val="0"/>
                        </a:spcBef>
                        <a:buNone/>
                      </a:pPr>
                      <a:r>
                        <a:rPr i="1" lang="en" sz="1100"/>
                        <a:t>ID in station / valid ID</a:t>
                      </a:r>
                    </a:p>
                  </a:txBody>
                  <a:tcPr marT="63500" marB="63500" marR="63500" marL="63500"/>
                </a:tc>
                <a:tc>
                  <a:txBody>
                    <a:bodyPr>
                      <a:noAutofit/>
                    </a:bodyPr>
                    <a:lstStyle/>
                    <a:p>
                      <a:pPr lvl="0" rtl="0">
                        <a:spcBef>
                          <a:spcPts val="0"/>
                        </a:spcBef>
                        <a:buNone/>
                      </a:pPr>
                      <a:r>
                        <a:rPr i="1" lang="en" sz="1100"/>
                        <a:t>no change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valid ID</a:t>
                      </a:r>
                    </a:p>
                  </a:txBody>
                  <a:tcPr marT="63500" marB="63500" marR="63500" marL="63500"/>
                </a:tc>
                <a:tc>
                  <a:txBody>
                    <a:bodyPr>
                      <a:noAutofit/>
                    </a:bodyPr>
                    <a:lstStyle/>
                    <a:p>
                      <a:pPr lvl="0" rtl="0">
                        <a:spcBef>
                          <a:spcPts val="0"/>
                        </a:spcBef>
                        <a:buNone/>
                      </a:pPr>
                      <a:r>
                        <a:rPr i="1" lang="en" sz="1100"/>
                        <a:t>ID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in station / invalid or malformed ID</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invalid or malformed ID</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valid ID</a:t>
                      </a:r>
                    </a:p>
                  </a:txBody>
                  <a:tcPr marT="63500" marB="63500" marR="63500" marL="63500"/>
                </a:tc>
                <a:tc>
                  <a:txBody>
                    <a:bodyPr>
                      <a:noAutofit/>
                    </a:bodyPr>
                    <a:lstStyle/>
                    <a:p>
                      <a:pPr lvl="0" rtl="0">
                        <a:spcBef>
                          <a:spcPts val="0"/>
                        </a:spcBef>
                        <a:buNone/>
                      </a:pPr>
                      <a:r>
                        <a:rPr i="1" lang="en" sz="1100"/>
                        <a:t>ID in container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invalid or malformed ID</a:t>
                      </a:r>
                    </a:p>
                  </a:txBody>
                  <a:tcPr marT="63500" marB="63500" marR="63500" marL="63500"/>
                </a:tc>
                <a:tc>
                  <a:txBody>
                    <a:bodyPr>
                      <a:noAutofit/>
                    </a:bodyPr>
                    <a:lstStyle/>
                    <a:p>
                      <a:pPr lvl="0" rtl="0">
                        <a:spcBef>
                          <a:spcPts val="0"/>
                        </a:spcBef>
                        <a:buNone/>
                      </a:pPr>
                      <a:r>
                        <a:rPr i="1" lang="en" sz="1100"/>
                        <a:t>Error or no change</a:t>
                      </a:r>
                    </a:p>
                  </a:txBody>
                  <a:tcPr marT="63500" marB="63500" marR="63500" marL="63500"/>
                </a:tc>
              </a:tr>
              <a:tr h="12700">
                <a:tc>
                  <a:txBody>
                    <a:bodyPr>
                      <a:noAutofit/>
                    </a:bodyPr>
                    <a:lstStyle/>
                    <a:p>
                      <a:pPr lvl="0" rtl="0">
                        <a:spcBef>
                          <a:spcPts val="0"/>
                        </a:spcBef>
                        <a:buNone/>
                      </a:pPr>
                      <a:r>
                        <a:rPr b="1" i="1" lang="en" sz="1100"/>
                        <a:t>Exists</a:t>
                      </a:r>
                    </a:p>
                  </a:txBody>
                  <a:tcPr marT="63500" marB="63500" marR="63500" marL="63500"/>
                </a:tc>
                <a:tc>
                  <a:txBody>
                    <a:bodyPr>
                      <a:noAutofit/>
                    </a:bodyPr>
                    <a:lstStyle/>
                    <a:p>
                      <a:pPr lvl="0" rtl="0">
                        <a:spcBef>
                          <a:spcPts val="0"/>
                        </a:spcBef>
                        <a:buNone/>
                      </a:pPr>
                      <a:r>
                        <a:rPr i="1" lang="en" sz="1100"/>
                        <a:t>ID in station / valid ID</a:t>
                      </a:r>
                    </a:p>
                  </a:txBody>
                  <a:tcPr marT="63500" marB="63500" marR="63500" marL="63500"/>
                </a:tc>
                <a:tc>
                  <a:txBody>
                    <a:bodyPr>
                      <a:noAutofit/>
                    </a:bodyPr>
                    <a:lstStyle/>
                    <a:p>
                      <a:pPr lvl="0" rtl="0">
                        <a:spcBef>
                          <a:spcPts val="0"/>
                        </a:spcBef>
                        <a:buNone/>
                      </a:pPr>
                      <a:r>
                        <a:rPr i="1" lang="en" sz="1100"/>
                        <a:t>True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valid ID</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in station / invalid or malformed ID</a:t>
                      </a:r>
                    </a:p>
                  </a:txBody>
                  <a:tcPr marT="63500" marB="63500" marR="63500" marL="63500"/>
                </a:tc>
                <a:tc>
                  <a:txBody>
                    <a:bodyPr>
                      <a:noAutofit/>
                    </a:bodyPr>
                    <a:lstStyle/>
                    <a:p>
                      <a:pPr lvl="0" rtl="0">
                        <a:spcBef>
                          <a:spcPts val="0"/>
                        </a:spcBef>
                        <a:buNone/>
                      </a:pPr>
                      <a:r>
                        <a:rPr i="1" lang="en" sz="1100"/>
                        <a:t>Error (or false)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invalid or malformed ID</a:t>
                      </a:r>
                    </a:p>
                  </a:txBody>
                  <a:tcPr marT="63500" marB="63500" marR="63500" marL="63500"/>
                </a:tc>
                <a:tc>
                  <a:txBody>
                    <a:bodyPr>
                      <a:noAutofit/>
                    </a:bodyPr>
                    <a:lstStyle/>
                    <a:p>
                      <a:pPr lvl="0" rtl="0">
                        <a:spcBef>
                          <a:spcPts val="0"/>
                        </a:spcBef>
                        <a:buNone/>
                      </a:pPr>
                      <a:r>
                        <a:rPr i="1" lang="en" sz="1100"/>
                        <a:t>Error (or false)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valid ID</a:t>
                      </a:r>
                    </a:p>
                  </a:txBody>
                  <a:tcPr marT="63500" marB="63500" marR="63500" marL="63500"/>
                </a:tc>
                <a:tc>
                  <a:txBody>
                    <a:bodyPr>
                      <a:noAutofit/>
                    </a:bodyPr>
                    <a:lstStyle/>
                    <a:p>
                      <a:pPr lvl="0" rtl="0">
                        <a:spcBef>
                          <a:spcPts val="0"/>
                        </a:spcBef>
                        <a:buNone/>
                      </a:pPr>
                      <a:r>
                        <a:rPr i="1" lang="en" sz="1100"/>
                        <a:t>False</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 invalid or malformed ID</a:t>
                      </a:r>
                    </a:p>
                  </a:txBody>
                  <a:tcPr marT="63500" marB="63500" marR="63500" marL="63500"/>
                </a:tc>
                <a:tc>
                  <a:txBody>
                    <a:bodyPr>
                      <a:noAutofit/>
                    </a:bodyPr>
                    <a:lstStyle/>
                    <a:p>
                      <a:pPr lvl="0" rtl="0">
                        <a:spcBef>
                          <a:spcPts val="0"/>
                        </a:spcBef>
                        <a:buNone/>
                      </a:pPr>
                      <a:r>
                        <a:rPr i="1" lang="en" sz="1100"/>
                        <a:t>Error (or false)</a:t>
                      </a:r>
                    </a:p>
                  </a:txBody>
                  <a:tcPr marT="63500" marB="63500" marR="63500" marL="63500"/>
                </a:tc>
              </a:tr>
            </a:tbl>
          </a:graphicData>
        </a:graphic>
      </p:graphicFrame>
      <p:graphicFrame>
        <p:nvGraphicFramePr>
          <p:cNvPr id="153" name="Shape 153"/>
          <p:cNvGraphicFramePr/>
          <p:nvPr/>
        </p:nvGraphicFramePr>
        <p:xfrm>
          <a:off x="4759300" y="2562250"/>
          <a:ext cx="3000000" cy="3000000"/>
        </p:xfrm>
        <a:graphic>
          <a:graphicData uri="http://schemas.openxmlformats.org/drawingml/2006/table">
            <a:tbl>
              <a:tblPr>
                <a:noFill/>
                <a:tableStyleId>{75603102-BADE-4F9B-B5FE-F6B6A33660F3}</a:tableStyleId>
              </a:tblPr>
              <a:tblGrid>
                <a:gridCol w="697775"/>
                <a:gridCol w="2124650"/>
                <a:gridCol w="1411225"/>
              </a:tblGrid>
              <a:tr h="12700">
                <a:tc>
                  <a:txBody>
                    <a:bodyPr>
                      <a:noAutofit/>
                    </a:bodyPr>
                    <a:lstStyle/>
                    <a:p>
                      <a:pPr lvl="0" rtl="0">
                        <a:spcBef>
                          <a:spcPts val="0"/>
                        </a:spcBef>
                        <a:buNone/>
                      </a:pPr>
                      <a:r>
                        <a:rPr b="1" i="1" lang="en" sz="1100"/>
                        <a:t>Delete</a:t>
                      </a:r>
                    </a:p>
                  </a:txBody>
                  <a:tcPr marT="63500" marB="63500" marR="63500" marL="63500"/>
                </a:tc>
                <a:tc>
                  <a:txBody>
                    <a:bodyPr>
                      <a:noAutofit/>
                    </a:bodyPr>
                    <a:lstStyle/>
                    <a:p>
                      <a:pPr lvl="0" rtl="0">
                        <a:spcBef>
                          <a:spcPts val="0"/>
                        </a:spcBef>
                        <a:buNone/>
                      </a:pPr>
                      <a:r>
                        <a:rPr i="1" lang="en" sz="1100"/>
                        <a:t>ID in station / valid ID</a:t>
                      </a:r>
                    </a:p>
                  </a:txBody>
                  <a:tcPr marT="63500" marB="63500" marR="63500" marL="63500"/>
                </a:tc>
                <a:tc>
                  <a:txBody>
                    <a:bodyPr>
                      <a:noAutofit/>
                    </a:bodyPr>
                    <a:lstStyle/>
                    <a:p>
                      <a:pPr lvl="0" rtl="0">
                        <a:spcBef>
                          <a:spcPts val="0"/>
                        </a:spcBef>
                        <a:buNone/>
                      </a:pPr>
                      <a:r>
                        <a:rPr i="1" lang="en" sz="1100"/>
                        <a:t>ID no longer in list</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valid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in station / invalid or malformed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ID not in station / invalid or malformed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for station/ valid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r h="12700">
                <a:tc>
                  <a:txBody>
                    <a:bodyPr>
                      <a:noAutofit/>
                    </a:bodyPr>
                    <a:lstStyle/>
                    <a:p>
                      <a:pPr lvl="0" rtl="0">
                        <a:spcBef>
                          <a:spcPts val="0"/>
                        </a:spcBef>
                        <a:buNone/>
                      </a:pPr>
                      <a:r>
                        <a:t/>
                      </a:r>
                      <a:endParaRPr i="1" sz="1100"/>
                    </a:p>
                  </a:txBody>
                  <a:tcPr marT="63500" marB="63500" marR="63500" marL="63500"/>
                </a:tc>
                <a:tc>
                  <a:txBody>
                    <a:bodyPr>
                      <a:noAutofit/>
                    </a:bodyPr>
                    <a:lstStyle/>
                    <a:p>
                      <a:pPr lvl="0" rtl="0">
                        <a:spcBef>
                          <a:spcPts val="0"/>
                        </a:spcBef>
                        <a:buNone/>
                      </a:pPr>
                      <a:r>
                        <a:rPr i="1" lang="en" sz="1100"/>
                        <a:t>empty list for station/ invalid or malformed ID</a:t>
                      </a:r>
                    </a:p>
                  </a:txBody>
                  <a:tcPr marT="63500" marB="63500" marR="63500" marL="63500"/>
                </a:tc>
                <a:tc>
                  <a:txBody>
                    <a:bodyPr>
                      <a:noAutofit/>
                    </a:bodyPr>
                    <a:lstStyle/>
                    <a:p>
                      <a:pPr lvl="0" rtl="0">
                        <a:spcBef>
                          <a:spcPts val="0"/>
                        </a:spcBef>
                        <a:buNone/>
                      </a:pPr>
                      <a:r>
                        <a:rPr i="1" lang="en" sz="1100"/>
                        <a:t>no change (or error)</a:t>
                      </a:r>
                    </a:p>
                  </a:txBody>
                  <a:tcPr marT="63500" marB="63500" marR="63500" marL="63500"/>
                </a:tc>
              </a:tr>
            </a:tbl>
          </a:graphicData>
        </a:graphic>
      </p:graphicFrame>
    </p:spTree>
  </p:cSld>
  <p:clrMapOvr>
    <a:masterClrMapping/>
  </p:clrMapOvr>
  <p:transition spd="slow">
    <p:cut/>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57" name="Shape 157"/>
        <p:cNvGrpSpPr/>
        <p:nvPr/>
      </p:nvGrpSpPr>
      <p:grpSpPr>
        <a:xfrm>
          <a:off x="0" y="0"/>
          <a:ext cx="0" cy="0"/>
          <a:chOff x="0" y="0"/>
          <a:chExt cx="0" cy="0"/>
        </a:xfrm>
      </p:grpSpPr>
      <p:sp>
        <p:nvSpPr>
          <p:cNvPr id="158" name="Shape 158"/>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a:t>
            </a:r>
          </a:p>
        </p:txBody>
      </p:sp>
      <p:sp>
        <p:nvSpPr>
          <p:cNvPr id="159" name="Shape 159"/>
          <p:cNvSpPr txBox="1"/>
          <p:nvPr>
            <p:ph idx="1" type="body"/>
          </p:nvPr>
        </p:nvSpPr>
        <p:spPr>
          <a:xfrm>
            <a:off x="457200" y="1600200"/>
            <a:ext cx="3994500" cy="49677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200"/>
              <a:t>Draw the control-flow graph for this method.</a:t>
            </a:r>
          </a:p>
          <a:p>
            <a:pPr indent="-228600" lvl="0" marL="457200" rtl="0">
              <a:lnSpc>
                <a:spcPct val="120000"/>
              </a:lnSpc>
              <a:spcBef>
                <a:spcPts val="0"/>
              </a:spcBef>
              <a:buSzPct val="100000"/>
            </a:pPr>
            <a:r>
              <a:rPr lang="en" sz="2200"/>
              <a:t>Develop test input that will provide statement coverage.</a:t>
            </a:r>
          </a:p>
          <a:p>
            <a:pPr indent="-228600" lvl="0" marL="457200" rtl="0">
              <a:lnSpc>
                <a:spcPct val="120000"/>
              </a:lnSpc>
              <a:spcBef>
                <a:spcPts val="0"/>
              </a:spcBef>
              <a:buSzPct val="100000"/>
            </a:pPr>
            <a:r>
              <a:rPr lang="en" sz="2200"/>
              <a:t>Develop test input that will provide branch coverage.</a:t>
            </a:r>
          </a:p>
          <a:p>
            <a:pPr indent="-228600" lvl="0" marL="457200" rtl="0">
              <a:lnSpc>
                <a:spcPct val="120000"/>
              </a:lnSpc>
              <a:spcBef>
                <a:spcPts val="0"/>
              </a:spcBef>
              <a:buSzPct val="100000"/>
            </a:pPr>
            <a:r>
              <a:rPr lang="en" sz="2200"/>
              <a:t>Develop test input that will provide path coverage.</a:t>
            </a:r>
          </a:p>
        </p:txBody>
      </p:sp>
      <p:sp>
        <p:nvSpPr>
          <p:cNvPr id="160" name="Shape 160"/>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Clr>
                <a:schemeClr val="dk1"/>
              </a:buClr>
              <a:buSzPct val="78571"/>
              <a:buFont typeface="Arial"/>
              <a:buNone/>
            </a:pPr>
            <a:r>
              <a:rPr lang="en" sz="1400">
                <a:latin typeface="Courier New"/>
                <a:ea typeface="Courier New"/>
                <a:cs typeface="Courier New"/>
                <a:sym typeface="Courier New"/>
              </a:rPr>
              <a:t>int findMax(int a, int b, int c) {</a:t>
            </a:r>
          </a:p>
          <a:p>
            <a:pPr indent="457200" lvl="0" rtl="0">
              <a:spcBef>
                <a:spcPts val="0"/>
              </a:spcBef>
              <a:buClr>
                <a:schemeClr val="dk1"/>
              </a:buClr>
              <a:buSzPct val="78571"/>
              <a:buFont typeface="Arial"/>
              <a:buNone/>
            </a:pPr>
            <a:r>
              <a:rPr lang="en" sz="1400">
                <a:latin typeface="Courier New"/>
                <a:ea typeface="Courier New"/>
                <a:cs typeface="Courier New"/>
                <a:sym typeface="Courier New"/>
              </a:rPr>
              <a:t>int temp;</a:t>
            </a:r>
          </a:p>
          <a:p>
            <a:pPr indent="457200" lvl="0" rtl="0">
              <a:spcBef>
                <a:spcPts val="0"/>
              </a:spcBef>
              <a:buClr>
                <a:schemeClr val="dk1"/>
              </a:buClr>
              <a:buSzPct val="78571"/>
              <a:buFont typeface="Arial"/>
              <a:buNone/>
            </a:pPr>
            <a:r>
              <a:rPr lang="en" sz="1400">
                <a:latin typeface="Courier New"/>
                <a:ea typeface="Courier New"/>
                <a:cs typeface="Courier New"/>
                <a:sym typeface="Courier New"/>
              </a:rPr>
              <a:t>if (a&gt;b)</a:t>
            </a:r>
          </a:p>
          <a:p>
            <a:pPr indent="457200" lvl="0" marL="457200" rtl="0">
              <a:spcBef>
                <a:spcPts val="0"/>
              </a:spcBef>
              <a:buClr>
                <a:schemeClr val="dk1"/>
              </a:buClr>
              <a:buSzPct val="78571"/>
              <a:buFont typeface="Arial"/>
              <a:buNone/>
            </a:pPr>
            <a:r>
              <a:rPr lang="en" sz="1400">
                <a:latin typeface="Courier New"/>
                <a:ea typeface="Courier New"/>
                <a:cs typeface="Courier New"/>
                <a:sym typeface="Courier New"/>
              </a:rPr>
              <a:t>temp=a;</a:t>
            </a:r>
          </a:p>
          <a:p>
            <a:pPr indent="457200" lvl="0" rtl="0">
              <a:spcBef>
                <a:spcPts val="0"/>
              </a:spcBef>
              <a:buClr>
                <a:schemeClr val="dk1"/>
              </a:buClr>
              <a:buSzPct val="78571"/>
              <a:buFont typeface="Arial"/>
              <a:buNone/>
            </a:pPr>
            <a:r>
              <a:rPr lang="en" sz="1400">
                <a:latin typeface="Courier New"/>
                <a:ea typeface="Courier New"/>
                <a:cs typeface="Courier New"/>
                <a:sym typeface="Courier New"/>
              </a:rPr>
              <a:t>else</a:t>
            </a:r>
          </a:p>
          <a:p>
            <a:pPr indent="457200" lvl="0" marL="457200" rtl="0">
              <a:spcBef>
                <a:spcPts val="0"/>
              </a:spcBef>
              <a:buClr>
                <a:schemeClr val="dk1"/>
              </a:buClr>
              <a:buSzPct val="78571"/>
              <a:buFont typeface="Arial"/>
              <a:buNone/>
            </a:pPr>
            <a:r>
              <a:rPr lang="en" sz="1400">
                <a:latin typeface="Courier New"/>
                <a:ea typeface="Courier New"/>
                <a:cs typeface="Courier New"/>
                <a:sym typeface="Courier New"/>
              </a:rPr>
              <a:t>temp=b;</a:t>
            </a:r>
          </a:p>
          <a:p>
            <a:pPr indent="457200" lvl="0" rtl="0">
              <a:spcBef>
                <a:spcPts val="0"/>
              </a:spcBef>
              <a:buClr>
                <a:schemeClr val="dk1"/>
              </a:buClr>
              <a:buSzPct val="78571"/>
              <a:buFont typeface="Arial"/>
              <a:buNone/>
            </a:pPr>
            <a:r>
              <a:rPr lang="en" sz="1400">
                <a:latin typeface="Courier New"/>
                <a:ea typeface="Courier New"/>
                <a:cs typeface="Courier New"/>
                <a:sym typeface="Courier New"/>
              </a:rPr>
              <a:t>if (c&gt;temp)</a:t>
            </a:r>
          </a:p>
          <a:p>
            <a:pPr indent="457200" lvl="0" marL="457200" rtl="0">
              <a:spcBef>
                <a:spcPts val="0"/>
              </a:spcBef>
              <a:buClr>
                <a:schemeClr val="dk1"/>
              </a:buClr>
              <a:buSzPct val="78571"/>
              <a:buFont typeface="Arial"/>
              <a:buNone/>
            </a:pPr>
            <a:r>
              <a:rPr lang="en" sz="1400">
                <a:latin typeface="Courier New"/>
                <a:ea typeface="Courier New"/>
                <a:cs typeface="Courier New"/>
                <a:sym typeface="Courier New"/>
              </a:rPr>
              <a:t>temp = c;</a:t>
            </a:r>
          </a:p>
          <a:p>
            <a:pPr indent="457200" lvl="0" rtl="0">
              <a:spcBef>
                <a:spcPts val="0"/>
              </a:spcBef>
              <a:buClr>
                <a:schemeClr val="dk1"/>
              </a:buClr>
              <a:buSzPct val="78571"/>
              <a:buFont typeface="Arial"/>
              <a:buNone/>
            </a:pPr>
            <a:r>
              <a:rPr lang="en" sz="1400">
                <a:latin typeface="Courier New"/>
                <a:ea typeface="Courier New"/>
                <a:cs typeface="Courier New"/>
                <a:sym typeface="Courier New"/>
              </a:rPr>
              <a:t>return temp;</a:t>
            </a:r>
          </a:p>
          <a:p>
            <a:pPr lvl="0" rtl="0">
              <a:spcBef>
                <a:spcPts val="0"/>
              </a:spcBef>
              <a:buClr>
                <a:schemeClr val="dk1"/>
              </a:buClr>
              <a:buSzPct val="78571"/>
              <a:buFont typeface="Arial"/>
              <a:buNone/>
            </a:pPr>
            <a:r>
              <a:rPr lang="en" sz="1400">
                <a:latin typeface="Courier New"/>
                <a:ea typeface="Courier New"/>
                <a:cs typeface="Courier New"/>
                <a:sym typeface="Courier New"/>
              </a:rPr>
              <a:t>}</a:t>
            </a:r>
          </a:p>
          <a:p>
            <a:pPr lvl="0" rtl="0">
              <a:spcBef>
                <a:spcPts val="0"/>
              </a:spcBef>
              <a:buClr>
                <a:schemeClr val="dk1"/>
              </a:buClr>
              <a:buFont typeface="Arial"/>
              <a:buNone/>
            </a:pPr>
            <a:r>
              <a:t/>
            </a:r>
            <a:endParaRPr sz="1100"/>
          </a:p>
          <a:p>
            <a:pPr>
              <a:spcBef>
                <a:spcPts val="0"/>
              </a:spcBef>
              <a:buNone/>
            </a:pPr>
            <a:r>
              <a:t/>
            </a:r>
            <a:endParaRPr sz="1100"/>
          </a:p>
        </p:txBody>
      </p:sp>
      <p:sp>
        <p:nvSpPr>
          <p:cNvPr id="161" name="Shape 1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17</a:t>
            </a:r>
          </a:p>
        </p:txBody>
      </p:sp>
    </p:spTree>
  </p:cSld>
  <p:clrMapOvr>
    <a:masterClrMapping/>
  </p:clrMapOvr>
  <p:transition spd="slow">
    <p:cut/>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65" name="Shape 165"/>
        <p:cNvGrpSpPr/>
        <p:nvPr/>
      </p:nvGrpSpPr>
      <p:grpSpPr>
        <a:xfrm>
          <a:off x="0" y="0"/>
          <a:ext cx="0" cy="0"/>
          <a:chOff x="0" y="0"/>
          <a:chExt cx="0" cy="0"/>
        </a:xfrm>
      </p:grpSpPr>
      <p:sp>
        <p:nvSpPr>
          <p:cNvPr id="166" name="Shape 166"/>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7 - Solution</a:t>
            </a:r>
          </a:p>
        </p:txBody>
      </p:sp>
      <p:sp>
        <p:nvSpPr>
          <p:cNvPr id="167" name="Shape 167"/>
          <p:cNvSpPr txBox="1"/>
          <p:nvPr>
            <p:ph idx="1" type="body"/>
          </p:nvPr>
        </p:nvSpPr>
        <p:spPr>
          <a:xfrm>
            <a:off x="4692275" y="1600200"/>
            <a:ext cx="4225499" cy="3033899"/>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1. int findMax(int a, int b, int c) {</a:t>
            </a:r>
          </a:p>
          <a:p>
            <a:pPr indent="0" lvl="0" marL="0" rtl="0">
              <a:spcBef>
                <a:spcPts val="0"/>
              </a:spcBef>
              <a:buNone/>
            </a:pPr>
            <a:r>
              <a:rPr lang="en" sz="1400">
                <a:latin typeface="Courier New"/>
                <a:ea typeface="Courier New"/>
                <a:cs typeface="Courier New"/>
                <a:sym typeface="Courier New"/>
              </a:rPr>
              <a:t>2. 	int temp;</a:t>
            </a:r>
          </a:p>
          <a:p>
            <a:pPr indent="0" lvl="0" marL="0" rtl="0">
              <a:spcBef>
                <a:spcPts val="0"/>
              </a:spcBef>
              <a:buNone/>
            </a:pPr>
            <a:r>
              <a:rPr lang="en" sz="1400">
                <a:latin typeface="Courier New"/>
                <a:ea typeface="Courier New"/>
                <a:cs typeface="Courier New"/>
                <a:sym typeface="Courier New"/>
              </a:rPr>
              <a:t>3. 	if (a&gt;b)</a:t>
            </a:r>
          </a:p>
          <a:p>
            <a:pPr indent="0" lvl="0" marL="0" rtl="0">
              <a:spcBef>
                <a:spcPts val="0"/>
              </a:spcBef>
              <a:buNone/>
            </a:pPr>
            <a:r>
              <a:rPr lang="en" sz="1400">
                <a:latin typeface="Courier New"/>
                <a:ea typeface="Courier New"/>
                <a:cs typeface="Courier New"/>
                <a:sym typeface="Courier New"/>
              </a:rPr>
              <a:t>4. 		temp=a;</a:t>
            </a:r>
          </a:p>
          <a:p>
            <a:pPr indent="0" lvl="0" marL="0" rtl="0">
              <a:spcBef>
                <a:spcPts val="0"/>
              </a:spcBef>
              <a:buNone/>
            </a:pPr>
            <a:r>
              <a:rPr lang="en" sz="1400">
                <a:latin typeface="Courier New"/>
                <a:ea typeface="Courier New"/>
                <a:cs typeface="Courier New"/>
                <a:sym typeface="Courier New"/>
              </a:rPr>
              <a:t>5.	else</a:t>
            </a:r>
          </a:p>
          <a:p>
            <a:pPr indent="0" lvl="0" marL="0" rtl="0">
              <a:spcBef>
                <a:spcPts val="0"/>
              </a:spcBef>
              <a:buNone/>
            </a:pPr>
            <a:r>
              <a:rPr lang="en" sz="1400">
                <a:latin typeface="Courier New"/>
                <a:ea typeface="Courier New"/>
                <a:cs typeface="Courier New"/>
                <a:sym typeface="Courier New"/>
              </a:rPr>
              <a:t>6.		temp=b;</a:t>
            </a:r>
          </a:p>
          <a:p>
            <a:pPr indent="0" lvl="0" marL="0" rtl="0">
              <a:spcBef>
                <a:spcPts val="0"/>
              </a:spcBef>
              <a:buNone/>
            </a:pPr>
            <a:r>
              <a:rPr lang="en" sz="1400">
                <a:latin typeface="Courier New"/>
                <a:ea typeface="Courier New"/>
                <a:cs typeface="Courier New"/>
                <a:sym typeface="Courier New"/>
              </a:rPr>
              <a:t>7.  if (c&gt;temp)</a:t>
            </a:r>
          </a:p>
          <a:p>
            <a:pPr indent="0" lvl="0" marL="0" rtl="0">
              <a:spcBef>
                <a:spcPts val="0"/>
              </a:spcBef>
              <a:buNone/>
            </a:pPr>
            <a:r>
              <a:rPr lang="en" sz="1400">
                <a:latin typeface="Courier New"/>
                <a:ea typeface="Courier New"/>
                <a:cs typeface="Courier New"/>
                <a:sym typeface="Courier New"/>
              </a:rPr>
              <a:t>8.		temp = c;</a:t>
            </a:r>
          </a:p>
          <a:p>
            <a:pPr indent="0" lvl="0" marL="0" rtl="0">
              <a:spcBef>
                <a:spcPts val="0"/>
              </a:spcBef>
              <a:buNone/>
            </a:pPr>
            <a:r>
              <a:rPr lang="en" sz="1400">
                <a:latin typeface="Courier New"/>
                <a:ea typeface="Courier New"/>
                <a:cs typeface="Courier New"/>
                <a:sym typeface="Courier New"/>
              </a:rPr>
              <a:t>9.  return temp;</a:t>
            </a:r>
          </a:p>
          <a:p>
            <a:pPr lvl="0" rtl="0">
              <a:spcBef>
                <a:spcPts val="0"/>
              </a:spcBef>
              <a:buNone/>
            </a:pPr>
            <a:r>
              <a:rPr lang="en" sz="1400">
                <a:latin typeface="Courier New"/>
                <a:ea typeface="Courier New"/>
                <a:cs typeface="Courier New"/>
                <a:sym typeface="Courier New"/>
              </a:rPr>
              <a:t>10. }</a:t>
            </a:r>
          </a:p>
          <a:p>
            <a:pPr lvl="0" rtl="0">
              <a:spcBef>
                <a:spcPts val="0"/>
              </a:spcBef>
              <a:buNone/>
            </a:pPr>
            <a:r>
              <a:t/>
            </a:r>
            <a:endParaRPr sz="1100"/>
          </a:p>
          <a:p>
            <a:pPr lvl="0" rtl="0">
              <a:spcBef>
                <a:spcPts val="0"/>
              </a:spcBef>
              <a:buNone/>
            </a:pPr>
            <a:r>
              <a:t/>
            </a:r>
            <a:endParaRPr sz="1100"/>
          </a:p>
        </p:txBody>
      </p:sp>
      <p:sp>
        <p:nvSpPr>
          <p:cNvPr id="168" name="Shape 168"/>
          <p:cNvSpPr/>
          <p:nvPr/>
        </p:nvSpPr>
        <p:spPr>
          <a:xfrm>
            <a:off x="1265350" y="1893200"/>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2</a:t>
            </a:r>
          </a:p>
        </p:txBody>
      </p:sp>
      <p:sp>
        <p:nvSpPr>
          <p:cNvPr id="169" name="Shape 169"/>
          <p:cNvSpPr/>
          <p:nvPr/>
        </p:nvSpPr>
        <p:spPr>
          <a:xfrm>
            <a:off x="1328200" y="2472725"/>
            <a:ext cx="444300" cy="4829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3</a:t>
            </a:r>
          </a:p>
        </p:txBody>
      </p:sp>
      <p:cxnSp>
        <p:nvCxnSpPr>
          <p:cNvPr id="170" name="Shape 170"/>
          <p:cNvCxnSpPr>
            <a:stCxn id="168" idx="2"/>
            <a:endCxn id="169" idx="0"/>
          </p:cNvCxnSpPr>
          <p:nvPr/>
        </p:nvCxnSpPr>
        <p:spPr>
          <a:xfrm>
            <a:off x="1550349" y="2211800"/>
            <a:ext cx="0" cy="261000"/>
          </a:xfrm>
          <a:prstGeom prst="straightConnector1">
            <a:avLst/>
          </a:prstGeom>
          <a:noFill/>
          <a:ln cap="flat" cmpd="sng" w="19050">
            <a:solidFill>
              <a:schemeClr val="dk2"/>
            </a:solidFill>
            <a:prstDash val="solid"/>
            <a:round/>
            <a:headEnd len="lg" w="lg" type="none"/>
            <a:tailEnd len="lg" w="lg" type="triangle"/>
          </a:ln>
        </p:spPr>
      </p:cxnSp>
      <p:sp>
        <p:nvSpPr>
          <p:cNvPr id="171" name="Shape 171"/>
          <p:cNvSpPr/>
          <p:nvPr/>
        </p:nvSpPr>
        <p:spPr>
          <a:xfrm>
            <a:off x="1265350" y="3216650"/>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6</a:t>
            </a:r>
          </a:p>
        </p:txBody>
      </p:sp>
      <p:sp>
        <p:nvSpPr>
          <p:cNvPr id="172" name="Shape 172"/>
          <p:cNvSpPr/>
          <p:nvPr/>
        </p:nvSpPr>
        <p:spPr>
          <a:xfrm>
            <a:off x="2178675" y="2554925"/>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4</a:t>
            </a:r>
          </a:p>
        </p:txBody>
      </p:sp>
      <p:cxnSp>
        <p:nvCxnSpPr>
          <p:cNvPr id="173" name="Shape 173"/>
          <p:cNvCxnSpPr>
            <a:stCxn id="169" idx="2"/>
            <a:endCxn id="171" idx="0"/>
          </p:cNvCxnSpPr>
          <p:nvPr/>
        </p:nvCxnSpPr>
        <p:spPr>
          <a:xfrm>
            <a:off x="1550350" y="2955724"/>
            <a:ext cx="0" cy="261000"/>
          </a:xfrm>
          <a:prstGeom prst="straightConnector1">
            <a:avLst/>
          </a:prstGeom>
          <a:noFill/>
          <a:ln cap="flat" cmpd="sng" w="19050">
            <a:solidFill>
              <a:schemeClr val="dk2"/>
            </a:solidFill>
            <a:prstDash val="solid"/>
            <a:round/>
            <a:headEnd len="lg" w="lg" type="none"/>
            <a:tailEnd len="lg" w="lg" type="triangle"/>
          </a:ln>
        </p:spPr>
      </p:cxnSp>
      <p:cxnSp>
        <p:nvCxnSpPr>
          <p:cNvPr id="174" name="Shape 174"/>
          <p:cNvCxnSpPr>
            <a:stCxn id="169" idx="3"/>
            <a:endCxn id="172" idx="1"/>
          </p:cNvCxnSpPr>
          <p:nvPr/>
        </p:nvCxnSpPr>
        <p:spPr>
          <a:xfrm>
            <a:off x="1772500" y="2714224"/>
            <a:ext cx="406200" cy="0"/>
          </a:xfrm>
          <a:prstGeom prst="straightConnector1">
            <a:avLst/>
          </a:prstGeom>
          <a:noFill/>
          <a:ln cap="flat" cmpd="sng" w="19050">
            <a:solidFill>
              <a:schemeClr val="dk2"/>
            </a:solidFill>
            <a:prstDash val="solid"/>
            <a:round/>
            <a:headEnd len="lg" w="lg" type="none"/>
            <a:tailEnd len="lg" w="lg" type="triangle"/>
          </a:ln>
        </p:spPr>
      </p:cxnSp>
      <p:sp>
        <p:nvSpPr>
          <p:cNvPr id="175" name="Shape 175"/>
          <p:cNvSpPr txBox="1"/>
          <p:nvPr/>
        </p:nvSpPr>
        <p:spPr>
          <a:xfrm>
            <a:off x="1815925" y="2356825"/>
            <a:ext cx="241499" cy="197999"/>
          </a:xfrm>
          <a:prstGeom prst="rect">
            <a:avLst/>
          </a:prstGeom>
          <a:noFill/>
          <a:ln>
            <a:noFill/>
          </a:ln>
        </p:spPr>
        <p:txBody>
          <a:bodyPr anchorCtr="0" anchor="t" bIns="91425" lIns="91425" rIns="91425" tIns="91425">
            <a:noAutofit/>
          </a:bodyPr>
          <a:lstStyle/>
          <a:p>
            <a:pPr>
              <a:spcBef>
                <a:spcPts val="0"/>
              </a:spcBef>
              <a:buNone/>
            </a:pPr>
            <a:r>
              <a:rPr lang="en"/>
              <a:t>T</a:t>
            </a:r>
          </a:p>
        </p:txBody>
      </p:sp>
      <p:sp>
        <p:nvSpPr>
          <p:cNvPr id="176" name="Shape 176"/>
          <p:cNvSpPr txBox="1"/>
          <p:nvPr/>
        </p:nvSpPr>
        <p:spPr>
          <a:xfrm>
            <a:off x="1033525" y="2839800"/>
            <a:ext cx="241499" cy="197999"/>
          </a:xfrm>
          <a:prstGeom prst="rect">
            <a:avLst/>
          </a:prstGeom>
          <a:noFill/>
          <a:ln>
            <a:noFill/>
          </a:ln>
        </p:spPr>
        <p:txBody>
          <a:bodyPr anchorCtr="0" anchor="t" bIns="91425" lIns="91425" rIns="91425" tIns="91425">
            <a:noAutofit/>
          </a:bodyPr>
          <a:lstStyle/>
          <a:p>
            <a:pPr>
              <a:spcBef>
                <a:spcPts val="0"/>
              </a:spcBef>
              <a:buNone/>
            </a:pPr>
            <a:r>
              <a:rPr lang="en"/>
              <a:t>F</a:t>
            </a:r>
          </a:p>
        </p:txBody>
      </p:sp>
      <p:sp>
        <p:nvSpPr>
          <p:cNvPr id="177" name="Shape 177"/>
          <p:cNvSpPr/>
          <p:nvPr/>
        </p:nvSpPr>
        <p:spPr>
          <a:xfrm>
            <a:off x="1265350" y="4575662"/>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8</a:t>
            </a:r>
          </a:p>
        </p:txBody>
      </p:sp>
      <p:sp>
        <p:nvSpPr>
          <p:cNvPr id="178" name="Shape 178"/>
          <p:cNvSpPr/>
          <p:nvPr/>
        </p:nvSpPr>
        <p:spPr>
          <a:xfrm>
            <a:off x="1328200" y="3796175"/>
            <a:ext cx="444300" cy="482999"/>
          </a:xfrm>
          <a:prstGeom prst="diamond">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7</a:t>
            </a:r>
          </a:p>
        </p:txBody>
      </p:sp>
      <p:cxnSp>
        <p:nvCxnSpPr>
          <p:cNvPr id="179" name="Shape 179"/>
          <p:cNvCxnSpPr>
            <a:stCxn id="171" idx="2"/>
            <a:endCxn id="178" idx="0"/>
          </p:cNvCxnSpPr>
          <p:nvPr/>
        </p:nvCxnSpPr>
        <p:spPr>
          <a:xfrm>
            <a:off x="1550349" y="3535250"/>
            <a:ext cx="0" cy="261000"/>
          </a:xfrm>
          <a:prstGeom prst="straightConnector1">
            <a:avLst/>
          </a:prstGeom>
          <a:noFill/>
          <a:ln cap="flat" cmpd="sng" w="19050">
            <a:solidFill>
              <a:schemeClr val="dk2"/>
            </a:solidFill>
            <a:prstDash val="solid"/>
            <a:round/>
            <a:headEnd len="lg" w="lg" type="none"/>
            <a:tailEnd len="lg" w="lg" type="triangle"/>
          </a:ln>
        </p:spPr>
      </p:cxnSp>
      <p:cxnSp>
        <p:nvCxnSpPr>
          <p:cNvPr id="180" name="Shape 180"/>
          <p:cNvCxnSpPr>
            <a:stCxn id="178" idx="2"/>
            <a:endCxn id="177" idx="0"/>
          </p:cNvCxnSpPr>
          <p:nvPr/>
        </p:nvCxnSpPr>
        <p:spPr>
          <a:xfrm>
            <a:off x="1550350" y="4279174"/>
            <a:ext cx="0" cy="296400"/>
          </a:xfrm>
          <a:prstGeom prst="straightConnector1">
            <a:avLst/>
          </a:prstGeom>
          <a:noFill/>
          <a:ln cap="flat" cmpd="sng" w="19050">
            <a:solidFill>
              <a:schemeClr val="dk2"/>
            </a:solidFill>
            <a:prstDash val="solid"/>
            <a:round/>
            <a:headEnd len="lg" w="lg" type="none"/>
            <a:tailEnd len="lg" w="lg" type="triangle"/>
          </a:ln>
        </p:spPr>
      </p:cxnSp>
      <p:sp>
        <p:nvSpPr>
          <p:cNvPr id="181" name="Shape 181"/>
          <p:cNvSpPr/>
          <p:nvPr/>
        </p:nvSpPr>
        <p:spPr>
          <a:xfrm>
            <a:off x="1265350" y="5237375"/>
            <a:ext cx="569999" cy="3186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a:t>9</a:t>
            </a:r>
          </a:p>
        </p:txBody>
      </p:sp>
      <p:cxnSp>
        <p:nvCxnSpPr>
          <p:cNvPr id="182" name="Shape 182"/>
          <p:cNvCxnSpPr>
            <a:stCxn id="177" idx="2"/>
            <a:endCxn id="181" idx="0"/>
          </p:cNvCxnSpPr>
          <p:nvPr/>
        </p:nvCxnSpPr>
        <p:spPr>
          <a:xfrm>
            <a:off x="1550349" y="4894262"/>
            <a:ext cx="0" cy="343200"/>
          </a:xfrm>
          <a:prstGeom prst="straightConnector1">
            <a:avLst/>
          </a:prstGeom>
          <a:noFill/>
          <a:ln cap="flat" cmpd="sng" w="19050">
            <a:solidFill>
              <a:schemeClr val="dk2"/>
            </a:solidFill>
            <a:prstDash val="solid"/>
            <a:round/>
            <a:headEnd len="lg" w="lg" type="none"/>
            <a:tailEnd len="lg" w="lg" type="triangle"/>
          </a:ln>
        </p:spPr>
      </p:cxnSp>
      <p:cxnSp>
        <p:nvCxnSpPr>
          <p:cNvPr id="183" name="Shape 183"/>
          <p:cNvCxnSpPr>
            <a:stCxn id="172" idx="2"/>
            <a:endCxn id="178" idx="0"/>
          </p:cNvCxnSpPr>
          <p:nvPr/>
        </p:nvCxnSpPr>
        <p:spPr>
          <a:xfrm flipH="1">
            <a:off x="1550474" y="2873525"/>
            <a:ext cx="913200" cy="922500"/>
          </a:xfrm>
          <a:prstGeom prst="straightConnector1">
            <a:avLst/>
          </a:prstGeom>
          <a:noFill/>
          <a:ln cap="flat" cmpd="sng" w="19050">
            <a:solidFill>
              <a:schemeClr val="dk2"/>
            </a:solidFill>
            <a:prstDash val="solid"/>
            <a:round/>
            <a:headEnd len="lg" w="lg" type="none"/>
            <a:tailEnd len="lg" w="lg" type="triangle"/>
          </a:ln>
        </p:spPr>
      </p:cxnSp>
      <p:sp>
        <p:nvSpPr>
          <p:cNvPr id="184" name="Shape 184"/>
          <p:cNvSpPr/>
          <p:nvPr/>
        </p:nvSpPr>
        <p:spPr>
          <a:xfrm>
            <a:off x="1564775" y="4259675"/>
            <a:ext cx="1062525" cy="936950"/>
          </a:xfrm>
          <a:custGeom>
            <a:pathLst>
              <a:path extrusionOk="0" h="37478" w="42501">
                <a:moveTo>
                  <a:pt x="0" y="0"/>
                </a:moveTo>
                <a:lnTo>
                  <a:pt x="42501" y="13910"/>
                </a:lnTo>
                <a:lnTo>
                  <a:pt x="7728" y="37478"/>
                </a:lnTo>
              </a:path>
            </a:pathLst>
          </a:custGeom>
          <a:noFill/>
          <a:ln cap="flat" cmpd="sng" w="19050">
            <a:solidFill>
              <a:schemeClr val="dk2"/>
            </a:solidFill>
            <a:prstDash val="solid"/>
            <a:round/>
            <a:headEnd len="lg" w="lg" type="none"/>
            <a:tailEnd len="lg" w="lg" type="triangle"/>
          </a:ln>
        </p:spPr>
      </p:sp>
      <p:sp>
        <p:nvSpPr>
          <p:cNvPr id="185" name="Shape 185"/>
          <p:cNvSpPr txBox="1"/>
          <p:nvPr/>
        </p:nvSpPr>
        <p:spPr>
          <a:xfrm>
            <a:off x="1188075" y="4288675"/>
            <a:ext cx="241499" cy="127500"/>
          </a:xfrm>
          <a:prstGeom prst="rect">
            <a:avLst/>
          </a:prstGeom>
          <a:noFill/>
          <a:ln>
            <a:noFill/>
          </a:ln>
        </p:spPr>
        <p:txBody>
          <a:bodyPr anchorCtr="0" anchor="t" bIns="91425" lIns="91425" rIns="91425" tIns="91425">
            <a:noAutofit/>
          </a:bodyPr>
          <a:lstStyle/>
          <a:p>
            <a:pPr>
              <a:spcBef>
                <a:spcPts val="0"/>
              </a:spcBef>
              <a:buNone/>
            </a:pPr>
            <a:r>
              <a:rPr lang="en"/>
              <a:t>T</a:t>
            </a:r>
          </a:p>
        </p:txBody>
      </p:sp>
      <p:sp>
        <p:nvSpPr>
          <p:cNvPr id="186" name="Shape 186"/>
          <p:cNvSpPr txBox="1"/>
          <p:nvPr/>
        </p:nvSpPr>
        <p:spPr>
          <a:xfrm>
            <a:off x="2057425" y="4201725"/>
            <a:ext cx="406199" cy="127500"/>
          </a:xfrm>
          <a:prstGeom prst="rect">
            <a:avLst/>
          </a:prstGeom>
          <a:noFill/>
          <a:ln>
            <a:noFill/>
          </a:ln>
        </p:spPr>
        <p:txBody>
          <a:bodyPr anchorCtr="0" anchor="t" bIns="91425" lIns="91425" rIns="91425" tIns="91425">
            <a:noAutofit/>
          </a:bodyPr>
          <a:lstStyle/>
          <a:p>
            <a:pPr>
              <a:spcBef>
                <a:spcPts val="0"/>
              </a:spcBef>
              <a:buNone/>
            </a:pPr>
            <a:r>
              <a:rPr lang="en"/>
              <a:t>F</a:t>
            </a:r>
          </a:p>
        </p:txBody>
      </p:sp>
      <p:sp>
        <p:nvSpPr>
          <p:cNvPr id="187" name="Shape 187"/>
          <p:cNvSpPr txBox="1"/>
          <p:nvPr/>
        </p:nvSpPr>
        <p:spPr>
          <a:xfrm>
            <a:off x="4354775" y="4685775"/>
            <a:ext cx="1779300" cy="693000"/>
          </a:xfrm>
          <a:prstGeom prst="rect">
            <a:avLst/>
          </a:prstGeom>
          <a:noFill/>
          <a:ln>
            <a:noFill/>
          </a:ln>
        </p:spPr>
        <p:txBody>
          <a:bodyPr anchorCtr="0" anchor="t" bIns="91425" lIns="91425" rIns="91425" tIns="91425">
            <a:noAutofit/>
          </a:bodyPr>
          <a:lstStyle/>
          <a:p>
            <a:pPr rtl="0">
              <a:spcBef>
                <a:spcPts val="0"/>
              </a:spcBef>
              <a:buNone/>
            </a:pPr>
            <a:r>
              <a:rPr lang="en"/>
              <a:t>Statement:</a:t>
            </a:r>
          </a:p>
          <a:p>
            <a:pPr>
              <a:spcBef>
                <a:spcPts val="0"/>
              </a:spcBef>
              <a:buNone/>
            </a:pPr>
            <a:r>
              <a:rPr lang="en"/>
              <a:t>(3,2,4), (2,3,4)</a:t>
            </a:r>
          </a:p>
        </p:txBody>
      </p:sp>
      <p:sp>
        <p:nvSpPr>
          <p:cNvPr id="188" name="Shape 188"/>
          <p:cNvSpPr/>
          <p:nvPr/>
        </p:nvSpPr>
        <p:spPr>
          <a:xfrm>
            <a:off x="1303700" y="1960162"/>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00"/>
            </a:solidFill>
            <a:prstDash val="solid"/>
            <a:round/>
            <a:headEnd len="lg" w="lg" type="none"/>
            <a:tailEnd len="lg" w="lg" type="none"/>
          </a:ln>
        </p:spPr>
      </p:sp>
      <p:sp>
        <p:nvSpPr>
          <p:cNvPr id="189" name="Shape 189"/>
          <p:cNvSpPr/>
          <p:nvPr/>
        </p:nvSpPr>
        <p:spPr>
          <a:xfrm>
            <a:off x="1451362" y="1888025"/>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00"/>
            </a:solidFill>
            <a:prstDash val="solid"/>
            <a:round/>
            <a:headEnd len="lg" w="lg" type="none"/>
            <a:tailEnd len="lg" w="lg" type="none"/>
          </a:ln>
        </p:spPr>
      </p:sp>
      <p:sp>
        <p:nvSpPr>
          <p:cNvPr id="190" name="Shape 190"/>
          <p:cNvSpPr txBox="1"/>
          <p:nvPr/>
        </p:nvSpPr>
        <p:spPr>
          <a:xfrm>
            <a:off x="4354775" y="5227650"/>
            <a:ext cx="1779300" cy="693000"/>
          </a:xfrm>
          <a:prstGeom prst="rect">
            <a:avLst/>
          </a:prstGeom>
          <a:noFill/>
          <a:ln>
            <a:noFill/>
          </a:ln>
        </p:spPr>
        <p:txBody>
          <a:bodyPr anchorCtr="0" anchor="t" bIns="91425" lIns="91425" rIns="91425" tIns="91425">
            <a:noAutofit/>
          </a:bodyPr>
          <a:lstStyle/>
          <a:p>
            <a:pPr lvl="0" rtl="0">
              <a:spcBef>
                <a:spcPts val="0"/>
              </a:spcBef>
              <a:buNone/>
            </a:pPr>
            <a:r>
              <a:rPr lang="en"/>
              <a:t>Branch:</a:t>
            </a:r>
          </a:p>
          <a:p>
            <a:pPr lvl="0" rtl="0">
              <a:spcBef>
                <a:spcPts val="0"/>
              </a:spcBef>
              <a:buNone/>
            </a:pPr>
            <a:r>
              <a:rPr lang="en"/>
              <a:t>(3,2,4), (3,4,1)</a:t>
            </a:r>
          </a:p>
        </p:txBody>
      </p:sp>
      <p:sp>
        <p:nvSpPr>
          <p:cNvPr id="191" name="Shape 191"/>
          <p:cNvSpPr txBox="1"/>
          <p:nvPr/>
        </p:nvSpPr>
        <p:spPr>
          <a:xfrm>
            <a:off x="6255300" y="4719375"/>
            <a:ext cx="2371499" cy="693000"/>
          </a:xfrm>
          <a:prstGeom prst="rect">
            <a:avLst/>
          </a:prstGeom>
          <a:noFill/>
          <a:ln>
            <a:noFill/>
          </a:ln>
        </p:spPr>
        <p:txBody>
          <a:bodyPr anchorCtr="0" anchor="t" bIns="91425" lIns="91425" rIns="91425" tIns="91425">
            <a:noAutofit/>
          </a:bodyPr>
          <a:lstStyle/>
          <a:p>
            <a:pPr lvl="0" rtl="0">
              <a:spcBef>
                <a:spcPts val="0"/>
              </a:spcBef>
              <a:buNone/>
            </a:pPr>
            <a:r>
              <a:rPr lang="en"/>
              <a:t>Path:</a:t>
            </a:r>
          </a:p>
          <a:p>
            <a:pPr lvl="0" rtl="0">
              <a:spcBef>
                <a:spcPts val="0"/>
              </a:spcBef>
              <a:buNone/>
            </a:pPr>
            <a:r>
              <a:rPr lang="en"/>
              <a:t>(4,2,5), (4,2,1), (2,3,4), (2,3,1)</a:t>
            </a:r>
          </a:p>
        </p:txBody>
      </p:sp>
      <p:sp>
        <p:nvSpPr>
          <p:cNvPr id="192" name="Shape 192"/>
          <p:cNvSpPr/>
          <p:nvPr/>
        </p:nvSpPr>
        <p:spPr>
          <a:xfrm>
            <a:off x="1303700" y="1893187"/>
            <a:ext cx="1913625" cy="3361775"/>
          </a:xfrm>
          <a:custGeom>
            <a:pathLst>
              <a:path extrusionOk="0" h="134471" w="76545">
                <a:moveTo>
                  <a:pt x="0" y="0"/>
                </a:moveTo>
                <a:lnTo>
                  <a:pt x="2069" y="28136"/>
                </a:lnTo>
                <a:lnTo>
                  <a:pt x="76545" y="26894"/>
                </a:lnTo>
                <a:lnTo>
                  <a:pt x="13240" y="82338"/>
                </a:lnTo>
                <a:lnTo>
                  <a:pt x="15723" y="112128"/>
                </a:lnTo>
                <a:lnTo>
                  <a:pt x="21515" y="134471"/>
                </a:lnTo>
              </a:path>
            </a:pathLst>
          </a:custGeom>
          <a:noFill/>
          <a:ln cap="flat" cmpd="sng" w="19050">
            <a:solidFill>
              <a:srgbClr val="FF00FF"/>
            </a:solidFill>
            <a:prstDash val="solid"/>
            <a:round/>
            <a:headEnd len="lg" w="lg" type="none"/>
            <a:tailEnd len="lg" w="lg" type="none"/>
          </a:ln>
        </p:spPr>
      </p:sp>
      <p:sp>
        <p:nvSpPr>
          <p:cNvPr id="193" name="Shape 193"/>
          <p:cNvSpPr/>
          <p:nvPr/>
        </p:nvSpPr>
        <p:spPr>
          <a:xfrm>
            <a:off x="1253000" y="1907287"/>
            <a:ext cx="1686050" cy="3516900"/>
          </a:xfrm>
          <a:custGeom>
            <a:pathLst>
              <a:path extrusionOk="0" h="140676" w="67442">
                <a:moveTo>
                  <a:pt x="0" y="0"/>
                </a:moveTo>
                <a:lnTo>
                  <a:pt x="2069" y="32686"/>
                </a:lnTo>
                <a:lnTo>
                  <a:pt x="67442" y="30617"/>
                </a:lnTo>
                <a:lnTo>
                  <a:pt x="7448" y="85647"/>
                </a:lnTo>
                <a:lnTo>
                  <a:pt x="55443" y="112955"/>
                </a:lnTo>
                <a:lnTo>
                  <a:pt x="5793" y="140676"/>
                </a:lnTo>
              </a:path>
            </a:pathLst>
          </a:custGeom>
          <a:noFill/>
          <a:ln cap="flat" cmpd="sng" w="19050">
            <a:solidFill>
              <a:srgbClr val="FF00FF"/>
            </a:solidFill>
            <a:prstDash val="solid"/>
            <a:round/>
            <a:headEnd len="lg" w="lg" type="none"/>
            <a:tailEnd len="lg" w="lg" type="none"/>
          </a:ln>
        </p:spPr>
      </p:sp>
      <p:sp>
        <p:nvSpPr>
          <p:cNvPr id="194" name="Shape 194"/>
          <p:cNvSpPr/>
          <p:nvPr/>
        </p:nvSpPr>
        <p:spPr>
          <a:xfrm>
            <a:off x="1473062" y="1824487"/>
            <a:ext cx="144800" cy="3372125"/>
          </a:xfrm>
          <a:custGeom>
            <a:pathLst>
              <a:path extrusionOk="0" h="134885" w="5792">
                <a:moveTo>
                  <a:pt x="2896" y="0"/>
                </a:moveTo>
                <a:lnTo>
                  <a:pt x="2896" y="26894"/>
                </a:lnTo>
                <a:lnTo>
                  <a:pt x="1241" y="55444"/>
                </a:lnTo>
                <a:lnTo>
                  <a:pt x="0" y="81096"/>
                </a:lnTo>
                <a:lnTo>
                  <a:pt x="414" y="111301"/>
                </a:lnTo>
                <a:lnTo>
                  <a:pt x="5792" y="134885"/>
                </a:lnTo>
              </a:path>
            </a:pathLst>
          </a:custGeom>
          <a:noFill/>
          <a:ln cap="flat" cmpd="sng" w="19050">
            <a:solidFill>
              <a:srgbClr val="FF00FF"/>
            </a:solidFill>
            <a:prstDash val="solid"/>
            <a:round/>
            <a:headEnd len="lg" w="lg" type="none"/>
            <a:tailEnd len="lg" w="lg" type="none"/>
          </a:ln>
        </p:spPr>
      </p:sp>
      <p:sp>
        <p:nvSpPr>
          <p:cNvPr id="195" name="Shape 195"/>
          <p:cNvSpPr/>
          <p:nvPr/>
        </p:nvSpPr>
        <p:spPr>
          <a:xfrm>
            <a:off x="1550350" y="1965612"/>
            <a:ext cx="982675" cy="3216950"/>
          </a:xfrm>
          <a:custGeom>
            <a:pathLst>
              <a:path extrusionOk="0" h="128678" w="39307">
                <a:moveTo>
                  <a:pt x="2069" y="0"/>
                </a:moveTo>
                <a:lnTo>
                  <a:pt x="0" y="81096"/>
                </a:lnTo>
                <a:lnTo>
                  <a:pt x="39307" y="106335"/>
                </a:lnTo>
                <a:lnTo>
                  <a:pt x="4965" y="128678"/>
                </a:lnTo>
              </a:path>
            </a:pathLst>
          </a:custGeom>
          <a:noFill/>
          <a:ln cap="flat" cmpd="sng" w="19050">
            <a:solidFill>
              <a:srgbClr val="FF00FF"/>
            </a:solidFill>
            <a:prstDash val="solid"/>
            <a:round/>
            <a:headEnd len="lg" w="lg" type="none"/>
            <a:tailEnd len="lg" w="lg" type="none"/>
          </a:ln>
        </p:spPr>
      </p:sp>
      <p:sp>
        <p:nvSpPr>
          <p:cNvPr id="196" name="Shape 1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18</a:t>
            </a:r>
          </a:p>
        </p:txBody>
      </p:sp>
      <p:sp>
        <p:nvSpPr>
          <p:cNvPr id="197" name="Shape 197"/>
          <p:cNvSpPr/>
          <p:nvPr/>
        </p:nvSpPr>
        <p:spPr>
          <a:xfrm>
            <a:off x="1492975" y="1934350"/>
            <a:ext cx="1206125" cy="3279475"/>
          </a:xfrm>
          <a:custGeom>
            <a:pathLst>
              <a:path extrusionOk="0" h="131179" w="48245">
                <a:moveTo>
                  <a:pt x="0" y="0"/>
                </a:moveTo>
                <a:lnTo>
                  <a:pt x="1196" y="84529"/>
                </a:lnTo>
                <a:lnTo>
                  <a:pt x="48245" y="106060"/>
                </a:lnTo>
                <a:lnTo>
                  <a:pt x="5980" y="131179"/>
                </a:lnTo>
              </a:path>
            </a:pathLst>
          </a:custGeom>
          <a:noFill/>
          <a:ln cap="flat" cmpd="sng" w="19050">
            <a:solidFill>
              <a:srgbClr val="274E13"/>
            </a:solidFill>
            <a:prstDash val="solid"/>
            <a:round/>
            <a:headEnd len="lg" w="lg" type="none"/>
            <a:tailEnd len="lg" w="lg" type="none"/>
          </a:ln>
        </p:spPr>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1"/>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1"/>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1"/>
                                        <p:tgtEl>
                                          <p:spTgt spid="1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0"/>
                                        </p:tgtEl>
                                        <p:attrNameLst>
                                          <p:attrName>style.visibility</p:attrName>
                                        </p:attrNameLst>
                                      </p:cBhvr>
                                      <p:to>
                                        <p:strVal val="visible"/>
                                      </p:to>
                                    </p:set>
                                    <p:animEffect filter="fade" transition="in">
                                      <p:cBhvr>
                                        <p:cTn dur="1"/>
                                        <p:tgtEl>
                                          <p:spTgt spid="1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gtEl>
                                        <p:attrNameLst>
                                          <p:attrName>style.visibility</p:attrName>
                                        </p:attrNameLst>
                                      </p:cBhvr>
                                      <p:to>
                                        <p:strVal val="visible"/>
                                      </p:to>
                                    </p:set>
                                    <p:animEffect filter="fade" transition="in">
                                      <p:cBhvr>
                                        <p:cTn dur="1"/>
                                        <p:tgtEl>
                                          <p:spTgt spid="1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88"/>
                                        </p:tgtEl>
                                      </p:cBhvr>
                                    </p:animEffect>
                                    <p:set>
                                      <p:cBhvr>
                                        <p:cTn dur="1" fill="hold">
                                          <p:stCondLst>
                                            <p:cond delay="0"/>
                                          </p:stCondLst>
                                        </p:cTn>
                                        <p:tgtEl>
                                          <p:spTgt spid="18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89"/>
                                        </p:tgtEl>
                                      </p:cBhvr>
                                    </p:animEffect>
                                    <p:set>
                                      <p:cBhvr>
                                        <p:cTn dur="1" fill="hold">
                                          <p:stCondLst>
                                            <p:cond delay="0"/>
                                          </p:stCondLst>
                                        </p:cTn>
                                        <p:tgtEl>
                                          <p:spTgt spid="189"/>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97"/>
                                        </p:tgtEl>
                                      </p:cBhvr>
                                    </p:animEffect>
                                    <p:set>
                                      <p:cBhvr>
                                        <p:cTn dur="1" fill="hold">
                                          <p:stCondLst>
                                            <p:cond delay="0"/>
                                          </p:stCondLst>
                                        </p:cTn>
                                        <p:tgtEl>
                                          <p:spTgt spid="19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91"/>
                                        </p:tgtEl>
                                        <p:attrNameLst>
                                          <p:attrName>style.visibility</p:attrName>
                                        </p:attrNameLst>
                                      </p:cBhvr>
                                      <p:to>
                                        <p:strVal val="visible"/>
                                      </p:to>
                                    </p:set>
                                    <p:animEffect filter="fade" transition="in">
                                      <p:cBhvr>
                                        <p:cTn dur="1"/>
                                        <p:tgtEl>
                                          <p:spTgt spid="1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2"/>
                                        </p:tgtEl>
                                        <p:attrNameLst>
                                          <p:attrName>style.visibility</p:attrName>
                                        </p:attrNameLst>
                                      </p:cBhvr>
                                      <p:to>
                                        <p:strVal val="visible"/>
                                      </p:to>
                                    </p:set>
                                    <p:animEffect filter="fade" transition="in">
                                      <p:cBhvr>
                                        <p:cTn dur="1"/>
                                        <p:tgtEl>
                                          <p:spTgt spid="1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3"/>
                                        </p:tgtEl>
                                        <p:attrNameLst>
                                          <p:attrName>style.visibility</p:attrName>
                                        </p:attrNameLst>
                                      </p:cBhvr>
                                      <p:to>
                                        <p:strVal val="visible"/>
                                      </p:to>
                                    </p:set>
                                    <p:animEffect filter="fade" transition="in">
                                      <p:cBhvr>
                                        <p:cTn dur="1"/>
                                        <p:tgtEl>
                                          <p:spTgt spid="1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4"/>
                                        </p:tgtEl>
                                        <p:attrNameLst>
                                          <p:attrName>style.visibility</p:attrName>
                                        </p:attrNameLst>
                                      </p:cBhvr>
                                      <p:to>
                                        <p:strVal val="visible"/>
                                      </p:to>
                                    </p:set>
                                    <p:animEffect filter="fade" transition="in">
                                      <p:cBhvr>
                                        <p:cTn dur="1"/>
                                        <p:tgtEl>
                                          <p:spTgt spid="1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1"/>
                                        <p:tgtEl>
                                          <p:spTgt spid="19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01" name="Shape 201"/>
        <p:cNvGrpSpPr/>
        <p:nvPr/>
      </p:nvGrpSpPr>
      <p:grpSpPr>
        <a:xfrm>
          <a:off x="0" y="0"/>
          <a:ext cx="0" cy="0"/>
          <a:chOff x="0" y="0"/>
          <a:chExt cx="0" cy="0"/>
        </a:xfrm>
      </p:grpSpPr>
      <p:sp>
        <p:nvSpPr>
          <p:cNvPr id="202" name="Shape 202"/>
          <p:cNvSpPr txBox="1"/>
          <p:nvPr>
            <p:ph type="title"/>
          </p:nvPr>
        </p:nvSpPr>
        <p:spPr>
          <a:xfrm>
            <a:off x="457200" y="274637"/>
            <a:ext cx="8229600" cy="1143000"/>
          </a:xfrm>
          <a:prstGeom prst="rect">
            <a:avLst/>
          </a:prstGeom>
        </p:spPr>
        <p:txBody>
          <a:bodyPr anchorCtr="0" anchor="b" bIns="91425" lIns="91425" rIns="91425" tIns="91425">
            <a:noAutofit/>
          </a:bodyPr>
          <a:lstStyle/>
          <a:p>
            <a:pPr lvl="0" rtl="0">
              <a:spcBef>
                <a:spcPts val="0"/>
              </a:spcBef>
              <a:buNone/>
            </a:pPr>
            <a:r>
              <a:rPr lang="en"/>
              <a:t>Question 7 - Solution</a:t>
            </a:r>
          </a:p>
        </p:txBody>
      </p:sp>
      <p:sp>
        <p:nvSpPr>
          <p:cNvPr id="203" name="Shape 203"/>
          <p:cNvSpPr txBox="1"/>
          <p:nvPr>
            <p:ph idx="1" type="body"/>
          </p:nvPr>
        </p:nvSpPr>
        <p:spPr>
          <a:xfrm>
            <a:off x="457200" y="1600200"/>
            <a:ext cx="3994500" cy="17613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200"/>
              <a:t>Modify the program to introduce a fault such that even path coverage could miss the fault. </a:t>
            </a:r>
          </a:p>
        </p:txBody>
      </p:sp>
      <p:sp>
        <p:nvSpPr>
          <p:cNvPr id="204" name="Shape 204"/>
          <p:cNvSpPr txBox="1"/>
          <p:nvPr>
            <p:ph idx="2" type="body"/>
          </p:nvPr>
        </p:nvSpPr>
        <p:spPr>
          <a:xfrm>
            <a:off x="4692273" y="1600200"/>
            <a:ext cx="3994500" cy="4967700"/>
          </a:xfrm>
          <a:prstGeom prst="rect">
            <a:avLst/>
          </a:prstGeom>
        </p:spPr>
        <p:txBody>
          <a:bodyPr anchorCtr="0" anchor="t" bIns="91425" lIns="91425" rIns="91425" tIns="91425">
            <a:noAutofit/>
          </a:bodyPr>
          <a:lstStyle/>
          <a:p>
            <a:pPr lvl="0" rtl="0">
              <a:spcBef>
                <a:spcPts val="0"/>
              </a:spcBef>
              <a:buNone/>
            </a:pPr>
            <a:r>
              <a:rPr lang="en" sz="1400">
                <a:latin typeface="Courier New"/>
                <a:ea typeface="Courier New"/>
                <a:cs typeface="Courier New"/>
                <a:sym typeface="Courier New"/>
              </a:rPr>
              <a:t>int findMax(int a, int b, int c) {</a:t>
            </a:r>
          </a:p>
          <a:p>
            <a:pPr indent="457200" lvl="0" rtl="0">
              <a:spcBef>
                <a:spcPts val="0"/>
              </a:spcBef>
              <a:buNone/>
            </a:pPr>
            <a:r>
              <a:rPr lang="en" sz="1400">
                <a:latin typeface="Courier New"/>
                <a:ea typeface="Courier New"/>
                <a:cs typeface="Courier New"/>
                <a:sym typeface="Courier New"/>
              </a:rPr>
              <a:t>int temp;</a:t>
            </a:r>
          </a:p>
          <a:p>
            <a:pPr indent="457200" lvl="0" rtl="0">
              <a:spcBef>
                <a:spcPts val="0"/>
              </a:spcBef>
              <a:buNone/>
            </a:pPr>
            <a:r>
              <a:rPr lang="en" sz="1400">
                <a:latin typeface="Courier New"/>
                <a:ea typeface="Courier New"/>
                <a:cs typeface="Courier New"/>
                <a:sym typeface="Courier New"/>
              </a:rPr>
              <a:t>if (a&gt;b)</a:t>
            </a:r>
          </a:p>
          <a:p>
            <a:pPr indent="457200" lvl="0" marL="457200" rtl="0">
              <a:spcBef>
                <a:spcPts val="0"/>
              </a:spcBef>
              <a:buNone/>
            </a:pPr>
            <a:r>
              <a:rPr lang="en" sz="1400">
                <a:latin typeface="Courier New"/>
                <a:ea typeface="Courier New"/>
                <a:cs typeface="Courier New"/>
                <a:sym typeface="Courier New"/>
              </a:rPr>
              <a:t>temp=a;</a:t>
            </a:r>
          </a:p>
          <a:p>
            <a:pPr indent="457200" lvl="0" rtl="0">
              <a:spcBef>
                <a:spcPts val="0"/>
              </a:spcBef>
              <a:buNone/>
            </a:pPr>
            <a:r>
              <a:rPr lang="en" sz="1400">
                <a:latin typeface="Courier New"/>
                <a:ea typeface="Courier New"/>
                <a:cs typeface="Courier New"/>
                <a:sym typeface="Courier New"/>
              </a:rPr>
              <a:t>else</a:t>
            </a:r>
          </a:p>
          <a:p>
            <a:pPr indent="457200" lvl="0" marL="457200" rtl="0">
              <a:spcBef>
                <a:spcPts val="0"/>
              </a:spcBef>
              <a:buNone/>
            </a:pPr>
            <a:r>
              <a:rPr lang="en" sz="1400">
                <a:latin typeface="Courier New"/>
                <a:ea typeface="Courier New"/>
                <a:cs typeface="Courier New"/>
                <a:sym typeface="Courier New"/>
              </a:rPr>
              <a:t>temp=b;</a:t>
            </a:r>
          </a:p>
          <a:p>
            <a:pPr indent="457200" lvl="0" rtl="0">
              <a:spcBef>
                <a:spcPts val="0"/>
              </a:spcBef>
              <a:buNone/>
            </a:pPr>
            <a:r>
              <a:rPr lang="en" sz="1400">
                <a:latin typeface="Courier New"/>
                <a:ea typeface="Courier New"/>
                <a:cs typeface="Courier New"/>
                <a:sym typeface="Courier New"/>
              </a:rPr>
              <a:t>if (c&gt;temp)</a:t>
            </a:r>
          </a:p>
          <a:p>
            <a:pPr indent="457200" lvl="0" marL="457200" rtl="0">
              <a:spcBef>
                <a:spcPts val="0"/>
              </a:spcBef>
              <a:buNone/>
            </a:pPr>
            <a:r>
              <a:rPr lang="en" sz="1400">
                <a:latin typeface="Courier New"/>
                <a:ea typeface="Courier New"/>
                <a:cs typeface="Courier New"/>
                <a:sym typeface="Courier New"/>
              </a:rPr>
              <a:t>temp = c;</a:t>
            </a:r>
          </a:p>
          <a:p>
            <a:pPr indent="457200" lvl="0" rtl="0">
              <a:spcBef>
                <a:spcPts val="0"/>
              </a:spcBef>
              <a:buNone/>
            </a:pPr>
            <a:r>
              <a:rPr lang="en" sz="1400">
                <a:latin typeface="Courier New"/>
                <a:ea typeface="Courier New"/>
                <a:cs typeface="Courier New"/>
                <a:sym typeface="Courier New"/>
              </a:rPr>
              <a:t>return temp;</a:t>
            </a:r>
          </a:p>
          <a:p>
            <a:pPr lvl="0" rtl="0">
              <a:spcBef>
                <a:spcPts val="0"/>
              </a:spcBef>
              <a:buNone/>
            </a:pPr>
            <a:r>
              <a:rPr lang="en" sz="1400">
                <a:latin typeface="Courier New"/>
                <a:ea typeface="Courier New"/>
                <a:cs typeface="Courier New"/>
                <a:sym typeface="Courier New"/>
              </a:rPr>
              <a:t>}</a:t>
            </a:r>
          </a:p>
          <a:p>
            <a:pPr lvl="0" rtl="0">
              <a:spcBef>
                <a:spcPts val="0"/>
              </a:spcBef>
              <a:buNone/>
            </a:pPr>
            <a:r>
              <a:t/>
            </a:r>
            <a:endParaRPr sz="1100"/>
          </a:p>
          <a:p>
            <a:pPr lvl="0" rtl="0">
              <a:spcBef>
                <a:spcPts val="0"/>
              </a:spcBef>
              <a:buNone/>
            </a:pPr>
            <a:r>
              <a:t/>
            </a:r>
            <a:endParaRPr sz="1100"/>
          </a:p>
        </p:txBody>
      </p:sp>
      <p:sp>
        <p:nvSpPr>
          <p:cNvPr id="205" name="Shape 205"/>
          <p:cNvSpPr txBox="1"/>
          <p:nvPr/>
        </p:nvSpPr>
        <p:spPr>
          <a:xfrm>
            <a:off x="608525" y="3506275"/>
            <a:ext cx="3795900" cy="1323300"/>
          </a:xfrm>
          <a:prstGeom prst="rect">
            <a:avLst/>
          </a:prstGeom>
          <a:noFill/>
          <a:ln>
            <a:noFill/>
          </a:ln>
        </p:spPr>
        <p:txBody>
          <a:bodyPr anchorCtr="0" anchor="t" bIns="91425" lIns="91425" rIns="91425" tIns="91425">
            <a:noAutofit/>
          </a:bodyPr>
          <a:lstStyle/>
          <a:p>
            <a:pPr rtl="0">
              <a:spcBef>
                <a:spcPts val="0"/>
              </a:spcBef>
              <a:buNone/>
            </a:pPr>
            <a:r>
              <a:rPr lang="en" sz="1800"/>
              <a:t>Use (a &gt;b+1) instead of (a&gt;b) and the test input from the last slide:</a:t>
            </a:r>
          </a:p>
          <a:p>
            <a:pPr rtl="0">
              <a:spcBef>
                <a:spcPts val="0"/>
              </a:spcBef>
              <a:buNone/>
            </a:pPr>
            <a:r>
              <a:rPr lang="en" sz="1800">
                <a:solidFill>
                  <a:schemeClr val="dk1"/>
                </a:solidFill>
              </a:rPr>
              <a:t>(4,2,5), (4,2,1), (2,3,4), (2,3,1)</a:t>
            </a:r>
          </a:p>
          <a:p>
            <a:pPr>
              <a:spcBef>
                <a:spcPts val="0"/>
              </a:spcBef>
              <a:buNone/>
            </a:pPr>
            <a:r>
              <a:rPr lang="en" sz="1800"/>
              <a:t>will not reveal the fault. </a:t>
            </a:r>
          </a:p>
        </p:txBody>
      </p:sp>
      <p:sp>
        <p:nvSpPr>
          <p:cNvPr id="206" name="Shape 20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19</a:t>
            </a:r>
          </a:p>
        </p:txBody>
      </p:sp>
    </p:spTree>
  </p:cSld>
  <p:clrMapOvr>
    <a:masterClrMapping/>
  </p:clrMapOvr>
  <p:transition spd="slow">
    <p:cut/>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 name="Shape 51"/>
        <p:cNvGrpSpPr/>
        <p:nvPr/>
      </p:nvGrpSpPr>
      <p:grpSpPr>
        <a:xfrm>
          <a:off x="0" y="0"/>
          <a:ext cx="0" cy="0"/>
          <a:chOff x="0" y="0"/>
          <a:chExt cx="0" cy="0"/>
        </a:xfrm>
      </p:grpSpPr>
      <p:sp>
        <p:nvSpPr>
          <p:cNvPr id="52" name="Shape 5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We Will Cover</a:t>
            </a:r>
          </a:p>
        </p:txBody>
      </p:sp>
      <p:sp>
        <p:nvSpPr>
          <p:cNvPr id="53" name="Shape 53"/>
          <p:cNvSpPr txBox="1"/>
          <p:nvPr>
            <p:ph idx="1" type="body"/>
          </p:nvPr>
        </p:nvSpPr>
        <p:spPr>
          <a:xfrm>
            <a:off x="457200" y="1600200"/>
            <a:ext cx="8538599" cy="4740599"/>
          </a:xfrm>
          <a:prstGeom prst="rect">
            <a:avLst/>
          </a:prstGeom>
        </p:spPr>
        <p:txBody>
          <a:bodyPr anchorCtr="0" anchor="t" bIns="91425" lIns="91425" rIns="91425" tIns="91425">
            <a:noAutofit/>
          </a:bodyPr>
          <a:lstStyle/>
          <a:p>
            <a:pPr indent="-228600" lvl="0" marL="457200" rtl="0">
              <a:lnSpc>
                <a:spcPct val="120000"/>
              </a:lnSpc>
              <a:spcBef>
                <a:spcPts val="0"/>
              </a:spcBef>
            </a:pPr>
            <a:r>
              <a:rPr lang="en"/>
              <a:t>You have a final next Monday.</a:t>
            </a:r>
          </a:p>
          <a:p>
            <a:pPr indent="-228600" lvl="1" marL="914400" rtl="0">
              <a:lnSpc>
                <a:spcPct val="120000"/>
              </a:lnSpc>
              <a:spcBef>
                <a:spcPts val="0"/>
              </a:spcBef>
            </a:pPr>
            <a:r>
              <a:rPr lang="en"/>
              <a:t>December 7th, 9:00 - 11:30 AM</a:t>
            </a:r>
          </a:p>
          <a:p>
            <a:pPr indent="-228600" lvl="0" marL="457200" rtl="0">
              <a:lnSpc>
                <a:spcPct val="120000"/>
              </a:lnSpc>
              <a:spcBef>
                <a:spcPts val="0"/>
              </a:spcBef>
            </a:pPr>
            <a:r>
              <a:rPr lang="en"/>
              <a:t>There is a practice exam on Moodle. </a:t>
            </a:r>
          </a:p>
          <a:p>
            <a:pPr indent="-228600" lvl="0" marL="457200" rtl="0">
              <a:lnSpc>
                <a:spcPct val="120000"/>
              </a:lnSpc>
              <a:spcBef>
                <a:spcPts val="0"/>
              </a:spcBef>
            </a:pPr>
            <a:r>
              <a:rPr lang="en"/>
              <a:t>Let’s go over it!</a:t>
            </a:r>
          </a:p>
        </p:txBody>
      </p:sp>
      <p:sp>
        <p:nvSpPr>
          <p:cNvPr id="54" name="Shape 5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a:t>
            </a:r>
          </a:p>
        </p:txBody>
      </p:sp>
    </p:spTree>
  </p:cSld>
  <p:clrMapOvr>
    <a:masterClrMapping/>
  </p:clrMapOvr>
  <p:transition spd="slow">
    <p:cut/>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0" name="Shape 210"/>
        <p:cNvGrpSpPr/>
        <p:nvPr/>
      </p:nvGrpSpPr>
      <p:grpSpPr>
        <a:xfrm>
          <a:off x="0" y="0"/>
          <a:ext cx="0" cy="0"/>
          <a:chOff x="0" y="0"/>
          <a:chExt cx="0" cy="0"/>
        </a:xfrm>
      </p:grpSpPr>
      <p:sp>
        <p:nvSpPr>
          <p:cNvPr id="211" name="Shape 21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8</a:t>
            </a:r>
          </a:p>
        </p:txBody>
      </p:sp>
      <p:sp>
        <p:nvSpPr>
          <p:cNvPr id="212" name="Shape 212"/>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1800"/>
              <a:t>Students at USC can be enrolled in more than one class at the time. There is also an option to not be enrolled in any classes (under special circumstances). We do not offer classes with no students at all.</a:t>
            </a:r>
          </a:p>
          <a:p>
            <a:pPr lvl="0" rtl="0">
              <a:lnSpc>
                <a:spcPct val="120000"/>
              </a:lnSpc>
              <a:spcBef>
                <a:spcPts val="0"/>
              </a:spcBef>
              <a:buNone/>
            </a:pPr>
            <a:r>
              <a:rPr lang="en" sz="1800"/>
              <a:t>To allocate teaching effort, there is one instructor assigned to each class. Some instructors might not teach any class. Each class uses a textbook (a book that can be used in other classes also). Depending on class size, there are TAs assisting in the class. A small class gets no TAs, a large class might get several TAs. When all is done in the class, the instructor assigns the student a grade for the course. In return, each student must fill out a course evaluation form for the course. </a:t>
            </a:r>
          </a:p>
          <a:p>
            <a:pPr lvl="0" rtl="0">
              <a:lnSpc>
                <a:spcPct val="120000"/>
              </a:lnSpc>
              <a:spcBef>
                <a:spcPts val="0"/>
              </a:spcBef>
              <a:buNone/>
            </a:pPr>
            <a:r>
              <a:t/>
            </a:r>
            <a:endParaRPr sz="1800"/>
          </a:p>
          <a:p>
            <a:pPr lvl="0" rtl="0">
              <a:lnSpc>
                <a:spcPct val="120000"/>
              </a:lnSpc>
              <a:spcBef>
                <a:spcPts val="0"/>
              </a:spcBef>
              <a:buNone/>
            </a:pPr>
            <a:r>
              <a:rPr lang="en" sz="1800"/>
              <a:t>Develop the </a:t>
            </a:r>
            <a:r>
              <a:rPr b="1" lang="en" sz="1800"/>
              <a:t>class diagram </a:t>
            </a:r>
            <a:r>
              <a:rPr lang="en" sz="1800"/>
              <a:t>for the situation described above.</a:t>
            </a:r>
          </a:p>
          <a:p>
            <a:pPr lvl="0" rtl="0">
              <a:lnSpc>
                <a:spcPct val="120000"/>
              </a:lnSpc>
              <a:spcBef>
                <a:spcPts val="0"/>
              </a:spcBef>
              <a:buNone/>
            </a:pPr>
            <a:r>
              <a:t/>
            </a:r>
            <a:endParaRPr/>
          </a:p>
          <a:p>
            <a:pPr lvl="0" rtl="0">
              <a:lnSpc>
                <a:spcPct val="120000"/>
              </a:lnSpc>
              <a:spcBef>
                <a:spcPts val="0"/>
              </a:spcBef>
              <a:buNone/>
            </a:pPr>
            <a:r>
              <a:t/>
            </a:r>
            <a:endParaRPr/>
          </a:p>
          <a:p>
            <a:pPr lvl="0" rtl="0">
              <a:lnSpc>
                <a:spcPct val="120000"/>
              </a:lnSpc>
              <a:spcBef>
                <a:spcPts val="0"/>
              </a:spcBef>
              <a:buNone/>
            </a:pPr>
            <a:r>
              <a:t/>
            </a:r>
            <a:endParaRPr/>
          </a:p>
        </p:txBody>
      </p:sp>
      <p:sp>
        <p:nvSpPr>
          <p:cNvPr id="213" name="Shape 21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20</a:t>
            </a:r>
          </a:p>
        </p:txBody>
      </p:sp>
    </p:spTree>
  </p:cSld>
  <p:clrMapOvr>
    <a:masterClrMapping/>
  </p:clrMapOvr>
  <p:transition spd="slow">
    <p:cut/>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17" name="Shape 217"/>
        <p:cNvGrpSpPr/>
        <p:nvPr/>
      </p:nvGrpSpPr>
      <p:grpSpPr>
        <a:xfrm>
          <a:off x="0" y="0"/>
          <a:ext cx="0" cy="0"/>
          <a:chOff x="0" y="0"/>
          <a:chExt cx="0" cy="0"/>
        </a:xfrm>
      </p:grpSpPr>
      <p:sp>
        <p:nvSpPr>
          <p:cNvPr id="218" name="Shape 21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8 - Solution</a:t>
            </a:r>
          </a:p>
        </p:txBody>
      </p:sp>
      <p:sp>
        <p:nvSpPr>
          <p:cNvPr id="219" name="Shape 21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21</a:t>
            </a:r>
          </a:p>
        </p:txBody>
      </p:sp>
      <p:sp>
        <p:nvSpPr>
          <p:cNvPr id="220" name="Shape 220"/>
          <p:cNvSpPr/>
          <p:nvPr/>
        </p:nvSpPr>
        <p:spPr>
          <a:xfrm>
            <a:off x="3817650" y="1592374"/>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Instructor</a:t>
            </a:r>
          </a:p>
          <a:p>
            <a:pPr lvl="0" rtl="0" algn="ctr">
              <a:spcBef>
                <a:spcPts val="0"/>
              </a:spcBef>
              <a:buNone/>
            </a:pPr>
            <a:r>
              <a:t/>
            </a:r>
            <a:endParaRPr b="1"/>
          </a:p>
          <a:p>
            <a:pPr lvl="0" rtl="0" algn="ctr">
              <a:spcBef>
                <a:spcPts val="0"/>
              </a:spcBef>
              <a:buNone/>
            </a:pPr>
            <a:r>
              <a:t/>
            </a:r>
            <a:endParaRPr b="1"/>
          </a:p>
        </p:txBody>
      </p:sp>
      <p:cxnSp>
        <p:nvCxnSpPr>
          <p:cNvPr id="221" name="Shape 221"/>
          <p:cNvCxnSpPr/>
          <p:nvPr/>
        </p:nvCxnSpPr>
        <p:spPr>
          <a:xfrm>
            <a:off x="3817650" y="1926434"/>
            <a:ext cx="1459200" cy="0"/>
          </a:xfrm>
          <a:prstGeom prst="straightConnector1">
            <a:avLst/>
          </a:prstGeom>
          <a:noFill/>
          <a:ln cap="flat" cmpd="sng" w="9525">
            <a:solidFill>
              <a:srgbClr val="000000"/>
            </a:solidFill>
            <a:prstDash val="solid"/>
            <a:round/>
            <a:headEnd len="lg" w="lg" type="none"/>
            <a:tailEnd len="lg" w="lg" type="none"/>
          </a:ln>
        </p:spPr>
      </p:cxnSp>
      <p:cxnSp>
        <p:nvCxnSpPr>
          <p:cNvPr id="222" name="Shape 222"/>
          <p:cNvCxnSpPr/>
          <p:nvPr/>
        </p:nvCxnSpPr>
        <p:spPr>
          <a:xfrm>
            <a:off x="3817650" y="2170915"/>
            <a:ext cx="1459200" cy="0"/>
          </a:xfrm>
          <a:prstGeom prst="straightConnector1">
            <a:avLst/>
          </a:prstGeom>
          <a:noFill/>
          <a:ln cap="flat" cmpd="sng" w="9525">
            <a:solidFill>
              <a:srgbClr val="000000"/>
            </a:solidFill>
            <a:prstDash val="solid"/>
            <a:round/>
            <a:headEnd len="lg" w="lg" type="none"/>
            <a:tailEnd len="lg" w="lg" type="none"/>
          </a:ln>
        </p:spPr>
      </p:cxnSp>
      <p:sp>
        <p:nvSpPr>
          <p:cNvPr id="223" name="Shape 223"/>
          <p:cNvSpPr/>
          <p:nvPr/>
        </p:nvSpPr>
        <p:spPr>
          <a:xfrm>
            <a:off x="627925" y="2309455"/>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Textbook</a:t>
            </a:r>
          </a:p>
          <a:p>
            <a:pPr lvl="0" rtl="0" algn="ctr">
              <a:spcBef>
                <a:spcPts val="0"/>
              </a:spcBef>
              <a:buNone/>
            </a:pPr>
            <a:r>
              <a:t/>
            </a:r>
            <a:endParaRPr b="1"/>
          </a:p>
          <a:p>
            <a:pPr lvl="0" rtl="0" algn="ctr">
              <a:spcBef>
                <a:spcPts val="0"/>
              </a:spcBef>
              <a:buNone/>
            </a:pPr>
            <a:r>
              <a:t/>
            </a:r>
            <a:endParaRPr b="1"/>
          </a:p>
        </p:txBody>
      </p:sp>
      <p:cxnSp>
        <p:nvCxnSpPr>
          <p:cNvPr id="224" name="Shape 224"/>
          <p:cNvCxnSpPr/>
          <p:nvPr/>
        </p:nvCxnSpPr>
        <p:spPr>
          <a:xfrm>
            <a:off x="627925" y="2643515"/>
            <a:ext cx="1459200" cy="0"/>
          </a:xfrm>
          <a:prstGeom prst="straightConnector1">
            <a:avLst/>
          </a:prstGeom>
          <a:noFill/>
          <a:ln cap="flat" cmpd="sng" w="9525">
            <a:solidFill>
              <a:srgbClr val="000000"/>
            </a:solidFill>
            <a:prstDash val="solid"/>
            <a:round/>
            <a:headEnd len="lg" w="lg" type="none"/>
            <a:tailEnd len="lg" w="lg" type="none"/>
          </a:ln>
        </p:spPr>
      </p:cxnSp>
      <p:cxnSp>
        <p:nvCxnSpPr>
          <p:cNvPr id="225" name="Shape 225"/>
          <p:cNvCxnSpPr/>
          <p:nvPr/>
        </p:nvCxnSpPr>
        <p:spPr>
          <a:xfrm>
            <a:off x="627925" y="2887996"/>
            <a:ext cx="1459200" cy="0"/>
          </a:xfrm>
          <a:prstGeom prst="straightConnector1">
            <a:avLst/>
          </a:prstGeom>
          <a:noFill/>
          <a:ln cap="flat" cmpd="sng" w="9525">
            <a:solidFill>
              <a:srgbClr val="000000"/>
            </a:solidFill>
            <a:prstDash val="solid"/>
            <a:round/>
            <a:headEnd len="lg" w="lg" type="none"/>
            <a:tailEnd len="lg" w="lg" type="none"/>
          </a:ln>
        </p:spPr>
      </p:cxnSp>
      <p:sp>
        <p:nvSpPr>
          <p:cNvPr id="226" name="Shape 226"/>
          <p:cNvSpPr/>
          <p:nvPr/>
        </p:nvSpPr>
        <p:spPr>
          <a:xfrm>
            <a:off x="627925" y="4574915"/>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TA</a:t>
            </a:r>
          </a:p>
          <a:p>
            <a:pPr lvl="0" rtl="0" algn="ctr">
              <a:spcBef>
                <a:spcPts val="0"/>
              </a:spcBef>
              <a:buNone/>
            </a:pPr>
            <a:r>
              <a:t/>
            </a:r>
            <a:endParaRPr b="1"/>
          </a:p>
          <a:p>
            <a:pPr lvl="0" rtl="0" algn="ctr">
              <a:spcBef>
                <a:spcPts val="0"/>
              </a:spcBef>
              <a:buNone/>
            </a:pPr>
            <a:r>
              <a:t/>
            </a:r>
            <a:endParaRPr b="1"/>
          </a:p>
        </p:txBody>
      </p:sp>
      <p:cxnSp>
        <p:nvCxnSpPr>
          <p:cNvPr id="227" name="Shape 227"/>
          <p:cNvCxnSpPr/>
          <p:nvPr/>
        </p:nvCxnSpPr>
        <p:spPr>
          <a:xfrm>
            <a:off x="627925" y="4908975"/>
            <a:ext cx="1459200" cy="0"/>
          </a:xfrm>
          <a:prstGeom prst="straightConnector1">
            <a:avLst/>
          </a:prstGeom>
          <a:noFill/>
          <a:ln cap="flat" cmpd="sng" w="9525">
            <a:solidFill>
              <a:srgbClr val="000000"/>
            </a:solidFill>
            <a:prstDash val="solid"/>
            <a:round/>
            <a:headEnd len="lg" w="lg" type="none"/>
            <a:tailEnd len="lg" w="lg" type="none"/>
          </a:ln>
        </p:spPr>
      </p:cxnSp>
      <p:cxnSp>
        <p:nvCxnSpPr>
          <p:cNvPr id="228" name="Shape 228"/>
          <p:cNvCxnSpPr/>
          <p:nvPr/>
        </p:nvCxnSpPr>
        <p:spPr>
          <a:xfrm>
            <a:off x="627925" y="5153455"/>
            <a:ext cx="1459200" cy="0"/>
          </a:xfrm>
          <a:prstGeom prst="straightConnector1">
            <a:avLst/>
          </a:prstGeom>
          <a:noFill/>
          <a:ln cap="flat" cmpd="sng" w="9525">
            <a:solidFill>
              <a:srgbClr val="000000"/>
            </a:solidFill>
            <a:prstDash val="solid"/>
            <a:round/>
            <a:headEnd len="lg" w="lg" type="none"/>
            <a:tailEnd len="lg" w="lg" type="none"/>
          </a:ln>
        </p:spPr>
      </p:cxnSp>
      <p:sp>
        <p:nvSpPr>
          <p:cNvPr id="229" name="Shape 229"/>
          <p:cNvSpPr/>
          <p:nvPr/>
        </p:nvSpPr>
        <p:spPr>
          <a:xfrm>
            <a:off x="3817650" y="3319912"/>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Course</a:t>
            </a:r>
          </a:p>
          <a:p>
            <a:pPr lvl="0" rtl="0" algn="ctr">
              <a:spcBef>
                <a:spcPts val="0"/>
              </a:spcBef>
              <a:buNone/>
            </a:pPr>
            <a:r>
              <a:t/>
            </a:r>
            <a:endParaRPr b="1"/>
          </a:p>
          <a:p>
            <a:pPr lvl="0" rtl="0" algn="ctr">
              <a:spcBef>
                <a:spcPts val="0"/>
              </a:spcBef>
              <a:buNone/>
            </a:pPr>
            <a:r>
              <a:t/>
            </a:r>
            <a:endParaRPr b="1"/>
          </a:p>
        </p:txBody>
      </p:sp>
      <p:cxnSp>
        <p:nvCxnSpPr>
          <p:cNvPr id="230" name="Shape 230"/>
          <p:cNvCxnSpPr/>
          <p:nvPr/>
        </p:nvCxnSpPr>
        <p:spPr>
          <a:xfrm>
            <a:off x="3817650" y="3653972"/>
            <a:ext cx="1459200" cy="0"/>
          </a:xfrm>
          <a:prstGeom prst="straightConnector1">
            <a:avLst/>
          </a:prstGeom>
          <a:noFill/>
          <a:ln cap="flat" cmpd="sng" w="9525">
            <a:solidFill>
              <a:srgbClr val="000000"/>
            </a:solidFill>
            <a:prstDash val="solid"/>
            <a:round/>
            <a:headEnd len="lg" w="lg" type="none"/>
            <a:tailEnd len="lg" w="lg" type="none"/>
          </a:ln>
        </p:spPr>
      </p:cxnSp>
      <p:cxnSp>
        <p:nvCxnSpPr>
          <p:cNvPr id="231" name="Shape 231"/>
          <p:cNvCxnSpPr/>
          <p:nvPr/>
        </p:nvCxnSpPr>
        <p:spPr>
          <a:xfrm>
            <a:off x="3817650" y="3898453"/>
            <a:ext cx="1459200" cy="0"/>
          </a:xfrm>
          <a:prstGeom prst="straightConnector1">
            <a:avLst/>
          </a:prstGeom>
          <a:noFill/>
          <a:ln cap="flat" cmpd="sng" w="9525">
            <a:solidFill>
              <a:srgbClr val="000000"/>
            </a:solidFill>
            <a:prstDash val="solid"/>
            <a:round/>
            <a:headEnd len="lg" w="lg" type="none"/>
            <a:tailEnd len="lg" w="lg" type="none"/>
          </a:ln>
        </p:spPr>
      </p:cxnSp>
      <p:sp>
        <p:nvSpPr>
          <p:cNvPr id="232" name="Shape 232"/>
          <p:cNvSpPr/>
          <p:nvPr/>
        </p:nvSpPr>
        <p:spPr>
          <a:xfrm>
            <a:off x="7182421" y="3319912"/>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Student</a:t>
            </a:r>
          </a:p>
          <a:p>
            <a:pPr lvl="0" rtl="0" algn="ctr">
              <a:spcBef>
                <a:spcPts val="0"/>
              </a:spcBef>
              <a:buNone/>
            </a:pPr>
            <a:r>
              <a:t/>
            </a:r>
            <a:endParaRPr b="1"/>
          </a:p>
          <a:p>
            <a:pPr lvl="0" rtl="0" algn="ctr">
              <a:spcBef>
                <a:spcPts val="0"/>
              </a:spcBef>
              <a:buNone/>
            </a:pPr>
            <a:r>
              <a:t/>
            </a:r>
            <a:endParaRPr b="1"/>
          </a:p>
        </p:txBody>
      </p:sp>
      <p:cxnSp>
        <p:nvCxnSpPr>
          <p:cNvPr id="233" name="Shape 233"/>
          <p:cNvCxnSpPr/>
          <p:nvPr/>
        </p:nvCxnSpPr>
        <p:spPr>
          <a:xfrm>
            <a:off x="7182421" y="3653972"/>
            <a:ext cx="1459200" cy="0"/>
          </a:xfrm>
          <a:prstGeom prst="straightConnector1">
            <a:avLst/>
          </a:prstGeom>
          <a:noFill/>
          <a:ln cap="flat" cmpd="sng" w="9525">
            <a:solidFill>
              <a:srgbClr val="000000"/>
            </a:solidFill>
            <a:prstDash val="solid"/>
            <a:round/>
            <a:headEnd len="lg" w="lg" type="none"/>
            <a:tailEnd len="lg" w="lg" type="none"/>
          </a:ln>
        </p:spPr>
      </p:cxnSp>
      <p:cxnSp>
        <p:nvCxnSpPr>
          <p:cNvPr id="234" name="Shape 234"/>
          <p:cNvCxnSpPr/>
          <p:nvPr/>
        </p:nvCxnSpPr>
        <p:spPr>
          <a:xfrm>
            <a:off x="7182421" y="3898453"/>
            <a:ext cx="1459200" cy="0"/>
          </a:xfrm>
          <a:prstGeom prst="straightConnector1">
            <a:avLst/>
          </a:prstGeom>
          <a:noFill/>
          <a:ln cap="flat" cmpd="sng" w="9525">
            <a:solidFill>
              <a:srgbClr val="000000"/>
            </a:solidFill>
            <a:prstDash val="solid"/>
            <a:round/>
            <a:headEnd len="lg" w="lg" type="none"/>
            <a:tailEnd len="lg" w="lg" type="none"/>
          </a:ln>
        </p:spPr>
      </p:cxnSp>
      <p:sp>
        <p:nvSpPr>
          <p:cNvPr id="235" name="Shape 235"/>
          <p:cNvSpPr/>
          <p:nvPr/>
        </p:nvSpPr>
        <p:spPr>
          <a:xfrm>
            <a:off x="7104622" y="1641271"/>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Grade</a:t>
            </a:r>
          </a:p>
          <a:p>
            <a:pPr lvl="0" rtl="0" algn="ctr">
              <a:spcBef>
                <a:spcPts val="0"/>
              </a:spcBef>
              <a:buNone/>
            </a:pPr>
            <a:r>
              <a:t/>
            </a:r>
            <a:endParaRPr b="1"/>
          </a:p>
          <a:p>
            <a:pPr lvl="0" rtl="0" algn="ctr">
              <a:spcBef>
                <a:spcPts val="0"/>
              </a:spcBef>
              <a:buNone/>
            </a:pPr>
            <a:r>
              <a:t/>
            </a:r>
            <a:endParaRPr b="1"/>
          </a:p>
        </p:txBody>
      </p:sp>
      <p:cxnSp>
        <p:nvCxnSpPr>
          <p:cNvPr id="236" name="Shape 236"/>
          <p:cNvCxnSpPr/>
          <p:nvPr/>
        </p:nvCxnSpPr>
        <p:spPr>
          <a:xfrm>
            <a:off x="7104622" y="1975331"/>
            <a:ext cx="1459200" cy="0"/>
          </a:xfrm>
          <a:prstGeom prst="straightConnector1">
            <a:avLst/>
          </a:prstGeom>
          <a:noFill/>
          <a:ln cap="flat" cmpd="sng" w="9525">
            <a:solidFill>
              <a:srgbClr val="000000"/>
            </a:solidFill>
            <a:prstDash val="solid"/>
            <a:round/>
            <a:headEnd len="lg" w="lg" type="none"/>
            <a:tailEnd len="lg" w="lg" type="none"/>
          </a:ln>
        </p:spPr>
      </p:cxnSp>
      <p:cxnSp>
        <p:nvCxnSpPr>
          <p:cNvPr id="237" name="Shape 237"/>
          <p:cNvCxnSpPr/>
          <p:nvPr/>
        </p:nvCxnSpPr>
        <p:spPr>
          <a:xfrm>
            <a:off x="7104622" y="2219811"/>
            <a:ext cx="1459200" cy="0"/>
          </a:xfrm>
          <a:prstGeom prst="straightConnector1">
            <a:avLst/>
          </a:prstGeom>
          <a:noFill/>
          <a:ln cap="flat" cmpd="sng" w="9525">
            <a:solidFill>
              <a:srgbClr val="000000"/>
            </a:solidFill>
            <a:prstDash val="solid"/>
            <a:round/>
            <a:headEnd len="lg" w="lg" type="none"/>
            <a:tailEnd len="lg" w="lg" type="none"/>
          </a:ln>
        </p:spPr>
      </p:cxnSp>
      <p:sp>
        <p:nvSpPr>
          <p:cNvPr id="238" name="Shape 238"/>
          <p:cNvSpPr/>
          <p:nvPr/>
        </p:nvSpPr>
        <p:spPr>
          <a:xfrm>
            <a:off x="5645753" y="5715890"/>
            <a:ext cx="1459200" cy="7982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Evaluation</a:t>
            </a:r>
          </a:p>
          <a:p>
            <a:pPr lvl="0" rtl="0" algn="ctr">
              <a:spcBef>
                <a:spcPts val="0"/>
              </a:spcBef>
              <a:buNone/>
            </a:pPr>
            <a:r>
              <a:t/>
            </a:r>
            <a:endParaRPr b="1"/>
          </a:p>
          <a:p>
            <a:pPr lvl="0" rtl="0" algn="ctr">
              <a:spcBef>
                <a:spcPts val="0"/>
              </a:spcBef>
              <a:buNone/>
            </a:pPr>
            <a:r>
              <a:t/>
            </a:r>
            <a:endParaRPr b="1"/>
          </a:p>
        </p:txBody>
      </p:sp>
      <p:cxnSp>
        <p:nvCxnSpPr>
          <p:cNvPr id="239" name="Shape 239"/>
          <p:cNvCxnSpPr/>
          <p:nvPr/>
        </p:nvCxnSpPr>
        <p:spPr>
          <a:xfrm>
            <a:off x="5645753" y="6049950"/>
            <a:ext cx="1459200" cy="0"/>
          </a:xfrm>
          <a:prstGeom prst="straightConnector1">
            <a:avLst/>
          </a:prstGeom>
          <a:noFill/>
          <a:ln cap="flat" cmpd="sng" w="9525">
            <a:solidFill>
              <a:srgbClr val="000000"/>
            </a:solidFill>
            <a:prstDash val="solid"/>
            <a:round/>
            <a:headEnd len="lg" w="lg" type="none"/>
            <a:tailEnd len="lg" w="lg" type="none"/>
          </a:ln>
        </p:spPr>
      </p:cxnSp>
      <p:cxnSp>
        <p:nvCxnSpPr>
          <p:cNvPr id="240" name="Shape 240"/>
          <p:cNvCxnSpPr/>
          <p:nvPr/>
        </p:nvCxnSpPr>
        <p:spPr>
          <a:xfrm>
            <a:off x="5645753" y="6294431"/>
            <a:ext cx="1459200" cy="0"/>
          </a:xfrm>
          <a:prstGeom prst="straightConnector1">
            <a:avLst/>
          </a:prstGeom>
          <a:noFill/>
          <a:ln cap="flat" cmpd="sng" w="9525">
            <a:solidFill>
              <a:srgbClr val="000000"/>
            </a:solidFill>
            <a:prstDash val="solid"/>
            <a:round/>
            <a:headEnd len="lg" w="lg" type="none"/>
            <a:tailEnd len="lg" w="lg" type="none"/>
          </a:ln>
        </p:spPr>
      </p:cxnSp>
      <p:cxnSp>
        <p:nvCxnSpPr>
          <p:cNvPr id="241" name="Shape 241"/>
          <p:cNvCxnSpPr>
            <a:stCxn id="229" idx="1"/>
            <a:endCxn id="226" idx="3"/>
          </p:cNvCxnSpPr>
          <p:nvPr/>
        </p:nvCxnSpPr>
        <p:spPr>
          <a:xfrm flipH="1">
            <a:off x="2087250" y="3719062"/>
            <a:ext cx="1730400" cy="1254900"/>
          </a:xfrm>
          <a:prstGeom prst="straightConnector1">
            <a:avLst/>
          </a:prstGeom>
          <a:noFill/>
          <a:ln cap="flat" cmpd="sng" w="9525">
            <a:solidFill>
              <a:srgbClr val="000000"/>
            </a:solidFill>
            <a:prstDash val="solid"/>
            <a:round/>
            <a:headEnd len="lg" w="lg" type="none"/>
            <a:tailEnd len="lg" w="lg" type="none"/>
          </a:ln>
        </p:spPr>
      </p:cxnSp>
      <p:sp>
        <p:nvSpPr>
          <p:cNvPr id="242" name="Shape 242"/>
          <p:cNvSpPr txBox="1"/>
          <p:nvPr/>
        </p:nvSpPr>
        <p:spPr>
          <a:xfrm>
            <a:off x="2640952" y="4387543"/>
            <a:ext cx="1040399" cy="244800"/>
          </a:xfrm>
          <a:prstGeom prst="rect">
            <a:avLst/>
          </a:prstGeom>
          <a:noFill/>
          <a:ln>
            <a:noFill/>
          </a:ln>
        </p:spPr>
        <p:txBody>
          <a:bodyPr anchorCtr="0" anchor="t" bIns="91425" lIns="91425" rIns="91425" tIns="91425">
            <a:noAutofit/>
          </a:bodyPr>
          <a:lstStyle/>
          <a:p>
            <a:pPr lvl="0" rtl="0" algn="l">
              <a:spcBef>
                <a:spcPts val="0"/>
              </a:spcBef>
              <a:buNone/>
            </a:pPr>
            <a:r>
              <a:rPr lang="en"/>
              <a:t>Assists In</a:t>
            </a:r>
          </a:p>
        </p:txBody>
      </p:sp>
      <p:sp>
        <p:nvSpPr>
          <p:cNvPr id="243" name="Shape 243"/>
          <p:cNvSpPr txBox="1"/>
          <p:nvPr/>
        </p:nvSpPr>
        <p:spPr>
          <a:xfrm>
            <a:off x="2144989" y="4851865"/>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244" name="Shape 244"/>
          <p:cNvSpPr txBox="1"/>
          <p:nvPr/>
        </p:nvSpPr>
        <p:spPr>
          <a:xfrm>
            <a:off x="3146564" y="3596862"/>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cxnSp>
        <p:nvCxnSpPr>
          <p:cNvPr id="245" name="Shape 245"/>
          <p:cNvCxnSpPr>
            <a:stCxn id="244" idx="3"/>
            <a:endCxn id="223" idx="3"/>
          </p:cNvCxnSpPr>
          <p:nvPr/>
        </p:nvCxnSpPr>
        <p:spPr>
          <a:xfrm rot="10800000">
            <a:off x="2087264" y="2708562"/>
            <a:ext cx="1730400" cy="1010700"/>
          </a:xfrm>
          <a:prstGeom prst="straightConnector1">
            <a:avLst/>
          </a:prstGeom>
          <a:noFill/>
          <a:ln cap="flat" cmpd="sng" w="9525">
            <a:solidFill>
              <a:srgbClr val="000000"/>
            </a:solidFill>
            <a:prstDash val="solid"/>
            <a:round/>
            <a:headEnd len="lg" w="lg" type="none"/>
            <a:tailEnd len="lg" w="lg" type="none"/>
          </a:ln>
        </p:spPr>
      </p:cxnSp>
      <p:sp>
        <p:nvSpPr>
          <p:cNvPr id="246" name="Shape 246"/>
          <p:cNvSpPr txBox="1"/>
          <p:nvPr/>
        </p:nvSpPr>
        <p:spPr>
          <a:xfrm>
            <a:off x="2611778" y="2757670"/>
            <a:ext cx="952800" cy="211800"/>
          </a:xfrm>
          <a:prstGeom prst="rect">
            <a:avLst/>
          </a:prstGeom>
          <a:noFill/>
          <a:ln>
            <a:noFill/>
          </a:ln>
        </p:spPr>
        <p:txBody>
          <a:bodyPr anchorCtr="0" anchor="t" bIns="91425" lIns="91425" rIns="91425" tIns="91425">
            <a:noAutofit/>
          </a:bodyPr>
          <a:lstStyle/>
          <a:p>
            <a:pPr lvl="0" rtl="0" algn="l">
              <a:spcBef>
                <a:spcPts val="0"/>
              </a:spcBef>
              <a:buNone/>
            </a:pPr>
            <a:r>
              <a:rPr lang="en"/>
              <a:t>Used In</a:t>
            </a:r>
          </a:p>
        </p:txBody>
      </p:sp>
      <p:sp>
        <p:nvSpPr>
          <p:cNvPr id="247" name="Shape 247"/>
          <p:cNvSpPr txBox="1"/>
          <p:nvPr/>
        </p:nvSpPr>
        <p:spPr>
          <a:xfrm>
            <a:off x="2212985" y="2439780"/>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48" name="Shape 248"/>
          <p:cNvSpPr txBox="1"/>
          <p:nvPr/>
        </p:nvSpPr>
        <p:spPr>
          <a:xfrm>
            <a:off x="3243811" y="3160839"/>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cxnSp>
        <p:nvCxnSpPr>
          <p:cNvPr id="249" name="Shape 249"/>
          <p:cNvCxnSpPr>
            <a:stCxn id="229" idx="3"/>
            <a:endCxn id="232" idx="1"/>
          </p:cNvCxnSpPr>
          <p:nvPr/>
        </p:nvCxnSpPr>
        <p:spPr>
          <a:xfrm>
            <a:off x="5276850" y="3719062"/>
            <a:ext cx="1905600" cy="0"/>
          </a:xfrm>
          <a:prstGeom prst="straightConnector1">
            <a:avLst/>
          </a:prstGeom>
          <a:noFill/>
          <a:ln cap="flat" cmpd="sng" w="9525">
            <a:solidFill>
              <a:srgbClr val="000000"/>
            </a:solidFill>
            <a:prstDash val="solid"/>
            <a:round/>
            <a:headEnd len="lg" w="lg" type="none"/>
            <a:tailEnd len="lg" w="lg" type="none"/>
          </a:ln>
        </p:spPr>
      </p:cxnSp>
      <p:sp>
        <p:nvSpPr>
          <p:cNvPr id="250" name="Shape 250"/>
          <p:cNvSpPr txBox="1"/>
          <p:nvPr/>
        </p:nvSpPr>
        <p:spPr>
          <a:xfrm>
            <a:off x="5665356" y="3409619"/>
            <a:ext cx="1166999" cy="244800"/>
          </a:xfrm>
          <a:prstGeom prst="rect">
            <a:avLst/>
          </a:prstGeom>
          <a:noFill/>
          <a:ln>
            <a:noFill/>
          </a:ln>
        </p:spPr>
        <p:txBody>
          <a:bodyPr anchorCtr="0" anchor="t" bIns="91425" lIns="91425" rIns="91425" tIns="91425">
            <a:noAutofit/>
          </a:bodyPr>
          <a:lstStyle/>
          <a:p>
            <a:pPr lvl="0" rtl="0" algn="l">
              <a:spcBef>
                <a:spcPts val="0"/>
              </a:spcBef>
              <a:buNone/>
            </a:pPr>
            <a:r>
              <a:rPr lang="en"/>
              <a:t>Enrolled In</a:t>
            </a:r>
          </a:p>
        </p:txBody>
      </p:sp>
      <p:sp>
        <p:nvSpPr>
          <p:cNvPr id="251" name="Shape 251"/>
          <p:cNvSpPr txBox="1"/>
          <p:nvPr/>
        </p:nvSpPr>
        <p:spPr>
          <a:xfrm>
            <a:off x="5276518" y="3344167"/>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252" name="Shape 252"/>
          <p:cNvSpPr txBox="1"/>
          <p:nvPr/>
        </p:nvSpPr>
        <p:spPr>
          <a:xfrm>
            <a:off x="6735003" y="3344167"/>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53" name="Shape 253"/>
          <p:cNvSpPr/>
          <p:nvPr/>
        </p:nvSpPr>
        <p:spPr>
          <a:xfrm>
            <a:off x="5509759" y="4420141"/>
            <a:ext cx="1730856" cy="594775"/>
          </a:xfrm>
          <a:prstGeom prst="flowChartDecision">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Provides</a:t>
            </a:r>
          </a:p>
        </p:txBody>
      </p:sp>
      <p:cxnSp>
        <p:nvCxnSpPr>
          <p:cNvPr id="254" name="Shape 254"/>
          <p:cNvCxnSpPr>
            <a:stCxn id="253" idx="2"/>
            <a:endCxn id="238" idx="0"/>
          </p:cNvCxnSpPr>
          <p:nvPr/>
        </p:nvCxnSpPr>
        <p:spPr>
          <a:xfrm>
            <a:off x="6375187" y="5014916"/>
            <a:ext cx="300" cy="701100"/>
          </a:xfrm>
          <a:prstGeom prst="straightConnector1">
            <a:avLst/>
          </a:prstGeom>
          <a:noFill/>
          <a:ln cap="flat" cmpd="sng" w="9525">
            <a:solidFill>
              <a:srgbClr val="000000"/>
            </a:solidFill>
            <a:prstDash val="solid"/>
            <a:round/>
            <a:headEnd len="lg" w="lg" type="none"/>
            <a:tailEnd len="lg" w="lg" type="none"/>
          </a:ln>
        </p:spPr>
      </p:cxnSp>
      <p:cxnSp>
        <p:nvCxnSpPr>
          <p:cNvPr id="255" name="Shape 255"/>
          <p:cNvCxnSpPr>
            <a:stCxn id="229" idx="2"/>
            <a:endCxn id="253" idx="1"/>
          </p:cNvCxnSpPr>
          <p:nvPr/>
        </p:nvCxnSpPr>
        <p:spPr>
          <a:xfrm>
            <a:off x="4547250" y="4118212"/>
            <a:ext cx="962400" cy="599400"/>
          </a:xfrm>
          <a:prstGeom prst="straightConnector1">
            <a:avLst/>
          </a:prstGeom>
          <a:noFill/>
          <a:ln cap="flat" cmpd="sng" w="9525">
            <a:solidFill>
              <a:srgbClr val="000000"/>
            </a:solidFill>
            <a:prstDash val="solid"/>
            <a:round/>
            <a:headEnd len="lg" w="lg" type="none"/>
            <a:tailEnd len="lg" w="lg" type="none"/>
          </a:ln>
        </p:spPr>
      </p:cxnSp>
      <p:cxnSp>
        <p:nvCxnSpPr>
          <p:cNvPr id="256" name="Shape 256"/>
          <p:cNvCxnSpPr>
            <a:stCxn id="232" idx="2"/>
            <a:endCxn id="253" idx="3"/>
          </p:cNvCxnSpPr>
          <p:nvPr/>
        </p:nvCxnSpPr>
        <p:spPr>
          <a:xfrm flipH="1">
            <a:off x="7240621" y="4118212"/>
            <a:ext cx="671400" cy="599400"/>
          </a:xfrm>
          <a:prstGeom prst="straightConnector1">
            <a:avLst/>
          </a:prstGeom>
          <a:noFill/>
          <a:ln cap="flat" cmpd="sng" w="9525">
            <a:solidFill>
              <a:srgbClr val="000000"/>
            </a:solidFill>
            <a:prstDash val="solid"/>
            <a:round/>
            <a:headEnd len="lg" w="lg" type="none"/>
            <a:tailEnd len="lg" w="lg" type="none"/>
          </a:ln>
        </p:spPr>
      </p:cxnSp>
      <p:sp>
        <p:nvSpPr>
          <p:cNvPr id="257" name="Shape 257"/>
          <p:cNvSpPr txBox="1"/>
          <p:nvPr/>
        </p:nvSpPr>
        <p:spPr>
          <a:xfrm>
            <a:off x="4974667" y="4146976"/>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58" name="Shape 258"/>
          <p:cNvSpPr txBox="1"/>
          <p:nvPr/>
        </p:nvSpPr>
        <p:spPr>
          <a:xfrm>
            <a:off x="7795004" y="4224300"/>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59" name="Shape 259"/>
          <p:cNvSpPr txBox="1"/>
          <p:nvPr/>
        </p:nvSpPr>
        <p:spPr>
          <a:xfrm>
            <a:off x="6375187" y="5410128"/>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cxnSp>
        <p:nvCxnSpPr>
          <p:cNvPr id="260" name="Shape 260"/>
          <p:cNvCxnSpPr>
            <a:stCxn id="220" idx="2"/>
            <a:endCxn id="229" idx="0"/>
          </p:cNvCxnSpPr>
          <p:nvPr/>
        </p:nvCxnSpPr>
        <p:spPr>
          <a:xfrm>
            <a:off x="4547250" y="2390674"/>
            <a:ext cx="0" cy="929099"/>
          </a:xfrm>
          <a:prstGeom prst="straightConnector1">
            <a:avLst/>
          </a:prstGeom>
          <a:noFill/>
          <a:ln cap="flat" cmpd="sng" w="9525">
            <a:solidFill>
              <a:srgbClr val="000000"/>
            </a:solidFill>
            <a:prstDash val="solid"/>
            <a:round/>
            <a:headEnd len="lg" w="lg" type="none"/>
            <a:tailEnd len="lg" w="lg" type="none"/>
          </a:ln>
        </p:spPr>
      </p:cxnSp>
      <p:sp>
        <p:nvSpPr>
          <p:cNvPr id="261" name="Shape 261"/>
          <p:cNvSpPr txBox="1"/>
          <p:nvPr/>
        </p:nvSpPr>
        <p:spPr>
          <a:xfrm>
            <a:off x="4673429" y="2659877"/>
            <a:ext cx="1040399" cy="211800"/>
          </a:xfrm>
          <a:prstGeom prst="rect">
            <a:avLst/>
          </a:prstGeom>
          <a:noFill/>
          <a:ln>
            <a:noFill/>
          </a:ln>
        </p:spPr>
        <p:txBody>
          <a:bodyPr anchorCtr="0" anchor="t" bIns="91425" lIns="91425" rIns="91425" tIns="91425">
            <a:noAutofit/>
          </a:bodyPr>
          <a:lstStyle/>
          <a:p>
            <a:pPr lvl="0" rtl="0" algn="l">
              <a:spcBef>
                <a:spcPts val="0"/>
              </a:spcBef>
              <a:buNone/>
            </a:pPr>
            <a:r>
              <a:rPr lang="en"/>
              <a:t>Teaches</a:t>
            </a:r>
          </a:p>
        </p:txBody>
      </p:sp>
      <p:sp>
        <p:nvSpPr>
          <p:cNvPr id="262" name="Shape 262"/>
          <p:cNvSpPr txBox="1"/>
          <p:nvPr/>
        </p:nvSpPr>
        <p:spPr>
          <a:xfrm>
            <a:off x="4547083" y="2415396"/>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63" name="Shape 263"/>
          <p:cNvSpPr txBox="1"/>
          <p:nvPr/>
        </p:nvSpPr>
        <p:spPr>
          <a:xfrm>
            <a:off x="4605432" y="3034684"/>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264" name="Shape 264"/>
          <p:cNvSpPr/>
          <p:nvPr/>
        </p:nvSpPr>
        <p:spPr>
          <a:xfrm>
            <a:off x="5325142" y="2346127"/>
            <a:ext cx="1730856" cy="594775"/>
          </a:xfrm>
          <a:prstGeom prst="flowChartDecision">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Grades</a:t>
            </a:r>
          </a:p>
        </p:txBody>
      </p:sp>
      <p:cxnSp>
        <p:nvCxnSpPr>
          <p:cNvPr id="265" name="Shape 265"/>
          <p:cNvCxnSpPr>
            <a:stCxn id="220" idx="3"/>
          </p:cNvCxnSpPr>
          <p:nvPr/>
        </p:nvCxnSpPr>
        <p:spPr>
          <a:xfrm>
            <a:off x="5276850" y="1991524"/>
            <a:ext cx="515100" cy="497100"/>
          </a:xfrm>
          <a:prstGeom prst="straightConnector1">
            <a:avLst/>
          </a:prstGeom>
          <a:noFill/>
          <a:ln cap="flat" cmpd="sng" w="9525">
            <a:solidFill>
              <a:srgbClr val="000000"/>
            </a:solidFill>
            <a:prstDash val="solid"/>
            <a:round/>
            <a:headEnd len="lg" w="lg" type="none"/>
            <a:tailEnd len="lg" w="lg" type="none"/>
          </a:ln>
        </p:spPr>
      </p:cxnSp>
      <p:cxnSp>
        <p:nvCxnSpPr>
          <p:cNvPr id="266" name="Shape 266"/>
          <p:cNvCxnSpPr>
            <a:stCxn id="235" idx="1"/>
          </p:cNvCxnSpPr>
          <p:nvPr/>
        </p:nvCxnSpPr>
        <p:spPr>
          <a:xfrm flipH="1">
            <a:off x="6657322" y="2040421"/>
            <a:ext cx="447300" cy="456000"/>
          </a:xfrm>
          <a:prstGeom prst="straightConnector1">
            <a:avLst/>
          </a:prstGeom>
          <a:noFill/>
          <a:ln cap="flat" cmpd="sng" w="9525">
            <a:solidFill>
              <a:srgbClr val="000000"/>
            </a:solidFill>
            <a:prstDash val="solid"/>
            <a:round/>
            <a:headEnd len="lg" w="lg" type="none"/>
            <a:tailEnd len="lg" w="lg" type="none"/>
          </a:ln>
        </p:spPr>
      </p:cxnSp>
      <p:cxnSp>
        <p:nvCxnSpPr>
          <p:cNvPr id="267" name="Shape 267"/>
          <p:cNvCxnSpPr/>
          <p:nvPr/>
        </p:nvCxnSpPr>
        <p:spPr>
          <a:xfrm flipH="1" rot="10800000">
            <a:off x="5276365" y="2798421"/>
            <a:ext cx="563999" cy="594900"/>
          </a:xfrm>
          <a:prstGeom prst="straightConnector1">
            <a:avLst/>
          </a:prstGeom>
          <a:noFill/>
          <a:ln cap="flat" cmpd="sng" w="9525">
            <a:solidFill>
              <a:srgbClr val="000000"/>
            </a:solidFill>
            <a:prstDash val="solid"/>
            <a:round/>
            <a:headEnd len="lg" w="lg" type="none"/>
            <a:tailEnd len="lg" w="lg" type="none"/>
          </a:ln>
        </p:spPr>
      </p:cxnSp>
      <p:cxnSp>
        <p:nvCxnSpPr>
          <p:cNvPr id="268" name="Shape 268"/>
          <p:cNvCxnSpPr>
            <a:stCxn id="232" idx="0"/>
          </p:cNvCxnSpPr>
          <p:nvPr/>
        </p:nvCxnSpPr>
        <p:spPr>
          <a:xfrm rot="10800000">
            <a:off x="6677221" y="2790112"/>
            <a:ext cx="1234800" cy="529800"/>
          </a:xfrm>
          <a:prstGeom prst="straightConnector1">
            <a:avLst/>
          </a:prstGeom>
          <a:noFill/>
          <a:ln cap="flat" cmpd="sng" w="9525">
            <a:solidFill>
              <a:srgbClr val="000000"/>
            </a:solidFill>
            <a:prstDash val="solid"/>
            <a:round/>
            <a:headEnd len="lg" w="lg" type="none"/>
            <a:tailEnd len="lg" w="lg" type="none"/>
          </a:ln>
        </p:spPr>
      </p:cxnSp>
      <p:sp>
        <p:nvSpPr>
          <p:cNvPr id="269" name="Shape 269"/>
          <p:cNvSpPr txBox="1"/>
          <p:nvPr/>
        </p:nvSpPr>
        <p:spPr>
          <a:xfrm>
            <a:off x="5276518" y="1800087"/>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70" name="Shape 270"/>
          <p:cNvSpPr txBox="1"/>
          <p:nvPr/>
        </p:nvSpPr>
        <p:spPr>
          <a:xfrm>
            <a:off x="6735003" y="1853026"/>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71" name="Shape 271"/>
          <p:cNvSpPr txBox="1"/>
          <p:nvPr/>
        </p:nvSpPr>
        <p:spPr>
          <a:xfrm>
            <a:off x="7552267" y="2924571"/>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272" name="Shape 272"/>
          <p:cNvSpPr txBox="1"/>
          <p:nvPr/>
        </p:nvSpPr>
        <p:spPr>
          <a:xfrm>
            <a:off x="5567878" y="3020235"/>
            <a:ext cx="671100" cy="2448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Tree>
  </p:cSld>
  <p:clrMapOvr>
    <a:masterClrMapping/>
  </p:clrMapOvr>
  <p:transition spd="slow">
    <p:cut/>
  </p:transition>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276" name="Shape 276"/>
        <p:cNvGrpSpPr/>
        <p:nvPr/>
      </p:nvGrpSpPr>
      <p:grpSpPr>
        <a:xfrm>
          <a:off x="0" y="0"/>
          <a:ext cx="0" cy="0"/>
          <a:chOff x="0" y="0"/>
          <a:chExt cx="0" cy="0"/>
        </a:xfrm>
      </p:grpSpPr>
      <p:sp>
        <p:nvSpPr>
          <p:cNvPr id="277" name="Shape 2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9 - Scenario 1</a:t>
            </a:r>
          </a:p>
        </p:txBody>
      </p:sp>
      <p:sp>
        <p:nvSpPr>
          <p:cNvPr id="278" name="Shape 278"/>
          <p:cNvSpPr txBox="1"/>
          <p:nvPr>
            <p:ph idx="1" type="body"/>
          </p:nvPr>
        </p:nvSpPr>
        <p:spPr>
          <a:xfrm>
            <a:off x="457200" y="1509075"/>
            <a:ext cx="8538599" cy="1143299"/>
          </a:xfrm>
          <a:prstGeom prst="rect">
            <a:avLst/>
          </a:prstGeom>
        </p:spPr>
        <p:txBody>
          <a:bodyPr anchorCtr="0" anchor="t" bIns="91425" lIns="91425" rIns="91425" tIns="91425">
            <a:noAutofit/>
          </a:bodyPr>
          <a:lstStyle/>
          <a:p>
            <a:pPr lvl="0" rtl="0">
              <a:lnSpc>
                <a:spcPct val="120000"/>
              </a:lnSpc>
              <a:spcBef>
                <a:spcPts val="0"/>
              </a:spcBef>
              <a:buNone/>
            </a:pPr>
            <a:r>
              <a:rPr b="1" lang="en" sz="1300"/>
              <a:t>Scenario 1 (Requesting a Ride Down):</a:t>
            </a:r>
          </a:p>
          <a:p>
            <a:pPr lvl="0" rtl="0">
              <a:lnSpc>
                <a:spcPct val="120000"/>
              </a:lnSpc>
              <a:spcBef>
                <a:spcPts val="0"/>
              </a:spcBef>
              <a:buNone/>
            </a:pPr>
            <a:r>
              <a:rPr lang="en" sz="1300"/>
              <a:t>A person approaches the elevator on the fifth floor. She wants to go down so she presses the “down” button next to the elevators. She waits until an elevator arrives and the doors open. She enters the elevator and presses the elevator button for the ground floor (floor 1). The light next to the button for the first floor is lit.</a:t>
            </a:r>
          </a:p>
        </p:txBody>
      </p:sp>
      <p:sp>
        <p:nvSpPr>
          <p:cNvPr id="279" name="Shape 279"/>
          <p:cNvSpPr/>
          <p:nvPr/>
        </p:nvSpPr>
        <p:spPr>
          <a:xfrm>
            <a:off x="270475" y="2743500"/>
            <a:ext cx="14199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rPr lang="en" sz="1200"/>
              <a:t>aPerson : Person</a:t>
            </a:r>
          </a:p>
        </p:txBody>
      </p:sp>
      <p:cxnSp>
        <p:nvCxnSpPr>
          <p:cNvPr id="280" name="Shape 280"/>
          <p:cNvCxnSpPr>
            <a:stCxn id="279" idx="2"/>
            <a:endCxn id="281" idx="0"/>
          </p:cNvCxnSpPr>
          <p:nvPr/>
        </p:nvCxnSpPr>
        <p:spPr>
          <a:xfrm>
            <a:off x="980425" y="3100799"/>
            <a:ext cx="0" cy="3496500"/>
          </a:xfrm>
          <a:prstGeom prst="straightConnector1">
            <a:avLst/>
          </a:prstGeom>
          <a:noFill/>
          <a:ln cap="flat" cmpd="sng" w="19050">
            <a:solidFill>
              <a:schemeClr val="dk2"/>
            </a:solidFill>
            <a:prstDash val="dash"/>
            <a:round/>
            <a:headEnd len="lg" w="lg" type="none"/>
            <a:tailEnd len="lg" w="lg" type="none"/>
          </a:ln>
        </p:spPr>
      </p:cxnSp>
      <p:sp>
        <p:nvSpPr>
          <p:cNvPr id="282" name="Shape 282"/>
          <p:cNvSpPr/>
          <p:nvPr/>
        </p:nvSpPr>
        <p:spPr>
          <a:xfrm>
            <a:off x="1765500" y="2743500"/>
            <a:ext cx="13158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f5Button : FloorButton</a:t>
            </a:r>
          </a:p>
        </p:txBody>
      </p:sp>
      <p:cxnSp>
        <p:nvCxnSpPr>
          <p:cNvPr id="283" name="Shape 283"/>
          <p:cNvCxnSpPr>
            <a:stCxn id="282" idx="2"/>
            <a:endCxn id="284" idx="0"/>
          </p:cNvCxnSpPr>
          <p:nvPr/>
        </p:nvCxnSpPr>
        <p:spPr>
          <a:xfrm>
            <a:off x="2423400" y="3100799"/>
            <a:ext cx="0" cy="3496500"/>
          </a:xfrm>
          <a:prstGeom prst="straightConnector1">
            <a:avLst/>
          </a:prstGeom>
          <a:noFill/>
          <a:ln cap="flat" cmpd="sng" w="19050">
            <a:solidFill>
              <a:schemeClr val="dk2"/>
            </a:solidFill>
            <a:prstDash val="dash"/>
            <a:round/>
            <a:headEnd len="lg" w="lg" type="none"/>
            <a:tailEnd len="lg" w="lg" type="none"/>
          </a:ln>
        </p:spPr>
      </p:cxnSp>
      <p:sp>
        <p:nvSpPr>
          <p:cNvPr id="285" name="Shape 285"/>
          <p:cNvSpPr/>
          <p:nvPr/>
        </p:nvSpPr>
        <p:spPr>
          <a:xfrm>
            <a:off x="3156425" y="2743500"/>
            <a:ext cx="15573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scheduler: RequestScheduler</a:t>
            </a:r>
          </a:p>
        </p:txBody>
      </p:sp>
      <p:cxnSp>
        <p:nvCxnSpPr>
          <p:cNvPr id="286" name="Shape 286"/>
          <p:cNvCxnSpPr>
            <a:stCxn id="285" idx="2"/>
            <a:endCxn id="287" idx="0"/>
          </p:cNvCxnSpPr>
          <p:nvPr/>
        </p:nvCxnSpPr>
        <p:spPr>
          <a:xfrm>
            <a:off x="3935075" y="3100799"/>
            <a:ext cx="0" cy="3496500"/>
          </a:xfrm>
          <a:prstGeom prst="straightConnector1">
            <a:avLst/>
          </a:prstGeom>
          <a:noFill/>
          <a:ln cap="flat" cmpd="sng" w="19050">
            <a:solidFill>
              <a:schemeClr val="dk2"/>
            </a:solidFill>
            <a:prstDash val="dash"/>
            <a:round/>
            <a:headEnd len="lg" w="lg" type="none"/>
            <a:tailEnd len="lg" w="lg" type="none"/>
          </a:ln>
        </p:spPr>
      </p:cxnSp>
      <p:sp>
        <p:nvSpPr>
          <p:cNvPr id="288" name="Shape 288"/>
          <p:cNvSpPr/>
          <p:nvPr/>
        </p:nvSpPr>
        <p:spPr>
          <a:xfrm>
            <a:off x="4788850" y="2743500"/>
            <a:ext cx="9680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car: Elevator</a:t>
            </a:r>
          </a:p>
        </p:txBody>
      </p:sp>
      <p:cxnSp>
        <p:nvCxnSpPr>
          <p:cNvPr id="289" name="Shape 289"/>
          <p:cNvCxnSpPr>
            <a:stCxn id="288" idx="2"/>
            <a:endCxn id="290" idx="0"/>
          </p:cNvCxnSpPr>
          <p:nvPr/>
        </p:nvCxnSpPr>
        <p:spPr>
          <a:xfrm>
            <a:off x="5272899" y="3100799"/>
            <a:ext cx="0" cy="3496500"/>
          </a:xfrm>
          <a:prstGeom prst="straightConnector1">
            <a:avLst/>
          </a:prstGeom>
          <a:noFill/>
          <a:ln cap="flat" cmpd="sng" w="19050">
            <a:solidFill>
              <a:schemeClr val="dk2"/>
            </a:solidFill>
            <a:prstDash val="dash"/>
            <a:round/>
            <a:headEnd len="lg" w="lg" type="none"/>
            <a:tailEnd len="lg" w="lg" type="none"/>
          </a:ln>
        </p:spPr>
      </p:cxnSp>
      <p:sp>
        <p:nvSpPr>
          <p:cNvPr id="291" name="Shape 291"/>
          <p:cNvSpPr/>
          <p:nvPr/>
        </p:nvSpPr>
        <p:spPr>
          <a:xfrm>
            <a:off x="6925000" y="2743500"/>
            <a:ext cx="10857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door: ElevatorDoor</a:t>
            </a:r>
          </a:p>
        </p:txBody>
      </p:sp>
      <p:cxnSp>
        <p:nvCxnSpPr>
          <p:cNvPr id="292" name="Shape 292"/>
          <p:cNvCxnSpPr>
            <a:stCxn id="291" idx="2"/>
            <a:endCxn id="293" idx="0"/>
          </p:cNvCxnSpPr>
          <p:nvPr/>
        </p:nvCxnSpPr>
        <p:spPr>
          <a:xfrm>
            <a:off x="7467850" y="3100799"/>
            <a:ext cx="0" cy="3496500"/>
          </a:xfrm>
          <a:prstGeom prst="straightConnector1">
            <a:avLst/>
          </a:prstGeom>
          <a:noFill/>
          <a:ln cap="flat" cmpd="sng" w="19050">
            <a:solidFill>
              <a:schemeClr val="dk2"/>
            </a:solidFill>
            <a:prstDash val="dash"/>
            <a:round/>
            <a:headEnd len="lg" w="lg" type="none"/>
            <a:tailEnd len="lg" w="lg" type="none"/>
          </a:ln>
        </p:spPr>
      </p:cxnSp>
      <p:sp>
        <p:nvSpPr>
          <p:cNvPr id="294" name="Shape 294"/>
          <p:cNvSpPr/>
          <p:nvPr/>
        </p:nvSpPr>
        <p:spPr>
          <a:xfrm>
            <a:off x="8090000" y="2743500"/>
            <a:ext cx="9680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f5Door: FloorDoor</a:t>
            </a:r>
          </a:p>
        </p:txBody>
      </p:sp>
      <p:cxnSp>
        <p:nvCxnSpPr>
          <p:cNvPr id="295" name="Shape 295"/>
          <p:cNvCxnSpPr>
            <a:stCxn id="294" idx="2"/>
            <a:endCxn id="296" idx="0"/>
          </p:cNvCxnSpPr>
          <p:nvPr/>
        </p:nvCxnSpPr>
        <p:spPr>
          <a:xfrm>
            <a:off x="8574049" y="3100799"/>
            <a:ext cx="0" cy="3496500"/>
          </a:xfrm>
          <a:prstGeom prst="straightConnector1">
            <a:avLst/>
          </a:prstGeom>
          <a:noFill/>
          <a:ln cap="flat" cmpd="sng" w="19050">
            <a:solidFill>
              <a:schemeClr val="dk2"/>
            </a:solidFill>
            <a:prstDash val="dash"/>
            <a:round/>
            <a:headEnd len="lg" w="lg" type="none"/>
            <a:tailEnd len="lg" w="lg" type="none"/>
          </a:ln>
        </p:spPr>
      </p:cxnSp>
      <p:sp>
        <p:nvSpPr>
          <p:cNvPr id="297" name="Shape 297"/>
          <p:cNvSpPr/>
          <p:nvPr/>
        </p:nvSpPr>
        <p:spPr>
          <a:xfrm>
            <a:off x="2289225" y="3361375"/>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298" name="Shape 298"/>
          <p:cNvCxnSpPr>
            <a:endCxn id="297" idx="0"/>
          </p:cNvCxnSpPr>
          <p:nvPr/>
        </p:nvCxnSpPr>
        <p:spPr>
          <a:xfrm flipH="1" rot="10800000">
            <a:off x="965774" y="3361375"/>
            <a:ext cx="1444200" cy="19200"/>
          </a:xfrm>
          <a:prstGeom prst="straightConnector1">
            <a:avLst/>
          </a:prstGeom>
          <a:noFill/>
          <a:ln cap="flat" cmpd="sng" w="19050">
            <a:solidFill>
              <a:schemeClr val="dk2"/>
            </a:solidFill>
            <a:prstDash val="solid"/>
            <a:round/>
            <a:headEnd len="lg" w="lg" type="none"/>
            <a:tailEnd len="lg" w="lg" type="triangle"/>
          </a:ln>
        </p:spPr>
      </p:cxnSp>
      <p:sp>
        <p:nvSpPr>
          <p:cNvPr id="299" name="Shape 299"/>
          <p:cNvSpPr txBox="1"/>
          <p:nvPr/>
        </p:nvSpPr>
        <p:spPr>
          <a:xfrm>
            <a:off x="1044012" y="3100800"/>
            <a:ext cx="1315800" cy="135299"/>
          </a:xfrm>
          <a:prstGeom prst="rect">
            <a:avLst/>
          </a:prstGeom>
          <a:noFill/>
          <a:ln>
            <a:noFill/>
          </a:ln>
        </p:spPr>
        <p:txBody>
          <a:bodyPr anchorCtr="0" anchor="t" bIns="91425" lIns="91425" rIns="91425" tIns="91425">
            <a:noAutofit/>
          </a:bodyPr>
          <a:lstStyle/>
          <a:p>
            <a:pPr>
              <a:spcBef>
                <a:spcPts val="0"/>
              </a:spcBef>
              <a:buNone/>
            </a:pPr>
            <a:r>
              <a:rPr lang="en" sz="1200"/>
              <a:t>pressDown()</a:t>
            </a:r>
          </a:p>
        </p:txBody>
      </p:sp>
      <p:sp>
        <p:nvSpPr>
          <p:cNvPr id="300" name="Shape 300"/>
          <p:cNvSpPr/>
          <p:nvPr/>
        </p:nvSpPr>
        <p:spPr>
          <a:xfrm>
            <a:off x="3735212" y="3452500"/>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1" name="Shape 301"/>
          <p:cNvSpPr txBox="1"/>
          <p:nvPr/>
        </p:nvSpPr>
        <p:spPr>
          <a:xfrm>
            <a:off x="2490000" y="3191925"/>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sendRequest(5);</a:t>
            </a:r>
          </a:p>
        </p:txBody>
      </p:sp>
      <p:cxnSp>
        <p:nvCxnSpPr>
          <p:cNvPr id="302" name="Shape 302"/>
          <p:cNvCxnSpPr>
            <a:endCxn id="300" idx="0"/>
          </p:cNvCxnSpPr>
          <p:nvPr/>
        </p:nvCxnSpPr>
        <p:spPr>
          <a:xfrm flipH="1" rot="10800000">
            <a:off x="2530562" y="3452500"/>
            <a:ext cx="1325400" cy="15000"/>
          </a:xfrm>
          <a:prstGeom prst="straightConnector1">
            <a:avLst/>
          </a:prstGeom>
          <a:noFill/>
          <a:ln cap="flat" cmpd="sng" w="19050">
            <a:solidFill>
              <a:schemeClr val="dk2"/>
            </a:solidFill>
            <a:prstDash val="solid"/>
            <a:round/>
            <a:headEnd len="lg" w="lg" type="none"/>
            <a:tailEnd len="lg" w="lg" type="triangle"/>
          </a:ln>
        </p:spPr>
      </p:cxnSp>
      <p:sp>
        <p:nvSpPr>
          <p:cNvPr id="303" name="Shape 303"/>
          <p:cNvSpPr/>
          <p:nvPr/>
        </p:nvSpPr>
        <p:spPr>
          <a:xfrm>
            <a:off x="5258525" y="3582775"/>
            <a:ext cx="241499" cy="68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4" name="Shape 304"/>
          <p:cNvSpPr txBox="1"/>
          <p:nvPr/>
        </p:nvSpPr>
        <p:spPr>
          <a:xfrm>
            <a:off x="4013312" y="3322200"/>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stopRequest(5);</a:t>
            </a:r>
          </a:p>
        </p:txBody>
      </p:sp>
      <p:cxnSp>
        <p:nvCxnSpPr>
          <p:cNvPr id="305" name="Shape 305"/>
          <p:cNvCxnSpPr>
            <a:endCxn id="303" idx="0"/>
          </p:cNvCxnSpPr>
          <p:nvPr/>
        </p:nvCxnSpPr>
        <p:spPr>
          <a:xfrm flipH="1" rot="10800000">
            <a:off x="3935074" y="3582775"/>
            <a:ext cx="1444200" cy="19200"/>
          </a:xfrm>
          <a:prstGeom prst="straightConnector1">
            <a:avLst/>
          </a:prstGeom>
          <a:noFill/>
          <a:ln cap="flat" cmpd="sng" w="19050">
            <a:solidFill>
              <a:schemeClr val="dk2"/>
            </a:solidFill>
            <a:prstDash val="solid"/>
            <a:round/>
            <a:headEnd len="lg" w="lg" type="none"/>
            <a:tailEnd len="lg" w="lg" type="triangle"/>
          </a:ln>
        </p:spPr>
      </p:cxnSp>
      <p:sp>
        <p:nvSpPr>
          <p:cNvPr id="306" name="Shape 306"/>
          <p:cNvSpPr/>
          <p:nvPr/>
        </p:nvSpPr>
        <p:spPr>
          <a:xfrm>
            <a:off x="5329125" y="3728450"/>
            <a:ext cx="2414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07" name="Shape 307"/>
          <p:cNvSpPr/>
          <p:nvPr/>
        </p:nvSpPr>
        <p:spPr>
          <a:xfrm>
            <a:off x="5515375" y="3631850"/>
            <a:ext cx="425000"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08" name="Shape 308"/>
          <p:cNvSpPr txBox="1"/>
          <p:nvPr/>
        </p:nvSpPr>
        <p:spPr>
          <a:xfrm>
            <a:off x="5467075" y="3293775"/>
            <a:ext cx="1365599" cy="231899"/>
          </a:xfrm>
          <a:prstGeom prst="rect">
            <a:avLst/>
          </a:prstGeom>
          <a:noFill/>
          <a:ln>
            <a:noFill/>
          </a:ln>
        </p:spPr>
        <p:txBody>
          <a:bodyPr anchorCtr="0" anchor="t" bIns="91425" lIns="91425" rIns="91425" tIns="91425">
            <a:noAutofit/>
          </a:bodyPr>
          <a:lstStyle/>
          <a:p>
            <a:pPr>
              <a:spcBef>
                <a:spcPts val="0"/>
              </a:spcBef>
              <a:buNone/>
            </a:pPr>
            <a:r>
              <a:rPr lang="en" sz="1200"/>
              <a:t>moveToFloor(5);</a:t>
            </a:r>
          </a:p>
        </p:txBody>
      </p:sp>
      <p:sp>
        <p:nvSpPr>
          <p:cNvPr id="309" name="Shape 309"/>
          <p:cNvSpPr/>
          <p:nvPr/>
        </p:nvSpPr>
        <p:spPr>
          <a:xfrm>
            <a:off x="7287000" y="4254525"/>
            <a:ext cx="241499" cy="49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10" name="Shape 310"/>
          <p:cNvCxnSpPr>
            <a:stCxn id="303" idx="2"/>
            <a:endCxn id="309" idx="0"/>
          </p:cNvCxnSpPr>
          <p:nvPr/>
        </p:nvCxnSpPr>
        <p:spPr>
          <a:xfrm flipH="1" rot="10800000">
            <a:off x="5379275" y="4254475"/>
            <a:ext cx="2028600" cy="15000"/>
          </a:xfrm>
          <a:prstGeom prst="straightConnector1">
            <a:avLst/>
          </a:prstGeom>
          <a:noFill/>
          <a:ln cap="flat" cmpd="sng" w="19050">
            <a:solidFill>
              <a:schemeClr val="dk2"/>
            </a:solidFill>
            <a:prstDash val="solid"/>
            <a:round/>
            <a:headEnd len="lg" w="lg" type="none"/>
            <a:tailEnd len="lg" w="lg" type="triangle"/>
          </a:ln>
        </p:spPr>
      </p:cxnSp>
      <p:sp>
        <p:nvSpPr>
          <p:cNvPr id="311" name="Shape 311"/>
          <p:cNvSpPr txBox="1"/>
          <p:nvPr/>
        </p:nvSpPr>
        <p:spPr>
          <a:xfrm>
            <a:off x="7528500" y="4220737"/>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cxnSp>
        <p:nvCxnSpPr>
          <p:cNvPr id="312" name="Shape 312"/>
          <p:cNvCxnSpPr>
            <a:stCxn id="309" idx="3"/>
            <a:endCxn id="313" idx="0"/>
          </p:cNvCxnSpPr>
          <p:nvPr/>
        </p:nvCxnSpPr>
        <p:spPr>
          <a:xfrm flipH="1" rot="10800000">
            <a:off x="7528499" y="4481474"/>
            <a:ext cx="1086000" cy="19500"/>
          </a:xfrm>
          <a:prstGeom prst="straightConnector1">
            <a:avLst/>
          </a:prstGeom>
          <a:noFill/>
          <a:ln cap="flat" cmpd="sng" w="19050">
            <a:solidFill>
              <a:schemeClr val="dk2"/>
            </a:solidFill>
            <a:prstDash val="solid"/>
            <a:round/>
            <a:headEnd len="lg" w="lg" type="none"/>
            <a:tailEnd len="lg" w="lg" type="triangle"/>
          </a:ln>
        </p:spPr>
      </p:cxnSp>
      <p:sp>
        <p:nvSpPr>
          <p:cNvPr id="313" name="Shape 313"/>
          <p:cNvSpPr/>
          <p:nvPr/>
        </p:nvSpPr>
        <p:spPr>
          <a:xfrm>
            <a:off x="8493600" y="4481537"/>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14" name="Shape 314"/>
          <p:cNvSpPr/>
          <p:nvPr/>
        </p:nvSpPr>
        <p:spPr>
          <a:xfrm>
            <a:off x="5835875" y="2743500"/>
            <a:ext cx="10857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carButton: ElevatorButton</a:t>
            </a:r>
          </a:p>
        </p:txBody>
      </p:sp>
      <p:cxnSp>
        <p:nvCxnSpPr>
          <p:cNvPr id="315" name="Shape 315"/>
          <p:cNvCxnSpPr>
            <a:stCxn id="314" idx="2"/>
            <a:endCxn id="316" idx="0"/>
          </p:cNvCxnSpPr>
          <p:nvPr/>
        </p:nvCxnSpPr>
        <p:spPr>
          <a:xfrm>
            <a:off x="6378725"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17" name="Shape 317"/>
          <p:cNvSpPr/>
          <p:nvPr/>
        </p:nvSpPr>
        <p:spPr>
          <a:xfrm>
            <a:off x="6249625" y="5188910"/>
            <a:ext cx="241499" cy="4145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18" name="Shape 318"/>
          <p:cNvCxnSpPr/>
          <p:nvPr/>
        </p:nvCxnSpPr>
        <p:spPr>
          <a:xfrm flipH="1" rot="10800000">
            <a:off x="980425" y="5199862"/>
            <a:ext cx="5269199" cy="299"/>
          </a:xfrm>
          <a:prstGeom prst="straightConnector1">
            <a:avLst/>
          </a:prstGeom>
          <a:noFill/>
          <a:ln cap="flat" cmpd="sng" w="19050">
            <a:solidFill>
              <a:schemeClr val="dk2"/>
            </a:solidFill>
            <a:prstDash val="solid"/>
            <a:round/>
            <a:headEnd len="lg" w="lg" type="none"/>
            <a:tailEnd len="lg" w="lg" type="triangle"/>
          </a:ln>
        </p:spPr>
      </p:cxnSp>
      <p:sp>
        <p:nvSpPr>
          <p:cNvPr id="319" name="Shape 319"/>
          <p:cNvSpPr txBox="1"/>
          <p:nvPr/>
        </p:nvSpPr>
        <p:spPr>
          <a:xfrm>
            <a:off x="1043200" y="4916500"/>
            <a:ext cx="1690499" cy="212399"/>
          </a:xfrm>
          <a:prstGeom prst="rect">
            <a:avLst/>
          </a:prstGeom>
          <a:noFill/>
          <a:ln>
            <a:noFill/>
          </a:ln>
        </p:spPr>
        <p:txBody>
          <a:bodyPr anchorCtr="0" anchor="t" bIns="91425" lIns="91425" rIns="91425" tIns="91425">
            <a:noAutofit/>
          </a:bodyPr>
          <a:lstStyle/>
          <a:p>
            <a:pPr>
              <a:spcBef>
                <a:spcPts val="0"/>
              </a:spcBef>
              <a:buNone/>
            </a:pPr>
            <a:r>
              <a:rPr lang="en" sz="1200"/>
              <a:t>pressFloorButton(1);</a:t>
            </a:r>
          </a:p>
        </p:txBody>
      </p:sp>
      <p:sp>
        <p:nvSpPr>
          <p:cNvPr id="320" name="Shape 320"/>
          <p:cNvSpPr/>
          <p:nvPr/>
        </p:nvSpPr>
        <p:spPr>
          <a:xfrm>
            <a:off x="6491112" y="5250637"/>
            <a:ext cx="425000"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21" name="Shape 321"/>
          <p:cNvSpPr txBox="1"/>
          <p:nvPr/>
        </p:nvSpPr>
        <p:spPr>
          <a:xfrm>
            <a:off x="5596662" y="4016000"/>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sp>
        <p:nvSpPr>
          <p:cNvPr id="322" name="Shape 322"/>
          <p:cNvSpPr/>
          <p:nvPr/>
        </p:nvSpPr>
        <p:spPr>
          <a:xfrm>
            <a:off x="6321850" y="5329725"/>
            <a:ext cx="241499" cy="2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23" name="Shape 323"/>
          <p:cNvSpPr txBox="1"/>
          <p:nvPr/>
        </p:nvSpPr>
        <p:spPr>
          <a:xfrm>
            <a:off x="6432900" y="4863287"/>
            <a:ext cx="854100" cy="271499"/>
          </a:xfrm>
          <a:prstGeom prst="rect">
            <a:avLst/>
          </a:prstGeom>
          <a:noFill/>
          <a:ln>
            <a:noFill/>
          </a:ln>
        </p:spPr>
        <p:txBody>
          <a:bodyPr anchorCtr="0" anchor="t" bIns="91425" lIns="91425" rIns="91425" tIns="91425">
            <a:noAutofit/>
          </a:bodyPr>
          <a:lstStyle/>
          <a:p>
            <a:pPr>
              <a:spcBef>
                <a:spcPts val="0"/>
              </a:spcBef>
              <a:buNone/>
            </a:pPr>
            <a:r>
              <a:rPr lang="en" sz="1200"/>
              <a:t>lightOn();</a:t>
            </a:r>
          </a:p>
        </p:txBody>
      </p:sp>
      <p:sp>
        <p:nvSpPr>
          <p:cNvPr id="324" name="Shape 32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22</a:t>
            </a:r>
          </a:p>
        </p:txBody>
      </p:sp>
    </p:spTree>
  </p:cSld>
  <p:clrMapOvr>
    <a:masterClrMapping/>
  </p:clrMapOvr>
  <p:transition spd="slow">
    <p:cut/>
  </p:transition>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28" name="Shape 328"/>
        <p:cNvGrpSpPr/>
        <p:nvPr/>
      </p:nvGrpSpPr>
      <p:grpSpPr>
        <a:xfrm>
          <a:off x="0" y="0"/>
          <a:ext cx="0" cy="0"/>
          <a:chOff x="0" y="0"/>
          <a:chExt cx="0" cy="0"/>
        </a:xfrm>
      </p:grpSpPr>
      <p:sp>
        <p:nvSpPr>
          <p:cNvPr id="329" name="Shape 32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9 - Scenario 2</a:t>
            </a:r>
          </a:p>
        </p:txBody>
      </p:sp>
      <p:sp>
        <p:nvSpPr>
          <p:cNvPr id="330" name="Shape 330"/>
          <p:cNvSpPr txBox="1"/>
          <p:nvPr>
            <p:ph idx="1" type="body"/>
          </p:nvPr>
        </p:nvSpPr>
        <p:spPr>
          <a:xfrm>
            <a:off x="457200" y="1509075"/>
            <a:ext cx="8538599" cy="1143299"/>
          </a:xfrm>
          <a:prstGeom prst="rect">
            <a:avLst/>
          </a:prstGeom>
        </p:spPr>
        <p:txBody>
          <a:bodyPr anchorCtr="0" anchor="t" bIns="91425" lIns="91425" rIns="91425" tIns="91425">
            <a:noAutofit/>
          </a:bodyPr>
          <a:lstStyle/>
          <a:p>
            <a:pPr lvl="0" rtl="0">
              <a:lnSpc>
                <a:spcPct val="120000"/>
              </a:lnSpc>
              <a:spcBef>
                <a:spcPts val="0"/>
              </a:spcBef>
              <a:buNone/>
            </a:pPr>
            <a:r>
              <a:rPr b="1" lang="en" sz="1300"/>
              <a:t>Scenario 2 (Getting Off at a Floor):</a:t>
            </a:r>
          </a:p>
          <a:p>
            <a:pPr lvl="0" rtl="0">
              <a:lnSpc>
                <a:spcPct val="120000"/>
              </a:lnSpc>
              <a:spcBef>
                <a:spcPts val="0"/>
              </a:spcBef>
              <a:buNone/>
            </a:pPr>
            <a:r>
              <a:rPr lang="en" sz="1300"/>
              <a:t>A person is standing in the elevator with the door closed. The person pushes the elevator button for floor 5(and there are no other requests). The elevator stops at the fifth floor, opens the doors, and the person steps out. The elevator doors close.</a:t>
            </a:r>
          </a:p>
          <a:p>
            <a:pPr lvl="0" rtl="0">
              <a:lnSpc>
                <a:spcPct val="120000"/>
              </a:lnSpc>
              <a:spcBef>
                <a:spcPts val="0"/>
              </a:spcBef>
              <a:buNone/>
            </a:pPr>
            <a:r>
              <a:t/>
            </a:r>
            <a:endParaRPr sz="1000"/>
          </a:p>
          <a:p>
            <a:pPr lvl="0" rtl="0">
              <a:lnSpc>
                <a:spcPct val="120000"/>
              </a:lnSpc>
              <a:spcBef>
                <a:spcPts val="0"/>
              </a:spcBef>
              <a:buNone/>
            </a:pPr>
            <a:r>
              <a:t/>
            </a:r>
            <a:endParaRPr b="1" sz="1300"/>
          </a:p>
        </p:txBody>
      </p:sp>
      <p:sp>
        <p:nvSpPr>
          <p:cNvPr id="331" name="Shape 331"/>
          <p:cNvSpPr/>
          <p:nvPr/>
        </p:nvSpPr>
        <p:spPr>
          <a:xfrm>
            <a:off x="1742225" y="2743500"/>
            <a:ext cx="14199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aPerson : Person</a:t>
            </a:r>
          </a:p>
        </p:txBody>
      </p:sp>
      <p:cxnSp>
        <p:nvCxnSpPr>
          <p:cNvPr id="332" name="Shape 332"/>
          <p:cNvCxnSpPr>
            <a:stCxn id="331" idx="2"/>
            <a:endCxn id="333" idx="0"/>
          </p:cNvCxnSpPr>
          <p:nvPr/>
        </p:nvCxnSpPr>
        <p:spPr>
          <a:xfrm>
            <a:off x="2452175"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34" name="Shape 334"/>
          <p:cNvSpPr/>
          <p:nvPr/>
        </p:nvSpPr>
        <p:spPr>
          <a:xfrm>
            <a:off x="4788850" y="2743500"/>
            <a:ext cx="9680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car: Elevator</a:t>
            </a:r>
          </a:p>
        </p:txBody>
      </p:sp>
      <p:cxnSp>
        <p:nvCxnSpPr>
          <p:cNvPr id="335" name="Shape 335"/>
          <p:cNvCxnSpPr>
            <a:stCxn id="334" idx="2"/>
            <a:endCxn id="336" idx="0"/>
          </p:cNvCxnSpPr>
          <p:nvPr/>
        </p:nvCxnSpPr>
        <p:spPr>
          <a:xfrm>
            <a:off x="5272899"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37" name="Shape 337"/>
          <p:cNvSpPr/>
          <p:nvPr/>
        </p:nvSpPr>
        <p:spPr>
          <a:xfrm>
            <a:off x="6206100" y="2743500"/>
            <a:ext cx="10857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door: ElevatorDoor</a:t>
            </a:r>
          </a:p>
        </p:txBody>
      </p:sp>
      <p:cxnSp>
        <p:nvCxnSpPr>
          <p:cNvPr id="338" name="Shape 338"/>
          <p:cNvCxnSpPr>
            <a:stCxn id="337" idx="2"/>
            <a:endCxn id="339" idx="0"/>
          </p:cNvCxnSpPr>
          <p:nvPr/>
        </p:nvCxnSpPr>
        <p:spPr>
          <a:xfrm>
            <a:off x="6748950"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40" name="Shape 340"/>
          <p:cNvSpPr/>
          <p:nvPr/>
        </p:nvSpPr>
        <p:spPr>
          <a:xfrm>
            <a:off x="7371100" y="2743500"/>
            <a:ext cx="9680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200"/>
              <a:t>f5Door: FloorDoor</a:t>
            </a:r>
          </a:p>
        </p:txBody>
      </p:sp>
      <p:cxnSp>
        <p:nvCxnSpPr>
          <p:cNvPr id="341" name="Shape 341"/>
          <p:cNvCxnSpPr>
            <a:stCxn id="340" idx="2"/>
            <a:endCxn id="342" idx="0"/>
          </p:cNvCxnSpPr>
          <p:nvPr/>
        </p:nvCxnSpPr>
        <p:spPr>
          <a:xfrm>
            <a:off x="7855149"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43" name="Shape 343"/>
          <p:cNvSpPr/>
          <p:nvPr/>
        </p:nvSpPr>
        <p:spPr>
          <a:xfrm>
            <a:off x="6605550" y="4381637"/>
            <a:ext cx="241499" cy="49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4" name="Shape 344"/>
          <p:cNvSpPr txBox="1"/>
          <p:nvPr/>
        </p:nvSpPr>
        <p:spPr>
          <a:xfrm>
            <a:off x="6809600" y="4220737"/>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cxnSp>
        <p:nvCxnSpPr>
          <p:cNvPr id="345" name="Shape 345"/>
          <p:cNvCxnSpPr>
            <a:stCxn id="343" idx="3"/>
            <a:endCxn id="346" idx="0"/>
          </p:cNvCxnSpPr>
          <p:nvPr/>
        </p:nvCxnSpPr>
        <p:spPr>
          <a:xfrm>
            <a:off x="6847049" y="4628087"/>
            <a:ext cx="1077300" cy="0"/>
          </a:xfrm>
          <a:prstGeom prst="straightConnector1">
            <a:avLst/>
          </a:prstGeom>
          <a:noFill/>
          <a:ln cap="flat" cmpd="sng" w="19050">
            <a:solidFill>
              <a:schemeClr val="dk2"/>
            </a:solidFill>
            <a:prstDash val="solid"/>
            <a:round/>
            <a:headEnd len="lg" w="lg" type="none"/>
            <a:tailEnd len="lg" w="lg" type="triangle"/>
          </a:ln>
        </p:spPr>
      </p:cxnSp>
      <p:sp>
        <p:nvSpPr>
          <p:cNvPr id="346" name="Shape 346"/>
          <p:cNvSpPr/>
          <p:nvPr/>
        </p:nvSpPr>
        <p:spPr>
          <a:xfrm>
            <a:off x="7803450" y="4628087"/>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47" name="Shape 347"/>
          <p:cNvSpPr/>
          <p:nvPr/>
        </p:nvSpPr>
        <p:spPr>
          <a:xfrm>
            <a:off x="3518950" y="2743500"/>
            <a:ext cx="1085700"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lvl="0" rtl="0">
              <a:spcBef>
                <a:spcPts val="0"/>
              </a:spcBef>
              <a:buNone/>
            </a:pPr>
            <a:r>
              <a:rPr lang="en" sz="1000"/>
              <a:t>carButton: ElevatorButton</a:t>
            </a:r>
          </a:p>
        </p:txBody>
      </p:sp>
      <p:cxnSp>
        <p:nvCxnSpPr>
          <p:cNvPr id="348" name="Shape 348"/>
          <p:cNvCxnSpPr>
            <a:stCxn id="347" idx="2"/>
            <a:endCxn id="349" idx="0"/>
          </p:cNvCxnSpPr>
          <p:nvPr/>
        </p:nvCxnSpPr>
        <p:spPr>
          <a:xfrm>
            <a:off x="4061800" y="3100799"/>
            <a:ext cx="0" cy="3496500"/>
          </a:xfrm>
          <a:prstGeom prst="straightConnector1">
            <a:avLst/>
          </a:prstGeom>
          <a:noFill/>
          <a:ln cap="flat" cmpd="sng" w="19050">
            <a:solidFill>
              <a:schemeClr val="dk2"/>
            </a:solidFill>
            <a:prstDash val="dash"/>
            <a:round/>
            <a:headEnd len="lg" w="lg" type="none"/>
            <a:tailEnd len="lg" w="lg" type="none"/>
          </a:ln>
        </p:spPr>
      </p:cxnSp>
      <p:sp>
        <p:nvSpPr>
          <p:cNvPr id="350" name="Shape 350"/>
          <p:cNvSpPr/>
          <p:nvPr/>
        </p:nvSpPr>
        <p:spPr>
          <a:xfrm>
            <a:off x="3993050" y="3619370"/>
            <a:ext cx="241499" cy="6014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1" name="Shape 351"/>
          <p:cNvSpPr/>
          <p:nvPr/>
        </p:nvSpPr>
        <p:spPr>
          <a:xfrm>
            <a:off x="4226737" y="3838012"/>
            <a:ext cx="425000"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52" name="Shape 352"/>
          <p:cNvSpPr/>
          <p:nvPr/>
        </p:nvSpPr>
        <p:spPr>
          <a:xfrm>
            <a:off x="4061800" y="3927225"/>
            <a:ext cx="241499" cy="2123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3" name="Shape 353"/>
          <p:cNvSpPr txBox="1"/>
          <p:nvPr/>
        </p:nvSpPr>
        <p:spPr>
          <a:xfrm>
            <a:off x="4233112" y="3578187"/>
            <a:ext cx="854100" cy="271499"/>
          </a:xfrm>
          <a:prstGeom prst="rect">
            <a:avLst/>
          </a:prstGeom>
          <a:noFill/>
          <a:ln>
            <a:noFill/>
          </a:ln>
        </p:spPr>
        <p:txBody>
          <a:bodyPr anchorCtr="0" anchor="t" bIns="91425" lIns="91425" rIns="91425" tIns="91425">
            <a:noAutofit/>
          </a:bodyPr>
          <a:lstStyle/>
          <a:p>
            <a:pPr lvl="0" rtl="0">
              <a:spcBef>
                <a:spcPts val="0"/>
              </a:spcBef>
              <a:buNone/>
            </a:pPr>
            <a:r>
              <a:rPr lang="en" sz="1200"/>
              <a:t>lightOn();</a:t>
            </a:r>
          </a:p>
        </p:txBody>
      </p:sp>
      <p:cxnSp>
        <p:nvCxnSpPr>
          <p:cNvPr id="354" name="Shape 354"/>
          <p:cNvCxnSpPr>
            <a:endCxn id="350" idx="0"/>
          </p:cNvCxnSpPr>
          <p:nvPr/>
        </p:nvCxnSpPr>
        <p:spPr>
          <a:xfrm>
            <a:off x="2464999" y="3616070"/>
            <a:ext cx="1648800" cy="3300"/>
          </a:xfrm>
          <a:prstGeom prst="straightConnector1">
            <a:avLst/>
          </a:prstGeom>
          <a:noFill/>
          <a:ln cap="flat" cmpd="sng" w="19050">
            <a:solidFill>
              <a:schemeClr val="dk2"/>
            </a:solidFill>
            <a:prstDash val="solid"/>
            <a:round/>
            <a:headEnd len="lg" w="lg" type="none"/>
            <a:tailEnd len="lg" w="lg" type="triangle"/>
          </a:ln>
        </p:spPr>
      </p:cxnSp>
      <p:sp>
        <p:nvSpPr>
          <p:cNvPr id="355" name="Shape 355"/>
          <p:cNvSpPr txBox="1"/>
          <p:nvPr/>
        </p:nvSpPr>
        <p:spPr>
          <a:xfrm>
            <a:off x="2452175" y="3322800"/>
            <a:ext cx="1596899" cy="212399"/>
          </a:xfrm>
          <a:prstGeom prst="rect">
            <a:avLst/>
          </a:prstGeom>
          <a:noFill/>
          <a:ln>
            <a:noFill/>
          </a:ln>
        </p:spPr>
        <p:txBody>
          <a:bodyPr anchorCtr="0" anchor="t" bIns="91425" lIns="91425" rIns="91425" tIns="91425">
            <a:noAutofit/>
          </a:bodyPr>
          <a:lstStyle/>
          <a:p>
            <a:pPr>
              <a:spcBef>
                <a:spcPts val="0"/>
              </a:spcBef>
              <a:buNone/>
            </a:pPr>
            <a:r>
              <a:rPr lang="en" sz="1200"/>
              <a:t>pressFloorButton(5);</a:t>
            </a:r>
          </a:p>
        </p:txBody>
      </p:sp>
      <p:sp>
        <p:nvSpPr>
          <p:cNvPr id="356" name="Shape 356"/>
          <p:cNvSpPr/>
          <p:nvPr/>
        </p:nvSpPr>
        <p:spPr>
          <a:xfrm>
            <a:off x="5138687" y="3718425"/>
            <a:ext cx="241499" cy="6867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57" name="Shape 357"/>
          <p:cNvSpPr txBox="1"/>
          <p:nvPr/>
        </p:nvSpPr>
        <p:spPr>
          <a:xfrm>
            <a:off x="4064662" y="3317425"/>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stopRequest(5);</a:t>
            </a:r>
          </a:p>
        </p:txBody>
      </p:sp>
      <p:cxnSp>
        <p:nvCxnSpPr>
          <p:cNvPr id="358" name="Shape 358"/>
          <p:cNvCxnSpPr>
            <a:stCxn id="353" idx="1"/>
            <a:endCxn id="356" idx="0"/>
          </p:cNvCxnSpPr>
          <p:nvPr/>
        </p:nvCxnSpPr>
        <p:spPr>
          <a:xfrm>
            <a:off x="4233112" y="3713937"/>
            <a:ext cx="1026300" cy="4500"/>
          </a:xfrm>
          <a:prstGeom prst="straightConnector1">
            <a:avLst/>
          </a:prstGeom>
          <a:noFill/>
          <a:ln cap="flat" cmpd="sng" w="19050">
            <a:solidFill>
              <a:schemeClr val="dk2"/>
            </a:solidFill>
            <a:prstDash val="solid"/>
            <a:round/>
            <a:headEnd len="lg" w="lg" type="none"/>
            <a:tailEnd len="lg" w="lg" type="triangle"/>
          </a:ln>
        </p:spPr>
      </p:cxnSp>
      <p:sp>
        <p:nvSpPr>
          <p:cNvPr id="359" name="Shape 359"/>
          <p:cNvSpPr/>
          <p:nvPr/>
        </p:nvSpPr>
        <p:spPr>
          <a:xfrm>
            <a:off x="5272900" y="3883125"/>
            <a:ext cx="241499" cy="3572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60" name="Shape 360"/>
          <p:cNvSpPr/>
          <p:nvPr/>
        </p:nvSpPr>
        <p:spPr>
          <a:xfrm>
            <a:off x="5431675" y="3800550"/>
            <a:ext cx="425000" cy="164200"/>
          </a:xfrm>
          <a:custGeom>
            <a:pathLst>
              <a:path extrusionOk="0" h="6568" w="17000">
                <a:moveTo>
                  <a:pt x="0" y="772"/>
                </a:moveTo>
                <a:lnTo>
                  <a:pt x="17000" y="0"/>
                </a:lnTo>
                <a:lnTo>
                  <a:pt x="16614" y="6568"/>
                </a:lnTo>
                <a:lnTo>
                  <a:pt x="3864" y="5795"/>
                </a:lnTo>
              </a:path>
            </a:pathLst>
          </a:custGeom>
          <a:noFill/>
          <a:ln cap="flat" cmpd="sng" w="19050">
            <a:solidFill>
              <a:schemeClr val="dk2"/>
            </a:solidFill>
            <a:prstDash val="solid"/>
            <a:round/>
            <a:headEnd len="lg" w="lg" type="none"/>
            <a:tailEnd len="lg" w="lg" type="triangle"/>
          </a:ln>
        </p:spPr>
      </p:sp>
      <p:sp>
        <p:nvSpPr>
          <p:cNvPr id="361" name="Shape 361"/>
          <p:cNvSpPr txBox="1"/>
          <p:nvPr/>
        </p:nvSpPr>
        <p:spPr>
          <a:xfrm>
            <a:off x="5328125" y="3517925"/>
            <a:ext cx="1365599" cy="231899"/>
          </a:xfrm>
          <a:prstGeom prst="rect">
            <a:avLst/>
          </a:prstGeom>
          <a:noFill/>
          <a:ln>
            <a:noFill/>
          </a:ln>
        </p:spPr>
        <p:txBody>
          <a:bodyPr anchorCtr="0" anchor="t" bIns="91425" lIns="91425" rIns="91425" tIns="91425">
            <a:noAutofit/>
          </a:bodyPr>
          <a:lstStyle/>
          <a:p>
            <a:pPr lvl="0" rtl="0">
              <a:spcBef>
                <a:spcPts val="0"/>
              </a:spcBef>
              <a:buNone/>
            </a:pPr>
            <a:r>
              <a:rPr lang="en" sz="1200"/>
              <a:t>moveToFloor(5);</a:t>
            </a:r>
          </a:p>
        </p:txBody>
      </p:sp>
      <p:cxnSp>
        <p:nvCxnSpPr>
          <p:cNvPr id="362" name="Shape 362"/>
          <p:cNvCxnSpPr>
            <a:stCxn id="356" idx="2"/>
            <a:endCxn id="343" idx="0"/>
          </p:cNvCxnSpPr>
          <p:nvPr/>
        </p:nvCxnSpPr>
        <p:spPr>
          <a:xfrm flipH="1" rot="10800000">
            <a:off x="5259437" y="4381725"/>
            <a:ext cx="1467000" cy="23400"/>
          </a:xfrm>
          <a:prstGeom prst="straightConnector1">
            <a:avLst/>
          </a:prstGeom>
          <a:noFill/>
          <a:ln cap="flat" cmpd="sng" w="19050">
            <a:solidFill>
              <a:schemeClr val="dk2"/>
            </a:solidFill>
            <a:prstDash val="solid"/>
            <a:round/>
            <a:headEnd len="lg" w="lg" type="none"/>
            <a:tailEnd len="lg" w="lg" type="triangle"/>
          </a:ln>
        </p:spPr>
      </p:cxnSp>
      <p:sp>
        <p:nvSpPr>
          <p:cNvPr id="363" name="Shape 363"/>
          <p:cNvSpPr txBox="1"/>
          <p:nvPr/>
        </p:nvSpPr>
        <p:spPr>
          <a:xfrm>
            <a:off x="5514400" y="4105537"/>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openDoor();</a:t>
            </a:r>
          </a:p>
        </p:txBody>
      </p:sp>
      <p:sp>
        <p:nvSpPr>
          <p:cNvPr id="364" name="Shape 364"/>
          <p:cNvSpPr/>
          <p:nvPr/>
        </p:nvSpPr>
        <p:spPr>
          <a:xfrm>
            <a:off x="5198650" y="5179475"/>
            <a:ext cx="241499" cy="10551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65" name="Shape 365"/>
          <p:cNvCxnSpPr/>
          <p:nvPr/>
        </p:nvCxnSpPr>
        <p:spPr>
          <a:xfrm flipH="1" rot="10800000">
            <a:off x="5431675" y="5506375"/>
            <a:ext cx="1275599" cy="19199"/>
          </a:xfrm>
          <a:prstGeom prst="straightConnector1">
            <a:avLst/>
          </a:prstGeom>
          <a:noFill/>
          <a:ln cap="flat" cmpd="sng" w="19050">
            <a:solidFill>
              <a:schemeClr val="dk2"/>
            </a:solidFill>
            <a:prstDash val="solid"/>
            <a:round/>
            <a:headEnd len="lg" w="lg" type="none"/>
            <a:tailEnd len="lg" w="lg" type="triangle"/>
          </a:ln>
        </p:spPr>
      </p:cxnSp>
      <p:sp>
        <p:nvSpPr>
          <p:cNvPr id="366" name="Shape 366"/>
          <p:cNvSpPr txBox="1"/>
          <p:nvPr/>
        </p:nvSpPr>
        <p:spPr>
          <a:xfrm>
            <a:off x="5419825" y="5179475"/>
            <a:ext cx="1077300" cy="164099"/>
          </a:xfrm>
          <a:prstGeom prst="rect">
            <a:avLst/>
          </a:prstGeom>
          <a:noFill/>
          <a:ln>
            <a:noFill/>
          </a:ln>
        </p:spPr>
        <p:txBody>
          <a:bodyPr anchorCtr="0" anchor="t" bIns="91425" lIns="91425" rIns="91425" tIns="91425">
            <a:noAutofit/>
          </a:bodyPr>
          <a:lstStyle/>
          <a:p>
            <a:pPr>
              <a:spcBef>
                <a:spcPts val="0"/>
              </a:spcBef>
              <a:buNone/>
            </a:pPr>
            <a:r>
              <a:rPr lang="en" sz="1200"/>
              <a:t>closeDoor();</a:t>
            </a:r>
          </a:p>
        </p:txBody>
      </p:sp>
      <p:sp>
        <p:nvSpPr>
          <p:cNvPr id="367" name="Shape 367"/>
          <p:cNvSpPr/>
          <p:nvPr/>
        </p:nvSpPr>
        <p:spPr>
          <a:xfrm>
            <a:off x="6625775" y="5528362"/>
            <a:ext cx="241499" cy="492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sp>
        <p:nvSpPr>
          <p:cNvPr id="368" name="Shape 368"/>
          <p:cNvSpPr txBox="1"/>
          <p:nvPr/>
        </p:nvSpPr>
        <p:spPr>
          <a:xfrm>
            <a:off x="6829825" y="5367462"/>
            <a:ext cx="1315800" cy="135299"/>
          </a:xfrm>
          <a:prstGeom prst="rect">
            <a:avLst/>
          </a:prstGeom>
          <a:noFill/>
          <a:ln>
            <a:noFill/>
          </a:ln>
        </p:spPr>
        <p:txBody>
          <a:bodyPr anchorCtr="0" anchor="t" bIns="91425" lIns="91425" rIns="91425" tIns="91425">
            <a:noAutofit/>
          </a:bodyPr>
          <a:lstStyle/>
          <a:p>
            <a:pPr lvl="0" rtl="0">
              <a:spcBef>
                <a:spcPts val="0"/>
              </a:spcBef>
              <a:buNone/>
            </a:pPr>
            <a:r>
              <a:rPr lang="en" sz="1200"/>
              <a:t>closeDoor();</a:t>
            </a:r>
          </a:p>
        </p:txBody>
      </p:sp>
      <p:sp>
        <p:nvSpPr>
          <p:cNvPr id="369" name="Shape 369"/>
          <p:cNvSpPr/>
          <p:nvPr/>
        </p:nvSpPr>
        <p:spPr>
          <a:xfrm>
            <a:off x="7823675" y="5774812"/>
            <a:ext cx="241499" cy="231899"/>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tIns="91425">
            <a:noAutofit/>
          </a:bodyPr>
          <a:lstStyle/>
          <a:p>
            <a:pPr>
              <a:spcBef>
                <a:spcPts val="0"/>
              </a:spcBef>
              <a:buNone/>
            </a:pPr>
            <a:r>
              <a:t/>
            </a:r>
            <a:endParaRPr/>
          </a:p>
        </p:txBody>
      </p:sp>
      <p:cxnSp>
        <p:nvCxnSpPr>
          <p:cNvPr id="370" name="Shape 370"/>
          <p:cNvCxnSpPr>
            <a:stCxn id="367" idx="3"/>
            <a:endCxn id="369" idx="0"/>
          </p:cNvCxnSpPr>
          <p:nvPr/>
        </p:nvCxnSpPr>
        <p:spPr>
          <a:xfrm>
            <a:off x="6867274" y="5774812"/>
            <a:ext cx="1077300" cy="0"/>
          </a:xfrm>
          <a:prstGeom prst="straightConnector1">
            <a:avLst/>
          </a:prstGeom>
          <a:noFill/>
          <a:ln cap="flat" cmpd="sng" w="19050">
            <a:solidFill>
              <a:schemeClr val="dk2"/>
            </a:solidFill>
            <a:prstDash val="solid"/>
            <a:round/>
            <a:headEnd len="lg" w="lg" type="none"/>
            <a:tailEnd len="lg" w="lg" type="triangle"/>
          </a:ln>
        </p:spPr>
      </p:cxnSp>
      <p:sp>
        <p:nvSpPr>
          <p:cNvPr id="371" name="Shape 37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23</a:t>
            </a:r>
          </a:p>
        </p:txBody>
      </p:sp>
    </p:spTree>
  </p:cSld>
  <p:clrMapOvr>
    <a:masterClrMapping/>
  </p:clrMapOvr>
  <p:transition spd="slow">
    <p:cut/>
  </p:transition>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75" name="Shape 375"/>
        <p:cNvGrpSpPr/>
        <p:nvPr/>
      </p:nvGrpSpPr>
      <p:grpSpPr>
        <a:xfrm>
          <a:off x="0" y="0"/>
          <a:ext cx="0" cy="0"/>
          <a:chOff x="0" y="0"/>
          <a:chExt cx="0" cy="0"/>
        </a:xfrm>
      </p:grpSpPr>
      <p:sp>
        <p:nvSpPr>
          <p:cNvPr id="376" name="Shape 37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10</a:t>
            </a:r>
          </a:p>
        </p:txBody>
      </p:sp>
      <p:sp>
        <p:nvSpPr>
          <p:cNvPr id="377" name="Shape 377"/>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1" marL="0" rtl="0">
              <a:lnSpc>
                <a:spcPct val="120000"/>
              </a:lnSpc>
              <a:spcBef>
                <a:spcPts val="0"/>
              </a:spcBef>
              <a:buNone/>
            </a:pPr>
            <a:r>
              <a:rPr lang="en" sz="2200"/>
              <a:t>You are developing software that will simulate and execute finite state machines. </a:t>
            </a:r>
          </a:p>
          <a:p>
            <a:pPr indent="-228600" lvl="0" marL="457200" rtl="0">
              <a:lnSpc>
                <a:spcPct val="120000"/>
              </a:lnSpc>
              <a:spcBef>
                <a:spcPts val="0"/>
              </a:spcBef>
              <a:buSzPct val="100000"/>
            </a:pPr>
            <a:r>
              <a:rPr lang="en" sz="2200"/>
              <a:t>A state machine consists of states and transitions. </a:t>
            </a:r>
          </a:p>
          <a:p>
            <a:pPr indent="-228600" lvl="1" marL="914400" rtl="0">
              <a:lnSpc>
                <a:spcPct val="120000"/>
              </a:lnSpc>
              <a:spcBef>
                <a:spcPts val="0"/>
              </a:spcBef>
              <a:buSzPct val="100000"/>
            </a:pPr>
            <a:r>
              <a:rPr lang="en" sz="2000"/>
              <a:t>One state is special and designated to be the initial state (this is where we always start). Besides this, the initial state is just like all other states. </a:t>
            </a:r>
          </a:p>
          <a:p>
            <a:pPr indent="-228600" lvl="1" marL="914400" rtl="0">
              <a:lnSpc>
                <a:spcPct val="120000"/>
              </a:lnSpc>
              <a:spcBef>
                <a:spcPts val="0"/>
              </a:spcBef>
              <a:buSzPct val="100000"/>
            </a:pPr>
            <a:r>
              <a:rPr lang="en" sz="2000"/>
              <a:t>The transitions have transition conditions associated with them. A transition condition consists of a trigger event, a guarding condition, and a possibly empty set of actions (actions are events generated as a result of taking the transition). </a:t>
            </a:r>
          </a:p>
          <a:p>
            <a:pPr rtl="0">
              <a:lnSpc>
                <a:spcPct val="120000"/>
              </a:lnSpc>
              <a:spcBef>
                <a:spcPts val="0"/>
              </a:spcBef>
              <a:buNone/>
            </a:pPr>
            <a:r>
              <a:t/>
            </a:r>
            <a:endParaRPr sz="1100"/>
          </a:p>
          <a:p>
            <a:pPr lvl="0" rtl="0">
              <a:lnSpc>
                <a:spcPct val="120000"/>
              </a:lnSpc>
              <a:spcBef>
                <a:spcPts val="0"/>
              </a:spcBef>
              <a:buNone/>
            </a:pPr>
            <a:r>
              <a:rPr lang="en" sz="2200"/>
              <a:t>Develop the Class Diagram for this software.</a:t>
            </a:r>
          </a:p>
        </p:txBody>
      </p:sp>
      <p:sp>
        <p:nvSpPr>
          <p:cNvPr id="378" name="Shape 37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24</a:t>
            </a:r>
          </a:p>
        </p:txBody>
      </p:sp>
    </p:spTree>
  </p:cSld>
  <p:clrMapOvr>
    <a:masterClrMapping/>
  </p:clrMapOvr>
  <p:transition spd="slow">
    <p:cut/>
  </p:transition>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382" name="Shape 382"/>
        <p:cNvGrpSpPr/>
        <p:nvPr/>
      </p:nvGrpSpPr>
      <p:grpSpPr>
        <a:xfrm>
          <a:off x="0" y="0"/>
          <a:ext cx="0" cy="0"/>
          <a:chOff x="0" y="0"/>
          <a:chExt cx="0" cy="0"/>
        </a:xfrm>
      </p:grpSpPr>
      <p:sp>
        <p:nvSpPr>
          <p:cNvPr id="383" name="Shape 38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10 - Solution</a:t>
            </a:r>
          </a:p>
        </p:txBody>
      </p:sp>
      <p:sp>
        <p:nvSpPr>
          <p:cNvPr id="384" name="Shape 38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25</a:t>
            </a:r>
          </a:p>
        </p:txBody>
      </p:sp>
      <p:sp>
        <p:nvSpPr>
          <p:cNvPr id="385" name="Shape 385"/>
          <p:cNvSpPr/>
          <p:nvPr/>
        </p:nvSpPr>
        <p:spPr>
          <a:xfrm>
            <a:off x="3700977" y="1592425"/>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State Machine</a:t>
            </a:r>
          </a:p>
          <a:p>
            <a:pPr lvl="0" rtl="0" algn="ctr">
              <a:spcBef>
                <a:spcPts val="0"/>
              </a:spcBef>
              <a:buNone/>
            </a:pPr>
            <a:r>
              <a:t/>
            </a:r>
            <a:endParaRPr b="1"/>
          </a:p>
          <a:p>
            <a:pPr lvl="0" rtl="0" algn="ctr">
              <a:spcBef>
                <a:spcPts val="0"/>
              </a:spcBef>
              <a:buNone/>
            </a:pPr>
            <a:r>
              <a:t/>
            </a:r>
            <a:endParaRPr b="1"/>
          </a:p>
        </p:txBody>
      </p:sp>
      <p:cxnSp>
        <p:nvCxnSpPr>
          <p:cNvPr id="386" name="Shape 386"/>
          <p:cNvCxnSpPr/>
          <p:nvPr/>
        </p:nvCxnSpPr>
        <p:spPr>
          <a:xfrm>
            <a:off x="3700977" y="1944917"/>
            <a:ext cx="1638000" cy="0"/>
          </a:xfrm>
          <a:prstGeom prst="straightConnector1">
            <a:avLst/>
          </a:prstGeom>
          <a:noFill/>
          <a:ln cap="flat" cmpd="sng" w="9525">
            <a:solidFill>
              <a:srgbClr val="000000"/>
            </a:solidFill>
            <a:prstDash val="solid"/>
            <a:round/>
            <a:headEnd len="lg" w="lg" type="none"/>
            <a:tailEnd len="lg" w="lg" type="none"/>
          </a:ln>
        </p:spPr>
      </p:cxnSp>
      <p:cxnSp>
        <p:nvCxnSpPr>
          <p:cNvPr id="387" name="Shape 387"/>
          <p:cNvCxnSpPr/>
          <p:nvPr/>
        </p:nvCxnSpPr>
        <p:spPr>
          <a:xfrm>
            <a:off x="3700977" y="2202888"/>
            <a:ext cx="1638000" cy="0"/>
          </a:xfrm>
          <a:prstGeom prst="straightConnector1">
            <a:avLst/>
          </a:prstGeom>
          <a:noFill/>
          <a:ln cap="flat" cmpd="sng" w="9525">
            <a:solidFill>
              <a:srgbClr val="000000"/>
            </a:solidFill>
            <a:prstDash val="solid"/>
            <a:round/>
            <a:headEnd len="lg" w="lg" type="none"/>
            <a:tailEnd len="lg" w="lg" type="none"/>
          </a:ln>
        </p:spPr>
      </p:cxnSp>
      <p:sp>
        <p:nvSpPr>
          <p:cNvPr id="388" name="Shape 388"/>
          <p:cNvSpPr/>
          <p:nvPr/>
        </p:nvSpPr>
        <p:spPr>
          <a:xfrm>
            <a:off x="1056795" y="3091404"/>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State</a:t>
            </a:r>
          </a:p>
          <a:p>
            <a:pPr lvl="0" rtl="0" algn="ctr">
              <a:spcBef>
                <a:spcPts val="0"/>
              </a:spcBef>
              <a:buNone/>
            </a:pPr>
            <a:r>
              <a:t/>
            </a:r>
            <a:endParaRPr b="1"/>
          </a:p>
          <a:p>
            <a:pPr lvl="0" rtl="0" algn="ctr">
              <a:spcBef>
                <a:spcPts val="0"/>
              </a:spcBef>
              <a:buNone/>
            </a:pPr>
            <a:r>
              <a:rPr lang="en"/>
              <a:t>initial: boolean</a:t>
            </a:r>
          </a:p>
          <a:p>
            <a:pPr lvl="0" rtl="0" algn="ctr">
              <a:spcBef>
                <a:spcPts val="0"/>
              </a:spcBef>
              <a:buNone/>
            </a:pPr>
            <a:r>
              <a:t/>
            </a:r>
            <a:endParaRPr/>
          </a:p>
        </p:txBody>
      </p:sp>
      <p:cxnSp>
        <p:nvCxnSpPr>
          <p:cNvPr id="389" name="Shape 389"/>
          <p:cNvCxnSpPr/>
          <p:nvPr/>
        </p:nvCxnSpPr>
        <p:spPr>
          <a:xfrm>
            <a:off x="1056795" y="3443896"/>
            <a:ext cx="1638000" cy="0"/>
          </a:xfrm>
          <a:prstGeom prst="straightConnector1">
            <a:avLst/>
          </a:prstGeom>
          <a:noFill/>
          <a:ln cap="flat" cmpd="sng" w="9525">
            <a:solidFill>
              <a:srgbClr val="000000"/>
            </a:solidFill>
            <a:prstDash val="solid"/>
            <a:round/>
            <a:headEnd len="lg" w="lg" type="none"/>
            <a:tailEnd len="lg" w="lg" type="none"/>
          </a:ln>
        </p:spPr>
      </p:cxnSp>
      <p:cxnSp>
        <p:nvCxnSpPr>
          <p:cNvPr id="390" name="Shape 390"/>
          <p:cNvCxnSpPr/>
          <p:nvPr/>
        </p:nvCxnSpPr>
        <p:spPr>
          <a:xfrm>
            <a:off x="1056795" y="3765204"/>
            <a:ext cx="1638000" cy="0"/>
          </a:xfrm>
          <a:prstGeom prst="straightConnector1">
            <a:avLst/>
          </a:prstGeom>
          <a:noFill/>
          <a:ln cap="flat" cmpd="sng" w="9525">
            <a:solidFill>
              <a:srgbClr val="000000"/>
            </a:solidFill>
            <a:prstDash val="solid"/>
            <a:round/>
            <a:headEnd len="lg" w="lg" type="none"/>
            <a:tailEnd len="lg" w="lg" type="none"/>
          </a:ln>
        </p:spPr>
      </p:cxnSp>
      <p:cxnSp>
        <p:nvCxnSpPr>
          <p:cNvPr id="391" name="Shape 391"/>
          <p:cNvCxnSpPr>
            <a:stCxn id="388" idx="0"/>
            <a:endCxn id="385" idx="1"/>
          </p:cNvCxnSpPr>
          <p:nvPr/>
        </p:nvCxnSpPr>
        <p:spPr>
          <a:xfrm flipH="1" rot="10800000">
            <a:off x="1875795" y="2013504"/>
            <a:ext cx="1825199" cy="1077900"/>
          </a:xfrm>
          <a:prstGeom prst="straightConnector1">
            <a:avLst/>
          </a:prstGeom>
          <a:noFill/>
          <a:ln cap="flat" cmpd="sng" w="28575">
            <a:solidFill>
              <a:srgbClr val="000000"/>
            </a:solidFill>
            <a:prstDash val="solid"/>
            <a:round/>
            <a:headEnd len="lg" w="lg" type="none"/>
            <a:tailEnd len="lg" w="lg" type="diamond"/>
          </a:ln>
        </p:spPr>
      </p:cxnSp>
      <p:sp>
        <p:nvSpPr>
          <p:cNvPr id="392" name="Shape 392"/>
          <p:cNvSpPr/>
          <p:nvPr/>
        </p:nvSpPr>
        <p:spPr>
          <a:xfrm>
            <a:off x="5915595" y="3022654"/>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a:t>Transition</a:t>
            </a:r>
          </a:p>
          <a:p>
            <a:pPr lvl="0" rtl="0" algn="ctr">
              <a:spcBef>
                <a:spcPts val="0"/>
              </a:spcBef>
              <a:buNone/>
            </a:pPr>
            <a:r>
              <a:t/>
            </a:r>
            <a:endParaRPr b="1"/>
          </a:p>
          <a:p>
            <a:pPr lvl="0" rtl="0" algn="ctr">
              <a:spcBef>
                <a:spcPts val="0"/>
              </a:spcBef>
              <a:buNone/>
            </a:pPr>
            <a:r>
              <a:t/>
            </a:r>
            <a:endParaRPr b="1"/>
          </a:p>
        </p:txBody>
      </p:sp>
      <p:cxnSp>
        <p:nvCxnSpPr>
          <p:cNvPr id="393" name="Shape 393"/>
          <p:cNvCxnSpPr/>
          <p:nvPr/>
        </p:nvCxnSpPr>
        <p:spPr>
          <a:xfrm>
            <a:off x="5915595" y="3375147"/>
            <a:ext cx="1638000" cy="0"/>
          </a:xfrm>
          <a:prstGeom prst="straightConnector1">
            <a:avLst/>
          </a:prstGeom>
          <a:noFill/>
          <a:ln cap="flat" cmpd="sng" w="9525">
            <a:solidFill>
              <a:srgbClr val="000000"/>
            </a:solidFill>
            <a:prstDash val="solid"/>
            <a:round/>
            <a:headEnd len="lg" w="lg" type="none"/>
            <a:tailEnd len="lg" w="lg" type="none"/>
          </a:ln>
        </p:spPr>
      </p:cxnSp>
      <p:cxnSp>
        <p:nvCxnSpPr>
          <p:cNvPr id="394" name="Shape 394"/>
          <p:cNvCxnSpPr/>
          <p:nvPr/>
        </p:nvCxnSpPr>
        <p:spPr>
          <a:xfrm>
            <a:off x="5915595" y="3633117"/>
            <a:ext cx="1638000" cy="0"/>
          </a:xfrm>
          <a:prstGeom prst="straightConnector1">
            <a:avLst/>
          </a:prstGeom>
          <a:noFill/>
          <a:ln cap="flat" cmpd="sng" w="9525">
            <a:solidFill>
              <a:srgbClr val="000000"/>
            </a:solidFill>
            <a:prstDash val="solid"/>
            <a:round/>
            <a:headEnd len="lg" w="lg" type="none"/>
            <a:tailEnd len="lg" w="lg" type="none"/>
          </a:ln>
        </p:spPr>
      </p:cxnSp>
      <p:cxnSp>
        <p:nvCxnSpPr>
          <p:cNvPr id="395" name="Shape 395"/>
          <p:cNvCxnSpPr>
            <a:stCxn id="392" idx="0"/>
            <a:endCxn id="385" idx="3"/>
          </p:cNvCxnSpPr>
          <p:nvPr/>
        </p:nvCxnSpPr>
        <p:spPr>
          <a:xfrm rot="10800000">
            <a:off x="5338995" y="2013454"/>
            <a:ext cx="1395600" cy="1009200"/>
          </a:xfrm>
          <a:prstGeom prst="straightConnector1">
            <a:avLst/>
          </a:prstGeom>
          <a:noFill/>
          <a:ln cap="flat" cmpd="sng" w="28575">
            <a:solidFill>
              <a:srgbClr val="000000"/>
            </a:solidFill>
            <a:prstDash val="solid"/>
            <a:round/>
            <a:headEnd len="lg" w="lg" type="none"/>
            <a:tailEnd len="lg" w="lg" type="diamond"/>
          </a:ln>
        </p:spPr>
      </p:cxnSp>
      <p:sp>
        <p:nvSpPr>
          <p:cNvPr id="396" name="Shape 396"/>
          <p:cNvSpPr txBox="1"/>
          <p:nvPr/>
        </p:nvSpPr>
        <p:spPr>
          <a:xfrm>
            <a:off x="3379636" y="1813985"/>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397" name="Shape 397"/>
          <p:cNvSpPr txBox="1"/>
          <p:nvPr/>
        </p:nvSpPr>
        <p:spPr>
          <a:xfrm>
            <a:off x="5555577" y="1913821"/>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398" name="Shape 398"/>
          <p:cNvSpPr txBox="1"/>
          <p:nvPr/>
        </p:nvSpPr>
        <p:spPr>
          <a:xfrm>
            <a:off x="1352675" y="2714771"/>
            <a:ext cx="523200" cy="1995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399" name="Shape 399"/>
          <p:cNvSpPr txBox="1"/>
          <p:nvPr/>
        </p:nvSpPr>
        <p:spPr>
          <a:xfrm>
            <a:off x="1626029" y="2194008"/>
            <a:ext cx="1212000" cy="199500"/>
          </a:xfrm>
          <a:prstGeom prst="rect">
            <a:avLst/>
          </a:prstGeom>
          <a:noFill/>
          <a:ln>
            <a:noFill/>
          </a:ln>
        </p:spPr>
        <p:txBody>
          <a:bodyPr anchorCtr="0" anchor="t" bIns="91425" lIns="91425" rIns="91425" tIns="91425">
            <a:noAutofit/>
          </a:bodyPr>
          <a:lstStyle/>
          <a:p>
            <a:pPr lvl="0" rtl="0" algn="l">
              <a:spcBef>
                <a:spcPts val="0"/>
              </a:spcBef>
              <a:buNone/>
            </a:pPr>
            <a:r>
              <a:rPr lang="en"/>
              <a:t>normal states</a:t>
            </a:r>
          </a:p>
        </p:txBody>
      </p:sp>
      <p:cxnSp>
        <p:nvCxnSpPr>
          <p:cNvPr id="400" name="Shape 400"/>
          <p:cNvCxnSpPr/>
          <p:nvPr/>
        </p:nvCxnSpPr>
        <p:spPr>
          <a:xfrm flipH="1" rot="10800000">
            <a:off x="2452336" y="2249865"/>
            <a:ext cx="1239300" cy="837900"/>
          </a:xfrm>
          <a:prstGeom prst="straightConnector1">
            <a:avLst/>
          </a:prstGeom>
          <a:noFill/>
          <a:ln cap="flat" cmpd="sng" w="28575">
            <a:solidFill>
              <a:srgbClr val="000000"/>
            </a:solidFill>
            <a:prstDash val="solid"/>
            <a:round/>
            <a:headEnd len="lg" w="lg" type="none"/>
            <a:tailEnd len="lg" w="lg" type="diamond"/>
          </a:ln>
        </p:spPr>
      </p:cxnSp>
      <p:sp>
        <p:nvSpPr>
          <p:cNvPr id="401" name="Shape 401"/>
          <p:cNvSpPr txBox="1"/>
          <p:nvPr/>
        </p:nvSpPr>
        <p:spPr>
          <a:xfrm>
            <a:off x="3150106" y="2714780"/>
            <a:ext cx="1083299" cy="147900"/>
          </a:xfrm>
          <a:prstGeom prst="rect">
            <a:avLst/>
          </a:prstGeom>
          <a:noFill/>
          <a:ln>
            <a:noFill/>
          </a:ln>
        </p:spPr>
        <p:txBody>
          <a:bodyPr anchorCtr="0" anchor="t" bIns="91425" lIns="91425" rIns="91425" tIns="91425">
            <a:noAutofit/>
          </a:bodyPr>
          <a:lstStyle/>
          <a:p>
            <a:pPr lvl="0" rtl="0" algn="l">
              <a:spcBef>
                <a:spcPts val="0"/>
              </a:spcBef>
              <a:buNone/>
            </a:pPr>
            <a:r>
              <a:rPr lang="en"/>
              <a:t>initial state</a:t>
            </a:r>
          </a:p>
        </p:txBody>
      </p:sp>
      <p:sp>
        <p:nvSpPr>
          <p:cNvPr id="402" name="Shape 402"/>
          <p:cNvSpPr txBox="1"/>
          <p:nvPr/>
        </p:nvSpPr>
        <p:spPr>
          <a:xfrm>
            <a:off x="3480629" y="2358982"/>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03" name="Shape 403"/>
          <p:cNvSpPr txBox="1"/>
          <p:nvPr/>
        </p:nvSpPr>
        <p:spPr>
          <a:xfrm>
            <a:off x="2678178" y="2947016"/>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cxnSp>
        <p:nvCxnSpPr>
          <p:cNvPr id="404" name="Shape 404"/>
          <p:cNvCxnSpPr>
            <a:stCxn id="388" idx="3"/>
            <a:endCxn id="392" idx="1"/>
          </p:cNvCxnSpPr>
          <p:nvPr/>
        </p:nvCxnSpPr>
        <p:spPr>
          <a:xfrm flipH="1" rot="10800000">
            <a:off x="2694795" y="3443754"/>
            <a:ext cx="3220800" cy="68700"/>
          </a:xfrm>
          <a:prstGeom prst="straightConnector1">
            <a:avLst/>
          </a:prstGeom>
          <a:noFill/>
          <a:ln cap="flat" cmpd="sng" w="28575">
            <a:solidFill>
              <a:srgbClr val="000000"/>
            </a:solidFill>
            <a:prstDash val="solid"/>
            <a:round/>
            <a:headEnd len="lg" w="lg" type="none"/>
            <a:tailEnd len="lg" w="lg" type="none"/>
          </a:ln>
        </p:spPr>
      </p:cxnSp>
      <p:sp>
        <p:nvSpPr>
          <p:cNvPr id="405" name="Shape 405"/>
          <p:cNvSpPr txBox="1"/>
          <p:nvPr/>
        </p:nvSpPr>
        <p:spPr>
          <a:xfrm>
            <a:off x="3462266" y="3172215"/>
            <a:ext cx="826200" cy="199500"/>
          </a:xfrm>
          <a:prstGeom prst="rect">
            <a:avLst/>
          </a:prstGeom>
          <a:noFill/>
          <a:ln>
            <a:noFill/>
          </a:ln>
        </p:spPr>
        <p:txBody>
          <a:bodyPr anchorCtr="0" anchor="t" bIns="91425" lIns="91425" rIns="91425" tIns="91425">
            <a:noAutofit/>
          </a:bodyPr>
          <a:lstStyle/>
          <a:p>
            <a:pPr lvl="0" rtl="0" algn="l">
              <a:spcBef>
                <a:spcPts val="0"/>
              </a:spcBef>
              <a:buNone/>
            </a:pPr>
            <a:r>
              <a:rPr lang="en"/>
              <a:t>source</a:t>
            </a:r>
          </a:p>
        </p:txBody>
      </p:sp>
      <p:cxnSp>
        <p:nvCxnSpPr>
          <p:cNvPr id="406" name="Shape 406"/>
          <p:cNvCxnSpPr/>
          <p:nvPr/>
        </p:nvCxnSpPr>
        <p:spPr>
          <a:xfrm flipH="1" rot="10800000">
            <a:off x="2694950" y="3604587"/>
            <a:ext cx="3220800" cy="68700"/>
          </a:xfrm>
          <a:prstGeom prst="straightConnector1">
            <a:avLst/>
          </a:prstGeom>
          <a:noFill/>
          <a:ln cap="flat" cmpd="sng" w="28575">
            <a:solidFill>
              <a:srgbClr val="000000"/>
            </a:solidFill>
            <a:prstDash val="solid"/>
            <a:round/>
            <a:headEnd len="lg" w="lg" type="none"/>
            <a:tailEnd len="lg" w="lg" type="none"/>
          </a:ln>
        </p:spPr>
      </p:cxnSp>
      <p:sp>
        <p:nvSpPr>
          <p:cNvPr id="407" name="Shape 407"/>
          <p:cNvSpPr txBox="1"/>
          <p:nvPr/>
        </p:nvSpPr>
        <p:spPr>
          <a:xfrm>
            <a:off x="3544897" y="3681516"/>
            <a:ext cx="1083299" cy="253499"/>
          </a:xfrm>
          <a:prstGeom prst="rect">
            <a:avLst/>
          </a:prstGeom>
          <a:noFill/>
          <a:ln>
            <a:noFill/>
          </a:ln>
        </p:spPr>
        <p:txBody>
          <a:bodyPr anchorCtr="0" anchor="t" bIns="91425" lIns="91425" rIns="91425" tIns="91425">
            <a:noAutofit/>
          </a:bodyPr>
          <a:lstStyle/>
          <a:p>
            <a:pPr lvl="0" rtl="0" algn="l">
              <a:spcBef>
                <a:spcPts val="0"/>
              </a:spcBef>
              <a:buNone/>
            </a:pPr>
            <a:r>
              <a:rPr lang="en"/>
              <a:t>destination</a:t>
            </a:r>
          </a:p>
        </p:txBody>
      </p:sp>
      <p:sp>
        <p:nvSpPr>
          <p:cNvPr id="408" name="Shape 408"/>
          <p:cNvSpPr txBox="1"/>
          <p:nvPr/>
        </p:nvSpPr>
        <p:spPr>
          <a:xfrm>
            <a:off x="2838028" y="3195479"/>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09" name="Shape 409"/>
          <p:cNvSpPr txBox="1"/>
          <p:nvPr/>
        </p:nvSpPr>
        <p:spPr>
          <a:xfrm>
            <a:off x="5313179" y="3049931"/>
            <a:ext cx="523200" cy="1995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10" name="Shape 410"/>
          <p:cNvSpPr txBox="1"/>
          <p:nvPr/>
        </p:nvSpPr>
        <p:spPr>
          <a:xfrm>
            <a:off x="5313179" y="3633122"/>
            <a:ext cx="523200" cy="1995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11" name="Shape 411"/>
          <p:cNvSpPr txBox="1"/>
          <p:nvPr/>
        </p:nvSpPr>
        <p:spPr>
          <a:xfrm>
            <a:off x="2751628" y="3700015"/>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12" name="Shape 412"/>
          <p:cNvSpPr/>
          <p:nvPr/>
        </p:nvSpPr>
        <p:spPr>
          <a:xfrm>
            <a:off x="4846673" y="4316624"/>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TransitionCondition</a:t>
            </a:r>
          </a:p>
          <a:p>
            <a:pPr lvl="0" rtl="0" algn="ctr">
              <a:spcBef>
                <a:spcPts val="0"/>
              </a:spcBef>
              <a:buNone/>
            </a:pPr>
            <a:r>
              <a:t/>
            </a:r>
            <a:endParaRPr b="1"/>
          </a:p>
          <a:p>
            <a:pPr lvl="0" rtl="0" algn="ctr">
              <a:spcBef>
                <a:spcPts val="0"/>
              </a:spcBef>
              <a:buNone/>
            </a:pPr>
            <a:r>
              <a:t/>
            </a:r>
            <a:endParaRPr b="1"/>
          </a:p>
        </p:txBody>
      </p:sp>
      <p:cxnSp>
        <p:nvCxnSpPr>
          <p:cNvPr id="413" name="Shape 413"/>
          <p:cNvCxnSpPr/>
          <p:nvPr/>
        </p:nvCxnSpPr>
        <p:spPr>
          <a:xfrm>
            <a:off x="4846673" y="4669116"/>
            <a:ext cx="1638000" cy="0"/>
          </a:xfrm>
          <a:prstGeom prst="straightConnector1">
            <a:avLst/>
          </a:prstGeom>
          <a:noFill/>
          <a:ln cap="flat" cmpd="sng" w="9525">
            <a:solidFill>
              <a:srgbClr val="000000"/>
            </a:solidFill>
            <a:prstDash val="solid"/>
            <a:round/>
            <a:headEnd len="lg" w="lg" type="none"/>
            <a:tailEnd len="lg" w="lg" type="none"/>
          </a:ln>
        </p:spPr>
      </p:cxnSp>
      <p:cxnSp>
        <p:nvCxnSpPr>
          <p:cNvPr id="414" name="Shape 414"/>
          <p:cNvCxnSpPr/>
          <p:nvPr/>
        </p:nvCxnSpPr>
        <p:spPr>
          <a:xfrm>
            <a:off x="4846673" y="4927087"/>
            <a:ext cx="1638000" cy="0"/>
          </a:xfrm>
          <a:prstGeom prst="straightConnector1">
            <a:avLst/>
          </a:prstGeom>
          <a:noFill/>
          <a:ln cap="flat" cmpd="sng" w="9525">
            <a:solidFill>
              <a:srgbClr val="000000"/>
            </a:solidFill>
            <a:prstDash val="solid"/>
            <a:round/>
            <a:headEnd len="lg" w="lg" type="none"/>
            <a:tailEnd len="lg" w="lg" type="none"/>
          </a:ln>
        </p:spPr>
      </p:cxnSp>
      <p:cxnSp>
        <p:nvCxnSpPr>
          <p:cNvPr id="415" name="Shape 415"/>
          <p:cNvCxnSpPr>
            <a:stCxn id="412" idx="0"/>
            <a:endCxn id="392" idx="2"/>
          </p:cNvCxnSpPr>
          <p:nvPr/>
        </p:nvCxnSpPr>
        <p:spPr>
          <a:xfrm flipH="1" rot="10800000">
            <a:off x="5665673" y="3864824"/>
            <a:ext cx="1068900" cy="451800"/>
          </a:xfrm>
          <a:prstGeom prst="straightConnector1">
            <a:avLst/>
          </a:prstGeom>
          <a:noFill/>
          <a:ln cap="flat" cmpd="sng" w="28575">
            <a:solidFill>
              <a:srgbClr val="000000"/>
            </a:solidFill>
            <a:prstDash val="solid"/>
            <a:round/>
            <a:headEnd len="lg" w="lg" type="none"/>
            <a:tailEnd len="lg" w="lg" type="none"/>
          </a:ln>
        </p:spPr>
      </p:cxnSp>
      <p:sp>
        <p:nvSpPr>
          <p:cNvPr id="416" name="Shape 416"/>
          <p:cNvSpPr/>
          <p:nvPr/>
        </p:nvSpPr>
        <p:spPr>
          <a:xfrm>
            <a:off x="7417406" y="4830358"/>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Condition</a:t>
            </a:r>
          </a:p>
          <a:p>
            <a:pPr lvl="0" rtl="0" algn="ctr">
              <a:spcBef>
                <a:spcPts val="0"/>
              </a:spcBef>
              <a:buNone/>
            </a:pPr>
            <a:r>
              <a:t/>
            </a:r>
            <a:endParaRPr b="1"/>
          </a:p>
          <a:p>
            <a:pPr lvl="0" rtl="0" algn="ctr">
              <a:spcBef>
                <a:spcPts val="0"/>
              </a:spcBef>
              <a:buNone/>
            </a:pPr>
            <a:r>
              <a:t/>
            </a:r>
            <a:endParaRPr b="1"/>
          </a:p>
        </p:txBody>
      </p:sp>
      <p:cxnSp>
        <p:nvCxnSpPr>
          <p:cNvPr id="417" name="Shape 417"/>
          <p:cNvCxnSpPr/>
          <p:nvPr/>
        </p:nvCxnSpPr>
        <p:spPr>
          <a:xfrm>
            <a:off x="7417406" y="5182850"/>
            <a:ext cx="1638000" cy="0"/>
          </a:xfrm>
          <a:prstGeom prst="straightConnector1">
            <a:avLst/>
          </a:prstGeom>
          <a:noFill/>
          <a:ln cap="flat" cmpd="sng" w="9525">
            <a:solidFill>
              <a:srgbClr val="000000"/>
            </a:solidFill>
            <a:prstDash val="solid"/>
            <a:round/>
            <a:headEnd len="lg" w="lg" type="none"/>
            <a:tailEnd len="lg" w="lg" type="none"/>
          </a:ln>
        </p:spPr>
      </p:cxnSp>
      <p:cxnSp>
        <p:nvCxnSpPr>
          <p:cNvPr id="418" name="Shape 418"/>
          <p:cNvCxnSpPr/>
          <p:nvPr/>
        </p:nvCxnSpPr>
        <p:spPr>
          <a:xfrm>
            <a:off x="7417406" y="5440821"/>
            <a:ext cx="1638000" cy="0"/>
          </a:xfrm>
          <a:prstGeom prst="straightConnector1">
            <a:avLst/>
          </a:prstGeom>
          <a:noFill/>
          <a:ln cap="flat" cmpd="sng" w="9525">
            <a:solidFill>
              <a:srgbClr val="000000"/>
            </a:solidFill>
            <a:prstDash val="solid"/>
            <a:round/>
            <a:headEnd len="lg" w="lg" type="none"/>
            <a:tailEnd len="lg" w="lg" type="none"/>
          </a:ln>
        </p:spPr>
      </p:cxnSp>
      <p:cxnSp>
        <p:nvCxnSpPr>
          <p:cNvPr id="419" name="Shape 419"/>
          <p:cNvCxnSpPr>
            <a:stCxn id="412" idx="3"/>
            <a:endCxn id="416" idx="1"/>
          </p:cNvCxnSpPr>
          <p:nvPr/>
        </p:nvCxnSpPr>
        <p:spPr>
          <a:xfrm>
            <a:off x="6484673" y="4737674"/>
            <a:ext cx="932700" cy="513600"/>
          </a:xfrm>
          <a:prstGeom prst="straightConnector1">
            <a:avLst/>
          </a:prstGeom>
          <a:noFill/>
          <a:ln cap="flat" cmpd="sng" w="28575">
            <a:solidFill>
              <a:srgbClr val="000000"/>
            </a:solidFill>
            <a:prstDash val="solid"/>
            <a:round/>
            <a:headEnd len="lg" w="lg" type="none"/>
            <a:tailEnd len="lg" w="lg" type="triangle"/>
          </a:ln>
        </p:spPr>
      </p:cxnSp>
      <p:sp>
        <p:nvSpPr>
          <p:cNvPr id="420" name="Shape 420"/>
          <p:cNvSpPr/>
          <p:nvPr/>
        </p:nvSpPr>
        <p:spPr>
          <a:xfrm>
            <a:off x="4846673" y="5750474"/>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GuardingCondition</a:t>
            </a:r>
          </a:p>
          <a:p>
            <a:pPr lvl="0" rtl="0" algn="ctr">
              <a:spcBef>
                <a:spcPts val="0"/>
              </a:spcBef>
              <a:buNone/>
            </a:pPr>
            <a:r>
              <a:t/>
            </a:r>
            <a:endParaRPr b="1"/>
          </a:p>
          <a:p>
            <a:pPr lvl="0" rtl="0" algn="ctr">
              <a:spcBef>
                <a:spcPts val="0"/>
              </a:spcBef>
              <a:buNone/>
            </a:pPr>
            <a:r>
              <a:t/>
            </a:r>
            <a:endParaRPr b="1"/>
          </a:p>
        </p:txBody>
      </p:sp>
      <p:cxnSp>
        <p:nvCxnSpPr>
          <p:cNvPr id="421" name="Shape 421"/>
          <p:cNvCxnSpPr/>
          <p:nvPr/>
        </p:nvCxnSpPr>
        <p:spPr>
          <a:xfrm>
            <a:off x="4846673" y="6102966"/>
            <a:ext cx="1638000" cy="0"/>
          </a:xfrm>
          <a:prstGeom prst="straightConnector1">
            <a:avLst/>
          </a:prstGeom>
          <a:noFill/>
          <a:ln cap="flat" cmpd="sng" w="9525">
            <a:solidFill>
              <a:srgbClr val="000000"/>
            </a:solidFill>
            <a:prstDash val="solid"/>
            <a:round/>
            <a:headEnd len="lg" w="lg" type="none"/>
            <a:tailEnd len="lg" w="lg" type="none"/>
          </a:ln>
        </p:spPr>
      </p:cxnSp>
      <p:cxnSp>
        <p:nvCxnSpPr>
          <p:cNvPr id="422" name="Shape 422"/>
          <p:cNvCxnSpPr/>
          <p:nvPr/>
        </p:nvCxnSpPr>
        <p:spPr>
          <a:xfrm>
            <a:off x="4846673" y="6360937"/>
            <a:ext cx="1638000" cy="0"/>
          </a:xfrm>
          <a:prstGeom prst="straightConnector1">
            <a:avLst/>
          </a:prstGeom>
          <a:noFill/>
          <a:ln cap="flat" cmpd="sng" w="9525">
            <a:solidFill>
              <a:srgbClr val="000000"/>
            </a:solidFill>
            <a:prstDash val="solid"/>
            <a:round/>
            <a:headEnd len="lg" w="lg" type="none"/>
            <a:tailEnd len="lg" w="lg" type="none"/>
          </a:ln>
        </p:spPr>
      </p:cxnSp>
      <p:cxnSp>
        <p:nvCxnSpPr>
          <p:cNvPr id="423" name="Shape 423"/>
          <p:cNvCxnSpPr>
            <a:stCxn id="420" idx="3"/>
            <a:endCxn id="416" idx="1"/>
          </p:cNvCxnSpPr>
          <p:nvPr/>
        </p:nvCxnSpPr>
        <p:spPr>
          <a:xfrm flipH="1" rot="10800000">
            <a:off x="6484673" y="5251424"/>
            <a:ext cx="932700" cy="920100"/>
          </a:xfrm>
          <a:prstGeom prst="straightConnector1">
            <a:avLst/>
          </a:prstGeom>
          <a:noFill/>
          <a:ln cap="flat" cmpd="sng" w="28575">
            <a:solidFill>
              <a:srgbClr val="000000"/>
            </a:solidFill>
            <a:prstDash val="solid"/>
            <a:round/>
            <a:headEnd len="lg" w="lg" type="none"/>
            <a:tailEnd len="lg" w="lg" type="triangle"/>
          </a:ln>
        </p:spPr>
      </p:cxnSp>
      <p:cxnSp>
        <p:nvCxnSpPr>
          <p:cNvPr id="424" name="Shape 424"/>
          <p:cNvCxnSpPr>
            <a:stCxn id="420" idx="0"/>
            <a:endCxn id="412" idx="2"/>
          </p:cNvCxnSpPr>
          <p:nvPr/>
        </p:nvCxnSpPr>
        <p:spPr>
          <a:xfrm rot="10800000">
            <a:off x="5665673" y="5158574"/>
            <a:ext cx="0" cy="591900"/>
          </a:xfrm>
          <a:prstGeom prst="straightConnector1">
            <a:avLst/>
          </a:prstGeom>
          <a:noFill/>
          <a:ln cap="flat" cmpd="sng" w="28575">
            <a:solidFill>
              <a:srgbClr val="000000"/>
            </a:solidFill>
            <a:prstDash val="solid"/>
            <a:round/>
            <a:headEnd len="lg" w="lg" type="none"/>
            <a:tailEnd len="lg" w="lg" type="diamond"/>
          </a:ln>
        </p:spPr>
      </p:cxnSp>
      <p:sp>
        <p:nvSpPr>
          <p:cNvPr id="425" name="Shape 425"/>
          <p:cNvSpPr txBox="1"/>
          <p:nvPr/>
        </p:nvSpPr>
        <p:spPr>
          <a:xfrm>
            <a:off x="5836579" y="5185048"/>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26" name="Shape 426"/>
          <p:cNvSpPr txBox="1"/>
          <p:nvPr/>
        </p:nvSpPr>
        <p:spPr>
          <a:xfrm>
            <a:off x="5836579" y="5467774"/>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27" name="Shape 427"/>
          <p:cNvSpPr/>
          <p:nvPr/>
        </p:nvSpPr>
        <p:spPr>
          <a:xfrm>
            <a:off x="2275941" y="4631591"/>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TriggerEvent</a:t>
            </a:r>
          </a:p>
          <a:p>
            <a:pPr lvl="0" rtl="0" algn="ctr">
              <a:spcBef>
                <a:spcPts val="0"/>
              </a:spcBef>
              <a:buNone/>
            </a:pPr>
            <a:r>
              <a:t/>
            </a:r>
            <a:endParaRPr b="1"/>
          </a:p>
          <a:p>
            <a:pPr lvl="0" rtl="0" algn="ctr">
              <a:spcBef>
                <a:spcPts val="0"/>
              </a:spcBef>
              <a:buNone/>
            </a:pPr>
            <a:r>
              <a:t/>
            </a:r>
            <a:endParaRPr b="1"/>
          </a:p>
        </p:txBody>
      </p:sp>
      <p:cxnSp>
        <p:nvCxnSpPr>
          <p:cNvPr id="428" name="Shape 428"/>
          <p:cNvCxnSpPr/>
          <p:nvPr/>
        </p:nvCxnSpPr>
        <p:spPr>
          <a:xfrm>
            <a:off x="2275941" y="4984084"/>
            <a:ext cx="1638000" cy="0"/>
          </a:xfrm>
          <a:prstGeom prst="straightConnector1">
            <a:avLst/>
          </a:prstGeom>
          <a:noFill/>
          <a:ln cap="flat" cmpd="sng" w="9525">
            <a:solidFill>
              <a:srgbClr val="000000"/>
            </a:solidFill>
            <a:prstDash val="solid"/>
            <a:round/>
            <a:headEnd len="lg" w="lg" type="none"/>
            <a:tailEnd len="lg" w="lg" type="none"/>
          </a:ln>
        </p:spPr>
      </p:cxnSp>
      <p:cxnSp>
        <p:nvCxnSpPr>
          <p:cNvPr id="429" name="Shape 429"/>
          <p:cNvCxnSpPr/>
          <p:nvPr/>
        </p:nvCxnSpPr>
        <p:spPr>
          <a:xfrm>
            <a:off x="2275941" y="5242055"/>
            <a:ext cx="1638000" cy="0"/>
          </a:xfrm>
          <a:prstGeom prst="straightConnector1">
            <a:avLst/>
          </a:prstGeom>
          <a:noFill/>
          <a:ln cap="flat" cmpd="sng" w="9525">
            <a:solidFill>
              <a:srgbClr val="000000"/>
            </a:solidFill>
            <a:prstDash val="solid"/>
            <a:round/>
            <a:headEnd len="lg" w="lg" type="none"/>
            <a:tailEnd len="lg" w="lg" type="none"/>
          </a:ln>
        </p:spPr>
      </p:cxnSp>
      <p:sp>
        <p:nvSpPr>
          <p:cNvPr id="430" name="Shape 430"/>
          <p:cNvSpPr/>
          <p:nvPr/>
        </p:nvSpPr>
        <p:spPr>
          <a:xfrm>
            <a:off x="2252952" y="5750474"/>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Action</a:t>
            </a:r>
          </a:p>
          <a:p>
            <a:pPr lvl="0" rtl="0" algn="ctr">
              <a:spcBef>
                <a:spcPts val="0"/>
              </a:spcBef>
              <a:buNone/>
            </a:pPr>
            <a:r>
              <a:t/>
            </a:r>
            <a:endParaRPr b="1"/>
          </a:p>
          <a:p>
            <a:pPr lvl="0" rtl="0" algn="ctr">
              <a:spcBef>
                <a:spcPts val="0"/>
              </a:spcBef>
              <a:buNone/>
            </a:pPr>
            <a:r>
              <a:t/>
            </a:r>
            <a:endParaRPr b="1"/>
          </a:p>
        </p:txBody>
      </p:sp>
      <p:cxnSp>
        <p:nvCxnSpPr>
          <p:cNvPr id="431" name="Shape 431"/>
          <p:cNvCxnSpPr/>
          <p:nvPr/>
        </p:nvCxnSpPr>
        <p:spPr>
          <a:xfrm>
            <a:off x="2252952" y="6102966"/>
            <a:ext cx="1638000" cy="0"/>
          </a:xfrm>
          <a:prstGeom prst="straightConnector1">
            <a:avLst/>
          </a:prstGeom>
          <a:noFill/>
          <a:ln cap="flat" cmpd="sng" w="9525">
            <a:solidFill>
              <a:srgbClr val="000000"/>
            </a:solidFill>
            <a:prstDash val="solid"/>
            <a:round/>
            <a:headEnd len="lg" w="lg" type="none"/>
            <a:tailEnd len="lg" w="lg" type="none"/>
          </a:ln>
        </p:spPr>
      </p:cxnSp>
      <p:cxnSp>
        <p:nvCxnSpPr>
          <p:cNvPr id="432" name="Shape 432"/>
          <p:cNvCxnSpPr/>
          <p:nvPr/>
        </p:nvCxnSpPr>
        <p:spPr>
          <a:xfrm>
            <a:off x="2252952" y="6360937"/>
            <a:ext cx="1638000" cy="0"/>
          </a:xfrm>
          <a:prstGeom prst="straightConnector1">
            <a:avLst/>
          </a:prstGeom>
          <a:noFill/>
          <a:ln cap="flat" cmpd="sng" w="9525">
            <a:solidFill>
              <a:srgbClr val="000000"/>
            </a:solidFill>
            <a:prstDash val="solid"/>
            <a:round/>
            <a:headEnd len="lg" w="lg" type="none"/>
            <a:tailEnd len="lg" w="lg" type="none"/>
          </a:ln>
        </p:spPr>
      </p:cxnSp>
      <p:cxnSp>
        <p:nvCxnSpPr>
          <p:cNvPr id="433" name="Shape 433"/>
          <p:cNvCxnSpPr>
            <a:stCxn id="427" idx="3"/>
            <a:endCxn id="412" idx="1"/>
          </p:cNvCxnSpPr>
          <p:nvPr/>
        </p:nvCxnSpPr>
        <p:spPr>
          <a:xfrm flipH="1" rot="10800000">
            <a:off x="3913941" y="4737641"/>
            <a:ext cx="932700" cy="315000"/>
          </a:xfrm>
          <a:prstGeom prst="straightConnector1">
            <a:avLst/>
          </a:prstGeom>
          <a:noFill/>
          <a:ln cap="flat" cmpd="sng" w="28575">
            <a:solidFill>
              <a:srgbClr val="000000"/>
            </a:solidFill>
            <a:prstDash val="solid"/>
            <a:round/>
            <a:headEnd len="lg" w="lg" type="none"/>
            <a:tailEnd len="lg" w="lg" type="diamond"/>
          </a:ln>
        </p:spPr>
      </p:cxnSp>
      <p:cxnSp>
        <p:nvCxnSpPr>
          <p:cNvPr id="434" name="Shape 434"/>
          <p:cNvCxnSpPr>
            <a:stCxn id="430" idx="3"/>
          </p:cNvCxnSpPr>
          <p:nvPr/>
        </p:nvCxnSpPr>
        <p:spPr>
          <a:xfrm flipH="1" rot="10800000">
            <a:off x="3890952" y="5001824"/>
            <a:ext cx="957300" cy="1169700"/>
          </a:xfrm>
          <a:prstGeom prst="straightConnector1">
            <a:avLst/>
          </a:prstGeom>
          <a:noFill/>
          <a:ln cap="flat" cmpd="sng" w="28575">
            <a:solidFill>
              <a:srgbClr val="000000"/>
            </a:solidFill>
            <a:prstDash val="solid"/>
            <a:round/>
            <a:headEnd len="lg" w="lg" type="none"/>
            <a:tailEnd len="lg" w="lg" type="diamond"/>
          </a:ln>
        </p:spPr>
      </p:cxnSp>
      <p:sp>
        <p:nvSpPr>
          <p:cNvPr id="435" name="Shape 435"/>
          <p:cNvSpPr txBox="1"/>
          <p:nvPr/>
        </p:nvSpPr>
        <p:spPr>
          <a:xfrm>
            <a:off x="3976291" y="4658136"/>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36" name="Shape 436"/>
          <p:cNvSpPr txBox="1"/>
          <p:nvPr/>
        </p:nvSpPr>
        <p:spPr>
          <a:xfrm>
            <a:off x="4532851" y="4460062"/>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37" name="Shape 437"/>
          <p:cNvSpPr txBox="1"/>
          <p:nvPr/>
        </p:nvSpPr>
        <p:spPr>
          <a:xfrm>
            <a:off x="4461751" y="4869328"/>
            <a:ext cx="220499" cy="199500"/>
          </a:xfrm>
          <a:prstGeom prst="rect">
            <a:avLst/>
          </a:prstGeom>
          <a:noFill/>
          <a:ln>
            <a:noFill/>
          </a:ln>
        </p:spPr>
        <p:txBody>
          <a:bodyPr anchorCtr="0" anchor="t" bIns="91425" lIns="91425" rIns="91425" tIns="91425">
            <a:noAutofit/>
          </a:bodyPr>
          <a:lstStyle/>
          <a:p>
            <a:pPr lvl="0" rtl="0" algn="l">
              <a:spcBef>
                <a:spcPts val="0"/>
              </a:spcBef>
              <a:buNone/>
            </a:pPr>
            <a:r>
              <a:rPr lang="en"/>
              <a:t>1</a:t>
            </a:r>
          </a:p>
        </p:txBody>
      </p:sp>
      <p:sp>
        <p:nvSpPr>
          <p:cNvPr id="438" name="Shape 438"/>
          <p:cNvSpPr txBox="1"/>
          <p:nvPr/>
        </p:nvSpPr>
        <p:spPr>
          <a:xfrm>
            <a:off x="4068369" y="6003121"/>
            <a:ext cx="603599" cy="1995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
        <p:nvSpPr>
          <p:cNvPr id="439" name="Shape 439"/>
          <p:cNvSpPr/>
          <p:nvPr/>
        </p:nvSpPr>
        <p:spPr>
          <a:xfrm>
            <a:off x="63275" y="5209790"/>
            <a:ext cx="1638000" cy="842099"/>
          </a:xfrm>
          <a:prstGeom prst="rect">
            <a:avLst/>
          </a:prstGeom>
          <a:solidFill>
            <a:srgbClr val="CFE2F3"/>
          </a:solidFill>
          <a:ln cap="flat" cmpd="sng" w="9525">
            <a:solidFill>
              <a:srgbClr val="000000"/>
            </a:solidFill>
            <a:prstDash val="solid"/>
            <a:round/>
            <a:headEnd len="med" w="med" type="none"/>
            <a:tailEnd len="med" w="med" type="none"/>
          </a:ln>
        </p:spPr>
        <p:txBody>
          <a:bodyPr anchorCtr="0" anchor="ctr" bIns="91425" lIns="91425" rIns="91425" tIns="91425">
            <a:noAutofit/>
          </a:bodyPr>
          <a:lstStyle/>
          <a:p>
            <a:pPr lvl="0" rtl="0" algn="ctr">
              <a:spcBef>
                <a:spcPts val="0"/>
              </a:spcBef>
              <a:buNone/>
            </a:pPr>
            <a:r>
              <a:rPr b="1" lang="en" sz="1200"/>
              <a:t>Event</a:t>
            </a:r>
          </a:p>
          <a:p>
            <a:pPr lvl="0" rtl="0" algn="ctr">
              <a:spcBef>
                <a:spcPts val="0"/>
              </a:spcBef>
              <a:buNone/>
            </a:pPr>
            <a:r>
              <a:t/>
            </a:r>
            <a:endParaRPr b="1"/>
          </a:p>
          <a:p>
            <a:pPr lvl="0" rtl="0" algn="ctr">
              <a:spcBef>
                <a:spcPts val="0"/>
              </a:spcBef>
              <a:buNone/>
            </a:pPr>
            <a:r>
              <a:t/>
            </a:r>
            <a:endParaRPr b="1"/>
          </a:p>
        </p:txBody>
      </p:sp>
      <p:cxnSp>
        <p:nvCxnSpPr>
          <p:cNvPr id="440" name="Shape 440"/>
          <p:cNvCxnSpPr/>
          <p:nvPr/>
        </p:nvCxnSpPr>
        <p:spPr>
          <a:xfrm>
            <a:off x="63275" y="5562282"/>
            <a:ext cx="1638000" cy="0"/>
          </a:xfrm>
          <a:prstGeom prst="straightConnector1">
            <a:avLst/>
          </a:prstGeom>
          <a:noFill/>
          <a:ln cap="flat" cmpd="sng" w="9525">
            <a:solidFill>
              <a:srgbClr val="000000"/>
            </a:solidFill>
            <a:prstDash val="solid"/>
            <a:round/>
            <a:headEnd len="lg" w="lg" type="none"/>
            <a:tailEnd len="lg" w="lg" type="none"/>
          </a:ln>
        </p:spPr>
      </p:cxnSp>
      <p:cxnSp>
        <p:nvCxnSpPr>
          <p:cNvPr id="441" name="Shape 441"/>
          <p:cNvCxnSpPr/>
          <p:nvPr/>
        </p:nvCxnSpPr>
        <p:spPr>
          <a:xfrm>
            <a:off x="63275" y="5820253"/>
            <a:ext cx="1638000" cy="0"/>
          </a:xfrm>
          <a:prstGeom prst="straightConnector1">
            <a:avLst/>
          </a:prstGeom>
          <a:noFill/>
          <a:ln cap="flat" cmpd="sng" w="9525">
            <a:solidFill>
              <a:srgbClr val="000000"/>
            </a:solidFill>
            <a:prstDash val="solid"/>
            <a:round/>
            <a:headEnd len="lg" w="lg" type="none"/>
            <a:tailEnd len="lg" w="lg" type="none"/>
          </a:ln>
        </p:spPr>
      </p:cxnSp>
      <p:cxnSp>
        <p:nvCxnSpPr>
          <p:cNvPr id="442" name="Shape 442"/>
          <p:cNvCxnSpPr>
            <a:stCxn id="427" idx="1"/>
            <a:endCxn id="439" idx="3"/>
          </p:cNvCxnSpPr>
          <p:nvPr/>
        </p:nvCxnSpPr>
        <p:spPr>
          <a:xfrm flipH="1">
            <a:off x="1701141" y="5052641"/>
            <a:ext cx="574800" cy="578100"/>
          </a:xfrm>
          <a:prstGeom prst="straightConnector1">
            <a:avLst/>
          </a:prstGeom>
          <a:noFill/>
          <a:ln cap="flat" cmpd="sng" w="28575">
            <a:solidFill>
              <a:srgbClr val="000000"/>
            </a:solidFill>
            <a:prstDash val="solid"/>
            <a:round/>
            <a:headEnd len="lg" w="lg" type="none"/>
            <a:tailEnd len="lg" w="lg" type="triangle"/>
          </a:ln>
        </p:spPr>
      </p:cxnSp>
      <p:cxnSp>
        <p:nvCxnSpPr>
          <p:cNvPr id="443" name="Shape 443"/>
          <p:cNvCxnSpPr>
            <a:stCxn id="430" idx="1"/>
            <a:endCxn id="439" idx="3"/>
          </p:cNvCxnSpPr>
          <p:nvPr/>
        </p:nvCxnSpPr>
        <p:spPr>
          <a:xfrm rot="10800000">
            <a:off x="1701252" y="5630924"/>
            <a:ext cx="551700" cy="540600"/>
          </a:xfrm>
          <a:prstGeom prst="straightConnector1">
            <a:avLst/>
          </a:prstGeom>
          <a:noFill/>
          <a:ln cap="flat" cmpd="sng" w="28575">
            <a:solidFill>
              <a:srgbClr val="000000"/>
            </a:solidFill>
            <a:prstDash val="solid"/>
            <a:round/>
            <a:headEnd len="lg" w="lg" type="none"/>
            <a:tailEnd len="lg" w="lg" type="triangle"/>
          </a:ln>
        </p:spPr>
      </p:cxnSp>
      <p:sp>
        <p:nvSpPr>
          <p:cNvPr id="444" name="Shape 444"/>
          <p:cNvSpPr txBox="1"/>
          <p:nvPr/>
        </p:nvSpPr>
        <p:spPr>
          <a:xfrm>
            <a:off x="6734679" y="2688981"/>
            <a:ext cx="523200" cy="199500"/>
          </a:xfrm>
          <a:prstGeom prst="rect">
            <a:avLst/>
          </a:prstGeom>
          <a:noFill/>
          <a:ln>
            <a:noFill/>
          </a:ln>
        </p:spPr>
        <p:txBody>
          <a:bodyPr anchorCtr="0" anchor="t" bIns="91425" lIns="91425" rIns="91425" tIns="91425">
            <a:noAutofit/>
          </a:bodyPr>
          <a:lstStyle/>
          <a:p>
            <a:pPr lvl="0" rtl="0" algn="l">
              <a:spcBef>
                <a:spcPts val="0"/>
              </a:spcBef>
              <a:buNone/>
            </a:pPr>
            <a:r>
              <a:rPr lang="en"/>
              <a:t>0..*</a:t>
            </a:r>
          </a:p>
        </p:txBody>
      </p:sp>
    </p:spTree>
  </p:cSld>
  <p:clrMapOvr>
    <a:masterClrMapping/>
  </p:clrMapOvr>
  <p:transition spd="slow">
    <p:cut/>
  </p:transition>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48" name="Shape 448"/>
        <p:cNvGrpSpPr/>
        <p:nvPr/>
      </p:nvGrpSpPr>
      <p:grpSpPr>
        <a:xfrm>
          <a:off x="0" y="0"/>
          <a:ext cx="0" cy="0"/>
          <a:chOff x="0" y="0"/>
          <a:chExt cx="0" cy="0"/>
        </a:xfrm>
      </p:grpSpPr>
      <p:sp>
        <p:nvSpPr>
          <p:cNvPr id="449" name="Shape 44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11</a:t>
            </a:r>
          </a:p>
        </p:txBody>
      </p:sp>
      <p:sp>
        <p:nvSpPr>
          <p:cNvPr id="450" name="Shape 45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200"/>
              <a:t>During development and maintenance, some organizations track “bad fixes” - a bug fix that introduces new faults in the software when the original fault is corrected. The ratio of bad fixes to “good fixes” can be measured. </a:t>
            </a:r>
          </a:p>
          <a:p>
            <a:pPr indent="-228600" lvl="0" marL="457200" rtl="0">
              <a:lnSpc>
                <a:spcPct val="120000"/>
              </a:lnSpc>
              <a:spcBef>
                <a:spcPts val="0"/>
              </a:spcBef>
              <a:buSzPct val="100000"/>
            </a:pPr>
            <a:r>
              <a:rPr lang="en" sz="2000"/>
              <a:t>For example, the ratio of bad fixes to good fixes could be 1% (there is one bad fix for every 100 good fixes). </a:t>
            </a:r>
          </a:p>
          <a:p>
            <a:pPr indent="-228600" lvl="0" marL="457200" rtl="0">
              <a:lnSpc>
                <a:spcPct val="120000"/>
              </a:lnSpc>
              <a:spcBef>
                <a:spcPts val="0"/>
              </a:spcBef>
              <a:buSzPct val="100000"/>
            </a:pPr>
            <a:r>
              <a:rPr lang="en" sz="2000"/>
              <a:t>In some troubled projects the bad fix ratio might be over 100%!</a:t>
            </a:r>
          </a:p>
          <a:p>
            <a:pPr lvl="0" rtl="0">
              <a:lnSpc>
                <a:spcPct val="120000"/>
              </a:lnSpc>
              <a:spcBef>
                <a:spcPts val="0"/>
              </a:spcBef>
              <a:buNone/>
            </a:pPr>
            <a:r>
              <a:t/>
            </a:r>
            <a:endParaRPr sz="1100"/>
          </a:p>
          <a:p>
            <a:pPr lvl="0" rtl="0">
              <a:lnSpc>
                <a:spcPct val="120000"/>
              </a:lnSpc>
              <a:spcBef>
                <a:spcPts val="0"/>
              </a:spcBef>
              <a:buNone/>
            </a:pPr>
            <a:r>
              <a:rPr lang="en" sz="2200"/>
              <a:t>What effect will a bad fix ratio of &gt;100% have on software quality?</a:t>
            </a:r>
          </a:p>
          <a:p>
            <a:pPr lvl="0" rtl="0">
              <a:lnSpc>
                <a:spcPct val="120000"/>
              </a:lnSpc>
              <a:spcBef>
                <a:spcPts val="0"/>
              </a:spcBef>
              <a:buNone/>
            </a:pPr>
            <a:r>
              <a:rPr lang="en" sz="2200"/>
              <a:t>What do you think would be the main contributor to a very high bad fix ratio? Justify your answer.</a:t>
            </a:r>
          </a:p>
          <a:p>
            <a:pPr lvl="0" rtl="0">
              <a:lnSpc>
                <a:spcPct val="120000"/>
              </a:lnSpc>
              <a:spcBef>
                <a:spcPts val="0"/>
              </a:spcBef>
              <a:buNone/>
            </a:pPr>
            <a:r>
              <a:t/>
            </a:r>
            <a:endParaRPr sz="2200"/>
          </a:p>
          <a:p>
            <a:pPr lvl="0" rtl="0">
              <a:lnSpc>
                <a:spcPct val="120000"/>
              </a:lnSpc>
              <a:spcBef>
                <a:spcPts val="0"/>
              </a:spcBef>
              <a:buNone/>
            </a:pPr>
            <a:r>
              <a:t/>
            </a:r>
            <a:endParaRPr sz="2200"/>
          </a:p>
        </p:txBody>
      </p:sp>
      <p:sp>
        <p:nvSpPr>
          <p:cNvPr id="451" name="Shape 45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26</a:t>
            </a:r>
          </a:p>
        </p:txBody>
      </p:sp>
    </p:spTree>
  </p:cSld>
  <p:clrMapOvr>
    <a:masterClrMapping/>
  </p:clrMapOvr>
  <p:transition spd="slow">
    <p:cut/>
  </p:transition>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55" name="Shape 455"/>
        <p:cNvGrpSpPr/>
        <p:nvPr/>
      </p:nvGrpSpPr>
      <p:grpSpPr>
        <a:xfrm>
          <a:off x="0" y="0"/>
          <a:ext cx="0" cy="0"/>
          <a:chOff x="0" y="0"/>
          <a:chExt cx="0" cy="0"/>
        </a:xfrm>
      </p:grpSpPr>
      <p:sp>
        <p:nvSpPr>
          <p:cNvPr id="456" name="Shape 45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11 - Solution</a:t>
            </a:r>
          </a:p>
        </p:txBody>
      </p:sp>
      <p:sp>
        <p:nvSpPr>
          <p:cNvPr id="457" name="Shape 45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A bad fix ratio over 100% means that more faults are being added than are being fixed. Software quality will deteriorate. </a:t>
            </a:r>
          </a:p>
          <a:p>
            <a:pPr lvl="0" rtl="0">
              <a:lnSpc>
                <a:spcPct val="120000"/>
              </a:lnSpc>
              <a:spcBef>
                <a:spcPts val="0"/>
              </a:spcBef>
              <a:buNone/>
            </a:pPr>
            <a:r>
              <a:t/>
            </a:r>
            <a:endParaRPr sz="2400"/>
          </a:p>
          <a:p>
            <a:pPr lvl="0" rtl="0">
              <a:lnSpc>
                <a:spcPct val="120000"/>
              </a:lnSpc>
              <a:spcBef>
                <a:spcPts val="0"/>
              </a:spcBef>
              <a:buNone/>
            </a:pPr>
            <a:r>
              <a:rPr lang="en" sz="2400"/>
              <a:t>Poorly-structured software is likely to be the culprit. With low cohesion, high coupling, or hard-to-understand algorithms, it is hard to track down the real source of a fault (may only make a partial fix) and easy to introduce new faults (hard to determine the effect of a fix on other parts of the program).</a:t>
            </a:r>
          </a:p>
        </p:txBody>
      </p:sp>
      <p:sp>
        <p:nvSpPr>
          <p:cNvPr id="458" name="Shape 45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27</a:t>
            </a:r>
          </a:p>
        </p:txBody>
      </p:sp>
    </p:spTree>
  </p:cSld>
  <p:clrMapOvr>
    <a:masterClrMapping/>
  </p:clrMapOvr>
  <p:transition spd="slow">
    <p:cut/>
  </p:transition>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2" name="Shape 462"/>
        <p:cNvGrpSpPr/>
        <p:nvPr/>
      </p:nvGrpSpPr>
      <p:grpSpPr>
        <a:xfrm>
          <a:off x="0" y="0"/>
          <a:ext cx="0" cy="0"/>
          <a:chOff x="0" y="0"/>
          <a:chExt cx="0" cy="0"/>
        </a:xfrm>
      </p:grpSpPr>
      <p:sp>
        <p:nvSpPr>
          <p:cNvPr id="463" name="Shape 46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12</a:t>
            </a:r>
          </a:p>
        </p:txBody>
      </p:sp>
      <p:sp>
        <p:nvSpPr>
          <p:cNvPr id="464" name="Shape 464"/>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A class diagram in UML is generally used during design, but can also be a useful tool in the </a:t>
            </a:r>
            <a:r>
              <a:rPr lang="en" sz="2400" u="sng"/>
              <a:t>requirements elicitation</a:t>
            </a:r>
            <a:r>
              <a:rPr lang="en" sz="2400"/>
              <a:t> stage of a software development project. Discuss briefly how class diagrams might be used in this stage of development.</a:t>
            </a:r>
          </a:p>
        </p:txBody>
      </p:sp>
      <p:sp>
        <p:nvSpPr>
          <p:cNvPr id="465" name="Shape 46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28</a:t>
            </a:r>
          </a:p>
        </p:txBody>
      </p:sp>
    </p:spTree>
  </p:cSld>
  <p:clrMapOvr>
    <a:masterClrMapping/>
  </p:clrMapOvr>
  <p:transition spd="slow">
    <p:cut/>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69" name="Shape 469"/>
        <p:cNvGrpSpPr/>
        <p:nvPr/>
      </p:nvGrpSpPr>
      <p:grpSpPr>
        <a:xfrm>
          <a:off x="0" y="0"/>
          <a:ext cx="0" cy="0"/>
          <a:chOff x="0" y="0"/>
          <a:chExt cx="0" cy="0"/>
        </a:xfrm>
      </p:grpSpPr>
      <p:sp>
        <p:nvSpPr>
          <p:cNvPr id="470" name="Shape 47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12 - Solution</a:t>
            </a:r>
          </a:p>
        </p:txBody>
      </p:sp>
      <p:sp>
        <p:nvSpPr>
          <p:cNvPr id="471" name="Shape 47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UML class diagrams are useful for visualizing entities and their relationships at any level of abstraction.</a:t>
            </a:r>
          </a:p>
          <a:p>
            <a:pPr indent="-228600" lvl="0" marL="457200" rtl="0">
              <a:lnSpc>
                <a:spcPct val="120000"/>
              </a:lnSpc>
              <a:spcBef>
                <a:spcPts val="0"/>
              </a:spcBef>
              <a:buSzPct val="100000"/>
            </a:pPr>
            <a:r>
              <a:rPr lang="en" sz="2400"/>
              <a:t>Relationships between data items in the problem domain.</a:t>
            </a:r>
          </a:p>
          <a:p>
            <a:pPr indent="-228600" lvl="0" marL="457200" rtl="0">
              <a:lnSpc>
                <a:spcPct val="120000"/>
              </a:lnSpc>
              <a:spcBef>
                <a:spcPts val="0"/>
              </a:spcBef>
              <a:buSzPct val="100000"/>
            </a:pPr>
            <a:r>
              <a:rPr lang="en" sz="2400"/>
              <a:t>Clarify the relationships between concepts (credit cards and customers, students and professors, students and grades, etc).</a:t>
            </a:r>
          </a:p>
          <a:p>
            <a:pPr indent="-228600" lvl="0" marL="457200" rtl="0">
              <a:lnSpc>
                <a:spcPct val="120000"/>
              </a:lnSpc>
              <a:spcBef>
                <a:spcPts val="0"/>
              </a:spcBef>
              <a:buSzPct val="100000"/>
            </a:pPr>
            <a:r>
              <a:rPr lang="en" sz="2400"/>
              <a:t>Model can serve as the foundation for natural language requirements by structuring the problem domain. </a:t>
            </a:r>
          </a:p>
          <a:p>
            <a:pPr indent="-228600" lvl="1" marL="914400" rtl="0">
              <a:lnSpc>
                <a:spcPct val="120000"/>
              </a:lnSpc>
              <a:spcBef>
                <a:spcPts val="0"/>
              </a:spcBef>
              <a:buSzPct val="80000"/>
            </a:pPr>
            <a:r>
              <a:rPr lang="en"/>
              <a:t>Cleaner and easier to write specifications because we can relate to the diagram.</a:t>
            </a:r>
          </a:p>
        </p:txBody>
      </p:sp>
      <p:sp>
        <p:nvSpPr>
          <p:cNvPr id="472" name="Shape 47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29</a:t>
            </a:r>
          </a:p>
        </p:txBody>
      </p:sp>
    </p:spTree>
  </p:cSld>
  <p:clrMapOvr>
    <a:masterClrMapping/>
  </p:clrMapOvr>
  <p:transition spd="slow">
    <p:cut/>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8" name="Shape 58"/>
        <p:cNvGrpSpPr/>
        <p:nvPr/>
      </p:nvGrpSpPr>
      <p:grpSpPr>
        <a:xfrm>
          <a:off x="0" y="0"/>
          <a:ext cx="0" cy="0"/>
          <a:chOff x="0" y="0"/>
          <a:chExt cx="0" cy="0"/>
        </a:xfrm>
      </p:grpSpPr>
      <p:sp>
        <p:nvSpPr>
          <p:cNvPr id="59" name="Shape 5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60" name="Shape 6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spcBef>
                <a:spcPts val="0"/>
              </a:spcBef>
              <a:buNone/>
            </a:pPr>
            <a:r>
              <a:rPr lang="en" sz="2000">
                <a:solidFill>
                  <a:srgbClr val="00000A"/>
                </a:solidFill>
              </a:rPr>
              <a:t>Which of the following make sense as classes (rather than objects) in a class diagram?</a:t>
            </a:r>
          </a:p>
          <a:p>
            <a:pPr indent="-355600" lvl="0" marL="457200" rtl="0">
              <a:lnSpc>
                <a:spcPct val="120000"/>
              </a:lnSpc>
              <a:spcBef>
                <a:spcPts val="0"/>
              </a:spcBef>
              <a:buSzPct val="100000"/>
              <a:buAutoNum type="arabicPeriod"/>
            </a:pPr>
            <a:r>
              <a:rPr lang="en" sz="2000"/>
              <a:t>Homework Assignment</a:t>
            </a:r>
          </a:p>
          <a:p>
            <a:pPr indent="-355600" lvl="0" marL="457200" rtl="0">
              <a:lnSpc>
                <a:spcPct val="120000"/>
              </a:lnSpc>
              <a:spcBef>
                <a:spcPts val="0"/>
              </a:spcBef>
              <a:buSzPct val="100000"/>
              <a:buAutoNum type="arabicPeriod"/>
            </a:pPr>
            <a:r>
              <a:rPr lang="en" sz="2000"/>
              <a:t>Manton Matthews</a:t>
            </a:r>
          </a:p>
          <a:p>
            <a:pPr indent="-355600" lvl="0" marL="457200" rtl="0">
              <a:lnSpc>
                <a:spcPct val="120000"/>
              </a:lnSpc>
              <a:spcBef>
                <a:spcPts val="0"/>
              </a:spcBef>
              <a:buSzPct val="100000"/>
              <a:buAutoNum type="arabicPeriod"/>
            </a:pPr>
            <a:r>
              <a:rPr lang="en" sz="2000"/>
              <a:t>Group 5’s Assignment 5</a:t>
            </a:r>
          </a:p>
          <a:p>
            <a:pPr indent="-355600" lvl="0" marL="457200" rtl="0">
              <a:lnSpc>
                <a:spcPct val="120000"/>
              </a:lnSpc>
              <a:spcBef>
                <a:spcPts val="0"/>
              </a:spcBef>
              <a:buSzPct val="100000"/>
              <a:buAutoNum type="arabicPeriod"/>
            </a:pPr>
            <a:r>
              <a:rPr lang="en" sz="2000"/>
              <a:t>Person</a:t>
            </a:r>
          </a:p>
          <a:p>
            <a:pPr rtl="0">
              <a:lnSpc>
                <a:spcPct val="120000"/>
              </a:lnSpc>
              <a:spcBef>
                <a:spcPts val="0"/>
              </a:spcBef>
              <a:buNone/>
            </a:pPr>
            <a:r>
              <a:t/>
            </a:r>
            <a:endParaRPr sz="1100"/>
          </a:p>
          <a:p>
            <a:pPr lvl="0" rtl="0">
              <a:lnSpc>
                <a:spcPct val="120000"/>
              </a:lnSpc>
              <a:spcBef>
                <a:spcPts val="0"/>
              </a:spcBef>
              <a:buClr>
                <a:srgbClr val="000000"/>
              </a:buClr>
              <a:buSzPct val="55000"/>
              <a:buNone/>
            </a:pPr>
            <a:r>
              <a:rPr lang="en" sz="2000"/>
              <a:t>Which of the following coverage criteria </a:t>
            </a:r>
            <a:r>
              <a:rPr b="1" lang="en" sz="2000" u="sng"/>
              <a:t>always</a:t>
            </a:r>
            <a:r>
              <a:rPr lang="en" sz="2000"/>
              <a:t> requires more test cases than the others?</a:t>
            </a:r>
          </a:p>
          <a:p>
            <a:pPr indent="-355600" lvl="0" marL="457200" rtl="0">
              <a:lnSpc>
                <a:spcPct val="120000"/>
              </a:lnSpc>
              <a:spcBef>
                <a:spcPts val="0"/>
              </a:spcBef>
              <a:buSzPct val="100000"/>
              <a:buAutoNum type="arabicPeriod"/>
            </a:pPr>
            <a:r>
              <a:rPr lang="en" sz="2000"/>
              <a:t>Statement Coverage</a:t>
            </a:r>
          </a:p>
          <a:p>
            <a:pPr indent="-355600" lvl="0" marL="457200" rtl="0">
              <a:lnSpc>
                <a:spcPct val="120000"/>
              </a:lnSpc>
              <a:spcBef>
                <a:spcPts val="0"/>
              </a:spcBef>
              <a:buSzPct val="100000"/>
              <a:buAutoNum type="arabicPeriod"/>
            </a:pPr>
            <a:r>
              <a:rPr lang="en" sz="2000"/>
              <a:t>Branch Coverage</a:t>
            </a:r>
          </a:p>
          <a:p>
            <a:pPr indent="-355600" lvl="0" marL="457200" rtl="0">
              <a:lnSpc>
                <a:spcPct val="120000"/>
              </a:lnSpc>
              <a:spcBef>
                <a:spcPts val="0"/>
              </a:spcBef>
              <a:buSzPct val="100000"/>
              <a:buAutoNum type="arabicPeriod"/>
            </a:pPr>
            <a:r>
              <a:rPr lang="en" sz="2000"/>
              <a:t>Path Coverage</a:t>
            </a:r>
          </a:p>
          <a:p>
            <a:pPr indent="-355600" lvl="0" marL="457200" rtl="0">
              <a:lnSpc>
                <a:spcPct val="120000"/>
              </a:lnSpc>
              <a:spcBef>
                <a:spcPts val="0"/>
              </a:spcBef>
              <a:buSzPct val="100000"/>
              <a:buAutoNum type="arabicPeriod"/>
            </a:pPr>
            <a:r>
              <a:rPr lang="en" sz="2000"/>
              <a:t>None of the above</a:t>
            </a:r>
          </a:p>
        </p:txBody>
      </p:sp>
      <p:sp>
        <p:nvSpPr>
          <p:cNvPr id="61" name="Shape 6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a:t>
            </a:r>
          </a:p>
        </p:txBody>
      </p:sp>
    </p:spTree>
  </p:cSld>
  <p:clrMapOvr>
    <a:masterClrMapping/>
  </p:clrMapOvr>
  <p:transition spd="slow">
    <p:cut/>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76" name="Shape 476"/>
        <p:cNvGrpSpPr/>
        <p:nvPr/>
      </p:nvGrpSpPr>
      <p:grpSpPr>
        <a:xfrm>
          <a:off x="0" y="0"/>
          <a:ext cx="0" cy="0"/>
          <a:chOff x="0" y="0"/>
          <a:chExt cx="0" cy="0"/>
        </a:xfrm>
      </p:grpSpPr>
      <p:sp>
        <p:nvSpPr>
          <p:cNvPr id="477" name="Shape 47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13</a:t>
            </a:r>
          </a:p>
        </p:txBody>
      </p:sp>
      <p:sp>
        <p:nvSpPr>
          <p:cNvPr id="478" name="Shape 47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Why is it so important to include boundary values in your black-box test-data? </a:t>
            </a:r>
          </a:p>
          <a:p>
            <a:pPr indent="-228600" lvl="0" marL="457200" rtl="0">
              <a:lnSpc>
                <a:spcPct val="120000"/>
              </a:lnSpc>
              <a:spcBef>
                <a:spcPts val="0"/>
              </a:spcBef>
              <a:buSzPct val="100000"/>
            </a:pPr>
            <a:r>
              <a:rPr lang="en" sz="2400"/>
              <a:t>Make sure your answer includes a brief description of what a boundary value is.</a:t>
            </a:r>
          </a:p>
          <a:p>
            <a:pPr lvl="0" rtl="0">
              <a:lnSpc>
                <a:spcPct val="120000"/>
              </a:lnSpc>
              <a:spcBef>
                <a:spcPts val="0"/>
              </a:spcBef>
              <a:buNone/>
            </a:pPr>
            <a:r>
              <a:t/>
            </a:r>
            <a:endParaRPr sz="2400"/>
          </a:p>
        </p:txBody>
      </p:sp>
      <p:sp>
        <p:nvSpPr>
          <p:cNvPr id="479" name="Shape 47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30</a:t>
            </a:r>
          </a:p>
        </p:txBody>
      </p:sp>
    </p:spTree>
  </p:cSld>
  <p:clrMapOvr>
    <a:masterClrMapping/>
  </p:clrMapOvr>
  <p:transition spd="slow">
    <p:cut/>
  </p:transition>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83" name="Shape 483"/>
        <p:cNvGrpSpPr/>
        <p:nvPr/>
      </p:nvGrpSpPr>
      <p:grpSpPr>
        <a:xfrm>
          <a:off x="0" y="0"/>
          <a:ext cx="0" cy="0"/>
          <a:chOff x="0" y="0"/>
          <a:chExt cx="0" cy="0"/>
        </a:xfrm>
      </p:grpSpPr>
      <p:sp>
        <p:nvSpPr>
          <p:cNvPr id="484" name="Shape 48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13 - Solution</a:t>
            </a:r>
          </a:p>
        </p:txBody>
      </p:sp>
      <p:sp>
        <p:nvSpPr>
          <p:cNvPr id="485" name="Shape 48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Boundary values are the inputs that are on or close to the boundaries between the input equivalence partitions as well as special values we know are tricky to handle correctly. </a:t>
            </a:r>
          </a:p>
          <a:p>
            <a:pPr indent="-228600" lvl="0" marL="457200" rtl="0">
              <a:lnSpc>
                <a:spcPct val="120000"/>
              </a:lnSpc>
              <a:spcBef>
                <a:spcPts val="0"/>
              </a:spcBef>
              <a:buSzPct val="100000"/>
            </a:pPr>
            <a:r>
              <a:rPr lang="en" sz="2400"/>
              <a:t>We know from experience that programmers make mistakes with boundary values. </a:t>
            </a:r>
          </a:p>
          <a:p>
            <a:pPr indent="-228600" lvl="0" marL="457200" rtl="0">
              <a:lnSpc>
                <a:spcPct val="120000"/>
              </a:lnSpc>
              <a:spcBef>
                <a:spcPts val="0"/>
              </a:spcBef>
              <a:buSzPct val="100000"/>
            </a:pPr>
            <a:r>
              <a:rPr lang="en" sz="2400"/>
              <a:t>Thus we should include test cases to see if these cases are handled correctly. </a:t>
            </a:r>
          </a:p>
          <a:p>
            <a:pPr indent="-228600" lvl="1" marL="914400" rtl="0">
              <a:lnSpc>
                <a:spcPct val="120000"/>
              </a:lnSpc>
              <a:spcBef>
                <a:spcPts val="0"/>
              </a:spcBef>
              <a:buSzPct val="100000"/>
            </a:pPr>
            <a:r>
              <a:rPr lang="en" sz="2400"/>
              <a:t>Include values such as zero, very large, very small, empty list, max long list, etc.</a:t>
            </a:r>
          </a:p>
        </p:txBody>
      </p:sp>
      <p:sp>
        <p:nvSpPr>
          <p:cNvPr id="486" name="Shape 48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31</a:t>
            </a:r>
          </a:p>
        </p:txBody>
      </p:sp>
    </p:spTree>
  </p:cSld>
  <p:clrMapOvr>
    <a:masterClrMapping/>
  </p:clrMapOvr>
  <p:transition spd="slow">
    <p:cut/>
  </p:transition>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0" name="Shape 490"/>
        <p:cNvGrpSpPr/>
        <p:nvPr/>
      </p:nvGrpSpPr>
      <p:grpSpPr>
        <a:xfrm>
          <a:off x="0" y="0"/>
          <a:ext cx="0" cy="0"/>
          <a:chOff x="0" y="0"/>
          <a:chExt cx="0" cy="0"/>
        </a:xfrm>
      </p:grpSpPr>
      <p:sp>
        <p:nvSpPr>
          <p:cNvPr id="491" name="Shape 49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14</a:t>
            </a:r>
          </a:p>
        </p:txBody>
      </p:sp>
      <p:sp>
        <p:nvSpPr>
          <p:cNvPr id="492" name="Shape 492"/>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0" lvl="1" marL="0" rtl="0">
              <a:lnSpc>
                <a:spcPct val="120000"/>
              </a:lnSpc>
              <a:spcBef>
                <a:spcPts val="0"/>
              </a:spcBef>
              <a:buNone/>
            </a:pPr>
            <a:r>
              <a:rPr lang="en"/>
              <a:t>When performing reliability (statistical) testing, an operational profile is absolutely essential for the test-data selection. Why? What is the effect of an inaccurate operational profile?</a:t>
            </a:r>
          </a:p>
        </p:txBody>
      </p:sp>
      <p:sp>
        <p:nvSpPr>
          <p:cNvPr id="493" name="Shape 49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32</a:t>
            </a:r>
          </a:p>
        </p:txBody>
      </p:sp>
    </p:spTree>
  </p:cSld>
  <p:clrMapOvr>
    <a:masterClrMapping/>
  </p:clrMapOvr>
  <p:transition spd="slow">
    <p:cut/>
  </p:transition>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497" name="Shape 497"/>
        <p:cNvGrpSpPr/>
        <p:nvPr/>
      </p:nvGrpSpPr>
      <p:grpSpPr>
        <a:xfrm>
          <a:off x="0" y="0"/>
          <a:ext cx="0" cy="0"/>
          <a:chOff x="0" y="0"/>
          <a:chExt cx="0" cy="0"/>
        </a:xfrm>
      </p:grpSpPr>
      <p:sp>
        <p:nvSpPr>
          <p:cNvPr id="498" name="Shape 498"/>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14 - Solution</a:t>
            </a:r>
          </a:p>
        </p:txBody>
      </p:sp>
      <p:sp>
        <p:nvSpPr>
          <p:cNvPr id="499" name="Shape 499"/>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Since the reliability metrics are designed to measure the reliability of a system under normal operating conditions it is essential to know what “normal” operating conditions are. </a:t>
            </a:r>
          </a:p>
          <a:p>
            <a:pPr indent="-228600" lvl="0" marL="457200" rtl="0">
              <a:lnSpc>
                <a:spcPct val="120000"/>
              </a:lnSpc>
              <a:spcBef>
                <a:spcPts val="0"/>
              </a:spcBef>
              <a:buSzPct val="100000"/>
            </a:pPr>
            <a:r>
              <a:rPr lang="en" sz="2400"/>
              <a:t>This is what the operational profile is supposed to capture. </a:t>
            </a:r>
          </a:p>
          <a:p>
            <a:pPr indent="-228600" lvl="0" marL="457200" rtl="0">
              <a:lnSpc>
                <a:spcPct val="120000"/>
              </a:lnSpc>
              <a:spcBef>
                <a:spcPts val="0"/>
              </a:spcBef>
              <a:buSzPct val="100000"/>
            </a:pPr>
            <a:r>
              <a:rPr lang="en" sz="2400"/>
              <a:t>If the reliability is assessed using a profile that does not accurately capture the real operating conditions, the measure is meaningless. </a:t>
            </a:r>
          </a:p>
          <a:p>
            <a:pPr indent="0" lvl="1" marL="0" rtl="0">
              <a:lnSpc>
                <a:spcPct val="120000"/>
              </a:lnSpc>
              <a:spcBef>
                <a:spcPts val="0"/>
              </a:spcBef>
              <a:buNone/>
            </a:pPr>
            <a:r>
              <a:t/>
            </a:r>
            <a:endParaRPr/>
          </a:p>
        </p:txBody>
      </p:sp>
      <p:sp>
        <p:nvSpPr>
          <p:cNvPr id="500" name="Shape 500"/>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33</a:t>
            </a:r>
          </a:p>
        </p:txBody>
      </p:sp>
    </p:spTree>
  </p:cSld>
  <p:clrMapOvr>
    <a:masterClrMapping/>
  </p:clrMapOvr>
  <p:transition spd="slow">
    <p:cut/>
  </p:transition>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04" name="Shape 504"/>
        <p:cNvGrpSpPr/>
        <p:nvPr/>
      </p:nvGrpSpPr>
      <p:grpSpPr>
        <a:xfrm>
          <a:off x="0" y="0"/>
          <a:ext cx="0" cy="0"/>
          <a:chOff x="0" y="0"/>
          <a:chExt cx="0" cy="0"/>
        </a:xfrm>
      </p:grpSpPr>
      <p:sp>
        <p:nvSpPr>
          <p:cNvPr id="505" name="Shape 505"/>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15</a:t>
            </a:r>
          </a:p>
        </p:txBody>
      </p:sp>
      <p:sp>
        <p:nvSpPr>
          <p:cNvPr id="506" name="Shape 506"/>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Clr>
                <a:schemeClr val="dk1"/>
              </a:buClr>
              <a:buSzPct val="61111"/>
              <a:buFont typeface="Arial"/>
              <a:buNone/>
            </a:pPr>
            <a:r>
              <a:rPr lang="en" sz="1800"/>
              <a:t>Consider the use case “Submit Assignment Solution” for a homework assignment and collection system, where a student is asked to complete and submit an “assignment submission form” where they give various pieces of information including name, course number, session number, and assignment number. The student then attaches her solution and presses the submit button. Before the assignment solution is accepted, the student-provided information is validated against the class roster. </a:t>
            </a:r>
          </a:p>
          <a:p>
            <a:pPr lvl="0" rtl="0">
              <a:lnSpc>
                <a:spcPct val="120000"/>
              </a:lnSpc>
              <a:spcBef>
                <a:spcPts val="0"/>
              </a:spcBef>
              <a:buClr>
                <a:schemeClr val="dk1"/>
              </a:buClr>
              <a:buFont typeface="Arial"/>
              <a:buNone/>
            </a:pPr>
            <a:r>
              <a:t/>
            </a:r>
            <a:endParaRPr sz="1800"/>
          </a:p>
          <a:p>
            <a:pPr lvl="0" rtl="0">
              <a:lnSpc>
                <a:spcPct val="120000"/>
              </a:lnSpc>
              <a:spcBef>
                <a:spcPts val="0"/>
              </a:spcBef>
              <a:buClr>
                <a:schemeClr val="dk1"/>
              </a:buClr>
              <a:buSzPct val="61111"/>
              <a:buFont typeface="Arial"/>
              <a:buNone/>
            </a:pPr>
            <a:r>
              <a:rPr lang="en" sz="1800"/>
              <a:t>List two (2) exceptions you think can occur for this use case. For each of the exceptions, also specify what you think the proper response from HACS should be.</a:t>
            </a:r>
          </a:p>
          <a:p>
            <a:pPr lvl="0" rtl="0">
              <a:lnSpc>
                <a:spcPct val="120000"/>
              </a:lnSpc>
              <a:spcBef>
                <a:spcPts val="0"/>
              </a:spcBef>
              <a:buNone/>
            </a:pPr>
            <a:r>
              <a:t/>
            </a:r>
            <a:endParaRPr sz="1800"/>
          </a:p>
          <a:p>
            <a:pPr lvl="0" rtl="0">
              <a:lnSpc>
                <a:spcPct val="120000"/>
              </a:lnSpc>
              <a:spcBef>
                <a:spcPts val="0"/>
              </a:spcBef>
              <a:buNone/>
            </a:pPr>
            <a:r>
              <a:t/>
            </a:r>
            <a:endParaRPr sz="1800"/>
          </a:p>
          <a:p>
            <a:pPr lvl="0" rtl="0">
              <a:lnSpc>
                <a:spcPct val="120000"/>
              </a:lnSpc>
              <a:spcBef>
                <a:spcPts val="0"/>
              </a:spcBef>
              <a:buNone/>
            </a:pPr>
            <a:r>
              <a:t/>
            </a:r>
            <a:endParaRPr sz="1800"/>
          </a:p>
        </p:txBody>
      </p:sp>
      <p:sp>
        <p:nvSpPr>
          <p:cNvPr id="507" name="Shape 507"/>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34</a:t>
            </a:r>
          </a:p>
        </p:txBody>
      </p:sp>
    </p:spTree>
  </p:cSld>
  <p:clrMapOvr>
    <a:masterClrMapping/>
  </p:clrMapOvr>
  <p:transition spd="slow">
    <p:cut/>
  </p:transition>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1" name="Shape 511"/>
        <p:cNvGrpSpPr/>
        <p:nvPr/>
      </p:nvGrpSpPr>
      <p:grpSpPr>
        <a:xfrm>
          <a:off x="0" y="0"/>
          <a:ext cx="0" cy="0"/>
          <a:chOff x="0" y="0"/>
          <a:chExt cx="0" cy="0"/>
        </a:xfrm>
      </p:grpSpPr>
      <p:sp>
        <p:nvSpPr>
          <p:cNvPr id="512" name="Shape 512"/>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15 - Solution</a:t>
            </a:r>
          </a:p>
        </p:txBody>
      </p:sp>
      <p:sp>
        <p:nvSpPr>
          <p:cNvPr id="513" name="Shape 513"/>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Clr>
                <a:schemeClr val="dk1"/>
              </a:buClr>
              <a:buSzPct val="45833"/>
              <a:buFont typeface="Arial"/>
              <a:buNone/>
            </a:pPr>
            <a:r>
              <a:rPr lang="en" sz="2400"/>
              <a:t>Erroneous information: A student enters the wrong class or session number or the wrong assignment number. In both cases a warning message and possibly a helpful message along the lines of “You are not enrolled in CSCE 747 for the Fall of 2015, you are enrolled in: CSCE 740.”</a:t>
            </a:r>
          </a:p>
          <a:p>
            <a:pPr lvl="0" rtl="0">
              <a:lnSpc>
                <a:spcPct val="120000"/>
              </a:lnSpc>
              <a:spcBef>
                <a:spcPts val="0"/>
              </a:spcBef>
              <a:buClr>
                <a:schemeClr val="dk1"/>
              </a:buClr>
              <a:buFont typeface="Arial"/>
              <a:buNone/>
            </a:pPr>
            <a:r>
              <a:t/>
            </a:r>
            <a:endParaRPr sz="2400"/>
          </a:p>
          <a:p>
            <a:pPr lvl="0" rtl="0">
              <a:lnSpc>
                <a:spcPct val="120000"/>
              </a:lnSpc>
              <a:spcBef>
                <a:spcPts val="0"/>
              </a:spcBef>
              <a:buClr>
                <a:schemeClr val="dk1"/>
              </a:buClr>
              <a:buSzPct val="45833"/>
              <a:buFont typeface="Arial"/>
              <a:buNone/>
            </a:pPr>
            <a:r>
              <a:rPr lang="en" sz="2400"/>
              <a:t>No assignment attached: All information is correct, but no file to upload has been selected. An error message pointing this out would be an appropriate response.</a:t>
            </a:r>
          </a:p>
          <a:p>
            <a:pPr lvl="0" rtl="0">
              <a:lnSpc>
                <a:spcPct val="120000"/>
              </a:lnSpc>
              <a:spcBef>
                <a:spcPts val="0"/>
              </a:spcBef>
              <a:buNone/>
            </a:pPr>
            <a:r>
              <a:t/>
            </a:r>
            <a:endParaRPr sz="2400"/>
          </a:p>
        </p:txBody>
      </p:sp>
      <p:sp>
        <p:nvSpPr>
          <p:cNvPr id="514" name="Shape 514"/>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35</a:t>
            </a:r>
          </a:p>
        </p:txBody>
      </p:sp>
    </p:spTree>
  </p:cSld>
  <p:clrMapOvr>
    <a:masterClrMapping/>
  </p:clrMapOvr>
  <p:transition spd="slow">
    <p:cut/>
  </p:transition>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18" name="Shape 518"/>
        <p:cNvGrpSpPr/>
        <p:nvPr/>
      </p:nvGrpSpPr>
      <p:grpSpPr>
        <a:xfrm>
          <a:off x="0" y="0"/>
          <a:ext cx="0" cy="0"/>
          <a:chOff x="0" y="0"/>
          <a:chExt cx="0" cy="0"/>
        </a:xfrm>
      </p:grpSpPr>
      <p:sp>
        <p:nvSpPr>
          <p:cNvPr id="519" name="Shape 519"/>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16</a:t>
            </a:r>
          </a:p>
        </p:txBody>
      </p:sp>
      <p:sp>
        <p:nvSpPr>
          <p:cNvPr id="520" name="Shape 520"/>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Early in the class we discussed several Fundamental Principles of software engineering. One was </a:t>
            </a:r>
            <a:r>
              <a:rPr b="1" lang="en" sz="2400"/>
              <a:t>Separation of Concerns</a:t>
            </a:r>
            <a:r>
              <a:rPr lang="en" sz="2400"/>
              <a:t>. This principle is visible in the fact that in a comprehensive modeling framework, such as UML, there are several different diagrams supported. </a:t>
            </a:r>
          </a:p>
          <a:p>
            <a:pPr lvl="0" rtl="0">
              <a:lnSpc>
                <a:spcPct val="120000"/>
              </a:lnSpc>
              <a:spcBef>
                <a:spcPts val="0"/>
              </a:spcBef>
              <a:buClr>
                <a:schemeClr val="dk1"/>
              </a:buClr>
              <a:buSzPct val="45833"/>
              <a:buFont typeface="Arial"/>
              <a:buNone/>
            </a:pPr>
            <a:r>
              <a:rPr lang="en" sz="2400"/>
              <a:t>Please briefly explain how the principle of Separation of Concerns is manifested in fact that UML contains many different diagram types.</a:t>
            </a:r>
          </a:p>
          <a:p>
            <a:pPr lvl="0" rtl="0">
              <a:lnSpc>
                <a:spcPct val="120000"/>
              </a:lnSpc>
              <a:spcBef>
                <a:spcPts val="0"/>
              </a:spcBef>
              <a:buNone/>
            </a:pPr>
            <a:r>
              <a:t/>
            </a:r>
            <a:endParaRPr sz="2400"/>
          </a:p>
        </p:txBody>
      </p:sp>
      <p:sp>
        <p:nvSpPr>
          <p:cNvPr id="521" name="Shape 521"/>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36</a:t>
            </a:r>
          </a:p>
        </p:txBody>
      </p:sp>
    </p:spTree>
  </p:cSld>
  <p:clrMapOvr>
    <a:masterClrMapping/>
  </p:clrMapOvr>
  <p:transition spd="slow">
    <p:cut/>
  </p:transition>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25" name="Shape 525"/>
        <p:cNvGrpSpPr/>
        <p:nvPr/>
      </p:nvGrpSpPr>
      <p:grpSpPr>
        <a:xfrm>
          <a:off x="0" y="0"/>
          <a:ext cx="0" cy="0"/>
          <a:chOff x="0" y="0"/>
          <a:chExt cx="0" cy="0"/>
        </a:xfrm>
      </p:grpSpPr>
      <p:sp>
        <p:nvSpPr>
          <p:cNvPr id="526" name="Shape 52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16 - Solution</a:t>
            </a:r>
          </a:p>
        </p:txBody>
      </p:sp>
      <p:sp>
        <p:nvSpPr>
          <p:cNvPr id="527" name="Shape 52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a:t>Each separate concern can be realized in a diagram suitable for modeling that concern. </a:t>
            </a:r>
          </a:p>
          <a:p>
            <a:pPr indent="-228600" lvl="0" marL="457200" rtl="0">
              <a:lnSpc>
                <a:spcPct val="120000"/>
              </a:lnSpc>
              <a:spcBef>
                <a:spcPts val="0"/>
              </a:spcBef>
            </a:pPr>
            <a:r>
              <a:rPr lang="en"/>
              <a:t>A class diagram for structure. </a:t>
            </a:r>
          </a:p>
          <a:p>
            <a:pPr indent="-228600" lvl="0" marL="457200" rtl="0">
              <a:lnSpc>
                <a:spcPct val="120000"/>
              </a:lnSpc>
              <a:spcBef>
                <a:spcPts val="0"/>
              </a:spcBef>
            </a:pPr>
            <a:r>
              <a:rPr lang="en"/>
              <a:t>Sequence diagrams to illustrate the order of messages or events. </a:t>
            </a:r>
          </a:p>
          <a:p>
            <a:pPr indent="-228600" lvl="0" marL="457200" rtl="0">
              <a:lnSpc>
                <a:spcPct val="120000"/>
              </a:lnSpc>
              <a:spcBef>
                <a:spcPts val="0"/>
              </a:spcBef>
            </a:pPr>
            <a:r>
              <a:rPr lang="en"/>
              <a:t>State machines for the reactive behavior.</a:t>
            </a:r>
          </a:p>
          <a:p>
            <a:pPr indent="-228600" lvl="0" marL="457200" rtl="0">
              <a:lnSpc>
                <a:spcPct val="120000"/>
              </a:lnSpc>
              <a:spcBef>
                <a:spcPts val="0"/>
              </a:spcBef>
            </a:pPr>
            <a:r>
              <a:rPr lang="en"/>
              <a:t>Use cases to examine the goals of actors.</a:t>
            </a:r>
          </a:p>
          <a:p>
            <a:pPr lvl="0" rtl="0">
              <a:lnSpc>
                <a:spcPct val="120000"/>
              </a:lnSpc>
              <a:spcBef>
                <a:spcPts val="0"/>
              </a:spcBef>
              <a:buNone/>
            </a:pPr>
            <a:r>
              <a:t/>
            </a:r>
            <a:endParaRPr/>
          </a:p>
          <a:p>
            <a:pPr lvl="0" rtl="0">
              <a:lnSpc>
                <a:spcPct val="120000"/>
              </a:lnSpc>
              <a:spcBef>
                <a:spcPts val="0"/>
              </a:spcBef>
              <a:buNone/>
            </a:pPr>
            <a:r>
              <a:t/>
            </a:r>
            <a:endParaRPr sz="2400"/>
          </a:p>
        </p:txBody>
      </p:sp>
      <p:sp>
        <p:nvSpPr>
          <p:cNvPr id="528" name="Shape 52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37</a:t>
            </a:r>
          </a:p>
        </p:txBody>
      </p:sp>
    </p:spTree>
  </p:cSld>
  <p:clrMapOvr>
    <a:masterClrMapping/>
  </p:clrMapOvr>
  <p:transition spd="slow">
    <p:cut/>
  </p:transition>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532" name="Shape 532"/>
        <p:cNvGrpSpPr/>
        <p:nvPr/>
      </p:nvGrpSpPr>
      <p:grpSpPr>
        <a:xfrm>
          <a:off x="0" y="0"/>
          <a:ext cx="0" cy="0"/>
          <a:chOff x="0" y="0"/>
          <a:chExt cx="0" cy="0"/>
        </a:xfrm>
      </p:grpSpPr>
      <p:sp>
        <p:nvSpPr>
          <p:cNvPr id="533" name="Shape 533"/>
          <p:cNvSpPr txBox="1"/>
          <p:nvPr/>
        </p:nvSpPr>
        <p:spPr>
          <a:xfrm>
            <a:off x="533800" y="760000"/>
            <a:ext cx="7961699" cy="4433099"/>
          </a:xfrm>
          <a:prstGeom prst="rect">
            <a:avLst/>
          </a:prstGeom>
          <a:noFill/>
          <a:ln>
            <a:noFill/>
          </a:ln>
        </p:spPr>
        <p:txBody>
          <a:bodyPr anchorCtr="0" anchor="t" bIns="91425" lIns="91425" rIns="91425" tIns="91425">
            <a:noAutofit/>
          </a:bodyPr>
          <a:lstStyle/>
          <a:p>
            <a:pPr rtl="0">
              <a:spcBef>
                <a:spcPts val="0"/>
              </a:spcBef>
              <a:buNone/>
            </a:pPr>
            <a:r>
              <a:rPr b="1" lang="en" sz="3000">
                <a:solidFill>
                  <a:srgbClr val="FFFFFF"/>
                </a:solidFill>
              </a:rPr>
              <a:t>Any other questions?</a:t>
            </a:r>
          </a:p>
          <a:p>
            <a:pPr rtl="0">
              <a:spcBef>
                <a:spcPts val="0"/>
              </a:spcBef>
              <a:buNone/>
            </a:pPr>
            <a:r>
              <a:t/>
            </a:r>
            <a:endParaRPr b="1" sz="3000">
              <a:solidFill>
                <a:srgbClr val="FFFFFF"/>
              </a:solidFill>
            </a:endParaRPr>
          </a:p>
          <a:p>
            <a:pPr>
              <a:spcBef>
                <a:spcPts val="0"/>
              </a:spcBef>
              <a:buNone/>
            </a:pPr>
            <a:r>
              <a:rPr b="1" lang="en" sz="4800">
                <a:solidFill>
                  <a:srgbClr val="FFFFFF"/>
                </a:solidFill>
              </a:rPr>
              <a:t>Thank you for a great semester</a:t>
            </a:r>
            <a:r>
              <a:rPr b="1" lang="en" sz="3000">
                <a:solidFill>
                  <a:srgbClr val="FFFFFF"/>
                </a:solidFill>
              </a:rPr>
              <a:t>!</a:t>
            </a:r>
          </a:p>
        </p:txBody>
      </p:sp>
    </p:spTree>
  </p:cSld>
  <p:clrMapOvr>
    <a:masterClrMapping/>
  </p:clrMapOvr>
  <p:transition spd="slow">
    <p:cut/>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65" name="Shape 65"/>
        <p:cNvGrpSpPr/>
        <p:nvPr/>
      </p:nvGrpSpPr>
      <p:grpSpPr>
        <a:xfrm>
          <a:off x="0" y="0"/>
          <a:ext cx="0" cy="0"/>
          <a:chOff x="0" y="0"/>
          <a:chExt cx="0" cy="0"/>
        </a:xfrm>
      </p:grpSpPr>
      <p:sp>
        <p:nvSpPr>
          <p:cNvPr id="66" name="Shape 66"/>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a:t>
            </a:r>
          </a:p>
        </p:txBody>
      </p:sp>
      <p:sp>
        <p:nvSpPr>
          <p:cNvPr id="67" name="Shape 67"/>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gn="just">
              <a:lnSpc>
                <a:spcPct val="115000"/>
              </a:lnSpc>
              <a:spcBef>
                <a:spcPts val="0"/>
              </a:spcBef>
              <a:buNone/>
            </a:pPr>
            <a:r>
              <a:rPr lang="en" sz="1800"/>
              <a:t>Natural language is typically used for requirements specifications for the following reason(s):</a:t>
            </a:r>
          </a:p>
          <a:p>
            <a:pPr indent="-342900" lvl="0" marL="457200" rtl="0" algn="just">
              <a:lnSpc>
                <a:spcPct val="115000"/>
              </a:lnSpc>
              <a:spcBef>
                <a:spcPts val="0"/>
              </a:spcBef>
              <a:buSzPct val="100000"/>
              <a:buAutoNum type="arabicPeriod"/>
            </a:pPr>
            <a:r>
              <a:rPr lang="en" sz="1800"/>
              <a:t>Ease of understanding</a:t>
            </a:r>
          </a:p>
          <a:p>
            <a:pPr indent="-342900" lvl="0" marL="457200" rtl="0" algn="just">
              <a:lnSpc>
                <a:spcPct val="115000"/>
              </a:lnSpc>
              <a:spcBef>
                <a:spcPts val="0"/>
              </a:spcBef>
              <a:buSzPct val="100000"/>
              <a:buAutoNum type="arabicPeriod"/>
            </a:pPr>
            <a:r>
              <a:rPr lang="en" sz="1800"/>
              <a:t>It is unambiguous</a:t>
            </a:r>
          </a:p>
          <a:p>
            <a:pPr indent="-342900" lvl="0" marL="457200" rtl="0" algn="just">
              <a:lnSpc>
                <a:spcPct val="115000"/>
              </a:lnSpc>
              <a:spcBef>
                <a:spcPts val="0"/>
              </a:spcBef>
              <a:buSzPct val="100000"/>
              <a:buAutoNum type="arabicPeriod"/>
            </a:pPr>
            <a:r>
              <a:rPr lang="en" sz="1800"/>
              <a:t>It is precise</a:t>
            </a:r>
          </a:p>
          <a:p>
            <a:pPr indent="-342900" lvl="0" marL="457200" rtl="0" algn="just">
              <a:lnSpc>
                <a:spcPct val="115000"/>
              </a:lnSpc>
              <a:spcBef>
                <a:spcPts val="0"/>
              </a:spcBef>
              <a:buSzPct val="100000"/>
              <a:buAutoNum type="arabicPeriod"/>
            </a:pPr>
            <a:r>
              <a:rPr lang="en" sz="1800"/>
              <a:t>It eliminates misunderstanding between the customer and supplier of the software</a:t>
            </a:r>
          </a:p>
          <a:p>
            <a:pPr lvl="0" rtl="0" algn="just">
              <a:lnSpc>
                <a:spcPct val="115000"/>
              </a:lnSpc>
              <a:spcBef>
                <a:spcPts val="0"/>
              </a:spcBef>
              <a:buNone/>
            </a:pPr>
            <a:r>
              <a:t/>
            </a:r>
            <a:endParaRPr sz="1800"/>
          </a:p>
          <a:p>
            <a:pPr lvl="0" rtl="0" algn="just">
              <a:lnSpc>
                <a:spcPct val="115000"/>
              </a:lnSpc>
              <a:spcBef>
                <a:spcPts val="0"/>
              </a:spcBef>
              <a:buNone/>
            </a:pPr>
            <a:r>
              <a:rPr lang="en" sz="1800"/>
              <a:t>Which of the following are benefits of using checklists when writing requirements:</a:t>
            </a:r>
          </a:p>
          <a:p>
            <a:pPr indent="-342900" lvl="0" marL="457200" rtl="0" algn="just">
              <a:lnSpc>
                <a:spcPct val="115000"/>
              </a:lnSpc>
              <a:spcBef>
                <a:spcPts val="0"/>
              </a:spcBef>
              <a:buSzPct val="100000"/>
              <a:buAutoNum type="arabicPeriod"/>
            </a:pPr>
            <a:r>
              <a:rPr lang="en" sz="1800"/>
              <a:t>They can be used to refine the existing requirements.</a:t>
            </a:r>
          </a:p>
          <a:p>
            <a:pPr indent="-342900" lvl="0" marL="457200" rtl="0" algn="just">
              <a:lnSpc>
                <a:spcPct val="115000"/>
              </a:lnSpc>
              <a:spcBef>
                <a:spcPts val="0"/>
              </a:spcBef>
              <a:buSzPct val="100000"/>
              <a:buAutoNum type="arabicPeriod"/>
            </a:pPr>
            <a:r>
              <a:rPr lang="en" sz="1800"/>
              <a:t>They can convince the users to purchase your system.</a:t>
            </a:r>
          </a:p>
          <a:p>
            <a:pPr indent="-342900" lvl="0" marL="457200" rtl="0" algn="just">
              <a:lnSpc>
                <a:spcPct val="115000"/>
              </a:lnSpc>
              <a:spcBef>
                <a:spcPts val="0"/>
              </a:spcBef>
              <a:buSzPct val="100000"/>
              <a:buAutoNum type="arabicPeriod"/>
            </a:pPr>
            <a:r>
              <a:rPr lang="en" sz="1800"/>
              <a:t>They can help engineers derive missing requirements.</a:t>
            </a:r>
          </a:p>
          <a:p>
            <a:pPr indent="-342900" lvl="0" marL="457200" rtl="0" algn="just">
              <a:lnSpc>
                <a:spcPct val="115000"/>
              </a:lnSpc>
              <a:spcBef>
                <a:spcPts val="0"/>
              </a:spcBef>
              <a:buSzPct val="100000"/>
              <a:buAutoNum type="arabicPeriod"/>
            </a:pPr>
            <a:r>
              <a:rPr lang="en" sz="1800"/>
              <a:t>They can allow engineers to generate source code from the requirements.</a:t>
            </a:r>
          </a:p>
        </p:txBody>
      </p:sp>
      <p:sp>
        <p:nvSpPr>
          <p:cNvPr id="68" name="Shape 68"/>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4</a:t>
            </a:r>
          </a:p>
        </p:txBody>
      </p:sp>
    </p:spTree>
  </p:cSld>
  <p:clrMapOvr>
    <a:masterClrMapping/>
  </p:clrMapOvr>
  <p:transition spd="slow">
    <p:cut/>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2" name="Shape 72"/>
        <p:cNvGrpSpPr/>
        <p:nvPr/>
      </p:nvGrpSpPr>
      <p:grpSpPr>
        <a:xfrm>
          <a:off x="0" y="0"/>
          <a:ext cx="0" cy="0"/>
          <a:chOff x="0" y="0"/>
          <a:chExt cx="0" cy="0"/>
        </a:xfrm>
      </p:grpSpPr>
      <p:sp>
        <p:nvSpPr>
          <p:cNvPr id="73" name="Shape 73"/>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1 - True/False</a:t>
            </a:r>
          </a:p>
        </p:txBody>
      </p:sp>
      <p:sp>
        <p:nvSpPr>
          <p:cNvPr id="74" name="Shape 74"/>
          <p:cNvSpPr txBox="1"/>
          <p:nvPr>
            <p:ph idx="1" type="body"/>
          </p:nvPr>
        </p:nvSpPr>
        <p:spPr>
          <a:xfrm>
            <a:off x="457200" y="1600200"/>
            <a:ext cx="8538599" cy="4967700"/>
          </a:xfrm>
          <a:prstGeom prst="rect">
            <a:avLst/>
          </a:prstGeom>
        </p:spPr>
        <p:txBody>
          <a:bodyPr anchorCtr="0" anchor="t" bIns="91425" lIns="91425" rIns="91425" tIns="91425">
            <a:noAutofit/>
          </a:bodyPr>
          <a:lstStyle/>
          <a:p>
            <a:pPr indent="-228600" lvl="0" marL="457200" rtl="0">
              <a:lnSpc>
                <a:spcPct val="120000"/>
              </a:lnSpc>
              <a:spcBef>
                <a:spcPts val="0"/>
              </a:spcBef>
              <a:buSzPct val="100000"/>
            </a:pPr>
            <a:r>
              <a:rPr lang="en" sz="2200"/>
              <a:t>Requirements-based test cases help the writer clarify the requirements. </a:t>
            </a:r>
          </a:p>
          <a:p>
            <a:pPr indent="-228600" lvl="0" marL="457200" rtl="0">
              <a:lnSpc>
                <a:spcPct val="120000"/>
              </a:lnSpc>
              <a:spcBef>
                <a:spcPts val="0"/>
              </a:spcBef>
              <a:buSzPct val="100000"/>
            </a:pPr>
            <a:r>
              <a:rPr lang="en" sz="2200"/>
              <a:t>In UML, a Class describes an Object.</a:t>
            </a:r>
          </a:p>
          <a:p>
            <a:pPr indent="-228600" lvl="0" marL="457200" rtl="0">
              <a:lnSpc>
                <a:spcPct val="120000"/>
              </a:lnSpc>
              <a:spcBef>
                <a:spcPts val="0"/>
              </a:spcBef>
              <a:buSzPct val="100000"/>
            </a:pPr>
            <a:r>
              <a:rPr lang="en" sz="2200"/>
              <a:t>The goal of software testing is to remove defects from the goal.</a:t>
            </a:r>
          </a:p>
          <a:p>
            <a:pPr indent="-228600" lvl="0" marL="457200" rtl="0">
              <a:lnSpc>
                <a:spcPct val="120000"/>
              </a:lnSpc>
              <a:spcBef>
                <a:spcPts val="0"/>
              </a:spcBef>
              <a:buSzPct val="100000"/>
            </a:pPr>
            <a:r>
              <a:rPr lang="en" sz="2200"/>
              <a:t>The use of global variables generally increases coupling.</a:t>
            </a:r>
          </a:p>
          <a:p>
            <a:pPr indent="-228600" lvl="0" marL="457200" rtl="0">
              <a:lnSpc>
                <a:spcPct val="120000"/>
              </a:lnSpc>
              <a:spcBef>
                <a:spcPts val="0"/>
              </a:spcBef>
              <a:buSzPct val="100000"/>
            </a:pPr>
            <a:r>
              <a:rPr lang="en" sz="2200"/>
              <a:t>An oracle is needed to determine whether a test succeeded.</a:t>
            </a:r>
          </a:p>
          <a:p>
            <a:pPr indent="-228600" lvl="0" marL="457200" rtl="0">
              <a:lnSpc>
                <a:spcPct val="120000"/>
              </a:lnSpc>
              <a:spcBef>
                <a:spcPts val="0"/>
              </a:spcBef>
              <a:buSzPct val="100000"/>
            </a:pPr>
            <a:r>
              <a:rPr lang="en" sz="2200"/>
              <a:t>Testing can be used to demonstrate that a program is free of faults.</a:t>
            </a:r>
          </a:p>
          <a:p>
            <a:pPr indent="-228600" lvl="0" marL="457200" rtl="0">
              <a:lnSpc>
                <a:spcPct val="120000"/>
              </a:lnSpc>
              <a:spcBef>
                <a:spcPts val="0"/>
              </a:spcBef>
              <a:buSzPct val="100000"/>
            </a:pPr>
            <a:r>
              <a:rPr lang="en" sz="2200"/>
              <a:t>Most defects are introduced in the coding stage.</a:t>
            </a:r>
          </a:p>
          <a:p>
            <a:pPr indent="-228600" lvl="0" marL="457200" rtl="0">
              <a:lnSpc>
                <a:spcPct val="120000"/>
              </a:lnSpc>
              <a:spcBef>
                <a:spcPts val="0"/>
              </a:spcBef>
              <a:buSzPct val="100000"/>
            </a:pPr>
            <a:r>
              <a:rPr lang="en" sz="2200"/>
              <a:t>Path coverage is generally impossible to achieve, but if we could, we would expose all faults in the program.</a:t>
            </a:r>
          </a:p>
        </p:txBody>
      </p:sp>
      <p:sp>
        <p:nvSpPr>
          <p:cNvPr id="75" name="Shape 75"/>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5</a:t>
            </a:r>
          </a:p>
        </p:txBody>
      </p:sp>
    </p:spTree>
  </p:cSld>
  <p:clrMapOvr>
    <a:masterClrMapping/>
  </p:clrMapOvr>
  <p:transition spd="slow">
    <p:cut/>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79" name="Shape 79"/>
        <p:cNvGrpSpPr/>
        <p:nvPr/>
      </p:nvGrpSpPr>
      <p:grpSpPr>
        <a:xfrm>
          <a:off x="0" y="0"/>
          <a:ext cx="0" cy="0"/>
          <a:chOff x="0" y="0"/>
          <a:chExt cx="0" cy="0"/>
        </a:xfrm>
      </p:grpSpPr>
      <p:sp>
        <p:nvSpPr>
          <p:cNvPr id="80" name="Shape 80"/>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2</a:t>
            </a:r>
          </a:p>
        </p:txBody>
      </p:sp>
      <p:sp>
        <p:nvSpPr>
          <p:cNvPr id="81" name="Shape 81"/>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a:t>Describe the key difference between black-box testing and white-box testing.</a:t>
            </a:r>
          </a:p>
        </p:txBody>
      </p:sp>
      <p:sp>
        <p:nvSpPr>
          <p:cNvPr id="82" name="Shape 82"/>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6</a:t>
            </a:r>
          </a:p>
        </p:txBody>
      </p:sp>
    </p:spTree>
  </p:cSld>
  <p:clrMapOvr>
    <a:masterClrMapping/>
  </p:clrMapOvr>
  <p:transition spd="slow">
    <p:cut/>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86" name="Shape 86"/>
        <p:cNvGrpSpPr/>
        <p:nvPr/>
      </p:nvGrpSpPr>
      <p:grpSpPr>
        <a:xfrm>
          <a:off x="0" y="0"/>
          <a:ext cx="0" cy="0"/>
          <a:chOff x="0" y="0"/>
          <a:chExt cx="0" cy="0"/>
        </a:xfrm>
      </p:grpSpPr>
      <p:sp>
        <p:nvSpPr>
          <p:cNvPr id="87" name="Shape 87"/>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2 - Solution</a:t>
            </a:r>
          </a:p>
        </p:txBody>
      </p:sp>
      <p:sp>
        <p:nvSpPr>
          <p:cNvPr id="88" name="Shape 88"/>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Black-box testing treats the program as a machine that accepts input and issues output, with no visibility into its internal workings. Thus, tests are based on the requirements and specifications. You do not know what classes or methods are in the code, and you do now know what objects exist at runtime.</a:t>
            </a:r>
          </a:p>
          <a:p>
            <a:pPr lvl="0" rtl="0">
              <a:lnSpc>
                <a:spcPct val="120000"/>
              </a:lnSpc>
              <a:spcBef>
                <a:spcPts val="0"/>
              </a:spcBef>
              <a:buNone/>
            </a:pPr>
            <a:r>
              <a:t/>
            </a:r>
            <a:endParaRPr sz="1100"/>
          </a:p>
          <a:p>
            <a:pPr rtl="0">
              <a:lnSpc>
                <a:spcPct val="120000"/>
              </a:lnSpc>
              <a:spcBef>
                <a:spcPts val="0"/>
              </a:spcBef>
              <a:buNone/>
            </a:pPr>
            <a:r>
              <a:rPr lang="en" sz="2400"/>
              <a:t>White-box involves testing the independent logic paths with full knowledge of the source code. However, you do not have full knowledge of the intended functionality (white box tests cannot look for unimplemented code).</a:t>
            </a:r>
          </a:p>
          <a:p>
            <a:pPr lvl="0" rtl="0">
              <a:lnSpc>
                <a:spcPct val="120000"/>
              </a:lnSpc>
              <a:spcBef>
                <a:spcPts val="0"/>
              </a:spcBef>
              <a:buNone/>
            </a:pPr>
            <a:r>
              <a:rPr lang="en" sz="2400"/>
              <a:t> </a:t>
            </a:r>
          </a:p>
        </p:txBody>
      </p:sp>
      <p:sp>
        <p:nvSpPr>
          <p:cNvPr id="89" name="Shape 89"/>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7</a:t>
            </a:r>
          </a:p>
        </p:txBody>
      </p:sp>
    </p:spTree>
  </p:cSld>
  <p:clrMapOvr>
    <a:masterClrMapping/>
  </p:clrMapOvr>
  <p:transition spd="slow">
    <p:cut/>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93" name="Shape 93"/>
        <p:cNvGrpSpPr/>
        <p:nvPr/>
      </p:nvGrpSpPr>
      <p:grpSpPr>
        <a:xfrm>
          <a:off x="0" y="0"/>
          <a:ext cx="0" cy="0"/>
          <a:chOff x="0" y="0"/>
          <a:chExt cx="0" cy="0"/>
        </a:xfrm>
      </p:grpSpPr>
      <p:sp>
        <p:nvSpPr>
          <p:cNvPr id="94" name="Shape 94"/>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3</a:t>
            </a:r>
          </a:p>
        </p:txBody>
      </p:sp>
      <p:sp>
        <p:nvSpPr>
          <p:cNvPr id="95" name="Shape 95"/>
          <p:cNvSpPr txBox="1"/>
          <p:nvPr>
            <p:ph idx="1" type="body"/>
          </p:nvPr>
        </p:nvSpPr>
        <p:spPr>
          <a:xfrm>
            <a:off x="457200" y="1600200"/>
            <a:ext cx="8538599" cy="4967700"/>
          </a:xfrm>
          <a:prstGeom prst="rect">
            <a:avLst/>
          </a:prstGeom>
        </p:spPr>
        <p:txBody>
          <a:bodyPr anchorCtr="0" anchor="t" bIns="91425" lIns="91425" rIns="91425" tIns="91425">
            <a:noAutofit/>
          </a:bodyPr>
          <a:lstStyle/>
          <a:p>
            <a:pPr lvl="0" rtl="0">
              <a:lnSpc>
                <a:spcPct val="120000"/>
              </a:lnSpc>
              <a:spcBef>
                <a:spcPts val="0"/>
              </a:spcBef>
              <a:buNone/>
            </a:pPr>
            <a:r>
              <a:rPr lang="en" sz="2400"/>
              <a:t>Mention two fundamental characteristics of software that makes software engineering different than other engineering disciplines. Please elaborate briefly on each characteristic as to why it makes software engineering different.</a:t>
            </a:r>
          </a:p>
          <a:p>
            <a:pPr lvl="0" rtl="0">
              <a:lnSpc>
                <a:spcPct val="120000"/>
              </a:lnSpc>
              <a:spcBef>
                <a:spcPts val="0"/>
              </a:spcBef>
              <a:buNone/>
            </a:pPr>
            <a:r>
              <a:t/>
            </a:r>
            <a:endParaRPr sz="2400"/>
          </a:p>
          <a:p>
            <a:pPr lvl="0" rtl="0">
              <a:lnSpc>
                <a:spcPct val="120000"/>
              </a:lnSpc>
              <a:spcBef>
                <a:spcPts val="0"/>
              </a:spcBef>
              <a:buNone/>
            </a:pPr>
            <a:r>
              <a:rPr lang="en" sz="2400"/>
              <a:t>(Alternatively, if you do not agree with the premise of the question, argue briefly that there is no difference between software engineering and other engineering disciplines.)</a:t>
            </a:r>
          </a:p>
        </p:txBody>
      </p:sp>
      <p:sp>
        <p:nvSpPr>
          <p:cNvPr id="96" name="Shape 96"/>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8</a:t>
            </a:r>
          </a:p>
        </p:txBody>
      </p:sp>
    </p:spTree>
  </p:cSld>
  <p:clrMapOvr>
    <a:masterClrMapping/>
  </p:clrMapOvr>
  <p:transition spd="slow">
    <p:cut/>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p:cSld>
    <p:spTree>
      <p:nvGrpSpPr>
        <p:cNvPr id="100" name="Shape 100"/>
        <p:cNvGrpSpPr/>
        <p:nvPr/>
      </p:nvGrpSpPr>
      <p:grpSpPr>
        <a:xfrm>
          <a:off x="0" y="0"/>
          <a:ext cx="0" cy="0"/>
          <a:chOff x="0" y="0"/>
          <a:chExt cx="0" cy="0"/>
        </a:xfrm>
      </p:grpSpPr>
      <p:sp>
        <p:nvSpPr>
          <p:cNvPr id="101" name="Shape 101"/>
          <p:cNvSpPr txBox="1"/>
          <p:nvPr>
            <p:ph type="title"/>
          </p:nvPr>
        </p:nvSpPr>
        <p:spPr>
          <a:xfrm>
            <a:off x="457200" y="274637"/>
            <a:ext cx="8229600" cy="1143299"/>
          </a:xfrm>
          <a:prstGeom prst="rect">
            <a:avLst/>
          </a:prstGeom>
        </p:spPr>
        <p:txBody>
          <a:bodyPr anchorCtr="0" anchor="b" bIns="91425" lIns="91425" rIns="91425" tIns="91425">
            <a:noAutofit/>
          </a:bodyPr>
          <a:lstStyle/>
          <a:p>
            <a:pPr lvl="0" rtl="0">
              <a:spcBef>
                <a:spcPts val="0"/>
              </a:spcBef>
              <a:buNone/>
            </a:pPr>
            <a:r>
              <a:rPr lang="en"/>
              <a:t>Question 3 - Solution</a:t>
            </a:r>
          </a:p>
        </p:txBody>
      </p:sp>
      <p:sp>
        <p:nvSpPr>
          <p:cNvPr id="102" name="Shape 102"/>
          <p:cNvSpPr txBox="1"/>
          <p:nvPr>
            <p:ph idx="1" type="body"/>
          </p:nvPr>
        </p:nvSpPr>
        <p:spPr>
          <a:xfrm>
            <a:off x="457200" y="1600200"/>
            <a:ext cx="8538599" cy="4967700"/>
          </a:xfrm>
          <a:prstGeom prst="rect">
            <a:avLst/>
          </a:prstGeom>
        </p:spPr>
        <p:txBody>
          <a:bodyPr anchorCtr="0" anchor="t" bIns="91425" lIns="91425" rIns="91425" tIns="91425">
            <a:noAutofit/>
          </a:bodyPr>
          <a:lstStyle/>
          <a:p>
            <a:pPr rtl="0">
              <a:lnSpc>
                <a:spcPct val="120000"/>
              </a:lnSpc>
              <a:spcBef>
                <a:spcPts val="0"/>
              </a:spcBef>
              <a:buNone/>
            </a:pPr>
            <a:r>
              <a:rPr lang="en" sz="2400"/>
              <a:t>Many possible reasons for this, but two big ones include:</a:t>
            </a:r>
          </a:p>
          <a:p>
            <a:pPr indent="-228600" lvl="0" marL="457200" rtl="0">
              <a:lnSpc>
                <a:spcPct val="120000"/>
              </a:lnSpc>
              <a:spcBef>
                <a:spcPts val="0"/>
              </a:spcBef>
              <a:buSzPct val="100000"/>
            </a:pPr>
            <a:r>
              <a:rPr lang="en" sz="2400"/>
              <a:t>Intangibility</a:t>
            </a:r>
          </a:p>
          <a:p>
            <a:pPr indent="-228600" lvl="1" marL="914400" rtl="0">
              <a:lnSpc>
                <a:spcPct val="120000"/>
              </a:lnSpc>
              <a:spcBef>
                <a:spcPts val="0"/>
              </a:spcBef>
              <a:buSzPct val="100000"/>
            </a:pPr>
            <a:r>
              <a:rPr lang="en" sz="2200"/>
              <a:t>We can’t visualize software. Thus, it is hard to see problems early, and hard to judge progress.</a:t>
            </a:r>
          </a:p>
          <a:p>
            <a:pPr indent="-228600" lvl="0" marL="457200" rtl="0">
              <a:lnSpc>
                <a:spcPct val="120000"/>
              </a:lnSpc>
              <a:spcBef>
                <a:spcPts val="0"/>
              </a:spcBef>
              <a:buSzPct val="100000"/>
            </a:pPr>
            <a:r>
              <a:rPr lang="en" sz="2400"/>
              <a:t>“Software” is not one thing</a:t>
            </a:r>
          </a:p>
          <a:p>
            <a:pPr indent="-228600" lvl="1" marL="914400" rtl="0">
              <a:lnSpc>
                <a:spcPct val="120000"/>
              </a:lnSpc>
              <a:spcBef>
                <a:spcPts val="0"/>
              </a:spcBef>
              <a:buSzPct val="100000"/>
            </a:pPr>
            <a:r>
              <a:rPr lang="en" sz="2200"/>
              <a:t>A programming language can be used to build software for almost any imaginable purpose. Software engineers are responsible for a wider variety of products than, say, bridge engineers. </a:t>
            </a:r>
          </a:p>
          <a:p>
            <a:pPr indent="-228600" lvl="1" marL="914400" rtl="0">
              <a:lnSpc>
                <a:spcPct val="120000"/>
              </a:lnSpc>
              <a:spcBef>
                <a:spcPts val="0"/>
              </a:spcBef>
              <a:buSzPct val="100000"/>
            </a:pPr>
            <a:r>
              <a:rPr lang="en" sz="2200"/>
              <a:t>The skills needed to design accounting software differ from those needed for a pacemaker.</a:t>
            </a:r>
          </a:p>
        </p:txBody>
      </p:sp>
      <p:sp>
        <p:nvSpPr>
          <p:cNvPr id="103" name="Shape 103"/>
          <p:cNvSpPr txBox="1"/>
          <p:nvPr/>
        </p:nvSpPr>
        <p:spPr>
          <a:xfrm>
            <a:off x="226200" y="6514200"/>
            <a:ext cx="8691600" cy="271499"/>
          </a:xfrm>
          <a:prstGeom prst="rect">
            <a:avLst/>
          </a:prstGeom>
          <a:noFill/>
          <a:ln>
            <a:noFill/>
          </a:ln>
        </p:spPr>
        <p:txBody>
          <a:bodyPr anchorCtr="0" anchor="t" bIns="91425" lIns="91425" rIns="91425" tIns="91425">
            <a:noAutofit/>
          </a:bodyPr>
          <a:lstStyle/>
          <a:p>
            <a:pPr lvl="0" rtl="0">
              <a:spcBef>
                <a:spcPts val="0"/>
              </a:spcBef>
              <a:buNone/>
            </a:pPr>
            <a:r>
              <a:rPr lang="en"/>
              <a:t>Gregory Gay					CSCE 740 - Fall 2015								9</a:t>
            </a:r>
          </a:p>
        </p:txBody>
      </p:sp>
    </p:spTree>
  </p:cSld>
  <p:clrMapOvr>
    <a:masterClrMapping/>
  </p:clrMapOvr>
  <p:transition spd="slow">
    <p:cut/>
  </p:transition>
</p:sld>
</file>

<file path=ppt/theme/theme1.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