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open pdf of withdrawal example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So, when interviewing the stakeholder, you need to make sure you get the right answer - what they actually want you to build</a:t>
            </a:r>
          </a:p>
          <a:p>
            <a:pPr indent="-228600" lvl="0" marL="457200" rtl="0">
              <a:spcBef>
                <a:spcPts val="0"/>
              </a:spcBef>
              <a:buChar char="-"/>
            </a:pPr>
            <a:r>
              <a:rPr lang="en"/>
              <a:t>and you need to make sure that is the official answer, what is written on the legal documents, what was signed off on by the people in charge. Unfortunately, those two often conflict. </a:t>
            </a:r>
          </a:p>
          <a:p>
            <a:pPr indent="-228600" lvl="0" marL="457200" rtl="0">
              <a:spcBef>
                <a:spcPts val="0"/>
              </a:spcBef>
              <a:buChar char="-"/>
            </a:pPr>
            <a:r>
              <a:rPr lang="en"/>
              <a:t>You should find out what they are willing to pay for each function - that will let you prioritize, you know what features can be cut and you know what matters the most to them.</a:t>
            </a:r>
          </a:p>
          <a:p>
            <a:pPr indent="-228600" lvl="0" marL="457200" rtl="0">
              <a:spcBef>
                <a:spcPts val="0"/>
              </a:spcBef>
              <a:buChar char="-"/>
            </a:pPr>
            <a:r>
              <a:rPr lang="en"/>
              <a:t>Try not to alienate the stakeholder - try not to remind them that you’re part of different organizations. Avoid “we thought you knew that” - that’s an easy way to make someone clam up - they won’t want to appear dump. Don’t embarrass them. if they change their mind, try not to call them out on it, just make sure  that it what they want now. Avoid things like “we always do it that way”. They’re the customer, if they want something done a certain way, at least pay lip service to appeasing them.</a:t>
            </a:r>
          </a:p>
          <a:p>
            <a:pPr indent="-228600" lvl="0" marL="457200" rtl="0">
              <a:spcBef>
                <a:spcPts val="0"/>
              </a:spcBef>
              <a:buChar char="-"/>
            </a:pPr>
            <a:r>
              <a:rPr lang="en"/>
              <a:t>There are hundreds of interviewing techniques. We’re not going to spend much time on that - this isn’t a class on interrogation - but the thing I think helps the most is to do your research before entering the room. Be able to speak in their language, know something about the problem, be creative and receptive, but give them the impression that you care.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nice part about working with multiple stakeholders is that it gives you a bunch of different viewpoints. It takes more work, but putting many eyes on a problem leads to robust solutions. </a:t>
            </a:r>
          </a:p>
          <a:p>
            <a:pPr rtl="0">
              <a:spcBef>
                <a:spcPts val="0"/>
              </a:spcBef>
              <a:buNone/>
            </a:pPr>
            <a:r>
              <a:rPr lang="en"/>
              <a:t>There is no single right way to analyze the requirements, to come up with a system. </a:t>
            </a:r>
          </a:p>
          <a:p>
            <a:pPr lvl="0" rtl="0">
              <a:spcBef>
                <a:spcPts val="0"/>
              </a:spcBef>
              <a:buNone/>
            </a:pPr>
            <a:r>
              <a:rPr lang="en"/>
              <a:t>By combining multiple viewpoints - looking at problems from all angles - you can remove ambiguities, prioritize functionality, and - by resolving conflicts and using one viewpoint to question another - refine the requirements to arrive at a better version of the system. Yes, there is an inherant trade-off to be made between the viewpoints, but at the same time, having these different stakeholders will also result in a more detailed, fleshed-out set of requirements - a more complete, less ambiguous understanding of the system.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 good thing to do is to think about the different viewpoints that you can look at the system from, there are many - not just your customers. </a:t>
            </a:r>
          </a:p>
          <a:p>
            <a:pPr rtl="0">
              <a:spcBef>
                <a:spcPts val="0"/>
              </a:spcBef>
              <a:buNone/>
            </a:pPr>
            <a:r>
              <a:rPr lang="en"/>
              <a:t>You can look at problems from the perspective and system interactions of </a:t>
            </a:r>
          </a:p>
          <a:p>
            <a:pPr indent="-228600" lvl="0" marL="457200" rtl="0">
              <a:spcBef>
                <a:spcPts val="0"/>
              </a:spcBef>
              <a:buClr>
                <a:schemeClr val="dk1"/>
              </a:buClr>
              <a:buChar char="-"/>
            </a:pPr>
            <a:r>
              <a:rPr lang="en">
                <a:solidFill>
                  <a:schemeClr val="dk1"/>
                </a:solidFill>
              </a:rPr>
              <a:t>receivers of services - people - customers - but also other hardware or software systems that will interact with your new system and use its functionality. What do they want? What functionality do they need? How should the interfaces work?</a:t>
            </a:r>
          </a:p>
          <a:p>
            <a:pPr indent="-228600" lvl="0" marL="457200" rtl="0">
              <a:spcBef>
                <a:spcPts val="0"/>
              </a:spcBef>
              <a:buChar char="-"/>
            </a:pPr>
            <a:r>
              <a:rPr lang="en"/>
              <a:t>data sources or sinks - look at the data that needs to be produced or consumed by the system and its stakeholders. By considering the input and output data - reports, requests - you might come up with new requirements and functionality. </a:t>
            </a:r>
          </a:p>
          <a:p>
            <a:pPr indent="-228600" lvl="0" marL="457200" rtl="0">
              <a:spcBef>
                <a:spcPts val="0"/>
              </a:spcBef>
              <a:buChar char="-"/>
            </a:pPr>
            <a:r>
              <a:rPr lang="en"/>
              <a:t>domain experts - people that have been dealing with a problem domain for years, they can explain the intricacies of the problem to you and spot details that others might have missed. Might be worth finding one and interviewing them.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(discussion) </a:t>
            </a:r>
          </a:p>
          <a:p>
            <a:pPr rtl="0">
              <a:spcBef>
                <a:spcPts val="0"/>
              </a:spcBef>
              <a:buNone/>
            </a:pPr>
            <a:r>
              <a:rPr lang="en"/>
              <a:t>What are some of the viewpoints to look at for an online banking system? </a:t>
            </a:r>
          </a:p>
          <a:p>
            <a:pPr rtl="0">
              <a:spcBef>
                <a:spcPts val="0"/>
              </a:spcBef>
              <a:buNone/>
            </a:pPr>
            <a:r>
              <a:rPr lang="en"/>
              <a:t>Think about the users - who is using the system, who might have a view on how it should work?</a:t>
            </a:r>
          </a:p>
          <a:p>
            <a:pPr indent="-228600" lvl="0" marL="457200" rtl="0">
              <a:spcBef>
                <a:spcPts val="0"/>
              </a:spcBef>
              <a:buChar char="-"/>
            </a:pPr>
            <a:r>
              <a:rPr lang="en"/>
              <a:t>list them</a:t>
            </a:r>
          </a:p>
          <a:p>
            <a:pPr rtl="0">
              <a:spcBef>
                <a:spcPts val="0"/>
              </a:spcBef>
              <a:buNone/>
            </a:pPr>
            <a:r>
              <a:rPr lang="en"/>
              <a:t>What are some of the things they would want to accomplish? Put yourself in their perspective - if you were an account holder, what do you want to do?</a:t>
            </a:r>
          </a:p>
          <a:p>
            <a:pPr rtl="0">
              <a:spcBef>
                <a:spcPts val="0"/>
              </a:spcBef>
              <a:buNone/>
            </a:pPr>
            <a:r>
              <a:rPr lang="en"/>
              <a:t>(discussion - hit all three of them)</a:t>
            </a:r>
          </a:p>
          <a:p>
            <a:pPr lvl="0" rtl="0">
              <a:spcBef>
                <a:spcPts val="0"/>
              </a:spcBef>
              <a:buNone/>
            </a:pPr>
            <a:r>
              <a:rPr lang="en"/>
              <a:t>Now, how can we look at their expected usage of the system?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is where use cases come in. A use-case is a discrete goal of a user when they use your system, it is a high-level summary of a visible function of the system, something an actor wants to do with the system.</a:t>
            </a:r>
          </a:p>
          <a:p>
            <a:pPr indent="-228600" lvl="0" marL="457200" rtl="0">
              <a:spcBef>
                <a:spcPts val="0"/>
              </a:spcBef>
              <a:buChar char="-"/>
            </a:pPr>
            <a:r>
              <a:rPr lang="en"/>
              <a:t>For example, in the online banking system, (read these). When a customer uses the online banking system, this might be their goals.</a:t>
            </a:r>
          </a:p>
          <a:p>
            <a:pPr indent="-228600" lvl="0" marL="457200" rtl="0">
              <a:spcBef>
                <a:spcPts val="0"/>
              </a:spcBef>
              <a:buChar char="-"/>
            </a:pPr>
            <a:r>
              <a:rPr lang="en"/>
              <a:t>This can be a large or a small function, depending on the level of detail in your modeling. For instance, withdrawing funds vs validating a PIN. Typically, these look more like the former - withdraw funds - this is a goal of the user. But, depending on the level of detail, something like Validating a PIN could be its own use case - it’s certainly something a user might want to do- or subsumed by the broader fund withdrawal use case if you don’t want to model down to that level of detail.</a:t>
            </a:r>
          </a:p>
          <a:p>
            <a:pPr indent="-228600" lvl="0" marL="457200" rtl="0">
              <a:spcBef>
                <a:spcPts val="0"/>
              </a:spcBef>
              <a:buChar char="-"/>
            </a:pPr>
            <a:r>
              <a:rPr lang="en"/>
              <a:t>We get these Through interviews with stakeholders, through analyzing the problem from different viewpoints, we can discover who the users are and what they hope to accomplish, and by taking these viewpoints, looking at how they interact with the system, we can write out a description that depicts how an actor works with the system to accomplish the use case, that goal. </a:t>
            </a:r>
          </a:p>
          <a:p>
            <a:pPr indent="-228600" lvl="0" marL="457200" rtl="0">
              <a:spcBef>
                <a:spcPts val="0"/>
              </a:spcBef>
              <a:buChar char="-"/>
            </a:pPr>
            <a:r>
              <a:rPr lang="en"/>
              <a:t>These use cases and their descriptions allow us to brainstorm - look at how the system needs to be used - and elicit and refine requirements. You should come up with these, and then use them to come up with requirements and questions to ask the customers during elicitation.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We can take those users and their goals and start sketching them up. This is called a use-case diagram, which allows us to visualize a few key elements of the system: </a:t>
            </a:r>
          </a:p>
          <a:p>
            <a:pPr indent="-228600" lvl="0" marL="457200" rtl="0">
              <a:spcBef>
                <a:spcPts val="0"/>
              </a:spcBef>
              <a:buChar char="-"/>
            </a:pPr>
            <a:r>
              <a:rPr lang="en"/>
              <a:t>actors, generally either users, software, or hardware systems, represented with stick figures are those who interact with a system.</a:t>
            </a:r>
          </a:p>
          <a:p>
            <a:pPr indent="-228600" lvl="0" marL="457200" rtl="0">
              <a:spcBef>
                <a:spcPts val="0"/>
              </a:spcBef>
              <a:buChar char="-"/>
            </a:pPr>
            <a:r>
              <a:rPr lang="en"/>
              <a:t>The bubbles represent the use-cases - these are the goals they might want to accomplish, high-level descriptions of services that the users interact with</a:t>
            </a:r>
          </a:p>
          <a:p>
            <a:pPr indent="-228600" lvl="0" marL="457200" rtl="0">
              <a:spcBef>
                <a:spcPts val="0"/>
              </a:spcBef>
              <a:buChar char="-"/>
            </a:pPr>
            <a:r>
              <a:rPr lang="en"/>
              <a:t>You’ll notice that multiple actors can share use-cases, share goals.</a:t>
            </a:r>
          </a:p>
          <a:p>
            <a:pPr indent="-228600" lvl="0" marL="457200" rtl="0">
              <a:spcBef>
                <a:spcPts val="0"/>
              </a:spcBef>
              <a:buChar char="-"/>
            </a:pPr>
            <a:r>
              <a:rPr lang="en"/>
              <a:t>The box represents the boundary of the system. Actors external to the system, send commands in and receive output from within the system.</a:t>
            </a:r>
          </a:p>
          <a:p>
            <a:pPr lvl="0" rtl="0">
              <a:spcBef>
                <a:spcPts val="0"/>
              </a:spcBef>
              <a:buNone/>
            </a:pPr>
            <a:r>
              <a:rPr lang="en"/>
              <a:t>walk through some</a:t>
            </a:r>
          </a:p>
          <a:p>
            <a:pPr indent="-228600" lvl="0" marL="457200" rtl="0">
              <a:spcBef>
                <a:spcPts val="0"/>
              </a:spcBef>
              <a:buChar char="-"/>
            </a:pPr>
            <a:r>
              <a:rPr lang="en"/>
              <a:t>These diagrams are a way to tell at a glance what the system needs to accomplish for the users.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Actors are roles that users play with respect to the system.</a:t>
            </a:r>
          </a:p>
          <a:p>
            <a:pPr indent="-228600" lvl="0" marL="457200" rtl="0">
              <a:spcBef>
                <a:spcPts val="0"/>
              </a:spcBef>
              <a:buChar char="-"/>
            </a:pPr>
            <a:r>
              <a:rPr lang="en"/>
              <a:t>(read) A use-case can involve multiple actors. For instance, an account holder might want to send a help message to a bank teller. The system facilitates this goal - it has a messaging function - this involves both actors, interacting through the banking system.</a:t>
            </a:r>
          </a:p>
          <a:p>
            <a:pPr indent="-228600" lvl="0" marL="457200" rtl="0">
              <a:spcBef>
                <a:spcPts val="0"/>
              </a:spcBef>
              <a:buChar char="-"/>
            </a:pPr>
            <a:r>
              <a:rPr lang="en"/>
              <a:t>(read) </a:t>
            </a:r>
            <a:r>
              <a:rPr lang="en">
                <a:solidFill>
                  <a:schemeClr val="dk1"/>
                </a:solidFill>
              </a:rPr>
              <a:t>- the bank teller may also be an account holder at times if they own a private account at the bank. The actor is the current role of the user - a type of stakeholder to consider - and how they use the system. They can perform any use-case associated with that role.</a:t>
            </a:r>
          </a:p>
          <a:p>
            <a:pPr indent="-228600" lvl="0" marL="457200" rtl="0">
              <a:spcBef>
                <a:spcPts val="0"/>
              </a:spcBef>
              <a:buChar char="-"/>
            </a:pPr>
            <a:r>
              <a:rPr lang="en">
                <a:solidFill>
                  <a:schemeClr val="dk1"/>
                </a:solidFill>
              </a:rPr>
              <a:t>(read) -  They could be a User Database - a system might pull account details from that database, so the database needs to be represented in the diagram as an external actor that interacts with the system, even though it isn’t human. It could be another software system - maybe an automated billing system that debits an account once a month.</a:t>
            </a:r>
          </a:p>
          <a:p>
            <a:pPr indent="-228600" lvl="0" marL="457200" rtl="0">
              <a:spcBef>
                <a:spcPts val="0"/>
              </a:spcBef>
              <a:buClr>
                <a:schemeClr val="dk1"/>
              </a:buClr>
              <a:buChar char="-"/>
            </a:pPr>
            <a:r>
              <a:rPr lang="en">
                <a:solidFill>
                  <a:schemeClr val="dk1"/>
                </a:solidFill>
              </a:rPr>
              <a:t>Coming up with the list of actors first is essential to figuring out all of the use cases. It forces you to think through who might use the system, which helps you brainstorm what people would want to do with a system.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Each of these bubbles represents one use case, so we can take those and start writing about them. See if we can come up with detailed scenarios that describe how these actors interact with our system. So, let’s take one of those - cash withdrawal.</a:t>
            </a:r>
          </a:p>
          <a:p>
            <a:pPr indent="-228600" lvl="0" marL="457200" rtl="0">
              <a:spcBef>
                <a:spcPts val="0"/>
              </a:spcBef>
              <a:buClr>
                <a:schemeClr val="dk1"/>
              </a:buClr>
              <a:buChar char="-"/>
            </a:pPr>
            <a:r>
              <a:rPr lang="en">
                <a:solidFill>
                  <a:schemeClr val="dk1"/>
                </a:solidFill>
              </a:rPr>
              <a:t>(discussion) - now, we have the user goal - to withdraw cash. We want to take that goal and break it down into the series of interactions between the user and the machine needed to make that happen. What do you think that sequence might be?</a:t>
            </a:r>
          </a:p>
          <a:p>
            <a:pPr indent="-228600" lvl="0" marL="457200" rtl="0">
              <a:spcBef>
                <a:spcPts val="0"/>
              </a:spcBef>
              <a:buClr>
                <a:schemeClr val="dk1"/>
              </a:buClr>
              <a:buChar char="-"/>
            </a:pPr>
            <a:r>
              <a:rPr lang="en">
                <a:solidFill>
                  <a:schemeClr val="dk1"/>
                </a:solidFill>
              </a:rPr>
              <a:t>bring in - sorry, block of test, we’ll refine that shortly - read.</a:t>
            </a:r>
          </a:p>
          <a:p>
            <a:pPr indent="-228600" lvl="0" marL="457200" rtl="0">
              <a:spcBef>
                <a:spcPts val="0"/>
              </a:spcBef>
              <a:buClr>
                <a:schemeClr val="dk1"/>
              </a:buClr>
              <a:buChar char="-"/>
            </a:pPr>
            <a:r>
              <a:rPr lang="en">
                <a:solidFill>
                  <a:schemeClr val="dk1"/>
                </a:solidFill>
              </a:rPr>
              <a:t>So, a use case takes a high-level goal of an actor - something they want to do with the system - and details the interactions needed to accomplish that goal. Using that, we can figure out the system requirements needed to implement these interactions.There’s a little more to it, but this gives us something to work with.</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9" name="Shape 24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Something to be careful about as you produce use cases is the distinction between user goals - the use cases - and user interactions that you use to accomplish goals.</a:t>
            </a:r>
          </a:p>
          <a:p>
            <a:pPr indent="-228600" lvl="0" marL="457200" rtl="0">
              <a:spcBef>
                <a:spcPts val="0"/>
              </a:spcBef>
              <a:buClr>
                <a:schemeClr val="dk1"/>
              </a:buClr>
              <a:buChar char="-"/>
            </a:pPr>
            <a:r>
              <a:rPr lang="en">
                <a:solidFill>
                  <a:schemeClr val="dk1"/>
                </a:solidFill>
              </a:rPr>
              <a:t>read examples</a:t>
            </a:r>
          </a:p>
          <a:p>
            <a:pPr indent="-228600" lvl="0" marL="457200" rtl="0">
              <a:spcBef>
                <a:spcPts val="0"/>
              </a:spcBef>
              <a:buClr>
                <a:schemeClr val="dk1"/>
              </a:buClr>
              <a:buChar char="-"/>
            </a:pPr>
            <a:r>
              <a:rPr lang="en">
                <a:solidFill>
                  <a:schemeClr val="dk1"/>
                </a:solidFill>
              </a:rPr>
              <a:t>The latter - formatting the document, ensuring consistent formatting - are user goals. They are something the user wants to achieve. The former - defining a style, copying a style - are user interactions, they are concrete steps the user takes to accomplish something. Be careful not to mix these up.</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6" name="Shape 25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read this one</a:t>
            </a:r>
          </a:p>
          <a:p>
            <a:pPr indent="-228600" lvl="0" marL="457200" rtl="0">
              <a:spcBef>
                <a:spcPts val="0"/>
              </a:spcBef>
              <a:buClr>
                <a:schemeClr val="dk1"/>
              </a:buClr>
              <a:buChar char="-"/>
            </a:pPr>
            <a:r>
              <a:rPr lang="en">
                <a:solidFill>
                  <a:schemeClr val="dk1"/>
                </a:solidFill>
              </a:rPr>
              <a:t>this will form the basis of your requirements. Once you know your interactions and the goal they lead to, you know what functionality the system needs to offer. You can then take those interactions and transform them into a series of detailed requirements that define how the system facilitates these interactions.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a:t>
            </a:r>
          </a:p>
          <a:p>
            <a:pPr lvl="0" rtl="0">
              <a:spcBef>
                <a:spcPts val="0"/>
              </a:spcBef>
              <a:buNone/>
            </a:pPr>
            <a:r>
              <a:rPr lang="en"/>
              <a:t>customer part - I might be vague and leave out technical details, ask questions to clarify - ask more questions if in doubt. This is to give a taste of what you’ll do in real projects.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Usually, there are multiple things that can happen when you try to use the functionality in the software. Say that we’re withdrawing cash from an ATM. We might not have the requested funds in our account, we might have entered the incorrect pin, we might hit the cancel button before taking cash out of the account. You can describe any of these outcomes using a scenario - any set of user interactions. Coming up with different scenarios - sitting down and sketching out different ways of using the system - is important for coming up with more requirements. </a:t>
            </a:r>
          </a:p>
          <a:p>
            <a:pPr lvl="0" rtl="0">
              <a:spcBef>
                <a:spcPts val="0"/>
              </a:spcBef>
              <a:buNone/>
            </a:pPr>
            <a:r>
              <a:rPr lang="en">
                <a:solidFill>
                  <a:schemeClr val="dk1"/>
                </a:solidFill>
              </a:rPr>
              <a:t>- The description of a use case is a slightly broader concept - When we sit down to write up the use-case description, we want to have an idea of all of the different scenarios that can occur during that general use-case. The use case is more abstract than one scenario, instead it should present all of the possible ways to achieve this goal and all of the alternative sequences that can spin off of it or prevent you from achieving the goal. </a:t>
            </a:r>
          </a:p>
          <a:p>
            <a:pPr indent="-228600" lvl="0" marL="457200" rtl="0">
              <a:spcBef>
                <a:spcPts val="0"/>
              </a:spcBef>
              <a:buClr>
                <a:schemeClr val="dk1"/>
              </a:buClr>
              <a:buChar char="-"/>
            </a:pPr>
            <a:r>
              <a:rPr lang="en">
                <a:solidFill>
                  <a:schemeClr val="dk1"/>
                </a:solidFill>
              </a:rPr>
              <a:t>(read)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0" name="Shape 27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Now, we have this description we flashed earlier again. Now that we’ve made a bit of a distinction between one scenario and what we want a use-case to entail, we need to refine this a little bit. There are two issues here: The first is that this is missing some outcomes. This is really just one scenario - that happy path where the PIN is right and we have funds. There may be alternative paths or error paths - what if the sufficient funds are not in the account? What if the PIN was wrong? Our use-case for cash withdrawal needs to reflect these.</a:t>
            </a:r>
          </a:p>
          <a:p>
            <a:pPr indent="-228600" lvl="0" marL="457200" rtl="0">
              <a:spcBef>
                <a:spcPts val="0"/>
              </a:spcBef>
              <a:buClr>
                <a:schemeClr val="dk1"/>
              </a:buClr>
              <a:buChar char="-"/>
            </a:pPr>
            <a:r>
              <a:rPr lang="en">
                <a:solidFill>
                  <a:schemeClr val="dk1"/>
                </a:solidFill>
              </a:rPr>
              <a:t>The second is that this is a bit hard to parse. Like requirements, use cases need to be clear, unambiguous, and easy to read. Otherwise, you’re going to mess up details - miss interactions, fail to understand how a sequence of events works, leave out outcomes. So, like requirements, how you write use cases matters. Let’s clean this up a bit.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8" name="Shape 2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Something as simple as stating this as a list of discrete interactions does wonders for readability. Now, you can pretty clearly see the list of interactions. This makes it easier to spot missing interactions or alternate scenarios. So, what can happen here? Think about using an ATM? any error cases? Any alternate actions that could be taken?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Like requirements, there are templates we can use for use cases to provide more information - clarity and context. Some of the fields you’d see include:</a:t>
            </a:r>
          </a:p>
          <a:p>
            <a:pPr indent="-228600" lvl="0" marL="457200" rtl="0">
              <a:spcBef>
                <a:spcPts val="0"/>
              </a:spcBef>
              <a:buClr>
                <a:schemeClr val="dk1"/>
              </a:buClr>
              <a:buChar char="-"/>
            </a:pPr>
            <a:r>
              <a:rPr lang="en">
                <a:solidFill>
                  <a:schemeClr val="dk1"/>
                </a:solidFill>
              </a:rPr>
              <a:t>read these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2" name="Shape 29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open the PDF if possible</a:t>
            </a:r>
          </a:p>
          <a:p>
            <a:pPr lvl="0" rtl="0">
              <a:spcBef>
                <a:spcPts val="0"/>
              </a:spcBef>
              <a:buNone/>
            </a:pPr>
            <a:r>
              <a:rPr lang="en">
                <a:solidFill>
                  <a:schemeClr val="dk1"/>
                </a:solidFill>
              </a:rPr>
              <a:t>-So, here is the cash withdrawal use case using a template to fill in some additional information and plugging in some of these other cases. I’m leaving out some of the steps to save space, but you get the idea of what we’re looking for here. I’ll put the full example online for you to see.</a:t>
            </a:r>
          </a:p>
          <a:p>
            <a:pPr lvl="0" rtl="0">
              <a:spcBef>
                <a:spcPts val="0"/>
              </a:spcBef>
              <a:buNone/>
            </a:pPr>
            <a:r>
              <a:rPr lang="en">
                <a:solidFill>
                  <a:schemeClr val="dk1"/>
                </a:solidFill>
              </a:rPr>
              <a:t>-walk through this</a:t>
            </a:r>
          </a:p>
          <a:p>
            <a:pPr indent="-228600" lvl="0" marL="457200" rtl="0">
              <a:spcBef>
                <a:spcPts val="0"/>
              </a:spcBef>
              <a:buClr>
                <a:schemeClr val="dk1"/>
              </a:buClr>
              <a:buChar char="-"/>
            </a:pPr>
            <a:r>
              <a:rPr lang="en">
                <a:solidFill>
                  <a:schemeClr val="dk1"/>
                </a:solidFill>
              </a:rPr>
              <a:t>1 - split off, multiple use cases where you need to enter a pin. don’t need to repeat those steps, same in step 10 - there might be a series of log-off steps common to many use cases. Split that off into its own usecase and reference it to reduce confusion and repitition.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9" name="Shape 2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a:t>
            </a:r>
          </a:p>
          <a:p>
            <a:pPr indent="-228600" lvl="0" marL="457200" rtl="0">
              <a:spcBef>
                <a:spcPts val="0"/>
              </a:spcBef>
              <a:buChar char="-"/>
            </a:pPr>
            <a:r>
              <a:rPr lang="en"/>
              <a:t>who are the actors?</a:t>
            </a:r>
          </a:p>
          <a:p>
            <a:pPr indent="-228600" lvl="0" marL="457200" rtl="0">
              <a:spcBef>
                <a:spcPts val="0"/>
              </a:spcBef>
              <a:buChar char="-"/>
            </a:pPr>
            <a:r>
              <a:rPr lang="en"/>
              <a:t>any non-human actors?</a:t>
            </a:r>
          </a:p>
          <a:p>
            <a:pPr indent="-228600" lvl="0" marL="457200" rtl="0">
              <a:spcBef>
                <a:spcPts val="0"/>
              </a:spcBef>
              <a:buChar char="-"/>
            </a:pPr>
            <a:r>
              <a:rPr lang="en"/>
              <a:t>what are the use-cases?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let’s plot this and talk through it.</a:t>
            </a:r>
          </a:p>
          <a:p>
            <a:pPr lvl="0" rtl="0">
              <a:spcBef>
                <a:spcPts val="0"/>
              </a:spcBef>
              <a:buNone/>
            </a:pPr>
            <a:r>
              <a:rPr lang="en"/>
              <a:t>-(read). Which actors are listed in a diagram depends on the level of detail you want to achieve. Some people show every human actor and external system, but this can get a bit hard to read when the system gets complex. Others prefer to show the actors that initiate use cases. Another popular technique is to show all actors who get some value from a use case, those who need to engage back and forth with the system and get some gain out of doing so - such as those that achieve a user goal. </a:t>
            </a:r>
            <a:br>
              <a:rPr lang="en"/>
            </a:br>
            <a:r>
              <a:rPr lang="en"/>
              <a:t>An example of this would be a utility company system. One of the clear use cases of that is “send out bill”. It’s not easy to identify the associated actor. A customer gets a bill, but that’s passive. They definitely didn’t request the bill. The best guess for the actor is the billing department, as they get value from that use case. But, that might not be right either, as they probably didn’t click a “send bill” button. This just requires some thought. </a:t>
            </a:r>
          </a:p>
          <a:p>
            <a:pPr lvl="0" rtl="0">
              <a:spcBef>
                <a:spcPts val="0"/>
              </a:spcBef>
              <a:buNone/>
            </a:pPr>
            <a:r>
              <a:rPr lang="en"/>
              <a:t>-list the actors.</a:t>
            </a:r>
          </a:p>
          <a:p>
            <a:pPr lvl="0" rtl="0">
              <a:spcBef>
                <a:spcPts val="0"/>
              </a:spcBef>
              <a:buNone/>
            </a:pPr>
            <a:r>
              <a:rPr lang="en"/>
              <a:t>-(read) </a:t>
            </a:r>
          </a:p>
          <a:p>
            <a:pPr lvl="0" rtl="0">
              <a:spcBef>
                <a:spcPts val="0"/>
              </a:spcBef>
              <a:buNone/>
            </a:pPr>
            <a:r>
              <a:rPr lang="en"/>
              <a:t>-list the use cases, </a:t>
            </a:r>
            <a:br>
              <a:rPr lang="en"/>
            </a:br>
            <a:r>
              <a:rPr lang="en"/>
              <a:t>Now, there are probably way more possible use-cases. It’s important here not to go overboard. Try to stick to purely what the customer has asked for in the elicitation session, try not to go overboard with features that they haven’t mentioned, even if they’d get value from them.</a:t>
            </a:r>
          </a:p>
          <a:p>
            <a:pPr lvl="0" rtl="0">
              <a:spcBef>
                <a:spcPts val="0"/>
              </a:spcBef>
              <a:buNone/>
            </a:pPr>
            <a:r>
              <a:rPr lang="en"/>
              <a:t>-The lines indicate relationships. You can link actors to use-cases. In some cases, a use-case links to multiple actors. This can mean one of two things - either the use-case is a goal of multiple actors, or it requires interactions from multiple actors. There are also special relationships between use-cases.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5" name="Shape 36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There are special relationships between use-cases: uses and extends. Uses is quite useful if you find that you’re repeating yourself a lot in your written use-cases. If you have some behavior that is similar across many use-cases. You can break this out as a separate use case, like we did in that withdrawal example, and let others use it directly. This avoids repetition. So, for example:</a:t>
            </a:r>
          </a:p>
          <a:p>
            <a:pPr indent="-228600" lvl="0" marL="457200" rtl="0">
              <a:spcBef>
                <a:spcPts val="0"/>
              </a:spcBef>
              <a:buClr>
                <a:schemeClr val="dk1"/>
              </a:buClr>
              <a:buChar char="-"/>
            </a:pPr>
            <a:r>
              <a:rPr lang="en">
                <a:solidFill>
                  <a:schemeClr val="dk1"/>
                </a:solidFill>
              </a:rPr>
              <a:t>read</a:t>
            </a:r>
          </a:p>
          <a:p>
            <a:pPr indent="-228600" lvl="0" marL="457200" rtl="0">
              <a:spcBef>
                <a:spcPts val="0"/>
              </a:spcBef>
              <a:buClr>
                <a:schemeClr val="dk1"/>
              </a:buClr>
              <a:buChar char="-"/>
            </a:pPr>
            <a:r>
              <a:rPr lang="en">
                <a:solidFill>
                  <a:schemeClr val="dk1"/>
                </a:solidFill>
              </a:rPr>
              <a:t>In the diagram, We depict this with a dashed arrow from a use-case to the one it is using, with the label “uses”. This lets us visualize the links between use cases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0" name="Shape 38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The second special relationship is “extends”. Extends allows you to clairfy use-cases. Extends means that you have one use-case that is similar to another one, but doesn’t use the other one directly, you can show that they are similar. The use-case that extends the other is similar, but does a little bit more, or it takes an alternate path at some point. </a:t>
            </a:r>
          </a:p>
          <a:p>
            <a:pPr indent="-228600" lvl="0" marL="457200" rtl="0">
              <a:spcBef>
                <a:spcPts val="0"/>
              </a:spcBef>
              <a:buClr>
                <a:schemeClr val="dk1"/>
              </a:buClr>
              <a:buChar char="-"/>
            </a:pPr>
            <a:r>
              <a:rPr lang="en">
                <a:solidFill>
                  <a:schemeClr val="dk1"/>
                </a:solidFill>
              </a:rPr>
              <a:t>The most common use of this is when you have a bunch of alternate or exception paths, a lot of cases where something can go wrong, you split them into multiple use-cases. One where you capture normal behavior, then extended versions where you capture the exception paths. </a:t>
            </a:r>
          </a:p>
          <a:p>
            <a:pPr indent="-228600" lvl="0" marL="457200" rtl="0">
              <a:spcBef>
                <a:spcPts val="0"/>
              </a:spcBef>
              <a:buClr>
                <a:schemeClr val="dk1"/>
              </a:buClr>
              <a:buChar char="-"/>
            </a:pPr>
            <a:r>
              <a:rPr lang="en">
                <a:solidFill>
                  <a:schemeClr val="dk1"/>
                </a:solidFill>
              </a:rPr>
              <a:t>It results in use-cases that are easier to understand - just make sure you use that extends link - the dashed arrow with the extends label - and mention the linked use-cases in the individual use-case descriptions so that you don’t lose track of these exception cases.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1" name="Shape 41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(fade in) One more thing to call your attention to in the diagram is this box. This is the system boundary. This is something to think about when designing your system - coming up with use cases and requirements. What do you consider as the system you are building? Where does your responsibility end? If your system involves a hardware component, do you design that too? Do you need to specify requirements for it? Or are you just designing the software that uses the hardware? In this grocery store, are you building the whole system - purchases, inventory control, logins, or just the inventory control system? So, What is the boundary of your system? What do you consider to be the black box that actors reach into to complete goals? </a:t>
            </a:r>
          </a:p>
          <a:p>
            <a:pPr indent="-228600" lvl="0" marL="457200" rtl="0">
              <a:spcBef>
                <a:spcPts val="0"/>
              </a:spcBef>
              <a:buChar char="-"/>
            </a:pPr>
            <a:r>
              <a:rPr lang="en"/>
              <a:t>(fade out) This choice determines who your actors are and what the use-cases are.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Since you’ll be interviewing the customers for your GRADS project, it might be good to learn a little about elicitation. We’ve covered what requirements are - and what makes certain requirements better than others - completeness, clearness, testability - but we haven’t talked about how you actually come up with them in the first place. That’s what today’s class is for. We’ll learn how to herd cats - the care and feeding of stakeholders. We’ll also discuss use-cases, a powerful tool for exploring what the customer wants to do and using that information to come up with your requirements and as examples to illustrate and refine your requirements.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9" name="Shape 4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give an example of this, let’s consider a weather forecasting system. It can tell you your humidity, temperature, and a bunch of statistics collected over time. This system has a computer with the software and a harddrive that it stores historical data to, and two physical sensors that you place in the room. There are at least three options for the system boundary, depending on the level of detail and scope of your use-cases and eventual requirements.</a:t>
            </a:r>
          </a:p>
          <a:p>
            <a:pPr lvl="0" rtl="0">
              <a:spcBef>
                <a:spcPts val="0"/>
              </a:spcBef>
              <a:buNone/>
            </a:pPr>
            <a:r>
              <a:rPr lang="en"/>
              <a:t>First option is to set the system boundary as the software you’re building., in which case: (read) explain use cases</a:t>
            </a:r>
          </a:p>
          <a:p>
            <a:pPr indent="-228600" lvl="0" marL="457200" rtl="0">
              <a:spcBef>
                <a:spcPts val="0"/>
              </a:spcBef>
              <a:buChar char="-"/>
            </a:pPr>
            <a:r>
              <a:rPr lang="en"/>
              <a:t>Seconds is to set the box, the little computer as your system boundary, in which case (read)</a:t>
            </a:r>
          </a:p>
          <a:p>
            <a:pPr indent="-228600" lvl="0" marL="457200" rtl="0">
              <a:spcBef>
                <a:spcPts val="0"/>
              </a:spcBef>
              <a:buChar char="-"/>
            </a:pPr>
            <a:r>
              <a:rPr lang="en"/>
              <a:t>Third is to set the boundary to be everything you get in the box: computer forecast unit and the sensors. (read)</a:t>
            </a:r>
          </a:p>
          <a:p>
            <a:pPr lvl="0" rtl="0">
              <a:spcBef>
                <a:spcPts val="0"/>
              </a:spcBef>
              <a:buNone/>
            </a:pPr>
            <a:r>
              <a:rPr lang="en"/>
              <a:t>The point of this isn’t that one of those three is right - all three are valid views of the system. It’s that what constitutes your system is an important question for thinking about the requirements. With each option here, the boundary choice determines how you think about the system - it determines what your use-cases will be, it can focus and direct your brainstorming, and it determines how you write scenarios. The diagrams appear less detailed as you go along here - but that doesn’t impact the requirements, you still need to express constraints and properties on those sensors and database - but it does adjust how you think about interactions and execution scenarios. When given a problem, carefully consider what the system boundary is. Even try different ones so you can see how things change, this is another way to look at a problem from multiple viewpoints.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7" name="Shape 50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SO, let’s get some more experience with coming up with use-case descriptions. Here we have the grocery store system again, we have our diagram. Let’s sketch out some scenarios. </a:t>
            </a:r>
          </a:p>
          <a:p>
            <a:pPr rtl="0">
              <a:spcBef>
                <a:spcPts val="0"/>
              </a:spcBef>
              <a:buNone/>
            </a:pPr>
            <a:r>
              <a:rPr lang="en"/>
              <a:t>(discussion - do a couple of these)</a:t>
            </a:r>
          </a:p>
          <a:p>
            <a:pPr rtl="0">
              <a:spcBef>
                <a:spcPts val="0"/>
              </a:spcBef>
              <a:buNone/>
            </a:pPr>
            <a:r>
              <a:rPr lang="en"/>
              <a:t>Give me an actor, pick a use case, tell me the interactions that would take place.</a:t>
            </a:r>
          </a:p>
          <a:p>
            <a:pPr lvl="0" rtl="0">
              <a:spcBef>
                <a:spcPts val="0"/>
              </a:spcBef>
              <a:buNone/>
            </a:pPr>
            <a:r>
              <a:rPr lang="en"/>
              <a:t>(discussion - what about those special relations - anywhere in here where we could put in a uses?)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4" name="Shape 51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Let’s work through one. Start by figuring out the core scenario.</a:t>
            </a:r>
          </a:p>
          <a:p>
            <a:pPr rtl="0">
              <a:spcBef>
                <a:spcPts val="0"/>
              </a:spcBef>
              <a:buNone/>
            </a:pPr>
            <a:r>
              <a:rPr lang="en"/>
              <a:t>(walk through one at a time and get input)</a:t>
            </a:r>
          </a:p>
          <a:p>
            <a:pPr rtl="0">
              <a:spcBef>
                <a:spcPts val="0"/>
              </a:spcBef>
              <a:buNone/>
            </a:pPr>
            <a:r>
              <a:rPr lang="en"/>
              <a:t>Now, this is still just one scenario - the happy path. Are there any alternate or exception paths we could work in?</a:t>
            </a:r>
          </a:p>
          <a:p>
            <a:pPr rtl="0">
              <a:spcBef>
                <a:spcPts val="0"/>
              </a:spcBef>
              <a:buNone/>
            </a:pPr>
            <a:r>
              <a:rPr lang="en"/>
              <a:t>should there be any pre-conditions or post-conditions?</a:t>
            </a:r>
          </a:p>
          <a:p>
            <a:pPr lvl="0" rtl="0">
              <a:spcBef>
                <a:spcPts val="0"/>
              </a:spcBef>
              <a:buNone/>
            </a:pPr>
            <a:r>
              <a:rPr lang="en"/>
              <a:t>(discussion)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9" name="Shape 519"/>
        <p:cNvGrpSpPr/>
        <p:nvPr/>
      </p:nvGrpSpPr>
      <p:grpSpPr>
        <a:xfrm>
          <a:off x="0" y="0"/>
          <a:ext cx="0" cy="0"/>
          <a:chOff x="0" y="0"/>
          <a:chExt cx="0" cy="0"/>
        </a:xfrm>
      </p:grpSpPr>
      <p:sp>
        <p:nvSpPr>
          <p:cNvPr id="520" name="Shape 5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1" name="Shape 52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Ok, let’s expand this a little.</a:t>
            </a:r>
          </a:p>
          <a:p>
            <a:pPr rtl="0">
              <a:spcBef>
                <a:spcPts val="0"/>
              </a:spcBef>
              <a:buNone/>
            </a:pPr>
            <a:r>
              <a:rPr lang="en"/>
              <a:t>walk through it</a:t>
            </a:r>
          </a:p>
          <a:p>
            <a:pPr indent="-228600" lvl="0" marL="457200" rtl="0">
              <a:spcBef>
                <a:spcPts val="0"/>
              </a:spcBef>
              <a:buChar char="-"/>
            </a:pPr>
            <a:r>
              <a:rPr lang="en"/>
              <a:t>in description, point out link to use-case update inventory - can make this automatic, since there’s a natural link there anyways - you woudn’t want to manually update the inventory in most places.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8" name="Shape 52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Look at another system. This diagram details a home heating system. It is controlled through a control panel with a temperature gauge you can adjust and a power switch.</a:t>
            </a:r>
          </a:p>
          <a:p>
            <a:pPr rtl="0">
              <a:spcBef>
                <a:spcPts val="0"/>
              </a:spcBef>
              <a:buNone/>
            </a:pPr>
            <a:r>
              <a:rPr lang="en"/>
              <a:t>(discussion) - </a:t>
            </a:r>
          </a:p>
          <a:p>
            <a:pPr rtl="0">
              <a:spcBef>
                <a:spcPts val="0"/>
              </a:spcBef>
              <a:buNone/>
            </a:pPr>
            <a:r>
              <a:rPr lang="en"/>
              <a:t>Whay should our system boundary be?</a:t>
            </a:r>
          </a:p>
          <a:p>
            <a:pPr rtl="0">
              <a:spcBef>
                <a:spcPts val="0"/>
              </a:spcBef>
              <a:buNone/>
            </a:pPr>
            <a:r>
              <a:rPr lang="en"/>
              <a:t>Who are the actors?</a:t>
            </a:r>
          </a:p>
          <a:p>
            <a:pPr lvl="0" rtl="0">
              <a:spcBef>
                <a:spcPts val="0"/>
              </a:spcBef>
              <a:buNone/>
            </a:pPr>
            <a:r>
              <a:rPr lang="en"/>
              <a:t>What are the use-cases? (power on and off should be different)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5" name="Shape 545"/>
        <p:cNvGrpSpPr/>
        <p:nvPr/>
      </p:nvGrpSpPr>
      <p:grpSpPr>
        <a:xfrm>
          <a:off x="0" y="0"/>
          <a:ext cx="0" cy="0"/>
          <a:chOff x="0" y="0"/>
          <a:chExt cx="0" cy="0"/>
        </a:xfrm>
      </p:grpSpPr>
      <p:sp>
        <p:nvSpPr>
          <p:cNvPr id="546" name="Shape 5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7" name="Shape 54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WE can complicate this to no end, but let’s start off relatively simple. Let’s consider the system - control panel, controller, heating pump, and all to be within the system and only worry about how humans interact with it. </a:t>
            </a:r>
          </a:p>
          <a:p>
            <a:pPr rtl="0">
              <a:spcBef>
                <a:spcPts val="0"/>
              </a:spcBef>
              <a:buNone/>
            </a:pPr>
            <a:r>
              <a:rPr lang="en"/>
              <a:t>What does the homeowner want to do? </a:t>
            </a:r>
          </a:p>
          <a:p>
            <a:pPr rtl="0">
              <a:spcBef>
                <a:spcPts val="0"/>
              </a:spcBef>
              <a:buNone/>
            </a:pPr>
            <a:r>
              <a:rPr lang="en"/>
              <a:t>(read)</a:t>
            </a:r>
          </a:p>
          <a:p>
            <a:pPr rtl="0">
              <a:spcBef>
                <a:spcPts val="0"/>
              </a:spcBef>
              <a:buNone/>
            </a:pPr>
            <a:r>
              <a:rPr lang="en"/>
              <a:t>Now, why did I put power on and off separate use cases here? Could we consolidate that to one? They just flip a switch, right?</a:t>
            </a:r>
          </a:p>
          <a:p>
            <a:pPr lvl="0" rtl="0">
              <a:spcBef>
                <a:spcPts val="0"/>
              </a:spcBef>
              <a:buNone/>
            </a:pPr>
            <a:r>
              <a:rPr lang="en"/>
              <a:t>What happens when we turn the power 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4" name="Shape 55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(walk through it)</a:t>
            </a:r>
          </a:p>
          <a:p>
            <a:pPr lvl="0" rtl="0">
              <a:spcBef>
                <a:spcPts val="0"/>
              </a:spcBef>
              <a:buNone/>
            </a:pPr>
            <a:r>
              <a:rPr lang="en"/>
              <a:t>Does this seem reasonable?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9" name="Shape 559"/>
        <p:cNvGrpSpPr/>
        <p:nvPr/>
      </p:nvGrpSpPr>
      <p:grpSpPr>
        <a:xfrm>
          <a:off x="0" y="0"/>
          <a:ext cx="0" cy="0"/>
          <a:chOff x="0" y="0"/>
          <a:chExt cx="0" cy="0"/>
        </a:xfrm>
      </p:grpSpPr>
      <p:sp>
        <p:nvSpPr>
          <p:cNvPr id="560" name="Shape 5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1" name="Shape 56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Let’s look at a second one.</a:t>
            </a:r>
          </a:p>
          <a:p>
            <a:pPr lvl="0" rtl="0">
              <a:spcBef>
                <a:spcPts val="0"/>
              </a:spcBef>
              <a:buNone/>
            </a:pPr>
            <a:r>
              <a:rPr lang="en"/>
              <a:t>(walk through it)</a:t>
            </a:r>
          </a:p>
          <a:p>
            <a:pPr lvl="0" rtl="0">
              <a:spcBef>
                <a:spcPts val="0"/>
              </a:spcBef>
              <a:buNone/>
            </a:pPr>
            <a:r>
              <a:rPr lang="en"/>
              <a:t>This looks very similar to the last one, doesn’t it? Maybe we can strip out some of those common elements and make them into their own use cases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4" name="Shape 584"/>
        <p:cNvGrpSpPr/>
        <p:nvPr/>
      </p:nvGrpSpPr>
      <p:grpSpPr>
        <a:xfrm>
          <a:off x="0" y="0"/>
          <a:ext cx="0" cy="0"/>
          <a:chOff x="0" y="0"/>
          <a:chExt cx="0" cy="0"/>
        </a:xfrm>
      </p:grpSpPr>
      <p:sp>
        <p:nvSpPr>
          <p:cNvPr id="585" name="Shape 5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6" name="Shape 58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So, given that most of the use-case descriptions for power on and change temperature were identical, is there a refinement we could make to this diagram and its use-cases to save us some work in the future - make things more clear.</a:t>
            </a:r>
          </a:p>
          <a:p>
            <a:pPr rtl="0">
              <a:spcBef>
                <a:spcPts val="0"/>
              </a:spcBef>
              <a:buNone/>
            </a:pPr>
            <a:r>
              <a:rPr lang="en"/>
              <a:t>(discuss)</a:t>
            </a:r>
          </a:p>
          <a:p>
            <a:pPr rtl="0">
              <a:spcBef>
                <a:spcPts val="0"/>
              </a:spcBef>
              <a:buNone/>
            </a:pPr>
            <a:r>
              <a:rPr lang="en"/>
              <a:t>We can probably even refine this further, if we want to make it easy to reuse certain operations. We respond to the desired temperature in different ways, if it is above the current temperature or below it. Spin those responses off into their own use-cases.</a:t>
            </a:r>
          </a:p>
          <a:p>
            <a:pPr rtl="0">
              <a:spcBef>
                <a:spcPts val="0"/>
              </a:spcBef>
              <a:buNone/>
            </a:pPr>
            <a:r>
              <a:rPr lang="en"/>
              <a:t>Again, this depends on the level of detail we want. Reuse makes life easier - less copy and paste - but we need to be careful to clearly show the links between use cases in both the diagram and in text.</a:t>
            </a:r>
          </a:p>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1" name="Shape 591"/>
        <p:cNvGrpSpPr/>
        <p:nvPr/>
      </p:nvGrpSpPr>
      <p:grpSpPr>
        <a:xfrm>
          <a:off x="0" y="0"/>
          <a:ext cx="0" cy="0"/>
          <a:chOff x="0" y="0"/>
          <a:chExt cx="0" cy="0"/>
        </a:xfrm>
      </p:grpSpPr>
      <p:sp>
        <p:nvSpPr>
          <p:cNvPr id="592" name="Shape 5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3" name="Shape 59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Activity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Requirements elicitation - or, sometimes you’ll hear it called requirements analysis or requirements discovery - whatever it is called, is the process of working with the customers to learn about the application domain, the services that the system should provide, and the system’s operational constraints</a:t>
            </a:r>
          </a:p>
          <a:p>
            <a:pPr indent="-228600" lvl="0" marL="457200" rtl="0">
              <a:spcBef>
                <a:spcPts val="0"/>
              </a:spcBef>
              <a:buChar char="-"/>
            </a:pPr>
            <a:r>
              <a:rPr lang="en"/>
              <a:t>basically, if you want to design a system, you need to know what it is you’re going to build. You need to know what features the system needs, what sort of environment it will operate in, and what the customers want to see in the product they’re paying for.</a:t>
            </a:r>
          </a:p>
          <a:p>
            <a:pPr indent="-228600" lvl="0" marL="457200" rtl="0">
              <a:spcBef>
                <a:spcPts val="0"/>
              </a:spcBef>
              <a:buChar char="-"/>
            </a:pPr>
            <a:r>
              <a:rPr lang="en"/>
              <a:t>This process may involve a surprisingly diverse group of people - to really understand the problem, you need multiple viewpoints. You need to talk to all stakeholders - anybody who is going to use, interact, or be affected by the product - including the end users, managers, whoever has to maintain the system, domain experts, trade unions, lawyers, and maybe more. The number of stakeholders can be extensive, and you need to at least consider the needs of the majority of them.</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6" name="Shape 63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There are multiple ways you could have drawn this based on that description, as there are multiple ways to implement the functionality. Here is one way.</a:t>
            </a:r>
          </a:p>
          <a:p>
            <a:pPr indent="-228600" lvl="0" marL="457200" rtl="0">
              <a:spcBef>
                <a:spcPts val="0"/>
              </a:spcBef>
              <a:buChar char="-"/>
            </a:pPr>
            <a:r>
              <a:rPr lang="en"/>
              <a:t>actors</a:t>
            </a:r>
          </a:p>
          <a:p>
            <a:pPr indent="-228600" lvl="0" marL="457200" rtl="0">
              <a:spcBef>
                <a:spcPts val="0"/>
              </a:spcBef>
              <a:buChar char="-"/>
            </a:pPr>
            <a:r>
              <a:rPr lang="en"/>
              <a:t>use cases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3" name="Shape 64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(walk through it)</a:t>
            </a:r>
          </a:p>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4" name="Shape 684"/>
        <p:cNvGrpSpPr/>
        <p:nvPr/>
      </p:nvGrpSpPr>
      <p:grpSpPr>
        <a:xfrm>
          <a:off x="0" y="0"/>
          <a:ext cx="0" cy="0"/>
          <a:chOff x="0" y="0"/>
          <a:chExt cx="0" cy="0"/>
        </a:xfrm>
      </p:grpSpPr>
      <p:sp>
        <p:nvSpPr>
          <p:cNvPr id="685" name="Shape 6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6" name="Shape 6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version of the system is very passive. The actors can use it all of the functions that they want to use it for, but this system design does little to connect the different actors. Instructors upload assignments, but students then are expected to go and get them on their own. That works, but we could probably design this a little differently. This is why I focused on that no one answer thing. You could take the activity I gave you and come up with a few different diagrams based on nothing more than your initial ideas for how this system should work, You could just as easily have taken the system description we gave you and designed a more active system.</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4" name="Shape 724"/>
        <p:cNvGrpSpPr/>
        <p:nvPr/>
      </p:nvGrpSpPr>
      <p:grpSpPr>
        <a:xfrm>
          <a:off x="0" y="0"/>
          <a:ext cx="0" cy="0"/>
          <a:chOff x="0" y="0"/>
          <a:chExt cx="0" cy="0"/>
        </a:xfrm>
      </p:grpSpPr>
      <p:sp>
        <p:nvSpPr>
          <p:cNvPr id="725" name="Shape 7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6" name="Shape 72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This version of the system consolidates down to fewer use cases, and results in a more active system by involving multiple actors at once.</a:t>
            </a:r>
          </a:p>
          <a:p>
            <a:pPr rtl="0">
              <a:spcBef>
                <a:spcPts val="0"/>
              </a:spcBef>
              <a:buNone/>
            </a:pPr>
            <a:r>
              <a:rPr lang="en"/>
              <a:t>Now, we have</a:t>
            </a:r>
          </a:p>
          <a:p>
            <a:pPr indent="-228600" lvl="0" marL="457200" rtl="0">
              <a:spcBef>
                <a:spcPts val="0"/>
              </a:spcBef>
              <a:buChar char="-"/>
            </a:pPr>
            <a:r>
              <a:rPr lang="en"/>
              <a:t>read use cases and who connected</a:t>
            </a:r>
          </a:p>
          <a:p>
            <a:pPr indent="-228600" lvl="0" marL="457200" rtl="0">
              <a:spcBef>
                <a:spcPts val="0"/>
              </a:spcBef>
              <a:buChar char="-"/>
            </a:pPr>
            <a:r>
              <a:rPr lang="en"/>
              <a:t>We still need to fill in the details in the use case descriptions, but this version visually conveys the more active model, where the instructor pushes assignments, which are automatically distributed to students.</a:t>
            </a:r>
          </a:p>
          <a:p>
            <a:pPr indent="-228600" lvl="0" marL="457200" rtl="0">
              <a:spcBef>
                <a:spcPts val="0"/>
              </a:spcBef>
              <a:buChar char="-"/>
            </a:pPr>
            <a:r>
              <a:rPr lang="en"/>
              <a:t>Is this a little more like what you had?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1" name="Shape 731"/>
        <p:cNvGrpSpPr/>
        <p:nvPr/>
      </p:nvGrpSpPr>
      <p:grpSpPr>
        <a:xfrm>
          <a:off x="0" y="0"/>
          <a:ext cx="0" cy="0"/>
          <a:chOff x="0" y="0"/>
          <a:chExt cx="0" cy="0"/>
        </a:xfrm>
      </p:grpSpPr>
      <p:sp>
        <p:nvSpPr>
          <p:cNvPr id="732" name="Shape 7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3" name="Shape 7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(walk through it)</a:t>
            </a:r>
          </a:p>
          <a:p>
            <a:pPr lvl="0" rtl="0">
              <a:spcBef>
                <a:spcPts val="0"/>
              </a:spcBef>
              <a:buNone/>
            </a:pPr>
            <a:r>
              <a:rPr lang="en"/>
              <a:t>This is largely the same, but ends differently.</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8" name="Shape 738"/>
        <p:cNvGrpSpPr/>
        <p:nvPr/>
      </p:nvGrpSpPr>
      <p:grpSpPr>
        <a:xfrm>
          <a:off x="0" y="0"/>
          <a:ext cx="0" cy="0"/>
          <a:chOff x="0" y="0"/>
          <a:chExt cx="0" cy="0"/>
        </a:xfrm>
      </p:grpSpPr>
      <p:sp>
        <p:nvSpPr>
          <p:cNvPr id="739" name="Shape 7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0" name="Shape 74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(ask)</a:t>
            </a:r>
          </a:p>
          <a:p>
            <a:pPr rtl="0">
              <a:spcBef>
                <a:spcPts val="0"/>
              </a:spcBef>
              <a:buNone/>
            </a:pPr>
            <a:r>
              <a:rPr lang="en"/>
              <a:t>(read) - hardest part, because there are so many unknowns. You must feel that with the project right now, you have some basic ideas, but the details aren’t there yet.</a:t>
            </a:r>
          </a:p>
          <a:p>
            <a:pPr rtl="0">
              <a:spcBef>
                <a:spcPts val="0"/>
              </a:spcBef>
              <a:buNone/>
            </a:pPr>
            <a:r>
              <a:rPr lang="en"/>
              <a:t>They are an essential tool during the requirements elicitation phase. They let you take what the user has stated and begin to model the system</a:t>
            </a:r>
          </a:p>
          <a:p>
            <a:pPr rtl="0">
              <a:spcBef>
                <a:spcPts val="0"/>
              </a:spcBef>
              <a:buNone/>
            </a:pPr>
            <a:r>
              <a:rPr lang="en"/>
              <a:t>(read benefits)</a:t>
            </a:r>
          </a:p>
          <a:p>
            <a:pPr rtl="0">
              <a:spcBef>
                <a:spcPts val="0"/>
              </a:spcBef>
              <a:buNone/>
            </a:pPr>
            <a:r>
              <a:rPr lang="en"/>
              <a:t>They give you something that you can come up with early on and use to work with the customers, to shape your questions so you can get more information out of them.</a:t>
            </a:r>
          </a:p>
          <a:p>
            <a:pPr lvl="0" rtl="0">
              <a:spcBef>
                <a:spcPts val="0"/>
              </a:spcBef>
              <a:buNone/>
            </a:pPr>
            <a:r>
              <a:rPr lang="en"/>
              <a:t>Every use case is at least one essential requirement, and until you know about a requirement, you can’t deal with it.</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5" name="Shape 745"/>
        <p:cNvGrpSpPr/>
        <p:nvPr/>
      </p:nvGrpSpPr>
      <p:grpSpPr>
        <a:xfrm>
          <a:off x="0" y="0"/>
          <a:ext cx="0" cy="0"/>
          <a:chOff x="0" y="0"/>
          <a:chExt cx="0" cy="0"/>
        </a:xfrm>
      </p:grpSpPr>
      <p:sp>
        <p:nvSpPr>
          <p:cNvPr id="746" name="Shape 7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7" name="Shape 7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these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2" name="Shape 752"/>
        <p:cNvGrpSpPr/>
        <p:nvPr/>
      </p:nvGrpSpPr>
      <p:grpSpPr>
        <a:xfrm>
          <a:off x="0" y="0"/>
          <a:ext cx="0" cy="0"/>
          <a:chOff x="0" y="0"/>
          <a:chExt cx="0" cy="0"/>
        </a:xfrm>
      </p:grpSpPr>
      <p:sp>
        <p:nvSpPr>
          <p:cNvPr id="753" name="Shape 7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4" name="Shape 7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these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9" name="Shape 759"/>
        <p:cNvGrpSpPr/>
        <p:nvPr/>
      </p:nvGrpSpPr>
      <p:grpSpPr>
        <a:xfrm>
          <a:off x="0" y="0"/>
          <a:ext cx="0" cy="0"/>
          <a:chOff x="0" y="0"/>
          <a:chExt cx="0" cy="0"/>
        </a:xfrm>
      </p:grpSpPr>
      <p:sp>
        <p:nvSpPr>
          <p:cNvPr id="760" name="Shape 7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1" name="Shape 7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these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Elicitation is an integral part of the process of engineering the requirements of the system. Typically, the process of coming up with requirements looks a bit like this. </a:t>
            </a:r>
          </a:p>
          <a:p>
            <a:pPr indent="-228600" lvl="0" marL="457200" rtl="0">
              <a:spcBef>
                <a:spcPts val="0"/>
              </a:spcBef>
              <a:buChar char="-"/>
            </a:pPr>
            <a:r>
              <a:rPr lang="en"/>
              <a:t>You perform some basic research to see if it’s possible to tackle a problem</a:t>
            </a:r>
          </a:p>
          <a:p>
            <a:pPr indent="-228600" lvl="0" marL="457200" rtl="0">
              <a:spcBef>
                <a:spcPts val="0"/>
              </a:spcBef>
              <a:buChar char="-"/>
            </a:pPr>
            <a:r>
              <a:rPr lang="en"/>
              <a:t>Then, you elict requirements from your customers, producing a rough model of how the system should work - either mental or on paper as rough notes</a:t>
            </a:r>
          </a:p>
          <a:p>
            <a:pPr indent="-228600" lvl="0" marL="457200" rtl="0">
              <a:spcBef>
                <a:spcPts val="0"/>
              </a:spcBef>
              <a:buChar char="-"/>
            </a:pPr>
            <a:r>
              <a:rPr lang="en"/>
              <a:t>Then, you sit down and come up with a list of the requirements, you define what the system should do and what constraints it operates under</a:t>
            </a:r>
          </a:p>
          <a:p>
            <a:pPr indent="-228600" lvl="0" marL="457200" rtl="0">
              <a:spcBef>
                <a:spcPts val="0"/>
              </a:spcBef>
              <a:buChar char="-"/>
            </a:pPr>
            <a:r>
              <a:rPr lang="en"/>
              <a:t>Then, the work out the details and come up with the formal requirements specification document.</a:t>
            </a:r>
          </a:p>
          <a:p>
            <a:pPr indent="-228600" lvl="0" marL="457200" rtl="0">
              <a:spcBef>
                <a:spcPts val="0"/>
              </a:spcBef>
              <a:buChar char="-"/>
            </a:pPr>
            <a:r>
              <a:rPr lang="en"/>
              <a:t>And, you might cycle through elicitation, definition, and specification a few times until you get it right, but this is the basic process. To come up with your requirements, you need to get them from somewhere - that’s where the elicitation comes in.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complicated part of all of this is that you have to talk to people, and people are a pain in the butt. You’ll get customers who think they know what they want, but change their mind before they even finish the first sentence. They leave out details that are in their mind, they forget context.</a:t>
            </a:r>
          </a:p>
          <a:p>
            <a:pPr lvl="0" rtl="0">
              <a:spcBef>
                <a:spcPts val="0"/>
              </a:spcBef>
              <a:buNone/>
            </a:pPr>
            <a:r>
              <a:rPr lang="en"/>
              <a:t>speaking for myself here - engineers don’t tend to be the best social butterflies - and we get thrown into a situation where we have to pry details out of customers. You’re going to need a team of goons to get the details, then a lot of really good coffee - or booze - to make sense of it all.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a:t>
            </a:r>
          </a:p>
          <a:p>
            <a:pPr indent="-228600" lvl="0" marL="457200" rtl="0">
              <a:spcBef>
                <a:spcPts val="0"/>
              </a:spcBef>
              <a:buChar char="-"/>
            </a:pPr>
            <a:r>
              <a:rPr lang="en"/>
              <a:t>Why is this so fricking hard? </a:t>
            </a:r>
          </a:p>
          <a:p>
            <a:pPr indent="-228600" lvl="0" marL="457200" rtl="0">
              <a:spcBef>
                <a:spcPts val="0"/>
              </a:spcBef>
              <a:buChar char="-"/>
            </a:pPr>
            <a:r>
              <a:rPr lang="en"/>
              <a:t>(read). They might find it hard to articulate what they want the system to do - they may make unrealistic demands because they don’t know what is and isn’t feasible. </a:t>
            </a:r>
          </a:p>
          <a:p>
            <a:pPr indent="-228600" lvl="0" marL="457200" rtl="0">
              <a:spcBef>
                <a:spcPts val="0"/>
              </a:spcBef>
              <a:buChar char="-"/>
            </a:pPr>
            <a:r>
              <a:rPr lang="en"/>
              <a:t>(read). Just as they lack technical knowledge, you lack knowledge of their own domain. They may not provide needed context - they might use terms and statements that are hard to interpret without that knowledge.</a:t>
            </a:r>
          </a:p>
          <a:p>
            <a:pPr indent="-228600" lvl="0" marL="457200" rtl="0">
              <a:spcBef>
                <a:spcPts val="0"/>
              </a:spcBef>
              <a:buChar char="-"/>
            </a:pPr>
            <a:r>
              <a:rPr lang="en"/>
              <a:t>(read). This makes sense, as they have different roles. The problem is - some of these requirements will conflict. You need to discover the commonalities and resolve the issues.You need to make trade-offs.</a:t>
            </a:r>
          </a:p>
          <a:p>
            <a:pPr indent="-228600" lvl="0" marL="457200" rtl="0">
              <a:spcBef>
                <a:spcPts val="0"/>
              </a:spcBef>
              <a:buChar char="-"/>
            </a:pPr>
            <a:r>
              <a:rPr lang="en"/>
              <a:t>(read). Organizational and market factors will change while you’re coming up with the requirements, which will also change the requirements. New requirements might come up, or old ones will no longer matter. Keeping track of priorities is important here.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As a result, you get into this elicitation loop that will repeat a few times before you’re done </a:t>
            </a:r>
          </a:p>
          <a:p>
            <a:pPr indent="-228600" lvl="0" marL="457200" rtl="0">
              <a:spcBef>
                <a:spcPts val="0"/>
              </a:spcBef>
              <a:buChar char="-"/>
            </a:pPr>
            <a:r>
              <a:rPr lang="en"/>
              <a:t>requirements discovery - where you interview the customer and discover what they want to see.</a:t>
            </a:r>
          </a:p>
          <a:p>
            <a:pPr indent="-228600" lvl="0" marL="457200" rtl="0">
              <a:spcBef>
                <a:spcPts val="0"/>
              </a:spcBef>
              <a:buChar char="-"/>
            </a:pPr>
            <a:r>
              <a:rPr lang="en"/>
              <a:t>requirements classification and organization - where you sort the requirements into different purposes - different types of functionality, performance needs, organizational needs</a:t>
            </a:r>
          </a:p>
          <a:p>
            <a:pPr indent="-228600" lvl="0" marL="457200" rtl="0">
              <a:spcBef>
                <a:spcPts val="0"/>
              </a:spcBef>
              <a:buChar char="-"/>
            </a:pPr>
            <a:r>
              <a:rPr lang="en"/>
              <a:t>Then ,requirements prioritization and negotiation. Here, you resolve conflicts and decide which requirements are the most important. You work with the conflicting stakeholders to make compromises and come to a non-conflicting version of the system. You figure out what is actually important to build, and what can be ignored.</a:t>
            </a:r>
          </a:p>
          <a:p>
            <a:pPr indent="-228600" lvl="0" marL="457200" rtl="0">
              <a:spcBef>
                <a:spcPts val="0"/>
              </a:spcBef>
              <a:buChar char="-"/>
            </a:pPr>
            <a:r>
              <a:rPr lang="en"/>
              <a:t>finally, you can move into requirements specification, where you document the requirements and start to fill in the details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 brought my Dilbert A-game today. </a:t>
            </a:r>
          </a:p>
          <a:p>
            <a:pPr lvl="0" rtl="0">
              <a:spcBef>
                <a:spcPts val="0"/>
              </a:spcBef>
              <a:buNone/>
            </a:pPr>
            <a:r>
              <a:rPr lang="en"/>
              <a:t>So, for this to work, the stakeholders need to put in some effort too - it isn’t entirely on you. They need to be available, they need to be willing to provide feedback and be interviewed multiple times. If they expect to get what they want, they can’t be passive. They need to be a part of your team. That’s going to surprise them, but your job will be - again with the trade-offs - to get them on board, to get enough out of them without annoying them, they still have the money.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5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0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0.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1.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000"/>
              <a:t>Requirements Elicitation and Use Cases</a:t>
            </a:r>
          </a:p>
        </p:txBody>
      </p:sp>
      <p:sp>
        <p:nvSpPr>
          <p:cNvPr id="41" name="Shape 4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6 - 09/14/2015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Interview the Stakeholder</a:t>
            </a:r>
          </a:p>
        </p:txBody>
      </p:sp>
      <p:sp>
        <p:nvSpPr>
          <p:cNvPr id="128" name="Shape 12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Make sure you have the right answer.</a:t>
            </a:r>
          </a:p>
          <a:p>
            <a:pPr indent="-228600" lvl="0" marL="457200" marR="0" rtl="0" algn="l">
              <a:lnSpc>
                <a:spcPct val="100000"/>
              </a:lnSpc>
              <a:spcBef>
                <a:spcPts val="600"/>
              </a:spcBef>
              <a:spcAft>
                <a:spcPts val="0"/>
              </a:spcAft>
            </a:pPr>
            <a:r>
              <a:rPr lang="en"/>
              <a:t>Make sure this is the official answer.</a:t>
            </a:r>
          </a:p>
          <a:p>
            <a:pPr indent="-228600" lvl="0" marL="457200" marR="0" rtl="0" algn="l">
              <a:lnSpc>
                <a:spcPct val="100000"/>
              </a:lnSpc>
              <a:spcBef>
                <a:spcPts val="600"/>
              </a:spcBef>
              <a:spcAft>
                <a:spcPts val="0"/>
              </a:spcAft>
            </a:pPr>
            <a:r>
              <a:rPr lang="en"/>
              <a:t>Find out what they are willing to pay for each function (helps in prioritization).</a:t>
            </a:r>
          </a:p>
          <a:p>
            <a:pPr indent="-228600" lvl="0" marL="457200" marR="0" rtl="0" algn="l">
              <a:lnSpc>
                <a:spcPct val="100000"/>
              </a:lnSpc>
              <a:spcBef>
                <a:spcPts val="600"/>
              </a:spcBef>
              <a:spcAft>
                <a:spcPts val="0"/>
              </a:spcAft>
            </a:pPr>
            <a:r>
              <a:rPr lang="en"/>
              <a:t>Try not to alienate the stakeholder:</a:t>
            </a:r>
          </a:p>
          <a:p>
            <a:pPr indent="-228600" lvl="1" marL="914400" marR="0" rtl="0" algn="l">
              <a:lnSpc>
                <a:spcPct val="100000"/>
              </a:lnSpc>
              <a:spcBef>
                <a:spcPts val="600"/>
              </a:spcBef>
              <a:spcAft>
                <a:spcPts val="0"/>
              </a:spcAft>
            </a:pPr>
            <a:r>
              <a:rPr lang="en"/>
              <a:t>Avoid “We thought you knew that.” and “We always do it that way.”</a:t>
            </a:r>
          </a:p>
          <a:p>
            <a:pPr indent="-228600" lvl="0" marL="457200" marR="0" rtl="0" algn="l">
              <a:lnSpc>
                <a:spcPct val="100000"/>
              </a:lnSpc>
              <a:spcBef>
                <a:spcPts val="600"/>
              </a:spcBef>
              <a:spcAft>
                <a:spcPts val="0"/>
              </a:spcAft>
            </a:pPr>
            <a:r>
              <a:rPr lang="en"/>
              <a:t>Hundreds of techniques</a:t>
            </a:r>
          </a:p>
          <a:p>
            <a:pPr indent="-228600" lvl="1" marL="914400" marR="0" rtl="0" algn="l">
              <a:lnSpc>
                <a:spcPct val="100000"/>
              </a:lnSpc>
              <a:spcBef>
                <a:spcPts val="600"/>
              </a:spcBef>
              <a:spcAft>
                <a:spcPts val="0"/>
              </a:spcAft>
            </a:pPr>
            <a:r>
              <a:rPr lang="en"/>
              <a:t>Most important: do your homework - research a problem before the interview.</a:t>
            </a:r>
          </a:p>
        </p:txBody>
      </p:sp>
      <p:sp>
        <p:nvSpPr>
          <p:cNvPr id="129" name="Shape 129"/>
          <p:cNvSpPr/>
          <p:nvPr/>
        </p:nvSpPr>
        <p:spPr>
          <a:xfrm>
            <a:off x="7352675" y="1720100"/>
            <a:ext cx="1712700" cy="1022999"/>
          </a:xfrm>
          <a:prstGeom prst="rect">
            <a:avLst/>
          </a:prstGeom>
          <a:solidFill>
            <a:srgbClr val="F4CCCC"/>
          </a:solid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sz="1800">
                <a:solidFill>
                  <a:srgbClr val="FF0000"/>
                </a:solidFill>
              </a:rPr>
              <a:t>These two often conflict!</a:t>
            </a:r>
          </a:p>
        </p:txBody>
      </p:sp>
      <p:sp>
        <p:nvSpPr>
          <p:cNvPr id="130" name="Shape 1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Viewpoint-Oriented Analysis</a:t>
            </a:r>
          </a:p>
        </p:txBody>
      </p:sp>
      <p:sp>
        <p:nvSpPr>
          <p:cNvPr id="136" name="Shape 13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Stakeholders represent different ways of looking at a problem (different viewpoints).</a:t>
            </a:r>
          </a:p>
          <a:p>
            <a:pPr indent="-228600" lvl="0" marL="457200" marR="0" rtl="0" algn="l">
              <a:lnSpc>
                <a:spcPct val="100000"/>
              </a:lnSpc>
              <a:spcBef>
                <a:spcPts val="600"/>
              </a:spcBef>
              <a:spcAft>
                <a:spcPts val="0"/>
              </a:spcAft>
            </a:pPr>
            <a:r>
              <a:rPr lang="en"/>
              <a:t>Looking at problems from multiple viewpoints tends to lead to solved problems.</a:t>
            </a:r>
          </a:p>
          <a:p>
            <a:pPr indent="-228600" lvl="0" marL="457200" marR="0" rtl="0" algn="l">
              <a:lnSpc>
                <a:spcPct val="100000"/>
              </a:lnSpc>
              <a:spcBef>
                <a:spcPts val="600"/>
              </a:spcBef>
              <a:spcAft>
                <a:spcPts val="0"/>
              </a:spcAft>
            </a:pPr>
            <a:r>
              <a:rPr lang="en"/>
              <a:t>There is no single correct way to analyze system requirements, collect the different viewpoints and work out the system that best matches all of them.</a:t>
            </a:r>
          </a:p>
        </p:txBody>
      </p:sp>
      <p:sp>
        <p:nvSpPr>
          <p:cNvPr id="137" name="Shape 1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Types of Viewpoint</a:t>
            </a:r>
          </a:p>
        </p:txBody>
      </p:sp>
      <p:sp>
        <p:nvSpPr>
          <p:cNvPr id="143" name="Shape 14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Receivers of services</a:t>
            </a:r>
          </a:p>
          <a:p>
            <a:pPr indent="-228600" lvl="1" marL="914400" marR="0" rtl="0" algn="l">
              <a:lnSpc>
                <a:spcPct val="100000"/>
              </a:lnSpc>
              <a:spcBef>
                <a:spcPts val="600"/>
              </a:spcBef>
              <a:spcAft>
                <a:spcPts val="0"/>
              </a:spcAft>
            </a:pPr>
            <a:r>
              <a:rPr lang="en"/>
              <a:t>People or systems that receive services from your system.</a:t>
            </a:r>
          </a:p>
          <a:p>
            <a:pPr indent="-228600" lvl="0" marL="457200" rtl="0">
              <a:spcBef>
                <a:spcPts val="0"/>
              </a:spcBef>
            </a:pPr>
            <a:r>
              <a:rPr lang="en"/>
              <a:t>Data sources or sinks</a:t>
            </a:r>
          </a:p>
          <a:p>
            <a:pPr indent="-228600" lvl="1" marL="914400" rtl="0">
              <a:spcBef>
                <a:spcPts val="600"/>
              </a:spcBef>
            </a:pPr>
            <a:r>
              <a:rPr lang="en"/>
              <a:t>What kind of data is produced or consumed by the stakeholders and system?</a:t>
            </a:r>
          </a:p>
          <a:p>
            <a:pPr indent="-228600" lvl="0" marL="457200" marR="0" rtl="0" algn="l">
              <a:lnSpc>
                <a:spcPct val="100000"/>
              </a:lnSpc>
              <a:spcBef>
                <a:spcPts val="600"/>
              </a:spcBef>
              <a:spcAft>
                <a:spcPts val="0"/>
              </a:spcAft>
            </a:pPr>
            <a:r>
              <a:rPr lang="en"/>
              <a:t>Experts in the domain</a:t>
            </a:r>
          </a:p>
          <a:p>
            <a:pPr indent="-228600" lvl="1" marL="914400" marR="0" rtl="0" algn="l">
              <a:lnSpc>
                <a:spcPct val="100000"/>
              </a:lnSpc>
              <a:spcBef>
                <a:spcPts val="600"/>
              </a:spcBef>
              <a:spcAft>
                <a:spcPts val="0"/>
              </a:spcAft>
            </a:pPr>
            <a:r>
              <a:rPr lang="en"/>
              <a:t>Tend to notice details that novices will miss.</a:t>
            </a:r>
          </a:p>
        </p:txBody>
      </p:sp>
      <p:sp>
        <p:nvSpPr>
          <p:cNvPr id="144" name="Shape 1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Banking Viewpoints</a:t>
            </a:r>
          </a:p>
        </p:txBody>
      </p:sp>
      <p:sp>
        <p:nvSpPr>
          <p:cNvPr id="150" name="Shape 150"/>
          <p:cNvSpPr txBox="1"/>
          <p:nvPr>
            <p:ph idx="1" type="body"/>
          </p:nvPr>
        </p:nvSpPr>
        <p:spPr>
          <a:xfrm>
            <a:off x="457200" y="1600200"/>
            <a:ext cx="8538599" cy="14351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are some of the stakeholders to consider for a bank account management system?</a:t>
            </a:r>
          </a:p>
        </p:txBody>
      </p:sp>
      <p:sp>
        <p:nvSpPr>
          <p:cNvPr id="151" name="Shape 151"/>
          <p:cNvSpPr txBox="1"/>
          <p:nvPr>
            <p:ph idx="2" type="body"/>
          </p:nvPr>
        </p:nvSpPr>
        <p:spPr>
          <a:xfrm>
            <a:off x="457200" y="3248475"/>
            <a:ext cx="8538599" cy="14351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Bank Teller</a:t>
            </a:r>
          </a:p>
          <a:p>
            <a:pPr indent="-228600" lvl="0" marL="457200" marR="0" rtl="0" algn="l">
              <a:lnSpc>
                <a:spcPct val="100000"/>
              </a:lnSpc>
              <a:spcBef>
                <a:spcPts val="600"/>
              </a:spcBef>
              <a:spcAft>
                <a:spcPts val="0"/>
              </a:spcAft>
            </a:pPr>
            <a:r>
              <a:rPr lang="en"/>
              <a:t>Account Holder</a:t>
            </a:r>
          </a:p>
          <a:p>
            <a:pPr indent="-228600" lvl="0" marL="457200" marR="0" rtl="0" algn="l">
              <a:lnSpc>
                <a:spcPct val="100000"/>
              </a:lnSpc>
              <a:spcBef>
                <a:spcPts val="600"/>
              </a:spcBef>
              <a:spcAft>
                <a:spcPts val="0"/>
              </a:spcAft>
            </a:pPr>
            <a:r>
              <a:rPr lang="en"/>
              <a:t>Merchant</a:t>
            </a:r>
          </a:p>
          <a:p>
            <a:pPr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b="1" lang="en"/>
              <a:t>What are some of the things these stakeholders would want to accomplish?</a:t>
            </a:r>
          </a:p>
        </p:txBody>
      </p:sp>
      <p:sp>
        <p:nvSpPr>
          <p:cNvPr id="152" name="Shape 1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is a Use Case?</a:t>
            </a:r>
          </a:p>
        </p:txBody>
      </p:sp>
      <p:sp>
        <p:nvSpPr>
          <p:cNvPr id="158" name="Shape 158"/>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 </a:t>
            </a:r>
            <a:r>
              <a:rPr b="1" lang="en"/>
              <a:t>use case</a:t>
            </a:r>
            <a:r>
              <a:rPr lang="en"/>
              <a:t> captures some visible function of the system. It is a discrete goal of an actor.</a:t>
            </a:r>
          </a:p>
          <a:p>
            <a:pPr indent="-228600" lvl="0" marL="457200" marR="0" rtl="0" algn="l">
              <a:lnSpc>
                <a:spcPct val="100000"/>
              </a:lnSpc>
              <a:spcBef>
                <a:spcPts val="600"/>
              </a:spcBef>
              <a:spcAft>
                <a:spcPts val="0"/>
              </a:spcAft>
            </a:pPr>
            <a:r>
              <a:rPr lang="en"/>
              <a:t>Examples:</a:t>
            </a:r>
          </a:p>
          <a:p>
            <a:pPr indent="-228600" lvl="1" marL="914400" marR="0" rtl="0" algn="l">
              <a:lnSpc>
                <a:spcPct val="100000"/>
              </a:lnSpc>
              <a:spcBef>
                <a:spcPts val="600"/>
              </a:spcBef>
              <a:spcAft>
                <a:spcPts val="0"/>
              </a:spcAft>
            </a:pPr>
            <a:r>
              <a:rPr lang="en"/>
              <a:t>Transfer funds.</a:t>
            </a:r>
          </a:p>
          <a:p>
            <a:pPr indent="-228600" lvl="1" marL="914400" marR="0" rtl="0" algn="l">
              <a:lnSpc>
                <a:spcPct val="100000"/>
              </a:lnSpc>
              <a:spcBef>
                <a:spcPts val="600"/>
              </a:spcBef>
              <a:spcAft>
                <a:spcPts val="0"/>
              </a:spcAft>
            </a:pPr>
            <a:r>
              <a:rPr lang="en"/>
              <a:t>Query balance.</a:t>
            </a:r>
          </a:p>
          <a:p>
            <a:pPr indent="-228600" lvl="0" marL="457200" marR="0" rtl="0" algn="l">
              <a:lnSpc>
                <a:spcPct val="100000"/>
              </a:lnSpc>
              <a:spcBef>
                <a:spcPts val="600"/>
              </a:spcBef>
              <a:spcAft>
                <a:spcPts val="0"/>
              </a:spcAft>
            </a:pPr>
            <a:r>
              <a:rPr lang="en"/>
              <a:t>This may be a large or small function.</a:t>
            </a:r>
          </a:p>
          <a:p>
            <a:pPr indent="-228600" lvl="1" marL="914400" marR="0" rtl="0" algn="l">
              <a:lnSpc>
                <a:spcPct val="100000"/>
              </a:lnSpc>
              <a:spcBef>
                <a:spcPts val="600"/>
              </a:spcBef>
              <a:spcAft>
                <a:spcPts val="0"/>
              </a:spcAft>
            </a:pPr>
            <a:r>
              <a:rPr lang="en"/>
              <a:t>Depends on the level of detail in your modeling effort.</a:t>
            </a:r>
          </a:p>
          <a:p>
            <a:pPr indent="-228600" lvl="1" marL="914400" marR="0" rtl="0" algn="l">
              <a:lnSpc>
                <a:spcPct val="100000"/>
              </a:lnSpc>
              <a:spcBef>
                <a:spcPts val="600"/>
              </a:spcBef>
              <a:spcAft>
                <a:spcPts val="0"/>
              </a:spcAft>
            </a:pPr>
            <a:r>
              <a:rPr lang="en"/>
              <a:t>Withdraw Funds vs Validate PIN </a:t>
            </a:r>
          </a:p>
          <a:p>
            <a:pPr indent="-228600" lvl="0" marL="457200" marR="0" rtl="0" algn="l">
              <a:lnSpc>
                <a:spcPct val="100000"/>
              </a:lnSpc>
              <a:spcBef>
                <a:spcPts val="600"/>
              </a:spcBef>
              <a:spcAft>
                <a:spcPts val="0"/>
              </a:spcAft>
            </a:pPr>
            <a:r>
              <a:rPr lang="en"/>
              <a:t>Accompanied by a description of how an actor interacts with the system to accomplish the use case.</a:t>
            </a:r>
          </a:p>
        </p:txBody>
      </p:sp>
      <p:sp>
        <p:nvSpPr>
          <p:cNvPr id="159" name="Shape 1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Online Banking Use Case Diagram</a:t>
            </a:r>
          </a:p>
        </p:txBody>
      </p:sp>
      <p:sp>
        <p:nvSpPr>
          <p:cNvPr id="165" name="Shape 165"/>
          <p:cNvSpPr/>
          <p:nvPr/>
        </p:nvSpPr>
        <p:spPr>
          <a:xfrm>
            <a:off x="2057400" y="1663900"/>
            <a:ext cx="4913099" cy="45899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lang="en"/>
              <a:t>Banking System</a:t>
            </a: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a:spcBef>
                <a:spcPts val="0"/>
              </a:spcBef>
              <a:buNone/>
            </a:pPr>
            <a:r>
              <a:t/>
            </a:r>
            <a:endParaRPr/>
          </a:p>
        </p:txBody>
      </p:sp>
      <p:sp>
        <p:nvSpPr>
          <p:cNvPr id="166" name="Shape 166"/>
          <p:cNvSpPr/>
          <p:nvPr/>
        </p:nvSpPr>
        <p:spPr>
          <a:xfrm>
            <a:off x="607100" y="19225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67" name="Shape 167"/>
          <p:cNvCxnSpPr>
            <a:stCxn id="166" idx="4"/>
          </p:cNvCxnSpPr>
          <p:nvPr/>
        </p:nvCxnSpPr>
        <p:spPr>
          <a:xfrm>
            <a:off x="730850" y="2193999"/>
            <a:ext cx="0" cy="346800"/>
          </a:xfrm>
          <a:prstGeom prst="straightConnector1">
            <a:avLst/>
          </a:prstGeom>
          <a:noFill/>
          <a:ln cap="flat" cmpd="sng" w="19050">
            <a:solidFill>
              <a:schemeClr val="dk2"/>
            </a:solidFill>
            <a:prstDash val="solid"/>
            <a:round/>
            <a:headEnd len="lg" w="lg" type="none"/>
            <a:tailEnd len="lg" w="lg" type="none"/>
          </a:ln>
        </p:spPr>
      </p:cxnSp>
      <p:cxnSp>
        <p:nvCxnSpPr>
          <p:cNvPr id="168" name="Shape 168"/>
          <p:cNvCxnSpPr/>
          <p:nvPr/>
        </p:nvCxnSpPr>
        <p:spPr>
          <a:xfrm flipH="1">
            <a:off x="652249"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169" name="Shape 169"/>
          <p:cNvCxnSpPr/>
          <p:nvPr/>
        </p:nvCxnSpPr>
        <p:spPr>
          <a:xfrm>
            <a:off x="730850"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170" name="Shape 170"/>
          <p:cNvCxnSpPr/>
          <p:nvPr/>
        </p:nvCxnSpPr>
        <p:spPr>
          <a:xfrm>
            <a:off x="595850" y="2338475"/>
            <a:ext cx="258599" cy="0"/>
          </a:xfrm>
          <a:prstGeom prst="straightConnector1">
            <a:avLst/>
          </a:prstGeom>
          <a:noFill/>
          <a:ln cap="flat" cmpd="sng" w="19050">
            <a:solidFill>
              <a:schemeClr val="dk2"/>
            </a:solidFill>
            <a:prstDash val="solid"/>
            <a:round/>
            <a:headEnd len="lg" w="lg" type="none"/>
            <a:tailEnd len="lg" w="lg" type="none"/>
          </a:ln>
        </p:spPr>
      </p:cxnSp>
      <p:sp>
        <p:nvSpPr>
          <p:cNvPr id="171" name="Shape 171"/>
          <p:cNvSpPr txBox="1"/>
          <p:nvPr/>
        </p:nvSpPr>
        <p:spPr>
          <a:xfrm>
            <a:off x="163100" y="2619875"/>
            <a:ext cx="1135500" cy="271499"/>
          </a:xfrm>
          <a:prstGeom prst="rect">
            <a:avLst/>
          </a:prstGeom>
          <a:noFill/>
          <a:ln>
            <a:noFill/>
          </a:ln>
        </p:spPr>
        <p:txBody>
          <a:bodyPr anchorCtr="0" anchor="t" bIns="91425" lIns="91425" rIns="91425" tIns="91425">
            <a:noAutofit/>
          </a:bodyPr>
          <a:lstStyle/>
          <a:p>
            <a:pPr algn="ctr">
              <a:spcBef>
                <a:spcPts val="0"/>
              </a:spcBef>
              <a:buNone/>
            </a:pPr>
            <a:r>
              <a:rPr lang="en"/>
              <a:t>Account Holder</a:t>
            </a:r>
          </a:p>
        </p:txBody>
      </p:sp>
      <p:sp>
        <p:nvSpPr>
          <p:cNvPr id="172" name="Shape 172"/>
          <p:cNvSpPr/>
          <p:nvPr/>
        </p:nvSpPr>
        <p:spPr>
          <a:xfrm>
            <a:off x="670200" y="4593225"/>
            <a:ext cx="247500" cy="271499"/>
          </a:xfrm>
          <a:prstGeom prst="ellipse">
            <a:avLst/>
          </a:prstGeom>
          <a:solidFill>
            <a:schemeClr val="lt2"/>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73" name="Shape 173"/>
          <p:cNvCxnSpPr>
            <a:stCxn id="172" idx="4"/>
          </p:cNvCxnSpPr>
          <p:nvPr/>
        </p:nvCxnSpPr>
        <p:spPr>
          <a:xfrm>
            <a:off x="793950" y="4864724"/>
            <a:ext cx="0" cy="346800"/>
          </a:xfrm>
          <a:prstGeom prst="straightConnector1">
            <a:avLst/>
          </a:prstGeom>
          <a:noFill/>
          <a:ln cap="flat" cmpd="sng" w="19050">
            <a:solidFill>
              <a:srgbClr val="980000"/>
            </a:solidFill>
            <a:prstDash val="solid"/>
            <a:round/>
            <a:headEnd len="lg" w="lg" type="none"/>
            <a:tailEnd len="lg" w="lg" type="none"/>
          </a:ln>
        </p:spPr>
      </p:cxnSp>
      <p:cxnSp>
        <p:nvCxnSpPr>
          <p:cNvPr id="174" name="Shape 174"/>
          <p:cNvCxnSpPr/>
          <p:nvPr/>
        </p:nvCxnSpPr>
        <p:spPr>
          <a:xfrm flipH="1">
            <a:off x="715349" y="5211525"/>
            <a:ext cx="78600" cy="146100"/>
          </a:xfrm>
          <a:prstGeom prst="straightConnector1">
            <a:avLst/>
          </a:prstGeom>
          <a:noFill/>
          <a:ln cap="flat" cmpd="sng" w="19050">
            <a:solidFill>
              <a:srgbClr val="980000"/>
            </a:solidFill>
            <a:prstDash val="solid"/>
            <a:round/>
            <a:headEnd len="lg" w="lg" type="none"/>
            <a:tailEnd len="lg" w="lg" type="none"/>
          </a:ln>
        </p:spPr>
      </p:cxnSp>
      <p:cxnSp>
        <p:nvCxnSpPr>
          <p:cNvPr id="175" name="Shape 175"/>
          <p:cNvCxnSpPr/>
          <p:nvPr/>
        </p:nvCxnSpPr>
        <p:spPr>
          <a:xfrm>
            <a:off x="793950" y="5211525"/>
            <a:ext cx="78600" cy="146100"/>
          </a:xfrm>
          <a:prstGeom prst="straightConnector1">
            <a:avLst/>
          </a:prstGeom>
          <a:noFill/>
          <a:ln cap="flat" cmpd="sng" w="19050">
            <a:solidFill>
              <a:srgbClr val="980000"/>
            </a:solidFill>
            <a:prstDash val="solid"/>
            <a:round/>
            <a:headEnd len="lg" w="lg" type="none"/>
            <a:tailEnd len="lg" w="lg" type="none"/>
          </a:ln>
        </p:spPr>
      </p:cxnSp>
      <p:cxnSp>
        <p:nvCxnSpPr>
          <p:cNvPr id="176" name="Shape 176"/>
          <p:cNvCxnSpPr/>
          <p:nvPr/>
        </p:nvCxnSpPr>
        <p:spPr>
          <a:xfrm>
            <a:off x="658950" y="5009200"/>
            <a:ext cx="258599" cy="0"/>
          </a:xfrm>
          <a:prstGeom prst="straightConnector1">
            <a:avLst/>
          </a:prstGeom>
          <a:noFill/>
          <a:ln cap="flat" cmpd="sng" w="19050">
            <a:solidFill>
              <a:srgbClr val="980000"/>
            </a:solidFill>
            <a:prstDash val="solid"/>
            <a:round/>
            <a:headEnd len="lg" w="lg" type="none"/>
            <a:tailEnd len="lg" w="lg" type="none"/>
          </a:ln>
        </p:spPr>
      </p:cxnSp>
      <p:sp>
        <p:nvSpPr>
          <p:cNvPr id="177" name="Shape 177"/>
          <p:cNvSpPr txBox="1"/>
          <p:nvPr/>
        </p:nvSpPr>
        <p:spPr>
          <a:xfrm>
            <a:off x="220500" y="5413412"/>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Merchant</a:t>
            </a:r>
          </a:p>
        </p:txBody>
      </p:sp>
      <p:sp>
        <p:nvSpPr>
          <p:cNvPr id="178" name="Shape 178"/>
          <p:cNvSpPr/>
          <p:nvPr/>
        </p:nvSpPr>
        <p:spPr>
          <a:xfrm>
            <a:off x="7949775" y="3036775"/>
            <a:ext cx="247500" cy="271499"/>
          </a:xfrm>
          <a:prstGeom prst="ellipse">
            <a:avLst/>
          </a:prstGeom>
          <a:solidFill>
            <a:schemeClr val="lt2"/>
          </a:solidFill>
          <a:ln cap="flat" cmpd="sng" w="19050">
            <a:solidFill>
              <a:srgbClr val="274E1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79" name="Shape 179"/>
          <p:cNvCxnSpPr>
            <a:stCxn id="178" idx="4"/>
          </p:cNvCxnSpPr>
          <p:nvPr/>
        </p:nvCxnSpPr>
        <p:spPr>
          <a:xfrm>
            <a:off x="8073525" y="3308274"/>
            <a:ext cx="0" cy="346800"/>
          </a:xfrm>
          <a:prstGeom prst="straightConnector1">
            <a:avLst/>
          </a:prstGeom>
          <a:noFill/>
          <a:ln cap="flat" cmpd="sng" w="19050">
            <a:solidFill>
              <a:srgbClr val="274E13"/>
            </a:solidFill>
            <a:prstDash val="solid"/>
            <a:round/>
            <a:headEnd len="lg" w="lg" type="none"/>
            <a:tailEnd len="lg" w="lg" type="none"/>
          </a:ln>
        </p:spPr>
      </p:cxnSp>
      <p:cxnSp>
        <p:nvCxnSpPr>
          <p:cNvPr id="180" name="Shape 180"/>
          <p:cNvCxnSpPr/>
          <p:nvPr/>
        </p:nvCxnSpPr>
        <p:spPr>
          <a:xfrm flipH="1">
            <a:off x="7994924" y="3655075"/>
            <a:ext cx="78600" cy="146100"/>
          </a:xfrm>
          <a:prstGeom prst="straightConnector1">
            <a:avLst/>
          </a:prstGeom>
          <a:noFill/>
          <a:ln cap="flat" cmpd="sng" w="19050">
            <a:solidFill>
              <a:srgbClr val="274E13"/>
            </a:solidFill>
            <a:prstDash val="solid"/>
            <a:round/>
            <a:headEnd len="lg" w="lg" type="none"/>
            <a:tailEnd len="lg" w="lg" type="none"/>
          </a:ln>
        </p:spPr>
      </p:cxnSp>
      <p:cxnSp>
        <p:nvCxnSpPr>
          <p:cNvPr id="181" name="Shape 181"/>
          <p:cNvCxnSpPr/>
          <p:nvPr/>
        </p:nvCxnSpPr>
        <p:spPr>
          <a:xfrm>
            <a:off x="8073525" y="3655075"/>
            <a:ext cx="78600" cy="146100"/>
          </a:xfrm>
          <a:prstGeom prst="straightConnector1">
            <a:avLst/>
          </a:prstGeom>
          <a:noFill/>
          <a:ln cap="flat" cmpd="sng" w="19050">
            <a:solidFill>
              <a:srgbClr val="274E13"/>
            </a:solidFill>
            <a:prstDash val="solid"/>
            <a:round/>
            <a:headEnd len="lg" w="lg" type="none"/>
            <a:tailEnd len="lg" w="lg" type="none"/>
          </a:ln>
        </p:spPr>
      </p:cxnSp>
      <p:cxnSp>
        <p:nvCxnSpPr>
          <p:cNvPr id="182" name="Shape 182"/>
          <p:cNvCxnSpPr/>
          <p:nvPr/>
        </p:nvCxnSpPr>
        <p:spPr>
          <a:xfrm>
            <a:off x="7938525" y="3452750"/>
            <a:ext cx="258599" cy="0"/>
          </a:xfrm>
          <a:prstGeom prst="straightConnector1">
            <a:avLst/>
          </a:prstGeom>
          <a:noFill/>
          <a:ln cap="flat" cmpd="sng" w="19050">
            <a:solidFill>
              <a:srgbClr val="274E13"/>
            </a:solidFill>
            <a:prstDash val="solid"/>
            <a:round/>
            <a:headEnd len="lg" w="lg" type="none"/>
            <a:tailEnd len="lg" w="lg" type="none"/>
          </a:ln>
        </p:spPr>
      </p:cxnSp>
      <p:sp>
        <p:nvSpPr>
          <p:cNvPr id="183" name="Shape 183"/>
          <p:cNvSpPr txBox="1"/>
          <p:nvPr/>
        </p:nvSpPr>
        <p:spPr>
          <a:xfrm>
            <a:off x="7505775" y="3734150"/>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Bank Teller</a:t>
            </a:r>
          </a:p>
        </p:txBody>
      </p:sp>
      <p:sp>
        <p:nvSpPr>
          <p:cNvPr id="184" name="Shape 184"/>
          <p:cNvSpPr/>
          <p:nvPr/>
        </p:nvSpPr>
        <p:spPr>
          <a:xfrm>
            <a:off x="2883850" y="50386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Query Balance</a:t>
            </a:r>
          </a:p>
        </p:txBody>
      </p:sp>
      <p:sp>
        <p:nvSpPr>
          <p:cNvPr id="185" name="Shape 185"/>
          <p:cNvSpPr/>
          <p:nvPr/>
        </p:nvSpPr>
        <p:spPr>
          <a:xfrm>
            <a:off x="2883850" y="20807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Withdraw Cash</a:t>
            </a:r>
          </a:p>
        </p:txBody>
      </p:sp>
      <p:sp>
        <p:nvSpPr>
          <p:cNvPr id="186" name="Shape 186"/>
          <p:cNvSpPr/>
          <p:nvPr/>
        </p:nvSpPr>
        <p:spPr>
          <a:xfrm>
            <a:off x="2883850" y="42974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Transfer Funds</a:t>
            </a:r>
          </a:p>
        </p:txBody>
      </p:sp>
      <p:sp>
        <p:nvSpPr>
          <p:cNvPr id="187" name="Shape 187"/>
          <p:cNvSpPr/>
          <p:nvPr/>
        </p:nvSpPr>
        <p:spPr>
          <a:xfrm>
            <a:off x="2883850" y="28219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Send Message</a:t>
            </a:r>
          </a:p>
        </p:txBody>
      </p:sp>
      <p:sp>
        <p:nvSpPr>
          <p:cNvPr id="188" name="Shape 188"/>
          <p:cNvSpPr/>
          <p:nvPr/>
        </p:nvSpPr>
        <p:spPr>
          <a:xfrm>
            <a:off x="2883850" y="35630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Request Statement</a:t>
            </a:r>
          </a:p>
        </p:txBody>
      </p:sp>
      <p:cxnSp>
        <p:nvCxnSpPr>
          <p:cNvPr id="189" name="Shape 189"/>
          <p:cNvCxnSpPr>
            <a:endCxn id="185" idx="1"/>
          </p:cNvCxnSpPr>
          <p:nvPr/>
        </p:nvCxnSpPr>
        <p:spPr>
          <a:xfrm flipH="1" rot="10800000">
            <a:off x="1146850" y="2367400"/>
            <a:ext cx="1737000" cy="4800"/>
          </a:xfrm>
          <a:prstGeom prst="straightConnector1">
            <a:avLst/>
          </a:prstGeom>
          <a:noFill/>
          <a:ln cap="flat" cmpd="sng" w="19050">
            <a:solidFill>
              <a:schemeClr val="dk2"/>
            </a:solidFill>
            <a:prstDash val="solid"/>
            <a:round/>
            <a:headEnd len="lg" w="lg" type="none"/>
            <a:tailEnd len="lg" w="lg" type="none"/>
          </a:ln>
        </p:spPr>
      </p:cxnSp>
      <p:cxnSp>
        <p:nvCxnSpPr>
          <p:cNvPr id="190" name="Shape 190"/>
          <p:cNvCxnSpPr>
            <a:endCxn id="187" idx="1"/>
          </p:cNvCxnSpPr>
          <p:nvPr/>
        </p:nvCxnSpPr>
        <p:spPr>
          <a:xfrm>
            <a:off x="1202950" y="2405950"/>
            <a:ext cx="1680900" cy="702600"/>
          </a:xfrm>
          <a:prstGeom prst="straightConnector1">
            <a:avLst/>
          </a:prstGeom>
          <a:noFill/>
          <a:ln cap="flat" cmpd="sng" w="19050">
            <a:solidFill>
              <a:schemeClr val="dk2"/>
            </a:solidFill>
            <a:prstDash val="solid"/>
            <a:round/>
            <a:headEnd len="lg" w="lg" type="none"/>
            <a:tailEnd len="lg" w="lg" type="none"/>
          </a:ln>
        </p:spPr>
      </p:cxnSp>
      <p:cxnSp>
        <p:nvCxnSpPr>
          <p:cNvPr id="191" name="Shape 191"/>
          <p:cNvCxnSpPr>
            <a:endCxn id="188" idx="1"/>
          </p:cNvCxnSpPr>
          <p:nvPr/>
        </p:nvCxnSpPr>
        <p:spPr>
          <a:xfrm>
            <a:off x="1180450" y="2372199"/>
            <a:ext cx="1703400" cy="1477500"/>
          </a:xfrm>
          <a:prstGeom prst="straightConnector1">
            <a:avLst/>
          </a:prstGeom>
          <a:noFill/>
          <a:ln cap="flat" cmpd="sng" w="19050">
            <a:solidFill>
              <a:schemeClr val="dk2"/>
            </a:solidFill>
            <a:prstDash val="solid"/>
            <a:round/>
            <a:headEnd len="lg" w="lg" type="none"/>
            <a:tailEnd len="lg" w="lg" type="none"/>
          </a:ln>
        </p:spPr>
      </p:cxnSp>
      <p:cxnSp>
        <p:nvCxnSpPr>
          <p:cNvPr id="192" name="Shape 192"/>
          <p:cNvCxnSpPr>
            <a:endCxn id="186" idx="1"/>
          </p:cNvCxnSpPr>
          <p:nvPr/>
        </p:nvCxnSpPr>
        <p:spPr>
          <a:xfrm>
            <a:off x="1169349" y="2394725"/>
            <a:ext cx="1714500" cy="2189400"/>
          </a:xfrm>
          <a:prstGeom prst="straightConnector1">
            <a:avLst/>
          </a:prstGeom>
          <a:noFill/>
          <a:ln cap="flat" cmpd="sng" w="19050">
            <a:solidFill>
              <a:schemeClr val="dk2"/>
            </a:solidFill>
            <a:prstDash val="solid"/>
            <a:round/>
            <a:headEnd len="lg" w="lg" type="none"/>
            <a:tailEnd len="lg" w="lg" type="none"/>
          </a:ln>
        </p:spPr>
      </p:cxnSp>
      <p:cxnSp>
        <p:nvCxnSpPr>
          <p:cNvPr id="193" name="Shape 193"/>
          <p:cNvCxnSpPr>
            <a:endCxn id="184" idx="1"/>
          </p:cNvCxnSpPr>
          <p:nvPr/>
        </p:nvCxnSpPr>
        <p:spPr>
          <a:xfrm>
            <a:off x="1191849" y="2507074"/>
            <a:ext cx="1692000" cy="2818200"/>
          </a:xfrm>
          <a:prstGeom prst="straightConnector1">
            <a:avLst/>
          </a:prstGeom>
          <a:noFill/>
          <a:ln cap="flat" cmpd="sng" w="19050">
            <a:solidFill>
              <a:schemeClr val="dk2"/>
            </a:solidFill>
            <a:prstDash val="solid"/>
            <a:round/>
            <a:headEnd len="lg" w="lg" type="none"/>
            <a:tailEnd len="lg" w="lg" type="none"/>
          </a:ln>
        </p:spPr>
      </p:cxnSp>
      <p:cxnSp>
        <p:nvCxnSpPr>
          <p:cNvPr id="194" name="Shape 194"/>
          <p:cNvCxnSpPr>
            <a:endCxn id="186" idx="1"/>
          </p:cNvCxnSpPr>
          <p:nvPr/>
        </p:nvCxnSpPr>
        <p:spPr>
          <a:xfrm flipH="1" rot="10800000">
            <a:off x="1146850" y="4584124"/>
            <a:ext cx="1737000" cy="430200"/>
          </a:xfrm>
          <a:prstGeom prst="straightConnector1">
            <a:avLst/>
          </a:prstGeom>
          <a:noFill/>
          <a:ln cap="flat" cmpd="sng" w="19050">
            <a:solidFill>
              <a:srgbClr val="980000"/>
            </a:solidFill>
            <a:prstDash val="solid"/>
            <a:round/>
            <a:headEnd len="lg" w="lg" type="none"/>
            <a:tailEnd len="lg" w="lg" type="none"/>
          </a:ln>
        </p:spPr>
      </p:cxnSp>
      <p:cxnSp>
        <p:nvCxnSpPr>
          <p:cNvPr id="195" name="Shape 195"/>
          <p:cNvCxnSpPr>
            <a:endCxn id="184" idx="1"/>
          </p:cNvCxnSpPr>
          <p:nvPr/>
        </p:nvCxnSpPr>
        <p:spPr>
          <a:xfrm>
            <a:off x="1146850" y="5025575"/>
            <a:ext cx="1737000" cy="299700"/>
          </a:xfrm>
          <a:prstGeom prst="straightConnector1">
            <a:avLst/>
          </a:prstGeom>
          <a:noFill/>
          <a:ln cap="flat" cmpd="sng" w="19050">
            <a:solidFill>
              <a:srgbClr val="980000"/>
            </a:solidFill>
            <a:prstDash val="solid"/>
            <a:round/>
            <a:headEnd len="lg" w="lg" type="none"/>
            <a:tailEnd len="lg" w="lg" type="none"/>
          </a:ln>
        </p:spPr>
      </p:cxnSp>
      <p:sp>
        <p:nvSpPr>
          <p:cNvPr id="196" name="Shape 196"/>
          <p:cNvSpPr/>
          <p:nvPr/>
        </p:nvSpPr>
        <p:spPr>
          <a:xfrm>
            <a:off x="5026175" y="40056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Credit Account</a:t>
            </a:r>
          </a:p>
        </p:txBody>
      </p:sp>
      <p:sp>
        <p:nvSpPr>
          <p:cNvPr id="197" name="Shape 197"/>
          <p:cNvSpPr/>
          <p:nvPr/>
        </p:nvSpPr>
        <p:spPr>
          <a:xfrm>
            <a:off x="5026175" y="47514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Run Diagnostics</a:t>
            </a:r>
          </a:p>
        </p:txBody>
      </p:sp>
      <p:cxnSp>
        <p:nvCxnSpPr>
          <p:cNvPr id="198" name="Shape 198"/>
          <p:cNvCxnSpPr>
            <a:endCxn id="187" idx="3"/>
          </p:cNvCxnSpPr>
          <p:nvPr/>
        </p:nvCxnSpPr>
        <p:spPr>
          <a:xfrm rot="10800000">
            <a:off x="4525150" y="3108549"/>
            <a:ext cx="3164700" cy="252900"/>
          </a:xfrm>
          <a:prstGeom prst="straightConnector1">
            <a:avLst/>
          </a:prstGeom>
          <a:noFill/>
          <a:ln cap="flat" cmpd="sng" w="19050">
            <a:solidFill>
              <a:srgbClr val="274E13"/>
            </a:solidFill>
            <a:prstDash val="solid"/>
            <a:round/>
            <a:headEnd len="lg" w="lg" type="none"/>
            <a:tailEnd len="lg" w="lg" type="none"/>
          </a:ln>
        </p:spPr>
      </p:cxnSp>
      <p:cxnSp>
        <p:nvCxnSpPr>
          <p:cNvPr id="199" name="Shape 199"/>
          <p:cNvCxnSpPr>
            <a:endCxn id="196" idx="3"/>
          </p:cNvCxnSpPr>
          <p:nvPr/>
        </p:nvCxnSpPr>
        <p:spPr>
          <a:xfrm flipH="1">
            <a:off x="6667474" y="3383900"/>
            <a:ext cx="1033800" cy="908400"/>
          </a:xfrm>
          <a:prstGeom prst="straightConnector1">
            <a:avLst/>
          </a:prstGeom>
          <a:noFill/>
          <a:ln cap="flat" cmpd="sng" w="19050">
            <a:solidFill>
              <a:srgbClr val="274E13"/>
            </a:solidFill>
            <a:prstDash val="solid"/>
            <a:round/>
            <a:headEnd len="lg" w="lg" type="none"/>
            <a:tailEnd len="lg" w="lg" type="none"/>
          </a:ln>
        </p:spPr>
      </p:cxnSp>
      <p:cxnSp>
        <p:nvCxnSpPr>
          <p:cNvPr id="200" name="Shape 200"/>
          <p:cNvCxnSpPr>
            <a:endCxn id="197" idx="3"/>
          </p:cNvCxnSpPr>
          <p:nvPr/>
        </p:nvCxnSpPr>
        <p:spPr>
          <a:xfrm flipH="1">
            <a:off x="6667475" y="3417825"/>
            <a:ext cx="1044900" cy="1620300"/>
          </a:xfrm>
          <a:prstGeom prst="straightConnector1">
            <a:avLst/>
          </a:prstGeom>
          <a:noFill/>
          <a:ln cap="flat" cmpd="sng" w="19050">
            <a:solidFill>
              <a:srgbClr val="274E13"/>
            </a:solidFill>
            <a:prstDash val="solid"/>
            <a:round/>
            <a:headEnd len="lg" w="lg" type="none"/>
            <a:tailEnd len="lg" w="lg" type="none"/>
          </a:ln>
        </p:spPr>
      </p:cxnSp>
      <p:sp>
        <p:nvSpPr>
          <p:cNvPr id="201" name="Shape 2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is an Actor?</a:t>
            </a:r>
          </a:p>
        </p:txBody>
      </p:sp>
      <p:sp>
        <p:nvSpPr>
          <p:cNvPr id="207" name="Shape 207"/>
          <p:cNvSpPr txBox="1"/>
          <p:nvPr>
            <p:ph idx="1" type="body"/>
          </p:nvPr>
        </p:nvSpPr>
        <p:spPr>
          <a:xfrm>
            <a:off x="2453350" y="1600200"/>
            <a:ext cx="65423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An </a:t>
            </a:r>
            <a:r>
              <a:rPr b="1" lang="en"/>
              <a:t>actor </a:t>
            </a:r>
            <a:r>
              <a:rPr lang="en"/>
              <a:t>is a role a user plays with respect to the system.</a:t>
            </a:r>
          </a:p>
          <a:p>
            <a:pPr indent="-228600" lvl="0" marL="457200" marR="0" rtl="0" algn="l">
              <a:lnSpc>
                <a:spcPct val="100000"/>
              </a:lnSpc>
              <a:spcBef>
                <a:spcPts val="600"/>
              </a:spcBef>
              <a:spcAft>
                <a:spcPts val="0"/>
              </a:spcAft>
              <a:buSzPct val="100000"/>
            </a:pPr>
            <a:r>
              <a:rPr lang="en" sz="2400"/>
              <a:t>Actors carry out use cases. An actor can perform many use cases. A use case can involve multiple actors. </a:t>
            </a:r>
          </a:p>
          <a:p>
            <a:pPr indent="-228600" lvl="0" marL="457200" marR="0" rtl="0" algn="l">
              <a:lnSpc>
                <a:spcPct val="100000"/>
              </a:lnSpc>
              <a:spcBef>
                <a:spcPts val="600"/>
              </a:spcBef>
              <a:spcAft>
                <a:spcPts val="0"/>
              </a:spcAft>
              <a:buSzPct val="100000"/>
            </a:pPr>
            <a:r>
              <a:rPr lang="en" sz="2400"/>
              <a:t>A single user can be multiple actors, depending on how they use a system.</a:t>
            </a:r>
          </a:p>
          <a:p>
            <a:pPr indent="-228600" lvl="0" marL="457200" marR="0" rtl="0" algn="l">
              <a:lnSpc>
                <a:spcPct val="100000"/>
              </a:lnSpc>
              <a:spcBef>
                <a:spcPts val="600"/>
              </a:spcBef>
              <a:spcAft>
                <a:spcPts val="0"/>
              </a:spcAft>
              <a:buSzPct val="100000"/>
            </a:pPr>
            <a:r>
              <a:rPr lang="en" sz="2400"/>
              <a:t>Actors do not need to be human - can be an external system (hardware or software) that interacts with the system being built.</a:t>
            </a:r>
          </a:p>
          <a:p>
            <a:pPr lvl="0" marR="0" rtl="0" algn="l">
              <a:lnSpc>
                <a:spcPct val="100000"/>
              </a:lnSpc>
              <a:spcBef>
                <a:spcPts val="600"/>
              </a:spcBef>
              <a:spcAft>
                <a:spcPts val="0"/>
              </a:spcAft>
              <a:buNone/>
            </a:pPr>
            <a:r>
              <a:t/>
            </a:r>
            <a:endParaRPr sz="2400"/>
          </a:p>
        </p:txBody>
      </p:sp>
      <p:sp>
        <p:nvSpPr>
          <p:cNvPr id="208" name="Shape 208"/>
          <p:cNvSpPr/>
          <p:nvPr/>
        </p:nvSpPr>
        <p:spPr>
          <a:xfrm>
            <a:off x="558875" y="2011625"/>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09" name="Shape 209"/>
          <p:cNvCxnSpPr>
            <a:stCxn id="208" idx="4"/>
          </p:cNvCxnSpPr>
          <p:nvPr/>
        </p:nvCxnSpPr>
        <p:spPr>
          <a:xfrm>
            <a:off x="682625" y="2283124"/>
            <a:ext cx="0" cy="346800"/>
          </a:xfrm>
          <a:prstGeom prst="straightConnector1">
            <a:avLst/>
          </a:prstGeom>
          <a:noFill/>
          <a:ln cap="flat" cmpd="sng" w="19050">
            <a:solidFill>
              <a:schemeClr val="dk2"/>
            </a:solidFill>
            <a:prstDash val="solid"/>
            <a:round/>
            <a:headEnd len="lg" w="lg" type="none"/>
            <a:tailEnd len="lg" w="lg" type="none"/>
          </a:ln>
        </p:spPr>
      </p:cxnSp>
      <p:cxnSp>
        <p:nvCxnSpPr>
          <p:cNvPr id="210" name="Shape 210"/>
          <p:cNvCxnSpPr/>
          <p:nvPr/>
        </p:nvCxnSpPr>
        <p:spPr>
          <a:xfrm flipH="1">
            <a:off x="604024" y="262992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211" name="Shape 211"/>
          <p:cNvCxnSpPr/>
          <p:nvPr/>
        </p:nvCxnSpPr>
        <p:spPr>
          <a:xfrm>
            <a:off x="682625" y="262992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212" name="Shape 212"/>
          <p:cNvCxnSpPr/>
          <p:nvPr/>
        </p:nvCxnSpPr>
        <p:spPr>
          <a:xfrm>
            <a:off x="547625" y="2427600"/>
            <a:ext cx="258599" cy="0"/>
          </a:xfrm>
          <a:prstGeom prst="straightConnector1">
            <a:avLst/>
          </a:prstGeom>
          <a:noFill/>
          <a:ln cap="flat" cmpd="sng" w="19050">
            <a:solidFill>
              <a:schemeClr val="dk2"/>
            </a:solidFill>
            <a:prstDash val="solid"/>
            <a:round/>
            <a:headEnd len="lg" w="lg" type="none"/>
            <a:tailEnd len="lg" w="lg" type="none"/>
          </a:ln>
        </p:spPr>
      </p:cxnSp>
      <p:sp>
        <p:nvSpPr>
          <p:cNvPr id="213" name="Shape 213"/>
          <p:cNvSpPr txBox="1"/>
          <p:nvPr/>
        </p:nvSpPr>
        <p:spPr>
          <a:xfrm>
            <a:off x="114875" y="2709000"/>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Account Holder</a:t>
            </a:r>
          </a:p>
        </p:txBody>
      </p:sp>
      <p:sp>
        <p:nvSpPr>
          <p:cNvPr id="214" name="Shape 214"/>
          <p:cNvSpPr/>
          <p:nvPr/>
        </p:nvSpPr>
        <p:spPr>
          <a:xfrm>
            <a:off x="901200" y="3460762"/>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15" name="Shape 215"/>
          <p:cNvCxnSpPr>
            <a:stCxn id="214" idx="4"/>
          </p:cNvCxnSpPr>
          <p:nvPr/>
        </p:nvCxnSpPr>
        <p:spPr>
          <a:xfrm>
            <a:off x="1024950" y="3732262"/>
            <a:ext cx="0" cy="346800"/>
          </a:xfrm>
          <a:prstGeom prst="straightConnector1">
            <a:avLst/>
          </a:prstGeom>
          <a:noFill/>
          <a:ln cap="flat" cmpd="sng" w="19050">
            <a:solidFill>
              <a:schemeClr val="dk2"/>
            </a:solidFill>
            <a:prstDash val="solid"/>
            <a:round/>
            <a:headEnd len="lg" w="lg" type="none"/>
            <a:tailEnd len="lg" w="lg" type="none"/>
          </a:ln>
        </p:spPr>
      </p:cxnSp>
      <p:cxnSp>
        <p:nvCxnSpPr>
          <p:cNvPr id="216" name="Shape 216"/>
          <p:cNvCxnSpPr/>
          <p:nvPr/>
        </p:nvCxnSpPr>
        <p:spPr>
          <a:xfrm flipH="1">
            <a:off x="946349" y="40790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217" name="Shape 217"/>
          <p:cNvCxnSpPr/>
          <p:nvPr/>
        </p:nvCxnSpPr>
        <p:spPr>
          <a:xfrm>
            <a:off x="1024950" y="40790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218" name="Shape 218"/>
          <p:cNvCxnSpPr/>
          <p:nvPr/>
        </p:nvCxnSpPr>
        <p:spPr>
          <a:xfrm>
            <a:off x="889950" y="3876737"/>
            <a:ext cx="258599" cy="0"/>
          </a:xfrm>
          <a:prstGeom prst="straightConnector1">
            <a:avLst/>
          </a:prstGeom>
          <a:noFill/>
          <a:ln cap="flat" cmpd="sng" w="19050">
            <a:solidFill>
              <a:schemeClr val="dk2"/>
            </a:solidFill>
            <a:prstDash val="solid"/>
            <a:round/>
            <a:headEnd len="lg" w="lg" type="none"/>
            <a:tailEnd len="lg" w="lg" type="none"/>
          </a:ln>
        </p:spPr>
      </p:cxnSp>
      <p:sp>
        <p:nvSpPr>
          <p:cNvPr id="219" name="Shape 219"/>
          <p:cNvSpPr txBox="1"/>
          <p:nvPr/>
        </p:nvSpPr>
        <p:spPr>
          <a:xfrm>
            <a:off x="457200" y="4158137"/>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User Database</a:t>
            </a:r>
          </a:p>
        </p:txBody>
      </p:sp>
      <p:sp>
        <p:nvSpPr>
          <p:cNvPr id="220" name="Shape 220"/>
          <p:cNvSpPr/>
          <p:nvPr/>
        </p:nvSpPr>
        <p:spPr>
          <a:xfrm>
            <a:off x="889800" y="4907775"/>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21" name="Shape 221"/>
          <p:cNvCxnSpPr>
            <a:stCxn id="220" idx="4"/>
          </p:cNvCxnSpPr>
          <p:nvPr/>
        </p:nvCxnSpPr>
        <p:spPr>
          <a:xfrm>
            <a:off x="1013550" y="5179274"/>
            <a:ext cx="0" cy="346800"/>
          </a:xfrm>
          <a:prstGeom prst="straightConnector1">
            <a:avLst/>
          </a:prstGeom>
          <a:noFill/>
          <a:ln cap="flat" cmpd="sng" w="19050">
            <a:solidFill>
              <a:schemeClr val="dk2"/>
            </a:solidFill>
            <a:prstDash val="solid"/>
            <a:round/>
            <a:headEnd len="lg" w="lg" type="none"/>
            <a:tailEnd len="lg" w="lg" type="none"/>
          </a:ln>
        </p:spPr>
      </p:cxnSp>
      <p:cxnSp>
        <p:nvCxnSpPr>
          <p:cNvPr id="222" name="Shape 222"/>
          <p:cNvCxnSpPr/>
          <p:nvPr/>
        </p:nvCxnSpPr>
        <p:spPr>
          <a:xfrm flipH="1">
            <a:off x="934949" y="55260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223" name="Shape 223"/>
          <p:cNvCxnSpPr/>
          <p:nvPr/>
        </p:nvCxnSpPr>
        <p:spPr>
          <a:xfrm>
            <a:off x="1013550" y="55260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224" name="Shape 224"/>
          <p:cNvCxnSpPr/>
          <p:nvPr/>
        </p:nvCxnSpPr>
        <p:spPr>
          <a:xfrm>
            <a:off x="878550" y="5323750"/>
            <a:ext cx="258599" cy="0"/>
          </a:xfrm>
          <a:prstGeom prst="straightConnector1">
            <a:avLst/>
          </a:prstGeom>
          <a:noFill/>
          <a:ln cap="flat" cmpd="sng" w="19050">
            <a:solidFill>
              <a:schemeClr val="dk2"/>
            </a:solidFill>
            <a:prstDash val="solid"/>
            <a:round/>
            <a:headEnd len="lg" w="lg" type="none"/>
            <a:tailEnd len="lg" w="lg" type="none"/>
          </a:ln>
        </p:spPr>
      </p:cxnSp>
      <p:sp>
        <p:nvSpPr>
          <p:cNvPr id="225" name="Shape 225"/>
          <p:cNvSpPr txBox="1"/>
          <p:nvPr/>
        </p:nvSpPr>
        <p:spPr>
          <a:xfrm>
            <a:off x="445800" y="5605150"/>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Automated Billing System</a:t>
            </a:r>
          </a:p>
        </p:txBody>
      </p:sp>
      <p:sp>
        <p:nvSpPr>
          <p:cNvPr id="226" name="Shape 226"/>
          <p:cNvSpPr/>
          <p:nvPr/>
        </p:nvSpPr>
        <p:spPr>
          <a:xfrm>
            <a:off x="1581150" y="2013775"/>
            <a:ext cx="247500" cy="271499"/>
          </a:xfrm>
          <a:prstGeom prst="ellipse">
            <a:avLst/>
          </a:prstGeom>
          <a:solidFill>
            <a:schemeClr val="lt2"/>
          </a:solidFill>
          <a:ln cap="flat" cmpd="sng" w="19050">
            <a:solidFill>
              <a:srgbClr val="274E1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27" name="Shape 227"/>
          <p:cNvCxnSpPr>
            <a:stCxn id="226" idx="4"/>
          </p:cNvCxnSpPr>
          <p:nvPr/>
        </p:nvCxnSpPr>
        <p:spPr>
          <a:xfrm>
            <a:off x="1704900" y="2285274"/>
            <a:ext cx="0" cy="346800"/>
          </a:xfrm>
          <a:prstGeom prst="straightConnector1">
            <a:avLst/>
          </a:prstGeom>
          <a:noFill/>
          <a:ln cap="flat" cmpd="sng" w="19050">
            <a:solidFill>
              <a:srgbClr val="274E13"/>
            </a:solidFill>
            <a:prstDash val="solid"/>
            <a:round/>
            <a:headEnd len="lg" w="lg" type="none"/>
            <a:tailEnd len="lg" w="lg" type="none"/>
          </a:ln>
        </p:spPr>
      </p:cxnSp>
      <p:cxnSp>
        <p:nvCxnSpPr>
          <p:cNvPr id="228" name="Shape 228"/>
          <p:cNvCxnSpPr/>
          <p:nvPr/>
        </p:nvCxnSpPr>
        <p:spPr>
          <a:xfrm flipH="1">
            <a:off x="1626299" y="2632075"/>
            <a:ext cx="78600" cy="146100"/>
          </a:xfrm>
          <a:prstGeom prst="straightConnector1">
            <a:avLst/>
          </a:prstGeom>
          <a:noFill/>
          <a:ln cap="flat" cmpd="sng" w="19050">
            <a:solidFill>
              <a:srgbClr val="274E13"/>
            </a:solidFill>
            <a:prstDash val="solid"/>
            <a:round/>
            <a:headEnd len="lg" w="lg" type="none"/>
            <a:tailEnd len="lg" w="lg" type="none"/>
          </a:ln>
        </p:spPr>
      </p:cxnSp>
      <p:cxnSp>
        <p:nvCxnSpPr>
          <p:cNvPr id="229" name="Shape 229"/>
          <p:cNvCxnSpPr/>
          <p:nvPr/>
        </p:nvCxnSpPr>
        <p:spPr>
          <a:xfrm>
            <a:off x="1704900" y="2632075"/>
            <a:ext cx="78600" cy="146100"/>
          </a:xfrm>
          <a:prstGeom prst="straightConnector1">
            <a:avLst/>
          </a:prstGeom>
          <a:noFill/>
          <a:ln cap="flat" cmpd="sng" w="19050">
            <a:solidFill>
              <a:srgbClr val="274E13"/>
            </a:solidFill>
            <a:prstDash val="solid"/>
            <a:round/>
            <a:headEnd len="lg" w="lg" type="none"/>
            <a:tailEnd len="lg" w="lg" type="none"/>
          </a:ln>
        </p:spPr>
      </p:cxnSp>
      <p:cxnSp>
        <p:nvCxnSpPr>
          <p:cNvPr id="230" name="Shape 230"/>
          <p:cNvCxnSpPr/>
          <p:nvPr/>
        </p:nvCxnSpPr>
        <p:spPr>
          <a:xfrm>
            <a:off x="1569900" y="2429750"/>
            <a:ext cx="258599" cy="0"/>
          </a:xfrm>
          <a:prstGeom prst="straightConnector1">
            <a:avLst/>
          </a:prstGeom>
          <a:noFill/>
          <a:ln cap="flat" cmpd="sng" w="19050">
            <a:solidFill>
              <a:srgbClr val="274E13"/>
            </a:solidFill>
            <a:prstDash val="solid"/>
            <a:round/>
            <a:headEnd len="lg" w="lg" type="none"/>
            <a:tailEnd len="lg" w="lg" type="none"/>
          </a:ln>
        </p:spPr>
      </p:cxnSp>
      <p:sp>
        <p:nvSpPr>
          <p:cNvPr id="231" name="Shape 231"/>
          <p:cNvSpPr txBox="1"/>
          <p:nvPr/>
        </p:nvSpPr>
        <p:spPr>
          <a:xfrm>
            <a:off x="1137150" y="2711150"/>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Bank Teller</a:t>
            </a:r>
          </a:p>
        </p:txBody>
      </p:sp>
      <p:sp>
        <p:nvSpPr>
          <p:cNvPr id="232" name="Shape 2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Use Case: Cash Withdrawal</a:t>
            </a:r>
          </a:p>
        </p:txBody>
      </p:sp>
      <p:sp>
        <p:nvSpPr>
          <p:cNvPr id="238" name="Shape 238"/>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b="1" lang="en" sz="2800"/>
              <a:t>Cash Withdrawal: Correct PIN</a:t>
            </a:r>
          </a:p>
          <a:p>
            <a:pPr lvl="0" marR="0" rtl="0" algn="l">
              <a:lnSpc>
                <a:spcPct val="100000"/>
              </a:lnSpc>
              <a:spcBef>
                <a:spcPts val="600"/>
              </a:spcBef>
              <a:spcAft>
                <a:spcPts val="0"/>
              </a:spcAft>
              <a:buNone/>
            </a:pPr>
            <a:r>
              <a:rPr lang="en" sz="2600"/>
              <a:t>The customer inserts the card into the ATM. The ATM accepts the card and asks the user for the PIN. If the PIN is correct, the ATM asks the user for an account choice. The user enters the account. The ATM asks the user for a cash amount. The user enters the amount. The ATM asks the user to verify the account. The user verifies the account. If there are sufficient funds in the account, the money is dispensed and the amount is withdrawn from the account.</a:t>
            </a:r>
          </a:p>
        </p:txBody>
      </p:sp>
      <p:sp>
        <p:nvSpPr>
          <p:cNvPr id="239" name="Shape 23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Use Cases vs User Interactions</a:t>
            </a:r>
          </a:p>
        </p:txBody>
      </p:sp>
      <p:sp>
        <p:nvSpPr>
          <p:cNvPr id="245" name="Shape 24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When formatting a document:</a:t>
            </a:r>
          </a:p>
          <a:p>
            <a:pPr indent="-228600" lvl="1" marL="914400" marR="0" rtl="0" algn="l">
              <a:lnSpc>
                <a:spcPct val="100000"/>
              </a:lnSpc>
              <a:spcBef>
                <a:spcPts val="600"/>
              </a:spcBef>
              <a:spcAft>
                <a:spcPts val="0"/>
              </a:spcAft>
            </a:pPr>
            <a:r>
              <a:rPr lang="en"/>
              <a:t>Define a style</a:t>
            </a:r>
          </a:p>
          <a:p>
            <a:pPr indent="-228600" lvl="1" marL="914400" marR="0" rtl="0" algn="l">
              <a:lnSpc>
                <a:spcPct val="100000"/>
              </a:lnSpc>
              <a:spcBef>
                <a:spcPts val="600"/>
              </a:spcBef>
              <a:spcAft>
                <a:spcPts val="0"/>
              </a:spcAft>
            </a:pPr>
            <a:r>
              <a:rPr lang="en"/>
              <a:t>Change a style</a:t>
            </a:r>
          </a:p>
          <a:p>
            <a:pPr indent="-228600" lvl="1" marL="914400" marR="0" rtl="0" algn="l">
              <a:lnSpc>
                <a:spcPct val="100000"/>
              </a:lnSpc>
              <a:spcBef>
                <a:spcPts val="600"/>
              </a:spcBef>
              <a:spcAft>
                <a:spcPts val="0"/>
              </a:spcAft>
            </a:pPr>
            <a:r>
              <a:rPr lang="en"/>
              <a:t>Copy a style from one document to the next</a:t>
            </a:r>
          </a:p>
          <a:p>
            <a:pPr indent="-228600" lvl="0" marL="457200" marR="0" rtl="0" algn="l">
              <a:lnSpc>
                <a:spcPct val="100000"/>
              </a:lnSpc>
              <a:spcBef>
                <a:spcPts val="600"/>
              </a:spcBef>
              <a:spcAft>
                <a:spcPts val="0"/>
              </a:spcAft>
            </a:pPr>
            <a:r>
              <a:rPr lang="en"/>
              <a:t>versus</a:t>
            </a:r>
          </a:p>
          <a:p>
            <a:pPr indent="-228600" lvl="1" marL="914400" marR="0" rtl="0" algn="l">
              <a:lnSpc>
                <a:spcPct val="100000"/>
              </a:lnSpc>
              <a:spcBef>
                <a:spcPts val="600"/>
              </a:spcBef>
              <a:spcAft>
                <a:spcPts val="0"/>
              </a:spcAft>
            </a:pPr>
            <a:r>
              <a:rPr lang="en"/>
              <a:t>Format a document</a:t>
            </a:r>
          </a:p>
          <a:p>
            <a:pPr indent="-228600" lvl="1" marL="914400" marR="0" rtl="0" algn="l">
              <a:lnSpc>
                <a:spcPct val="100000"/>
              </a:lnSpc>
              <a:spcBef>
                <a:spcPts val="600"/>
              </a:spcBef>
              <a:spcAft>
                <a:spcPts val="0"/>
              </a:spcAft>
            </a:pPr>
            <a:r>
              <a:rPr lang="en"/>
              <a:t>Ensure consistent formatting from one document to the next.</a:t>
            </a:r>
          </a:p>
          <a:p>
            <a:pPr indent="-228600" lvl="0" marL="457200" marR="0" rtl="0" algn="l">
              <a:lnSpc>
                <a:spcPct val="100000"/>
              </a:lnSpc>
              <a:spcBef>
                <a:spcPts val="600"/>
              </a:spcBef>
              <a:spcAft>
                <a:spcPts val="0"/>
              </a:spcAft>
            </a:pPr>
            <a:r>
              <a:rPr lang="en"/>
              <a:t>The latter are user goals (use cases - what they want to achieve), the former are user interactions (what they do to achieve the goal).</a:t>
            </a:r>
          </a:p>
        </p:txBody>
      </p:sp>
      <p:sp>
        <p:nvSpPr>
          <p:cNvPr id="246" name="Shape 24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User Goals vs User Interactions</a:t>
            </a:r>
          </a:p>
        </p:txBody>
      </p:sp>
      <p:sp>
        <p:nvSpPr>
          <p:cNvPr id="252" name="Shape 25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To understand what the system should do, capture the user goals (the use cases).</a:t>
            </a:r>
          </a:p>
          <a:p>
            <a:pPr indent="-228600" lvl="0" marL="457200" marR="0" rtl="0" algn="l">
              <a:lnSpc>
                <a:spcPct val="100000"/>
              </a:lnSpc>
              <a:spcBef>
                <a:spcPts val="600"/>
              </a:spcBef>
              <a:spcAft>
                <a:spcPts val="0"/>
              </a:spcAft>
            </a:pPr>
            <a:r>
              <a:rPr lang="en"/>
              <a:t>To understand how the user will achieve the goals, capture the sequences of user interactions. </a:t>
            </a:r>
          </a:p>
          <a:p>
            <a:pPr indent="-228600" lvl="0" marL="457200" marR="0" rtl="0" algn="l">
              <a:lnSpc>
                <a:spcPct val="100000"/>
              </a:lnSpc>
              <a:spcBef>
                <a:spcPts val="600"/>
              </a:spcBef>
              <a:spcAft>
                <a:spcPts val="0"/>
              </a:spcAft>
            </a:pPr>
            <a:r>
              <a:rPr lang="en"/>
              <a:t>Start with the use case, and refine them into a series of user interactions (the description).</a:t>
            </a:r>
          </a:p>
        </p:txBody>
      </p:sp>
      <p:sp>
        <p:nvSpPr>
          <p:cNvPr id="253" name="Shape 2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Virtual Elicitation Session</a:t>
            </a:r>
          </a:p>
        </p:txBody>
      </p:sp>
      <p:sp>
        <p:nvSpPr>
          <p:cNvPr id="47" name="Shape 4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pPr>
            <a:r>
              <a:rPr lang="en"/>
              <a:t>Will open on Moodle (”Dropbox”) message board after class.</a:t>
            </a:r>
          </a:p>
          <a:p>
            <a:pPr indent="-228600" lvl="0" marL="457200" rtl="0">
              <a:spcBef>
                <a:spcPts val="0"/>
              </a:spcBef>
            </a:pPr>
            <a:r>
              <a:rPr lang="en"/>
              <a:t>I will be a pretend customer, and you can ask questions to elicit requirements for the project.</a:t>
            </a:r>
          </a:p>
          <a:p>
            <a:pPr indent="-228600" lvl="0" marL="457200" rtl="0">
              <a:spcBef>
                <a:spcPts val="0"/>
              </a:spcBef>
            </a:pPr>
            <a:r>
              <a:rPr lang="en"/>
              <a:t>All elicitation questions </a:t>
            </a:r>
            <a:r>
              <a:rPr b="1" lang="en"/>
              <a:t>must </a:t>
            </a:r>
            <a:r>
              <a:rPr lang="en"/>
              <a:t>be posted here, so that answers are available for everybody.</a:t>
            </a:r>
          </a:p>
          <a:p>
            <a:pPr indent="-228600" lvl="0" marL="457200" rtl="0">
              <a:spcBef>
                <a:spcPts val="0"/>
              </a:spcBef>
            </a:pPr>
            <a:r>
              <a:rPr lang="en"/>
              <a:t>You can continue asking questions for the duration of the project (but don’t wait).</a:t>
            </a:r>
          </a:p>
        </p:txBody>
      </p:sp>
      <p:sp>
        <p:nvSpPr>
          <p:cNvPr id="48" name="Shape 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74637"/>
            <a:ext cx="8229600" cy="1143299"/>
          </a:xfrm>
          <a:prstGeom prst="rect">
            <a:avLst/>
          </a:prstGeom>
        </p:spPr>
        <p:txBody>
          <a:bodyPr anchorCtr="0" anchor="b" bIns="91425" lIns="91425" rIns="91425" tIns="91425">
            <a:noAutofit/>
          </a:bodyPr>
          <a:lstStyle/>
          <a:p>
            <a:pPr rtl="0">
              <a:spcBef>
                <a:spcPts val="0"/>
              </a:spcBef>
              <a:buNone/>
            </a:pPr>
            <a:r>
              <a:t/>
            </a:r>
            <a:endParaRPr/>
          </a:p>
          <a:p>
            <a:pPr lvl="0" rtl="0">
              <a:spcBef>
                <a:spcPts val="0"/>
              </a:spcBef>
              <a:buNone/>
            </a:pPr>
            <a:r>
              <a:rPr lang="en"/>
              <a:t>Scenarios vs Use Case Descriptions</a:t>
            </a:r>
          </a:p>
        </p:txBody>
      </p:sp>
      <p:sp>
        <p:nvSpPr>
          <p:cNvPr id="259" name="Shape 25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 scenario is </a:t>
            </a:r>
            <a:r>
              <a:rPr b="1" lang="en"/>
              <a:t>one possible</a:t>
            </a:r>
            <a:r>
              <a:rPr lang="en"/>
              <a:t> sequence of user interactions.</a:t>
            </a:r>
          </a:p>
          <a:p>
            <a:pPr indent="-228600" lvl="1" marL="914400" marR="0" rtl="0" algn="l">
              <a:lnSpc>
                <a:spcPct val="100000"/>
              </a:lnSpc>
              <a:spcBef>
                <a:spcPts val="600"/>
              </a:spcBef>
              <a:spcAft>
                <a:spcPts val="0"/>
              </a:spcAft>
            </a:pPr>
            <a:r>
              <a:rPr lang="en"/>
              <a:t>Useful for coming up with requirements.</a:t>
            </a:r>
          </a:p>
          <a:p>
            <a:pPr indent="-228600" lvl="0" marL="457200" marR="0" rtl="0" algn="l">
              <a:lnSpc>
                <a:spcPct val="100000"/>
              </a:lnSpc>
              <a:spcBef>
                <a:spcPts val="600"/>
              </a:spcBef>
              <a:spcAft>
                <a:spcPts val="0"/>
              </a:spcAft>
            </a:pPr>
            <a:r>
              <a:rPr lang="en"/>
              <a:t>A use case description encompasses all of the scenarios that can occur when attempting to achieve a particular user goal.</a:t>
            </a:r>
          </a:p>
          <a:p>
            <a:pPr indent="-228600" lvl="1" marL="914400" marR="0" rtl="0" algn="l">
              <a:lnSpc>
                <a:spcPct val="100000"/>
              </a:lnSpc>
              <a:spcBef>
                <a:spcPts val="600"/>
              </a:spcBef>
              <a:spcAft>
                <a:spcPts val="0"/>
              </a:spcAft>
            </a:pPr>
            <a:r>
              <a:rPr lang="en"/>
              <a:t>Commonly, a use-case description has a common all-goes-well case and many alternative paths that encompass failure scenarios.</a:t>
            </a:r>
          </a:p>
        </p:txBody>
      </p:sp>
      <p:sp>
        <p:nvSpPr>
          <p:cNvPr id="260" name="Shape 2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Use Case: Cash Withdrawal</a:t>
            </a:r>
          </a:p>
        </p:txBody>
      </p:sp>
      <p:sp>
        <p:nvSpPr>
          <p:cNvPr id="266" name="Shape 266"/>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800"/>
              <a:t>Scenario: Correct PIN</a:t>
            </a:r>
          </a:p>
          <a:p>
            <a:pPr lvl="0" marR="0" rtl="0" algn="l">
              <a:lnSpc>
                <a:spcPct val="100000"/>
              </a:lnSpc>
              <a:spcBef>
                <a:spcPts val="600"/>
              </a:spcBef>
              <a:spcAft>
                <a:spcPts val="0"/>
              </a:spcAft>
              <a:buNone/>
            </a:pPr>
            <a:r>
              <a:rPr lang="en" sz="2600"/>
              <a:t>The customer inserts the card into the ATM. The ATM accepts the card and asks the user for the PIN. If the PIN is correct, the ATM asks the user for an account choice. The user enters the account. The ATM asks the user for a cash amount. The user enters the amount. The ATM asks the user to verify the account. The user verifies the account. If there are sufficient funds in the account, the money is dispensed and the amount is withdrawn from the account.</a:t>
            </a:r>
          </a:p>
        </p:txBody>
      </p:sp>
      <p:sp>
        <p:nvSpPr>
          <p:cNvPr id="267" name="Shape 2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Use Case: Cash Withdrawal</a:t>
            </a:r>
          </a:p>
        </p:txBody>
      </p:sp>
      <p:sp>
        <p:nvSpPr>
          <p:cNvPr id="273" name="Shape 273"/>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400"/>
              <a:t>Scenario: Correct PIN</a:t>
            </a:r>
          </a:p>
          <a:p>
            <a:pPr indent="-381000" lvl="0" marL="457200" marR="0" rtl="0" algn="l">
              <a:lnSpc>
                <a:spcPct val="100000"/>
              </a:lnSpc>
              <a:spcBef>
                <a:spcPts val="600"/>
              </a:spcBef>
              <a:spcAft>
                <a:spcPts val="0"/>
              </a:spcAft>
              <a:buSzPct val="100000"/>
              <a:buAutoNum type="arabicPeriod"/>
            </a:pPr>
            <a:r>
              <a:rPr lang="en" sz="2400"/>
              <a:t>The customer inserts the card into the ATM. </a:t>
            </a:r>
          </a:p>
          <a:p>
            <a:pPr indent="-381000" lvl="0" marL="457200" marR="0" rtl="0" algn="l">
              <a:lnSpc>
                <a:spcPct val="100000"/>
              </a:lnSpc>
              <a:spcBef>
                <a:spcPts val="600"/>
              </a:spcBef>
              <a:spcAft>
                <a:spcPts val="0"/>
              </a:spcAft>
              <a:buSzPct val="100000"/>
              <a:buAutoNum type="arabicPeriod"/>
            </a:pPr>
            <a:r>
              <a:rPr lang="en" sz="2400"/>
              <a:t>The ATM accepts the card and asks the user for the PIN. </a:t>
            </a:r>
          </a:p>
          <a:p>
            <a:pPr indent="-381000" lvl="0" marL="457200" marR="0" rtl="0" algn="l">
              <a:lnSpc>
                <a:spcPct val="100000"/>
              </a:lnSpc>
              <a:spcBef>
                <a:spcPts val="600"/>
              </a:spcBef>
              <a:spcAft>
                <a:spcPts val="0"/>
              </a:spcAft>
              <a:buSzPct val="100000"/>
              <a:buAutoNum type="arabicPeriod"/>
            </a:pPr>
            <a:r>
              <a:rPr lang="en" sz="2400"/>
              <a:t>If the PIN is correct, the ATM asks the user for an account choice.</a:t>
            </a:r>
          </a:p>
          <a:p>
            <a:pPr indent="-381000" lvl="0" marL="457200" marR="0" rtl="0" algn="l">
              <a:lnSpc>
                <a:spcPct val="100000"/>
              </a:lnSpc>
              <a:spcBef>
                <a:spcPts val="600"/>
              </a:spcBef>
              <a:spcAft>
                <a:spcPts val="0"/>
              </a:spcAft>
              <a:buSzPct val="100000"/>
              <a:buAutoNum type="arabicPeriod"/>
            </a:pPr>
            <a:r>
              <a:rPr lang="en" sz="2400"/>
              <a:t>The user enters the account.  </a:t>
            </a:r>
          </a:p>
        </p:txBody>
      </p:sp>
      <p:sp>
        <p:nvSpPr>
          <p:cNvPr id="274" name="Shape 274"/>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381000" lvl="0" marL="457200" rtl="0">
              <a:spcBef>
                <a:spcPts val="0"/>
              </a:spcBef>
              <a:buSzPct val="100000"/>
              <a:buAutoNum type="arabicPeriod" startAt="5"/>
            </a:pPr>
            <a:r>
              <a:rPr lang="en" sz="2400"/>
              <a:t>The ATM asks the user for a cash amount.</a:t>
            </a:r>
          </a:p>
          <a:p>
            <a:pPr indent="-381000" lvl="0" marL="457200" rtl="0">
              <a:spcBef>
                <a:spcPts val="0"/>
              </a:spcBef>
              <a:buSzPct val="100000"/>
              <a:buAutoNum type="arabicPeriod" startAt="5"/>
            </a:pPr>
            <a:r>
              <a:rPr lang="en" sz="2400"/>
              <a:t>The user enters the amount. </a:t>
            </a:r>
          </a:p>
          <a:p>
            <a:pPr indent="-381000" lvl="0" marL="457200" rtl="0">
              <a:spcBef>
                <a:spcPts val="0"/>
              </a:spcBef>
              <a:buSzPct val="100000"/>
              <a:buAutoNum type="arabicPeriod" startAt="5"/>
            </a:pPr>
            <a:r>
              <a:rPr lang="en" sz="2400"/>
              <a:t>The ATM asks the user to verify the account. </a:t>
            </a:r>
          </a:p>
          <a:p>
            <a:pPr indent="-381000" lvl="0" marL="457200" rtl="0">
              <a:spcBef>
                <a:spcPts val="0"/>
              </a:spcBef>
              <a:buSzPct val="100000"/>
              <a:buAutoNum type="arabicPeriod" startAt="5"/>
            </a:pPr>
            <a:r>
              <a:rPr lang="en" sz="2400"/>
              <a:t>The user verifies the account. </a:t>
            </a:r>
          </a:p>
          <a:p>
            <a:pPr indent="-381000" lvl="0" marL="457200" rtl="0">
              <a:spcBef>
                <a:spcPts val="0"/>
              </a:spcBef>
              <a:buSzPct val="100000"/>
              <a:buAutoNum type="arabicPeriod" startAt="5"/>
            </a:pPr>
            <a:r>
              <a:rPr lang="en" sz="2400"/>
              <a:t>If there are sufficient funds in the account, the money is dispensed and the amount is withdrawn from the account.</a:t>
            </a:r>
          </a:p>
          <a:p>
            <a:pPr>
              <a:spcBef>
                <a:spcPts val="0"/>
              </a:spcBef>
              <a:buNone/>
            </a:pPr>
            <a:r>
              <a:t/>
            </a:r>
            <a:endParaRPr sz="2400"/>
          </a:p>
        </p:txBody>
      </p:sp>
      <p:sp>
        <p:nvSpPr>
          <p:cNvPr id="275" name="Shape 2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Use Case Templates</a:t>
            </a:r>
          </a:p>
        </p:txBody>
      </p:sp>
      <p:sp>
        <p:nvSpPr>
          <p:cNvPr id="281" name="Shape 28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b="1" lang="en" sz="1900"/>
              <a:t>Identifier:</a:t>
            </a:r>
            <a:r>
              <a:rPr lang="en" sz="1900"/>
              <a:t> Unique ID number</a:t>
            </a:r>
          </a:p>
          <a:p>
            <a:pPr indent="-228600" lvl="0" marL="457200" marR="0" rtl="0" algn="l">
              <a:lnSpc>
                <a:spcPct val="100000"/>
              </a:lnSpc>
              <a:spcBef>
                <a:spcPts val="600"/>
              </a:spcBef>
              <a:spcAft>
                <a:spcPts val="0"/>
              </a:spcAft>
              <a:buSzPct val="100000"/>
            </a:pPr>
            <a:r>
              <a:rPr b="1" lang="en" sz="1900"/>
              <a:t>Iteration:</a:t>
            </a:r>
            <a:r>
              <a:rPr lang="en" sz="1900"/>
              <a:t> Version number</a:t>
            </a:r>
          </a:p>
          <a:p>
            <a:pPr indent="-228600" lvl="0" marL="457200" marR="0" rtl="0" algn="l">
              <a:lnSpc>
                <a:spcPct val="100000"/>
              </a:lnSpc>
              <a:spcBef>
                <a:spcPts val="600"/>
              </a:spcBef>
              <a:spcAft>
                <a:spcPts val="0"/>
              </a:spcAft>
              <a:buSzPct val="100000"/>
            </a:pPr>
            <a:r>
              <a:rPr b="1" lang="en" sz="1900"/>
              <a:t>Summary:</a:t>
            </a:r>
            <a:r>
              <a:rPr lang="en" sz="1900"/>
              <a:t> User goal being fulfilled</a:t>
            </a:r>
          </a:p>
          <a:p>
            <a:pPr indent="-228600" lvl="0" marL="457200" marR="0" rtl="0" algn="l">
              <a:lnSpc>
                <a:spcPct val="100000"/>
              </a:lnSpc>
              <a:spcBef>
                <a:spcPts val="600"/>
              </a:spcBef>
              <a:spcAft>
                <a:spcPts val="0"/>
              </a:spcAft>
              <a:buSzPct val="100000"/>
            </a:pPr>
            <a:r>
              <a:rPr b="1" lang="en" sz="1900"/>
              <a:t>Actors: </a:t>
            </a:r>
            <a:r>
              <a:rPr lang="en" sz="1900"/>
              <a:t>What users/databases/external systems are involved?</a:t>
            </a:r>
          </a:p>
          <a:p>
            <a:pPr indent="-228600" lvl="0" marL="457200" marR="0" rtl="0" algn="l">
              <a:lnSpc>
                <a:spcPct val="100000"/>
              </a:lnSpc>
              <a:spcBef>
                <a:spcPts val="600"/>
              </a:spcBef>
              <a:spcAft>
                <a:spcPts val="0"/>
              </a:spcAft>
              <a:buSzPct val="100000"/>
            </a:pPr>
            <a:r>
              <a:rPr b="1" lang="en" sz="1900"/>
              <a:t>Basic Course of Events:</a:t>
            </a:r>
            <a:r>
              <a:rPr lang="en" sz="1900"/>
              <a:t> Sequence of user interactions.</a:t>
            </a:r>
          </a:p>
          <a:p>
            <a:pPr indent="-228600" lvl="0" marL="457200" marR="0" rtl="0" algn="l">
              <a:lnSpc>
                <a:spcPct val="100000"/>
              </a:lnSpc>
              <a:spcBef>
                <a:spcPts val="600"/>
              </a:spcBef>
              <a:spcAft>
                <a:spcPts val="0"/>
              </a:spcAft>
              <a:buSzPct val="100000"/>
            </a:pPr>
            <a:r>
              <a:rPr b="1" lang="en" sz="1900"/>
              <a:t>Alternative Paths: </a:t>
            </a:r>
            <a:r>
              <a:rPr lang="en" sz="1900"/>
              <a:t>Alternate sequences of events that stem off from certain points.</a:t>
            </a:r>
          </a:p>
          <a:p>
            <a:pPr indent="-228600" lvl="0" marL="457200" marR="0" rtl="0" algn="l">
              <a:lnSpc>
                <a:spcPct val="100000"/>
              </a:lnSpc>
              <a:spcBef>
                <a:spcPts val="600"/>
              </a:spcBef>
              <a:spcAft>
                <a:spcPts val="0"/>
              </a:spcAft>
              <a:buSzPct val="100000"/>
            </a:pPr>
            <a:r>
              <a:rPr b="1" lang="en" sz="1900"/>
              <a:t>Exception Paths:</a:t>
            </a:r>
            <a:r>
              <a:rPr lang="en" sz="1900"/>
              <a:t> Error sequences that stem off from certain points.</a:t>
            </a:r>
          </a:p>
          <a:p>
            <a:pPr indent="-228600" lvl="0" marL="457200" marR="0" rtl="0" algn="l">
              <a:lnSpc>
                <a:spcPct val="100000"/>
              </a:lnSpc>
              <a:spcBef>
                <a:spcPts val="600"/>
              </a:spcBef>
              <a:spcAft>
                <a:spcPts val="0"/>
              </a:spcAft>
              <a:buSzPct val="100000"/>
            </a:pPr>
            <a:r>
              <a:rPr b="1" lang="en" sz="1900"/>
              <a:t>Extension Points:</a:t>
            </a:r>
            <a:r>
              <a:rPr lang="en" sz="1900"/>
              <a:t> Use-cases that resume from the end of this use-case.</a:t>
            </a:r>
          </a:p>
          <a:p>
            <a:pPr indent="-228600" lvl="0" marL="457200" marR="0" rtl="0" algn="l">
              <a:lnSpc>
                <a:spcPct val="100000"/>
              </a:lnSpc>
              <a:spcBef>
                <a:spcPts val="600"/>
              </a:spcBef>
              <a:spcAft>
                <a:spcPts val="0"/>
              </a:spcAft>
              <a:buSzPct val="100000"/>
            </a:pPr>
            <a:r>
              <a:rPr b="1" lang="en" sz="1900"/>
              <a:t>Trigger:</a:t>
            </a:r>
            <a:r>
              <a:rPr lang="en" sz="1900"/>
              <a:t> Rationale, what causes this interaction sequence to begin.</a:t>
            </a:r>
          </a:p>
          <a:p>
            <a:pPr indent="-228600" lvl="0" marL="457200" marR="0" rtl="0" algn="l">
              <a:lnSpc>
                <a:spcPct val="100000"/>
              </a:lnSpc>
              <a:spcBef>
                <a:spcPts val="600"/>
              </a:spcBef>
              <a:spcAft>
                <a:spcPts val="0"/>
              </a:spcAft>
              <a:buSzPct val="100000"/>
            </a:pPr>
            <a:r>
              <a:rPr b="1" lang="en" sz="1900"/>
              <a:t>Assumptions:</a:t>
            </a:r>
            <a:r>
              <a:rPr lang="en" sz="1900"/>
              <a:t> Constraints assumed on this use-case.</a:t>
            </a:r>
          </a:p>
          <a:p>
            <a:pPr indent="-228600" lvl="0" marL="457200" marR="0" rtl="0" algn="l">
              <a:lnSpc>
                <a:spcPct val="100000"/>
              </a:lnSpc>
              <a:spcBef>
                <a:spcPts val="600"/>
              </a:spcBef>
              <a:spcAft>
                <a:spcPts val="0"/>
              </a:spcAft>
              <a:buSzPct val="100000"/>
            </a:pPr>
            <a:r>
              <a:rPr b="1" lang="en" sz="1900"/>
              <a:t>Precondition: </a:t>
            </a:r>
            <a:r>
              <a:rPr lang="en" sz="1900"/>
              <a:t>Conditions that must hold for this use-case to take place, may list other use-cases that need to be completed first. </a:t>
            </a:r>
          </a:p>
          <a:p>
            <a:pPr indent="-228600" lvl="0" marL="457200" marR="0" rtl="0" algn="l">
              <a:lnSpc>
                <a:spcPct val="100000"/>
              </a:lnSpc>
              <a:spcBef>
                <a:spcPts val="600"/>
              </a:spcBef>
              <a:spcAft>
                <a:spcPts val="0"/>
              </a:spcAft>
              <a:buSzPct val="100000"/>
            </a:pPr>
            <a:r>
              <a:rPr b="1" lang="en" sz="1900"/>
              <a:t>Postcondition:</a:t>
            </a:r>
            <a:r>
              <a:rPr lang="en" sz="1900"/>
              <a:t> Side-effects of this use-case.</a:t>
            </a:r>
          </a:p>
          <a:p>
            <a:pPr indent="-228600" lvl="0" marL="457200" marR="0" rtl="0" algn="l">
              <a:lnSpc>
                <a:spcPct val="100000"/>
              </a:lnSpc>
              <a:spcBef>
                <a:spcPts val="600"/>
              </a:spcBef>
              <a:spcAft>
                <a:spcPts val="0"/>
              </a:spcAft>
              <a:buSzPct val="100000"/>
            </a:pPr>
            <a:r>
              <a:rPr b="1" lang="en" sz="1900"/>
              <a:t>Author:</a:t>
            </a:r>
            <a:r>
              <a:rPr lang="en" sz="1900"/>
              <a:t> Who wrote this use-case.</a:t>
            </a:r>
          </a:p>
          <a:p>
            <a:pPr indent="-228600" lvl="0" marL="457200" marR="0" rtl="0" algn="l">
              <a:lnSpc>
                <a:spcPct val="100000"/>
              </a:lnSpc>
              <a:spcBef>
                <a:spcPts val="600"/>
              </a:spcBef>
              <a:spcAft>
                <a:spcPts val="0"/>
              </a:spcAft>
              <a:buSzPct val="100000"/>
            </a:pPr>
            <a:r>
              <a:rPr b="1" lang="en" sz="1900"/>
              <a:t>Date:</a:t>
            </a:r>
            <a:r>
              <a:rPr lang="en" sz="1900"/>
              <a:t> When was this last modified?</a:t>
            </a:r>
          </a:p>
        </p:txBody>
      </p:sp>
      <p:sp>
        <p:nvSpPr>
          <p:cNvPr id="282" name="Shape 2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74650"/>
            <a:ext cx="8625899" cy="1143299"/>
          </a:xfrm>
          <a:prstGeom prst="rect">
            <a:avLst/>
          </a:prstGeom>
        </p:spPr>
        <p:txBody>
          <a:bodyPr anchorCtr="0" anchor="b" bIns="91425" lIns="91425" rIns="91425" tIns="91425">
            <a:noAutofit/>
          </a:bodyPr>
          <a:lstStyle/>
          <a:p>
            <a:pPr lvl="0" rtl="0">
              <a:spcBef>
                <a:spcPts val="0"/>
              </a:spcBef>
              <a:buNone/>
            </a:pPr>
            <a:r>
              <a:rPr lang="en"/>
              <a:t>Cash Withdrawal (In Sample Template)</a:t>
            </a:r>
          </a:p>
        </p:txBody>
      </p:sp>
      <p:sp>
        <p:nvSpPr>
          <p:cNvPr id="288" name="Shape 28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b="1" lang="en" sz="1800"/>
              <a:t>Summary: </a:t>
            </a:r>
            <a:r>
              <a:rPr lang="en" sz="1800"/>
              <a:t>The customer requests cash and the ATM dispenses the cash. </a:t>
            </a:r>
          </a:p>
          <a:p>
            <a:pPr indent="-228600" lvl="0" marL="457200" marR="0" rtl="0" algn="l">
              <a:lnSpc>
                <a:spcPct val="100000"/>
              </a:lnSpc>
              <a:spcBef>
                <a:spcPts val="600"/>
              </a:spcBef>
              <a:spcAft>
                <a:spcPts val="0"/>
              </a:spcAft>
              <a:buSzPct val="100000"/>
            </a:pPr>
            <a:r>
              <a:rPr b="1" lang="en" sz="1800"/>
              <a:t>Basic Course of Events: </a:t>
            </a:r>
          </a:p>
          <a:p>
            <a:pPr indent="-228600" lvl="1" marL="914400" marR="0" rtl="0" algn="l">
              <a:lnSpc>
                <a:spcPct val="100000"/>
              </a:lnSpc>
              <a:spcBef>
                <a:spcPts val="600"/>
              </a:spcBef>
              <a:spcAft>
                <a:spcPts val="0"/>
              </a:spcAft>
              <a:buSzPct val="100000"/>
            </a:pPr>
            <a:r>
              <a:rPr lang="en" sz="1600"/>
              <a:t>1. Completion of use-case </a:t>
            </a:r>
            <a:r>
              <a:rPr i="1" lang="en" sz="1600"/>
              <a:t>Validate PIN</a:t>
            </a:r>
            <a:r>
              <a:rPr lang="en" sz="1600"/>
              <a:t>.</a:t>
            </a:r>
          </a:p>
          <a:p>
            <a:pPr indent="-228600" lvl="1" marL="914400" marR="0" rtl="0" algn="l">
              <a:lnSpc>
                <a:spcPct val="100000"/>
              </a:lnSpc>
              <a:spcBef>
                <a:spcPts val="600"/>
              </a:spcBef>
              <a:spcAft>
                <a:spcPts val="0"/>
              </a:spcAft>
              <a:buSzPct val="100000"/>
            </a:pPr>
            <a:r>
              <a:rPr lang="en" sz="1600"/>
              <a:t>2. The customer selects the withdrawal menu option.</a:t>
            </a:r>
          </a:p>
          <a:p>
            <a:pPr indent="-228600" lvl="1" marL="914400" marR="0" rtl="0" algn="l">
              <a:lnSpc>
                <a:spcPct val="100000"/>
              </a:lnSpc>
              <a:spcBef>
                <a:spcPts val="600"/>
              </a:spcBef>
              <a:spcAft>
                <a:spcPts val="0"/>
              </a:spcAft>
              <a:buSzPct val="100000"/>
            </a:pPr>
            <a:r>
              <a:rPr lang="en" sz="1600"/>
              <a:t>3. The ATM asks the customer for the account from which to withdraw the cash. </a:t>
            </a:r>
          </a:p>
          <a:p>
            <a:pPr indent="-228600" lvl="1" marL="914400" marR="0" rtl="0" algn="l">
              <a:lnSpc>
                <a:spcPct val="100000"/>
              </a:lnSpc>
              <a:spcBef>
                <a:spcPts val="600"/>
              </a:spcBef>
              <a:spcAft>
                <a:spcPts val="0"/>
              </a:spcAft>
              <a:buSzPct val="100000"/>
            </a:pPr>
            <a:r>
              <a:rPr lang="en" sz="1600"/>
              <a:t>… </a:t>
            </a:r>
          </a:p>
          <a:p>
            <a:pPr indent="-228600" lvl="1" marL="914400" marR="0" rtl="0" algn="l">
              <a:lnSpc>
                <a:spcPct val="100000"/>
              </a:lnSpc>
              <a:spcBef>
                <a:spcPts val="600"/>
              </a:spcBef>
              <a:spcAft>
                <a:spcPts val="0"/>
              </a:spcAft>
              <a:buSzPct val="100000"/>
            </a:pPr>
            <a:r>
              <a:rPr lang="en" sz="1600"/>
              <a:t>9. If there are sufficient funds, the cash is dispensed and the amount is withdrawn from the account. </a:t>
            </a:r>
          </a:p>
          <a:p>
            <a:pPr indent="-228600" lvl="1" marL="914400" marR="0" rtl="0" algn="l">
              <a:lnSpc>
                <a:spcPct val="100000"/>
              </a:lnSpc>
              <a:spcBef>
                <a:spcPts val="600"/>
              </a:spcBef>
              <a:spcAft>
                <a:spcPts val="0"/>
              </a:spcAft>
              <a:buSzPct val="100000"/>
            </a:pPr>
            <a:r>
              <a:rPr lang="en" sz="1600"/>
              <a:t>10. Complete use-case </a:t>
            </a:r>
            <a:r>
              <a:rPr i="1" lang="en" sz="1600"/>
              <a:t>Complete Transaction</a:t>
            </a:r>
            <a:r>
              <a:rPr lang="en" sz="1600"/>
              <a:t>.</a:t>
            </a:r>
          </a:p>
          <a:p>
            <a:pPr indent="-228600" lvl="0" marL="457200" marR="0" rtl="0" algn="l">
              <a:lnSpc>
                <a:spcPct val="100000"/>
              </a:lnSpc>
              <a:spcBef>
                <a:spcPts val="600"/>
              </a:spcBef>
              <a:spcAft>
                <a:spcPts val="0"/>
              </a:spcAft>
              <a:buSzPct val="100000"/>
            </a:pPr>
            <a:r>
              <a:rPr b="1" lang="en" sz="1800"/>
              <a:t>Alternative Paths:</a:t>
            </a:r>
            <a:r>
              <a:rPr lang="en" sz="1800"/>
              <a:t> In steps 4, 6, and 8, the customer can cancel the transaction and go directly to step 10. If the customer does not confirm the account in step 8, proceed directly to step 10. </a:t>
            </a:r>
          </a:p>
          <a:p>
            <a:pPr indent="-228600" lvl="0" marL="457200" marR="0" rtl="0" algn="l">
              <a:lnSpc>
                <a:spcPct val="100000"/>
              </a:lnSpc>
              <a:spcBef>
                <a:spcPts val="600"/>
              </a:spcBef>
              <a:spcAft>
                <a:spcPts val="0"/>
              </a:spcAft>
              <a:buSzPct val="100000"/>
            </a:pPr>
            <a:r>
              <a:rPr b="1" lang="en" sz="1800"/>
              <a:t>Exception Paths: </a:t>
            </a:r>
            <a:r>
              <a:rPr lang="en" sz="1800"/>
              <a:t>In step 9, if there are not sufficient funds, then an error message is displayed and execution proceeds to step 10.</a:t>
            </a:r>
          </a:p>
          <a:p>
            <a:pPr indent="-228600" lvl="0" marL="457200" marR="0" rtl="0" algn="l">
              <a:lnSpc>
                <a:spcPct val="100000"/>
              </a:lnSpc>
              <a:spcBef>
                <a:spcPts val="600"/>
              </a:spcBef>
              <a:spcAft>
                <a:spcPts val="0"/>
              </a:spcAft>
              <a:buSzPct val="100000"/>
            </a:pPr>
            <a:r>
              <a:rPr b="1" lang="en" sz="1800"/>
              <a:t>Precondition: </a:t>
            </a:r>
            <a:r>
              <a:rPr lang="en" sz="1800"/>
              <a:t>The Validate PIN use-case completed successfully.</a:t>
            </a:r>
          </a:p>
          <a:p>
            <a:pPr indent="-228600" lvl="0" marL="457200" marR="0" rtl="0" algn="l">
              <a:lnSpc>
                <a:spcPct val="100000"/>
              </a:lnSpc>
              <a:spcBef>
                <a:spcPts val="600"/>
              </a:spcBef>
              <a:spcAft>
                <a:spcPts val="0"/>
              </a:spcAft>
              <a:buSzPct val="100000"/>
            </a:pPr>
            <a:r>
              <a:rPr b="1" lang="en" sz="1800"/>
              <a:t>Postcondition: </a:t>
            </a:r>
            <a:r>
              <a:rPr lang="en" sz="1800"/>
              <a:t>The cash is dispatched and the amount has been withdrawn from the selected account. </a:t>
            </a:r>
          </a:p>
        </p:txBody>
      </p:sp>
      <p:sp>
        <p:nvSpPr>
          <p:cNvPr id="289" name="Shape 2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Grocery Store System</a:t>
            </a:r>
          </a:p>
        </p:txBody>
      </p:sp>
      <p:sp>
        <p:nvSpPr>
          <p:cNvPr id="295" name="Shape 295"/>
          <p:cNvSpPr txBox="1"/>
          <p:nvPr>
            <p:ph idx="1" type="body"/>
          </p:nvPr>
        </p:nvSpPr>
        <p:spPr>
          <a:xfrm>
            <a:off x="457200" y="1600200"/>
            <a:ext cx="8538599" cy="45546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sz="2400"/>
              <a:t>You are building a store management system. Customers enter the store and select vegetables. When they are finished, the bring their items to a cashier in order to purchase them. Cashiers, while logged in to their terminal, can also refund purchases and update the store inventory. A manager monitors the inventory and orders additional stock if needed. </a:t>
            </a:r>
          </a:p>
          <a:p>
            <a:pPr marR="0" rtl="0" algn="l">
              <a:lnSpc>
                <a:spcPct val="100000"/>
              </a:lnSpc>
              <a:spcBef>
                <a:spcPts val="600"/>
              </a:spcBef>
              <a:spcAft>
                <a:spcPts val="0"/>
              </a:spcAft>
              <a:buNone/>
            </a:pPr>
            <a:r>
              <a:t/>
            </a:r>
            <a:endParaRPr b="1"/>
          </a:p>
          <a:p>
            <a:pPr lvl="0" marR="0" rtl="0" algn="l">
              <a:lnSpc>
                <a:spcPct val="100000"/>
              </a:lnSpc>
              <a:spcBef>
                <a:spcPts val="600"/>
              </a:spcBef>
              <a:spcAft>
                <a:spcPts val="0"/>
              </a:spcAft>
              <a:buNone/>
            </a:pPr>
            <a:r>
              <a:rPr b="1" lang="en" sz="2600"/>
              <a:t>What are the actors and use cases of this system?</a:t>
            </a:r>
          </a:p>
        </p:txBody>
      </p:sp>
      <p:sp>
        <p:nvSpPr>
          <p:cNvPr id="296" name="Shape 29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p:nvPr/>
        </p:nvSpPr>
        <p:spPr>
          <a:xfrm>
            <a:off x="2057400" y="1663900"/>
            <a:ext cx="4913099" cy="45899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Grocery Store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02" name="Shape 30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Grocery Store System Diagram</a:t>
            </a:r>
          </a:p>
        </p:txBody>
      </p:sp>
      <p:sp>
        <p:nvSpPr>
          <p:cNvPr id="303" name="Shape 303"/>
          <p:cNvSpPr/>
          <p:nvPr/>
        </p:nvSpPr>
        <p:spPr>
          <a:xfrm>
            <a:off x="3751350" y="20807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Buy Item</a:t>
            </a:r>
          </a:p>
        </p:txBody>
      </p:sp>
      <p:sp>
        <p:nvSpPr>
          <p:cNvPr id="304" name="Shape 304"/>
          <p:cNvSpPr/>
          <p:nvPr/>
        </p:nvSpPr>
        <p:spPr>
          <a:xfrm>
            <a:off x="4655912" y="55588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Order Stock</a:t>
            </a:r>
          </a:p>
        </p:txBody>
      </p:sp>
      <p:sp>
        <p:nvSpPr>
          <p:cNvPr id="305" name="Shape 305"/>
          <p:cNvSpPr/>
          <p:nvPr/>
        </p:nvSpPr>
        <p:spPr>
          <a:xfrm>
            <a:off x="3751350" y="27689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Refund a Purchased Item</a:t>
            </a:r>
          </a:p>
        </p:txBody>
      </p:sp>
      <p:cxnSp>
        <p:nvCxnSpPr>
          <p:cNvPr id="306" name="Shape 306"/>
          <p:cNvCxnSpPr>
            <a:endCxn id="303" idx="1"/>
          </p:cNvCxnSpPr>
          <p:nvPr/>
        </p:nvCxnSpPr>
        <p:spPr>
          <a:xfrm flipH="1" rot="10800000">
            <a:off x="1015650" y="2367400"/>
            <a:ext cx="2735700" cy="6000"/>
          </a:xfrm>
          <a:prstGeom prst="straightConnector1">
            <a:avLst/>
          </a:prstGeom>
          <a:noFill/>
          <a:ln cap="flat" cmpd="sng" w="19050">
            <a:solidFill>
              <a:schemeClr val="dk2"/>
            </a:solidFill>
            <a:prstDash val="solid"/>
            <a:round/>
            <a:headEnd len="lg" w="lg" type="none"/>
            <a:tailEnd len="lg" w="lg" type="none"/>
          </a:ln>
        </p:spPr>
      </p:cxnSp>
      <p:cxnSp>
        <p:nvCxnSpPr>
          <p:cNvPr id="307" name="Shape 307"/>
          <p:cNvCxnSpPr>
            <a:endCxn id="305" idx="1"/>
          </p:cNvCxnSpPr>
          <p:nvPr/>
        </p:nvCxnSpPr>
        <p:spPr>
          <a:xfrm>
            <a:off x="1049850" y="2407599"/>
            <a:ext cx="2701500" cy="648000"/>
          </a:xfrm>
          <a:prstGeom prst="straightConnector1">
            <a:avLst/>
          </a:prstGeom>
          <a:noFill/>
          <a:ln cap="flat" cmpd="sng" w="19050">
            <a:solidFill>
              <a:schemeClr val="dk2"/>
            </a:solidFill>
            <a:prstDash val="solid"/>
            <a:round/>
            <a:headEnd len="lg" w="lg" type="none"/>
            <a:tailEnd len="lg" w="lg" type="none"/>
          </a:ln>
        </p:spPr>
      </p:cxnSp>
      <p:sp>
        <p:nvSpPr>
          <p:cNvPr id="308" name="Shape 308"/>
          <p:cNvSpPr/>
          <p:nvPr/>
        </p:nvSpPr>
        <p:spPr>
          <a:xfrm>
            <a:off x="7995300" y="1922487"/>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09" name="Shape 309"/>
          <p:cNvCxnSpPr>
            <a:stCxn id="308" idx="4"/>
          </p:cNvCxnSpPr>
          <p:nvPr/>
        </p:nvCxnSpPr>
        <p:spPr>
          <a:xfrm>
            <a:off x="8119050" y="2193987"/>
            <a:ext cx="0" cy="346800"/>
          </a:xfrm>
          <a:prstGeom prst="straightConnector1">
            <a:avLst/>
          </a:prstGeom>
          <a:noFill/>
          <a:ln cap="flat" cmpd="sng" w="19050">
            <a:solidFill>
              <a:schemeClr val="dk2"/>
            </a:solidFill>
            <a:prstDash val="solid"/>
            <a:round/>
            <a:headEnd len="lg" w="lg" type="none"/>
            <a:tailEnd len="lg" w="lg" type="none"/>
          </a:ln>
        </p:spPr>
      </p:cxnSp>
      <p:cxnSp>
        <p:nvCxnSpPr>
          <p:cNvPr id="310" name="Shape 310"/>
          <p:cNvCxnSpPr/>
          <p:nvPr/>
        </p:nvCxnSpPr>
        <p:spPr>
          <a:xfrm flipH="1">
            <a:off x="8040449" y="25407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311" name="Shape 311"/>
          <p:cNvCxnSpPr/>
          <p:nvPr/>
        </p:nvCxnSpPr>
        <p:spPr>
          <a:xfrm>
            <a:off x="8119050" y="25407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312" name="Shape 312"/>
          <p:cNvCxnSpPr/>
          <p:nvPr/>
        </p:nvCxnSpPr>
        <p:spPr>
          <a:xfrm>
            <a:off x="7984050" y="2338462"/>
            <a:ext cx="258599" cy="0"/>
          </a:xfrm>
          <a:prstGeom prst="straightConnector1">
            <a:avLst/>
          </a:prstGeom>
          <a:noFill/>
          <a:ln cap="flat" cmpd="sng" w="19050">
            <a:solidFill>
              <a:schemeClr val="dk2"/>
            </a:solidFill>
            <a:prstDash val="solid"/>
            <a:round/>
            <a:headEnd len="lg" w="lg" type="none"/>
            <a:tailEnd len="lg" w="lg" type="none"/>
          </a:ln>
        </p:spPr>
      </p:cxnSp>
      <p:sp>
        <p:nvSpPr>
          <p:cNvPr id="313" name="Shape 313"/>
          <p:cNvSpPr txBox="1"/>
          <p:nvPr/>
        </p:nvSpPr>
        <p:spPr>
          <a:xfrm>
            <a:off x="7551300" y="2619862"/>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Cashier</a:t>
            </a:r>
          </a:p>
        </p:txBody>
      </p:sp>
      <p:cxnSp>
        <p:nvCxnSpPr>
          <p:cNvPr id="314" name="Shape 314"/>
          <p:cNvCxnSpPr>
            <a:endCxn id="303" idx="3"/>
          </p:cNvCxnSpPr>
          <p:nvPr/>
        </p:nvCxnSpPr>
        <p:spPr>
          <a:xfrm rot="10800000">
            <a:off x="5392650" y="2367400"/>
            <a:ext cx="2492400" cy="6000"/>
          </a:xfrm>
          <a:prstGeom prst="straightConnector1">
            <a:avLst/>
          </a:prstGeom>
          <a:noFill/>
          <a:ln cap="flat" cmpd="sng" w="19050">
            <a:solidFill>
              <a:schemeClr val="dk2"/>
            </a:solidFill>
            <a:prstDash val="solid"/>
            <a:round/>
            <a:headEnd len="lg" w="lg" type="none"/>
            <a:tailEnd len="lg" w="lg" type="none"/>
          </a:ln>
        </p:spPr>
      </p:cxnSp>
      <p:cxnSp>
        <p:nvCxnSpPr>
          <p:cNvPr id="315" name="Shape 315"/>
          <p:cNvCxnSpPr>
            <a:endCxn id="305" idx="3"/>
          </p:cNvCxnSpPr>
          <p:nvPr/>
        </p:nvCxnSpPr>
        <p:spPr>
          <a:xfrm flipH="1">
            <a:off x="5392650" y="2396200"/>
            <a:ext cx="2458200" cy="659400"/>
          </a:xfrm>
          <a:prstGeom prst="straightConnector1">
            <a:avLst/>
          </a:prstGeom>
          <a:noFill/>
          <a:ln cap="flat" cmpd="sng" w="19050">
            <a:solidFill>
              <a:schemeClr val="dk2"/>
            </a:solidFill>
            <a:prstDash val="solid"/>
            <a:round/>
            <a:headEnd len="lg" w="lg" type="none"/>
            <a:tailEnd len="lg" w="lg" type="none"/>
          </a:ln>
        </p:spPr>
      </p:cxnSp>
      <p:cxnSp>
        <p:nvCxnSpPr>
          <p:cNvPr id="316" name="Shape 316"/>
          <p:cNvCxnSpPr>
            <a:endCxn id="317" idx="3"/>
          </p:cNvCxnSpPr>
          <p:nvPr/>
        </p:nvCxnSpPr>
        <p:spPr>
          <a:xfrm flipH="1">
            <a:off x="5392650" y="2396325"/>
            <a:ext cx="2469600" cy="1982700"/>
          </a:xfrm>
          <a:prstGeom prst="straightConnector1">
            <a:avLst/>
          </a:prstGeom>
          <a:noFill/>
          <a:ln cap="flat" cmpd="sng" w="19050">
            <a:solidFill>
              <a:schemeClr val="dk2"/>
            </a:solidFill>
            <a:prstDash val="solid"/>
            <a:round/>
            <a:headEnd len="lg" w="lg" type="none"/>
            <a:tailEnd len="lg" w="lg" type="none"/>
          </a:ln>
        </p:spPr>
      </p:cxnSp>
      <p:sp>
        <p:nvSpPr>
          <p:cNvPr id="318" name="Shape 318"/>
          <p:cNvSpPr/>
          <p:nvPr/>
        </p:nvSpPr>
        <p:spPr>
          <a:xfrm>
            <a:off x="7956000" y="4218337"/>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19" name="Shape 319"/>
          <p:cNvCxnSpPr>
            <a:stCxn id="318" idx="4"/>
          </p:cNvCxnSpPr>
          <p:nvPr/>
        </p:nvCxnSpPr>
        <p:spPr>
          <a:xfrm>
            <a:off x="8079750" y="4489837"/>
            <a:ext cx="0" cy="346800"/>
          </a:xfrm>
          <a:prstGeom prst="straightConnector1">
            <a:avLst/>
          </a:prstGeom>
          <a:noFill/>
          <a:ln cap="flat" cmpd="sng" w="19050">
            <a:solidFill>
              <a:schemeClr val="dk2"/>
            </a:solidFill>
            <a:prstDash val="solid"/>
            <a:round/>
            <a:headEnd len="lg" w="lg" type="none"/>
            <a:tailEnd len="lg" w="lg" type="none"/>
          </a:ln>
        </p:spPr>
      </p:cxnSp>
      <p:cxnSp>
        <p:nvCxnSpPr>
          <p:cNvPr id="320" name="Shape 320"/>
          <p:cNvCxnSpPr/>
          <p:nvPr/>
        </p:nvCxnSpPr>
        <p:spPr>
          <a:xfrm flipH="1">
            <a:off x="8001149" y="48366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321" name="Shape 321"/>
          <p:cNvCxnSpPr/>
          <p:nvPr/>
        </p:nvCxnSpPr>
        <p:spPr>
          <a:xfrm>
            <a:off x="8079750" y="48366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322" name="Shape 322"/>
          <p:cNvCxnSpPr/>
          <p:nvPr/>
        </p:nvCxnSpPr>
        <p:spPr>
          <a:xfrm>
            <a:off x="7944750" y="4634312"/>
            <a:ext cx="258599" cy="0"/>
          </a:xfrm>
          <a:prstGeom prst="straightConnector1">
            <a:avLst/>
          </a:prstGeom>
          <a:noFill/>
          <a:ln cap="flat" cmpd="sng" w="19050">
            <a:solidFill>
              <a:schemeClr val="dk2"/>
            </a:solidFill>
            <a:prstDash val="solid"/>
            <a:round/>
            <a:headEnd len="lg" w="lg" type="none"/>
            <a:tailEnd len="lg" w="lg" type="none"/>
          </a:ln>
        </p:spPr>
      </p:cxnSp>
      <p:sp>
        <p:nvSpPr>
          <p:cNvPr id="323" name="Shape 323"/>
          <p:cNvSpPr txBox="1"/>
          <p:nvPr/>
        </p:nvSpPr>
        <p:spPr>
          <a:xfrm>
            <a:off x="7512000" y="4915712"/>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Manager</a:t>
            </a:r>
          </a:p>
        </p:txBody>
      </p:sp>
      <p:cxnSp>
        <p:nvCxnSpPr>
          <p:cNvPr id="324" name="Shape 324"/>
          <p:cNvCxnSpPr>
            <a:endCxn id="317" idx="3"/>
          </p:cNvCxnSpPr>
          <p:nvPr/>
        </p:nvCxnSpPr>
        <p:spPr>
          <a:xfrm rot="10800000">
            <a:off x="5392650" y="4379025"/>
            <a:ext cx="2378100" cy="333600"/>
          </a:xfrm>
          <a:prstGeom prst="straightConnector1">
            <a:avLst/>
          </a:prstGeom>
          <a:noFill/>
          <a:ln cap="flat" cmpd="sng" w="19050">
            <a:solidFill>
              <a:schemeClr val="dk2"/>
            </a:solidFill>
            <a:prstDash val="solid"/>
            <a:round/>
            <a:headEnd len="lg" w="lg" type="none"/>
            <a:tailEnd len="lg" w="lg" type="none"/>
          </a:ln>
        </p:spPr>
      </p:cxnSp>
      <p:cxnSp>
        <p:nvCxnSpPr>
          <p:cNvPr id="325" name="Shape 325"/>
          <p:cNvCxnSpPr>
            <a:endCxn id="304" idx="3"/>
          </p:cNvCxnSpPr>
          <p:nvPr/>
        </p:nvCxnSpPr>
        <p:spPr>
          <a:xfrm flipH="1">
            <a:off x="6297212" y="4735499"/>
            <a:ext cx="1473600" cy="1110000"/>
          </a:xfrm>
          <a:prstGeom prst="straightConnector1">
            <a:avLst/>
          </a:prstGeom>
          <a:noFill/>
          <a:ln cap="flat" cmpd="sng" w="19050">
            <a:solidFill>
              <a:schemeClr val="dk2"/>
            </a:solidFill>
            <a:prstDash val="solid"/>
            <a:round/>
            <a:headEnd len="lg" w="lg" type="none"/>
            <a:tailEnd len="lg" w="lg" type="none"/>
          </a:ln>
        </p:spPr>
      </p:cxnSp>
      <p:sp>
        <p:nvSpPr>
          <p:cNvPr id="326" name="Shape 326"/>
          <p:cNvSpPr/>
          <p:nvPr/>
        </p:nvSpPr>
        <p:spPr>
          <a:xfrm>
            <a:off x="3751350" y="3457137"/>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Update Inventory</a:t>
            </a:r>
          </a:p>
        </p:txBody>
      </p:sp>
      <p:cxnSp>
        <p:nvCxnSpPr>
          <p:cNvPr id="327" name="Shape 327"/>
          <p:cNvCxnSpPr>
            <a:endCxn id="326" idx="3"/>
          </p:cNvCxnSpPr>
          <p:nvPr/>
        </p:nvCxnSpPr>
        <p:spPr>
          <a:xfrm flipH="1">
            <a:off x="5392650" y="2373387"/>
            <a:ext cx="2458200" cy="1370399"/>
          </a:xfrm>
          <a:prstGeom prst="straightConnector1">
            <a:avLst/>
          </a:prstGeom>
          <a:noFill/>
          <a:ln cap="flat" cmpd="sng" w="19050">
            <a:solidFill>
              <a:schemeClr val="dk2"/>
            </a:solidFill>
            <a:prstDash val="solid"/>
            <a:round/>
            <a:headEnd len="lg" w="lg" type="none"/>
            <a:tailEnd len="lg" w="lg" type="none"/>
          </a:ln>
        </p:spPr>
      </p:cxnSp>
      <p:cxnSp>
        <p:nvCxnSpPr>
          <p:cNvPr id="328" name="Shape 328"/>
          <p:cNvCxnSpPr>
            <a:endCxn id="329" idx="3"/>
          </p:cNvCxnSpPr>
          <p:nvPr/>
        </p:nvCxnSpPr>
        <p:spPr>
          <a:xfrm flipH="1">
            <a:off x="5392637" y="2419237"/>
            <a:ext cx="2492400" cy="2595000"/>
          </a:xfrm>
          <a:prstGeom prst="straightConnector1">
            <a:avLst/>
          </a:prstGeom>
          <a:noFill/>
          <a:ln cap="flat" cmpd="sng" w="19050">
            <a:solidFill>
              <a:schemeClr val="dk2"/>
            </a:solidFill>
            <a:prstDash val="solid"/>
            <a:round/>
            <a:headEnd len="lg" w="lg" type="none"/>
            <a:tailEnd len="lg" w="lg" type="none"/>
          </a:ln>
        </p:spPr>
      </p:cxnSp>
      <p:cxnSp>
        <p:nvCxnSpPr>
          <p:cNvPr id="330" name="Shape 330"/>
          <p:cNvCxnSpPr>
            <a:endCxn id="329" idx="3"/>
          </p:cNvCxnSpPr>
          <p:nvPr/>
        </p:nvCxnSpPr>
        <p:spPr>
          <a:xfrm flipH="1">
            <a:off x="5392637" y="4746937"/>
            <a:ext cx="2366700" cy="267300"/>
          </a:xfrm>
          <a:prstGeom prst="straightConnector1">
            <a:avLst/>
          </a:prstGeom>
          <a:noFill/>
          <a:ln cap="flat" cmpd="sng" w="19050">
            <a:solidFill>
              <a:schemeClr val="dk2"/>
            </a:solidFill>
            <a:prstDash val="solid"/>
            <a:round/>
            <a:headEnd len="lg" w="lg" type="none"/>
            <a:tailEnd len="lg" w="lg" type="none"/>
          </a:ln>
        </p:spPr>
      </p:cxnSp>
      <p:sp>
        <p:nvSpPr>
          <p:cNvPr id="331" name="Shape 331"/>
          <p:cNvSpPr/>
          <p:nvPr/>
        </p:nvSpPr>
        <p:spPr>
          <a:xfrm>
            <a:off x="69300" y="1561327"/>
            <a:ext cx="5066399" cy="1833899"/>
          </a:xfrm>
          <a:prstGeom prst="rect">
            <a:avLst/>
          </a:prstGeom>
          <a:solidFill>
            <a:srgbClr val="D9D9D9"/>
          </a:solid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indent="0" lvl="0" marL="1371600" rtl="0">
              <a:spcBef>
                <a:spcPts val="0"/>
              </a:spcBef>
              <a:buNone/>
            </a:pPr>
            <a:r>
              <a:rPr b="1" lang="en" sz="1800"/>
              <a:t>     </a:t>
            </a:r>
            <a:r>
              <a:rPr b="1" lang="en" sz="2000"/>
              <a:t>Actors</a:t>
            </a:r>
          </a:p>
          <a:p>
            <a:pPr indent="0" lvl="0" marL="1371600" rtl="0">
              <a:spcBef>
                <a:spcPts val="0"/>
              </a:spcBef>
              <a:buNone/>
            </a:pPr>
            <a:r>
              <a:rPr b="1" lang="en" sz="2000"/>
              <a:t>    </a:t>
            </a:r>
            <a:r>
              <a:rPr lang="en" sz="2000"/>
              <a:t> Depicted with a stick</a:t>
            </a:r>
          </a:p>
          <a:p>
            <a:pPr indent="0" lvl="0" marL="1371600" rtl="0">
              <a:spcBef>
                <a:spcPts val="0"/>
              </a:spcBef>
              <a:buNone/>
            </a:pPr>
            <a:r>
              <a:rPr lang="en" sz="2000"/>
              <a:t>     figure, even if non-human.</a:t>
            </a:r>
          </a:p>
        </p:txBody>
      </p:sp>
      <p:sp>
        <p:nvSpPr>
          <p:cNvPr id="332" name="Shape 332"/>
          <p:cNvSpPr/>
          <p:nvPr/>
        </p:nvSpPr>
        <p:spPr>
          <a:xfrm>
            <a:off x="607100" y="19225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33" name="Shape 333"/>
          <p:cNvCxnSpPr>
            <a:stCxn id="332" idx="4"/>
          </p:cNvCxnSpPr>
          <p:nvPr/>
        </p:nvCxnSpPr>
        <p:spPr>
          <a:xfrm>
            <a:off x="730850" y="2193999"/>
            <a:ext cx="0" cy="346800"/>
          </a:xfrm>
          <a:prstGeom prst="straightConnector1">
            <a:avLst/>
          </a:prstGeom>
          <a:noFill/>
          <a:ln cap="flat" cmpd="sng" w="19050">
            <a:solidFill>
              <a:schemeClr val="dk2"/>
            </a:solidFill>
            <a:prstDash val="solid"/>
            <a:round/>
            <a:headEnd len="lg" w="lg" type="none"/>
            <a:tailEnd len="lg" w="lg" type="none"/>
          </a:ln>
        </p:spPr>
      </p:cxnSp>
      <p:cxnSp>
        <p:nvCxnSpPr>
          <p:cNvPr id="334" name="Shape 334"/>
          <p:cNvCxnSpPr/>
          <p:nvPr/>
        </p:nvCxnSpPr>
        <p:spPr>
          <a:xfrm flipH="1">
            <a:off x="652249"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335" name="Shape 335"/>
          <p:cNvCxnSpPr/>
          <p:nvPr/>
        </p:nvCxnSpPr>
        <p:spPr>
          <a:xfrm>
            <a:off x="730850"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336" name="Shape 336"/>
          <p:cNvCxnSpPr/>
          <p:nvPr/>
        </p:nvCxnSpPr>
        <p:spPr>
          <a:xfrm>
            <a:off x="595850" y="2338475"/>
            <a:ext cx="258599" cy="0"/>
          </a:xfrm>
          <a:prstGeom prst="straightConnector1">
            <a:avLst/>
          </a:prstGeom>
          <a:noFill/>
          <a:ln cap="flat" cmpd="sng" w="19050">
            <a:solidFill>
              <a:schemeClr val="dk2"/>
            </a:solidFill>
            <a:prstDash val="solid"/>
            <a:round/>
            <a:headEnd len="lg" w="lg" type="none"/>
            <a:tailEnd len="lg" w="lg" type="none"/>
          </a:ln>
        </p:spPr>
      </p:cxnSp>
      <p:sp>
        <p:nvSpPr>
          <p:cNvPr id="337" name="Shape 337"/>
          <p:cNvSpPr txBox="1"/>
          <p:nvPr/>
        </p:nvSpPr>
        <p:spPr>
          <a:xfrm>
            <a:off x="163100" y="2619875"/>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Customer</a:t>
            </a:r>
          </a:p>
        </p:txBody>
      </p:sp>
      <p:sp>
        <p:nvSpPr>
          <p:cNvPr id="329" name="Shape 329"/>
          <p:cNvSpPr/>
          <p:nvPr/>
        </p:nvSpPr>
        <p:spPr>
          <a:xfrm>
            <a:off x="3751337" y="4727587"/>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Monitor Inventory</a:t>
            </a:r>
          </a:p>
        </p:txBody>
      </p:sp>
      <p:sp>
        <p:nvSpPr>
          <p:cNvPr id="338" name="Shape 338"/>
          <p:cNvSpPr/>
          <p:nvPr/>
        </p:nvSpPr>
        <p:spPr>
          <a:xfrm>
            <a:off x="195600" y="3737725"/>
            <a:ext cx="8636700" cy="2293200"/>
          </a:xfrm>
          <a:prstGeom prst="rect">
            <a:avLst/>
          </a:prstGeom>
          <a:solidFill>
            <a:srgbClr val="D9D9D9"/>
          </a:solid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indent="0" lvl="0" marL="1371600" rtl="0">
              <a:spcBef>
                <a:spcPts val="0"/>
              </a:spcBef>
              <a:buNone/>
            </a:pPr>
            <a:r>
              <a:rPr b="1" lang="en" sz="1800"/>
              <a:t>     </a:t>
            </a:r>
            <a:r>
              <a:rPr b="1" lang="en" sz="2000"/>
              <a:t>  								Relationship</a:t>
            </a:r>
          </a:p>
          <a:p>
            <a:pPr indent="0" marL="1371600" rtl="0">
              <a:spcBef>
                <a:spcPts val="0"/>
              </a:spcBef>
              <a:buNone/>
            </a:pPr>
            <a:r>
              <a:rPr b="1" lang="en" sz="2000"/>
              <a:t>    									</a:t>
            </a:r>
            <a:r>
              <a:rPr lang="en" sz="2000"/>
              <a:t>Lines connect Actors to </a:t>
            </a:r>
          </a:p>
          <a:p>
            <a:pPr indent="0" marL="1371600" rtl="0">
              <a:spcBef>
                <a:spcPts val="0"/>
              </a:spcBef>
              <a:buNone/>
            </a:pPr>
            <a:r>
              <a:rPr lang="en" sz="2000"/>
              <a:t>									Use-Cases, and Use-</a:t>
            </a:r>
          </a:p>
          <a:p>
            <a:pPr indent="0" marL="1371600" rtl="0">
              <a:spcBef>
                <a:spcPts val="0"/>
              </a:spcBef>
              <a:buNone/>
            </a:pPr>
            <a:r>
              <a:rPr lang="en" sz="2000"/>
              <a:t>									Cases to related </a:t>
            </a:r>
          </a:p>
          <a:p>
            <a:pPr indent="457200" lvl="0" marL="5029200" rtl="0">
              <a:spcBef>
                <a:spcPts val="0"/>
              </a:spcBef>
              <a:buNone/>
            </a:pPr>
            <a:r>
              <a:rPr lang="en" sz="2000"/>
              <a:t>Use-Cases</a:t>
            </a:r>
          </a:p>
        </p:txBody>
      </p:sp>
      <p:cxnSp>
        <p:nvCxnSpPr>
          <p:cNvPr id="339" name="Shape 339"/>
          <p:cNvCxnSpPr>
            <a:stCxn id="317" idx="1"/>
          </p:cNvCxnSpPr>
          <p:nvPr/>
        </p:nvCxnSpPr>
        <p:spPr>
          <a:xfrm flipH="1">
            <a:off x="1186650" y="4379025"/>
            <a:ext cx="2564700" cy="733200"/>
          </a:xfrm>
          <a:prstGeom prst="straightConnector1">
            <a:avLst/>
          </a:prstGeom>
          <a:noFill/>
          <a:ln cap="flat" cmpd="sng" w="19050">
            <a:solidFill>
              <a:schemeClr val="dk2"/>
            </a:solidFill>
            <a:prstDash val="solid"/>
            <a:round/>
            <a:headEnd len="lg" w="lg" type="none"/>
            <a:tailEnd len="lg" w="lg" type="none"/>
          </a:ln>
        </p:spPr>
      </p:cxnSp>
      <p:sp>
        <p:nvSpPr>
          <p:cNvPr id="340" name="Shape 340"/>
          <p:cNvSpPr/>
          <p:nvPr/>
        </p:nvSpPr>
        <p:spPr>
          <a:xfrm>
            <a:off x="3581100" y="3533589"/>
            <a:ext cx="5066399" cy="1833899"/>
          </a:xfrm>
          <a:prstGeom prst="rect">
            <a:avLst/>
          </a:prstGeom>
          <a:solidFill>
            <a:srgbClr val="D9D9D9"/>
          </a:solid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indent="0" lvl="0" marL="1371600" rtl="0">
              <a:spcBef>
                <a:spcPts val="0"/>
              </a:spcBef>
              <a:buNone/>
            </a:pPr>
            <a:r>
              <a:rPr b="1" lang="en" sz="1800"/>
              <a:t>     </a:t>
            </a:r>
            <a:r>
              <a:rPr b="1" lang="en" sz="2000"/>
              <a:t>  Use-Case</a:t>
            </a:r>
          </a:p>
          <a:p>
            <a:pPr indent="0" marL="1371600" rtl="0">
              <a:spcBef>
                <a:spcPts val="0"/>
              </a:spcBef>
              <a:buNone/>
            </a:pPr>
            <a:r>
              <a:rPr b="1" lang="en" sz="2000"/>
              <a:t>    </a:t>
            </a:r>
            <a:r>
              <a:rPr lang="en" sz="2000"/>
              <a:t>  High-level user goal.    </a:t>
            </a:r>
          </a:p>
          <a:p>
            <a:pPr indent="0" lvl="0" marL="1371600" rtl="0">
              <a:spcBef>
                <a:spcPts val="0"/>
              </a:spcBef>
              <a:buNone/>
            </a:pPr>
            <a:r>
              <a:rPr lang="en" sz="2000"/>
              <a:t>      Depicted in bubble.</a:t>
            </a:r>
          </a:p>
        </p:txBody>
      </p:sp>
      <p:sp>
        <p:nvSpPr>
          <p:cNvPr id="317" name="Shape 317"/>
          <p:cNvSpPr/>
          <p:nvPr/>
        </p:nvSpPr>
        <p:spPr>
          <a:xfrm>
            <a:off x="3751350" y="40923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Log In</a:t>
            </a:r>
          </a:p>
        </p:txBody>
      </p:sp>
      <p:sp>
        <p:nvSpPr>
          <p:cNvPr id="341" name="Shape 341"/>
          <p:cNvSpPr/>
          <p:nvPr/>
        </p:nvSpPr>
        <p:spPr>
          <a:xfrm>
            <a:off x="670200" y="47276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42" name="Shape 342"/>
          <p:cNvCxnSpPr>
            <a:stCxn id="341" idx="4"/>
          </p:cNvCxnSpPr>
          <p:nvPr/>
        </p:nvCxnSpPr>
        <p:spPr>
          <a:xfrm>
            <a:off x="793950" y="4999099"/>
            <a:ext cx="0" cy="346800"/>
          </a:xfrm>
          <a:prstGeom prst="straightConnector1">
            <a:avLst/>
          </a:prstGeom>
          <a:noFill/>
          <a:ln cap="flat" cmpd="sng" w="19050">
            <a:solidFill>
              <a:schemeClr val="dk2"/>
            </a:solidFill>
            <a:prstDash val="solid"/>
            <a:round/>
            <a:headEnd len="lg" w="lg" type="none"/>
            <a:tailEnd len="lg" w="lg" type="none"/>
          </a:ln>
        </p:spPr>
      </p:cxnSp>
      <p:cxnSp>
        <p:nvCxnSpPr>
          <p:cNvPr id="343" name="Shape 343"/>
          <p:cNvCxnSpPr/>
          <p:nvPr/>
        </p:nvCxnSpPr>
        <p:spPr>
          <a:xfrm flipH="1">
            <a:off x="715349" y="5345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344" name="Shape 344"/>
          <p:cNvCxnSpPr/>
          <p:nvPr/>
        </p:nvCxnSpPr>
        <p:spPr>
          <a:xfrm>
            <a:off x="793950" y="5345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345" name="Shape 345"/>
          <p:cNvCxnSpPr/>
          <p:nvPr/>
        </p:nvCxnSpPr>
        <p:spPr>
          <a:xfrm>
            <a:off x="658950" y="5143575"/>
            <a:ext cx="258599" cy="0"/>
          </a:xfrm>
          <a:prstGeom prst="straightConnector1">
            <a:avLst/>
          </a:prstGeom>
          <a:noFill/>
          <a:ln cap="flat" cmpd="sng" w="19050">
            <a:solidFill>
              <a:schemeClr val="dk2"/>
            </a:solidFill>
            <a:prstDash val="solid"/>
            <a:round/>
            <a:headEnd len="lg" w="lg" type="none"/>
            <a:tailEnd len="lg" w="lg" type="none"/>
          </a:ln>
        </p:spPr>
      </p:cxnSp>
      <p:sp>
        <p:nvSpPr>
          <p:cNvPr id="346" name="Shape 346"/>
          <p:cNvSpPr txBox="1"/>
          <p:nvPr/>
        </p:nvSpPr>
        <p:spPr>
          <a:xfrm>
            <a:off x="226200" y="5424975"/>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User Database</a:t>
            </a:r>
          </a:p>
        </p:txBody>
      </p:sp>
      <p:sp>
        <p:nvSpPr>
          <p:cNvPr id="347" name="Shape 3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31"/>
                                        </p:tgtEl>
                                      </p:cBhvr>
                                    </p:animEffect>
                                    <p:set>
                                      <p:cBhvr>
                                        <p:cTn dur="1" fill="hold">
                                          <p:stCondLst>
                                            <p:cond delay="0"/>
                                          </p:stCondLst>
                                        </p:cTn>
                                        <p:tgtEl>
                                          <p:spTgt spid="33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40"/>
                                        </p:tgtEl>
                                      </p:cBhvr>
                                    </p:animEffect>
                                    <p:set>
                                      <p:cBhvr>
                                        <p:cTn dur="1" fill="hold">
                                          <p:stCondLst>
                                            <p:cond delay="0"/>
                                          </p:stCondLst>
                                        </p:cTn>
                                        <p:tgtEl>
                                          <p:spTgt spid="3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Use-Case Relationships: Uses</a:t>
            </a:r>
          </a:p>
        </p:txBody>
      </p:sp>
      <p:sp>
        <p:nvSpPr>
          <p:cNvPr id="353" name="Shape 353"/>
          <p:cNvSpPr txBox="1"/>
          <p:nvPr>
            <p:ph idx="1" type="body"/>
          </p:nvPr>
        </p:nvSpPr>
        <p:spPr>
          <a:xfrm>
            <a:off x="4692273" y="1600200"/>
            <a:ext cx="3994500" cy="4967700"/>
          </a:xfrm>
          <a:prstGeom prst="rect">
            <a:avLst/>
          </a:prstGeom>
        </p:spPr>
        <p:txBody>
          <a:bodyPr anchorCtr="0" anchor="t" bIns="91425" lIns="91425" rIns="91425" tIns="91425">
            <a:noAutofit/>
          </a:bodyPr>
          <a:lstStyle/>
          <a:p>
            <a:pPr rtl="0">
              <a:spcBef>
                <a:spcPts val="0"/>
              </a:spcBef>
              <a:buNone/>
            </a:pPr>
            <a:r>
              <a:rPr b="1" lang="en" sz="2400"/>
              <a:t>Uses</a:t>
            </a:r>
          </a:p>
          <a:p>
            <a:pPr indent="-228600" lvl="0" marL="457200" rtl="0">
              <a:spcBef>
                <a:spcPts val="0"/>
              </a:spcBef>
              <a:buSzPct val="100000"/>
            </a:pPr>
            <a:r>
              <a:rPr lang="en" sz="2400"/>
              <a:t>You have a piece of behavior that is similar across many use-cases.</a:t>
            </a:r>
          </a:p>
          <a:p>
            <a:pPr indent="-228600" lvl="0" marL="457200" rtl="0">
              <a:spcBef>
                <a:spcPts val="0"/>
              </a:spcBef>
              <a:buSzPct val="100000"/>
            </a:pPr>
            <a:r>
              <a:rPr lang="en" sz="2400"/>
              <a:t>Break this out as a separate use-case and let the others “use” it.</a:t>
            </a:r>
          </a:p>
          <a:p>
            <a:pPr indent="-228600" lvl="0" marL="457200" rtl="0">
              <a:spcBef>
                <a:spcPts val="0"/>
              </a:spcBef>
              <a:buSzPct val="100000"/>
            </a:pPr>
            <a:r>
              <a:rPr lang="en" sz="2400"/>
              <a:t>Avoids repetition in written use-cases.</a:t>
            </a:r>
          </a:p>
          <a:p>
            <a:pPr indent="-228600" lvl="1" marL="914400" rtl="0">
              <a:spcBef>
                <a:spcPts val="0"/>
              </a:spcBef>
              <a:buSzPct val="100000"/>
            </a:pPr>
            <a:r>
              <a:rPr lang="en" sz="2000"/>
              <a:t>Step 1: Complete “Validate PIN” use-case.</a:t>
            </a:r>
          </a:p>
          <a:p>
            <a:pPr indent="-228600" lvl="1" marL="914400" rtl="0">
              <a:spcBef>
                <a:spcPts val="0"/>
              </a:spcBef>
              <a:buSzPct val="100000"/>
            </a:pPr>
            <a:r>
              <a:rPr lang="en" sz="2000"/>
              <a:t>Step 2: Select account.</a:t>
            </a:r>
          </a:p>
          <a:p>
            <a:pPr indent="-228600" lvl="1" marL="914400" rtl="0">
              <a:spcBef>
                <a:spcPts val="0"/>
              </a:spcBef>
              <a:buSzPct val="100000"/>
            </a:pPr>
            <a:r>
              <a:rPr lang="en" sz="2000"/>
              <a:t>...</a:t>
            </a:r>
          </a:p>
          <a:p>
            <a:pPr lvl="0" rtl="0">
              <a:spcBef>
                <a:spcPts val="0"/>
              </a:spcBef>
              <a:buNone/>
            </a:pPr>
            <a:r>
              <a:t/>
            </a:r>
            <a:endParaRPr sz="2400"/>
          </a:p>
        </p:txBody>
      </p:sp>
      <p:sp>
        <p:nvSpPr>
          <p:cNvPr id="354" name="Shape 354"/>
          <p:cNvSpPr/>
          <p:nvPr/>
        </p:nvSpPr>
        <p:spPr>
          <a:xfrm>
            <a:off x="388750" y="1917275"/>
            <a:ext cx="3844799" cy="43358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Banking System</a:t>
            </a: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55" name="Shape 355"/>
          <p:cNvSpPr/>
          <p:nvPr/>
        </p:nvSpPr>
        <p:spPr>
          <a:xfrm>
            <a:off x="460924" y="3998774"/>
            <a:ext cx="1856100" cy="725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Withdraw Cash</a:t>
            </a:r>
          </a:p>
        </p:txBody>
      </p:sp>
      <p:sp>
        <p:nvSpPr>
          <p:cNvPr id="356" name="Shape 356"/>
          <p:cNvSpPr/>
          <p:nvPr/>
        </p:nvSpPr>
        <p:spPr>
          <a:xfrm>
            <a:off x="1383099" y="2679149"/>
            <a:ext cx="1856100" cy="725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Validate PIN</a:t>
            </a:r>
          </a:p>
        </p:txBody>
      </p:sp>
      <p:sp>
        <p:nvSpPr>
          <p:cNvPr id="357" name="Shape 357"/>
          <p:cNvSpPr/>
          <p:nvPr/>
        </p:nvSpPr>
        <p:spPr>
          <a:xfrm>
            <a:off x="2317024" y="4874099"/>
            <a:ext cx="1856100" cy="725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Query Balance</a:t>
            </a:r>
          </a:p>
        </p:txBody>
      </p:sp>
      <p:cxnSp>
        <p:nvCxnSpPr>
          <p:cNvPr id="358" name="Shape 358"/>
          <p:cNvCxnSpPr>
            <a:stCxn id="355" idx="0"/>
            <a:endCxn id="356" idx="2"/>
          </p:cNvCxnSpPr>
          <p:nvPr/>
        </p:nvCxnSpPr>
        <p:spPr>
          <a:xfrm flipH="1" rot="10800000">
            <a:off x="1388974" y="3404474"/>
            <a:ext cx="922200" cy="594300"/>
          </a:xfrm>
          <a:prstGeom prst="straightConnector1">
            <a:avLst/>
          </a:prstGeom>
          <a:noFill/>
          <a:ln cap="flat" cmpd="sng" w="38100">
            <a:solidFill>
              <a:schemeClr val="dk2"/>
            </a:solidFill>
            <a:prstDash val="dash"/>
            <a:round/>
            <a:headEnd len="lg" w="lg" type="none"/>
            <a:tailEnd len="lg" w="lg" type="triangle"/>
          </a:ln>
        </p:spPr>
      </p:cxnSp>
      <p:cxnSp>
        <p:nvCxnSpPr>
          <p:cNvPr id="359" name="Shape 359"/>
          <p:cNvCxnSpPr>
            <a:stCxn id="357" idx="0"/>
            <a:endCxn id="356" idx="2"/>
          </p:cNvCxnSpPr>
          <p:nvPr/>
        </p:nvCxnSpPr>
        <p:spPr>
          <a:xfrm rot="10800000">
            <a:off x="2311174" y="3404399"/>
            <a:ext cx="933900" cy="1469700"/>
          </a:xfrm>
          <a:prstGeom prst="straightConnector1">
            <a:avLst/>
          </a:prstGeom>
          <a:noFill/>
          <a:ln cap="flat" cmpd="sng" w="38100">
            <a:solidFill>
              <a:schemeClr val="dk2"/>
            </a:solidFill>
            <a:prstDash val="dash"/>
            <a:round/>
            <a:headEnd len="lg" w="lg" type="none"/>
            <a:tailEnd len="lg" w="lg" type="triangle"/>
          </a:ln>
        </p:spPr>
      </p:cxnSp>
      <p:sp>
        <p:nvSpPr>
          <p:cNvPr id="360" name="Shape 360"/>
          <p:cNvSpPr txBox="1"/>
          <p:nvPr/>
        </p:nvSpPr>
        <p:spPr>
          <a:xfrm>
            <a:off x="2829925" y="3708575"/>
            <a:ext cx="1186799" cy="399300"/>
          </a:xfrm>
          <a:prstGeom prst="rect">
            <a:avLst/>
          </a:prstGeom>
          <a:noFill/>
          <a:ln>
            <a:noFill/>
          </a:ln>
        </p:spPr>
        <p:txBody>
          <a:bodyPr anchorCtr="0" anchor="t" bIns="91425" lIns="91425" rIns="91425" tIns="91425">
            <a:noAutofit/>
          </a:bodyPr>
          <a:lstStyle/>
          <a:p>
            <a:pPr>
              <a:spcBef>
                <a:spcPts val="0"/>
              </a:spcBef>
              <a:buNone/>
            </a:pPr>
            <a:r>
              <a:rPr lang="en"/>
              <a:t>&lt;&lt;uses&gt;&gt;</a:t>
            </a:r>
          </a:p>
        </p:txBody>
      </p:sp>
      <p:sp>
        <p:nvSpPr>
          <p:cNvPr id="361" name="Shape 361"/>
          <p:cNvSpPr txBox="1"/>
          <p:nvPr/>
        </p:nvSpPr>
        <p:spPr>
          <a:xfrm>
            <a:off x="460925" y="3404475"/>
            <a:ext cx="1186799" cy="399300"/>
          </a:xfrm>
          <a:prstGeom prst="rect">
            <a:avLst/>
          </a:prstGeom>
          <a:noFill/>
          <a:ln>
            <a:noFill/>
          </a:ln>
        </p:spPr>
        <p:txBody>
          <a:bodyPr anchorCtr="0" anchor="t" bIns="91425" lIns="91425" rIns="91425" tIns="91425">
            <a:noAutofit/>
          </a:bodyPr>
          <a:lstStyle/>
          <a:p>
            <a:pPr lvl="0" rtl="0">
              <a:spcBef>
                <a:spcPts val="0"/>
              </a:spcBef>
              <a:buNone/>
            </a:pPr>
            <a:r>
              <a:rPr lang="en"/>
              <a:t>&lt;&lt;uses&gt;&gt;</a:t>
            </a:r>
          </a:p>
        </p:txBody>
      </p:sp>
      <p:sp>
        <p:nvSpPr>
          <p:cNvPr id="362" name="Shape 3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Use-Case Relationships: Extends</a:t>
            </a:r>
          </a:p>
        </p:txBody>
      </p:sp>
      <p:sp>
        <p:nvSpPr>
          <p:cNvPr id="368" name="Shape 368"/>
          <p:cNvSpPr txBox="1"/>
          <p:nvPr>
            <p:ph idx="1" type="body"/>
          </p:nvPr>
        </p:nvSpPr>
        <p:spPr>
          <a:xfrm>
            <a:off x="4398600" y="1546500"/>
            <a:ext cx="4627500" cy="4967700"/>
          </a:xfrm>
          <a:prstGeom prst="rect">
            <a:avLst/>
          </a:prstGeom>
        </p:spPr>
        <p:txBody>
          <a:bodyPr anchorCtr="0" anchor="t" bIns="91425" lIns="91425" rIns="91425" tIns="91425">
            <a:noAutofit/>
          </a:bodyPr>
          <a:lstStyle/>
          <a:p>
            <a:pPr lvl="0" rtl="0">
              <a:spcBef>
                <a:spcPts val="0"/>
              </a:spcBef>
              <a:buNone/>
            </a:pPr>
            <a:r>
              <a:rPr b="1" lang="en" sz="2400"/>
              <a:t>Extends</a:t>
            </a:r>
          </a:p>
          <a:p>
            <a:pPr indent="-228600" lvl="0" marL="457200" rtl="0">
              <a:spcBef>
                <a:spcPts val="0"/>
              </a:spcBef>
              <a:buSzPct val="100000"/>
            </a:pPr>
            <a:r>
              <a:rPr lang="en" sz="2200"/>
              <a:t>A use-case is similar to another one, but does a little bit more or takes an alternate path.</a:t>
            </a:r>
          </a:p>
          <a:p>
            <a:pPr indent="-228600" lvl="0" marL="457200" rtl="0">
              <a:spcBef>
                <a:spcPts val="0"/>
              </a:spcBef>
              <a:buSzPct val="100000"/>
            </a:pPr>
            <a:r>
              <a:rPr lang="en" sz="2200"/>
              <a:t>Put the normal behavior in one use-case and the exceptional behavior somewhere else:</a:t>
            </a:r>
          </a:p>
          <a:p>
            <a:pPr indent="-228600" lvl="1" marL="914400" rtl="0">
              <a:spcBef>
                <a:spcPts val="0"/>
              </a:spcBef>
              <a:buSzPct val="100000"/>
            </a:pPr>
            <a:r>
              <a:rPr lang="en" sz="1800"/>
              <a:t>Capture the normal behavior.</a:t>
            </a:r>
          </a:p>
          <a:p>
            <a:pPr indent="-228600" lvl="1" marL="914400" rtl="0">
              <a:spcBef>
                <a:spcPts val="0"/>
              </a:spcBef>
              <a:buSzPct val="100000"/>
            </a:pPr>
            <a:r>
              <a:rPr lang="en" sz="1800"/>
              <a:t>Try to figure out what went wrong in each step.</a:t>
            </a:r>
          </a:p>
          <a:p>
            <a:pPr indent="-228600" lvl="1" marL="914400" rtl="0">
              <a:spcBef>
                <a:spcPts val="0"/>
              </a:spcBef>
              <a:buSzPct val="100000"/>
            </a:pPr>
            <a:r>
              <a:rPr lang="en" sz="1800"/>
              <a:t>Capture the exceptional cases in separate use-cases</a:t>
            </a:r>
          </a:p>
          <a:p>
            <a:pPr indent="-228600" lvl="0" marL="457200" rtl="0">
              <a:spcBef>
                <a:spcPts val="0"/>
              </a:spcBef>
              <a:buSzPct val="100000"/>
            </a:pPr>
            <a:r>
              <a:rPr lang="en" sz="2200"/>
              <a:t>Allows for easier-to-understand written use-cases.</a:t>
            </a:r>
          </a:p>
        </p:txBody>
      </p:sp>
      <p:sp>
        <p:nvSpPr>
          <p:cNvPr id="369" name="Shape 369"/>
          <p:cNvSpPr/>
          <p:nvPr/>
        </p:nvSpPr>
        <p:spPr>
          <a:xfrm>
            <a:off x="388750" y="1917275"/>
            <a:ext cx="3844799" cy="43358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Banking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70" name="Shape 370"/>
          <p:cNvSpPr/>
          <p:nvPr/>
        </p:nvSpPr>
        <p:spPr>
          <a:xfrm>
            <a:off x="460925" y="3998775"/>
            <a:ext cx="1987200" cy="805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Withdraw Cash: Insufficient Funds</a:t>
            </a:r>
          </a:p>
        </p:txBody>
      </p:sp>
      <p:sp>
        <p:nvSpPr>
          <p:cNvPr id="371" name="Shape 371"/>
          <p:cNvSpPr/>
          <p:nvPr/>
        </p:nvSpPr>
        <p:spPr>
          <a:xfrm>
            <a:off x="1383099" y="2679149"/>
            <a:ext cx="1856100" cy="725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Withdraw Cash</a:t>
            </a:r>
          </a:p>
        </p:txBody>
      </p:sp>
      <p:sp>
        <p:nvSpPr>
          <p:cNvPr id="372" name="Shape 372"/>
          <p:cNvSpPr/>
          <p:nvPr/>
        </p:nvSpPr>
        <p:spPr>
          <a:xfrm>
            <a:off x="2317024" y="4874099"/>
            <a:ext cx="1856100" cy="725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Withdraw Cash: Incorrect PIN</a:t>
            </a:r>
          </a:p>
        </p:txBody>
      </p:sp>
      <p:cxnSp>
        <p:nvCxnSpPr>
          <p:cNvPr id="373" name="Shape 373"/>
          <p:cNvCxnSpPr>
            <a:stCxn id="370" idx="0"/>
            <a:endCxn id="371" idx="2"/>
          </p:cNvCxnSpPr>
          <p:nvPr/>
        </p:nvCxnSpPr>
        <p:spPr>
          <a:xfrm flipH="1" rot="10800000">
            <a:off x="1454525" y="3404475"/>
            <a:ext cx="856499" cy="594300"/>
          </a:xfrm>
          <a:prstGeom prst="straightConnector1">
            <a:avLst/>
          </a:prstGeom>
          <a:noFill/>
          <a:ln cap="flat" cmpd="sng" w="38100">
            <a:solidFill>
              <a:schemeClr val="dk2"/>
            </a:solidFill>
            <a:prstDash val="dash"/>
            <a:round/>
            <a:headEnd len="lg" w="lg" type="none"/>
            <a:tailEnd len="lg" w="lg" type="triangle"/>
          </a:ln>
        </p:spPr>
      </p:cxnSp>
      <p:cxnSp>
        <p:nvCxnSpPr>
          <p:cNvPr id="374" name="Shape 374"/>
          <p:cNvCxnSpPr>
            <a:stCxn id="372" idx="0"/>
            <a:endCxn id="371" idx="2"/>
          </p:cNvCxnSpPr>
          <p:nvPr/>
        </p:nvCxnSpPr>
        <p:spPr>
          <a:xfrm rot="10800000">
            <a:off x="2311174" y="3404399"/>
            <a:ext cx="933900" cy="1469700"/>
          </a:xfrm>
          <a:prstGeom prst="straightConnector1">
            <a:avLst/>
          </a:prstGeom>
          <a:noFill/>
          <a:ln cap="flat" cmpd="sng" w="38100">
            <a:solidFill>
              <a:schemeClr val="dk2"/>
            </a:solidFill>
            <a:prstDash val="dash"/>
            <a:round/>
            <a:headEnd len="lg" w="lg" type="none"/>
            <a:tailEnd len="lg" w="lg" type="triangle"/>
          </a:ln>
        </p:spPr>
      </p:cxnSp>
      <p:sp>
        <p:nvSpPr>
          <p:cNvPr id="375" name="Shape 375"/>
          <p:cNvSpPr txBox="1"/>
          <p:nvPr/>
        </p:nvSpPr>
        <p:spPr>
          <a:xfrm>
            <a:off x="2829925" y="3708575"/>
            <a:ext cx="1330500" cy="399300"/>
          </a:xfrm>
          <a:prstGeom prst="rect">
            <a:avLst/>
          </a:prstGeom>
          <a:noFill/>
          <a:ln>
            <a:noFill/>
          </a:ln>
        </p:spPr>
        <p:txBody>
          <a:bodyPr anchorCtr="0" anchor="t" bIns="91425" lIns="91425" rIns="91425" tIns="91425">
            <a:noAutofit/>
          </a:bodyPr>
          <a:lstStyle/>
          <a:p>
            <a:pPr lvl="0" rtl="0">
              <a:spcBef>
                <a:spcPts val="0"/>
              </a:spcBef>
              <a:buNone/>
            </a:pPr>
            <a:r>
              <a:rPr lang="en"/>
              <a:t>&lt;&lt;extends&gt;&gt;</a:t>
            </a:r>
          </a:p>
        </p:txBody>
      </p:sp>
      <p:sp>
        <p:nvSpPr>
          <p:cNvPr id="376" name="Shape 376"/>
          <p:cNvSpPr txBox="1"/>
          <p:nvPr/>
        </p:nvSpPr>
        <p:spPr>
          <a:xfrm>
            <a:off x="460925" y="3404475"/>
            <a:ext cx="1330500" cy="399300"/>
          </a:xfrm>
          <a:prstGeom prst="rect">
            <a:avLst/>
          </a:prstGeom>
          <a:noFill/>
          <a:ln>
            <a:noFill/>
          </a:ln>
        </p:spPr>
        <p:txBody>
          <a:bodyPr anchorCtr="0" anchor="t" bIns="91425" lIns="91425" rIns="91425" tIns="91425">
            <a:noAutofit/>
          </a:bodyPr>
          <a:lstStyle/>
          <a:p>
            <a:pPr lvl="0" rtl="0">
              <a:spcBef>
                <a:spcPts val="0"/>
              </a:spcBef>
              <a:buNone/>
            </a:pPr>
            <a:r>
              <a:rPr lang="en"/>
              <a:t>&lt;&lt;extends&gt;&gt;</a:t>
            </a:r>
          </a:p>
        </p:txBody>
      </p:sp>
      <p:sp>
        <p:nvSpPr>
          <p:cNvPr id="377" name="Shape 3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p:nvPr/>
        </p:nvSpPr>
        <p:spPr>
          <a:xfrm>
            <a:off x="2626836" y="2674800"/>
            <a:ext cx="3686699" cy="3379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Grocery Store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83" name="Shape 38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Setting the System Boundary</a:t>
            </a:r>
          </a:p>
        </p:txBody>
      </p:sp>
      <p:sp>
        <p:nvSpPr>
          <p:cNvPr id="384" name="Shape 384"/>
          <p:cNvSpPr/>
          <p:nvPr/>
        </p:nvSpPr>
        <p:spPr>
          <a:xfrm>
            <a:off x="3755775" y="30895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Buy Item</a:t>
            </a:r>
          </a:p>
        </p:txBody>
      </p:sp>
      <p:sp>
        <p:nvSpPr>
          <p:cNvPr id="385" name="Shape 385"/>
          <p:cNvSpPr/>
          <p:nvPr/>
        </p:nvSpPr>
        <p:spPr>
          <a:xfrm>
            <a:off x="3755775" y="37777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Refund a Purchased Item</a:t>
            </a:r>
          </a:p>
        </p:txBody>
      </p:sp>
      <p:sp>
        <p:nvSpPr>
          <p:cNvPr id="386" name="Shape 386"/>
          <p:cNvSpPr/>
          <p:nvPr/>
        </p:nvSpPr>
        <p:spPr>
          <a:xfrm>
            <a:off x="7109650" y="3840737"/>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87" name="Shape 387"/>
          <p:cNvCxnSpPr>
            <a:stCxn id="386" idx="4"/>
          </p:cNvCxnSpPr>
          <p:nvPr/>
        </p:nvCxnSpPr>
        <p:spPr>
          <a:xfrm>
            <a:off x="7233400" y="4112237"/>
            <a:ext cx="0" cy="346800"/>
          </a:xfrm>
          <a:prstGeom prst="straightConnector1">
            <a:avLst/>
          </a:prstGeom>
          <a:noFill/>
          <a:ln cap="flat" cmpd="sng" w="19050">
            <a:solidFill>
              <a:schemeClr val="dk2"/>
            </a:solidFill>
            <a:prstDash val="solid"/>
            <a:round/>
            <a:headEnd len="lg" w="lg" type="none"/>
            <a:tailEnd len="lg" w="lg" type="none"/>
          </a:ln>
        </p:spPr>
      </p:cxnSp>
      <p:cxnSp>
        <p:nvCxnSpPr>
          <p:cNvPr id="388" name="Shape 388"/>
          <p:cNvCxnSpPr/>
          <p:nvPr/>
        </p:nvCxnSpPr>
        <p:spPr>
          <a:xfrm flipH="1">
            <a:off x="7154799" y="44590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389" name="Shape 389"/>
          <p:cNvCxnSpPr/>
          <p:nvPr/>
        </p:nvCxnSpPr>
        <p:spPr>
          <a:xfrm>
            <a:off x="7233400" y="44590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390" name="Shape 390"/>
          <p:cNvCxnSpPr/>
          <p:nvPr/>
        </p:nvCxnSpPr>
        <p:spPr>
          <a:xfrm>
            <a:off x="7098400" y="4256712"/>
            <a:ext cx="258599" cy="0"/>
          </a:xfrm>
          <a:prstGeom prst="straightConnector1">
            <a:avLst/>
          </a:prstGeom>
          <a:noFill/>
          <a:ln cap="flat" cmpd="sng" w="19050">
            <a:solidFill>
              <a:schemeClr val="dk2"/>
            </a:solidFill>
            <a:prstDash val="solid"/>
            <a:round/>
            <a:headEnd len="lg" w="lg" type="none"/>
            <a:tailEnd len="lg" w="lg" type="none"/>
          </a:ln>
        </p:spPr>
      </p:cxnSp>
      <p:sp>
        <p:nvSpPr>
          <p:cNvPr id="391" name="Shape 391"/>
          <p:cNvSpPr txBox="1"/>
          <p:nvPr/>
        </p:nvSpPr>
        <p:spPr>
          <a:xfrm>
            <a:off x="6665650" y="4538112"/>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Cashier</a:t>
            </a:r>
          </a:p>
        </p:txBody>
      </p:sp>
      <p:sp>
        <p:nvSpPr>
          <p:cNvPr id="392" name="Shape 392"/>
          <p:cNvSpPr/>
          <p:nvPr/>
        </p:nvSpPr>
        <p:spPr>
          <a:xfrm>
            <a:off x="3755775" y="4465937"/>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Log In</a:t>
            </a:r>
          </a:p>
        </p:txBody>
      </p:sp>
      <p:sp>
        <p:nvSpPr>
          <p:cNvPr id="393" name="Shape 393"/>
          <p:cNvSpPr/>
          <p:nvPr/>
        </p:nvSpPr>
        <p:spPr>
          <a:xfrm>
            <a:off x="1786850" y="3880262"/>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94" name="Shape 394"/>
          <p:cNvCxnSpPr>
            <a:stCxn id="393" idx="4"/>
          </p:cNvCxnSpPr>
          <p:nvPr/>
        </p:nvCxnSpPr>
        <p:spPr>
          <a:xfrm>
            <a:off x="1910600" y="4151762"/>
            <a:ext cx="0" cy="346800"/>
          </a:xfrm>
          <a:prstGeom prst="straightConnector1">
            <a:avLst/>
          </a:prstGeom>
          <a:noFill/>
          <a:ln cap="flat" cmpd="sng" w="19050">
            <a:solidFill>
              <a:schemeClr val="dk2"/>
            </a:solidFill>
            <a:prstDash val="solid"/>
            <a:round/>
            <a:headEnd len="lg" w="lg" type="none"/>
            <a:tailEnd len="lg" w="lg" type="none"/>
          </a:ln>
        </p:spPr>
      </p:cxnSp>
      <p:cxnSp>
        <p:nvCxnSpPr>
          <p:cNvPr id="395" name="Shape 395"/>
          <p:cNvCxnSpPr/>
          <p:nvPr/>
        </p:nvCxnSpPr>
        <p:spPr>
          <a:xfrm flipH="1">
            <a:off x="1831999" y="44985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396" name="Shape 396"/>
          <p:cNvCxnSpPr/>
          <p:nvPr/>
        </p:nvCxnSpPr>
        <p:spPr>
          <a:xfrm>
            <a:off x="1910600" y="44985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397" name="Shape 397"/>
          <p:cNvCxnSpPr/>
          <p:nvPr/>
        </p:nvCxnSpPr>
        <p:spPr>
          <a:xfrm>
            <a:off x="1775600" y="4296237"/>
            <a:ext cx="258599" cy="0"/>
          </a:xfrm>
          <a:prstGeom prst="straightConnector1">
            <a:avLst/>
          </a:prstGeom>
          <a:noFill/>
          <a:ln cap="flat" cmpd="sng" w="19050">
            <a:solidFill>
              <a:schemeClr val="dk2"/>
            </a:solidFill>
            <a:prstDash val="solid"/>
            <a:round/>
            <a:headEnd len="lg" w="lg" type="none"/>
            <a:tailEnd len="lg" w="lg" type="none"/>
          </a:ln>
        </p:spPr>
      </p:cxnSp>
      <p:sp>
        <p:nvSpPr>
          <p:cNvPr id="398" name="Shape 398"/>
          <p:cNvSpPr txBox="1"/>
          <p:nvPr/>
        </p:nvSpPr>
        <p:spPr>
          <a:xfrm>
            <a:off x="1342850" y="4577637"/>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Customer</a:t>
            </a:r>
          </a:p>
        </p:txBody>
      </p:sp>
      <p:sp>
        <p:nvSpPr>
          <p:cNvPr id="399" name="Shape 399"/>
          <p:cNvSpPr/>
          <p:nvPr/>
        </p:nvSpPr>
        <p:spPr>
          <a:xfrm>
            <a:off x="3755775" y="5165937"/>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Update Inventory</a:t>
            </a:r>
          </a:p>
        </p:txBody>
      </p:sp>
      <p:cxnSp>
        <p:nvCxnSpPr>
          <p:cNvPr id="400" name="Shape 400"/>
          <p:cNvCxnSpPr>
            <a:endCxn id="384" idx="1"/>
          </p:cNvCxnSpPr>
          <p:nvPr/>
        </p:nvCxnSpPr>
        <p:spPr>
          <a:xfrm flipH="1" rot="10800000">
            <a:off x="2252474" y="3376199"/>
            <a:ext cx="1503299" cy="777300"/>
          </a:xfrm>
          <a:prstGeom prst="straightConnector1">
            <a:avLst/>
          </a:prstGeom>
          <a:noFill/>
          <a:ln cap="flat" cmpd="sng" w="19050">
            <a:solidFill>
              <a:schemeClr val="dk2"/>
            </a:solidFill>
            <a:prstDash val="solid"/>
            <a:round/>
            <a:headEnd len="lg" w="lg" type="none"/>
            <a:tailEnd len="lg" w="lg" type="none"/>
          </a:ln>
        </p:spPr>
      </p:cxnSp>
      <p:cxnSp>
        <p:nvCxnSpPr>
          <p:cNvPr id="401" name="Shape 401"/>
          <p:cNvCxnSpPr>
            <a:endCxn id="385" idx="1"/>
          </p:cNvCxnSpPr>
          <p:nvPr/>
        </p:nvCxnSpPr>
        <p:spPr>
          <a:xfrm flipH="1" rot="10800000">
            <a:off x="2263875" y="4064400"/>
            <a:ext cx="1491900" cy="100500"/>
          </a:xfrm>
          <a:prstGeom prst="straightConnector1">
            <a:avLst/>
          </a:prstGeom>
          <a:noFill/>
          <a:ln cap="flat" cmpd="sng" w="19050">
            <a:solidFill>
              <a:schemeClr val="dk2"/>
            </a:solidFill>
            <a:prstDash val="solid"/>
            <a:round/>
            <a:headEnd len="lg" w="lg" type="none"/>
            <a:tailEnd len="lg" w="lg" type="none"/>
          </a:ln>
        </p:spPr>
      </p:cxnSp>
      <p:cxnSp>
        <p:nvCxnSpPr>
          <p:cNvPr id="402" name="Shape 402"/>
          <p:cNvCxnSpPr>
            <a:endCxn id="384" idx="3"/>
          </p:cNvCxnSpPr>
          <p:nvPr/>
        </p:nvCxnSpPr>
        <p:spPr>
          <a:xfrm rot="10800000">
            <a:off x="5397075" y="3376199"/>
            <a:ext cx="1488300" cy="788700"/>
          </a:xfrm>
          <a:prstGeom prst="straightConnector1">
            <a:avLst/>
          </a:prstGeom>
          <a:noFill/>
          <a:ln cap="flat" cmpd="sng" w="19050">
            <a:solidFill>
              <a:schemeClr val="dk2"/>
            </a:solidFill>
            <a:prstDash val="solid"/>
            <a:round/>
            <a:headEnd len="lg" w="lg" type="none"/>
            <a:tailEnd len="lg" w="lg" type="none"/>
          </a:ln>
        </p:spPr>
      </p:cxnSp>
      <p:cxnSp>
        <p:nvCxnSpPr>
          <p:cNvPr id="403" name="Shape 403"/>
          <p:cNvCxnSpPr>
            <a:endCxn id="385" idx="3"/>
          </p:cNvCxnSpPr>
          <p:nvPr/>
        </p:nvCxnSpPr>
        <p:spPr>
          <a:xfrm rot="10800000">
            <a:off x="5397074" y="4064399"/>
            <a:ext cx="1556700" cy="249000"/>
          </a:xfrm>
          <a:prstGeom prst="straightConnector1">
            <a:avLst/>
          </a:prstGeom>
          <a:noFill/>
          <a:ln cap="flat" cmpd="sng" w="19050">
            <a:solidFill>
              <a:schemeClr val="dk2"/>
            </a:solidFill>
            <a:prstDash val="solid"/>
            <a:round/>
            <a:headEnd len="lg" w="lg" type="none"/>
            <a:tailEnd len="lg" w="lg" type="none"/>
          </a:ln>
        </p:spPr>
      </p:cxnSp>
      <p:cxnSp>
        <p:nvCxnSpPr>
          <p:cNvPr id="404" name="Shape 404"/>
          <p:cNvCxnSpPr>
            <a:endCxn id="392" idx="3"/>
          </p:cNvCxnSpPr>
          <p:nvPr/>
        </p:nvCxnSpPr>
        <p:spPr>
          <a:xfrm flipH="1">
            <a:off x="5397075" y="4381787"/>
            <a:ext cx="1511100" cy="370800"/>
          </a:xfrm>
          <a:prstGeom prst="straightConnector1">
            <a:avLst/>
          </a:prstGeom>
          <a:noFill/>
          <a:ln cap="flat" cmpd="sng" w="19050">
            <a:solidFill>
              <a:schemeClr val="dk2"/>
            </a:solidFill>
            <a:prstDash val="solid"/>
            <a:round/>
            <a:headEnd len="lg" w="lg" type="none"/>
            <a:tailEnd len="lg" w="lg" type="none"/>
          </a:ln>
        </p:spPr>
      </p:cxnSp>
      <p:cxnSp>
        <p:nvCxnSpPr>
          <p:cNvPr id="405" name="Shape 405"/>
          <p:cNvCxnSpPr>
            <a:endCxn id="399" idx="3"/>
          </p:cNvCxnSpPr>
          <p:nvPr/>
        </p:nvCxnSpPr>
        <p:spPr>
          <a:xfrm flipH="1">
            <a:off x="5397075" y="4427487"/>
            <a:ext cx="1590900" cy="1025100"/>
          </a:xfrm>
          <a:prstGeom prst="straightConnector1">
            <a:avLst/>
          </a:prstGeom>
          <a:noFill/>
          <a:ln cap="flat" cmpd="sng" w="19050">
            <a:solidFill>
              <a:schemeClr val="dk2"/>
            </a:solidFill>
            <a:prstDash val="solid"/>
            <a:round/>
            <a:headEnd len="lg" w="lg" type="none"/>
            <a:tailEnd len="lg" w="lg" type="none"/>
          </a:ln>
        </p:spPr>
      </p:cxnSp>
      <p:sp>
        <p:nvSpPr>
          <p:cNvPr id="406" name="Shape 406"/>
          <p:cNvSpPr txBox="1"/>
          <p:nvPr/>
        </p:nvSpPr>
        <p:spPr>
          <a:xfrm>
            <a:off x="228225" y="1700225"/>
            <a:ext cx="8915699" cy="688499"/>
          </a:xfrm>
          <a:prstGeom prst="rect">
            <a:avLst/>
          </a:prstGeom>
          <a:noFill/>
          <a:ln>
            <a:noFill/>
          </a:ln>
        </p:spPr>
        <p:txBody>
          <a:bodyPr anchorCtr="0" anchor="t" bIns="91425" lIns="91425" rIns="91425" tIns="91425">
            <a:noAutofit/>
          </a:bodyPr>
          <a:lstStyle/>
          <a:p>
            <a:pPr>
              <a:spcBef>
                <a:spcPts val="0"/>
              </a:spcBef>
              <a:buNone/>
            </a:pPr>
            <a:r>
              <a:rPr lang="en" sz="2400"/>
              <a:t>The system boundary will affect your actors and use-cases.</a:t>
            </a:r>
          </a:p>
        </p:txBody>
      </p:sp>
      <p:sp>
        <p:nvSpPr>
          <p:cNvPr id="407" name="Shape 407"/>
          <p:cNvSpPr/>
          <p:nvPr/>
        </p:nvSpPr>
        <p:spPr>
          <a:xfrm>
            <a:off x="2626836" y="2671000"/>
            <a:ext cx="3686699" cy="3379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Grocery Store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408" name="Shape 4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07"/>
                                        </p:tgtEl>
                                      </p:cBhvr>
                                    </p:animEffect>
                                    <p:set>
                                      <p:cBhvr>
                                        <p:cTn dur="1" fill="hold">
                                          <p:stCondLst>
                                            <p:cond delay="0"/>
                                          </p:stCondLst>
                                        </p:cTn>
                                        <p:tgtEl>
                                          <p:spTgt spid="40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54" name="Shape 5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pPr>
            <a:r>
              <a:rPr lang="en"/>
              <a:t>Understand the concept of stakeholders.</a:t>
            </a:r>
          </a:p>
          <a:p>
            <a:pPr indent="-228600" lvl="0" marL="457200" rtl="0">
              <a:spcBef>
                <a:spcPts val="0"/>
              </a:spcBef>
            </a:pPr>
            <a:r>
              <a:rPr lang="en"/>
              <a:t>Discuss techniques for getting the information needed to develop a system.</a:t>
            </a:r>
          </a:p>
          <a:p>
            <a:pPr indent="-228600" lvl="0" marL="457200" rtl="0">
              <a:spcBef>
                <a:spcPts val="0"/>
              </a:spcBef>
            </a:pPr>
            <a:r>
              <a:rPr lang="en"/>
              <a:t>Discuss use cases and their role in brainstorming and explaining requirements.</a:t>
            </a:r>
          </a:p>
        </p:txBody>
      </p:sp>
      <p:sp>
        <p:nvSpPr>
          <p:cNvPr id="55" name="Shape 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sp>
        <p:nvSpPr>
          <p:cNvPr id="413" name="Shape 413"/>
          <p:cNvSpPr/>
          <p:nvPr/>
        </p:nvSpPr>
        <p:spPr>
          <a:xfrm>
            <a:off x="922800" y="2741825"/>
            <a:ext cx="2291400" cy="31118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Forecast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rtl="0">
              <a:spcBef>
                <a:spcPts val="0"/>
              </a:spcBef>
              <a:buNone/>
            </a:pPr>
            <a:r>
              <a:t/>
            </a:r>
            <a:endParaRPr/>
          </a:p>
          <a:p>
            <a:pPr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414" name="Shape 414"/>
          <p:cNvSpPr txBox="1"/>
          <p:nvPr>
            <p:ph type="title"/>
          </p:nvPr>
        </p:nvSpPr>
        <p:spPr>
          <a:xfrm>
            <a:off x="457200" y="274650"/>
            <a:ext cx="8568900" cy="1143299"/>
          </a:xfrm>
          <a:prstGeom prst="rect">
            <a:avLst/>
          </a:prstGeom>
        </p:spPr>
        <p:txBody>
          <a:bodyPr anchorCtr="0" anchor="b" bIns="91425" lIns="91425" rIns="91425" tIns="91425">
            <a:noAutofit/>
          </a:bodyPr>
          <a:lstStyle/>
          <a:p>
            <a:pPr lvl="0" rtl="0">
              <a:spcBef>
                <a:spcPts val="0"/>
              </a:spcBef>
              <a:buNone/>
            </a:pPr>
            <a:r>
              <a:rPr lang="en"/>
              <a:t>System Boundary - Weather Forecast</a:t>
            </a:r>
          </a:p>
        </p:txBody>
      </p:sp>
      <p:sp>
        <p:nvSpPr>
          <p:cNvPr id="415" name="Shape 415"/>
          <p:cNvSpPr/>
          <p:nvPr/>
        </p:nvSpPr>
        <p:spPr>
          <a:xfrm>
            <a:off x="1292650" y="31075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Temperature</a:t>
            </a:r>
          </a:p>
        </p:txBody>
      </p:sp>
      <p:sp>
        <p:nvSpPr>
          <p:cNvPr id="416" name="Shape 416"/>
          <p:cNvSpPr/>
          <p:nvPr/>
        </p:nvSpPr>
        <p:spPr>
          <a:xfrm>
            <a:off x="1292650" y="37957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Humidity</a:t>
            </a:r>
          </a:p>
        </p:txBody>
      </p:sp>
      <p:sp>
        <p:nvSpPr>
          <p:cNvPr id="417" name="Shape 417"/>
          <p:cNvSpPr/>
          <p:nvPr/>
        </p:nvSpPr>
        <p:spPr>
          <a:xfrm>
            <a:off x="1309900" y="5115887"/>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Statistics</a:t>
            </a:r>
          </a:p>
        </p:txBody>
      </p:sp>
      <p:sp>
        <p:nvSpPr>
          <p:cNvPr id="418" name="Shape 418"/>
          <p:cNvSpPr/>
          <p:nvPr/>
        </p:nvSpPr>
        <p:spPr>
          <a:xfrm>
            <a:off x="231300" y="3521725"/>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19" name="Shape 419"/>
          <p:cNvCxnSpPr>
            <a:stCxn id="418" idx="4"/>
          </p:cNvCxnSpPr>
          <p:nvPr/>
        </p:nvCxnSpPr>
        <p:spPr>
          <a:xfrm>
            <a:off x="355050" y="3793224"/>
            <a:ext cx="0" cy="346800"/>
          </a:xfrm>
          <a:prstGeom prst="straightConnector1">
            <a:avLst/>
          </a:prstGeom>
          <a:noFill/>
          <a:ln cap="flat" cmpd="sng" w="19050">
            <a:solidFill>
              <a:schemeClr val="dk2"/>
            </a:solidFill>
            <a:prstDash val="solid"/>
            <a:round/>
            <a:headEnd len="lg" w="lg" type="none"/>
            <a:tailEnd len="lg" w="lg" type="none"/>
          </a:ln>
        </p:spPr>
      </p:cxnSp>
      <p:cxnSp>
        <p:nvCxnSpPr>
          <p:cNvPr id="420" name="Shape 420"/>
          <p:cNvCxnSpPr/>
          <p:nvPr/>
        </p:nvCxnSpPr>
        <p:spPr>
          <a:xfrm flipH="1">
            <a:off x="276449" y="414002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21" name="Shape 421"/>
          <p:cNvCxnSpPr/>
          <p:nvPr/>
        </p:nvCxnSpPr>
        <p:spPr>
          <a:xfrm>
            <a:off x="355050" y="414002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22" name="Shape 422"/>
          <p:cNvCxnSpPr/>
          <p:nvPr/>
        </p:nvCxnSpPr>
        <p:spPr>
          <a:xfrm>
            <a:off x="220050" y="3937700"/>
            <a:ext cx="258599" cy="0"/>
          </a:xfrm>
          <a:prstGeom prst="straightConnector1">
            <a:avLst/>
          </a:prstGeom>
          <a:noFill/>
          <a:ln cap="flat" cmpd="sng" w="19050">
            <a:solidFill>
              <a:schemeClr val="dk2"/>
            </a:solidFill>
            <a:prstDash val="solid"/>
            <a:round/>
            <a:headEnd len="lg" w="lg" type="none"/>
            <a:tailEnd len="lg" w="lg" type="none"/>
          </a:ln>
        </p:spPr>
      </p:cxnSp>
      <p:sp>
        <p:nvSpPr>
          <p:cNvPr id="423" name="Shape 423"/>
          <p:cNvSpPr txBox="1"/>
          <p:nvPr/>
        </p:nvSpPr>
        <p:spPr>
          <a:xfrm>
            <a:off x="-212700" y="4219100"/>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User</a:t>
            </a:r>
          </a:p>
        </p:txBody>
      </p:sp>
      <p:sp>
        <p:nvSpPr>
          <p:cNvPr id="424" name="Shape 424"/>
          <p:cNvSpPr/>
          <p:nvPr/>
        </p:nvSpPr>
        <p:spPr>
          <a:xfrm>
            <a:off x="3810500" y="24707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25" name="Shape 425"/>
          <p:cNvCxnSpPr>
            <a:stCxn id="424" idx="4"/>
          </p:cNvCxnSpPr>
          <p:nvPr/>
        </p:nvCxnSpPr>
        <p:spPr>
          <a:xfrm>
            <a:off x="3934250" y="2742199"/>
            <a:ext cx="0" cy="346800"/>
          </a:xfrm>
          <a:prstGeom prst="straightConnector1">
            <a:avLst/>
          </a:prstGeom>
          <a:noFill/>
          <a:ln cap="flat" cmpd="sng" w="19050">
            <a:solidFill>
              <a:schemeClr val="dk2"/>
            </a:solidFill>
            <a:prstDash val="solid"/>
            <a:round/>
            <a:headEnd len="lg" w="lg" type="none"/>
            <a:tailEnd len="lg" w="lg" type="none"/>
          </a:ln>
        </p:spPr>
      </p:cxnSp>
      <p:cxnSp>
        <p:nvCxnSpPr>
          <p:cNvPr id="426" name="Shape 426"/>
          <p:cNvCxnSpPr/>
          <p:nvPr/>
        </p:nvCxnSpPr>
        <p:spPr>
          <a:xfrm flipH="1">
            <a:off x="3855649" y="30890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27" name="Shape 427"/>
          <p:cNvCxnSpPr/>
          <p:nvPr/>
        </p:nvCxnSpPr>
        <p:spPr>
          <a:xfrm>
            <a:off x="3934250" y="30890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28" name="Shape 428"/>
          <p:cNvCxnSpPr/>
          <p:nvPr/>
        </p:nvCxnSpPr>
        <p:spPr>
          <a:xfrm>
            <a:off x="3799250" y="2886675"/>
            <a:ext cx="258599" cy="0"/>
          </a:xfrm>
          <a:prstGeom prst="straightConnector1">
            <a:avLst/>
          </a:prstGeom>
          <a:noFill/>
          <a:ln cap="flat" cmpd="sng" w="19050">
            <a:solidFill>
              <a:schemeClr val="dk2"/>
            </a:solidFill>
            <a:prstDash val="solid"/>
            <a:round/>
            <a:headEnd len="lg" w="lg" type="none"/>
            <a:tailEnd len="lg" w="lg" type="none"/>
          </a:ln>
        </p:spPr>
      </p:cxnSp>
      <p:sp>
        <p:nvSpPr>
          <p:cNvPr id="429" name="Shape 429"/>
          <p:cNvSpPr txBox="1"/>
          <p:nvPr/>
        </p:nvSpPr>
        <p:spPr>
          <a:xfrm>
            <a:off x="3300550" y="3168075"/>
            <a:ext cx="1571999" cy="271499"/>
          </a:xfrm>
          <a:prstGeom prst="rect">
            <a:avLst/>
          </a:prstGeom>
          <a:noFill/>
          <a:ln>
            <a:noFill/>
          </a:ln>
        </p:spPr>
        <p:txBody>
          <a:bodyPr anchorCtr="0" anchor="t" bIns="91425" lIns="91425" rIns="91425" tIns="91425">
            <a:noAutofit/>
          </a:bodyPr>
          <a:lstStyle/>
          <a:p>
            <a:pPr lvl="0" rtl="0" algn="ctr">
              <a:spcBef>
                <a:spcPts val="0"/>
              </a:spcBef>
              <a:buNone/>
            </a:pPr>
            <a:r>
              <a:rPr lang="en"/>
              <a:t>Temperature Sensor</a:t>
            </a:r>
          </a:p>
        </p:txBody>
      </p:sp>
      <p:sp>
        <p:nvSpPr>
          <p:cNvPr id="430" name="Shape 430"/>
          <p:cNvSpPr/>
          <p:nvPr/>
        </p:nvSpPr>
        <p:spPr>
          <a:xfrm>
            <a:off x="3799500" y="3720975"/>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31" name="Shape 431"/>
          <p:cNvCxnSpPr>
            <a:stCxn id="430" idx="4"/>
          </p:cNvCxnSpPr>
          <p:nvPr/>
        </p:nvCxnSpPr>
        <p:spPr>
          <a:xfrm>
            <a:off x="3923250" y="3992474"/>
            <a:ext cx="0" cy="346800"/>
          </a:xfrm>
          <a:prstGeom prst="straightConnector1">
            <a:avLst/>
          </a:prstGeom>
          <a:noFill/>
          <a:ln cap="flat" cmpd="sng" w="19050">
            <a:solidFill>
              <a:schemeClr val="dk2"/>
            </a:solidFill>
            <a:prstDash val="solid"/>
            <a:round/>
            <a:headEnd len="lg" w="lg" type="none"/>
            <a:tailEnd len="lg" w="lg" type="none"/>
          </a:ln>
        </p:spPr>
      </p:cxnSp>
      <p:cxnSp>
        <p:nvCxnSpPr>
          <p:cNvPr id="432" name="Shape 432"/>
          <p:cNvCxnSpPr/>
          <p:nvPr/>
        </p:nvCxnSpPr>
        <p:spPr>
          <a:xfrm flipH="1">
            <a:off x="3844649" y="43392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33" name="Shape 433"/>
          <p:cNvCxnSpPr/>
          <p:nvPr/>
        </p:nvCxnSpPr>
        <p:spPr>
          <a:xfrm>
            <a:off x="3923250" y="43392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34" name="Shape 434"/>
          <p:cNvCxnSpPr/>
          <p:nvPr/>
        </p:nvCxnSpPr>
        <p:spPr>
          <a:xfrm>
            <a:off x="3788250" y="4136950"/>
            <a:ext cx="258599" cy="0"/>
          </a:xfrm>
          <a:prstGeom prst="straightConnector1">
            <a:avLst/>
          </a:prstGeom>
          <a:noFill/>
          <a:ln cap="flat" cmpd="sng" w="19050">
            <a:solidFill>
              <a:schemeClr val="dk2"/>
            </a:solidFill>
            <a:prstDash val="solid"/>
            <a:round/>
            <a:headEnd len="lg" w="lg" type="none"/>
            <a:tailEnd len="lg" w="lg" type="none"/>
          </a:ln>
        </p:spPr>
      </p:cxnSp>
      <p:sp>
        <p:nvSpPr>
          <p:cNvPr id="435" name="Shape 435"/>
          <p:cNvSpPr txBox="1"/>
          <p:nvPr/>
        </p:nvSpPr>
        <p:spPr>
          <a:xfrm>
            <a:off x="3289550" y="4418350"/>
            <a:ext cx="1289400" cy="271499"/>
          </a:xfrm>
          <a:prstGeom prst="rect">
            <a:avLst/>
          </a:prstGeom>
          <a:noFill/>
          <a:ln>
            <a:noFill/>
          </a:ln>
        </p:spPr>
        <p:txBody>
          <a:bodyPr anchorCtr="0" anchor="t" bIns="91425" lIns="91425" rIns="91425" tIns="91425">
            <a:noAutofit/>
          </a:bodyPr>
          <a:lstStyle/>
          <a:p>
            <a:pPr lvl="0" rtl="0" algn="ctr">
              <a:spcBef>
                <a:spcPts val="0"/>
              </a:spcBef>
              <a:buNone/>
            </a:pPr>
            <a:r>
              <a:rPr lang="en"/>
              <a:t>Humidity Sensor</a:t>
            </a:r>
          </a:p>
        </p:txBody>
      </p:sp>
      <p:sp>
        <p:nvSpPr>
          <p:cNvPr id="436" name="Shape 436"/>
          <p:cNvSpPr/>
          <p:nvPr/>
        </p:nvSpPr>
        <p:spPr>
          <a:xfrm>
            <a:off x="3793800" y="4986575"/>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37" name="Shape 437"/>
          <p:cNvCxnSpPr>
            <a:stCxn id="436" idx="4"/>
          </p:cNvCxnSpPr>
          <p:nvPr/>
        </p:nvCxnSpPr>
        <p:spPr>
          <a:xfrm>
            <a:off x="3917550" y="5258074"/>
            <a:ext cx="0" cy="346800"/>
          </a:xfrm>
          <a:prstGeom prst="straightConnector1">
            <a:avLst/>
          </a:prstGeom>
          <a:noFill/>
          <a:ln cap="flat" cmpd="sng" w="19050">
            <a:solidFill>
              <a:schemeClr val="dk2"/>
            </a:solidFill>
            <a:prstDash val="solid"/>
            <a:round/>
            <a:headEnd len="lg" w="lg" type="none"/>
            <a:tailEnd len="lg" w="lg" type="none"/>
          </a:ln>
        </p:spPr>
      </p:cxnSp>
      <p:cxnSp>
        <p:nvCxnSpPr>
          <p:cNvPr id="438" name="Shape 438"/>
          <p:cNvCxnSpPr/>
          <p:nvPr/>
        </p:nvCxnSpPr>
        <p:spPr>
          <a:xfrm flipH="1">
            <a:off x="3838949" y="56048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39" name="Shape 439"/>
          <p:cNvCxnSpPr/>
          <p:nvPr/>
        </p:nvCxnSpPr>
        <p:spPr>
          <a:xfrm>
            <a:off x="3917550" y="56048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40" name="Shape 440"/>
          <p:cNvCxnSpPr/>
          <p:nvPr/>
        </p:nvCxnSpPr>
        <p:spPr>
          <a:xfrm>
            <a:off x="3782550" y="5402550"/>
            <a:ext cx="258599" cy="0"/>
          </a:xfrm>
          <a:prstGeom prst="straightConnector1">
            <a:avLst/>
          </a:prstGeom>
          <a:noFill/>
          <a:ln cap="flat" cmpd="sng" w="19050">
            <a:solidFill>
              <a:schemeClr val="dk2"/>
            </a:solidFill>
            <a:prstDash val="solid"/>
            <a:round/>
            <a:headEnd len="lg" w="lg" type="none"/>
            <a:tailEnd len="lg" w="lg" type="none"/>
          </a:ln>
        </p:spPr>
      </p:cxnSp>
      <p:sp>
        <p:nvSpPr>
          <p:cNvPr id="441" name="Shape 441"/>
          <p:cNvSpPr txBox="1"/>
          <p:nvPr/>
        </p:nvSpPr>
        <p:spPr>
          <a:xfrm>
            <a:off x="3283850" y="5683950"/>
            <a:ext cx="1289400" cy="271499"/>
          </a:xfrm>
          <a:prstGeom prst="rect">
            <a:avLst/>
          </a:prstGeom>
          <a:noFill/>
          <a:ln>
            <a:noFill/>
          </a:ln>
        </p:spPr>
        <p:txBody>
          <a:bodyPr anchorCtr="0" anchor="t" bIns="91425" lIns="91425" rIns="91425" tIns="91425">
            <a:noAutofit/>
          </a:bodyPr>
          <a:lstStyle/>
          <a:p>
            <a:pPr lvl="0" rtl="0" algn="ctr">
              <a:spcBef>
                <a:spcPts val="0"/>
              </a:spcBef>
              <a:buNone/>
            </a:pPr>
            <a:r>
              <a:rPr lang="en"/>
              <a:t>Historical Database</a:t>
            </a:r>
          </a:p>
        </p:txBody>
      </p:sp>
      <p:cxnSp>
        <p:nvCxnSpPr>
          <p:cNvPr id="442" name="Shape 442"/>
          <p:cNvCxnSpPr>
            <a:endCxn id="415" idx="1"/>
          </p:cNvCxnSpPr>
          <p:nvPr/>
        </p:nvCxnSpPr>
        <p:spPr>
          <a:xfrm flipH="1" rot="10800000">
            <a:off x="661750" y="3394225"/>
            <a:ext cx="630899" cy="560700"/>
          </a:xfrm>
          <a:prstGeom prst="straightConnector1">
            <a:avLst/>
          </a:prstGeom>
          <a:noFill/>
          <a:ln cap="flat" cmpd="sng" w="19050">
            <a:solidFill>
              <a:schemeClr val="dk2"/>
            </a:solidFill>
            <a:prstDash val="solid"/>
            <a:round/>
            <a:headEnd len="lg" w="lg" type="none"/>
            <a:tailEnd len="lg" w="lg" type="none"/>
          </a:ln>
        </p:spPr>
      </p:cxnSp>
      <p:cxnSp>
        <p:nvCxnSpPr>
          <p:cNvPr id="443" name="Shape 443"/>
          <p:cNvCxnSpPr>
            <a:endCxn id="416" idx="1"/>
          </p:cNvCxnSpPr>
          <p:nvPr/>
        </p:nvCxnSpPr>
        <p:spPr>
          <a:xfrm>
            <a:off x="673150" y="3954925"/>
            <a:ext cx="619500" cy="127500"/>
          </a:xfrm>
          <a:prstGeom prst="straightConnector1">
            <a:avLst/>
          </a:prstGeom>
          <a:noFill/>
          <a:ln cap="flat" cmpd="sng" w="19050">
            <a:solidFill>
              <a:schemeClr val="dk2"/>
            </a:solidFill>
            <a:prstDash val="solid"/>
            <a:round/>
            <a:headEnd len="lg" w="lg" type="none"/>
            <a:tailEnd len="lg" w="lg" type="none"/>
          </a:ln>
        </p:spPr>
      </p:cxnSp>
      <p:cxnSp>
        <p:nvCxnSpPr>
          <p:cNvPr id="444" name="Shape 444"/>
          <p:cNvCxnSpPr>
            <a:endCxn id="417" idx="1"/>
          </p:cNvCxnSpPr>
          <p:nvPr/>
        </p:nvCxnSpPr>
        <p:spPr>
          <a:xfrm>
            <a:off x="696099" y="3993737"/>
            <a:ext cx="613800" cy="1408800"/>
          </a:xfrm>
          <a:prstGeom prst="straightConnector1">
            <a:avLst/>
          </a:prstGeom>
          <a:noFill/>
          <a:ln cap="flat" cmpd="sng" w="19050">
            <a:solidFill>
              <a:schemeClr val="dk2"/>
            </a:solidFill>
            <a:prstDash val="solid"/>
            <a:round/>
            <a:headEnd len="lg" w="lg" type="none"/>
            <a:tailEnd len="lg" w="lg" type="none"/>
          </a:ln>
        </p:spPr>
      </p:cxnSp>
      <p:cxnSp>
        <p:nvCxnSpPr>
          <p:cNvPr id="445" name="Shape 445"/>
          <p:cNvCxnSpPr>
            <a:stCxn id="415" idx="3"/>
          </p:cNvCxnSpPr>
          <p:nvPr/>
        </p:nvCxnSpPr>
        <p:spPr>
          <a:xfrm flipH="1" rot="10800000">
            <a:off x="2933950" y="2859325"/>
            <a:ext cx="763199" cy="534900"/>
          </a:xfrm>
          <a:prstGeom prst="straightConnector1">
            <a:avLst/>
          </a:prstGeom>
          <a:noFill/>
          <a:ln cap="flat" cmpd="sng" w="19050">
            <a:solidFill>
              <a:schemeClr val="dk2"/>
            </a:solidFill>
            <a:prstDash val="solid"/>
            <a:round/>
            <a:headEnd len="lg" w="lg" type="none"/>
            <a:tailEnd len="lg" w="lg" type="none"/>
          </a:ln>
        </p:spPr>
      </p:cxnSp>
      <p:cxnSp>
        <p:nvCxnSpPr>
          <p:cNvPr id="446" name="Shape 446"/>
          <p:cNvCxnSpPr>
            <a:stCxn id="416" idx="3"/>
          </p:cNvCxnSpPr>
          <p:nvPr/>
        </p:nvCxnSpPr>
        <p:spPr>
          <a:xfrm>
            <a:off x="2933950" y="4082425"/>
            <a:ext cx="717599" cy="43500"/>
          </a:xfrm>
          <a:prstGeom prst="straightConnector1">
            <a:avLst/>
          </a:prstGeom>
          <a:noFill/>
          <a:ln cap="flat" cmpd="sng" w="19050">
            <a:solidFill>
              <a:schemeClr val="dk2"/>
            </a:solidFill>
            <a:prstDash val="solid"/>
            <a:round/>
            <a:headEnd len="lg" w="lg" type="none"/>
            <a:tailEnd len="lg" w="lg" type="none"/>
          </a:ln>
        </p:spPr>
      </p:cxnSp>
      <p:cxnSp>
        <p:nvCxnSpPr>
          <p:cNvPr id="447" name="Shape 447"/>
          <p:cNvCxnSpPr>
            <a:stCxn id="417" idx="3"/>
          </p:cNvCxnSpPr>
          <p:nvPr/>
        </p:nvCxnSpPr>
        <p:spPr>
          <a:xfrm>
            <a:off x="2951200" y="5402537"/>
            <a:ext cx="665999" cy="6300"/>
          </a:xfrm>
          <a:prstGeom prst="straightConnector1">
            <a:avLst/>
          </a:prstGeom>
          <a:noFill/>
          <a:ln cap="flat" cmpd="sng" w="19050">
            <a:solidFill>
              <a:schemeClr val="dk2"/>
            </a:solidFill>
            <a:prstDash val="solid"/>
            <a:round/>
            <a:headEnd len="lg" w="lg" type="none"/>
            <a:tailEnd len="lg" w="lg" type="none"/>
          </a:ln>
        </p:spPr>
      </p:cxnSp>
      <p:sp>
        <p:nvSpPr>
          <p:cNvPr id="448" name="Shape 448"/>
          <p:cNvSpPr txBox="1"/>
          <p:nvPr/>
        </p:nvSpPr>
        <p:spPr>
          <a:xfrm>
            <a:off x="228225" y="1700225"/>
            <a:ext cx="8915699" cy="688499"/>
          </a:xfrm>
          <a:prstGeom prst="rect">
            <a:avLst/>
          </a:prstGeom>
          <a:noFill/>
          <a:ln>
            <a:noFill/>
          </a:ln>
        </p:spPr>
        <p:txBody>
          <a:bodyPr anchorCtr="0" anchor="t" bIns="91425" lIns="91425" rIns="91425" tIns="91425">
            <a:noAutofit/>
          </a:bodyPr>
          <a:lstStyle/>
          <a:p>
            <a:pPr lvl="0" rtl="0">
              <a:spcBef>
                <a:spcPts val="0"/>
              </a:spcBef>
              <a:buNone/>
            </a:pPr>
            <a:r>
              <a:rPr lang="en" sz="2400"/>
              <a:t>The system boundary will affect your actors and use-cases.</a:t>
            </a:r>
          </a:p>
        </p:txBody>
      </p:sp>
      <p:sp>
        <p:nvSpPr>
          <p:cNvPr id="449" name="Shape 449"/>
          <p:cNvSpPr txBox="1"/>
          <p:nvPr/>
        </p:nvSpPr>
        <p:spPr>
          <a:xfrm>
            <a:off x="4872500" y="2384900"/>
            <a:ext cx="3971099" cy="3788399"/>
          </a:xfrm>
          <a:prstGeom prst="rect">
            <a:avLst/>
          </a:prstGeom>
          <a:solidFill>
            <a:srgbClr val="FFFFFF"/>
          </a:solidFill>
          <a:ln>
            <a:noFill/>
          </a:ln>
        </p:spPr>
        <p:txBody>
          <a:bodyPr anchorCtr="0" anchor="t" bIns="91425" lIns="91425" rIns="91425" tIns="91425">
            <a:noAutofit/>
          </a:bodyPr>
          <a:lstStyle/>
          <a:p>
            <a:pPr rtl="0">
              <a:spcBef>
                <a:spcPts val="0"/>
              </a:spcBef>
              <a:buNone/>
            </a:pPr>
            <a:r>
              <a:rPr b="1" lang="en" sz="1800"/>
              <a:t>Option 1: Software Boundary</a:t>
            </a:r>
          </a:p>
          <a:p>
            <a:pPr rtl="0">
              <a:spcBef>
                <a:spcPts val="0"/>
              </a:spcBef>
              <a:buNone/>
            </a:pPr>
            <a:r>
              <a:t/>
            </a:r>
            <a:endParaRPr sz="1800"/>
          </a:p>
          <a:p>
            <a:pPr indent="-342900" lvl="0" marL="457200" rtl="0">
              <a:spcBef>
                <a:spcPts val="0"/>
              </a:spcBef>
              <a:buSzPct val="100000"/>
              <a:buChar char="●"/>
            </a:pPr>
            <a:r>
              <a:rPr lang="en" sz="1800"/>
              <a:t>System is just the software. Users, Sensors, and Database are all actors.</a:t>
            </a:r>
          </a:p>
          <a:p>
            <a:pPr indent="-342900" lvl="0" marL="457200" rtl="0">
              <a:spcBef>
                <a:spcPts val="0"/>
              </a:spcBef>
              <a:buSzPct val="100000"/>
              <a:buChar char="●"/>
            </a:pPr>
            <a:r>
              <a:rPr lang="en" sz="1800"/>
              <a:t>Four use-cases: Get Temperature, Get Humidity, Get Statistics, Update Records.</a:t>
            </a:r>
          </a:p>
        </p:txBody>
      </p:sp>
      <p:sp>
        <p:nvSpPr>
          <p:cNvPr id="450" name="Shape 450"/>
          <p:cNvSpPr/>
          <p:nvPr/>
        </p:nvSpPr>
        <p:spPr>
          <a:xfrm>
            <a:off x="1285525" y="44558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Update Records</a:t>
            </a:r>
          </a:p>
        </p:txBody>
      </p:sp>
      <p:cxnSp>
        <p:nvCxnSpPr>
          <p:cNvPr id="451" name="Shape 451"/>
          <p:cNvCxnSpPr>
            <a:endCxn id="450" idx="3"/>
          </p:cNvCxnSpPr>
          <p:nvPr/>
        </p:nvCxnSpPr>
        <p:spPr>
          <a:xfrm flipH="1">
            <a:off x="2926825" y="2875574"/>
            <a:ext cx="804600" cy="1866900"/>
          </a:xfrm>
          <a:prstGeom prst="straightConnector1">
            <a:avLst/>
          </a:prstGeom>
          <a:noFill/>
          <a:ln cap="flat" cmpd="sng" w="19050">
            <a:solidFill>
              <a:schemeClr val="dk2"/>
            </a:solidFill>
            <a:prstDash val="solid"/>
            <a:round/>
            <a:headEnd len="lg" w="lg" type="none"/>
            <a:tailEnd len="lg" w="lg" type="none"/>
          </a:ln>
        </p:spPr>
      </p:cxnSp>
      <p:cxnSp>
        <p:nvCxnSpPr>
          <p:cNvPr id="452" name="Shape 452"/>
          <p:cNvCxnSpPr>
            <a:endCxn id="450" idx="3"/>
          </p:cNvCxnSpPr>
          <p:nvPr/>
        </p:nvCxnSpPr>
        <p:spPr>
          <a:xfrm flipH="1">
            <a:off x="2926825" y="4130775"/>
            <a:ext cx="702000" cy="611700"/>
          </a:xfrm>
          <a:prstGeom prst="straightConnector1">
            <a:avLst/>
          </a:prstGeom>
          <a:noFill/>
          <a:ln cap="flat" cmpd="sng" w="19050">
            <a:solidFill>
              <a:schemeClr val="dk2"/>
            </a:solidFill>
            <a:prstDash val="solid"/>
            <a:round/>
            <a:headEnd len="lg" w="lg" type="none"/>
            <a:tailEnd len="lg" w="lg" type="none"/>
          </a:ln>
        </p:spPr>
      </p:cxnSp>
      <p:cxnSp>
        <p:nvCxnSpPr>
          <p:cNvPr id="453" name="Shape 453"/>
          <p:cNvCxnSpPr>
            <a:stCxn id="450" idx="3"/>
          </p:cNvCxnSpPr>
          <p:nvPr/>
        </p:nvCxnSpPr>
        <p:spPr>
          <a:xfrm>
            <a:off x="2926825" y="4742475"/>
            <a:ext cx="747599" cy="666300"/>
          </a:xfrm>
          <a:prstGeom prst="straightConnector1">
            <a:avLst/>
          </a:prstGeom>
          <a:noFill/>
          <a:ln cap="flat" cmpd="sng" w="19050">
            <a:solidFill>
              <a:schemeClr val="dk2"/>
            </a:solidFill>
            <a:prstDash val="solid"/>
            <a:round/>
            <a:headEnd len="lg" w="lg" type="none"/>
            <a:tailEnd len="lg" w="lg" type="none"/>
          </a:ln>
        </p:spPr>
      </p:cxnSp>
      <p:sp>
        <p:nvSpPr>
          <p:cNvPr id="454" name="Shape 454"/>
          <p:cNvSpPr txBox="1"/>
          <p:nvPr/>
        </p:nvSpPr>
        <p:spPr>
          <a:xfrm>
            <a:off x="4883900" y="2384900"/>
            <a:ext cx="3971099" cy="37883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b="1" lang="en" sz="1800"/>
              <a:t>Option 2: Computer Boundary</a:t>
            </a:r>
          </a:p>
          <a:p>
            <a:pPr lvl="0" rtl="0">
              <a:spcBef>
                <a:spcPts val="0"/>
              </a:spcBef>
              <a:buNone/>
            </a:pPr>
            <a:r>
              <a:t/>
            </a:r>
            <a:endParaRPr sz="1800"/>
          </a:p>
          <a:p>
            <a:pPr indent="-342900" lvl="0" marL="457200" rtl="0">
              <a:spcBef>
                <a:spcPts val="0"/>
              </a:spcBef>
              <a:buSzPct val="100000"/>
              <a:buChar char="●"/>
            </a:pPr>
            <a:r>
              <a:rPr lang="en" sz="1800"/>
              <a:t>System is the computer unit. Database is no longer an external actor.</a:t>
            </a:r>
          </a:p>
          <a:p>
            <a:pPr indent="-342900" lvl="0" marL="457200" rtl="0">
              <a:spcBef>
                <a:spcPts val="0"/>
              </a:spcBef>
              <a:buSzPct val="100000"/>
              <a:buChar char="●"/>
            </a:pPr>
            <a:r>
              <a:rPr lang="en" sz="1800"/>
              <a:t>Still four use-cases: Get Temperature, Get Humidity, Get Statistics, Update Records.</a:t>
            </a:r>
          </a:p>
        </p:txBody>
      </p:sp>
      <p:sp>
        <p:nvSpPr>
          <p:cNvPr id="455" name="Shape 455"/>
          <p:cNvSpPr txBox="1"/>
          <p:nvPr/>
        </p:nvSpPr>
        <p:spPr>
          <a:xfrm>
            <a:off x="4905900" y="2384900"/>
            <a:ext cx="3971099" cy="37883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b="1" lang="en" sz="1800"/>
              <a:t>Option 3: Computer+Sensors Boundary</a:t>
            </a:r>
          </a:p>
          <a:p>
            <a:pPr lvl="0" rtl="0">
              <a:spcBef>
                <a:spcPts val="0"/>
              </a:spcBef>
              <a:buNone/>
            </a:pPr>
            <a:r>
              <a:t/>
            </a:r>
            <a:endParaRPr sz="1800"/>
          </a:p>
          <a:p>
            <a:pPr indent="-342900" lvl="0" marL="457200" rtl="0">
              <a:spcBef>
                <a:spcPts val="0"/>
              </a:spcBef>
              <a:buSzPct val="100000"/>
              <a:buChar char="●"/>
            </a:pPr>
            <a:r>
              <a:rPr lang="en" sz="1800"/>
              <a:t>System is everything you get with purchase. Sensors are internal now.</a:t>
            </a:r>
          </a:p>
          <a:p>
            <a:pPr indent="-342900" lvl="0" marL="457200" rtl="0">
              <a:spcBef>
                <a:spcPts val="0"/>
              </a:spcBef>
              <a:buSzPct val="100000"/>
              <a:buChar char="●"/>
            </a:pPr>
            <a:r>
              <a:rPr lang="en" sz="1800"/>
              <a:t>Eliminates the Update Records use-case.</a:t>
            </a:r>
          </a:p>
        </p:txBody>
      </p:sp>
      <p:sp>
        <p:nvSpPr>
          <p:cNvPr id="456" name="Shape 4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30</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
                                        <p:tgtEl>
                                          <p:spTgt spid="454"/>
                                        </p:tgtEl>
                                      </p:cBhvr>
                                    </p:animEffect>
                                  </p:childTnLst>
                                </p:cTn>
                              </p:par>
                              <p:par>
                                <p:cTn fill="hold" nodeType="withEffect" presetClass="exit" presetID="10" presetSubtype="0">
                                  <p:stCondLst>
                                    <p:cond delay="0"/>
                                  </p:stCondLst>
                                  <p:childTnLst>
                                    <p:animEffect filter="fade" transition="out">
                                      <p:cBhvr>
                                        <p:cTn dur="1"/>
                                        <p:tgtEl>
                                          <p:spTgt spid="436"/>
                                        </p:tgtEl>
                                      </p:cBhvr>
                                    </p:animEffect>
                                    <p:set>
                                      <p:cBhvr>
                                        <p:cTn dur="1" fill="hold">
                                          <p:stCondLst>
                                            <p:cond delay="0"/>
                                          </p:stCondLst>
                                        </p:cTn>
                                        <p:tgtEl>
                                          <p:spTgt spid="43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37"/>
                                        </p:tgtEl>
                                      </p:cBhvr>
                                    </p:animEffect>
                                    <p:set>
                                      <p:cBhvr>
                                        <p:cTn dur="1" fill="hold">
                                          <p:stCondLst>
                                            <p:cond delay="0"/>
                                          </p:stCondLst>
                                        </p:cTn>
                                        <p:tgtEl>
                                          <p:spTgt spid="43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38"/>
                                        </p:tgtEl>
                                      </p:cBhvr>
                                    </p:animEffect>
                                    <p:set>
                                      <p:cBhvr>
                                        <p:cTn dur="1" fill="hold">
                                          <p:stCondLst>
                                            <p:cond delay="0"/>
                                          </p:stCondLst>
                                        </p:cTn>
                                        <p:tgtEl>
                                          <p:spTgt spid="43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39"/>
                                        </p:tgtEl>
                                      </p:cBhvr>
                                    </p:animEffect>
                                    <p:set>
                                      <p:cBhvr>
                                        <p:cTn dur="1" fill="hold">
                                          <p:stCondLst>
                                            <p:cond delay="0"/>
                                          </p:stCondLst>
                                        </p:cTn>
                                        <p:tgtEl>
                                          <p:spTgt spid="43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40"/>
                                        </p:tgtEl>
                                      </p:cBhvr>
                                    </p:animEffect>
                                    <p:set>
                                      <p:cBhvr>
                                        <p:cTn dur="1" fill="hold">
                                          <p:stCondLst>
                                            <p:cond delay="0"/>
                                          </p:stCondLst>
                                        </p:cTn>
                                        <p:tgtEl>
                                          <p:spTgt spid="44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41"/>
                                        </p:tgtEl>
                                      </p:cBhvr>
                                    </p:animEffect>
                                    <p:set>
                                      <p:cBhvr>
                                        <p:cTn dur="1" fill="hold">
                                          <p:stCondLst>
                                            <p:cond delay="0"/>
                                          </p:stCondLst>
                                        </p:cTn>
                                        <p:tgtEl>
                                          <p:spTgt spid="44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3"/>
                                        </p:tgtEl>
                                      </p:cBhvr>
                                    </p:animEffect>
                                    <p:set>
                                      <p:cBhvr>
                                        <p:cTn dur="1" fill="hold">
                                          <p:stCondLst>
                                            <p:cond delay="0"/>
                                          </p:stCondLst>
                                        </p:cTn>
                                        <p:tgtEl>
                                          <p:spTgt spid="45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47"/>
                                        </p:tgtEl>
                                      </p:cBhvr>
                                    </p:animEffect>
                                    <p:set>
                                      <p:cBhvr>
                                        <p:cTn dur="1" fill="hold">
                                          <p:stCondLst>
                                            <p:cond delay="0"/>
                                          </p:stCondLst>
                                        </p:cTn>
                                        <p:tgtEl>
                                          <p:spTgt spid="44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
                                        <p:tgtEl>
                                          <p:spTgt spid="455"/>
                                        </p:tgtEl>
                                      </p:cBhvr>
                                    </p:animEffect>
                                  </p:childTnLst>
                                </p:cTn>
                              </p:par>
                              <p:par>
                                <p:cTn fill="hold" nodeType="withEffect" presetClass="exit" presetID="10" presetSubtype="0">
                                  <p:stCondLst>
                                    <p:cond delay="0"/>
                                  </p:stCondLst>
                                  <p:childTnLst>
                                    <p:animEffect filter="fade" transition="out">
                                      <p:cBhvr>
                                        <p:cTn dur="1"/>
                                        <p:tgtEl>
                                          <p:spTgt spid="450"/>
                                        </p:tgtEl>
                                      </p:cBhvr>
                                    </p:animEffect>
                                    <p:set>
                                      <p:cBhvr>
                                        <p:cTn dur="1" fill="hold">
                                          <p:stCondLst>
                                            <p:cond delay="0"/>
                                          </p:stCondLst>
                                        </p:cTn>
                                        <p:tgtEl>
                                          <p:spTgt spid="45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24"/>
                                        </p:tgtEl>
                                      </p:cBhvr>
                                    </p:animEffect>
                                    <p:set>
                                      <p:cBhvr>
                                        <p:cTn dur="1" fill="hold">
                                          <p:stCondLst>
                                            <p:cond delay="0"/>
                                          </p:stCondLst>
                                        </p:cTn>
                                        <p:tgtEl>
                                          <p:spTgt spid="42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25"/>
                                        </p:tgtEl>
                                      </p:cBhvr>
                                    </p:animEffect>
                                    <p:set>
                                      <p:cBhvr>
                                        <p:cTn dur="1" fill="hold">
                                          <p:stCondLst>
                                            <p:cond delay="0"/>
                                          </p:stCondLst>
                                        </p:cTn>
                                        <p:tgtEl>
                                          <p:spTgt spid="42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26"/>
                                        </p:tgtEl>
                                      </p:cBhvr>
                                    </p:animEffect>
                                    <p:set>
                                      <p:cBhvr>
                                        <p:cTn dur="1" fill="hold">
                                          <p:stCondLst>
                                            <p:cond delay="0"/>
                                          </p:stCondLst>
                                        </p:cTn>
                                        <p:tgtEl>
                                          <p:spTgt spid="42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27"/>
                                        </p:tgtEl>
                                      </p:cBhvr>
                                    </p:animEffect>
                                    <p:set>
                                      <p:cBhvr>
                                        <p:cTn dur="1" fill="hold">
                                          <p:stCondLst>
                                            <p:cond delay="0"/>
                                          </p:stCondLst>
                                        </p:cTn>
                                        <p:tgtEl>
                                          <p:spTgt spid="42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28"/>
                                        </p:tgtEl>
                                      </p:cBhvr>
                                    </p:animEffect>
                                    <p:set>
                                      <p:cBhvr>
                                        <p:cTn dur="1" fill="hold">
                                          <p:stCondLst>
                                            <p:cond delay="0"/>
                                          </p:stCondLst>
                                        </p:cTn>
                                        <p:tgtEl>
                                          <p:spTgt spid="42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29"/>
                                        </p:tgtEl>
                                      </p:cBhvr>
                                    </p:animEffect>
                                    <p:set>
                                      <p:cBhvr>
                                        <p:cTn dur="1" fill="hold">
                                          <p:stCondLst>
                                            <p:cond delay="0"/>
                                          </p:stCondLst>
                                        </p:cTn>
                                        <p:tgtEl>
                                          <p:spTgt spid="42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30"/>
                                        </p:tgtEl>
                                      </p:cBhvr>
                                    </p:animEffect>
                                    <p:set>
                                      <p:cBhvr>
                                        <p:cTn dur="1" fill="hold">
                                          <p:stCondLst>
                                            <p:cond delay="0"/>
                                          </p:stCondLst>
                                        </p:cTn>
                                        <p:tgtEl>
                                          <p:spTgt spid="43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31"/>
                                        </p:tgtEl>
                                      </p:cBhvr>
                                    </p:animEffect>
                                    <p:set>
                                      <p:cBhvr>
                                        <p:cTn dur="1" fill="hold">
                                          <p:stCondLst>
                                            <p:cond delay="0"/>
                                          </p:stCondLst>
                                        </p:cTn>
                                        <p:tgtEl>
                                          <p:spTgt spid="43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32"/>
                                        </p:tgtEl>
                                      </p:cBhvr>
                                    </p:animEffect>
                                    <p:set>
                                      <p:cBhvr>
                                        <p:cTn dur="1" fill="hold">
                                          <p:stCondLst>
                                            <p:cond delay="0"/>
                                          </p:stCondLst>
                                        </p:cTn>
                                        <p:tgtEl>
                                          <p:spTgt spid="43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33"/>
                                        </p:tgtEl>
                                      </p:cBhvr>
                                    </p:animEffect>
                                    <p:set>
                                      <p:cBhvr>
                                        <p:cTn dur="1" fill="hold">
                                          <p:stCondLst>
                                            <p:cond delay="0"/>
                                          </p:stCondLst>
                                        </p:cTn>
                                        <p:tgtEl>
                                          <p:spTgt spid="43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34"/>
                                        </p:tgtEl>
                                      </p:cBhvr>
                                    </p:animEffect>
                                    <p:set>
                                      <p:cBhvr>
                                        <p:cTn dur="1" fill="hold">
                                          <p:stCondLst>
                                            <p:cond delay="0"/>
                                          </p:stCondLst>
                                        </p:cTn>
                                        <p:tgtEl>
                                          <p:spTgt spid="43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35"/>
                                        </p:tgtEl>
                                      </p:cBhvr>
                                    </p:animEffect>
                                    <p:set>
                                      <p:cBhvr>
                                        <p:cTn dur="1" fill="hold">
                                          <p:stCondLst>
                                            <p:cond delay="0"/>
                                          </p:stCondLst>
                                        </p:cTn>
                                        <p:tgtEl>
                                          <p:spTgt spid="43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45"/>
                                        </p:tgtEl>
                                      </p:cBhvr>
                                    </p:animEffect>
                                    <p:set>
                                      <p:cBhvr>
                                        <p:cTn dur="1" fill="hold">
                                          <p:stCondLst>
                                            <p:cond delay="0"/>
                                          </p:stCondLst>
                                        </p:cTn>
                                        <p:tgtEl>
                                          <p:spTgt spid="44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46"/>
                                        </p:tgtEl>
                                      </p:cBhvr>
                                    </p:animEffect>
                                    <p:set>
                                      <p:cBhvr>
                                        <p:cTn dur="1" fill="hold">
                                          <p:stCondLst>
                                            <p:cond delay="0"/>
                                          </p:stCondLst>
                                        </p:cTn>
                                        <p:tgtEl>
                                          <p:spTgt spid="44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1"/>
                                        </p:tgtEl>
                                      </p:cBhvr>
                                    </p:animEffect>
                                    <p:set>
                                      <p:cBhvr>
                                        <p:cTn dur="1" fill="hold">
                                          <p:stCondLst>
                                            <p:cond delay="0"/>
                                          </p:stCondLst>
                                        </p:cTn>
                                        <p:tgtEl>
                                          <p:spTgt spid="4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2"/>
                                        </p:tgtEl>
                                      </p:cBhvr>
                                    </p:animEffect>
                                    <p:set>
                                      <p:cBhvr>
                                        <p:cTn dur="1" fill="hold">
                                          <p:stCondLst>
                                            <p:cond delay="0"/>
                                          </p:stCondLst>
                                        </p:cTn>
                                        <p:tgtEl>
                                          <p:spTgt spid="45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x="0" y="0"/>
          <a:ext cx="0" cy="0"/>
          <a:chOff x="0" y="0"/>
          <a:chExt cx="0" cy="0"/>
        </a:xfrm>
      </p:grpSpPr>
      <p:sp>
        <p:nvSpPr>
          <p:cNvPr id="461" name="Shape 461"/>
          <p:cNvSpPr/>
          <p:nvPr/>
        </p:nvSpPr>
        <p:spPr>
          <a:xfrm>
            <a:off x="2057400" y="1663900"/>
            <a:ext cx="4913099" cy="45899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Grocery Store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462" name="Shape 46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Grocery Store System Diagram</a:t>
            </a:r>
          </a:p>
        </p:txBody>
      </p:sp>
      <p:sp>
        <p:nvSpPr>
          <p:cNvPr id="463" name="Shape 463"/>
          <p:cNvSpPr/>
          <p:nvPr/>
        </p:nvSpPr>
        <p:spPr>
          <a:xfrm>
            <a:off x="3751350" y="20807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Buy Item</a:t>
            </a:r>
          </a:p>
        </p:txBody>
      </p:sp>
      <p:sp>
        <p:nvSpPr>
          <p:cNvPr id="464" name="Shape 464"/>
          <p:cNvSpPr/>
          <p:nvPr/>
        </p:nvSpPr>
        <p:spPr>
          <a:xfrm>
            <a:off x="4655912" y="55588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Order Stock</a:t>
            </a:r>
          </a:p>
        </p:txBody>
      </p:sp>
      <p:sp>
        <p:nvSpPr>
          <p:cNvPr id="465" name="Shape 465"/>
          <p:cNvSpPr/>
          <p:nvPr/>
        </p:nvSpPr>
        <p:spPr>
          <a:xfrm>
            <a:off x="3751350" y="27689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Refund a Purchased Item</a:t>
            </a:r>
          </a:p>
        </p:txBody>
      </p:sp>
      <p:cxnSp>
        <p:nvCxnSpPr>
          <p:cNvPr id="466" name="Shape 466"/>
          <p:cNvCxnSpPr>
            <a:endCxn id="463" idx="1"/>
          </p:cNvCxnSpPr>
          <p:nvPr/>
        </p:nvCxnSpPr>
        <p:spPr>
          <a:xfrm flipH="1" rot="10800000">
            <a:off x="1015650" y="2367400"/>
            <a:ext cx="2735700" cy="6000"/>
          </a:xfrm>
          <a:prstGeom prst="straightConnector1">
            <a:avLst/>
          </a:prstGeom>
          <a:noFill/>
          <a:ln cap="flat" cmpd="sng" w="19050">
            <a:solidFill>
              <a:schemeClr val="dk2"/>
            </a:solidFill>
            <a:prstDash val="solid"/>
            <a:round/>
            <a:headEnd len="lg" w="lg" type="none"/>
            <a:tailEnd len="lg" w="lg" type="none"/>
          </a:ln>
        </p:spPr>
      </p:cxnSp>
      <p:cxnSp>
        <p:nvCxnSpPr>
          <p:cNvPr id="467" name="Shape 467"/>
          <p:cNvCxnSpPr>
            <a:endCxn id="465" idx="1"/>
          </p:cNvCxnSpPr>
          <p:nvPr/>
        </p:nvCxnSpPr>
        <p:spPr>
          <a:xfrm>
            <a:off x="1049850" y="2407599"/>
            <a:ext cx="2701500" cy="648000"/>
          </a:xfrm>
          <a:prstGeom prst="straightConnector1">
            <a:avLst/>
          </a:prstGeom>
          <a:noFill/>
          <a:ln cap="flat" cmpd="sng" w="19050">
            <a:solidFill>
              <a:schemeClr val="dk2"/>
            </a:solidFill>
            <a:prstDash val="solid"/>
            <a:round/>
            <a:headEnd len="lg" w="lg" type="none"/>
            <a:tailEnd len="lg" w="lg" type="none"/>
          </a:ln>
        </p:spPr>
      </p:cxnSp>
      <p:sp>
        <p:nvSpPr>
          <p:cNvPr id="468" name="Shape 468"/>
          <p:cNvSpPr/>
          <p:nvPr/>
        </p:nvSpPr>
        <p:spPr>
          <a:xfrm>
            <a:off x="7995300" y="1922487"/>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69" name="Shape 469"/>
          <p:cNvCxnSpPr>
            <a:stCxn id="468" idx="4"/>
          </p:cNvCxnSpPr>
          <p:nvPr/>
        </p:nvCxnSpPr>
        <p:spPr>
          <a:xfrm>
            <a:off x="8119050" y="2193987"/>
            <a:ext cx="0" cy="346800"/>
          </a:xfrm>
          <a:prstGeom prst="straightConnector1">
            <a:avLst/>
          </a:prstGeom>
          <a:noFill/>
          <a:ln cap="flat" cmpd="sng" w="19050">
            <a:solidFill>
              <a:schemeClr val="dk2"/>
            </a:solidFill>
            <a:prstDash val="solid"/>
            <a:round/>
            <a:headEnd len="lg" w="lg" type="none"/>
            <a:tailEnd len="lg" w="lg" type="none"/>
          </a:ln>
        </p:spPr>
      </p:cxnSp>
      <p:cxnSp>
        <p:nvCxnSpPr>
          <p:cNvPr id="470" name="Shape 470"/>
          <p:cNvCxnSpPr/>
          <p:nvPr/>
        </p:nvCxnSpPr>
        <p:spPr>
          <a:xfrm flipH="1">
            <a:off x="8040449" y="25407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71" name="Shape 471"/>
          <p:cNvCxnSpPr/>
          <p:nvPr/>
        </p:nvCxnSpPr>
        <p:spPr>
          <a:xfrm>
            <a:off x="8119050" y="25407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72" name="Shape 472"/>
          <p:cNvCxnSpPr/>
          <p:nvPr/>
        </p:nvCxnSpPr>
        <p:spPr>
          <a:xfrm>
            <a:off x="7984050" y="2338462"/>
            <a:ext cx="258599" cy="0"/>
          </a:xfrm>
          <a:prstGeom prst="straightConnector1">
            <a:avLst/>
          </a:prstGeom>
          <a:noFill/>
          <a:ln cap="flat" cmpd="sng" w="19050">
            <a:solidFill>
              <a:schemeClr val="dk2"/>
            </a:solidFill>
            <a:prstDash val="solid"/>
            <a:round/>
            <a:headEnd len="lg" w="lg" type="none"/>
            <a:tailEnd len="lg" w="lg" type="none"/>
          </a:ln>
        </p:spPr>
      </p:cxnSp>
      <p:sp>
        <p:nvSpPr>
          <p:cNvPr id="473" name="Shape 473"/>
          <p:cNvSpPr txBox="1"/>
          <p:nvPr/>
        </p:nvSpPr>
        <p:spPr>
          <a:xfrm>
            <a:off x="7551300" y="2619862"/>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Cashier</a:t>
            </a:r>
          </a:p>
        </p:txBody>
      </p:sp>
      <p:cxnSp>
        <p:nvCxnSpPr>
          <p:cNvPr id="474" name="Shape 474"/>
          <p:cNvCxnSpPr>
            <a:endCxn id="463" idx="3"/>
          </p:cNvCxnSpPr>
          <p:nvPr/>
        </p:nvCxnSpPr>
        <p:spPr>
          <a:xfrm rot="10800000">
            <a:off x="5392650" y="2367400"/>
            <a:ext cx="2492400" cy="6000"/>
          </a:xfrm>
          <a:prstGeom prst="straightConnector1">
            <a:avLst/>
          </a:prstGeom>
          <a:noFill/>
          <a:ln cap="flat" cmpd="sng" w="19050">
            <a:solidFill>
              <a:schemeClr val="dk2"/>
            </a:solidFill>
            <a:prstDash val="solid"/>
            <a:round/>
            <a:headEnd len="lg" w="lg" type="none"/>
            <a:tailEnd len="lg" w="lg" type="none"/>
          </a:ln>
        </p:spPr>
      </p:cxnSp>
      <p:cxnSp>
        <p:nvCxnSpPr>
          <p:cNvPr id="475" name="Shape 475"/>
          <p:cNvCxnSpPr>
            <a:endCxn id="465" idx="3"/>
          </p:cNvCxnSpPr>
          <p:nvPr/>
        </p:nvCxnSpPr>
        <p:spPr>
          <a:xfrm flipH="1">
            <a:off x="5392650" y="2396200"/>
            <a:ext cx="2458200" cy="659400"/>
          </a:xfrm>
          <a:prstGeom prst="straightConnector1">
            <a:avLst/>
          </a:prstGeom>
          <a:noFill/>
          <a:ln cap="flat" cmpd="sng" w="19050">
            <a:solidFill>
              <a:schemeClr val="dk2"/>
            </a:solidFill>
            <a:prstDash val="solid"/>
            <a:round/>
            <a:headEnd len="lg" w="lg" type="none"/>
            <a:tailEnd len="lg" w="lg" type="none"/>
          </a:ln>
        </p:spPr>
      </p:cxnSp>
      <p:cxnSp>
        <p:nvCxnSpPr>
          <p:cNvPr id="476" name="Shape 476"/>
          <p:cNvCxnSpPr>
            <a:endCxn id="477" idx="3"/>
          </p:cNvCxnSpPr>
          <p:nvPr/>
        </p:nvCxnSpPr>
        <p:spPr>
          <a:xfrm flipH="1">
            <a:off x="5392650" y="2396325"/>
            <a:ext cx="2469600" cy="1982700"/>
          </a:xfrm>
          <a:prstGeom prst="straightConnector1">
            <a:avLst/>
          </a:prstGeom>
          <a:noFill/>
          <a:ln cap="flat" cmpd="sng" w="19050">
            <a:solidFill>
              <a:schemeClr val="dk2"/>
            </a:solidFill>
            <a:prstDash val="solid"/>
            <a:round/>
            <a:headEnd len="lg" w="lg" type="none"/>
            <a:tailEnd len="lg" w="lg" type="none"/>
          </a:ln>
        </p:spPr>
      </p:cxnSp>
      <p:sp>
        <p:nvSpPr>
          <p:cNvPr id="478" name="Shape 478"/>
          <p:cNvSpPr/>
          <p:nvPr/>
        </p:nvSpPr>
        <p:spPr>
          <a:xfrm>
            <a:off x="7956000" y="4218337"/>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79" name="Shape 479"/>
          <p:cNvCxnSpPr>
            <a:stCxn id="478" idx="4"/>
          </p:cNvCxnSpPr>
          <p:nvPr/>
        </p:nvCxnSpPr>
        <p:spPr>
          <a:xfrm>
            <a:off x="8079750" y="4489837"/>
            <a:ext cx="0" cy="346800"/>
          </a:xfrm>
          <a:prstGeom prst="straightConnector1">
            <a:avLst/>
          </a:prstGeom>
          <a:noFill/>
          <a:ln cap="flat" cmpd="sng" w="19050">
            <a:solidFill>
              <a:schemeClr val="dk2"/>
            </a:solidFill>
            <a:prstDash val="solid"/>
            <a:round/>
            <a:headEnd len="lg" w="lg" type="none"/>
            <a:tailEnd len="lg" w="lg" type="none"/>
          </a:ln>
        </p:spPr>
      </p:cxnSp>
      <p:cxnSp>
        <p:nvCxnSpPr>
          <p:cNvPr id="480" name="Shape 480"/>
          <p:cNvCxnSpPr/>
          <p:nvPr/>
        </p:nvCxnSpPr>
        <p:spPr>
          <a:xfrm flipH="1">
            <a:off x="8001149" y="48366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81" name="Shape 481"/>
          <p:cNvCxnSpPr/>
          <p:nvPr/>
        </p:nvCxnSpPr>
        <p:spPr>
          <a:xfrm>
            <a:off x="8079750" y="48366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82" name="Shape 482"/>
          <p:cNvCxnSpPr/>
          <p:nvPr/>
        </p:nvCxnSpPr>
        <p:spPr>
          <a:xfrm>
            <a:off x="7944750" y="4634312"/>
            <a:ext cx="258599" cy="0"/>
          </a:xfrm>
          <a:prstGeom prst="straightConnector1">
            <a:avLst/>
          </a:prstGeom>
          <a:noFill/>
          <a:ln cap="flat" cmpd="sng" w="19050">
            <a:solidFill>
              <a:schemeClr val="dk2"/>
            </a:solidFill>
            <a:prstDash val="solid"/>
            <a:round/>
            <a:headEnd len="lg" w="lg" type="none"/>
            <a:tailEnd len="lg" w="lg" type="none"/>
          </a:ln>
        </p:spPr>
      </p:cxnSp>
      <p:sp>
        <p:nvSpPr>
          <p:cNvPr id="483" name="Shape 483"/>
          <p:cNvSpPr txBox="1"/>
          <p:nvPr/>
        </p:nvSpPr>
        <p:spPr>
          <a:xfrm>
            <a:off x="7512000" y="4915712"/>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Manager</a:t>
            </a:r>
          </a:p>
        </p:txBody>
      </p:sp>
      <p:cxnSp>
        <p:nvCxnSpPr>
          <p:cNvPr id="484" name="Shape 484"/>
          <p:cNvCxnSpPr>
            <a:endCxn id="477" idx="3"/>
          </p:cNvCxnSpPr>
          <p:nvPr/>
        </p:nvCxnSpPr>
        <p:spPr>
          <a:xfrm rot="10800000">
            <a:off x="5392650" y="4379025"/>
            <a:ext cx="2378100" cy="333600"/>
          </a:xfrm>
          <a:prstGeom prst="straightConnector1">
            <a:avLst/>
          </a:prstGeom>
          <a:noFill/>
          <a:ln cap="flat" cmpd="sng" w="19050">
            <a:solidFill>
              <a:schemeClr val="dk2"/>
            </a:solidFill>
            <a:prstDash val="solid"/>
            <a:round/>
            <a:headEnd len="lg" w="lg" type="none"/>
            <a:tailEnd len="lg" w="lg" type="none"/>
          </a:ln>
        </p:spPr>
      </p:cxnSp>
      <p:cxnSp>
        <p:nvCxnSpPr>
          <p:cNvPr id="485" name="Shape 485"/>
          <p:cNvCxnSpPr>
            <a:endCxn id="464" idx="3"/>
          </p:cNvCxnSpPr>
          <p:nvPr/>
        </p:nvCxnSpPr>
        <p:spPr>
          <a:xfrm flipH="1">
            <a:off x="6297212" y="4735499"/>
            <a:ext cx="1473600" cy="1110000"/>
          </a:xfrm>
          <a:prstGeom prst="straightConnector1">
            <a:avLst/>
          </a:prstGeom>
          <a:noFill/>
          <a:ln cap="flat" cmpd="sng" w="19050">
            <a:solidFill>
              <a:schemeClr val="dk2"/>
            </a:solidFill>
            <a:prstDash val="solid"/>
            <a:round/>
            <a:headEnd len="lg" w="lg" type="none"/>
            <a:tailEnd len="lg" w="lg" type="none"/>
          </a:ln>
        </p:spPr>
      </p:cxnSp>
      <p:sp>
        <p:nvSpPr>
          <p:cNvPr id="486" name="Shape 486"/>
          <p:cNvSpPr/>
          <p:nvPr/>
        </p:nvSpPr>
        <p:spPr>
          <a:xfrm>
            <a:off x="3751350" y="3457137"/>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Update Inventory</a:t>
            </a:r>
          </a:p>
        </p:txBody>
      </p:sp>
      <p:cxnSp>
        <p:nvCxnSpPr>
          <p:cNvPr id="487" name="Shape 487"/>
          <p:cNvCxnSpPr>
            <a:endCxn id="486" idx="3"/>
          </p:cNvCxnSpPr>
          <p:nvPr/>
        </p:nvCxnSpPr>
        <p:spPr>
          <a:xfrm flipH="1">
            <a:off x="5392650" y="2373387"/>
            <a:ext cx="2458200" cy="1370399"/>
          </a:xfrm>
          <a:prstGeom prst="straightConnector1">
            <a:avLst/>
          </a:prstGeom>
          <a:noFill/>
          <a:ln cap="flat" cmpd="sng" w="19050">
            <a:solidFill>
              <a:schemeClr val="dk2"/>
            </a:solidFill>
            <a:prstDash val="solid"/>
            <a:round/>
            <a:headEnd len="lg" w="lg" type="none"/>
            <a:tailEnd len="lg" w="lg" type="none"/>
          </a:ln>
        </p:spPr>
      </p:cxnSp>
      <p:cxnSp>
        <p:nvCxnSpPr>
          <p:cNvPr id="488" name="Shape 488"/>
          <p:cNvCxnSpPr>
            <a:endCxn id="489" idx="3"/>
          </p:cNvCxnSpPr>
          <p:nvPr/>
        </p:nvCxnSpPr>
        <p:spPr>
          <a:xfrm flipH="1">
            <a:off x="5392637" y="2419237"/>
            <a:ext cx="2492400" cy="2595000"/>
          </a:xfrm>
          <a:prstGeom prst="straightConnector1">
            <a:avLst/>
          </a:prstGeom>
          <a:noFill/>
          <a:ln cap="flat" cmpd="sng" w="19050">
            <a:solidFill>
              <a:schemeClr val="dk2"/>
            </a:solidFill>
            <a:prstDash val="solid"/>
            <a:round/>
            <a:headEnd len="lg" w="lg" type="none"/>
            <a:tailEnd len="lg" w="lg" type="none"/>
          </a:ln>
        </p:spPr>
      </p:cxnSp>
      <p:cxnSp>
        <p:nvCxnSpPr>
          <p:cNvPr id="490" name="Shape 490"/>
          <p:cNvCxnSpPr>
            <a:endCxn id="489" idx="3"/>
          </p:cNvCxnSpPr>
          <p:nvPr/>
        </p:nvCxnSpPr>
        <p:spPr>
          <a:xfrm flipH="1">
            <a:off x="5392637" y="4746937"/>
            <a:ext cx="2366700" cy="267300"/>
          </a:xfrm>
          <a:prstGeom prst="straightConnector1">
            <a:avLst/>
          </a:prstGeom>
          <a:noFill/>
          <a:ln cap="flat" cmpd="sng" w="19050">
            <a:solidFill>
              <a:schemeClr val="dk2"/>
            </a:solidFill>
            <a:prstDash val="solid"/>
            <a:round/>
            <a:headEnd len="lg" w="lg" type="none"/>
            <a:tailEnd len="lg" w="lg" type="none"/>
          </a:ln>
        </p:spPr>
      </p:cxnSp>
      <p:sp>
        <p:nvSpPr>
          <p:cNvPr id="491" name="Shape 491"/>
          <p:cNvSpPr/>
          <p:nvPr/>
        </p:nvSpPr>
        <p:spPr>
          <a:xfrm>
            <a:off x="607100" y="19225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92" name="Shape 492"/>
          <p:cNvCxnSpPr>
            <a:stCxn id="491" idx="4"/>
          </p:cNvCxnSpPr>
          <p:nvPr/>
        </p:nvCxnSpPr>
        <p:spPr>
          <a:xfrm>
            <a:off x="730850" y="2193999"/>
            <a:ext cx="0" cy="346800"/>
          </a:xfrm>
          <a:prstGeom prst="straightConnector1">
            <a:avLst/>
          </a:prstGeom>
          <a:noFill/>
          <a:ln cap="flat" cmpd="sng" w="19050">
            <a:solidFill>
              <a:schemeClr val="dk2"/>
            </a:solidFill>
            <a:prstDash val="solid"/>
            <a:round/>
            <a:headEnd len="lg" w="lg" type="none"/>
            <a:tailEnd len="lg" w="lg" type="none"/>
          </a:ln>
        </p:spPr>
      </p:cxnSp>
      <p:cxnSp>
        <p:nvCxnSpPr>
          <p:cNvPr id="493" name="Shape 493"/>
          <p:cNvCxnSpPr/>
          <p:nvPr/>
        </p:nvCxnSpPr>
        <p:spPr>
          <a:xfrm flipH="1">
            <a:off x="652249"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94" name="Shape 494"/>
          <p:cNvCxnSpPr/>
          <p:nvPr/>
        </p:nvCxnSpPr>
        <p:spPr>
          <a:xfrm>
            <a:off x="730850"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95" name="Shape 495"/>
          <p:cNvCxnSpPr/>
          <p:nvPr/>
        </p:nvCxnSpPr>
        <p:spPr>
          <a:xfrm>
            <a:off x="595850" y="2338475"/>
            <a:ext cx="258599" cy="0"/>
          </a:xfrm>
          <a:prstGeom prst="straightConnector1">
            <a:avLst/>
          </a:prstGeom>
          <a:noFill/>
          <a:ln cap="flat" cmpd="sng" w="19050">
            <a:solidFill>
              <a:schemeClr val="dk2"/>
            </a:solidFill>
            <a:prstDash val="solid"/>
            <a:round/>
            <a:headEnd len="lg" w="lg" type="none"/>
            <a:tailEnd len="lg" w="lg" type="none"/>
          </a:ln>
        </p:spPr>
      </p:cxnSp>
      <p:sp>
        <p:nvSpPr>
          <p:cNvPr id="496" name="Shape 496"/>
          <p:cNvSpPr txBox="1"/>
          <p:nvPr/>
        </p:nvSpPr>
        <p:spPr>
          <a:xfrm>
            <a:off x="163100" y="2619875"/>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Customer</a:t>
            </a:r>
          </a:p>
        </p:txBody>
      </p:sp>
      <p:sp>
        <p:nvSpPr>
          <p:cNvPr id="489" name="Shape 489"/>
          <p:cNvSpPr/>
          <p:nvPr/>
        </p:nvSpPr>
        <p:spPr>
          <a:xfrm>
            <a:off x="3751337" y="4727587"/>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Monitor Inventory</a:t>
            </a:r>
          </a:p>
        </p:txBody>
      </p:sp>
      <p:cxnSp>
        <p:nvCxnSpPr>
          <p:cNvPr id="497" name="Shape 497"/>
          <p:cNvCxnSpPr>
            <a:stCxn id="477" idx="1"/>
          </p:cNvCxnSpPr>
          <p:nvPr/>
        </p:nvCxnSpPr>
        <p:spPr>
          <a:xfrm flipH="1">
            <a:off x="1186650" y="4379025"/>
            <a:ext cx="2564700" cy="733200"/>
          </a:xfrm>
          <a:prstGeom prst="straightConnector1">
            <a:avLst/>
          </a:prstGeom>
          <a:noFill/>
          <a:ln cap="flat" cmpd="sng" w="19050">
            <a:solidFill>
              <a:schemeClr val="dk2"/>
            </a:solidFill>
            <a:prstDash val="solid"/>
            <a:round/>
            <a:headEnd len="lg" w="lg" type="none"/>
            <a:tailEnd len="lg" w="lg" type="none"/>
          </a:ln>
        </p:spPr>
      </p:cxnSp>
      <p:sp>
        <p:nvSpPr>
          <p:cNvPr id="477" name="Shape 477"/>
          <p:cNvSpPr/>
          <p:nvPr/>
        </p:nvSpPr>
        <p:spPr>
          <a:xfrm>
            <a:off x="3751350" y="40923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Log In</a:t>
            </a:r>
          </a:p>
        </p:txBody>
      </p:sp>
      <p:sp>
        <p:nvSpPr>
          <p:cNvPr id="498" name="Shape 498"/>
          <p:cNvSpPr/>
          <p:nvPr/>
        </p:nvSpPr>
        <p:spPr>
          <a:xfrm>
            <a:off x="670200" y="47276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99" name="Shape 499"/>
          <p:cNvCxnSpPr>
            <a:stCxn id="498" idx="4"/>
          </p:cNvCxnSpPr>
          <p:nvPr/>
        </p:nvCxnSpPr>
        <p:spPr>
          <a:xfrm>
            <a:off x="793950" y="4999099"/>
            <a:ext cx="0" cy="346800"/>
          </a:xfrm>
          <a:prstGeom prst="straightConnector1">
            <a:avLst/>
          </a:prstGeom>
          <a:noFill/>
          <a:ln cap="flat" cmpd="sng" w="19050">
            <a:solidFill>
              <a:schemeClr val="dk2"/>
            </a:solidFill>
            <a:prstDash val="solid"/>
            <a:round/>
            <a:headEnd len="lg" w="lg" type="none"/>
            <a:tailEnd len="lg" w="lg" type="none"/>
          </a:ln>
        </p:spPr>
      </p:cxnSp>
      <p:cxnSp>
        <p:nvCxnSpPr>
          <p:cNvPr id="500" name="Shape 500"/>
          <p:cNvCxnSpPr/>
          <p:nvPr/>
        </p:nvCxnSpPr>
        <p:spPr>
          <a:xfrm flipH="1">
            <a:off x="715349" y="5345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01" name="Shape 501"/>
          <p:cNvCxnSpPr/>
          <p:nvPr/>
        </p:nvCxnSpPr>
        <p:spPr>
          <a:xfrm>
            <a:off x="793950" y="5345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02" name="Shape 502"/>
          <p:cNvCxnSpPr/>
          <p:nvPr/>
        </p:nvCxnSpPr>
        <p:spPr>
          <a:xfrm>
            <a:off x="658950" y="5143575"/>
            <a:ext cx="258599" cy="0"/>
          </a:xfrm>
          <a:prstGeom prst="straightConnector1">
            <a:avLst/>
          </a:prstGeom>
          <a:noFill/>
          <a:ln cap="flat" cmpd="sng" w="19050">
            <a:solidFill>
              <a:schemeClr val="dk2"/>
            </a:solidFill>
            <a:prstDash val="solid"/>
            <a:round/>
            <a:headEnd len="lg" w="lg" type="none"/>
            <a:tailEnd len="lg" w="lg" type="none"/>
          </a:ln>
        </p:spPr>
      </p:cxnSp>
      <p:sp>
        <p:nvSpPr>
          <p:cNvPr id="503" name="Shape 503"/>
          <p:cNvSpPr txBox="1"/>
          <p:nvPr/>
        </p:nvSpPr>
        <p:spPr>
          <a:xfrm>
            <a:off x="226200" y="5424975"/>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User Database</a:t>
            </a:r>
          </a:p>
        </p:txBody>
      </p:sp>
      <p:sp>
        <p:nvSpPr>
          <p:cNvPr id="504" name="Shape 5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8" name="Shape 508"/>
        <p:cNvGrpSpPr/>
        <p:nvPr/>
      </p:nvGrpSpPr>
      <p:grpSpPr>
        <a:xfrm>
          <a:off x="0" y="0"/>
          <a:ext cx="0" cy="0"/>
          <a:chOff x="0" y="0"/>
          <a:chExt cx="0" cy="0"/>
        </a:xfrm>
      </p:grpSpPr>
      <p:sp>
        <p:nvSpPr>
          <p:cNvPr id="509" name="Shape 50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Grocery Store System Scenario</a:t>
            </a:r>
          </a:p>
        </p:txBody>
      </p:sp>
      <p:sp>
        <p:nvSpPr>
          <p:cNvPr id="510" name="Shape 510"/>
          <p:cNvSpPr txBox="1"/>
          <p:nvPr>
            <p:ph idx="1" type="body"/>
          </p:nvPr>
        </p:nvSpPr>
        <p:spPr>
          <a:xfrm>
            <a:off x="457200" y="1600200"/>
            <a:ext cx="8538599" cy="45546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b="1" lang="en" sz="2400"/>
              <a:t>Scenario: Buy Item </a:t>
            </a:r>
          </a:p>
          <a:p>
            <a:pPr indent="-228600" lvl="0" marL="457200" marR="0" rtl="0" algn="l">
              <a:lnSpc>
                <a:spcPct val="100000"/>
              </a:lnSpc>
              <a:spcBef>
                <a:spcPts val="600"/>
              </a:spcBef>
              <a:spcAft>
                <a:spcPts val="0"/>
              </a:spcAft>
              <a:buSzPct val="100000"/>
            </a:pPr>
            <a:r>
              <a:rPr b="1" lang="en" sz="2400"/>
              <a:t>Actors: </a:t>
            </a:r>
          </a:p>
          <a:p>
            <a:pPr indent="-228600" lvl="1" marL="914400" marR="0" rtl="0" algn="l">
              <a:lnSpc>
                <a:spcPct val="100000"/>
              </a:lnSpc>
              <a:spcBef>
                <a:spcPts val="600"/>
              </a:spcBef>
              <a:spcAft>
                <a:spcPts val="0"/>
              </a:spcAft>
              <a:buSzPct val="100000"/>
            </a:pPr>
            <a:r>
              <a:rPr lang="en" sz="2000"/>
              <a:t>Customer (initiator), Cashier</a:t>
            </a:r>
          </a:p>
          <a:p>
            <a:pPr indent="-228600" lvl="0" marL="457200" marR="0" rtl="0" algn="l">
              <a:lnSpc>
                <a:spcPct val="100000"/>
              </a:lnSpc>
              <a:spcBef>
                <a:spcPts val="600"/>
              </a:spcBef>
              <a:spcAft>
                <a:spcPts val="0"/>
              </a:spcAft>
              <a:buSzPct val="100000"/>
            </a:pPr>
            <a:r>
              <a:rPr b="1" lang="en" sz="2400"/>
              <a:t>Description:</a:t>
            </a:r>
          </a:p>
          <a:p>
            <a:pPr indent="-228600" lvl="1" marL="914400" marR="0" rtl="0" algn="l">
              <a:lnSpc>
                <a:spcPct val="100000"/>
              </a:lnSpc>
              <a:spcBef>
                <a:spcPts val="600"/>
              </a:spcBef>
              <a:spcAft>
                <a:spcPts val="0"/>
              </a:spcAft>
              <a:buSzPct val="100000"/>
            </a:pPr>
            <a:r>
              <a:rPr lang="en" sz="2000"/>
              <a:t>The Customer arrives at the checkout with items to purchase.</a:t>
            </a:r>
          </a:p>
          <a:p>
            <a:pPr indent="-228600" lvl="1" marL="914400" marR="0" rtl="0" algn="l">
              <a:lnSpc>
                <a:spcPct val="100000"/>
              </a:lnSpc>
              <a:spcBef>
                <a:spcPts val="600"/>
              </a:spcBef>
              <a:spcAft>
                <a:spcPts val="0"/>
              </a:spcAft>
              <a:buSzPct val="100000"/>
            </a:pPr>
            <a:r>
              <a:rPr lang="en" sz="2000"/>
              <a:t>For each item, the Cashier records the item and the software updates the payment total.</a:t>
            </a:r>
          </a:p>
          <a:p>
            <a:pPr indent="-228600" lvl="1" marL="914400" marR="0" rtl="0" algn="l">
              <a:lnSpc>
                <a:spcPct val="100000"/>
              </a:lnSpc>
              <a:spcBef>
                <a:spcPts val="600"/>
              </a:spcBef>
              <a:spcAft>
                <a:spcPts val="0"/>
              </a:spcAft>
              <a:buSzPct val="100000"/>
            </a:pPr>
            <a:r>
              <a:rPr lang="en" sz="2000"/>
              <a:t>The Cashier accepts payment in either cash or credit card form and records payment information in the software.</a:t>
            </a:r>
          </a:p>
          <a:p>
            <a:pPr indent="-228600" lvl="1" marL="914400" marR="0" rtl="0" algn="l">
              <a:lnSpc>
                <a:spcPct val="100000"/>
              </a:lnSpc>
              <a:spcBef>
                <a:spcPts val="600"/>
              </a:spcBef>
              <a:spcAft>
                <a:spcPts val="0"/>
              </a:spcAft>
              <a:buSzPct val="100000"/>
            </a:pPr>
            <a:r>
              <a:rPr lang="en" sz="2000"/>
              <a:t>If payment is successful, the software will print a receipt and the Customer collects the items and leaves the store.</a:t>
            </a:r>
          </a:p>
          <a:p>
            <a:pPr lvl="0" marR="0" rtl="0" algn="l">
              <a:lnSpc>
                <a:spcPct val="100000"/>
              </a:lnSpc>
              <a:spcBef>
                <a:spcPts val="600"/>
              </a:spcBef>
              <a:spcAft>
                <a:spcPts val="0"/>
              </a:spcAft>
              <a:buNone/>
            </a:pPr>
            <a:r>
              <a:t/>
            </a:r>
            <a:endParaRPr b="1" sz="2400"/>
          </a:p>
        </p:txBody>
      </p:sp>
      <p:sp>
        <p:nvSpPr>
          <p:cNvPr id="511" name="Shape 5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32</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0" st="0"/>
                                            </p:txEl>
                                          </p:spTgt>
                                        </p:tgtEl>
                                        <p:attrNameLst>
                                          <p:attrName>style.visibility</p:attrName>
                                        </p:attrNameLst>
                                      </p:cBhvr>
                                      <p:to>
                                        <p:strVal val="visible"/>
                                      </p:to>
                                    </p:set>
                                    <p:animEffect filter="fade" transition="in">
                                      <p:cBhvr>
                                        <p:cTn dur="1"/>
                                        <p:tgtEl>
                                          <p:spTgt spid="5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1" st="1"/>
                                            </p:txEl>
                                          </p:spTgt>
                                        </p:tgtEl>
                                        <p:attrNameLst>
                                          <p:attrName>style.visibility</p:attrName>
                                        </p:attrNameLst>
                                      </p:cBhvr>
                                      <p:to>
                                        <p:strVal val="visible"/>
                                      </p:to>
                                    </p:set>
                                    <p:animEffect filter="fade" transition="in">
                                      <p:cBhvr>
                                        <p:cTn dur="1"/>
                                        <p:tgtEl>
                                          <p:spTgt spid="5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2" st="2"/>
                                            </p:txEl>
                                          </p:spTgt>
                                        </p:tgtEl>
                                        <p:attrNameLst>
                                          <p:attrName>style.visibility</p:attrName>
                                        </p:attrNameLst>
                                      </p:cBhvr>
                                      <p:to>
                                        <p:strVal val="visible"/>
                                      </p:to>
                                    </p:set>
                                    <p:animEffect filter="fade" transition="in">
                                      <p:cBhvr>
                                        <p:cTn dur="1"/>
                                        <p:tgtEl>
                                          <p:spTgt spid="5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3" st="3"/>
                                            </p:txEl>
                                          </p:spTgt>
                                        </p:tgtEl>
                                        <p:attrNameLst>
                                          <p:attrName>style.visibility</p:attrName>
                                        </p:attrNameLst>
                                      </p:cBhvr>
                                      <p:to>
                                        <p:strVal val="visible"/>
                                      </p:to>
                                    </p:set>
                                    <p:animEffect filter="fade" transition="in">
                                      <p:cBhvr>
                                        <p:cTn dur="1"/>
                                        <p:tgtEl>
                                          <p:spTgt spid="5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4" st="4"/>
                                            </p:txEl>
                                          </p:spTgt>
                                        </p:tgtEl>
                                        <p:attrNameLst>
                                          <p:attrName>style.visibility</p:attrName>
                                        </p:attrNameLst>
                                      </p:cBhvr>
                                      <p:to>
                                        <p:strVal val="visible"/>
                                      </p:to>
                                    </p:set>
                                    <p:animEffect filter="fade" transition="in">
                                      <p:cBhvr>
                                        <p:cTn dur="1"/>
                                        <p:tgtEl>
                                          <p:spTgt spid="5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5" st="5"/>
                                            </p:txEl>
                                          </p:spTgt>
                                        </p:tgtEl>
                                        <p:attrNameLst>
                                          <p:attrName>style.visibility</p:attrName>
                                        </p:attrNameLst>
                                      </p:cBhvr>
                                      <p:to>
                                        <p:strVal val="visible"/>
                                      </p:to>
                                    </p:set>
                                    <p:animEffect filter="fade" transition="in">
                                      <p:cBhvr>
                                        <p:cTn dur="1"/>
                                        <p:tgtEl>
                                          <p:spTgt spid="5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6" st="6"/>
                                            </p:txEl>
                                          </p:spTgt>
                                        </p:tgtEl>
                                        <p:attrNameLst>
                                          <p:attrName>style.visibility</p:attrName>
                                        </p:attrNameLst>
                                      </p:cBhvr>
                                      <p:to>
                                        <p:strVal val="visible"/>
                                      </p:to>
                                    </p:set>
                                    <p:animEffect filter="fade" transition="in">
                                      <p:cBhvr>
                                        <p:cTn dur="1"/>
                                        <p:tgtEl>
                                          <p:spTgt spid="5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7" st="7"/>
                                            </p:txEl>
                                          </p:spTgt>
                                        </p:tgtEl>
                                        <p:attrNameLst>
                                          <p:attrName>style.visibility</p:attrName>
                                        </p:attrNameLst>
                                      </p:cBhvr>
                                      <p:to>
                                        <p:strVal val="visible"/>
                                      </p:to>
                                    </p:set>
                                    <p:animEffect filter="fade" transition="in">
                                      <p:cBhvr>
                                        <p:cTn dur="1"/>
                                        <p:tgtEl>
                                          <p:spTgt spid="51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xEl>
                                              <p:pRg end="8" st="8"/>
                                            </p:txEl>
                                          </p:spTgt>
                                        </p:tgtEl>
                                        <p:attrNameLst>
                                          <p:attrName>style.visibility</p:attrName>
                                        </p:attrNameLst>
                                      </p:cBhvr>
                                      <p:to>
                                        <p:strVal val="visible"/>
                                      </p:to>
                                    </p:set>
                                    <p:animEffect filter="fade" transition="in">
                                      <p:cBhvr>
                                        <p:cTn dur="1"/>
                                        <p:tgtEl>
                                          <p:spTgt spid="51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5" name="Shape 515"/>
        <p:cNvGrpSpPr/>
        <p:nvPr/>
      </p:nvGrpSpPr>
      <p:grpSpPr>
        <a:xfrm>
          <a:off x="0" y="0"/>
          <a:ext cx="0" cy="0"/>
          <a:chOff x="0" y="0"/>
          <a:chExt cx="0" cy="0"/>
        </a:xfrm>
      </p:grpSpPr>
      <p:sp>
        <p:nvSpPr>
          <p:cNvPr id="516" name="Shape 51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Grocery Store System Use Case</a:t>
            </a:r>
          </a:p>
        </p:txBody>
      </p:sp>
      <p:sp>
        <p:nvSpPr>
          <p:cNvPr id="517" name="Shape 517"/>
          <p:cNvSpPr txBox="1"/>
          <p:nvPr>
            <p:ph idx="1" type="body"/>
          </p:nvPr>
        </p:nvSpPr>
        <p:spPr>
          <a:xfrm>
            <a:off x="457200" y="1600200"/>
            <a:ext cx="8538599" cy="45546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b="1" lang="en" sz="2400"/>
              <a:t>Use-Case: Buy Item </a:t>
            </a:r>
          </a:p>
          <a:p>
            <a:pPr indent="-228600" lvl="0" marL="457200" marR="0" rtl="0" algn="l">
              <a:lnSpc>
                <a:spcPct val="100000"/>
              </a:lnSpc>
              <a:spcBef>
                <a:spcPts val="600"/>
              </a:spcBef>
              <a:spcAft>
                <a:spcPts val="0"/>
              </a:spcAft>
              <a:buSzPct val="133333"/>
            </a:pPr>
            <a:r>
              <a:rPr b="1" lang="en" sz="1800"/>
              <a:t>Actors:</a:t>
            </a:r>
            <a:r>
              <a:rPr b="1" lang="en" sz="2400"/>
              <a:t> </a:t>
            </a:r>
            <a:r>
              <a:rPr lang="en" sz="1800"/>
              <a:t>Customer (initiator), Cashier</a:t>
            </a:r>
          </a:p>
          <a:p>
            <a:pPr indent="-228600" lvl="0" marL="457200" marR="0" rtl="0" algn="l">
              <a:lnSpc>
                <a:spcPct val="100000"/>
              </a:lnSpc>
              <a:spcBef>
                <a:spcPts val="600"/>
              </a:spcBef>
              <a:spcAft>
                <a:spcPts val="0"/>
              </a:spcAft>
              <a:buSzPct val="100000"/>
            </a:pPr>
            <a:r>
              <a:rPr b="1" lang="en" sz="1800"/>
              <a:t>Description:</a:t>
            </a:r>
          </a:p>
          <a:p>
            <a:pPr indent="-228600" lvl="1" marL="914400" marR="0" rtl="0" algn="l">
              <a:lnSpc>
                <a:spcPct val="100000"/>
              </a:lnSpc>
              <a:spcBef>
                <a:spcPts val="600"/>
              </a:spcBef>
              <a:spcAft>
                <a:spcPts val="0"/>
              </a:spcAft>
              <a:buSzPct val="100000"/>
            </a:pPr>
            <a:r>
              <a:rPr lang="en" sz="1800"/>
              <a:t>The Customer arrives at the checkout with items to purchase.</a:t>
            </a:r>
          </a:p>
          <a:p>
            <a:pPr indent="-228600" lvl="1" marL="914400" marR="0" rtl="0" algn="l">
              <a:lnSpc>
                <a:spcPct val="100000"/>
              </a:lnSpc>
              <a:spcBef>
                <a:spcPts val="600"/>
              </a:spcBef>
              <a:spcAft>
                <a:spcPts val="0"/>
              </a:spcAft>
              <a:buSzPct val="100000"/>
            </a:pPr>
            <a:r>
              <a:rPr lang="en" sz="1800"/>
              <a:t>For each item:</a:t>
            </a:r>
          </a:p>
          <a:p>
            <a:pPr indent="-228600" lvl="2" marL="1371600" marR="0" rtl="0" algn="l">
              <a:lnSpc>
                <a:spcPct val="100000"/>
              </a:lnSpc>
              <a:spcBef>
                <a:spcPts val="600"/>
              </a:spcBef>
              <a:spcAft>
                <a:spcPts val="0"/>
              </a:spcAft>
              <a:buSzPct val="100000"/>
            </a:pPr>
            <a:r>
              <a:rPr lang="en" sz="1800"/>
              <a:t>the Cashier records the item,</a:t>
            </a:r>
          </a:p>
          <a:p>
            <a:pPr indent="-228600" lvl="2" marL="1371600" marR="0" rtl="0" algn="l">
              <a:lnSpc>
                <a:spcPct val="100000"/>
              </a:lnSpc>
              <a:spcBef>
                <a:spcPts val="600"/>
              </a:spcBef>
              <a:spcAft>
                <a:spcPts val="0"/>
              </a:spcAft>
              <a:buSzPct val="100000"/>
            </a:pPr>
            <a:r>
              <a:rPr lang="en" sz="1800"/>
              <a:t>completes use-case “Update Inventory”, </a:t>
            </a:r>
          </a:p>
          <a:p>
            <a:pPr indent="-228600" lvl="2" marL="1371600" marR="0" rtl="0" algn="l">
              <a:lnSpc>
                <a:spcPct val="100000"/>
              </a:lnSpc>
              <a:spcBef>
                <a:spcPts val="600"/>
              </a:spcBef>
              <a:spcAft>
                <a:spcPts val="0"/>
              </a:spcAft>
              <a:buSzPct val="100000"/>
            </a:pPr>
            <a:r>
              <a:rPr lang="en" sz="1800"/>
              <a:t>and the software updates the payment total.</a:t>
            </a:r>
          </a:p>
          <a:p>
            <a:pPr indent="-228600" lvl="1" marL="914400" marR="0" rtl="0" algn="l">
              <a:lnSpc>
                <a:spcPct val="100000"/>
              </a:lnSpc>
              <a:spcBef>
                <a:spcPts val="600"/>
              </a:spcBef>
              <a:spcAft>
                <a:spcPts val="0"/>
              </a:spcAft>
              <a:buSzPct val="100000"/>
            </a:pPr>
            <a:r>
              <a:rPr lang="en" sz="1800"/>
              <a:t>The Cashier accepts payment in either cash or credit card form and records payment information in the software.</a:t>
            </a:r>
          </a:p>
          <a:p>
            <a:pPr indent="-228600" lvl="1" marL="914400" marR="0" rtl="0" algn="l">
              <a:lnSpc>
                <a:spcPct val="100000"/>
              </a:lnSpc>
              <a:spcBef>
                <a:spcPts val="600"/>
              </a:spcBef>
              <a:spcAft>
                <a:spcPts val="0"/>
              </a:spcAft>
              <a:buSzPct val="100000"/>
            </a:pPr>
            <a:r>
              <a:rPr lang="en" sz="1800"/>
              <a:t>If payment is successful, the software will print a receipt and the Customer collects the items and leaves the store.</a:t>
            </a:r>
          </a:p>
          <a:p>
            <a:pPr indent="-228600" lvl="0" marL="457200" marR="0" rtl="0" algn="l">
              <a:lnSpc>
                <a:spcPct val="100000"/>
              </a:lnSpc>
              <a:spcBef>
                <a:spcPts val="600"/>
              </a:spcBef>
              <a:spcAft>
                <a:spcPts val="0"/>
              </a:spcAft>
              <a:buSzPct val="133333"/>
            </a:pPr>
            <a:r>
              <a:rPr b="1" lang="en" sz="1800"/>
              <a:t>Exception Paths:</a:t>
            </a:r>
            <a:r>
              <a:rPr b="1" lang="en" sz="2400"/>
              <a:t> </a:t>
            </a:r>
            <a:r>
              <a:rPr lang="en" sz="1800"/>
              <a:t>If credit card payment is denied, then an error message will be displayed and the customer will not be allowed to leave with the items.</a:t>
            </a:r>
          </a:p>
          <a:p>
            <a:pPr indent="-228600" lvl="0" marL="457200" marR="0" rtl="0" algn="l">
              <a:lnSpc>
                <a:spcPct val="100000"/>
              </a:lnSpc>
              <a:spcBef>
                <a:spcPts val="600"/>
              </a:spcBef>
              <a:spcAft>
                <a:spcPts val="0"/>
              </a:spcAft>
              <a:buSzPct val="133333"/>
            </a:pPr>
            <a:r>
              <a:rPr b="1" lang="en" sz="1800"/>
              <a:t>Preconditions:</a:t>
            </a:r>
            <a:r>
              <a:rPr b="1" lang="en" sz="2400"/>
              <a:t> </a:t>
            </a:r>
            <a:r>
              <a:rPr lang="en" sz="1800"/>
              <a:t>Cashier must have completed use-case “Log In”</a:t>
            </a:r>
          </a:p>
          <a:p>
            <a:pPr lvl="0" marR="0" rtl="0" algn="l">
              <a:lnSpc>
                <a:spcPct val="100000"/>
              </a:lnSpc>
              <a:spcBef>
                <a:spcPts val="600"/>
              </a:spcBef>
              <a:spcAft>
                <a:spcPts val="0"/>
              </a:spcAft>
              <a:buNone/>
            </a:pPr>
            <a:r>
              <a:t/>
            </a:r>
            <a:endParaRPr b="1" sz="2400"/>
          </a:p>
        </p:txBody>
      </p:sp>
      <p:sp>
        <p:nvSpPr>
          <p:cNvPr id="518" name="Shape 5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2" name="Shape 522"/>
        <p:cNvGrpSpPr/>
        <p:nvPr/>
      </p:nvGrpSpPr>
      <p:grpSpPr>
        <a:xfrm>
          <a:off x="0" y="0"/>
          <a:ext cx="0" cy="0"/>
          <a:chOff x="0" y="0"/>
          <a:chExt cx="0" cy="0"/>
        </a:xfrm>
      </p:grpSpPr>
      <p:sp>
        <p:nvSpPr>
          <p:cNvPr id="523" name="Shape 52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Home Heating System</a:t>
            </a:r>
          </a:p>
        </p:txBody>
      </p:sp>
      <p:pic>
        <p:nvPicPr>
          <p:cNvPr id="524" name="Shape 524"/>
          <p:cNvPicPr preferRelativeResize="0"/>
          <p:nvPr/>
        </p:nvPicPr>
        <p:blipFill>
          <a:blip r:embed="rId3">
            <a:alphaModFix/>
          </a:blip>
          <a:stretch>
            <a:fillRect/>
          </a:stretch>
        </p:blipFill>
        <p:spPr>
          <a:xfrm>
            <a:off x="457199" y="1674500"/>
            <a:ext cx="8342824" cy="4839687"/>
          </a:xfrm>
          <a:prstGeom prst="rect">
            <a:avLst/>
          </a:prstGeom>
          <a:noFill/>
          <a:ln>
            <a:noFill/>
          </a:ln>
        </p:spPr>
      </p:pic>
      <p:sp>
        <p:nvSpPr>
          <p:cNvPr id="525" name="Shape 5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9" name="Shape 529"/>
        <p:cNvGrpSpPr/>
        <p:nvPr/>
      </p:nvGrpSpPr>
      <p:grpSpPr>
        <a:xfrm>
          <a:off x="0" y="0"/>
          <a:ext cx="0" cy="0"/>
          <a:chOff x="0" y="0"/>
          <a:chExt cx="0" cy="0"/>
        </a:xfrm>
      </p:grpSpPr>
      <p:sp>
        <p:nvSpPr>
          <p:cNvPr id="530" name="Shape 530"/>
          <p:cNvSpPr/>
          <p:nvPr/>
        </p:nvSpPr>
        <p:spPr>
          <a:xfrm>
            <a:off x="2626825" y="2674800"/>
            <a:ext cx="3686699" cy="28595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Home Heating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531" name="Shape 53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Home Heating System Diagram</a:t>
            </a:r>
          </a:p>
        </p:txBody>
      </p:sp>
      <p:sp>
        <p:nvSpPr>
          <p:cNvPr id="532" name="Shape 532"/>
          <p:cNvSpPr/>
          <p:nvPr/>
        </p:nvSpPr>
        <p:spPr>
          <a:xfrm>
            <a:off x="3755775" y="30895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Power On</a:t>
            </a:r>
          </a:p>
        </p:txBody>
      </p:sp>
      <p:sp>
        <p:nvSpPr>
          <p:cNvPr id="533" name="Shape 533"/>
          <p:cNvSpPr/>
          <p:nvPr/>
        </p:nvSpPr>
        <p:spPr>
          <a:xfrm>
            <a:off x="3755775" y="37777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Power Off</a:t>
            </a:r>
          </a:p>
        </p:txBody>
      </p:sp>
      <p:sp>
        <p:nvSpPr>
          <p:cNvPr id="534" name="Shape 534"/>
          <p:cNvSpPr/>
          <p:nvPr/>
        </p:nvSpPr>
        <p:spPr>
          <a:xfrm>
            <a:off x="3755775" y="4465937"/>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Change Temperature</a:t>
            </a:r>
          </a:p>
        </p:txBody>
      </p:sp>
      <p:sp>
        <p:nvSpPr>
          <p:cNvPr id="535" name="Shape 535"/>
          <p:cNvSpPr/>
          <p:nvPr/>
        </p:nvSpPr>
        <p:spPr>
          <a:xfrm>
            <a:off x="1786850" y="3880262"/>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536" name="Shape 536"/>
          <p:cNvCxnSpPr>
            <a:stCxn id="535" idx="4"/>
          </p:cNvCxnSpPr>
          <p:nvPr/>
        </p:nvCxnSpPr>
        <p:spPr>
          <a:xfrm>
            <a:off x="1910600" y="4151762"/>
            <a:ext cx="0" cy="346800"/>
          </a:xfrm>
          <a:prstGeom prst="straightConnector1">
            <a:avLst/>
          </a:prstGeom>
          <a:noFill/>
          <a:ln cap="flat" cmpd="sng" w="19050">
            <a:solidFill>
              <a:schemeClr val="dk2"/>
            </a:solidFill>
            <a:prstDash val="solid"/>
            <a:round/>
            <a:headEnd len="lg" w="lg" type="none"/>
            <a:tailEnd len="lg" w="lg" type="none"/>
          </a:ln>
        </p:spPr>
      </p:cxnSp>
      <p:cxnSp>
        <p:nvCxnSpPr>
          <p:cNvPr id="537" name="Shape 537"/>
          <p:cNvCxnSpPr/>
          <p:nvPr/>
        </p:nvCxnSpPr>
        <p:spPr>
          <a:xfrm flipH="1">
            <a:off x="1831999" y="44985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38" name="Shape 538"/>
          <p:cNvCxnSpPr/>
          <p:nvPr/>
        </p:nvCxnSpPr>
        <p:spPr>
          <a:xfrm>
            <a:off x="1910600" y="44985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39" name="Shape 539"/>
          <p:cNvCxnSpPr/>
          <p:nvPr/>
        </p:nvCxnSpPr>
        <p:spPr>
          <a:xfrm>
            <a:off x="1775600" y="4296237"/>
            <a:ext cx="258599" cy="0"/>
          </a:xfrm>
          <a:prstGeom prst="straightConnector1">
            <a:avLst/>
          </a:prstGeom>
          <a:noFill/>
          <a:ln cap="flat" cmpd="sng" w="19050">
            <a:solidFill>
              <a:schemeClr val="dk2"/>
            </a:solidFill>
            <a:prstDash val="solid"/>
            <a:round/>
            <a:headEnd len="lg" w="lg" type="none"/>
            <a:tailEnd len="lg" w="lg" type="none"/>
          </a:ln>
        </p:spPr>
      </p:cxnSp>
      <p:sp>
        <p:nvSpPr>
          <p:cNvPr id="540" name="Shape 540"/>
          <p:cNvSpPr txBox="1"/>
          <p:nvPr/>
        </p:nvSpPr>
        <p:spPr>
          <a:xfrm>
            <a:off x="1304150" y="4616850"/>
            <a:ext cx="1291500" cy="271499"/>
          </a:xfrm>
          <a:prstGeom prst="rect">
            <a:avLst/>
          </a:prstGeom>
          <a:noFill/>
          <a:ln>
            <a:noFill/>
          </a:ln>
        </p:spPr>
        <p:txBody>
          <a:bodyPr anchorCtr="0" anchor="t" bIns="91425" lIns="91425" rIns="91425" tIns="91425">
            <a:noAutofit/>
          </a:bodyPr>
          <a:lstStyle/>
          <a:p>
            <a:pPr lvl="0" rtl="0" algn="ctr">
              <a:spcBef>
                <a:spcPts val="0"/>
              </a:spcBef>
              <a:buNone/>
            </a:pPr>
            <a:r>
              <a:rPr lang="en"/>
              <a:t>Home Owner</a:t>
            </a:r>
          </a:p>
        </p:txBody>
      </p:sp>
      <p:cxnSp>
        <p:nvCxnSpPr>
          <p:cNvPr id="541" name="Shape 541"/>
          <p:cNvCxnSpPr>
            <a:endCxn id="532" idx="1"/>
          </p:cNvCxnSpPr>
          <p:nvPr/>
        </p:nvCxnSpPr>
        <p:spPr>
          <a:xfrm flipH="1" rot="10800000">
            <a:off x="2252474" y="3376199"/>
            <a:ext cx="1503299" cy="777300"/>
          </a:xfrm>
          <a:prstGeom prst="straightConnector1">
            <a:avLst/>
          </a:prstGeom>
          <a:noFill/>
          <a:ln cap="flat" cmpd="sng" w="19050">
            <a:solidFill>
              <a:schemeClr val="dk2"/>
            </a:solidFill>
            <a:prstDash val="solid"/>
            <a:round/>
            <a:headEnd len="lg" w="lg" type="none"/>
            <a:tailEnd len="lg" w="lg" type="none"/>
          </a:ln>
        </p:spPr>
      </p:cxnSp>
      <p:cxnSp>
        <p:nvCxnSpPr>
          <p:cNvPr id="542" name="Shape 542"/>
          <p:cNvCxnSpPr>
            <a:endCxn id="533" idx="1"/>
          </p:cNvCxnSpPr>
          <p:nvPr/>
        </p:nvCxnSpPr>
        <p:spPr>
          <a:xfrm flipH="1" rot="10800000">
            <a:off x="2263875" y="4064400"/>
            <a:ext cx="1491900" cy="100500"/>
          </a:xfrm>
          <a:prstGeom prst="straightConnector1">
            <a:avLst/>
          </a:prstGeom>
          <a:noFill/>
          <a:ln cap="flat" cmpd="sng" w="19050">
            <a:solidFill>
              <a:schemeClr val="dk2"/>
            </a:solidFill>
            <a:prstDash val="solid"/>
            <a:round/>
            <a:headEnd len="lg" w="lg" type="none"/>
            <a:tailEnd len="lg" w="lg" type="none"/>
          </a:ln>
        </p:spPr>
      </p:cxnSp>
      <p:cxnSp>
        <p:nvCxnSpPr>
          <p:cNvPr id="543" name="Shape 543"/>
          <p:cNvCxnSpPr>
            <a:endCxn id="534" idx="1"/>
          </p:cNvCxnSpPr>
          <p:nvPr/>
        </p:nvCxnSpPr>
        <p:spPr>
          <a:xfrm>
            <a:off x="2282175" y="4153487"/>
            <a:ext cx="1473600" cy="599100"/>
          </a:xfrm>
          <a:prstGeom prst="straightConnector1">
            <a:avLst/>
          </a:prstGeom>
          <a:noFill/>
          <a:ln cap="flat" cmpd="sng" w="19050">
            <a:solidFill>
              <a:schemeClr val="dk2"/>
            </a:solidFill>
            <a:prstDash val="solid"/>
            <a:round/>
            <a:headEnd len="lg" w="lg" type="none"/>
            <a:tailEnd len="lg" w="lg" type="none"/>
          </a:ln>
        </p:spPr>
      </p:cxnSp>
      <p:sp>
        <p:nvSpPr>
          <p:cNvPr id="544" name="Shape 5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8" name="Shape 548"/>
        <p:cNvGrpSpPr/>
        <p:nvPr/>
      </p:nvGrpSpPr>
      <p:grpSpPr>
        <a:xfrm>
          <a:off x="0" y="0"/>
          <a:ext cx="0" cy="0"/>
          <a:chOff x="0" y="0"/>
          <a:chExt cx="0" cy="0"/>
        </a:xfrm>
      </p:grpSpPr>
      <p:sp>
        <p:nvSpPr>
          <p:cNvPr id="549" name="Shape 54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Home Heating Use Case: Power On</a:t>
            </a:r>
          </a:p>
        </p:txBody>
      </p:sp>
      <p:sp>
        <p:nvSpPr>
          <p:cNvPr id="550" name="Shape 550"/>
          <p:cNvSpPr txBox="1"/>
          <p:nvPr>
            <p:ph idx="1" type="body"/>
          </p:nvPr>
        </p:nvSpPr>
        <p:spPr>
          <a:xfrm>
            <a:off x="457200" y="1600200"/>
            <a:ext cx="8538599" cy="45546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b="1" lang="en" sz="2400"/>
              <a:t>Use-Case: Power On</a:t>
            </a:r>
          </a:p>
          <a:p>
            <a:pPr indent="-228600" lvl="0" marL="457200" marR="0" rtl="0" algn="l">
              <a:lnSpc>
                <a:spcPct val="100000"/>
              </a:lnSpc>
              <a:spcBef>
                <a:spcPts val="600"/>
              </a:spcBef>
              <a:spcAft>
                <a:spcPts val="0"/>
              </a:spcAft>
              <a:buSzPct val="100000"/>
            </a:pPr>
            <a:r>
              <a:rPr b="1" lang="en" sz="2400"/>
              <a:t>Actors: </a:t>
            </a:r>
          </a:p>
          <a:p>
            <a:pPr indent="-228600" lvl="1" marL="914400" marR="0" rtl="0" algn="l">
              <a:lnSpc>
                <a:spcPct val="100000"/>
              </a:lnSpc>
              <a:spcBef>
                <a:spcPts val="600"/>
              </a:spcBef>
              <a:spcAft>
                <a:spcPts val="0"/>
              </a:spcAft>
              <a:buSzPct val="133333"/>
            </a:pPr>
            <a:r>
              <a:rPr lang="en" sz="1800"/>
              <a:t>Home Owner (initiator)</a:t>
            </a:r>
          </a:p>
          <a:p>
            <a:pPr indent="-228600" lvl="0" marL="457200" marR="0" rtl="0" algn="l">
              <a:lnSpc>
                <a:spcPct val="100000"/>
              </a:lnSpc>
              <a:spcBef>
                <a:spcPts val="600"/>
              </a:spcBef>
              <a:spcAft>
                <a:spcPts val="0"/>
              </a:spcAft>
              <a:buSzPct val="100000"/>
            </a:pPr>
            <a:r>
              <a:rPr b="1" lang="en" sz="2400"/>
              <a:t>Description:</a:t>
            </a:r>
          </a:p>
          <a:p>
            <a:pPr indent="-228600" lvl="1" marL="914400" marR="0" rtl="0" algn="l">
              <a:lnSpc>
                <a:spcPct val="100000"/>
              </a:lnSpc>
              <a:spcBef>
                <a:spcPts val="600"/>
              </a:spcBef>
              <a:spcAft>
                <a:spcPts val="0"/>
              </a:spcAft>
              <a:buSzPct val="100000"/>
            </a:pPr>
            <a:r>
              <a:rPr lang="en" sz="1800"/>
              <a:t>The Home Owner turns the power on. </a:t>
            </a:r>
          </a:p>
          <a:p>
            <a:pPr indent="-228600" lvl="1" marL="914400" marR="0" rtl="0" algn="l">
              <a:lnSpc>
                <a:spcPct val="100000"/>
              </a:lnSpc>
              <a:spcBef>
                <a:spcPts val="600"/>
              </a:spcBef>
              <a:spcAft>
                <a:spcPts val="0"/>
              </a:spcAft>
              <a:buSzPct val="100000"/>
            </a:pPr>
            <a:r>
              <a:rPr lang="en" sz="1800"/>
              <a:t>Each room is temperature checked. </a:t>
            </a:r>
          </a:p>
          <a:p>
            <a:pPr indent="-228600" lvl="1" marL="914400" marR="0" rtl="0" algn="l">
              <a:lnSpc>
                <a:spcPct val="100000"/>
              </a:lnSpc>
              <a:spcBef>
                <a:spcPts val="600"/>
              </a:spcBef>
              <a:spcAft>
                <a:spcPts val="0"/>
              </a:spcAft>
              <a:buSzPct val="100000"/>
            </a:pPr>
            <a:r>
              <a:rPr lang="en" sz="1800"/>
              <a:t>If a room is below the desired temperature: </a:t>
            </a:r>
          </a:p>
          <a:p>
            <a:pPr indent="-228600" lvl="2" marL="1371600" marR="0" rtl="0" algn="l">
              <a:lnSpc>
                <a:spcPct val="100000"/>
              </a:lnSpc>
              <a:spcBef>
                <a:spcPts val="600"/>
              </a:spcBef>
              <a:spcAft>
                <a:spcPts val="0"/>
              </a:spcAft>
              <a:buSzPct val="100000"/>
            </a:pPr>
            <a:r>
              <a:rPr lang="en" sz="1800"/>
              <a:t>the valve for the room is opened</a:t>
            </a:r>
          </a:p>
          <a:p>
            <a:pPr indent="-228600" lvl="2" marL="1371600" marR="0" rtl="0" algn="l">
              <a:lnSpc>
                <a:spcPct val="100000"/>
              </a:lnSpc>
              <a:spcBef>
                <a:spcPts val="600"/>
              </a:spcBef>
              <a:spcAft>
                <a:spcPts val="0"/>
              </a:spcAft>
              <a:buSzPct val="100000"/>
            </a:pPr>
            <a:r>
              <a:rPr lang="en" sz="1800"/>
              <a:t>the water pump started</a:t>
            </a:r>
          </a:p>
          <a:p>
            <a:pPr indent="-228600" lvl="2" marL="1371600" marR="0" rtl="0" algn="l">
              <a:lnSpc>
                <a:spcPct val="100000"/>
              </a:lnSpc>
              <a:spcBef>
                <a:spcPts val="600"/>
              </a:spcBef>
              <a:spcAft>
                <a:spcPts val="0"/>
              </a:spcAft>
              <a:buSzPct val="100000"/>
            </a:pPr>
            <a:r>
              <a:rPr lang="en" sz="1800"/>
              <a:t>the fuel valve opened</a:t>
            </a:r>
          </a:p>
          <a:p>
            <a:pPr indent="-228600" lvl="2" marL="1371600" marR="0" rtl="0" algn="l">
              <a:lnSpc>
                <a:spcPct val="100000"/>
              </a:lnSpc>
              <a:spcBef>
                <a:spcPts val="600"/>
              </a:spcBef>
              <a:spcAft>
                <a:spcPts val="0"/>
              </a:spcAft>
              <a:buSzPct val="100000"/>
            </a:pPr>
            <a:r>
              <a:rPr lang="en" sz="1800"/>
              <a:t>and the burner ignited.</a:t>
            </a:r>
          </a:p>
          <a:p>
            <a:pPr indent="-228600" lvl="0" marL="457200" marR="0" rtl="0" algn="l">
              <a:lnSpc>
                <a:spcPct val="100000"/>
              </a:lnSpc>
              <a:spcBef>
                <a:spcPts val="600"/>
              </a:spcBef>
              <a:spcAft>
                <a:spcPts val="0"/>
              </a:spcAft>
              <a:buSzPct val="100000"/>
            </a:pPr>
            <a:r>
              <a:rPr b="1" lang="en" sz="2400"/>
              <a:t>Alternate Paths: </a:t>
            </a:r>
            <a:r>
              <a:rPr lang="en" sz="1800"/>
              <a:t>If the temperature in all rooms is above the desired temperature, no actions are taken.</a:t>
            </a:r>
          </a:p>
          <a:p>
            <a:pPr lvl="0" marR="0" rtl="0" algn="l">
              <a:lnSpc>
                <a:spcPct val="100000"/>
              </a:lnSpc>
              <a:spcBef>
                <a:spcPts val="600"/>
              </a:spcBef>
              <a:spcAft>
                <a:spcPts val="0"/>
              </a:spcAft>
              <a:buNone/>
            </a:pPr>
            <a:r>
              <a:t/>
            </a:r>
            <a:endParaRPr b="1" sz="2400"/>
          </a:p>
        </p:txBody>
      </p:sp>
      <p:sp>
        <p:nvSpPr>
          <p:cNvPr id="551" name="Shape 5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0" st="0"/>
                                            </p:txEl>
                                          </p:spTgt>
                                        </p:tgtEl>
                                        <p:attrNameLst>
                                          <p:attrName>style.visibility</p:attrName>
                                        </p:attrNameLst>
                                      </p:cBhvr>
                                      <p:to>
                                        <p:strVal val="visible"/>
                                      </p:to>
                                    </p:set>
                                    <p:animEffect filter="fade" transition="in">
                                      <p:cBhvr>
                                        <p:cTn dur="1"/>
                                        <p:tgtEl>
                                          <p:spTgt spid="5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1" st="1"/>
                                            </p:txEl>
                                          </p:spTgt>
                                        </p:tgtEl>
                                        <p:attrNameLst>
                                          <p:attrName>style.visibility</p:attrName>
                                        </p:attrNameLst>
                                      </p:cBhvr>
                                      <p:to>
                                        <p:strVal val="visible"/>
                                      </p:to>
                                    </p:set>
                                    <p:animEffect filter="fade" transition="in">
                                      <p:cBhvr>
                                        <p:cTn dur="1"/>
                                        <p:tgtEl>
                                          <p:spTgt spid="5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2" st="2"/>
                                            </p:txEl>
                                          </p:spTgt>
                                        </p:tgtEl>
                                        <p:attrNameLst>
                                          <p:attrName>style.visibility</p:attrName>
                                        </p:attrNameLst>
                                      </p:cBhvr>
                                      <p:to>
                                        <p:strVal val="visible"/>
                                      </p:to>
                                    </p:set>
                                    <p:animEffect filter="fade" transition="in">
                                      <p:cBhvr>
                                        <p:cTn dur="1"/>
                                        <p:tgtEl>
                                          <p:spTgt spid="5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3" st="3"/>
                                            </p:txEl>
                                          </p:spTgt>
                                        </p:tgtEl>
                                        <p:attrNameLst>
                                          <p:attrName>style.visibility</p:attrName>
                                        </p:attrNameLst>
                                      </p:cBhvr>
                                      <p:to>
                                        <p:strVal val="visible"/>
                                      </p:to>
                                    </p:set>
                                    <p:animEffect filter="fade" transition="in">
                                      <p:cBhvr>
                                        <p:cTn dur="1"/>
                                        <p:tgtEl>
                                          <p:spTgt spid="5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4" st="4"/>
                                            </p:txEl>
                                          </p:spTgt>
                                        </p:tgtEl>
                                        <p:attrNameLst>
                                          <p:attrName>style.visibility</p:attrName>
                                        </p:attrNameLst>
                                      </p:cBhvr>
                                      <p:to>
                                        <p:strVal val="visible"/>
                                      </p:to>
                                    </p:set>
                                    <p:animEffect filter="fade" transition="in">
                                      <p:cBhvr>
                                        <p:cTn dur="1"/>
                                        <p:tgtEl>
                                          <p:spTgt spid="5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5" st="5"/>
                                            </p:txEl>
                                          </p:spTgt>
                                        </p:tgtEl>
                                        <p:attrNameLst>
                                          <p:attrName>style.visibility</p:attrName>
                                        </p:attrNameLst>
                                      </p:cBhvr>
                                      <p:to>
                                        <p:strVal val="visible"/>
                                      </p:to>
                                    </p:set>
                                    <p:animEffect filter="fade" transition="in">
                                      <p:cBhvr>
                                        <p:cTn dur="1"/>
                                        <p:tgtEl>
                                          <p:spTgt spid="5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6" st="6"/>
                                            </p:txEl>
                                          </p:spTgt>
                                        </p:tgtEl>
                                        <p:attrNameLst>
                                          <p:attrName>style.visibility</p:attrName>
                                        </p:attrNameLst>
                                      </p:cBhvr>
                                      <p:to>
                                        <p:strVal val="visible"/>
                                      </p:to>
                                    </p:set>
                                    <p:animEffect filter="fade" transition="in">
                                      <p:cBhvr>
                                        <p:cTn dur="1"/>
                                        <p:tgtEl>
                                          <p:spTgt spid="55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7" st="7"/>
                                            </p:txEl>
                                          </p:spTgt>
                                        </p:tgtEl>
                                        <p:attrNameLst>
                                          <p:attrName>style.visibility</p:attrName>
                                        </p:attrNameLst>
                                      </p:cBhvr>
                                      <p:to>
                                        <p:strVal val="visible"/>
                                      </p:to>
                                    </p:set>
                                    <p:animEffect filter="fade" transition="in">
                                      <p:cBhvr>
                                        <p:cTn dur="1"/>
                                        <p:tgtEl>
                                          <p:spTgt spid="55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8" st="8"/>
                                            </p:txEl>
                                          </p:spTgt>
                                        </p:tgtEl>
                                        <p:attrNameLst>
                                          <p:attrName>style.visibility</p:attrName>
                                        </p:attrNameLst>
                                      </p:cBhvr>
                                      <p:to>
                                        <p:strVal val="visible"/>
                                      </p:to>
                                    </p:set>
                                    <p:animEffect filter="fade" transition="in">
                                      <p:cBhvr>
                                        <p:cTn dur="1"/>
                                        <p:tgtEl>
                                          <p:spTgt spid="55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9" st="9"/>
                                            </p:txEl>
                                          </p:spTgt>
                                        </p:tgtEl>
                                        <p:attrNameLst>
                                          <p:attrName>style.visibility</p:attrName>
                                        </p:attrNameLst>
                                      </p:cBhvr>
                                      <p:to>
                                        <p:strVal val="visible"/>
                                      </p:to>
                                    </p:set>
                                    <p:animEffect filter="fade" transition="in">
                                      <p:cBhvr>
                                        <p:cTn dur="1"/>
                                        <p:tgtEl>
                                          <p:spTgt spid="55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10" st="10"/>
                                            </p:txEl>
                                          </p:spTgt>
                                        </p:tgtEl>
                                        <p:attrNameLst>
                                          <p:attrName>style.visibility</p:attrName>
                                        </p:attrNameLst>
                                      </p:cBhvr>
                                      <p:to>
                                        <p:strVal val="visible"/>
                                      </p:to>
                                    </p:set>
                                    <p:animEffect filter="fade" transition="in">
                                      <p:cBhvr>
                                        <p:cTn dur="1"/>
                                        <p:tgtEl>
                                          <p:spTgt spid="55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11" st="11"/>
                                            </p:txEl>
                                          </p:spTgt>
                                        </p:tgtEl>
                                        <p:attrNameLst>
                                          <p:attrName>style.visibility</p:attrName>
                                        </p:attrNameLst>
                                      </p:cBhvr>
                                      <p:to>
                                        <p:strVal val="visible"/>
                                      </p:to>
                                    </p:set>
                                    <p:animEffect filter="fade" transition="in">
                                      <p:cBhvr>
                                        <p:cTn dur="1"/>
                                        <p:tgtEl>
                                          <p:spTgt spid="55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12" st="12"/>
                                            </p:txEl>
                                          </p:spTgt>
                                        </p:tgtEl>
                                        <p:attrNameLst>
                                          <p:attrName>style.visibility</p:attrName>
                                        </p:attrNameLst>
                                      </p:cBhvr>
                                      <p:to>
                                        <p:strVal val="visible"/>
                                      </p:to>
                                    </p:set>
                                    <p:animEffect filter="fade" transition="in">
                                      <p:cBhvr>
                                        <p:cTn dur="1"/>
                                        <p:tgtEl>
                                          <p:spTgt spid="550">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5" name="Shape 555"/>
        <p:cNvGrpSpPr/>
        <p:nvPr/>
      </p:nvGrpSpPr>
      <p:grpSpPr>
        <a:xfrm>
          <a:off x="0" y="0"/>
          <a:ext cx="0" cy="0"/>
          <a:chOff x="0" y="0"/>
          <a:chExt cx="0" cy="0"/>
        </a:xfrm>
      </p:grpSpPr>
      <p:sp>
        <p:nvSpPr>
          <p:cNvPr id="556" name="Shape 556"/>
          <p:cNvSpPr txBox="1"/>
          <p:nvPr>
            <p:ph type="title"/>
          </p:nvPr>
        </p:nvSpPr>
        <p:spPr>
          <a:xfrm>
            <a:off x="457200" y="274637"/>
            <a:ext cx="8229600" cy="1143299"/>
          </a:xfrm>
          <a:prstGeom prst="rect">
            <a:avLst/>
          </a:prstGeom>
        </p:spPr>
        <p:txBody>
          <a:bodyPr anchorCtr="0" anchor="b" bIns="91425" lIns="91425" rIns="91425" tIns="91425">
            <a:noAutofit/>
          </a:bodyPr>
          <a:lstStyle/>
          <a:p>
            <a:pPr rtl="0">
              <a:spcBef>
                <a:spcPts val="0"/>
              </a:spcBef>
              <a:buNone/>
            </a:pPr>
            <a:r>
              <a:rPr lang="en"/>
              <a:t>Home Heating Use Case: </a:t>
            </a:r>
          </a:p>
          <a:p>
            <a:pPr lvl="0" rtl="0">
              <a:spcBef>
                <a:spcPts val="0"/>
              </a:spcBef>
              <a:buNone/>
            </a:pPr>
            <a:r>
              <a:rPr lang="en"/>
              <a:t>Change Temperature</a:t>
            </a:r>
          </a:p>
        </p:txBody>
      </p:sp>
      <p:sp>
        <p:nvSpPr>
          <p:cNvPr id="557" name="Shape 557"/>
          <p:cNvSpPr txBox="1"/>
          <p:nvPr>
            <p:ph idx="1" type="body"/>
          </p:nvPr>
        </p:nvSpPr>
        <p:spPr>
          <a:xfrm>
            <a:off x="457200" y="1600200"/>
            <a:ext cx="8538599" cy="45546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b="1" lang="en" sz="2400"/>
              <a:t>Use Case: Change Temperature</a:t>
            </a:r>
          </a:p>
          <a:p>
            <a:pPr indent="-228600" lvl="0" marL="457200" marR="0" rtl="0" algn="l">
              <a:lnSpc>
                <a:spcPct val="100000"/>
              </a:lnSpc>
              <a:spcBef>
                <a:spcPts val="600"/>
              </a:spcBef>
              <a:spcAft>
                <a:spcPts val="0"/>
              </a:spcAft>
              <a:buSzPct val="100000"/>
            </a:pPr>
            <a:r>
              <a:rPr b="1" lang="en" sz="2400"/>
              <a:t>Actors: </a:t>
            </a:r>
          </a:p>
          <a:p>
            <a:pPr indent="-228600" lvl="1" marL="914400" marR="0" rtl="0" algn="l">
              <a:lnSpc>
                <a:spcPct val="100000"/>
              </a:lnSpc>
              <a:spcBef>
                <a:spcPts val="600"/>
              </a:spcBef>
              <a:spcAft>
                <a:spcPts val="0"/>
              </a:spcAft>
              <a:buSzPct val="133333"/>
            </a:pPr>
            <a:r>
              <a:rPr lang="en" sz="1800"/>
              <a:t>Home Owner (initiator)</a:t>
            </a:r>
          </a:p>
          <a:p>
            <a:pPr indent="-228600" lvl="0" marL="457200" marR="0" rtl="0" algn="l">
              <a:lnSpc>
                <a:spcPct val="100000"/>
              </a:lnSpc>
              <a:spcBef>
                <a:spcPts val="600"/>
              </a:spcBef>
              <a:spcAft>
                <a:spcPts val="0"/>
              </a:spcAft>
              <a:buSzPct val="100000"/>
            </a:pPr>
            <a:r>
              <a:rPr b="1" lang="en" sz="2400"/>
              <a:t>Description:</a:t>
            </a:r>
          </a:p>
          <a:p>
            <a:pPr indent="-228600" lvl="1" marL="914400" marR="0" rtl="0" algn="l">
              <a:lnSpc>
                <a:spcPct val="100000"/>
              </a:lnSpc>
              <a:spcBef>
                <a:spcPts val="600"/>
              </a:spcBef>
              <a:spcAft>
                <a:spcPts val="0"/>
              </a:spcAft>
              <a:buSzPct val="100000"/>
            </a:pPr>
            <a:r>
              <a:rPr lang="en" sz="1800"/>
              <a:t>The Home Owner adjusts the temperature using up and down buttons. </a:t>
            </a:r>
          </a:p>
          <a:p>
            <a:pPr indent="-228600" lvl="1" marL="914400" marR="0" rtl="0" algn="l">
              <a:lnSpc>
                <a:spcPct val="100000"/>
              </a:lnSpc>
              <a:spcBef>
                <a:spcPts val="600"/>
              </a:spcBef>
              <a:spcAft>
                <a:spcPts val="0"/>
              </a:spcAft>
              <a:buSzPct val="100000"/>
            </a:pPr>
            <a:r>
              <a:rPr lang="en" sz="1800"/>
              <a:t>If no button (up or down) has been pressed for five seconds, then the current setting is taken as the desired temperature.</a:t>
            </a:r>
          </a:p>
          <a:p>
            <a:pPr indent="-228600" lvl="1" marL="914400" marR="0" rtl="0" algn="l">
              <a:lnSpc>
                <a:spcPct val="100000"/>
              </a:lnSpc>
              <a:spcBef>
                <a:spcPts val="600"/>
              </a:spcBef>
              <a:spcAft>
                <a:spcPts val="0"/>
              </a:spcAft>
              <a:buSzPct val="100000"/>
            </a:pPr>
            <a:r>
              <a:rPr lang="en" sz="1800"/>
              <a:t>Each room is temperature checked. </a:t>
            </a:r>
          </a:p>
          <a:p>
            <a:pPr indent="-228600" lvl="1" marL="914400" marR="0" rtl="0" algn="l">
              <a:lnSpc>
                <a:spcPct val="100000"/>
              </a:lnSpc>
              <a:spcBef>
                <a:spcPts val="600"/>
              </a:spcBef>
              <a:spcAft>
                <a:spcPts val="0"/>
              </a:spcAft>
              <a:buSzPct val="100000"/>
            </a:pPr>
            <a:r>
              <a:rPr lang="en" sz="1800"/>
              <a:t>If a room is below the desired temperature: </a:t>
            </a:r>
          </a:p>
          <a:p>
            <a:pPr indent="-228600" lvl="2" marL="1371600" marR="0" rtl="0" algn="l">
              <a:lnSpc>
                <a:spcPct val="100000"/>
              </a:lnSpc>
              <a:spcBef>
                <a:spcPts val="600"/>
              </a:spcBef>
              <a:spcAft>
                <a:spcPts val="0"/>
              </a:spcAft>
              <a:buSzPct val="100000"/>
            </a:pPr>
            <a:r>
              <a:rPr lang="en" sz="1800"/>
              <a:t>the valve for the room is opened</a:t>
            </a:r>
          </a:p>
          <a:p>
            <a:pPr indent="-228600" lvl="2" marL="1371600" marR="0" rtl="0" algn="l">
              <a:lnSpc>
                <a:spcPct val="100000"/>
              </a:lnSpc>
              <a:spcBef>
                <a:spcPts val="600"/>
              </a:spcBef>
              <a:spcAft>
                <a:spcPts val="0"/>
              </a:spcAft>
              <a:buSzPct val="100000"/>
            </a:pPr>
            <a:r>
              <a:rPr lang="en" sz="1800"/>
              <a:t>the water pump started</a:t>
            </a:r>
          </a:p>
          <a:p>
            <a:pPr indent="-228600" lvl="2" marL="1371600" marR="0" rtl="0" algn="l">
              <a:lnSpc>
                <a:spcPct val="100000"/>
              </a:lnSpc>
              <a:spcBef>
                <a:spcPts val="600"/>
              </a:spcBef>
              <a:spcAft>
                <a:spcPts val="0"/>
              </a:spcAft>
              <a:buSzPct val="100000"/>
            </a:pPr>
            <a:r>
              <a:rPr lang="en" sz="1800"/>
              <a:t>the fuel valve opened</a:t>
            </a:r>
          </a:p>
          <a:p>
            <a:pPr indent="-228600" lvl="2" marL="1371600" marR="0" rtl="0" algn="l">
              <a:lnSpc>
                <a:spcPct val="100000"/>
              </a:lnSpc>
              <a:spcBef>
                <a:spcPts val="600"/>
              </a:spcBef>
              <a:spcAft>
                <a:spcPts val="0"/>
              </a:spcAft>
              <a:buSzPct val="100000"/>
            </a:pPr>
            <a:r>
              <a:rPr lang="en" sz="1800"/>
              <a:t>and the burner ignited.</a:t>
            </a:r>
          </a:p>
          <a:p>
            <a:pPr indent="-228600" lvl="0" marL="457200" marR="0" rtl="0" algn="l">
              <a:lnSpc>
                <a:spcPct val="100000"/>
              </a:lnSpc>
              <a:spcBef>
                <a:spcPts val="600"/>
              </a:spcBef>
              <a:spcAft>
                <a:spcPts val="0"/>
              </a:spcAft>
              <a:buSzPct val="100000"/>
            </a:pPr>
            <a:r>
              <a:rPr b="1" lang="en" sz="2400"/>
              <a:t>Alternate Paths: </a:t>
            </a:r>
            <a:r>
              <a:rPr lang="en" sz="1800"/>
              <a:t>If the temperature in all rooms is above the desired temperature, no actions are taken.</a:t>
            </a:r>
          </a:p>
          <a:p>
            <a:pPr lvl="0" marR="0" rtl="0" algn="l">
              <a:lnSpc>
                <a:spcPct val="100000"/>
              </a:lnSpc>
              <a:spcBef>
                <a:spcPts val="600"/>
              </a:spcBef>
              <a:spcAft>
                <a:spcPts val="0"/>
              </a:spcAft>
              <a:buNone/>
            </a:pPr>
            <a:r>
              <a:t/>
            </a:r>
            <a:endParaRPr b="1" sz="2400"/>
          </a:p>
        </p:txBody>
      </p:sp>
      <p:sp>
        <p:nvSpPr>
          <p:cNvPr id="558" name="Shape 5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xEl>
                                              <p:pRg end="0" st="0"/>
                                            </p:txEl>
                                          </p:spTgt>
                                        </p:tgtEl>
                                        <p:attrNameLst>
                                          <p:attrName>style.visibility</p:attrName>
                                        </p:attrNameLst>
                                      </p:cBhvr>
                                      <p:to>
                                        <p:strVal val="visible"/>
                                      </p:to>
                                    </p:set>
                                    <p:animEffect filter="fade" transition="in">
                                      <p:cBhvr>
                                        <p:cTn dur="1"/>
                                        <p:tgtEl>
                                          <p:spTgt spid="5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xEl>
                                              <p:pRg end="1" st="1"/>
                                            </p:txEl>
                                          </p:spTgt>
                                        </p:tgtEl>
                                        <p:attrNameLst>
                                          <p:attrName>style.visibility</p:attrName>
                                        </p:attrNameLst>
                                      </p:cBhvr>
                                      <p:to>
                                        <p:strVal val="visible"/>
                                      </p:to>
                                    </p:set>
                                    <p:animEffect filter="fade" transition="in">
                                      <p:cBhvr>
                                        <p:cTn dur="1"/>
                                        <p:tgtEl>
                                          <p:spTgt spid="5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xEl>
                                              <p:pRg end="2" st="2"/>
                                            </p:txEl>
                                          </p:spTgt>
                                        </p:tgtEl>
                                        <p:attrNameLst>
                                          <p:attrName>style.visibility</p:attrName>
                                        </p:attrNameLst>
                                      </p:cBhvr>
                                      <p:to>
                                        <p:strVal val="visible"/>
                                      </p:to>
                                    </p:set>
                                    <p:animEffect filter="fade" transition="in">
                                      <p:cBhvr>
                                        <p:cTn dur="1"/>
                                        <p:tgtEl>
                                          <p:spTgt spid="5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xEl>
                                              <p:pRg end="3" st="3"/>
                                            </p:txEl>
                                          </p:spTgt>
                                        </p:tgtEl>
                                        <p:attrNameLst>
                                          <p:attrName>style.visibility</p:attrName>
                                        </p:attrNameLst>
                                      </p:cBhvr>
                                      <p:to>
                                        <p:strVal val="visible"/>
                                      </p:to>
                                    </p:set>
                                    <p:animEffect filter="fade" transition="in">
                                      <p:cBhvr>
                                        <p:cTn dur="1"/>
                                        <p:tgtEl>
                                          <p:spTgt spid="5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xEl>
                                              <p:pRg end="4" st="4"/>
                                            </p:txEl>
                                          </p:spTgt>
                                        </p:tgtEl>
                                        <p:attrNameLst>
                                          <p:attrName>style.visibility</p:attrName>
                                        </p:attrNameLst>
                                      </p:cBhvr>
                                      <p:to>
                                        <p:strVal val="visible"/>
                                      </p:to>
                                    </p:set>
                                    <p:animEffect filter="fade" transition="in">
                                      <p:cBhvr>
                                        <p:cTn dur="1"/>
                                        <p:tgtEl>
                                          <p:spTgt spid="5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xEl>
                                              <p:pRg end="5" st="5"/>
                                            </p:txEl>
                                          </p:spTgt>
                                        </p:tgtEl>
                                        <p:attrNameLst>
                                          <p:attrName>style.visibility</p:attrName>
                                        </p:attrNameLst>
                                      </p:cBhvr>
                                      <p:to>
                                        <p:strVal val="visible"/>
                                      </p:to>
                                    </p:set>
                                    <p:animEffect filter="fade" transition="in">
                                      <p:cBhvr>
                                        <p:cTn dur="1"/>
                                        <p:tgtEl>
                                          <p:spTgt spid="5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xEl>
                                              <p:pRg end="6" st="6"/>
                                            </p:txEl>
                                          </p:spTgt>
                                        </p:tgtEl>
                                        <p:attrNameLst>
                                          <p:attrName>style.visibility</p:attrName>
                                        </p:attrNameLst>
                                      </p:cBhvr>
                                      <p:to>
                                        <p:strVal val="visible"/>
                                      </p:to>
                                    </p:set>
                                    <p:animEffect filter="fade" transition="in">
                                      <p:cBhvr>
                                        <p:cTn dur="1"/>
                                        <p:tgtEl>
                                          <p:spTgt spid="5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xEl>
                                              <p:pRg end="7" st="7"/>
                                            </p:txEl>
                                          </p:spTgt>
                                        </p:tgtEl>
                                        <p:attrNameLst>
                                          <p:attrName>style.visibility</p:attrName>
                                        </p:attrNameLst>
                                      </p:cBhvr>
                                      <p:to>
                                        <p:strVal val="visible"/>
                                      </p:to>
                                    </p:set>
                                    <p:animEffect filter="fade" transition="in">
                                      <p:cBhvr>
                                        <p:cTn dur="1"/>
                                        <p:tgtEl>
                                          <p:spTgt spid="55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xEl>
                                              <p:pRg end="8" st="8"/>
                                            </p:txEl>
                                          </p:spTgt>
                                        </p:tgtEl>
                                        <p:attrNameLst>
                                          <p:attrName>style.visibility</p:attrName>
                                        </p:attrNameLst>
                                      </p:cBhvr>
                                      <p:to>
                                        <p:strVal val="visible"/>
                                      </p:to>
                                    </p:set>
                                    <p:animEffect filter="fade" transition="in">
                                      <p:cBhvr>
                                        <p:cTn dur="1"/>
                                        <p:tgtEl>
                                          <p:spTgt spid="55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xEl>
                                              <p:pRg end="9" st="9"/>
                                            </p:txEl>
                                          </p:spTgt>
                                        </p:tgtEl>
                                        <p:attrNameLst>
                                          <p:attrName>style.visibility</p:attrName>
                                        </p:attrNameLst>
                                      </p:cBhvr>
                                      <p:to>
                                        <p:strVal val="visible"/>
                                      </p:to>
                                    </p:set>
                                    <p:animEffect filter="fade" transition="in">
                                      <p:cBhvr>
                                        <p:cTn dur="1"/>
                                        <p:tgtEl>
                                          <p:spTgt spid="55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xEl>
                                              <p:pRg end="10" st="10"/>
                                            </p:txEl>
                                          </p:spTgt>
                                        </p:tgtEl>
                                        <p:attrNameLst>
                                          <p:attrName>style.visibility</p:attrName>
                                        </p:attrNameLst>
                                      </p:cBhvr>
                                      <p:to>
                                        <p:strVal val="visible"/>
                                      </p:to>
                                    </p:set>
                                    <p:animEffect filter="fade" transition="in">
                                      <p:cBhvr>
                                        <p:cTn dur="1"/>
                                        <p:tgtEl>
                                          <p:spTgt spid="55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xEl>
                                              <p:pRg end="11" st="11"/>
                                            </p:txEl>
                                          </p:spTgt>
                                        </p:tgtEl>
                                        <p:attrNameLst>
                                          <p:attrName>style.visibility</p:attrName>
                                        </p:attrNameLst>
                                      </p:cBhvr>
                                      <p:to>
                                        <p:strVal val="visible"/>
                                      </p:to>
                                    </p:set>
                                    <p:animEffect filter="fade" transition="in">
                                      <p:cBhvr>
                                        <p:cTn dur="1"/>
                                        <p:tgtEl>
                                          <p:spTgt spid="55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xEl>
                                              <p:pRg end="12" st="12"/>
                                            </p:txEl>
                                          </p:spTgt>
                                        </p:tgtEl>
                                        <p:attrNameLst>
                                          <p:attrName>style.visibility</p:attrName>
                                        </p:attrNameLst>
                                      </p:cBhvr>
                                      <p:to>
                                        <p:strVal val="visible"/>
                                      </p:to>
                                    </p:set>
                                    <p:animEffect filter="fade" transition="in">
                                      <p:cBhvr>
                                        <p:cTn dur="1"/>
                                        <p:tgtEl>
                                          <p:spTgt spid="55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xEl>
                                              <p:pRg end="13" st="13"/>
                                            </p:txEl>
                                          </p:spTgt>
                                        </p:tgtEl>
                                        <p:attrNameLst>
                                          <p:attrName>style.visibility</p:attrName>
                                        </p:attrNameLst>
                                      </p:cBhvr>
                                      <p:to>
                                        <p:strVal val="visible"/>
                                      </p:to>
                                    </p:set>
                                    <p:animEffect filter="fade" transition="in">
                                      <p:cBhvr>
                                        <p:cTn dur="1"/>
                                        <p:tgtEl>
                                          <p:spTgt spid="557">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2" name="Shape 562"/>
        <p:cNvGrpSpPr/>
        <p:nvPr/>
      </p:nvGrpSpPr>
      <p:grpSpPr>
        <a:xfrm>
          <a:off x="0" y="0"/>
          <a:ext cx="0" cy="0"/>
          <a:chOff x="0" y="0"/>
          <a:chExt cx="0" cy="0"/>
        </a:xfrm>
      </p:grpSpPr>
      <p:sp>
        <p:nvSpPr>
          <p:cNvPr id="563" name="Shape 563"/>
          <p:cNvSpPr/>
          <p:nvPr/>
        </p:nvSpPr>
        <p:spPr>
          <a:xfrm>
            <a:off x="1779875" y="1902050"/>
            <a:ext cx="5369400" cy="38225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rtl="0">
              <a:spcBef>
                <a:spcPts val="0"/>
              </a:spcBef>
              <a:buNone/>
            </a:pPr>
            <a:r>
              <a:rPr lang="en"/>
              <a:t>Home Heating System</a:t>
            </a: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a:spcBef>
                <a:spcPts val="0"/>
              </a:spcBef>
              <a:buNone/>
            </a:pPr>
            <a:r>
              <a:t/>
            </a:r>
            <a:endParaRPr/>
          </a:p>
        </p:txBody>
      </p:sp>
      <p:sp>
        <p:nvSpPr>
          <p:cNvPr id="564" name="Shape 564"/>
          <p:cNvSpPr/>
          <p:nvPr/>
        </p:nvSpPr>
        <p:spPr>
          <a:xfrm>
            <a:off x="1779875" y="2423750"/>
            <a:ext cx="3686699" cy="28595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Home Heating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565" name="Shape 56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Home Heating System Diagram</a:t>
            </a:r>
          </a:p>
        </p:txBody>
      </p:sp>
      <p:sp>
        <p:nvSpPr>
          <p:cNvPr id="566" name="Shape 566"/>
          <p:cNvSpPr/>
          <p:nvPr/>
        </p:nvSpPr>
        <p:spPr>
          <a:xfrm>
            <a:off x="2908825" y="28385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Power On</a:t>
            </a:r>
          </a:p>
        </p:txBody>
      </p:sp>
      <p:sp>
        <p:nvSpPr>
          <p:cNvPr id="567" name="Shape 567"/>
          <p:cNvSpPr/>
          <p:nvPr/>
        </p:nvSpPr>
        <p:spPr>
          <a:xfrm>
            <a:off x="2908825" y="35267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Power Off</a:t>
            </a:r>
          </a:p>
        </p:txBody>
      </p:sp>
      <p:sp>
        <p:nvSpPr>
          <p:cNvPr id="568" name="Shape 568"/>
          <p:cNvSpPr/>
          <p:nvPr/>
        </p:nvSpPr>
        <p:spPr>
          <a:xfrm>
            <a:off x="2908825" y="4214887"/>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Change Temperature</a:t>
            </a:r>
          </a:p>
        </p:txBody>
      </p:sp>
      <p:sp>
        <p:nvSpPr>
          <p:cNvPr id="569" name="Shape 569"/>
          <p:cNvSpPr/>
          <p:nvPr/>
        </p:nvSpPr>
        <p:spPr>
          <a:xfrm>
            <a:off x="939900" y="3629212"/>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570" name="Shape 570"/>
          <p:cNvCxnSpPr>
            <a:stCxn id="569" idx="4"/>
          </p:cNvCxnSpPr>
          <p:nvPr/>
        </p:nvCxnSpPr>
        <p:spPr>
          <a:xfrm>
            <a:off x="1063650" y="3900712"/>
            <a:ext cx="0" cy="346800"/>
          </a:xfrm>
          <a:prstGeom prst="straightConnector1">
            <a:avLst/>
          </a:prstGeom>
          <a:noFill/>
          <a:ln cap="flat" cmpd="sng" w="19050">
            <a:solidFill>
              <a:schemeClr val="dk2"/>
            </a:solidFill>
            <a:prstDash val="solid"/>
            <a:round/>
            <a:headEnd len="lg" w="lg" type="none"/>
            <a:tailEnd len="lg" w="lg" type="none"/>
          </a:ln>
        </p:spPr>
      </p:cxnSp>
      <p:cxnSp>
        <p:nvCxnSpPr>
          <p:cNvPr id="571" name="Shape 571"/>
          <p:cNvCxnSpPr/>
          <p:nvPr/>
        </p:nvCxnSpPr>
        <p:spPr>
          <a:xfrm flipH="1">
            <a:off x="985049" y="424751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72" name="Shape 572"/>
          <p:cNvCxnSpPr/>
          <p:nvPr/>
        </p:nvCxnSpPr>
        <p:spPr>
          <a:xfrm>
            <a:off x="1063650" y="424751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73" name="Shape 573"/>
          <p:cNvCxnSpPr/>
          <p:nvPr/>
        </p:nvCxnSpPr>
        <p:spPr>
          <a:xfrm>
            <a:off x="928650" y="4045187"/>
            <a:ext cx="258599" cy="0"/>
          </a:xfrm>
          <a:prstGeom prst="straightConnector1">
            <a:avLst/>
          </a:prstGeom>
          <a:noFill/>
          <a:ln cap="flat" cmpd="sng" w="19050">
            <a:solidFill>
              <a:schemeClr val="dk2"/>
            </a:solidFill>
            <a:prstDash val="solid"/>
            <a:round/>
            <a:headEnd len="lg" w="lg" type="none"/>
            <a:tailEnd len="lg" w="lg" type="none"/>
          </a:ln>
        </p:spPr>
      </p:cxnSp>
      <p:sp>
        <p:nvSpPr>
          <p:cNvPr id="574" name="Shape 574"/>
          <p:cNvSpPr txBox="1"/>
          <p:nvPr/>
        </p:nvSpPr>
        <p:spPr>
          <a:xfrm>
            <a:off x="457200" y="4365800"/>
            <a:ext cx="1291500" cy="271499"/>
          </a:xfrm>
          <a:prstGeom prst="rect">
            <a:avLst/>
          </a:prstGeom>
          <a:noFill/>
          <a:ln>
            <a:noFill/>
          </a:ln>
        </p:spPr>
        <p:txBody>
          <a:bodyPr anchorCtr="0" anchor="t" bIns="91425" lIns="91425" rIns="91425" tIns="91425">
            <a:noAutofit/>
          </a:bodyPr>
          <a:lstStyle/>
          <a:p>
            <a:pPr lvl="0" rtl="0" algn="ctr">
              <a:spcBef>
                <a:spcPts val="0"/>
              </a:spcBef>
              <a:buNone/>
            </a:pPr>
            <a:r>
              <a:rPr lang="en"/>
              <a:t>Home Owner</a:t>
            </a:r>
          </a:p>
        </p:txBody>
      </p:sp>
      <p:cxnSp>
        <p:nvCxnSpPr>
          <p:cNvPr id="575" name="Shape 575"/>
          <p:cNvCxnSpPr>
            <a:endCxn id="566" idx="1"/>
          </p:cNvCxnSpPr>
          <p:nvPr/>
        </p:nvCxnSpPr>
        <p:spPr>
          <a:xfrm flipH="1" rot="10800000">
            <a:off x="1405524" y="3125149"/>
            <a:ext cx="1503300" cy="777300"/>
          </a:xfrm>
          <a:prstGeom prst="straightConnector1">
            <a:avLst/>
          </a:prstGeom>
          <a:noFill/>
          <a:ln cap="flat" cmpd="sng" w="19050">
            <a:solidFill>
              <a:schemeClr val="dk2"/>
            </a:solidFill>
            <a:prstDash val="solid"/>
            <a:round/>
            <a:headEnd len="lg" w="lg" type="none"/>
            <a:tailEnd len="lg" w="lg" type="none"/>
          </a:ln>
        </p:spPr>
      </p:cxnSp>
      <p:cxnSp>
        <p:nvCxnSpPr>
          <p:cNvPr id="576" name="Shape 576"/>
          <p:cNvCxnSpPr>
            <a:endCxn id="567" idx="1"/>
          </p:cNvCxnSpPr>
          <p:nvPr/>
        </p:nvCxnSpPr>
        <p:spPr>
          <a:xfrm flipH="1" rot="10800000">
            <a:off x="1416925" y="3813350"/>
            <a:ext cx="1491900" cy="100500"/>
          </a:xfrm>
          <a:prstGeom prst="straightConnector1">
            <a:avLst/>
          </a:prstGeom>
          <a:noFill/>
          <a:ln cap="flat" cmpd="sng" w="19050">
            <a:solidFill>
              <a:schemeClr val="dk2"/>
            </a:solidFill>
            <a:prstDash val="solid"/>
            <a:round/>
            <a:headEnd len="lg" w="lg" type="none"/>
            <a:tailEnd len="lg" w="lg" type="none"/>
          </a:ln>
        </p:spPr>
      </p:cxnSp>
      <p:cxnSp>
        <p:nvCxnSpPr>
          <p:cNvPr id="577" name="Shape 577"/>
          <p:cNvCxnSpPr>
            <a:endCxn id="568" idx="1"/>
          </p:cNvCxnSpPr>
          <p:nvPr/>
        </p:nvCxnSpPr>
        <p:spPr>
          <a:xfrm>
            <a:off x="1435225" y="3902437"/>
            <a:ext cx="1473600" cy="599100"/>
          </a:xfrm>
          <a:prstGeom prst="straightConnector1">
            <a:avLst/>
          </a:prstGeom>
          <a:noFill/>
          <a:ln cap="flat" cmpd="sng" w="19050">
            <a:solidFill>
              <a:schemeClr val="dk2"/>
            </a:solidFill>
            <a:prstDash val="solid"/>
            <a:round/>
            <a:headEnd len="lg" w="lg" type="none"/>
            <a:tailEnd len="lg" w="lg" type="none"/>
          </a:ln>
        </p:spPr>
      </p:cxnSp>
      <p:sp>
        <p:nvSpPr>
          <p:cNvPr id="578" name="Shape 578"/>
          <p:cNvSpPr/>
          <p:nvPr/>
        </p:nvSpPr>
        <p:spPr>
          <a:xfrm>
            <a:off x="5263550" y="35267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Automated Temperature Response</a:t>
            </a:r>
          </a:p>
        </p:txBody>
      </p:sp>
      <p:cxnSp>
        <p:nvCxnSpPr>
          <p:cNvPr id="579" name="Shape 579"/>
          <p:cNvCxnSpPr>
            <a:stCxn id="566" idx="3"/>
            <a:endCxn id="578" idx="0"/>
          </p:cNvCxnSpPr>
          <p:nvPr/>
        </p:nvCxnSpPr>
        <p:spPr>
          <a:xfrm>
            <a:off x="4550125" y="3125150"/>
            <a:ext cx="1534200" cy="401400"/>
          </a:xfrm>
          <a:prstGeom prst="straightConnector1">
            <a:avLst/>
          </a:prstGeom>
          <a:noFill/>
          <a:ln cap="flat" cmpd="sng" w="19050">
            <a:solidFill>
              <a:schemeClr val="dk2"/>
            </a:solidFill>
            <a:prstDash val="dash"/>
            <a:round/>
            <a:headEnd len="lg" w="lg" type="none"/>
            <a:tailEnd len="lg" w="lg" type="triangle"/>
          </a:ln>
        </p:spPr>
      </p:cxnSp>
      <p:cxnSp>
        <p:nvCxnSpPr>
          <p:cNvPr id="580" name="Shape 580"/>
          <p:cNvCxnSpPr>
            <a:stCxn id="568" idx="3"/>
            <a:endCxn id="578" idx="2"/>
          </p:cNvCxnSpPr>
          <p:nvPr/>
        </p:nvCxnSpPr>
        <p:spPr>
          <a:xfrm flipH="1" rot="10800000">
            <a:off x="4550125" y="4100137"/>
            <a:ext cx="1534200" cy="401400"/>
          </a:xfrm>
          <a:prstGeom prst="straightConnector1">
            <a:avLst/>
          </a:prstGeom>
          <a:noFill/>
          <a:ln cap="flat" cmpd="sng" w="19050">
            <a:solidFill>
              <a:schemeClr val="dk2"/>
            </a:solidFill>
            <a:prstDash val="dash"/>
            <a:round/>
            <a:headEnd len="lg" w="lg" type="none"/>
            <a:tailEnd len="lg" w="lg" type="triangle"/>
          </a:ln>
        </p:spPr>
      </p:cxnSp>
      <p:sp>
        <p:nvSpPr>
          <p:cNvPr id="581" name="Shape 581"/>
          <p:cNvSpPr txBox="1"/>
          <p:nvPr/>
        </p:nvSpPr>
        <p:spPr>
          <a:xfrm>
            <a:off x="5066475" y="2921200"/>
            <a:ext cx="1129799" cy="271499"/>
          </a:xfrm>
          <a:prstGeom prst="rect">
            <a:avLst/>
          </a:prstGeom>
          <a:noFill/>
          <a:ln>
            <a:noFill/>
          </a:ln>
        </p:spPr>
        <p:txBody>
          <a:bodyPr anchorCtr="0" anchor="t" bIns="91425" lIns="91425" rIns="91425" tIns="91425">
            <a:noAutofit/>
          </a:bodyPr>
          <a:lstStyle/>
          <a:p>
            <a:pPr>
              <a:spcBef>
                <a:spcPts val="0"/>
              </a:spcBef>
              <a:buNone/>
            </a:pPr>
            <a:r>
              <a:rPr lang="en"/>
              <a:t>&lt;&lt;uses&gt;&gt;</a:t>
            </a:r>
          </a:p>
        </p:txBody>
      </p:sp>
      <p:sp>
        <p:nvSpPr>
          <p:cNvPr id="582" name="Shape 582"/>
          <p:cNvSpPr txBox="1"/>
          <p:nvPr/>
        </p:nvSpPr>
        <p:spPr>
          <a:xfrm>
            <a:off x="5263550" y="4365800"/>
            <a:ext cx="1129799" cy="271499"/>
          </a:xfrm>
          <a:prstGeom prst="rect">
            <a:avLst/>
          </a:prstGeom>
          <a:noFill/>
          <a:ln>
            <a:noFill/>
          </a:ln>
        </p:spPr>
        <p:txBody>
          <a:bodyPr anchorCtr="0" anchor="t" bIns="91425" lIns="91425" rIns="91425" tIns="91425">
            <a:noAutofit/>
          </a:bodyPr>
          <a:lstStyle/>
          <a:p>
            <a:pPr lvl="0" rtl="0">
              <a:spcBef>
                <a:spcPts val="0"/>
              </a:spcBef>
              <a:buNone/>
            </a:pPr>
            <a:r>
              <a:rPr lang="en"/>
              <a:t>&lt;&lt;uses&gt;&gt;</a:t>
            </a:r>
          </a:p>
        </p:txBody>
      </p:sp>
      <p:sp>
        <p:nvSpPr>
          <p:cNvPr id="583" name="Shape 5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38</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64"/>
                                        </p:tgtEl>
                                      </p:cBhvr>
                                    </p:animEffect>
                                    <p:set>
                                      <p:cBhvr>
                                        <p:cTn dur="1" fill="hold">
                                          <p:stCondLst>
                                            <p:cond delay="0"/>
                                          </p:stCondLst>
                                        </p:cTn>
                                        <p:tgtEl>
                                          <p:spTgt spid="56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
                                        <p:tgtEl>
                                          <p:spTgt spid="563"/>
                                        </p:tgtEl>
                                      </p:cBhvr>
                                    </p:animEffect>
                                  </p:childTnLst>
                                </p:cTn>
                              </p:par>
                              <p:par>
                                <p:cTn fill="hold" nodeType="with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
                                        <p:tgtEl>
                                          <p:spTgt spid="578"/>
                                        </p:tgtEl>
                                      </p:cBhvr>
                                    </p:animEffect>
                                  </p:childTnLst>
                                </p:cTn>
                              </p:par>
                              <p:par>
                                <p:cTn fill="hold" nodeType="with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
                                        <p:tgtEl>
                                          <p:spTgt spid="579"/>
                                        </p:tgtEl>
                                      </p:cBhvr>
                                    </p:animEffect>
                                  </p:childTnLst>
                                </p:cTn>
                              </p:par>
                              <p:par>
                                <p:cTn fill="hold" nodeType="with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
                                        <p:tgtEl>
                                          <p:spTgt spid="580"/>
                                        </p:tgtEl>
                                      </p:cBhvr>
                                    </p:animEffect>
                                  </p:childTnLst>
                                </p:cTn>
                              </p:par>
                              <p:par>
                                <p:cTn fill="hold" nodeType="with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
                                        <p:tgtEl>
                                          <p:spTgt spid="581"/>
                                        </p:tgtEl>
                                      </p:cBhvr>
                                    </p:animEffect>
                                  </p:childTnLst>
                                </p:cTn>
                              </p:par>
                              <p:par>
                                <p:cTn fill="hold" nodeType="with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
                                        <p:tgtEl>
                                          <p:spTgt spid="5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
                                        <p:tgtEl>
                                          <p:spTgt spid="5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7" name="Shape 587"/>
        <p:cNvGrpSpPr/>
        <p:nvPr/>
      </p:nvGrpSpPr>
      <p:grpSpPr>
        <a:xfrm>
          <a:off x="0" y="0"/>
          <a:ext cx="0" cy="0"/>
          <a:chOff x="0" y="0"/>
          <a:chExt cx="0" cy="0"/>
        </a:xfrm>
      </p:grpSpPr>
      <p:sp>
        <p:nvSpPr>
          <p:cNvPr id="588" name="Shape 58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HACS</a:t>
            </a:r>
          </a:p>
        </p:txBody>
      </p:sp>
      <p:sp>
        <p:nvSpPr>
          <p:cNvPr id="589" name="Shape 589"/>
          <p:cNvSpPr txBox="1"/>
          <p:nvPr>
            <p:ph idx="1" type="body"/>
          </p:nvPr>
        </p:nvSpPr>
        <p:spPr>
          <a:xfrm>
            <a:off x="457200" y="1600200"/>
            <a:ext cx="8538599" cy="45546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sz="2200"/>
              <a:t>Homework assignment and collection are an integral part of any educational system. Today, this is performed manually. We want to automate this with the Homework Assignment and Collection System (HACS). </a:t>
            </a:r>
          </a:p>
          <a:p>
            <a:pPr marR="0" rtl="0" algn="l">
              <a:lnSpc>
                <a:spcPct val="100000"/>
              </a:lnSpc>
              <a:spcBef>
                <a:spcPts val="600"/>
              </a:spcBef>
              <a:spcAft>
                <a:spcPts val="0"/>
              </a:spcAft>
              <a:buNone/>
            </a:pPr>
            <a:r>
              <a:t/>
            </a:r>
            <a:endParaRPr sz="2200"/>
          </a:p>
          <a:p>
            <a:pPr lvl="0" marR="0" rtl="0" algn="l">
              <a:lnSpc>
                <a:spcPct val="100000"/>
              </a:lnSpc>
              <a:spcBef>
                <a:spcPts val="600"/>
              </a:spcBef>
              <a:spcAft>
                <a:spcPts val="0"/>
              </a:spcAft>
              <a:buNone/>
            </a:pPr>
            <a:r>
              <a:rPr lang="en" sz="2200"/>
              <a:t>HACS will be used by the instructor to distribute the homework assignments, review the students’ solutions, distribute suggested solutions, and distribute student grades on each assignment. HACS shall also help the students by automatically distributing the assignments to them, providing a facility where the students can submit their solutions, reminding the students when an assignment is almost due, and reminding the students when an assignment is overdue.</a:t>
            </a:r>
          </a:p>
        </p:txBody>
      </p:sp>
      <p:sp>
        <p:nvSpPr>
          <p:cNvPr id="590" name="Shape 5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Requirements Elicitation</a:t>
            </a:r>
          </a:p>
        </p:txBody>
      </p:sp>
      <p:sp>
        <p:nvSpPr>
          <p:cNvPr id="61" name="Shape 6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pPr>
            <a:r>
              <a:rPr lang="en"/>
              <a:t>The process of working with customers to learn about the application domain, the services that the system should provide, and the system’s operational constraints.</a:t>
            </a:r>
          </a:p>
          <a:p>
            <a:pPr indent="-228600" lvl="0" marL="457200" rtl="0">
              <a:spcBef>
                <a:spcPts val="0"/>
              </a:spcBef>
            </a:pPr>
            <a:r>
              <a:rPr lang="en"/>
              <a:t>Involves all stakeholders:</a:t>
            </a:r>
          </a:p>
          <a:p>
            <a:pPr indent="-228600" lvl="1" marL="914400" rtl="0">
              <a:spcBef>
                <a:spcPts val="0"/>
              </a:spcBef>
            </a:pPr>
            <a:r>
              <a:rPr lang="en"/>
              <a:t>end-users, managers, maintenance team, domain experts, trade unions, lawyers, etc… </a:t>
            </a:r>
          </a:p>
        </p:txBody>
      </p:sp>
      <p:sp>
        <p:nvSpPr>
          <p:cNvPr id="62" name="Shape 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4" name="Shape 594"/>
        <p:cNvGrpSpPr/>
        <p:nvPr/>
      </p:nvGrpSpPr>
      <p:grpSpPr>
        <a:xfrm>
          <a:off x="0" y="0"/>
          <a:ext cx="0" cy="0"/>
          <a:chOff x="0" y="0"/>
          <a:chExt cx="0" cy="0"/>
        </a:xfrm>
      </p:grpSpPr>
      <p:sp>
        <p:nvSpPr>
          <p:cNvPr id="595" name="Shape 595"/>
          <p:cNvSpPr/>
          <p:nvPr/>
        </p:nvSpPr>
        <p:spPr>
          <a:xfrm>
            <a:off x="2057400" y="1663900"/>
            <a:ext cx="4913099" cy="45899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HACS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596" name="Shape 59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HACS Use Case Diagram</a:t>
            </a:r>
          </a:p>
        </p:txBody>
      </p:sp>
      <p:sp>
        <p:nvSpPr>
          <p:cNvPr id="597" name="Shape 597"/>
          <p:cNvSpPr/>
          <p:nvPr/>
        </p:nvSpPr>
        <p:spPr>
          <a:xfrm>
            <a:off x="2347800" y="20837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Configure HACS</a:t>
            </a:r>
          </a:p>
        </p:txBody>
      </p:sp>
      <p:cxnSp>
        <p:nvCxnSpPr>
          <p:cNvPr id="598" name="Shape 598"/>
          <p:cNvCxnSpPr>
            <a:endCxn id="597" idx="1"/>
          </p:cNvCxnSpPr>
          <p:nvPr/>
        </p:nvCxnSpPr>
        <p:spPr>
          <a:xfrm flipH="1" rot="10800000">
            <a:off x="1198200" y="2370400"/>
            <a:ext cx="1149600" cy="3000"/>
          </a:xfrm>
          <a:prstGeom prst="straightConnector1">
            <a:avLst/>
          </a:prstGeom>
          <a:noFill/>
          <a:ln cap="flat" cmpd="sng" w="19050">
            <a:solidFill>
              <a:schemeClr val="dk2"/>
            </a:solidFill>
            <a:prstDash val="solid"/>
            <a:round/>
            <a:headEnd len="lg" w="lg" type="none"/>
            <a:tailEnd len="lg" w="lg" type="none"/>
          </a:ln>
        </p:spPr>
      </p:cxnSp>
      <p:sp>
        <p:nvSpPr>
          <p:cNvPr id="599" name="Shape 599"/>
          <p:cNvSpPr/>
          <p:nvPr/>
        </p:nvSpPr>
        <p:spPr>
          <a:xfrm>
            <a:off x="7995300" y="1922487"/>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00" name="Shape 600"/>
          <p:cNvCxnSpPr>
            <a:stCxn id="599" idx="4"/>
          </p:cNvCxnSpPr>
          <p:nvPr/>
        </p:nvCxnSpPr>
        <p:spPr>
          <a:xfrm>
            <a:off x="8119050" y="2193987"/>
            <a:ext cx="0" cy="346800"/>
          </a:xfrm>
          <a:prstGeom prst="straightConnector1">
            <a:avLst/>
          </a:prstGeom>
          <a:noFill/>
          <a:ln cap="flat" cmpd="sng" w="19050">
            <a:solidFill>
              <a:schemeClr val="dk2"/>
            </a:solidFill>
            <a:prstDash val="solid"/>
            <a:round/>
            <a:headEnd len="lg" w="lg" type="none"/>
            <a:tailEnd len="lg" w="lg" type="none"/>
          </a:ln>
        </p:spPr>
      </p:cxnSp>
      <p:cxnSp>
        <p:nvCxnSpPr>
          <p:cNvPr id="601" name="Shape 601"/>
          <p:cNvCxnSpPr/>
          <p:nvPr/>
        </p:nvCxnSpPr>
        <p:spPr>
          <a:xfrm flipH="1">
            <a:off x="8040449" y="25407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02" name="Shape 602"/>
          <p:cNvCxnSpPr/>
          <p:nvPr/>
        </p:nvCxnSpPr>
        <p:spPr>
          <a:xfrm>
            <a:off x="8119050" y="25407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03" name="Shape 603"/>
          <p:cNvCxnSpPr/>
          <p:nvPr/>
        </p:nvCxnSpPr>
        <p:spPr>
          <a:xfrm>
            <a:off x="7984050" y="2338462"/>
            <a:ext cx="258599" cy="0"/>
          </a:xfrm>
          <a:prstGeom prst="straightConnector1">
            <a:avLst/>
          </a:prstGeom>
          <a:noFill/>
          <a:ln cap="flat" cmpd="sng" w="19050">
            <a:solidFill>
              <a:schemeClr val="dk2"/>
            </a:solidFill>
            <a:prstDash val="solid"/>
            <a:round/>
            <a:headEnd len="lg" w="lg" type="none"/>
            <a:tailEnd len="lg" w="lg" type="none"/>
          </a:ln>
        </p:spPr>
      </p:cxnSp>
      <p:sp>
        <p:nvSpPr>
          <p:cNvPr id="604" name="Shape 604"/>
          <p:cNvSpPr txBox="1"/>
          <p:nvPr/>
        </p:nvSpPr>
        <p:spPr>
          <a:xfrm>
            <a:off x="7551300" y="2619862"/>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Student</a:t>
            </a:r>
          </a:p>
        </p:txBody>
      </p:sp>
      <p:sp>
        <p:nvSpPr>
          <p:cNvPr id="605" name="Shape 605"/>
          <p:cNvSpPr/>
          <p:nvPr/>
        </p:nvSpPr>
        <p:spPr>
          <a:xfrm>
            <a:off x="607100" y="19225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06" name="Shape 606"/>
          <p:cNvCxnSpPr>
            <a:stCxn id="605" idx="4"/>
          </p:cNvCxnSpPr>
          <p:nvPr/>
        </p:nvCxnSpPr>
        <p:spPr>
          <a:xfrm>
            <a:off x="730850" y="2193999"/>
            <a:ext cx="0" cy="346800"/>
          </a:xfrm>
          <a:prstGeom prst="straightConnector1">
            <a:avLst/>
          </a:prstGeom>
          <a:noFill/>
          <a:ln cap="flat" cmpd="sng" w="19050">
            <a:solidFill>
              <a:schemeClr val="dk2"/>
            </a:solidFill>
            <a:prstDash val="solid"/>
            <a:round/>
            <a:headEnd len="lg" w="lg" type="none"/>
            <a:tailEnd len="lg" w="lg" type="none"/>
          </a:ln>
        </p:spPr>
      </p:cxnSp>
      <p:cxnSp>
        <p:nvCxnSpPr>
          <p:cNvPr id="607" name="Shape 607"/>
          <p:cNvCxnSpPr/>
          <p:nvPr/>
        </p:nvCxnSpPr>
        <p:spPr>
          <a:xfrm flipH="1">
            <a:off x="652249"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08" name="Shape 608"/>
          <p:cNvCxnSpPr/>
          <p:nvPr/>
        </p:nvCxnSpPr>
        <p:spPr>
          <a:xfrm>
            <a:off x="730850"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09" name="Shape 609"/>
          <p:cNvCxnSpPr/>
          <p:nvPr/>
        </p:nvCxnSpPr>
        <p:spPr>
          <a:xfrm>
            <a:off x="595850" y="2338475"/>
            <a:ext cx="258599" cy="0"/>
          </a:xfrm>
          <a:prstGeom prst="straightConnector1">
            <a:avLst/>
          </a:prstGeom>
          <a:noFill/>
          <a:ln cap="flat" cmpd="sng" w="19050">
            <a:solidFill>
              <a:schemeClr val="dk2"/>
            </a:solidFill>
            <a:prstDash val="solid"/>
            <a:round/>
            <a:headEnd len="lg" w="lg" type="none"/>
            <a:tailEnd len="lg" w="lg" type="none"/>
          </a:ln>
        </p:spPr>
      </p:cxnSp>
      <p:sp>
        <p:nvSpPr>
          <p:cNvPr id="610" name="Shape 610"/>
          <p:cNvSpPr txBox="1"/>
          <p:nvPr/>
        </p:nvSpPr>
        <p:spPr>
          <a:xfrm>
            <a:off x="163100" y="2619875"/>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System Admin</a:t>
            </a:r>
          </a:p>
        </p:txBody>
      </p:sp>
      <p:sp>
        <p:nvSpPr>
          <p:cNvPr id="611" name="Shape 611"/>
          <p:cNvSpPr/>
          <p:nvPr/>
        </p:nvSpPr>
        <p:spPr>
          <a:xfrm>
            <a:off x="670200" y="47276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12" name="Shape 612"/>
          <p:cNvCxnSpPr>
            <a:stCxn id="611" idx="4"/>
          </p:cNvCxnSpPr>
          <p:nvPr/>
        </p:nvCxnSpPr>
        <p:spPr>
          <a:xfrm>
            <a:off x="793950" y="4999099"/>
            <a:ext cx="0" cy="346800"/>
          </a:xfrm>
          <a:prstGeom prst="straightConnector1">
            <a:avLst/>
          </a:prstGeom>
          <a:noFill/>
          <a:ln cap="flat" cmpd="sng" w="19050">
            <a:solidFill>
              <a:schemeClr val="dk2"/>
            </a:solidFill>
            <a:prstDash val="solid"/>
            <a:round/>
            <a:headEnd len="lg" w="lg" type="none"/>
            <a:tailEnd len="lg" w="lg" type="none"/>
          </a:ln>
        </p:spPr>
      </p:cxnSp>
      <p:cxnSp>
        <p:nvCxnSpPr>
          <p:cNvPr id="613" name="Shape 613"/>
          <p:cNvCxnSpPr/>
          <p:nvPr/>
        </p:nvCxnSpPr>
        <p:spPr>
          <a:xfrm flipH="1">
            <a:off x="715349" y="5345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14" name="Shape 614"/>
          <p:cNvCxnSpPr/>
          <p:nvPr/>
        </p:nvCxnSpPr>
        <p:spPr>
          <a:xfrm>
            <a:off x="793950" y="5345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15" name="Shape 615"/>
          <p:cNvCxnSpPr/>
          <p:nvPr/>
        </p:nvCxnSpPr>
        <p:spPr>
          <a:xfrm>
            <a:off x="658950" y="5143575"/>
            <a:ext cx="258599" cy="0"/>
          </a:xfrm>
          <a:prstGeom prst="straightConnector1">
            <a:avLst/>
          </a:prstGeom>
          <a:noFill/>
          <a:ln cap="flat" cmpd="sng" w="19050">
            <a:solidFill>
              <a:schemeClr val="dk2"/>
            </a:solidFill>
            <a:prstDash val="solid"/>
            <a:round/>
            <a:headEnd len="lg" w="lg" type="none"/>
            <a:tailEnd len="lg" w="lg" type="none"/>
          </a:ln>
        </p:spPr>
      </p:cxnSp>
      <p:sp>
        <p:nvSpPr>
          <p:cNvPr id="616" name="Shape 616"/>
          <p:cNvSpPr txBox="1"/>
          <p:nvPr/>
        </p:nvSpPr>
        <p:spPr>
          <a:xfrm>
            <a:off x="226200" y="5424975"/>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Instructor</a:t>
            </a:r>
          </a:p>
        </p:txBody>
      </p:sp>
      <p:sp>
        <p:nvSpPr>
          <p:cNvPr id="617" name="Shape 617"/>
          <p:cNvSpPr/>
          <p:nvPr/>
        </p:nvSpPr>
        <p:spPr>
          <a:xfrm>
            <a:off x="2347800" y="34115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Assignment</a:t>
            </a:r>
          </a:p>
        </p:txBody>
      </p:sp>
      <p:sp>
        <p:nvSpPr>
          <p:cNvPr id="618" name="Shape 618"/>
          <p:cNvSpPr/>
          <p:nvPr/>
        </p:nvSpPr>
        <p:spPr>
          <a:xfrm>
            <a:off x="2347800" y="42989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Post Solutions</a:t>
            </a:r>
          </a:p>
        </p:txBody>
      </p:sp>
      <p:sp>
        <p:nvSpPr>
          <p:cNvPr id="619" name="Shape 619"/>
          <p:cNvSpPr/>
          <p:nvPr/>
        </p:nvSpPr>
        <p:spPr>
          <a:xfrm>
            <a:off x="2347800" y="52740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Grades</a:t>
            </a:r>
          </a:p>
        </p:txBody>
      </p:sp>
      <p:cxnSp>
        <p:nvCxnSpPr>
          <p:cNvPr id="620" name="Shape 620"/>
          <p:cNvCxnSpPr>
            <a:endCxn id="617" idx="1"/>
          </p:cNvCxnSpPr>
          <p:nvPr/>
        </p:nvCxnSpPr>
        <p:spPr>
          <a:xfrm flipH="1" rot="10800000">
            <a:off x="1129800" y="3698149"/>
            <a:ext cx="1218000" cy="1448100"/>
          </a:xfrm>
          <a:prstGeom prst="straightConnector1">
            <a:avLst/>
          </a:prstGeom>
          <a:noFill/>
          <a:ln cap="flat" cmpd="sng" w="19050">
            <a:solidFill>
              <a:schemeClr val="dk2"/>
            </a:solidFill>
            <a:prstDash val="solid"/>
            <a:round/>
            <a:headEnd len="lg" w="lg" type="none"/>
            <a:tailEnd len="lg" w="lg" type="none"/>
          </a:ln>
        </p:spPr>
      </p:cxnSp>
      <p:cxnSp>
        <p:nvCxnSpPr>
          <p:cNvPr id="621" name="Shape 621"/>
          <p:cNvCxnSpPr>
            <a:endCxn id="618" idx="1"/>
          </p:cNvCxnSpPr>
          <p:nvPr/>
        </p:nvCxnSpPr>
        <p:spPr>
          <a:xfrm flipH="1" rot="10800000">
            <a:off x="1186800" y="4585624"/>
            <a:ext cx="1161000" cy="537900"/>
          </a:xfrm>
          <a:prstGeom prst="straightConnector1">
            <a:avLst/>
          </a:prstGeom>
          <a:noFill/>
          <a:ln cap="flat" cmpd="sng" w="19050">
            <a:solidFill>
              <a:schemeClr val="dk2"/>
            </a:solidFill>
            <a:prstDash val="solid"/>
            <a:round/>
            <a:headEnd len="lg" w="lg" type="none"/>
            <a:tailEnd len="lg" w="lg" type="none"/>
          </a:ln>
        </p:spPr>
      </p:cxnSp>
      <p:cxnSp>
        <p:nvCxnSpPr>
          <p:cNvPr id="622" name="Shape 622"/>
          <p:cNvCxnSpPr>
            <a:endCxn id="619" idx="1"/>
          </p:cNvCxnSpPr>
          <p:nvPr/>
        </p:nvCxnSpPr>
        <p:spPr>
          <a:xfrm>
            <a:off x="1186800" y="5123625"/>
            <a:ext cx="1161000" cy="437100"/>
          </a:xfrm>
          <a:prstGeom prst="straightConnector1">
            <a:avLst/>
          </a:prstGeom>
          <a:noFill/>
          <a:ln cap="flat" cmpd="sng" w="19050">
            <a:solidFill>
              <a:schemeClr val="dk2"/>
            </a:solidFill>
            <a:prstDash val="solid"/>
            <a:round/>
            <a:headEnd len="lg" w="lg" type="none"/>
            <a:tailEnd len="lg" w="lg" type="none"/>
          </a:ln>
        </p:spPr>
      </p:cxnSp>
      <p:sp>
        <p:nvSpPr>
          <p:cNvPr id="623" name="Shape 623"/>
          <p:cNvSpPr/>
          <p:nvPr/>
        </p:nvSpPr>
        <p:spPr>
          <a:xfrm>
            <a:off x="4770975" y="21940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Remind Student</a:t>
            </a:r>
          </a:p>
        </p:txBody>
      </p:sp>
      <p:sp>
        <p:nvSpPr>
          <p:cNvPr id="624" name="Shape 624"/>
          <p:cNvSpPr/>
          <p:nvPr/>
        </p:nvSpPr>
        <p:spPr>
          <a:xfrm>
            <a:off x="4770975" y="29940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Assignment</a:t>
            </a:r>
          </a:p>
        </p:txBody>
      </p:sp>
      <p:sp>
        <p:nvSpPr>
          <p:cNvPr id="625" name="Shape 625"/>
          <p:cNvSpPr/>
          <p:nvPr/>
        </p:nvSpPr>
        <p:spPr>
          <a:xfrm>
            <a:off x="4770975" y="37940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Submit Assignment</a:t>
            </a:r>
          </a:p>
        </p:txBody>
      </p:sp>
      <p:sp>
        <p:nvSpPr>
          <p:cNvPr id="626" name="Shape 626"/>
          <p:cNvSpPr/>
          <p:nvPr/>
        </p:nvSpPr>
        <p:spPr>
          <a:xfrm>
            <a:off x="4770975" y="45940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Solutions</a:t>
            </a:r>
          </a:p>
        </p:txBody>
      </p:sp>
      <p:sp>
        <p:nvSpPr>
          <p:cNvPr id="627" name="Shape 627"/>
          <p:cNvSpPr/>
          <p:nvPr/>
        </p:nvSpPr>
        <p:spPr>
          <a:xfrm>
            <a:off x="4770975" y="53459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Grade</a:t>
            </a:r>
          </a:p>
        </p:txBody>
      </p:sp>
      <p:cxnSp>
        <p:nvCxnSpPr>
          <p:cNvPr id="628" name="Shape 628"/>
          <p:cNvCxnSpPr>
            <a:stCxn id="623" idx="3"/>
          </p:cNvCxnSpPr>
          <p:nvPr/>
        </p:nvCxnSpPr>
        <p:spPr>
          <a:xfrm flipH="1" rot="10800000">
            <a:off x="6412275" y="2270650"/>
            <a:ext cx="1404299" cy="210000"/>
          </a:xfrm>
          <a:prstGeom prst="straightConnector1">
            <a:avLst/>
          </a:prstGeom>
          <a:noFill/>
          <a:ln cap="flat" cmpd="sng" w="19050">
            <a:solidFill>
              <a:schemeClr val="dk2"/>
            </a:solidFill>
            <a:prstDash val="solid"/>
            <a:round/>
            <a:headEnd len="lg" w="lg" type="none"/>
            <a:tailEnd len="lg" w="lg" type="none"/>
          </a:ln>
        </p:spPr>
      </p:cxnSp>
      <p:cxnSp>
        <p:nvCxnSpPr>
          <p:cNvPr id="629" name="Shape 629"/>
          <p:cNvCxnSpPr>
            <a:stCxn id="624" idx="3"/>
          </p:cNvCxnSpPr>
          <p:nvPr/>
        </p:nvCxnSpPr>
        <p:spPr>
          <a:xfrm flipH="1" rot="10800000">
            <a:off x="6412275" y="2350675"/>
            <a:ext cx="1392899" cy="930000"/>
          </a:xfrm>
          <a:prstGeom prst="straightConnector1">
            <a:avLst/>
          </a:prstGeom>
          <a:noFill/>
          <a:ln cap="flat" cmpd="sng" w="19050">
            <a:solidFill>
              <a:schemeClr val="dk2"/>
            </a:solidFill>
            <a:prstDash val="solid"/>
            <a:round/>
            <a:headEnd len="lg" w="lg" type="none"/>
            <a:tailEnd len="lg" w="lg" type="none"/>
          </a:ln>
        </p:spPr>
      </p:cxnSp>
      <p:cxnSp>
        <p:nvCxnSpPr>
          <p:cNvPr id="630" name="Shape 630"/>
          <p:cNvCxnSpPr>
            <a:stCxn id="625" idx="3"/>
          </p:cNvCxnSpPr>
          <p:nvPr/>
        </p:nvCxnSpPr>
        <p:spPr>
          <a:xfrm flipH="1" rot="10800000">
            <a:off x="6412275" y="2373400"/>
            <a:ext cx="1370099" cy="1707300"/>
          </a:xfrm>
          <a:prstGeom prst="straightConnector1">
            <a:avLst/>
          </a:prstGeom>
          <a:noFill/>
          <a:ln cap="flat" cmpd="sng" w="19050">
            <a:solidFill>
              <a:schemeClr val="dk2"/>
            </a:solidFill>
            <a:prstDash val="solid"/>
            <a:round/>
            <a:headEnd len="lg" w="lg" type="none"/>
            <a:tailEnd len="lg" w="lg" type="none"/>
          </a:ln>
        </p:spPr>
      </p:cxnSp>
      <p:cxnSp>
        <p:nvCxnSpPr>
          <p:cNvPr id="631" name="Shape 631"/>
          <p:cNvCxnSpPr>
            <a:stCxn id="626" idx="3"/>
          </p:cNvCxnSpPr>
          <p:nvPr/>
        </p:nvCxnSpPr>
        <p:spPr>
          <a:xfrm flipH="1" rot="10800000">
            <a:off x="6412275" y="2293525"/>
            <a:ext cx="1438499" cy="2587200"/>
          </a:xfrm>
          <a:prstGeom prst="straightConnector1">
            <a:avLst/>
          </a:prstGeom>
          <a:noFill/>
          <a:ln cap="flat" cmpd="sng" w="19050">
            <a:solidFill>
              <a:schemeClr val="dk2"/>
            </a:solidFill>
            <a:prstDash val="solid"/>
            <a:round/>
            <a:headEnd len="lg" w="lg" type="none"/>
            <a:tailEnd len="lg" w="lg" type="none"/>
          </a:ln>
        </p:spPr>
      </p:cxnSp>
      <p:cxnSp>
        <p:nvCxnSpPr>
          <p:cNvPr id="632" name="Shape 632"/>
          <p:cNvCxnSpPr>
            <a:stCxn id="627" idx="3"/>
          </p:cNvCxnSpPr>
          <p:nvPr/>
        </p:nvCxnSpPr>
        <p:spPr>
          <a:xfrm flipH="1" rot="10800000">
            <a:off x="6412275" y="2316350"/>
            <a:ext cx="1415699" cy="3316200"/>
          </a:xfrm>
          <a:prstGeom prst="straightConnector1">
            <a:avLst/>
          </a:prstGeom>
          <a:noFill/>
          <a:ln cap="flat" cmpd="sng" w="19050">
            <a:solidFill>
              <a:schemeClr val="dk2"/>
            </a:solidFill>
            <a:prstDash val="solid"/>
            <a:round/>
            <a:headEnd len="lg" w="lg" type="none"/>
            <a:tailEnd len="lg" w="lg" type="none"/>
          </a:ln>
        </p:spPr>
      </p:cxnSp>
      <p:sp>
        <p:nvSpPr>
          <p:cNvPr id="633" name="Shape 6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40</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7" name="Shape 637"/>
        <p:cNvGrpSpPr/>
        <p:nvPr/>
      </p:nvGrpSpPr>
      <p:grpSpPr>
        <a:xfrm>
          <a:off x="0" y="0"/>
          <a:ext cx="0" cy="0"/>
          <a:chOff x="0" y="0"/>
          <a:chExt cx="0" cy="0"/>
        </a:xfrm>
      </p:grpSpPr>
      <p:sp>
        <p:nvSpPr>
          <p:cNvPr id="638" name="Shape 63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HACS Use Case: </a:t>
            </a:r>
          </a:p>
          <a:p>
            <a:pPr lvl="0" rtl="0">
              <a:spcBef>
                <a:spcPts val="0"/>
              </a:spcBef>
              <a:buNone/>
            </a:pPr>
            <a:r>
              <a:rPr lang="en"/>
              <a:t>Distribute Assignment</a:t>
            </a:r>
          </a:p>
        </p:txBody>
      </p:sp>
      <p:sp>
        <p:nvSpPr>
          <p:cNvPr id="639" name="Shape 639"/>
          <p:cNvSpPr txBox="1"/>
          <p:nvPr>
            <p:ph idx="1" type="body"/>
          </p:nvPr>
        </p:nvSpPr>
        <p:spPr>
          <a:xfrm>
            <a:off x="457200" y="1600200"/>
            <a:ext cx="8538599" cy="45546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b="1" lang="en" sz="2400"/>
              <a:t>Use-Case: Distribute Assignment</a:t>
            </a:r>
          </a:p>
          <a:p>
            <a:pPr indent="-228600" lvl="0" marL="457200" marR="0" rtl="0" algn="l">
              <a:lnSpc>
                <a:spcPct val="100000"/>
              </a:lnSpc>
              <a:spcBef>
                <a:spcPts val="600"/>
              </a:spcBef>
              <a:spcAft>
                <a:spcPts val="0"/>
              </a:spcAft>
              <a:buSzPct val="100000"/>
            </a:pPr>
            <a:r>
              <a:rPr b="1" lang="en" sz="2400"/>
              <a:t>Actors: </a:t>
            </a:r>
            <a:r>
              <a:rPr lang="en" sz="1800"/>
              <a:t>Instructor (initiator)</a:t>
            </a:r>
          </a:p>
          <a:p>
            <a:pPr indent="-228600" lvl="0" marL="457200" marR="0" rtl="0" algn="l">
              <a:lnSpc>
                <a:spcPct val="100000"/>
              </a:lnSpc>
              <a:spcBef>
                <a:spcPts val="600"/>
              </a:spcBef>
              <a:spcAft>
                <a:spcPts val="0"/>
              </a:spcAft>
              <a:buSzPct val="100000"/>
            </a:pPr>
            <a:r>
              <a:rPr b="1" lang="en" sz="2400"/>
              <a:t>Description:</a:t>
            </a:r>
          </a:p>
          <a:p>
            <a:pPr indent="-228600" lvl="1" marL="914400" marR="0" rtl="0" algn="l">
              <a:lnSpc>
                <a:spcPct val="100000"/>
              </a:lnSpc>
              <a:spcBef>
                <a:spcPts val="600"/>
              </a:spcBef>
              <a:spcAft>
                <a:spcPts val="0"/>
              </a:spcAft>
              <a:buClr>
                <a:schemeClr val="dk1"/>
              </a:buClr>
              <a:buSzPct val="100000"/>
              <a:buFont typeface="Arial"/>
            </a:pPr>
            <a:r>
              <a:rPr lang="en" sz="1600"/>
              <a:t>The Instructor uploads an assignment to the system.</a:t>
            </a:r>
          </a:p>
          <a:p>
            <a:pPr indent="-228600" lvl="1" marL="914400" marR="0" rtl="0" algn="l">
              <a:lnSpc>
                <a:spcPct val="100000"/>
              </a:lnSpc>
              <a:spcBef>
                <a:spcPts val="600"/>
              </a:spcBef>
              <a:spcAft>
                <a:spcPts val="0"/>
              </a:spcAft>
              <a:buSzPct val="100000"/>
            </a:pPr>
            <a:r>
              <a:rPr lang="en" sz="1600"/>
              <a:t>If the upload completes successfully, the Instructor will be asked to evaluate a preview of the file.</a:t>
            </a:r>
          </a:p>
          <a:p>
            <a:pPr indent="-228600" lvl="1" marL="914400" marR="0" rtl="0" algn="l">
              <a:lnSpc>
                <a:spcPct val="100000"/>
              </a:lnSpc>
              <a:spcBef>
                <a:spcPts val="600"/>
              </a:spcBef>
              <a:spcAft>
                <a:spcPts val="0"/>
              </a:spcAft>
              <a:buSzPct val="100000"/>
            </a:pPr>
            <a:r>
              <a:rPr lang="en" sz="1600"/>
              <a:t>If the Instructor approves the file preview, HACS will ask for a due date.</a:t>
            </a:r>
          </a:p>
          <a:p>
            <a:pPr indent="-228600" lvl="1" marL="914400" marR="0" rtl="0" algn="l">
              <a:lnSpc>
                <a:spcPct val="100000"/>
              </a:lnSpc>
              <a:spcBef>
                <a:spcPts val="600"/>
              </a:spcBef>
              <a:spcAft>
                <a:spcPts val="0"/>
              </a:spcAft>
              <a:buSzPct val="100000"/>
            </a:pPr>
            <a:r>
              <a:rPr lang="en" sz="1600"/>
              <a:t>Once the due date is submitted, the assignment will be added to the system and made readable for students, and the Instructor will be returned to the main menu.</a:t>
            </a:r>
          </a:p>
          <a:p>
            <a:pPr indent="-228600" lvl="0" marL="457200" marR="0" rtl="0" algn="l">
              <a:lnSpc>
                <a:spcPct val="100000"/>
              </a:lnSpc>
              <a:spcBef>
                <a:spcPts val="600"/>
              </a:spcBef>
              <a:spcAft>
                <a:spcPts val="0"/>
              </a:spcAft>
              <a:buSzPct val="100000"/>
            </a:pPr>
            <a:r>
              <a:rPr b="1" lang="en" sz="2400"/>
              <a:t>Exception Paths: </a:t>
            </a:r>
            <a:r>
              <a:rPr lang="en" sz="1800"/>
              <a:t>If the file upload fails, an error message will be displayed, and the Instructor returned to the main menu.</a:t>
            </a:r>
          </a:p>
          <a:p>
            <a:pPr indent="-228600" lvl="0" marL="457200" marR="0" rtl="0" algn="l">
              <a:lnSpc>
                <a:spcPct val="100000"/>
              </a:lnSpc>
              <a:spcBef>
                <a:spcPts val="600"/>
              </a:spcBef>
              <a:spcAft>
                <a:spcPts val="0"/>
              </a:spcAft>
              <a:buSzPct val="100000"/>
            </a:pPr>
            <a:r>
              <a:rPr b="1" lang="en" sz="2400"/>
              <a:t>Alternate Paths: </a:t>
            </a:r>
            <a:r>
              <a:rPr lang="en" sz="1800"/>
              <a:t>At any time, the Instructor may click the cancel button to return to the main menu.</a:t>
            </a:r>
          </a:p>
          <a:p>
            <a:pPr indent="-228600" lvl="0" marL="457200" marR="0" rtl="0" algn="l">
              <a:lnSpc>
                <a:spcPct val="100000"/>
              </a:lnSpc>
              <a:spcBef>
                <a:spcPts val="600"/>
              </a:spcBef>
              <a:spcAft>
                <a:spcPts val="0"/>
              </a:spcAft>
              <a:buSzPct val="100000"/>
            </a:pPr>
            <a:r>
              <a:rPr b="1" lang="en" sz="2400"/>
              <a:t>Preconditions: </a:t>
            </a:r>
            <a:r>
              <a:rPr lang="en" sz="1800"/>
              <a:t>Use-Case “Configure HACS” must be performed before assignments can be distributed.</a:t>
            </a:r>
          </a:p>
          <a:p>
            <a:pPr lvl="0" marR="0" rtl="0" algn="l">
              <a:lnSpc>
                <a:spcPct val="100000"/>
              </a:lnSpc>
              <a:spcBef>
                <a:spcPts val="600"/>
              </a:spcBef>
              <a:spcAft>
                <a:spcPts val="0"/>
              </a:spcAft>
              <a:buNone/>
            </a:pPr>
            <a:r>
              <a:t/>
            </a:r>
            <a:endParaRPr b="1" sz="2400"/>
          </a:p>
        </p:txBody>
      </p:sp>
      <p:sp>
        <p:nvSpPr>
          <p:cNvPr id="640" name="Shape 6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41</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4" name="Shape 644"/>
        <p:cNvGrpSpPr/>
        <p:nvPr/>
      </p:nvGrpSpPr>
      <p:grpSpPr>
        <a:xfrm>
          <a:off x="0" y="0"/>
          <a:ext cx="0" cy="0"/>
          <a:chOff x="0" y="0"/>
          <a:chExt cx="0" cy="0"/>
        </a:xfrm>
      </p:grpSpPr>
      <p:sp>
        <p:nvSpPr>
          <p:cNvPr id="645" name="Shape 645"/>
          <p:cNvSpPr/>
          <p:nvPr/>
        </p:nvSpPr>
        <p:spPr>
          <a:xfrm>
            <a:off x="2057400" y="1663900"/>
            <a:ext cx="4913099" cy="45899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HACS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646" name="Shape 6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HACS Use Case Diagram</a:t>
            </a:r>
          </a:p>
        </p:txBody>
      </p:sp>
      <p:sp>
        <p:nvSpPr>
          <p:cNvPr id="647" name="Shape 647"/>
          <p:cNvSpPr/>
          <p:nvPr/>
        </p:nvSpPr>
        <p:spPr>
          <a:xfrm>
            <a:off x="2347800" y="20837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Configure HACS</a:t>
            </a:r>
          </a:p>
        </p:txBody>
      </p:sp>
      <p:cxnSp>
        <p:nvCxnSpPr>
          <p:cNvPr id="648" name="Shape 648"/>
          <p:cNvCxnSpPr>
            <a:endCxn id="647" idx="1"/>
          </p:cNvCxnSpPr>
          <p:nvPr/>
        </p:nvCxnSpPr>
        <p:spPr>
          <a:xfrm flipH="1" rot="10800000">
            <a:off x="1198200" y="2370400"/>
            <a:ext cx="1149600" cy="3000"/>
          </a:xfrm>
          <a:prstGeom prst="straightConnector1">
            <a:avLst/>
          </a:prstGeom>
          <a:noFill/>
          <a:ln cap="flat" cmpd="sng" w="19050">
            <a:solidFill>
              <a:schemeClr val="dk2"/>
            </a:solidFill>
            <a:prstDash val="solid"/>
            <a:round/>
            <a:headEnd len="lg" w="lg" type="none"/>
            <a:tailEnd len="lg" w="lg" type="none"/>
          </a:ln>
        </p:spPr>
      </p:cxnSp>
      <p:sp>
        <p:nvSpPr>
          <p:cNvPr id="649" name="Shape 649"/>
          <p:cNvSpPr/>
          <p:nvPr/>
        </p:nvSpPr>
        <p:spPr>
          <a:xfrm>
            <a:off x="7995300" y="1922487"/>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50" name="Shape 650"/>
          <p:cNvCxnSpPr>
            <a:stCxn id="649" idx="4"/>
          </p:cNvCxnSpPr>
          <p:nvPr/>
        </p:nvCxnSpPr>
        <p:spPr>
          <a:xfrm>
            <a:off x="8119050" y="2193987"/>
            <a:ext cx="0" cy="346800"/>
          </a:xfrm>
          <a:prstGeom prst="straightConnector1">
            <a:avLst/>
          </a:prstGeom>
          <a:noFill/>
          <a:ln cap="flat" cmpd="sng" w="19050">
            <a:solidFill>
              <a:schemeClr val="dk2"/>
            </a:solidFill>
            <a:prstDash val="solid"/>
            <a:round/>
            <a:headEnd len="lg" w="lg" type="none"/>
            <a:tailEnd len="lg" w="lg" type="none"/>
          </a:ln>
        </p:spPr>
      </p:cxnSp>
      <p:cxnSp>
        <p:nvCxnSpPr>
          <p:cNvPr id="651" name="Shape 651"/>
          <p:cNvCxnSpPr/>
          <p:nvPr/>
        </p:nvCxnSpPr>
        <p:spPr>
          <a:xfrm flipH="1">
            <a:off x="8040449" y="25407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52" name="Shape 652"/>
          <p:cNvCxnSpPr/>
          <p:nvPr/>
        </p:nvCxnSpPr>
        <p:spPr>
          <a:xfrm>
            <a:off x="8119050" y="25407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53" name="Shape 653"/>
          <p:cNvCxnSpPr/>
          <p:nvPr/>
        </p:nvCxnSpPr>
        <p:spPr>
          <a:xfrm>
            <a:off x="7984050" y="2338462"/>
            <a:ext cx="258599" cy="0"/>
          </a:xfrm>
          <a:prstGeom prst="straightConnector1">
            <a:avLst/>
          </a:prstGeom>
          <a:noFill/>
          <a:ln cap="flat" cmpd="sng" w="19050">
            <a:solidFill>
              <a:schemeClr val="dk2"/>
            </a:solidFill>
            <a:prstDash val="solid"/>
            <a:round/>
            <a:headEnd len="lg" w="lg" type="none"/>
            <a:tailEnd len="lg" w="lg" type="none"/>
          </a:ln>
        </p:spPr>
      </p:cxnSp>
      <p:sp>
        <p:nvSpPr>
          <p:cNvPr id="654" name="Shape 654"/>
          <p:cNvSpPr txBox="1"/>
          <p:nvPr/>
        </p:nvSpPr>
        <p:spPr>
          <a:xfrm>
            <a:off x="7551300" y="2619862"/>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Student</a:t>
            </a:r>
          </a:p>
        </p:txBody>
      </p:sp>
      <p:sp>
        <p:nvSpPr>
          <p:cNvPr id="655" name="Shape 655"/>
          <p:cNvSpPr/>
          <p:nvPr/>
        </p:nvSpPr>
        <p:spPr>
          <a:xfrm>
            <a:off x="607100" y="19225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56" name="Shape 656"/>
          <p:cNvCxnSpPr>
            <a:stCxn id="655" idx="4"/>
          </p:cNvCxnSpPr>
          <p:nvPr/>
        </p:nvCxnSpPr>
        <p:spPr>
          <a:xfrm>
            <a:off x="730850" y="2193999"/>
            <a:ext cx="0" cy="346800"/>
          </a:xfrm>
          <a:prstGeom prst="straightConnector1">
            <a:avLst/>
          </a:prstGeom>
          <a:noFill/>
          <a:ln cap="flat" cmpd="sng" w="19050">
            <a:solidFill>
              <a:schemeClr val="dk2"/>
            </a:solidFill>
            <a:prstDash val="solid"/>
            <a:round/>
            <a:headEnd len="lg" w="lg" type="none"/>
            <a:tailEnd len="lg" w="lg" type="none"/>
          </a:ln>
        </p:spPr>
      </p:cxnSp>
      <p:cxnSp>
        <p:nvCxnSpPr>
          <p:cNvPr id="657" name="Shape 657"/>
          <p:cNvCxnSpPr/>
          <p:nvPr/>
        </p:nvCxnSpPr>
        <p:spPr>
          <a:xfrm flipH="1">
            <a:off x="652249"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58" name="Shape 658"/>
          <p:cNvCxnSpPr/>
          <p:nvPr/>
        </p:nvCxnSpPr>
        <p:spPr>
          <a:xfrm>
            <a:off x="730850"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59" name="Shape 659"/>
          <p:cNvCxnSpPr/>
          <p:nvPr/>
        </p:nvCxnSpPr>
        <p:spPr>
          <a:xfrm>
            <a:off x="595850" y="2338475"/>
            <a:ext cx="258599" cy="0"/>
          </a:xfrm>
          <a:prstGeom prst="straightConnector1">
            <a:avLst/>
          </a:prstGeom>
          <a:noFill/>
          <a:ln cap="flat" cmpd="sng" w="19050">
            <a:solidFill>
              <a:schemeClr val="dk2"/>
            </a:solidFill>
            <a:prstDash val="solid"/>
            <a:round/>
            <a:headEnd len="lg" w="lg" type="none"/>
            <a:tailEnd len="lg" w="lg" type="none"/>
          </a:ln>
        </p:spPr>
      </p:cxnSp>
      <p:sp>
        <p:nvSpPr>
          <p:cNvPr id="660" name="Shape 660"/>
          <p:cNvSpPr txBox="1"/>
          <p:nvPr/>
        </p:nvSpPr>
        <p:spPr>
          <a:xfrm>
            <a:off x="163100" y="2619875"/>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System Admin</a:t>
            </a:r>
          </a:p>
        </p:txBody>
      </p:sp>
      <p:sp>
        <p:nvSpPr>
          <p:cNvPr id="661" name="Shape 661"/>
          <p:cNvSpPr/>
          <p:nvPr/>
        </p:nvSpPr>
        <p:spPr>
          <a:xfrm>
            <a:off x="670200" y="47276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62" name="Shape 662"/>
          <p:cNvCxnSpPr>
            <a:stCxn id="661" idx="4"/>
          </p:cNvCxnSpPr>
          <p:nvPr/>
        </p:nvCxnSpPr>
        <p:spPr>
          <a:xfrm>
            <a:off x="793950" y="4999099"/>
            <a:ext cx="0" cy="346800"/>
          </a:xfrm>
          <a:prstGeom prst="straightConnector1">
            <a:avLst/>
          </a:prstGeom>
          <a:noFill/>
          <a:ln cap="flat" cmpd="sng" w="19050">
            <a:solidFill>
              <a:schemeClr val="dk2"/>
            </a:solidFill>
            <a:prstDash val="solid"/>
            <a:round/>
            <a:headEnd len="lg" w="lg" type="none"/>
            <a:tailEnd len="lg" w="lg" type="none"/>
          </a:ln>
        </p:spPr>
      </p:cxnSp>
      <p:cxnSp>
        <p:nvCxnSpPr>
          <p:cNvPr id="663" name="Shape 663"/>
          <p:cNvCxnSpPr/>
          <p:nvPr/>
        </p:nvCxnSpPr>
        <p:spPr>
          <a:xfrm flipH="1">
            <a:off x="715349" y="5345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64" name="Shape 664"/>
          <p:cNvCxnSpPr/>
          <p:nvPr/>
        </p:nvCxnSpPr>
        <p:spPr>
          <a:xfrm>
            <a:off x="793950" y="5345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65" name="Shape 665"/>
          <p:cNvCxnSpPr/>
          <p:nvPr/>
        </p:nvCxnSpPr>
        <p:spPr>
          <a:xfrm>
            <a:off x="658950" y="5143575"/>
            <a:ext cx="258599" cy="0"/>
          </a:xfrm>
          <a:prstGeom prst="straightConnector1">
            <a:avLst/>
          </a:prstGeom>
          <a:noFill/>
          <a:ln cap="flat" cmpd="sng" w="19050">
            <a:solidFill>
              <a:schemeClr val="dk2"/>
            </a:solidFill>
            <a:prstDash val="solid"/>
            <a:round/>
            <a:headEnd len="lg" w="lg" type="none"/>
            <a:tailEnd len="lg" w="lg" type="none"/>
          </a:ln>
        </p:spPr>
      </p:cxnSp>
      <p:sp>
        <p:nvSpPr>
          <p:cNvPr id="666" name="Shape 666"/>
          <p:cNvSpPr txBox="1"/>
          <p:nvPr/>
        </p:nvSpPr>
        <p:spPr>
          <a:xfrm>
            <a:off x="226200" y="5424975"/>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Instructor</a:t>
            </a:r>
          </a:p>
        </p:txBody>
      </p:sp>
      <p:sp>
        <p:nvSpPr>
          <p:cNvPr id="667" name="Shape 667"/>
          <p:cNvSpPr/>
          <p:nvPr/>
        </p:nvSpPr>
        <p:spPr>
          <a:xfrm>
            <a:off x="2347800" y="34115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Assignment</a:t>
            </a:r>
          </a:p>
        </p:txBody>
      </p:sp>
      <p:sp>
        <p:nvSpPr>
          <p:cNvPr id="668" name="Shape 668"/>
          <p:cNvSpPr/>
          <p:nvPr/>
        </p:nvSpPr>
        <p:spPr>
          <a:xfrm>
            <a:off x="2347800" y="42989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Post Solutions</a:t>
            </a:r>
          </a:p>
        </p:txBody>
      </p:sp>
      <p:sp>
        <p:nvSpPr>
          <p:cNvPr id="669" name="Shape 669"/>
          <p:cNvSpPr/>
          <p:nvPr/>
        </p:nvSpPr>
        <p:spPr>
          <a:xfrm>
            <a:off x="2347800" y="52740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Grades</a:t>
            </a:r>
          </a:p>
        </p:txBody>
      </p:sp>
      <p:cxnSp>
        <p:nvCxnSpPr>
          <p:cNvPr id="670" name="Shape 670"/>
          <p:cNvCxnSpPr>
            <a:endCxn id="667" idx="1"/>
          </p:cNvCxnSpPr>
          <p:nvPr/>
        </p:nvCxnSpPr>
        <p:spPr>
          <a:xfrm flipH="1" rot="10800000">
            <a:off x="1129800" y="3698149"/>
            <a:ext cx="1218000" cy="1448100"/>
          </a:xfrm>
          <a:prstGeom prst="straightConnector1">
            <a:avLst/>
          </a:prstGeom>
          <a:noFill/>
          <a:ln cap="flat" cmpd="sng" w="19050">
            <a:solidFill>
              <a:schemeClr val="dk2"/>
            </a:solidFill>
            <a:prstDash val="solid"/>
            <a:round/>
            <a:headEnd len="lg" w="lg" type="none"/>
            <a:tailEnd len="lg" w="lg" type="none"/>
          </a:ln>
        </p:spPr>
      </p:cxnSp>
      <p:cxnSp>
        <p:nvCxnSpPr>
          <p:cNvPr id="671" name="Shape 671"/>
          <p:cNvCxnSpPr>
            <a:endCxn id="668" idx="1"/>
          </p:cNvCxnSpPr>
          <p:nvPr/>
        </p:nvCxnSpPr>
        <p:spPr>
          <a:xfrm flipH="1" rot="10800000">
            <a:off x="1186800" y="4585624"/>
            <a:ext cx="1161000" cy="537900"/>
          </a:xfrm>
          <a:prstGeom prst="straightConnector1">
            <a:avLst/>
          </a:prstGeom>
          <a:noFill/>
          <a:ln cap="flat" cmpd="sng" w="19050">
            <a:solidFill>
              <a:schemeClr val="dk2"/>
            </a:solidFill>
            <a:prstDash val="solid"/>
            <a:round/>
            <a:headEnd len="lg" w="lg" type="none"/>
            <a:tailEnd len="lg" w="lg" type="none"/>
          </a:ln>
        </p:spPr>
      </p:cxnSp>
      <p:cxnSp>
        <p:nvCxnSpPr>
          <p:cNvPr id="672" name="Shape 672"/>
          <p:cNvCxnSpPr>
            <a:endCxn id="669" idx="1"/>
          </p:cNvCxnSpPr>
          <p:nvPr/>
        </p:nvCxnSpPr>
        <p:spPr>
          <a:xfrm>
            <a:off x="1186800" y="5123625"/>
            <a:ext cx="1161000" cy="437100"/>
          </a:xfrm>
          <a:prstGeom prst="straightConnector1">
            <a:avLst/>
          </a:prstGeom>
          <a:noFill/>
          <a:ln cap="flat" cmpd="sng" w="19050">
            <a:solidFill>
              <a:schemeClr val="dk2"/>
            </a:solidFill>
            <a:prstDash val="solid"/>
            <a:round/>
            <a:headEnd len="lg" w="lg" type="none"/>
            <a:tailEnd len="lg" w="lg" type="none"/>
          </a:ln>
        </p:spPr>
      </p:cxnSp>
      <p:sp>
        <p:nvSpPr>
          <p:cNvPr id="673" name="Shape 673"/>
          <p:cNvSpPr/>
          <p:nvPr/>
        </p:nvSpPr>
        <p:spPr>
          <a:xfrm>
            <a:off x="4770975" y="21940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Remind Student</a:t>
            </a:r>
          </a:p>
        </p:txBody>
      </p:sp>
      <p:sp>
        <p:nvSpPr>
          <p:cNvPr id="674" name="Shape 674"/>
          <p:cNvSpPr/>
          <p:nvPr/>
        </p:nvSpPr>
        <p:spPr>
          <a:xfrm>
            <a:off x="4770975" y="29940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Assignment</a:t>
            </a:r>
          </a:p>
        </p:txBody>
      </p:sp>
      <p:sp>
        <p:nvSpPr>
          <p:cNvPr id="675" name="Shape 675"/>
          <p:cNvSpPr/>
          <p:nvPr/>
        </p:nvSpPr>
        <p:spPr>
          <a:xfrm>
            <a:off x="4770975" y="37940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Submit Assignment</a:t>
            </a:r>
          </a:p>
        </p:txBody>
      </p:sp>
      <p:sp>
        <p:nvSpPr>
          <p:cNvPr id="676" name="Shape 676"/>
          <p:cNvSpPr/>
          <p:nvPr/>
        </p:nvSpPr>
        <p:spPr>
          <a:xfrm>
            <a:off x="4770975" y="45940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Solutions</a:t>
            </a:r>
          </a:p>
        </p:txBody>
      </p:sp>
      <p:sp>
        <p:nvSpPr>
          <p:cNvPr id="677" name="Shape 677"/>
          <p:cNvSpPr/>
          <p:nvPr/>
        </p:nvSpPr>
        <p:spPr>
          <a:xfrm>
            <a:off x="4770975" y="53459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Grade</a:t>
            </a:r>
          </a:p>
        </p:txBody>
      </p:sp>
      <p:cxnSp>
        <p:nvCxnSpPr>
          <p:cNvPr id="678" name="Shape 678"/>
          <p:cNvCxnSpPr>
            <a:stCxn id="673" idx="3"/>
          </p:cNvCxnSpPr>
          <p:nvPr/>
        </p:nvCxnSpPr>
        <p:spPr>
          <a:xfrm flipH="1" rot="10800000">
            <a:off x="6412275" y="2270650"/>
            <a:ext cx="1404299" cy="210000"/>
          </a:xfrm>
          <a:prstGeom prst="straightConnector1">
            <a:avLst/>
          </a:prstGeom>
          <a:noFill/>
          <a:ln cap="flat" cmpd="sng" w="19050">
            <a:solidFill>
              <a:schemeClr val="dk2"/>
            </a:solidFill>
            <a:prstDash val="solid"/>
            <a:round/>
            <a:headEnd len="lg" w="lg" type="none"/>
            <a:tailEnd len="lg" w="lg" type="none"/>
          </a:ln>
        </p:spPr>
      </p:cxnSp>
      <p:cxnSp>
        <p:nvCxnSpPr>
          <p:cNvPr id="679" name="Shape 679"/>
          <p:cNvCxnSpPr>
            <a:stCxn id="674" idx="3"/>
          </p:cNvCxnSpPr>
          <p:nvPr/>
        </p:nvCxnSpPr>
        <p:spPr>
          <a:xfrm flipH="1" rot="10800000">
            <a:off x="6412275" y="2350675"/>
            <a:ext cx="1392899" cy="930000"/>
          </a:xfrm>
          <a:prstGeom prst="straightConnector1">
            <a:avLst/>
          </a:prstGeom>
          <a:noFill/>
          <a:ln cap="flat" cmpd="sng" w="19050">
            <a:solidFill>
              <a:schemeClr val="dk2"/>
            </a:solidFill>
            <a:prstDash val="solid"/>
            <a:round/>
            <a:headEnd len="lg" w="lg" type="none"/>
            <a:tailEnd len="lg" w="lg" type="none"/>
          </a:ln>
        </p:spPr>
      </p:cxnSp>
      <p:cxnSp>
        <p:nvCxnSpPr>
          <p:cNvPr id="680" name="Shape 680"/>
          <p:cNvCxnSpPr>
            <a:stCxn id="675" idx="3"/>
          </p:cNvCxnSpPr>
          <p:nvPr/>
        </p:nvCxnSpPr>
        <p:spPr>
          <a:xfrm flipH="1" rot="10800000">
            <a:off x="6412275" y="2373400"/>
            <a:ext cx="1370099" cy="1707300"/>
          </a:xfrm>
          <a:prstGeom prst="straightConnector1">
            <a:avLst/>
          </a:prstGeom>
          <a:noFill/>
          <a:ln cap="flat" cmpd="sng" w="19050">
            <a:solidFill>
              <a:schemeClr val="dk2"/>
            </a:solidFill>
            <a:prstDash val="solid"/>
            <a:round/>
            <a:headEnd len="lg" w="lg" type="none"/>
            <a:tailEnd len="lg" w="lg" type="none"/>
          </a:ln>
        </p:spPr>
      </p:cxnSp>
      <p:cxnSp>
        <p:nvCxnSpPr>
          <p:cNvPr id="681" name="Shape 681"/>
          <p:cNvCxnSpPr>
            <a:stCxn id="676" idx="3"/>
          </p:cNvCxnSpPr>
          <p:nvPr/>
        </p:nvCxnSpPr>
        <p:spPr>
          <a:xfrm flipH="1" rot="10800000">
            <a:off x="6412275" y="2293525"/>
            <a:ext cx="1438499" cy="2587200"/>
          </a:xfrm>
          <a:prstGeom prst="straightConnector1">
            <a:avLst/>
          </a:prstGeom>
          <a:noFill/>
          <a:ln cap="flat" cmpd="sng" w="19050">
            <a:solidFill>
              <a:schemeClr val="dk2"/>
            </a:solidFill>
            <a:prstDash val="solid"/>
            <a:round/>
            <a:headEnd len="lg" w="lg" type="none"/>
            <a:tailEnd len="lg" w="lg" type="none"/>
          </a:ln>
        </p:spPr>
      </p:cxnSp>
      <p:cxnSp>
        <p:nvCxnSpPr>
          <p:cNvPr id="682" name="Shape 682"/>
          <p:cNvCxnSpPr>
            <a:stCxn id="677" idx="3"/>
          </p:cNvCxnSpPr>
          <p:nvPr/>
        </p:nvCxnSpPr>
        <p:spPr>
          <a:xfrm flipH="1" rot="10800000">
            <a:off x="6412275" y="2316350"/>
            <a:ext cx="1415699" cy="3316200"/>
          </a:xfrm>
          <a:prstGeom prst="straightConnector1">
            <a:avLst/>
          </a:prstGeom>
          <a:noFill/>
          <a:ln cap="flat" cmpd="sng" w="19050">
            <a:solidFill>
              <a:schemeClr val="dk2"/>
            </a:solidFill>
            <a:prstDash val="solid"/>
            <a:round/>
            <a:headEnd len="lg" w="lg" type="none"/>
            <a:tailEnd len="lg" w="lg" type="none"/>
          </a:ln>
        </p:spPr>
      </p:cxnSp>
      <p:sp>
        <p:nvSpPr>
          <p:cNvPr id="683" name="Shape 6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42</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7" name="Shape 687"/>
        <p:cNvGrpSpPr/>
        <p:nvPr/>
      </p:nvGrpSpPr>
      <p:grpSpPr>
        <a:xfrm>
          <a:off x="0" y="0"/>
          <a:ext cx="0" cy="0"/>
          <a:chOff x="0" y="0"/>
          <a:chExt cx="0" cy="0"/>
        </a:xfrm>
      </p:grpSpPr>
      <p:sp>
        <p:nvSpPr>
          <p:cNvPr id="688" name="Shape 688"/>
          <p:cNvSpPr/>
          <p:nvPr/>
        </p:nvSpPr>
        <p:spPr>
          <a:xfrm>
            <a:off x="2057400" y="1663900"/>
            <a:ext cx="4913099" cy="45899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HACS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689" name="Shape 68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HACS Use Case Diagram (Version 2)</a:t>
            </a:r>
          </a:p>
        </p:txBody>
      </p:sp>
      <p:sp>
        <p:nvSpPr>
          <p:cNvPr id="690" name="Shape 690"/>
          <p:cNvSpPr/>
          <p:nvPr/>
        </p:nvSpPr>
        <p:spPr>
          <a:xfrm>
            <a:off x="2347800" y="20837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Configure HACS</a:t>
            </a:r>
          </a:p>
        </p:txBody>
      </p:sp>
      <p:cxnSp>
        <p:nvCxnSpPr>
          <p:cNvPr id="691" name="Shape 691"/>
          <p:cNvCxnSpPr>
            <a:endCxn id="690" idx="1"/>
          </p:cNvCxnSpPr>
          <p:nvPr/>
        </p:nvCxnSpPr>
        <p:spPr>
          <a:xfrm flipH="1" rot="10800000">
            <a:off x="1198200" y="2370400"/>
            <a:ext cx="1149600" cy="3000"/>
          </a:xfrm>
          <a:prstGeom prst="straightConnector1">
            <a:avLst/>
          </a:prstGeom>
          <a:noFill/>
          <a:ln cap="flat" cmpd="sng" w="19050">
            <a:solidFill>
              <a:schemeClr val="dk2"/>
            </a:solidFill>
            <a:prstDash val="solid"/>
            <a:round/>
            <a:headEnd len="lg" w="lg" type="none"/>
            <a:tailEnd len="lg" w="lg" type="none"/>
          </a:ln>
        </p:spPr>
      </p:cxnSp>
      <p:sp>
        <p:nvSpPr>
          <p:cNvPr id="692" name="Shape 692"/>
          <p:cNvSpPr/>
          <p:nvPr/>
        </p:nvSpPr>
        <p:spPr>
          <a:xfrm>
            <a:off x="7995300" y="1922487"/>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93" name="Shape 693"/>
          <p:cNvCxnSpPr>
            <a:stCxn id="692" idx="4"/>
          </p:cNvCxnSpPr>
          <p:nvPr/>
        </p:nvCxnSpPr>
        <p:spPr>
          <a:xfrm>
            <a:off x="8119050" y="2193987"/>
            <a:ext cx="0" cy="346800"/>
          </a:xfrm>
          <a:prstGeom prst="straightConnector1">
            <a:avLst/>
          </a:prstGeom>
          <a:noFill/>
          <a:ln cap="flat" cmpd="sng" w="19050">
            <a:solidFill>
              <a:schemeClr val="dk2"/>
            </a:solidFill>
            <a:prstDash val="solid"/>
            <a:round/>
            <a:headEnd len="lg" w="lg" type="none"/>
            <a:tailEnd len="lg" w="lg" type="none"/>
          </a:ln>
        </p:spPr>
      </p:cxnSp>
      <p:cxnSp>
        <p:nvCxnSpPr>
          <p:cNvPr id="694" name="Shape 694"/>
          <p:cNvCxnSpPr/>
          <p:nvPr/>
        </p:nvCxnSpPr>
        <p:spPr>
          <a:xfrm flipH="1">
            <a:off x="8040449" y="25407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95" name="Shape 695"/>
          <p:cNvCxnSpPr/>
          <p:nvPr/>
        </p:nvCxnSpPr>
        <p:spPr>
          <a:xfrm>
            <a:off x="8119050" y="25407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96" name="Shape 696"/>
          <p:cNvCxnSpPr/>
          <p:nvPr/>
        </p:nvCxnSpPr>
        <p:spPr>
          <a:xfrm>
            <a:off x="7984050" y="2338462"/>
            <a:ext cx="258599" cy="0"/>
          </a:xfrm>
          <a:prstGeom prst="straightConnector1">
            <a:avLst/>
          </a:prstGeom>
          <a:noFill/>
          <a:ln cap="flat" cmpd="sng" w="19050">
            <a:solidFill>
              <a:schemeClr val="dk2"/>
            </a:solidFill>
            <a:prstDash val="solid"/>
            <a:round/>
            <a:headEnd len="lg" w="lg" type="none"/>
            <a:tailEnd len="lg" w="lg" type="none"/>
          </a:ln>
        </p:spPr>
      </p:cxnSp>
      <p:sp>
        <p:nvSpPr>
          <p:cNvPr id="697" name="Shape 697"/>
          <p:cNvSpPr txBox="1"/>
          <p:nvPr/>
        </p:nvSpPr>
        <p:spPr>
          <a:xfrm>
            <a:off x="7551300" y="2619862"/>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Student</a:t>
            </a:r>
          </a:p>
        </p:txBody>
      </p:sp>
      <p:sp>
        <p:nvSpPr>
          <p:cNvPr id="698" name="Shape 698"/>
          <p:cNvSpPr/>
          <p:nvPr/>
        </p:nvSpPr>
        <p:spPr>
          <a:xfrm>
            <a:off x="607100" y="19225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99" name="Shape 699"/>
          <p:cNvCxnSpPr>
            <a:stCxn id="698" idx="4"/>
          </p:cNvCxnSpPr>
          <p:nvPr/>
        </p:nvCxnSpPr>
        <p:spPr>
          <a:xfrm>
            <a:off x="730850" y="2193999"/>
            <a:ext cx="0" cy="346800"/>
          </a:xfrm>
          <a:prstGeom prst="straightConnector1">
            <a:avLst/>
          </a:prstGeom>
          <a:noFill/>
          <a:ln cap="flat" cmpd="sng" w="19050">
            <a:solidFill>
              <a:schemeClr val="dk2"/>
            </a:solidFill>
            <a:prstDash val="solid"/>
            <a:round/>
            <a:headEnd len="lg" w="lg" type="none"/>
            <a:tailEnd len="lg" w="lg" type="none"/>
          </a:ln>
        </p:spPr>
      </p:cxnSp>
      <p:cxnSp>
        <p:nvCxnSpPr>
          <p:cNvPr id="700" name="Shape 700"/>
          <p:cNvCxnSpPr/>
          <p:nvPr/>
        </p:nvCxnSpPr>
        <p:spPr>
          <a:xfrm flipH="1">
            <a:off x="652249"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01" name="Shape 701"/>
          <p:cNvCxnSpPr/>
          <p:nvPr/>
        </p:nvCxnSpPr>
        <p:spPr>
          <a:xfrm>
            <a:off x="730850"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02" name="Shape 702"/>
          <p:cNvCxnSpPr/>
          <p:nvPr/>
        </p:nvCxnSpPr>
        <p:spPr>
          <a:xfrm>
            <a:off x="595850" y="2338475"/>
            <a:ext cx="258599" cy="0"/>
          </a:xfrm>
          <a:prstGeom prst="straightConnector1">
            <a:avLst/>
          </a:prstGeom>
          <a:noFill/>
          <a:ln cap="flat" cmpd="sng" w="19050">
            <a:solidFill>
              <a:schemeClr val="dk2"/>
            </a:solidFill>
            <a:prstDash val="solid"/>
            <a:round/>
            <a:headEnd len="lg" w="lg" type="none"/>
            <a:tailEnd len="lg" w="lg" type="none"/>
          </a:ln>
        </p:spPr>
      </p:cxnSp>
      <p:sp>
        <p:nvSpPr>
          <p:cNvPr id="703" name="Shape 703"/>
          <p:cNvSpPr txBox="1"/>
          <p:nvPr/>
        </p:nvSpPr>
        <p:spPr>
          <a:xfrm>
            <a:off x="163100" y="2619875"/>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System Admin</a:t>
            </a:r>
          </a:p>
        </p:txBody>
      </p:sp>
      <p:sp>
        <p:nvSpPr>
          <p:cNvPr id="704" name="Shape 704"/>
          <p:cNvSpPr/>
          <p:nvPr/>
        </p:nvSpPr>
        <p:spPr>
          <a:xfrm>
            <a:off x="670200" y="47276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705" name="Shape 705"/>
          <p:cNvCxnSpPr>
            <a:stCxn id="704" idx="4"/>
          </p:cNvCxnSpPr>
          <p:nvPr/>
        </p:nvCxnSpPr>
        <p:spPr>
          <a:xfrm>
            <a:off x="793950" y="4999099"/>
            <a:ext cx="0" cy="346800"/>
          </a:xfrm>
          <a:prstGeom prst="straightConnector1">
            <a:avLst/>
          </a:prstGeom>
          <a:noFill/>
          <a:ln cap="flat" cmpd="sng" w="19050">
            <a:solidFill>
              <a:schemeClr val="dk2"/>
            </a:solidFill>
            <a:prstDash val="solid"/>
            <a:round/>
            <a:headEnd len="lg" w="lg" type="none"/>
            <a:tailEnd len="lg" w="lg" type="none"/>
          </a:ln>
        </p:spPr>
      </p:cxnSp>
      <p:cxnSp>
        <p:nvCxnSpPr>
          <p:cNvPr id="706" name="Shape 706"/>
          <p:cNvCxnSpPr/>
          <p:nvPr/>
        </p:nvCxnSpPr>
        <p:spPr>
          <a:xfrm flipH="1">
            <a:off x="715349" y="5345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07" name="Shape 707"/>
          <p:cNvCxnSpPr/>
          <p:nvPr/>
        </p:nvCxnSpPr>
        <p:spPr>
          <a:xfrm>
            <a:off x="793950" y="5345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08" name="Shape 708"/>
          <p:cNvCxnSpPr/>
          <p:nvPr/>
        </p:nvCxnSpPr>
        <p:spPr>
          <a:xfrm>
            <a:off x="658950" y="5143575"/>
            <a:ext cx="258599" cy="0"/>
          </a:xfrm>
          <a:prstGeom prst="straightConnector1">
            <a:avLst/>
          </a:prstGeom>
          <a:noFill/>
          <a:ln cap="flat" cmpd="sng" w="19050">
            <a:solidFill>
              <a:schemeClr val="dk2"/>
            </a:solidFill>
            <a:prstDash val="solid"/>
            <a:round/>
            <a:headEnd len="lg" w="lg" type="none"/>
            <a:tailEnd len="lg" w="lg" type="none"/>
          </a:ln>
        </p:spPr>
      </p:cxnSp>
      <p:sp>
        <p:nvSpPr>
          <p:cNvPr id="709" name="Shape 709"/>
          <p:cNvSpPr txBox="1"/>
          <p:nvPr/>
        </p:nvSpPr>
        <p:spPr>
          <a:xfrm>
            <a:off x="226200" y="5424975"/>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Instructor</a:t>
            </a:r>
          </a:p>
        </p:txBody>
      </p:sp>
      <p:sp>
        <p:nvSpPr>
          <p:cNvPr id="710" name="Shape 710"/>
          <p:cNvSpPr/>
          <p:nvPr/>
        </p:nvSpPr>
        <p:spPr>
          <a:xfrm>
            <a:off x="3751350" y="38451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Assignment</a:t>
            </a:r>
          </a:p>
        </p:txBody>
      </p:sp>
      <p:sp>
        <p:nvSpPr>
          <p:cNvPr id="711" name="Shape 711"/>
          <p:cNvSpPr/>
          <p:nvPr/>
        </p:nvSpPr>
        <p:spPr>
          <a:xfrm>
            <a:off x="3808400" y="45955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Post Solutions</a:t>
            </a:r>
          </a:p>
        </p:txBody>
      </p:sp>
      <p:sp>
        <p:nvSpPr>
          <p:cNvPr id="712" name="Shape 712"/>
          <p:cNvSpPr/>
          <p:nvPr/>
        </p:nvSpPr>
        <p:spPr>
          <a:xfrm>
            <a:off x="3808400" y="53459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Grades</a:t>
            </a:r>
          </a:p>
        </p:txBody>
      </p:sp>
      <p:sp>
        <p:nvSpPr>
          <p:cNvPr id="713" name="Shape 713"/>
          <p:cNvSpPr/>
          <p:nvPr/>
        </p:nvSpPr>
        <p:spPr>
          <a:xfrm>
            <a:off x="4770975" y="21940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Remind Student</a:t>
            </a:r>
          </a:p>
        </p:txBody>
      </p:sp>
      <p:sp>
        <p:nvSpPr>
          <p:cNvPr id="714" name="Shape 714"/>
          <p:cNvSpPr/>
          <p:nvPr/>
        </p:nvSpPr>
        <p:spPr>
          <a:xfrm>
            <a:off x="3989100" y="30195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Submit Assignment</a:t>
            </a:r>
          </a:p>
        </p:txBody>
      </p:sp>
      <p:cxnSp>
        <p:nvCxnSpPr>
          <p:cNvPr id="715" name="Shape 715"/>
          <p:cNvCxnSpPr>
            <a:stCxn id="713" idx="3"/>
          </p:cNvCxnSpPr>
          <p:nvPr/>
        </p:nvCxnSpPr>
        <p:spPr>
          <a:xfrm flipH="1" rot="10800000">
            <a:off x="6412275" y="2270650"/>
            <a:ext cx="1404299" cy="210000"/>
          </a:xfrm>
          <a:prstGeom prst="straightConnector1">
            <a:avLst/>
          </a:prstGeom>
          <a:noFill/>
          <a:ln cap="flat" cmpd="sng" w="19050">
            <a:solidFill>
              <a:schemeClr val="dk2"/>
            </a:solidFill>
            <a:prstDash val="solid"/>
            <a:round/>
            <a:headEnd len="lg" w="lg" type="none"/>
            <a:tailEnd len="lg" w="lg" type="none"/>
          </a:ln>
        </p:spPr>
      </p:cxnSp>
      <p:cxnSp>
        <p:nvCxnSpPr>
          <p:cNvPr id="716" name="Shape 716"/>
          <p:cNvCxnSpPr>
            <a:stCxn id="714" idx="3"/>
          </p:cNvCxnSpPr>
          <p:nvPr/>
        </p:nvCxnSpPr>
        <p:spPr>
          <a:xfrm flipH="1" rot="10800000">
            <a:off x="5630400" y="2316500"/>
            <a:ext cx="2151899" cy="989700"/>
          </a:xfrm>
          <a:prstGeom prst="straightConnector1">
            <a:avLst/>
          </a:prstGeom>
          <a:noFill/>
          <a:ln cap="flat" cmpd="sng" w="19050">
            <a:solidFill>
              <a:schemeClr val="dk2"/>
            </a:solidFill>
            <a:prstDash val="solid"/>
            <a:round/>
            <a:headEnd len="lg" w="lg" type="none"/>
            <a:tailEnd len="lg" w="lg" type="none"/>
          </a:ln>
        </p:spPr>
      </p:cxnSp>
      <p:cxnSp>
        <p:nvCxnSpPr>
          <p:cNvPr id="717" name="Shape 717"/>
          <p:cNvCxnSpPr>
            <a:endCxn id="710" idx="1"/>
          </p:cNvCxnSpPr>
          <p:nvPr/>
        </p:nvCxnSpPr>
        <p:spPr>
          <a:xfrm flipH="1" rot="10800000">
            <a:off x="1118250" y="4131749"/>
            <a:ext cx="2633100" cy="980400"/>
          </a:xfrm>
          <a:prstGeom prst="straightConnector1">
            <a:avLst/>
          </a:prstGeom>
          <a:noFill/>
          <a:ln cap="flat" cmpd="sng" w="19050">
            <a:solidFill>
              <a:schemeClr val="dk2"/>
            </a:solidFill>
            <a:prstDash val="solid"/>
            <a:round/>
            <a:headEnd len="lg" w="lg" type="none"/>
            <a:tailEnd len="lg" w="lg" type="none"/>
          </a:ln>
        </p:spPr>
      </p:cxnSp>
      <p:cxnSp>
        <p:nvCxnSpPr>
          <p:cNvPr id="718" name="Shape 718"/>
          <p:cNvCxnSpPr>
            <a:endCxn id="711" idx="1"/>
          </p:cNvCxnSpPr>
          <p:nvPr/>
        </p:nvCxnSpPr>
        <p:spPr>
          <a:xfrm flipH="1" rot="10800000">
            <a:off x="1106900" y="4882150"/>
            <a:ext cx="2701500" cy="230100"/>
          </a:xfrm>
          <a:prstGeom prst="straightConnector1">
            <a:avLst/>
          </a:prstGeom>
          <a:noFill/>
          <a:ln cap="flat" cmpd="sng" w="19050">
            <a:solidFill>
              <a:schemeClr val="dk2"/>
            </a:solidFill>
            <a:prstDash val="solid"/>
            <a:round/>
            <a:headEnd len="lg" w="lg" type="none"/>
            <a:tailEnd len="lg" w="lg" type="none"/>
          </a:ln>
        </p:spPr>
      </p:cxnSp>
      <p:cxnSp>
        <p:nvCxnSpPr>
          <p:cNvPr id="719" name="Shape 719"/>
          <p:cNvCxnSpPr>
            <a:endCxn id="712" idx="1"/>
          </p:cNvCxnSpPr>
          <p:nvPr/>
        </p:nvCxnSpPr>
        <p:spPr>
          <a:xfrm>
            <a:off x="1152500" y="5089250"/>
            <a:ext cx="2655900" cy="543300"/>
          </a:xfrm>
          <a:prstGeom prst="straightConnector1">
            <a:avLst/>
          </a:prstGeom>
          <a:noFill/>
          <a:ln cap="flat" cmpd="sng" w="19050">
            <a:solidFill>
              <a:schemeClr val="dk2"/>
            </a:solidFill>
            <a:prstDash val="solid"/>
            <a:round/>
            <a:headEnd len="lg" w="lg" type="none"/>
            <a:tailEnd len="lg" w="lg" type="none"/>
          </a:ln>
        </p:spPr>
      </p:cxnSp>
      <p:cxnSp>
        <p:nvCxnSpPr>
          <p:cNvPr id="720" name="Shape 720"/>
          <p:cNvCxnSpPr>
            <a:stCxn id="710" idx="3"/>
          </p:cNvCxnSpPr>
          <p:nvPr/>
        </p:nvCxnSpPr>
        <p:spPr>
          <a:xfrm flipH="1" rot="10800000">
            <a:off x="5392650" y="2396250"/>
            <a:ext cx="2355299" cy="1735500"/>
          </a:xfrm>
          <a:prstGeom prst="straightConnector1">
            <a:avLst/>
          </a:prstGeom>
          <a:noFill/>
          <a:ln cap="flat" cmpd="sng" w="19050">
            <a:solidFill>
              <a:schemeClr val="dk2"/>
            </a:solidFill>
            <a:prstDash val="solid"/>
            <a:round/>
            <a:headEnd len="lg" w="lg" type="none"/>
            <a:tailEnd len="lg" w="lg" type="none"/>
          </a:ln>
        </p:spPr>
      </p:cxnSp>
      <p:cxnSp>
        <p:nvCxnSpPr>
          <p:cNvPr id="721" name="Shape 721"/>
          <p:cNvCxnSpPr>
            <a:stCxn id="711" idx="3"/>
          </p:cNvCxnSpPr>
          <p:nvPr/>
        </p:nvCxnSpPr>
        <p:spPr>
          <a:xfrm flipH="1" rot="10800000">
            <a:off x="5449700" y="2339350"/>
            <a:ext cx="2309699" cy="2542800"/>
          </a:xfrm>
          <a:prstGeom prst="straightConnector1">
            <a:avLst/>
          </a:prstGeom>
          <a:noFill/>
          <a:ln cap="flat" cmpd="sng" w="19050">
            <a:solidFill>
              <a:schemeClr val="dk2"/>
            </a:solidFill>
            <a:prstDash val="solid"/>
            <a:round/>
            <a:headEnd len="lg" w="lg" type="none"/>
            <a:tailEnd len="lg" w="lg" type="none"/>
          </a:ln>
        </p:spPr>
      </p:cxnSp>
      <p:cxnSp>
        <p:nvCxnSpPr>
          <p:cNvPr id="722" name="Shape 722"/>
          <p:cNvCxnSpPr>
            <a:stCxn id="712" idx="3"/>
          </p:cNvCxnSpPr>
          <p:nvPr/>
        </p:nvCxnSpPr>
        <p:spPr>
          <a:xfrm flipH="1" rot="10800000">
            <a:off x="5449700" y="2361950"/>
            <a:ext cx="2298299" cy="3270600"/>
          </a:xfrm>
          <a:prstGeom prst="straightConnector1">
            <a:avLst/>
          </a:prstGeom>
          <a:noFill/>
          <a:ln cap="flat" cmpd="sng" w="19050">
            <a:solidFill>
              <a:schemeClr val="dk2"/>
            </a:solidFill>
            <a:prstDash val="solid"/>
            <a:round/>
            <a:headEnd len="lg" w="lg" type="none"/>
            <a:tailEnd len="lg" w="lg" type="none"/>
          </a:ln>
        </p:spPr>
      </p:cxnSp>
      <p:sp>
        <p:nvSpPr>
          <p:cNvPr id="723" name="Shape 7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43</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7" name="Shape 727"/>
        <p:cNvGrpSpPr/>
        <p:nvPr/>
      </p:nvGrpSpPr>
      <p:grpSpPr>
        <a:xfrm>
          <a:off x="0" y="0"/>
          <a:ext cx="0" cy="0"/>
          <a:chOff x="0" y="0"/>
          <a:chExt cx="0" cy="0"/>
        </a:xfrm>
      </p:grpSpPr>
      <p:sp>
        <p:nvSpPr>
          <p:cNvPr id="728" name="Shape 72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HACS Use Case: </a:t>
            </a:r>
          </a:p>
          <a:p>
            <a:pPr lvl="0" rtl="0">
              <a:spcBef>
                <a:spcPts val="0"/>
              </a:spcBef>
              <a:buNone/>
            </a:pPr>
            <a:r>
              <a:rPr lang="en"/>
              <a:t>Distribute Assignment (Version 2)</a:t>
            </a:r>
          </a:p>
        </p:txBody>
      </p:sp>
      <p:sp>
        <p:nvSpPr>
          <p:cNvPr id="729" name="Shape 729"/>
          <p:cNvSpPr txBox="1"/>
          <p:nvPr>
            <p:ph idx="1" type="body"/>
          </p:nvPr>
        </p:nvSpPr>
        <p:spPr>
          <a:xfrm>
            <a:off x="457200" y="1600200"/>
            <a:ext cx="8538599" cy="45546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b="1" lang="en" sz="2400"/>
              <a:t>Actors: </a:t>
            </a:r>
            <a:r>
              <a:rPr lang="en" sz="1800"/>
              <a:t>Instructor (initiator), Student</a:t>
            </a:r>
          </a:p>
          <a:p>
            <a:pPr indent="-228600" lvl="0" marL="457200" marR="0" rtl="0" algn="l">
              <a:lnSpc>
                <a:spcPct val="100000"/>
              </a:lnSpc>
              <a:spcBef>
                <a:spcPts val="600"/>
              </a:spcBef>
              <a:spcAft>
                <a:spcPts val="0"/>
              </a:spcAft>
              <a:buSzPct val="100000"/>
            </a:pPr>
            <a:r>
              <a:rPr b="1" lang="en" sz="2400"/>
              <a:t>Description:</a:t>
            </a:r>
          </a:p>
          <a:p>
            <a:pPr indent="-228600" lvl="1" marL="914400" marR="0" rtl="0" algn="l">
              <a:lnSpc>
                <a:spcPct val="100000"/>
              </a:lnSpc>
              <a:spcBef>
                <a:spcPts val="600"/>
              </a:spcBef>
              <a:spcAft>
                <a:spcPts val="0"/>
              </a:spcAft>
              <a:buClr>
                <a:schemeClr val="dk1"/>
              </a:buClr>
              <a:buSzPct val="100000"/>
              <a:buFont typeface="Arial"/>
            </a:pPr>
            <a:r>
              <a:rPr lang="en" sz="1600"/>
              <a:t>The Instructor uploads an assignment to the system.</a:t>
            </a:r>
          </a:p>
          <a:p>
            <a:pPr indent="-228600" lvl="1" marL="914400" marR="0" rtl="0" algn="l">
              <a:lnSpc>
                <a:spcPct val="100000"/>
              </a:lnSpc>
              <a:spcBef>
                <a:spcPts val="600"/>
              </a:spcBef>
              <a:spcAft>
                <a:spcPts val="0"/>
              </a:spcAft>
              <a:buSzPct val="100000"/>
            </a:pPr>
            <a:r>
              <a:rPr lang="en" sz="1600"/>
              <a:t>If the upload completes successfully, the Instructor will be asked to evaluate a preview of the file.</a:t>
            </a:r>
          </a:p>
          <a:p>
            <a:pPr indent="-228600" lvl="1" marL="914400" marR="0" rtl="0" algn="l">
              <a:lnSpc>
                <a:spcPct val="100000"/>
              </a:lnSpc>
              <a:spcBef>
                <a:spcPts val="600"/>
              </a:spcBef>
              <a:spcAft>
                <a:spcPts val="0"/>
              </a:spcAft>
              <a:buSzPct val="100000"/>
            </a:pPr>
            <a:r>
              <a:rPr lang="en" sz="1600"/>
              <a:t>If the Instructor approves the file preview, HACS will ask for a due date.</a:t>
            </a:r>
          </a:p>
          <a:p>
            <a:pPr indent="-228600" lvl="1" marL="914400" marR="0" rtl="0" algn="l">
              <a:lnSpc>
                <a:spcPct val="100000"/>
              </a:lnSpc>
              <a:spcBef>
                <a:spcPts val="600"/>
              </a:spcBef>
              <a:spcAft>
                <a:spcPts val="0"/>
              </a:spcAft>
              <a:buSzPct val="100000"/>
            </a:pPr>
            <a:r>
              <a:rPr lang="en" sz="1600"/>
              <a:t>Once the due date is submitted, the assignment will be added to the system and the Instructor will be returned to the main menu.</a:t>
            </a:r>
          </a:p>
          <a:p>
            <a:pPr indent="-228600" lvl="1" marL="914400" marR="0" rtl="0" algn="l">
              <a:lnSpc>
                <a:spcPct val="100000"/>
              </a:lnSpc>
              <a:spcBef>
                <a:spcPts val="600"/>
              </a:spcBef>
              <a:spcAft>
                <a:spcPts val="0"/>
              </a:spcAft>
              <a:buSzPct val="100000"/>
            </a:pPr>
            <a:r>
              <a:rPr lang="en" sz="1600"/>
              <a:t>HACS will then make the assignment readable for students and e-mail each student a link to the file, along with a due date notice.</a:t>
            </a:r>
          </a:p>
          <a:p>
            <a:pPr indent="-228600" lvl="0" marL="457200" marR="0" rtl="0" algn="l">
              <a:lnSpc>
                <a:spcPct val="100000"/>
              </a:lnSpc>
              <a:spcBef>
                <a:spcPts val="600"/>
              </a:spcBef>
              <a:spcAft>
                <a:spcPts val="0"/>
              </a:spcAft>
              <a:buSzPct val="100000"/>
            </a:pPr>
            <a:r>
              <a:rPr b="1" lang="en" sz="2400"/>
              <a:t>Exception Paths: </a:t>
            </a:r>
            <a:r>
              <a:rPr lang="en" sz="1800"/>
              <a:t>If the file upload fails, an error message will be displayed, and the Instructor returned to the main menu.</a:t>
            </a:r>
          </a:p>
          <a:p>
            <a:pPr indent="-228600" lvl="0" marL="457200" marR="0" rtl="0" algn="l">
              <a:lnSpc>
                <a:spcPct val="100000"/>
              </a:lnSpc>
              <a:spcBef>
                <a:spcPts val="600"/>
              </a:spcBef>
              <a:spcAft>
                <a:spcPts val="0"/>
              </a:spcAft>
              <a:buSzPct val="100000"/>
            </a:pPr>
            <a:r>
              <a:rPr b="1" lang="en" sz="2400"/>
              <a:t>Alternate Paths: </a:t>
            </a:r>
            <a:r>
              <a:rPr lang="en" sz="1800"/>
              <a:t>At any time, the Instructor may click the cancel button to return to the main menu.</a:t>
            </a:r>
          </a:p>
          <a:p>
            <a:pPr indent="-228600" lvl="0" marL="457200" marR="0" rtl="0" algn="l">
              <a:lnSpc>
                <a:spcPct val="100000"/>
              </a:lnSpc>
              <a:spcBef>
                <a:spcPts val="600"/>
              </a:spcBef>
              <a:spcAft>
                <a:spcPts val="0"/>
              </a:spcAft>
              <a:buSzPct val="100000"/>
            </a:pPr>
            <a:r>
              <a:rPr b="1" lang="en" sz="2400"/>
              <a:t>Preconditions: </a:t>
            </a:r>
            <a:r>
              <a:rPr lang="en" sz="1800"/>
              <a:t>Use Case “Configure HACS” must be performed before assignments can be distributed.</a:t>
            </a:r>
          </a:p>
          <a:p>
            <a:pPr lvl="0" marR="0" rtl="0" algn="l">
              <a:lnSpc>
                <a:spcPct val="100000"/>
              </a:lnSpc>
              <a:spcBef>
                <a:spcPts val="600"/>
              </a:spcBef>
              <a:spcAft>
                <a:spcPts val="0"/>
              </a:spcAft>
              <a:buNone/>
            </a:pPr>
            <a:r>
              <a:t/>
            </a:r>
            <a:endParaRPr b="1" sz="2400"/>
          </a:p>
        </p:txBody>
      </p:sp>
      <p:sp>
        <p:nvSpPr>
          <p:cNvPr id="730" name="Shape 7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44</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4" name="Shape 734"/>
        <p:cNvGrpSpPr/>
        <p:nvPr/>
      </p:nvGrpSpPr>
      <p:grpSpPr>
        <a:xfrm>
          <a:off x="0" y="0"/>
          <a:ext cx="0" cy="0"/>
          <a:chOff x="0" y="0"/>
          <a:chExt cx="0" cy="0"/>
        </a:xfrm>
      </p:grpSpPr>
      <p:sp>
        <p:nvSpPr>
          <p:cNvPr id="735" name="Shape 73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When should we use Use Cases?</a:t>
            </a:r>
          </a:p>
        </p:txBody>
      </p:sp>
      <p:sp>
        <p:nvSpPr>
          <p:cNvPr id="736" name="Shape 73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In short… Always!</a:t>
            </a:r>
          </a:p>
          <a:p>
            <a:pPr indent="-228600" lvl="0" marL="457200" marR="0" rtl="0" algn="l">
              <a:lnSpc>
                <a:spcPct val="100000"/>
              </a:lnSpc>
              <a:spcBef>
                <a:spcPts val="600"/>
              </a:spcBef>
              <a:spcAft>
                <a:spcPts val="0"/>
              </a:spcAft>
            </a:pPr>
            <a:r>
              <a:rPr lang="en"/>
              <a:t>Requirements specification is the hardest part of software development. Use cases are a powerful tool to understand:</a:t>
            </a:r>
          </a:p>
          <a:p>
            <a:pPr indent="-228600" lvl="1" marL="914400" marR="0" rtl="0" algn="l">
              <a:lnSpc>
                <a:spcPct val="100000"/>
              </a:lnSpc>
              <a:spcBef>
                <a:spcPts val="600"/>
              </a:spcBef>
              <a:spcAft>
                <a:spcPts val="0"/>
              </a:spcAft>
            </a:pPr>
            <a:r>
              <a:rPr lang="en"/>
              <a:t>Who your users are (including non-human systems).</a:t>
            </a:r>
          </a:p>
          <a:p>
            <a:pPr indent="-228600" lvl="1" marL="914400" marR="0" rtl="0" algn="l">
              <a:lnSpc>
                <a:spcPct val="100000"/>
              </a:lnSpc>
              <a:spcBef>
                <a:spcPts val="600"/>
              </a:spcBef>
              <a:spcAft>
                <a:spcPts val="0"/>
              </a:spcAft>
            </a:pPr>
            <a:r>
              <a:rPr lang="en"/>
              <a:t>What functions your system should provide.</a:t>
            </a:r>
          </a:p>
          <a:p>
            <a:pPr indent="-228600" lvl="1" marL="914400" marR="0" rtl="0" algn="l">
              <a:lnSpc>
                <a:spcPct val="100000"/>
              </a:lnSpc>
              <a:spcBef>
                <a:spcPts val="600"/>
              </a:spcBef>
              <a:spcAft>
                <a:spcPts val="0"/>
              </a:spcAft>
            </a:pPr>
            <a:r>
              <a:rPr lang="en"/>
              <a:t>How these functions work (at a high level).</a:t>
            </a:r>
          </a:p>
        </p:txBody>
      </p:sp>
      <p:sp>
        <p:nvSpPr>
          <p:cNvPr id="737" name="Shape 7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6"/>
                                        </p:tgtEl>
                                        <p:attrNameLst>
                                          <p:attrName>style.visibility</p:attrName>
                                        </p:attrNameLst>
                                      </p:cBhvr>
                                      <p:to>
                                        <p:strVal val="visible"/>
                                      </p:to>
                                    </p:set>
                                    <p:animEffect filter="fade" transition="in">
                                      <p:cBhvr>
                                        <p:cTn dur="1"/>
                                        <p:tgtEl>
                                          <p:spTgt spid="7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1" name="Shape 741"/>
        <p:cNvGrpSpPr/>
        <p:nvPr/>
      </p:nvGrpSpPr>
      <p:grpSpPr>
        <a:xfrm>
          <a:off x="0" y="0"/>
          <a:ext cx="0" cy="0"/>
          <a:chOff x="0" y="0"/>
          <a:chExt cx="0" cy="0"/>
        </a:xfrm>
      </p:grpSpPr>
      <p:sp>
        <p:nvSpPr>
          <p:cNvPr id="742" name="Shape 74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Things to Keep in Mind</a:t>
            </a:r>
          </a:p>
        </p:txBody>
      </p:sp>
      <p:sp>
        <p:nvSpPr>
          <p:cNvPr id="743" name="Shape 74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Remember:</a:t>
            </a:r>
          </a:p>
          <a:p>
            <a:pPr indent="-228600" lvl="1" marL="914400" marR="0" rtl="0" algn="l">
              <a:lnSpc>
                <a:spcPct val="100000"/>
              </a:lnSpc>
              <a:spcBef>
                <a:spcPts val="600"/>
              </a:spcBef>
              <a:spcAft>
                <a:spcPts val="0"/>
              </a:spcAft>
            </a:pPr>
            <a:r>
              <a:rPr lang="en"/>
              <a:t>Each use case will likely correspond to many requirements. Use cases are high level goals, requirements are low level statements of how to make that goal achievable. </a:t>
            </a:r>
          </a:p>
          <a:p>
            <a:pPr indent="-228600" lvl="1" marL="914400" marR="0" rtl="0" algn="l">
              <a:lnSpc>
                <a:spcPct val="100000"/>
              </a:lnSpc>
              <a:spcBef>
                <a:spcPts val="600"/>
              </a:spcBef>
              <a:spcAft>
                <a:spcPts val="0"/>
              </a:spcAft>
            </a:pPr>
            <a:r>
              <a:rPr lang="en"/>
              <a:t>Use cases represent an external view of the system. They do not tell you what your system objects are, and should not feature internal objects as actors.</a:t>
            </a:r>
          </a:p>
          <a:p>
            <a:pPr indent="-228600" lvl="1" marL="914400" marR="0" rtl="0" algn="l">
              <a:lnSpc>
                <a:spcPct val="100000"/>
              </a:lnSpc>
              <a:spcBef>
                <a:spcPts val="600"/>
              </a:spcBef>
              <a:spcAft>
                <a:spcPts val="0"/>
              </a:spcAft>
            </a:pPr>
            <a:r>
              <a:rPr lang="en"/>
              <a:t>No “rule of thumb” for how many use cases you should have:</a:t>
            </a:r>
          </a:p>
          <a:p>
            <a:pPr indent="-228600" lvl="2" marL="1371600" marR="0" rtl="0" algn="l">
              <a:lnSpc>
                <a:spcPct val="100000"/>
              </a:lnSpc>
              <a:spcBef>
                <a:spcPts val="600"/>
              </a:spcBef>
              <a:spcAft>
                <a:spcPts val="0"/>
              </a:spcAft>
            </a:pPr>
            <a:r>
              <a:rPr lang="en"/>
              <a:t>Ask yourself: does this capture all of the goals a user might have when using my system?</a:t>
            </a:r>
          </a:p>
        </p:txBody>
      </p:sp>
      <p:sp>
        <p:nvSpPr>
          <p:cNvPr id="744" name="Shape 7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46</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8" name="Shape 748"/>
        <p:cNvGrpSpPr/>
        <p:nvPr/>
      </p:nvGrpSpPr>
      <p:grpSpPr>
        <a:xfrm>
          <a:off x="0" y="0"/>
          <a:ext cx="0" cy="0"/>
          <a:chOff x="0" y="0"/>
          <a:chExt cx="0" cy="0"/>
        </a:xfrm>
      </p:grpSpPr>
      <p:sp>
        <p:nvSpPr>
          <p:cNvPr id="749" name="Shape 74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750" name="Shape 75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Develop use cases to identify the user functions.</a:t>
            </a:r>
          </a:p>
          <a:p>
            <a:pPr indent="-228600" lvl="1" marL="914400" marR="0" rtl="0" algn="l">
              <a:lnSpc>
                <a:spcPct val="100000"/>
              </a:lnSpc>
              <a:spcBef>
                <a:spcPts val="600"/>
              </a:spcBef>
              <a:spcAft>
                <a:spcPts val="0"/>
              </a:spcAft>
            </a:pPr>
            <a:r>
              <a:rPr lang="en"/>
              <a:t>Ask the customer, “what do you want to accomplish?”</a:t>
            </a:r>
          </a:p>
          <a:p>
            <a:pPr indent="-228600" lvl="0" marL="457200" marR="0" rtl="0" algn="l">
              <a:lnSpc>
                <a:spcPct val="100000"/>
              </a:lnSpc>
              <a:spcBef>
                <a:spcPts val="600"/>
              </a:spcBef>
              <a:spcAft>
                <a:spcPts val="0"/>
              </a:spcAft>
            </a:pPr>
            <a:r>
              <a:rPr lang="en"/>
              <a:t>Consider all stakeholders - different stakeholders have different viewpoints, needs.</a:t>
            </a:r>
          </a:p>
          <a:p>
            <a:pPr indent="-228600" lvl="0" marL="457200" marR="0" rtl="0" algn="l">
              <a:lnSpc>
                <a:spcPct val="100000"/>
              </a:lnSpc>
              <a:spcBef>
                <a:spcPts val="600"/>
              </a:spcBef>
              <a:spcAft>
                <a:spcPts val="0"/>
              </a:spcAft>
            </a:pPr>
            <a:r>
              <a:rPr lang="en"/>
              <a:t>Always have heavy customer involvement.</a:t>
            </a:r>
          </a:p>
          <a:p>
            <a:pPr indent="-228600" lvl="0" marL="457200" marR="0" rtl="0" algn="l">
              <a:lnSpc>
                <a:spcPct val="100000"/>
              </a:lnSpc>
              <a:spcBef>
                <a:spcPts val="600"/>
              </a:spcBef>
              <a:spcAft>
                <a:spcPts val="0"/>
              </a:spcAft>
            </a:pPr>
            <a:r>
              <a:rPr lang="en"/>
              <a:t>Use checklists and templates to avoid forgetting things, refine your use cases.</a:t>
            </a:r>
          </a:p>
          <a:p>
            <a:pPr indent="-228600" lvl="1" marL="914400" marR="0" rtl="0" algn="l">
              <a:lnSpc>
                <a:spcPct val="100000"/>
              </a:lnSpc>
              <a:spcBef>
                <a:spcPts val="600"/>
              </a:spcBef>
              <a:spcAft>
                <a:spcPts val="0"/>
              </a:spcAft>
            </a:pPr>
            <a:r>
              <a:rPr lang="en"/>
              <a:t>Better use cases lead to better requirements.</a:t>
            </a:r>
          </a:p>
        </p:txBody>
      </p:sp>
      <p:sp>
        <p:nvSpPr>
          <p:cNvPr id="751" name="Shape 7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47</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5" name="Shape 755"/>
        <p:cNvGrpSpPr/>
        <p:nvPr/>
      </p:nvGrpSpPr>
      <p:grpSpPr>
        <a:xfrm>
          <a:off x="0" y="0"/>
          <a:ext cx="0" cy="0"/>
          <a:chOff x="0" y="0"/>
          <a:chExt cx="0" cy="0"/>
        </a:xfrm>
      </p:grpSpPr>
      <p:sp>
        <p:nvSpPr>
          <p:cNvPr id="756" name="Shape 7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757" name="Shape 75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Writing tests based on requirements.</a:t>
            </a:r>
          </a:p>
          <a:p>
            <a:pPr indent="-228600" lvl="0" marL="457200" marR="0" rtl="0" algn="l">
              <a:lnSpc>
                <a:spcPct val="100000"/>
              </a:lnSpc>
              <a:spcBef>
                <a:spcPts val="600"/>
              </a:spcBef>
              <a:spcAft>
                <a:spcPts val="0"/>
              </a:spcAft>
            </a:pPr>
            <a:r>
              <a:rPr lang="en"/>
              <a:t>Reading:</a:t>
            </a:r>
          </a:p>
          <a:p>
            <a:pPr indent="-228600" lvl="1" marL="914400" marR="0" rtl="0" algn="l">
              <a:lnSpc>
                <a:spcPct val="100000"/>
              </a:lnSpc>
              <a:spcBef>
                <a:spcPts val="600"/>
              </a:spcBef>
              <a:spcAft>
                <a:spcPts val="0"/>
              </a:spcAft>
            </a:pPr>
            <a:r>
              <a:rPr lang="en"/>
              <a:t>Sommerville, chapter 8</a:t>
            </a:r>
          </a:p>
          <a:p>
            <a:pPr indent="-228600" lvl="2" marL="1371600" marR="0" rtl="0" algn="l">
              <a:lnSpc>
                <a:spcPct val="100000"/>
              </a:lnSpc>
              <a:spcBef>
                <a:spcPts val="600"/>
              </a:spcBef>
              <a:spcAft>
                <a:spcPts val="0"/>
              </a:spcAft>
            </a:pPr>
            <a:r>
              <a:rPr lang="en"/>
              <a:t>Introduction, section 8.3.1, 8.3.2</a:t>
            </a:r>
          </a:p>
          <a:p>
            <a:pPr indent="-228600" lvl="0" marL="457200" marR="0" rtl="0" algn="l">
              <a:lnSpc>
                <a:spcPct val="100000"/>
              </a:lnSpc>
              <a:spcBef>
                <a:spcPts val="600"/>
              </a:spcBef>
              <a:spcAft>
                <a:spcPts val="0"/>
              </a:spcAft>
            </a:pPr>
            <a:r>
              <a:rPr lang="en"/>
              <a:t>Virtual requirements elicitation</a:t>
            </a:r>
          </a:p>
          <a:p>
            <a:pPr indent="-228600" lvl="0" marL="457200" marR="0" rtl="0" algn="l">
              <a:lnSpc>
                <a:spcPct val="100000"/>
              </a:lnSpc>
              <a:spcBef>
                <a:spcPts val="600"/>
              </a:spcBef>
              <a:spcAft>
                <a:spcPts val="0"/>
              </a:spcAft>
            </a:pPr>
            <a:r>
              <a:rPr lang="en"/>
              <a:t>Topics to think about:</a:t>
            </a:r>
          </a:p>
          <a:p>
            <a:pPr indent="-228600" lvl="1" marL="914400" marR="0" rtl="0" algn="l">
              <a:lnSpc>
                <a:spcPct val="100000"/>
              </a:lnSpc>
              <a:spcBef>
                <a:spcPts val="600"/>
              </a:spcBef>
              <a:spcAft>
                <a:spcPts val="0"/>
              </a:spcAft>
            </a:pPr>
            <a:r>
              <a:rPr lang="en"/>
              <a:t>What do the output reports contain?</a:t>
            </a:r>
          </a:p>
          <a:p>
            <a:pPr indent="-228600" lvl="1" marL="914400" marR="0" rtl="0" algn="l">
              <a:lnSpc>
                <a:spcPct val="100000"/>
              </a:lnSpc>
              <a:spcBef>
                <a:spcPts val="600"/>
              </a:spcBef>
              <a:spcAft>
                <a:spcPts val="0"/>
              </a:spcAft>
            </a:pPr>
            <a:r>
              <a:rPr lang="en"/>
              <a:t>Who are the stakeholders and actors?</a:t>
            </a:r>
          </a:p>
          <a:p>
            <a:pPr indent="-228600" lvl="1" marL="914400" marR="0" rtl="0" algn="l">
              <a:lnSpc>
                <a:spcPct val="100000"/>
              </a:lnSpc>
              <a:spcBef>
                <a:spcPts val="600"/>
              </a:spcBef>
              <a:spcAft>
                <a:spcPts val="0"/>
              </a:spcAft>
            </a:pPr>
            <a:r>
              <a:rPr lang="en"/>
              <a:t>What functionality does GRADS need to offer?</a:t>
            </a:r>
          </a:p>
          <a:p>
            <a:pPr indent="-228600" lvl="1" marL="914400" marR="0" rtl="0" algn="l">
              <a:lnSpc>
                <a:spcPct val="100000"/>
              </a:lnSpc>
              <a:spcBef>
                <a:spcPts val="600"/>
              </a:spcBef>
              <a:spcAft>
                <a:spcPts val="0"/>
              </a:spcAft>
            </a:pPr>
            <a:r>
              <a:rPr lang="en"/>
              <a:t>Ask many “what if?” questions!</a:t>
            </a:r>
          </a:p>
        </p:txBody>
      </p:sp>
      <p:sp>
        <p:nvSpPr>
          <p:cNvPr id="758" name="Shape 7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48</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226200" y="274650"/>
            <a:ext cx="8922600" cy="1143299"/>
          </a:xfrm>
          <a:prstGeom prst="rect">
            <a:avLst/>
          </a:prstGeom>
        </p:spPr>
        <p:txBody>
          <a:bodyPr anchorCtr="0" anchor="b" bIns="91425" lIns="91425" rIns="91425" tIns="91425">
            <a:noAutofit/>
          </a:bodyPr>
          <a:lstStyle/>
          <a:p>
            <a:pPr lvl="0" rtl="0">
              <a:spcBef>
                <a:spcPts val="0"/>
              </a:spcBef>
              <a:buNone/>
            </a:pPr>
            <a:r>
              <a:rPr lang="en"/>
              <a:t>The Requirements Engineering Process</a:t>
            </a:r>
          </a:p>
        </p:txBody>
      </p:sp>
      <p:sp>
        <p:nvSpPr>
          <p:cNvPr id="68" name="Shape 68"/>
          <p:cNvSpPr/>
          <p:nvPr/>
        </p:nvSpPr>
        <p:spPr>
          <a:xfrm>
            <a:off x="348525" y="1900000"/>
            <a:ext cx="1720200"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a:t>Feasibility Study</a:t>
            </a:r>
          </a:p>
        </p:txBody>
      </p:sp>
      <p:sp>
        <p:nvSpPr>
          <p:cNvPr id="69" name="Shape 69"/>
          <p:cNvSpPr/>
          <p:nvPr/>
        </p:nvSpPr>
        <p:spPr>
          <a:xfrm>
            <a:off x="2524600" y="2299750"/>
            <a:ext cx="1720200"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Elicitation</a:t>
            </a:r>
          </a:p>
        </p:txBody>
      </p:sp>
      <p:sp>
        <p:nvSpPr>
          <p:cNvPr id="70" name="Shape 70"/>
          <p:cNvSpPr/>
          <p:nvPr/>
        </p:nvSpPr>
        <p:spPr>
          <a:xfrm>
            <a:off x="4700675" y="2686900"/>
            <a:ext cx="1720200"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Definition</a:t>
            </a:r>
          </a:p>
        </p:txBody>
      </p:sp>
      <p:sp>
        <p:nvSpPr>
          <p:cNvPr id="71" name="Shape 71"/>
          <p:cNvSpPr/>
          <p:nvPr/>
        </p:nvSpPr>
        <p:spPr>
          <a:xfrm>
            <a:off x="6876750" y="3035550"/>
            <a:ext cx="1720200"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Specification</a:t>
            </a:r>
          </a:p>
        </p:txBody>
      </p:sp>
      <p:cxnSp>
        <p:nvCxnSpPr>
          <p:cNvPr id="72" name="Shape 72"/>
          <p:cNvCxnSpPr>
            <a:stCxn id="68" idx="3"/>
            <a:endCxn id="69" idx="1"/>
          </p:cNvCxnSpPr>
          <p:nvPr/>
        </p:nvCxnSpPr>
        <p:spPr>
          <a:xfrm>
            <a:off x="2068725" y="2293450"/>
            <a:ext cx="456000" cy="399900"/>
          </a:xfrm>
          <a:prstGeom prst="straightConnector1">
            <a:avLst/>
          </a:prstGeom>
          <a:noFill/>
          <a:ln cap="flat" cmpd="sng" w="19050">
            <a:solidFill>
              <a:schemeClr val="dk2"/>
            </a:solidFill>
            <a:prstDash val="solid"/>
            <a:round/>
            <a:headEnd len="lg" w="lg" type="none"/>
            <a:tailEnd len="lg" w="lg" type="triangle"/>
          </a:ln>
        </p:spPr>
      </p:cxnSp>
      <p:cxnSp>
        <p:nvCxnSpPr>
          <p:cNvPr id="73" name="Shape 73"/>
          <p:cNvCxnSpPr>
            <a:stCxn id="69" idx="3"/>
            <a:endCxn id="70" idx="1"/>
          </p:cNvCxnSpPr>
          <p:nvPr/>
        </p:nvCxnSpPr>
        <p:spPr>
          <a:xfrm>
            <a:off x="4244800" y="2693200"/>
            <a:ext cx="456000" cy="387300"/>
          </a:xfrm>
          <a:prstGeom prst="straightConnector1">
            <a:avLst/>
          </a:prstGeom>
          <a:noFill/>
          <a:ln cap="flat" cmpd="sng" w="19050">
            <a:solidFill>
              <a:schemeClr val="dk2"/>
            </a:solidFill>
            <a:prstDash val="solid"/>
            <a:round/>
            <a:headEnd len="lg" w="lg" type="none"/>
            <a:tailEnd len="lg" w="lg" type="triangle"/>
          </a:ln>
        </p:spPr>
      </p:cxnSp>
      <p:cxnSp>
        <p:nvCxnSpPr>
          <p:cNvPr id="74" name="Shape 74"/>
          <p:cNvCxnSpPr>
            <a:stCxn id="70" idx="3"/>
            <a:endCxn id="71" idx="1"/>
          </p:cNvCxnSpPr>
          <p:nvPr/>
        </p:nvCxnSpPr>
        <p:spPr>
          <a:xfrm>
            <a:off x="6420875" y="3080350"/>
            <a:ext cx="456000" cy="348599"/>
          </a:xfrm>
          <a:prstGeom prst="straightConnector1">
            <a:avLst/>
          </a:prstGeom>
          <a:noFill/>
          <a:ln cap="flat" cmpd="sng" w="19050">
            <a:solidFill>
              <a:schemeClr val="dk2"/>
            </a:solidFill>
            <a:prstDash val="solid"/>
            <a:round/>
            <a:headEnd len="lg" w="lg" type="none"/>
            <a:tailEnd len="lg" w="lg" type="triangle"/>
          </a:ln>
        </p:spPr>
      </p:cxnSp>
      <p:cxnSp>
        <p:nvCxnSpPr>
          <p:cNvPr id="75" name="Shape 75"/>
          <p:cNvCxnSpPr>
            <a:stCxn id="70" idx="0"/>
          </p:cNvCxnSpPr>
          <p:nvPr/>
        </p:nvCxnSpPr>
        <p:spPr>
          <a:xfrm rot="10800000">
            <a:off x="4328375" y="2372200"/>
            <a:ext cx="1232400" cy="314700"/>
          </a:xfrm>
          <a:prstGeom prst="straightConnector1">
            <a:avLst/>
          </a:prstGeom>
          <a:noFill/>
          <a:ln cap="flat" cmpd="sng" w="19050">
            <a:solidFill>
              <a:schemeClr val="dk2"/>
            </a:solidFill>
            <a:prstDash val="solid"/>
            <a:round/>
            <a:headEnd len="lg" w="lg" type="none"/>
            <a:tailEnd len="lg" w="lg" type="triangle"/>
          </a:ln>
        </p:spPr>
      </p:cxnSp>
      <p:cxnSp>
        <p:nvCxnSpPr>
          <p:cNvPr id="76" name="Shape 76"/>
          <p:cNvCxnSpPr>
            <a:stCxn id="71" idx="0"/>
          </p:cNvCxnSpPr>
          <p:nvPr/>
        </p:nvCxnSpPr>
        <p:spPr>
          <a:xfrm rot="10800000">
            <a:off x="6475650" y="2765550"/>
            <a:ext cx="1261200" cy="270000"/>
          </a:xfrm>
          <a:prstGeom prst="straightConnector1">
            <a:avLst/>
          </a:prstGeom>
          <a:noFill/>
          <a:ln cap="flat" cmpd="sng" w="19050">
            <a:solidFill>
              <a:schemeClr val="dk2"/>
            </a:solidFill>
            <a:prstDash val="solid"/>
            <a:round/>
            <a:headEnd len="lg" w="lg" type="none"/>
            <a:tailEnd len="lg" w="lg" type="triangle"/>
          </a:ln>
        </p:spPr>
      </p:cxnSp>
      <p:sp>
        <p:nvSpPr>
          <p:cNvPr id="77" name="Shape 77"/>
          <p:cNvSpPr/>
          <p:nvPr/>
        </p:nvSpPr>
        <p:spPr>
          <a:xfrm>
            <a:off x="455325" y="3901300"/>
            <a:ext cx="1506600" cy="854399"/>
          </a:xfrm>
          <a:prstGeom prst="rect">
            <a:avLst/>
          </a:prstGeom>
          <a:solidFill>
            <a:srgbClr val="CC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a:t>Feasibility Report</a:t>
            </a:r>
          </a:p>
        </p:txBody>
      </p:sp>
      <p:cxnSp>
        <p:nvCxnSpPr>
          <p:cNvPr id="78" name="Shape 78"/>
          <p:cNvCxnSpPr>
            <a:stCxn id="68" idx="2"/>
            <a:endCxn id="77" idx="0"/>
          </p:cNvCxnSpPr>
          <p:nvPr/>
        </p:nvCxnSpPr>
        <p:spPr>
          <a:xfrm>
            <a:off x="1208625" y="2686900"/>
            <a:ext cx="0" cy="1214400"/>
          </a:xfrm>
          <a:prstGeom prst="straightConnector1">
            <a:avLst/>
          </a:prstGeom>
          <a:noFill/>
          <a:ln cap="flat" cmpd="sng" w="19050">
            <a:solidFill>
              <a:srgbClr val="666666"/>
            </a:solidFill>
            <a:prstDash val="dot"/>
            <a:round/>
            <a:headEnd len="lg" w="lg" type="none"/>
            <a:tailEnd len="lg" w="lg" type="triangle"/>
          </a:ln>
        </p:spPr>
      </p:cxnSp>
      <p:sp>
        <p:nvSpPr>
          <p:cNvPr id="79" name="Shape 79"/>
          <p:cNvSpPr/>
          <p:nvPr/>
        </p:nvSpPr>
        <p:spPr>
          <a:xfrm>
            <a:off x="2631400" y="3901300"/>
            <a:ext cx="1506600" cy="854399"/>
          </a:xfrm>
          <a:prstGeom prst="rect">
            <a:avLst/>
          </a:prstGeom>
          <a:solidFill>
            <a:srgbClr val="CC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Models, Use Cases</a:t>
            </a:r>
          </a:p>
        </p:txBody>
      </p:sp>
      <p:cxnSp>
        <p:nvCxnSpPr>
          <p:cNvPr id="80" name="Shape 80"/>
          <p:cNvCxnSpPr>
            <a:stCxn id="69" idx="2"/>
            <a:endCxn id="79" idx="0"/>
          </p:cNvCxnSpPr>
          <p:nvPr/>
        </p:nvCxnSpPr>
        <p:spPr>
          <a:xfrm>
            <a:off x="3384700" y="3086650"/>
            <a:ext cx="0" cy="814500"/>
          </a:xfrm>
          <a:prstGeom prst="straightConnector1">
            <a:avLst/>
          </a:prstGeom>
          <a:noFill/>
          <a:ln cap="flat" cmpd="sng" w="19050">
            <a:solidFill>
              <a:srgbClr val="666666"/>
            </a:solidFill>
            <a:prstDash val="dot"/>
            <a:round/>
            <a:headEnd len="lg" w="lg" type="none"/>
            <a:tailEnd len="lg" w="lg" type="triangle"/>
          </a:ln>
        </p:spPr>
      </p:cxnSp>
      <p:sp>
        <p:nvSpPr>
          <p:cNvPr id="81" name="Shape 81"/>
          <p:cNvSpPr/>
          <p:nvPr/>
        </p:nvSpPr>
        <p:spPr>
          <a:xfrm>
            <a:off x="4807475" y="3901300"/>
            <a:ext cx="1506600" cy="854399"/>
          </a:xfrm>
          <a:prstGeom prst="rect">
            <a:avLst/>
          </a:prstGeom>
          <a:solidFill>
            <a:srgbClr val="CC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List of Requirements</a:t>
            </a:r>
          </a:p>
        </p:txBody>
      </p:sp>
      <p:sp>
        <p:nvSpPr>
          <p:cNvPr id="82" name="Shape 82"/>
          <p:cNvSpPr/>
          <p:nvPr/>
        </p:nvSpPr>
        <p:spPr>
          <a:xfrm>
            <a:off x="4807475" y="5397700"/>
            <a:ext cx="1506600" cy="854399"/>
          </a:xfrm>
          <a:prstGeom prst="rect">
            <a:avLst/>
          </a:prstGeom>
          <a:solidFill>
            <a:srgbClr val="CC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Document</a:t>
            </a:r>
          </a:p>
        </p:txBody>
      </p:sp>
      <p:cxnSp>
        <p:nvCxnSpPr>
          <p:cNvPr id="83" name="Shape 83"/>
          <p:cNvCxnSpPr>
            <a:stCxn id="70" idx="2"/>
            <a:endCxn id="81" idx="0"/>
          </p:cNvCxnSpPr>
          <p:nvPr/>
        </p:nvCxnSpPr>
        <p:spPr>
          <a:xfrm>
            <a:off x="5560775" y="3473800"/>
            <a:ext cx="0" cy="427500"/>
          </a:xfrm>
          <a:prstGeom prst="straightConnector1">
            <a:avLst/>
          </a:prstGeom>
          <a:noFill/>
          <a:ln cap="flat" cmpd="sng" w="19050">
            <a:solidFill>
              <a:srgbClr val="666666"/>
            </a:solidFill>
            <a:prstDash val="dot"/>
            <a:round/>
            <a:headEnd len="lg" w="lg" type="none"/>
            <a:tailEnd len="lg" w="lg" type="triangle"/>
          </a:ln>
        </p:spPr>
      </p:cxnSp>
      <p:cxnSp>
        <p:nvCxnSpPr>
          <p:cNvPr id="84" name="Shape 84"/>
          <p:cNvCxnSpPr>
            <a:stCxn id="79" idx="2"/>
            <a:endCxn id="82" idx="1"/>
          </p:cNvCxnSpPr>
          <p:nvPr/>
        </p:nvCxnSpPr>
        <p:spPr>
          <a:xfrm>
            <a:off x="3384700" y="4755699"/>
            <a:ext cx="1422900" cy="1069200"/>
          </a:xfrm>
          <a:prstGeom prst="straightConnector1">
            <a:avLst/>
          </a:prstGeom>
          <a:noFill/>
          <a:ln cap="flat" cmpd="sng" w="19050">
            <a:solidFill>
              <a:srgbClr val="666666"/>
            </a:solidFill>
            <a:prstDash val="dot"/>
            <a:round/>
            <a:headEnd len="lg" w="lg" type="none"/>
            <a:tailEnd len="lg" w="lg" type="triangle"/>
          </a:ln>
        </p:spPr>
      </p:cxnSp>
      <p:cxnSp>
        <p:nvCxnSpPr>
          <p:cNvPr id="85" name="Shape 85"/>
          <p:cNvCxnSpPr>
            <a:stCxn id="81" idx="2"/>
            <a:endCxn id="82" idx="0"/>
          </p:cNvCxnSpPr>
          <p:nvPr/>
        </p:nvCxnSpPr>
        <p:spPr>
          <a:xfrm>
            <a:off x="5560775" y="4755699"/>
            <a:ext cx="0" cy="642000"/>
          </a:xfrm>
          <a:prstGeom prst="straightConnector1">
            <a:avLst/>
          </a:prstGeom>
          <a:noFill/>
          <a:ln cap="flat" cmpd="sng" w="19050">
            <a:solidFill>
              <a:srgbClr val="666666"/>
            </a:solidFill>
            <a:prstDash val="dot"/>
            <a:round/>
            <a:headEnd len="lg" w="lg" type="none"/>
            <a:tailEnd len="lg" w="lg" type="triangle"/>
          </a:ln>
        </p:spPr>
      </p:cxnSp>
      <p:cxnSp>
        <p:nvCxnSpPr>
          <p:cNvPr id="86" name="Shape 86"/>
          <p:cNvCxnSpPr>
            <a:stCxn id="71" idx="2"/>
            <a:endCxn id="82" idx="3"/>
          </p:cNvCxnSpPr>
          <p:nvPr/>
        </p:nvCxnSpPr>
        <p:spPr>
          <a:xfrm flipH="1">
            <a:off x="6313950" y="3822450"/>
            <a:ext cx="1422900" cy="2002500"/>
          </a:xfrm>
          <a:prstGeom prst="straightConnector1">
            <a:avLst/>
          </a:prstGeom>
          <a:noFill/>
          <a:ln cap="flat" cmpd="sng" w="19050">
            <a:solidFill>
              <a:srgbClr val="666666"/>
            </a:solidFill>
            <a:prstDash val="dot"/>
            <a:round/>
            <a:headEnd len="lg" w="lg" type="none"/>
            <a:tailEnd len="lg" w="lg" type="triangle"/>
          </a:ln>
        </p:spPr>
      </p:cxnSp>
      <p:sp>
        <p:nvSpPr>
          <p:cNvPr id="87" name="Shape 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Requirements Elicitation</a:t>
            </a:r>
          </a:p>
        </p:txBody>
      </p:sp>
      <p:pic>
        <p:nvPicPr>
          <p:cNvPr id="93" name="Shape 93"/>
          <p:cNvPicPr preferRelativeResize="0"/>
          <p:nvPr/>
        </p:nvPicPr>
        <p:blipFill>
          <a:blip r:embed="rId3">
            <a:alphaModFix/>
          </a:blip>
          <a:stretch>
            <a:fillRect/>
          </a:stretch>
        </p:blipFill>
        <p:spPr>
          <a:xfrm>
            <a:off x="0" y="2042159"/>
            <a:ext cx="9143999" cy="2773679"/>
          </a:xfrm>
          <a:prstGeom prst="rect">
            <a:avLst/>
          </a:prstGeom>
          <a:noFill/>
          <a:ln>
            <a:noFill/>
          </a:ln>
        </p:spPr>
      </p:pic>
      <p:sp>
        <p:nvSpPr>
          <p:cNvPr id="94" name="Shape 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Why is Elicitation so $$%$% hard?</a:t>
            </a:r>
          </a:p>
        </p:txBody>
      </p:sp>
      <p:sp>
        <p:nvSpPr>
          <p:cNvPr id="100" name="Shape 10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Stakeholders don’t know what they want from a computer system except in the most general terms.</a:t>
            </a:r>
          </a:p>
          <a:p>
            <a:pPr indent="-228600" lvl="0" marL="457200" marR="0" rtl="0" algn="l">
              <a:lnSpc>
                <a:spcPct val="100000"/>
              </a:lnSpc>
              <a:spcBef>
                <a:spcPts val="600"/>
              </a:spcBef>
              <a:spcAft>
                <a:spcPts val="0"/>
              </a:spcAft>
            </a:pPr>
            <a:r>
              <a:rPr lang="en"/>
              <a:t>Stakeholders express requirements with implicit knowledge of their domain.</a:t>
            </a:r>
          </a:p>
          <a:p>
            <a:pPr indent="-228600" lvl="0" marL="457200" marR="0" rtl="0" algn="l">
              <a:lnSpc>
                <a:spcPct val="100000"/>
              </a:lnSpc>
              <a:spcBef>
                <a:spcPts val="600"/>
              </a:spcBef>
              <a:spcAft>
                <a:spcPts val="0"/>
              </a:spcAft>
            </a:pPr>
            <a:r>
              <a:rPr lang="en"/>
              <a:t>Different stakeholders have different requirements.</a:t>
            </a:r>
          </a:p>
          <a:p>
            <a:pPr indent="-228600" lvl="0" marL="457200" marR="0" rtl="0" algn="l">
              <a:lnSpc>
                <a:spcPct val="100000"/>
              </a:lnSpc>
              <a:spcBef>
                <a:spcPts val="600"/>
              </a:spcBef>
              <a:spcAft>
                <a:spcPts val="0"/>
              </a:spcAft>
            </a:pPr>
            <a:r>
              <a:rPr lang="en"/>
              <a:t>Economic and business environment is dynamic during elicitation.</a:t>
            </a:r>
          </a:p>
        </p:txBody>
      </p:sp>
      <p:sp>
        <p:nvSpPr>
          <p:cNvPr id="101" name="Shape 1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Requirements Elicitation Process</a:t>
            </a:r>
          </a:p>
        </p:txBody>
      </p:sp>
      <p:sp>
        <p:nvSpPr>
          <p:cNvPr id="107" name="Shape 107"/>
          <p:cNvSpPr/>
          <p:nvPr/>
        </p:nvSpPr>
        <p:spPr>
          <a:xfrm>
            <a:off x="3597625" y="2091125"/>
            <a:ext cx="1989899"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228600" lvl="0" marL="457200" rtl="0" algn="ctr">
              <a:spcBef>
                <a:spcPts val="0"/>
              </a:spcBef>
              <a:buAutoNum type="arabicPeriod"/>
            </a:pPr>
            <a:r>
              <a:rPr b="1" lang="en"/>
              <a:t>Requirements Discovery</a:t>
            </a:r>
          </a:p>
        </p:txBody>
      </p:sp>
      <p:sp>
        <p:nvSpPr>
          <p:cNvPr id="108" name="Shape 108"/>
          <p:cNvSpPr/>
          <p:nvPr/>
        </p:nvSpPr>
        <p:spPr>
          <a:xfrm>
            <a:off x="5357750" y="3407137"/>
            <a:ext cx="1989899"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2.   Requirements Classification and Organization</a:t>
            </a:r>
          </a:p>
        </p:txBody>
      </p:sp>
      <p:sp>
        <p:nvSpPr>
          <p:cNvPr id="109" name="Shape 109"/>
          <p:cNvSpPr/>
          <p:nvPr/>
        </p:nvSpPr>
        <p:spPr>
          <a:xfrm>
            <a:off x="3597625" y="4666925"/>
            <a:ext cx="1989899"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3.    Requirements Prioritization and Negotiation</a:t>
            </a:r>
          </a:p>
        </p:txBody>
      </p:sp>
      <p:sp>
        <p:nvSpPr>
          <p:cNvPr id="110" name="Shape 110"/>
          <p:cNvSpPr/>
          <p:nvPr/>
        </p:nvSpPr>
        <p:spPr>
          <a:xfrm>
            <a:off x="1934975" y="3407137"/>
            <a:ext cx="1989899"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4.    Requirements Specification</a:t>
            </a:r>
          </a:p>
        </p:txBody>
      </p:sp>
      <p:cxnSp>
        <p:nvCxnSpPr>
          <p:cNvPr id="111" name="Shape 111"/>
          <p:cNvCxnSpPr>
            <a:stCxn id="107" idx="3"/>
            <a:endCxn id="108" idx="0"/>
          </p:cNvCxnSpPr>
          <p:nvPr/>
        </p:nvCxnSpPr>
        <p:spPr>
          <a:xfrm>
            <a:off x="5587524" y="2484575"/>
            <a:ext cx="765300" cy="922499"/>
          </a:xfrm>
          <a:prstGeom prst="straightConnector1">
            <a:avLst/>
          </a:prstGeom>
          <a:noFill/>
          <a:ln cap="flat" cmpd="sng" w="19050">
            <a:solidFill>
              <a:schemeClr val="dk2"/>
            </a:solidFill>
            <a:prstDash val="solid"/>
            <a:round/>
            <a:headEnd len="lg" w="lg" type="none"/>
            <a:tailEnd len="lg" w="lg" type="triangle"/>
          </a:ln>
        </p:spPr>
      </p:cxnSp>
      <p:cxnSp>
        <p:nvCxnSpPr>
          <p:cNvPr id="112" name="Shape 112"/>
          <p:cNvCxnSpPr>
            <a:stCxn id="108" idx="2"/>
            <a:endCxn id="109" idx="3"/>
          </p:cNvCxnSpPr>
          <p:nvPr/>
        </p:nvCxnSpPr>
        <p:spPr>
          <a:xfrm flipH="1">
            <a:off x="5587399" y="4194037"/>
            <a:ext cx="765300" cy="866400"/>
          </a:xfrm>
          <a:prstGeom prst="straightConnector1">
            <a:avLst/>
          </a:prstGeom>
          <a:noFill/>
          <a:ln cap="flat" cmpd="sng" w="19050">
            <a:solidFill>
              <a:schemeClr val="dk2"/>
            </a:solidFill>
            <a:prstDash val="solid"/>
            <a:round/>
            <a:headEnd len="lg" w="lg" type="none"/>
            <a:tailEnd len="lg" w="lg" type="triangle"/>
          </a:ln>
        </p:spPr>
      </p:cxnSp>
      <p:cxnSp>
        <p:nvCxnSpPr>
          <p:cNvPr id="113" name="Shape 113"/>
          <p:cNvCxnSpPr>
            <a:stCxn id="109" idx="1"/>
            <a:endCxn id="110" idx="2"/>
          </p:cNvCxnSpPr>
          <p:nvPr/>
        </p:nvCxnSpPr>
        <p:spPr>
          <a:xfrm rot="10800000">
            <a:off x="2929825" y="4193975"/>
            <a:ext cx="667800" cy="866400"/>
          </a:xfrm>
          <a:prstGeom prst="straightConnector1">
            <a:avLst/>
          </a:prstGeom>
          <a:noFill/>
          <a:ln cap="flat" cmpd="sng" w="19050">
            <a:solidFill>
              <a:schemeClr val="dk2"/>
            </a:solidFill>
            <a:prstDash val="solid"/>
            <a:round/>
            <a:headEnd len="lg" w="lg" type="none"/>
            <a:tailEnd len="lg" w="lg" type="triangle"/>
          </a:ln>
        </p:spPr>
      </p:cxnSp>
      <p:cxnSp>
        <p:nvCxnSpPr>
          <p:cNvPr id="114" name="Shape 114"/>
          <p:cNvCxnSpPr>
            <a:stCxn id="110" idx="0"/>
            <a:endCxn id="107" idx="1"/>
          </p:cNvCxnSpPr>
          <p:nvPr/>
        </p:nvCxnSpPr>
        <p:spPr>
          <a:xfrm flipH="1" rot="10800000">
            <a:off x="2929924" y="2484637"/>
            <a:ext cx="667800" cy="922500"/>
          </a:xfrm>
          <a:prstGeom prst="straightConnector1">
            <a:avLst/>
          </a:prstGeom>
          <a:noFill/>
          <a:ln cap="flat" cmpd="sng" w="19050">
            <a:solidFill>
              <a:schemeClr val="dk2"/>
            </a:solidFill>
            <a:prstDash val="solid"/>
            <a:round/>
            <a:headEnd len="lg" w="lg" type="none"/>
            <a:tailEnd len="lg" w="lg" type="triangle"/>
          </a:ln>
        </p:spPr>
      </p:cxnSp>
      <p:sp>
        <p:nvSpPr>
          <p:cNvPr id="115" name="Shape 11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Stakeholders Must Work Too</a:t>
            </a:r>
          </a:p>
        </p:txBody>
      </p:sp>
      <p:pic>
        <p:nvPicPr>
          <p:cNvPr id="121" name="Shape 121"/>
          <p:cNvPicPr preferRelativeResize="0"/>
          <p:nvPr/>
        </p:nvPicPr>
        <p:blipFill>
          <a:blip r:embed="rId3">
            <a:alphaModFix/>
          </a:blip>
          <a:stretch>
            <a:fillRect/>
          </a:stretch>
        </p:blipFill>
        <p:spPr>
          <a:xfrm>
            <a:off x="285750" y="2076450"/>
            <a:ext cx="8572500" cy="2705100"/>
          </a:xfrm>
          <a:prstGeom prst="rect">
            <a:avLst/>
          </a:prstGeom>
          <a:noFill/>
          <a:ln>
            <a:noFill/>
          </a:ln>
        </p:spPr>
      </p:pic>
      <p:sp>
        <p:nvSpPr>
          <p:cNvPr id="122" name="Shape 1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