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 name="Shape 4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(walk through it)</a:t>
            </a:r>
          </a:p>
          <a:p>
            <a:pPr lvl="0" rtl="0">
              <a:spcBef>
                <a:spcPts val="0"/>
              </a:spcBef>
              <a:buNone/>
            </a:pPr>
            <a:r>
              <a:rPr lang="en"/>
              <a:t>This is largely the same, but ends differently.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these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Today, we’re going to start talking about the idea of testing. YOu test software, sure, to see if there are bugs. But, testing is something that should start before you’ve written a single line of code. From the moment you have requirements, you want to start coming up with test cases. Today, we’lll talk about why that’s important and start talking about how you come up with those tests.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Is this an acceptable requirement?</a:t>
            </a:r>
          </a:p>
          <a:p>
            <a:pPr lvl="0" rtl="0">
              <a:lnSpc>
                <a:spcPct val="115000"/>
              </a:lnSpc>
              <a:spcBef>
                <a:spcPts val="0"/>
              </a:spcBef>
              <a:buNone/>
            </a:pPr>
            <a:r>
              <a:rPr lang="en">
                <a:solidFill>
                  <a:schemeClr val="dk1"/>
                </a:solidFill>
              </a:rPr>
              <a:t>What’s wrong? How would you fix it?</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-we need to quantify the error rate. (read examples)</a:t>
            </a:r>
          </a:p>
          <a:p>
            <a:pPr lvl="0" rtl="0">
              <a:lnSpc>
                <a:spcPct val="115000"/>
              </a:lnSpc>
              <a:spcBef>
                <a:spcPts val="0"/>
              </a:spcBef>
              <a:buNone/>
            </a:pPr>
            <a:r>
              <a:rPr lang="en">
                <a:solidFill>
                  <a:schemeClr val="dk1"/>
                </a:solidFill>
              </a:rPr>
              <a:t>-There are two big problems with requirements such as these. The first is that this is too vague - we could implement the original requirement in the software in a million ways, all up to the interpretation of whatever developer was reading the requirement. There is no control over the resulting product. That’s not going to cut it. You might get a buggier product, you might not, but the real issue is that you don’t know what you’ll get. With requirements this vague, there is no way to ensure that the product works as intended, that it does what we claimed it would do or what the customer actually wants it to do. </a:t>
            </a:r>
          </a:p>
          <a:p>
            <a:pPr lvl="0" rtl="0">
              <a:lnSpc>
                <a:spcPct val="115000"/>
              </a:lnSpc>
              <a:spcBef>
                <a:spcPts val="0"/>
              </a:spcBef>
              <a:buNone/>
            </a:pPr>
            <a:r>
              <a:rPr lang="en">
                <a:solidFill>
                  <a:schemeClr val="dk1"/>
                </a:solidFill>
              </a:rPr>
              <a:t>- So, this won’t cut it. We need to control how the final product acts. We can’t go in blind. To fix this, we need to make this requirement testable.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7" name="Shape 28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So, why do we want to start writing up tests early on? The obvious reason is that we will eventually have software. That software might have bugs. The requirements give us data that we need to check the behavior of the software. So, we need tests to check the correctness of the code, and as we saw from XP - writing tests before code is a good way to get better code. That alone is a great reason to start early.</a:t>
            </a:r>
          </a:p>
          <a:p>
            <a:pPr rtl="0">
              <a:lnSpc>
                <a:spcPct val="115000"/>
              </a:lnSpc>
              <a:spcBef>
                <a:spcPts val="0"/>
              </a:spcBef>
              <a:buNone/>
            </a:pPr>
            <a:r>
              <a:rPr lang="en">
                <a:solidFill>
                  <a:schemeClr val="dk1"/>
                </a:solidFill>
              </a:rPr>
              <a:t>-The second reason is that (read). That is, the requirements might be wrong - you made a mistake in an equation, you made some bad assumptions. Requirements are a human product just as much as the code is, if not more so. We can’t automatically run a bunch of tests against a text document, but writing tests makes us think through the requirement itself, which in turn helps us find problems in the requirements.</a:t>
            </a:r>
          </a:p>
          <a:p>
            <a:pPr lvl="0" rtl="0">
              <a:lnSpc>
                <a:spcPct val="115000"/>
              </a:lnSpc>
              <a:spcBef>
                <a:spcPts val="0"/>
              </a:spcBef>
              <a:buNone/>
            </a:pPr>
            <a:r>
              <a:rPr lang="en">
                <a:solidFill>
                  <a:schemeClr val="dk1"/>
                </a:solidFill>
              </a:rPr>
              <a:t>-Finally, the most important reason to write tests based on the requirements has nothing to do with bugs. If you sign a contract to build a piece of software, your requirements effectively form the terms of that contract. You promise certain features. At some point, you need to present evidence that you’ve actually built software that performs those features. That is what these tests do. You have a concrete scenario you can run that, as long as the software works, shows that you’ve met that requirement. This gives you evidence that you can show to the customer to assure them that you’ve done your job. This is a process called verification.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4" name="Shape 29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gn="just">
              <a:lnSpc>
                <a:spcPct val="115000"/>
              </a:lnSpc>
              <a:spcBef>
                <a:spcPts val="0"/>
              </a:spcBef>
              <a:buNone/>
            </a:pPr>
            <a:r>
              <a:rPr lang="en">
                <a:solidFill>
                  <a:schemeClr val="dk1"/>
                </a:solidFill>
              </a:rPr>
              <a:t>Verification and validation are two essential activities (read)</a:t>
            </a:r>
          </a:p>
          <a:p>
            <a:pPr rtl="0" algn="just">
              <a:lnSpc>
                <a:spcPct val="115000"/>
              </a:lnSpc>
              <a:spcBef>
                <a:spcPts val="0"/>
              </a:spcBef>
              <a:buNone/>
            </a:pPr>
            <a:r>
              <a:rPr lang="en">
                <a:solidFill>
                  <a:schemeClr val="dk1"/>
                </a:solidFill>
              </a:rPr>
              <a:t>These sound similar, but they’re a little different. </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1" name="Shape 30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gn="just">
              <a:lnSpc>
                <a:spcPct val="115000"/>
              </a:lnSpc>
              <a:spcBef>
                <a:spcPts val="0"/>
              </a:spcBef>
              <a:buNone/>
            </a:pPr>
            <a:r>
              <a:rPr lang="en">
                <a:solidFill>
                  <a:schemeClr val="dk1"/>
                </a:solidFill>
              </a:rPr>
              <a:t>Barry Boehm - the guy who invented the term and what we think of as the practice of “software engineering” today - came up with the most succinct definitions of each.  (read)</a:t>
            </a:r>
          </a:p>
          <a:p>
            <a:pPr lvl="0" rtl="0" algn="just">
              <a:lnSpc>
                <a:spcPct val="115000"/>
              </a:lnSpc>
              <a:spcBef>
                <a:spcPts val="0"/>
              </a:spcBef>
              <a:buNone/>
            </a:pPr>
            <a:r>
              <a:rPr lang="en">
                <a:solidFill>
                  <a:schemeClr val="dk1"/>
                </a:solidFill>
              </a:rPr>
              <a:t>Which of these is harder? Why?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The ultimate goal of verification and validation processes it to establish confidence that the software system is “fit for purpose”, it’s good enough for its intended use and ready to ship. The level of required confidence depends on the system’s purpose, the expectations of the system users, and the current marketing environment for the system</a:t>
            </a:r>
          </a:p>
          <a:p>
            <a:pPr indent="-228600" lvl="0" marL="457200" rtl="0" algn="just">
              <a:lnSpc>
                <a:spcPct val="115000"/>
              </a:lnSpc>
              <a:spcBef>
                <a:spcPts val="0"/>
              </a:spcBef>
              <a:buClr>
                <a:schemeClr val="dk1"/>
              </a:buClr>
              <a:buChar char="-"/>
            </a:pPr>
            <a:r>
              <a:rPr lang="en">
                <a:solidFill>
                  <a:schemeClr val="dk1"/>
                </a:solidFill>
              </a:rPr>
              <a:t>(read). This means that the V&amp;V process is stricter the more serious the consequences of something going wrong. V&amp;V is easy for a to-do list - bugs won’t cause trouble. It’s harder for a web store, since money can be lost. It’s even harder for a medical device, since people can be hurt.</a:t>
            </a:r>
          </a:p>
          <a:p>
            <a:pPr indent="-228600" lvl="0" marL="457200" rtl="0" algn="just">
              <a:lnSpc>
                <a:spcPct val="115000"/>
              </a:lnSpc>
              <a:spcBef>
                <a:spcPts val="0"/>
              </a:spcBef>
              <a:buClr>
                <a:schemeClr val="dk1"/>
              </a:buClr>
              <a:buChar char="-"/>
            </a:pPr>
            <a:r>
              <a:rPr lang="en">
                <a:solidFill>
                  <a:schemeClr val="dk1"/>
                </a:solidFill>
              </a:rPr>
              <a:t>(read) Maybe. But, they still expect the software to become more reliable as the system matures, and failure to increase reliability can be costly.</a:t>
            </a:r>
          </a:p>
          <a:p>
            <a:pPr indent="-228600" lvl="0" marL="457200" rtl="0" algn="just">
              <a:lnSpc>
                <a:spcPct val="115000"/>
              </a:lnSpc>
              <a:spcBef>
                <a:spcPts val="0"/>
              </a:spcBef>
              <a:buClr>
                <a:schemeClr val="dk1"/>
              </a:buClr>
              <a:buChar char="-"/>
            </a:pPr>
            <a:r>
              <a:rPr lang="en">
                <a:solidFill>
                  <a:schemeClr val="dk1"/>
                </a:solidFill>
              </a:rPr>
              <a:t>(read) Those weigh heavily into the calculation of how much time and effort to spend on V&amp;V</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brings us back to testing. Testing is the central activity of verification. Software testing is fundamentally a process to assess the quality of the system being developed - the search for deviations from an expected set of behaviors. </a:t>
            </a:r>
          </a:p>
          <a:p>
            <a:pPr lvl="0" rtl="0">
              <a:spcBef>
                <a:spcPts val="0"/>
              </a:spcBef>
              <a:buNone/>
            </a:pPr>
            <a:r>
              <a:rPr lang="en"/>
              <a:t>There are a ton of components to the testing process, all with formal names, but we can simplify this dramatically.</a:t>
            </a:r>
          </a:p>
          <a:p>
            <a:pPr lvl="0" rtl="0">
              <a:spcBef>
                <a:spcPts val="0"/>
              </a:spcBef>
              <a:buNone/>
            </a:pPr>
            <a:r>
              <a:t/>
            </a:r>
            <a:endParaRPr/>
          </a:p>
          <a:p>
            <a:pPr lvl="0" rtl="0">
              <a:spcBef>
                <a:spcPts val="0"/>
              </a:spcBef>
              <a:buNone/>
            </a:pPr>
            <a:r>
              <a:rPr lang="en"/>
              <a:t>Talking about stimuli and observations. We poke the system, and we see what happens. </a:t>
            </a:r>
          </a:p>
          <a:p>
            <a:pPr lvl="0" rtl="0">
              <a:spcBef>
                <a:spcPts val="0"/>
              </a:spcBef>
              <a:buClr>
                <a:schemeClr val="dk1"/>
              </a:buClr>
              <a:buSzPct val="100000"/>
              <a:buFont typeface="Arial"/>
              <a:buNone/>
            </a:pPr>
            <a:r>
              <a:rPr lang="en"/>
              <a:t>You don’t have a system to poke yet at this point, but still - we can think about testing. We can take the requirements and come up with tests to run once we do have a system.</a:t>
            </a: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ran out of time last class, so I wanted to go over a couple more examples of use-cases, and have you guys try one out. We left off with this GroceryStore checkout system. (walk through)</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We think of testing as something we do to find problems, and that’s true - that’s the main point, but that’s just half of the story. Testing really has two purposes, and those purposes influence what the tests look like:</a:t>
            </a:r>
          </a:p>
          <a:p>
            <a:pPr lvl="0" rtl="0">
              <a:lnSpc>
                <a:spcPct val="115000"/>
              </a:lnSpc>
              <a:spcBef>
                <a:spcPts val="0"/>
              </a:spcBef>
              <a:buClr>
                <a:schemeClr val="dk1"/>
              </a:buClr>
              <a:buSzPct val="100000"/>
              <a:buFont typeface="Arial"/>
              <a:buNone/>
            </a:pPr>
            <a:r>
              <a:rPr lang="en">
                <a:solidFill>
                  <a:schemeClr val="dk1"/>
                </a:solidFill>
              </a:rPr>
              <a:t>The first is that standard case - to discover situations in which the behavior of the software is incorrect, undesirable, or does not conform to its specifications. These are a consequence of software defects. Defect testing is concerned with rooting out undesirable system behavior such as system crashes, unwanted interactions with other systems, incorrect computations, and data corruption.  As a result, the tests cases are explicitly designed to expose the nastiest of defects. The test cases in defect testing tend to be deliberately obscure or extreme, designed to root out weird little corner cases that might not reflect how the system is used by 99.99% of users. </a:t>
            </a:r>
          </a:p>
          <a:p>
            <a:pPr lvl="0" rtl="0">
              <a:lnSpc>
                <a:spcPct val="115000"/>
              </a:lnSpc>
              <a:spcBef>
                <a:spcPts val="0"/>
              </a:spcBef>
              <a:buClr>
                <a:schemeClr val="dk1"/>
              </a:buClr>
              <a:buSzPct val="100000"/>
              <a:buFont typeface="Arial"/>
              <a:buNone/>
            </a:pPr>
            <a:r>
              <a:rPr lang="en">
                <a:solidFill>
                  <a:schemeClr val="dk1"/>
                </a:solidFill>
              </a:rPr>
              <a:t>The second is what we’re more interested in, to demonstrate to the developer and the customer that the software meets the requirements. There should be at least one test for every requirement in the requirements document. There should be tests for all of the system features, plus combinations of these features, that will be incorporated in the product release. In this case, your tests should be designed to reflect how uses will generally interact with the system. </a:t>
            </a:r>
          </a:p>
          <a:p>
            <a:pPr lvl="0" rtl="0">
              <a:lnSpc>
                <a:spcPct val="115000"/>
              </a:lnSpc>
              <a:spcBef>
                <a:spcPts val="0"/>
              </a:spcBef>
              <a:buClr>
                <a:schemeClr val="dk1"/>
              </a:buClr>
              <a:buSzPct val="100000"/>
              <a:buFont typeface="Arial"/>
              <a:buNone/>
            </a:pPr>
            <a:r>
              <a:rPr lang="en">
                <a:solidFill>
                  <a:schemeClr val="dk1"/>
                </a:solidFill>
              </a:rPr>
              <a:t>There is no boundary between the two forms of testing -  you will find defects during verification testing, and defect testing can show that the requirements are met. But, you will need tests for both goals, and they’ll look a little different.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4" name="Shape 3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Functional testing is typically the base-line technique for designing test cases. Functional test case design can (and should) begin as part of the requirements specification process, and continue through each level of design and interface specification. It is the only test design technique with such wide and early applicability. </a:t>
            </a:r>
          </a:p>
          <a:p>
            <a:pPr lvl="0" rtl="0">
              <a:lnSpc>
                <a:spcPct val="115000"/>
              </a:lnSpc>
              <a:spcBef>
                <a:spcPts val="0"/>
              </a:spcBef>
              <a:buNone/>
            </a:pPr>
            <a:r>
              <a:rPr lang="en">
                <a:solidFill>
                  <a:schemeClr val="dk1"/>
                </a:solidFill>
              </a:rPr>
              <a:t>Functional testing is effective in finding some classes of faults that typically elude structural techniques.</a:t>
            </a:r>
          </a:p>
          <a:p>
            <a:pPr lvl="0" rtl="0">
              <a:lnSpc>
                <a:spcPct val="115000"/>
              </a:lnSpc>
              <a:spcBef>
                <a:spcPts val="0"/>
              </a:spcBef>
              <a:buClr>
                <a:schemeClr val="dk1"/>
              </a:buClr>
              <a:buSzPct val="100000"/>
              <a:buFont typeface="Arial"/>
              <a:buNone/>
            </a:pPr>
            <a:r>
              <a:rPr lang="en">
                <a:solidFill>
                  <a:schemeClr val="dk1"/>
                </a:solidFill>
              </a:rPr>
              <a:t>Namely, missing functionality. Code-based techniques can only test the code that is there - requirements-based testing can show that a feature or outcome is missing completely. </a:t>
            </a:r>
          </a:p>
          <a:p>
            <a:pPr lvl="0" rtl="0">
              <a:lnSpc>
                <a:spcPct val="115000"/>
              </a:lnSpc>
              <a:spcBef>
                <a:spcPts val="0"/>
              </a:spcBef>
              <a:buNone/>
            </a:pPr>
            <a:r>
              <a:rPr lang="en">
                <a:solidFill>
                  <a:schemeClr val="dk1"/>
                </a:solidFill>
              </a:rP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1" name="Shape 34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gn="just">
              <a:lnSpc>
                <a:spcPct val="115000"/>
              </a:lnSpc>
              <a:spcBef>
                <a:spcPts val="0"/>
              </a:spcBef>
              <a:buNone/>
            </a:pPr>
            <a:r>
              <a:rPr lang="en">
                <a:solidFill>
                  <a:schemeClr val="dk1"/>
                </a:solidFill>
              </a:rPr>
              <a:t>So, there can be all sorts of things that get tossed into a test case, and we’ll cover those during the actual testing unit this semester, but for now, we just have our requirements, and based on those, we want to come up with three things:</a:t>
            </a:r>
          </a:p>
          <a:p>
            <a:pPr rtl="0" algn="just">
              <a:lnSpc>
                <a:spcPct val="115000"/>
              </a:lnSpc>
              <a:spcBef>
                <a:spcPts val="0"/>
              </a:spcBef>
              <a:buNone/>
            </a:pPr>
            <a:r>
              <a:rPr lang="en">
                <a:solidFill>
                  <a:schemeClr val="dk1"/>
                </a:solidFill>
              </a:rPr>
              <a:t>- any inputs that need to be passed in to the system to make it perform an action</a:t>
            </a:r>
          </a:p>
          <a:p>
            <a:pPr rtl="0" algn="just">
              <a:lnSpc>
                <a:spcPct val="115000"/>
              </a:lnSpc>
              <a:spcBef>
                <a:spcPts val="0"/>
              </a:spcBef>
              <a:buNone/>
            </a:pPr>
            <a:r>
              <a:rPr lang="en">
                <a:solidFill>
                  <a:schemeClr val="dk1"/>
                </a:solidFill>
              </a:rPr>
              <a:t>- what output we expect to get from the system based on these inputs</a:t>
            </a:r>
          </a:p>
          <a:p>
            <a:pPr lvl="0" rtl="0" algn="just">
              <a:lnSpc>
                <a:spcPct val="115000"/>
              </a:lnSpc>
              <a:spcBef>
                <a:spcPts val="0"/>
              </a:spcBef>
              <a:buNone/>
            </a:pPr>
            <a:r>
              <a:rPr lang="en">
                <a:solidFill>
                  <a:schemeClr val="dk1"/>
                </a:solidFill>
              </a:rPr>
              <a:t>- then, anything you know you’ll need to do to run the test. Obviously, you don’t have the software yet, but if there are any precondiitons you know of or necessary setup steps, you can get them in there right away. If you’ll need to do something like set a timer from start to finish, you can specify that too.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8" name="Shape 3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Let’s just start by taking a couple of typical requirements. (read them)</a:t>
            </a:r>
          </a:p>
          <a:p>
            <a:pPr lvl="0" rtl="0">
              <a:lnSpc>
                <a:spcPct val="115000"/>
              </a:lnSpc>
              <a:spcBef>
                <a:spcPts val="0"/>
              </a:spcBef>
              <a:buNone/>
            </a:pPr>
            <a:r>
              <a:rPr lang="en">
                <a:solidFill>
                  <a:schemeClr val="dk1"/>
                </a:solidFill>
              </a:rPr>
              <a:t>These aren’t good - they’re clearly vague - but how can we make them verifiable? The obvious answer is to quantify them. A good way to do so is to come up with some test cases, so can anybody give me a test case for the first one that we can use to go back and refine the requirement:</a:t>
            </a:r>
          </a:p>
          <a:p>
            <a:pPr lvl="0" rtl="0">
              <a:lnSpc>
                <a:spcPct val="115000"/>
              </a:lnSpc>
              <a:spcBef>
                <a:spcPts val="0"/>
              </a:spcBef>
              <a:buNone/>
            </a:pPr>
            <a:r>
              <a:rPr lang="en">
                <a:solidFill>
                  <a:schemeClr val="dk1"/>
                </a:solidFill>
              </a:rPr>
              <a:t>(discussion - input, procedure, and expected output)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5" name="Shape 3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what we need for a test is input, expected output, and a testing procedure.</a:t>
            </a:r>
          </a:p>
          <a:p>
            <a:pPr lvl="0" rtl="0">
              <a:lnSpc>
                <a:spcPct val="115000"/>
              </a:lnSpc>
              <a:spcBef>
                <a:spcPts val="0"/>
              </a:spcBef>
              <a:buNone/>
            </a:pPr>
            <a:r>
              <a:rPr lang="en">
                <a:solidFill>
                  <a:schemeClr val="dk1"/>
                </a:solidFill>
              </a:rPr>
              <a:t>(walk though)</a:t>
            </a:r>
          </a:p>
          <a:p>
            <a:pPr indent="-228600" lvl="0" marL="457200" rtl="0">
              <a:lnSpc>
                <a:spcPct val="115000"/>
              </a:lnSpc>
              <a:spcBef>
                <a:spcPts val="0"/>
              </a:spcBef>
              <a:buClr>
                <a:schemeClr val="dk1"/>
              </a:buClr>
              <a:buChar char="-"/>
            </a:pPr>
            <a:r>
              <a:rPr lang="en">
                <a:solidFill>
                  <a:schemeClr val="dk1"/>
                </a:solidFill>
              </a:rPr>
              <a:t>Input, you should define what a high temperature is, if that isn’t established already.</a:t>
            </a:r>
          </a:p>
          <a:p>
            <a:pPr indent="-228600" lvl="0" marL="457200" rtl="0">
              <a:lnSpc>
                <a:spcPct val="115000"/>
              </a:lnSpc>
              <a:spcBef>
                <a:spcPts val="0"/>
              </a:spcBef>
              <a:buClr>
                <a:schemeClr val="dk1"/>
              </a:buClr>
              <a:buChar char="-"/>
            </a:pPr>
            <a:r>
              <a:rPr lang="en">
                <a:solidFill>
                  <a:schemeClr val="dk1"/>
                </a:solidFill>
              </a:rPr>
              <a:t>Procedure (read)</a:t>
            </a:r>
          </a:p>
          <a:p>
            <a:pPr indent="-228600" lvl="0" marL="457200" rtl="0">
              <a:lnSpc>
                <a:spcPct val="115000"/>
              </a:lnSpc>
              <a:spcBef>
                <a:spcPts val="0"/>
              </a:spcBef>
              <a:buClr>
                <a:schemeClr val="dk1"/>
              </a:buClr>
              <a:buChar char="-"/>
            </a:pPr>
            <a:r>
              <a:rPr lang="en">
                <a:solidFill>
                  <a:schemeClr val="dk1"/>
                </a:solidFill>
              </a:rPr>
              <a:t>(read) - you need to quantify the output, make sure that “quickly” is defined.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This requirement has all sorts of problems, but coming up with a test lets us work through them. First,</a:t>
            </a:r>
          </a:p>
          <a:p>
            <a:pPr indent="-228600" lvl="0" marL="457200" rtl="0">
              <a:lnSpc>
                <a:spcPct val="115000"/>
              </a:lnSpc>
              <a:spcBef>
                <a:spcPts val="0"/>
              </a:spcBef>
              <a:buClr>
                <a:schemeClr val="dk1"/>
              </a:buClr>
              <a:buChar char="-"/>
            </a:pPr>
            <a:r>
              <a:rPr lang="en">
                <a:solidFill>
                  <a:schemeClr val="dk1"/>
                </a:solidFill>
              </a:rPr>
              <a:t>Input, we need to define what a novice user is and what “little training” means. Both are vague. We can take a strict definition of “novice” to mean absolutely new, no prior experience. Then, put them through a course with a definined maximum length. That 6 hours tells us what we consider “little” training to be.</a:t>
            </a:r>
          </a:p>
          <a:p>
            <a:pPr indent="-228600" lvl="0" marL="457200" rtl="0">
              <a:lnSpc>
                <a:spcPct val="115000"/>
              </a:lnSpc>
              <a:spcBef>
                <a:spcPts val="0"/>
              </a:spcBef>
              <a:buClr>
                <a:schemeClr val="dk1"/>
              </a:buClr>
              <a:buChar char="-"/>
            </a:pPr>
            <a:r>
              <a:rPr lang="en">
                <a:solidFill>
                  <a:schemeClr val="dk1"/>
                </a:solidFill>
              </a:rPr>
              <a:t>Procedure - we watch them for a set length of time and check their work</a:t>
            </a:r>
          </a:p>
          <a:p>
            <a:pPr indent="-228600" lvl="0" marL="457200" rtl="0">
              <a:lnSpc>
                <a:spcPct val="115000"/>
              </a:lnSpc>
              <a:spcBef>
                <a:spcPts val="0"/>
              </a:spcBef>
              <a:buClr>
                <a:schemeClr val="dk1"/>
              </a:buClr>
              <a:buChar char="-"/>
            </a:pPr>
            <a:r>
              <a:rPr lang="en">
                <a:solidFill>
                  <a:schemeClr val="dk1"/>
                </a:solidFill>
              </a:rPr>
              <a:t>(read) - to quantify the output, we need to define what it means to learn the interface - we can do this by setting an error rate that we can use to check the users’ work.</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9" name="Shape 3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that we have tests, we can take them and use them to go back and refine the requirements.</a:t>
            </a:r>
          </a:p>
          <a:p>
            <a:pPr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These are more like what we want to see. We can form concrete scenarios that we use to state, objectively, that the software meets the requirement. This gives us that evidence for verification and a basis to argue for validation.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7" name="Shape 37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This requirement looks pretty good. It is detailed, exact. Are there any problems with this?</a:t>
            </a:r>
          </a:p>
          <a:p>
            <a:pPr indent="-228600" lvl="0" marL="457200" rtl="0">
              <a:lnSpc>
                <a:spcPct val="115000"/>
              </a:lnSpc>
              <a:spcBef>
                <a:spcPts val="0"/>
              </a:spcBef>
              <a:buClr>
                <a:schemeClr val="dk1"/>
              </a:buClr>
              <a:buChar char="-"/>
            </a:pPr>
            <a:r>
              <a:rPr lang="en">
                <a:solidFill>
                  <a:schemeClr val="dk1"/>
                </a:solidFill>
              </a:rPr>
              <a:t>The problem is the use of the word “never”. “Never” is not testable, no matter how many other parts of the requirement are. The same goes for words like “always”. You can never prove that something is always or never true. You see this all the time in safety requirements. The nuclear rods should never exceed 1000 celsius. You can’t demonstrate that this is true. For a requirement to be testable, you need to find a way to express this such that is is testable. </a:t>
            </a:r>
          </a:p>
          <a:p>
            <a:pPr indent="-228600" lvl="0" marL="457200" rtl="0">
              <a:lnSpc>
                <a:spcPct val="115000"/>
              </a:lnSpc>
              <a:spcBef>
                <a:spcPts val="0"/>
              </a:spcBef>
              <a:buClr>
                <a:schemeClr val="dk1"/>
              </a:buClr>
              <a:buChar char="-"/>
            </a:pPr>
            <a:r>
              <a:rPr lang="en">
                <a:solidFill>
                  <a:schemeClr val="dk1"/>
                </a:solidFill>
              </a:rPr>
              <a:t>This is not always possible, but avoid absolute phrases such as never and always whenever you can. Always look for a way to make requirements testable. One way is to not allow “never” as an option - always have a timeout limit.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4" name="Shape 3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we haven’t talked much yet about coming up with tests, but I think you get the basic idea. Let’s think a little - we have two requirements for a patient management system (read them). Let’s say that you want to test these individually and in combination. Can you come up with some test cases -nothing too concrete, you don’t need patient details, but more generally, what you’d do to test these. (discussion)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1" name="Shape 3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There are a number of different outcomes you need to test for to ensure that these requirements are met successfully. You need to make sure the requirements hold under the different conditions that can be created in the software during operation. Some tests include</a:t>
            </a:r>
          </a:p>
          <a:p>
            <a:pPr lvl="0" rtl="0">
              <a:lnSpc>
                <a:spcPct val="115000"/>
              </a:lnSpc>
              <a:spcBef>
                <a:spcPts val="0"/>
              </a:spcBef>
              <a:buNone/>
            </a:pPr>
            <a:r>
              <a:rPr lang="en">
                <a:solidFill>
                  <a:schemeClr val="dk1"/>
                </a:solidFill>
              </a:rPr>
              <a:t>(read through)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work through one. Start by figuring out the core scenario.</a:t>
            </a:r>
          </a:p>
          <a:p>
            <a:pPr lvl="0" rtl="0">
              <a:spcBef>
                <a:spcPts val="0"/>
              </a:spcBef>
              <a:buNone/>
            </a:pPr>
            <a:r>
              <a:rPr lang="en"/>
              <a:t>(walk through one at a time and get input)</a:t>
            </a:r>
          </a:p>
          <a:p>
            <a:pPr lvl="0" rtl="0">
              <a:spcBef>
                <a:spcPts val="0"/>
              </a:spcBef>
              <a:buNone/>
            </a:pPr>
            <a:r>
              <a:rPr lang="en"/>
              <a:t>Now, this is still just one scenario - the happy path. Are there any alternate or exception paths we could work in?</a:t>
            </a:r>
          </a:p>
          <a:p>
            <a:pPr lvl="0" rtl="0">
              <a:spcBef>
                <a:spcPts val="0"/>
              </a:spcBef>
              <a:buNone/>
            </a:pPr>
            <a:r>
              <a:rPr lang="en"/>
              <a:t>should there be any pre-conditions or post-conditions?</a:t>
            </a:r>
          </a:p>
          <a:p>
            <a:pPr lvl="0" rtl="0">
              <a:spcBef>
                <a:spcPts val="0"/>
              </a:spcBef>
              <a:buNone/>
            </a:pPr>
            <a:r>
              <a:rPr lang="en"/>
              <a:t>(discussion)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8" name="Shape 3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5" name="Shape 4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One way to develop tests for your requirements is to use scenarios - like those you used in your use-cases to come up with tests. Look for stories that describe ways in which a system might be used. These sets of user interactions will give you a wealth of test cases for both individual requirements and the combinations of features in the system.</a:t>
            </a:r>
          </a:p>
          <a:p>
            <a:pPr indent="-228600" lvl="0" marL="457200" rtl="0">
              <a:lnSpc>
                <a:spcPct val="115000"/>
              </a:lnSpc>
              <a:spcBef>
                <a:spcPts val="0"/>
              </a:spcBef>
              <a:buClr>
                <a:schemeClr val="dk1"/>
              </a:buClr>
              <a:buChar char="-"/>
            </a:pPr>
            <a:r>
              <a:rPr lang="en">
                <a:solidFill>
                  <a:schemeClr val="dk1"/>
                </a:solidFill>
              </a:rPr>
              <a:t>These stories should be complex and credible - they should reflect how the system will be realistically used and should motivate stakeholders - the stakeholders should think it is important that the system pass thses tests. </a:t>
            </a:r>
          </a:p>
          <a:p>
            <a:pPr indent="-228600" lvl="0" marL="457200" rtl="0">
              <a:lnSpc>
                <a:spcPct val="115000"/>
              </a:lnSpc>
              <a:spcBef>
                <a:spcPts val="0"/>
              </a:spcBef>
              <a:buClr>
                <a:schemeClr val="dk1"/>
              </a:buClr>
              <a:buChar char="-"/>
            </a:pPr>
            <a:r>
              <a:rPr lang="en">
                <a:solidFill>
                  <a:schemeClr val="dk1"/>
                </a:solidFill>
              </a:rPr>
              <a:t>The stories should be easy to evaluate - if there are problems with the system, then the testing team should recognize them.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2" name="Shape 41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Sorry for the small block of text. This is an example scenario.</a:t>
            </a:r>
          </a:p>
          <a:p>
            <a:pPr rtl="0">
              <a:lnSpc>
                <a:spcPct val="115000"/>
              </a:lnSpc>
              <a:spcBef>
                <a:spcPts val="0"/>
              </a:spcBef>
              <a:buNone/>
            </a:pPr>
            <a:r>
              <a:rPr lang="en">
                <a:solidFill>
                  <a:schemeClr val="dk1"/>
                </a:solidFill>
              </a:rPr>
              <a:t>(read through)</a:t>
            </a:r>
          </a:p>
          <a:p>
            <a:pPr lvl="0" rtl="0">
              <a:lnSpc>
                <a:spcPct val="115000"/>
              </a:lnSpc>
              <a:spcBef>
                <a:spcPts val="0"/>
              </a:spcBef>
              <a:buNone/>
            </a:pPr>
            <a:r>
              <a:rPr lang="en">
                <a:solidFill>
                  <a:schemeClr val="dk1"/>
                </a:solidFill>
              </a:rPr>
              <a:t>What are some features of the system this would test?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9" name="Shape 41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This single scenario tests at least one outcome of several different requirements. It touches on: (read)</a:t>
            </a:r>
          </a:p>
          <a:p>
            <a:pPr lvl="0" rtl="0">
              <a:lnSpc>
                <a:spcPct val="115000"/>
              </a:lnSpc>
              <a:spcBef>
                <a:spcPts val="0"/>
              </a:spcBef>
              <a:buNone/>
            </a:pPr>
            <a:r>
              <a:rPr lang="en">
                <a:solidFill>
                  <a:schemeClr val="dk1"/>
                </a:solidFill>
              </a:rPr>
              <a:t>So, not only does this give you nice coverage of some of your requirement in those expected-use scenarios, but it tests the combinations of features - that is where real trouble often lies.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6" name="Shape 4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 tester, playing the role of Kate the nurse, can run through this senario multiple times, varying the input at different stages, to trigger different outcomes of each feature. You could deliberately put in the wrong password or mess up a drug name, for instance. This allows you to evaluate all of the alternate paths of a function as well.</a:t>
            </a:r>
          </a:p>
          <a:p>
            <a:pPr lvl="0" rtl="0">
              <a:lnSpc>
                <a:spcPct val="115000"/>
              </a:lnSpc>
              <a:spcBef>
                <a:spcPts val="0"/>
              </a:spcBef>
              <a:buNone/>
            </a:pPr>
            <a:r>
              <a:rPr lang="en">
                <a:solidFill>
                  <a:schemeClr val="dk1"/>
                </a:solidFill>
              </a:rPr>
              <a:t>-So, each scenario not only covers multiple individual requirements, but it also does something we haven’t touched on yet - it tests whether the combination of requirements works as it should. This gives you the first step in system testing - in making sure the entire box works as planned.</a:t>
            </a:r>
          </a:p>
          <a:p>
            <a:pPr lvl="0" rtl="0">
              <a:lnSpc>
                <a:spcPct val="115000"/>
              </a:lnSpc>
              <a:spcBef>
                <a:spcPts val="0"/>
              </a:spcBef>
              <a:buNone/>
            </a:pPr>
            <a:r>
              <a:rPr lang="en">
                <a:solidFill>
                  <a:schemeClr val="dk1"/>
                </a:solidFill>
              </a:rPr>
              <a:t>-The negative is that traceability is difficult. It’s not quite as obvious which requirements you are testing - you need to be careful to keep track of those links from scenarios to requirements</a:t>
            </a:r>
          </a:p>
          <a:p>
            <a:pPr lvl="0" rtl="0">
              <a:lnSpc>
                <a:spcPct val="115000"/>
              </a:lnSpc>
              <a:spcBef>
                <a:spcPts val="0"/>
              </a:spcBef>
              <a:buNone/>
            </a:pPr>
            <a:r>
              <a:rPr lang="en">
                <a:solidFill>
                  <a:schemeClr val="dk1"/>
                </a:solidFill>
              </a:rPr>
              <a:t>-You still need to make sure that those individual requirements hold under all of the scenarios that can invalidate them, and it’s easy to lose track of some of those individual requirements when you’re testing a ton of requirements in combination. So, scenario testing is often not enough to completely test the individual requirements. You use scenarios to test at a high level - make sure the system as a whole works as intended - and to brainstorm different way of testing the system, then you may need to write new tests that hit some of those weird combinations of conditions that can cause a requirement to be violated.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9" name="Shape 43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 far, we’ve been talking about testing requirements at a very high level - here is a scenario that, if there’s a problem, will fail to hold the requirement true. (read). That’s a good starting place, but what we need to arrive at are concrete test cases that we can execute on the software. So, to arrive at test cases, we need to solve two more problems. </a:t>
            </a:r>
          </a:p>
          <a:p>
            <a:pPr rtl="0">
              <a:spcBef>
                <a:spcPts val="0"/>
              </a:spcBef>
              <a:buNone/>
            </a:pPr>
            <a:r>
              <a:rPr lang="en"/>
              <a:t>The first is that (read). Our test cases need to actually be expressed in terms of features of the software .We create a patient record with these details, we save it, we click the prescribe button, we enter in a medicine name. We need to identify what features of the software we can test in isolation and in combination, link those back to the requirements, and assign inputs. </a:t>
            </a:r>
          </a:p>
          <a:p>
            <a:pPr lvl="0" rtl="0">
              <a:spcBef>
                <a:spcPts val="0"/>
              </a:spcBef>
              <a:buNone/>
            </a:pPr>
            <a:r>
              <a:rPr lang="en"/>
              <a:t>The second problem is that not all inputs have the same effect. In practice, we might want to come up with dozens of tests for each feature of the software so that we hit the different outcomes of those features and so that we explicitly try out inputs that might cause the software to fail.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9" name="Shape 4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this is what our roadmap looks like.</a:t>
            </a:r>
          </a:p>
          <a:p>
            <a:pPr indent="-228600" lvl="0" marL="457200" rtl="0">
              <a:lnSpc>
                <a:spcPct val="115000"/>
              </a:lnSpc>
              <a:spcBef>
                <a:spcPts val="0"/>
              </a:spcBef>
              <a:buClr>
                <a:schemeClr val="dk1"/>
              </a:buClr>
              <a:buChar char="-"/>
            </a:pPr>
            <a:r>
              <a:rPr lang="en">
                <a:solidFill>
                  <a:schemeClr val="dk1"/>
                </a:solidFill>
              </a:rPr>
              <a:t>You need to write and refine your requirements until they are testable. This is what we’ve been focusing on so far.</a:t>
            </a:r>
          </a:p>
          <a:p>
            <a:pPr indent="-228600" lvl="0" marL="457200" rtl="0">
              <a:lnSpc>
                <a:spcPct val="115000"/>
              </a:lnSpc>
              <a:spcBef>
                <a:spcPts val="0"/>
              </a:spcBef>
              <a:buClr>
                <a:schemeClr val="dk1"/>
              </a:buClr>
              <a:buChar char="-"/>
            </a:pPr>
            <a:r>
              <a:rPr lang="en">
                <a:solidFill>
                  <a:schemeClr val="dk1"/>
                </a:solidFill>
              </a:rPr>
              <a:t>Then, you need to figure out what the independently testable features of your system are. What features or functions can be tested in isolation. What can we push and observe in the software?</a:t>
            </a:r>
          </a:p>
          <a:p>
            <a:pPr indent="-228600" lvl="0" marL="457200" rtl="0">
              <a:lnSpc>
                <a:spcPct val="115000"/>
              </a:lnSpc>
              <a:spcBef>
                <a:spcPts val="0"/>
              </a:spcBef>
              <a:buClr>
                <a:schemeClr val="dk1"/>
              </a:buClr>
              <a:buChar char="-"/>
            </a:pPr>
            <a:r>
              <a:rPr lang="en">
                <a:solidFill>
                  <a:schemeClr val="dk1"/>
                </a:solidFill>
              </a:rPr>
              <a:t>For each of those features, what are the possible outcomes - good, alternative, and exception paths - and what kind of input will trigger them.</a:t>
            </a:r>
          </a:p>
          <a:p>
            <a:pPr indent="-228600" lvl="0" marL="457200" rtl="0">
              <a:lnSpc>
                <a:spcPct val="115000"/>
              </a:lnSpc>
              <a:spcBef>
                <a:spcPts val="0"/>
              </a:spcBef>
              <a:buClr>
                <a:schemeClr val="dk1"/>
              </a:buClr>
              <a:buChar char="-"/>
            </a:pPr>
            <a:r>
              <a:rPr lang="en">
                <a:solidFill>
                  <a:schemeClr val="dk1"/>
                </a:solidFill>
              </a:rPr>
              <a:t>Usually, requirements-based testing techniques produce abstract test case specifications that identify classes of test cases.</a:t>
            </a:r>
          </a:p>
          <a:p>
            <a:pPr indent="-228600" lvl="0" marL="457200" rtl="0">
              <a:lnSpc>
                <a:spcPct val="115000"/>
              </a:lnSpc>
              <a:spcBef>
                <a:spcPts val="0"/>
              </a:spcBef>
              <a:buClr>
                <a:schemeClr val="dk1"/>
              </a:buClr>
              <a:buChar char="-"/>
            </a:pPr>
            <a:r>
              <a:rPr lang="en">
                <a:solidFill>
                  <a:schemeClr val="dk1"/>
                </a:solidFill>
              </a:rPr>
              <a:t>Then, instantiate the specifications to produce individual test cases with concrete input and expected output pairings.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4" name="Shape 464"/>
        <p:cNvGrpSpPr/>
        <p:nvPr/>
      </p:nvGrpSpPr>
      <p:grpSpPr>
        <a:xfrm>
          <a:off x="0" y="0"/>
          <a:ext cx="0" cy="0"/>
          <a:chOff x="0" y="0"/>
          <a:chExt cx="0" cy="0"/>
        </a:xfrm>
      </p:grpSpPr>
      <p:sp>
        <p:nvSpPr>
          <p:cNvPr id="465" name="Shape 4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6" name="Shape 4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Requirements specifications can be large and complex. You want requirements to be testable - it’s nice to start by coming up with tests for each requirement to help you refine the requirements - but when it comes down to testing the system itself, it’s hard to test requirements in isolation. A requirement is not usually the same thing as a piece of code - it’s more like conditions that need to hold when the software is in use. So, we need top express tests in terms of what we can make the software do- then make sure those requirements hold when we use the software.</a:t>
            </a:r>
          </a:p>
          <a:p>
            <a:pPr lvl="0" rtl="0">
              <a:lnSpc>
                <a:spcPct val="115000"/>
              </a:lnSpc>
              <a:spcBef>
                <a:spcPts val="0"/>
              </a:spcBef>
              <a:buNone/>
            </a:pPr>
            <a:r>
              <a:rPr lang="en">
                <a:solidFill>
                  <a:schemeClr val="dk1"/>
                </a:solidFill>
              </a:rPr>
              <a:t>Fortunately, the reason we write requirements is to come up with those functions and define how they work. So, specifications can be decomposed into a set of functions and we can use those as the basis for testing</a:t>
            </a:r>
          </a:p>
          <a:p>
            <a:pPr lvl="0" rtl="0">
              <a:lnSpc>
                <a:spcPct val="115000"/>
              </a:lnSpc>
              <a:spcBef>
                <a:spcPts val="0"/>
              </a:spcBef>
              <a:buNone/>
            </a:pPr>
            <a:r>
              <a:rPr lang="en">
                <a:solidFill>
                  <a:schemeClr val="dk1"/>
                </a:solidFill>
              </a:rPr>
              <a:t>(read)</a:t>
            </a:r>
          </a:p>
          <a:p>
            <a:pPr indent="-228600" lvl="0" marL="457200" rtl="0">
              <a:lnSpc>
                <a:spcPct val="115000"/>
              </a:lnSpc>
              <a:spcBef>
                <a:spcPts val="0"/>
              </a:spcBef>
              <a:buClr>
                <a:schemeClr val="dk1"/>
              </a:buClr>
              <a:buChar char="-"/>
            </a:pPr>
            <a:r>
              <a:rPr lang="en">
                <a:solidFill>
                  <a:schemeClr val="dk1"/>
                </a:solidFill>
              </a:rPr>
              <a:t>We identify the functional behaviors as perceived by users of the system, what functionality is externally visible and can be interacted with.</a:t>
            </a:r>
          </a:p>
          <a:p>
            <a:pPr lvl="0" rtl="0">
              <a:lnSpc>
                <a:spcPct val="115000"/>
              </a:lnSpc>
              <a:spcBef>
                <a:spcPts val="0"/>
              </a:spcBef>
              <a:buNone/>
            </a:pPr>
            <a:r>
              <a:rPr lang="en">
                <a:solidFill>
                  <a:schemeClr val="dk1"/>
                </a:solidFill>
              </a:rPr>
              <a:t>For example, a web forum might be able to bring up a list of members. When it does so, it sorts them into alphabetical order. When testing this site, “list members” is an independently testable feature. You can try that out and make sure it gives you the right outcome. Register for the forum would be another independently testable feature -you can fill out the provided form and see if your account is created. Sort member list is NOT a independently testable feature, as the user can’t cause a sort without everything else that comes up when you click on the member list link. However, you are still verifying the requirements related to the sort during this process. </a:t>
            </a:r>
          </a:p>
          <a:p>
            <a:pPr indent="-228600" lvl="0" marL="457200" rtl="0">
              <a:lnSpc>
                <a:spcPct val="115000"/>
              </a:lnSpc>
              <a:spcBef>
                <a:spcPts val="0"/>
              </a:spcBef>
              <a:buClr>
                <a:schemeClr val="dk1"/>
              </a:buClr>
              <a:buChar char="-"/>
            </a:pPr>
            <a:r>
              <a:rPr lang="en">
                <a:solidFill>
                  <a:schemeClr val="dk1"/>
                </a:solidFill>
              </a:rPr>
              <a:t>We identify the testable features to divide and conquer the complexity of the requirements specification and the produced system. We can list out the functions that we can independently test, and use these to verify that the system meets the requirements.</a:t>
            </a:r>
          </a:p>
          <a:p>
            <a:pPr lvl="0" rtl="0">
              <a:lnSpc>
                <a:spcPct val="115000"/>
              </a:lnSpc>
              <a:spcBef>
                <a:spcPts val="0"/>
              </a:spcBef>
              <a:buNone/>
            </a:pPr>
            <a:r>
              <a:rPr lang="en">
                <a:solidFill>
                  <a:schemeClr val="dk1"/>
                </a:solidFill>
              </a:rPr>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1" name="Shape 471"/>
        <p:cNvGrpSpPr/>
        <p:nvPr/>
      </p:nvGrpSpPr>
      <p:grpSpPr>
        <a:xfrm>
          <a:off x="0" y="0"/>
          <a:ext cx="0" cy="0"/>
          <a:chOff x="0" y="0"/>
          <a:chExt cx="0" cy="0"/>
        </a:xfrm>
      </p:grpSpPr>
      <p:sp>
        <p:nvSpPr>
          <p:cNvPr id="472" name="Shape 4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3" name="Shape 47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 (read). </a:t>
            </a:r>
          </a:p>
          <a:p>
            <a:pPr rtl="0">
              <a:lnSpc>
                <a:spcPct val="115000"/>
              </a:lnSpc>
              <a:spcBef>
                <a:spcPts val="0"/>
              </a:spcBef>
              <a:buNone/>
            </a:pPr>
            <a:r>
              <a:rPr lang="en">
                <a:solidFill>
                  <a:schemeClr val="dk1"/>
                </a:solidFill>
              </a:rPr>
              <a:t>- Say we have a user registration feature on a website, it obviously has a set of parameters - (read)</a:t>
            </a:r>
          </a:p>
          <a:p>
            <a:pPr lvl="0" rtl="0">
              <a:lnSpc>
                <a:spcPct val="115000"/>
              </a:lnSpc>
              <a:spcBef>
                <a:spcPts val="0"/>
              </a:spcBef>
              <a:buNone/>
            </a:pPr>
            <a:r>
              <a:rPr lang="en">
                <a:solidFill>
                  <a:schemeClr val="dk1"/>
                </a:solidFill>
              </a:rPr>
              <a:t>- Now, the explicitly defined parameters might not be the only ones you have to deal with. If you’re registering users, what else might you need? How about a database to store those users? That is going to influence execution - whether or not the database exists, whether is has this user already in it or not - those have an effect on how the test executes. So, we need to take that into account. Now, our goal is not to test one particular configuration of this registration system with a fixed database, but rather - we want to test the system with regard to any execution scenario - so, we need to know how the database can influence execution and consider that as a parameter of our tests.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0" name="Shape 48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(read, read)</a:t>
            </a:r>
          </a:p>
          <a:p>
            <a:pPr rtl="0">
              <a:lnSpc>
                <a:spcPct val="115000"/>
              </a:lnSpc>
              <a:spcBef>
                <a:spcPts val="0"/>
              </a:spcBef>
              <a:buNone/>
            </a:pPr>
            <a:r>
              <a:rPr lang="en">
                <a:solidFill>
                  <a:schemeClr val="dk1"/>
                </a:solidFill>
              </a:rPr>
              <a:t>But, any context for how those are used in practice and how they impact execution is invaluable for coming up with tests.</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 name="Shape 1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Ok, let’s expand this a little.</a:t>
            </a:r>
          </a:p>
          <a:p>
            <a:pPr lvl="0" rtl="0">
              <a:spcBef>
                <a:spcPts val="0"/>
              </a:spcBef>
              <a:buNone/>
            </a:pPr>
            <a:r>
              <a:rPr lang="en"/>
              <a:t>walk through it</a:t>
            </a:r>
          </a:p>
          <a:p>
            <a:pPr indent="-228600" lvl="0" marL="457200" rtl="0">
              <a:spcBef>
                <a:spcPts val="0"/>
              </a:spcBef>
              <a:buChar char="-"/>
            </a:pPr>
            <a:r>
              <a:rPr lang="en"/>
              <a:t>in description, point out link to use-case update inventory - can make this automatic, since there’s a natural link there anyways - you woudn’t want to manually update the inventory in most places.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8" name="Shape 48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(discussion)</a:t>
            </a:r>
          </a:p>
          <a:p>
            <a:pPr lvl="0" rtl="0">
              <a:lnSpc>
                <a:spcPct val="115000"/>
              </a:lnSpc>
              <a:spcBef>
                <a:spcPts val="0"/>
              </a:spcBef>
              <a:buNone/>
            </a:pPr>
            <a:r>
              <a:rPr lang="en">
                <a:solidFill>
                  <a:schemeClr val="dk1"/>
                </a:solidFill>
              </a:rPr>
              <a:t>if low on time, skip</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6" name="Shape 4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2" name="Shape 502"/>
        <p:cNvGrpSpPr/>
        <p:nvPr/>
      </p:nvGrpSpPr>
      <p:grpSpPr>
        <a:xfrm>
          <a:off x="0" y="0"/>
          <a:ext cx="0" cy="0"/>
          <a:chOff x="0" y="0"/>
          <a:chExt cx="0" cy="0"/>
        </a:xfrm>
      </p:grpSpPr>
      <p:sp>
        <p:nvSpPr>
          <p:cNvPr id="503" name="Shape 5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4" name="Shape 5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a:t>
            </a:r>
          </a:p>
          <a:p>
            <a:pPr lvl="0" rtl="0">
              <a:lnSpc>
                <a:spcPct val="115000"/>
              </a:lnSpc>
              <a:spcBef>
                <a:spcPts val="0"/>
              </a:spcBef>
              <a:buNone/>
            </a:pPr>
            <a:r>
              <a:rPr lang="en">
                <a:solidFill>
                  <a:schemeClr val="dk1"/>
                </a:solidFill>
              </a:rPr>
              <a:t>Think about the different users - what can the system do for each of them?</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2" name="Shape 5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0" name="Shape 5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This is where we’re at. We’ve come up with requirements, refined them to be testable, and now we’ve identified what levers we can turn in the software. We’re on the way to producing full-blown test cases that we can run on the software. Next time, we’ll continue discussing how to come up with these test cases.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5" name="Shape 535"/>
        <p:cNvGrpSpPr/>
        <p:nvPr/>
      </p:nvGrpSpPr>
      <p:grpSpPr>
        <a:xfrm>
          <a:off x="0" y="0"/>
          <a:ext cx="0" cy="0"/>
          <a:chOff x="0" y="0"/>
          <a:chExt cx="0" cy="0"/>
        </a:xfrm>
      </p:grpSpPr>
      <p:sp>
        <p:nvSpPr>
          <p:cNvPr id="536" name="Shape 5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7" name="Shape 5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2" name="Shape 542"/>
        <p:cNvGrpSpPr/>
        <p:nvPr/>
      </p:nvGrpSpPr>
      <p:grpSpPr>
        <a:xfrm>
          <a:off x="0" y="0"/>
          <a:ext cx="0" cy="0"/>
          <a:chOff x="0" y="0"/>
          <a:chExt cx="0" cy="0"/>
        </a:xfrm>
      </p:grpSpPr>
      <p:sp>
        <p:nvSpPr>
          <p:cNvPr id="543" name="Shape 5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44" name="Shape 5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5" name="Shape 565"/>
        <p:cNvGrpSpPr/>
        <p:nvPr/>
      </p:nvGrpSpPr>
      <p:grpSpPr>
        <a:xfrm>
          <a:off x="0" y="0"/>
          <a:ext cx="0" cy="0"/>
          <a:chOff x="0" y="0"/>
          <a:chExt cx="0" cy="0"/>
        </a:xfrm>
      </p:grpSpPr>
      <p:sp>
        <p:nvSpPr>
          <p:cNvPr id="566" name="Shape 5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7" name="Shape 5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When testing a system, we need to come up with inputs for the system and we need to have some idea of the output that we expect. We pass them into the system, and we see what happens. Did we get the result we expected? So, where do these inputs come from? That depends on your goal. </a:t>
            </a:r>
          </a:p>
          <a:p>
            <a:pPr indent="-228600" lvl="0" marL="457200" rtl="0">
              <a:spcBef>
                <a:spcPts val="0"/>
              </a:spcBef>
              <a:buChar char="-"/>
            </a:pPr>
            <a:r>
              <a:rPr lang="en"/>
              <a:t>One way to get these tests is to look at the code and write the tests based on the methods and classes you’re working on right now. If the code is ready and available to you, you can look at the source code - look at how classes interact, look at the exact parameters that get passed into a method, and try to maximize coverage of the actual lines of code. We’ll talk more about these later in the semester.</a:t>
            </a:r>
          </a:p>
          <a:p>
            <a:pPr indent="-228600" lvl="0" marL="457200" rtl="0">
              <a:spcBef>
                <a:spcPts val="0"/>
              </a:spcBef>
              <a:buChar char="-"/>
            </a:pPr>
            <a:r>
              <a:rPr lang="en"/>
              <a:t>For now, we’re early in the development process. We just have our requirements. Well, that’s fine. We can come up with our tests by looking at the requirement specifications.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5" name="Shape 575"/>
        <p:cNvGrpSpPr/>
        <p:nvPr/>
      </p:nvGrpSpPr>
      <p:grpSpPr>
        <a:xfrm>
          <a:off x="0" y="0"/>
          <a:ext cx="0" cy="0"/>
          <a:chOff x="0" y="0"/>
          <a:chExt cx="0" cy="0"/>
        </a:xfrm>
      </p:grpSpPr>
      <p:sp>
        <p:nvSpPr>
          <p:cNvPr id="576" name="Shape 5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7" name="Shape 57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Sometimes, you can’t refine a requirement into something incredibly detailed, especially early on when you’re working with the initial user requirements. So, the tests you comes up with must be tailored to the level of detail of your requirements. </a:t>
            </a:r>
          </a:p>
          <a:p>
            <a:pPr indent="-228600" lvl="0" marL="457200" rtl="0">
              <a:lnSpc>
                <a:spcPct val="115000"/>
              </a:lnSpc>
              <a:spcBef>
                <a:spcPts val="0"/>
              </a:spcBef>
              <a:buClr>
                <a:schemeClr val="dk1"/>
              </a:buClr>
              <a:buChar char="-"/>
            </a:pPr>
            <a:r>
              <a:rPr lang="en">
                <a:solidFill>
                  <a:schemeClr val="dk1"/>
                </a:solidFill>
              </a:rPr>
              <a:t>If a requirement is high-level, something without a detailed specification - maybe something passed from marketing or from initial interviews with stakeholders - it can still be testable. It should be - you need to show that the product meets any of the requirements that you keep around. But, you might have a harder time quantifying it and establishing highly objective test cases so you need to think about testing differently. your tests will likely be more subjective.</a:t>
            </a:r>
          </a:p>
          <a:p>
            <a:pPr indent="-228600" lvl="0" marL="457200" rtl="0">
              <a:lnSpc>
                <a:spcPct val="115000"/>
              </a:lnSpc>
              <a:spcBef>
                <a:spcPts val="0"/>
              </a:spcBef>
              <a:buClr>
                <a:schemeClr val="dk1"/>
              </a:buClr>
              <a:buChar char="-"/>
            </a:pPr>
            <a:r>
              <a:rPr lang="en">
                <a:solidFill>
                  <a:schemeClr val="dk1"/>
                </a:solidFill>
              </a:rPr>
              <a:t>(how would you test?) User study - 9/10 can load it, great.</a:t>
            </a:r>
          </a:p>
          <a:p>
            <a:pPr indent="-228600" lvl="0" marL="457200" rtl="0">
              <a:lnSpc>
                <a:spcPct val="115000"/>
              </a:lnSpc>
              <a:spcBef>
                <a:spcPts val="0"/>
              </a:spcBef>
              <a:buClr>
                <a:schemeClr val="dk1"/>
              </a:buClr>
              <a:buChar char="-"/>
            </a:pPr>
            <a:r>
              <a:rPr lang="en">
                <a:solidFill>
                  <a:schemeClr val="dk1"/>
                </a:solidFill>
              </a:rPr>
              <a:t>If you, as the engineers, have come up with more detailed specifications, then you can obviously come up with more concrete, more objective, tests. You can define scales and types of inspections to accomplish this, like those last couple of examples (walk through examples)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Activity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There are multiple ways you could have drawn this based on that description, as there are multiple ways to implement the functionality. Here is one way.</a:t>
            </a:r>
          </a:p>
          <a:p>
            <a:pPr indent="-228600" lvl="0" marL="457200" rtl="0">
              <a:spcBef>
                <a:spcPts val="0"/>
              </a:spcBef>
              <a:buChar char="-"/>
            </a:pPr>
            <a:r>
              <a:rPr lang="en"/>
              <a:t>actors</a:t>
            </a:r>
          </a:p>
          <a:p>
            <a:pPr indent="-228600" lvl="0" marL="457200" rtl="0">
              <a:spcBef>
                <a:spcPts val="0"/>
              </a:spcBef>
              <a:buChar char="-"/>
            </a:pPr>
            <a:r>
              <a:rPr lang="en"/>
              <a:t>use cases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(walk through it)</a:t>
            </a:r>
          </a:p>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version of the system is very passive. The actors can use it all of the functions that they want to use it for, but this system design does little to connect the different actors. Instructors upload assignments, but students then are expected to go and get them on their own. That works, but we could probably design this a little differently. This is why I focused on that no one answer thing. You could take the activity I gave you and come up with a few different diagrams based on nothing more than your initial ideas for how this system should work, You could just as easily have taken the system description we gave you and designed a more active system.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version of the system consolidates down to fewer use cases, and results in a more active system by involving multiple actors at once.</a:t>
            </a:r>
          </a:p>
          <a:p>
            <a:pPr lvl="0" rtl="0">
              <a:spcBef>
                <a:spcPts val="0"/>
              </a:spcBef>
              <a:buNone/>
            </a:pPr>
            <a:r>
              <a:rPr lang="en"/>
              <a:t>Now, we have</a:t>
            </a:r>
          </a:p>
          <a:p>
            <a:pPr indent="-228600" lvl="0" marL="457200" rtl="0">
              <a:spcBef>
                <a:spcPts val="0"/>
              </a:spcBef>
              <a:buChar char="-"/>
            </a:pPr>
            <a:r>
              <a:rPr lang="en"/>
              <a:t>read use cases and who connected</a:t>
            </a:r>
          </a:p>
          <a:p>
            <a:pPr indent="-228600" lvl="0" marL="457200" rtl="0">
              <a:spcBef>
                <a:spcPts val="0"/>
              </a:spcBef>
              <a:buChar char="-"/>
            </a:pPr>
            <a:r>
              <a:rPr lang="en"/>
              <a:t>We still need to fill in the details in the use case descriptions, but this version visually conveys the more active model, where the instructor pushes assignments, which are automatically distributed to students.</a:t>
            </a:r>
          </a:p>
          <a:p>
            <a:pPr indent="-228600" lvl="0" marL="457200" rtl="0">
              <a:spcBef>
                <a:spcPts val="0"/>
              </a:spcBef>
              <a:buChar char="-"/>
            </a:pPr>
            <a:r>
              <a:rPr lang="en"/>
              <a:t>Is this a little more like what you had?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nvSpPr>
        <p:spPr>
          <a:xfrm>
            <a:off x="471500" y="900125"/>
            <a:ext cx="7950900" cy="3321900"/>
          </a:xfrm>
          <a:prstGeom prst="rect">
            <a:avLst/>
          </a:prstGeom>
          <a:noFill/>
          <a:ln>
            <a:noFill/>
          </a:ln>
        </p:spPr>
        <p:txBody>
          <a:bodyPr anchorCtr="0" anchor="t" bIns="91425" lIns="91425" rIns="91425" tIns="91425">
            <a:noAutofit/>
          </a:bodyPr>
          <a:lstStyle/>
          <a:p>
            <a:pPr rtl="0">
              <a:spcBef>
                <a:spcPts val="0"/>
              </a:spcBef>
              <a:buNone/>
            </a:pPr>
            <a:r>
              <a:rPr b="1" lang="en" sz="4800">
                <a:solidFill>
                  <a:srgbClr val="FFFFFF"/>
                </a:solidFill>
              </a:rPr>
              <a:t>First… </a:t>
            </a:r>
          </a:p>
          <a:p>
            <a:pPr>
              <a:spcBef>
                <a:spcPts val="0"/>
              </a:spcBef>
              <a:buNone/>
            </a:pPr>
            <a:r>
              <a:rPr b="1" lang="en" sz="3600">
                <a:solidFill>
                  <a:srgbClr val="FFFFFF"/>
                </a:solidFill>
              </a:rPr>
              <a:t>A little more about use cases.</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HACS Use Case: </a:t>
            </a:r>
          </a:p>
          <a:p>
            <a:pPr lvl="0" rtl="0">
              <a:spcBef>
                <a:spcPts val="0"/>
              </a:spcBef>
              <a:buNone/>
            </a:pPr>
            <a:r>
              <a:rPr lang="en"/>
              <a:t>Distribute Assignment (Version 2)</a:t>
            </a:r>
          </a:p>
        </p:txBody>
      </p:sp>
      <p:sp>
        <p:nvSpPr>
          <p:cNvPr id="248" name="Shape 248"/>
          <p:cNvSpPr txBox="1"/>
          <p:nvPr>
            <p:ph idx="1" type="body"/>
          </p:nvPr>
        </p:nvSpPr>
        <p:spPr>
          <a:xfrm>
            <a:off x="457200" y="1600200"/>
            <a:ext cx="8538599" cy="45546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2400"/>
              <a:t>Actors: </a:t>
            </a:r>
            <a:r>
              <a:rPr lang="en" sz="1800"/>
              <a:t>Instructor (initiator), Student</a:t>
            </a:r>
          </a:p>
          <a:p>
            <a:pPr indent="-228600" lvl="0" marL="457200" marR="0" rtl="0" algn="l">
              <a:lnSpc>
                <a:spcPct val="100000"/>
              </a:lnSpc>
              <a:spcBef>
                <a:spcPts val="600"/>
              </a:spcBef>
              <a:spcAft>
                <a:spcPts val="0"/>
              </a:spcAft>
              <a:buSzPct val="100000"/>
            </a:pPr>
            <a:r>
              <a:rPr b="1" lang="en" sz="2400"/>
              <a:t>Description:</a:t>
            </a:r>
          </a:p>
          <a:p>
            <a:pPr indent="-228600" lvl="1" marL="914400" marR="0" rtl="0" algn="l">
              <a:lnSpc>
                <a:spcPct val="100000"/>
              </a:lnSpc>
              <a:spcBef>
                <a:spcPts val="600"/>
              </a:spcBef>
              <a:spcAft>
                <a:spcPts val="0"/>
              </a:spcAft>
              <a:buClr>
                <a:schemeClr val="dk1"/>
              </a:buClr>
              <a:buSzPct val="100000"/>
              <a:buFont typeface="Arial"/>
            </a:pPr>
            <a:r>
              <a:rPr lang="en" sz="1600"/>
              <a:t>The Instructor uploads an assignment to the system.</a:t>
            </a:r>
          </a:p>
          <a:p>
            <a:pPr indent="-228600" lvl="1" marL="914400" marR="0" rtl="0" algn="l">
              <a:lnSpc>
                <a:spcPct val="100000"/>
              </a:lnSpc>
              <a:spcBef>
                <a:spcPts val="600"/>
              </a:spcBef>
              <a:spcAft>
                <a:spcPts val="0"/>
              </a:spcAft>
              <a:buSzPct val="100000"/>
            </a:pPr>
            <a:r>
              <a:rPr lang="en" sz="1600"/>
              <a:t>If the upload completes successfully, the Instructor will be asked to evaluate a preview of the file.</a:t>
            </a:r>
          </a:p>
          <a:p>
            <a:pPr indent="-228600" lvl="1" marL="914400" marR="0" rtl="0" algn="l">
              <a:lnSpc>
                <a:spcPct val="100000"/>
              </a:lnSpc>
              <a:spcBef>
                <a:spcPts val="600"/>
              </a:spcBef>
              <a:spcAft>
                <a:spcPts val="0"/>
              </a:spcAft>
              <a:buSzPct val="100000"/>
            </a:pPr>
            <a:r>
              <a:rPr lang="en" sz="1600"/>
              <a:t>If the Instructor approves the file preview, HACS will ask for a due date.</a:t>
            </a:r>
          </a:p>
          <a:p>
            <a:pPr indent="-228600" lvl="1" marL="914400" marR="0" rtl="0" algn="l">
              <a:lnSpc>
                <a:spcPct val="100000"/>
              </a:lnSpc>
              <a:spcBef>
                <a:spcPts val="600"/>
              </a:spcBef>
              <a:spcAft>
                <a:spcPts val="0"/>
              </a:spcAft>
              <a:buSzPct val="100000"/>
            </a:pPr>
            <a:r>
              <a:rPr lang="en" sz="1600"/>
              <a:t>Once the due date is submitted, the assignment will be added to the system and the Instructor will be returned to the main menu.</a:t>
            </a:r>
          </a:p>
          <a:p>
            <a:pPr indent="-228600" lvl="1" marL="914400" marR="0" rtl="0" algn="l">
              <a:lnSpc>
                <a:spcPct val="100000"/>
              </a:lnSpc>
              <a:spcBef>
                <a:spcPts val="600"/>
              </a:spcBef>
              <a:spcAft>
                <a:spcPts val="0"/>
              </a:spcAft>
              <a:buSzPct val="100000"/>
            </a:pPr>
            <a:r>
              <a:rPr lang="en" sz="1600"/>
              <a:t>HACS will then make the assignment readable for students and e-mail each student a link to the file, along with a due date notice.</a:t>
            </a:r>
          </a:p>
          <a:p>
            <a:pPr indent="-228600" lvl="0" marL="457200" marR="0" rtl="0" algn="l">
              <a:lnSpc>
                <a:spcPct val="100000"/>
              </a:lnSpc>
              <a:spcBef>
                <a:spcPts val="600"/>
              </a:spcBef>
              <a:spcAft>
                <a:spcPts val="0"/>
              </a:spcAft>
              <a:buSzPct val="100000"/>
            </a:pPr>
            <a:r>
              <a:rPr b="1" lang="en" sz="2400"/>
              <a:t>Exception Paths: </a:t>
            </a:r>
            <a:r>
              <a:rPr lang="en" sz="1800"/>
              <a:t>If the file upload fails, an error message will be displayed, and the Instructor returned to the main menu.</a:t>
            </a:r>
          </a:p>
          <a:p>
            <a:pPr indent="-228600" lvl="0" marL="457200" marR="0" rtl="0" algn="l">
              <a:lnSpc>
                <a:spcPct val="100000"/>
              </a:lnSpc>
              <a:spcBef>
                <a:spcPts val="600"/>
              </a:spcBef>
              <a:spcAft>
                <a:spcPts val="0"/>
              </a:spcAft>
              <a:buSzPct val="100000"/>
            </a:pPr>
            <a:r>
              <a:rPr b="1" lang="en" sz="2400"/>
              <a:t>Alternate Paths: </a:t>
            </a:r>
            <a:r>
              <a:rPr lang="en" sz="1800"/>
              <a:t>At any time, the Instructor may click the cancel button to return to the main menu.</a:t>
            </a:r>
          </a:p>
          <a:p>
            <a:pPr indent="-228600" lvl="0" marL="457200" marR="0" rtl="0" algn="l">
              <a:lnSpc>
                <a:spcPct val="100000"/>
              </a:lnSpc>
              <a:spcBef>
                <a:spcPts val="600"/>
              </a:spcBef>
              <a:spcAft>
                <a:spcPts val="0"/>
              </a:spcAft>
              <a:buSzPct val="100000"/>
            </a:pPr>
            <a:r>
              <a:rPr b="1" lang="en" sz="2400"/>
              <a:t>Preconditions: </a:t>
            </a:r>
            <a:r>
              <a:rPr lang="en" sz="1800"/>
              <a:t>Use Case “Configure HACS” must be performed before assignments can be distributed.</a:t>
            </a:r>
          </a:p>
          <a:p>
            <a:pPr lvl="0" marR="0" rtl="0" algn="l">
              <a:lnSpc>
                <a:spcPct val="100000"/>
              </a:lnSpc>
              <a:spcBef>
                <a:spcPts val="600"/>
              </a:spcBef>
              <a:spcAft>
                <a:spcPts val="0"/>
              </a:spcAft>
              <a:buNone/>
            </a:pPr>
            <a:r>
              <a:t/>
            </a:r>
            <a:endParaRPr b="1" sz="2400"/>
          </a:p>
        </p:txBody>
      </p:sp>
      <p:sp>
        <p:nvSpPr>
          <p:cNvPr id="249" name="Shape 2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Things to Keep in Mind</a:t>
            </a:r>
          </a:p>
        </p:txBody>
      </p:sp>
      <p:sp>
        <p:nvSpPr>
          <p:cNvPr id="255" name="Shape 25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Remember:</a:t>
            </a:r>
          </a:p>
          <a:p>
            <a:pPr indent="-228600" lvl="1" marL="914400" marR="0" rtl="0" algn="l">
              <a:lnSpc>
                <a:spcPct val="100000"/>
              </a:lnSpc>
              <a:spcBef>
                <a:spcPts val="600"/>
              </a:spcBef>
              <a:spcAft>
                <a:spcPts val="0"/>
              </a:spcAft>
            </a:pPr>
            <a:r>
              <a:rPr lang="en"/>
              <a:t>Each use case will likely correspond to many requirements. Use cases are high level goals, requirements are low level statements of how to make that goal achievable. </a:t>
            </a:r>
          </a:p>
          <a:p>
            <a:pPr indent="-228600" lvl="1" marL="914400" marR="0" rtl="0" algn="l">
              <a:lnSpc>
                <a:spcPct val="100000"/>
              </a:lnSpc>
              <a:spcBef>
                <a:spcPts val="600"/>
              </a:spcBef>
              <a:spcAft>
                <a:spcPts val="0"/>
              </a:spcAft>
            </a:pPr>
            <a:r>
              <a:rPr lang="en"/>
              <a:t>Use cases represent an external view of the system. They do not tell you what your system objects are, and should not feature internal objects as actors.</a:t>
            </a:r>
          </a:p>
          <a:p>
            <a:pPr indent="-228600" lvl="1" marL="914400" marR="0" rtl="0" algn="l">
              <a:lnSpc>
                <a:spcPct val="100000"/>
              </a:lnSpc>
              <a:spcBef>
                <a:spcPts val="600"/>
              </a:spcBef>
              <a:spcAft>
                <a:spcPts val="0"/>
              </a:spcAft>
            </a:pPr>
            <a:r>
              <a:rPr lang="en"/>
              <a:t>No “rule of thumb” for how many use cases you should have:</a:t>
            </a:r>
          </a:p>
          <a:p>
            <a:pPr indent="-228600" lvl="2" marL="1371600" marR="0" rtl="0" algn="l">
              <a:lnSpc>
                <a:spcPct val="100000"/>
              </a:lnSpc>
              <a:spcBef>
                <a:spcPts val="600"/>
              </a:spcBef>
              <a:spcAft>
                <a:spcPts val="0"/>
              </a:spcAft>
            </a:pPr>
            <a:r>
              <a:rPr lang="en"/>
              <a:t>Ask yourself: does this capture all of the goals a user might have when using my system?</a:t>
            </a:r>
          </a:p>
        </p:txBody>
      </p:sp>
      <p:sp>
        <p:nvSpPr>
          <p:cNvPr id="256" name="Shape 2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Testing the Requirements</a:t>
            </a:r>
          </a:p>
        </p:txBody>
      </p:sp>
      <p:sp>
        <p:nvSpPr>
          <p:cNvPr id="262" name="Shape 262"/>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7 - 09/16/2015</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268" name="Shape 26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Discuss the importance of test cases for the requirements.</a:t>
            </a:r>
          </a:p>
          <a:p>
            <a:pPr indent="-228600" lvl="1" marL="914400" rtl="0">
              <a:spcBef>
                <a:spcPts val="0"/>
              </a:spcBef>
            </a:pPr>
            <a:r>
              <a:rPr lang="en"/>
              <a:t>Help write better requirements</a:t>
            </a:r>
          </a:p>
          <a:p>
            <a:pPr indent="-228600" lvl="1" marL="914400" rtl="0">
              <a:spcBef>
                <a:spcPts val="0"/>
              </a:spcBef>
            </a:pPr>
            <a:r>
              <a:rPr lang="en"/>
              <a:t>Verification and Validation</a:t>
            </a:r>
          </a:p>
          <a:p>
            <a:pPr indent="-228600" lvl="0" marL="457200" rtl="0">
              <a:spcBef>
                <a:spcPts val="0"/>
              </a:spcBef>
            </a:pPr>
            <a:r>
              <a:rPr lang="en"/>
              <a:t>How to come up with those test cases.</a:t>
            </a:r>
          </a:p>
          <a:p>
            <a:pPr indent="0" lvl="0" marL="0" rtl="0">
              <a:spcBef>
                <a:spcPts val="0"/>
              </a:spcBef>
              <a:buNone/>
            </a:pPr>
            <a:r>
              <a:t/>
            </a:r>
            <a:endParaRPr/>
          </a:p>
        </p:txBody>
      </p:sp>
      <p:sp>
        <p:nvSpPr>
          <p:cNvPr id="269" name="Shape 2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Verifiability</a:t>
            </a:r>
          </a:p>
        </p:txBody>
      </p:sp>
      <p:sp>
        <p:nvSpPr>
          <p:cNvPr id="275" name="Shape 275"/>
          <p:cNvSpPr txBox="1"/>
          <p:nvPr>
            <p:ph idx="1" type="body"/>
          </p:nvPr>
        </p:nvSpPr>
        <p:spPr>
          <a:xfrm>
            <a:off x="457200" y="1600200"/>
            <a:ext cx="8691600" cy="2127899"/>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800"/>
              <a:t>“The system should be easy to use by experienced engineers and should be organized in such a way that user errors are minimized.”</a:t>
            </a:r>
          </a:p>
        </p:txBody>
      </p:sp>
      <p:sp>
        <p:nvSpPr>
          <p:cNvPr id="276" name="Shape 276"/>
          <p:cNvSpPr txBox="1"/>
          <p:nvPr>
            <p:ph idx="2" type="body"/>
          </p:nvPr>
        </p:nvSpPr>
        <p:spPr>
          <a:xfrm>
            <a:off x="457200" y="3655050"/>
            <a:ext cx="8691600" cy="21278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800"/>
              <a:t>Problem is the use of vague terms such as “errors shall be minimized.”</a:t>
            </a:r>
          </a:p>
          <a:p>
            <a:pPr indent="-228600" lvl="0" marL="457200" marR="0" rtl="0" algn="l">
              <a:lnSpc>
                <a:spcPct val="100000"/>
              </a:lnSpc>
              <a:spcBef>
                <a:spcPts val="600"/>
              </a:spcBef>
              <a:spcAft>
                <a:spcPts val="0"/>
              </a:spcAft>
              <a:buSzPct val="100000"/>
            </a:pPr>
            <a:r>
              <a:rPr lang="en" sz="2800"/>
              <a:t>The error rate must be quantified</a:t>
            </a:r>
          </a:p>
        </p:txBody>
      </p:sp>
      <p:sp>
        <p:nvSpPr>
          <p:cNvPr id="277" name="Shape 2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Write Tests Based on the Requirements?</a:t>
            </a:r>
          </a:p>
        </p:txBody>
      </p:sp>
      <p:sp>
        <p:nvSpPr>
          <p:cNvPr id="283" name="Shape 283"/>
          <p:cNvSpPr txBox="1"/>
          <p:nvPr>
            <p:ph idx="1" type="body"/>
          </p:nvPr>
        </p:nvSpPr>
        <p:spPr>
          <a:xfrm>
            <a:off x="457200" y="1600200"/>
            <a:ext cx="8691600" cy="46971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800"/>
              <a:t>The software might have bugs.</a:t>
            </a:r>
          </a:p>
          <a:p>
            <a:pPr indent="-228600" lvl="0" marL="457200" marR="0" rtl="0" algn="l">
              <a:lnSpc>
                <a:spcPct val="100000"/>
              </a:lnSpc>
              <a:spcBef>
                <a:spcPts val="600"/>
              </a:spcBef>
              <a:spcAft>
                <a:spcPts val="0"/>
              </a:spcAft>
              <a:buSzPct val="100000"/>
            </a:pPr>
            <a:r>
              <a:rPr i="1" lang="en" sz="2800"/>
              <a:t>The requirements might have “bugs”</a:t>
            </a:r>
            <a:r>
              <a:rPr lang="en" sz="2800"/>
              <a:t>.</a:t>
            </a:r>
          </a:p>
          <a:p>
            <a:pPr indent="-228600" lvl="1" marL="914400" marR="0" rtl="0" algn="l">
              <a:lnSpc>
                <a:spcPct val="100000"/>
              </a:lnSpc>
              <a:spcBef>
                <a:spcPts val="600"/>
              </a:spcBef>
              <a:spcAft>
                <a:spcPts val="0"/>
              </a:spcAft>
              <a:buSzPct val="100000"/>
            </a:pPr>
            <a:r>
              <a:rPr lang="en" sz="2800"/>
              <a:t>Can’t automatically check this, but writing a test requires thinking through the requirement.</a:t>
            </a:r>
          </a:p>
          <a:p>
            <a:pPr indent="-228600" lvl="0" marL="457200" marR="0" rtl="0" algn="l">
              <a:lnSpc>
                <a:spcPct val="100000"/>
              </a:lnSpc>
              <a:spcBef>
                <a:spcPts val="600"/>
              </a:spcBef>
              <a:spcAft>
                <a:spcPts val="0"/>
              </a:spcAft>
              <a:buSzPct val="100000"/>
            </a:pPr>
            <a:r>
              <a:rPr lang="en" sz="2800"/>
              <a:t>Gives a way to argue that the software does what we promised it would do (</a:t>
            </a:r>
            <a:r>
              <a:rPr b="1" lang="en" sz="2800"/>
              <a:t>verification</a:t>
            </a:r>
            <a:r>
              <a:rPr lang="en" sz="2800"/>
              <a:t>).</a:t>
            </a:r>
          </a:p>
        </p:txBody>
      </p:sp>
      <p:sp>
        <p:nvSpPr>
          <p:cNvPr id="284" name="Shape 2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290" name="Shape 290"/>
          <p:cNvSpPr txBox="1"/>
          <p:nvPr>
            <p:ph idx="1" type="body"/>
          </p:nvPr>
        </p:nvSpPr>
        <p:spPr>
          <a:xfrm>
            <a:off x="457200" y="1600200"/>
            <a:ext cx="8691600"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Activities that must be performed to consider the software “done.”</a:t>
            </a:r>
          </a:p>
          <a:p>
            <a:pPr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b="1" lang="en"/>
              <a:t>Verification:</a:t>
            </a:r>
            <a:r>
              <a:rPr lang="en"/>
              <a:t> The process of proving that the software meets its stated functional and non-functional requirements.</a:t>
            </a:r>
          </a:p>
          <a:p>
            <a:pPr indent="-228600" lvl="0" marL="457200" marR="0" rtl="0" algn="l">
              <a:lnSpc>
                <a:spcPct val="100000"/>
              </a:lnSpc>
              <a:spcBef>
                <a:spcPts val="600"/>
              </a:spcBef>
              <a:spcAft>
                <a:spcPts val="0"/>
              </a:spcAft>
            </a:pPr>
            <a:r>
              <a:rPr b="1" lang="en"/>
              <a:t>Validation:</a:t>
            </a:r>
            <a:r>
              <a:rPr lang="en"/>
              <a:t> The process of proving that the software meets the customer’s needs and expectations.</a:t>
            </a:r>
          </a:p>
        </p:txBody>
      </p:sp>
      <p:sp>
        <p:nvSpPr>
          <p:cNvPr id="291" name="Shape 2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297" name="Shape 297"/>
          <p:cNvSpPr txBox="1"/>
          <p:nvPr>
            <p:ph idx="1" type="body"/>
          </p:nvPr>
        </p:nvSpPr>
        <p:spPr>
          <a:xfrm>
            <a:off x="457200" y="1600200"/>
            <a:ext cx="8691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Barry Boehm, inventor of “software engineering” describes them as:</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b="1" lang="en"/>
              <a:t>Validation:</a:t>
            </a:r>
            <a:r>
              <a:rPr lang="en"/>
              <a:t> “Are we building the right product?”</a:t>
            </a:r>
          </a:p>
          <a:p>
            <a:pPr indent="-228600" lvl="0" marL="457200" marR="0" rtl="0" algn="l">
              <a:lnSpc>
                <a:spcPct val="100000"/>
              </a:lnSpc>
              <a:spcBef>
                <a:spcPts val="600"/>
              </a:spcBef>
              <a:spcAft>
                <a:spcPts val="0"/>
              </a:spcAft>
            </a:pPr>
            <a:r>
              <a:rPr b="1" lang="en"/>
              <a:t>Verification:</a:t>
            </a:r>
            <a:r>
              <a:rPr lang="en"/>
              <a:t> “Are we building the product right?”</a:t>
            </a:r>
          </a:p>
        </p:txBody>
      </p:sp>
      <p:sp>
        <p:nvSpPr>
          <p:cNvPr id="298" name="Shape 2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Goal of V&amp;V</a:t>
            </a:r>
          </a:p>
        </p:txBody>
      </p:sp>
      <p:sp>
        <p:nvSpPr>
          <p:cNvPr id="304" name="Shape 304"/>
          <p:cNvSpPr txBox="1"/>
          <p:nvPr>
            <p:ph idx="1" type="body"/>
          </p:nvPr>
        </p:nvSpPr>
        <p:spPr>
          <a:xfrm>
            <a:off x="457200" y="1600200"/>
            <a:ext cx="8691600"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600"/>
              <a:t>The goal of V&amp;V is to establish confidence that the system is “fit for purpose.” </a:t>
            </a:r>
          </a:p>
          <a:p>
            <a:pPr marR="0" rtl="0" algn="l">
              <a:lnSpc>
                <a:spcPct val="100000"/>
              </a:lnSpc>
              <a:spcBef>
                <a:spcPts val="600"/>
              </a:spcBef>
              <a:spcAft>
                <a:spcPts val="0"/>
              </a:spcAft>
              <a:buNone/>
            </a:pPr>
            <a:r>
              <a:rPr lang="en" sz="2600"/>
              <a:t>How confident do you need to be? Depends on:</a:t>
            </a:r>
          </a:p>
          <a:p>
            <a:pPr indent="-228600" lvl="0" marL="457200" marR="0" rtl="0" algn="l">
              <a:lnSpc>
                <a:spcPct val="100000"/>
              </a:lnSpc>
              <a:spcBef>
                <a:spcPts val="600"/>
              </a:spcBef>
              <a:spcAft>
                <a:spcPts val="0"/>
              </a:spcAft>
              <a:buSzPct val="100000"/>
            </a:pPr>
            <a:r>
              <a:rPr b="1" lang="en" sz="2600"/>
              <a:t>Software Purpose: </a:t>
            </a:r>
            <a:r>
              <a:rPr lang="en" sz="2600"/>
              <a:t>The more critical the software, the more important that it is reliable.</a:t>
            </a:r>
          </a:p>
          <a:p>
            <a:pPr indent="-228600" lvl="0" marL="457200" marR="0" rtl="0" algn="l">
              <a:lnSpc>
                <a:spcPct val="100000"/>
              </a:lnSpc>
              <a:spcBef>
                <a:spcPts val="600"/>
              </a:spcBef>
              <a:spcAft>
                <a:spcPts val="0"/>
              </a:spcAft>
              <a:buSzPct val="100000"/>
            </a:pPr>
            <a:r>
              <a:rPr b="1" lang="en" sz="2600"/>
              <a:t>User Expectations:</a:t>
            </a:r>
            <a:r>
              <a:rPr lang="en" sz="2600"/>
              <a:t> When a new system is installed, how willing are users to tolerate bugs because benefits outweigh cost of failure recovery.</a:t>
            </a:r>
          </a:p>
          <a:p>
            <a:pPr indent="-228600" lvl="0" marL="457200" marR="0" rtl="0" algn="l">
              <a:lnSpc>
                <a:spcPct val="100000"/>
              </a:lnSpc>
              <a:spcBef>
                <a:spcPts val="600"/>
              </a:spcBef>
              <a:spcAft>
                <a:spcPts val="0"/>
              </a:spcAft>
              <a:buSzPct val="100000"/>
            </a:pPr>
            <a:r>
              <a:rPr b="1" lang="en" sz="2600"/>
              <a:t>Marketing Environment:</a:t>
            </a:r>
            <a:r>
              <a:rPr lang="en" sz="2600"/>
              <a:t> Must take into account competing products - features and cost - and speed to market.</a:t>
            </a:r>
          </a:p>
        </p:txBody>
      </p:sp>
      <p:sp>
        <p:nvSpPr>
          <p:cNvPr id="305" name="Shape 3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Definition of Software Testing</a:t>
            </a:r>
          </a:p>
        </p:txBody>
      </p:sp>
      <p:sp>
        <p:nvSpPr>
          <p:cNvPr id="311" name="Shape 31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marL="0" rtl="0" algn="l">
              <a:spcBef>
                <a:spcPts val="0"/>
              </a:spcBef>
              <a:buNone/>
            </a:pPr>
            <a:r>
              <a:rPr lang="en"/>
              <a:t>Investigation conducted to provide information about system quality.</a:t>
            </a:r>
          </a:p>
          <a:p>
            <a:pPr indent="0" lvl="0" marL="0" rtl="0" algn="l">
              <a:spcBef>
                <a:spcPts val="0"/>
              </a:spcBef>
              <a:buNone/>
            </a:pPr>
            <a:r>
              <a:t/>
            </a:r>
            <a:endParaRPr/>
          </a:p>
          <a:p>
            <a:pPr indent="0" lvl="0" marL="0" rtl="0" algn="l">
              <a:spcBef>
                <a:spcPts val="0"/>
              </a:spcBef>
              <a:buNone/>
            </a:pPr>
            <a:r>
              <a:rPr lang="en"/>
              <a:t>Sequences of </a:t>
            </a:r>
            <a:r>
              <a:rPr b="1" lang="en"/>
              <a:t>stimuli </a:t>
            </a:r>
            <a:r>
              <a:rPr lang="en"/>
              <a:t>and </a:t>
            </a:r>
            <a:r>
              <a:rPr b="1" lang="en"/>
              <a:t>observations</a:t>
            </a:r>
            <a:r>
              <a:rPr lang="en"/>
              <a:t>.</a:t>
            </a:r>
          </a:p>
          <a:p>
            <a:pPr indent="0" lvl="0" marL="0" rtl="0" algn="l">
              <a:spcBef>
                <a:spcPts val="0"/>
              </a:spcBef>
              <a:buNone/>
            </a:pPr>
            <a:r>
              <a:t/>
            </a:r>
            <a:endParaRPr/>
          </a:p>
          <a:p>
            <a:pPr indent="0" lvl="0" marL="0" rtl="0" algn="ctr">
              <a:spcBef>
                <a:spcPts val="0"/>
              </a:spcBef>
              <a:buNone/>
            </a:pPr>
            <a:r>
              <a:rPr lang="en">
                <a:solidFill>
                  <a:schemeClr val="dk2"/>
                </a:solidFill>
              </a:rPr>
              <a:t>(I</a:t>
            </a:r>
            <a:r>
              <a:rPr baseline="-25000" lang="en">
                <a:solidFill>
                  <a:schemeClr val="dk2"/>
                </a:solidFill>
              </a:rPr>
              <a:t>1</a:t>
            </a:r>
            <a:r>
              <a:rPr lang="en">
                <a:solidFill>
                  <a:schemeClr val="dk2"/>
                </a:solidFill>
              </a:rPr>
              <a:t>       O</a:t>
            </a:r>
            <a:r>
              <a:rPr baseline="-25000" lang="en">
                <a:solidFill>
                  <a:schemeClr val="dk2"/>
                </a:solidFill>
              </a:rPr>
              <a:t>1</a:t>
            </a:r>
            <a:r>
              <a:rPr lang="en">
                <a:solidFill>
                  <a:schemeClr val="dk2"/>
                </a:solidFill>
              </a:rPr>
              <a:t>)      (I</a:t>
            </a:r>
            <a:r>
              <a:rPr baseline="-25000" lang="en">
                <a:solidFill>
                  <a:schemeClr val="dk2"/>
                </a:solidFill>
              </a:rPr>
              <a:t>2  </a:t>
            </a:r>
            <a:r>
              <a:rPr lang="en">
                <a:solidFill>
                  <a:schemeClr val="dk2"/>
                </a:solidFill>
              </a:rPr>
              <a:t>     O</a:t>
            </a:r>
            <a:r>
              <a:rPr baseline="-25000" lang="en">
                <a:solidFill>
                  <a:schemeClr val="dk2"/>
                </a:solidFill>
              </a:rPr>
              <a:t>2 </a:t>
            </a:r>
            <a:r>
              <a:rPr lang="en">
                <a:solidFill>
                  <a:schemeClr val="dk2"/>
                </a:solidFill>
              </a:rPr>
              <a:t>)     (I</a:t>
            </a:r>
            <a:r>
              <a:rPr baseline="-25000" lang="en">
                <a:solidFill>
                  <a:schemeClr val="dk2"/>
                </a:solidFill>
              </a:rPr>
              <a:t>3  </a:t>
            </a:r>
            <a:r>
              <a:rPr lang="en">
                <a:solidFill>
                  <a:schemeClr val="dk2"/>
                </a:solidFill>
              </a:rPr>
              <a:t>     O</a:t>
            </a:r>
            <a:r>
              <a:rPr baseline="-25000" lang="en">
                <a:solidFill>
                  <a:schemeClr val="dk2"/>
                </a:solidFill>
              </a:rPr>
              <a:t>3</a:t>
            </a:r>
            <a:r>
              <a:rPr lang="en">
                <a:solidFill>
                  <a:schemeClr val="dk2"/>
                </a:solidFill>
              </a:rPr>
              <a:t>)</a:t>
            </a:r>
          </a:p>
        </p:txBody>
      </p:sp>
      <p:cxnSp>
        <p:nvCxnSpPr>
          <p:cNvPr id="312" name="Shape 312"/>
          <p:cNvCxnSpPr/>
          <p:nvPr/>
        </p:nvCxnSpPr>
        <p:spPr>
          <a:xfrm>
            <a:off x="1949375" y="46093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313" name="Shape 313"/>
          <p:cNvCxnSpPr/>
          <p:nvPr/>
        </p:nvCxnSpPr>
        <p:spPr>
          <a:xfrm>
            <a:off x="3352700" y="46093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314" name="Shape 314"/>
          <p:cNvCxnSpPr/>
          <p:nvPr/>
        </p:nvCxnSpPr>
        <p:spPr>
          <a:xfrm>
            <a:off x="4337250" y="46093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315" name="Shape 315"/>
          <p:cNvCxnSpPr/>
          <p:nvPr/>
        </p:nvCxnSpPr>
        <p:spPr>
          <a:xfrm>
            <a:off x="5542200" y="46093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316" name="Shape 316"/>
          <p:cNvCxnSpPr/>
          <p:nvPr/>
        </p:nvCxnSpPr>
        <p:spPr>
          <a:xfrm>
            <a:off x="6529950" y="4609350"/>
            <a:ext cx="469499" cy="0"/>
          </a:xfrm>
          <a:prstGeom prst="straightConnector1">
            <a:avLst/>
          </a:prstGeom>
          <a:noFill/>
          <a:ln cap="flat" cmpd="sng" w="19050">
            <a:solidFill>
              <a:schemeClr val="dk2"/>
            </a:solidFill>
            <a:prstDash val="solid"/>
            <a:round/>
            <a:headEnd len="lg" w="lg" type="none"/>
            <a:tailEnd len="lg" w="lg" type="triangle"/>
          </a:ln>
        </p:spPr>
      </p:cxnSp>
      <p:sp>
        <p:nvSpPr>
          <p:cNvPr id="317" name="Shape 3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x="0" y="0"/>
          <a:ext cx="0" cy="0"/>
          <a:chOff x="0" y="0"/>
          <a:chExt cx="0" cy="0"/>
        </a:xfrm>
      </p:grpSpPr>
      <p:sp>
        <p:nvSpPr>
          <p:cNvPr id="45" name="Shape 45"/>
          <p:cNvSpPr/>
          <p:nvPr/>
        </p:nvSpPr>
        <p:spPr>
          <a:xfrm>
            <a:off x="2057400" y="1663900"/>
            <a:ext cx="4913099" cy="45899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Grocery Store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Grocery Store System Diagram</a:t>
            </a:r>
          </a:p>
        </p:txBody>
      </p:sp>
      <p:sp>
        <p:nvSpPr>
          <p:cNvPr id="47" name="Shape 47"/>
          <p:cNvSpPr/>
          <p:nvPr/>
        </p:nvSpPr>
        <p:spPr>
          <a:xfrm>
            <a:off x="3751350" y="2080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Buy Item</a:t>
            </a:r>
          </a:p>
        </p:txBody>
      </p:sp>
      <p:sp>
        <p:nvSpPr>
          <p:cNvPr id="48" name="Shape 48"/>
          <p:cNvSpPr/>
          <p:nvPr/>
        </p:nvSpPr>
        <p:spPr>
          <a:xfrm>
            <a:off x="4655912" y="55588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Order Stock</a:t>
            </a:r>
          </a:p>
        </p:txBody>
      </p:sp>
      <p:sp>
        <p:nvSpPr>
          <p:cNvPr id="49" name="Shape 49"/>
          <p:cNvSpPr/>
          <p:nvPr/>
        </p:nvSpPr>
        <p:spPr>
          <a:xfrm>
            <a:off x="3751350" y="27689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Refund a Purchased Item</a:t>
            </a:r>
          </a:p>
        </p:txBody>
      </p:sp>
      <p:cxnSp>
        <p:nvCxnSpPr>
          <p:cNvPr id="50" name="Shape 50"/>
          <p:cNvCxnSpPr>
            <a:endCxn id="47" idx="1"/>
          </p:cNvCxnSpPr>
          <p:nvPr/>
        </p:nvCxnSpPr>
        <p:spPr>
          <a:xfrm flipH="1" rot="10800000">
            <a:off x="1015650" y="2367400"/>
            <a:ext cx="2735700" cy="6000"/>
          </a:xfrm>
          <a:prstGeom prst="straightConnector1">
            <a:avLst/>
          </a:prstGeom>
          <a:noFill/>
          <a:ln cap="flat" cmpd="sng" w="19050">
            <a:solidFill>
              <a:schemeClr val="dk2"/>
            </a:solidFill>
            <a:prstDash val="solid"/>
            <a:round/>
            <a:headEnd len="lg" w="lg" type="none"/>
            <a:tailEnd len="lg" w="lg" type="none"/>
          </a:ln>
        </p:spPr>
      </p:cxnSp>
      <p:cxnSp>
        <p:nvCxnSpPr>
          <p:cNvPr id="51" name="Shape 51"/>
          <p:cNvCxnSpPr>
            <a:endCxn id="49" idx="1"/>
          </p:cNvCxnSpPr>
          <p:nvPr/>
        </p:nvCxnSpPr>
        <p:spPr>
          <a:xfrm>
            <a:off x="1049850" y="2407599"/>
            <a:ext cx="2701500" cy="648000"/>
          </a:xfrm>
          <a:prstGeom prst="straightConnector1">
            <a:avLst/>
          </a:prstGeom>
          <a:noFill/>
          <a:ln cap="flat" cmpd="sng" w="19050">
            <a:solidFill>
              <a:schemeClr val="dk2"/>
            </a:solidFill>
            <a:prstDash val="solid"/>
            <a:round/>
            <a:headEnd len="lg" w="lg" type="none"/>
            <a:tailEnd len="lg" w="lg" type="none"/>
          </a:ln>
        </p:spPr>
      </p:cxnSp>
      <p:sp>
        <p:nvSpPr>
          <p:cNvPr id="52" name="Shape 52"/>
          <p:cNvSpPr/>
          <p:nvPr/>
        </p:nvSpPr>
        <p:spPr>
          <a:xfrm>
            <a:off x="7995300" y="192248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53" name="Shape 53"/>
          <p:cNvCxnSpPr>
            <a:stCxn id="52" idx="4"/>
          </p:cNvCxnSpPr>
          <p:nvPr/>
        </p:nvCxnSpPr>
        <p:spPr>
          <a:xfrm>
            <a:off x="8119050" y="2193987"/>
            <a:ext cx="0" cy="346800"/>
          </a:xfrm>
          <a:prstGeom prst="straightConnector1">
            <a:avLst/>
          </a:prstGeom>
          <a:noFill/>
          <a:ln cap="flat" cmpd="sng" w="19050">
            <a:solidFill>
              <a:schemeClr val="dk2"/>
            </a:solidFill>
            <a:prstDash val="solid"/>
            <a:round/>
            <a:headEnd len="lg" w="lg" type="none"/>
            <a:tailEnd len="lg" w="lg" type="none"/>
          </a:ln>
        </p:spPr>
      </p:cxnSp>
      <p:cxnSp>
        <p:nvCxnSpPr>
          <p:cNvPr id="54" name="Shape 54"/>
          <p:cNvCxnSpPr/>
          <p:nvPr/>
        </p:nvCxnSpPr>
        <p:spPr>
          <a:xfrm flipH="1">
            <a:off x="8040449"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5" name="Shape 55"/>
          <p:cNvCxnSpPr/>
          <p:nvPr/>
        </p:nvCxnSpPr>
        <p:spPr>
          <a:xfrm>
            <a:off x="8119050"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6" name="Shape 56"/>
          <p:cNvCxnSpPr/>
          <p:nvPr/>
        </p:nvCxnSpPr>
        <p:spPr>
          <a:xfrm>
            <a:off x="7984050" y="2338462"/>
            <a:ext cx="258599" cy="0"/>
          </a:xfrm>
          <a:prstGeom prst="straightConnector1">
            <a:avLst/>
          </a:prstGeom>
          <a:noFill/>
          <a:ln cap="flat" cmpd="sng" w="19050">
            <a:solidFill>
              <a:schemeClr val="dk2"/>
            </a:solidFill>
            <a:prstDash val="solid"/>
            <a:round/>
            <a:headEnd len="lg" w="lg" type="none"/>
            <a:tailEnd len="lg" w="lg" type="none"/>
          </a:ln>
        </p:spPr>
      </p:cxnSp>
      <p:sp>
        <p:nvSpPr>
          <p:cNvPr id="57" name="Shape 57"/>
          <p:cNvSpPr txBox="1"/>
          <p:nvPr/>
        </p:nvSpPr>
        <p:spPr>
          <a:xfrm>
            <a:off x="7551300" y="261986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Cashier</a:t>
            </a:r>
          </a:p>
        </p:txBody>
      </p:sp>
      <p:cxnSp>
        <p:nvCxnSpPr>
          <p:cNvPr id="58" name="Shape 58"/>
          <p:cNvCxnSpPr>
            <a:endCxn id="47" idx="3"/>
          </p:cNvCxnSpPr>
          <p:nvPr/>
        </p:nvCxnSpPr>
        <p:spPr>
          <a:xfrm rot="10800000">
            <a:off x="5392650" y="2367400"/>
            <a:ext cx="2492400" cy="6000"/>
          </a:xfrm>
          <a:prstGeom prst="straightConnector1">
            <a:avLst/>
          </a:prstGeom>
          <a:noFill/>
          <a:ln cap="flat" cmpd="sng" w="19050">
            <a:solidFill>
              <a:schemeClr val="dk2"/>
            </a:solidFill>
            <a:prstDash val="solid"/>
            <a:round/>
            <a:headEnd len="lg" w="lg" type="none"/>
            <a:tailEnd len="lg" w="lg" type="none"/>
          </a:ln>
        </p:spPr>
      </p:cxnSp>
      <p:cxnSp>
        <p:nvCxnSpPr>
          <p:cNvPr id="59" name="Shape 59"/>
          <p:cNvCxnSpPr>
            <a:endCxn id="49" idx="3"/>
          </p:cNvCxnSpPr>
          <p:nvPr/>
        </p:nvCxnSpPr>
        <p:spPr>
          <a:xfrm flipH="1">
            <a:off x="5392650" y="2396200"/>
            <a:ext cx="2458200" cy="659400"/>
          </a:xfrm>
          <a:prstGeom prst="straightConnector1">
            <a:avLst/>
          </a:prstGeom>
          <a:noFill/>
          <a:ln cap="flat" cmpd="sng" w="19050">
            <a:solidFill>
              <a:schemeClr val="dk2"/>
            </a:solidFill>
            <a:prstDash val="solid"/>
            <a:round/>
            <a:headEnd len="lg" w="lg" type="none"/>
            <a:tailEnd len="lg" w="lg" type="none"/>
          </a:ln>
        </p:spPr>
      </p:cxnSp>
      <p:cxnSp>
        <p:nvCxnSpPr>
          <p:cNvPr id="60" name="Shape 60"/>
          <p:cNvCxnSpPr>
            <a:endCxn id="61" idx="3"/>
          </p:cNvCxnSpPr>
          <p:nvPr/>
        </p:nvCxnSpPr>
        <p:spPr>
          <a:xfrm flipH="1">
            <a:off x="5392650" y="2396325"/>
            <a:ext cx="2469600" cy="1982700"/>
          </a:xfrm>
          <a:prstGeom prst="straightConnector1">
            <a:avLst/>
          </a:prstGeom>
          <a:noFill/>
          <a:ln cap="flat" cmpd="sng" w="19050">
            <a:solidFill>
              <a:schemeClr val="dk2"/>
            </a:solidFill>
            <a:prstDash val="solid"/>
            <a:round/>
            <a:headEnd len="lg" w="lg" type="none"/>
            <a:tailEnd len="lg" w="lg" type="none"/>
          </a:ln>
        </p:spPr>
      </p:cxnSp>
      <p:sp>
        <p:nvSpPr>
          <p:cNvPr id="62" name="Shape 62"/>
          <p:cNvSpPr/>
          <p:nvPr/>
        </p:nvSpPr>
        <p:spPr>
          <a:xfrm>
            <a:off x="7956000" y="421833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3" name="Shape 63"/>
          <p:cNvCxnSpPr>
            <a:stCxn id="62" idx="4"/>
          </p:cNvCxnSpPr>
          <p:nvPr/>
        </p:nvCxnSpPr>
        <p:spPr>
          <a:xfrm>
            <a:off x="8079750" y="4489837"/>
            <a:ext cx="0" cy="346800"/>
          </a:xfrm>
          <a:prstGeom prst="straightConnector1">
            <a:avLst/>
          </a:prstGeom>
          <a:noFill/>
          <a:ln cap="flat" cmpd="sng" w="19050">
            <a:solidFill>
              <a:schemeClr val="dk2"/>
            </a:solidFill>
            <a:prstDash val="solid"/>
            <a:round/>
            <a:headEnd len="lg" w="lg" type="none"/>
            <a:tailEnd len="lg" w="lg" type="none"/>
          </a:ln>
        </p:spPr>
      </p:cxnSp>
      <p:cxnSp>
        <p:nvCxnSpPr>
          <p:cNvPr id="64" name="Shape 64"/>
          <p:cNvCxnSpPr/>
          <p:nvPr/>
        </p:nvCxnSpPr>
        <p:spPr>
          <a:xfrm flipH="1">
            <a:off x="8001149" y="48366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5" name="Shape 65"/>
          <p:cNvCxnSpPr/>
          <p:nvPr/>
        </p:nvCxnSpPr>
        <p:spPr>
          <a:xfrm>
            <a:off x="8079750" y="48366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6" name="Shape 66"/>
          <p:cNvCxnSpPr/>
          <p:nvPr/>
        </p:nvCxnSpPr>
        <p:spPr>
          <a:xfrm>
            <a:off x="7944750" y="4634312"/>
            <a:ext cx="258599" cy="0"/>
          </a:xfrm>
          <a:prstGeom prst="straightConnector1">
            <a:avLst/>
          </a:prstGeom>
          <a:noFill/>
          <a:ln cap="flat" cmpd="sng" w="19050">
            <a:solidFill>
              <a:schemeClr val="dk2"/>
            </a:solidFill>
            <a:prstDash val="solid"/>
            <a:round/>
            <a:headEnd len="lg" w="lg" type="none"/>
            <a:tailEnd len="lg" w="lg" type="none"/>
          </a:ln>
        </p:spPr>
      </p:cxnSp>
      <p:sp>
        <p:nvSpPr>
          <p:cNvPr id="67" name="Shape 67"/>
          <p:cNvSpPr txBox="1"/>
          <p:nvPr/>
        </p:nvSpPr>
        <p:spPr>
          <a:xfrm>
            <a:off x="7512000" y="491571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Manager</a:t>
            </a:r>
          </a:p>
        </p:txBody>
      </p:sp>
      <p:cxnSp>
        <p:nvCxnSpPr>
          <p:cNvPr id="68" name="Shape 68"/>
          <p:cNvCxnSpPr>
            <a:endCxn id="61" idx="3"/>
          </p:cNvCxnSpPr>
          <p:nvPr/>
        </p:nvCxnSpPr>
        <p:spPr>
          <a:xfrm rot="10800000">
            <a:off x="5392650" y="4379025"/>
            <a:ext cx="2378100" cy="333600"/>
          </a:xfrm>
          <a:prstGeom prst="straightConnector1">
            <a:avLst/>
          </a:prstGeom>
          <a:noFill/>
          <a:ln cap="flat" cmpd="sng" w="19050">
            <a:solidFill>
              <a:schemeClr val="dk2"/>
            </a:solidFill>
            <a:prstDash val="solid"/>
            <a:round/>
            <a:headEnd len="lg" w="lg" type="none"/>
            <a:tailEnd len="lg" w="lg" type="none"/>
          </a:ln>
        </p:spPr>
      </p:cxnSp>
      <p:cxnSp>
        <p:nvCxnSpPr>
          <p:cNvPr id="69" name="Shape 69"/>
          <p:cNvCxnSpPr>
            <a:endCxn id="48" idx="3"/>
          </p:cNvCxnSpPr>
          <p:nvPr/>
        </p:nvCxnSpPr>
        <p:spPr>
          <a:xfrm flipH="1">
            <a:off x="6297212" y="4735499"/>
            <a:ext cx="1473600" cy="1110000"/>
          </a:xfrm>
          <a:prstGeom prst="straightConnector1">
            <a:avLst/>
          </a:prstGeom>
          <a:noFill/>
          <a:ln cap="flat" cmpd="sng" w="19050">
            <a:solidFill>
              <a:schemeClr val="dk2"/>
            </a:solidFill>
            <a:prstDash val="solid"/>
            <a:round/>
            <a:headEnd len="lg" w="lg" type="none"/>
            <a:tailEnd len="lg" w="lg" type="none"/>
          </a:ln>
        </p:spPr>
      </p:cxnSp>
      <p:sp>
        <p:nvSpPr>
          <p:cNvPr id="70" name="Shape 70"/>
          <p:cNvSpPr/>
          <p:nvPr/>
        </p:nvSpPr>
        <p:spPr>
          <a:xfrm>
            <a:off x="3751350" y="345713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Update Inventory</a:t>
            </a:r>
          </a:p>
        </p:txBody>
      </p:sp>
      <p:cxnSp>
        <p:nvCxnSpPr>
          <p:cNvPr id="71" name="Shape 71"/>
          <p:cNvCxnSpPr>
            <a:endCxn id="70" idx="3"/>
          </p:cNvCxnSpPr>
          <p:nvPr/>
        </p:nvCxnSpPr>
        <p:spPr>
          <a:xfrm flipH="1">
            <a:off x="5392650" y="2373387"/>
            <a:ext cx="2458200" cy="1370399"/>
          </a:xfrm>
          <a:prstGeom prst="straightConnector1">
            <a:avLst/>
          </a:prstGeom>
          <a:noFill/>
          <a:ln cap="flat" cmpd="sng" w="19050">
            <a:solidFill>
              <a:schemeClr val="dk2"/>
            </a:solidFill>
            <a:prstDash val="solid"/>
            <a:round/>
            <a:headEnd len="lg" w="lg" type="none"/>
            <a:tailEnd len="lg" w="lg" type="none"/>
          </a:ln>
        </p:spPr>
      </p:cxnSp>
      <p:cxnSp>
        <p:nvCxnSpPr>
          <p:cNvPr id="72" name="Shape 72"/>
          <p:cNvCxnSpPr>
            <a:endCxn id="73" idx="3"/>
          </p:cNvCxnSpPr>
          <p:nvPr/>
        </p:nvCxnSpPr>
        <p:spPr>
          <a:xfrm flipH="1">
            <a:off x="5392637" y="2419237"/>
            <a:ext cx="2492400" cy="2595000"/>
          </a:xfrm>
          <a:prstGeom prst="straightConnector1">
            <a:avLst/>
          </a:prstGeom>
          <a:noFill/>
          <a:ln cap="flat" cmpd="sng" w="19050">
            <a:solidFill>
              <a:schemeClr val="dk2"/>
            </a:solidFill>
            <a:prstDash val="solid"/>
            <a:round/>
            <a:headEnd len="lg" w="lg" type="none"/>
            <a:tailEnd len="lg" w="lg" type="none"/>
          </a:ln>
        </p:spPr>
      </p:cxnSp>
      <p:cxnSp>
        <p:nvCxnSpPr>
          <p:cNvPr id="74" name="Shape 74"/>
          <p:cNvCxnSpPr>
            <a:endCxn id="73" idx="3"/>
          </p:cNvCxnSpPr>
          <p:nvPr/>
        </p:nvCxnSpPr>
        <p:spPr>
          <a:xfrm flipH="1">
            <a:off x="5392637" y="4746937"/>
            <a:ext cx="2366700" cy="267300"/>
          </a:xfrm>
          <a:prstGeom prst="straightConnector1">
            <a:avLst/>
          </a:prstGeom>
          <a:noFill/>
          <a:ln cap="flat" cmpd="sng" w="19050">
            <a:solidFill>
              <a:schemeClr val="dk2"/>
            </a:solidFill>
            <a:prstDash val="solid"/>
            <a:round/>
            <a:headEnd len="lg" w="lg" type="none"/>
            <a:tailEnd len="lg" w="lg" type="none"/>
          </a:ln>
        </p:spPr>
      </p:cxnSp>
      <p:sp>
        <p:nvSpPr>
          <p:cNvPr id="75" name="Shape 75"/>
          <p:cNvSpPr/>
          <p:nvPr/>
        </p:nvSpPr>
        <p:spPr>
          <a:xfrm>
            <a:off x="607100" y="19225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6" name="Shape 76"/>
          <p:cNvCxnSpPr>
            <a:stCxn id="75" idx="4"/>
          </p:cNvCxnSpPr>
          <p:nvPr/>
        </p:nvCxnSpPr>
        <p:spPr>
          <a:xfrm>
            <a:off x="730850" y="2193999"/>
            <a:ext cx="0" cy="346800"/>
          </a:xfrm>
          <a:prstGeom prst="straightConnector1">
            <a:avLst/>
          </a:prstGeom>
          <a:noFill/>
          <a:ln cap="flat" cmpd="sng" w="19050">
            <a:solidFill>
              <a:schemeClr val="dk2"/>
            </a:solidFill>
            <a:prstDash val="solid"/>
            <a:round/>
            <a:headEnd len="lg" w="lg" type="none"/>
            <a:tailEnd len="lg" w="lg" type="none"/>
          </a:ln>
        </p:spPr>
      </p:cxnSp>
      <p:cxnSp>
        <p:nvCxnSpPr>
          <p:cNvPr id="77" name="Shape 77"/>
          <p:cNvCxnSpPr/>
          <p:nvPr/>
        </p:nvCxnSpPr>
        <p:spPr>
          <a:xfrm flipH="1">
            <a:off x="652249"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8" name="Shape 78"/>
          <p:cNvCxnSpPr/>
          <p:nvPr/>
        </p:nvCxnSpPr>
        <p:spPr>
          <a:xfrm>
            <a:off x="730850"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9" name="Shape 79"/>
          <p:cNvCxnSpPr/>
          <p:nvPr/>
        </p:nvCxnSpPr>
        <p:spPr>
          <a:xfrm>
            <a:off x="595850" y="2338475"/>
            <a:ext cx="258599" cy="0"/>
          </a:xfrm>
          <a:prstGeom prst="straightConnector1">
            <a:avLst/>
          </a:prstGeom>
          <a:noFill/>
          <a:ln cap="flat" cmpd="sng" w="19050">
            <a:solidFill>
              <a:schemeClr val="dk2"/>
            </a:solidFill>
            <a:prstDash val="solid"/>
            <a:round/>
            <a:headEnd len="lg" w="lg" type="none"/>
            <a:tailEnd len="lg" w="lg" type="none"/>
          </a:ln>
        </p:spPr>
      </p:cxnSp>
      <p:sp>
        <p:nvSpPr>
          <p:cNvPr id="80" name="Shape 80"/>
          <p:cNvSpPr txBox="1"/>
          <p:nvPr/>
        </p:nvSpPr>
        <p:spPr>
          <a:xfrm>
            <a:off x="163100" y="26198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Customer</a:t>
            </a:r>
          </a:p>
        </p:txBody>
      </p:sp>
      <p:sp>
        <p:nvSpPr>
          <p:cNvPr id="73" name="Shape 73"/>
          <p:cNvSpPr/>
          <p:nvPr/>
        </p:nvSpPr>
        <p:spPr>
          <a:xfrm>
            <a:off x="3751337" y="472758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Monitor Inventory</a:t>
            </a:r>
          </a:p>
        </p:txBody>
      </p:sp>
      <p:cxnSp>
        <p:nvCxnSpPr>
          <p:cNvPr id="81" name="Shape 81"/>
          <p:cNvCxnSpPr>
            <a:stCxn id="61" idx="1"/>
          </p:cNvCxnSpPr>
          <p:nvPr/>
        </p:nvCxnSpPr>
        <p:spPr>
          <a:xfrm flipH="1">
            <a:off x="1186650" y="4379025"/>
            <a:ext cx="2564700" cy="733200"/>
          </a:xfrm>
          <a:prstGeom prst="straightConnector1">
            <a:avLst/>
          </a:prstGeom>
          <a:noFill/>
          <a:ln cap="flat" cmpd="sng" w="19050">
            <a:solidFill>
              <a:schemeClr val="dk2"/>
            </a:solidFill>
            <a:prstDash val="solid"/>
            <a:round/>
            <a:headEnd len="lg" w="lg" type="none"/>
            <a:tailEnd len="lg" w="lg" type="none"/>
          </a:ln>
        </p:spPr>
      </p:cxnSp>
      <p:sp>
        <p:nvSpPr>
          <p:cNvPr id="61" name="Shape 61"/>
          <p:cNvSpPr/>
          <p:nvPr/>
        </p:nvSpPr>
        <p:spPr>
          <a:xfrm>
            <a:off x="3751350" y="40923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Log In</a:t>
            </a:r>
          </a:p>
        </p:txBody>
      </p:sp>
      <p:sp>
        <p:nvSpPr>
          <p:cNvPr id="82" name="Shape 82"/>
          <p:cNvSpPr/>
          <p:nvPr/>
        </p:nvSpPr>
        <p:spPr>
          <a:xfrm>
            <a:off x="670200" y="47276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83" name="Shape 83"/>
          <p:cNvCxnSpPr>
            <a:stCxn id="82" idx="4"/>
          </p:cNvCxnSpPr>
          <p:nvPr/>
        </p:nvCxnSpPr>
        <p:spPr>
          <a:xfrm>
            <a:off x="793950" y="4999099"/>
            <a:ext cx="0" cy="346800"/>
          </a:xfrm>
          <a:prstGeom prst="straightConnector1">
            <a:avLst/>
          </a:prstGeom>
          <a:noFill/>
          <a:ln cap="flat" cmpd="sng" w="19050">
            <a:solidFill>
              <a:schemeClr val="dk2"/>
            </a:solidFill>
            <a:prstDash val="solid"/>
            <a:round/>
            <a:headEnd len="lg" w="lg" type="none"/>
            <a:tailEnd len="lg" w="lg" type="none"/>
          </a:ln>
        </p:spPr>
      </p:cxnSp>
      <p:cxnSp>
        <p:nvCxnSpPr>
          <p:cNvPr id="84" name="Shape 84"/>
          <p:cNvCxnSpPr/>
          <p:nvPr/>
        </p:nvCxnSpPr>
        <p:spPr>
          <a:xfrm flipH="1">
            <a:off x="715349"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85" name="Shape 85"/>
          <p:cNvCxnSpPr/>
          <p:nvPr/>
        </p:nvCxnSpPr>
        <p:spPr>
          <a:xfrm>
            <a:off x="793950"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86" name="Shape 86"/>
          <p:cNvCxnSpPr/>
          <p:nvPr/>
        </p:nvCxnSpPr>
        <p:spPr>
          <a:xfrm>
            <a:off x="658950" y="5143575"/>
            <a:ext cx="258599" cy="0"/>
          </a:xfrm>
          <a:prstGeom prst="straightConnector1">
            <a:avLst/>
          </a:prstGeom>
          <a:noFill/>
          <a:ln cap="flat" cmpd="sng" w="19050">
            <a:solidFill>
              <a:schemeClr val="dk2"/>
            </a:solidFill>
            <a:prstDash val="solid"/>
            <a:round/>
            <a:headEnd len="lg" w="lg" type="none"/>
            <a:tailEnd len="lg" w="lg" type="none"/>
          </a:ln>
        </p:spPr>
      </p:cxnSp>
      <p:sp>
        <p:nvSpPr>
          <p:cNvPr id="87" name="Shape 87"/>
          <p:cNvSpPr txBox="1"/>
          <p:nvPr/>
        </p:nvSpPr>
        <p:spPr>
          <a:xfrm>
            <a:off x="226200" y="54249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User Database</a:t>
            </a:r>
          </a:p>
        </p:txBody>
      </p:sp>
      <p:sp>
        <p:nvSpPr>
          <p:cNvPr id="88" name="Shape 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Does Testing Accomplish?</a:t>
            </a:r>
          </a:p>
        </p:txBody>
      </p:sp>
      <p:sp>
        <p:nvSpPr>
          <p:cNvPr id="323" name="Shape 323"/>
          <p:cNvSpPr txBox="1"/>
          <p:nvPr>
            <p:ph idx="1" type="body"/>
          </p:nvPr>
        </p:nvSpPr>
        <p:spPr>
          <a:xfrm>
            <a:off x="457200" y="1600200"/>
            <a:ext cx="8691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Your current goal shapes what scenarios the tests cover:</a:t>
            </a:r>
          </a:p>
          <a:p>
            <a:pPr indent="-228600" lvl="0" marL="457200" marR="0" rtl="0" algn="l">
              <a:lnSpc>
                <a:spcPct val="100000"/>
              </a:lnSpc>
              <a:spcBef>
                <a:spcPts val="600"/>
              </a:spcBef>
              <a:spcAft>
                <a:spcPts val="0"/>
              </a:spcAft>
            </a:pPr>
            <a:r>
              <a:rPr b="1" lang="en"/>
              <a:t>Defect Detection:</a:t>
            </a:r>
            <a:r>
              <a:rPr lang="en"/>
              <a:t> Discover situations where the behavior of the software is incorrect.</a:t>
            </a:r>
          </a:p>
          <a:p>
            <a:pPr indent="-228600" lvl="1" marL="914400" marR="0" rtl="0" algn="l">
              <a:lnSpc>
                <a:spcPct val="100000"/>
              </a:lnSpc>
              <a:spcBef>
                <a:spcPts val="600"/>
              </a:spcBef>
              <a:spcAft>
                <a:spcPts val="0"/>
              </a:spcAft>
            </a:pPr>
            <a:r>
              <a:rPr lang="en" sz="2800"/>
              <a:t>Tests tend to reflect extreme usage.</a:t>
            </a:r>
          </a:p>
          <a:p>
            <a:pPr indent="0" lvl="0" marL="457200" marR="0" rtl="0" algn="l">
              <a:lnSpc>
                <a:spcPct val="100000"/>
              </a:lnSpc>
              <a:spcBef>
                <a:spcPts val="600"/>
              </a:spcBef>
              <a:spcAft>
                <a:spcPts val="0"/>
              </a:spcAft>
              <a:buNone/>
            </a:pPr>
            <a:r>
              <a:t/>
            </a:r>
            <a:endParaRPr sz="1100"/>
          </a:p>
          <a:p>
            <a:pPr indent="-228600" lvl="0" marL="457200" rtl="0">
              <a:spcBef>
                <a:spcPts val="0"/>
              </a:spcBef>
            </a:pPr>
            <a:r>
              <a:rPr b="1" lang="en"/>
              <a:t>Verification:</a:t>
            </a:r>
            <a:r>
              <a:rPr lang="en"/>
              <a:t> Demonstrate to the customer that the software meets the requirements.</a:t>
            </a:r>
          </a:p>
          <a:p>
            <a:pPr indent="-228600" lvl="1" marL="914400" rtl="0">
              <a:spcBef>
                <a:spcPts val="600"/>
              </a:spcBef>
              <a:buSzPct val="100000"/>
            </a:pPr>
            <a:r>
              <a:rPr lang="en" sz="2800"/>
              <a:t>Tests tend to reflect “normal” usage.</a:t>
            </a:r>
          </a:p>
        </p:txBody>
      </p:sp>
      <p:sp>
        <p:nvSpPr>
          <p:cNvPr id="324" name="Shape 3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Requirements-Based Testing</a:t>
            </a:r>
          </a:p>
        </p:txBody>
      </p:sp>
      <p:sp>
        <p:nvSpPr>
          <p:cNvPr id="330" name="Shape 33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Typically the baseline technique for designing test cases. </a:t>
            </a:r>
          </a:p>
          <a:p>
            <a:pPr indent="-228600" lvl="0" marL="457200" marR="0" rtl="0" algn="l">
              <a:lnSpc>
                <a:spcPct val="100000"/>
              </a:lnSpc>
              <a:spcBef>
                <a:spcPts val="600"/>
              </a:spcBef>
              <a:spcAft>
                <a:spcPts val="0"/>
              </a:spcAft>
            </a:pPr>
            <a:r>
              <a:rPr lang="en"/>
              <a:t>Can begin as part of requirements specification, and continue through each level of design and implementation.</a:t>
            </a:r>
          </a:p>
          <a:p>
            <a:pPr indent="-228600" lvl="0" marL="457200" marR="0" rtl="0" algn="l">
              <a:lnSpc>
                <a:spcPct val="100000"/>
              </a:lnSpc>
              <a:spcBef>
                <a:spcPts val="600"/>
              </a:spcBef>
              <a:spcAft>
                <a:spcPts val="0"/>
              </a:spcAft>
            </a:pPr>
            <a:r>
              <a:rPr lang="en"/>
              <a:t>Effective at finding some classes of faults that elude code-based techniques.</a:t>
            </a:r>
          </a:p>
          <a:p>
            <a:pPr indent="-228600" lvl="1" marL="914400" marR="0" rtl="0" algn="l">
              <a:lnSpc>
                <a:spcPct val="100000"/>
              </a:lnSpc>
              <a:spcBef>
                <a:spcPts val="600"/>
              </a:spcBef>
              <a:spcAft>
                <a:spcPts val="0"/>
              </a:spcAft>
              <a:buSzPct val="100000"/>
            </a:pPr>
            <a:r>
              <a:rPr lang="en" sz="2800"/>
              <a:t>Namely - missing functionality</a:t>
            </a:r>
          </a:p>
          <a:p>
            <a:pPr indent="0" lvl="0" marL="457200" marR="0" rtl="0" algn="l">
              <a:lnSpc>
                <a:spcPct val="100000"/>
              </a:lnSpc>
              <a:spcBef>
                <a:spcPts val="600"/>
              </a:spcBef>
              <a:spcAft>
                <a:spcPts val="0"/>
              </a:spcAft>
              <a:buNone/>
            </a:pPr>
            <a:r>
              <a:t/>
            </a:r>
            <a:endParaRPr/>
          </a:p>
        </p:txBody>
      </p:sp>
      <p:sp>
        <p:nvSpPr>
          <p:cNvPr id="331" name="Shape 3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Goes Into a Test?</a:t>
            </a:r>
          </a:p>
        </p:txBody>
      </p:sp>
      <p:sp>
        <p:nvSpPr>
          <p:cNvPr id="337" name="Shape 337"/>
          <p:cNvSpPr txBox="1"/>
          <p:nvPr>
            <p:ph idx="1" type="body"/>
          </p:nvPr>
        </p:nvSpPr>
        <p:spPr>
          <a:xfrm>
            <a:off x="457200" y="1600200"/>
            <a:ext cx="8691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The anatomy of a test case</a:t>
            </a:r>
          </a:p>
          <a:p>
            <a:pPr indent="-228600" lvl="1" marL="914400" marR="0" rtl="0" algn="l">
              <a:lnSpc>
                <a:spcPct val="100000"/>
              </a:lnSpc>
              <a:spcBef>
                <a:spcPts val="600"/>
              </a:spcBef>
              <a:spcAft>
                <a:spcPts val="0"/>
              </a:spcAft>
              <a:buSzPct val="100000"/>
            </a:pPr>
            <a:r>
              <a:rPr b="1" lang="en" sz="2800"/>
              <a:t>Inputs</a:t>
            </a:r>
            <a:r>
              <a:rPr lang="en" sz="2800"/>
              <a:t> (test data) to the system.</a:t>
            </a:r>
          </a:p>
          <a:p>
            <a:pPr indent="-228600" lvl="1" marL="914400" marR="0" rtl="0" algn="l">
              <a:lnSpc>
                <a:spcPct val="100000"/>
              </a:lnSpc>
              <a:spcBef>
                <a:spcPts val="600"/>
              </a:spcBef>
              <a:spcAft>
                <a:spcPts val="0"/>
              </a:spcAft>
              <a:buSzPct val="100000"/>
            </a:pPr>
            <a:r>
              <a:rPr lang="en" sz="2800"/>
              <a:t>Predicted </a:t>
            </a:r>
            <a:r>
              <a:rPr b="1" lang="en" sz="2800"/>
              <a:t>outputs </a:t>
            </a:r>
            <a:r>
              <a:rPr lang="en" sz="2800"/>
              <a:t>based on these inputs.</a:t>
            </a:r>
          </a:p>
          <a:p>
            <a:pPr indent="-228600" lvl="1" marL="914400" marR="0" rtl="0" algn="l">
              <a:lnSpc>
                <a:spcPct val="100000"/>
              </a:lnSpc>
              <a:spcBef>
                <a:spcPts val="600"/>
              </a:spcBef>
              <a:spcAft>
                <a:spcPts val="0"/>
              </a:spcAft>
              <a:buSzPct val="100000"/>
            </a:pPr>
            <a:r>
              <a:rPr b="1" lang="en" sz="2800"/>
              <a:t>Procedure</a:t>
            </a:r>
            <a:r>
              <a:rPr lang="en" sz="2800"/>
              <a:t> needed to exercise the system.</a:t>
            </a:r>
          </a:p>
          <a:p>
            <a:pPr indent="-228600" lvl="2" marL="1371600" marR="0" rtl="0" algn="l">
              <a:lnSpc>
                <a:spcPct val="100000"/>
              </a:lnSpc>
              <a:spcBef>
                <a:spcPts val="600"/>
              </a:spcBef>
              <a:spcAft>
                <a:spcPts val="0"/>
              </a:spcAft>
              <a:buSzPct val="100000"/>
            </a:pPr>
            <a:r>
              <a:rPr lang="en" sz="2800"/>
              <a:t>Pre-conditions and set-up steps.</a:t>
            </a:r>
          </a:p>
          <a:p>
            <a:pPr indent="-228600" lvl="2" marL="1371600" marR="0" rtl="0" algn="l">
              <a:lnSpc>
                <a:spcPct val="100000"/>
              </a:lnSpc>
              <a:spcBef>
                <a:spcPts val="600"/>
              </a:spcBef>
              <a:spcAft>
                <a:spcPts val="0"/>
              </a:spcAft>
              <a:buSzPct val="100000"/>
            </a:pPr>
            <a:r>
              <a:rPr lang="en" sz="2800"/>
              <a:t>Things that we will need to do to gather data. </a:t>
            </a:r>
          </a:p>
        </p:txBody>
      </p:sp>
      <p:sp>
        <p:nvSpPr>
          <p:cNvPr id="338" name="Shape 3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Typical Requirements</a:t>
            </a:r>
          </a:p>
        </p:txBody>
      </p:sp>
      <p:sp>
        <p:nvSpPr>
          <p:cNvPr id="344" name="Shape 344"/>
          <p:cNvSpPr txBox="1"/>
          <p:nvPr>
            <p:ph idx="1" type="body"/>
          </p:nvPr>
        </p:nvSpPr>
        <p:spPr>
          <a:xfrm>
            <a:off x="457200" y="1600200"/>
            <a:ext cx="8691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After a high temperature is detected, an alarm must be raised quickly.</a:t>
            </a:r>
          </a:p>
          <a:p>
            <a:pPr indent="-228600" lvl="0" marL="457200" marR="0" rtl="0" algn="l">
              <a:lnSpc>
                <a:spcPct val="100000"/>
              </a:lnSpc>
              <a:spcBef>
                <a:spcPts val="600"/>
              </a:spcBef>
              <a:spcAft>
                <a:spcPts val="0"/>
              </a:spcAft>
            </a:pPr>
            <a:r>
              <a:rPr lang="en"/>
              <a:t>Novice users should be able to learn the interface with little training.</a:t>
            </a:r>
          </a:p>
          <a:p>
            <a:pPr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b="1" lang="en"/>
              <a:t>How in the world do you make these requirements verifiable?</a:t>
            </a:r>
          </a:p>
        </p:txBody>
      </p:sp>
      <p:sp>
        <p:nvSpPr>
          <p:cNvPr id="345" name="Shape 3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the Requirement</a:t>
            </a:r>
          </a:p>
        </p:txBody>
      </p:sp>
      <p:sp>
        <p:nvSpPr>
          <p:cNvPr id="351" name="Shape 351"/>
          <p:cNvSpPr txBox="1"/>
          <p:nvPr>
            <p:ph idx="1" type="body"/>
          </p:nvPr>
        </p:nvSpPr>
        <p:spPr>
          <a:xfrm>
            <a:off x="457200" y="1600200"/>
            <a:ext cx="8691600"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After a high temperature is detected, an alarm must be raised quickly.</a:t>
            </a:r>
          </a:p>
          <a:p>
            <a:pPr marR="0" rtl="0" algn="l">
              <a:lnSpc>
                <a:spcPct val="100000"/>
              </a:lnSpc>
              <a:spcBef>
                <a:spcPts val="600"/>
              </a:spcBef>
              <a:spcAft>
                <a:spcPts val="0"/>
              </a:spcAft>
              <a:buNone/>
            </a:pPr>
            <a:r>
              <a:t/>
            </a:r>
            <a:endParaRPr sz="1100"/>
          </a:p>
          <a:p>
            <a:pPr marR="0" rtl="0" algn="l">
              <a:lnSpc>
                <a:spcPct val="100000"/>
              </a:lnSpc>
              <a:spcBef>
                <a:spcPts val="600"/>
              </a:spcBef>
              <a:spcAft>
                <a:spcPts val="0"/>
              </a:spcAft>
              <a:buNone/>
            </a:pPr>
            <a:r>
              <a:rPr b="1" lang="en"/>
              <a:t>Test Case 1:</a:t>
            </a:r>
          </a:p>
          <a:p>
            <a:pPr indent="-228600" lvl="0" marL="457200" marR="0" rtl="0" algn="l">
              <a:lnSpc>
                <a:spcPct val="100000"/>
              </a:lnSpc>
              <a:spcBef>
                <a:spcPts val="600"/>
              </a:spcBef>
              <a:spcAft>
                <a:spcPts val="0"/>
              </a:spcAft>
            </a:pPr>
            <a:r>
              <a:rPr lang="en"/>
              <a:t>Input: </a:t>
            </a:r>
          </a:p>
          <a:p>
            <a:pPr indent="-228600" lvl="1" marL="914400" marR="0" rtl="0" algn="l">
              <a:lnSpc>
                <a:spcPct val="100000"/>
              </a:lnSpc>
              <a:spcBef>
                <a:spcPts val="600"/>
              </a:spcBef>
              <a:spcAft>
                <a:spcPts val="0"/>
              </a:spcAft>
            </a:pPr>
            <a:r>
              <a:rPr lang="en"/>
              <a:t>Artificially raise the temperature above the high temperature threshold.</a:t>
            </a:r>
          </a:p>
          <a:p>
            <a:pPr indent="-228600" lvl="0" marL="457200" marR="0" rtl="0" algn="l">
              <a:lnSpc>
                <a:spcPct val="100000"/>
              </a:lnSpc>
              <a:spcBef>
                <a:spcPts val="600"/>
              </a:spcBef>
              <a:spcAft>
                <a:spcPts val="0"/>
              </a:spcAft>
            </a:pPr>
            <a:r>
              <a:rPr lang="en"/>
              <a:t>Procedure:</a:t>
            </a:r>
          </a:p>
          <a:p>
            <a:pPr indent="-228600" lvl="1" marL="914400" marR="0" rtl="0" algn="l">
              <a:lnSpc>
                <a:spcPct val="100000"/>
              </a:lnSpc>
              <a:spcBef>
                <a:spcPts val="600"/>
              </a:spcBef>
              <a:spcAft>
                <a:spcPts val="0"/>
              </a:spcAft>
            </a:pPr>
            <a:r>
              <a:rPr lang="en"/>
              <a:t>Measure the time it takes for the alarm to come on.</a:t>
            </a:r>
          </a:p>
          <a:p>
            <a:pPr indent="-228600" lvl="0" marL="457200" marR="0" rtl="0" algn="l">
              <a:lnSpc>
                <a:spcPct val="100000"/>
              </a:lnSpc>
              <a:spcBef>
                <a:spcPts val="600"/>
              </a:spcBef>
              <a:spcAft>
                <a:spcPts val="0"/>
              </a:spcAft>
            </a:pPr>
            <a:r>
              <a:rPr lang="en"/>
              <a:t>Expected Output:</a:t>
            </a:r>
          </a:p>
          <a:p>
            <a:pPr indent="-228600" lvl="1" marL="914400" marR="0" rtl="0" algn="l">
              <a:lnSpc>
                <a:spcPct val="100000"/>
              </a:lnSpc>
              <a:spcBef>
                <a:spcPts val="600"/>
              </a:spcBef>
              <a:spcAft>
                <a:spcPts val="0"/>
              </a:spcAft>
            </a:pPr>
            <a:r>
              <a:rPr lang="en"/>
              <a:t>The alarm shall be on within 2 seconds.</a:t>
            </a:r>
          </a:p>
        </p:txBody>
      </p:sp>
      <p:sp>
        <p:nvSpPr>
          <p:cNvPr id="352" name="Shape 3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the Requirement</a:t>
            </a:r>
          </a:p>
        </p:txBody>
      </p:sp>
      <p:sp>
        <p:nvSpPr>
          <p:cNvPr id="358" name="Shape 358"/>
          <p:cNvSpPr txBox="1"/>
          <p:nvPr>
            <p:ph idx="1" type="body"/>
          </p:nvPr>
        </p:nvSpPr>
        <p:spPr>
          <a:xfrm>
            <a:off x="457200" y="1600200"/>
            <a:ext cx="8691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Novice users should be able to learn the interface with little training.</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sz="2400"/>
              <a:t>Test Case 2:</a:t>
            </a:r>
          </a:p>
          <a:p>
            <a:pPr indent="-228600" lvl="0" marL="457200" marR="0" rtl="0" algn="l">
              <a:lnSpc>
                <a:spcPct val="100000"/>
              </a:lnSpc>
              <a:spcBef>
                <a:spcPts val="600"/>
              </a:spcBef>
              <a:spcAft>
                <a:spcPts val="0"/>
              </a:spcAft>
              <a:buSzPct val="100000"/>
            </a:pPr>
            <a:r>
              <a:rPr lang="en" sz="2400"/>
              <a:t>Input: </a:t>
            </a:r>
          </a:p>
          <a:p>
            <a:pPr indent="-228600" lvl="1" marL="914400" marR="0" rtl="0" algn="l">
              <a:lnSpc>
                <a:spcPct val="100000"/>
              </a:lnSpc>
              <a:spcBef>
                <a:spcPts val="600"/>
              </a:spcBef>
              <a:spcAft>
                <a:spcPts val="0"/>
              </a:spcAft>
            </a:pPr>
            <a:r>
              <a:rPr lang="en"/>
              <a:t>Identify 10 new users and put them through the training course (maximum length of 6 hours)</a:t>
            </a:r>
          </a:p>
          <a:p>
            <a:pPr indent="-228600" lvl="0" marL="457200" marR="0" rtl="0" algn="l">
              <a:lnSpc>
                <a:spcPct val="100000"/>
              </a:lnSpc>
              <a:spcBef>
                <a:spcPts val="600"/>
              </a:spcBef>
              <a:spcAft>
                <a:spcPts val="0"/>
              </a:spcAft>
              <a:buSzPct val="100000"/>
            </a:pPr>
            <a:r>
              <a:rPr lang="en" sz="2400"/>
              <a:t>Procedure:</a:t>
            </a:r>
          </a:p>
          <a:p>
            <a:pPr indent="-228600" lvl="1" marL="914400" marR="0" rtl="0" algn="l">
              <a:lnSpc>
                <a:spcPct val="100000"/>
              </a:lnSpc>
              <a:spcBef>
                <a:spcPts val="600"/>
              </a:spcBef>
              <a:spcAft>
                <a:spcPts val="0"/>
              </a:spcAft>
            </a:pPr>
            <a:r>
              <a:rPr lang="en"/>
              <a:t>Monitor the work of the users for 10 days after the training has been completed</a:t>
            </a:r>
          </a:p>
          <a:p>
            <a:pPr indent="-228600" lvl="0" marL="457200" marR="0" rtl="0" algn="l">
              <a:lnSpc>
                <a:spcPct val="100000"/>
              </a:lnSpc>
              <a:spcBef>
                <a:spcPts val="600"/>
              </a:spcBef>
              <a:spcAft>
                <a:spcPts val="0"/>
              </a:spcAft>
              <a:buSzPct val="100000"/>
            </a:pPr>
            <a:r>
              <a:rPr lang="en" sz="2400"/>
              <a:t>Expected Output:</a:t>
            </a:r>
          </a:p>
          <a:p>
            <a:pPr indent="-228600" lvl="1" marL="914400" marR="0" rtl="0" algn="l">
              <a:lnSpc>
                <a:spcPct val="100000"/>
              </a:lnSpc>
              <a:spcBef>
                <a:spcPts val="600"/>
              </a:spcBef>
              <a:spcAft>
                <a:spcPts val="0"/>
              </a:spcAft>
            </a:pPr>
            <a:r>
              <a:rPr lang="en"/>
              <a:t>The average error rate over the 10 days shall be less than 3 entry errors per 8 hours of work.</a:t>
            </a:r>
          </a:p>
        </p:txBody>
      </p:sp>
      <p:sp>
        <p:nvSpPr>
          <p:cNvPr id="359" name="Shape 3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“Fixed” Requirements</a:t>
            </a:r>
          </a:p>
        </p:txBody>
      </p:sp>
      <p:sp>
        <p:nvSpPr>
          <p:cNvPr id="365" name="Shape 365"/>
          <p:cNvSpPr txBox="1"/>
          <p:nvPr>
            <p:ph idx="1" type="body"/>
          </p:nvPr>
        </p:nvSpPr>
        <p:spPr>
          <a:xfrm>
            <a:off x="457200" y="1600200"/>
            <a:ext cx="8691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2600"/>
              <a:t>Original: </a:t>
            </a:r>
            <a:r>
              <a:rPr lang="en" sz="2600"/>
              <a:t>After a high temperature is detected, an alarm must be raised quickly.</a:t>
            </a:r>
          </a:p>
          <a:p>
            <a:pPr indent="-228600" lvl="0" marL="457200" marR="0" rtl="0" algn="l">
              <a:lnSpc>
                <a:spcPct val="100000"/>
              </a:lnSpc>
              <a:spcBef>
                <a:spcPts val="600"/>
              </a:spcBef>
              <a:spcAft>
                <a:spcPts val="0"/>
              </a:spcAft>
              <a:buSzPct val="100000"/>
            </a:pPr>
            <a:r>
              <a:rPr b="1" lang="en" sz="2600"/>
              <a:t>New:</a:t>
            </a:r>
            <a:r>
              <a:rPr lang="en" sz="2600"/>
              <a:t> When the temperature rises over the threshold, the alarm must activate within 2 seconds.</a:t>
            </a:r>
          </a:p>
          <a:p>
            <a:pPr lvl="0" marR="0" rtl="0" algn="l">
              <a:lnSpc>
                <a:spcPct val="100000"/>
              </a:lnSpc>
              <a:spcBef>
                <a:spcPts val="600"/>
              </a:spcBef>
              <a:spcAft>
                <a:spcPts val="0"/>
              </a:spcAft>
              <a:buNone/>
            </a:pPr>
            <a:r>
              <a:t/>
            </a:r>
            <a:endParaRPr sz="2600"/>
          </a:p>
          <a:p>
            <a:pPr indent="-228600" lvl="0" marL="457200" marR="0" rtl="0" algn="l">
              <a:lnSpc>
                <a:spcPct val="100000"/>
              </a:lnSpc>
              <a:spcBef>
                <a:spcPts val="600"/>
              </a:spcBef>
              <a:spcAft>
                <a:spcPts val="0"/>
              </a:spcAft>
              <a:buSzPct val="100000"/>
            </a:pPr>
            <a:r>
              <a:rPr b="1" lang="en" sz="2600"/>
              <a:t>Original:</a:t>
            </a:r>
            <a:r>
              <a:rPr lang="en" sz="2600"/>
              <a:t> Novice users should be able to learn the interface with little training.</a:t>
            </a:r>
          </a:p>
          <a:p>
            <a:pPr indent="-228600" lvl="0" marL="457200" marR="0" rtl="0" algn="l">
              <a:lnSpc>
                <a:spcPct val="100000"/>
              </a:lnSpc>
              <a:spcBef>
                <a:spcPts val="600"/>
              </a:spcBef>
              <a:spcAft>
                <a:spcPts val="0"/>
              </a:spcAft>
              <a:buSzPct val="100000"/>
            </a:pPr>
            <a:r>
              <a:rPr b="1" lang="en" sz="2600"/>
              <a:t>New:</a:t>
            </a:r>
            <a:r>
              <a:rPr lang="en" sz="2600"/>
              <a:t> New users of the system shall make less than 2 entry mistakes per 8 hours of operation after 6 hours of training.</a:t>
            </a:r>
          </a:p>
          <a:p>
            <a:pPr lvl="0" marR="0" rtl="0" algn="l">
              <a:lnSpc>
                <a:spcPct val="100000"/>
              </a:lnSpc>
              <a:spcBef>
                <a:spcPts val="600"/>
              </a:spcBef>
              <a:spcAft>
                <a:spcPts val="0"/>
              </a:spcAft>
              <a:buNone/>
            </a:pPr>
            <a:r>
              <a:t/>
            </a:r>
            <a:endParaRPr sz="2600"/>
          </a:p>
          <a:p>
            <a:pPr lvl="0" marR="0" rtl="0" algn="l">
              <a:lnSpc>
                <a:spcPct val="100000"/>
              </a:lnSpc>
              <a:spcBef>
                <a:spcPts val="600"/>
              </a:spcBef>
              <a:spcAft>
                <a:spcPts val="0"/>
              </a:spcAft>
              <a:buNone/>
            </a:pPr>
            <a:r>
              <a:t/>
            </a:r>
            <a:endParaRPr b="1" sz="2600"/>
          </a:p>
        </p:txBody>
      </p:sp>
      <p:sp>
        <p:nvSpPr>
          <p:cNvPr id="366" name="Shape 3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457200" y="274650"/>
            <a:ext cx="8625299" cy="1143000"/>
          </a:xfrm>
          <a:prstGeom prst="rect">
            <a:avLst/>
          </a:prstGeom>
        </p:spPr>
        <p:txBody>
          <a:bodyPr anchorCtr="0" anchor="b" bIns="91425" lIns="91425" rIns="91425" tIns="91425">
            <a:noAutofit/>
          </a:bodyPr>
          <a:lstStyle/>
          <a:p>
            <a:pPr lvl="0" rtl="0">
              <a:spcBef>
                <a:spcPts val="0"/>
              </a:spcBef>
              <a:buNone/>
            </a:pPr>
            <a:r>
              <a:rPr lang="en"/>
              <a:t>Detailed is Not Always Testable</a:t>
            </a:r>
          </a:p>
        </p:txBody>
      </p:sp>
      <p:sp>
        <p:nvSpPr>
          <p:cNvPr id="372" name="Shape 372"/>
          <p:cNvSpPr txBox="1"/>
          <p:nvPr>
            <p:ph idx="1" type="body"/>
          </p:nvPr>
        </p:nvSpPr>
        <p:spPr>
          <a:xfrm>
            <a:off x="457200" y="1600200"/>
            <a:ext cx="8691600" cy="27830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Number of invalid attempts to enter the PIN before a user is suspended.</a:t>
            </a:r>
          </a:p>
          <a:p>
            <a:pPr indent="-228600" lvl="1" marL="914400" marR="0" rtl="0" algn="l">
              <a:lnSpc>
                <a:spcPct val="100000"/>
              </a:lnSpc>
              <a:spcBef>
                <a:spcPts val="600"/>
              </a:spcBef>
              <a:spcAft>
                <a:spcPts val="0"/>
              </a:spcAft>
            </a:pPr>
            <a:r>
              <a:rPr lang="en"/>
              <a:t>This count is reset when a successful PIN entry is completed for the user.</a:t>
            </a:r>
          </a:p>
          <a:p>
            <a:pPr indent="-228600" lvl="1" marL="914400" marR="0" rtl="0" algn="l">
              <a:lnSpc>
                <a:spcPct val="100000"/>
              </a:lnSpc>
              <a:spcBef>
                <a:spcPts val="600"/>
              </a:spcBef>
              <a:spcAft>
                <a:spcPts val="0"/>
              </a:spcAft>
            </a:pPr>
            <a:r>
              <a:rPr lang="en"/>
              <a:t>The default is that the user will never be suspended.</a:t>
            </a:r>
          </a:p>
          <a:p>
            <a:pPr indent="-228600" lvl="1" marL="914400" marR="0" rtl="0" algn="l">
              <a:lnSpc>
                <a:spcPct val="100000"/>
              </a:lnSpc>
              <a:spcBef>
                <a:spcPts val="600"/>
              </a:spcBef>
              <a:spcAft>
                <a:spcPts val="0"/>
              </a:spcAft>
            </a:pPr>
            <a:r>
              <a:rPr lang="en"/>
              <a:t>The valid range is from 0 to 10 attempts.</a:t>
            </a:r>
          </a:p>
          <a:p>
            <a:pPr lvl="0" marR="0" rtl="0" algn="l">
              <a:lnSpc>
                <a:spcPct val="100000"/>
              </a:lnSpc>
              <a:spcBef>
                <a:spcPts val="600"/>
              </a:spcBef>
              <a:spcAft>
                <a:spcPts val="0"/>
              </a:spcAft>
              <a:buNone/>
            </a:pPr>
            <a:r>
              <a:t/>
            </a:r>
            <a:endParaRPr b="1"/>
          </a:p>
        </p:txBody>
      </p:sp>
      <p:sp>
        <p:nvSpPr>
          <p:cNvPr id="373" name="Shape 373"/>
          <p:cNvSpPr txBox="1"/>
          <p:nvPr>
            <p:ph idx="2" type="body"/>
          </p:nvPr>
        </p:nvSpPr>
        <p:spPr>
          <a:xfrm>
            <a:off x="226200" y="4260525"/>
            <a:ext cx="8691600" cy="2087099"/>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b="1" lang="en"/>
              <a:t>Problem: “never” is not testable. </a:t>
            </a:r>
          </a:p>
          <a:p>
            <a:pPr lvl="0" marR="0" rtl="0" algn="l">
              <a:lnSpc>
                <a:spcPct val="100000"/>
              </a:lnSpc>
              <a:spcBef>
                <a:spcPts val="600"/>
              </a:spcBef>
              <a:spcAft>
                <a:spcPts val="0"/>
              </a:spcAft>
              <a:buNone/>
            </a:pPr>
            <a:r>
              <a:rPr b="1" lang="en"/>
              <a:t>(same for “always”)</a:t>
            </a:r>
          </a:p>
        </p:txBody>
      </p:sp>
      <p:sp>
        <p:nvSpPr>
          <p:cNvPr id="374" name="Shape 3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74650"/>
            <a:ext cx="8625299" cy="1143000"/>
          </a:xfrm>
          <a:prstGeom prst="rect">
            <a:avLst/>
          </a:prstGeom>
        </p:spPr>
        <p:txBody>
          <a:bodyPr anchorCtr="0" anchor="b" bIns="91425" lIns="91425" rIns="91425" tIns="91425">
            <a:noAutofit/>
          </a:bodyPr>
          <a:lstStyle/>
          <a:p>
            <a:pPr lvl="0" rtl="0">
              <a:spcBef>
                <a:spcPts val="0"/>
              </a:spcBef>
              <a:buNone/>
            </a:pPr>
            <a:r>
              <a:rPr lang="en"/>
              <a:t>Patient Management System</a:t>
            </a:r>
          </a:p>
        </p:txBody>
      </p:sp>
      <p:sp>
        <p:nvSpPr>
          <p:cNvPr id="380" name="Shape 380"/>
          <p:cNvSpPr txBox="1"/>
          <p:nvPr>
            <p:ph idx="1" type="body"/>
          </p:nvPr>
        </p:nvSpPr>
        <p:spPr>
          <a:xfrm>
            <a:off x="457200" y="1600200"/>
            <a:ext cx="8691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Consider related requirements for a patient management system:</a:t>
            </a:r>
          </a:p>
          <a:p>
            <a:pPr indent="-228600" lvl="0" marL="457200" marR="0" rtl="0" algn="l">
              <a:lnSpc>
                <a:spcPct val="100000"/>
              </a:lnSpc>
              <a:spcBef>
                <a:spcPts val="600"/>
              </a:spcBef>
              <a:spcAft>
                <a:spcPts val="0"/>
              </a:spcAft>
            </a:pPr>
            <a:r>
              <a:rPr lang="en"/>
              <a:t>If a patient is known to be allergic to any particular medication, then prescription of that medication shall result in a warning message being issued to the system user.</a:t>
            </a:r>
          </a:p>
          <a:p>
            <a:pPr indent="-228600" lvl="0" marL="457200" marR="0" rtl="0" algn="l">
              <a:lnSpc>
                <a:spcPct val="100000"/>
              </a:lnSpc>
              <a:spcBef>
                <a:spcPts val="600"/>
              </a:spcBef>
              <a:spcAft>
                <a:spcPts val="0"/>
              </a:spcAft>
            </a:pPr>
            <a:r>
              <a:rPr lang="en"/>
              <a:t>If a prescriber chooses to ignore an allergy warning, they shall provide a reason why this has been ignored. </a:t>
            </a:r>
          </a:p>
          <a:p>
            <a:pPr lvl="0" marR="0" rtl="0" algn="l">
              <a:lnSpc>
                <a:spcPct val="100000"/>
              </a:lnSpc>
              <a:spcBef>
                <a:spcPts val="600"/>
              </a:spcBef>
              <a:spcAft>
                <a:spcPts val="0"/>
              </a:spcAft>
              <a:buNone/>
            </a:pPr>
            <a:r>
              <a:t/>
            </a:r>
            <a:endParaRPr b="1"/>
          </a:p>
        </p:txBody>
      </p:sp>
      <p:sp>
        <p:nvSpPr>
          <p:cNvPr id="381" name="Shape 3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type="title"/>
          </p:nvPr>
        </p:nvSpPr>
        <p:spPr>
          <a:xfrm>
            <a:off x="457200" y="274650"/>
            <a:ext cx="8625299" cy="1143000"/>
          </a:xfrm>
          <a:prstGeom prst="rect">
            <a:avLst/>
          </a:prstGeom>
        </p:spPr>
        <p:txBody>
          <a:bodyPr anchorCtr="0" anchor="b" bIns="91425" lIns="91425" rIns="91425" tIns="91425">
            <a:noAutofit/>
          </a:bodyPr>
          <a:lstStyle/>
          <a:p>
            <a:pPr lvl="0" rtl="0">
              <a:spcBef>
                <a:spcPts val="0"/>
              </a:spcBef>
              <a:buNone/>
            </a:pPr>
            <a:r>
              <a:rPr lang="en"/>
              <a:t>Patient Management System Tests</a:t>
            </a:r>
          </a:p>
        </p:txBody>
      </p:sp>
      <p:sp>
        <p:nvSpPr>
          <p:cNvPr id="387" name="Shape 387"/>
          <p:cNvSpPr txBox="1"/>
          <p:nvPr>
            <p:ph idx="1" type="body"/>
          </p:nvPr>
        </p:nvSpPr>
        <p:spPr>
          <a:xfrm>
            <a:off x="457200" y="1600200"/>
            <a:ext cx="8691600"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800"/>
              <a:t>Some possible tests include:</a:t>
            </a:r>
          </a:p>
          <a:p>
            <a:pPr indent="-228600" lvl="0" marL="457200" marR="0" rtl="0" algn="l">
              <a:lnSpc>
                <a:spcPct val="100000"/>
              </a:lnSpc>
              <a:spcBef>
                <a:spcPts val="600"/>
              </a:spcBef>
              <a:spcAft>
                <a:spcPts val="0"/>
              </a:spcAft>
              <a:buSzPct val="100000"/>
            </a:pPr>
            <a:r>
              <a:rPr lang="en" sz="2000"/>
              <a:t>Set up a patient record with no known allergies. Prescribe medication for allergies that are known to exist. Check that a warning message is not issued by the system.</a:t>
            </a:r>
          </a:p>
          <a:p>
            <a:pPr indent="-228600" lvl="0" marL="457200" marR="0" rtl="0" algn="l">
              <a:lnSpc>
                <a:spcPct val="100000"/>
              </a:lnSpc>
              <a:spcBef>
                <a:spcPts val="600"/>
              </a:spcBef>
              <a:spcAft>
                <a:spcPts val="0"/>
              </a:spcAft>
              <a:buSzPct val="100000"/>
            </a:pPr>
            <a:r>
              <a:rPr lang="en" sz="2000"/>
              <a:t>Set up a patient record with a known allergy. Prescribe the medication they are allergic to, and check that a warning is issued.</a:t>
            </a:r>
          </a:p>
          <a:p>
            <a:pPr indent="-228600" lvl="0" marL="457200" marR="0" rtl="0" algn="l">
              <a:lnSpc>
                <a:spcPct val="100000"/>
              </a:lnSpc>
              <a:spcBef>
                <a:spcPts val="600"/>
              </a:spcBef>
              <a:spcAft>
                <a:spcPts val="0"/>
              </a:spcAft>
              <a:buSzPct val="100000"/>
            </a:pPr>
            <a:r>
              <a:rPr lang="en" sz="2000"/>
              <a:t>Set up a patient record where allergies to two or more drugs are recorded. Prescribe both separately and check that the correct warning is issued for each.</a:t>
            </a:r>
          </a:p>
          <a:p>
            <a:pPr indent="-228600" lvl="0" marL="457200" marR="0" rtl="0" algn="l">
              <a:lnSpc>
                <a:spcPct val="100000"/>
              </a:lnSpc>
              <a:spcBef>
                <a:spcPts val="600"/>
              </a:spcBef>
              <a:spcAft>
                <a:spcPts val="0"/>
              </a:spcAft>
              <a:buSzPct val="100000"/>
            </a:pPr>
            <a:r>
              <a:rPr lang="en" sz="2000"/>
              <a:t>Prescribe both drugs at once and check that both warnings are issued.</a:t>
            </a:r>
          </a:p>
          <a:p>
            <a:pPr indent="-228600" lvl="0" marL="457200" marR="0" rtl="0" algn="l">
              <a:lnSpc>
                <a:spcPct val="100000"/>
              </a:lnSpc>
              <a:spcBef>
                <a:spcPts val="600"/>
              </a:spcBef>
              <a:spcAft>
                <a:spcPts val="0"/>
              </a:spcAft>
              <a:buSzPct val="100000"/>
            </a:pPr>
            <a:r>
              <a:rPr lang="en" sz="2000"/>
              <a:t>Prescribe a drug that issues a warning and overrule the warning. Check that the system requires the user to provide information explaining why the warning was overruled.</a:t>
            </a:r>
          </a:p>
          <a:p>
            <a:pPr lvl="0" marR="0" rtl="0" algn="l">
              <a:lnSpc>
                <a:spcPct val="100000"/>
              </a:lnSpc>
              <a:spcBef>
                <a:spcPts val="600"/>
              </a:spcBef>
              <a:spcAft>
                <a:spcPts val="0"/>
              </a:spcAft>
              <a:buNone/>
            </a:pPr>
            <a:r>
              <a:t/>
            </a:r>
            <a:endParaRPr sz="2000"/>
          </a:p>
        </p:txBody>
      </p:sp>
      <p:sp>
        <p:nvSpPr>
          <p:cNvPr id="388" name="Shape 3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Grocery Store System Scenario</a:t>
            </a:r>
          </a:p>
        </p:txBody>
      </p:sp>
      <p:sp>
        <p:nvSpPr>
          <p:cNvPr id="94" name="Shape 94"/>
          <p:cNvSpPr txBox="1"/>
          <p:nvPr>
            <p:ph idx="1" type="body"/>
          </p:nvPr>
        </p:nvSpPr>
        <p:spPr>
          <a:xfrm>
            <a:off x="457200" y="1600200"/>
            <a:ext cx="8538599" cy="45546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2400"/>
              <a:t>Scenario: Buy Item </a:t>
            </a:r>
          </a:p>
          <a:p>
            <a:pPr indent="-228600" lvl="0" marL="457200" marR="0" rtl="0" algn="l">
              <a:lnSpc>
                <a:spcPct val="100000"/>
              </a:lnSpc>
              <a:spcBef>
                <a:spcPts val="600"/>
              </a:spcBef>
              <a:spcAft>
                <a:spcPts val="0"/>
              </a:spcAft>
              <a:buSzPct val="100000"/>
            </a:pPr>
            <a:r>
              <a:rPr b="1" lang="en" sz="2400"/>
              <a:t>Actors: </a:t>
            </a:r>
          </a:p>
          <a:p>
            <a:pPr indent="-228600" lvl="1" marL="914400" marR="0" rtl="0" algn="l">
              <a:lnSpc>
                <a:spcPct val="100000"/>
              </a:lnSpc>
              <a:spcBef>
                <a:spcPts val="600"/>
              </a:spcBef>
              <a:spcAft>
                <a:spcPts val="0"/>
              </a:spcAft>
              <a:buSzPct val="100000"/>
            </a:pPr>
            <a:r>
              <a:rPr lang="en" sz="2000"/>
              <a:t>Customer (initiator), Cashier</a:t>
            </a:r>
          </a:p>
          <a:p>
            <a:pPr indent="-228600" lvl="0" marL="457200" marR="0" rtl="0" algn="l">
              <a:lnSpc>
                <a:spcPct val="100000"/>
              </a:lnSpc>
              <a:spcBef>
                <a:spcPts val="600"/>
              </a:spcBef>
              <a:spcAft>
                <a:spcPts val="0"/>
              </a:spcAft>
              <a:buSzPct val="100000"/>
            </a:pPr>
            <a:r>
              <a:rPr b="1" lang="en" sz="2400"/>
              <a:t>Description:</a:t>
            </a:r>
          </a:p>
          <a:p>
            <a:pPr indent="-228600" lvl="1" marL="914400" marR="0" rtl="0" algn="l">
              <a:lnSpc>
                <a:spcPct val="100000"/>
              </a:lnSpc>
              <a:spcBef>
                <a:spcPts val="600"/>
              </a:spcBef>
              <a:spcAft>
                <a:spcPts val="0"/>
              </a:spcAft>
              <a:buSzPct val="100000"/>
            </a:pPr>
            <a:r>
              <a:rPr lang="en" sz="2000"/>
              <a:t>The Customer arrives at the checkout with items to purchase.</a:t>
            </a:r>
          </a:p>
          <a:p>
            <a:pPr indent="-228600" lvl="1" marL="914400" marR="0" rtl="0" algn="l">
              <a:lnSpc>
                <a:spcPct val="100000"/>
              </a:lnSpc>
              <a:spcBef>
                <a:spcPts val="600"/>
              </a:spcBef>
              <a:spcAft>
                <a:spcPts val="0"/>
              </a:spcAft>
              <a:buSzPct val="100000"/>
            </a:pPr>
            <a:r>
              <a:rPr lang="en" sz="2000"/>
              <a:t>For each item, the Cashier records the item and the software updates the payment total.</a:t>
            </a:r>
          </a:p>
          <a:p>
            <a:pPr indent="-228600" lvl="1" marL="914400" marR="0" rtl="0" algn="l">
              <a:lnSpc>
                <a:spcPct val="100000"/>
              </a:lnSpc>
              <a:spcBef>
                <a:spcPts val="600"/>
              </a:spcBef>
              <a:spcAft>
                <a:spcPts val="0"/>
              </a:spcAft>
              <a:buSzPct val="100000"/>
            </a:pPr>
            <a:r>
              <a:rPr lang="en" sz="2000"/>
              <a:t>The Cashier accepts payment in either cash or credit card form and records payment information in the software.</a:t>
            </a:r>
          </a:p>
          <a:p>
            <a:pPr indent="-228600" lvl="1" marL="914400" marR="0" rtl="0" algn="l">
              <a:lnSpc>
                <a:spcPct val="100000"/>
              </a:lnSpc>
              <a:spcBef>
                <a:spcPts val="600"/>
              </a:spcBef>
              <a:spcAft>
                <a:spcPts val="0"/>
              </a:spcAft>
              <a:buSzPct val="100000"/>
            </a:pPr>
            <a:r>
              <a:rPr lang="en" sz="2000"/>
              <a:t>If payment is successful, the software will print a receipt and the Customer collects the items and leaves the store.</a:t>
            </a:r>
          </a:p>
          <a:p>
            <a:pPr lvl="0" marR="0" rtl="0" algn="l">
              <a:lnSpc>
                <a:spcPct val="100000"/>
              </a:lnSpc>
              <a:spcBef>
                <a:spcPts val="600"/>
              </a:spcBef>
              <a:spcAft>
                <a:spcPts val="0"/>
              </a:spcAft>
              <a:buNone/>
            </a:pPr>
            <a:r>
              <a:t/>
            </a:r>
            <a:endParaRPr b="1" sz="2400"/>
          </a:p>
        </p:txBody>
      </p:sp>
      <p:sp>
        <p:nvSpPr>
          <p:cNvPr id="95" name="Shape 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1"/>
                                        <p:tgtEl>
                                          <p:spTgt spid="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animEffect filter="fade" transition="in">
                                      <p:cBhvr>
                                        <p:cTn dur="1"/>
                                        <p:tgtEl>
                                          <p:spTgt spid="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animEffect filter="fade" transition="in">
                                      <p:cBhvr>
                                        <p:cTn dur="1"/>
                                        <p:tgtEl>
                                          <p:spTgt spid="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6" st="6"/>
                                            </p:txEl>
                                          </p:spTgt>
                                        </p:tgtEl>
                                        <p:attrNameLst>
                                          <p:attrName>style.visibility</p:attrName>
                                        </p:attrNameLst>
                                      </p:cBhvr>
                                      <p:to>
                                        <p:strVal val="visible"/>
                                      </p:to>
                                    </p:set>
                                    <p:animEffect filter="fade" transition="in">
                                      <p:cBhvr>
                                        <p:cTn dur="1"/>
                                        <p:tgtEl>
                                          <p:spTgt spid="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7" st="7"/>
                                            </p:txEl>
                                          </p:spTgt>
                                        </p:tgtEl>
                                        <p:attrNameLst>
                                          <p:attrName>style.visibility</p:attrName>
                                        </p:attrNameLst>
                                      </p:cBhvr>
                                      <p:to>
                                        <p:strVal val="visible"/>
                                      </p:to>
                                    </p:set>
                                    <p:animEffect filter="fade" transition="in">
                                      <p:cBhvr>
                                        <p:cTn dur="1"/>
                                        <p:tgtEl>
                                          <p:spTgt spid="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8" st="8"/>
                                            </p:txEl>
                                          </p:spTgt>
                                        </p:tgtEl>
                                        <p:attrNameLst>
                                          <p:attrName>style.visibility</p:attrName>
                                        </p:attrNameLst>
                                      </p:cBhvr>
                                      <p:to>
                                        <p:strVal val="visible"/>
                                      </p:to>
                                    </p:set>
                                    <p:animEffect filter="fade" transition="in">
                                      <p:cBhvr>
                                        <p:cTn dur="1"/>
                                        <p:tgtEl>
                                          <p:spTgt spid="9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457200" y="274650"/>
            <a:ext cx="8625299" cy="1143000"/>
          </a:xfrm>
          <a:prstGeom prst="rect">
            <a:avLst/>
          </a:prstGeom>
        </p:spPr>
        <p:txBody>
          <a:bodyPr anchorCtr="0" anchor="b" bIns="91425" lIns="91425" rIns="91425" tIns="91425">
            <a:noAutofit/>
          </a:bodyPr>
          <a:lstStyle/>
          <a:p>
            <a:pPr lvl="0" rtl="0">
              <a:spcBef>
                <a:spcPts val="0"/>
              </a:spcBef>
              <a:buNone/>
            </a:pPr>
            <a:r>
              <a:rPr lang="en"/>
              <a:t>How Many Tests Do You Need?</a:t>
            </a:r>
          </a:p>
        </p:txBody>
      </p:sp>
      <p:sp>
        <p:nvSpPr>
          <p:cNvPr id="394" name="Shape 394"/>
          <p:cNvSpPr txBox="1"/>
          <p:nvPr>
            <p:ph idx="1" type="body"/>
          </p:nvPr>
        </p:nvSpPr>
        <p:spPr>
          <a:xfrm>
            <a:off x="457200" y="1600200"/>
            <a:ext cx="8691600"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Testing a requirement does not mean writing a single test. </a:t>
            </a:r>
          </a:p>
          <a:p>
            <a:pPr indent="-228600" lvl="0" marL="457200" marR="0" rtl="0" algn="l">
              <a:lnSpc>
                <a:spcPct val="100000"/>
              </a:lnSpc>
              <a:spcBef>
                <a:spcPts val="600"/>
              </a:spcBef>
              <a:spcAft>
                <a:spcPts val="0"/>
              </a:spcAft>
            </a:pPr>
            <a:r>
              <a:rPr lang="en"/>
              <a:t>You normally have to write several tests to ensure that the requirement holds. </a:t>
            </a:r>
          </a:p>
          <a:p>
            <a:pPr indent="-228600" lvl="1" marL="914400" marR="0" rtl="0" algn="l">
              <a:lnSpc>
                <a:spcPct val="100000"/>
              </a:lnSpc>
              <a:spcBef>
                <a:spcPts val="600"/>
              </a:spcBef>
              <a:spcAft>
                <a:spcPts val="0"/>
              </a:spcAft>
            </a:pPr>
            <a:r>
              <a:rPr lang="en"/>
              <a:t>What are the different conditions that the requirement must hold under?</a:t>
            </a:r>
          </a:p>
          <a:p>
            <a:pPr indent="-228600" lvl="0" marL="457200" marR="0" rtl="0" algn="l">
              <a:lnSpc>
                <a:spcPct val="100000"/>
              </a:lnSpc>
              <a:spcBef>
                <a:spcPts val="600"/>
              </a:spcBef>
              <a:spcAft>
                <a:spcPts val="0"/>
              </a:spcAft>
            </a:pPr>
            <a:r>
              <a:rPr lang="en"/>
              <a:t>Maintain traceability links from tests to the requirements they cover.</a:t>
            </a:r>
          </a:p>
        </p:txBody>
      </p:sp>
      <p:sp>
        <p:nvSpPr>
          <p:cNvPr id="395" name="Shape 3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ph type="title"/>
          </p:nvPr>
        </p:nvSpPr>
        <p:spPr>
          <a:xfrm>
            <a:off x="457200" y="274650"/>
            <a:ext cx="8625299" cy="1143000"/>
          </a:xfrm>
          <a:prstGeom prst="rect">
            <a:avLst/>
          </a:prstGeom>
        </p:spPr>
        <p:txBody>
          <a:bodyPr anchorCtr="0" anchor="b" bIns="91425" lIns="91425" rIns="91425" tIns="91425">
            <a:noAutofit/>
          </a:bodyPr>
          <a:lstStyle/>
          <a:p>
            <a:pPr lvl="0" rtl="0">
              <a:spcBef>
                <a:spcPts val="0"/>
              </a:spcBef>
              <a:buNone/>
            </a:pPr>
            <a:r>
              <a:rPr lang="en"/>
              <a:t>Scenario Testing</a:t>
            </a:r>
          </a:p>
        </p:txBody>
      </p:sp>
      <p:sp>
        <p:nvSpPr>
          <p:cNvPr id="401" name="Shape 401"/>
          <p:cNvSpPr txBox="1"/>
          <p:nvPr>
            <p:ph idx="1" type="body"/>
          </p:nvPr>
        </p:nvSpPr>
        <p:spPr>
          <a:xfrm>
            <a:off x="457200" y="1600200"/>
            <a:ext cx="8691600"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One method of testing is to use </a:t>
            </a:r>
            <a:r>
              <a:rPr b="1" lang="en"/>
              <a:t>scenarios</a:t>
            </a:r>
            <a:r>
              <a:rPr lang="en"/>
              <a:t> to develop test cases for the system.</a:t>
            </a:r>
          </a:p>
          <a:p>
            <a:pPr indent="-228600" lvl="0" marL="457200" marR="0" rtl="0" algn="l">
              <a:lnSpc>
                <a:spcPct val="100000"/>
              </a:lnSpc>
              <a:spcBef>
                <a:spcPts val="600"/>
              </a:spcBef>
              <a:spcAft>
                <a:spcPts val="0"/>
              </a:spcAft>
            </a:pPr>
            <a:r>
              <a:rPr lang="en"/>
              <a:t>Stories that describe one way in which a system might be used.</a:t>
            </a:r>
          </a:p>
          <a:p>
            <a:pPr indent="-228600" lvl="1" marL="914400" marR="0" rtl="0" algn="l">
              <a:lnSpc>
                <a:spcPct val="100000"/>
              </a:lnSpc>
              <a:spcBef>
                <a:spcPts val="600"/>
              </a:spcBef>
              <a:spcAft>
                <a:spcPts val="0"/>
              </a:spcAft>
            </a:pPr>
            <a:r>
              <a:rPr lang="en"/>
              <a:t>Use-cases, user stories, sequences of user interactions.</a:t>
            </a:r>
          </a:p>
          <a:p>
            <a:pPr indent="-228600" lvl="0" marL="457200" marR="0" rtl="0" algn="l">
              <a:lnSpc>
                <a:spcPct val="100000"/>
              </a:lnSpc>
              <a:spcBef>
                <a:spcPts val="600"/>
              </a:spcBef>
              <a:spcAft>
                <a:spcPts val="0"/>
              </a:spcAft>
            </a:pPr>
            <a:r>
              <a:rPr lang="en"/>
              <a:t>Stories should be complex and credible.</a:t>
            </a:r>
          </a:p>
          <a:p>
            <a:pPr indent="-228600" lvl="0" marL="457200" marR="0" rtl="0" algn="l">
              <a:lnSpc>
                <a:spcPct val="100000"/>
              </a:lnSpc>
              <a:spcBef>
                <a:spcPts val="600"/>
              </a:spcBef>
              <a:spcAft>
                <a:spcPts val="0"/>
              </a:spcAft>
            </a:pPr>
            <a:r>
              <a:rPr lang="en"/>
              <a:t>Should be easy to evaluate.</a:t>
            </a:r>
          </a:p>
        </p:txBody>
      </p:sp>
      <p:sp>
        <p:nvSpPr>
          <p:cNvPr id="402" name="Shape 4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457200" y="274650"/>
            <a:ext cx="8625299" cy="1143000"/>
          </a:xfrm>
          <a:prstGeom prst="rect">
            <a:avLst/>
          </a:prstGeom>
        </p:spPr>
        <p:txBody>
          <a:bodyPr anchorCtr="0" anchor="b" bIns="91425" lIns="91425" rIns="91425" tIns="91425">
            <a:noAutofit/>
          </a:bodyPr>
          <a:lstStyle/>
          <a:p>
            <a:pPr lvl="0" rtl="0">
              <a:spcBef>
                <a:spcPts val="0"/>
              </a:spcBef>
              <a:buNone/>
            </a:pPr>
            <a:r>
              <a:rPr lang="en"/>
              <a:t>Scenario Example</a:t>
            </a:r>
          </a:p>
        </p:txBody>
      </p:sp>
      <p:sp>
        <p:nvSpPr>
          <p:cNvPr id="408" name="Shape 408"/>
          <p:cNvSpPr txBox="1"/>
          <p:nvPr>
            <p:ph idx="1" type="body"/>
          </p:nvPr>
        </p:nvSpPr>
        <p:spPr>
          <a:xfrm>
            <a:off x="457200" y="1600200"/>
            <a:ext cx="8691600"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b="1" lang="en" sz="2000"/>
              <a:t>For the patient management system:</a:t>
            </a:r>
          </a:p>
          <a:p>
            <a:pPr marR="0" rtl="0" algn="l">
              <a:lnSpc>
                <a:spcPct val="100000"/>
              </a:lnSpc>
              <a:spcBef>
                <a:spcPts val="600"/>
              </a:spcBef>
              <a:spcAft>
                <a:spcPts val="0"/>
              </a:spcAft>
              <a:buNone/>
            </a:pPr>
            <a:r>
              <a:rPr lang="en" sz="1800"/>
              <a:t>Kate is a nurse. One of her responsibilities is to visit patients at home to check on the progress of their treatment. On a day for home visits, Kate logs into the PMS and uses it to print her schedule of home visits for that day, along with summary information about the patients to be visited. She requests that the records for these patients be downloaded to her tablet. She is prompted for her password to encrypt the records for the tablet.</a:t>
            </a:r>
          </a:p>
          <a:p>
            <a:pPr marR="0" rtl="0" algn="l">
              <a:lnSpc>
                <a:spcPct val="100000"/>
              </a:lnSpc>
              <a:spcBef>
                <a:spcPts val="600"/>
              </a:spcBef>
              <a:spcAft>
                <a:spcPts val="0"/>
              </a:spcAft>
              <a:buNone/>
            </a:pPr>
            <a:r>
              <a:rPr lang="en" sz="1800"/>
              <a:t>One of the patients, Jim, is being treated for depression. Jim feels that the medicine is keeping him awake at night. Kate looks up Jim’s record and is prompted for her key phrase to decrypt the record. She checks the drug prescribed and queries its side effects. She notes the problem in Jim’s record and enters a prompt to call him when she gets back to the office to schedule an appointment with a physician. The system re-encrypts Jim’s record.</a:t>
            </a:r>
          </a:p>
          <a:p>
            <a:pPr lvl="0" marR="0" rtl="0" algn="l">
              <a:lnSpc>
                <a:spcPct val="100000"/>
              </a:lnSpc>
              <a:spcBef>
                <a:spcPts val="600"/>
              </a:spcBef>
              <a:spcAft>
                <a:spcPts val="0"/>
              </a:spcAft>
              <a:buNone/>
            </a:pPr>
            <a:r>
              <a:rPr lang="en" sz="1800"/>
              <a:t>After finishing her consultations, Kate uploads her records to the database. The system generates a call list for Kate of those patients who need to schedule a follow-up appointment. </a:t>
            </a:r>
          </a:p>
        </p:txBody>
      </p:sp>
      <p:sp>
        <p:nvSpPr>
          <p:cNvPr id="409" name="Shape 4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457200" y="274650"/>
            <a:ext cx="8625299" cy="1143000"/>
          </a:xfrm>
          <a:prstGeom prst="rect">
            <a:avLst/>
          </a:prstGeom>
        </p:spPr>
        <p:txBody>
          <a:bodyPr anchorCtr="0" anchor="b" bIns="91425" lIns="91425" rIns="91425" tIns="91425">
            <a:noAutofit/>
          </a:bodyPr>
          <a:lstStyle/>
          <a:p>
            <a:pPr lvl="0" rtl="0">
              <a:spcBef>
                <a:spcPts val="0"/>
              </a:spcBef>
              <a:buNone/>
            </a:pPr>
            <a:r>
              <a:rPr lang="en"/>
              <a:t>Patient System - Features Tested</a:t>
            </a:r>
          </a:p>
        </p:txBody>
      </p:sp>
      <p:sp>
        <p:nvSpPr>
          <p:cNvPr id="415" name="Shape 415"/>
          <p:cNvSpPr txBox="1"/>
          <p:nvPr>
            <p:ph idx="1" type="body"/>
          </p:nvPr>
        </p:nvSpPr>
        <p:spPr>
          <a:xfrm>
            <a:off x="457200" y="1600200"/>
            <a:ext cx="8691600"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800"/>
              <a:t>This single scenario would test:</a:t>
            </a:r>
          </a:p>
          <a:p>
            <a:pPr indent="-228600" lvl="0" marL="457200" marR="0" rtl="0" algn="l">
              <a:lnSpc>
                <a:spcPct val="100000"/>
              </a:lnSpc>
              <a:spcBef>
                <a:spcPts val="600"/>
              </a:spcBef>
              <a:spcAft>
                <a:spcPts val="0"/>
              </a:spcAft>
              <a:buSzPct val="100000"/>
            </a:pPr>
            <a:r>
              <a:rPr lang="en" sz="2800"/>
              <a:t>Authentication</a:t>
            </a:r>
          </a:p>
          <a:p>
            <a:pPr indent="-228600" lvl="0" marL="457200" marR="0" rtl="0" algn="l">
              <a:lnSpc>
                <a:spcPct val="100000"/>
              </a:lnSpc>
              <a:spcBef>
                <a:spcPts val="600"/>
              </a:spcBef>
              <a:spcAft>
                <a:spcPts val="0"/>
              </a:spcAft>
              <a:buSzPct val="100000"/>
            </a:pPr>
            <a:r>
              <a:rPr lang="en" sz="2800"/>
              <a:t>Downloading to a mobile device and uploading changes</a:t>
            </a:r>
          </a:p>
          <a:p>
            <a:pPr indent="-228600" lvl="0" marL="457200" marR="0" rtl="0" algn="l">
              <a:lnSpc>
                <a:spcPct val="100000"/>
              </a:lnSpc>
              <a:spcBef>
                <a:spcPts val="600"/>
              </a:spcBef>
              <a:spcAft>
                <a:spcPts val="0"/>
              </a:spcAft>
              <a:buSzPct val="100000"/>
            </a:pPr>
            <a:r>
              <a:rPr lang="en" sz="2800"/>
              <a:t>Home visit scheduling</a:t>
            </a:r>
          </a:p>
          <a:p>
            <a:pPr indent="-228600" lvl="0" marL="457200" marR="0" rtl="0" algn="l">
              <a:lnSpc>
                <a:spcPct val="100000"/>
              </a:lnSpc>
              <a:spcBef>
                <a:spcPts val="600"/>
              </a:spcBef>
              <a:spcAft>
                <a:spcPts val="0"/>
              </a:spcAft>
              <a:buSzPct val="100000"/>
            </a:pPr>
            <a:r>
              <a:rPr lang="en" sz="2800"/>
              <a:t>Encryption and decryption of patient records on a mobile device</a:t>
            </a:r>
          </a:p>
          <a:p>
            <a:pPr indent="-228600" lvl="0" marL="457200" marR="0" rtl="0" algn="l">
              <a:lnSpc>
                <a:spcPct val="100000"/>
              </a:lnSpc>
              <a:spcBef>
                <a:spcPts val="600"/>
              </a:spcBef>
              <a:spcAft>
                <a:spcPts val="0"/>
              </a:spcAft>
              <a:buSzPct val="100000"/>
            </a:pPr>
            <a:r>
              <a:rPr lang="en" sz="2800"/>
              <a:t>Record retrieval and modification</a:t>
            </a:r>
          </a:p>
          <a:p>
            <a:pPr indent="-228600" lvl="0" marL="457200" marR="0" rtl="0" algn="l">
              <a:lnSpc>
                <a:spcPct val="100000"/>
              </a:lnSpc>
              <a:spcBef>
                <a:spcPts val="600"/>
              </a:spcBef>
              <a:spcAft>
                <a:spcPts val="0"/>
              </a:spcAft>
              <a:buSzPct val="100000"/>
            </a:pPr>
            <a:r>
              <a:rPr lang="en" sz="2800"/>
              <a:t>Links with drug database</a:t>
            </a:r>
          </a:p>
          <a:p>
            <a:pPr indent="-228600" lvl="0" marL="457200" marR="0" rtl="0" algn="l">
              <a:lnSpc>
                <a:spcPct val="100000"/>
              </a:lnSpc>
              <a:spcBef>
                <a:spcPts val="600"/>
              </a:spcBef>
              <a:spcAft>
                <a:spcPts val="0"/>
              </a:spcAft>
              <a:buSzPct val="100000"/>
            </a:pPr>
            <a:r>
              <a:rPr lang="en" sz="2800"/>
              <a:t>System for call prompting</a:t>
            </a:r>
          </a:p>
          <a:p>
            <a:pPr lvl="0" marR="0" rtl="0" algn="l">
              <a:lnSpc>
                <a:spcPct val="100000"/>
              </a:lnSpc>
              <a:spcBef>
                <a:spcPts val="600"/>
              </a:spcBef>
              <a:spcAft>
                <a:spcPts val="0"/>
              </a:spcAft>
              <a:buNone/>
            </a:pPr>
            <a:r>
              <a:t/>
            </a:r>
            <a:endParaRPr sz="2800"/>
          </a:p>
        </p:txBody>
      </p:sp>
      <p:sp>
        <p:nvSpPr>
          <p:cNvPr id="416" name="Shape 4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74650"/>
            <a:ext cx="8625299" cy="1143000"/>
          </a:xfrm>
          <a:prstGeom prst="rect">
            <a:avLst/>
          </a:prstGeom>
        </p:spPr>
        <p:txBody>
          <a:bodyPr anchorCtr="0" anchor="b" bIns="91425" lIns="91425" rIns="91425" tIns="91425">
            <a:noAutofit/>
          </a:bodyPr>
          <a:lstStyle/>
          <a:p>
            <a:pPr lvl="0" rtl="0">
              <a:spcBef>
                <a:spcPts val="0"/>
              </a:spcBef>
              <a:buNone/>
            </a:pPr>
            <a:r>
              <a:rPr lang="en"/>
              <a:t>Outcomes of Scenario Testing</a:t>
            </a:r>
          </a:p>
        </p:txBody>
      </p:sp>
      <p:sp>
        <p:nvSpPr>
          <p:cNvPr id="422" name="Shape 422"/>
          <p:cNvSpPr txBox="1"/>
          <p:nvPr>
            <p:ph idx="1" type="body"/>
          </p:nvPr>
        </p:nvSpPr>
        <p:spPr>
          <a:xfrm>
            <a:off x="457200" y="1600200"/>
            <a:ext cx="8691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Tester can take scenario and vary the inputs to test different outcomes.</a:t>
            </a:r>
          </a:p>
          <a:p>
            <a:pPr indent="-228600" lvl="0" marL="457200" marR="0" rtl="0" algn="l">
              <a:lnSpc>
                <a:spcPct val="100000"/>
              </a:lnSpc>
              <a:spcBef>
                <a:spcPts val="600"/>
              </a:spcBef>
              <a:spcAft>
                <a:spcPts val="0"/>
              </a:spcAft>
            </a:pPr>
            <a:r>
              <a:rPr lang="en"/>
              <a:t>Each scenario covers multiple requirements, and also ensures that combinations of requirements work correctly.</a:t>
            </a:r>
          </a:p>
          <a:p>
            <a:pPr indent="-228600" lvl="0" marL="457200" marR="0" rtl="0" algn="l">
              <a:lnSpc>
                <a:spcPct val="100000"/>
              </a:lnSpc>
              <a:spcBef>
                <a:spcPts val="600"/>
              </a:spcBef>
              <a:spcAft>
                <a:spcPts val="0"/>
              </a:spcAft>
            </a:pPr>
            <a:r>
              <a:rPr lang="en"/>
              <a:t>Warning - </a:t>
            </a:r>
          </a:p>
          <a:p>
            <a:pPr indent="-228600" lvl="1" marL="914400" marR="0" rtl="0" algn="l">
              <a:lnSpc>
                <a:spcPct val="100000"/>
              </a:lnSpc>
              <a:spcBef>
                <a:spcPts val="600"/>
              </a:spcBef>
              <a:spcAft>
                <a:spcPts val="0"/>
              </a:spcAft>
            </a:pPr>
            <a:r>
              <a:rPr lang="en"/>
              <a:t>Traceability is difficult. Need to maintain careful links from scenarios to requirements. </a:t>
            </a:r>
          </a:p>
          <a:p>
            <a:pPr indent="-228600" lvl="1" marL="914400" marR="0" rtl="0" algn="l">
              <a:lnSpc>
                <a:spcPct val="100000"/>
              </a:lnSpc>
              <a:spcBef>
                <a:spcPts val="600"/>
              </a:spcBef>
              <a:spcAft>
                <a:spcPts val="0"/>
              </a:spcAft>
            </a:pPr>
            <a:r>
              <a:rPr lang="en"/>
              <a:t>Need to ensure that all outcomes of software features are tested.</a:t>
            </a:r>
          </a:p>
        </p:txBody>
      </p:sp>
      <p:sp>
        <p:nvSpPr>
          <p:cNvPr id="423" name="Shape 4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 Model of Testing</a:t>
            </a:r>
          </a:p>
        </p:txBody>
      </p:sp>
      <p:sp>
        <p:nvSpPr>
          <p:cNvPr id="429" name="Shape 429"/>
          <p:cNvSpPr/>
          <p:nvPr/>
        </p:nvSpPr>
        <p:spPr>
          <a:xfrm>
            <a:off x="226200" y="1987575"/>
            <a:ext cx="3591300" cy="1076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 Specification</a:t>
            </a:r>
          </a:p>
        </p:txBody>
      </p:sp>
      <p:sp>
        <p:nvSpPr>
          <p:cNvPr id="430" name="Shape 430"/>
          <p:cNvSpPr/>
          <p:nvPr/>
        </p:nvSpPr>
        <p:spPr>
          <a:xfrm>
            <a:off x="226200" y="4668604"/>
            <a:ext cx="3591300" cy="1076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Test Cases</a:t>
            </a:r>
          </a:p>
        </p:txBody>
      </p:sp>
      <p:cxnSp>
        <p:nvCxnSpPr>
          <p:cNvPr id="431" name="Shape 431"/>
          <p:cNvCxnSpPr>
            <a:stCxn id="429" idx="2"/>
            <a:endCxn id="432" idx="0"/>
          </p:cNvCxnSpPr>
          <p:nvPr/>
        </p:nvCxnSpPr>
        <p:spPr>
          <a:xfrm>
            <a:off x="2021850" y="3063974"/>
            <a:ext cx="0" cy="538500"/>
          </a:xfrm>
          <a:prstGeom prst="straightConnector1">
            <a:avLst/>
          </a:prstGeom>
          <a:noFill/>
          <a:ln cap="flat" cmpd="sng" w="38100">
            <a:solidFill>
              <a:schemeClr val="dk2"/>
            </a:solidFill>
            <a:prstDash val="solid"/>
            <a:round/>
            <a:headEnd len="lg" w="lg" type="none"/>
            <a:tailEnd len="lg" w="lg" type="triangle"/>
          </a:ln>
        </p:spPr>
      </p:cxnSp>
      <p:cxnSp>
        <p:nvCxnSpPr>
          <p:cNvPr id="433" name="Shape 433"/>
          <p:cNvCxnSpPr>
            <a:stCxn id="432" idx="2"/>
            <a:endCxn id="430" idx="0"/>
          </p:cNvCxnSpPr>
          <p:nvPr/>
        </p:nvCxnSpPr>
        <p:spPr>
          <a:xfrm>
            <a:off x="2021850" y="4164604"/>
            <a:ext cx="0" cy="504000"/>
          </a:xfrm>
          <a:prstGeom prst="straightConnector1">
            <a:avLst/>
          </a:prstGeom>
          <a:noFill/>
          <a:ln cap="flat" cmpd="sng" w="38100">
            <a:solidFill>
              <a:schemeClr val="dk2"/>
            </a:solidFill>
            <a:prstDash val="solid"/>
            <a:round/>
            <a:headEnd len="lg" w="lg" type="none"/>
            <a:tailEnd len="lg" w="lg" type="triangle"/>
          </a:ln>
        </p:spPr>
      </p:cxnSp>
      <p:sp>
        <p:nvSpPr>
          <p:cNvPr id="434" name="Shape 4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
        <p:nvSpPr>
          <p:cNvPr id="435" name="Shape 435"/>
          <p:cNvSpPr txBox="1"/>
          <p:nvPr/>
        </p:nvSpPr>
        <p:spPr>
          <a:xfrm>
            <a:off x="4030575" y="1714500"/>
            <a:ext cx="4887299" cy="4592099"/>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Where we’re at: </a:t>
            </a:r>
          </a:p>
          <a:p>
            <a:pPr indent="-342900" lvl="1" marL="914400" rtl="0">
              <a:spcBef>
                <a:spcPts val="0"/>
              </a:spcBef>
              <a:buSzPct val="100000"/>
              <a:buChar char="○"/>
            </a:pPr>
            <a:r>
              <a:rPr lang="en" sz="1800">
                <a:solidFill>
                  <a:schemeClr val="dk1"/>
                </a:solidFill>
              </a:rPr>
              <a:t>“Set up a patient record with no known allergies. Prescribe medication for allergies that are known to exist. Check that a warning message is not issued by the system.”</a:t>
            </a:r>
          </a:p>
          <a:p>
            <a:pPr indent="-342900" lvl="1" marL="914400" rtl="0">
              <a:spcBef>
                <a:spcPts val="0"/>
              </a:spcBef>
              <a:buSzPct val="100000"/>
              <a:buChar char="○"/>
            </a:pPr>
            <a:r>
              <a:rPr lang="en" sz="1800"/>
              <a:t>Generic scenarios that can be used as the basis for test cases.</a:t>
            </a:r>
          </a:p>
          <a:p>
            <a:pPr indent="-381000" lvl="0" marL="457200" rtl="0">
              <a:spcBef>
                <a:spcPts val="0"/>
              </a:spcBef>
              <a:buSzPct val="100000"/>
              <a:buChar char="●"/>
            </a:pPr>
            <a:r>
              <a:rPr lang="en" sz="2400"/>
              <a:t>We need concrete test cases that can be run.</a:t>
            </a:r>
          </a:p>
          <a:p>
            <a:pPr indent="-342900" lvl="1" marL="914400" rtl="0">
              <a:spcBef>
                <a:spcPts val="0"/>
              </a:spcBef>
              <a:buSzPct val="100000"/>
              <a:buChar char="○"/>
            </a:pPr>
            <a:r>
              <a:rPr lang="en" sz="1800">
                <a:solidFill>
                  <a:schemeClr val="dk1"/>
                </a:solidFill>
              </a:rPr>
              <a:t>You can’t actually test individual requirements in isolation. Need to express tests in terms of features.</a:t>
            </a:r>
          </a:p>
          <a:p>
            <a:pPr indent="-342900" lvl="1" marL="914400" rtl="0">
              <a:spcBef>
                <a:spcPts val="0"/>
              </a:spcBef>
              <a:buSzPct val="100000"/>
              <a:buChar char="○"/>
            </a:pPr>
            <a:r>
              <a:rPr lang="en" sz="1800"/>
              <a:t>Not all inputs have the same effect.</a:t>
            </a:r>
          </a:p>
        </p:txBody>
      </p:sp>
      <p:sp>
        <p:nvSpPr>
          <p:cNvPr id="436" name="Shape 436"/>
          <p:cNvSpPr txBox="1"/>
          <p:nvPr/>
        </p:nvSpPr>
        <p:spPr>
          <a:xfrm>
            <a:off x="1706075" y="3597025"/>
            <a:ext cx="631500" cy="538499"/>
          </a:xfrm>
          <a:prstGeom prst="rect">
            <a:avLst/>
          </a:prstGeom>
          <a:noFill/>
          <a:ln>
            <a:noFill/>
          </a:ln>
        </p:spPr>
        <p:txBody>
          <a:bodyPr anchorCtr="0" anchor="t" bIns="91425" lIns="91425" rIns="91425" tIns="91425">
            <a:noAutofit/>
          </a:bodyPr>
          <a:lstStyle/>
          <a:p>
            <a:pPr algn="ctr">
              <a:spcBef>
                <a:spcPts val="0"/>
              </a:spcBef>
              <a:buNone/>
            </a:pPr>
            <a:r>
              <a:rPr b="1" lang="en" sz="3000"/>
              <a:t>?</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442" name="Shape 442"/>
          <p:cNvSpPr/>
          <p:nvPr/>
        </p:nvSpPr>
        <p:spPr>
          <a:xfrm>
            <a:off x="227875" y="1812150"/>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Write Testable Specifications</a:t>
            </a:r>
          </a:p>
        </p:txBody>
      </p:sp>
      <p:sp>
        <p:nvSpPr>
          <p:cNvPr id="443" name="Shape 443"/>
          <p:cNvSpPr/>
          <p:nvPr/>
        </p:nvSpPr>
        <p:spPr>
          <a:xfrm>
            <a:off x="1454575" y="2767550"/>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Independently Testable Features</a:t>
            </a:r>
          </a:p>
        </p:txBody>
      </p:sp>
      <p:sp>
        <p:nvSpPr>
          <p:cNvPr id="444" name="Shape 444"/>
          <p:cNvSpPr/>
          <p:nvPr/>
        </p:nvSpPr>
        <p:spPr>
          <a:xfrm>
            <a:off x="2779000" y="3728362"/>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600"/>
              <a:t>Identify Representative Input Values</a:t>
            </a:r>
          </a:p>
        </p:txBody>
      </p:sp>
      <p:sp>
        <p:nvSpPr>
          <p:cNvPr id="445" name="Shape 445"/>
          <p:cNvSpPr/>
          <p:nvPr/>
        </p:nvSpPr>
        <p:spPr>
          <a:xfrm>
            <a:off x="3983975" y="4697325"/>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446" name="Shape 446"/>
          <p:cNvSpPr/>
          <p:nvPr/>
        </p:nvSpPr>
        <p:spPr>
          <a:xfrm>
            <a:off x="5232375" y="5687975"/>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447" name="Shape 447"/>
          <p:cNvCxnSpPr>
            <a:endCxn id="443" idx="1"/>
          </p:cNvCxnSpPr>
          <p:nvPr/>
        </p:nvCxnSpPr>
        <p:spPr>
          <a:xfrm>
            <a:off x="715975" y="2528299"/>
            <a:ext cx="738600" cy="591900"/>
          </a:xfrm>
          <a:prstGeom prst="straightConnector1">
            <a:avLst/>
          </a:prstGeom>
          <a:noFill/>
          <a:ln cap="flat" cmpd="sng" w="19050">
            <a:solidFill>
              <a:schemeClr val="dk2"/>
            </a:solidFill>
            <a:prstDash val="solid"/>
            <a:round/>
            <a:headEnd len="lg" w="lg" type="none"/>
            <a:tailEnd len="lg" w="lg" type="triangle"/>
          </a:ln>
        </p:spPr>
      </p:cxnSp>
      <p:cxnSp>
        <p:nvCxnSpPr>
          <p:cNvPr id="448" name="Shape 448"/>
          <p:cNvCxnSpPr/>
          <p:nvPr/>
        </p:nvCxnSpPr>
        <p:spPr>
          <a:xfrm>
            <a:off x="2040400" y="3472850"/>
            <a:ext cx="738599" cy="591900"/>
          </a:xfrm>
          <a:prstGeom prst="straightConnector1">
            <a:avLst/>
          </a:prstGeom>
          <a:noFill/>
          <a:ln cap="flat" cmpd="sng" w="19050">
            <a:solidFill>
              <a:schemeClr val="dk2"/>
            </a:solidFill>
            <a:prstDash val="solid"/>
            <a:round/>
            <a:headEnd len="lg" w="lg" type="none"/>
            <a:tailEnd len="lg" w="lg" type="triangle"/>
          </a:ln>
        </p:spPr>
      </p:cxnSp>
      <p:cxnSp>
        <p:nvCxnSpPr>
          <p:cNvPr id="449" name="Shape 449"/>
          <p:cNvCxnSpPr/>
          <p:nvPr/>
        </p:nvCxnSpPr>
        <p:spPr>
          <a:xfrm>
            <a:off x="3245375" y="4433675"/>
            <a:ext cx="738599" cy="591900"/>
          </a:xfrm>
          <a:prstGeom prst="straightConnector1">
            <a:avLst/>
          </a:prstGeom>
          <a:noFill/>
          <a:ln cap="flat" cmpd="sng" w="19050">
            <a:solidFill>
              <a:schemeClr val="dk2"/>
            </a:solidFill>
            <a:prstDash val="solid"/>
            <a:round/>
            <a:headEnd len="lg" w="lg" type="none"/>
            <a:tailEnd len="lg" w="lg" type="triangle"/>
          </a:ln>
        </p:spPr>
      </p:cxnSp>
      <p:cxnSp>
        <p:nvCxnSpPr>
          <p:cNvPr id="450" name="Shape 450"/>
          <p:cNvCxnSpPr/>
          <p:nvPr/>
        </p:nvCxnSpPr>
        <p:spPr>
          <a:xfrm>
            <a:off x="4493775" y="5402625"/>
            <a:ext cx="738599" cy="591900"/>
          </a:xfrm>
          <a:prstGeom prst="straightConnector1">
            <a:avLst/>
          </a:prstGeom>
          <a:noFill/>
          <a:ln cap="flat" cmpd="sng" w="19050">
            <a:solidFill>
              <a:schemeClr val="dk2"/>
            </a:solidFill>
            <a:prstDash val="solid"/>
            <a:round/>
            <a:headEnd len="lg" w="lg" type="none"/>
            <a:tailEnd len="lg" w="lg" type="triangle"/>
          </a:ln>
        </p:spPr>
      </p:cxnSp>
      <p:sp>
        <p:nvSpPr>
          <p:cNvPr id="451" name="Shape 451"/>
          <p:cNvSpPr/>
          <p:nvPr/>
        </p:nvSpPr>
        <p:spPr>
          <a:xfrm>
            <a:off x="3245375" y="1806725"/>
            <a:ext cx="4221299" cy="705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Produce clear, detailed, and testable requirements.</a:t>
            </a:r>
          </a:p>
        </p:txBody>
      </p:sp>
      <p:sp>
        <p:nvSpPr>
          <p:cNvPr id="452" name="Shape 452"/>
          <p:cNvSpPr/>
          <p:nvPr/>
        </p:nvSpPr>
        <p:spPr>
          <a:xfrm>
            <a:off x="4048850" y="2767550"/>
            <a:ext cx="4221299" cy="705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Figure out what functions can be tested in (relative) isolation.</a:t>
            </a:r>
          </a:p>
        </p:txBody>
      </p:sp>
      <p:sp>
        <p:nvSpPr>
          <p:cNvPr id="453" name="Shape 453"/>
          <p:cNvSpPr/>
          <p:nvPr/>
        </p:nvSpPr>
        <p:spPr>
          <a:xfrm>
            <a:off x="5232375" y="3650837"/>
            <a:ext cx="3828300" cy="8684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What are the outcomes of the feature, and which input classes will trigger them?</a:t>
            </a:r>
          </a:p>
        </p:txBody>
      </p:sp>
      <p:sp>
        <p:nvSpPr>
          <p:cNvPr id="454" name="Shape 454"/>
          <p:cNvSpPr/>
          <p:nvPr/>
        </p:nvSpPr>
        <p:spPr>
          <a:xfrm>
            <a:off x="6176900" y="4669412"/>
            <a:ext cx="2836799" cy="8684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Identify abstract classes of test cases. </a:t>
            </a:r>
          </a:p>
        </p:txBody>
      </p:sp>
      <p:sp>
        <p:nvSpPr>
          <p:cNvPr id="455" name="Shape 455"/>
          <p:cNvSpPr/>
          <p:nvPr/>
        </p:nvSpPr>
        <p:spPr>
          <a:xfrm>
            <a:off x="1836875" y="5666262"/>
            <a:ext cx="2836799" cy="8684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Instantiate concrete input/output pairs.</a:t>
            </a:r>
          </a:p>
        </p:txBody>
      </p:sp>
      <p:sp>
        <p:nvSpPr>
          <p:cNvPr id="456" name="Shape 4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
                                        <p:tgtEl>
                                          <p:spTgt spid="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0" name="Shape 460"/>
        <p:cNvGrpSpPr/>
        <p:nvPr/>
      </p:nvGrpSpPr>
      <p:grpSpPr>
        <a:xfrm>
          <a:off x="0" y="0"/>
          <a:ext cx="0" cy="0"/>
          <a:chOff x="0" y="0"/>
          <a:chExt cx="0" cy="0"/>
        </a:xfrm>
      </p:grpSpPr>
      <p:sp>
        <p:nvSpPr>
          <p:cNvPr id="461" name="Shape 46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Independently Testable Feature</a:t>
            </a:r>
          </a:p>
        </p:txBody>
      </p:sp>
      <p:sp>
        <p:nvSpPr>
          <p:cNvPr id="462" name="Shape 46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Requirements are typically difficult to test in isolation. However, the system can usually be decomposed into the functions it provides.</a:t>
            </a:r>
          </a:p>
          <a:p>
            <a:pPr indent="-228600" lvl="0" marL="457200" marR="0" rtl="0" algn="l">
              <a:lnSpc>
                <a:spcPct val="100000"/>
              </a:lnSpc>
              <a:spcBef>
                <a:spcPts val="600"/>
              </a:spcBef>
              <a:spcAft>
                <a:spcPts val="0"/>
              </a:spcAft>
            </a:pPr>
            <a:r>
              <a:rPr b="1" lang="en"/>
              <a:t>An independently testable feature is a well-defined function that can be tested in (relative) isolation. </a:t>
            </a:r>
          </a:p>
          <a:p>
            <a:pPr indent="-228600" lvl="0" marL="457200" marR="0" rtl="0" algn="l">
              <a:lnSpc>
                <a:spcPct val="100000"/>
              </a:lnSpc>
              <a:spcBef>
                <a:spcPts val="600"/>
              </a:spcBef>
              <a:spcAft>
                <a:spcPts val="0"/>
              </a:spcAft>
            </a:pPr>
            <a:r>
              <a:rPr lang="en"/>
              <a:t>Identified to “divide and conquer” the complexity of functionality.</a:t>
            </a:r>
          </a:p>
        </p:txBody>
      </p:sp>
      <p:sp>
        <p:nvSpPr>
          <p:cNvPr id="463" name="Shape 4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7" name="Shape 467"/>
        <p:cNvGrpSpPr/>
        <p:nvPr/>
      </p:nvGrpSpPr>
      <p:grpSpPr>
        <a:xfrm>
          <a:off x="0" y="0"/>
          <a:ext cx="0" cy="0"/>
          <a:chOff x="0" y="0"/>
          <a:chExt cx="0" cy="0"/>
        </a:xfrm>
      </p:grpSpPr>
      <p:sp>
        <p:nvSpPr>
          <p:cNvPr id="468" name="Shape 46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Features and Parameters</a:t>
            </a:r>
          </a:p>
        </p:txBody>
      </p:sp>
      <p:sp>
        <p:nvSpPr>
          <p:cNvPr id="469" name="Shape 469"/>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Tests for features must be described in terms of all of the parameters and environmental factors that influence the feature’s execution.</a:t>
            </a:r>
          </a:p>
          <a:p>
            <a:pPr indent="-228600" lvl="0" marL="457200" marR="0" rtl="0" algn="l">
              <a:lnSpc>
                <a:spcPct val="100000"/>
              </a:lnSpc>
              <a:spcBef>
                <a:spcPts val="600"/>
              </a:spcBef>
              <a:spcAft>
                <a:spcPts val="0"/>
              </a:spcAft>
            </a:pPr>
            <a:r>
              <a:rPr lang="en"/>
              <a:t>User registration on a website might take in: </a:t>
            </a:r>
          </a:p>
          <a:p>
            <a:pPr indent="-228600" lvl="1" marL="914400" marR="0" rtl="0" algn="l">
              <a:lnSpc>
                <a:spcPct val="100000"/>
              </a:lnSpc>
              <a:spcBef>
                <a:spcPts val="600"/>
              </a:spcBef>
              <a:spcAft>
                <a:spcPts val="0"/>
              </a:spcAft>
              <a:buSzPct val="127272"/>
              <a:buFont typeface="Courier New"/>
            </a:pPr>
            <a:r>
              <a:rPr lang="en" sz="2200">
                <a:latin typeface="Courier New"/>
                <a:ea typeface="Courier New"/>
                <a:cs typeface="Courier New"/>
                <a:sym typeface="Courier New"/>
              </a:rPr>
              <a:t>(firstName, lastName, dateOfBirth, eMail)</a:t>
            </a:r>
          </a:p>
          <a:p>
            <a:pPr indent="-228600" lvl="0" marL="457200" marR="0" rtl="0" algn="l">
              <a:lnSpc>
                <a:spcPct val="100000"/>
              </a:lnSpc>
              <a:spcBef>
                <a:spcPts val="600"/>
              </a:spcBef>
              <a:spcAft>
                <a:spcPts val="0"/>
              </a:spcAft>
            </a:pPr>
            <a:r>
              <a:rPr lang="en"/>
              <a:t>Consider implicit environmental factors.</a:t>
            </a:r>
          </a:p>
          <a:p>
            <a:pPr indent="-228600" lvl="1" marL="914400" marR="0" rtl="0" algn="l">
              <a:lnSpc>
                <a:spcPct val="100000"/>
              </a:lnSpc>
              <a:spcBef>
                <a:spcPts val="600"/>
              </a:spcBef>
              <a:spcAft>
                <a:spcPts val="0"/>
              </a:spcAft>
            </a:pPr>
            <a:r>
              <a:rPr lang="en"/>
              <a:t>This feature also requires a user database.</a:t>
            </a:r>
          </a:p>
          <a:p>
            <a:pPr indent="-228600" lvl="1" marL="914400" marR="0" rtl="0" algn="l">
              <a:lnSpc>
                <a:spcPct val="100000"/>
              </a:lnSpc>
              <a:spcBef>
                <a:spcPts val="600"/>
              </a:spcBef>
              <a:spcAft>
                <a:spcPts val="0"/>
              </a:spcAft>
              <a:buSzPct val="127272"/>
            </a:pPr>
            <a:r>
              <a:rPr lang="en" sz="2200"/>
              <a:t>The existence and contents of that database influence execution.</a:t>
            </a:r>
          </a:p>
        </p:txBody>
      </p:sp>
      <p:sp>
        <p:nvSpPr>
          <p:cNvPr id="470" name="Shape 4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4" name="Shape 474"/>
        <p:cNvGrpSpPr/>
        <p:nvPr/>
      </p:nvGrpSpPr>
      <p:grpSpPr>
        <a:xfrm>
          <a:off x="0" y="0"/>
          <a:ext cx="0" cy="0"/>
          <a:chOff x="0" y="0"/>
          <a:chExt cx="0" cy="0"/>
        </a:xfrm>
      </p:grpSpPr>
      <p:sp>
        <p:nvSpPr>
          <p:cNvPr id="475" name="Shape 47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Parameter Characteristics</a:t>
            </a:r>
          </a:p>
        </p:txBody>
      </p:sp>
      <p:sp>
        <p:nvSpPr>
          <p:cNvPr id="476" name="Shape 476"/>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key to identifying tests is in understanding </a:t>
            </a:r>
            <a:r>
              <a:rPr i="1" lang="en"/>
              <a:t>how</a:t>
            </a:r>
            <a:r>
              <a:rPr lang="en"/>
              <a:t> the parameters are used by the feature.</a:t>
            </a:r>
          </a:p>
          <a:p>
            <a:pPr indent="-228600" lvl="0" marL="457200" marR="0" rtl="0" algn="l">
              <a:lnSpc>
                <a:spcPct val="100000"/>
              </a:lnSpc>
              <a:spcBef>
                <a:spcPts val="600"/>
              </a:spcBef>
              <a:spcAft>
                <a:spcPts val="0"/>
              </a:spcAft>
              <a:buClr>
                <a:schemeClr val="dk1"/>
              </a:buClr>
              <a:buSzPct val="100000"/>
              <a:buFont typeface="Arial"/>
            </a:pPr>
            <a:r>
              <a:rPr lang="en"/>
              <a:t>Type information is helpful.</a:t>
            </a:r>
          </a:p>
          <a:p>
            <a:pPr indent="-228600" lvl="1" marL="914400" marR="0" rtl="0" algn="l">
              <a:lnSpc>
                <a:spcPct val="100000"/>
              </a:lnSpc>
              <a:spcBef>
                <a:spcPts val="600"/>
              </a:spcBef>
              <a:spcAft>
                <a:spcPts val="0"/>
              </a:spcAft>
            </a:pPr>
            <a:r>
              <a:rPr lang="en">
                <a:latin typeface="Courier New"/>
                <a:ea typeface="Courier New"/>
                <a:cs typeface="Courier New"/>
                <a:sym typeface="Courier New"/>
              </a:rPr>
              <a:t>firstName </a:t>
            </a:r>
            <a:r>
              <a:rPr lang="en"/>
              <a:t>is a string, the database contains </a:t>
            </a:r>
            <a:r>
              <a:rPr lang="en">
                <a:latin typeface="Courier New"/>
                <a:ea typeface="Courier New"/>
                <a:cs typeface="Courier New"/>
                <a:sym typeface="Courier New"/>
              </a:rPr>
              <a:t>UserRecord</a:t>
            </a:r>
            <a:r>
              <a:rPr lang="en"/>
              <a:t> structs.</a:t>
            </a:r>
          </a:p>
          <a:p>
            <a:pPr indent="-228600" lvl="0" marL="457200" marR="0" rtl="0" algn="l">
              <a:lnSpc>
                <a:spcPct val="100000"/>
              </a:lnSpc>
              <a:spcBef>
                <a:spcPts val="600"/>
              </a:spcBef>
              <a:spcAft>
                <a:spcPts val="0"/>
              </a:spcAft>
            </a:pPr>
            <a:r>
              <a:rPr lang="en"/>
              <a:t>… but context is important.</a:t>
            </a:r>
          </a:p>
          <a:p>
            <a:pPr indent="-228600" lvl="1" marL="914400" marR="0" rtl="0" algn="l">
              <a:lnSpc>
                <a:spcPct val="100000"/>
              </a:lnSpc>
              <a:spcBef>
                <a:spcPts val="600"/>
              </a:spcBef>
              <a:spcAft>
                <a:spcPts val="0"/>
              </a:spcAft>
            </a:pPr>
            <a:r>
              <a:rPr lang="en"/>
              <a:t>If the database already contains an entry for that combination of fields, registration should be rejected.</a:t>
            </a:r>
          </a:p>
          <a:p>
            <a:pPr indent="-228600" lvl="1" marL="914400" marR="0" rtl="0" algn="l">
              <a:lnSpc>
                <a:spcPct val="100000"/>
              </a:lnSpc>
              <a:spcBef>
                <a:spcPts val="600"/>
              </a:spcBef>
              <a:spcAft>
                <a:spcPts val="0"/>
              </a:spcAft>
            </a:pPr>
            <a:r>
              <a:rPr lang="en">
                <a:latin typeface="Courier New"/>
                <a:ea typeface="Courier New"/>
                <a:cs typeface="Courier New"/>
                <a:sym typeface="Courier New"/>
              </a:rPr>
              <a:t>dateOfBirth </a:t>
            </a:r>
            <a:r>
              <a:rPr lang="en"/>
              <a:t>is a collection of three integers, but those integers are not used for any arithmetic operations.</a:t>
            </a:r>
          </a:p>
        </p:txBody>
      </p:sp>
      <p:sp>
        <p:nvSpPr>
          <p:cNvPr id="477" name="Shape 4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Grocery Store System Use Case</a:t>
            </a:r>
          </a:p>
        </p:txBody>
      </p:sp>
      <p:sp>
        <p:nvSpPr>
          <p:cNvPr id="101" name="Shape 101"/>
          <p:cNvSpPr txBox="1"/>
          <p:nvPr>
            <p:ph idx="1" type="body"/>
          </p:nvPr>
        </p:nvSpPr>
        <p:spPr>
          <a:xfrm>
            <a:off x="457200" y="1600200"/>
            <a:ext cx="8538599" cy="45546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2400"/>
              <a:t>Use-Case: Buy Item </a:t>
            </a:r>
          </a:p>
          <a:p>
            <a:pPr indent="-228600" lvl="0" marL="457200" marR="0" rtl="0" algn="l">
              <a:lnSpc>
                <a:spcPct val="100000"/>
              </a:lnSpc>
              <a:spcBef>
                <a:spcPts val="600"/>
              </a:spcBef>
              <a:spcAft>
                <a:spcPts val="0"/>
              </a:spcAft>
              <a:buSzPct val="133333"/>
            </a:pPr>
            <a:r>
              <a:rPr b="1" lang="en" sz="1800"/>
              <a:t>Actors:</a:t>
            </a:r>
            <a:r>
              <a:rPr b="1" lang="en" sz="2400"/>
              <a:t> </a:t>
            </a:r>
            <a:r>
              <a:rPr lang="en" sz="1800"/>
              <a:t>Customer (initiator), Cashier</a:t>
            </a:r>
          </a:p>
          <a:p>
            <a:pPr indent="-228600" lvl="0" marL="457200" marR="0" rtl="0" algn="l">
              <a:lnSpc>
                <a:spcPct val="100000"/>
              </a:lnSpc>
              <a:spcBef>
                <a:spcPts val="600"/>
              </a:spcBef>
              <a:spcAft>
                <a:spcPts val="0"/>
              </a:spcAft>
              <a:buSzPct val="100000"/>
            </a:pPr>
            <a:r>
              <a:rPr b="1" lang="en" sz="1800"/>
              <a:t>Description:</a:t>
            </a:r>
          </a:p>
          <a:p>
            <a:pPr indent="-228600" lvl="1" marL="914400" marR="0" rtl="0" algn="l">
              <a:lnSpc>
                <a:spcPct val="100000"/>
              </a:lnSpc>
              <a:spcBef>
                <a:spcPts val="600"/>
              </a:spcBef>
              <a:spcAft>
                <a:spcPts val="0"/>
              </a:spcAft>
              <a:buSzPct val="100000"/>
            </a:pPr>
            <a:r>
              <a:rPr lang="en" sz="1800"/>
              <a:t>The Customer arrives at the checkout with items to purchase.</a:t>
            </a:r>
          </a:p>
          <a:p>
            <a:pPr indent="-228600" lvl="1" marL="914400" marR="0" rtl="0" algn="l">
              <a:lnSpc>
                <a:spcPct val="100000"/>
              </a:lnSpc>
              <a:spcBef>
                <a:spcPts val="600"/>
              </a:spcBef>
              <a:spcAft>
                <a:spcPts val="0"/>
              </a:spcAft>
              <a:buSzPct val="100000"/>
            </a:pPr>
            <a:r>
              <a:rPr lang="en" sz="1800"/>
              <a:t>For each item:</a:t>
            </a:r>
          </a:p>
          <a:p>
            <a:pPr indent="-228600" lvl="2" marL="1371600" marR="0" rtl="0" algn="l">
              <a:lnSpc>
                <a:spcPct val="100000"/>
              </a:lnSpc>
              <a:spcBef>
                <a:spcPts val="600"/>
              </a:spcBef>
              <a:spcAft>
                <a:spcPts val="0"/>
              </a:spcAft>
              <a:buSzPct val="100000"/>
            </a:pPr>
            <a:r>
              <a:rPr lang="en" sz="1800"/>
              <a:t>the Cashier records the item,</a:t>
            </a:r>
          </a:p>
          <a:p>
            <a:pPr indent="-228600" lvl="2" marL="1371600" marR="0" rtl="0" algn="l">
              <a:lnSpc>
                <a:spcPct val="100000"/>
              </a:lnSpc>
              <a:spcBef>
                <a:spcPts val="600"/>
              </a:spcBef>
              <a:spcAft>
                <a:spcPts val="0"/>
              </a:spcAft>
              <a:buSzPct val="100000"/>
            </a:pPr>
            <a:r>
              <a:rPr lang="en" sz="1800"/>
              <a:t>completes use-case “Update Inventory”, </a:t>
            </a:r>
          </a:p>
          <a:p>
            <a:pPr indent="-228600" lvl="2" marL="1371600" marR="0" rtl="0" algn="l">
              <a:lnSpc>
                <a:spcPct val="100000"/>
              </a:lnSpc>
              <a:spcBef>
                <a:spcPts val="600"/>
              </a:spcBef>
              <a:spcAft>
                <a:spcPts val="0"/>
              </a:spcAft>
              <a:buSzPct val="100000"/>
            </a:pPr>
            <a:r>
              <a:rPr lang="en" sz="1800"/>
              <a:t>and the software updates the payment total.</a:t>
            </a:r>
          </a:p>
          <a:p>
            <a:pPr indent="-228600" lvl="1" marL="914400" marR="0" rtl="0" algn="l">
              <a:lnSpc>
                <a:spcPct val="100000"/>
              </a:lnSpc>
              <a:spcBef>
                <a:spcPts val="600"/>
              </a:spcBef>
              <a:spcAft>
                <a:spcPts val="0"/>
              </a:spcAft>
              <a:buSzPct val="100000"/>
            </a:pPr>
            <a:r>
              <a:rPr lang="en" sz="1800"/>
              <a:t>The Cashier accepts payment in either cash or credit card form and records payment information in the software.</a:t>
            </a:r>
          </a:p>
          <a:p>
            <a:pPr indent="-228600" lvl="1" marL="914400" marR="0" rtl="0" algn="l">
              <a:lnSpc>
                <a:spcPct val="100000"/>
              </a:lnSpc>
              <a:spcBef>
                <a:spcPts val="600"/>
              </a:spcBef>
              <a:spcAft>
                <a:spcPts val="0"/>
              </a:spcAft>
              <a:buSzPct val="100000"/>
            </a:pPr>
            <a:r>
              <a:rPr lang="en" sz="1800"/>
              <a:t>If payment is successful, the software will print a receipt and the Customer collects the items and leaves the store.</a:t>
            </a:r>
          </a:p>
          <a:p>
            <a:pPr indent="-228600" lvl="0" marL="457200" marR="0" rtl="0" algn="l">
              <a:lnSpc>
                <a:spcPct val="100000"/>
              </a:lnSpc>
              <a:spcBef>
                <a:spcPts val="600"/>
              </a:spcBef>
              <a:spcAft>
                <a:spcPts val="0"/>
              </a:spcAft>
              <a:buSzPct val="133333"/>
            </a:pPr>
            <a:r>
              <a:rPr b="1" lang="en" sz="1800"/>
              <a:t>Exception Paths:</a:t>
            </a:r>
            <a:r>
              <a:rPr b="1" lang="en" sz="2400"/>
              <a:t> </a:t>
            </a:r>
            <a:r>
              <a:rPr lang="en" sz="1800"/>
              <a:t>If credit card payment is denied, then an error message will be displayed and the customer will not be allowed to leave with the items.</a:t>
            </a:r>
          </a:p>
          <a:p>
            <a:pPr indent="-228600" lvl="0" marL="457200" marR="0" rtl="0" algn="l">
              <a:lnSpc>
                <a:spcPct val="100000"/>
              </a:lnSpc>
              <a:spcBef>
                <a:spcPts val="600"/>
              </a:spcBef>
              <a:spcAft>
                <a:spcPts val="0"/>
              </a:spcAft>
              <a:buSzPct val="133333"/>
            </a:pPr>
            <a:r>
              <a:rPr b="1" lang="en" sz="1800"/>
              <a:t>Preconditions:</a:t>
            </a:r>
            <a:r>
              <a:rPr b="1" lang="en" sz="2400"/>
              <a:t> </a:t>
            </a:r>
            <a:r>
              <a:rPr lang="en" sz="1800"/>
              <a:t>Cashier must have completed use-case “Log In”</a:t>
            </a:r>
          </a:p>
          <a:p>
            <a:pPr lvl="0" marR="0" rtl="0" algn="l">
              <a:lnSpc>
                <a:spcPct val="100000"/>
              </a:lnSpc>
              <a:spcBef>
                <a:spcPts val="600"/>
              </a:spcBef>
              <a:spcAft>
                <a:spcPts val="0"/>
              </a:spcAft>
              <a:buNone/>
            </a:pPr>
            <a:r>
              <a:t/>
            </a:r>
            <a:endParaRPr b="1" sz="2400"/>
          </a:p>
        </p:txBody>
      </p:sp>
      <p:sp>
        <p:nvSpPr>
          <p:cNvPr id="102" name="Shape 1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1" name="Shape 481"/>
        <p:cNvGrpSpPr/>
        <p:nvPr/>
      </p:nvGrpSpPr>
      <p:grpSpPr>
        <a:xfrm>
          <a:off x="0" y="0"/>
          <a:ext cx="0" cy="0"/>
          <a:chOff x="0" y="0"/>
          <a:chExt cx="0" cy="0"/>
        </a:xfrm>
      </p:grpSpPr>
      <p:sp>
        <p:nvSpPr>
          <p:cNvPr id="482" name="Shape 48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483" name="Shape 483"/>
          <p:cNvSpPr txBox="1"/>
          <p:nvPr>
            <p:ph idx="1" type="body"/>
          </p:nvPr>
        </p:nvSpPr>
        <p:spPr>
          <a:xfrm>
            <a:off x="457200" y="1600200"/>
            <a:ext cx="8538599" cy="1807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Class Registration</a:t>
            </a:r>
          </a:p>
          <a:p>
            <a:pPr lvl="0" marR="0" rtl="0" algn="l">
              <a:lnSpc>
                <a:spcPct val="100000"/>
              </a:lnSpc>
              <a:spcBef>
                <a:spcPts val="600"/>
              </a:spcBef>
              <a:spcAft>
                <a:spcPts val="0"/>
              </a:spcAft>
              <a:buNone/>
            </a:pPr>
            <a:r>
              <a:rPr b="1" lang="en"/>
              <a:t>What are some independently testable features?</a:t>
            </a:r>
          </a:p>
        </p:txBody>
      </p:sp>
      <p:sp>
        <p:nvSpPr>
          <p:cNvPr id="484" name="Shape 484"/>
          <p:cNvSpPr txBox="1"/>
          <p:nvPr>
            <p:ph idx="2" type="body"/>
          </p:nvPr>
        </p:nvSpPr>
        <p:spPr>
          <a:xfrm>
            <a:off x="457200" y="3477950"/>
            <a:ext cx="8538599" cy="1807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Add class</a:t>
            </a:r>
          </a:p>
          <a:p>
            <a:pPr indent="-228600" lvl="0" marL="457200" marR="0" rtl="0" algn="l">
              <a:lnSpc>
                <a:spcPct val="100000"/>
              </a:lnSpc>
              <a:spcBef>
                <a:spcPts val="600"/>
              </a:spcBef>
              <a:spcAft>
                <a:spcPts val="0"/>
              </a:spcAft>
            </a:pPr>
            <a:r>
              <a:rPr lang="en"/>
              <a:t>Drop class</a:t>
            </a:r>
          </a:p>
          <a:p>
            <a:pPr indent="-228600" lvl="0" marL="457200" marR="0" rtl="0" algn="l">
              <a:lnSpc>
                <a:spcPct val="100000"/>
              </a:lnSpc>
              <a:spcBef>
                <a:spcPts val="600"/>
              </a:spcBef>
              <a:spcAft>
                <a:spcPts val="0"/>
              </a:spcAft>
            </a:pPr>
            <a:r>
              <a:rPr lang="en"/>
              <a:t>Modify grading scale</a:t>
            </a:r>
          </a:p>
          <a:p>
            <a:pPr indent="-228600" lvl="0" marL="457200" marR="0" rtl="0" algn="l">
              <a:lnSpc>
                <a:spcPct val="100000"/>
              </a:lnSpc>
              <a:spcBef>
                <a:spcPts val="600"/>
              </a:spcBef>
              <a:spcAft>
                <a:spcPts val="0"/>
              </a:spcAft>
            </a:pPr>
            <a:r>
              <a:rPr lang="en"/>
              <a:t>Change number of credits</a:t>
            </a:r>
          </a:p>
          <a:p>
            <a:pPr indent="-228600" lvl="0" marL="457200" marR="0" rtl="0" algn="l">
              <a:lnSpc>
                <a:spcPct val="100000"/>
              </a:lnSpc>
              <a:spcBef>
                <a:spcPts val="600"/>
              </a:spcBef>
              <a:spcAft>
                <a:spcPts val="0"/>
              </a:spcAft>
            </a:pPr>
            <a:r>
              <a:rPr lang="en"/>
              <a:t>Graphical interface of registration page</a:t>
            </a:r>
          </a:p>
        </p:txBody>
      </p:sp>
      <p:sp>
        <p:nvSpPr>
          <p:cNvPr id="485" name="Shape 4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491" name="Shape 491"/>
          <p:cNvSpPr txBox="1"/>
          <p:nvPr>
            <p:ph idx="1" type="body"/>
          </p:nvPr>
        </p:nvSpPr>
        <p:spPr>
          <a:xfrm>
            <a:off x="457200" y="1600200"/>
            <a:ext cx="8538599" cy="1807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Adding a class</a:t>
            </a:r>
          </a:p>
          <a:p>
            <a:pPr lvl="0" marR="0" rtl="0" algn="l">
              <a:lnSpc>
                <a:spcPct val="100000"/>
              </a:lnSpc>
              <a:spcBef>
                <a:spcPts val="600"/>
              </a:spcBef>
              <a:spcAft>
                <a:spcPts val="0"/>
              </a:spcAft>
              <a:buNone/>
            </a:pPr>
            <a:r>
              <a:rPr b="1" lang="en"/>
              <a:t>What are the parameters?</a:t>
            </a:r>
          </a:p>
        </p:txBody>
      </p:sp>
      <p:sp>
        <p:nvSpPr>
          <p:cNvPr id="492" name="Shape 492"/>
          <p:cNvSpPr txBox="1"/>
          <p:nvPr>
            <p:ph idx="2" type="body"/>
          </p:nvPr>
        </p:nvSpPr>
        <p:spPr>
          <a:xfrm>
            <a:off x="457200" y="3477950"/>
            <a:ext cx="8538599" cy="1807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Course number to add</a:t>
            </a:r>
          </a:p>
          <a:p>
            <a:pPr indent="-228600" lvl="0" marL="457200" marR="0" rtl="0" algn="l">
              <a:lnSpc>
                <a:spcPct val="100000"/>
              </a:lnSpc>
              <a:spcBef>
                <a:spcPts val="600"/>
              </a:spcBef>
              <a:spcAft>
                <a:spcPts val="0"/>
              </a:spcAft>
            </a:pPr>
            <a:r>
              <a:rPr lang="en"/>
              <a:t>Grading basis</a:t>
            </a:r>
          </a:p>
          <a:p>
            <a:pPr indent="-228600" lvl="0" marL="457200" marR="0" rtl="0" algn="l">
              <a:lnSpc>
                <a:spcPct val="100000"/>
              </a:lnSpc>
              <a:spcBef>
                <a:spcPts val="600"/>
              </a:spcBef>
              <a:spcAft>
                <a:spcPts val="0"/>
              </a:spcAft>
            </a:pPr>
            <a:r>
              <a:rPr lang="en"/>
              <a:t>Student record</a:t>
            </a:r>
          </a:p>
          <a:p>
            <a:pPr indent="-228600" lvl="0" marL="457200" marR="0" rtl="0" algn="l">
              <a:lnSpc>
                <a:spcPct val="100000"/>
              </a:lnSpc>
              <a:spcBef>
                <a:spcPts val="600"/>
              </a:spcBef>
              <a:spcAft>
                <a:spcPts val="0"/>
              </a:spcAft>
            </a:pPr>
            <a:r>
              <a:rPr lang="en"/>
              <a:t>What about a course database? Student record database?</a:t>
            </a:r>
          </a:p>
        </p:txBody>
      </p:sp>
      <p:sp>
        <p:nvSpPr>
          <p:cNvPr id="493" name="Shape 4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41</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
                                        <p:tgtEl>
                                          <p:spTgt spid="4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499" name="Shape 499"/>
          <p:cNvSpPr txBox="1"/>
          <p:nvPr>
            <p:ph idx="1" type="body"/>
          </p:nvPr>
        </p:nvSpPr>
        <p:spPr>
          <a:xfrm>
            <a:off x="457200" y="1600200"/>
            <a:ext cx="8538599" cy="1807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GRADS</a:t>
            </a:r>
          </a:p>
          <a:p>
            <a:pPr lvl="0" marR="0" rtl="0" algn="l">
              <a:lnSpc>
                <a:spcPct val="100000"/>
              </a:lnSpc>
              <a:spcBef>
                <a:spcPts val="600"/>
              </a:spcBef>
              <a:spcAft>
                <a:spcPts val="0"/>
              </a:spcAft>
              <a:buNone/>
            </a:pPr>
            <a:r>
              <a:rPr b="1" lang="en"/>
              <a:t>What are some independently testable features?</a:t>
            </a:r>
          </a:p>
        </p:txBody>
      </p:sp>
      <p:sp>
        <p:nvSpPr>
          <p:cNvPr id="500" name="Shape 500"/>
          <p:cNvSpPr txBox="1"/>
          <p:nvPr>
            <p:ph idx="2" type="body"/>
          </p:nvPr>
        </p:nvSpPr>
        <p:spPr>
          <a:xfrm>
            <a:off x="457200" y="3477950"/>
            <a:ext cx="8538599" cy="1807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Generate progress report</a:t>
            </a:r>
          </a:p>
          <a:p>
            <a:pPr indent="-228600" lvl="0" marL="457200" marR="0" rtl="0" algn="l">
              <a:lnSpc>
                <a:spcPct val="100000"/>
              </a:lnSpc>
              <a:spcBef>
                <a:spcPts val="600"/>
              </a:spcBef>
              <a:spcAft>
                <a:spcPts val="0"/>
              </a:spcAft>
            </a:pPr>
            <a:r>
              <a:rPr lang="en"/>
              <a:t>Add note to a student</a:t>
            </a:r>
          </a:p>
          <a:p>
            <a:pPr indent="-228600" lvl="0" marL="457200" marR="0" rtl="0" algn="l">
              <a:lnSpc>
                <a:spcPct val="100000"/>
              </a:lnSpc>
              <a:spcBef>
                <a:spcPts val="600"/>
              </a:spcBef>
              <a:spcAft>
                <a:spcPts val="0"/>
              </a:spcAft>
            </a:pPr>
            <a:r>
              <a:rPr lang="en"/>
              <a:t>Generate report with hypothetical courses added.</a:t>
            </a:r>
          </a:p>
          <a:p>
            <a:pPr indent="-228600" lvl="0" marL="457200" marR="0" rtl="0" algn="l">
              <a:lnSpc>
                <a:spcPct val="100000"/>
              </a:lnSpc>
              <a:spcBef>
                <a:spcPts val="600"/>
              </a:spcBef>
              <a:spcAft>
                <a:spcPts val="0"/>
              </a:spcAft>
            </a:pPr>
            <a:r>
              <a:rPr lang="en"/>
              <a:t>Generate list of students</a:t>
            </a:r>
          </a:p>
        </p:txBody>
      </p:sp>
      <p:sp>
        <p:nvSpPr>
          <p:cNvPr id="501" name="Shape 5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
                                        <p:tgtEl>
                                          <p:spTgt spid="5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5" name="Shape 505"/>
        <p:cNvGrpSpPr/>
        <p:nvPr/>
      </p:nvGrpSpPr>
      <p:grpSpPr>
        <a:xfrm>
          <a:off x="0" y="0"/>
          <a:ext cx="0" cy="0"/>
          <a:chOff x="0" y="0"/>
          <a:chExt cx="0" cy="0"/>
        </a:xfrm>
      </p:grpSpPr>
      <p:sp>
        <p:nvSpPr>
          <p:cNvPr id="506" name="Shape 5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507" name="Shape 507"/>
          <p:cNvSpPr txBox="1"/>
          <p:nvPr>
            <p:ph idx="1" type="body"/>
          </p:nvPr>
        </p:nvSpPr>
        <p:spPr>
          <a:xfrm>
            <a:off x="457200" y="1600200"/>
            <a:ext cx="8538599" cy="1807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Generate progress report</a:t>
            </a:r>
          </a:p>
          <a:p>
            <a:pPr lvl="0" marR="0" rtl="0" algn="l">
              <a:lnSpc>
                <a:spcPct val="100000"/>
              </a:lnSpc>
              <a:spcBef>
                <a:spcPts val="600"/>
              </a:spcBef>
              <a:spcAft>
                <a:spcPts val="0"/>
              </a:spcAft>
              <a:buNone/>
            </a:pPr>
            <a:r>
              <a:rPr b="1" lang="en"/>
              <a:t>What are the parameters?</a:t>
            </a:r>
          </a:p>
        </p:txBody>
      </p:sp>
      <p:sp>
        <p:nvSpPr>
          <p:cNvPr id="508" name="Shape 508"/>
          <p:cNvSpPr txBox="1"/>
          <p:nvPr>
            <p:ph idx="2" type="body"/>
          </p:nvPr>
        </p:nvSpPr>
        <p:spPr>
          <a:xfrm>
            <a:off x="457200" y="3477950"/>
            <a:ext cx="8538599" cy="1807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Student ID</a:t>
            </a:r>
          </a:p>
          <a:p>
            <a:pPr indent="-228600" lvl="0" marL="457200" marR="0" rtl="0" algn="l">
              <a:lnSpc>
                <a:spcPct val="100000"/>
              </a:lnSpc>
              <a:spcBef>
                <a:spcPts val="600"/>
              </a:spcBef>
              <a:spcAft>
                <a:spcPts val="0"/>
              </a:spcAft>
            </a:pPr>
            <a:r>
              <a:rPr lang="en"/>
              <a:t>Record for that student</a:t>
            </a:r>
          </a:p>
          <a:p>
            <a:pPr indent="-228600" lvl="1" marL="914400" marR="0" rtl="0" algn="l">
              <a:lnSpc>
                <a:spcPct val="100000"/>
              </a:lnSpc>
              <a:spcBef>
                <a:spcPts val="600"/>
              </a:spcBef>
              <a:spcAft>
                <a:spcPts val="0"/>
              </a:spcAft>
            </a:pPr>
            <a:r>
              <a:rPr lang="en"/>
              <a:t>Records Database</a:t>
            </a:r>
          </a:p>
          <a:p>
            <a:pPr indent="-228600" lvl="0" marL="457200" marR="0" rtl="0" algn="l">
              <a:lnSpc>
                <a:spcPct val="100000"/>
              </a:lnSpc>
              <a:spcBef>
                <a:spcPts val="600"/>
              </a:spcBef>
              <a:spcAft>
                <a:spcPts val="0"/>
              </a:spcAft>
            </a:pPr>
            <a:r>
              <a:rPr lang="en"/>
              <a:t>Anything else?</a:t>
            </a:r>
          </a:p>
          <a:p>
            <a:pPr indent="-228600" lvl="1" marL="914400" marR="0" rtl="0" algn="l">
              <a:lnSpc>
                <a:spcPct val="100000"/>
              </a:lnSpc>
              <a:spcBef>
                <a:spcPts val="600"/>
              </a:spcBef>
              <a:spcAft>
                <a:spcPts val="0"/>
              </a:spcAft>
            </a:pPr>
            <a:r>
              <a:rPr lang="en"/>
              <a:t>Profile of logged in user (can they access the progress report they are trying to produce?)</a:t>
            </a:r>
          </a:p>
        </p:txBody>
      </p:sp>
      <p:sp>
        <p:nvSpPr>
          <p:cNvPr id="509" name="Shape 5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43</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
                                        <p:tgtEl>
                                          <p:spTgt spid="5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x="0" y="0"/>
          <a:ext cx="0" cy="0"/>
          <a:chOff x="0" y="0"/>
          <a:chExt cx="0" cy="0"/>
        </a:xfrm>
      </p:grpSpPr>
      <p:sp>
        <p:nvSpPr>
          <p:cNvPr id="514" name="Shape 5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Where We Are At...</a:t>
            </a:r>
          </a:p>
        </p:txBody>
      </p:sp>
      <p:sp>
        <p:nvSpPr>
          <p:cNvPr id="515" name="Shape 515"/>
          <p:cNvSpPr/>
          <p:nvPr/>
        </p:nvSpPr>
        <p:spPr>
          <a:xfrm>
            <a:off x="227875" y="1812150"/>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Write Functional Specifications</a:t>
            </a:r>
          </a:p>
        </p:txBody>
      </p:sp>
      <p:sp>
        <p:nvSpPr>
          <p:cNvPr id="516" name="Shape 516"/>
          <p:cNvSpPr/>
          <p:nvPr/>
        </p:nvSpPr>
        <p:spPr>
          <a:xfrm>
            <a:off x="1454575" y="2767550"/>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Independently Testable Features</a:t>
            </a:r>
          </a:p>
        </p:txBody>
      </p:sp>
      <p:sp>
        <p:nvSpPr>
          <p:cNvPr id="517" name="Shape 517"/>
          <p:cNvSpPr/>
          <p:nvPr/>
        </p:nvSpPr>
        <p:spPr>
          <a:xfrm>
            <a:off x="2779000" y="3728362"/>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600"/>
              <a:t>Identify Representative Input Values</a:t>
            </a:r>
          </a:p>
        </p:txBody>
      </p:sp>
      <p:sp>
        <p:nvSpPr>
          <p:cNvPr id="518" name="Shape 518"/>
          <p:cNvSpPr/>
          <p:nvPr/>
        </p:nvSpPr>
        <p:spPr>
          <a:xfrm>
            <a:off x="3983975" y="4697325"/>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519" name="Shape 519"/>
          <p:cNvSpPr/>
          <p:nvPr/>
        </p:nvSpPr>
        <p:spPr>
          <a:xfrm>
            <a:off x="5232375" y="5687975"/>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520" name="Shape 520"/>
          <p:cNvCxnSpPr>
            <a:endCxn id="516" idx="1"/>
          </p:cNvCxnSpPr>
          <p:nvPr/>
        </p:nvCxnSpPr>
        <p:spPr>
          <a:xfrm>
            <a:off x="715975" y="2528299"/>
            <a:ext cx="738600" cy="591900"/>
          </a:xfrm>
          <a:prstGeom prst="straightConnector1">
            <a:avLst/>
          </a:prstGeom>
          <a:noFill/>
          <a:ln cap="flat" cmpd="sng" w="19050">
            <a:solidFill>
              <a:schemeClr val="dk2"/>
            </a:solidFill>
            <a:prstDash val="solid"/>
            <a:round/>
            <a:headEnd len="lg" w="lg" type="none"/>
            <a:tailEnd len="lg" w="lg" type="triangle"/>
          </a:ln>
        </p:spPr>
      </p:cxnSp>
      <p:cxnSp>
        <p:nvCxnSpPr>
          <p:cNvPr id="521" name="Shape 521"/>
          <p:cNvCxnSpPr/>
          <p:nvPr/>
        </p:nvCxnSpPr>
        <p:spPr>
          <a:xfrm>
            <a:off x="2040400" y="3472850"/>
            <a:ext cx="738599" cy="591900"/>
          </a:xfrm>
          <a:prstGeom prst="straightConnector1">
            <a:avLst/>
          </a:prstGeom>
          <a:noFill/>
          <a:ln cap="flat" cmpd="sng" w="19050">
            <a:solidFill>
              <a:schemeClr val="dk2"/>
            </a:solidFill>
            <a:prstDash val="solid"/>
            <a:round/>
            <a:headEnd len="lg" w="lg" type="none"/>
            <a:tailEnd len="lg" w="lg" type="triangle"/>
          </a:ln>
        </p:spPr>
      </p:cxnSp>
      <p:cxnSp>
        <p:nvCxnSpPr>
          <p:cNvPr id="522" name="Shape 522"/>
          <p:cNvCxnSpPr/>
          <p:nvPr/>
        </p:nvCxnSpPr>
        <p:spPr>
          <a:xfrm>
            <a:off x="3245375" y="4433675"/>
            <a:ext cx="738599" cy="591900"/>
          </a:xfrm>
          <a:prstGeom prst="straightConnector1">
            <a:avLst/>
          </a:prstGeom>
          <a:noFill/>
          <a:ln cap="flat" cmpd="sng" w="19050">
            <a:solidFill>
              <a:schemeClr val="dk2"/>
            </a:solidFill>
            <a:prstDash val="solid"/>
            <a:round/>
            <a:headEnd len="lg" w="lg" type="none"/>
            <a:tailEnd len="lg" w="lg" type="triangle"/>
          </a:ln>
        </p:spPr>
      </p:cxnSp>
      <p:cxnSp>
        <p:nvCxnSpPr>
          <p:cNvPr id="523" name="Shape 523"/>
          <p:cNvCxnSpPr/>
          <p:nvPr/>
        </p:nvCxnSpPr>
        <p:spPr>
          <a:xfrm>
            <a:off x="4493775" y="5402625"/>
            <a:ext cx="738599" cy="591900"/>
          </a:xfrm>
          <a:prstGeom prst="straightConnector1">
            <a:avLst/>
          </a:prstGeom>
          <a:noFill/>
          <a:ln cap="flat" cmpd="sng" w="19050">
            <a:solidFill>
              <a:schemeClr val="dk2"/>
            </a:solidFill>
            <a:prstDash val="solid"/>
            <a:round/>
            <a:headEnd len="lg" w="lg" type="none"/>
            <a:tailEnd len="lg" w="lg" type="triangle"/>
          </a:ln>
        </p:spPr>
      </p:cxnSp>
      <p:sp>
        <p:nvSpPr>
          <p:cNvPr id="524" name="Shape 524"/>
          <p:cNvSpPr/>
          <p:nvPr/>
        </p:nvSpPr>
        <p:spPr>
          <a:xfrm>
            <a:off x="3245375" y="1806725"/>
            <a:ext cx="4221299" cy="705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Produce clear, detailed, and testable requirements.</a:t>
            </a:r>
          </a:p>
        </p:txBody>
      </p:sp>
      <p:sp>
        <p:nvSpPr>
          <p:cNvPr id="525" name="Shape 525"/>
          <p:cNvSpPr/>
          <p:nvPr/>
        </p:nvSpPr>
        <p:spPr>
          <a:xfrm>
            <a:off x="4048850" y="2767550"/>
            <a:ext cx="4221299" cy="705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Figure out what functions can be tested in (relative) isolation.</a:t>
            </a:r>
          </a:p>
        </p:txBody>
      </p:sp>
      <p:sp>
        <p:nvSpPr>
          <p:cNvPr id="526" name="Shape 5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44</a:t>
            </a:r>
          </a:p>
        </p:txBody>
      </p:sp>
      <p:sp>
        <p:nvSpPr>
          <p:cNvPr id="527" name="Shape 527"/>
          <p:cNvSpPr/>
          <p:nvPr/>
        </p:nvSpPr>
        <p:spPr>
          <a:xfrm>
            <a:off x="2322175" y="3619500"/>
            <a:ext cx="6637500" cy="2894700"/>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r">
              <a:spcBef>
                <a:spcPts val="0"/>
              </a:spcBef>
              <a:buNone/>
            </a:pPr>
            <a:r>
              <a:rPr b="1" lang="en" sz="3600"/>
              <a:t>Next Class</a:t>
            </a:r>
          </a:p>
          <a:p>
            <a:pPr rtl="0" algn="r">
              <a:spcBef>
                <a:spcPts val="0"/>
              </a:spcBef>
              <a:buNone/>
            </a:pPr>
            <a:r>
              <a:t/>
            </a:r>
            <a:endParaRPr b="1" sz="3600"/>
          </a:p>
          <a:p>
            <a:pPr rtl="0" algn="r">
              <a:spcBef>
                <a:spcPts val="0"/>
              </a:spcBef>
              <a:buNone/>
            </a:pPr>
            <a:r>
              <a:t/>
            </a:r>
            <a:endParaRPr b="1" sz="3600"/>
          </a:p>
          <a:p>
            <a:pPr algn="r">
              <a:spcBef>
                <a:spcPts val="0"/>
              </a:spcBef>
              <a:buNone/>
            </a:pPr>
            <a:r>
              <a:t/>
            </a:r>
            <a:endParaRPr b="1" sz="3600"/>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533" name="Shape 533"/>
          <p:cNvSpPr txBox="1"/>
          <p:nvPr>
            <p:ph idx="1" type="body"/>
          </p:nvPr>
        </p:nvSpPr>
        <p:spPr>
          <a:xfrm>
            <a:off x="457200" y="1600200"/>
            <a:ext cx="8691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Do yourself and the testing group a favor: </a:t>
            </a:r>
            <a:r>
              <a:rPr b="1" lang="en"/>
              <a:t>develop test cases for each requirement.</a:t>
            </a:r>
          </a:p>
          <a:p>
            <a:pPr indent="-228600" lvl="0" marL="457200" marR="0" rtl="0" algn="l">
              <a:lnSpc>
                <a:spcPct val="100000"/>
              </a:lnSpc>
              <a:spcBef>
                <a:spcPts val="600"/>
              </a:spcBef>
              <a:spcAft>
                <a:spcPts val="0"/>
              </a:spcAft>
            </a:pPr>
            <a:r>
              <a:rPr lang="en"/>
              <a:t>If the requirement cannot be tested, you most likely have a bad requirement.</a:t>
            </a:r>
          </a:p>
          <a:p>
            <a:pPr indent="-228600" lvl="1" marL="914400" marR="0" rtl="0" algn="l">
              <a:lnSpc>
                <a:spcPct val="100000"/>
              </a:lnSpc>
              <a:spcBef>
                <a:spcPts val="600"/>
              </a:spcBef>
              <a:spcAft>
                <a:spcPts val="0"/>
              </a:spcAft>
            </a:pPr>
            <a:r>
              <a:rPr lang="en"/>
              <a:t>Rewrite it so it is testable.</a:t>
            </a:r>
          </a:p>
          <a:p>
            <a:pPr indent="-228600" lvl="1" marL="914400" marR="0" rtl="0" algn="l">
              <a:lnSpc>
                <a:spcPct val="100000"/>
              </a:lnSpc>
              <a:spcBef>
                <a:spcPts val="600"/>
              </a:spcBef>
              <a:spcAft>
                <a:spcPts val="0"/>
              </a:spcAft>
            </a:pPr>
            <a:r>
              <a:rPr lang="en"/>
              <a:t>Remove the requirement if it can’t be rewritten.</a:t>
            </a:r>
          </a:p>
          <a:p>
            <a:pPr indent="-228600" lvl="1" marL="914400" marR="0" rtl="0" algn="l">
              <a:lnSpc>
                <a:spcPct val="100000"/>
              </a:lnSpc>
              <a:spcBef>
                <a:spcPts val="600"/>
              </a:spcBef>
              <a:spcAft>
                <a:spcPts val="0"/>
              </a:spcAft>
            </a:pPr>
            <a:r>
              <a:rPr lang="en"/>
              <a:t>Point out why it is an unstable requirement.</a:t>
            </a:r>
          </a:p>
          <a:p>
            <a:pPr indent="-228600" lvl="0" marL="457200" marR="0" rtl="0" algn="l">
              <a:lnSpc>
                <a:spcPct val="100000"/>
              </a:lnSpc>
              <a:spcBef>
                <a:spcPts val="600"/>
              </a:spcBef>
              <a:spcAft>
                <a:spcPts val="0"/>
              </a:spcAft>
            </a:pPr>
            <a:r>
              <a:rPr lang="en"/>
              <a:t>Your requirements and testing effort will be greatly improved!</a:t>
            </a:r>
          </a:p>
          <a:p>
            <a:pPr lvl="0" marR="0" rtl="0" algn="l">
              <a:lnSpc>
                <a:spcPct val="100000"/>
              </a:lnSpc>
              <a:spcBef>
                <a:spcPts val="600"/>
              </a:spcBef>
              <a:spcAft>
                <a:spcPts val="0"/>
              </a:spcAft>
              <a:buNone/>
            </a:pPr>
            <a:r>
              <a:t/>
            </a:r>
            <a:endParaRPr b="1"/>
          </a:p>
        </p:txBody>
      </p:sp>
      <p:sp>
        <p:nvSpPr>
          <p:cNvPr id="534" name="Shape 5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45</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8" name="Shape 538"/>
        <p:cNvGrpSpPr/>
        <p:nvPr/>
      </p:nvGrpSpPr>
      <p:grpSpPr>
        <a:xfrm>
          <a:off x="0" y="0"/>
          <a:ext cx="0" cy="0"/>
          <a:chOff x="0" y="0"/>
          <a:chExt cx="0" cy="0"/>
        </a:xfrm>
      </p:grpSpPr>
      <p:sp>
        <p:nvSpPr>
          <p:cNvPr id="539" name="Shape 5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40" name="Shape 540"/>
          <p:cNvSpPr txBox="1"/>
          <p:nvPr>
            <p:ph idx="1" type="body"/>
          </p:nvPr>
        </p:nvSpPr>
        <p:spPr>
          <a:xfrm>
            <a:off x="457200" y="1600200"/>
            <a:ext cx="8691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Coming up with concrete requirements-based test cases.</a:t>
            </a:r>
          </a:p>
          <a:p>
            <a:pPr indent="-228600" lvl="0" marL="457200" rtl="0">
              <a:spcBef>
                <a:spcPts val="0"/>
              </a:spcBef>
            </a:pPr>
            <a:r>
              <a:rPr lang="en"/>
              <a:t>Reading:</a:t>
            </a:r>
          </a:p>
          <a:p>
            <a:pPr indent="-228600" lvl="1" marL="914400" rtl="0">
              <a:spcBef>
                <a:spcPts val="600"/>
              </a:spcBef>
            </a:pPr>
            <a:r>
              <a:rPr lang="en"/>
              <a:t>Sommerville, chapter 8</a:t>
            </a:r>
          </a:p>
          <a:p>
            <a:pPr indent="-228600" lvl="2" marL="1371600" rtl="0">
              <a:spcBef>
                <a:spcPts val="600"/>
              </a:spcBef>
            </a:pPr>
            <a:r>
              <a:rPr lang="en"/>
              <a:t>Introduction, section 8.3.1, 8.3.2</a:t>
            </a:r>
          </a:p>
          <a:p>
            <a:pPr indent="0" lvl="0" mar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Homework: Draft requirements due next Wednesday!</a:t>
            </a:r>
          </a:p>
          <a:p>
            <a:pPr lvl="0" marR="0" rtl="0" algn="l">
              <a:lnSpc>
                <a:spcPct val="100000"/>
              </a:lnSpc>
              <a:spcBef>
                <a:spcPts val="600"/>
              </a:spcBef>
              <a:spcAft>
                <a:spcPts val="0"/>
              </a:spcAft>
              <a:buNone/>
            </a:pPr>
            <a:r>
              <a:t/>
            </a:r>
            <a:endParaRPr b="1"/>
          </a:p>
        </p:txBody>
      </p:sp>
      <p:sp>
        <p:nvSpPr>
          <p:cNvPr id="541" name="Shape 5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46</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x="0" y="0"/>
          <a:ext cx="0" cy="0"/>
          <a:chOff x="0" y="0"/>
          <a:chExt cx="0" cy="0"/>
        </a:xfrm>
      </p:grpSpPr>
      <p:sp>
        <p:nvSpPr>
          <p:cNvPr id="546" name="Shape 5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 Model of Testing</a:t>
            </a:r>
          </a:p>
        </p:txBody>
      </p:sp>
      <p:sp>
        <p:nvSpPr>
          <p:cNvPr id="547" name="Shape 547"/>
          <p:cNvSpPr/>
          <p:nvPr/>
        </p:nvSpPr>
        <p:spPr>
          <a:xfrm>
            <a:off x="2635050" y="1660250"/>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p:txBody>
      </p:sp>
      <p:sp>
        <p:nvSpPr>
          <p:cNvPr id="548" name="Shape 548"/>
          <p:cNvSpPr/>
          <p:nvPr/>
        </p:nvSpPr>
        <p:spPr>
          <a:xfrm>
            <a:off x="2635050" y="4714025"/>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p:txBody>
      </p:sp>
      <p:sp>
        <p:nvSpPr>
          <p:cNvPr id="549" name="Shape 549"/>
          <p:cNvSpPr/>
          <p:nvPr/>
        </p:nvSpPr>
        <p:spPr>
          <a:xfrm>
            <a:off x="3568200" y="3499737"/>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550" name="Shape 550"/>
          <p:cNvCxnSpPr>
            <a:stCxn id="547" idx="2"/>
            <a:endCxn id="549" idx="0"/>
          </p:cNvCxnSpPr>
          <p:nvPr/>
        </p:nvCxnSpPr>
        <p:spPr>
          <a:xfrm>
            <a:off x="4572000" y="2886349"/>
            <a:ext cx="0" cy="613500"/>
          </a:xfrm>
          <a:prstGeom prst="straightConnector1">
            <a:avLst/>
          </a:prstGeom>
          <a:noFill/>
          <a:ln cap="flat" cmpd="sng" w="38100">
            <a:solidFill>
              <a:schemeClr val="dk2"/>
            </a:solidFill>
            <a:prstDash val="solid"/>
            <a:round/>
            <a:headEnd len="lg" w="lg" type="none"/>
            <a:tailEnd len="lg" w="lg" type="triangle"/>
          </a:ln>
        </p:spPr>
      </p:cxnSp>
      <p:cxnSp>
        <p:nvCxnSpPr>
          <p:cNvPr id="551" name="Shape 551"/>
          <p:cNvCxnSpPr>
            <a:stCxn id="549" idx="2"/>
            <a:endCxn id="548" idx="0"/>
          </p:cNvCxnSpPr>
          <p:nvPr/>
        </p:nvCxnSpPr>
        <p:spPr>
          <a:xfrm>
            <a:off x="4572000" y="4139937"/>
            <a:ext cx="0" cy="574200"/>
          </a:xfrm>
          <a:prstGeom prst="straightConnector1">
            <a:avLst/>
          </a:prstGeom>
          <a:noFill/>
          <a:ln cap="flat" cmpd="sng" w="38100">
            <a:solidFill>
              <a:schemeClr val="dk2"/>
            </a:solidFill>
            <a:prstDash val="solid"/>
            <a:round/>
            <a:headEnd len="lg" w="lg" type="none"/>
            <a:tailEnd len="lg" w="lg" type="triangle"/>
          </a:ln>
        </p:spPr>
      </p:cxnSp>
      <p:sp>
        <p:nvSpPr>
          <p:cNvPr id="552" name="Shape 552"/>
          <p:cNvSpPr/>
          <p:nvPr/>
        </p:nvSpPr>
        <p:spPr>
          <a:xfrm>
            <a:off x="5219450" y="1873125"/>
            <a:ext cx="976500" cy="8790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I</a:t>
            </a:r>
          </a:p>
        </p:txBody>
      </p:sp>
      <p:sp>
        <p:nvSpPr>
          <p:cNvPr id="553" name="Shape 553"/>
          <p:cNvSpPr/>
          <p:nvPr/>
        </p:nvSpPr>
        <p:spPr>
          <a:xfrm>
            <a:off x="5219450" y="4887575"/>
            <a:ext cx="976500" cy="8790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O</a:t>
            </a:r>
          </a:p>
        </p:txBody>
      </p:sp>
      <p:sp>
        <p:nvSpPr>
          <p:cNvPr id="554" name="Shape 554"/>
          <p:cNvSpPr/>
          <p:nvPr/>
        </p:nvSpPr>
        <p:spPr>
          <a:xfrm>
            <a:off x="6619275" y="3103450"/>
            <a:ext cx="2430599" cy="1432499"/>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Source Code</a:t>
            </a:r>
            <a:r>
              <a:rPr lang="en" sz="1800"/>
              <a:t> </a:t>
            </a:r>
          </a:p>
          <a:p>
            <a:pPr lvl="0" rtl="0" algn="ctr">
              <a:spcBef>
                <a:spcPts val="0"/>
              </a:spcBef>
              <a:buNone/>
            </a:pPr>
            <a:r>
              <a:rPr lang="en" sz="1800"/>
              <a:t>(look at class interactions, methods, etc.)</a:t>
            </a:r>
          </a:p>
        </p:txBody>
      </p:sp>
      <p:cxnSp>
        <p:nvCxnSpPr>
          <p:cNvPr id="555" name="Shape 555"/>
          <p:cNvCxnSpPr>
            <a:stCxn id="554" idx="0"/>
            <a:endCxn id="547" idx="3"/>
          </p:cNvCxnSpPr>
          <p:nvPr/>
        </p:nvCxnSpPr>
        <p:spPr>
          <a:xfrm rot="10800000">
            <a:off x="6508874" y="2273350"/>
            <a:ext cx="1325700" cy="830100"/>
          </a:xfrm>
          <a:prstGeom prst="straightConnector1">
            <a:avLst/>
          </a:prstGeom>
          <a:noFill/>
          <a:ln cap="flat" cmpd="sng" w="19050">
            <a:solidFill>
              <a:schemeClr val="dk2"/>
            </a:solidFill>
            <a:prstDash val="dash"/>
            <a:round/>
            <a:headEnd len="lg" w="lg" type="none"/>
            <a:tailEnd len="lg" w="lg" type="triangle"/>
          </a:ln>
        </p:spPr>
      </p:cxnSp>
      <p:cxnSp>
        <p:nvCxnSpPr>
          <p:cNvPr id="556" name="Shape 556"/>
          <p:cNvCxnSpPr>
            <a:stCxn id="549" idx="3"/>
            <a:endCxn id="554" idx="1"/>
          </p:cNvCxnSpPr>
          <p:nvPr/>
        </p:nvCxnSpPr>
        <p:spPr>
          <a:xfrm>
            <a:off x="5575800" y="3819837"/>
            <a:ext cx="1043400" cy="0"/>
          </a:xfrm>
          <a:prstGeom prst="straightConnector1">
            <a:avLst/>
          </a:prstGeom>
          <a:noFill/>
          <a:ln cap="flat" cmpd="sng" w="19050">
            <a:solidFill>
              <a:schemeClr val="dk2"/>
            </a:solidFill>
            <a:prstDash val="dash"/>
            <a:round/>
            <a:headEnd len="lg" w="lg" type="none"/>
            <a:tailEnd len="lg" w="lg" type="triangle"/>
          </a:ln>
        </p:spPr>
      </p:cxnSp>
      <p:sp>
        <p:nvSpPr>
          <p:cNvPr id="557" name="Shape 557"/>
          <p:cNvSpPr/>
          <p:nvPr/>
        </p:nvSpPr>
        <p:spPr>
          <a:xfrm>
            <a:off x="0" y="2886350"/>
            <a:ext cx="2430599" cy="17364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System Specifications</a:t>
            </a:r>
          </a:p>
          <a:p>
            <a:pPr lvl="0" rtl="0" algn="ctr">
              <a:spcBef>
                <a:spcPts val="0"/>
              </a:spcBef>
              <a:buNone/>
            </a:pPr>
            <a:r>
              <a:rPr lang="en" sz="1800"/>
              <a:t>(look at requirements, test externally-visible features)</a:t>
            </a:r>
          </a:p>
        </p:txBody>
      </p:sp>
      <p:cxnSp>
        <p:nvCxnSpPr>
          <p:cNvPr id="558" name="Shape 558"/>
          <p:cNvCxnSpPr>
            <a:stCxn id="557" idx="0"/>
            <a:endCxn id="547" idx="1"/>
          </p:cNvCxnSpPr>
          <p:nvPr/>
        </p:nvCxnSpPr>
        <p:spPr>
          <a:xfrm flipH="1" rot="10800000">
            <a:off x="1215299" y="2273150"/>
            <a:ext cx="1419899" cy="613200"/>
          </a:xfrm>
          <a:prstGeom prst="straightConnector1">
            <a:avLst/>
          </a:prstGeom>
          <a:noFill/>
          <a:ln cap="flat" cmpd="sng" w="19050">
            <a:solidFill>
              <a:schemeClr val="dk2"/>
            </a:solidFill>
            <a:prstDash val="dash"/>
            <a:round/>
            <a:headEnd len="lg" w="lg" type="none"/>
            <a:tailEnd len="lg" w="lg" type="triangle"/>
          </a:ln>
        </p:spPr>
      </p:cxnSp>
      <p:sp>
        <p:nvSpPr>
          <p:cNvPr id="559" name="Shape 559"/>
          <p:cNvSpPr/>
          <p:nvPr/>
        </p:nvSpPr>
        <p:spPr>
          <a:xfrm>
            <a:off x="7283175" y="4800725"/>
            <a:ext cx="1102799" cy="1052699"/>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O</a:t>
            </a:r>
          </a:p>
          <a:p>
            <a:pPr lvl="0" rtl="0" algn="ctr">
              <a:spcBef>
                <a:spcPts val="0"/>
              </a:spcBef>
              <a:buNone/>
            </a:pPr>
            <a:r>
              <a:rPr b="1" lang="en" sz="900"/>
              <a:t>(expected)</a:t>
            </a:r>
          </a:p>
        </p:txBody>
      </p:sp>
      <p:sp>
        <p:nvSpPr>
          <p:cNvPr id="560" name="Shape 560"/>
          <p:cNvSpPr txBox="1"/>
          <p:nvPr/>
        </p:nvSpPr>
        <p:spPr>
          <a:xfrm>
            <a:off x="6557225" y="5096525"/>
            <a:ext cx="976500" cy="461099"/>
          </a:xfrm>
          <a:prstGeom prst="rect">
            <a:avLst/>
          </a:prstGeom>
          <a:noFill/>
          <a:ln>
            <a:noFill/>
          </a:ln>
        </p:spPr>
        <p:txBody>
          <a:bodyPr anchorCtr="0" anchor="t" bIns="91425" lIns="91425" rIns="91425" tIns="91425">
            <a:noAutofit/>
          </a:bodyPr>
          <a:lstStyle/>
          <a:p>
            <a:pPr lvl="0" rtl="0" algn="ctr">
              <a:spcBef>
                <a:spcPts val="0"/>
              </a:spcBef>
              <a:buNone/>
            </a:pPr>
            <a:r>
              <a:rPr b="1" lang="en" sz="2400"/>
              <a:t>=</a:t>
            </a:r>
          </a:p>
        </p:txBody>
      </p:sp>
      <p:sp>
        <p:nvSpPr>
          <p:cNvPr id="561" name="Shape 561"/>
          <p:cNvSpPr/>
          <p:nvPr/>
        </p:nvSpPr>
        <p:spPr>
          <a:xfrm>
            <a:off x="6271325" y="6118200"/>
            <a:ext cx="1548299" cy="379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Test Verdict</a:t>
            </a:r>
          </a:p>
        </p:txBody>
      </p:sp>
      <p:cxnSp>
        <p:nvCxnSpPr>
          <p:cNvPr id="562" name="Shape 562"/>
          <p:cNvCxnSpPr>
            <a:stCxn id="560" idx="2"/>
            <a:endCxn id="561" idx="0"/>
          </p:cNvCxnSpPr>
          <p:nvPr/>
        </p:nvCxnSpPr>
        <p:spPr>
          <a:xfrm>
            <a:off x="7045475" y="5557624"/>
            <a:ext cx="0" cy="560700"/>
          </a:xfrm>
          <a:prstGeom prst="straightConnector1">
            <a:avLst/>
          </a:prstGeom>
          <a:noFill/>
          <a:ln cap="flat" cmpd="sng" w="38100">
            <a:solidFill>
              <a:schemeClr val="dk2"/>
            </a:solidFill>
            <a:prstDash val="solid"/>
            <a:round/>
            <a:headEnd len="lg" w="lg" type="none"/>
            <a:tailEnd len="lg" w="lg" type="triangle"/>
          </a:ln>
        </p:spPr>
      </p:cxnSp>
      <p:sp>
        <p:nvSpPr>
          <p:cNvPr id="563" name="Shape 563"/>
          <p:cNvSpPr txBox="1"/>
          <p:nvPr/>
        </p:nvSpPr>
        <p:spPr>
          <a:xfrm>
            <a:off x="8482200" y="5096525"/>
            <a:ext cx="435599" cy="379499"/>
          </a:xfrm>
          <a:prstGeom prst="rect">
            <a:avLst/>
          </a:prstGeom>
          <a:noFill/>
          <a:ln>
            <a:noFill/>
          </a:ln>
        </p:spPr>
        <p:txBody>
          <a:bodyPr anchorCtr="0" anchor="t" bIns="91425" lIns="91425" rIns="91425" tIns="91425">
            <a:noAutofit/>
          </a:bodyPr>
          <a:lstStyle/>
          <a:p>
            <a:pPr lvl="0" rtl="0">
              <a:spcBef>
                <a:spcPts val="0"/>
              </a:spcBef>
              <a:buNone/>
            </a:pPr>
            <a:r>
              <a:rPr b="1" lang="en" sz="2400"/>
              <a:t>?</a:t>
            </a:r>
          </a:p>
        </p:txBody>
      </p:sp>
      <p:sp>
        <p:nvSpPr>
          <p:cNvPr id="564" name="Shape 5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
                                        <p:tgtEl>
                                          <p:spTgt spid="5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8" name="Shape 568"/>
        <p:cNvGrpSpPr/>
        <p:nvPr/>
      </p:nvGrpSpPr>
      <p:grpSpPr>
        <a:xfrm>
          <a:off x="0" y="0"/>
          <a:ext cx="0" cy="0"/>
          <a:chOff x="0" y="0"/>
          <a:chExt cx="0" cy="0"/>
        </a:xfrm>
      </p:grpSpPr>
      <p:sp>
        <p:nvSpPr>
          <p:cNvPr id="569" name="Shape 56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Tailoring Tests to Requirements</a:t>
            </a:r>
          </a:p>
        </p:txBody>
      </p:sp>
      <p:sp>
        <p:nvSpPr>
          <p:cNvPr id="570" name="Shape 570"/>
          <p:cNvSpPr txBox="1"/>
          <p:nvPr>
            <p:ph idx="1" type="body"/>
          </p:nvPr>
        </p:nvSpPr>
        <p:spPr>
          <a:xfrm>
            <a:off x="457200" y="1600200"/>
            <a:ext cx="8691600" cy="4967700"/>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a:t>Requirement with minimal detail:</a:t>
            </a:r>
          </a:p>
          <a:p>
            <a:pPr indent="-228600" lvl="0" marL="457200" marR="0" rtl="0" algn="l">
              <a:lnSpc>
                <a:spcPct val="100000"/>
              </a:lnSpc>
              <a:spcBef>
                <a:spcPts val="600"/>
              </a:spcBef>
              <a:spcAft>
                <a:spcPts val="0"/>
              </a:spcAft>
              <a:buSzPct val="100000"/>
            </a:pPr>
            <a:r>
              <a:rPr lang="en" sz="2400"/>
              <a:t>One person must be able to load the boat on the car rack.</a:t>
            </a:r>
          </a:p>
          <a:p>
            <a:pPr lvl="0" marR="0" rtl="0" algn="l">
              <a:lnSpc>
                <a:spcPct val="100000"/>
              </a:lnSpc>
              <a:spcBef>
                <a:spcPts val="600"/>
              </a:spcBef>
              <a:spcAft>
                <a:spcPts val="0"/>
              </a:spcAft>
              <a:buNone/>
            </a:pPr>
            <a:r>
              <a:t/>
            </a:r>
            <a:endParaRPr sz="2400"/>
          </a:p>
          <a:p>
            <a:pPr marR="0" rtl="0" algn="l">
              <a:lnSpc>
                <a:spcPct val="100000"/>
              </a:lnSpc>
              <a:spcBef>
                <a:spcPts val="600"/>
              </a:spcBef>
              <a:spcAft>
                <a:spcPts val="0"/>
              </a:spcAft>
              <a:buNone/>
            </a:pPr>
            <a:r>
              <a:rPr lang="en"/>
              <a:t>Requirement with detailed specification:</a:t>
            </a:r>
          </a:p>
          <a:p>
            <a:pPr indent="-228600" lvl="0" marL="457200" marR="0" rtl="0" algn="l">
              <a:lnSpc>
                <a:spcPct val="100000"/>
              </a:lnSpc>
              <a:spcBef>
                <a:spcPts val="600"/>
              </a:spcBef>
              <a:spcAft>
                <a:spcPts val="0"/>
              </a:spcAft>
              <a:buSzPct val="100000"/>
            </a:pPr>
            <a:r>
              <a:rPr lang="en" sz="2400"/>
              <a:t>The boat must be lighter than 100 lb.</a:t>
            </a:r>
          </a:p>
          <a:p>
            <a:pPr indent="-228600" lvl="0" marL="457200" marR="0" rtl="0" algn="l">
              <a:lnSpc>
                <a:spcPct val="100000"/>
              </a:lnSpc>
              <a:spcBef>
                <a:spcPts val="600"/>
              </a:spcBef>
              <a:spcAft>
                <a:spcPts val="0"/>
              </a:spcAft>
              <a:buSzPct val="100000"/>
            </a:pPr>
            <a:r>
              <a:rPr lang="en" sz="2400"/>
              <a:t>The boat must have handles to help one person lift it.</a:t>
            </a:r>
          </a:p>
          <a:p>
            <a:pPr indent="-228600" lvl="0" marL="457200" marR="0" rtl="0" algn="l">
              <a:lnSpc>
                <a:spcPct val="100000"/>
              </a:lnSpc>
              <a:spcBef>
                <a:spcPts val="600"/>
              </a:spcBef>
              <a:spcAft>
                <a:spcPts val="0"/>
              </a:spcAft>
              <a:buSzPct val="100000"/>
            </a:pPr>
            <a:r>
              <a:rPr lang="en" sz="2400"/>
              <a:t>The car rack must be padded so the boat can easily slide into the rack.</a:t>
            </a:r>
          </a:p>
          <a:p>
            <a:pPr indent="-228600" lvl="0" marL="457200" marR="0" rtl="0" algn="l">
              <a:lnSpc>
                <a:spcPct val="100000"/>
              </a:lnSpc>
              <a:spcBef>
                <a:spcPts val="600"/>
              </a:spcBef>
              <a:spcAft>
                <a:spcPts val="0"/>
              </a:spcAft>
              <a:buSzPct val="100000"/>
            </a:pPr>
            <a:r>
              <a:rPr lang="en" sz="2400"/>
              <a:t>...</a:t>
            </a:r>
          </a:p>
          <a:p>
            <a:pPr indent="0" lvl="0" marL="0" marR="0" rtl="0" algn="l">
              <a:lnSpc>
                <a:spcPct val="100000"/>
              </a:lnSpc>
              <a:spcBef>
                <a:spcPts val="600"/>
              </a:spcBef>
              <a:spcAft>
                <a:spcPts val="0"/>
              </a:spcAft>
              <a:buNone/>
            </a:pPr>
            <a:r>
              <a:t/>
            </a:r>
            <a:endParaRPr/>
          </a:p>
        </p:txBody>
      </p:sp>
      <p:sp>
        <p:nvSpPr>
          <p:cNvPr id="571" name="Shape 571"/>
          <p:cNvSpPr/>
          <p:nvPr/>
        </p:nvSpPr>
        <p:spPr>
          <a:xfrm>
            <a:off x="1441650" y="2987125"/>
            <a:ext cx="6722700" cy="2663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lang="en" sz="2400"/>
              <a:t>Not written for engineers, so requirements not as detailed. Tests will be more subjective.</a:t>
            </a:r>
          </a:p>
          <a:p>
            <a:pPr rtl="0" algn="l">
              <a:spcBef>
                <a:spcPts val="0"/>
              </a:spcBef>
              <a:buNone/>
            </a:pPr>
            <a:r>
              <a:t/>
            </a:r>
            <a:endParaRPr sz="2400"/>
          </a:p>
          <a:p>
            <a:pPr rtl="0" algn="ctr">
              <a:spcBef>
                <a:spcPts val="0"/>
              </a:spcBef>
              <a:buNone/>
            </a:pPr>
            <a:r>
              <a:t/>
            </a:r>
            <a:endParaRPr sz="2400"/>
          </a:p>
          <a:p>
            <a:pPr algn="ctr">
              <a:spcBef>
                <a:spcPts val="0"/>
              </a:spcBef>
              <a:buNone/>
            </a:pPr>
            <a:r>
              <a:t/>
            </a:r>
            <a:endParaRPr sz="2400"/>
          </a:p>
        </p:txBody>
      </p:sp>
      <p:sp>
        <p:nvSpPr>
          <p:cNvPr id="572" name="Shape 572"/>
          <p:cNvSpPr/>
          <p:nvPr/>
        </p:nvSpPr>
        <p:spPr>
          <a:xfrm>
            <a:off x="2169175" y="4196725"/>
            <a:ext cx="5393100" cy="1453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2400">
                <a:solidFill>
                  <a:schemeClr val="dk1"/>
                </a:solidFill>
              </a:rPr>
              <a:t>User Study: Can 9/10 users load the boat without help.</a:t>
            </a:r>
          </a:p>
        </p:txBody>
      </p:sp>
      <p:sp>
        <p:nvSpPr>
          <p:cNvPr id="573" name="Shape 573"/>
          <p:cNvSpPr/>
          <p:nvPr/>
        </p:nvSpPr>
        <p:spPr>
          <a:xfrm>
            <a:off x="335100" y="1644312"/>
            <a:ext cx="8473799" cy="1342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2400"/>
              <a:t>More detailed, so tests should also be more objective. Can define absolute scales, exact inspections, etc.</a:t>
            </a:r>
          </a:p>
        </p:txBody>
      </p:sp>
      <p:sp>
        <p:nvSpPr>
          <p:cNvPr id="574" name="Shape 5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
                                        <p:tgtEl>
                                          <p:spTgt spid="5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
                                        <p:tgtEl>
                                          <p:spTgt spid="5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71"/>
                                        </p:tgtEl>
                                      </p:cBhvr>
                                    </p:animEffect>
                                    <p:set>
                                      <p:cBhvr>
                                        <p:cTn dur="1" fill="hold">
                                          <p:stCondLst>
                                            <p:cond delay="0"/>
                                          </p:stCondLst>
                                        </p:cTn>
                                        <p:tgtEl>
                                          <p:spTgt spid="5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72"/>
                                        </p:tgtEl>
                                      </p:cBhvr>
                                    </p:animEffect>
                                    <p:set>
                                      <p:cBhvr>
                                        <p:cTn dur="1" fill="hold">
                                          <p:stCondLst>
                                            <p:cond delay="0"/>
                                          </p:stCondLst>
                                        </p:cTn>
                                        <p:tgtEl>
                                          <p:spTgt spid="57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
                                        <p:tgtEl>
                                          <p:spTgt spid="5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HACS</a:t>
            </a:r>
          </a:p>
        </p:txBody>
      </p:sp>
      <p:sp>
        <p:nvSpPr>
          <p:cNvPr id="108" name="Shape 108"/>
          <p:cNvSpPr txBox="1"/>
          <p:nvPr>
            <p:ph idx="1" type="body"/>
          </p:nvPr>
        </p:nvSpPr>
        <p:spPr>
          <a:xfrm>
            <a:off x="457200" y="1600200"/>
            <a:ext cx="8538599" cy="45546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200"/>
              <a:t>Homework assignment and collection are an integral part of any educational system. Today, this is performed manually. We want to automate this with the Homework Assignment and Collection System (HACS). </a:t>
            </a:r>
          </a:p>
          <a:p>
            <a:pPr lvl="0" marR="0" rtl="0" algn="l">
              <a:lnSpc>
                <a:spcPct val="100000"/>
              </a:lnSpc>
              <a:spcBef>
                <a:spcPts val="600"/>
              </a:spcBef>
              <a:spcAft>
                <a:spcPts val="0"/>
              </a:spcAft>
              <a:buNone/>
            </a:pPr>
            <a:r>
              <a:t/>
            </a:r>
            <a:endParaRPr sz="2200"/>
          </a:p>
          <a:p>
            <a:pPr lvl="0" marR="0" rtl="0" algn="l">
              <a:lnSpc>
                <a:spcPct val="100000"/>
              </a:lnSpc>
              <a:spcBef>
                <a:spcPts val="600"/>
              </a:spcBef>
              <a:spcAft>
                <a:spcPts val="0"/>
              </a:spcAft>
              <a:buNone/>
            </a:pPr>
            <a:r>
              <a:rPr lang="en" sz="2200"/>
              <a:t>HACS will be used by the instructor to distribute the homework assignments, review the students’ solutions, distribute suggested solutions, and distribute student grades on each assignment. HACS shall also help the students by automatically distributing the assignments to them, providing a facility where the students can submit their solutions, reminding the students when an assignment is almost due, and reminding the students when an assignment is overdue.</a:t>
            </a:r>
          </a:p>
        </p:txBody>
      </p:sp>
      <p:sp>
        <p:nvSpPr>
          <p:cNvPr id="109" name="Shape 1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p:nvPr/>
        </p:nvSpPr>
        <p:spPr>
          <a:xfrm>
            <a:off x="2057400" y="1663900"/>
            <a:ext cx="4913099" cy="45899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HACS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15" name="Shape 1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HACS Use Case Diagram</a:t>
            </a:r>
          </a:p>
        </p:txBody>
      </p:sp>
      <p:sp>
        <p:nvSpPr>
          <p:cNvPr id="116" name="Shape 116"/>
          <p:cNvSpPr/>
          <p:nvPr/>
        </p:nvSpPr>
        <p:spPr>
          <a:xfrm>
            <a:off x="2347800" y="2083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Configure HACS</a:t>
            </a:r>
          </a:p>
        </p:txBody>
      </p:sp>
      <p:cxnSp>
        <p:nvCxnSpPr>
          <p:cNvPr id="117" name="Shape 117"/>
          <p:cNvCxnSpPr>
            <a:endCxn id="116" idx="1"/>
          </p:cNvCxnSpPr>
          <p:nvPr/>
        </p:nvCxnSpPr>
        <p:spPr>
          <a:xfrm flipH="1" rot="10800000">
            <a:off x="1198200" y="2370400"/>
            <a:ext cx="1149600" cy="3000"/>
          </a:xfrm>
          <a:prstGeom prst="straightConnector1">
            <a:avLst/>
          </a:prstGeom>
          <a:noFill/>
          <a:ln cap="flat" cmpd="sng" w="19050">
            <a:solidFill>
              <a:schemeClr val="dk2"/>
            </a:solidFill>
            <a:prstDash val="solid"/>
            <a:round/>
            <a:headEnd len="lg" w="lg" type="none"/>
            <a:tailEnd len="lg" w="lg" type="none"/>
          </a:ln>
        </p:spPr>
      </p:cxnSp>
      <p:sp>
        <p:nvSpPr>
          <p:cNvPr id="118" name="Shape 118"/>
          <p:cNvSpPr/>
          <p:nvPr/>
        </p:nvSpPr>
        <p:spPr>
          <a:xfrm>
            <a:off x="7995300" y="192248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19" name="Shape 119"/>
          <p:cNvCxnSpPr>
            <a:stCxn id="118" idx="4"/>
          </p:cNvCxnSpPr>
          <p:nvPr/>
        </p:nvCxnSpPr>
        <p:spPr>
          <a:xfrm>
            <a:off x="8119050" y="2193987"/>
            <a:ext cx="0" cy="346800"/>
          </a:xfrm>
          <a:prstGeom prst="straightConnector1">
            <a:avLst/>
          </a:prstGeom>
          <a:noFill/>
          <a:ln cap="flat" cmpd="sng" w="19050">
            <a:solidFill>
              <a:schemeClr val="dk2"/>
            </a:solidFill>
            <a:prstDash val="solid"/>
            <a:round/>
            <a:headEnd len="lg" w="lg" type="none"/>
            <a:tailEnd len="lg" w="lg" type="none"/>
          </a:ln>
        </p:spPr>
      </p:cxnSp>
      <p:cxnSp>
        <p:nvCxnSpPr>
          <p:cNvPr id="120" name="Shape 120"/>
          <p:cNvCxnSpPr/>
          <p:nvPr/>
        </p:nvCxnSpPr>
        <p:spPr>
          <a:xfrm flipH="1">
            <a:off x="8040449"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21" name="Shape 121"/>
          <p:cNvCxnSpPr/>
          <p:nvPr/>
        </p:nvCxnSpPr>
        <p:spPr>
          <a:xfrm>
            <a:off x="8119050"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22" name="Shape 122"/>
          <p:cNvCxnSpPr/>
          <p:nvPr/>
        </p:nvCxnSpPr>
        <p:spPr>
          <a:xfrm>
            <a:off x="7984050" y="2338462"/>
            <a:ext cx="258599" cy="0"/>
          </a:xfrm>
          <a:prstGeom prst="straightConnector1">
            <a:avLst/>
          </a:prstGeom>
          <a:noFill/>
          <a:ln cap="flat" cmpd="sng" w="19050">
            <a:solidFill>
              <a:schemeClr val="dk2"/>
            </a:solidFill>
            <a:prstDash val="solid"/>
            <a:round/>
            <a:headEnd len="lg" w="lg" type="none"/>
            <a:tailEnd len="lg" w="lg" type="none"/>
          </a:ln>
        </p:spPr>
      </p:cxnSp>
      <p:sp>
        <p:nvSpPr>
          <p:cNvPr id="123" name="Shape 123"/>
          <p:cNvSpPr txBox="1"/>
          <p:nvPr/>
        </p:nvSpPr>
        <p:spPr>
          <a:xfrm>
            <a:off x="7551300" y="261986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Student</a:t>
            </a:r>
          </a:p>
        </p:txBody>
      </p:sp>
      <p:sp>
        <p:nvSpPr>
          <p:cNvPr id="124" name="Shape 124"/>
          <p:cNvSpPr/>
          <p:nvPr/>
        </p:nvSpPr>
        <p:spPr>
          <a:xfrm>
            <a:off x="607100" y="19225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25" name="Shape 125"/>
          <p:cNvCxnSpPr>
            <a:stCxn id="124" idx="4"/>
          </p:cNvCxnSpPr>
          <p:nvPr/>
        </p:nvCxnSpPr>
        <p:spPr>
          <a:xfrm>
            <a:off x="730850" y="2193999"/>
            <a:ext cx="0" cy="346800"/>
          </a:xfrm>
          <a:prstGeom prst="straightConnector1">
            <a:avLst/>
          </a:prstGeom>
          <a:noFill/>
          <a:ln cap="flat" cmpd="sng" w="19050">
            <a:solidFill>
              <a:schemeClr val="dk2"/>
            </a:solidFill>
            <a:prstDash val="solid"/>
            <a:round/>
            <a:headEnd len="lg" w="lg" type="none"/>
            <a:tailEnd len="lg" w="lg" type="none"/>
          </a:ln>
        </p:spPr>
      </p:cxnSp>
      <p:cxnSp>
        <p:nvCxnSpPr>
          <p:cNvPr id="126" name="Shape 126"/>
          <p:cNvCxnSpPr/>
          <p:nvPr/>
        </p:nvCxnSpPr>
        <p:spPr>
          <a:xfrm flipH="1">
            <a:off x="652249"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27" name="Shape 127"/>
          <p:cNvCxnSpPr/>
          <p:nvPr/>
        </p:nvCxnSpPr>
        <p:spPr>
          <a:xfrm>
            <a:off x="730850"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28" name="Shape 128"/>
          <p:cNvCxnSpPr/>
          <p:nvPr/>
        </p:nvCxnSpPr>
        <p:spPr>
          <a:xfrm>
            <a:off x="595850" y="2338475"/>
            <a:ext cx="258599" cy="0"/>
          </a:xfrm>
          <a:prstGeom prst="straightConnector1">
            <a:avLst/>
          </a:prstGeom>
          <a:noFill/>
          <a:ln cap="flat" cmpd="sng" w="19050">
            <a:solidFill>
              <a:schemeClr val="dk2"/>
            </a:solidFill>
            <a:prstDash val="solid"/>
            <a:round/>
            <a:headEnd len="lg" w="lg" type="none"/>
            <a:tailEnd len="lg" w="lg" type="none"/>
          </a:ln>
        </p:spPr>
      </p:cxnSp>
      <p:sp>
        <p:nvSpPr>
          <p:cNvPr id="129" name="Shape 129"/>
          <p:cNvSpPr txBox="1"/>
          <p:nvPr/>
        </p:nvSpPr>
        <p:spPr>
          <a:xfrm>
            <a:off x="163100" y="26198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System Admin</a:t>
            </a:r>
          </a:p>
        </p:txBody>
      </p:sp>
      <p:sp>
        <p:nvSpPr>
          <p:cNvPr id="130" name="Shape 130"/>
          <p:cNvSpPr/>
          <p:nvPr/>
        </p:nvSpPr>
        <p:spPr>
          <a:xfrm>
            <a:off x="670200" y="47276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31" name="Shape 131"/>
          <p:cNvCxnSpPr>
            <a:stCxn id="130" idx="4"/>
          </p:cNvCxnSpPr>
          <p:nvPr/>
        </p:nvCxnSpPr>
        <p:spPr>
          <a:xfrm>
            <a:off x="793950" y="4999099"/>
            <a:ext cx="0" cy="346800"/>
          </a:xfrm>
          <a:prstGeom prst="straightConnector1">
            <a:avLst/>
          </a:prstGeom>
          <a:noFill/>
          <a:ln cap="flat" cmpd="sng" w="19050">
            <a:solidFill>
              <a:schemeClr val="dk2"/>
            </a:solidFill>
            <a:prstDash val="solid"/>
            <a:round/>
            <a:headEnd len="lg" w="lg" type="none"/>
            <a:tailEnd len="lg" w="lg" type="none"/>
          </a:ln>
        </p:spPr>
      </p:cxnSp>
      <p:cxnSp>
        <p:nvCxnSpPr>
          <p:cNvPr id="132" name="Shape 132"/>
          <p:cNvCxnSpPr/>
          <p:nvPr/>
        </p:nvCxnSpPr>
        <p:spPr>
          <a:xfrm flipH="1">
            <a:off x="715349"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33" name="Shape 133"/>
          <p:cNvCxnSpPr/>
          <p:nvPr/>
        </p:nvCxnSpPr>
        <p:spPr>
          <a:xfrm>
            <a:off x="793950"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34" name="Shape 134"/>
          <p:cNvCxnSpPr/>
          <p:nvPr/>
        </p:nvCxnSpPr>
        <p:spPr>
          <a:xfrm>
            <a:off x="658950" y="5143575"/>
            <a:ext cx="258599" cy="0"/>
          </a:xfrm>
          <a:prstGeom prst="straightConnector1">
            <a:avLst/>
          </a:prstGeom>
          <a:noFill/>
          <a:ln cap="flat" cmpd="sng" w="19050">
            <a:solidFill>
              <a:schemeClr val="dk2"/>
            </a:solidFill>
            <a:prstDash val="solid"/>
            <a:round/>
            <a:headEnd len="lg" w="lg" type="none"/>
            <a:tailEnd len="lg" w="lg" type="none"/>
          </a:ln>
        </p:spPr>
      </p:cxnSp>
      <p:sp>
        <p:nvSpPr>
          <p:cNvPr id="135" name="Shape 135"/>
          <p:cNvSpPr txBox="1"/>
          <p:nvPr/>
        </p:nvSpPr>
        <p:spPr>
          <a:xfrm>
            <a:off x="226200" y="54249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Instructor</a:t>
            </a:r>
          </a:p>
        </p:txBody>
      </p:sp>
      <p:sp>
        <p:nvSpPr>
          <p:cNvPr id="136" name="Shape 136"/>
          <p:cNvSpPr/>
          <p:nvPr/>
        </p:nvSpPr>
        <p:spPr>
          <a:xfrm>
            <a:off x="2347800" y="34115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Assignment</a:t>
            </a:r>
          </a:p>
        </p:txBody>
      </p:sp>
      <p:sp>
        <p:nvSpPr>
          <p:cNvPr id="137" name="Shape 137"/>
          <p:cNvSpPr/>
          <p:nvPr/>
        </p:nvSpPr>
        <p:spPr>
          <a:xfrm>
            <a:off x="2347800" y="42989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Post Solutions</a:t>
            </a:r>
          </a:p>
        </p:txBody>
      </p:sp>
      <p:sp>
        <p:nvSpPr>
          <p:cNvPr id="138" name="Shape 138"/>
          <p:cNvSpPr/>
          <p:nvPr/>
        </p:nvSpPr>
        <p:spPr>
          <a:xfrm>
            <a:off x="2347800" y="52740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Grades</a:t>
            </a:r>
          </a:p>
        </p:txBody>
      </p:sp>
      <p:cxnSp>
        <p:nvCxnSpPr>
          <p:cNvPr id="139" name="Shape 139"/>
          <p:cNvCxnSpPr>
            <a:endCxn id="136" idx="1"/>
          </p:cNvCxnSpPr>
          <p:nvPr/>
        </p:nvCxnSpPr>
        <p:spPr>
          <a:xfrm flipH="1" rot="10800000">
            <a:off x="1129800" y="3698149"/>
            <a:ext cx="1218000" cy="1448100"/>
          </a:xfrm>
          <a:prstGeom prst="straightConnector1">
            <a:avLst/>
          </a:prstGeom>
          <a:noFill/>
          <a:ln cap="flat" cmpd="sng" w="19050">
            <a:solidFill>
              <a:schemeClr val="dk2"/>
            </a:solidFill>
            <a:prstDash val="solid"/>
            <a:round/>
            <a:headEnd len="lg" w="lg" type="none"/>
            <a:tailEnd len="lg" w="lg" type="none"/>
          </a:ln>
        </p:spPr>
      </p:cxnSp>
      <p:cxnSp>
        <p:nvCxnSpPr>
          <p:cNvPr id="140" name="Shape 140"/>
          <p:cNvCxnSpPr>
            <a:endCxn id="137" idx="1"/>
          </p:cNvCxnSpPr>
          <p:nvPr/>
        </p:nvCxnSpPr>
        <p:spPr>
          <a:xfrm flipH="1" rot="10800000">
            <a:off x="1186800" y="4585624"/>
            <a:ext cx="1161000" cy="537900"/>
          </a:xfrm>
          <a:prstGeom prst="straightConnector1">
            <a:avLst/>
          </a:prstGeom>
          <a:noFill/>
          <a:ln cap="flat" cmpd="sng" w="19050">
            <a:solidFill>
              <a:schemeClr val="dk2"/>
            </a:solidFill>
            <a:prstDash val="solid"/>
            <a:round/>
            <a:headEnd len="lg" w="lg" type="none"/>
            <a:tailEnd len="lg" w="lg" type="none"/>
          </a:ln>
        </p:spPr>
      </p:cxnSp>
      <p:cxnSp>
        <p:nvCxnSpPr>
          <p:cNvPr id="141" name="Shape 141"/>
          <p:cNvCxnSpPr>
            <a:endCxn id="138" idx="1"/>
          </p:cNvCxnSpPr>
          <p:nvPr/>
        </p:nvCxnSpPr>
        <p:spPr>
          <a:xfrm>
            <a:off x="1186800" y="5123625"/>
            <a:ext cx="1161000" cy="437100"/>
          </a:xfrm>
          <a:prstGeom prst="straightConnector1">
            <a:avLst/>
          </a:prstGeom>
          <a:noFill/>
          <a:ln cap="flat" cmpd="sng" w="19050">
            <a:solidFill>
              <a:schemeClr val="dk2"/>
            </a:solidFill>
            <a:prstDash val="solid"/>
            <a:round/>
            <a:headEnd len="lg" w="lg" type="none"/>
            <a:tailEnd len="lg" w="lg" type="none"/>
          </a:ln>
        </p:spPr>
      </p:cxnSp>
      <p:sp>
        <p:nvSpPr>
          <p:cNvPr id="142" name="Shape 142"/>
          <p:cNvSpPr/>
          <p:nvPr/>
        </p:nvSpPr>
        <p:spPr>
          <a:xfrm>
            <a:off x="4770975" y="21940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Remind Student</a:t>
            </a:r>
          </a:p>
        </p:txBody>
      </p:sp>
      <p:sp>
        <p:nvSpPr>
          <p:cNvPr id="143" name="Shape 143"/>
          <p:cNvSpPr/>
          <p:nvPr/>
        </p:nvSpPr>
        <p:spPr>
          <a:xfrm>
            <a:off x="4770975" y="29940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Assignment</a:t>
            </a:r>
          </a:p>
        </p:txBody>
      </p:sp>
      <p:sp>
        <p:nvSpPr>
          <p:cNvPr id="144" name="Shape 144"/>
          <p:cNvSpPr/>
          <p:nvPr/>
        </p:nvSpPr>
        <p:spPr>
          <a:xfrm>
            <a:off x="4770975" y="37940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Submit Assignment</a:t>
            </a:r>
          </a:p>
        </p:txBody>
      </p:sp>
      <p:sp>
        <p:nvSpPr>
          <p:cNvPr id="145" name="Shape 145"/>
          <p:cNvSpPr/>
          <p:nvPr/>
        </p:nvSpPr>
        <p:spPr>
          <a:xfrm>
            <a:off x="4770975" y="45940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Solutions</a:t>
            </a:r>
          </a:p>
        </p:txBody>
      </p:sp>
      <p:sp>
        <p:nvSpPr>
          <p:cNvPr id="146" name="Shape 146"/>
          <p:cNvSpPr/>
          <p:nvPr/>
        </p:nvSpPr>
        <p:spPr>
          <a:xfrm>
            <a:off x="4770975" y="53459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Grade</a:t>
            </a:r>
          </a:p>
        </p:txBody>
      </p:sp>
      <p:cxnSp>
        <p:nvCxnSpPr>
          <p:cNvPr id="147" name="Shape 147"/>
          <p:cNvCxnSpPr>
            <a:stCxn id="142" idx="3"/>
          </p:cNvCxnSpPr>
          <p:nvPr/>
        </p:nvCxnSpPr>
        <p:spPr>
          <a:xfrm flipH="1" rot="10800000">
            <a:off x="6412275" y="2270650"/>
            <a:ext cx="1404299" cy="210000"/>
          </a:xfrm>
          <a:prstGeom prst="straightConnector1">
            <a:avLst/>
          </a:prstGeom>
          <a:noFill/>
          <a:ln cap="flat" cmpd="sng" w="19050">
            <a:solidFill>
              <a:schemeClr val="dk2"/>
            </a:solidFill>
            <a:prstDash val="solid"/>
            <a:round/>
            <a:headEnd len="lg" w="lg" type="none"/>
            <a:tailEnd len="lg" w="lg" type="none"/>
          </a:ln>
        </p:spPr>
      </p:cxnSp>
      <p:cxnSp>
        <p:nvCxnSpPr>
          <p:cNvPr id="148" name="Shape 148"/>
          <p:cNvCxnSpPr>
            <a:stCxn id="143" idx="3"/>
          </p:cNvCxnSpPr>
          <p:nvPr/>
        </p:nvCxnSpPr>
        <p:spPr>
          <a:xfrm flipH="1" rot="10800000">
            <a:off x="6412275" y="2350675"/>
            <a:ext cx="1392899" cy="930000"/>
          </a:xfrm>
          <a:prstGeom prst="straightConnector1">
            <a:avLst/>
          </a:prstGeom>
          <a:noFill/>
          <a:ln cap="flat" cmpd="sng" w="19050">
            <a:solidFill>
              <a:schemeClr val="dk2"/>
            </a:solidFill>
            <a:prstDash val="solid"/>
            <a:round/>
            <a:headEnd len="lg" w="lg" type="none"/>
            <a:tailEnd len="lg" w="lg" type="none"/>
          </a:ln>
        </p:spPr>
      </p:cxnSp>
      <p:cxnSp>
        <p:nvCxnSpPr>
          <p:cNvPr id="149" name="Shape 149"/>
          <p:cNvCxnSpPr>
            <a:stCxn id="144" idx="3"/>
          </p:cNvCxnSpPr>
          <p:nvPr/>
        </p:nvCxnSpPr>
        <p:spPr>
          <a:xfrm flipH="1" rot="10800000">
            <a:off x="6412275" y="2373400"/>
            <a:ext cx="1370099" cy="1707300"/>
          </a:xfrm>
          <a:prstGeom prst="straightConnector1">
            <a:avLst/>
          </a:prstGeom>
          <a:noFill/>
          <a:ln cap="flat" cmpd="sng" w="19050">
            <a:solidFill>
              <a:schemeClr val="dk2"/>
            </a:solidFill>
            <a:prstDash val="solid"/>
            <a:round/>
            <a:headEnd len="lg" w="lg" type="none"/>
            <a:tailEnd len="lg" w="lg" type="none"/>
          </a:ln>
        </p:spPr>
      </p:cxnSp>
      <p:cxnSp>
        <p:nvCxnSpPr>
          <p:cNvPr id="150" name="Shape 150"/>
          <p:cNvCxnSpPr>
            <a:stCxn id="145" idx="3"/>
          </p:cNvCxnSpPr>
          <p:nvPr/>
        </p:nvCxnSpPr>
        <p:spPr>
          <a:xfrm flipH="1" rot="10800000">
            <a:off x="6412275" y="2293525"/>
            <a:ext cx="1438499" cy="2587200"/>
          </a:xfrm>
          <a:prstGeom prst="straightConnector1">
            <a:avLst/>
          </a:prstGeom>
          <a:noFill/>
          <a:ln cap="flat" cmpd="sng" w="19050">
            <a:solidFill>
              <a:schemeClr val="dk2"/>
            </a:solidFill>
            <a:prstDash val="solid"/>
            <a:round/>
            <a:headEnd len="lg" w="lg" type="none"/>
            <a:tailEnd len="lg" w="lg" type="none"/>
          </a:ln>
        </p:spPr>
      </p:cxnSp>
      <p:cxnSp>
        <p:nvCxnSpPr>
          <p:cNvPr id="151" name="Shape 151"/>
          <p:cNvCxnSpPr>
            <a:stCxn id="146" idx="3"/>
          </p:cNvCxnSpPr>
          <p:nvPr/>
        </p:nvCxnSpPr>
        <p:spPr>
          <a:xfrm flipH="1" rot="10800000">
            <a:off x="6412275" y="2316350"/>
            <a:ext cx="1415699" cy="3316200"/>
          </a:xfrm>
          <a:prstGeom prst="straightConnector1">
            <a:avLst/>
          </a:prstGeom>
          <a:noFill/>
          <a:ln cap="flat" cmpd="sng" w="19050">
            <a:solidFill>
              <a:schemeClr val="dk2"/>
            </a:solidFill>
            <a:prstDash val="solid"/>
            <a:round/>
            <a:headEnd len="lg" w="lg" type="none"/>
            <a:tailEnd len="lg" w="lg" type="none"/>
          </a:ln>
        </p:spPr>
      </p:cxnSp>
      <p:sp>
        <p:nvSpPr>
          <p:cNvPr id="152" name="Shape 1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HACS Use Case: </a:t>
            </a:r>
          </a:p>
          <a:p>
            <a:pPr lvl="0" rtl="0">
              <a:spcBef>
                <a:spcPts val="0"/>
              </a:spcBef>
              <a:buNone/>
            </a:pPr>
            <a:r>
              <a:rPr lang="en"/>
              <a:t>Distribute Assignment</a:t>
            </a:r>
          </a:p>
        </p:txBody>
      </p:sp>
      <p:sp>
        <p:nvSpPr>
          <p:cNvPr id="158" name="Shape 158"/>
          <p:cNvSpPr txBox="1"/>
          <p:nvPr>
            <p:ph idx="1" type="body"/>
          </p:nvPr>
        </p:nvSpPr>
        <p:spPr>
          <a:xfrm>
            <a:off x="457200" y="1600200"/>
            <a:ext cx="8538599" cy="45546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b="1" lang="en" sz="2400"/>
              <a:t>Use-Case: Distribute Assignment</a:t>
            </a:r>
          </a:p>
          <a:p>
            <a:pPr indent="-228600" lvl="0" marL="457200" marR="0" rtl="0" algn="l">
              <a:lnSpc>
                <a:spcPct val="100000"/>
              </a:lnSpc>
              <a:spcBef>
                <a:spcPts val="600"/>
              </a:spcBef>
              <a:spcAft>
                <a:spcPts val="0"/>
              </a:spcAft>
              <a:buSzPct val="100000"/>
            </a:pPr>
            <a:r>
              <a:rPr b="1" lang="en" sz="2400"/>
              <a:t>Actors: </a:t>
            </a:r>
            <a:r>
              <a:rPr lang="en" sz="1800"/>
              <a:t>Instructor (initiator)</a:t>
            </a:r>
          </a:p>
          <a:p>
            <a:pPr indent="-228600" lvl="0" marL="457200" marR="0" rtl="0" algn="l">
              <a:lnSpc>
                <a:spcPct val="100000"/>
              </a:lnSpc>
              <a:spcBef>
                <a:spcPts val="600"/>
              </a:spcBef>
              <a:spcAft>
                <a:spcPts val="0"/>
              </a:spcAft>
              <a:buSzPct val="100000"/>
            </a:pPr>
            <a:r>
              <a:rPr b="1" lang="en" sz="2400"/>
              <a:t>Description:</a:t>
            </a:r>
          </a:p>
          <a:p>
            <a:pPr indent="-228600" lvl="1" marL="914400" marR="0" rtl="0" algn="l">
              <a:lnSpc>
                <a:spcPct val="100000"/>
              </a:lnSpc>
              <a:spcBef>
                <a:spcPts val="600"/>
              </a:spcBef>
              <a:spcAft>
                <a:spcPts val="0"/>
              </a:spcAft>
              <a:buClr>
                <a:schemeClr val="dk1"/>
              </a:buClr>
              <a:buSzPct val="100000"/>
              <a:buFont typeface="Arial"/>
            </a:pPr>
            <a:r>
              <a:rPr lang="en" sz="1600"/>
              <a:t>The Instructor uploads an assignment to the system.</a:t>
            </a:r>
          </a:p>
          <a:p>
            <a:pPr indent="-228600" lvl="1" marL="914400" marR="0" rtl="0" algn="l">
              <a:lnSpc>
                <a:spcPct val="100000"/>
              </a:lnSpc>
              <a:spcBef>
                <a:spcPts val="600"/>
              </a:spcBef>
              <a:spcAft>
                <a:spcPts val="0"/>
              </a:spcAft>
              <a:buSzPct val="100000"/>
            </a:pPr>
            <a:r>
              <a:rPr lang="en" sz="1600"/>
              <a:t>If the upload completes successfully, the Instructor will be asked to evaluate a preview of the file.</a:t>
            </a:r>
          </a:p>
          <a:p>
            <a:pPr indent="-228600" lvl="1" marL="914400" marR="0" rtl="0" algn="l">
              <a:lnSpc>
                <a:spcPct val="100000"/>
              </a:lnSpc>
              <a:spcBef>
                <a:spcPts val="600"/>
              </a:spcBef>
              <a:spcAft>
                <a:spcPts val="0"/>
              </a:spcAft>
              <a:buSzPct val="100000"/>
            </a:pPr>
            <a:r>
              <a:rPr lang="en" sz="1600"/>
              <a:t>If the Instructor approves the file preview, HACS will ask for a due date.</a:t>
            </a:r>
          </a:p>
          <a:p>
            <a:pPr indent="-228600" lvl="1" marL="914400" marR="0" rtl="0" algn="l">
              <a:lnSpc>
                <a:spcPct val="100000"/>
              </a:lnSpc>
              <a:spcBef>
                <a:spcPts val="600"/>
              </a:spcBef>
              <a:spcAft>
                <a:spcPts val="0"/>
              </a:spcAft>
              <a:buSzPct val="100000"/>
            </a:pPr>
            <a:r>
              <a:rPr lang="en" sz="1600"/>
              <a:t>Once the due date is submitted, the assignment will be added to the system and made readable for students, and the Instructor will be returned to the main menu.</a:t>
            </a:r>
          </a:p>
          <a:p>
            <a:pPr indent="-228600" lvl="0" marL="457200" marR="0" rtl="0" algn="l">
              <a:lnSpc>
                <a:spcPct val="100000"/>
              </a:lnSpc>
              <a:spcBef>
                <a:spcPts val="600"/>
              </a:spcBef>
              <a:spcAft>
                <a:spcPts val="0"/>
              </a:spcAft>
              <a:buSzPct val="100000"/>
            </a:pPr>
            <a:r>
              <a:rPr b="1" lang="en" sz="2400"/>
              <a:t>Exception Paths: </a:t>
            </a:r>
            <a:r>
              <a:rPr lang="en" sz="1800"/>
              <a:t>If the file upload fails, an error message will be displayed, and the Instructor returned to the main menu.</a:t>
            </a:r>
          </a:p>
          <a:p>
            <a:pPr indent="-228600" lvl="0" marL="457200" marR="0" rtl="0" algn="l">
              <a:lnSpc>
                <a:spcPct val="100000"/>
              </a:lnSpc>
              <a:spcBef>
                <a:spcPts val="600"/>
              </a:spcBef>
              <a:spcAft>
                <a:spcPts val="0"/>
              </a:spcAft>
              <a:buSzPct val="100000"/>
            </a:pPr>
            <a:r>
              <a:rPr b="1" lang="en" sz="2400"/>
              <a:t>Alternate Paths: </a:t>
            </a:r>
            <a:r>
              <a:rPr lang="en" sz="1800"/>
              <a:t>At any time, the Instructor may click the cancel button to return to the main menu.</a:t>
            </a:r>
          </a:p>
          <a:p>
            <a:pPr indent="-228600" lvl="0" marL="457200" marR="0" rtl="0" algn="l">
              <a:lnSpc>
                <a:spcPct val="100000"/>
              </a:lnSpc>
              <a:spcBef>
                <a:spcPts val="600"/>
              </a:spcBef>
              <a:spcAft>
                <a:spcPts val="0"/>
              </a:spcAft>
              <a:buSzPct val="100000"/>
            </a:pPr>
            <a:r>
              <a:rPr b="1" lang="en" sz="2400"/>
              <a:t>Preconditions: </a:t>
            </a:r>
            <a:r>
              <a:rPr lang="en" sz="1800"/>
              <a:t>Use-Case “Configure HACS” must be performed before assignments can be distributed.</a:t>
            </a:r>
          </a:p>
          <a:p>
            <a:pPr lvl="0" marR="0" rtl="0" algn="l">
              <a:lnSpc>
                <a:spcPct val="100000"/>
              </a:lnSpc>
              <a:spcBef>
                <a:spcPts val="600"/>
              </a:spcBef>
              <a:spcAft>
                <a:spcPts val="0"/>
              </a:spcAft>
              <a:buNone/>
            </a:pPr>
            <a:r>
              <a:t/>
            </a:r>
            <a:endParaRPr b="1" sz="2400"/>
          </a:p>
        </p:txBody>
      </p:sp>
      <p:sp>
        <p:nvSpPr>
          <p:cNvPr id="159" name="Shape 1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p:nvPr/>
        </p:nvSpPr>
        <p:spPr>
          <a:xfrm>
            <a:off x="2057400" y="1663900"/>
            <a:ext cx="4913099" cy="45899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HACS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65" name="Shape 1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HACS Use Case Diagram</a:t>
            </a:r>
          </a:p>
        </p:txBody>
      </p:sp>
      <p:sp>
        <p:nvSpPr>
          <p:cNvPr id="166" name="Shape 166"/>
          <p:cNvSpPr/>
          <p:nvPr/>
        </p:nvSpPr>
        <p:spPr>
          <a:xfrm>
            <a:off x="2347800" y="2083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Configure HACS</a:t>
            </a:r>
          </a:p>
        </p:txBody>
      </p:sp>
      <p:cxnSp>
        <p:nvCxnSpPr>
          <p:cNvPr id="167" name="Shape 167"/>
          <p:cNvCxnSpPr>
            <a:endCxn id="166" idx="1"/>
          </p:cNvCxnSpPr>
          <p:nvPr/>
        </p:nvCxnSpPr>
        <p:spPr>
          <a:xfrm flipH="1" rot="10800000">
            <a:off x="1198200" y="2370400"/>
            <a:ext cx="1149600" cy="3000"/>
          </a:xfrm>
          <a:prstGeom prst="straightConnector1">
            <a:avLst/>
          </a:prstGeom>
          <a:noFill/>
          <a:ln cap="flat" cmpd="sng" w="19050">
            <a:solidFill>
              <a:schemeClr val="dk2"/>
            </a:solidFill>
            <a:prstDash val="solid"/>
            <a:round/>
            <a:headEnd len="lg" w="lg" type="none"/>
            <a:tailEnd len="lg" w="lg" type="none"/>
          </a:ln>
        </p:spPr>
      </p:cxnSp>
      <p:sp>
        <p:nvSpPr>
          <p:cNvPr id="168" name="Shape 168"/>
          <p:cNvSpPr/>
          <p:nvPr/>
        </p:nvSpPr>
        <p:spPr>
          <a:xfrm>
            <a:off x="7995300" y="192248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69" name="Shape 169"/>
          <p:cNvCxnSpPr>
            <a:stCxn id="168" idx="4"/>
          </p:cNvCxnSpPr>
          <p:nvPr/>
        </p:nvCxnSpPr>
        <p:spPr>
          <a:xfrm>
            <a:off x="8119050" y="2193987"/>
            <a:ext cx="0" cy="346800"/>
          </a:xfrm>
          <a:prstGeom prst="straightConnector1">
            <a:avLst/>
          </a:prstGeom>
          <a:noFill/>
          <a:ln cap="flat" cmpd="sng" w="19050">
            <a:solidFill>
              <a:schemeClr val="dk2"/>
            </a:solidFill>
            <a:prstDash val="solid"/>
            <a:round/>
            <a:headEnd len="lg" w="lg" type="none"/>
            <a:tailEnd len="lg" w="lg" type="none"/>
          </a:ln>
        </p:spPr>
      </p:cxnSp>
      <p:cxnSp>
        <p:nvCxnSpPr>
          <p:cNvPr id="170" name="Shape 170"/>
          <p:cNvCxnSpPr/>
          <p:nvPr/>
        </p:nvCxnSpPr>
        <p:spPr>
          <a:xfrm flipH="1">
            <a:off x="8040449"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71" name="Shape 171"/>
          <p:cNvCxnSpPr/>
          <p:nvPr/>
        </p:nvCxnSpPr>
        <p:spPr>
          <a:xfrm>
            <a:off x="8119050"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72" name="Shape 172"/>
          <p:cNvCxnSpPr/>
          <p:nvPr/>
        </p:nvCxnSpPr>
        <p:spPr>
          <a:xfrm>
            <a:off x="7984050" y="2338462"/>
            <a:ext cx="258599" cy="0"/>
          </a:xfrm>
          <a:prstGeom prst="straightConnector1">
            <a:avLst/>
          </a:prstGeom>
          <a:noFill/>
          <a:ln cap="flat" cmpd="sng" w="19050">
            <a:solidFill>
              <a:schemeClr val="dk2"/>
            </a:solidFill>
            <a:prstDash val="solid"/>
            <a:round/>
            <a:headEnd len="lg" w="lg" type="none"/>
            <a:tailEnd len="lg" w="lg" type="none"/>
          </a:ln>
        </p:spPr>
      </p:cxnSp>
      <p:sp>
        <p:nvSpPr>
          <p:cNvPr id="173" name="Shape 173"/>
          <p:cNvSpPr txBox="1"/>
          <p:nvPr/>
        </p:nvSpPr>
        <p:spPr>
          <a:xfrm>
            <a:off x="7551300" y="261986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Student</a:t>
            </a:r>
          </a:p>
        </p:txBody>
      </p:sp>
      <p:sp>
        <p:nvSpPr>
          <p:cNvPr id="174" name="Shape 174"/>
          <p:cNvSpPr/>
          <p:nvPr/>
        </p:nvSpPr>
        <p:spPr>
          <a:xfrm>
            <a:off x="607100" y="19225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75" name="Shape 175"/>
          <p:cNvCxnSpPr>
            <a:stCxn id="174" idx="4"/>
          </p:cNvCxnSpPr>
          <p:nvPr/>
        </p:nvCxnSpPr>
        <p:spPr>
          <a:xfrm>
            <a:off x="730850" y="2193999"/>
            <a:ext cx="0" cy="346800"/>
          </a:xfrm>
          <a:prstGeom prst="straightConnector1">
            <a:avLst/>
          </a:prstGeom>
          <a:noFill/>
          <a:ln cap="flat" cmpd="sng" w="19050">
            <a:solidFill>
              <a:schemeClr val="dk2"/>
            </a:solidFill>
            <a:prstDash val="solid"/>
            <a:round/>
            <a:headEnd len="lg" w="lg" type="none"/>
            <a:tailEnd len="lg" w="lg" type="none"/>
          </a:ln>
        </p:spPr>
      </p:cxnSp>
      <p:cxnSp>
        <p:nvCxnSpPr>
          <p:cNvPr id="176" name="Shape 176"/>
          <p:cNvCxnSpPr/>
          <p:nvPr/>
        </p:nvCxnSpPr>
        <p:spPr>
          <a:xfrm flipH="1">
            <a:off x="652249"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77" name="Shape 177"/>
          <p:cNvCxnSpPr/>
          <p:nvPr/>
        </p:nvCxnSpPr>
        <p:spPr>
          <a:xfrm>
            <a:off x="730850"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78" name="Shape 178"/>
          <p:cNvCxnSpPr/>
          <p:nvPr/>
        </p:nvCxnSpPr>
        <p:spPr>
          <a:xfrm>
            <a:off x="595850" y="2338475"/>
            <a:ext cx="258599" cy="0"/>
          </a:xfrm>
          <a:prstGeom prst="straightConnector1">
            <a:avLst/>
          </a:prstGeom>
          <a:noFill/>
          <a:ln cap="flat" cmpd="sng" w="19050">
            <a:solidFill>
              <a:schemeClr val="dk2"/>
            </a:solidFill>
            <a:prstDash val="solid"/>
            <a:round/>
            <a:headEnd len="lg" w="lg" type="none"/>
            <a:tailEnd len="lg" w="lg" type="none"/>
          </a:ln>
        </p:spPr>
      </p:cxnSp>
      <p:sp>
        <p:nvSpPr>
          <p:cNvPr id="179" name="Shape 179"/>
          <p:cNvSpPr txBox="1"/>
          <p:nvPr/>
        </p:nvSpPr>
        <p:spPr>
          <a:xfrm>
            <a:off x="163100" y="26198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System Admin</a:t>
            </a:r>
          </a:p>
        </p:txBody>
      </p:sp>
      <p:sp>
        <p:nvSpPr>
          <p:cNvPr id="180" name="Shape 180"/>
          <p:cNvSpPr/>
          <p:nvPr/>
        </p:nvSpPr>
        <p:spPr>
          <a:xfrm>
            <a:off x="670200" y="47276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81" name="Shape 181"/>
          <p:cNvCxnSpPr>
            <a:stCxn id="180" idx="4"/>
          </p:cNvCxnSpPr>
          <p:nvPr/>
        </p:nvCxnSpPr>
        <p:spPr>
          <a:xfrm>
            <a:off x="793950" y="4999099"/>
            <a:ext cx="0" cy="346800"/>
          </a:xfrm>
          <a:prstGeom prst="straightConnector1">
            <a:avLst/>
          </a:prstGeom>
          <a:noFill/>
          <a:ln cap="flat" cmpd="sng" w="19050">
            <a:solidFill>
              <a:schemeClr val="dk2"/>
            </a:solidFill>
            <a:prstDash val="solid"/>
            <a:round/>
            <a:headEnd len="lg" w="lg" type="none"/>
            <a:tailEnd len="lg" w="lg" type="none"/>
          </a:ln>
        </p:spPr>
      </p:cxnSp>
      <p:cxnSp>
        <p:nvCxnSpPr>
          <p:cNvPr id="182" name="Shape 182"/>
          <p:cNvCxnSpPr/>
          <p:nvPr/>
        </p:nvCxnSpPr>
        <p:spPr>
          <a:xfrm flipH="1">
            <a:off x="715349"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83" name="Shape 183"/>
          <p:cNvCxnSpPr/>
          <p:nvPr/>
        </p:nvCxnSpPr>
        <p:spPr>
          <a:xfrm>
            <a:off x="793950"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84" name="Shape 184"/>
          <p:cNvCxnSpPr/>
          <p:nvPr/>
        </p:nvCxnSpPr>
        <p:spPr>
          <a:xfrm>
            <a:off x="658950" y="5143575"/>
            <a:ext cx="258599" cy="0"/>
          </a:xfrm>
          <a:prstGeom prst="straightConnector1">
            <a:avLst/>
          </a:prstGeom>
          <a:noFill/>
          <a:ln cap="flat" cmpd="sng" w="19050">
            <a:solidFill>
              <a:schemeClr val="dk2"/>
            </a:solidFill>
            <a:prstDash val="solid"/>
            <a:round/>
            <a:headEnd len="lg" w="lg" type="none"/>
            <a:tailEnd len="lg" w="lg" type="none"/>
          </a:ln>
        </p:spPr>
      </p:cxnSp>
      <p:sp>
        <p:nvSpPr>
          <p:cNvPr id="185" name="Shape 185"/>
          <p:cNvSpPr txBox="1"/>
          <p:nvPr/>
        </p:nvSpPr>
        <p:spPr>
          <a:xfrm>
            <a:off x="226200" y="54249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Instructor</a:t>
            </a:r>
          </a:p>
        </p:txBody>
      </p:sp>
      <p:sp>
        <p:nvSpPr>
          <p:cNvPr id="186" name="Shape 186"/>
          <p:cNvSpPr/>
          <p:nvPr/>
        </p:nvSpPr>
        <p:spPr>
          <a:xfrm>
            <a:off x="2347800" y="34115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Assignment</a:t>
            </a:r>
          </a:p>
        </p:txBody>
      </p:sp>
      <p:sp>
        <p:nvSpPr>
          <p:cNvPr id="187" name="Shape 187"/>
          <p:cNvSpPr/>
          <p:nvPr/>
        </p:nvSpPr>
        <p:spPr>
          <a:xfrm>
            <a:off x="2347800" y="42989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Post Solutions</a:t>
            </a:r>
          </a:p>
        </p:txBody>
      </p:sp>
      <p:sp>
        <p:nvSpPr>
          <p:cNvPr id="188" name="Shape 188"/>
          <p:cNvSpPr/>
          <p:nvPr/>
        </p:nvSpPr>
        <p:spPr>
          <a:xfrm>
            <a:off x="2347800" y="52740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Grades</a:t>
            </a:r>
          </a:p>
        </p:txBody>
      </p:sp>
      <p:cxnSp>
        <p:nvCxnSpPr>
          <p:cNvPr id="189" name="Shape 189"/>
          <p:cNvCxnSpPr>
            <a:endCxn id="186" idx="1"/>
          </p:cNvCxnSpPr>
          <p:nvPr/>
        </p:nvCxnSpPr>
        <p:spPr>
          <a:xfrm flipH="1" rot="10800000">
            <a:off x="1129800" y="3698149"/>
            <a:ext cx="1218000" cy="1448100"/>
          </a:xfrm>
          <a:prstGeom prst="straightConnector1">
            <a:avLst/>
          </a:prstGeom>
          <a:noFill/>
          <a:ln cap="flat" cmpd="sng" w="19050">
            <a:solidFill>
              <a:schemeClr val="dk2"/>
            </a:solidFill>
            <a:prstDash val="solid"/>
            <a:round/>
            <a:headEnd len="lg" w="lg" type="none"/>
            <a:tailEnd len="lg" w="lg" type="none"/>
          </a:ln>
        </p:spPr>
      </p:cxnSp>
      <p:cxnSp>
        <p:nvCxnSpPr>
          <p:cNvPr id="190" name="Shape 190"/>
          <p:cNvCxnSpPr>
            <a:endCxn id="187" idx="1"/>
          </p:cNvCxnSpPr>
          <p:nvPr/>
        </p:nvCxnSpPr>
        <p:spPr>
          <a:xfrm flipH="1" rot="10800000">
            <a:off x="1186800" y="4585624"/>
            <a:ext cx="1161000" cy="537900"/>
          </a:xfrm>
          <a:prstGeom prst="straightConnector1">
            <a:avLst/>
          </a:prstGeom>
          <a:noFill/>
          <a:ln cap="flat" cmpd="sng" w="19050">
            <a:solidFill>
              <a:schemeClr val="dk2"/>
            </a:solidFill>
            <a:prstDash val="solid"/>
            <a:round/>
            <a:headEnd len="lg" w="lg" type="none"/>
            <a:tailEnd len="lg" w="lg" type="none"/>
          </a:ln>
        </p:spPr>
      </p:cxnSp>
      <p:cxnSp>
        <p:nvCxnSpPr>
          <p:cNvPr id="191" name="Shape 191"/>
          <p:cNvCxnSpPr>
            <a:endCxn id="188" idx="1"/>
          </p:cNvCxnSpPr>
          <p:nvPr/>
        </p:nvCxnSpPr>
        <p:spPr>
          <a:xfrm>
            <a:off x="1186800" y="5123625"/>
            <a:ext cx="1161000" cy="437100"/>
          </a:xfrm>
          <a:prstGeom prst="straightConnector1">
            <a:avLst/>
          </a:prstGeom>
          <a:noFill/>
          <a:ln cap="flat" cmpd="sng" w="19050">
            <a:solidFill>
              <a:schemeClr val="dk2"/>
            </a:solidFill>
            <a:prstDash val="solid"/>
            <a:round/>
            <a:headEnd len="lg" w="lg" type="none"/>
            <a:tailEnd len="lg" w="lg" type="none"/>
          </a:ln>
        </p:spPr>
      </p:cxnSp>
      <p:sp>
        <p:nvSpPr>
          <p:cNvPr id="192" name="Shape 192"/>
          <p:cNvSpPr/>
          <p:nvPr/>
        </p:nvSpPr>
        <p:spPr>
          <a:xfrm>
            <a:off x="4770975" y="21940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Remind Student</a:t>
            </a:r>
          </a:p>
        </p:txBody>
      </p:sp>
      <p:sp>
        <p:nvSpPr>
          <p:cNvPr id="193" name="Shape 193"/>
          <p:cNvSpPr/>
          <p:nvPr/>
        </p:nvSpPr>
        <p:spPr>
          <a:xfrm>
            <a:off x="4770975" y="29940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Assignment</a:t>
            </a:r>
          </a:p>
        </p:txBody>
      </p:sp>
      <p:sp>
        <p:nvSpPr>
          <p:cNvPr id="194" name="Shape 194"/>
          <p:cNvSpPr/>
          <p:nvPr/>
        </p:nvSpPr>
        <p:spPr>
          <a:xfrm>
            <a:off x="4770975" y="37940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Submit Assignment</a:t>
            </a:r>
          </a:p>
        </p:txBody>
      </p:sp>
      <p:sp>
        <p:nvSpPr>
          <p:cNvPr id="195" name="Shape 195"/>
          <p:cNvSpPr/>
          <p:nvPr/>
        </p:nvSpPr>
        <p:spPr>
          <a:xfrm>
            <a:off x="4770975" y="45940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Solutions</a:t>
            </a:r>
          </a:p>
        </p:txBody>
      </p:sp>
      <p:sp>
        <p:nvSpPr>
          <p:cNvPr id="196" name="Shape 196"/>
          <p:cNvSpPr/>
          <p:nvPr/>
        </p:nvSpPr>
        <p:spPr>
          <a:xfrm>
            <a:off x="4770975" y="53459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Grade</a:t>
            </a:r>
          </a:p>
        </p:txBody>
      </p:sp>
      <p:cxnSp>
        <p:nvCxnSpPr>
          <p:cNvPr id="197" name="Shape 197"/>
          <p:cNvCxnSpPr>
            <a:stCxn id="192" idx="3"/>
          </p:cNvCxnSpPr>
          <p:nvPr/>
        </p:nvCxnSpPr>
        <p:spPr>
          <a:xfrm flipH="1" rot="10800000">
            <a:off x="6412275" y="2270650"/>
            <a:ext cx="1404299" cy="210000"/>
          </a:xfrm>
          <a:prstGeom prst="straightConnector1">
            <a:avLst/>
          </a:prstGeom>
          <a:noFill/>
          <a:ln cap="flat" cmpd="sng" w="19050">
            <a:solidFill>
              <a:schemeClr val="dk2"/>
            </a:solidFill>
            <a:prstDash val="solid"/>
            <a:round/>
            <a:headEnd len="lg" w="lg" type="none"/>
            <a:tailEnd len="lg" w="lg" type="none"/>
          </a:ln>
        </p:spPr>
      </p:cxnSp>
      <p:cxnSp>
        <p:nvCxnSpPr>
          <p:cNvPr id="198" name="Shape 198"/>
          <p:cNvCxnSpPr>
            <a:stCxn id="193" idx="3"/>
          </p:cNvCxnSpPr>
          <p:nvPr/>
        </p:nvCxnSpPr>
        <p:spPr>
          <a:xfrm flipH="1" rot="10800000">
            <a:off x="6412275" y="2350675"/>
            <a:ext cx="1392899" cy="930000"/>
          </a:xfrm>
          <a:prstGeom prst="straightConnector1">
            <a:avLst/>
          </a:prstGeom>
          <a:noFill/>
          <a:ln cap="flat" cmpd="sng" w="19050">
            <a:solidFill>
              <a:schemeClr val="dk2"/>
            </a:solidFill>
            <a:prstDash val="solid"/>
            <a:round/>
            <a:headEnd len="lg" w="lg" type="none"/>
            <a:tailEnd len="lg" w="lg" type="none"/>
          </a:ln>
        </p:spPr>
      </p:cxnSp>
      <p:cxnSp>
        <p:nvCxnSpPr>
          <p:cNvPr id="199" name="Shape 199"/>
          <p:cNvCxnSpPr>
            <a:stCxn id="194" idx="3"/>
          </p:cNvCxnSpPr>
          <p:nvPr/>
        </p:nvCxnSpPr>
        <p:spPr>
          <a:xfrm flipH="1" rot="10800000">
            <a:off x="6412275" y="2373400"/>
            <a:ext cx="1370099" cy="1707300"/>
          </a:xfrm>
          <a:prstGeom prst="straightConnector1">
            <a:avLst/>
          </a:prstGeom>
          <a:noFill/>
          <a:ln cap="flat" cmpd="sng" w="19050">
            <a:solidFill>
              <a:schemeClr val="dk2"/>
            </a:solidFill>
            <a:prstDash val="solid"/>
            <a:round/>
            <a:headEnd len="lg" w="lg" type="none"/>
            <a:tailEnd len="lg" w="lg" type="none"/>
          </a:ln>
        </p:spPr>
      </p:cxnSp>
      <p:cxnSp>
        <p:nvCxnSpPr>
          <p:cNvPr id="200" name="Shape 200"/>
          <p:cNvCxnSpPr>
            <a:stCxn id="195" idx="3"/>
          </p:cNvCxnSpPr>
          <p:nvPr/>
        </p:nvCxnSpPr>
        <p:spPr>
          <a:xfrm flipH="1" rot="10800000">
            <a:off x="6412275" y="2293525"/>
            <a:ext cx="1438499" cy="2587200"/>
          </a:xfrm>
          <a:prstGeom prst="straightConnector1">
            <a:avLst/>
          </a:prstGeom>
          <a:noFill/>
          <a:ln cap="flat" cmpd="sng" w="19050">
            <a:solidFill>
              <a:schemeClr val="dk2"/>
            </a:solidFill>
            <a:prstDash val="solid"/>
            <a:round/>
            <a:headEnd len="lg" w="lg" type="none"/>
            <a:tailEnd len="lg" w="lg" type="none"/>
          </a:ln>
        </p:spPr>
      </p:cxnSp>
      <p:cxnSp>
        <p:nvCxnSpPr>
          <p:cNvPr id="201" name="Shape 201"/>
          <p:cNvCxnSpPr>
            <a:stCxn id="196" idx="3"/>
          </p:cNvCxnSpPr>
          <p:nvPr/>
        </p:nvCxnSpPr>
        <p:spPr>
          <a:xfrm flipH="1" rot="10800000">
            <a:off x="6412275" y="2316350"/>
            <a:ext cx="1415699" cy="3316200"/>
          </a:xfrm>
          <a:prstGeom prst="straightConnector1">
            <a:avLst/>
          </a:prstGeom>
          <a:noFill/>
          <a:ln cap="flat" cmpd="sng" w="19050">
            <a:solidFill>
              <a:schemeClr val="dk2"/>
            </a:solidFill>
            <a:prstDash val="solid"/>
            <a:round/>
            <a:headEnd len="lg" w="lg" type="none"/>
            <a:tailEnd len="lg" w="lg" type="none"/>
          </a:ln>
        </p:spPr>
      </p:cxnSp>
      <p:sp>
        <p:nvSpPr>
          <p:cNvPr id="202" name="Shape 2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p:nvPr/>
        </p:nvSpPr>
        <p:spPr>
          <a:xfrm>
            <a:off x="2057400" y="1663900"/>
            <a:ext cx="4913099" cy="45899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HACS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208" name="Shape 2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HACS Use Case Diagram (Version 2)</a:t>
            </a:r>
          </a:p>
        </p:txBody>
      </p:sp>
      <p:sp>
        <p:nvSpPr>
          <p:cNvPr id="209" name="Shape 209"/>
          <p:cNvSpPr/>
          <p:nvPr/>
        </p:nvSpPr>
        <p:spPr>
          <a:xfrm>
            <a:off x="2347800" y="2083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Configure HACS</a:t>
            </a:r>
          </a:p>
        </p:txBody>
      </p:sp>
      <p:cxnSp>
        <p:nvCxnSpPr>
          <p:cNvPr id="210" name="Shape 210"/>
          <p:cNvCxnSpPr>
            <a:endCxn id="209" idx="1"/>
          </p:cNvCxnSpPr>
          <p:nvPr/>
        </p:nvCxnSpPr>
        <p:spPr>
          <a:xfrm flipH="1" rot="10800000">
            <a:off x="1198200" y="2370400"/>
            <a:ext cx="1149600" cy="3000"/>
          </a:xfrm>
          <a:prstGeom prst="straightConnector1">
            <a:avLst/>
          </a:prstGeom>
          <a:noFill/>
          <a:ln cap="flat" cmpd="sng" w="19050">
            <a:solidFill>
              <a:schemeClr val="dk2"/>
            </a:solidFill>
            <a:prstDash val="solid"/>
            <a:round/>
            <a:headEnd len="lg" w="lg" type="none"/>
            <a:tailEnd len="lg" w="lg" type="none"/>
          </a:ln>
        </p:spPr>
      </p:cxnSp>
      <p:sp>
        <p:nvSpPr>
          <p:cNvPr id="211" name="Shape 211"/>
          <p:cNvSpPr/>
          <p:nvPr/>
        </p:nvSpPr>
        <p:spPr>
          <a:xfrm>
            <a:off x="7995300" y="192248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12" name="Shape 212"/>
          <p:cNvCxnSpPr>
            <a:stCxn id="211" idx="4"/>
          </p:cNvCxnSpPr>
          <p:nvPr/>
        </p:nvCxnSpPr>
        <p:spPr>
          <a:xfrm>
            <a:off x="8119050" y="2193987"/>
            <a:ext cx="0" cy="346800"/>
          </a:xfrm>
          <a:prstGeom prst="straightConnector1">
            <a:avLst/>
          </a:prstGeom>
          <a:noFill/>
          <a:ln cap="flat" cmpd="sng" w="19050">
            <a:solidFill>
              <a:schemeClr val="dk2"/>
            </a:solidFill>
            <a:prstDash val="solid"/>
            <a:round/>
            <a:headEnd len="lg" w="lg" type="none"/>
            <a:tailEnd len="lg" w="lg" type="none"/>
          </a:ln>
        </p:spPr>
      </p:cxnSp>
      <p:cxnSp>
        <p:nvCxnSpPr>
          <p:cNvPr id="213" name="Shape 213"/>
          <p:cNvCxnSpPr/>
          <p:nvPr/>
        </p:nvCxnSpPr>
        <p:spPr>
          <a:xfrm flipH="1">
            <a:off x="8040449"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14" name="Shape 214"/>
          <p:cNvCxnSpPr/>
          <p:nvPr/>
        </p:nvCxnSpPr>
        <p:spPr>
          <a:xfrm>
            <a:off x="8119050"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15" name="Shape 215"/>
          <p:cNvCxnSpPr/>
          <p:nvPr/>
        </p:nvCxnSpPr>
        <p:spPr>
          <a:xfrm>
            <a:off x="7984050" y="2338462"/>
            <a:ext cx="258599" cy="0"/>
          </a:xfrm>
          <a:prstGeom prst="straightConnector1">
            <a:avLst/>
          </a:prstGeom>
          <a:noFill/>
          <a:ln cap="flat" cmpd="sng" w="19050">
            <a:solidFill>
              <a:schemeClr val="dk2"/>
            </a:solidFill>
            <a:prstDash val="solid"/>
            <a:round/>
            <a:headEnd len="lg" w="lg" type="none"/>
            <a:tailEnd len="lg" w="lg" type="none"/>
          </a:ln>
        </p:spPr>
      </p:cxnSp>
      <p:sp>
        <p:nvSpPr>
          <p:cNvPr id="216" name="Shape 216"/>
          <p:cNvSpPr txBox="1"/>
          <p:nvPr/>
        </p:nvSpPr>
        <p:spPr>
          <a:xfrm>
            <a:off x="7551300" y="261986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Student</a:t>
            </a:r>
          </a:p>
        </p:txBody>
      </p:sp>
      <p:sp>
        <p:nvSpPr>
          <p:cNvPr id="217" name="Shape 217"/>
          <p:cNvSpPr/>
          <p:nvPr/>
        </p:nvSpPr>
        <p:spPr>
          <a:xfrm>
            <a:off x="607100" y="19225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18" name="Shape 218"/>
          <p:cNvCxnSpPr>
            <a:stCxn id="217" idx="4"/>
          </p:cNvCxnSpPr>
          <p:nvPr/>
        </p:nvCxnSpPr>
        <p:spPr>
          <a:xfrm>
            <a:off x="730850" y="2193999"/>
            <a:ext cx="0" cy="346800"/>
          </a:xfrm>
          <a:prstGeom prst="straightConnector1">
            <a:avLst/>
          </a:prstGeom>
          <a:noFill/>
          <a:ln cap="flat" cmpd="sng" w="19050">
            <a:solidFill>
              <a:schemeClr val="dk2"/>
            </a:solidFill>
            <a:prstDash val="solid"/>
            <a:round/>
            <a:headEnd len="lg" w="lg" type="none"/>
            <a:tailEnd len="lg" w="lg" type="none"/>
          </a:ln>
        </p:spPr>
      </p:cxnSp>
      <p:cxnSp>
        <p:nvCxnSpPr>
          <p:cNvPr id="219" name="Shape 219"/>
          <p:cNvCxnSpPr/>
          <p:nvPr/>
        </p:nvCxnSpPr>
        <p:spPr>
          <a:xfrm flipH="1">
            <a:off x="652249"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20" name="Shape 220"/>
          <p:cNvCxnSpPr/>
          <p:nvPr/>
        </p:nvCxnSpPr>
        <p:spPr>
          <a:xfrm>
            <a:off x="730850"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21" name="Shape 221"/>
          <p:cNvCxnSpPr/>
          <p:nvPr/>
        </p:nvCxnSpPr>
        <p:spPr>
          <a:xfrm>
            <a:off x="595850" y="2338475"/>
            <a:ext cx="258599" cy="0"/>
          </a:xfrm>
          <a:prstGeom prst="straightConnector1">
            <a:avLst/>
          </a:prstGeom>
          <a:noFill/>
          <a:ln cap="flat" cmpd="sng" w="19050">
            <a:solidFill>
              <a:schemeClr val="dk2"/>
            </a:solidFill>
            <a:prstDash val="solid"/>
            <a:round/>
            <a:headEnd len="lg" w="lg" type="none"/>
            <a:tailEnd len="lg" w="lg" type="none"/>
          </a:ln>
        </p:spPr>
      </p:cxnSp>
      <p:sp>
        <p:nvSpPr>
          <p:cNvPr id="222" name="Shape 222"/>
          <p:cNvSpPr txBox="1"/>
          <p:nvPr/>
        </p:nvSpPr>
        <p:spPr>
          <a:xfrm>
            <a:off x="163100" y="26198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System Admin</a:t>
            </a:r>
          </a:p>
        </p:txBody>
      </p:sp>
      <p:sp>
        <p:nvSpPr>
          <p:cNvPr id="223" name="Shape 223"/>
          <p:cNvSpPr/>
          <p:nvPr/>
        </p:nvSpPr>
        <p:spPr>
          <a:xfrm>
            <a:off x="670200" y="47276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24" name="Shape 224"/>
          <p:cNvCxnSpPr>
            <a:stCxn id="223" idx="4"/>
          </p:cNvCxnSpPr>
          <p:nvPr/>
        </p:nvCxnSpPr>
        <p:spPr>
          <a:xfrm>
            <a:off x="793950" y="4999099"/>
            <a:ext cx="0" cy="346800"/>
          </a:xfrm>
          <a:prstGeom prst="straightConnector1">
            <a:avLst/>
          </a:prstGeom>
          <a:noFill/>
          <a:ln cap="flat" cmpd="sng" w="19050">
            <a:solidFill>
              <a:schemeClr val="dk2"/>
            </a:solidFill>
            <a:prstDash val="solid"/>
            <a:round/>
            <a:headEnd len="lg" w="lg" type="none"/>
            <a:tailEnd len="lg" w="lg" type="none"/>
          </a:ln>
        </p:spPr>
      </p:cxnSp>
      <p:cxnSp>
        <p:nvCxnSpPr>
          <p:cNvPr id="225" name="Shape 225"/>
          <p:cNvCxnSpPr/>
          <p:nvPr/>
        </p:nvCxnSpPr>
        <p:spPr>
          <a:xfrm flipH="1">
            <a:off x="715349"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26" name="Shape 226"/>
          <p:cNvCxnSpPr/>
          <p:nvPr/>
        </p:nvCxnSpPr>
        <p:spPr>
          <a:xfrm>
            <a:off x="793950"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27" name="Shape 227"/>
          <p:cNvCxnSpPr/>
          <p:nvPr/>
        </p:nvCxnSpPr>
        <p:spPr>
          <a:xfrm>
            <a:off x="658950" y="5143575"/>
            <a:ext cx="258599" cy="0"/>
          </a:xfrm>
          <a:prstGeom prst="straightConnector1">
            <a:avLst/>
          </a:prstGeom>
          <a:noFill/>
          <a:ln cap="flat" cmpd="sng" w="19050">
            <a:solidFill>
              <a:schemeClr val="dk2"/>
            </a:solidFill>
            <a:prstDash val="solid"/>
            <a:round/>
            <a:headEnd len="lg" w="lg" type="none"/>
            <a:tailEnd len="lg" w="lg" type="none"/>
          </a:ln>
        </p:spPr>
      </p:cxnSp>
      <p:sp>
        <p:nvSpPr>
          <p:cNvPr id="228" name="Shape 228"/>
          <p:cNvSpPr txBox="1"/>
          <p:nvPr/>
        </p:nvSpPr>
        <p:spPr>
          <a:xfrm>
            <a:off x="226200" y="54249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Instructor</a:t>
            </a:r>
          </a:p>
        </p:txBody>
      </p:sp>
      <p:sp>
        <p:nvSpPr>
          <p:cNvPr id="229" name="Shape 229"/>
          <p:cNvSpPr/>
          <p:nvPr/>
        </p:nvSpPr>
        <p:spPr>
          <a:xfrm>
            <a:off x="3751350" y="38451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Assignment</a:t>
            </a:r>
          </a:p>
        </p:txBody>
      </p:sp>
      <p:sp>
        <p:nvSpPr>
          <p:cNvPr id="230" name="Shape 230"/>
          <p:cNvSpPr/>
          <p:nvPr/>
        </p:nvSpPr>
        <p:spPr>
          <a:xfrm>
            <a:off x="3808400" y="45955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Post Solutions</a:t>
            </a:r>
          </a:p>
        </p:txBody>
      </p:sp>
      <p:sp>
        <p:nvSpPr>
          <p:cNvPr id="231" name="Shape 231"/>
          <p:cNvSpPr/>
          <p:nvPr/>
        </p:nvSpPr>
        <p:spPr>
          <a:xfrm>
            <a:off x="3808400" y="53459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Grades</a:t>
            </a:r>
          </a:p>
        </p:txBody>
      </p:sp>
      <p:sp>
        <p:nvSpPr>
          <p:cNvPr id="232" name="Shape 232"/>
          <p:cNvSpPr/>
          <p:nvPr/>
        </p:nvSpPr>
        <p:spPr>
          <a:xfrm>
            <a:off x="4770975" y="21940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Remind Student</a:t>
            </a:r>
          </a:p>
        </p:txBody>
      </p:sp>
      <p:sp>
        <p:nvSpPr>
          <p:cNvPr id="233" name="Shape 233"/>
          <p:cNvSpPr/>
          <p:nvPr/>
        </p:nvSpPr>
        <p:spPr>
          <a:xfrm>
            <a:off x="3989100" y="30195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Submit Assignment</a:t>
            </a:r>
          </a:p>
        </p:txBody>
      </p:sp>
      <p:cxnSp>
        <p:nvCxnSpPr>
          <p:cNvPr id="234" name="Shape 234"/>
          <p:cNvCxnSpPr>
            <a:stCxn id="232" idx="3"/>
          </p:cNvCxnSpPr>
          <p:nvPr/>
        </p:nvCxnSpPr>
        <p:spPr>
          <a:xfrm flipH="1" rot="10800000">
            <a:off x="6412275" y="2270650"/>
            <a:ext cx="1404299" cy="210000"/>
          </a:xfrm>
          <a:prstGeom prst="straightConnector1">
            <a:avLst/>
          </a:prstGeom>
          <a:noFill/>
          <a:ln cap="flat" cmpd="sng" w="19050">
            <a:solidFill>
              <a:schemeClr val="dk2"/>
            </a:solidFill>
            <a:prstDash val="solid"/>
            <a:round/>
            <a:headEnd len="lg" w="lg" type="none"/>
            <a:tailEnd len="lg" w="lg" type="none"/>
          </a:ln>
        </p:spPr>
      </p:cxnSp>
      <p:cxnSp>
        <p:nvCxnSpPr>
          <p:cNvPr id="235" name="Shape 235"/>
          <p:cNvCxnSpPr>
            <a:stCxn id="233" idx="3"/>
          </p:cNvCxnSpPr>
          <p:nvPr/>
        </p:nvCxnSpPr>
        <p:spPr>
          <a:xfrm flipH="1" rot="10800000">
            <a:off x="5630400" y="2316500"/>
            <a:ext cx="2151899" cy="989700"/>
          </a:xfrm>
          <a:prstGeom prst="straightConnector1">
            <a:avLst/>
          </a:prstGeom>
          <a:noFill/>
          <a:ln cap="flat" cmpd="sng" w="19050">
            <a:solidFill>
              <a:schemeClr val="dk2"/>
            </a:solidFill>
            <a:prstDash val="solid"/>
            <a:round/>
            <a:headEnd len="lg" w="lg" type="none"/>
            <a:tailEnd len="lg" w="lg" type="none"/>
          </a:ln>
        </p:spPr>
      </p:cxnSp>
      <p:cxnSp>
        <p:nvCxnSpPr>
          <p:cNvPr id="236" name="Shape 236"/>
          <p:cNvCxnSpPr>
            <a:endCxn id="229" idx="1"/>
          </p:cNvCxnSpPr>
          <p:nvPr/>
        </p:nvCxnSpPr>
        <p:spPr>
          <a:xfrm flipH="1" rot="10800000">
            <a:off x="1118250" y="4131749"/>
            <a:ext cx="2633100" cy="980400"/>
          </a:xfrm>
          <a:prstGeom prst="straightConnector1">
            <a:avLst/>
          </a:prstGeom>
          <a:noFill/>
          <a:ln cap="flat" cmpd="sng" w="19050">
            <a:solidFill>
              <a:schemeClr val="dk2"/>
            </a:solidFill>
            <a:prstDash val="solid"/>
            <a:round/>
            <a:headEnd len="lg" w="lg" type="none"/>
            <a:tailEnd len="lg" w="lg" type="none"/>
          </a:ln>
        </p:spPr>
      </p:cxnSp>
      <p:cxnSp>
        <p:nvCxnSpPr>
          <p:cNvPr id="237" name="Shape 237"/>
          <p:cNvCxnSpPr>
            <a:endCxn id="230" idx="1"/>
          </p:cNvCxnSpPr>
          <p:nvPr/>
        </p:nvCxnSpPr>
        <p:spPr>
          <a:xfrm flipH="1" rot="10800000">
            <a:off x="1106900" y="4882150"/>
            <a:ext cx="2701500" cy="230100"/>
          </a:xfrm>
          <a:prstGeom prst="straightConnector1">
            <a:avLst/>
          </a:prstGeom>
          <a:noFill/>
          <a:ln cap="flat" cmpd="sng" w="19050">
            <a:solidFill>
              <a:schemeClr val="dk2"/>
            </a:solidFill>
            <a:prstDash val="solid"/>
            <a:round/>
            <a:headEnd len="lg" w="lg" type="none"/>
            <a:tailEnd len="lg" w="lg" type="none"/>
          </a:ln>
        </p:spPr>
      </p:cxnSp>
      <p:cxnSp>
        <p:nvCxnSpPr>
          <p:cNvPr id="238" name="Shape 238"/>
          <p:cNvCxnSpPr>
            <a:endCxn id="231" idx="1"/>
          </p:cNvCxnSpPr>
          <p:nvPr/>
        </p:nvCxnSpPr>
        <p:spPr>
          <a:xfrm>
            <a:off x="1152500" y="5089250"/>
            <a:ext cx="2655900" cy="543300"/>
          </a:xfrm>
          <a:prstGeom prst="straightConnector1">
            <a:avLst/>
          </a:prstGeom>
          <a:noFill/>
          <a:ln cap="flat" cmpd="sng" w="19050">
            <a:solidFill>
              <a:schemeClr val="dk2"/>
            </a:solidFill>
            <a:prstDash val="solid"/>
            <a:round/>
            <a:headEnd len="lg" w="lg" type="none"/>
            <a:tailEnd len="lg" w="lg" type="none"/>
          </a:ln>
        </p:spPr>
      </p:cxnSp>
      <p:cxnSp>
        <p:nvCxnSpPr>
          <p:cNvPr id="239" name="Shape 239"/>
          <p:cNvCxnSpPr>
            <a:stCxn id="229" idx="3"/>
          </p:cNvCxnSpPr>
          <p:nvPr/>
        </p:nvCxnSpPr>
        <p:spPr>
          <a:xfrm flipH="1" rot="10800000">
            <a:off x="5392650" y="2396250"/>
            <a:ext cx="2355299" cy="1735500"/>
          </a:xfrm>
          <a:prstGeom prst="straightConnector1">
            <a:avLst/>
          </a:prstGeom>
          <a:noFill/>
          <a:ln cap="flat" cmpd="sng" w="19050">
            <a:solidFill>
              <a:schemeClr val="dk2"/>
            </a:solidFill>
            <a:prstDash val="solid"/>
            <a:round/>
            <a:headEnd len="lg" w="lg" type="none"/>
            <a:tailEnd len="lg" w="lg" type="none"/>
          </a:ln>
        </p:spPr>
      </p:cxnSp>
      <p:cxnSp>
        <p:nvCxnSpPr>
          <p:cNvPr id="240" name="Shape 240"/>
          <p:cNvCxnSpPr>
            <a:stCxn id="230" idx="3"/>
          </p:cNvCxnSpPr>
          <p:nvPr/>
        </p:nvCxnSpPr>
        <p:spPr>
          <a:xfrm flipH="1" rot="10800000">
            <a:off x="5449700" y="2339350"/>
            <a:ext cx="2309699" cy="2542800"/>
          </a:xfrm>
          <a:prstGeom prst="straightConnector1">
            <a:avLst/>
          </a:prstGeom>
          <a:noFill/>
          <a:ln cap="flat" cmpd="sng" w="19050">
            <a:solidFill>
              <a:schemeClr val="dk2"/>
            </a:solidFill>
            <a:prstDash val="solid"/>
            <a:round/>
            <a:headEnd len="lg" w="lg" type="none"/>
            <a:tailEnd len="lg" w="lg" type="none"/>
          </a:ln>
        </p:spPr>
      </p:cxnSp>
      <p:cxnSp>
        <p:nvCxnSpPr>
          <p:cNvPr id="241" name="Shape 241"/>
          <p:cNvCxnSpPr>
            <a:stCxn id="231" idx="3"/>
          </p:cNvCxnSpPr>
          <p:nvPr/>
        </p:nvCxnSpPr>
        <p:spPr>
          <a:xfrm flipH="1" rot="10800000">
            <a:off x="5449700" y="2361950"/>
            <a:ext cx="2298299" cy="3270600"/>
          </a:xfrm>
          <a:prstGeom prst="straightConnector1">
            <a:avLst/>
          </a:prstGeom>
          <a:noFill/>
          <a:ln cap="flat" cmpd="sng" w="19050">
            <a:solidFill>
              <a:schemeClr val="dk2"/>
            </a:solidFill>
            <a:prstDash val="solid"/>
            <a:round/>
            <a:headEnd len="lg" w="lg" type="none"/>
            <a:tailEnd len="lg" w="lg" type="none"/>
          </a:ln>
        </p:spPr>
      </p:cxnSp>
      <p:sp>
        <p:nvSpPr>
          <p:cNvPr id="242" name="Shape 2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