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 So, we don’t want to test exhaustively, but we do want to hit a good span of the input space. How about we try a random sampling? </a:t>
            </a:r>
          </a:p>
          <a:p>
            <a:pPr lvl="0" rtl="0">
              <a:lnSpc>
                <a:spcPct val="115000"/>
              </a:lnSpc>
              <a:spcBef>
                <a:spcPts val="0"/>
              </a:spcBef>
              <a:buClr>
                <a:schemeClr val="dk1"/>
              </a:buClr>
              <a:buSzPct val="100000"/>
              <a:buFont typeface="Arial"/>
              <a:buNone/>
            </a:pPr>
            <a:r>
              <a:rPr lang="en">
                <a:solidFill>
                  <a:schemeClr val="dk1"/>
                </a:solidFill>
              </a:rPr>
              <a:t>- Let’s just consider all inputs equal and try different ones until we run our of time. This avoids bias, and is cheap - we don’t need to spend all of this time coming up with tests by hand  - just spam the system with input. If it’s cheap to run tests, than we can just keep trying until we uncover bugs or run out of time.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a:t>
            </a:r>
          </a:p>
          <a:p>
            <a:pPr lvl="0" rtl="0">
              <a:lnSpc>
                <a:spcPct val="115000"/>
              </a:lnSpc>
              <a:spcBef>
                <a:spcPts val="0"/>
              </a:spcBef>
              <a:buNone/>
            </a:pPr>
            <a:r>
              <a:rPr lang="en">
                <a:solidFill>
                  <a:schemeClr val="dk1"/>
                </a:solidFill>
              </a:rPr>
              <a:t>*can be* useful doesn’t mean it usually is. Random testing is way too naive for the kind of input space you see in most software. You’re basically hoping to get lucky. Even if you generate thousands of random tests, you’ve only covered a tiny set of those possible inputs, and even worse, you’re likely repeating work. There’s no guarantee that you have chosen different inputs, you mgiht have hundreds clustered in a small corner of that space. Best case scenario is that we have a decent randomization strategy. If we can ensure enough diversity in input, we can at least try a lot of different things. But, still. this is what you do in the absence of a plan, pray and try something. </a:t>
            </a:r>
          </a:p>
          <a:p>
            <a:pPr lvl="0" rtl="0">
              <a:lnSpc>
                <a:spcPct val="115000"/>
              </a:lnSpc>
              <a:spcBef>
                <a:spcPts val="0"/>
              </a:spcBef>
              <a:buNone/>
            </a:pPr>
            <a:r>
              <a:rPr lang="en">
                <a:solidFill>
                  <a:schemeClr val="dk1"/>
                </a:solidFill>
              </a:rPr>
              <a:t>So, how do we find those faults, those needles in the haystack?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-The next step is to take a good, long look at that input space. </a:t>
            </a:r>
          </a:p>
          <a:p>
            <a:pPr rtl="0">
              <a:lnSpc>
                <a:spcPct val="115000"/>
              </a:lnSpc>
              <a:spcBef>
                <a:spcPts val="0"/>
              </a:spcBef>
              <a:buNone/>
            </a:pPr>
            <a:r>
              <a:rPr lang="en">
                <a:solidFill>
                  <a:schemeClr val="dk1"/>
                </a:solidFill>
              </a:rPr>
              <a:t>- In truth, faults are pretty sparse in the input space as a whole, but they are dense in the part of the input space in which they appear. </a:t>
            </a:r>
          </a:p>
          <a:p>
            <a:pPr lvl="0" rtl="0">
              <a:lnSpc>
                <a:spcPct val="115000"/>
              </a:lnSpc>
              <a:spcBef>
                <a:spcPts val="0"/>
              </a:spcBef>
              <a:buNone/>
            </a:pPr>
            <a:r>
              <a:rPr lang="en">
                <a:solidFill>
                  <a:schemeClr val="dk1"/>
                </a:solidFill>
              </a:rPr>
              <a:t>- In practice, you can almost always divide the input space into partitions - into logical group of inputs based on some criteria - maybe based on the outcome they’ll trigger or on integer size, groupings like that. The thing is, if we do a good job of partitioning, and we come up with an input that lands in a space dense with faults, then we’re in good shape. </a:t>
            </a:r>
          </a:p>
          <a:p>
            <a:pPr rtl="0">
              <a:lnSpc>
                <a:spcPct val="115000"/>
              </a:lnSpc>
              <a:spcBef>
                <a:spcPts val="0"/>
              </a:spcBef>
              <a:buNone/>
            </a:pPr>
            <a:r>
              <a:rPr lang="en">
                <a:solidFill>
                  <a:schemeClr val="dk1"/>
                </a:solidFill>
              </a:rPr>
              <a:t>-Coming up with partitions takes some thought, but the fact is - if we systematically go through and try a few inputs from each of those partitions, we are more likely to hit a huge range of different results. If a feature can result in different outcomes, we’re more likely to hit all of those, and as a result, we’re way more likely to hit that space where faults are dense and trigger a few of them.</a:t>
            </a:r>
          </a:p>
          <a:p>
            <a:pPr lvl="0" rtl="0">
              <a:lnSpc>
                <a:spcPct val="115000"/>
              </a:lnSpc>
              <a:spcBef>
                <a:spcPts val="0"/>
              </a:spcBef>
              <a:buNone/>
            </a:pPr>
            <a:r>
              <a:rPr lang="en">
                <a:solidFill>
                  <a:schemeClr val="dk1"/>
                </a:solidFill>
              </a:rPr>
              <a:t>You’ll hit fewer total inputs than random testing, but the result is more intelligent. By incorporating human knowledge, you can make sure that the tests actually cover a representative portion of that input space.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by partitioning the input domain, we can then form a set of equivalence classes - tests that are essentially interchangeable. An equivalence class of tests essentially test the same scenario - they give you the same outcome, same type of input, same usage of a feature. </a:t>
            </a:r>
          </a:p>
          <a:p>
            <a:pPr lvl="0" rtl="0">
              <a:lnSpc>
                <a:spcPct val="115000"/>
              </a:lnSpc>
              <a:spcBef>
                <a:spcPts val="0"/>
              </a:spcBef>
              <a:buNone/>
            </a:pPr>
            <a:r>
              <a:rPr lang="en">
                <a:solidFill>
                  <a:schemeClr val="dk1"/>
                </a:solidFill>
              </a:rPr>
              <a:t>-(read reveal)</a:t>
            </a:r>
          </a:p>
          <a:p>
            <a:pPr lvl="0" rtl="0">
              <a:lnSpc>
                <a:spcPct val="115000"/>
              </a:lnSpc>
              <a:spcBef>
                <a:spcPts val="0"/>
              </a:spcBef>
              <a:buNone/>
            </a:pPr>
            <a:r>
              <a:rPr lang="en">
                <a:solidFill>
                  <a:schemeClr val="dk1"/>
                </a:solidFill>
              </a:rPr>
              <a:t>-So, we want to come up with tests from each of the possible classes. Perfect partitioning of tests is hard, but we try our best with a combination of intuition, experience, and common sense.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(discuss), both variables</a:t>
            </a:r>
          </a:p>
          <a:p>
            <a:pPr rtl="0">
              <a:lnSpc>
                <a:spcPct val="115000"/>
              </a:lnSpc>
              <a:spcBef>
                <a:spcPts val="0"/>
              </a:spcBef>
              <a:buNone/>
            </a:pPr>
            <a:r>
              <a:rPr lang="en">
                <a:solidFill>
                  <a:schemeClr val="dk1"/>
                </a:solidFill>
              </a:rPr>
              <a:t>-bring in and walk through</a:t>
            </a:r>
          </a:p>
          <a:p>
            <a:pPr lvl="0" rtl="0">
              <a:lnSpc>
                <a:spcPct val="115000"/>
              </a:lnSpc>
              <a:spcBef>
                <a:spcPts val="0"/>
              </a:spcBef>
              <a:buNone/>
            </a:pPr>
            <a:r>
              <a:rPr lang="en">
                <a:solidFill>
                  <a:schemeClr val="dk1"/>
                </a:solidFill>
              </a:rPr>
              <a:t>Let’s go over some strategies.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A few of these include:</a:t>
            </a:r>
          </a:p>
          <a:p>
            <a:pPr lvl="0" rtl="0">
              <a:lnSpc>
                <a:spcPct val="115000"/>
              </a:lnSpc>
              <a:spcBef>
                <a:spcPts val="0"/>
              </a:spcBef>
              <a:buNone/>
            </a:pPr>
            <a:r>
              <a:rPr lang="en">
                <a:solidFill>
                  <a:schemeClr val="dk1"/>
                </a:solidFill>
              </a:rPr>
              <a:t>-Look for ranges of numbers or values - what are the different discrete ranges of input values that can be provided?</a:t>
            </a:r>
          </a:p>
          <a:p>
            <a:pPr lvl="0" rtl="0">
              <a:lnSpc>
                <a:spcPct val="115000"/>
              </a:lnSpc>
              <a:spcBef>
                <a:spcPts val="0"/>
              </a:spcBef>
              <a:buNone/>
            </a:pPr>
            <a:r>
              <a:rPr lang="en">
                <a:solidFill>
                  <a:schemeClr val="dk1"/>
                </a:solidFill>
              </a:rPr>
              <a:t>-Look for membership in a logical group - Can we group these inputs based on how their used, what context the method uses them in, do member of this group trigger similar behavior?</a:t>
            </a:r>
          </a:p>
          <a:p>
            <a:pPr lvl="0" rtl="0">
              <a:lnSpc>
                <a:spcPct val="115000"/>
              </a:lnSpc>
              <a:spcBef>
                <a:spcPts val="0"/>
              </a:spcBef>
              <a:buNone/>
            </a:pPr>
            <a:r>
              <a:rPr lang="en">
                <a:solidFill>
                  <a:schemeClr val="dk1"/>
                </a:solidFill>
              </a:rPr>
              <a:t>-Look for time-dependent classes - does the timing of input matter to particular groupings?</a:t>
            </a:r>
          </a:p>
          <a:p>
            <a:pPr lvl="0" rtl="0">
              <a:lnSpc>
                <a:spcPct val="115000"/>
              </a:lnSpc>
              <a:spcBef>
                <a:spcPts val="0"/>
              </a:spcBef>
              <a:buNone/>
            </a:pPr>
            <a:r>
              <a:rPr lang="en">
                <a:solidFill>
                  <a:schemeClr val="dk1"/>
                </a:solidFill>
              </a:rPr>
              <a:t>- (read) - some data structures, such as arrays, can be broken down into common groupings of input.</a:t>
            </a:r>
          </a:p>
          <a:p>
            <a:pPr lvl="0" rtl="0">
              <a:lnSpc>
                <a:spcPct val="115000"/>
              </a:lnSpc>
              <a:spcBef>
                <a:spcPts val="0"/>
              </a:spcBef>
              <a:buNone/>
            </a:pPr>
            <a:r>
              <a:rPr lang="en">
                <a:solidFill>
                  <a:schemeClr val="dk1"/>
                </a:solidFill>
              </a:rPr>
              <a:t>- (read) Can you group based on the output event that occurs?</a:t>
            </a:r>
          </a:p>
          <a:p>
            <a:pPr lvl="0" rtl="0">
              <a:lnSpc>
                <a:spcPct val="115000"/>
              </a:lnSpc>
              <a:spcBef>
                <a:spcPts val="0"/>
              </a:spcBef>
              <a:buNone/>
            </a:pPr>
            <a:r>
              <a:rPr lang="en">
                <a:solidFill>
                  <a:schemeClr val="dk1"/>
                </a:solidFill>
              </a:rPr>
              <a:t>- (read) the operating environment might influence system behavior</a:t>
            </a:r>
          </a:p>
          <a:p>
            <a:pPr lvl="0" rtl="0">
              <a:lnSpc>
                <a:spcPct val="115000"/>
              </a:lnSpc>
              <a:spcBef>
                <a:spcPts val="0"/>
              </a:spcBef>
              <a:buNone/>
            </a:pPr>
            <a:r>
              <a:rPr lang="en">
                <a:solidFill>
                  <a:schemeClr val="dk1"/>
                </a:solidFill>
              </a:rPr>
              <a:t>-(read)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When dividing input into input partitions, it is natural to look for how you could split the values of inputs into discrete ranges. Any value from a particular input range should have the same effect. </a:t>
            </a:r>
          </a:p>
          <a:p>
            <a:pPr rtl="0">
              <a:lnSpc>
                <a:spcPct val="115000"/>
              </a:lnSpc>
              <a:spcBef>
                <a:spcPts val="0"/>
              </a:spcBef>
              <a:buNone/>
            </a:pPr>
            <a:r>
              <a:rPr lang="en">
                <a:solidFill>
                  <a:schemeClr val="dk1"/>
                </a:solidFill>
              </a:rPr>
              <a:t>(read)</a:t>
            </a:r>
          </a:p>
          <a:p>
            <a:pPr rtl="0">
              <a:lnSpc>
                <a:spcPct val="115000"/>
              </a:lnSpc>
              <a:spcBef>
                <a:spcPts val="0"/>
              </a:spcBef>
              <a:buNone/>
            </a:pPr>
            <a:r>
              <a:rPr lang="en">
                <a:solidFill>
                  <a:schemeClr val="dk1"/>
                </a:solidFill>
              </a:rPr>
              <a:t>You want to hit a typical value, something from the expected range, then hit cases that fall outside of the expected range</a:t>
            </a:r>
          </a:p>
          <a:p>
            <a:pPr rtl="0">
              <a:lnSpc>
                <a:spcPct val="115000"/>
              </a:lnSpc>
              <a:spcBef>
                <a:spcPts val="0"/>
              </a:spcBef>
              <a:buNone/>
            </a:pPr>
            <a:r>
              <a:rPr lang="en">
                <a:solidFill>
                  <a:schemeClr val="dk1"/>
                </a:solidFill>
              </a:rPr>
              <a:t>(read partitions)</a:t>
            </a:r>
          </a:p>
          <a:p>
            <a:pPr rtl="0">
              <a:lnSpc>
                <a:spcPct val="115000"/>
              </a:lnSpc>
              <a:spcBef>
                <a:spcPts val="0"/>
              </a:spcBef>
              <a:buNone/>
            </a:pPr>
            <a:r>
              <a:rPr lang="en">
                <a:solidFill>
                  <a:schemeClr val="dk1"/>
                </a:solidFill>
              </a:rPr>
              <a:t>Some other options to consider include those weird corner cases likely to trigger issues - a negative value - those can have strange effects, the maximum sized integer, or a real-valued number. Something with a decimal in it. See how that gets rounded (or if it breaks something, or if error handling code kicks in)</a:t>
            </a:r>
          </a:p>
          <a:p>
            <a:pPr rtl="0">
              <a:lnSpc>
                <a:spcPct val="115000"/>
              </a:lnSpc>
              <a:spcBef>
                <a:spcPts val="0"/>
              </a:spcBef>
              <a:buNone/>
            </a:pPr>
            <a:r>
              <a:rPr lang="en">
                <a:solidFill>
                  <a:schemeClr val="dk1"/>
                </a:solidFill>
              </a:rPr>
              <a:t>May also want to consider non-numeric values as a special partition. Can you pass in a string, character, array, pointer? What happens when you do?</a:t>
            </a: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6" name="Shape 23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(read) - idea is that there is context behind how a program uses inputs. Often ,you have different logical groups in mind when you come up with a feature. Why not break up inputs into these logical groupings? </a:t>
            </a:r>
          </a:p>
          <a:p>
            <a:pPr rtl="0">
              <a:lnSpc>
                <a:spcPct val="115000"/>
              </a:lnSpc>
              <a:spcBef>
                <a:spcPts val="0"/>
              </a:spcBef>
              <a:buNone/>
            </a:pPr>
            <a:r>
              <a:rPr lang="en">
                <a:solidFill>
                  <a:schemeClr val="dk1"/>
                </a:solidFill>
              </a:rPr>
              <a:t>(read rest - these groupings are often too broad at first, but can we break those into smaller subgroups?</a:t>
            </a:r>
          </a:p>
          <a:p>
            <a:pPr rtl="0">
              <a:lnSpc>
                <a:spcPct val="115000"/>
              </a:lnSpc>
              <a:spcBef>
                <a:spcPts val="0"/>
              </a:spcBef>
              <a:buNone/>
            </a:pPr>
            <a:r>
              <a:rPr lang="en">
                <a:solidFill>
                  <a:schemeClr val="dk1"/>
                </a:solidFill>
              </a:rPr>
              <a:t>data type - what about into numeric primitives and text-based ones? ints, float, double, etc and character, string.</a:t>
            </a:r>
          </a:p>
          <a:p>
            <a:pPr rtl="0">
              <a:lnSpc>
                <a:spcPct val="115000"/>
              </a:lnSpc>
              <a:spcBef>
                <a:spcPts val="0"/>
              </a:spcBef>
              <a:buNone/>
            </a:pPr>
            <a:r>
              <a:rPr lang="en">
                <a:solidFill>
                  <a:schemeClr val="dk1"/>
                </a:solidFill>
              </a:rPr>
              <a:t>alphabet - letter a-f, g-p, q-z.. or usage frequency in the english language</a:t>
            </a:r>
          </a:p>
          <a:p>
            <a:pPr rtl="0">
              <a:lnSpc>
                <a:spcPct val="115000"/>
              </a:lnSpc>
              <a:spcBef>
                <a:spcPts val="0"/>
              </a:spcBef>
              <a:buNone/>
            </a:pPr>
            <a:r>
              <a:rPr lang="en">
                <a:solidFill>
                  <a:schemeClr val="dk1"/>
                </a:solidFill>
              </a:rPr>
              <a:t>country name - groupings of countries - by continent or membership in US/EU/other political bodies.</a:t>
            </a:r>
          </a:p>
          <a:p>
            <a:pPr lvl="0" rtl="0">
              <a:lnSpc>
                <a:spcPct val="115000"/>
              </a:lnSpc>
              <a:spcBef>
                <a:spcPts val="0"/>
              </a:spcBef>
              <a:buNone/>
            </a:pPr>
            <a:r>
              <a:rPr lang="en">
                <a:solidFill>
                  <a:schemeClr val="dk1"/>
                </a:solidFill>
              </a:rPr>
              <a:t>(Depends on the needs of your program, but you can almost always break an input or output into logical groupings based on what it represents)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3" name="Shape 24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(read)</a:t>
            </a:r>
          </a:p>
          <a:p>
            <a:pPr rtl="0">
              <a:lnSpc>
                <a:spcPct val="115000"/>
              </a:lnSpc>
              <a:spcBef>
                <a:spcPts val="0"/>
              </a:spcBef>
              <a:buNone/>
            </a:pPr>
            <a:r>
              <a:rPr lang="en">
                <a:solidFill>
                  <a:schemeClr val="dk1"/>
                </a:solidFill>
              </a:rPr>
              <a:t>(read) very hard, but also something that can be very important. For many systems, the timing of an input is an unstated input. If timing matters, you need to remember that it is part of the input, and partition it accordingly.</a:t>
            </a:r>
          </a:p>
          <a:p>
            <a:pPr rtl="0">
              <a:lnSpc>
                <a:spcPct val="115000"/>
              </a:lnSpc>
              <a:spcBef>
                <a:spcPts val="0"/>
              </a:spcBef>
              <a:buNone/>
            </a:pPr>
            <a:r>
              <a:rPr lang="en">
                <a:solidFill>
                  <a:schemeClr val="dk1"/>
                </a:solidFill>
              </a:rPr>
              <a:t>For example, consider a pacemaker - looking for electrical impulses from the heart. (read)</a:t>
            </a:r>
          </a:p>
          <a:p>
            <a:pPr lvl="0" rtl="0">
              <a:lnSpc>
                <a:spcPct val="115000"/>
              </a:lnSpc>
              <a:spcBef>
                <a:spcPts val="0"/>
              </a:spcBef>
              <a:buNone/>
            </a:pPr>
            <a:r>
              <a:rPr lang="en">
                <a:solidFill>
                  <a:schemeClr val="dk1"/>
                </a:solidFill>
              </a:rPr>
              <a:t>Or, in a more common scenario, even on a personal computer, strange behaviors can happen when reading from a file or writing out to a file, try (read)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0" name="Shape 2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a:p>
            <a:pPr indent="-228600" lvl="0" marL="457200" rtl="0">
              <a:lnSpc>
                <a:spcPct val="115000"/>
              </a:lnSpc>
              <a:spcBef>
                <a:spcPts val="0"/>
              </a:spcBef>
              <a:buClr>
                <a:schemeClr val="dk1"/>
              </a:buClr>
              <a:buChar char="-"/>
            </a:pPr>
            <a:r>
              <a:rPr lang="en">
                <a:solidFill>
                  <a:schemeClr val="dk1"/>
                </a:solidFill>
              </a:rPr>
              <a:t>(read) Programmers naturally think of sequences as made of up several values and it’s common to embed this assumption into the program. If presented with a single-value sequence,the program might fail.</a:t>
            </a:r>
          </a:p>
          <a:p>
            <a:pPr indent="-228600" lvl="0" marL="457200" rtl="0">
              <a:lnSpc>
                <a:spcPct val="115000"/>
              </a:lnSpc>
              <a:spcBef>
                <a:spcPts val="0"/>
              </a:spcBef>
              <a:buClr>
                <a:schemeClr val="dk1"/>
              </a:buClr>
              <a:buChar char="-"/>
            </a:pPr>
            <a:r>
              <a:rPr lang="en">
                <a:solidFill>
                  <a:schemeClr val="dk1"/>
                </a:solidFill>
              </a:rPr>
              <a:t>(read) Decreases the chances that a bad program will accidentally give you a good output because of a particular input choice. </a:t>
            </a:r>
          </a:p>
          <a:p>
            <a:pPr indent="-228600" lvl="0" marL="457200" rtl="0">
              <a:lnSpc>
                <a:spcPct val="115000"/>
              </a:lnSpc>
              <a:spcBef>
                <a:spcPts val="0"/>
              </a:spcBef>
              <a:buClr>
                <a:schemeClr val="dk1"/>
              </a:buClr>
              <a:buChar char="-"/>
            </a:pPr>
            <a:r>
              <a:rPr lang="en">
                <a:solidFill>
                  <a:schemeClr val="dk1"/>
                </a:solidFill>
              </a:rPr>
              <a:t>(read) This will reveal problems at partition boundaries.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Last time, we started talking about how you take the requirements, derive test cases, and use those to both refine the requirements and test the actual software. I flashed this process. Last time, we talked about how you had to</a:t>
            </a:r>
          </a:p>
          <a:p>
            <a:pPr indent="-228600" lvl="0" marL="457200" rtl="0">
              <a:lnSpc>
                <a:spcPct val="115000"/>
              </a:lnSpc>
              <a:spcBef>
                <a:spcPts val="0"/>
              </a:spcBef>
              <a:buClr>
                <a:schemeClr val="dk1"/>
              </a:buClr>
              <a:buChar char="-"/>
            </a:pPr>
            <a:r>
              <a:rPr lang="en">
                <a:solidFill>
                  <a:schemeClr val="dk1"/>
                </a:solidFill>
              </a:rPr>
              <a:t>Write and refine your requirements until they are testable. Make sure they are quantified and clear.</a:t>
            </a:r>
          </a:p>
          <a:p>
            <a:pPr indent="-228600" lvl="0" marL="457200" rtl="0">
              <a:lnSpc>
                <a:spcPct val="115000"/>
              </a:lnSpc>
              <a:spcBef>
                <a:spcPts val="0"/>
              </a:spcBef>
              <a:buClr>
                <a:schemeClr val="dk1"/>
              </a:buClr>
              <a:buChar char="-"/>
            </a:pPr>
            <a:r>
              <a:rPr lang="en">
                <a:solidFill>
                  <a:schemeClr val="dk1"/>
                </a:solidFill>
              </a:rPr>
              <a:t>You can’t usually test the requirements directly. There isn’t a requirement 1 button in your software in most cases. So, to actually test, we need to use the features that the software offers. You need to figure out what the independently testable features of your system are. What features or functions can be tested in isolation, what their parameters are, and how those parameters are used. That will get you in good shape for crafting the actual test cases. That’s where we left off. Today, we’ll look at</a:t>
            </a:r>
          </a:p>
          <a:p>
            <a:pPr indent="-228600" lvl="0" marL="457200" rtl="0">
              <a:lnSpc>
                <a:spcPct val="115000"/>
              </a:lnSpc>
              <a:spcBef>
                <a:spcPts val="0"/>
              </a:spcBef>
              <a:buClr>
                <a:schemeClr val="dk1"/>
              </a:buClr>
              <a:buChar char="-"/>
            </a:pPr>
            <a:r>
              <a:rPr lang="en">
                <a:solidFill>
                  <a:schemeClr val="dk1"/>
                </a:solidFill>
              </a:rPr>
              <a:t>For each of those features, what are the possible outcomes - good, alternative, and exception paths - and what kind of input will trigger them.</a:t>
            </a:r>
          </a:p>
          <a:p>
            <a:pPr indent="-228600" lvl="0" marL="457200" rtl="0">
              <a:lnSpc>
                <a:spcPct val="115000"/>
              </a:lnSpc>
              <a:spcBef>
                <a:spcPts val="0"/>
              </a:spcBef>
              <a:buClr>
                <a:schemeClr val="dk1"/>
              </a:buClr>
              <a:buChar char="-"/>
            </a:pPr>
            <a:r>
              <a:rPr lang="en">
                <a:solidFill>
                  <a:schemeClr val="dk1"/>
                </a:solidFill>
              </a:rPr>
              <a:t>Usually, requirements-based testing techniques produce abstract test case specifications that identify classes of test cases.</a:t>
            </a:r>
          </a:p>
          <a:p>
            <a:pPr indent="-228600" lvl="0" marL="457200" rtl="0">
              <a:lnSpc>
                <a:spcPct val="115000"/>
              </a:lnSpc>
              <a:spcBef>
                <a:spcPts val="0"/>
              </a:spcBef>
              <a:buClr>
                <a:schemeClr val="dk1"/>
              </a:buClr>
              <a:buChar char="-"/>
            </a:pPr>
            <a:r>
              <a:rPr lang="en">
                <a:solidFill>
                  <a:schemeClr val="dk1"/>
                </a:solidFill>
              </a:rPr>
              <a:t>Then, instantiate the specifications to produce individual test cases with concrete input and expected output pairings.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7" name="Shape 25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We’ve spent a lot of time talking about how you can divide up inputs based on what they do, but it is often easier to work backwards. Start from the output, divide the output into partitions- these are the outcomes I can get - then try to come up with input that produces those outcomes. </a:t>
            </a:r>
          </a:p>
          <a:p>
            <a:pPr lvl="0" rtl="0">
              <a:lnSpc>
                <a:spcPct val="115000"/>
              </a:lnSpc>
              <a:spcBef>
                <a:spcPts val="0"/>
              </a:spcBef>
              <a:buNone/>
            </a:pPr>
            <a:r>
              <a:rPr lang="en">
                <a:solidFill>
                  <a:schemeClr val="dk1"/>
                </a:solidFill>
              </a:rPr>
              <a:t>(read rest)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4" name="Shape 26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Similar to timing, the environment that the program operates in can easily impact the behavior of the program. Thus, the environment can also be considered when forming behavior partitions. Consider the environment you’re operating in, how it can influence the input or output of the system, and how the combination of both program inputs and environmental variation can be partitioned.</a:t>
            </a:r>
          </a:p>
          <a:p>
            <a:pPr indent="-228600" lvl="0" marL="457200" rtl="0">
              <a:lnSpc>
                <a:spcPct val="115000"/>
              </a:lnSpc>
              <a:spcBef>
                <a:spcPts val="0"/>
              </a:spcBef>
              <a:buClr>
                <a:schemeClr val="dk1"/>
              </a:buClr>
              <a:buChar char="-"/>
            </a:pPr>
            <a:r>
              <a:rPr lang="en">
                <a:solidFill>
                  <a:schemeClr val="dk1"/>
                </a:solidFill>
              </a:rPr>
              <a:t>Memory may cause problems. What if you don’t have enough? What if you have enough physical memory, but not enough free (or not enough birtual memory)</a:t>
            </a:r>
          </a:p>
          <a:p>
            <a:pPr indent="-228600" lvl="0" marL="457200" rtl="0">
              <a:lnSpc>
                <a:spcPct val="115000"/>
              </a:lnSpc>
              <a:spcBef>
                <a:spcPts val="0"/>
              </a:spcBef>
              <a:buClr>
                <a:schemeClr val="dk1"/>
              </a:buClr>
              <a:buChar char="-"/>
            </a:pPr>
            <a:r>
              <a:rPr lang="en">
                <a:solidFill>
                  <a:schemeClr val="dk1"/>
                </a:solidFill>
              </a:rPr>
              <a:t>Same for processor speed or architecture. Could see race conditions, deadlock between processes, unexpected slowdown. </a:t>
            </a:r>
          </a:p>
          <a:p>
            <a:pPr indent="-228600" lvl="0" marL="457200" rtl="0">
              <a:lnSpc>
                <a:spcPct val="115000"/>
              </a:lnSpc>
              <a:spcBef>
                <a:spcPts val="0"/>
              </a:spcBef>
              <a:buClr>
                <a:schemeClr val="dk1"/>
              </a:buClr>
              <a:buChar char="-"/>
            </a:pPr>
            <a:r>
              <a:rPr lang="en">
                <a:solidFill>
                  <a:schemeClr val="dk1"/>
                </a:solidFill>
              </a:rPr>
              <a:t>Try using different machine specs and vary both the processor and memory. Those choices suggest different partitionings.</a:t>
            </a:r>
          </a:p>
          <a:p>
            <a:pPr indent="-228600" lvl="0" marL="457200" rtl="0">
              <a:lnSpc>
                <a:spcPct val="115000"/>
              </a:lnSpc>
              <a:spcBef>
                <a:spcPts val="0"/>
              </a:spcBef>
              <a:buClr>
                <a:schemeClr val="dk1"/>
              </a:buClr>
              <a:buChar char="-"/>
            </a:pPr>
            <a:r>
              <a:rPr lang="en">
                <a:solidFill>
                  <a:schemeClr val="dk1"/>
                </a:solidFill>
              </a:rPr>
              <a:t>Client-server environment can have huge impacts on the operation of the system.</a:t>
            </a:r>
          </a:p>
          <a:p>
            <a:pPr indent="-228600" lvl="0" marL="457200" rtl="0">
              <a:lnSpc>
                <a:spcPct val="115000"/>
              </a:lnSpc>
              <a:spcBef>
                <a:spcPts val="0"/>
              </a:spcBef>
              <a:buClr>
                <a:schemeClr val="dk1"/>
              </a:buClr>
              <a:buChar char="-"/>
            </a:pPr>
            <a:r>
              <a:rPr lang="en">
                <a:solidFill>
                  <a:schemeClr val="dk1"/>
                </a:solidFill>
              </a:rPr>
              <a:t>try with different numbers of connections to clients - none, some, many (DDOS conditions)</a:t>
            </a:r>
          </a:p>
          <a:p>
            <a:pPr indent="-228600" lvl="0" marL="457200" rtl="0">
              <a:lnSpc>
                <a:spcPct val="115000"/>
              </a:lnSpc>
              <a:spcBef>
                <a:spcPts val="0"/>
              </a:spcBef>
              <a:buClr>
                <a:schemeClr val="dk1"/>
              </a:buClr>
              <a:buChar char="-"/>
            </a:pPr>
            <a:r>
              <a:rPr lang="en">
                <a:solidFill>
                  <a:schemeClr val="dk1"/>
                </a:solidFill>
              </a:rPr>
              <a:t>network latency - can vary network equipment or speed</a:t>
            </a:r>
          </a:p>
          <a:p>
            <a:pPr indent="-228600" lvl="0" marL="457200" rtl="0">
              <a:lnSpc>
                <a:spcPct val="115000"/>
              </a:lnSpc>
              <a:spcBef>
                <a:spcPts val="0"/>
              </a:spcBef>
              <a:buClr>
                <a:schemeClr val="dk1"/>
              </a:buClr>
              <a:buChar char="-"/>
            </a:pPr>
            <a:r>
              <a:rPr lang="en">
                <a:solidFill>
                  <a:schemeClr val="dk1"/>
                </a:solidFill>
              </a:rPr>
              <a:t>communication protocols - many options for a file upload, try each that you support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1" name="Shape 27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(read)</a:t>
            </a:r>
          </a:p>
          <a:p>
            <a:pPr indent="-228600" lvl="0" marL="457200" rtl="0">
              <a:lnSpc>
                <a:spcPct val="115000"/>
              </a:lnSpc>
              <a:spcBef>
                <a:spcPts val="0"/>
              </a:spcBef>
              <a:buClr>
                <a:schemeClr val="dk1"/>
              </a:buClr>
              <a:buChar char="-"/>
            </a:pPr>
            <a:r>
              <a:rPr lang="en">
                <a:solidFill>
                  <a:schemeClr val="dk1"/>
                </a:solidFill>
              </a:rPr>
              <a:t>read, even if you’ve included some error-handling code, test all possibilities - you’ve probably forgot some corner case</a:t>
            </a:r>
          </a:p>
          <a:p>
            <a:pPr indent="-228600" lvl="0" marL="457200" rtl="0">
              <a:lnSpc>
                <a:spcPct val="115000"/>
              </a:lnSpc>
              <a:spcBef>
                <a:spcPts val="0"/>
              </a:spcBef>
              <a:buClr>
                <a:schemeClr val="dk1"/>
              </a:buClr>
              <a:buChar char="-"/>
            </a:pPr>
            <a:r>
              <a:rPr lang="en">
                <a:solidFill>
                  <a:schemeClr val="dk1"/>
                </a:solidFill>
              </a:rPr>
              <a:t>(read). We try to nail the functionality - it must perform this function, if everything goes to plan. We don’t spend as much time on the exceptional cases - on protecting the program from bad input.</a:t>
            </a:r>
          </a:p>
          <a:p>
            <a:pPr indent="-228600" lvl="0" marL="457200" rtl="0">
              <a:lnSpc>
                <a:spcPct val="115000"/>
              </a:lnSpc>
              <a:spcBef>
                <a:spcPts val="0"/>
              </a:spcBef>
              <a:buClr>
                <a:schemeClr val="dk1"/>
              </a:buClr>
              <a:buChar char="-"/>
            </a:pPr>
            <a:r>
              <a:rPr lang="en">
                <a:solidFill>
                  <a:schemeClr val="dk1"/>
                </a:solidFill>
              </a:rPr>
              <a:t>so, in addition to the other criteria - group membership, timing, operating environment, take invalid input into account. Make sure you pass in malformed input when testing, and consider different types of bad input as additional equivalence classes on top of your partitioning of the valid input domain.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 (read)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1" name="Shape 29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So, for each independently testable feature, we want to:</a:t>
            </a:r>
          </a:p>
          <a:p>
            <a:pPr indent="-228600" lvl="0" marL="457200" rtl="0">
              <a:lnSpc>
                <a:spcPct val="115000"/>
              </a:lnSpc>
              <a:spcBef>
                <a:spcPts val="0"/>
              </a:spcBef>
              <a:buClr>
                <a:schemeClr val="dk1"/>
              </a:buClr>
              <a:buChar char="-"/>
            </a:pPr>
            <a:r>
              <a:rPr lang="en">
                <a:solidFill>
                  <a:schemeClr val="dk1"/>
                </a:solidFill>
              </a:rPr>
              <a:t>identify the representative values for each input. For each input, we want to be able to chop up the input space into different groupings. </a:t>
            </a:r>
          </a:p>
          <a:p>
            <a:pPr indent="-228600" lvl="0" marL="457200" rtl="0">
              <a:lnSpc>
                <a:spcPct val="115000"/>
              </a:lnSpc>
              <a:spcBef>
                <a:spcPts val="0"/>
              </a:spcBef>
              <a:buClr>
                <a:schemeClr val="dk1"/>
              </a:buClr>
              <a:buChar char="-"/>
            </a:pPr>
            <a:r>
              <a:rPr lang="en">
                <a:solidFill>
                  <a:schemeClr val="dk1"/>
                </a:solidFill>
              </a:rPr>
              <a:t>So, we have each individual input partitioned. For tests, we feed in a combination of inputs. Not just a value for one, but a value for all inputs of a function. So, you form all of the possible combinations of partitions for the set of inputs to get your set of abstract test specifications. </a:t>
            </a:r>
          </a:p>
          <a:p>
            <a:pPr indent="-228600" lvl="0" marL="457200" rtl="0">
              <a:lnSpc>
                <a:spcPct val="115000"/>
              </a:lnSpc>
              <a:spcBef>
                <a:spcPts val="0"/>
              </a:spcBef>
              <a:buClr>
                <a:schemeClr val="dk1"/>
              </a:buClr>
              <a:buChar char="-"/>
            </a:pPr>
            <a:r>
              <a:rPr lang="en">
                <a:solidFill>
                  <a:schemeClr val="dk1"/>
                </a:solidFill>
              </a:rPr>
              <a:t>(read)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So, in coming up with equivalence partitions for inputs or outputs, you need to think about what exemplifies the space of inputs. You want to make sure you hit the types of input that can be passed in.</a:t>
            </a:r>
          </a:p>
          <a:p>
            <a:pPr lvl="0" rtl="0">
              <a:lnSpc>
                <a:spcPct val="115000"/>
              </a:lnSpc>
              <a:spcBef>
                <a:spcPts val="0"/>
              </a:spcBef>
              <a:buNone/>
            </a:pPr>
            <a:r>
              <a:rPr lang="en">
                <a:solidFill>
                  <a:schemeClr val="dk1"/>
                </a:solidFill>
              </a:rPr>
              <a:t>For example (read)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3" name="Shape 31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Now, we have the representative values for the individual inputs. For our test, we want to combine those. We don’t just pass in values to a single input. We pass in values to all inputs at once. To form our test specifications, our list of test types, we need to list out all of the possible combinations of input partitions for all inputs. For example, </a:t>
            </a:r>
          </a:p>
          <a:p>
            <a:pPr rtl="0">
              <a:lnSpc>
                <a:spcPct val="115000"/>
              </a:lnSpc>
              <a:spcBef>
                <a:spcPts val="0"/>
              </a:spcBef>
              <a:buNone/>
            </a:pPr>
            <a:r>
              <a:rPr lang="en">
                <a:solidFill>
                  <a:schemeClr val="dk1"/>
                </a:solidFill>
              </a:rPr>
              <a:t>(read)</a:t>
            </a:r>
          </a:p>
          <a:p>
            <a:pPr rtl="0">
              <a:lnSpc>
                <a:spcPct val="115000"/>
              </a:lnSpc>
              <a:spcBef>
                <a:spcPts val="0"/>
              </a:spcBef>
              <a:buNone/>
            </a:pPr>
            <a:r>
              <a:rPr lang="en">
                <a:solidFill>
                  <a:schemeClr val="dk1"/>
                </a:solidFill>
              </a:rPr>
              <a:t>then, we can create concrete test cases by assigning values to each abstract specification</a:t>
            </a:r>
          </a:p>
          <a:p>
            <a:pPr lvl="0" rtl="0">
              <a:lnSpc>
                <a:spcPct val="115000"/>
              </a:lnSpc>
              <a:spcBef>
                <a:spcPts val="0"/>
              </a:spcBef>
              <a:buNone/>
            </a:pPr>
            <a:r>
              <a:rPr lang="en">
                <a:solidFill>
                  <a:schemeClr val="dk1"/>
                </a:solidFill>
              </a:rPr>
              <a:t>(read)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0" name="Shape 3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So, at the base level, the number of possible test specifications is the cartesian product of representative values for all variables.</a:t>
            </a:r>
          </a:p>
          <a:p>
            <a:pPr lvl="0" rtl="0">
              <a:lnSpc>
                <a:spcPct val="115000"/>
              </a:lnSpc>
              <a:spcBef>
                <a:spcPts val="0"/>
              </a:spcBef>
              <a:buNone/>
            </a:pPr>
            <a:r>
              <a:rPr lang="en">
                <a:solidFill>
                  <a:schemeClr val="dk1"/>
                </a:solidFill>
              </a:rPr>
              <a:t>-Now, the number of combinations grows exponentially as the number of variables and equivalence classes grows. For a simple system with five inputs and six values for each, the raw number of test specifications is 6^5, or 7776. Which, is an insane number of tests for a simple system. That’s still not going to happen.</a:t>
            </a:r>
          </a:p>
          <a:p>
            <a:pPr rtl="0">
              <a:lnSpc>
                <a:spcPct val="115000"/>
              </a:lnSpc>
              <a:spcBef>
                <a:spcPts val="0"/>
              </a:spcBef>
              <a:buNone/>
            </a:pPr>
            <a:r>
              <a:rPr lang="en">
                <a:solidFill>
                  <a:schemeClr val="dk1"/>
                </a:solidFill>
              </a:rPr>
              <a:t>- That said, we still don’t need all of those. Many of those combinations may not even be possible, so you want to eliminate any combinations that are impossible</a:t>
            </a:r>
          </a:p>
          <a:p>
            <a:pPr lvl="0" rtl="0">
              <a:lnSpc>
                <a:spcPct val="115000"/>
              </a:lnSpc>
              <a:spcBef>
                <a:spcPts val="0"/>
              </a:spcBef>
              <a:buNone/>
            </a:pPr>
            <a:r>
              <a:rPr lang="en">
                <a:solidFill>
                  <a:schemeClr val="dk1"/>
                </a:solidFill>
              </a:rPr>
              <a:t>- identify constraints that can be used to remove unnecessary combinations</a:t>
            </a:r>
          </a:p>
          <a:p>
            <a:pPr lvl="0" rtl="0">
              <a:lnSpc>
                <a:spcPct val="115000"/>
              </a:lnSpc>
              <a:spcBef>
                <a:spcPts val="0"/>
              </a:spcBef>
              <a:buNone/>
            </a:pPr>
            <a:r>
              <a:rPr lang="en">
                <a:solidFill>
                  <a:schemeClr val="dk1"/>
                </a:solidFill>
              </a:rPr>
              <a:t>- and from the remainder, choose a practical subset to examine the system.</a:t>
            </a:r>
          </a:p>
          <a:p>
            <a:pPr lvl="0" rtl="0">
              <a:lnSpc>
                <a:spcPct val="115000"/>
              </a:lnSpc>
              <a:spcBef>
                <a:spcPts val="0"/>
              </a:spcBef>
              <a:buNone/>
            </a:pPr>
            <a:r>
              <a:rPr lang="en">
                <a:solidFill>
                  <a:schemeClr val="dk1"/>
                </a:solidFill>
              </a:rPr>
              <a:t>- (read)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7" name="Shape 32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There are three types of constraints that we can define to reduce the number of pairings. </a:t>
            </a:r>
          </a:p>
          <a:p>
            <a:pPr rtl="0">
              <a:lnSpc>
                <a:spcPct val="115000"/>
              </a:lnSpc>
              <a:spcBef>
                <a:spcPts val="0"/>
              </a:spcBef>
              <a:buNone/>
            </a:pPr>
            <a:r>
              <a:rPr lang="en">
                <a:solidFill>
                  <a:schemeClr val="dk1"/>
                </a:solidFill>
              </a:rPr>
              <a:t>-read - for instance, you might inlcude input from one partition only if a particular partition is used for another input variable.</a:t>
            </a:r>
          </a:p>
          <a:p>
            <a:pPr rtl="0">
              <a:lnSpc>
                <a:spcPct val="115000"/>
              </a:lnSpc>
              <a:spcBef>
                <a:spcPts val="0"/>
              </a:spcBef>
              <a:buNone/>
            </a:pPr>
            <a:r>
              <a:rPr lang="en">
                <a:solidFill>
                  <a:schemeClr val="dk1"/>
                </a:solidFill>
              </a:rPr>
              <a:t>-read, so we don’t need every combination of other partition for the other variables with this one. Just one test with this error-inducing partition should do for us.</a:t>
            </a:r>
          </a:p>
          <a:p>
            <a:pPr lvl="0" rtl="0">
              <a:lnSpc>
                <a:spcPct val="115000"/>
              </a:lnSpc>
              <a:spcBef>
                <a:spcPts val="0"/>
              </a:spcBef>
              <a:buNone/>
            </a:pPr>
            <a:r>
              <a:rPr lang="en">
                <a:solidFill>
                  <a:schemeClr val="dk1"/>
                </a:solidFill>
              </a:rPr>
              <a:t>- Single is similar to error, but more general purpose. A partition is special, unusual, or irrelevant, so we only want to bother with it once. We don’t need every combination of other inputs with this partition. We just need one test that uses this particular partition and we can move 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0" name="Shape 34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Let’s take split again, and for each input, we have some partitions (read through). str - combine from the length constraints and contents choices. </a:t>
            </a:r>
          </a:p>
          <a:p>
            <a:pPr rtl="0">
              <a:lnSpc>
                <a:spcPct val="115000"/>
              </a:lnSpc>
              <a:spcBef>
                <a:spcPts val="0"/>
              </a:spcBef>
              <a:buNone/>
            </a:pPr>
            <a:r>
              <a:rPr lang="en">
                <a:solidFill>
                  <a:schemeClr val="dk1"/>
                </a:solidFill>
              </a:rPr>
              <a:t>What are some of the constraints we can try applying? (discuss)</a:t>
            </a:r>
          </a:p>
          <a:p>
            <a:pPr rtl="0">
              <a:lnSpc>
                <a:spcPct val="115000"/>
              </a:lnSpc>
              <a:spcBef>
                <a:spcPts val="0"/>
              </a:spcBef>
              <a:buNone/>
            </a:pPr>
            <a:r>
              <a:rPr lang="en">
                <a:solidFill>
                  <a:schemeClr val="dk1"/>
                </a:solidFill>
              </a:rPr>
              <a:t>- prop/if read</a:t>
            </a:r>
          </a:p>
          <a:p>
            <a:pPr rtl="0">
              <a:lnSpc>
                <a:spcPct val="115000"/>
              </a:lnSpc>
              <a:spcBef>
                <a:spcPts val="0"/>
              </a:spcBef>
              <a:buNone/>
            </a:pPr>
            <a:r>
              <a:rPr lang="en">
                <a:solidFill>
                  <a:schemeClr val="dk1"/>
                </a:solidFill>
              </a:rPr>
              <a:t>- error</a:t>
            </a:r>
          </a:p>
          <a:p>
            <a:pPr lvl="0" rtl="0">
              <a:lnSpc>
                <a:spcPct val="115000"/>
              </a:lnSpc>
              <a:spcBef>
                <a:spcPts val="0"/>
              </a:spcBef>
              <a:buNone/>
            </a:pPr>
            <a:r>
              <a:rPr lang="en">
                <a:solidFill>
                  <a:schemeClr val="dk1"/>
                </a:solidFill>
              </a:rPr>
              <a:t>- single - this one is unusual, but shouldn’t result in an error. We only really need to try it out once. It should execute and work, maybe slowly, but it should still work out. So, let’s jsut try it once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Today, we’re going to go more in-depth on how you define requirements-based tests that you can use now to refine the requirements, and later to test the system - to ensure it works and provide evidence for verification. (read)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Now, we have our set of test case specifications. We have all these abstract combinations of input types we want to try. Now, we need to transition to concrete test cases, where we feed in actual values. This is a simple instantiation of these test specifications. There are still a few things to keep in mind, though. For one - there is a reason we do both the specifications and concrete cases, which is that if you feed in multiple tests with the same specification, only one of them might still actually trigger a fault in the code.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1" name="Shape 3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Now, no matter how you chop up the input partitions, the most errors tend to occur at the boundaries of those divisions. So, in choosing concrete values, don’t forget to try out those wrird corner cases.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6" name="Shape 3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3" name="Shape 40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lnSpc>
                <a:spcPct val="115000"/>
              </a:lnSpc>
              <a:spcBef>
                <a:spcPts val="0"/>
              </a:spcBef>
              <a:buClr>
                <a:schemeClr val="dk1"/>
              </a:buClr>
              <a:buChar char="-"/>
            </a:pPr>
            <a:r>
              <a:rPr lang="en">
                <a:solidFill>
                  <a:schemeClr val="dk1"/>
                </a:solidFill>
              </a:rPr>
              <a:t>read</a:t>
            </a:r>
          </a:p>
          <a:p>
            <a:pPr indent="-228600" lvl="0" marL="457200" rtl="0">
              <a:lnSpc>
                <a:spcPct val="115000"/>
              </a:lnSpc>
              <a:spcBef>
                <a:spcPts val="0"/>
              </a:spcBef>
              <a:buClr>
                <a:schemeClr val="dk1"/>
              </a:buClr>
              <a:buChar char="-"/>
            </a:pPr>
            <a:r>
              <a:rPr lang="en">
                <a:solidFill>
                  <a:schemeClr val="dk1"/>
                </a:solidFill>
              </a:rPr>
              <a:t>read</a:t>
            </a:r>
          </a:p>
          <a:p>
            <a:pPr indent="-228600" lvl="0" marL="457200" rtl="0">
              <a:lnSpc>
                <a:spcPct val="115000"/>
              </a:lnSpc>
              <a:spcBef>
                <a:spcPts val="0"/>
              </a:spcBef>
              <a:buClr>
                <a:schemeClr val="dk1"/>
              </a:buClr>
              <a:buChar char="-"/>
            </a:pPr>
            <a:r>
              <a:rPr lang="en">
                <a:solidFill>
                  <a:schemeClr val="dk1"/>
                </a:solidFill>
              </a:rPr>
              <a:t>read</a:t>
            </a:r>
          </a:p>
          <a:p>
            <a:pPr indent="-228600" lvl="0" marL="457200" rtl="0">
              <a:lnSpc>
                <a:spcPct val="115000"/>
              </a:lnSpc>
              <a:spcBef>
                <a:spcPts val="0"/>
              </a:spcBef>
              <a:buClr>
                <a:schemeClr val="dk1"/>
              </a:buClr>
              <a:buChar char="-"/>
            </a:pPr>
            <a:r>
              <a:rPr lang="en">
                <a:solidFill>
                  <a:schemeClr val="dk1"/>
                </a:solidFill>
              </a:rPr>
              <a:t>read - or worse, executed with human involvement - read. There will be a huge manual barrier to writing and running tests. In those cases, you must be careful to select the right subset.</a:t>
            </a:r>
          </a:p>
          <a:p>
            <a:pPr indent="-228600" lvl="0" marL="457200" rtl="0">
              <a:lnSpc>
                <a:spcPct val="115000"/>
              </a:lnSpc>
              <a:spcBef>
                <a:spcPts val="0"/>
              </a:spcBef>
              <a:buClr>
                <a:schemeClr val="dk1"/>
              </a:buClr>
              <a:buChar char="-"/>
            </a:pPr>
            <a:r>
              <a:rPr lang="en">
                <a:solidFill>
                  <a:schemeClr val="dk1"/>
                </a:solidFill>
              </a:rPr>
              <a:t>Any engineering activity involved making trade-offs. You’ve heard this a couple of times now. Requirements-based testing is no exception. You might find yourself in a situation where it will be hard to code up and run all of those test cases. In that situation, you need to choose the set of test specifications that gets you the most bang for your buck. Add more constraints, figure our where you can cut combinations or get away with a single test for a partition.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0" name="Shape 4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a:p>
            <a:pPr indent="-228600" lvl="0" marL="457200" rtl="0">
              <a:lnSpc>
                <a:spcPct val="115000"/>
              </a:lnSpc>
              <a:spcBef>
                <a:spcPts val="0"/>
              </a:spcBef>
              <a:buClr>
                <a:schemeClr val="dk1"/>
              </a:buClr>
              <a:buChar char="-"/>
            </a:pPr>
            <a:r>
              <a:rPr lang="en">
                <a:solidFill>
                  <a:schemeClr val="dk1"/>
                </a:solidFill>
              </a:rPr>
              <a:t>read, even if you’ve included some error-handling code, test all possibilities - you’ve probably forgot some corner case</a:t>
            </a:r>
          </a:p>
          <a:p>
            <a:pPr indent="-228600" lvl="0" marL="457200" rtl="0">
              <a:lnSpc>
                <a:spcPct val="115000"/>
              </a:lnSpc>
              <a:spcBef>
                <a:spcPts val="0"/>
              </a:spcBef>
              <a:buClr>
                <a:schemeClr val="dk1"/>
              </a:buClr>
              <a:buChar char="-"/>
            </a:pPr>
            <a:r>
              <a:rPr lang="en">
                <a:solidFill>
                  <a:schemeClr val="dk1"/>
                </a:solidFill>
              </a:rPr>
              <a:t>(read). We try to nail the functionality - it must perform this function, if everything goes to plan. We don’t spend as much time on the exceptional cases - on protecting the program from bad input.</a:t>
            </a:r>
          </a:p>
          <a:p>
            <a:pPr indent="-228600" lvl="0" marL="457200" rtl="0">
              <a:lnSpc>
                <a:spcPct val="115000"/>
              </a:lnSpc>
              <a:spcBef>
                <a:spcPts val="0"/>
              </a:spcBef>
              <a:buClr>
                <a:schemeClr val="dk1"/>
              </a:buClr>
              <a:buChar char="-"/>
            </a:pPr>
            <a:r>
              <a:rPr lang="en">
                <a:solidFill>
                  <a:schemeClr val="dk1"/>
                </a:solidFill>
              </a:rPr>
              <a:t>so, in addition to the other criteria - group membership, timing, operating environment, take invalid input into account. Make sure you pass in malformed input when testing, and consider different types of bad input as additional equivalence classes on top of your partitioning of the valid input domain.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8" name="Shape 4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6" name="Shape 4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3" name="Shape 4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 (read)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0" name="Shape 4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 (read)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review a little. Say we have this requirement. (read and discuss)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walk through requirement, better? </a:t>
            </a:r>
          </a:p>
          <a:p>
            <a:pPr rtl="0">
              <a:spcBef>
                <a:spcPts val="0"/>
              </a:spcBef>
              <a:buNone/>
            </a:pPr>
            <a:r>
              <a:rPr lang="en"/>
              <a:t>go through and discuss questions.</a:t>
            </a:r>
          </a:p>
          <a:p>
            <a:pPr lvl="0" rtl="0">
              <a:spcBef>
                <a:spcPts val="0"/>
              </a:spcBef>
              <a:buNone/>
            </a:pPr>
            <a:r>
              <a:rPr lang="en"/>
              <a:t>characteristics - dividend and divisor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try a slightly less obvious one. Take a spreadsheet. What are three independently testable features of a spreadsheet? (discuss)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(read) The next step, obviously, is to come up with the input to those parameters. If we want to test the software, we should prod the system so we can see what it does. </a:t>
            </a:r>
          </a:p>
          <a:p>
            <a:pPr rtl="0">
              <a:lnSpc>
                <a:spcPct val="115000"/>
              </a:lnSpc>
              <a:spcBef>
                <a:spcPts val="0"/>
              </a:spcBef>
              <a:buNone/>
            </a:pPr>
            <a:r>
              <a:rPr lang="en">
                <a:solidFill>
                  <a:schemeClr val="dk1"/>
                </a:solidFill>
              </a:rPr>
              <a:t>What values should we pass in? What would you do? (discussion)</a:t>
            </a:r>
          </a:p>
          <a:p>
            <a:pPr lvl="0" rtl="0">
              <a:lnSpc>
                <a:spcPct val="115000"/>
              </a:lnSpc>
              <a:spcBef>
                <a:spcPts val="0"/>
              </a:spcBef>
              <a:buNone/>
            </a:pPr>
            <a:r>
              <a:rPr lang="en">
                <a:solidFill>
                  <a:schemeClr val="dk1"/>
                </a:solidFill>
              </a:rPr>
              <a:t>How about we try every input? (discuss)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Let’s take that calculator again and just look at addition. Let’s just restrict the numbers to integers. If we wanted to exhaustively test this, how long would it take? How many inputs are we talking about?</a:t>
            </a:r>
          </a:p>
          <a:p>
            <a:pPr rtl="0">
              <a:lnSpc>
                <a:spcPct val="115000"/>
              </a:lnSpc>
              <a:spcBef>
                <a:spcPts val="0"/>
              </a:spcBef>
              <a:buNone/>
            </a:pPr>
            <a:r>
              <a:rPr lang="en">
                <a:solidFill>
                  <a:schemeClr val="dk1"/>
                </a:solidFill>
              </a:rPr>
              <a:t>- (read) That’s a lot right, how long we talking about time wise?</a:t>
            </a:r>
          </a:p>
          <a:p>
            <a:pPr rtl="0">
              <a:lnSpc>
                <a:spcPct val="115000"/>
              </a:lnSpc>
              <a:spcBef>
                <a:spcPts val="0"/>
              </a:spcBef>
              <a:buNone/>
            </a:pPr>
            <a:r>
              <a:rPr lang="en">
                <a:solidFill>
                  <a:schemeClr val="dk1"/>
                </a:solidFill>
              </a:rPr>
              <a:t>- let’s be generous and say we can run a test per nanosecond. That works out to about 10^5 tests per second, or 10^10 seconds overall. That doesn’t sound bad in seconds, but how long is that?</a:t>
            </a:r>
          </a:p>
          <a:p>
            <a:pPr lvl="0" rtl="0">
              <a:lnSpc>
                <a:spcPct val="115000"/>
              </a:lnSpc>
              <a:spcBef>
                <a:spcPts val="0"/>
              </a:spcBef>
              <a:buNone/>
            </a:pPr>
            <a:r>
              <a:rPr lang="en">
                <a:solidFill>
                  <a:schemeClr val="dk1"/>
                </a:solidFill>
              </a:rPr>
              <a:t>- (read). That’s for something as simple as addition of two integers. That’s insane, right?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We can’t exhaustively test any real program. You just can’t. Addition is the bottom of the barrel in terms of complexity. Most individual features will have quadrillions of inputs at least. Exhaustive testing just isn’t going to work out. Fortunately, you don’t need to. The fact is that not all inputs are as useful as others. </a:t>
            </a:r>
          </a:p>
          <a:p>
            <a:pPr rtl="0">
              <a:lnSpc>
                <a:spcPct val="115000"/>
              </a:lnSpc>
              <a:spcBef>
                <a:spcPts val="0"/>
              </a:spcBef>
              <a:buNone/>
            </a:pPr>
            <a:r>
              <a:rPr lang="en">
                <a:solidFill>
                  <a:schemeClr val="dk1"/>
                </a:solidFill>
              </a:rPr>
              <a:t>Purely from the verification perspective, there are only so many outcomes of a function, and you’ll have a lot of inputs that lead to the same outcomes. Why use all of them? We can cut that down some. </a:t>
            </a:r>
          </a:p>
          <a:p>
            <a:pPr rtl="0">
              <a:lnSpc>
                <a:spcPct val="115000"/>
              </a:lnSpc>
              <a:spcBef>
                <a:spcPts val="0"/>
              </a:spcBef>
              <a:buNone/>
            </a:pPr>
            <a:r>
              <a:rPr lang="en">
                <a:solidFill>
                  <a:schemeClr val="dk1"/>
                </a:solidFill>
              </a:rPr>
              <a:t>Then, fundamentally, testing is really something we do to find problems, and some inputs are going to be better than others and revealing those problems. We want those inputs. </a:t>
            </a:r>
          </a:p>
          <a:p>
            <a:pPr lvl="0" rtl="0">
              <a:lnSpc>
                <a:spcPct val="115000"/>
              </a:lnSpc>
              <a:spcBef>
                <a:spcPts val="0"/>
              </a:spcBef>
              <a:buNone/>
            </a:pPr>
            <a:r>
              <a:rPr lang="en">
                <a:solidFill>
                  <a:schemeClr val="dk1"/>
                </a:solidFill>
              </a:rPr>
              <a:t>Sadly, we don’t know which tests will reveal faults until we run them. At this point, we may not even have code, just our requirements if we start coming up with tests early. But, as a start, we know that two tests with inputs that are very different from each other are more likely to reveal faults than two tests with very similar input. </a:t>
            </a:r>
          </a:p>
          <a:p>
            <a:pPr lvl="0" rtl="0">
              <a:lnSpc>
                <a:spcPct val="115000"/>
              </a:lnSpc>
              <a:spcBef>
                <a:spcPts val="0"/>
              </a:spcBef>
              <a:buNone/>
            </a:pPr>
            <a:r>
              <a:rPr lang="en">
                <a:solidFill>
                  <a:schemeClr val="dk1"/>
                </a:solidFill>
              </a:rPr>
              <a:t>- Say you can select three tests for a program that breaks a text buffer into lines of 60 characters each. We select tests with a 40 character string and a 30 character string. Then, for a final test, we use a 100 character string. We can’t prove the 100 character buffer is a better test, but we would be more suspicious of a set of tests that is biased towards lengths less than 60. That’s a start, we’re covering a wider range of the input space. You’re more likely to hit a different outcome of a function or some weird corner case that is likely to break the whole thing..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4836035"/>
            <a:ext cx="7772400" cy="10325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4000"/>
              <a:t>Developing Requirements-Based Tests</a:t>
            </a:r>
          </a:p>
        </p:txBody>
      </p:sp>
      <p:sp>
        <p:nvSpPr>
          <p:cNvPr id="41" name="Shape 4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8 - 09/21/2015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Random Testing</a:t>
            </a:r>
          </a:p>
        </p:txBody>
      </p:sp>
      <p:sp>
        <p:nvSpPr>
          <p:cNvPr id="150" name="Shape 150"/>
          <p:cNvSpPr txBox="1"/>
          <p:nvPr>
            <p:ph idx="1" type="body"/>
          </p:nvPr>
        </p:nvSpPr>
        <p:spPr>
          <a:xfrm>
            <a:off x="457200" y="1600200"/>
            <a:ext cx="45383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Pick inputs uniformly from the distribution of all inputs.</a:t>
            </a:r>
          </a:p>
          <a:p>
            <a:pPr indent="-228600" lvl="0" marL="457200" marR="0" rtl="0" algn="l">
              <a:lnSpc>
                <a:spcPct val="100000"/>
              </a:lnSpc>
              <a:spcBef>
                <a:spcPts val="600"/>
              </a:spcBef>
              <a:spcAft>
                <a:spcPts val="0"/>
              </a:spcAft>
            </a:pPr>
            <a:r>
              <a:rPr lang="en"/>
              <a:t>All inputs considered equal.</a:t>
            </a:r>
          </a:p>
          <a:p>
            <a:pPr indent="-228600" lvl="0" marL="457200" marR="0" rtl="0" algn="l">
              <a:lnSpc>
                <a:spcPct val="100000"/>
              </a:lnSpc>
              <a:spcBef>
                <a:spcPts val="600"/>
              </a:spcBef>
              <a:spcAft>
                <a:spcPts val="0"/>
              </a:spcAft>
            </a:pPr>
            <a:r>
              <a:rPr lang="en"/>
              <a:t>Keep trying until you run out of time. </a:t>
            </a:r>
          </a:p>
          <a:p>
            <a:pPr indent="-228600" lvl="0" marL="457200" marR="0" rtl="0" algn="l">
              <a:lnSpc>
                <a:spcPct val="100000"/>
              </a:lnSpc>
              <a:spcBef>
                <a:spcPts val="600"/>
              </a:spcBef>
              <a:spcAft>
                <a:spcPts val="0"/>
              </a:spcAft>
            </a:pPr>
            <a:r>
              <a:rPr lang="en"/>
              <a:t>No designer bias.</a:t>
            </a:r>
          </a:p>
          <a:p>
            <a:pPr indent="-228600" lvl="0" marL="457200" marR="0" rtl="0" algn="l">
              <a:lnSpc>
                <a:spcPct val="100000"/>
              </a:lnSpc>
              <a:spcBef>
                <a:spcPts val="600"/>
              </a:spcBef>
              <a:spcAft>
                <a:spcPts val="0"/>
              </a:spcAft>
            </a:pPr>
            <a:r>
              <a:rPr lang="en"/>
              <a:t>Removes manual tedium.</a:t>
            </a:r>
          </a:p>
        </p:txBody>
      </p:sp>
      <p:sp>
        <p:nvSpPr>
          <p:cNvPr id="151" name="Shape 1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pic>
        <p:nvPicPr>
          <p:cNvPr id="152" name="Shape 152"/>
          <p:cNvPicPr preferRelativeResize="0"/>
          <p:nvPr/>
        </p:nvPicPr>
        <p:blipFill>
          <a:blip r:embed="rId3">
            <a:alphaModFix/>
          </a:blip>
          <a:stretch>
            <a:fillRect/>
          </a:stretch>
        </p:blipFill>
        <p:spPr>
          <a:xfrm>
            <a:off x="4793700" y="1977875"/>
            <a:ext cx="4212350" cy="4212350"/>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Why Not Random?</a:t>
            </a:r>
          </a:p>
        </p:txBody>
      </p:sp>
      <p:sp>
        <p:nvSpPr>
          <p:cNvPr id="158" name="Shape 1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pic>
        <p:nvPicPr>
          <p:cNvPr id="159" name="Shape 159"/>
          <p:cNvPicPr preferRelativeResize="0"/>
          <p:nvPr/>
        </p:nvPicPr>
        <p:blipFill>
          <a:blip r:embed="rId3">
            <a:alphaModFix/>
          </a:blip>
          <a:stretch>
            <a:fillRect/>
          </a:stretch>
        </p:blipFill>
        <p:spPr>
          <a:xfrm>
            <a:off x="1182400" y="2335278"/>
            <a:ext cx="7313849" cy="242577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Input Partitioning</a:t>
            </a:r>
          </a:p>
        </p:txBody>
      </p:sp>
      <p:sp>
        <p:nvSpPr>
          <p:cNvPr id="165" name="Shape 165"/>
          <p:cNvSpPr/>
          <p:nvPr/>
        </p:nvSpPr>
        <p:spPr>
          <a:xfrm>
            <a:off x="5043900" y="1714500"/>
            <a:ext cx="3873900" cy="1226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Input Data</a:t>
            </a:r>
          </a:p>
          <a:p>
            <a:pPr lvl="0" rtl="0">
              <a:spcBef>
                <a:spcPts val="0"/>
              </a:spcBef>
              <a:buNone/>
            </a:pPr>
            <a:r>
              <a:t/>
            </a:r>
            <a:endParaRPr b="1" sz="1800"/>
          </a:p>
          <a:p>
            <a:pPr lvl="0" rtl="0">
              <a:spcBef>
                <a:spcPts val="0"/>
              </a:spcBef>
              <a:buNone/>
            </a:pPr>
            <a:r>
              <a:t/>
            </a:r>
            <a:endParaRPr b="1" sz="1800"/>
          </a:p>
          <a:p>
            <a:pPr lvl="0" rtl="0">
              <a:spcBef>
                <a:spcPts val="0"/>
              </a:spcBef>
              <a:buNone/>
            </a:pPr>
            <a:r>
              <a:t/>
            </a:r>
            <a:endParaRPr b="1" sz="1800"/>
          </a:p>
        </p:txBody>
      </p:sp>
      <p:sp>
        <p:nvSpPr>
          <p:cNvPr id="166" name="Shape 166"/>
          <p:cNvSpPr/>
          <p:nvPr/>
        </p:nvSpPr>
        <p:spPr>
          <a:xfrm>
            <a:off x="5043900" y="4768275"/>
            <a:ext cx="3873900" cy="1226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Output Results</a:t>
            </a:r>
          </a:p>
          <a:p>
            <a:pPr lvl="0" rtl="0">
              <a:spcBef>
                <a:spcPts val="0"/>
              </a:spcBef>
              <a:buNone/>
            </a:pPr>
            <a:r>
              <a:t/>
            </a:r>
            <a:endParaRPr b="1" sz="1800"/>
          </a:p>
          <a:p>
            <a:pPr lvl="0" rtl="0">
              <a:spcBef>
                <a:spcPts val="0"/>
              </a:spcBef>
              <a:buNone/>
            </a:pPr>
            <a:r>
              <a:t/>
            </a:r>
            <a:endParaRPr b="1" sz="1800"/>
          </a:p>
        </p:txBody>
      </p:sp>
      <p:sp>
        <p:nvSpPr>
          <p:cNvPr id="167" name="Shape 167"/>
          <p:cNvSpPr/>
          <p:nvPr/>
        </p:nvSpPr>
        <p:spPr>
          <a:xfrm>
            <a:off x="5977050" y="3553987"/>
            <a:ext cx="2007600" cy="64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Program</a:t>
            </a:r>
          </a:p>
        </p:txBody>
      </p:sp>
      <p:cxnSp>
        <p:nvCxnSpPr>
          <p:cNvPr id="168" name="Shape 168"/>
          <p:cNvCxnSpPr/>
          <p:nvPr/>
        </p:nvCxnSpPr>
        <p:spPr>
          <a:xfrm>
            <a:off x="5729475" y="2604300"/>
            <a:ext cx="444900" cy="911700"/>
          </a:xfrm>
          <a:prstGeom prst="straightConnector1">
            <a:avLst/>
          </a:prstGeom>
          <a:noFill/>
          <a:ln cap="flat" cmpd="sng" w="19050">
            <a:solidFill>
              <a:schemeClr val="dk2"/>
            </a:solidFill>
            <a:prstDash val="solid"/>
            <a:round/>
            <a:headEnd len="lg" w="lg" type="none"/>
            <a:tailEnd len="lg" w="lg" type="triangle"/>
          </a:ln>
        </p:spPr>
      </p:cxnSp>
      <p:cxnSp>
        <p:nvCxnSpPr>
          <p:cNvPr id="169" name="Shape 169"/>
          <p:cNvCxnSpPr/>
          <p:nvPr/>
        </p:nvCxnSpPr>
        <p:spPr>
          <a:xfrm>
            <a:off x="7129275" y="2539200"/>
            <a:ext cx="97800" cy="1030800"/>
          </a:xfrm>
          <a:prstGeom prst="straightConnector1">
            <a:avLst/>
          </a:prstGeom>
          <a:noFill/>
          <a:ln cap="flat" cmpd="sng" w="19050">
            <a:solidFill>
              <a:schemeClr val="dk2"/>
            </a:solidFill>
            <a:prstDash val="solid"/>
            <a:round/>
            <a:headEnd len="lg" w="lg" type="none"/>
            <a:tailEnd len="lg" w="lg" type="triangle"/>
          </a:ln>
        </p:spPr>
      </p:cxnSp>
      <p:cxnSp>
        <p:nvCxnSpPr>
          <p:cNvPr id="170" name="Shape 170"/>
          <p:cNvCxnSpPr/>
          <p:nvPr/>
        </p:nvCxnSpPr>
        <p:spPr>
          <a:xfrm flipH="1">
            <a:off x="7812750" y="2235487"/>
            <a:ext cx="553499" cy="1301999"/>
          </a:xfrm>
          <a:prstGeom prst="straightConnector1">
            <a:avLst/>
          </a:prstGeom>
          <a:noFill/>
          <a:ln cap="flat" cmpd="sng" w="19050">
            <a:solidFill>
              <a:schemeClr val="dk2"/>
            </a:solidFill>
            <a:prstDash val="solid"/>
            <a:round/>
            <a:headEnd len="lg" w="lg" type="none"/>
            <a:tailEnd len="lg" w="lg" type="triangle"/>
          </a:ln>
        </p:spPr>
      </p:cxnSp>
      <p:cxnSp>
        <p:nvCxnSpPr>
          <p:cNvPr id="171" name="Shape 171"/>
          <p:cNvCxnSpPr>
            <a:endCxn id="172" idx="0"/>
          </p:cNvCxnSpPr>
          <p:nvPr/>
        </p:nvCxnSpPr>
        <p:spPr>
          <a:xfrm flipH="1">
            <a:off x="5700299" y="4231875"/>
            <a:ext cx="463200" cy="1209300"/>
          </a:xfrm>
          <a:prstGeom prst="straightConnector1">
            <a:avLst/>
          </a:prstGeom>
          <a:noFill/>
          <a:ln cap="flat" cmpd="sng" w="19050">
            <a:solidFill>
              <a:schemeClr val="dk2"/>
            </a:solidFill>
            <a:prstDash val="solid"/>
            <a:round/>
            <a:headEnd len="lg" w="lg" type="none"/>
            <a:tailEnd len="lg" w="lg" type="triangle"/>
          </a:ln>
        </p:spPr>
      </p:cxnSp>
      <p:cxnSp>
        <p:nvCxnSpPr>
          <p:cNvPr id="173" name="Shape 173"/>
          <p:cNvCxnSpPr>
            <a:endCxn id="174" idx="0"/>
          </p:cNvCxnSpPr>
          <p:nvPr/>
        </p:nvCxnSpPr>
        <p:spPr>
          <a:xfrm flipH="1">
            <a:off x="7009899" y="4221075"/>
            <a:ext cx="293100" cy="1220100"/>
          </a:xfrm>
          <a:prstGeom prst="straightConnector1">
            <a:avLst/>
          </a:prstGeom>
          <a:noFill/>
          <a:ln cap="flat" cmpd="sng" w="19050">
            <a:solidFill>
              <a:schemeClr val="dk2"/>
            </a:solidFill>
            <a:prstDash val="solid"/>
            <a:round/>
            <a:headEnd len="lg" w="lg" type="none"/>
            <a:tailEnd len="lg" w="lg" type="triangle"/>
          </a:ln>
        </p:spPr>
      </p:cxnSp>
      <p:cxnSp>
        <p:nvCxnSpPr>
          <p:cNvPr id="175" name="Shape 175"/>
          <p:cNvCxnSpPr>
            <a:endCxn id="176" idx="0"/>
          </p:cNvCxnSpPr>
          <p:nvPr/>
        </p:nvCxnSpPr>
        <p:spPr>
          <a:xfrm>
            <a:off x="7709750" y="4210400"/>
            <a:ext cx="585900" cy="781200"/>
          </a:xfrm>
          <a:prstGeom prst="straightConnector1">
            <a:avLst/>
          </a:prstGeom>
          <a:noFill/>
          <a:ln cap="flat" cmpd="sng" w="19050">
            <a:solidFill>
              <a:schemeClr val="dk2"/>
            </a:solidFill>
            <a:prstDash val="solid"/>
            <a:round/>
            <a:headEnd len="lg" w="lg" type="none"/>
            <a:tailEnd len="lg" w="lg" type="triangle"/>
          </a:ln>
        </p:spPr>
      </p:cxnSp>
      <p:sp>
        <p:nvSpPr>
          <p:cNvPr id="177" name="Shape 177"/>
          <p:cNvSpPr/>
          <p:nvPr/>
        </p:nvSpPr>
        <p:spPr>
          <a:xfrm>
            <a:off x="7856300" y="1764600"/>
            <a:ext cx="976500" cy="8790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Ie</a:t>
            </a:r>
          </a:p>
        </p:txBody>
      </p:sp>
      <p:sp>
        <p:nvSpPr>
          <p:cNvPr id="176" name="Shape 176"/>
          <p:cNvSpPr/>
          <p:nvPr/>
        </p:nvSpPr>
        <p:spPr>
          <a:xfrm>
            <a:off x="7758650" y="4991600"/>
            <a:ext cx="1074000" cy="8790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Oe</a:t>
            </a:r>
          </a:p>
        </p:txBody>
      </p:sp>
      <p:sp>
        <p:nvSpPr>
          <p:cNvPr id="178" name="Shape 178"/>
          <p:cNvSpPr/>
          <p:nvPr/>
        </p:nvSpPr>
        <p:spPr>
          <a:xfrm>
            <a:off x="6868850" y="1985775"/>
            <a:ext cx="553499" cy="553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74" name="Shape 174"/>
          <p:cNvSpPr/>
          <p:nvPr/>
        </p:nvSpPr>
        <p:spPr>
          <a:xfrm>
            <a:off x="6733150" y="5441175"/>
            <a:ext cx="553499" cy="553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79" name="Shape 179"/>
          <p:cNvSpPr/>
          <p:nvPr/>
        </p:nvSpPr>
        <p:spPr>
          <a:xfrm>
            <a:off x="5423550" y="2050950"/>
            <a:ext cx="553499" cy="553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72" name="Shape 172"/>
          <p:cNvSpPr/>
          <p:nvPr/>
        </p:nvSpPr>
        <p:spPr>
          <a:xfrm>
            <a:off x="5423550" y="5441175"/>
            <a:ext cx="553499" cy="553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80" name="Shape 1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12</a:t>
            </a:r>
          </a:p>
        </p:txBody>
      </p:sp>
      <p:sp>
        <p:nvSpPr>
          <p:cNvPr id="181" name="Shape 181"/>
          <p:cNvSpPr/>
          <p:nvPr/>
        </p:nvSpPr>
        <p:spPr>
          <a:xfrm>
            <a:off x="103450" y="1699725"/>
            <a:ext cx="4428299" cy="45422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82" name="Shape 182"/>
          <p:cNvCxnSpPr>
            <a:stCxn id="165" idx="1"/>
          </p:cNvCxnSpPr>
          <p:nvPr/>
        </p:nvCxnSpPr>
        <p:spPr>
          <a:xfrm flipH="1">
            <a:off x="3902100" y="2327549"/>
            <a:ext cx="1141800" cy="392100"/>
          </a:xfrm>
          <a:prstGeom prst="straightConnector1">
            <a:avLst/>
          </a:prstGeom>
          <a:noFill/>
          <a:ln cap="flat" cmpd="sng" w="76200">
            <a:solidFill>
              <a:srgbClr val="980000"/>
            </a:solidFill>
            <a:prstDash val="solid"/>
            <a:round/>
            <a:headEnd len="lg" w="lg" type="none"/>
            <a:tailEnd len="lg" w="lg" type="triangle"/>
          </a:ln>
        </p:spPr>
      </p:cxnSp>
      <p:sp>
        <p:nvSpPr>
          <p:cNvPr id="183" name="Shape 183"/>
          <p:cNvSpPr/>
          <p:nvPr/>
        </p:nvSpPr>
        <p:spPr>
          <a:xfrm>
            <a:off x="920950" y="3554000"/>
            <a:ext cx="221699" cy="271499"/>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84" name="Shape 184"/>
          <p:cNvSpPr/>
          <p:nvPr/>
        </p:nvSpPr>
        <p:spPr>
          <a:xfrm>
            <a:off x="699250" y="3554000"/>
            <a:ext cx="221699" cy="271499"/>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85" name="Shape 185"/>
          <p:cNvSpPr/>
          <p:nvPr/>
        </p:nvSpPr>
        <p:spPr>
          <a:xfrm>
            <a:off x="3625750" y="5364925"/>
            <a:ext cx="221699" cy="271499"/>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86" name="Shape 186"/>
          <p:cNvSpPr/>
          <p:nvPr/>
        </p:nvSpPr>
        <p:spPr>
          <a:xfrm>
            <a:off x="3625737" y="5106787"/>
            <a:ext cx="221699" cy="271499"/>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87" name="Shape 187"/>
          <p:cNvSpPr/>
          <p:nvPr/>
        </p:nvSpPr>
        <p:spPr>
          <a:xfrm>
            <a:off x="3420250" y="5364925"/>
            <a:ext cx="221699" cy="271499"/>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88" name="Shape 188"/>
          <p:cNvSpPr/>
          <p:nvPr/>
        </p:nvSpPr>
        <p:spPr>
          <a:xfrm>
            <a:off x="4034975" y="4759225"/>
            <a:ext cx="5025299" cy="14829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sz="2400"/>
              <a:t>Faults are sparse in the space of all inputs, but dense in some parts of the space where they appear.</a:t>
            </a:r>
          </a:p>
        </p:txBody>
      </p:sp>
      <p:cxnSp>
        <p:nvCxnSpPr>
          <p:cNvPr id="189" name="Shape 189"/>
          <p:cNvCxnSpPr>
            <a:stCxn id="181" idx="0"/>
          </p:cNvCxnSpPr>
          <p:nvPr/>
        </p:nvCxnSpPr>
        <p:spPr>
          <a:xfrm>
            <a:off x="2317599" y="1699725"/>
            <a:ext cx="0" cy="4542300"/>
          </a:xfrm>
          <a:prstGeom prst="straightConnector1">
            <a:avLst/>
          </a:prstGeom>
          <a:noFill/>
          <a:ln cap="flat" cmpd="sng" w="19050">
            <a:solidFill>
              <a:schemeClr val="dk2"/>
            </a:solidFill>
            <a:prstDash val="dash"/>
            <a:round/>
            <a:headEnd len="lg" w="lg" type="none"/>
            <a:tailEnd len="lg" w="lg" type="none"/>
          </a:ln>
        </p:spPr>
      </p:cxnSp>
      <p:cxnSp>
        <p:nvCxnSpPr>
          <p:cNvPr id="190" name="Shape 190"/>
          <p:cNvCxnSpPr>
            <a:endCxn id="181" idx="3"/>
          </p:cNvCxnSpPr>
          <p:nvPr/>
        </p:nvCxnSpPr>
        <p:spPr>
          <a:xfrm>
            <a:off x="103450" y="3970874"/>
            <a:ext cx="4428300" cy="0"/>
          </a:xfrm>
          <a:prstGeom prst="straightConnector1">
            <a:avLst/>
          </a:prstGeom>
          <a:noFill/>
          <a:ln cap="flat" cmpd="sng" w="19050">
            <a:solidFill>
              <a:schemeClr val="dk2"/>
            </a:solidFill>
            <a:prstDash val="dash"/>
            <a:round/>
            <a:headEnd len="lg" w="lg" type="none"/>
            <a:tailEnd len="lg" w="lg" type="none"/>
          </a:ln>
        </p:spPr>
      </p:cxnSp>
      <p:cxnSp>
        <p:nvCxnSpPr>
          <p:cNvPr id="191" name="Shape 191"/>
          <p:cNvCxnSpPr>
            <a:stCxn id="181" idx="1"/>
            <a:endCxn id="181" idx="0"/>
          </p:cNvCxnSpPr>
          <p:nvPr/>
        </p:nvCxnSpPr>
        <p:spPr>
          <a:xfrm flipH="1" rot="10800000">
            <a:off x="103450" y="1699874"/>
            <a:ext cx="2214000" cy="2271000"/>
          </a:xfrm>
          <a:prstGeom prst="straightConnector1">
            <a:avLst/>
          </a:prstGeom>
          <a:noFill/>
          <a:ln cap="flat" cmpd="sng" w="19050">
            <a:solidFill>
              <a:schemeClr val="dk2"/>
            </a:solidFill>
            <a:prstDash val="dash"/>
            <a:round/>
            <a:headEnd len="lg" w="lg" type="none"/>
            <a:tailEnd len="lg" w="lg" type="none"/>
          </a:ln>
        </p:spPr>
      </p:cxnSp>
      <p:cxnSp>
        <p:nvCxnSpPr>
          <p:cNvPr id="192" name="Shape 192"/>
          <p:cNvCxnSpPr>
            <a:stCxn id="181" idx="0"/>
          </p:cNvCxnSpPr>
          <p:nvPr/>
        </p:nvCxnSpPr>
        <p:spPr>
          <a:xfrm>
            <a:off x="2317599" y="1699725"/>
            <a:ext cx="2214000" cy="2271300"/>
          </a:xfrm>
          <a:prstGeom prst="straightConnector1">
            <a:avLst/>
          </a:prstGeom>
          <a:noFill/>
          <a:ln cap="flat" cmpd="sng" w="19050">
            <a:solidFill>
              <a:schemeClr val="dk2"/>
            </a:solidFill>
            <a:prstDash val="dash"/>
            <a:round/>
            <a:headEnd len="lg" w="lg" type="none"/>
            <a:tailEnd len="lg" w="lg" type="none"/>
          </a:ln>
        </p:spPr>
      </p:cxnSp>
      <p:cxnSp>
        <p:nvCxnSpPr>
          <p:cNvPr id="193" name="Shape 193"/>
          <p:cNvCxnSpPr>
            <a:stCxn id="181" idx="3"/>
            <a:endCxn id="181" idx="2"/>
          </p:cNvCxnSpPr>
          <p:nvPr/>
        </p:nvCxnSpPr>
        <p:spPr>
          <a:xfrm flipH="1">
            <a:off x="2317749" y="3970874"/>
            <a:ext cx="2214000" cy="2271000"/>
          </a:xfrm>
          <a:prstGeom prst="straightConnector1">
            <a:avLst/>
          </a:prstGeom>
          <a:noFill/>
          <a:ln cap="flat" cmpd="sng" w="19050">
            <a:solidFill>
              <a:schemeClr val="dk2"/>
            </a:solidFill>
            <a:prstDash val="dash"/>
            <a:round/>
            <a:headEnd len="lg" w="lg" type="none"/>
            <a:tailEnd len="lg" w="lg" type="none"/>
          </a:ln>
        </p:spPr>
      </p:cxnSp>
      <p:cxnSp>
        <p:nvCxnSpPr>
          <p:cNvPr id="194" name="Shape 194"/>
          <p:cNvCxnSpPr>
            <a:stCxn id="181" idx="1"/>
          </p:cNvCxnSpPr>
          <p:nvPr/>
        </p:nvCxnSpPr>
        <p:spPr>
          <a:xfrm>
            <a:off x="103450" y="3970874"/>
            <a:ext cx="2214000" cy="2271300"/>
          </a:xfrm>
          <a:prstGeom prst="straightConnector1">
            <a:avLst/>
          </a:prstGeom>
          <a:noFill/>
          <a:ln cap="flat" cmpd="sng" w="19050">
            <a:solidFill>
              <a:schemeClr val="dk2"/>
            </a:solidFill>
            <a:prstDash val="dash"/>
            <a:round/>
            <a:headEnd len="lg" w="lg" type="none"/>
            <a:tailEnd len="lg" w="lg" type="none"/>
          </a:ln>
        </p:spPr>
      </p:cxnSp>
      <p:cxnSp>
        <p:nvCxnSpPr>
          <p:cNvPr id="195" name="Shape 195"/>
          <p:cNvCxnSpPr>
            <a:stCxn id="181" idx="1"/>
          </p:cNvCxnSpPr>
          <p:nvPr/>
        </p:nvCxnSpPr>
        <p:spPr>
          <a:xfrm flipH="1" rot="10800000">
            <a:off x="103450" y="2660474"/>
            <a:ext cx="2172600" cy="1310400"/>
          </a:xfrm>
          <a:prstGeom prst="straightConnector1">
            <a:avLst/>
          </a:prstGeom>
          <a:noFill/>
          <a:ln cap="flat" cmpd="sng" w="19050">
            <a:solidFill>
              <a:schemeClr val="dk2"/>
            </a:solidFill>
            <a:prstDash val="dash"/>
            <a:round/>
            <a:headEnd len="lg" w="lg" type="none"/>
            <a:tailEnd len="lg" w="lg" type="none"/>
          </a:ln>
        </p:spPr>
      </p:cxnSp>
      <p:cxnSp>
        <p:nvCxnSpPr>
          <p:cNvPr id="196" name="Shape 196"/>
          <p:cNvCxnSpPr/>
          <p:nvPr/>
        </p:nvCxnSpPr>
        <p:spPr>
          <a:xfrm flipH="1">
            <a:off x="1536999" y="2690000"/>
            <a:ext cx="694800" cy="2704800"/>
          </a:xfrm>
          <a:prstGeom prst="straightConnector1">
            <a:avLst/>
          </a:prstGeom>
          <a:noFill/>
          <a:ln cap="flat" cmpd="sng" w="19050">
            <a:solidFill>
              <a:schemeClr val="dk2"/>
            </a:solidFill>
            <a:prstDash val="dash"/>
            <a:round/>
            <a:headEnd len="lg" w="lg" type="none"/>
            <a:tailEnd len="lg" w="lg" type="none"/>
          </a:ln>
        </p:spPr>
      </p:cxnSp>
      <p:sp>
        <p:nvSpPr>
          <p:cNvPr id="197" name="Shape 197"/>
          <p:cNvSpPr/>
          <p:nvPr/>
        </p:nvSpPr>
        <p:spPr>
          <a:xfrm>
            <a:off x="3902100" y="1699625"/>
            <a:ext cx="5025299" cy="14829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By systematically trying input from each partition, we will hit the dense fault space.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Equivalence Class</a:t>
            </a:r>
          </a:p>
        </p:txBody>
      </p:sp>
      <p:sp>
        <p:nvSpPr>
          <p:cNvPr id="203" name="Shape 20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We want to divide the input domain into </a:t>
            </a:r>
            <a:r>
              <a:rPr i="1" lang="en"/>
              <a:t>equivalence classes</a:t>
            </a:r>
            <a:r>
              <a:rPr lang="en"/>
              <a:t>.</a:t>
            </a:r>
          </a:p>
          <a:p>
            <a:pPr indent="-228600" lvl="0" marL="457200" marR="0" rtl="0" algn="l">
              <a:lnSpc>
                <a:spcPct val="100000"/>
              </a:lnSpc>
              <a:spcBef>
                <a:spcPts val="600"/>
              </a:spcBef>
              <a:spcAft>
                <a:spcPts val="0"/>
              </a:spcAft>
            </a:pPr>
            <a:r>
              <a:rPr lang="en"/>
              <a:t>A group of tests form an equivalence class if:</a:t>
            </a:r>
          </a:p>
          <a:p>
            <a:pPr indent="-228600" lvl="1" marL="914400" marR="0" rtl="0" algn="l">
              <a:lnSpc>
                <a:spcPct val="100000"/>
              </a:lnSpc>
              <a:spcBef>
                <a:spcPts val="600"/>
              </a:spcBef>
              <a:spcAft>
                <a:spcPts val="0"/>
              </a:spcAft>
            </a:pPr>
            <a:r>
              <a:rPr lang="en"/>
              <a:t>They test the same thing (outcome, input type, etc.).</a:t>
            </a:r>
          </a:p>
          <a:p>
            <a:pPr indent="-228600" lvl="1" marL="914400" marR="0" rtl="0" algn="l">
              <a:lnSpc>
                <a:spcPct val="100000"/>
              </a:lnSpc>
              <a:spcBef>
                <a:spcPts val="600"/>
              </a:spcBef>
              <a:spcAft>
                <a:spcPts val="0"/>
              </a:spcAft>
            </a:pPr>
            <a:r>
              <a:rPr lang="en"/>
              <a:t>If one test reveals a fault, others in this class (probably) will too.</a:t>
            </a:r>
          </a:p>
          <a:p>
            <a:pPr indent="-228600" lvl="1" marL="914400" marR="0" rtl="0" algn="l">
              <a:lnSpc>
                <a:spcPct val="100000"/>
              </a:lnSpc>
              <a:spcBef>
                <a:spcPts val="600"/>
              </a:spcBef>
              <a:spcAft>
                <a:spcPts val="0"/>
              </a:spcAft>
            </a:pPr>
            <a:r>
              <a:rPr lang="en"/>
              <a:t>In one test does not reveal a fault, the other ones (probably) will not either.</a:t>
            </a:r>
          </a:p>
          <a:p>
            <a:pPr indent="-228600" lvl="0" marL="457200" marR="0" rtl="0" algn="l">
              <a:lnSpc>
                <a:spcPct val="100000"/>
              </a:lnSpc>
              <a:spcBef>
                <a:spcPts val="600"/>
              </a:spcBef>
              <a:spcAft>
                <a:spcPts val="0"/>
              </a:spcAft>
            </a:pPr>
            <a:r>
              <a:rPr lang="en"/>
              <a:t>Perfect partitioning is difficult, so grouping into equivalence classes based largely on intuition, experience, and common sense.</a:t>
            </a:r>
          </a:p>
        </p:txBody>
      </p:sp>
      <p:sp>
        <p:nvSpPr>
          <p:cNvPr id="204" name="Shape 2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a:t>
            </a:r>
          </a:p>
        </p:txBody>
      </p:sp>
      <p:sp>
        <p:nvSpPr>
          <p:cNvPr id="210" name="Shape 210"/>
          <p:cNvSpPr txBox="1"/>
          <p:nvPr>
            <p:ph idx="1" type="body"/>
          </p:nvPr>
        </p:nvSpPr>
        <p:spPr>
          <a:xfrm>
            <a:off x="457200" y="1600200"/>
            <a:ext cx="8538599" cy="13854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latin typeface="Courier New"/>
                <a:ea typeface="Courier New"/>
                <a:cs typeface="Courier New"/>
                <a:sym typeface="Courier New"/>
              </a:rPr>
              <a:t>substr(string str, int index)</a:t>
            </a:r>
          </a:p>
          <a:p>
            <a:pPr lvl="0" marR="0" rtl="0" algn="l">
              <a:lnSpc>
                <a:spcPct val="100000"/>
              </a:lnSpc>
              <a:spcBef>
                <a:spcPts val="600"/>
              </a:spcBef>
              <a:spcAft>
                <a:spcPts val="0"/>
              </a:spcAft>
              <a:buNone/>
            </a:pPr>
            <a:r>
              <a:rPr b="1" lang="en"/>
              <a:t>What are some possible partitions?</a:t>
            </a:r>
          </a:p>
        </p:txBody>
      </p:sp>
      <p:sp>
        <p:nvSpPr>
          <p:cNvPr id="211" name="Shape 2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
        <p:nvSpPr>
          <p:cNvPr id="212" name="Shape 212"/>
          <p:cNvSpPr txBox="1"/>
          <p:nvPr/>
        </p:nvSpPr>
        <p:spPr>
          <a:xfrm>
            <a:off x="591200" y="3000375"/>
            <a:ext cx="8229600" cy="3162899"/>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index &lt; 0</a:t>
            </a:r>
          </a:p>
          <a:p>
            <a:pPr indent="-381000" lvl="0" marL="457200" rtl="0">
              <a:spcBef>
                <a:spcPts val="0"/>
              </a:spcBef>
              <a:buSzPct val="100000"/>
              <a:buChar char="●"/>
            </a:pPr>
            <a:r>
              <a:rPr lang="en" sz="2400"/>
              <a:t>index = 0</a:t>
            </a:r>
          </a:p>
          <a:p>
            <a:pPr indent="-381000" lvl="0" marL="457200" rtl="0">
              <a:spcBef>
                <a:spcPts val="0"/>
              </a:spcBef>
              <a:buSzPct val="100000"/>
              <a:buChar char="●"/>
            </a:pPr>
            <a:r>
              <a:rPr lang="en" sz="2400"/>
              <a:t>index &gt; 0</a:t>
            </a:r>
          </a:p>
          <a:p>
            <a:pPr indent="-381000" lvl="0" marL="457200" rtl="0">
              <a:spcBef>
                <a:spcPts val="0"/>
              </a:spcBef>
              <a:buSzPct val="100000"/>
              <a:buChar char="●"/>
            </a:pPr>
            <a:r>
              <a:rPr lang="en" sz="2400"/>
              <a:t>str with length &lt; index</a:t>
            </a:r>
          </a:p>
          <a:p>
            <a:pPr indent="-381000" lvl="0" marL="457200" rtl="0">
              <a:spcBef>
                <a:spcPts val="0"/>
              </a:spcBef>
              <a:buSzPct val="100000"/>
              <a:buChar char="●"/>
            </a:pPr>
            <a:r>
              <a:rPr lang="en" sz="2400"/>
              <a:t>str with length = index</a:t>
            </a:r>
          </a:p>
          <a:p>
            <a:pPr indent="-381000" lvl="0" marL="457200" rtl="0">
              <a:spcBef>
                <a:spcPts val="0"/>
              </a:spcBef>
              <a:buSzPct val="100000"/>
              <a:buChar char="●"/>
            </a:pPr>
            <a:r>
              <a:rPr lang="en" sz="2400"/>
              <a:t>str with length &gt; index </a:t>
            </a:r>
          </a:p>
          <a:p>
            <a:pPr indent="-381000" lvl="0" marL="457200">
              <a:spcBef>
                <a:spcPts val="0"/>
              </a:spcBef>
              <a:buSzPct val="100000"/>
              <a:buChar char="●"/>
            </a:pPr>
            <a:r>
              <a:rPr lang="en" sz="2400"/>
              <a: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Choosing Input Partitions</a:t>
            </a:r>
          </a:p>
        </p:txBody>
      </p:sp>
      <p:sp>
        <p:nvSpPr>
          <p:cNvPr id="218" name="Shape 21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Look for ranges of numbers or values.</a:t>
            </a:r>
          </a:p>
          <a:p>
            <a:pPr indent="-228600" lvl="0" marL="457200" marR="0" rtl="0" algn="l">
              <a:lnSpc>
                <a:spcPct val="100000"/>
              </a:lnSpc>
              <a:spcBef>
                <a:spcPts val="600"/>
              </a:spcBef>
              <a:spcAft>
                <a:spcPts val="0"/>
              </a:spcAft>
            </a:pPr>
            <a:r>
              <a:rPr lang="en"/>
              <a:t>Look for membership in a group.</a:t>
            </a:r>
          </a:p>
          <a:p>
            <a:pPr indent="-228600" lvl="0" marL="457200" marR="0" rtl="0" algn="l">
              <a:lnSpc>
                <a:spcPct val="100000"/>
              </a:lnSpc>
              <a:spcBef>
                <a:spcPts val="600"/>
              </a:spcBef>
              <a:spcAft>
                <a:spcPts val="0"/>
              </a:spcAft>
            </a:pPr>
            <a:r>
              <a:rPr lang="en"/>
              <a:t>Look for time-dependent equivalence classes.</a:t>
            </a:r>
          </a:p>
          <a:p>
            <a:pPr indent="-228600" lvl="0" marL="457200" marR="0" rtl="0" algn="l">
              <a:lnSpc>
                <a:spcPct val="100000"/>
              </a:lnSpc>
              <a:spcBef>
                <a:spcPts val="600"/>
              </a:spcBef>
              <a:spcAft>
                <a:spcPts val="0"/>
              </a:spcAft>
            </a:pPr>
            <a:r>
              <a:rPr lang="en"/>
              <a:t>Look at the data structures involved.</a:t>
            </a:r>
          </a:p>
          <a:p>
            <a:pPr indent="-228600" lvl="0" marL="457200" marR="0" rtl="0" algn="l">
              <a:lnSpc>
                <a:spcPct val="100000"/>
              </a:lnSpc>
              <a:spcBef>
                <a:spcPts val="600"/>
              </a:spcBef>
              <a:spcAft>
                <a:spcPts val="0"/>
              </a:spcAft>
            </a:pPr>
            <a:r>
              <a:rPr lang="en"/>
              <a:t>Look for equivalent output events.</a:t>
            </a:r>
          </a:p>
          <a:p>
            <a:pPr indent="-228600" lvl="0" marL="457200" marR="0" rtl="0" algn="l">
              <a:lnSpc>
                <a:spcPct val="100000"/>
              </a:lnSpc>
              <a:spcBef>
                <a:spcPts val="600"/>
              </a:spcBef>
              <a:spcAft>
                <a:spcPts val="0"/>
              </a:spcAft>
            </a:pPr>
            <a:r>
              <a:rPr lang="en"/>
              <a:t>Look for equivalent operating environments.</a:t>
            </a:r>
          </a:p>
          <a:p>
            <a:pPr indent="-228600" lvl="0" marL="457200" marR="0" rtl="0" algn="l">
              <a:lnSpc>
                <a:spcPct val="100000"/>
              </a:lnSpc>
              <a:spcBef>
                <a:spcPts val="600"/>
              </a:spcBef>
              <a:spcAft>
                <a:spcPts val="0"/>
              </a:spcAft>
            </a:pPr>
            <a:r>
              <a:rPr lang="en"/>
              <a:t>Look at invalid inputs and boundary conditions.</a:t>
            </a:r>
          </a:p>
        </p:txBody>
      </p:sp>
      <p:sp>
        <p:nvSpPr>
          <p:cNvPr id="219" name="Shape 21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Look for Ranges of Numbers</a:t>
            </a:r>
          </a:p>
        </p:txBody>
      </p:sp>
      <p:sp>
        <p:nvSpPr>
          <p:cNvPr id="225" name="Shape 22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pPr>
            <a:r>
              <a:rPr lang="en"/>
              <a:t>If an input is intended to be a 5-digit integer between 10000 and 99999, you want partitions:</a:t>
            </a:r>
          </a:p>
          <a:p>
            <a:pPr indent="457200" lvl="0" rtl="0">
              <a:spcBef>
                <a:spcPts val="0"/>
              </a:spcBef>
              <a:buClr>
                <a:srgbClr val="000000"/>
              </a:buClr>
              <a:buSzPct val="36666"/>
              <a:buNone/>
            </a:pPr>
            <a:r>
              <a:rPr b="1" lang="en"/>
              <a:t>&lt;10000, 10000-99999, &gt;100000</a:t>
            </a:r>
          </a:p>
          <a:p>
            <a:pPr indent="-228600" lvl="0" marL="457200" marR="0" rtl="0" algn="l">
              <a:lnSpc>
                <a:spcPct val="100000"/>
              </a:lnSpc>
              <a:spcBef>
                <a:spcPts val="600"/>
              </a:spcBef>
              <a:spcAft>
                <a:spcPts val="0"/>
              </a:spcAft>
            </a:pPr>
            <a:r>
              <a:rPr lang="en"/>
              <a:t>Other options: &lt; 0, max int, real-valued numbers</a:t>
            </a:r>
          </a:p>
          <a:p>
            <a:pPr indent="-228600" lvl="0" marL="457200" marR="0" rtl="0" algn="l">
              <a:lnSpc>
                <a:spcPct val="100000"/>
              </a:lnSpc>
              <a:spcBef>
                <a:spcPts val="600"/>
              </a:spcBef>
              <a:spcAft>
                <a:spcPts val="0"/>
              </a:spcAft>
            </a:pPr>
            <a:r>
              <a:rPr lang="en"/>
              <a:t>You may want to consider non-numeric values as a special partition.</a:t>
            </a:r>
          </a:p>
        </p:txBody>
      </p:sp>
      <p:sp>
        <p:nvSpPr>
          <p:cNvPr id="226" name="Shape 22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Look for Membership in a Group</a:t>
            </a:r>
          </a:p>
        </p:txBody>
      </p:sp>
      <p:sp>
        <p:nvSpPr>
          <p:cNvPr id="232" name="Shape 232"/>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Consider the following inputs to a program:</a:t>
            </a:r>
          </a:p>
          <a:p>
            <a:pPr indent="-228600" lvl="0" marL="457200" marR="0" rtl="0" algn="l">
              <a:lnSpc>
                <a:spcPct val="100000"/>
              </a:lnSpc>
              <a:spcBef>
                <a:spcPts val="600"/>
              </a:spcBef>
              <a:spcAft>
                <a:spcPts val="0"/>
              </a:spcAft>
            </a:pPr>
            <a:r>
              <a:rPr lang="en"/>
              <a:t>The name of a valid Java data type.</a:t>
            </a:r>
          </a:p>
          <a:p>
            <a:pPr indent="-228600" lvl="0" marL="457200" marR="0" rtl="0" algn="l">
              <a:lnSpc>
                <a:spcPct val="100000"/>
              </a:lnSpc>
              <a:spcBef>
                <a:spcPts val="600"/>
              </a:spcBef>
              <a:spcAft>
                <a:spcPts val="0"/>
              </a:spcAft>
            </a:pPr>
            <a:r>
              <a:rPr lang="en"/>
              <a:t>A letter of the alphabet.</a:t>
            </a:r>
          </a:p>
          <a:p>
            <a:pPr indent="-228600" lvl="0" marL="457200" marR="0" rtl="0" algn="l">
              <a:lnSpc>
                <a:spcPct val="100000"/>
              </a:lnSpc>
              <a:spcBef>
                <a:spcPts val="600"/>
              </a:spcBef>
              <a:spcAft>
                <a:spcPts val="0"/>
              </a:spcAft>
            </a:pPr>
            <a:r>
              <a:rPr lang="en"/>
              <a:t>A country name.</a:t>
            </a:r>
          </a:p>
          <a:p>
            <a:pPr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All make up input partitions.</a:t>
            </a:r>
          </a:p>
          <a:p>
            <a:pPr indent="-228600" lvl="0" marL="457200" marR="0" rtl="0" algn="l">
              <a:lnSpc>
                <a:spcPct val="100000"/>
              </a:lnSpc>
              <a:spcBef>
                <a:spcPts val="600"/>
              </a:spcBef>
              <a:spcAft>
                <a:spcPts val="0"/>
              </a:spcAft>
            </a:pPr>
            <a:r>
              <a:rPr lang="en"/>
              <a:t>All groups can be subdivided further.</a:t>
            </a:r>
          </a:p>
          <a:p>
            <a:pPr indent="-228600" lvl="0" marL="457200" marR="0" rtl="0" algn="l">
              <a:lnSpc>
                <a:spcPct val="100000"/>
              </a:lnSpc>
              <a:spcBef>
                <a:spcPts val="600"/>
              </a:spcBef>
              <a:spcAft>
                <a:spcPts val="0"/>
              </a:spcAft>
            </a:pPr>
            <a:r>
              <a:rPr lang="en"/>
              <a:t>Look for context that an input is used in.</a:t>
            </a:r>
          </a:p>
        </p:txBody>
      </p:sp>
      <p:sp>
        <p:nvSpPr>
          <p:cNvPr id="233" name="Shape 2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Timing Partitions</a:t>
            </a:r>
          </a:p>
        </p:txBody>
      </p:sp>
      <p:sp>
        <p:nvSpPr>
          <p:cNvPr id="239" name="Shape 239"/>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The timing and duration of an input may be as important as the value of the input.</a:t>
            </a:r>
          </a:p>
          <a:p>
            <a:pPr indent="-228600" lvl="0" marL="457200" marR="0" rtl="0" algn="l">
              <a:lnSpc>
                <a:spcPct val="100000"/>
              </a:lnSpc>
              <a:spcBef>
                <a:spcPts val="600"/>
              </a:spcBef>
              <a:spcAft>
                <a:spcPts val="0"/>
              </a:spcAft>
            </a:pPr>
            <a:r>
              <a:rPr lang="en"/>
              <a:t>Very hard and very crucial to get right.</a:t>
            </a:r>
          </a:p>
          <a:p>
            <a:pPr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buSzPct val="100000"/>
            </a:pPr>
            <a:r>
              <a:rPr lang="en" sz="2800"/>
              <a:t>Trigger an electrical pulse 5ms before a deadline, 1ms before the deadline, exactly at the deadline, and 1ms after the deadline.</a:t>
            </a:r>
          </a:p>
          <a:p>
            <a:pPr indent="-228600" lvl="0" marL="457200" marR="0" rtl="0" algn="l">
              <a:lnSpc>
                <a:spcPct val="100000"/>
              </a:lnSpc>
              <a:spcBef>
                <a:spcPts val="600"/>
              </a:spcBef>
              <a:spcAft>
                <a:spcPts val="0"/>
              </a:spcAft>
              <a:buSzPct val="100000"/>
            </a:pPr>
            <a:r>
              <a:rPr lang="en" sz="2800"/>
              <a:t>Push the “Esc” key before, during, and after the program is writing to (or reading from) a disc.</a:t>
            </a:r>
          </a:p>
        </p:txBody>
      </p:sp>
      <p:sp>
        <p:nvSpPr>
          <p:cNvPr id="240" name="Shape 2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Data Structure Can Suggest Partitions</a:t>
            </a:r>
          </a:p>
        </p:txBody>
      </p:sp>
      <p:sp>
        <p:nvSpPr>
          <p:cNvPr id="246" name="Shape 246"/>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Certain data structures are prone to certain types of errors. Use those to suggest equivalence classes.</a:t>
            </a:r>
          </a:p>
          <a:p>
            <a:pPr marR="0" rtl="0" algn="l">
              <a:lnSpc>
                <a:spcPct val="100000"/>
              </a:lnSpc>
              <a:spcBef>
                <a:spcPts val="600"/>
              </a:spcBef>
              <a:spcAft>
                <a:spcPts val="0"/>
              </a:spcAft>
              <a:buNone/>
            </a:pPr>
            <a:r>
              <a:t/>
            </a:r>
            <a:endParaRPr sz="1100"/>
          </a:p>
          <a:p>
            <a:pPr marR="0" rtl="0" algn="l">
              <a:lnSpc>
                <a:spcPct val="100000"/>
              </a:lnSpc>
              <a:spcBef>
                <a:spcPts val="600"/>
              </a:spcBef>
              <a:spcAft>
                <a:spcPts val="0"/>
              </a:spcAft>
              <a:buNone/>
            </a:pPr>
            <a:r>
              <a:rPr lang="en"/>
              <a:t>For sequences, arrays, or lists:</a:t>
            </a:r>
          </a:p>
          <a:p>
            <a:pPr indent="-228600" lvl="0" marL="457200" marR="0" rtl="0" algn="l">
              <a:lnSpc>
                <a:spcPct val="100000"/>
              </a:lnSpc>
              <a:spcBef>
                <a:spcPts val="600"/>
              </a:spcBef>
              <a:spcAft>
                <a:spcPts val="0"/>
              </a:spcAft>
            </a:pPr>
            <a:r>
              <a:rPr lang="en"/>
              <a:t>Sequences that have only a single value.</a:t>
            </a:r>
          </a:p>
          <a:p>
            <a:pPr indent="-228600" lvl="0" marL="457200" marR="0" rtl="0" algn="l">
              <a:lnSpc>
                <a:spcPct val="100000"/>
              </a:lnSpc>
              <a:spcBef>
                <a:spcPts val="600"/>
              </a:spcBef>
              <a:spcAft>
                <a:spcPts val="0"/>
              </a:spcAft>
            </a:pPr>
            <a:r>
              <a:rPr lang="en"/>
              <a:t>Different sequences of different sizes.</a:t>
            </a:r>
          </a:p>
          <a:p>
            <a:pPr indent="-228600" lvl="0" marL="457200" marR="0" rtl="0" algn="l">
              <a:lnSpc>
                <a:spcPct val="100000"/>
              </a:lnSpc>
              <a:spcBef>
                <a:spcPts val="600"/>
              </a:spcBef>
              <a:spcAft>
                <a:spcPts val="0"/>
              </a:spcAft>
            </a:pPr>
            <a:r>
              <a:rPr lang="en"/>
              <a:t>Derive tests so the first, middle, and last elements of the sequence are accessed.</a:t>
            </a:r>
          </a:p>
        </p:txBody>
      </p:sp>
      <p:sp>
        <p:nvSpPr>
          <p:cNvPr id="247" name="Shape 2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Creating Requirements-Based Tests</a:t>
            </a:r>
          </a:p>
        </p:txBody>
      </p:sp>
      <p:sp>
        <p:nvSpPr>
          <p:cNvPr id="47" name="Shape 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a:t>
            </a:r>
          </a:p>
        </p:txBody>
      </p:sp>
      <p:sp>
        <p:nvSpPr>
          <p:cNvPr id="48" name="Shape 48"/>
          <p:cNvSpPr/>
          <p:nvPr/>
        </p:nvSpPr>
        <p:spPr>
          <a:xfrm>
            <a:off x="227875" y="1812150"/>
            <a:ext cx="2094299"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sz="1800"/>
              <a:t>Write Testable Specifications</a:t>
            </a:r>
          </a:p>
        </p:txBody>
      </p:sp>
      <p:sp>
        <p:nvSpPr>
          <p:cNvPr id="49" name="Shape 49"/>
          <p:cNvSpPr/>
          <p:nvPr/>
        </p:nvSpPr>
        <p:spPr>
          <a:xfrm>
            <a:off x="1454575" y="2767550"/>
            <a:ext cx="2094299"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Independently Testable Features</a:t>
            </a:r>
          </a:p>
        </p:txBody>
      </p:sp>
      <p:sp>
        <p:nvSpPr>
          <p:cNvPr id="50" name="Shape 50"/>
          <p:cNvSpPr/>
          <p:nvPr/>
        </p:nvSpPr>
        <p:spPr>
          <a:xfrm>
            <a:off x="2779000" y="3728362"/>
            <a:ext cx="2094299"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600"/>
              <a:t>Identify Representative Input Values</a:t>
            </a:r>
          </a:p>
        </p:txBody>
      </p:sp>
      <p:sp>
        <p:nvSpPr>
          <p:cNvPr id="51" name="Shape 51"/>
          <p:cNvSpPr/>
          <p:nvPr/>
        </p:nvSpPr>
        <p:spPr>
          <a:xfrm>
            <a:off x="3983975" y="4697325"/>
            <a:ext cx="2094299"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52" name="Shape 52"/>
          <p:cNvSpPr/>
          <p:nvPr/>
        </p:nvSpPr>
        <p:spPr>
          <a:xfrm>
            <a:off x="5232375" y="5687975"/>
            <a:ext cx="2094299"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53" name="Shape 53"/>
          <p:cNvCxnSpPr>
            <a:endCxn id="49" idx="1"/>
          </p:cNvCxnSpPr>
          <p:nvPr/>
        </p:nvCxnSpPr>
        <p:spPr>
          <a:xfrm>
            <a:off x="715975" y="2528299"/>
            <a:ext cx="738600" cy="591900"/>
          </a:xfrm>
          <a:prstGeom prst="straightConnector1">
            <a:avLst/>
          </a:prstGeom>
          <a:noFill/>
          <a:ln cap="flat" cmpd="sng" w="19050">
            <a:solidFill>
              <a:schemeClr val="dk2"/>
            </a:solidFill>
            <a:prstDash val="solid"/>
            <a:round/>
            <a:headEnd len="lg" w="lg" type="none"/>
            <a:tailEnd len="lg" w="lg" type="triangle"/>
          </a:ln>
        </p:spPr>
      </p:cxnSp>
      <p:cxnSp>
        <p:nvCxnSpPr>
          <p:cNvPr id="54" name="Shape 54"/>
          <p:cNvCxnSpPr/>
          <p:nvPr/>
        </p:nvCxnSpPr>
        <p:spPr>
          <a:xfrm>
            <a:off x="2040400" y="3472850"/>
            <a:ext cx="738599" cy="591900"/>
          </a:xfrm>
          <a:prstGeom prst="straightConnector1">
            <a:avLst/>
          </a:prstGeom>
          <a:noFill/>
          <a:ln cap="flat" cmpd="sng" w="19050">
            <a:solidFill>
              <a:schemeClr val="dk2"/>
            </a:solidFill>
            <a:prstDash val="solid"/>
            <a:round/>
            <a:headEnd len="lg" w="lg" type="none"/>
            <a:tailEnd len="lg" w="lg" type="triangle"/>
          </a:ln>
        </p:spPr>
      </p:cxnSp>
      <p:cxnSp>
        <p:nvCxnSpPr>
          <p:cNvPr id="55" name="Shape 55"/>
          <p:cNvCxnSpPr/>
          <p:nvPr/>
        </p:nvCxnSpPr>
        <p:spPr>
          <a:xfrm>
            <a:off x="3245375" y="4433675"/>
            <a:ext cx="738599" cy="591900"/>
          </a:xfrm>
          <a:prstGeom prst="straightConnector1">
            <a:avLst/>
          </a:prstGeom>
          <a:noFill/>
          <a:ln cap="flat" cmpd="sng" w="19050">
            <a:solidFill>
              <a:schemeClr val="dk2"/>
            </a:solidFill>
            <a:prstDash val="solid"/>
            <a:round/>
            <a:headEnd len="lg" w="lg" type="none"/>
            <a:tailEnd len="lg" w="lg" type="triangle"/>
          </a:ln>
        </p:spPr>
      </p:cxnSp>
      <p:cxnSp>
        <p:nvCxnSpPr>
          <p:cNvPr id="56" name="Shape 56"/>
          <p:cNvCxnSpPr/>
          <p:nvPr/>
        </p:nvCxnSpPr>
        <p:spPr>
          <a:xfrm>
            <a:off x="4493775" y="5402625"/>
            <a:ext cx="738599" cy="591900"/>
          </a:xfrm>
          <a:prstGeom prst="straightConnector1">
            <a:avLst/>
          </a:prstGeom>
          <a:noFill/>
          <a:ln cap="flat" cmpd="sng" w="19050">
            <a:solidFill>
              <a:schemeClr val="dk2"/>
            </a:solidFill>
            <a:prstDash val="solid"/>
            <a:round/>
            <a:headEnd len="lg" w="lg" type="none"/>
            <a:tailEnd len="lg" w="lg" type="triangle"/>
          </a:ln>
        </p:spPr>
      </p:cxnSp>
      <p:sp>
        <p:nvSpPr>
          <p:cNvPr id="57" name="Shape 57"/>
          <p:cNvSpPr/>
          <p:nvPr/>
        </p:nvSpPr>
        <p:spPr>
          <a:xfrm>
            <a:off x="3245375" y="1806725"/>
            <a:ext cx="4221299" cy="7053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sz="1800"/>
              <a:t>Produce clear, detailed, and testable requirements.</a:t>
            </a:r>
          </a:p>
        </p:txBody>
      </p:sp>
      <p:sp>
        <p:nvSpPr>
          <p:cNvPr id="58" name="Shape 58"/>
          <p:cNvSpPr/>
          <p:nvPr/>
        </p:nvSpPr>
        <p:spPr>
          <a:xfrm>
            <a:off x="4048850" y="2767550"/>
            <a:ext cx="4221299" cy="7053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Figure out what functions can be tested in (relative) isolation.</a:t>
            </a:r>
          </a:p>
        </p:txBody>
      </p:sp>
      <p:sp>
        <p:nvSpPr>
          <p:cNvPr id="59" name="Shape 59"/>
          <p:cNvSpPr/>
          <p:nvPr/>
        </p:nvSpPr>
        <p:spPr>
          <a:xfrm>
            <a:off x="5232375" y="3650837"/>
            <a:ext cx="3828300" cy="8684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What are the outcomes of the feature, and which input classes will trigger them?</a:t>
            </a:r>
          </a:p>
        </p:txBody>
      </p:sp>
      <p:sp>
        <p:nvSpPr>
          <p:cNvPr id="60" name="Shape 60"/>
          <p:cNvSpPr/>
          <p:nvPr/>
        </p:nvSpPr>
        <p:spPr>
          <a:xfrm>
            <a:off x="6176900" y="4669412"/>
            <a:ext cx="2836799" cy="8684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Identify abstract classes of test cases. </a:t>
            </a:r>
          </a:p>
        </p:txBody>
      </p:sp>
      <p:sp>
        <p:nvSpPr>
          <p:cNvPr id="61" name="Shape 61"/>
          <p:cNvSpPr/>
          <p:nvPr/>
        </p:nvSpPr>
        <p:spPr>
          <a:xfrm>
            <a:off x="1836875" y="5666262"/>
            <a:ext cx="2836799" cy="8684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Instantiate concrete input/output pairs.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
                                        <p:tgtEl>
                                          <p:spTgt spid="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1"/>
                                        <p:tgtEl>
                                          <p:spTgt spid="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1"/>
                                        <p:tgtEl>
                                          <p:spTgt spid="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
                                        <p:tgtEl>
                                          <p:spTgt spid="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
                                        <p:tgtEl>
                                          <p:spTgt spid="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Look for Equivalent Outputs</a:t>
            </a:r>
          </a:p>
        </p:txBody>
      </p:sp>
      <p:sp>
        <p:nvSpPr>
          <p:cNvPr id="253" name="Shape 25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It is often easier to find good tests by looking at the outputs (working backwards).</a:t>
            </a:r>
          </a:p>
          <a:p>
            <a:pPr indent="-228600" lvl="1" marL="914400" marR="0" rtl="0" algn="l">
              <a:lnSpc>
                <a:spcPct val="100000"/>
              </a:lnSpc>
              <a:spcBef>
                <a:spcPts val="600"/>
              </a:spcBef>
              <a:spcAft>
                <a:spcPts val="0"/>
              </a:spcAft>
            </a:pPr>
            <a:r>
              <a:rPr lang="en"/>
              <a:t>Instead of “I want input from these partitions”...</a:t>
            </a:r>
          </a:p>
          <a:p>
            <a:pPr indent="-228600" lvl="2" marL="1371600" marR="0" rtl="0" algn="l">
              <a:lnSpc>
                <a:spcPct val="100000"/>
              </a:lnSpc>
              <a:spcBef>
                <a:spcPts val="600"/>
              </a:spcBef>
              <a:spcAft>
                <a:spcPts val="0"/>
              </a:spcAft>
            </a:pPr>
            <a:r>
              <a:rPr lang="en"/>
              <a:t>“I want input that results in output from those partitions.”</a:t>
            </a:r>
          </a:p>
          <a:p>
            <a:pPr indent="-228600" lvl="0" marL="457200" marR="0" rtl="0" algn="l">
              <a:lnSpc>
                <a:spcPct val="100000"/>
              </a:lnSpc>
              <a:spcBef>
                <a:spcPts val="600"/>
              </a:spcBef>
              <a:spcAft>
                <a:spcPts val="0"/>
              </a:spcAft>
              <a:buSzPct val="100000"/>
            </a:pPr>
            <a:r>
              <a:rPr lang="en" sz="2800"/>
              <a:t>Example: A graphics routine that draws lines on a canvas. Output partitions include:</a:t>
            </a:r>
          </a:p>
          <a:p>
            <a:pPr indent="-228600" lvl="1" marL="914400" marR="0" rtl="0" algn="l">
              <a:lnSpc>
                <a:spcPct val="100000"/>
              </a:lnSpc>
              <a:spcBef>
                <a:spcPts val="600"/>
              </a:spcBef>
              <a:spcAft>
                <a:spcPts val="0"/>
              </a:spcAft>
            </a:pPr>
            <a:r>
              <a:rPr lang="en"/>
              <a:t>No line</a:t>
            </a:r>
          </a:p>
          <a:p>
            <a:pPr indent="-228600" lvl="1" marL="914400" marR="0" rtl="0" algn="l">
              <a:lnSpc>
                <a:spcPct val="100000"/>
              </a:lnSpc>
              <a:spcBef>
                <a:spcPts val="600"/>
              </a:spcBef>
              <a:spcAft>
                <a:spcPts val="0"/>
              </a:spcAft>
            </a:pPr>
            <a:r>
              <a:rPr lang="en"/>
              <a:t>Thin, short line</a:t>
            </a:r>
          </a:p>
          <a:p>
            <a:pPr indent="-228600" lvl="1" marL="914400" marR="0" rtl="0" algn="l">
              <a:lnSpc>
                <a:spcPct val="100000"/>
              </a:lnSpc>
              <a:spcBef>
                <a:spcPts val="600"/>
              </a:spcBef>
              <a:spcAft>
                <a:spcPts val="0"/>
              </a:spcAft>
            </a:pPr>
            <a:r>
              <a:rPr lang="en"/>
              <a:t>Thin, long line</a:t>
            </a:r>
          </a:p>
          <a:p>
            <a:pPr indent="-228600" lvl="1" marL="914400" marR="0" rtl="0" algn="l">
              <a:lnSpc>
                <a:spcPct val="100000"/>
              </a:lnSpc>
              <a:spcBef>
                <a:spcPts val="600"/>
              </a:spcBef>
              <a:spcAft>
                <a:spcPts val="0"/>
              </a:spcAft>
            </a:pPr>
            <a:r>
              <a:rPr lang="en"/>
              <a:t>Thick, short line</a:t>
            </a:r>
          </a:p>
          <a:p>
            <a:pPr indent="-228600" lvl="1" marL="914400" marR="0" rtl="0" algn="l">
              <a:lnSpc>
                <a:spcPct val="100000"/>
              </a:lnSpc>
              <a:spcBef>
                <a:spcPts val="600"/>
              </a:spcBef>
              <a:spcAft>
                <a:spcPts val="0"/>
              </a:spcAft>
            </a:pPr>
            <a:r>
              <a:rPr lang="en"/>
              <a:t>… etc. </a:t>
            </a:r>
          </a:p>
        </p:txBody>
      </p:sp>
      <p:sp>
        <p:nvSpPr>
          <p:cNvPr id="254" name="Shape 2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Equivalent Operating Environments</a:t>
            </a:r>
          </a:p>
        </p:txBody>
      </p:sp>
      <p:sp>
        <p:nvSpPr>
          <p:cNvPr id="260" name="Shape 26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The environment may affect the behavior of the program. Thus, environmental factors can be partitioned and varied when testing.</a:t>
            </a:r>
          </a:p>
          <a:p>
            <a:pPr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Memory may affect the program.</a:t>
            </a:r>
          </a:p>
          <a:p>
            <a:pPr indent="-228600" lvl="0" marL="457200" marR="0" rtl="0" algn="l">
              <a:lnSpc>
                <a:spcPct val="100000"/>
              </a:lnSpc>
              <a:spcBef>
                <a:spcPts val="600"/>
              </a:spcBef>
              <a:spcAft>
                <a:spcPts val="0"/>
              </a:spcAft>
            </a:pPr>
            <a:r>
              <a:rPr lang="en"/>
              <a:t>Processor speed and architecture.</a:t>
            </a:r>
          </a:p>
          <a:p>
            <a:pPr indent="-228600" lvl="1" marL="914400" marR="0" rtl="0" algn="l">
              <a:lnSpc>
                <a:spcPct val="100000"/>
              </a:lnSpc>
              <a:spcBef>
                <a:spcPts val="600"/>
              </a:spcBef>
              <a:spcAft>
                <a:spcPts val="0"/>
              </a:spcAft>
            </a:pPr>
            <a:r>
              <a:rPr lang="en"/>
              <a:t>Try with different machine specs.</a:t>
            </a:r>
          </a:p>
          <a:p>
            <a:pPr indent="-228600" lvl="0" marL="457200" marR="0" rtl="0" algn="l">
              <a:lnSpc>
                <a:spcPct val="100000"/>
              </a:lnSpc>
              <a:spcBef>
                <a:spcPts val="600"/>
              </a:spcBef>
              <a:spcAft>
                <a:spcPts val="0"/>
              </a:spcAft>
            </a:pPr>
            <a:r>
              <a:rPr lang="en"/>
              <a:t>Client-Server Environment</a:t>
            </a:r>
          </a:p>
          <a:p>
            <a:pPr indent="-228600" lvl="1" marL="914400" marR="0" rtl="0" algn="l">
              <a:lnSpc>
                <a:spcPct val="100000"/>
              </a:lnSpc>
              <a:spcBef>
                <a:spcPts val="600"/>
              </a:spcBef>
              <a:spcAft>
                <a:spcPts val="0"/>
              </a:spcAft>
            </a:pPr>
            <a:r>
              <a:rPr lang="en"/>
              <a:t>No clients, some clients, many clients</a:t>
            </a:r>
          </a:p>
          <a:p>
            <a:pPr indent="-228600" lvl="1" marL="914400" marR="0" rtl="0" algn="l">
              <a:lnSpc>
                <a:spcPct val="100000"/>
              </a:lnSpc>
              <a:spcBef>
                <a:spcPts val="600"/>
              </a:spcBef>
              <a:spcAft>
                <a:spcPts val="0"/>
              </a:spcAft>
            </a:pPr>
            <a:r>
              <a:rPr lang="en"/>
              <a:t>Network latency</a:t>
            </a:r>
          </a:p>
          <a:p>
            <a:pPr indent="-228600" lvl="1" marL="914400" marR="0" rtl="0" algn="l">
              <a:lnSpc>
                <a:spcPct val="100000"/>
              </a:lnSpc>
              <a:spcBef>
                <a:spcPts val="600"/>
              </a:spcBef>
              <a:spcAft>
                <a:spcPts val="0"/>
              </a:spcAft>
            </a:pPr>
            <a:r>
              <a:rPr lang="en"/>
              <a:t>Communication protocols (SSH, FTP, Telnet)</a:t>
            </a:r>
          </a:p>
        </p:txBody>
      </p:sp>
      <p:sp>
        <p:nvSpPr>
          <p:cNvPr id="261" name="Shape 2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Do Not Forget Invalid Inputs!</a:t>
            </a:r>
          </a:p>
        </p:txBody>
      </p:sp>
      <p:sp>
        <p:nvSpPr>
          <p:cNvPr id="267" name="Shape 26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Likely to cause problems. Do not forget to incorporate them as input partitions.</a:t>
            </a:r>
          </a:p>
          <a:p>
            <a:pPr indent="-228600" lvl="1" marL="914400" marR="0" rtl="0" algn="l">
              <a:lnSpc>
                <a:spcPct val="100000"/>
              </a:lnSpc>
              <a:spcBef>
                <a:spcPts val="600"/>
              </a:spcBef>
              <a:spcAft>
                <a:spcPts val="0"/>
              </a:spcAft>
            </a:pPr>
            <a:r>
              <a:rPr lang="en"/>
              <a:t>Exception handling is a well-known problem area.</a:t>
            </a:r>
          </a:p>
          <a:p>
            <a:pPr indent="-228600" lvl="1" marL="914400" marR="0" rtl="0" algn="l">
              <a:lnSpc>
                <a:spcPct val="100000"/>
              </a:lnSpc>
              <a:spcBef>
                <a:spcPts val="600"/>
              </a:spcBef>
              <a:spcAft>
                <a:spcPts val="0"/>
              </a:spcAft>
            </a:pPr>
            <a:r>
              <a:rPr lang="en"/>
              <a:t>People tend to think about what the program should do, not what it should protect itself against.</a:t>
            </a:r>
          </a:p>
          <a:p>
            <a:pPr indent="0" lvl="0" marL="45720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Take these into account with all of the other selection criteria already discussed.</a:t>
            </a:r>
          </a:p>
        </p:txBody>
      </p:sp>
      <p:sp>
        <p:nvSpPr>
          <p:cNvPr id="268" name="Shape 2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Input Partition Example</a:t>
            </a:r>
          </a:p>
        </p:txBody>
      </p:sp>
      <p:sp>
        <p:nvSpPr>
          <p:cNvPr id="274" name="Shape 274"/>
          <p:cNvSpPr txBox="1"/>
          <p:nvPr>
            <p:ph idx="1" type="body"/>
          </p:nvPr>
        </p:nvSpPr>
        <p:spPr>
          <a:xfrm>
            <a:off x="457200" y="1600200"/>
            <a:ext cx="8538599" cy="1494599"/>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What are the input partitions for:</a:t>
            </a:r>
          </a:p>
          <a:p>
            <a:pPr indent="0" lvl="0" marL="0" marR="0" rtl="0" algn="l">
              <a:lnSpc>
                <a:spcPct val="100000"/>
              </a:lnSpc>
              <a:spcBef>
                <a:spcPts val="600"/>
              </a:spcBef>
              <a:spcAft>
                <a:spcPts val="0"/>
              </a:spcAft>
              <a:buNone/>
            </a:pPr>
            <a:r>
              <a:rPr lang="en">
                <a:latin typeface="Courier New"/>
                <a:ea typeface="Courier New"/>
                <a:cs typeface="Courier New"/>
                <a:sym typeface="Courier New"/>
              </a:rPr>
              <a:t>max(int a, int b) returns (int c)</a:t>
            </a:r>
          </a:p>
        </p:txBody>
      </p:sp>
      <p:sp>
        <p:nvSpPr>
          <p:cNvPr id="275" name="Shape 275"/>
          <p:cNvSpPr txBox="1"/>
          <p:nvPr>
            <p:ph idx="2" type="body"/>
          </p:nvPr>
        </p:nvSpPr>
        <p:spPr>
          <a:xfrm>
            <a:off x="457200" y="3094800"/>
            <a:ext cx="8538599" cy="2591099"/>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We could consider </a:t>
            </a:r>
            <a:r>
              <a:rPr lang="en">
                <a:latin typeface="Courier New"/>
                <a:ea typeface="Courier New"/>
                <a:cs typeface="Courier New"/>
                <a:sym typeface="Courier New"/>
              </a:rPr>
              <a:t>a</a:t>
            </a:r>
            <a:r>
              <a:rPr lang="en"/>
              <a:t> or </a:t>
            </a:r>
            <a:r>
              <a:rPr lang="en">
                <a:latin typeface="Courier New"/>
                <a:ea typeface="Courier New"/>
                <a:cs typeface="Courier New"/>
                <a:sym typeface="Courier New"/>
              </a:rPr>
              <a:t>b</a:t>
            </a:r>
            <a:r>
              <a:rPr lang="en"/>
              <a:t> in isolation:</a:t>
            </a:r>
          </a:p>
          <a:p>
            <a:pPr indent="0" lvl="0" marL="0" marR="0" rtl="0" algn="l">
              <a:lnSpc>
                <a:spcPct val="100000"/>
              </a:lnSpc>
              <a:spcBef>
                <a:spcPts val="600"/>
              </a:spcBef>
              <a:spcAft>
                <a:spcPts val="0"/>
              </a:spcAft>
              <a:buNone/>
            </a:pPr>
            <a:r>
              <a:rPr lang="en">
                <a:latin typeface="Courier New"/>
                <a:ea typeface="Courier New"/>
                <a:cs typeface="Courier New"/>
                <a:sym typeface="Courier New"/>
              </a:rPr>
              <a:t>a &lt; 0, a = 0, a &gt; 0</a:t>
            </a:r>
          </a:p>
          <a:p>
            <a:pPr indent="0" lvl="0" marL="0" marR="0" rtl="0" algn="l">
              <a:lnSpc>
                <a:spcPct val="100000"/>
              </a:lnSpc>
              <a:spcBef>
                <a:spcPts val="600"/>
              </a:spcBef>
              <a:spcAft>
                <a:spcPts val="0"/>
              </a:spcAft>
              <a:buNone/>
            </a:pPr>
            <a:r>
              <a:rPr lang="en"/>
              <a:t>We should also consider the combinations of </a:t>
            </a:r>
            <a:r>
              <a:rPr lang="en">
                <a:latin typeface="Courier New"/>
                <a:ea typeface="Courier New"/>
                <a:cs typeface="Courier New"/>
                <a:sym typeface="Courier New"/>
              </a:rPr>
              <a:t>a</a:t>
            </a:r>
            <a:r>
              <a:rPr lang="en"/>
              <a:t> and </a:t>
            </a:r>
            <a:r>
              <a:rPr lang="en">
                <a:latin typeface="Courier New"/>
                <a:ea typeface="Courier New"/>
                <a:cs typeface="Courier New"/>
                <a:sym typeface="Courier New"/>
              </a:rPr>
              <a:t>b</a:t>
            </a:r>
            <a:r>
              <a:rPr lang="en"/>
              <a:t> that influence the outcome of </a:t>
            </a:r>
            <a:r>
              <a:rPr lang="en">
                <a:latin typeface="Courier New"/>
                <a:ea typeface="Courier New"/>
                <a:cs typeface="Courier New"/>
                <a:sym typeface="Courier New"/>
              </a:rPr>
              <a:t>c</a:t>
            </a:r>
            <a:r>
              <a:rPr lang="en"/>
              <a:t>:</a:t>
            </a:r>
          </a:p>
          <a:p>
            <a:pPr indent="0" lvl="0" marL="0" marR="0" rtl="0" algn="l">
              <a:lnSpc>
                <a:spcPct val="100000"/>
              </a:lnSpc>
              <a:spcBef>
                <a:spcPts val="600"/>
              </a:spcBef>
              <a:spcAft>
                <a:spcPts val="0"/>
              </a:spcAft>
              <a:buNone/>
            </a:pPr>
            <a:r>
              <a:rPr lang="en">
                <a:latin typeface="Courier New"/>
                <a:ea typeface="Courier New"/>
                <a:cs typeface="Courier New"/>
                <a:sym typeface="Courier New"/>
              </a:rPr>
              <a:t>a &gt; b, a &lt; b, a = b</a:t>
            </a:r>
          </a:p>
        </p:txBody>
      </p:sp>
      <p:sp>
        <p:nvSpPr>
          <p:cNvPr id="276" name="Shape 2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23</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Creating Requirements-Based Tests</a:t>
            </a:r>
          </a:p>
        </p:txBody>
      </p:sp>
      <p:sp>
        <p:nvSpPr>
          <p:cNvPr id="282" name="Shape 282"/>
          <p:cNvSpPr/>
          <p:nvPr/>
        </p:nvSpPr>
        <p:spPr>
          <a:xfrm>
            <a:off x="44025" y="2494537"/>
            <a:ext cx="2094299"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600"/>
              <a:t>Identify Representative Values</a:t>
            </a:r>
          </a:p>
        </p:txBody>
      </p:sp>
      <p:sp>
        <p:nvSpPr>
          <p:cNvPr id="283" name="Shape 283"/>
          <p:cNvSpPr/>
          <p:nvPr/>
        </p:nvSpPr>
        <p:spPr>
          <a:xfrm>
            <a:off x="1249000" y="3463500"/>
            <a:ext cx="2094299"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284" name="Shape 284"/>
          <p:cNvSpPr/>
          <p:nvPr/>
        </p:nvSpPr>
        <p:spPr>
          <a:xfrm>
            <a:off x="2497400" y="4454150"/>
            <a:ext cx="2094299"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285" name="Shape 285"/>
          <p:cNvCxnSpPr/>
          <p:nvPr/>
        </p:nvCxnSpPr>
        <p:spPr>
          <a:xfrm>
            <a:off x="510400" y="3199850"/>
            <a:ext cx="738599" cy="591900"/>
          </a:xfrm>
          <a:prstGeom prst="straightConnector1">
            <a:avLst/>
          </a:prstGeom>
          <a:noFill/>
          <a:ln cap="flat" cmpd="sng" w="19050">
            <a:solidFill>
              <a:schemeClr val="dk2"/>
            </a:solidFill>
            <a:prstDash val="solid"/>
            <a:round/>
            <a:headEnd len="lg" w="lg" type="none"/>
            <a:tailEnd len="lg" w="lg" type="triangle"/>
          </a:ln>
        </p:spPr>
      </p:cxnSp>
      <p:cxnSp>
        <p:nvCxnSpPr>
          <p:cNvPr id="286" name="Shape 286"/>
          <p:cNvCxnSpPr/>
          <p:nvPr/>
        </p:nvCxnSpPr>
        <p:spPr>
          <a:xfrm>
            <a:off x="1758800" y="4168800"/>
            <a:ext cx="738599" cy="591900"/>
          </a:xfrm>
          <a:prstGeom prst="straightConnector1">
            <a:avLst/>
          </a:prstGeom>
          <a:noFill/>
          <a:ln cap="flat" cmpd="sng" w="19050">
            <a:solidFill>
              <a:schemeClr val="dk2"/>
            </a:solidFill>
            <a:prstDash val="solid"/>
            <a:round/>
            <a:headEnd len="lg" w="lg" type="none"/>
            <a:tailEnd len="lg" w="lg" type="triangle"/>
          </a:ln>
        </p:spPr>
      </p:cxnSp>
      <p:sp>
        <p:nvSpPr>
          <p:cNvPr id="287" name="Shape 287"/>
          <p:cNvSpPr txBox="1"/>
          <p:nvPr>
            <p:ph idx="1" type="body"/>
          </p:nvPr>
        </p:nvSpPr>
        <p:spPr>
          <a:xfrm>
            <a:off x="4692273" y="1600200"/>
            <a:ext cx="3994500" cy="4967700"/>
          </a:xfrm>
          <a:prstGeom prst="rect">
            <a:avLst/>
          </a:prstGeom>
        </p:spPr>
        <p:txBody>
          <a:bodyPr anchorCtr="0" anchor="t" bIns="91425" lIns="91425" rIns="91425" tIns="91425">
            <a:noAutofit/>
          </a:bodyPr>
          <a:lstStyle/>
          <a:p>
            <a:pPr rtl="0">
              <a:spcBef>
                <a:spcPts val="0"/>
              </a:spcBef>
              <a:buNone/>
            </a:pPr>
            <a:r>
              <a:rPr lang="en" sz="2000"/>
              <a:t>For each independently testable feature, we want to:</a:t>
            </a:r>
          </a:p>
          <a:p>
            <a:pPr indent="-355600" lvl="0" marL="457200" rtl="0">
              <a:spcBef>
                <a:spcPts val="0"/>
              </a:spcBef>
              <a:buSzPct val="100000"/>
              <a:buAutoNum type="arabicPeriod"/>
            </a:pPr>
            <a:r>
              <a:rPr lang="en" sz="2000"/>
              <a:t>Identify the representative value partitions for each input or output.</a:t>
            </a:r>
          </a:p>
          <a:p>
            <a:pPr indent="-355600" lvl="0" marL="457200" rtl="0">
              <a:spcBef>
                <a:spcPts val="0"/>
              </a:spcBef>
              <a:buSzPct val="100000"/>
              <a:buAutoNum type="arabicPeriod"/>
            </a:pPr>
            <a:r>
              <a:rPr lang="en" sz="2000"/>
              <a:t>Use the partitions to form abstract test specifications for the combination of inputs.</a:t>
            </a:r>
          </a:p>
          <a:p>
            <a:pPr indent="-355600" lvl="0" marL="457200">
              <a:spcBef>
                <a:spcPts val="0"/>
              </a:spcBef>
              <a:buSzPct val="100000"/>
              <a:buAutoNum type="arabicPeriod"/>
            </a:pPr>
            <a:r>
              <a:rPr lang="en" sz="2000"/>
              <a:t>Then, create concrete test cases by assigning concrete values from the set of input partitions chosen for each possible test specification.</a:t>
            </a:r>
          </a:p>
        </p:txBody>
      </p:sp>
      <p:sp>
        <p:nvSpPr>
          <p:cNvPr id="288" name="Shape 28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Equivalence Partitioning</a:t>
            </a:r>
          </a:p>
        </p:txBody>
      </p:sp>
      <p:sp>
        <p:nvSpPr>
          <p:cNvPr id="294" name="Shape 294"/>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Partition system inputs (or outputs) into equivalence classes.</a:t>
            </a:r>
          </a:p>
          <a:p>
            <a:pPr indent="-381000" lvl="0" marL="457200" marR="0" rtl="0" algn="l">
              <a:lnSpc>
                <a:spcPct val="100000"/>
              </a:lnSpc>
              <a:spcBef>
                <a:spcPts val="600"/>
              </a:spcBef>
              <a:spcAft>
                <a:spcPts val="0"/>
              </a:spcAft>
              <a:buSzPct val="100000"/>
              <a:buAutoNum type="arabicPeriod"/>
            </a:pPr>
            <a:r>
              <a:rPr lang="en" sz="2400"/>
              <a:t>If an input is intended to be a 5-digit integer between 10000 and 99999, you want partitions:</a:t>
            </a:r>
          </a:p>
          <a:p>
            <a:pPr indent="457200" lvl="0" marR="0" rtl="0" algn="l">
              <a:lnSpc>
                <a:spcPct val="100000"/>
              </a:lnSpc>
              <a:spcBef>
                <a:spcPts val="600"/>
              </a:spcBef>
              <a:spcAft>
                <a:spcPts val="0"/>
              </a:spcAft>
              <a:buNone/>
            </a:pPr>
            <a:r>
              <a:rPr b="1" lang="en" sz="2400"/>
              <a:t>&lt;10000, 10000-99999, &gt;100000</a:t>
            </a:r>
          </a:p>
          <a:p>
            <a:pPr indent="-381000" lvl="0" marL="457200" marR="0" rtl="0" algn="l">
              <a:lnSpc>
                <a:spcPct val="100000"/>
              </a:lnSpc>
              <a:spcBef>
                <a:spcPts val="600"/>
              </a:spcBef>
              <a:spcAft>
                <a:spcPts val="0"/>
              </a:spcAft>
              <a:buSzPct val="100000"/>
              <a:buAutoNum type="arabicPeriod"/>
            </a:pPr>
            <a:r>
              <a:rPr lang="en" sz="2400"/>
              <a:t>If an input for an insertion function is a list of length 1-10, you want partitions:</a:t>
            </a:r>
          </a:p>
          <a:p>
            <a:pPr marR="0" rtl="0" algn="l">
              <a:lnSpc>
                <a:spcPct val="100000"/>
              </a:lnSpc>
              <a:spcBef>
                <a:spcPts val="600"/>
              </a:spcBef>
              <a:spcAft>
                <a:spcPts val="0"/>
              </a:spcAft>
              <a:buNone/>
            </a:pPr>
            <a:r>
              <a:rPr lang="en" sz="2400"/>
              <a:t>	</a:t>
            </a:r>
            <a:r>
              <a:rPr b="1" lang="en" sz="2400"/>
              <a:t>Empty List, List of Length 1, List of Length 2-10, 	</a:t>
            </a:r>
          </a:p>
          <a:p>
            <a:pPr indent="457200" lvl="0" marR="0" rtl="0" algn="l">
              <a:lnSpc>
                <a:spcPct val="100000"/>
              </a:lnSpc>
              <a:spcBef>
                <a:spcPts val="600"/>
              </a:spcBef>
              <a:spcAft>
                <a:spcPts val="0"/>
              </a:spcAft>
              <a:buNone/>
            </a:pPr>
            <a:r>
              <a:rPr b="1" lang="en" sz="2400"/>
              <a:t>List of Length &gt; 10</a:t>
            </a:r>
          </a:p>
        </p:txBody>
      </p:sp>
      <p:sp>
        <p:nvSpPr>
          <p:cNvPr id="295" name="Shape 29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From Partition to Test Case</a:t>
            </a:r>
          </a:p>
        </p:txBody>
      </p:sp>
      <p:sp>
        <p:nvSpPr>
          <p:cNvPr id="301" name="Shape 301"/>
          <p:cNvSpPr txBox="1"/>
          <p:nvPr>
            <p:ph idx="1" type="body"/>
          </p:nvPr>
        </p:nvSpPr>
        <p:spPr>
          <a:xfrm>
            <a:off x="457200" y="1600200"/>
            <a:ext cx="8460599" cy="2861999"/>
          </a:xfrm>
          <a:prstGeom prst="rect">
            <a:avLst/>
          </a:prstGeom>
        </p:spPr>
        <p:txBody>
          <a:bodyPr anchorCtr="0" anchor="t" bIns="91425" lIns="91425" rIns="91425" tIns="91425">
            <a:noAutofit/>
          </a:bodyPr>
          <a:lstStyle/>
          <a:p>
            <a:pPr rtl="0">
              <a:spcBef>
                <a:spcPts val="0"/>
              </a:spcBef>
              <a:buNone/>
            </a:pPr>
            <a:r>
              <a:rPr lang="en" sz="2400"/>
              <a:t>Choose concrete values for each combination of input partitions: </a:t>
            </a:r>
            <a:r>
              <a:rPr lang="en" sz="2400">
                <a:latin typeface="Courier New"/>
                <a:ea typeface="Courier New"/>
                <a:cs typeface="Courier New"/>
                <a:sym typeface="Courier New"/>
              </a:rPr>
              <a:t>insert(int N, list A)</a:t>
            </a:r>
          </a:p>
          <a:p>
            <a:pPr rtl="0">
              <a:spcBef>
                <a:spcPts val="0"/>
              </a:spcBef>
              <a:buNone/>
            </a:pPr>
            <a:r>
              <a:rPr lang="en" sz="2400">
                <a:latin typeface="Courier New"/>
                <a:ea typeface="Courier New"/>
                <a:cs typeface="Courier New"/>
                <a:sym typeface="Courier New"/>
              </a:rPr>
              <a:t>int N</a:t>
            </a:r>
          </a:p>
          <a:p>
            <a:pPr rtl="0">
              <a:spcBef>
                <a:spcPts val="0"/>
              </a:spcBef>
              <a:buNone/>
            </a:pPr>
            <a:r>
              <a:t/>
            </a:r>
            <a:endParaRPr>
              <a:latin typeface="Courier New"/>
              <a:ea typeface="Courier New"/>
              <a:cs typeface="Courier New"/>
              <a:sym typeface="Courier New"/>
            </a:endParaRPr>
          </a:p>
          <a:p>
            <a:pPr rtl="0">
              <a:spcBef>
                <a:spcPts val="0"/>
              </a:spcBef>
              <a:buNone/>
            </a:pPr>
            <a:r>
              <a:t/>
            </a:r>
            <a:endParaRPr>
              <a:latin typeface="Courier New"/>
              <a:ea typeface="Courier New"/>
              <a:cs typeface="Courier New"/>
              <a:sym typeface="Courier New"/>
            </a:endParaRPr>
          </a:p>
          <a:p>
            <a:pPr rtl="0">
              <a:spcBef>
                <a:spcPts val="0"/>
              </a:spcBef>
              <a:buNone/>
            </a:pPr>
            <a:r>
              <a:t/>
            </a:r>
            <a:endParaRPr sz="1100">
              <a:latin typeface="Courier New"/>
              <a:ea typeface="Courier New"/>
              <a:cs typeface="Courier New"/>
              <a:sym typeface="Courier New"/>
            </a:endParaRPr>
          </a:p>
          <a:p>
            <a:pPr>
              <a:spcBef>
                <a:spcPts val="0"/>
              </a:spcBef>
              <a:buNone/>
            </a:pPr>
            <a:r>
              <a:rPr lang="en" sz="2400">
                <a:latin typeface="Courier New"/>
                <a:ea typeface="Courier New"/>
                <a:cs typeface="Courier New"/>
                <a:sym typeface="Courier New"/>
              </a:rPr>
              <a:t>list A</a:t>
            </a:r>
          </a:p>
        </p:txBody>
      </p:sp>
      <p:sp>
        <p:nvSpPr>
          <p:cNvPr id="302" name="Shape 302"/>
          <p:cNvSpPr txBox="1"/>
          <p:nvPr>
            <p:ph idx="2" type="body"/>
          </p:nvPr>
        </p:nvSpPr>
        <p:spPr>
          <a:xfrm>
            <a:off x="2807100" y="2498475"/>
            <a:ext cx="5879700" cy="3853500"/>
          </a:xfrm>
          <a:prstGeom prst="rect">
            <a:avLst/>
          </a:prstGeom>
        </p:spPr>
        <p:txBody>
          <a:bodyPr anchorCtr="0" anchor="t" bIns="91425" lIns="91425" rIns="91425" tIns="91425">
            <a:noAutofit/>
          </a:bodyPr>
          <a:lstStyle/>
          <a:p>
            <a:pPr rtl="0">
              <a:spcBef>
                <a:spcPts val="0"/>
              </a:spcBef>
              <a:buNone/>
            </a:pPr>
            <a:r>
              <a:rPr lang="en" sz="1800"/>
              <a:t>Test Specifications:</a:t>
            </a:r>
          </a:p>
          <a:p>
            <a:pPr rtl="0">
              <a:spcBef>
                <a:spcPts val="0"/>
              </a:spcBef>
              <a:buNone/>
            </a:pPr>
            <a:r>
              <a:rPr lang="en" sz="1800">
                <a:latin typeface="Courier New"/>
                <a:ea typeface="Courier New"/>
                <a:cs typeface="Courier New"/>
                <a:sym typeface="Courier New"/>
              </a:rPr>
              <a:t>insert(&lt; 10000, Empty List)</a:t>
            </a:r>
          </a:p>
          <a:p>
            <a:pPr rtl="0">
              <a:spcBef>
                <a:spcPts val="0"/>
              </a:spcBef>
              <a:buNone/>
            </a:pPr>
            <a:r>
              <a:rPr lang="en" sz="1800">
                <a:latin typeface="Courier New"/>
                <a:ea typeface="Courier New"/>
                <a:cs typeface="Courier New"/>
                <a:sym typeface="Courier New"/>
              </a:rPr>
              <a:t>insert(10000 - 99999, list[1])</a:t>
            </a:r>
          </a:p>
          <a:p>
            <a:pPr rtl="0">
              <a:spcBef>
                <a:spcPts val="0"/>
              </a:spcBef>
              <a:buNone/>
            </a:pPr>
            <a:r>
              <a:rPr lang="en" sz="1800">
                <a:latin typeface="Courier New"/>
                <a:ea typeface="Courier New"/>
                <a:cs typeface="Courier New"/>
                <a:sym typeface="Courier New"/>
              </a:rPr>
              <a:t>insert(&gt; 99999, list[2-10])</a:t>
            </a:r>
          </a:p>
          <a:p>
            <a:pPr rtl="0">
              <a:spcBef>
                <a:spcPts val="0"/>
              </a:spcBef>
              <a:buNone/>
            </a:pPr>
            <a:r>
              <a:rPr lang="en" sz="1800"/>
              <a:t>etc</a:t>
            </a:r>
          </a:p>
          <a:p>
            <a:pPr rtl="0">
              <a:spcBef>
                <a:spcPts val="0"/>
              </a:spcBef>
              <a:buNone/>
            </a:pPr>
            <a:r>
              <a:t/>
            </a:r>
            <a:endParaRPr sz="1100"/>
          </a:p>
          <a:p>
            <a:pPr rtl="0">
              <a:spcBef>
                <a:spcPts val="0"/>
              </a:spcBef>
              <a:buNone/>
            </a:pPr>
            <a:r>
              <a:rPr lang="en" sz="1800"/>
              <a:t>Test Cases:</a:t>
            </a:r>
          </a:p>
          <a:p>
            <a:pPr lvl="0" rtl="0">
              <a:spcBef>
                <a:spcPts val="0"/>
              </a:spcBef>
              <a:buClr>
                <a:schemeClr val="dk1"/>
              </a:buClr>
              <a:buSzPct val="61111"/>
              <a:buFont typeface="Arial"/>
              <a:buNone/>
            </a:pPr>
            <a:r>
              <a:rPr lang="en" sz="1800">
                <a:latin typeface="Courier New"/>
                <a:ea typeface="Courier New"/>
                <a:cs typeface="Courier New"/>
                <a:sym typeface="Courier New"/>
              </a:rPr>
              <a:t>insert(5000, {})</a:t>
            </a:r>
          </a:p>
          <a:p>
            <a:pPr lvl="0" rtl="0">
              <a:spcBef>
                <a:spcPts val="0"/>
              </a:spcBef>
              <a:buClr>
                <a:schemeClr val="dk1"/>
              </a:buClr>
              <a:buSzPct val="61111"/>
              <a:buFont typeface="Arial"/>
              <a:buNone/>
            </a:pPr>
            <a:r>
              <a:rPr lang="en" sz="1800">
                <a:latin typeface="Courier New"/>
                <a:ea typeface="Courier New"/>
                <a:cs typeface="Courier New"/>
                <a:sym typeface="Courier New"/>
              </a:rPr>
              <a:t>insert(96521, {11123})</a:t>
            </a:r>
          </a:p>
          <a:p>
            <a:pPr lvl="0" rtl="0">
              <a:spcBef>
                <a:spcPts val="0"/>
              </a:spcBef>
              <a:buClr>
                <a:schemeClr val="dk1"/>
              </a:buClr>
              <a:buSzPct val="61111"/>
              <a:buFont typeface="Arial"/>
              <a:buNone/>
            </a:pPr>
            <a:r>
              <a:rPr lang="en" sz="1800">
                <a:latin typeface="Courier New"/>
                <a:ea typeface="Courier New"/>
                <a:cs typeface="Courier New"/>
                <a:sym typeface="Courier New"/>
              </a:rPr>
              <a:t>insert(150000, {11123, 98765})</a:t>
            </a:r>
          </a:p>
          <a:p>
            <a:pPr lvl="0">
              <a:spcBef>
                <a:spcPts val="0"/>
              </a:spcBef>
              <a:buClr>
                <a:schemeClr val="dk1"/>
              </a:buClr>
              <a:buSzPct val="61111"/>
              <a:buFont typeface="Arial"/>
              <a:buNone/>
            </a:pPr>
            <a:r>
              <a:rPr lang="en" sz="1800"/>
              <a:t>etc</a:t>
            </a:r>
          </a:p>
        </p:txBody>
      </p:sp>
      <p:sp>
        <p:nvSpPr>
          <p:cNvPr id="303" name="Shape 303"/>
          <p:cNvSpPr/>
          <p:nvPr/>
        </p:nvSpPr>
        <p:spPr>
          <a:xfrm>
            <a:off x="606625" y="2960512"/>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&lt; 10000</a:t>
            </a:r>
          </a:p>
        </p:txBody>
      </p:sp>
      <p:sp>
        <p:nvSpPr>
          <p:cNvPr id="304" name="Shape 304"/>
          <p:cNvSpPr/>
          <p:nvPr/>
        </p:nvSpPr>
        <p:spPr>
          <a:xfrm>
            <a:off x="606625" y="3387150"/>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10000 - 99999</a:t>
            </a:r>
          </a:p>
        </p:txBody>
      </p:sp>
      <p:sp>
        <p:nvSpPr>
          <p:cNvPr id="305" name="Shape 305"/>
          <p:cNvSpPr/>
          <p:nvPr/>
        </p:nvSpPr>
        <p:spPr>
          <a:xfrm>
            <a:off x="606625" y="3829350"/>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&gt; 99999</a:t>
            </a:r>
          </a:p>
        </p:txBody>
      </p:sp>
      <p:sp>
        <p:nvSpPr>
          <p:cNvPr id="306" name="Shape 306"/>
          <p:cNvSpPr/>
          <p:nvPr/>
        </p:nvSpPr>
        <p:spPr>
          <a:xfrm>
            <a:off x="606625" y="4703875"/>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Empty List</a:t>
            </a:r>
          </a:p>
        </p:txBody>
      </p:sp>
      <p:sp>
        <p:nvSpPr>
          <p:cNvPr id="307" name="Shape 307"/>
          <p:cNvSpPr/>
          <p:nvPr/>
        </p:nvSpPr>
        <p:spPr>
          <a:xfrm>
            <a:off x="606625" y="5130512"/>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List[1]</a:t>
            </a:r>
          </a:p>
        </p:txBody>
      </p:sp>
      <p:sp>
        <p:nvSpPr>
          <p:cNvPr id="308" name="Shape 308"/>
          <p:cNvSpPr/>
          <p:nvPr/>
        </p:nvSpPr>
        <p:spPr>
          <a:xfrm>
            <a:off x="606625" y="5535662"/>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List[2-10]</a:t>
            </a:r>
          </a:p>
        </p:txBody>
      </p:sp>
      <p:sp>
        <p:nvSpPr>
          <p:cNvPr id="309" name="Shape 309"/>
          <p:cNvSpPr/>
          <p:nvPr/>
        </p:nvSpPr>
        <p:spPr>
          <a:xfrm>
            <a:off x="606625" y="5977875"/>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List[&gt;10]</a:t>
            </a:r>
          </a:p>
        </p:txBody>
      </p:sp>
      <p:sp>
        <p:nvSpPr>
          <p:cNvPr id="310" name="Shape 31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Identify Constraints Among Choices</a:t>
            </a:r>
          </a:p>
        </p:txBody>
      </p:sp>
      <p:sp>
        <p:nvSpPr>
          <p:cNvPr id="316" name="Shape 316"/>
          <p:cNvSpPr txBox="1"/>
          <p:nvPr>
            <p:ph idx="1" type="body"/>
          </p:nvPr>
        </p:nvSpPr>
        <p:spPr>
          <a:xfrm>
            <a:off x="457200" y="1600200"/>
            <a:ext cx="8538599" cy="47223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Test specifications are formed by combining partitions for all inputs of a feature.</a:t>
            </a:r>
          </a:p>
          <a:p>
            <a:pPr indent="-228600" lvl="0" marL="457200" marR="0" rtl="0" algn="l">
              <a:lnSpc>
                <a:spcPct val="100000"/>
              </a:lnSpc>
              <a:spcBef>
                <a:spcPts val="600"/>
              </a:spcBef>
              <a:spcAft>
                <a:spcPts val="0"/>
              </a:spcAft>
            </a:pPr>
            <a:r>
              <a:rPr lang="en"/>
              <a:t>Number of possible combinations may be impractically large, so:</a:t>
            </a:r>
          </a:p>
          <a:p>
            <a:pPr indent="-228600" lvl="1" marL="914400" marR="0" rtl="0" algn="l">
              <a:lnSpc>
                <a:spcPct val="100000"/>
              </a:lnSpc>
              <a:spcBef>
                <a:spcPts val="600"/>
              </a:spcBef>
              <a:spcAft>
                <a:spcPts val="0"/>
              </a:spcAft>
              <a:buSzPct val="100000"/>
            </a:pPr>
            <a:r>
              <a:rPr lang="en" sz="2800"/>
              <a:t>Eliminate impossible pairings.</a:t>
            </a:r>
          </a:p>
          <a:p>
            <a:pPr indent="-228600" lvl="1" marL="914400" marR="0" rtl="0" algn="l">
              <a:lnSpc>
                <a:spcPct val="100000"/>
              </a:lnSpc>
              <a:spcBef>
                <a:spcPts val="600"/>
              </a:spcBef>
              <a:spcAft>
                <a:spcPts val="0"/>
              </a:spcAft>
              <a:buSzPct val="100000"/>
            </a:pPr>
            <a:r>
              <a:rPr lang="en" sz="2800"/>
              <a:t>Identify constraints that can remove unnecessary options.</a:t>
            </a:r>
          </a:p>
          <a:p>
            <a:pPr indent="-228600" lvl="1" marL="914400" marR="0" rtl="0" algn="l">
              <a:lnSpc>
                <a:spcPct val="100000"/>
              </a:lnSpc>
              <a:spcBef>
                <a:spcPts val="600"/>
              </a:spcBef>
              <a:spcAft>
                <a:spcPts val="0"/>
              </a:spcAft>
              <a:buSzPct val="100000"/>
            </a:pPr>
            <a:r>
              <a:rPr lang="en" sz="2800"/>
              <a:t>From the remainder, choose a practical subset.</a:t>
            </a:r>
          </a:p>
          <a:p>
            <a:pPr indent="-228600" lvl="1" marL="914400" marR="0" rtl="0" algn="l">
              <a:lnSpc>
                <a:spcPct val="100000"/>
              </a:lnSpc>
              <a:spcBef>
                <a:spcPts val="600"/>
              </a:spcBef>
              <a:spcAft>
                <a:spcPts val="0"/>
              </a:spcAft>
              <a:buSzPct val="100000"/>
            </a:pPr>
            <a:r>
              <a:rPr lang="en" sz="2800"/>
              <a:t>(called “category partition testing”)</a:t>
            </a:r>
          </a:p>
        </p:txBody>
      </p:sp>
      <p:sp>
        <p:nvSpPr>
          <p:cNvPr id="317" name="Shape 3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Identify Constraints Among Choices</a:t>
            </a:r>
          </a:p>
        </p:txBody>
      </p:sp>
      <p:sp>
        <p:nvSpPr>
          <p:cNvPr id="323" name="Shape 323"/>
          <p:cNvSpPr txBox="1"/>
          <p:nvPr>
            <p:ph idx="1" type="body"/>
          </p:nvPr>
        </p:nvSpPr>
        <p:spPr>
          <a:xfrm>
            <a:off x="457200" y="1600200"/>
            <a:ext cx="8538599" cy="47223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Three types of constraint:</a:t>
            </a:r>
          </a:p>
          <a:p>
            <a:pPr indent="-228600" lvl="0" marL="457200" marR="0" rtl="0" algn="l">
              <a:lnSpc>
                <a:spcPct val="100000"/>
              </a:lnSpc>
              <a:spcBef>
                <a:spcPts val="600"/>
              </a:spcBef>
              <a:spcAft>
                <a:spcPts val="0"/>
              </a:spcAft>
            </a:pPr>
            <a:r>
              <a:rPr lang="en"/>
              <a:t>IF</a:t>
            </a:r>
          </a:p>
          <a:p>
            <a:pPr indent="-228600" lvl="1" marL="914400" marR="0" rtl="0" algn="l">
              <a:lnSpc>
                <a:spcPct val="100000"/>
              </a:lnSpc>
              <a:spcBef>
                <a:spcPts val="600"/>
              </a:spcBef>
              <a:spcAft>
                <a:spcPts val="0"/>
              </a:spcAft>
            </a:pPr>
            <a:r>
              <a:rPr lang="en"/>
              <a:t>This partition only needs to be considered if another property is true.</a:t>
            </a:r>
          </a:p>
          <a:p>
            <a:pPr indent="-228600" lvl="0" marL="457200" marR="0" rtl="0" algn="l">
              <a:lnSpc>
                <a:spcPct val="100000"/>
              </a:lnSpc>
              <a:spcBef>
                <a:spcPts val="600"/>
              </a:spcBef>
              <a:spcAft>
                <a:spcPts val="0"/>
              </a:spcAft>
            </a:pPr>
            <a:r>
              <a:rPr lang="en"/>
              <a:t>ERROR</a:t>
            </a:r>
          </a:p>
          <a:p>
            <a:pPr indent="-228600" lvl="1" marL="914400" marR="0" rtl="0" algn="l">
              <a:lnSpc>
                <a:spcPct val="100000"/>
              </a:lnSpc>
              <a:spcBef>
                <a:spcPts val="600"/>
              </a:spcBef>
              <a:spcAft>
                <a:spcPts val="0"/>
              </a:spcAft>
            </a:pPr>
            <a:r>
              <a:rPr lang="en"/>
              <a:t>This partition should cause a problem no matter what value the other input variables have.</a:t>
            </a:r>
          </a:p>
          <a:p>
            <a:pPr indent="-228600" lvl="0" marL="457200" marR="0" rtl="0" algn="l">
              <a:lnSpc>
                <a:spcPct val="100000"/>
              </a:lnSpc>
              <a:spcBef>
                <a:spcPts val="600"/>
              </a:spcBef>
              <a:spcAft>
                <a:spcPts val="0"/>
              </a:spcAft>
            </a:pPr>
            <a:r>
              <a:rPr lang="en"/>
              <a:t>SINGLE</a:t>
            </a:r>
          </a:p>
          <a:p>
            <a:pPr indent="-228600" lvl="1" marL="914400" marR="0" rtl="0" algn="l">
              <a:lnSpc>
                <a:spcPct val="100000"/>
              </a:lnSpc>
              <a:spcBef>
                <a:spcPts val="600"/>
              </a:spcBef>
              <a:spcAft>
                <a:spcPts val="0"/>
              </a:spcAft>
            </a:pPr>
            <a:r>
              <a:rPr lang="en"/>
              <a:t>Only a single test with this partition is needed.</a:t>
            </a:r>
          </a:p>
        </p:txBody>
      </p:sp>
      <p:sp>
        <p:nvSpPr>
          <p:cNvPr id="324" name="Shape 3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Constraint Example - Split</a:t>
            </a:r>
          </a:p>
        </p:txBody>
      </p:sp>
      <p:sp>
        <p:nvSpPr>
          <p:cNvPr id="330" name="Shape 330"/>
          <p:cNvSpPr txBox="1"/>
          <p:nvPr>
            <p:ph idx="1" type="body"/>
          </p:nvPr>
        </p:nvSpPr>
        <p:spPr>
          <a:xfrm>
            <a:off x="457200" y="1600200"/>
            <a:ext cx="8538599" cy="4722300"/>
          </a:xfrm>
          <a:prstGeom prst="rect">
            <a:avLst/>
          </a:prstGeom>
        </p:spPr>
        <p:txBody>
          <a:bodyPr anchorCtr="0" anchor="t" bIns="91425" lIns="91425" rIns="91425" tIns="91425">
            <a:noAutofit/>
          </a:bodyPr>
          <a:lstStyle/>
          <a:p>
            <a:pPr indent="0" marL="0" marR="0" rtl="0" algn="l">
              <a:lnSpc>
                <a:spcPct val="100000"/>
              </a:lnSpc>
              <a:spcBef>
                <a:spcPts val="600"/>
              </a:spcBef>
              <a:spcAft>
                <a:spcPts val="0"/>
              </a:spcAft>
              <a:buNone/>
            </a:pPr>
            <a:r>
              <a:rPr lang="en">
                <a:latin typeface="Courier New"/>
                <a:ea typeface="Courier New"/>
                <a:cs typeface="Courier New"/>
                <a:sym typeface="Courier New"/>
              </a:rPr>
              <a:t>substr(string str, int index)</a:t>
            </a:r>
          </a:p>
          <a:p>
            <a:pPr indent="0" marL="0" marR="0" rtl="0" algn="l">
              <a:lnSpc>
                <a:spcPct val="100000"/>
              </a:lnSpc>
              <a:spcBef>
                <a:spcPts val="600"/>
              </a:spcBef>
              <a:spcAft>
                <a:spcPts val="0"/>
              </a:spcAft>
              <a:buNone/>
            </a:pPr>
            <a:r>
              <a:t/>
            </a:r>
            <a:endParaRPr/>
          </a:p>
          <a:p>
            <a:pPr indent="0" marL="0" marR="0" rtl="0" algn="l">
              <a:lnSpc>
                <a:spcPct val="100000"/>
              </a:lnSpc>
              <a:spcBef>
                <a:spcPts val="600"/>
              </a:spcBef>
              <a:spcAft>
                <a:spcPts val="0"/>
              </a:spcAft>
              <a:buNone/>
            </a:pPr>
            <a:r>
              <a:rPr lang="en" u="sng"/>
              <a:t>Input str</a:t>
            </a:r>
            <a:r>
              <a:rPr lang="en" sz="1400" u="sng"/>
              <a:t> (combine a length and contents choice)</a:t>
            </a:r>
            <a:r>
              <a:rPr lang="en" u="sng"/>
              <a:t>	Input index</a:t>
            </a:r>
          </a:p>
          <a:p>
            <a:pPr indent="0" marL="0" marR="0" rtl="0" algn="l">
              <a:lnSpc>
                <a:spcPct val="100000"/>
              </a:lnSpc>
              <a:spcBef>
                <a:spcPts val="600"/>
              </a:spcBef>
              <a:spcAft>
                <a:spcPts val="0"/>
              </a:spcAft>
              <a:buNone/>
            </a:pPr>
            <a:r>
              <a:rPr lang="en" sz="2400"/>
              <a:t>length 0									value &lt;0</a:t>
            </a:r>
          </a:p>
          <a:p>
            <a:pPr indent="0" marL="0" marR="0" rtl="0" algn="l">
              <a:lnSpc>
                <a:spcPct val="100000"/>
              </a:lnSpc>
              <a:spcBef>
                <a:spcPts val="600"/>
              </a:spcBef>
              <a:spcAft>
                <a:spcPts val="0"/>
              </a:spcAft>
              <a:buNone/>
            </a:pPr>
            <a:r>
              <a:rPr lang="en" sz="2400"/>
              <a:t>length 1									value = 0</a:t>
            </a:r>
          </a:p>
          <a:p>
            <a:pPr indent="0" marL="0" marR="0" rtl="0" algn="l">
              <a:lnSpc>
                <a:spcPct val="100000"/>
              </a:lnSpc>
              <a:spcBef>
                <a:spcPts val="600"/>
              </a:spcBef>
              <a:spcAft>
                <a:spcPts val="0"/>
              </a:spcAft>
              <a:buNone/>
            </a:pPr>
            <a:r>
              <a:rPr lang="en" sz="2400"/>
              <a:t>length &gt;= 2								value = 1</a:t>
            </a:r>
          </a:p>
          <a:p>
            <a:pPr indent="0" marL="0" marR="0" rtl="0" algn="l">
              <a:lnSpc>
                <a:spcPct val="100000"/>
              </a:lnSpc>
              <a:spcBef>
                <a:spcPts val="600"/>
              </a:spcBef>
              <a:spcAft>
                <a:spcPts val="0"/>
              </a:spcAft>
              <a:buNone/>
            </a:pPr>
            <a:r>
              <a:rPr lang="en" sz="2400"/>
              <a:t>contains special characters			value &gt; 1</a:t>
            </a:r>
          </a:p>
          <a:p>
            <a:pPr indent="0" marL="0" marR="0" rtl="0" algn="l">
              <a:lnSpc>
                <a:spcPct val="100000"/>
              </a:lnSpc>
              <a:spcBef>
                <a:spcPts val="600"/>
              </a:spcBef>
              <a:spcAft>
                <a:spcPts val="0"/>
              </a:spcAft>
              <a:buNone/>
            </a:pPr>
            <a:r>
              <a:rPr lang="en" sz="2400"/>
              <a:t>contains lower case	only				value = MAXINT</a:t>
            </a:r>
          </a:p>
          <a:p>
            <a:pPr indent="0" lvl="0" marL="0" marR="0" rtl="0" algn="l">
              <a:lnSpc>
                <a:spcPct val="100000"/>
              </a:lnSpc>
              <a:spcBef>
                <a:spcPts val="600"/>
              </a:spcBef>
              <a:spcAft>
                <a:spcPts val="0"/>
              </a:spcAft>
              <a:buNone/>
            </a:pPr>
            <a:r>
              <a:rPr lang="en" sz="2400"/>
              <a:t>contains mixed case</a:t>
            </a:r>
          </a:p>
        </p:txBody>
      </p:sp>
      <p:sp>
        <p:nvSpPr>
          <p:cNvPr id="331" name="Shape 3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29</a:t>
            </a:r>
          </a:p>
        </p:txBody>
      </p:sp>
      <p:sp>
        <p:nvSpPr>
          <p:cNvPr id="332" name="Shape 332"/>
          <p:cNvSpPr/>
          <p:nvPr/>
        </p:nvSpPr>
        <p:spPr>
          <a:xfrm>
            <a:off x="1936200" y="3429000"/>
            <a:ext cx="1936199" cy="271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PROPERTY zeroLen</a:t>
            </a:r>
          </a:p>
        </p:txBody>
      </p:sp>
      <p:sp>
        <p:nvSpPr>
          <p:cNvPr id="333" name="Shape 333"/>
          <p:cNvSpPr/>
          <p:nvPr/>
        </p:nvSpPr>
        <p:spPr>
          <a:xfrm>
            <a:off x="4349975" y="4749025"/>
            <a:ext cx="1118700" cy="271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!zeroLen</a:t>
            </a:r>
          </a:p>
        </p:txBody>
      </p:sp>
      <p:sp>
        <p:nvSpPr>
          <p:cNvPr id="334" name="Shape 334"/>
          <p:cNvSpPr/>
          <p:nvPr/>
        </p:nvSpPr>
        <p:spPr>
          <a:xfrm>
            <a:off x="6911550" y="3429000"/>
            <a:ext cx="951600" cy="271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ERROR</a:t>
            </a:r>
          </a:p>
        </p:txBody>
      </p:sp>
      <p:sp>
        <p:nvSpPr>
          <p:cNvPr id="335" name="Shape 335"/>
          <p:cNvSpPr/>
          <p:nvPr/>
        </p:nvSpPr>
        <p:spPr>
          <a:xfrm>
            <a:off x="7966200" y="5157275"/>
            <a:ext cx="951600" cy="271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SINGLE</a:t>
            </a:r>
          </a:p>
        </p:txBody>
      </p:sp>
      <p:sp>
        <p:nvSpPr>
          <p:cNvPr id="336" name="Shape 336"/>
          <p:cNvSpPr/>
          <p:nvPr/>
        </p:nvSpPr>
        <p:spPr>
          <a:xfrm>
            <a:off x="4349975" y="5157275"/>
            <a:ext cx="1118700" cy="271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!zeroLen</a:t>
            </a:r>
          </a:p>
        </p:txBody>
      </p:sp>
      <p:sp>
        <p:nvSpPr>
          <p:cNvPr id="337" name="Shape 337"/>
          <p:cNvSpPr/>
          <p:nvPr/>
        </p:nvSpPr>
        <p:spPr>
          <a:xfrm>
            <a:off x="4349975" y="5565525"/>
            <a:ext cx="1118700" cy="271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!zeroLen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67" name="Shape 6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How to define and select requirements-based tests</a:t>
            </a:r>
          </a:p>
          <a:p>
            <a:pPr indent="-228600" lvl="1" marL="914400" marR="0" rtl="0" algn="l">
              <a:lnSpc>
                <a:spcPct val="100000"/>
              </a:lnSpc>
              <a:spcBef>
                <a:spcPts val="600"/>
              </a:spcBef>
              <a:spcAft>
                <a:spcPts val="0"/>
              </a:spcAft>
              <a:buClr>
                <a:schemeClr val="dk1"/>
              </a:buClr>
              <a:buSzPct val="100000"/>
              <a:buFont typeface="Arial"/>
            </a:pPr>
            <a:r>
              <a:rPr lang="en" sz="2800"/>
              <a:t>Choosing representative input values.</a:t>
            </a:r>
          </a:p>
          <a:p>
            <a:pPr indent="-228600" lvl="1" marL="914400" marR="0" rtl="0" algn="l">
              <a:lnSpc>
                <a:spcPct val="100000"/>
              </a:lnSpc>
              <a:spcBef>
                <a:spcPts val="600"/>
              </a:spcBef>
              <a:spcAft>
                <a:spcPts val="0"/>
              </a:spcAft>
              <a:buClr>
                <a:schemeClr val="dk1"/>
              </a:buClr>
              <a:buSzPct val="100000"/>
              <a:buFont typeface="Arial"/>
            </a:pPr>
            <a:r>
              <a:rPr lang="en" sz="2800"/>
              <a:t>Creating abstract test case “specifications”</a:t>
            </a:r>
          </a:p>
          <a:p>
            <a:pPr indent="-228600" lvl="1" marL="914400" marR="0" rtl="0" algn="l">
              <a:lnSpc>
                <a:spcPct val="100000"/>
              </a:lnSpc>
              <a:spcBef>
                <a:spcPts val="600"/>
              </a:spcBef>
              <a:spcAft>
                <a:spcPts val="0"/>
              </a:spcAft>
              <a:buClr>
                <a:schemeClr val="dk1"/>
              </a:buClr>
              <a:buSzPct val="100000"/>
              <a:buFont typeface="Arial"/>
            </a:pPr>
            <a:r>
              <a:rPr lang="en" sz="2800"/>
              <a:t>Filling in the concrete input values. </a:t>
            </a:r>
          </a:p>
        </p:txBody>
      </p:sp>
      <p:sp>
        <p:nvSpPr>
          <p:cNvPr id="68" name="Shape 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Generate Test Cases</a:t>
            </a:r>
          </a:p>
        </p:txBody>
      </p:sp>
      <p:sp>
        <p:nvSpPr>
          <p:cNvPr id="343" name="Shape 343"/>
          <p:cNvSpPr/>
          <p:nvPr/>
        </p:nvSpPr>
        <p:spPr>
          <a:xfrm>
            <a:off x="457200" y="1896800"/>
            <a:ext cx="2094299"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344" name="Shape 344"/>
          <p:cNvSpPr/>
          <p:nvPr/>
        </p:nvSpPr>
        <p:spPr>
          <a:xfrm>
            <a:off x="1705600" y="2887450"/>
            <a:ext cx="2094299"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345" name="Shape 345"/>
          <p:cNvCxnSpPr/>
          <p:nvPr/>
        </p:nvCxnSpPr>
        <p:spPr>
          <a:xfrm>
            <a:off x="967000" y="2602100"/>
            <a:ext cx="738599" cy="591900"/>
          </a:xfrm>
          <a:prstGeom prst="straightConnector1">
            <a:avLst/>
          </a:prstGeom>
          <a:noFill/>
          <a:ln cap="flat" cmpd="sng" w="19050">
            <a:solidFill>
              <a:schemeClr val="dk2"/>
            </a:solidFill>
            <a:prstDash val="solid"/>
            <a:round/>
            <a:headEnd len="lg" w="lg" type="none"/>
            <a:tailEnd len="lg" w="lg" type="triangle"/>
          </a:ln>
        </p:spPr>
      </p:cxnSp>
      <p:sp>
        <p:nvSpPr>
          <p:cNvPr id="346" name="Shape 346"/>
          <p:cNvSpPr txBox="1"/>
          <p:nvPr>
            <p:ph idx="1"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latin typeface="Courier New"/>
                <a:ea typeface="Courier New"/>
                <a:cs typeface="Courier New"/>
                <a:sym typeface="Courier New"/>
              </a:rPr>
              <a:t>substr(string str, int index)</a:t>
            </a:r>
          </a:p>
          <a:p>
            <a:pPr rtl="0">
              <a:spcBef>
                <a:spcPts val="0"/>
              </a:spcBef>
              <a:buNone/>
            </a:pPr>
            <a:r>
              <a:t/>
            </a:r>
            <a:endParaRPr sz="2000"/>
          </a:p>
          <a:p>
            <a:pPr rtl="0">
              <a:spcBef>
                <a:spcPts val="0"/>
              </a:spcBef>
              <a:buNone/>
            </a:pPr>
            <a:r>
              <a:rPr lang="en" sz="2000"/>
              <a:t>Specification: </a:t>
            </a:r>
          </a:p>
          <a:p>
            <a:pPr rtl="0">
              <a:spcBef>
                <a:spcPts val="0"/>
              </a:spcBef>
              <a:buNone/>
            </a:pPr>
            <a:r>
              <a:rPr lang="en" sz="2000">
                <a:latin typeface="Courier New"/>
                <a:ea typeface="Courier New"/>
                <a:cs typeface="Courier New"/>
                <a:sym typeface="Courier New"/>
              </a:rPr>
              <a:t>str:</a:t>
            </a:r>
            <a:r>
              <a:rPr lang="en" sz="2000"/>
              <a:t> length &gt;=2, contains special characters</a:t>
            </a:r>
          </a:p>
          <a:p>
            <a:pPr rtl="0">
              <a:spcBef>
                <a:spcPts val="0"/>
              </a:spcBef>
              <a:buNone/>
            </a:pPr>
            <a:r>
              <a:rPr lang="en" sz="2000">
                <a:latin typeface="Courier New"/>
                <a:ea typeface="Courier New"/>
                <a:cs typeface="Courier New"/>
                <a:sym typeface="Courier New"/>
              </a:rPr>
              <a:t>index:</a:t>
            </a:r>
            <a:r>
              <a:rPr lang="en" sz="2000"/>
              <a:t> value &gt; 0</a:t>
            </a:r>
          </a:p>
          <a:p>
            <a:pPr rtl="0">
              <a:spcBef>
                <a:spcPts val="0"/>
              </a:spcBef>
              <a:buNone/>
            </a:pPr>
            <a:r>
              <a:t/>
            </a:r>
            <a:endParaRPr sz="2000"/>
          </a:p>
          <a:p>
            <a:pPr rtl="0">
              <a:spcBef>
                <a:spcPts val="0"/>
              </a:spcBef>
              <a:buNone/>
            </a:pPr>
            <a:r>
              <a:rPr lang="en" sz="2000"/>
              <a:t>Test Case:</a:t>
            </a:r>
          </a:p>
          <a:p>
            <a:pPr rtl="0">
              <a:spcBef>
                <a:spcPts val="0"/>
              </a:spcBef>
              <a:buNone/>
            </a:pPr>
            <a:r>
              <a:rPr lang="en" sz="2000">
                <a:latin typeface="Courier New"/>
                <a:ea typeface="Courier New"/>
                <a:cs typeface="Courier New"/>
                <a:sym typeface="Courier New"/>
              </a:rPr>
              <a:t>str</a:t>
            </a:r>
            <a:r>
              <a:rPr lang="en" sz="2000"/>
              <a:t> = “ABCC!\n\t7”</a:t>
            </a:r>
          </a:p>
          <a:p>
            <a:pPr rtl="0">
              <a:spcBef>
                <a:spcPts val="0"/>
              </a:spcBef>
              <a:buNone/>
            </a:pPr>
            <a:r>
              <a:rPr lang="en" sz="2000">
                <a:latin typeface="Courier New"/>
                <a:ea typeface="Courier New"/>
                <a:cs typeface="Courier New"/>
                <a:sym typeface="Courier New"/>
              </a:rPr>
              <a:t>index</a:t>
            </a:r>
            <a:r>
              <a:rPr lang="en" sz="2000"/>
              <a:t>= 5</a:t>
            </a:r>
          </a:p>
          <a:p>
            <a:pPr lvl="0" rtl="0">
              <a:spcBef>
                <a:spcPts val="0"/>
              </a:spcBef>
              <a:buNone/>
            </a:pPr>
            <a:r>
              <a:t/>
            </a:r>
            <a:endParaRPr sz="2000"/>
          </a:p>
        </p:txBody>
      </p:sp>
      <p:sp>
        <p:nvSpPr>
          <p:cNvPr id="347" name="Shape 3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Boundary Values</a:t>
            </a:r>
          </a:p>
        </p:txBody>
      </p:sp>
      <p:sp>
        <p:nvSpPr>
          <p:cNvPr id="353" name="Shape 353"/>
          <p:cNvSpPr txBox="1"/>
          <p:nvPr>
            <p:ph idx="1" type="body"/>
          </p:nvPr>
        </p:nvSpPr>
        <p:spPr>
          <a:xfrm>
            <a:off x="457200" y="1600200"/>
            <a:ext cx="4302000"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Basic Idea:</a:t>
            </a:r>
          </a:p>
          <a:p>
            <a:pPr indent="-228600" lvl="0" marL="457200" marR="0" rtl="0" algn="l">
              <a:lnSpc>
                <a:spcPct val="100000"/>
              </a:lnSpc>
              <a:spcBef>
                <a:spcPts val="600"/>
              </a:spcBef>
              <a:spcAft>
                <a:spcPts val="0"/>
              </a:spcAft>
            </a:pPr>
            <a:r>
              <a:rPr lang="en"/>
              <a:t>Errors tend to occur at the boundary of a subdomain.</a:t>
            </a:r>
          </a:p>
          <a:p>
            <a:pPr indent="-228600" lvl="0" marL="457200" marR="0" rtl="0" algn="l">
              <a:lnSpc>
                <a:spcPct val="100000"/>
              </a:lnSpc>
              <a:spcBef>
                <a:spcPts val="600"/>
              </a:spcBef>
              <a:spcAft>
                <a:spcPts val="0"/>
              </a:spcAft>
            </a:pPr>
            <a:r>
              <a:rPr lang="en"/>
              <a:t>Remember to select inputs from those boundaries.</a:t>
            </a:r>
          </a:p>
        </p:txBody>
      </p:sp>
      <p:sp>
        <p:nvSpPr>
          <p:cNvPr id="354" name="Shape 3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31</a:t>
            </a:r>
          </a:p>
        </p:txBody>
      </p:sp>
      <p:sp>
        <p:nvSpPr>
          <p:cNvPr id="355" name="Shape 355"/>
          <p:cNvSpPr/>
          <p:nvPr/>
        </p:nvSpPr>
        <p:spPr>
          <a:xfrm>
            <a:off x="4715700" y="1812900"/>
            <a:ext cx="4428299" cy="45422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56" name="Shape 356"/>
          <p:cNvSpPr/>
          <p:nvPr/>
        </p:nvSpPr>
        <p:spPr>
          <a:xfrm>
            <a:off x="5533200" y="3667175"/>
            <a:ext cx="221699" cy="271499"/>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57" name="Shape 357"/>
          <p:cNvSpPr/>
          <p:nvPr/>
        </p:nvSpPr>
        <p:spPr>
          <a:xfrm>
            <a:off x="5311500" y="3667175"/>
            <a:ext cx="221699" cy="271499"/>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58" name="Shape 358"/>
          <p:cNvSpPr/>
          <p:nvPr/>
        </p:nvSpPr>
        <p:spPr>
          <a:xfrm>
            <a:off x="8238000" y="5478100"/>
            <a:ext cx="221699" cy="271499"/>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59" name="Shape 359"/>
          <p:cNvSpPr/>
          <p:nvPr/>
        </p:nvSpPr>
        <p:spPr>
          <a:xfrm>
            <a:off x="8237987" y="5219962"/>
            <a:ext cx="221699" cy="271499"/>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60" name="Shape 360"/>
          <p:cNvSpPr/>
          <p:nvPr/>
        </p:nvSpPr>
        <p:spPr>
          <a:xfrm>
            <a:off x="8032500" y="5478100"/>
            <a:ext cx="221699" cy="271499"/>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61" name="Shape 361"/>
          <p:cNvCxnSpPr>
            <a:stCxn id="355" idx="0"/>
          </p:cNvCxnSpPr>
          <p:nvPr/>
        </p:nvCxnSpPr>
        <p:spPr>
          <a:xfrm>
            <a:off x="6929849" y="1812900"/>
            <a:ext cx="0" cy="4542300"/>
          </a:xfrm>
          <a:prstGeom prst="straightConnector1">
            <a:avLst/>
          </a:prstGeom>
          <a:noFill/>
          <a:ln cap="flat" cmpd="sng" w="19050">
            <a:solidFill>
              <a:schemeClr val="dk2"/>
            </a:solidFill>
            <a:prstDash val="dash"/>
            <a:round/>
            <a:headEnd len="lg" w="lg" type="none"/>
            <a:tailEnd len="lg" w="lg" type="none"/>
          </a:ln>
        </p:spPr>
      </p:cxnSp>
      <p:cxnSp>
        <p:nvCxnSpPr>
          <p:cNvPr id="362" name="Shape 362"/>
          <p:cNvCxnSpPr>
            <a:endCxn id="355" idx="3"/>
          </p:cNvCxnSpPr>
          <p:nvPr/>
        </p:nvCxnSpPr>
        <p:spPr>
          <a:xfrm>
            <a:off x="4715700" y="4084049"/>
            <a:ext cx="4428300" cy="0"/>
          </a:xfrm>
          <a:prstGeom prst="straightConnector1">
            <a:avLst/>
          </a:prstGeom>
          <a:noFill/>
          <a:ln cap="flat" cmpd="sng" w="19050">
            <a:solidFill>
              <a:schemeClr val="dk2"/>
            </a:solidFill>
            <a:prstDash val="dash"/>
            <a:round/>
            <a:headEnd len="lg" w="lg" type="none"/>
            <a:tailEnd len="lg" w="lg" type="none"/>
          </a:ln>
        </p:spPr>
      </p:cxnSp>
      <p:cxnSp>
        <p:nvCxnSpPr>
          <p:cNvPr id="363" name="Shape 363"/>
          <p:cNvCxnSpPr>
            <a:stCxn id="355" idx="1"/>
            <a:endCxn id="355" idx="0"/>
          </p:cNvCxnSpPr>
          <p:nvPr/>
        </p:nvCxnSpPr>
        <p:spPr>
          <a:xfrm flipH="1" rot="10800000">
            <a:off x="4715700" y="1813049"/>
            <a:ext cx="2214000" cy="2271000"/>
          </a:xfrm>
          <a:prstGeom prst="straightConnector1">
            <a:avLst/>
          </a:prstGeom>
          <a:noFill/>
          <a:ln cap="flat" cmpd="sng" w="19050">
            <a:solidFill>
              <a:schemeClr val="dk2"/>
            </a:solidFill>
            <a:prstDash val="dash"/>
            <a:round/>
            <a:headEnd len="lg" w="lg" type="none"/>
            <a:tailEnd len="lg" w="lg" type="none"/>
          </a:ln>
        </p:spPr>
      </p:cxnSp>
      <p:cxnSp>
        <p:nvCxnSpPr>
          <p:cNvPr id="364" name="Shape 364"/>
          <p:cNvCxnSpPr>
            <a:stCxn id="355" idx="0"/>
          </p:cNvCxnSpPr>
          <p:nvPr/>
        </p:nvCxnSpPr>
        <p:spPr>
          <a:xfrm>
            <a:off x="6929849" y="1812900"/>
            <a:ext cx="2214000" cy="2271300"/>
          </a:xfrm>
          <a:prstGeom prst="straightConnector1">
            <a:avLst/>
          </a:prstGeom>
          <a:noFill/>
          <a:ln cap="flat" cmpd="sng" w="19050">
            <a:solidFill>
              <a:schemeClr val="dk2"/>
            </a:solidFill>
            <a:prstDash val="dash"/>
            <a:round/>
            <a:headEnd len="lg" w="lg" type="none"/>
            <a:tailEnd len="lg" w="lg" type="none"/>
          </a:ln>
        </p:spPr>
      </p:cxnSp>
      <p:cxnSp>
        <p:nvCxnSpPr>
          <p:cNvPr id="365" name="Shape 365"/>
          <p:cNvCxnSpPr>
            <a:stCxn id="355" idx="3"/>
            <a:endCxn id="355" idx="2"/>
          </p:cNvCxnSpPr>
          <p:nvPr/>
        </p:nvCxnSpPr>
        <p:spPr>
          <a:xfrm flipH="1">
            <a:off x="6929999" y="4084049"/>
            <a:ext cx="2214000" cy="2271000"/>
          </a:xfrm>
          <a:prstGeom prst="straightConnector1">
            <a:avLst/>
          </a:prstGeom>
          <a:noFill/>
          <a:ln cap="flat" cmpd="sng" w="19050">
            <a:solidFill>
              <a:schemeClr val="dk2"/>
            </a:solidFill>
            <a:prstDash val="dash"/>
            <a:round/>
            <a:headEnd len="lg" w="lg" type="none"/>
            <a:tailEnd len="lg" w="lg" type="none"/>
          </a:ln>
        </p:spPr>
      </p:cxnSp>
      <p:cxnSp>
        <p:nvCxnSpPr>
          <p:cNvPr id="366" name="Shape 366"/>
          <p:cNvCxnSpPr>
            <a:stCxn id="355" idx="1"/>
          </p:cNvCxnSpPr>
          <p:nvPr/>
        </p:nvCxnSpPr>
        <p:spPr>
          <a:xfrm>
            <a:off x="4715700" y="4084049"/>
            <a:ext cx="2214000" cy="2271300"/>
          </a:xfrm>
          <a:prstGeom prst="straightConnector1">
            <a:avLst/>
          </a:prstGeom>
          <a:noFill/>
          <a:ln cap="flat" cmpd="sng" w="19050">
            <a:solidFill>
              <a:schemeClr val="dk2"/>
            </a:solidFill>
            <a:prstDash val="dash"/>
            <a:round/>
            <a:headEnd len="lg" w="lg" type="none"/>
            <a:tailEnd len="lg" w="lg" type="none"/>
          </a:ln>
        </p:spPr>
      </p:cxnSp>
      <p:cxnSp>
        <p:nvCxnSpPr>
          <p:cNvPr id="367" name="Shape 367"/>
          <p:cNvCxnSpPr>
            <a:stCxn id="355" idx="1"/>
          </p:cNvCxnSpPr>
          <p:nvPr/>
        </p:nvCxnSpPr>
        <p:spPr>
          <a:xfrm flipH="1" rot="10800000">
            <a:off x="4715700" y="2773649"/>
            <a:ext cx="2172600" cy="1310400"/>
          </a:xfrm>
          <a:prstGeom prst="straightConnector1">
            <a:avLst/>
          </a:prstGeom>
          <a:noFill/>
          <a:ln cap="flat" cmpd="sng" w="19050">
            <a:solidFill>
              <a:schemeClr val="dk2"/>
            </a:solidFill>
            <a:prstDash val="dash"/>
            <a:round/>
            <a:headEnd len="lg" w="lg" type="none"/>
            <a:tailEnd len="lg" w="lg" type="none"/>
          </a:ln>
        </p:spPr>
      </p:cxnSp>
      <p:cxnSp>
        <p:nvCxnSpPr>
          <p:cNvPr id="368" name="Shape 368"/>
          <p:cNvCxnSpPr/>
          <p:nvPr/>
        </p:nvCxnSpPr>
        <p:spPr>
          <a:xfrm flipH="1">
            <a:off x="6149249" y="2803175"/>
            <a:ext cx="694800" cy="2704800"/>
          </a:xfrm>
          <a:prstGeom prst="straightConnector1">
            <a:avLst/>
          </a:prstGeom>
          <a:noFill/>
          <a:ln cap="flat" cmpd="sng" w="19050">
            <a:solidFill>
              <a:schemeClr val="dk2"/>
            </a:solidFill>
            <a:prstDash val="dash"/>
            <a:round/>
            <a:headEnd len="lg" w="lg" type="none"/>
            <a:tailEnd len="lg" w="lg" type="none"/>
          </a:ln>
        </p:spPr>
      </p:cxn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Choosing Test Case Values</a:t>
            </a:r>
          </a:p>
        </p:txBody>
      </p:sp>
      <p:sp>
        <p:nvSpPr>
          <p:cNvPr id="374" name="Shape 374"/>
          <p:cNvSpPr txBox="1"/>
          <p:nvPr>
            <p:ph idx="1" type="body"/>
          </p:nvPr>
        </p:nvSpPr>
        <p:spPr>
          <a:xfrm>
            <a:off x="457200" y="1600200"/>
            <a:ext cx="8460599" cy="933599"/>
          </a:xfrm>
          <a:prstGeom prst="rect">
            <a:avLst/>
          </a:prstGeom>
        </p:spPr>
        <p:txBody>
          <a:bodyPr anchorCtr="0" anchor="t" bIns="91425" lIns="91425" rIns="91425" tIns="91425">
            <a:noAutofit/>
          </a:bodyPr>
          <a:lstStyle/>
          <a:p>
            <a:pPr rtl="0">
              <a:spcBef>
                <a:spcPts val="0"/>
              </a:spcBef>
              <a:buNone/>
            </a:pPr>
            <a:r>
              <a:rPr lang="en" sz="2400"/>
              <a:t>Choose test case values at the boundary (and typical) values for each partition.</a:t>
            </a:r>
          </a:p>
          <a:p>
            <a:pPr indent="-228600" lvl="0" marL="457200" rtl="0">
              <a:spcBef>
                <a:spcPts val="0"/>
              </a:spcBef>
              <a:buSzPct val="100000"/>
            </a:pPr>
            <a:r>
              <a:rPr lang="en" sz="2400"/>
              <a:t>If an input is intended to be a 5-digit integer between 10000 and 99999, you want partitions:</a:t>
            </a:r>
          </a:p>
          <a:p>
            <a:pPr indent="457200" lvl="0" rtl="0">
              <a:spcBef>
                <a:spcPts val="0"/>
              </a:spcBef>
              <a:buClr>
                <a:schemeClr val="dk1"/>
              </a:buClr>
              <a:buSzPct val="45833"/>
              <a:buFont typeface="Arial"/>
              <a:buNone/>
            </a:pPr>
            <a:r>
              <a:rPr b="1" lang="en" sz="2400"/>
              <a:t>&lt;10000, 10000-99999, &gt;100000</a:t>
            </a:r>
          </a:p>
          <a:p>
            <a:pPr lvl="0" rtl="0">
              <a:spcBef>
                <a:spcPts val="0"/>
              </a:spcBef>
              <a:buNone/>
            </a:pPr>
            <a:r>
              <a:t/>
            </a:r>
            <a:endParaRPr sz="2400">
              <a:latin typeface="Courier New"/>
              <a:ea typeface="Courier New"/>
              <a:cs typeface="Courier New"/>
              <a:sym typeface="Courier New"/>
            </a:endParaRPr>
          </a:p>
        </p:txBody>
      </p:sp>
      <p:sp>
        <p:nvSpPr>
          <p:cNvPr id="375" name="Shape 375"/>
          <p:cNvSpPr/>
          <p:nvPr/>
        </p:nvSpPr>
        <p:spPr>
          <a:xfrm>
            <a:off x="503800" y="3979075"/>
            <a:ext cx="380400"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0</a:t>
            </a:r>
          </a:p>
        </p:txBody>
      </p:sp>
      <p:sp>
        <p:nvSpPr>
          <p:cNvPr id="376" name="Shape 376"/>
          <p:cNvSpPr/>
          <p:nvPr/>
        </p:nvSpPr>
        <p:spPr>
          <a:xfrm>
            <a:off x="1088050" y="3979075"/>
            <a:ext cx="608400"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5000</a:t>
            </a:r>
          </a:p>
        </p:txBody>
      </p:sp>
      <p:sp>
        <p:nvSpPr>
          <p:cNvPr id="377" name="Shape 377"/>
          <p:cNvSpPr/>
          <p:nvPr/>
        </p:nvSpPr>
        <p:spPr>
          <a:xfrm>
            <a:off x="1847100" y="3979075"/>
            <a:ext cx="608400"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9999</a:t>
            </a:r>
          </a:p>
        </p:txBody>
      </p:sp>
      <p:cxnSp>
        <p:nvCxnSpPr>
          <p:cNvPr id="378" name="Shape 378"/>
          <p:cNvCxnSpPr>
            <a:stCxn id="375" idx="0"/>
          </p:cNvCxnSpPr>
          <p:nvPr/>
        </p:nvCxnSpPr>
        <p:spPr>
          <a:xfrm flipH="1" rot="10800000">
            <a:off x="694000" y="3711775"/>
            <a:ext cx="714600" cy="267300"/>
          </a:xfrm>
          <a:prstGeom prst="straightConnector1">
            <a:avLst/>
          </a:prstGeom>
          <a:noFill/>
          <a:ln cap="flat" cmpd="sng" w="19050">
            <a:solidFill>
              <a:schemeClr val="dk2"/>
            </a:solidFill>
            <a:prstDash val="solid"/>
            <a:round/>
            <a:headEnd len="lg" w="lg" type="none"/>
            <a:tailEnd len="lg" w="lg" type="triangle"/>
          </a:ln>
        </p:spPr>
      </p:cxnSp>
      <p:cxnSp>
        <p:nvCxnSpPr>
          <p:cNvPr id="379" name="Shape 379"/>
          <p:cNvCxnSpPr>
            <a:stCxn id="376" idx="0"/>
          </p:cNvCxnSpPr>
          <p:nvPr/>
        </p:nvCxnSpPr>
        <p:spPr>
          <a:xfrm flipH="1" rot="10800000">
            <a:off x="1392250" y="3732175"/>
            <a:ext cx="150000" cy="246900"/>
          </a:xfrm>
          <a:prstGeom prst="straightConnector1">
            <a:avLst/>
          </a:prstGeom>
          <a:noFill/>
          <a:ln cap="flat" cmpd="sng" w="19050">
            <a:solidFill>
              <a:schemeClr val="dk2"/>
            </a:solidFill>
            <a:prstDash val="solid"/>
            <a:round/>
            <a:headEnd len="lg" w="lg" type="none"/>
            <a:tailEnd len="lg" w="lg" type="triangle"/>
          </a:ln>
        </p:spPr>
      </p:cxnSp>
      <p:cxnSp>
        <p:nvCxnSpPr>
          <p:cNvPr id="380" name="Shape 380"/>
          <p:cNvCxnSpPr>
            <a:stCxn id="377" idx="0"/>
          </p:cNvCxnSpPr>
          <p:nvPr/>
        </p:nvCxnSpPr>
        <p:spPr>
          <a:xfrm rot="10800000">
            <a:off x="1737600" y="3752875"/>
            <a:ext cx="413700" cy="226200"/>
          </a:xfrm>
          <a:prstGeom prst="straightConnector1">
            <a:avLst/>
          </a:prstGeom>
          <a:noFill/>
          <a:ln cap="flat" cmpd="sng" w="19050">
            <a:solidFill>
              <a:schemeClr val="dk2"/>
            </a:solidFill>
            <a:prstDash val="solid"/>
            <a:round/>
            <a:headEnd len="lg" w="lg" type="none"/>
            <a:tailEnd len="lg" w="lg" type="triangle"/>
          </a:ln>
        </p:spPr>
      </p:cxnSp>
      <p:sp>
        <p:nvSpPr>
          <p:cNvPr id="381" name="Shape 381"/>
          <p:cNvSpPr/>
          <p:nvPr/>
        </p:nvSpPr>
        <p:spPr>
          <a:xfrm>
            <a:off x="1967100" y="4768950"/>
            <a:ext cx="714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10000</a:t>
            </a:r>
          </a:p>
        </p:txBody>
      </p:sp>
      <p:sp>
        <p:nvSpPr>
          <p:cNvPr id="382" name="Shape 382"/>
          <p:cNvSpPr/>
          <p:nvPr/>
        </p:nvSpPr>
        <p:spPr>
          <a:xfrm>
            <a:off x="2829925" y="4768950"/>
            <a:ext cx="714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50000</a:t>
            </a:r>
          </a:p>
        </p:txBody>
      </p:sp>
      <p:sp>
        <p:nvSpPr>
          <p:cNvPr id="383" name="Shape 383"/>
          <p:cNvSpPr/>
          <p:nvPr/>
        </p:nvSpPr>
        <p:spPr>
          <a:xfrm>
            <a:off x="3644600" y="4768950"/>
            <a:ext cx="714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99999</a:t>
            </a:r>
          </a:p>
        </p:txBody>
      </p:sp>
      <p:cxnSp>
        <p:nvCxnSpPr>
          <p:cNvPr id="384" name="Shape 384"/>
          <p:cNvCxnSpPr>
            <a:stCxn id="381" idx="0"/>
          </p:cNvCxnSpPr>
          <p:nvPr/>
        </p:nvCxnSpPr>
        <p:spPr>
          <a:xfrm flipH="1" rot="10800000">
            <a:off x="2324399" y="3773550"/>
            <a:ext cx="534000" cy="995400"/>
          </a:xfrm>
          <a:prstGeom prst="straightConnector1">
            <a:avLst/>
          </a:prstGeom>
          <a:noFill/>
          <a:ln cap="flat" cmpd="sng" w="19050">
            <a:solidFill>
              <a:schemeClr val="dk2"/>
            </a:solidFill>
            <a:prstDash val="solid"/>
            <a:round/>
            <a:headEnd len="lg" w="lg" type="none"/>
            <a:tailEnd len="lg" w="lg" type="triangle"/>
          </a:ln>
        </p:spPr>
      </p:cxnSp>
      <p:cxnSp>
        <p:nvCxnSpPr>
          <p:cNvPr id="385" name="Shape 385"/>
          <p:cNvCxnSpPr>
            <a:stCxn id="382" idx="0"/>
          </p:cNvCxnSpPr>
          <p:nvPr/>
        </p:nvCxnSpPr>
        <p:spPr>
          <a:xfrm rot="10800000">
            <a:off x="3094824" y="3824850"/>
            <a:ext cx="92400" cy="944100"/>
          </a:xfrm>
          <a:prstGeom prst="straightConnector1">
            <a:avLst/>
          </a:prstGeom>
          <a:noFill/>
          <a:ln cap="flat" cmpd="sng" w="19050">
            <a:solidFill>
              <a:schemeClr val="dk2"/>
            </a:solidFill>
            <a:prstDash val="solid"/>
            <a:round/>
            <a:headEnd len="lg" w="lg" type="none"/>
            <a:tailEnd len="lg" w="lg" type="triangle"/>
          </a:ln>
        </p:spPr>
      </p:cxnSp>
      <p:cxnSp>
        <p:nvCxnSpPr>
          <p:cNvPr id="386" name="Shape 386"/>
          <p:cNvCxnSpPr>
            <a:stCxn id="383" idx="0"/>
          </p:cNvCxnSpPr>
          <p:nvPr/>
        </p:nvCxnSpPr>
        <p:spPr>
          <a:xfrm rot="10800000">
            <a:off x="3454699" y="3804150"/>
            <a:ext cx="547200" cy="964800"/>
          </a:xfrm>
          <a:prstGeom prst="straightConnector1">
            <a:avLst/>
          </a:prstGeom>
          <a:noFill/>
          <a:ln cap="flat" cmpd="sng" w="19050">
            <a:solidFill>
              <a:schemeClr val="dk2"/>
            </a:solidFill>
            <a:prstDash val="solid"/>
            <a:round/>
            <a:headEnd len="lg" w="lg" type="none"/>
            <a:tailEnd len="lg" w="lg" type="triangle"/>
          </a:ln>
        </p:spPr>
      </p:cxnSp>
      <p:sp>
        <p:nvSpPr>
          <p:cNvPr id="387" name="Shape 387"/>
          <p:cNvSpPr/>
          <p:nvPr/>
        </p:nvSpPr>
        <p:spPr>
          <a:xfrm>
            <a:off x="4188050" y="3979075"/>
            <a:ext cx="885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100000</a:t>
            </a:r>
          </a:p>
        </p:txBody>
      </p:sp>
      <p:sp>
        <p:nvSpPr>
          <p:cNvPr id="388" name="Shape 388"/>
          <p:cNvSpPr/>
          <p:nvPr/>
        </p:nvSpPr>
        <p:spPr>
          <a:xfrm>
            <a:off x="5222025" y="3979075"/>
            <a:ext cx="885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150000</a:t>
            </a:r>
          </a:p>
        </p:txBody>
      </p:sp>
      <p:sp>
        <p:nvSpPr>
          <p:cNvPr id="389" name="Shape 389"/>
          <p:cNvSpPr/>
          <p:nvPr/>
        </p:nvSpPr>
        <p:spPr>
          <a:xfrm>
            <a:off x="6256000" y="3979075"/>
            <a:ext cx="885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max int</a:t>
            </a:r>
          </a:p>
        </p:txBody>
      </p:sp>
      <p:cxnSp>
        <p:nvCxnSpPr>
          <p:cNvPr id="390" name="Shape 390"/>
          <p:cNvCxnSpPr>
            <a:stCxn id="387" idx="0"/>
          </p:cNvCxnSpPr>
          <p:nvPr/>
        </p:nvCxnSpPr>
        <p:spPr>
          <a:xfrm flipH="1" rot="10800000">
            <a:off x="4630849" y="3742675"/>
            <a:ext cx="181200" cy="236400"/>
          </a:xfrm>
          <a:prstGeom prst="straightConnector1">
            <a:avLst/>
          </a:prstGeom>
          <a:noFill/>
          <a:ln cap="flat" cmpd="sng" w="19050">
            <a:solidFill>
              <a:schemeClr val="dk2"/>
            </a:solidFill>
            <a:prstDash val="solid"/>
            <a:round/>
            <a:headEnd len="lg" w="lg" type="none"/>
            <a:tailEnd len="lg" w="lg" type="triangle"/>
          </a:ln>
        </p:spPr>
      </p:cxnSp>
      <p:cxnSp>
        <p:nvCxnSpPr>
          <p:cNvPr id="391" name="Shape 391"/>
          <p:cNvCxnSpPr>
            <a:stCxn id="388" idx="0"/>
          </p:cNvCxnSpPr>
          <p:nvPr/>
        </p:nvCxnSpPr>
        <p:spPr>
          <a:xfrm rot="10800000">
            <a:off x="4955924" y="3783775"/>
            <a:ext cx="708900" cy="195300"/>
          </a:xfrm>
          <a:prstGeom prst="straightConnector1">
            <a:avLst/>
          </a:prstGeom>
          <a:noFill/>
          <a:ln cap="flat" cmpd="sng" w="19050">
            <a:solidFill>
              <a:schemeClr val="dk2"/>
            </a:solidFill>
            <a:prstDash val="solid"/>
            <a:round/>
            <a:headEnd len="lg" w="lg" type="none"/>
            <a:tailEnd len="lg" w="lg" type="triangle"/>
          </a:ln>
        </p:spPr>
      </p:cxnSp>
      <p:cxnSp>
        <p:nvCxnSpPr>
          <p:cNvPr id="392" name="Shape 392"/>
          <p:cNvCxnSpPr>
            <a:stCxn id="389" idx="0"/>
          </p:cNvCxnSpPr>
          <p:nvPr/>
        </p:nvCxnSpPr>
        <p:spPr>
          <a:xfrm rot="10800000">
            <a:off x="5346699" y="3742675"/>
            <a:ext cx="1352100" cy="236400"/>
          </a:xfrm>
          <a:prstGeom prst="straightConnector1">
            <a:avLst/>
          </a:prstGeom>
          <a:noFill/>
          <a:ln cap="flat" cmpd="sng" w="19050">
            <a:solidFill>
              <a:schemeClr val="dk2"/>
            </a:solidFill>
            <a:prstDash val="solid"/>
            <a:round/>
            <a:headEnd len="lg" w="lg" type="none"/>
            <a:tailEnd len="lg" w="lg" type="triangle"/>
          </a:ln>
        </p:spPr>
      </p:cxnSp>
      <p:sp>
        <p:nvSpPr>
          <p:cNvPr id="393" name="Shape 3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Cost of Test Scaffolding</a:t>
            </a:r>
          </a:p>
        </p:txBody>
      </p:sp>
      <p:sp>
        <p:nvSpPr>
          <p:cNvPr id="399" name="Shape 399"/>
          <p:cNvSpPr txBox="1"/>
          <p:nvPr>
            <p:ph idx="1" type="body"/>
          </p:nvPr>
        </p:nvSpPr>
        <p:spPr>
          <a:xfrm>
            <a:off x="457200" y="1600200"/>
            <a:ext cx="8538599" cy="47223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Each test case specification must be converted into one or more concrete tests, and checked for correctness.</a:t>
            </a:r>
          </a:p>
          <a:p>
            <a:pPr indent="-228600" lvl="0" marL="457200" marR="0" rtl="0" algn="l">
              <a:lnSpc>
                <a:spcPct val="100000"/>
              </a:lnSpc>
              <a:spcBef>
                <a:spcPts val="600"/>
              </a:spcBef>
              <a:spcAft>
                <a:spcPts val="0"/>
              </a:spcAft>
            </a:pPr>
            <a:r>
              <a:rPr lang="en"/>
              <a:t>This requires writing code to execute the test and system.</a:t>
            </a:r>
          </a:p>
          <a:p>
            <a:pPr indent="-228600" lvl="1" marL="914400" marR="0" rtl="0" algn="l">
              <a:lnSpc>
                <a:spcPct val="100000"/>
              </a:lnSpc>
              <a:spcBef>
                <a:spcPts val="600"/>
              </a:spcBef>
              <a:spcAft>
                <a:spcPts val="0"/>
              </a:spcAft>
            </a:pPr>
            <a:r>
              <a:rPr lang="en"/>
              <a:t>If generic code can be written once and used for all tests, then a combinatorial approach may be affordable. </a:t>
            </a:r>
          </a:p>
          <a:p>
            <a:pPr indent="-228600" lvl="1" marL="914400" marR="0" rtl="0" algn="l">
              <a:lnSpc>
                <a:spcPct val="100000"/>
              </a:lnSpc>
              <a:spcBef>
                <a:spcPts val="600"/>
              </a:spcBef>
              <a:spcAft>
                <a:spcPts val="0"/>
              </a:spcAft>
            </a:pPr>
            <a:r>
              <a:rPr lang="en"/>
              <a:t>If all test code must be written by hand, then care must be invested in choosing a subset of test specifications that is realistic and powerful.</a:t>
            </a:r>
          </a:p>
        </p:txBody>
      </p:sp>
      <p:sp>
        <p:nvSpPr>
          <p:cNvPr id="400" name="Shape 4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GRADS Partitioning</a:t>
            </a:r>
          </a:p>
        </p:txBody>
      </p:sp>
      <p:sp>
        <p:nvSpPr>
          <p:cNvPr id="406" name="Shape 40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lvl="0" marL="0" rtl="0">
              <a:lnSpc>
                <a:spcPct val="115000"/>
              </a:lnSpc>
              <a:spcBef>
                <a:spcPts val="0"/>
              </a:spcBef>
              <a:buNone/>
            </a:pPr>
            <a:r>
              <a:rPr lang="en"/>
              <a:t>Consider the GRADS system you are designing for your homework.</a:t>
            </a:r>
          </a:p>
          <a:p>
            <a:pPr indent="-406400" lvl="0" marL="457200" rtl="0">
              <a:lnSpc>
                <a:spcPct val="115000"/>
              </a:lnSpc>
              <a:spcBef>
                <a:spcPts val="0"/>
              </a:spcBef>
              <a:buSzPct val="100000"/>
              <a:buAutoNum type="arabicPeriod"/>
            </a:pPr>
            <a:r>
              <a:rPr b="1" lang="en" sz="2800"/>
              <a:t>What are the independently testable features of GRADS?</a:t>
            </a:r>
          </a:p>
          <a:p>
            <a:pPr indent="-406400" lvl="0" marL="457200" rtl="0">
              <a:lnSpc>
                <a:spcPct val="115000"/>
              </a:lnSpc>
              <a:spcBef>
                <a:spcPts val="0"/>
              </a:spcBef>
              <a:buSzPct val="100000"/>
              <a:buAutoNum type="arabicPeriod"/>
            </a:pPr>
            <a:r>
              <a:rPr b="1" lang="en" sz="2800"/>
              <a:t>Choose one - how would you partition the input domain? Define the inputs and outputs for at least one of the independently testable features and identify partitions for each input.</a:t>
            </a:r>
          </a:p>
        </p:txBody>
      </p:sp>
      <p:sp>
        <p:nvSpPr>
          <p:cNvPr id="407" name="Shape 4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GRADS Partitioning</a:t>
            </a:r>
          </a:p>
        </p:txBody>
      </p:sp>
      <p:sp>
        <p:nvSpPr>
          <p:cNvPr id="413" name="Shape 413"/>
          <p:cNvSpPr txBox="1"/>
          <p:nvPr>
            <p:ph idx="1" type="body"/>
          </p:nvPr>
        </p:nvSpPr>
        <p:spPr>
          <a:xfrm>
            <a:off x="457200" y="1600200"/>
            <a:ext cx="8538599" cy="1692599"/>
          </a:xfrm>
          <a:prstGeom prst="rect">
            <a:avLst/>
          </a:prstGeom>
        </p:spPr>
        <p:txBody>
          <a:bodyPr anchorCtr="0" anchor="t" bIns="91425" lIns="91425" rIns="91425" tIns="91425">
            <a:noAutofit/>
          </a:bodyPr>
          <a:lstStyle/>
          <a:p>
            <a:pPr indent="-406400" lvl="0" marL="457200" rtl="0">
              <a:lnSpc>
                <a:spcPct val="115000"/>
              </a:lnSpc>
              <a:spcBef>
                <a:spcPts val="0"/>
              </a:spcBef>
              <a:buSzPct val="100000"/>
              <a:buAutoNum type="arabicPeriod"/>
            </a:pPr>
            <a:r>
              <a:rPr b="1" lang="en" sz="2800"/>
              <a:t>How would you partition the GRADS functionality? What are the independently testable features?</a:t>
            </a:r>
          </a:p>
          <a:p>
            <a:pPr rtl="0">
              <a:lnSpc>
                <a:spcPct val="115000"/>
              </a:lnSpc>
              <a:spcBef>
                <a:spcPts val="0"/>
              </a:spcBef>
              <a:buNone/>
            </a:pPr>
            <a:r>
              <a:t/>
            </a:r>
            <a:endParaRPr b="1" sz="2800"/>
          </a:p>
          <a:p>
            <a:pPr rtl="0">
              <a:lnSpc>
                <a:spcPct val="115000"/>
              </a:lnSpc>
              <a:spcBef>
                <a:spcPts val="0"/>
              </a:spcBef>
              <a:buNone/>
            </a:pPr>
            <a:r>
              <a:t/>
            </a:r>
            <a:endParaRPr b="1" sz="2800"/>
          </a:p>
          <a:p>
            <a:pPr lvl="0" rtl="0">
              <a:lnSpc>
                <a:spcPct val="115000"/>
              </a:lnSpc>
              <a:spcBef>
                <a:spcPts val="0"/>
              </a:spcBef>
              <a:buNone/>
            </a:pPr>
            <a:r>
              <a:t/>
            </a:r>
            <a:endParaRPr sz="2800"/>
          </a:p>
        </p:txBody>
      </p:sp>
      <p:sp>
        <p:nvSpPr>
          <p:cNvPr id="414" name="Shape 414"/>
          <p:cNvSpPr txBox="1"/>
          <p:nvPr/>
        </p:nvSpPr>
        <p:spPr>
          <a:xfrm>
            <a:off x="481800" y="3357700"/>
            <a:ext cx="8180399" cy="2514899"/>
          </a:xfrm>
          <a:prstGeom prst="rect">
            <a:avLst/>
          </a:prstGeom>
          <a:noFill/>
          <a:ln>
            <a:noFill/>
          </a:ln>
        </p:spPr>
        <p:txBody>
          <a:bodyPr anchorCtr="0" anchor="t" bIns="91425" lIns="91425" rIns="91425" tIns="91425">
            <a:noAutofit/>
          </a:bodyPr>
          <a:lstStyle/>
          <a:p>
            <a:pPr indent="-228600" lvl="0" marL="457200" rtl="0">
              <a:spcBef>
                <a:spcPts val="600"/>
              </a:spcBef>
              <a:buClr>
                <a:schemeClr val="dk1"/>
              </a:buClr>
              <a:buSzPct val="100000"/>
            </a:pPr>
            <a:r>
              <a:rPr lang="en" sz="2400">
                <a:solidFill>
                  <a:schemeClr val="dk1"/>
                </a:solidFill>
              </a:rPr>
              <a:t>Generate Progress Summary</a:t>
            </a:r>
          </a:p>
          <a:p>
            <a:pPr indent="-228600" lvl="0" marL="457200" rtl="0">
              <a:spcBef>
                <a:spcPts val="600"/>
              </a:spcBef>
              <a:buClr>
                <a:schemeClr val="dk1"/>
              </a:buClr>
              <a:buSzPct val="100000"/>
            </a:pPr>
            <a:r>
              <a:rPr lang="en" sz="2400">
                <a:solidFill>
                  <a:schemeClr val="dk1"/>
                </a:solidFill>
              </a:rPr>
              <a:t>Generate Hypothetical Progress Summary after future courses</a:t>
            </a:r>
          </a:p>
          <a:p>
            <a:pPr indent="-228600" lvl="0" marL="457200" rtl="0">
              <a:spcBef>
                <a:spcPts val="600"/>
              </a:spcBef>
              <a:buClr>
                <a:schemeClr val="dk1"/>
              </a:buClr>
              <a:buSzPct val="100000"/>
            </a:pPr>
            <a:r>
              <a:rPr lang="en" sz="2400">
                <a:solidFill>
                  <a:schemeClr val="dk1"/>
                </a:solidFill>
              </a:rPr>
              <a:t>Log in</a:t>
            </a:r>
          </a:p>
          <a:p>
            <a:pPr indent="-228600" lvl="0" marL="457200" rtl="0">
              <a:spcBef>
                <a:spcPts val="600"/>
              </a:spcBef>
              <a:buClr>
                <a:schemeClr val="dk1"/>
              </a:buClr>
              <a:buSzPct val="100000"/>
            </a:pPr>
            <a:r>
              <a:rPr lang="en" sz="2400">
                <a:solidFill>
                  <a:schemeClr val="dk1"/>
                </a:solidFill>
              </a:rPr>
              <a:t>Generate list of students</a:t>
            </a:r>
          </a:p>
          <a:p>
            <a:pPr indent="-228600" lvl="0" marL="457200" rtl="0">
              <a:spcBef>
                <a:spcPts val="600"/>
              </a:spcBef>
              <a:buClr>
                <a:schemeClr val="dk1"/>
              </a:buClr>
              <a:buSzPct val="100000"/>
            </a:pPr>
            <a:r>
              <a:rPr lang="en" sz="2400">
                <a:solidFill>
                  <a:schemeClr val="dk1"/>
                </a:solidFill>
              </a:rPr>
              <a:t>Add note</a:t>
            </a:r>
          </a:p>
          <a:p>
            <a:pPr>
              <a:spcBef>
                <a:spcPts val="0"/>
              </a:spcBef>
              <a:buNone/>
            </a:pPr>
            <a:r>
              <a:t/>
            </a:r>
            <a:endParaRPr sz="2400"/>
          </a:p>
        </p:txBody>
      </p:sp>
      <p:sp>
        <p:nvSpPr>
          <p:cNvPr id="415" name="Shape 41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GRADS Partitioning</a:t>
            </a:r>
          </a:p>
        </p:txBody>
      </p:sp>
      <p:sp>
        <p:nvSpPr>
          <p:cNvPr id="421" name="Shape 421"/>
          <p:cNvSpPr txBox="1"/>
          <p:nvPr>
            <p:ph idx="1" type="body"/>
          </p:nvPr>
        </p:nvSpPr>
        <p:spPr>
          <a:xfrm>
            <a:off x="457200" y="1600200"/>
            <a:ext cx="8538599" cy="2120399"/>
          </a:xfrm>
          <a:prstGeom prst="rect">
            <a:avLst/>
          </a:prstGeom>
        </p:spPr>
        <p:txBody>
          <a:bodyPr anchorCtr="0" anchor="t" bIns="91425" lIns="91425" rIns="91425" tIns="91425">
            <a:noAutofit/>
          </a:bodyPr>
          <a:lstStyle/>
          <a:p>
            <a:pPr indent="-406400" lvl="0" marL="457200" rtl="0">
              <a:lnSpc>
                <a:spcPct val="115000"/>
              </a:lnSpc>
              <a:spcBef>
                <a:spcPts val="0"/>
              </a:spcBef>
              <a:buSzPct val="100000"/>
              <a:buAutoNum type="arabicPeriod" startAt="2"/>
            </a:pPr>
            <a:r>
              <a:rPr b="1" lang="en" sz="2800"/>
              <a:t>Choose one - how would you partition the input domain? Define the inputs and outputs for at least one of the independently testable features and identify partitions for each input.</a:t>
            </a:r>
          </a:p>
          <a:p>
            <a:pPr lvl="0" rtl="0">
              <a:lnSpc>
                <a:spcPct val="115000"/>
              </a:lnSpc>
              <a:spcBef>
                <a:spcPts val="0"/>
              </a:spcBef>
              <a:buNone/>
            </a:pPr>
            <a:r>
              <a:t/>
            </a:r>
            <a:endParaRPr b="1" sz="2800"/>
          </a:p>
        </p:txBody>
      </p:sp>
      <p:sp>
        <p:nvSpPr>
          <p:cNvPr id="422" name="Shape 422"/>
          <p:cNvSpPr txBox="1"/>
          <p:nvPr>
            <p:ph idx="2" type="body"/>
          </p:nvPr>
        </p:nvSpPr>
        <p:spPr>
          <a:xfrm>
            <a:off x="379200" y="3902850"/>
            <a:ext cx="8538599" cy="2120399"/>
          </a:xfrm>
          <a:prstGeom prst="rect">
            <a:avLst/>
          </a:prstGeom>
        </p:spPr>
        <p:txBody>
          <a:bodyPr anchorCtr="0" anchor="t" bIns="91425" lIns="91425" rIns="91425" tIns="91425">
            <a:noAutofit/>
          </a:bodyPr>
          <a:lstStyle/>
          <a:p>
            <a:pPr rtl="0">
              <a:lnSpc>
                <a:spcPct val="115000"/>
              </a:lnSpc>
              <a:spcBef>
                <a:spcPts val="0"/>
              </a:spcBef>
              <a:buNone/>
            </a:pPr>
            <a:r>
              <a:rPr lang="en" sz="2800"/>
              <a:t>Generate Progress Summary</a:t>
            </a:r>
          </a:p>
          <a:p>
            <a:pPr rtl="0">
              <a:lnSpc>
                <a:spcPct val="115000"/>
              </a:lnSpc>
              <a:spcBef>
                <a:spcPts val="0"/>
              </a:spcBef>
              <a:buNone/>
            </a:pPr>
            <a:r>
              <a:rPr lang="en" sz="2800"/>
              <a:t>Inputs: ID of current user, ID of requested student record, collection of student records (database). </a:t>
            </a:r>
          </a:p>
          <a:p>
            <a:pPr lvl="0" rtl="0">
              <a:lnSpc>
                <a:spcPct val="115000"/>
              </a:lnSpc>
              <a:spcBef>
                <a:spcPts val="0"/>
              </a:spcBef>
              <a:buNone/>
            </a:pPr>
            <a:r>
              <a:rPr lang="en" sz="2800"/>
              <a:t>How would we partition these?</a:t>
            </a:r>
          </a:p>
        </p:txBody>
      </p:sp>
      <p:sp>
        <p:nvSpPr>
          <p:cNvPr id="423" name="Shape 4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
                                        <p:tgtEl>
                                          <p:spTgt spid="4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29" name="Shape 429"/>
          <p:cNvSpPr txBox="1"/>
          <p:nvPr>
            <p:ph idx="1" type="body"/>
          </p:nvPr>
        </p:nvSpPr>
        <p:spPr>
          <a:xfrm>
            <a:off x="457200" y="1600200"/>
            <a:ext cx="8538599" cy="47223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Requirements-based tests are derived by </a:t>
            </a:r>
          </a:p>
          <a:p>
            <a:pPr indent="-228600" lvl="1" marL="914400" marR="0" rtl="0" algn="l">
              <a:lnSpc>
                <a:spcPct val="100000"/>
              </a:lnSpc>
              <a:spcBef>
                <a:spcPts val="600"/>
              </a:spcBef>
              <a:spcAft>
                <a:spcPts val="0"/>
              </a:spcAft>
            </a:pPr>
            <a:r>
              <a:rPr lang="en"/>
              <a:t>identifying independently testable features</a:t>
            </a:r>
          </a:p>
          <a:p>
            <a:pPr indent="-228600" lvl="1" marL="914400" marR="0" rtl="0" algn="l">
              <a:lnSpc>
                <a:spcPct val="100000"/>
              </a:lnSpc>
              <a:spcBef>
                <a:spcPts val="600"/>
              </a:spcBef>
              <a:spcAft>
                <a:spcPts val="0"/>
              </a:spcAft>
            </a:pPr>
            <a:r>
              <a:rPr lang="en"/>
              <a:t>partitioning their input/output to identify equivalence partitions </a:t>
            </a:r>
          </a:p>
          <a:p>
            <a:pPr indent="-228600" lvl="1" marL="914400" marR="0" rtl="0" algn="l">
              <a:lnSpc>
                <a:spcPct val="100000"/>
              </a:lnSpc>
              <a:spcBef>
                <a:spcPts val="600"/>
              </a:spcBef>
              <a:spcAft>
                <a:spcPts val="0"/>
              </a:spcAft>
            </a:pPr>
            <a:r>
              <a:rPr lang="en"/>
              <a:t>combining inputs into test specifications</a:t>
            </a:r>
          </a:p>
          <a:p>
            <a:pPr indent="-228600" lvl="2" marL="1371600" marR="0" rtl="0" algn="l">
              <a:lnSpc>
                <a:spcPct val="100000"/>
              </a:lnSpc>
              <a:spcBef>
                <a:spcPts val="600"/>
              </a:spcBef>
              <a:spcAft>
                <a:spcPts val="0"/>
              </a:spcAft>
            </a:pPr>
            <a:r>
              <a:rPr lang="en"/>
              <a:t>and removing impossible combinations</a:t>
            </a:r>
          </a:p>
          <a:p>
            <a:pPr indent="-228600" lvl="1" marL="914400" marR="0" rtl="0" algn="l">
              <a:lnSpc>
                <a:spcPct val="100000"/>
              </a:lnSpc>
              <a:spcBef>
                <a:spcPts val="600"/>
              </a:spcBef>
              <a:spcAft>
                <a:spcPts val="0"/>
              </a:spcAft>
            </a:pPr>
            <a:r>
              <a:rPr lang="en"/>
              <a:t>then choosing concrete test values for each specification</a:t>
            </a:r>
          </a:p>
        </p:txBody>
      </p:sp>
      <p:sp>
        <p:nvSpPr>
          <p:cNvPr id="430" name="Shape 4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4" name="Shape 434"/>
        <p:cNvGrpSpPr/>
        <p:nvPr/>
      </p:nvGrpSpPr>
      <p:grpSpPr>
        <a:xfrm>
          <a:off x="0" y="0"/>
          <a:ext cx="0" cy="0"/>
          <a:chOff x="0" y="0"/>
          <a:chExt cx="0" cy="0"/>
        </a:xfrm>
      </p:grpSpPr>
      <p:sp>
        <p:nvSpPr>
          <p:cNvPr id="435" name="Shape 43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36" name="Shape 436"/>
          <p:cNvSpPr txBox="1"/>
          <p:nvPr>
            <p:ph idx="1" type="body"/>
          </p:nvPr>
        </p:nvSpPr>
        <p:spPr>
          <a:xfrm>
            <a:off x="457200" y="1600200"/>
            <a:ext cx="8538599" cy="47223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Arguing for the correctness of our specifications.</a:t>
            </a:r>
          </a:p>
          <a:p>
            <a:pPr indent="-228600" lvl="1" marL="914400" marR="0" rtl="0" algn="l">
              <a:lnSpc>
                <a:spcPct val="100000"/>
              </a:lnSpc>
              <a:spcBef>
                <a:spcPts val="600"/>
              </a:spcBef>
              <a:spcAft>
                <a:spcPts val="0"/>
              </a:spcAft>
              <a:buClr>
                <a:schemeClr val="dk1"/>
              </a:buClr>
              <a:buSzPct val="100000"/>
              <a:buFont typeface="Arial"/>
            </a:pPr>
            <a:r>
              <a:rPr lang="en"/>
              <a:t>The World and Machine Model</a:t>
            </a:r>
          </a:p>
          <a:p>
            <a:pPr indent="-228600" lvl="0" marL="457200" marR="0" rtl="0" algn="l">
              <a:lnSpc>
                <a:spcPct val="100000"/>
              </a:lnSpc>
              <a:spcBef>
                <a:spcPts val="600"/>
              </a:spcBef>
              <a:spcAft>
                <a:spcPts val="0"/>
              </a:spcAft>
            </a:pPr>
            <a:r>
              <a:rPr lang="en"/>
              <a:t>Reading:</a:t>
            </a:r>
          </a:p>
          <a:p>
            <a:pPr indent="-228600" lvl="1" marL="914400" marR="0" rtl="0" algn="l">
              <a:lnSpc>
                <a:spcPct val="100000"/>
              </a:lnSpc>
              <a:spcBef>
                <a:spcPts val="600"/>
              </a:spcBef>
              <a:spcAft>
                <a:spcPts val="0"/>
              </a:spcAft>
            </a:pPr>
            <a:r>
              <a:rPr lang="en" sz="2800"/>
              <a:t>Paper: “Will it Work?”</a:t>
            </a:r>
          </a:p>
          <a:p>
            <a:pPr indent="-228600" lvl="2" marL="1371600" marR="0" rtl="0" algn="l">
              <a:lnSpc>
                <a:spcPct val="100000"/>
              </a:lnSpc>
              <a:spcBef>
                <a:spcPts val="600"/>
              </a:spcBef>
              <a:spcAft>
                <a:spcPts val="0"/>
              </a:spcAft>
            </a:pPr>
            <a:r>
              <a:rPr lang="en" sz="2800"/>
              <a:t>Available on Moodle</a:t>
            </a:r>
          </a:p>
          <a:p>
            <a:pPr indent="-228600" lvl="0" marL="457200" marR="0" rtl="0" algn="l">
              <a:lnSpc>
                <a:spcPct val="100000"/>
              </a:lnSpc>
              <a:spcBef>
                <a:spcPts val="600"/>
              </a:spcBef>
              <a:spcAft>
                <a:spcPts val="0"/>
              </a:spcAft>
            </a:pPr>
            <a:r>
              <a:rPr lang="en"/>
              <a:t>Homework</a:t>
            </a:r>
          </a:p>
          <a:p>
            <a:pPr indent="-228600" lvl="1" marL="914400" marR="0" rtl="0" algn="l">
              <a:lnSpc>
                <a:spcPct val="100000"/>
              </a:lnSpc>
              <a:spcBef>
                <a:spcPts val="600"/>
              </a:spcBef>
              <a:spcAft>
                <a:spcPts val="0"/>
              </a:spcAft>
              <a:buSzPct val="100000"/>
            </a:pPr>
            <a:r>
              <a:rPr lang="en" sz="2800"/>
              <a:t>Due Wednesday!</a:t>
            </a:r>
          </a:p>
          <a:p>
            <a:pPr indent="-228600" lvl="1" marL="914400" marR="0" rtl="0" algn="l">
              <a:lnSpc>
                <a:spcPct val="100000"/>
              </a:lnSpc>
              <a:spcBef>
                <a:spcPts val="600"/>
              </a:spcBef>
              <a:spcAft>
                <a:spcPts val="0"/>
              </a:spcAft>
              <a:buSzPct val="100000"/>
            </a:pPr>
            <a:r>
              <a:rPr lang="en" sz="2800"/>
              <a:t>Any questions?</a:t>
            </a:r>
          </a:p>
        </p:txBody>
      </p:sp>
      <p:sp>
        <p:nvSpPr>
          <p:cNvPr id="437" name="Shape 4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38</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Calculator Requirement</a:t>
            </a:r>
          </a:p>
        </p:txBody>
      </p:sp>
      <p:sp>
        <p:nvSpPr>
          <p:cNvPr id="74" name="Shape 7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Requirement 7.63: Divide-By-Zero</a:t>
            </a:r>
          </a:p>
          <a:p>
            <a:pPr indent="-228600" lvl="1" marL="914400" marR="0" rtl="0" algn="l">
              <a:lnSpc>
                <a:spcPct val="100000"/>
              </a:lnSpc>
              <a:spcBef>
                <a:spcPts val="600"/>
              </a:spcBef>
              <a:spcAft>
                <a:spcPts val="0"/>
              </a:spcAft>
            </a:pPr>
            <a:r>
              <a:rPr lang="en"/>
              <a:t>When a 0 is provided as input, it should be intercepted. Division-by-zero indicates an unsolvable expression.</a:t>
            </a:r>
          </a:p>
          <a:p>
            <a:pPr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b="1" lang="en"/>
              <a:t>Any problems?</a:t>
            </a:r>
          </a:p>
        </p:txBody>
      </p:sp>
      <p:sp>
        <p:nvSpPr>
          <p:cNvPr id="75" name="Shape 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
        <p:nvSpPr>
          <p:cNvPr id="76" name="Shape 76"/>
          <p:cNvSpPr txBox="1"/>
          <p:nvPr/>
        </p:nvSpPr>
        <p:spPr>
          <a:xfrm>
            <a:off x="546875" y="4478400"/>
            <a:ext cx="7907399" cy="1818000"/>
          </a:xfrm>
          <a:prstGeom prst="rect">
            <a:avLst/>
          </a:prstGeom>
          <a:noFill/>
          <a:ln>
            <a:noFill/>
          </a:ln>
        </p:spPr>
        <p:txBody>
          <a:bodyPr anchorCtr="0" anchor="t" bIns="91425" lIns="91425" rIns="91425" tIns="91425">
            <a:noAutofit/>
          </a:bodyPr>
          <a:lstStyle/>
          <a:p>
            <a:pPr indent="-419100" lvl="0" marL="457200" rtl="0">
              <a:spcBef>
                <a:spcPts val="0"/>
              </a:spcBef>
              <a:buSzPct val="100000"/>
              <a:buChar char="●"/>
            </a:pPr>
            <a:r>
              <a:rPr lang="en" sz="3000"/>
              <a:t>Input to what? Anything?</a:t>
            </a:r>
          </a:p>
          <a:p>
            <a:pPr indent="-419100" lvl="0" marL="457200" rtl="0">
              <a:spcBef>
                <a:spcPts val="0"/>
              </a:spcBef>
              <a:buSzPct val="100000"/>
              <a:buChar char="●"/>
            </a:pPr>
            <a:r>
              <a:rPr lang="en" sz="3000"/>
              <a:t>Intercepted?</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Calculator Requirement (Take 2)</a:t>
            </a:r>
          </a:p>
        </p:txBody>
      </p:sp>
      <p:sp>
        <p:nvSpPr>
          <p:cNvPr id="82" name="Shape 8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pPr>
            <a:r>
              <a:rPr lang="en"/>
              <a:t>Requirement 7.63: Divide-By-Zero</a:t>
            </a:r>
          </a:p>
          <a:p>
            <a:pPr indent="-228600" lvl="1" marL="914400" rtl="0">
              <a:spcBef>
                <a:spcPts val="600"/>
              </a:spcBef>
            </a:pPr>
            <a:r>
              <a:rPr lang="en"/>
              <a:t>When a 0 is provided as input as the divisor in any use of the division function, the software shall stop and issue an error message instead of performing the operation. Division-by-zero indicates an unsolvable expression.</a:t>
            </a:r>
          </a:p>
          <a:p>
            <a:pPr indent="0" lvl="0" marL="457200" rtl="0">
              <a:spcBef>
                <a:spcPts val="600"/>
              </a:spcBef>
              <a:buNone/>
            </a:pPr>
            <a:r>
              <a:t/>
            </a:r>
            <a:endParaRPr sz="1100"/>
          </a:p>
          <a:p>
            <a:pPr indent="-228600" lvl="0" marL="457200" marR="0" rtl="0" algn="l">
              <a:lnSpc>
                <a:spcPct val="100000"/>
              </a:lnSpc>
              <a:spcBef>
                <a:spcPts val="600"/>
              </a:spcBef>
              <a:spcAft>
                <a:spcPts val="0"/>
              </a:spcAft>
              <a:buSzPct val="100000"/>
            </a:pPr>
            <a:r>
              <a:rPr lang="en" sz="2400"/>
              <a:t>What are the independently testable features of a calculator? </a:t>
            </a:r>
          </a:p>
          <a:p>
            <a:pPr indent="-228600" lvl="0" marL="457200" marR="0" rtl="0" algn="l">
              <a:lnSpc>
                <a:spcPct val="100000"/>
              </a:lnSpc>
              <a:spcBef>
                <a:spcPts val="600"/>
              </a:spcBef>
              <a:spcAft>
                <a:spcPts val="0"/>
              </a:spcAft>
              <a:buSzPct val="100000"/>
            </a:pPr>
            <a:r>
              <a:rPr lang="en" sz="2400"/>
              <a:t>What are the parameters of the division feature? Their characteristics?</a:t>
            </a:r>
          </a:p>
          <a:p>
            <a:pPr indent="-228600" lvl="0" marL="457200" marR="0" rtl="0" algn="l">
              <a:lnSpc>
                <a:spcPct val="100000"/>
              </a:lnSpc>
              <a:spcBef>
                <a:spcPts val="600"/>
              </a:spcBef>
              <a:spcAft>
                <a:spcPts val="0"/>
              </a:spcAft>
              <a:buSzPct val="100000"/>
            </a:pPr>
            <a:r>
              <a:rPr lang="en" sz="2400"/>
              <a:t>How would you test that this requirement is fulfilled?</a:t>
            </a:r>
          </a:p>
        </p:txBody>
      </p:sp>
      <p:sp>
        <p:nvSpPr>
          <p:cNvPr id="83" name="Shape 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Independently Testable Features</a:t>
            </a:r>
          </a:p>
        </p:txBody>
      </p:sp>
      <p:sp>
        <p:nvSpPr>
          <p:cNvPr id="89" name="Shape 89"/>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What are three independently testable features of a spreadsheet?</a:t>
            </a:r>
          </a:p>
        </p:txBody>
      </p:sp>
      <p:sp>
        <p:nvSpPr>
          <p:cNvPr id="90" name="Shape 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6</a:t>
            </a:r>
          </a:p>
        </p:txBody>
      </p:sp>
      <p:pic>
        <p:nvPicPr>
          <p:cNvPr id="91" name="Shape 91"/>
          <p:cNvPicPr preferRelativeResize="0"/>
          <p:nvPr/>
        </p:nvPicPr>
        <p:blipFill>
          <a:blip r:embed="rId3">
            <a:alphaModFix/>
          </a:blip>
          <a:stretch>
            <a:fillRect/>
          </a:stretch>
        </p:blipFill>
        <p:spPr>
          <a:xfrm>
            <a:off x="1866525" y="2760653"/>
            <a:ext cx="5719925" cy="375354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Identifying Representative Values</a:t>
            </a:r>
          </a:p>
        </p:txBody>
      </p:sp>
      <p:sp>
        <p:nvSpPr>
          <p:cNvPr id="97" name="Shape 97"/>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We know the features. We know their parameters.</a:t>
            </a:r>
          </a:p>
          <a:p>
            <a:pPr indent="-228600" lvl="0" marL="457200" marR="0" rtl="0" algn="l">
              <a:lnSpc>
                <a:spcPct val="100000"/>
              </a:lnSpc>
              <a:spcBef>
                <a:spcPts val="600"/>
              </a:spcBef>
              <a:spcAft>
                <a:spcPts val="0"/>
              </a:spcAft>
            </a:pPr>
            <a:r>
              <a:rPr lang="en"/>
              <a:t>What input values should we pick?</a:t>
            </a:r>
          </a:p>
          <a:p>
            <a:pPr indent="-228600" lvl="0" marL="457200" marR="0" rtl="0" algn="l">
              <a:lnSpc>
                <a:spcPct val="100000"/>
              </a:lnSpc>
              <a:spcBef>
                <a:spcPts val="600"/>
              </a:spcBef>
              <a:spcAft>
                <a:spcPts val="0"/>
              </a:spcAft>
            </a:pPr>
            <a:r>
              <a:rPr b="1" lang="en"/>
              <a:t>What about exhaustively trying all inputs?</a:t>
            </a:r>
          </a:p>
          <a:p>
            <a:pPr indent="0" lvl="0" marL="0" marR="0" rtl="0" algn="l">
              <a:lnSpc>
                <a:spcPct val="100000"/>
              </a:lnSpc>
              <a:spcBef>
                <a:spcPts val="600"/>
              </a:spcBef>
              <a:spcAft>
                <a:spcPts val="0"/>
              </a:spcAft>
              <a:buNone/>
            </a:pPr>
            <a:r>
              <a:t/>
            </a:r>
            <a:endParaRPr/>
          </a:p>
        </p:txBody>
      </p:sp>
      <p:sp>
        <p:nvSpPr>
          <p:cNvPr id="98" name="Shape 98"/>
          <p:cNvSpPr/>
          <p:nvPr/>
        </p:nvSpPr>
        <p:spPr>
          <a:xfrm>
            <a:off x="5043900" y="1714500"/>
            <a:ext cx="3873900" cy="1226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b="1" lang="en" sz="1800"/>
              <a:t>Test Input Data</a:t>
            </a:r>
          </a:p>
          <a:p>
            <a:pPr rtl="0">
              <a:spcBef>
                <a:spcPts val="0"/>
              </a:spcBef>
              <a:buNone/>
            </a:pPr>
            <a:r>
              <a:t/>
            </a:r>
            <a:endParaRPr b="1" sz="1800"/>
          </a:p>
          <a:p>
            <a:pPr rtl="0">
              <a:spcBef>
                <a:spcPts val="0"/>
              </a:spcBef>
              <a:buNone/>
            </a:pPr>
            <a:r>
              <a:t/>
            </a:r>
            <a:endParaRPr b="1" sz="1800"/>
          </a:p>
          <a:p>
            <a:pPr lvl="0" rtl="0">
              <a:spcBef>
                <a:spcPts val="0"/>
              </a:spcBef>
              <a:buNone/>
            </a:pPr>
            <a:r>
              <a:t/>
            </a:r>
            <a:endParaRPr b="1" sz="1800"/>
          </a:p>
        </p:txBody>
      </p:sp>
      <p:sp>
        <p:nvSpPr>
          <p:cNvPr id="99" name="Shape 99"/>
          <p:cNvSpPr/>
          <p:nvPr/>
        </p:nvSpPr>
        <p:spPr>
          <a:xfrm>
            <a:off x="5043900" y="4768275"/>
            <a:ext cx="3873900" cy="1226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b="1" lang="en" sz="1800"/>
              <a:t>Test Output Results</a:t>
            </a:r>
          </a:p>
          <a:p>
            <a:pPr rtl="0">
              <a:spcBef>
                <a:spcPts val="0"/>
              </a:spcBef>
              <a:buNone/>
            </a:pPr>
            <a:r>
              <a:t/>
            </a:r>
            <a:endParaRPr b="1" sz="1800"/>
          </a:p>
          <a:p>
            <a:pPr lvl="0" rtl="0">
              <a:spcBef>
                <a:spcPts val="0"/>
              </a:spcBef>
              <a:buNone/>
            </a:pPr>
            <a:r>
              <a:t/>
            </a:r>
            <a:endParaRPr b="1" sz="1800"/>
          </a:p>
        </p:txBody>
      </p:sp>
      <p:sp>
        <p:nvSpPr>
          <p:cNvPr id="100" name="Shape 100"/>
          <p:cNvSpPr/>
          <p:nvPr/>
        </p:nvSpPr>
        <p:spPr>
          <a:xfrm>
            <a:off x="5977050" y="3553987"/>
            <a:ext cx="2007600" cy="64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Program</a:t>
            </a:r>
          </a:p>
        </p:txBody>
      </p:sp>
      <p:cxnSp>
        <p:nvCxnSpPr>
          <p:cNvPr id="101" name="Shape 101"/>
          <p:cNvCxnSpPr>
            <a:endCxn id="100" idx="0"/>
          </p:cNvCxnSpPr>
          <p:nvPr/>
        </p:nvCxnSpPr>
        <p:spPr>
          <a:xfrm>
            <a:off x="5469150" y="2376487"/>
            <a:ext cx="1511700" cy="1177499"/>
          </a:xfrm>
          <a:prstGeom prst="straightConnector1">
            <a:avLst/>
          </a:prstGeom>
          <a:noFill/>
          <a:ln cap="flat" cmpd="sng" w="19050">
            <a:solidFill>
              <a:schemeClr val="dk2"/>
            </a:solidFill>
            <a:prstDash val="solid"/>
            <a:round/>
            <a:headEnd len="lg" w="lg" type="none"/>
            <a:tailEnd len="lg" w="lg" type="triangle"/>
          </a:ln>
        </p:spPr>
      </p:cxnSp>
      <p:cxnSp>
        <p:nvCxnSpPr>
          <p:cNvPr id="102" name="Shape 102"/>
          <p:cNvCxnSpPr>
            <a:endCxn id="100" idx="0"/>
          </p:cNvCxnSpPr>
          <p:nvPr/>
        </p:nvCxnSpPr>
        <p:spPr>
          <a:xfrm flipH="1">
            <a:off x="6980850" y="2116087"/>
            <a:ext cx="322200" cy="1437899"/>
          </a:xfrm>
          <a:prstGeom prst="straightConnector1">
            <a:avLst/>
          </a:prstGeom>
          <a:noFill/>
          <a:ln cap="flat" cmpd="sng" w="19050">
            <a:solidFill>
              <a:schemeClr val="dk2"/>
            </a:solidFill>
            <a:prstDash val="solid"/>
            <a:round/>
            <a:headEnd len="lg" w="lg" type="none"/>
            <a:tailEnd len="lg" w="lg" type="triangle"/>
          </a:ln>
        </p:spPr>
      </p:cxnSp>
      <p:cxnSp>
        <p:nvCxnSpPr>
          <p:cNvPr id="103" name="Shape 103"/>
          <p:cNvCxnSpPr>
            <a:endCxn id="100" idx="0"/>
          </p:cNvCxnSpPr>
          <p:nvPr/>
        </p:nvCxnSpPr>
        <p:spPr>
          <a:xfrm flipH="1">
            <a:off x="6980850" y="2235487"/>
            <a:ext cx="1385400" cy="1318500"/>
          </a:xfrm>
          <a:prstGeom prst="straightConnector1">
            <a:avLst/>
          </a:prstGeom>
          <a:noFill/>
          <a:ln cap="flat" cmpd="sng" w="19050">
            <a:solidFill>
              <a:schemeClr val="dk2"/>
            </a:solidFill>
            <a:prstDash val="solid"/>
            <a:round/>
            <a:headEnd len="lg" w="lg" type="none"/>
            <a:tailEnd len="lg" w="lg" type="triangle"/>
          </a:ln>
        </p:spPr>
      </p:cxnSp>
      <p:cxnSp>
        <p:nvCxnSpPr>
          <p:cNvPr id="104" name="Shape 104"/>
          <p:cNvCxnSpPr>
            <a:stCxn id="100" idx="2"/>
          </p:cNvCxnSpPr>
          <p:nvPr/>
        </p:nvCxnSpPr>
        <p:spPr>
          <a:xfrm flipH="1">
            <a:off x="5729550" y="4194187"/>
            <a:ext cx="1251300" cy="1383300"/>
          </a:xfrm>
          <a:prstGeom prst="straightConnector1">
            <a:avLst/>
          </a:prstGeom>
          <a:noFill/>
          <a:ln cap="flat" cmpd="sng" w="19050">
            <a:solidFill>
              <a:schemeClr val="dk2"/>
            </a:solidFill>
            <a:prstDash val="solid"/>
            <a:round/>
            <a:headEnd len="lg" w="lg" type="none"/>
            <a:tailEnd len="lg" w="lg" type="triangle"/>
          </a:ln>
        </p:spPr>
      </p:cxnSp>
      <p:cxnSp>
        <p:nvCxnSpPr>
          <p:cNvPr id="105" name="Shape 105"/>
          <p:cNvCxnSpPr>
            <a:stCxn id="100" idx="2"/>
          </p:cNvCxnSpPr>
          <p:nvPr/>
        </p:nvCxnSpPr>
        <p:spPr>
          <a:xfrm>
            <a:off x="6980850" y="4194187"/>
            <a:ext cx="799500" cy="1676400"/>
          </a:xfrm>
          <a:prstGeom prst="straightConnector1">
            <a:avLst/>
          </a:prstGeom>
          <a:noFill/>
          <a:ln cap="flat" cmpd="sng" w="19050">
            <a:solidFill>
              <a:schemeClr val="dk2"/>
            </a:solidFill>
            <a:prstDash val="solid"/>
            <a:round/>
            <a:headEnd len="lg" w="lg" type="none"/>
            <a:tailEnd len="lg" w="lg" type="triangle"/>
          </a:ln>
        </p:spPr>
      </p:cxnSp>
      <p:cxnSp>
        <p:nvCxnSpPr>
          <p:cNvPr id="106" name="Shape 106"/>
          <p:cNvCxnSpPr>
            <a:stCxn id="100" idx="2"/>
          </p:cNvCxnSpPr>
          <p:nvPr/>
        </p:nvCxnSpPr>
        <p:spPr>
          <a:xfrm>
            <a:off x="6980850" y="4194187"/>
            <a:ext cx="1700100" cy="1166400"/>
          </a:xfrm>
          <a:prstGeom prst="straightConnector1">
            <a:avLst/>
          </a:prstGeom>
          <a:noFill/>
          <a:ln cap="flat" cmpd="sng" w="19050">
            <a:solidFill>
              <a:schemeClr val="dk2"/>
            </a:solidFill>
            <a:prstDash val="solid"/>
            <a:round/>
            <a:headEnd len="lg" w="lg" type="none"/>
            <a:tailEnd len="lg" w="lg" type="triangle"/>
          </a:ln>
        </p:spPr>
      </p:cxnSp>
      <p:sp>
        <p:nvSpPr>
          <p:cNvPr id="107" name="Shape 1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Exhaustive Testing</a:t>
            </a:r>
          </a:p>
        </p:txBody>
      </p:sp>
      <p:sp>
        <p:nvSpPr>
          <p:cNvPr id="113" name="Shape 113"/>
          <p:cNvSpPr txBox="1"/>
          <p:nvPr>
            <p:ph idx="1" type="body"/>
          </p:nvPr>
        </p:nvSpPr>
        <p:spPr>
          <a:xfrm>
            <a:off x="457200" y="1600200"/>
            <a:ext cx="44348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Take the arithmetic function for the calculator:</a:t>
            </a:r>
          </a:p>
          <a:p>
            <a:pPr marR="0" rtl="0" algn="l">
              <a:lnSpc>
                <a:spcPct val="100000"/>
              </a:lnSpc>
              <a:spcBef>
                <a:spcPts val="600"/>
              </a:spcBef>
              <a:spcAft>
                <a:spcPts val="0"/>
              </a:spcAft>
              <a:buNone/>
            </a:pPr>
            <a:r>
              <a:rPr lang="en">
                <a:latin typeface="Courier New"/>
                <a:ea typeface="Courier New"/>
                <a:cs typeface="Courier New"/>
                <a:sym typeface="Courier New"/>
              </a:rPr>
              <a:t>add(int a, int b)</a:t>
            </a:r>
          </a:p>
          <a:p>
            <a:pPr lvl="0" marR="0" rtl="0" algn="l">
              <a:lnSpc>
                <a:spcPct val="100000"/>
              </a:lnSpc>
              <a:spcBef>
                <a:spcPts val="600"/>
              </a:spcBef>
              <a:spcAft>
                <a:spcPts val="0"/>
              </a:spcAft>
              <a:buNone/>
            </a:pPr>
            <a:r>
              <a:t/>
            </a:r>
            <a:endParaRPr>
              <a:latin typeface="Courier New"/>
              <a:ea typeface="Courier New"/>
              <a:cs typeface="Courier New"/>
              <a:sym typeface="Courier New"/>
            </a:endParaRPr>
          </a:p>
          <a:p>
            <a:pPr indent="-228600" lvl="0" marL="457200" marR="0" rtl="0" algn="l">
              <a:lnSpc>
                <a:spcPct val="100000"/>
              </a:lnSpc>
              <a:spcBef>
                <a:spcPts val="600"/>
              </a:spcBef>
              <a:spcAft>
                <a:spcPts val="0"/>
              </a:spcAft>
            </a:pPr>
            <a:r>
              <a:rPr lang="en"/>
              <a:t>How long would it take to exhaustively test this function?</a:t>
            </a:r>
          </a:p>
          <a:p>
            <a:pPr indent="0" lvl="0" marL="0" marR="0" rtl="0" algn="l">
              <a:lnSpc>
                <a:spcPct val="100000"/>
              </a:lnSpc>
              <a:spcBef>
                <a:spcPts val="600"/>
              </a:spcBef>
              <a:spcAft>
                <a:spcPts val="0"/>
              </a:spcAft>
              <a:buNone/>
            </a:pPr>
            <a:r>
              <a:t/>
            </a:r>
            <a:endParaRPr/>
          </a:p>
        </p:txBody>
      </p:sp>
      <p:sp>
        <p:nvSpPr>
          <p:cNvPr id="114" name="Shape 114"/>
          <p:cNvSpPr/>
          <p:nvPr/>
        </p:nvSpPr>
        <p:spPr>
          <a:xfrm>
            <a:off x="5043900" y="1714500"/>
            <a:ext cx="3873900" cy="1226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Input Data</a:t>
            </a:r>
          </a:p>
          <a:p>
            <a:pPr lvl="0" rtl="0">
              <a:spcBef>
                <a:spcPts val="0"/>
              </a:spcBef>
              <a:buNone/>
            </a:pPr>
            <a:r>
              <a:t/>
            </a:r>
            <a:endParaRPr b="1" sz="1800"/>
          </a:p>
          <a:p>
            <a:pPr lvl="0" rtl="0">
              <a:spcBef>
                <a:spcPts val="0"/>
              </a:spcBef>
              <a:buNone/>
            </a:pPr>
            <a:r>
              <a:t/>
            </a:r>
            <a:endParaRPr b="1" sz="1800"/>
          </a:p>
          <a:p>
            <a:pPr lvl="0" rtl="0">
              <a:spcBef>
                <a:spcPts val="0"/>
              </a:spcBef>
              <a:buNone/>
            </a:pPr>
            <a:r>
              <a:t/>
            </a:r>
            <a:endParaRPr b="1" sz="1800"/>
          </a:p>
        </p:txBody>
      </p:sp>
      <p:sp>
        <p:nvSpPr>
          <p:cNvPr id="115" name="Shape 115"/>
          <p:cNvSpPr/>
          <p:nvPr/>
        </p:nvSpPr>
        <p:spPr>
          <a:xfrm>
            <a:off x="5043900" y="4768275"/>
            <a:ext cx="3873900" cy="1226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Output Results</a:t>
            </a:r>
          </a:p>
          <a:p>
            <a:pPr lvl="0" rtl="0">
              <a:spcBef>
                <a:spcPts val="0"/>
              </a:spcBef>
              <a:buNone/>
            </a:pPr>
            <a:r>
              <a:t/>
            </a:r>
            <a:endParaRPr b="1" sz="1800"/>
          </a:p>
          <a:p>
            <a:pPr lvl="0" rtl="0">
              <a:spcBef>
                <a:spcPts val="0"/>
              </a:spcBef>
              <a:buNone/>
            </a:pPr>
            <a:r>
              <a:t/>
            </a:r>
            <a:endParaRPr b="1" sz="1800"/>
          </a:p>
        </p:txBody>
      </p:sp>
      <p:sp>
        <p:nvSpPr>
          <p:cNvPr id="116" name="Shape 116"/>
          <p:cNvSpPr/>
          <p:nvPr/>
        </p:nvSpPr>
        <p:spPr>
          <a:xfrm>
            <a:off x="5977050" y="3553987"/>
            <a:ext cx="2007600" cy="64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Program</a:t>
            </a:r>
          </a:p>
        </p:txBody>
      </p:sp>
      <p:cxnSp>
        <p:nvCxnSpPr>
          <p:cNvPr id="117" name="Shape 117"/>
          <p:cNvCxnSpPr>
            <a:endCxn id="116" idx="0"/>
          </p:cNvCxnSpPr>
          <p:nvPr/>
        </p:nvCxnSpPr>
        <p:spPr>
          <a:xfrm>
            <a:off x="5469150" y="2376487"/>
            <a:ext cx="1511700" cy="1177499"/>
          </a:xfrm>
          <a:prstGeom prst="straightConnector1">
            <a:avLst/>
          </a:prstGeom>
          <a:noFill/>
          <a:ln cap="flat" cmpd="sng" w="19050">
            <a:solidFill>
              <a:schemeClr val="dk2"/>
            </a:solidFill>
            <a:prstDash val="solid"/>
            <a:round/>
            <a:headEnd len="lg" w="lg" type="none"/>
            <a:tailEnd len="lg" w="lg" type="triangle"/>
          </a:ln>
        </p:spPr>
      </p:cxnSp>
      <p:cxnSp>
        <p:nvCxnSpPr>
          <p:cNvPr id="118" name="Shape 118"/>
          <p:cNvCxnSpPr>
            <a:endCxn id="116" idx="0"/>
          </p:cNvCxnSpPr>
          <p:nvPr/>
        </p:nvCxnSpPr>
        <p:spPr>
          <a:xfrm flipH="1">
            <a:off x="6980850" y="2116087"/>
            <a:ext cx="322200" cy="1437899"/>
          </a:xfrm>
          <a:prstGeom prst="straightConnector1">
            <a:avLst/>
          </a:prstGeom>
          <a:noFill/>
          <a:ln cap="flat" cmpd="sng" w="19050">
            <a:solidFill>
              <a:schemeClr val="dk2"/>
            </a:solidFill>
            <a:prstDash val="solid"/>
            <a:round/>
            <a:headEnd len="lg" w="lg" type="none"/>
            <a:tailEnd len="lg" w="lg" type="triangle"/>
          </a:ln>
        </p:spPr>
      </p:cxnSp>
      <p:cxnSp>
        <p:nvCxnSpPr>
          <p:cNvPr id="119" name="Shape 119"/>
          <p:cNvCxnSpPr>
            <a:endCxn id="116" idx="0"/>
          </p:cNvCxnSpPr>
          <p:nvPr/>
        </p:nvCxnSpPr>
        <p:spPr>
          <a:xfrm flipH="1">
            <a:off x="6980850" y="2235487"/>
            <a:ext cx="1385400" cy="1318500"/>
          </a:xfrm>
          <a:prstGeom prst="straightConnector1">
            <a:avLst/>
          </a:prstGeom>
          <a:noFill/>
          <a:ln cap="flat" cmpd="sng" w="19050">
            <a:solidFill>
              <a:schemeClr val="dk2"/>
            </a:solidFill>
            <a:prstDash val="solid"/>
            <a:round/>
            <a:headEnd len="lg" w="lg" type="none"/>
            <a:tailEnd len="lg" w="lg" type="triangle"/>
          </a:ln>
        </p:spPr>
      </p:cxnSp>
      <p:cxnSp>
        <p:nvCxnSpPr>
          <p:cNvPr id="120" name="Shape 120"/>
          <p:cNvCxnSpPr>
            <a:stCxn id="116" idx="2"/>
          </p:cNvCxnSpPr>
          <p:nvPr/>
        </p:nvCxnSpPr>
        <p:spPr>
          <a:xfrm flipH="1">
            <a:off x="5729550" y="4194187"/>
            <a:ext cx="1251300" cy="1383300"/>
          </a:xfrm>
          <a:prstGeom prst="straightConnector1">
            <a:avLst/>
          </a:prstGeom>
          <a:noFill/>
          <a:ln cap="flat" cmpd="sng" w="19050">
            <a:solidFill>
              <a:schemeClr val="dk2"/>
            </a:solidFill>
            <a:prstDash val="solid"/>
            <a:round/>
            <a:headEnd len="lg" w="lg" type="none"/>
            <a:tailEnd len="lg" w="lg" type="triangle"/>
          </a:ln>
        </p:spPr>
      </p:cxnSp>
      <p:cxnSp>
        <p:nvCxnSpPr>
          <p:cNvPr id="121" name="Shape 121"/>
          <p:cNvCxnSpPr>
            <a:stCxn id="116" idx="2"/>
          </p:cNvCxnSpPr>
          <p:nvPr/>
        </p:nvCxnSpPr>
        <p:spPr>
          <a:xfrm>
            <a:off x="6980850" y="4194187"/>
            <a:ext cx="799500" cy="1676400"/>
          </a:xfrm>
          <a:prstGeom prst="straightConnector1">
            <a:avLst/>
          </a:prstGeom>
          <a:noFill/>
          <a:ln cap="flat" cmpd="sng" w="19050">
            <a:solidFill>
              <a:schemeClr val="dk2"/>
            </a:solidFill>
            <a:prstDash val="solid"/>
            <a:round/>
            <a:headEnd len="lg" w="lg" type="none"/>
            <a:tailEnd len="lg" w="lg" type="triangle"/>
          </a:ln>
        </p:spPr>
      </p:cxnSp>
      <p:cxnSp>
        <p:nvCxnSpPr>
          <p:cNvPr id="122" name="Shape 122"/>
          <p:cNvCxnSpPr>
            <a:stCxn id="116" idx="2"/>
          </p:cNvCxnSpPr>
          <p:nvPr/>
        </p:nvCxnSpPr>
        <p:spPr>
          <a:xfrm>
            <a:off x="6980850" y="4194187"/>
            <a:ext cx="1700100" cy="1166400"/>
          </a:xfrm>
          <a:prstGeom prst="straightConnector1">
            <a:avLst/>
          </a:prstGeom>
          <a:noFill/>
          <a:ln cap="flat" cmpd="sng" w="19050">
            <a:solidFill>
              <a:schemeClr val="dk2"/>
            </a:solidFill>
            <a:prstDash val="solid"/>
            <a:round/>
            <a:headEnd len="lg" w="lg" type="none"/>
            <a:tailEnd len="lg" w="lg" type="triangle"/>
          </a:ln>
        </p:spPr>
      </p:cxnSp>
      <p:sp>
        <p:nvSpPr>
          <p:cNvPr id="123" name="Shape 1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
        <p:nvSpPr>
          <p:cNvPr id="124" name="Shape 124"/>
          <p:cNvSpPr/>
          <p:nvPr/>
        </p:nvSpPr>
        <p:spPr>
          <a:xfrm>
            <a:off x="4774000" y="1744050"/>
            <a:ext cx="4212299" cy="2504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lang="en" sz="2400"/>
              <a:t>2</a:t>
            </a:r>
            <a:r>
              <a:rPr baseline="30000" lang="en" sz="2400"/>
              <a:t>32</a:t>
            </a:r>
            <a:r>
              <a:rPr lang="en" sz="2400"/>
              <a:t> possible integer values for each parameter.</a:t>
            </a:r>
          </a:p>
          <a:p>
            <a:pPr>
              <a:spcBef>
                <a:spcPts val="0"/>
              </a:spcBef>
              <a:buNone/>
            </a:pPr>
            <a:r>
              <a:rPr lang="en" sz="2400"/>
              <a:t>= </a:t>
            </a:r>
            <a:r>
              <a:rPr lang="en" sz="2400">
                <a:solidFill>
                  <a:schemeClr val="dk1"/>
                </a:solidFill>
              </a:rPr>
              <a:t>2</a:t>
            </a:r>
            <a:r>
              <a:rPr baseline="30000" lang="en" sz="2400">
                <a:solidFill>
                  <a:schemeClr val="dk1"/>
                </a:solidFill>
              </a:rPr>
              <a:t>32</a:t>
            </a:r>
            <a:r>
              <a:rPr lang="en" sz="2400"/>
              <a:t> x </a:t>
            </a:r>
            <a:r>
              <a:rPr lang="en" sz="2400">
                <a:solidFill>
                  <a:schemeClr val="dk1"/>
                </a:solidFill>
              </a:rPr>
              <a:t>2</a:t>
            </a:r>
            <a:r>
              <a:rPr baseline="30000" lang="en" sz="2400">
                <a:solidFill>
                  <a:schemeClr val="dk1"/>
                </a:solidFill>
              </a:rPr>
              <a:t>32  </a:t>
            </a:r>
            <a:r>
              <a:rPr lang="en" sz="2400"/>
              <a:t>= 2</a:t>
            </a:r>
            <a:r>
              <a:rPr baseline="30000" lang="en" sz="2400"/>
              <a:t>64</a:t>
            </a:r>
            <a:r>
              <a:rPr lang="en" sz="2400"/>
              <a:t> combinations = 10</a:t>
            </a:r>
            <a:r>
              <a:rPr baseline="30000" lang="en" sz="2400"/>
              <a:t>13 </a:t>
            </a:r>
            <a:r>
              <a:rPr lang="en" sz="2400"/>
              <a:t>tests.</a:t>
            </a:r>
          </a:p>
        </p:txBody>
      </p:sp>
      <p:sp>
        <p:nvSpPr>
          <p:cNvPr id="125" name="Shape 125"/>
          <p:cNvSpPr/>
          <p:nvPr/>
        </p:nvSpPr>
        <p:spPr>
          <a:xfrm>
            <a:off x="4788775" y="4360150"/>
            <a:ext cx="4212299" cy="195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lang="en" sz="2400"/>
              <a:t>1 test per nanosecond</a:t>
            </a:r>
          </a:p>
          <a:p>
            <a:pPr rtl="0">
              <a:spcBef>
                <a:spcPts val="0"/>
              </a:spcBef>
              <a:buNone/>
            </a:pPr>
            <a:r>
              <a:rPr lang="en" sz="2400"/>
              <a:t>= 10</a:t>
            </a:r>
            <a:r>
              <a:rPr baseline="30000" lang="en" sz="2400"/>
              <a:t>5</a:t>
            </a:r>
            <a:r>
              <a:rPr lang="en" sz="2400"/>
              <a:t> tests per second</a:t>
            </a:r>
          </a:p>
          <a:p>
            <a:pPr rtl="0">
              <a:spcBef>
                <a:spcPts val="0"/>
              </a:spcBef>
              <a:buNone/>
            </a:pPr>
            <a:r>
              <a:rPr lang="en" sz="2400"/>
              <a:t>= 10</a:t>
            </a:r>
            <a:r>
              <a:rPr baseline="30000" lang="en" sz="2400"/>
              <a:t>10</a:t>
            </a:r>
            <a:r>
              <a:rPr lang="en" sz="2400"/>
              <a:t> seconds</a:t>
            </a:r>
          </a:p>
          <a:p>
            <a:pPr>
              <a:spcBef>
                <a:spcPts val="0"/>
              </a:spcBef>
              <a:buNone/>
            </a:pPr>
            <a:r>
              <a:t/>
            </a:r>
            <a:endParaRPr sz="2400"/>
          </a:p>
        </p:txBody>
      </p:sp>
      <p:sp>
        <p:nvSpPr>
          <p:cNvPr id="126" name="Shape 126"/>
          <p:cNvSpPr/>
          <p:nvPr/>
        </p:nvSpPr>
        <p:spPr>
          <a:xfrm>
            <a:off x="4920375" y="5719925"/>
            <a:ext cx="3873900" cy="59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b="1" lang="en" sz="2400"/>
              <a:t>or… about 600 years!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Not all Inputs are Created Equal</a:t>
            </a:r>
          </a:p>
        </p:txBody>
      </p:sp>
      <p:sp>
        <p:nvSpPr>
          <p:cNvPr id="132" name="Shape 132"/>
          <p:cNvSpPr txBox="1"/>
          <p:nvPr>
            <p:ph idx="1" type="body"/>
          </p:nvPr>
        </p:nvSpPr>
        <p:spPr>
          <a:xfrm>
            <a:off x="457200" y="1600200"/>
            <a:ext cx="42197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2400"/>
              <a:t>We can’t exhaustively test any real program. </a:t>
            </a:r>
          </a:p>
          <a:p>
            <a:pPr indent="-228600" lvl="1" marL="914400" marR="0" rtl="0" algn="l">
              <a:lnSpc>
                <a:spcPct val="100000"/>
              </a:lnSpc>
              <a:spcBef>
                <a:spcPts val="600"/>
              </a:spcBef>
              <a:spcAft>
                <a:spcPts val="0"/>
              </a:spcAft>
              <a:buSzPct val="100000"/>
            </a:pPr>
            <a:r>
              <a:rPr b="1" lang="en" sz="2400"/>
              <a:t>We don’t need to</a:t>
            </a:r>
            <a:r>
              <a:rPr b="1" lang="en"/>
              <a:t>!</a:t>
            </a:r>
          </a:p>
          <a:p>
            <a:pPr indent="-228600" lvl="0" marL="457200" marR="0" rtl="0" algn="l">
              <a:lnSpc>
                <a:spcPct val="100000"/>
              </a:lnSpc>
              <a:spcBef>
                <a:spcPts val="600"/>
              </a:spcBef>
              <a:spcAft>
                <a:spcPts val="0"/>
              </a:spcAft>
              <a:buSzPct val="100000"/>
            </a:pPr>
            <a:r>
              <a:rPr lang="en" sz="2400"/>
              <a:t>Some inputs are better than others at revealing faults, but we can’t know which in advance.</a:t>
            </a:r>
          </a:p>
          <a:p>
            <a:pPr indent="-228600" lvl="0" marL="457200" marR="0" rtl="0" algn="l">
              <a:lnSpc>
                <a:spcPct val="100000"/>
              </a:lnSpc>
              <a:spcBef>
                <a:spcPts val="600"/>
              </a:spcBef>
              <a:spcAft>
                <a:spcPts val="0"/>
              </a:spcAft>
              <a:buSzPct val="100000"/>
            </a:pPr>
            <a:r>
              <a:rPr lang="en" sz="2400"/>
              <a:t>Tests with different input than others are better than tests with similar input.</a:t>
            </a:r>
          </a:p>
          <a:p>
            <a:pPr lv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p:txBody>
      </p:sp>
      <p:sp>
        <p:nvSpPr>
          <p:cNvPr id="133" name="Shape 133"/>
          <p:cNvSpPr/>
          <p:nvPr/>
        </p:nvSpPr>
        <p:spPr>
          <a:xfrm>
            <a:off x="5043900" y="1714500"/>
            <a:ext cx="3873900" cy="1226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Input Data</a:t>
            </a:r>
          </a:p>
          <a:p>
            <a:pPr lvl="0" rtl="0">
              <a:spcBef>
                <a:spcPts val="0"/>
              </a:spcBef>
              <a:buNone/>
            </a:pPr>
            <a:r>
              <a:t/>
            </a:r>
            <a:endParaRPr b="1" sz="1800"/>
          </a:p>
          <a:p>
            <a:pPr lvl="0" rtl="0">
              <a:spcBef>
                <a:spcPts val="0"/>
              </a:spcBef>
              <a:buNone/>
            </a:pPr>
            <a:r>
              <a:t/>
            </a:r>
            <a:endParaRPr b="1" sz="1800"/>
          </a:p>
          <a:p>
            <a:pPr lvl="0" rtl="0">
              <a:spcBef>
                <a:spcPts val="0"/>
              </a:spcBef>
              <a:buNone/>
            </a:pPr>
            <a:r>
              <a:t/>
            </a:r>
            <a:endParaRPr b="1" sz="1800"/>
          </a:p>
        </p:txBody>
      </p:sp>
      <p:sp>
        <p:nvSpPr>
          <p:cNvPr id="134" name="Shape 134"/>
          <p:cNvSpPr/>
          <p:nvPr/>
        </p:nvSpPr>
        <p:spPr>
          <a:xfrm>
            <a:off x="5043900" y="4768275"/>
            <a:ext cx="3873900" cy="12260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Output Results</a:t>
            </a:r>
          </a:p>
          <a:p>
            <a:pPr lvl="0" rtl="0">
              <a:spcBef>
                <a:spcPts val="0"/>
              </a:spcBef>
              <a:buNone/>
            </a:pPr>
            <a:r>
              <a:t/>
            </a:r>
            <a:endParaRPr b="1" sz="1800"/>
          </a:p>
          <a:p>
            <a:pPr lvl="0" rtl="0">
              <a:spcBef>
                <a:spcPts val="0"/>
              </a:spcBef>
              <a:buNone/>
            </a:pPr>
            <a:r>
              <a:t/>
            </a:r>
            <a:endParaRPr b="1" sz="1800"/>
          </a:p>
        </p:txBody>
      </p:sp>
      <p:sp>
        <p:nvSpPr>
          <p:cNvPr id="135" name="Shape 135"/>
          <p:cNvSpPr/>
          <p:nvPr/>
        </p:nvSpPr>
        <p:spPr>
          <a:xfrm>
            <a:off x="5977050" y="3553987"/>
            <a:ext cx="2007600" cy="64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Program</a:t>
            </a:r>
          </a:p>
        </p:txBody>
      </p:sp>
      <p:cxnSp>
        <p:nvCxnSpPr>
          <p:cNvPr id="136" name="Shape 136"/>
          <p:cNvCxnSpPr>
            <a:endCxn id="135" idx="0"/>
          </p:cNvCxnSpPr>
          <p:nvPr/>
        </p:nvCxnSpPr>
        <p:spPr>
          <a:xfrm>
            <a:off x="5469150" y="2376487"/>
            <a:ext cx="1511700" cy="1177499"/>
          </a:xfrm>
          <a:prstGeom prst="straightConnector1">
            <a:avLst/>
          </a:prstGeom>
          <a:noFill/>
          <a:ln cap="flat" cmpd="sng" w="19050">
            <a:solidFill>
              <a:schemeClr val="dk2"/>
            </a:solidFill>
            <a:prstDash val="solid"/>
            <a:round/>
            <a:headEnd len="lg" w="lg" type="none"/>
            <a:tailEnd len="lg" w="lg" type="triangle"/>
          </a:ln>
        </p:spPr>
      </p:cxnSp>
      <p:cxnSp>
        <p:nvCxnSpPr>
          <p:cNvPr id="137" name="Shape 137"/>
          <p:cNvCxnSpPr>
            <a:endCxn id="135" idx="0"/>
          </p:cNvCxnSpPr>
          <p:nvPr/>
        </p:nvCxnSpPr>
        <p:spPr>
          <a:xfrm flipH="1">
            <a:off x="6980850" y="2116087"/>
            <a:ext cx="322200" cy="1437899"/>
          </a:xfrm>
          <a:prstGeom prst="straightConnector1">
            <a:avLst/>
          </a:prstGeom>
          <a:noFill/>
          <a:ln cap="flat" cmpd="sng" w="19050">
            <a:solidFill>
              <a:schemeClr val="dk2"/>
            </a:solidFill>
            <a:prstDash val="solid"/>
            <a:round/>
            <a:headEnd len="lg" w="lg" type="none"/>
            <a:tailEnd len="lg" w="lg" type="triangle"/>
          </a:ln>
        </p:spPr>
      </p:cxnSp>
      <p:cxnSp>
        <p:nvCxnSpPr>
          <p:cNvPr id="138" name="Shape 138"/>
          <p:cNvCxnSpPr>
            <a:endCxn id="135" idx="0"/>
          </p:cNvCxnSpPr>
          <p:nvPr/>
        </p:nvCxnSpPr>
        <p:spPr>
          <a:xfrm flipH="1">
            <a:off x="6980850" y="2235487"/>
            <a:ext cx="1385400" cy="1318500"/>
          </a:xfrm>
          <a:prstGeom prst="straightConnector1">
            <a:avLst/>
          </a:prstGeom>
          <a:noFill/>
          <a:ln cap="flat" cmpd="sng" w="19050">
            <a:solidFill>
              <a:schemeClr val="dk2"/>
            </a:solidFill>
            <a:prstDash val="solid"/>
            <a:round/>
            <a:headEnd len="lg" w="lg" type="none"/>
            <a:tailEnd len="lg" w="lg" type="triangle"/>
          </a:ln>
        </p:spPr>
      </p:cxnSp>
      <p:cxnSp>
        <p:nvCxnSpPr>
          <p:cNvPr id="139" name="Shape 139"/>
          <p:cNvCxnSpPr>
            <a:stCxn id="135" idx="2"/>
          </p:cNvCxnSpPr>
          <p:nvPr/>
        </p:nvCxnSpPr>
        <p:spPr>
          <a:xfrm flipH="1">
            <a:off x="5729550" y="4194187"/>
            <a:ext cx="1251300" cy="1383300"/>
          </a:xfrm>
          <a:prstGeom prst="straightConnector1">
            <a:avLst/>
          </a:prstGeom>
          <a:noFill/>
          <a:ln cap="flat" cmpd="sng" w="19050">
            <a:solidFill>
              <a:schemeClr val="dk2"/>
            </a:solidFill>
            <a:prstDash val="solid"/>
            <a:round/>
            <a:headEnd len="lg" w="lg" type="none"/>
            <a:tailEnd len="lg" w="lg" type="triangle"/>
          </a:ln>
        </p:spPr>
      </p:cxnSp>
      <p:cxnSp>
        <p:nvCxnSpPr>
          <p:cNvPr id="140" name="Shape 140"/>
          <p:cNvCxnSpPr>
            <a:stCxn id="135" idx="2"/>
          </p:cNvCxnSpPr>
          <p:nvPr/>
        </p:nvCxnSpPr>
        <p:spPr>
          <a:xfrm>
            <a:off x="6980850" y="4194187"/>
            <a:ext cx="799500" cy="1676400"/>
          </a:xfrm>
          <a:prstGeom prst="straightConnector1">
            <a:avLst/>
          </a:prstGeom>
          <a:noFill/>
          <a:ln cap="flat" cmpd="sng" w="19050">
            <a:solidFill>
              <a:schemeClr val="dk2"/>
            </a:solidFill>
            <a:prstDash val="solid"/>
            <a:round/>
            <a:headEnd len="lg" w="lg" type="none"/>
            <a:tailEnd len="lg" w="lg" type="triangle"/>
          </a:ln>
        </p:spPr>
      </p:cxnSp>
      <p:cxnSp>
        <p:nvCxnSpPr>
          <p:cNvPr id="141" name="Shape 141"/>
          <p:cNvCxnSpPr>
            <a:stCxn id="135" idx="2"/>
          </p:cNvCxnSpPr>
          <p:nvPr/>
        </p:nvCxnSpPr>
        <p:spPr>
          <a:xfrm>
            <a:off x="6980850" y="4194187"/>
            <a:ext cx="1700100" cy="1166400"/>
          </a:xfrm>
          <a:prstGeom prst="straightConnector1">
            <a:avLst/>
          </a:prstGeom>
          <a:noFill/>
          <a:ln cap="flat" cmpd="sng" w="19050">
            <a:solidFill>
              <a:schemeClr val="dk2"/>
            </a:solidFill>
            <a:prstDash val="solid"/>
            <a:round/>
            <a:headEnd len="lg" w="lg" type="none"/>
            <a:tailEnd len="lg" w="lg" type="triangle"/>
          </a:ln>
        </p:spPr>
      </p:cxnSp>
      <p:sp>
        <p:nvSpPr>
          <p:cNvPr id="142" name="Shape 142"/>
          <p:cNvSpPr/>
          <p:nvPr/>
        </p:nvSpPr>
        <p:spPr>
          <a:xfrm>
            <a:off x="7856300" y="1764600"/>
            <a:ext cx="976500" cy="8790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Ie</a:t>
            </a:r>
          </a:p>
        </p:txBody>
      </p:sp>
      <p:sp>
        <p:nvSpPr>
          <p:cNvPr id="143" name="Shape 143"/>
          <p:cNvSpPr/>
          <p:nvPr/>
        </p:nvSpPr>
        <p:spPr>
          <a:xfrm>
            <a:off x="7780350" y="4991600"/>
            <a:ext cx="1052400" cy="8790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Oe</a:t>
            </a:r>
          </a:p>
        </p:txBody>
      </p:sp>
      <p:sp>
        <p:nvSpPr>
          <p:cNvPr id="144" name="Shape 1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