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slide" Target="slides/slide43.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(read), can either reflect concrete entities or logical concepts of the problem domain</a:t>
            </a:r>
          </a:p>
          <a:p>
            <a:pPr lvl="0" rtl="0">
              <a:spcBef>
                <a:spcPts val="0"/>
              </a:spcBef>
              <a:buNone/>
            </a:pPr>
            <a:r>
              <a:rPr lang="en"/>
              <a:t>- (read, read)</a:t>
            </a:r>
          </a:p>
          <a:p>
            <a:pPr lvl="0" rtl="0">
              <a:spcBef>
                <a:spcPts val="0"/>
              </a:spcBef>
              <a:buNone/>
            </a:pPr>
            <a:r>
              <a:rPr lang="en"/>
              <a:t>- When we reason about Objects, we need to be able to define what makes up that object. When we talk about me, there are things that define me. You know some information about me - I have attributes that define me - I have a name, an age, a job, hobbies. And there are things I can do - operations I can perform - I can teach (well, that’s arguable), but I can talk, I can program, I can walk or swim, not so great at running. So, in modeling a domain, you need to come up with the entities that make up that domain, and for each, define what attributes and operations those entities have.</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discussion)</a:t>
            </a:r>
          </a:p>
          <a:p>
            <a:pPr lvl="0" rtl="0">
              <a:spcBef>
                <a:spcPts val="0"/>
              </a:spcBef>
              <a:buNone/>
            </a:pPr>
            <a:r>
              <a:rPr lang="en"/>
              <a:t>different types of cards</a:t>
            </a:r>
          </a:p>
          <a:p>
            <a:pPr lvl="0" rtl="0">
              <a:spcBef>
                <a:spcPts val="0"/>
              </a:spcBef>
              <a:buNone/>
            </a:pPr>
            <a:r>
              <a:rPr lang="en"/>
              <a:t>layout - might come in different shapes and sizes, have text and picture fields in different locations</a:t>
            </a:r>
          </a:p>
          <a:p>
            <a:pPr lvl="0" rtl="0">
              <a:spcBef>
                <a:spcPts val="0"/>
              </a:spcBef>
              <a:buNone/>
            </a:pPr>
            <a:r>
              <a:rPr lang="en"/>
              <a:t>people own cards - need info about them</a:t>
            </a:r>
          </a:p>
          <a:p>
            <a:pPr lvl="0" rtl="0">
              <a:spcBef>
                <a:spcPts val="0"/>
              </a:spcBef>
              <a:buNone/>
            </a:pPr>
            <a:r>
              <a:rPr lang="en"/>
              <a:t>login for people who print cards, not just anyone can print up a drivers licence</a:t>
            </a:r>
          </a:p>
          <a:p>
            <a:pPr lvl="0" rtl="0">
              <a:spcBef>
                <a:spcPts val="0"/>
              </a:spcBef>
              <a:buNone/>
            </a:pPr>
            <a:r>
              <a:rPr lang="en"/>
              <a:t>-Can we define what makes up a card, then use that to differentiate credit cards from drivers licenses? Can we define what represents a person and what they can do with a card - whether they are an admin or an end user?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let’s say that for this card system, we want to reason about people and cards. What defines these?</a:t>
            </a:r>
          </a:p>
          <a:p>
            <a:pPr lvl="0" rtl="0">
              <a:spcBef>
                <a:spcPts val="0"/>
              </a:spcBef>
              <a:buNone/>
            </a:pPr>
            <a:r>
              <a:rPr lang="en"/>
              <a:t>(discussion)</a:t>
            </a:r>
          </a:p>
          <a:p>
            <a:pPr lvl="0" rtl="0">
              <a:spcBef>
                <a:spcPts val="0"/>
              </a:spcBef>
              <a:buNone/>
            </a:pPr>
            <a:r>
              <a:rPr lang="en"/>
              <a:t>what defines a person? a card?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Two words that you hear a lot in the design portion of the class are objects and classes. These are not the same thing - this is, I imagine, review, but quickly</a:t>
            </a:r>
          </a:p>
          <a:p>
            <a:pPr lvl="0" rtl="0">
              <a:spcBef>
                <a:spcPts val="0"/>
              </a:spcBef>
              <a:buNone/>
            </a:pPr>
            <a:r>
              <a:rPr lang="en"/>
              <a:t>- (read), things that we can reason about - in our card system, we might reason about (read examples)</a:t>
            </a:r>
          </a:p>
          <a:p>
            <a:pPr lvl="0" rtl="0">
              <a:spcBef>
                <a:spcPts val="0"/>
              </a:spcBef>
              <a:buNone/>
            </a:pPr>
            <a:r>
              <a:rPr lang="en"/>
              <a:t>- (read) can tell Greg’s credit card from Jason’s credit card</a:t>
            </a:r>
          </a:p>
          <a:p>
            <a:pPr lvl="0" rtl="0">
              <a:spcBef>
                <a:spcPts val="0"/>
              </a:spcBef>
              <a:buNone/>
            </a:pPr>
            <a:r>
              <a:rPr lang="en"/>
              <a:t>- now, although we might talk about Greg,  Greg is a person. A Person, then, would be a  class - a description of a generic object. Greg is the object, a person is what Greg is an example of. Greg’s driver license is a particular instance of a generic driver’s license.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 class is an abstraction of an object, a type (read).</a:t>
            </a:r>
          </a:p>
          <a:p>
            <a:pPr lvl="0">
              <a:spcBef>
                <a:spcPts val="0"/>
              </a:spcBef>
              <a:buNone/>
            </a:pPr>
            <a:r>
              <a:rPr lang="en"/>
              <a:t>Objects are instances of classes (read) </a:t>
            </a:r>
          </a:p>
          <a:p>
            <a:pPr lvl="0" rtl="0">
              <a:spcBef>
                <a:spcPts val="0"/>
              </a:spcBef>
              <a:buNone/>
            </a:pPr>
            <a:r>
              <a:rPr lang="en"/>
              <a:t>(3-4)</a:t>
            </a:r>
          </a:p>
          <a:p>
            <a:pPr lvl="0" rtl="0">
              <a:spcBef>
                <a:spcPts val="0"/>
              </a:spcBef>
              <a:buNone/>
            </a:pPr>
            <a:r>
              <a:rPr lang="en"/>
              <a:t>So, Greg Gay is an object, an instance of the Person class. Jason is an instance of the Person class. They both have names, addresses, ages, and so on, but are differentiated by the values for those attributes. (read credit cards)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 (read), and (read) - All People have the same attributes and same operations. The values of the attributes and results of the operations might vary, but they offer the same operations and offer values for the same information.</a:t>
            </a:r>
          </a:p>
          <a:p>
            <a:pPr lvl="0" rtl="0">
              <a:spcBef>
                <a:spcPts val="0"/>
              </a:spcBef>
              <a:buNone/>
            </a:pPr>
            <a:r>
              <a:rPr lang="en"/>
              <a:t>That said, (read). They are (read).Two objects might be instances of the same class, but you can tell them apart.  </a:t>
            </a:r>
            <a:r>
              <a:rPr lang="en">
                <a:solidFill>
                  <a:schemeClr val="dk1"/>
                </a:solidFill>
              </a:rPr>
              <a:t>You can tell Jason apart from me using the differing values of those attributes.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(1-2) - When we sit down to design the structure of the source code, we obviously don’t care about Greg or Jason. The system might not always load up a Greg object - I don’t exist everywhere at once. WE care about the concept of a Person, what makes up every possible instance of a Person. In static situations, we just want to know what is true of all instances of a class, not any one particular instance.</a:t>
            </a:r>
          </a:p>
          <a:p>
            <a:pPr lvl="0" rtl="0">
              <a:spcBef>
                <a:spcPts val="0"/>
              </a:spcBef>
              <a:buNone/>
            </a:pPr>
            <a:r>
              <a:rPr lang="en"/>
              <a:t>(4-5) - When we run the system - or model what will happen when it is run - we look at concrete scenarios - Greg owns a credit card. What does that mean? Greg edtis his information, he orders a driver’s license, he renews his credit card. When we map out these specific scenarios, we can’t just look at any possible Person or driver’s license, we create specific instantiations and map out how they interact. (6)</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An important aspect of OO design is the idea of Inheritance - this is the concept that you can define a hierarchy of related classes where the children all inherit the attributes and operations of their parents. This is really useful in creating specialized new classes. </a:t>
            </a:r>
          </a:p>
          <a:p>
            <a:pPr lvl="0" rtl="0">
              <a:spcBef>
                <a:spcPts val="0"/>
              </a:spcBef>
              <a:buNone/>
            </a:pPr>
            <a:r>
              <a:rPr lang="en"/>
              <a:t>For instance, our card system might need to be able to issue both drivers licences and plain ID cards. Both are special forms of cards with their own unique attributes and operations. We can define the card class that captures information and behavior relevant to all cards, then refine from there to create subclasses for special types of cards with their own needs and behaviors. This averts two big design no-nos - reimplementing functionality in multiple places - no need for that, we inherit those from the parents. If we need to change those, we just change the parent. Second, we avoid including attributes or operations that are only used in very specific scenarios. We never want to create a class with attributes that aren’t always set. Instead, we create these specialized children and encapsulate those attributes and operations to the subclass that actually makes use of them.</a:t>
            </a:r>
          </a:p>
          <a:p>
            <a:pPr lvl="0" rtl="0">
              <a:spcBef>
                <a:spcPts val="0"/>
              </a:spcBef>
              <a:buNone/>
            </a:pPr>
            <a:r>
              <a:rPr lang="en"/>
              <a:t>- Also of relevance is that (read). So, Greg’s Drivers License is both an instance of a Drivers License and an instance of a Card. This is very useful, as we can write code that can work with any type of child rather than explicitly checking what kind of child object it is. We can write code that works for any Card without worrying that it is an ID card or a Drivers license.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Polymorphism is the ability of the same operation to behave differently when used on instances of different classes. Specifically. it is the ability to redefine the behavior of an operation to be relevant to the class it is operating on. </a:t>
            </a:r>
          </a:p>
          <a:p>
            <a:pPr lvl="0" rtl="0">
              <a:spcBef>
                <a:spcPts val="0"/>
              </a:spcBef>
              <a:buNone/>
            </a:pPr>
            <a:r>
              <a:rPr lang="en"/>
              <a:t>(read), (read)</a:t>
            </a:r>
          </a:p>
          <a:p>
            <a:pPr lvl="0" rtl="0">
              <a:spcBef>
                <a:spcPts val="0"/>
              </a:spcBef>
              <a:buNone/>
            </a:pPr>
            <a:r>
              <a:rPr lang="en"/>
              <a:t>(read right side)</a:t>
            </a:r>
          </a:p>
          <a:p>
            <a:pPr lvl="0" rtl="0">
              <a:spcBef>
                <a:spcPts val="0"/>
              </a:spcBef>
              <a:buNone/>
            </a:pPr>
            <a:r>
              <a:rPr lang="en"/>
              <a:t>This is a very powerful concept, allowing us to write code that does not need to change, even if we get rid of particular shapes, add new shapes, or change how the area of an existing shape is calculated. We can restrict change to a limited subset of the program.</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now that we have the basics down about reasoning about objects and how they interact, lets talk about how to visualize the static structure of the system. Class diagrams are a fundamental design tool that we can use to view the structure of our system and understand how all of our classes relate to and depend on each other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Class diagrams are used to discuss classes and their attributes in the abstract. This is a way to visualize the structure of the code and dependencies between classes. YOu dn’t care here about Jason or Greg, but how, in all clases, a Person relates to a Card and what attributes and operations makes up any Person object. </a:t>
            </a:r>
          </a:p>
          <a:p>
            <a:pPr lvl="0" rtl="0">
              <a:spcBef>
                <a:spcPts val="0"/>
              </a:spcBef>
              <a:buNone/>
            </a:pPr>
            <a:r>
              <a:rPr lang="en"/>
              <a:t>(go through UML syntax, fields, +/-/# for protected, and tilda for package-level visibility)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walk through, explain syntax</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Of course, classes don’t exist in isolation. They have to work with other classes to perform tasks. We can use associations to inform the reader about how these classes depend on each other and work together. These are just lines with text explaining at a high level how these classes link together. For instance, (read)  </a:t>
            </a:r>
          </a:p>
          <a:p>
            <a:pPr lvl="0" rtl="0">
              <a:spcBef>
                <a:spcPts val="0"/>
              </a:spcBef>
              <a:buNone/>
            </a:pPr>
            <a:r>
              <a:rPr lang="en"/>
              <a:t>(syntax)</a:t>
            </a:r>
          </a:p>
          <a:p>
            <a:pPr lvl="0" rtl="0">
              <a:spcBef>
                <a:spcPts val="0"/>
              </a:spcBef>
              <a:buNone/>
            </a:pPr>
            <a:r>
              <a:rPr lang="en"/>
              <a:t>You should use descriptive verb phrases to label associations. Try not to just use “has”, but something more informative like “works for”. These phrases can be marked with an arrow to help indicate the direction of the relationship, a Person works for a company. Arrow so you don’t read it the other way.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In reality, many associations are actually directional, a Person owns a credit card. The credit card doesn’t own a person. Right? In the last slide, I put an arrow on the label to tell you to read it in a certain direction. That’s helpful when you go to implement, it gives you an idea of the control dependence. That said, in the code, we might need to use storage to link a Person and a Card. Well, we usually do this by storing instances of a class within the attributes of the class on the other end of the association, with at least a variable storing a pointer from, say, the Person to the cards they own. When designing the system, if we have a preference on where the pointer gets stored, we can use an arrow on that association line itself to indicate that direction. That’s a stronger statement than just putting an arrow on the label - you’re imposing a constraint on the source code.</a:t>
            </a:r>
          </a:p>
          <a:p>
            <a:pPr lvl="0" rtl="0">
              <a:spcBef>
                <a:spcPts val="0"/>
              </a:spcBef>
              <a:buNone/>
            </a:pPr>
            <a:r>
              <a:rPr lang="en"/>
              <a:t>Bidirectional associations are used when the relationship is mutual - they contain pointers to each other. </a:t>
            </a:r>
          </a:p>
          <a:p>
            <a:pPr lvl="0" rtl="0">
              <a:spcBef>
                <a:spcPts val="0"/>
              </a:spcBef>
              <a:buNone/>
            </a:pPr>
            <a:r>
              <a:rPr lang="en"/>
              <a:t>When dealing with operations related to the working relationship between employees and employers, we might use that bidirectional link. The company maintains a list of employees and each employee keeps track of their employer. </a:t>
            </a:r>
            <a:r>
              <a:rPr lang="en">
                <a:solidFill>
                  <a:schemeClr val="dk1"/>
                </a:solidFill>
              </a:rPr>
              <a:t>Bidirectional links are tougher to implement because you need to keep both sides in sync, and they open up more securitry risk because you can trace either side of the association to the other information, but sometimes you need that two way link.</a:t>
            </a:r>
          </a:p>
          <a:p>
            <a:pPr lvl="0" rtl="0">
              <a:spcBef>
                <a:spcPts val="0"/>
              </a:spcBef>
              <a:buNone/>
            </a:pPr>
            <a:r>
              <a:rPr lang="en"/>
              <a:t>Now, this might end up being a programming decision that you can’t just make at design time, so these arrows are optional. A lack of arrows doesn’t mean we will never decide on the direction of pointers, but we just haven’t decided it yet or it isn’t important to the design.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multiplicity of an association is an indication of how many object instances are expected in a particular relationship. For example, (read, read)</a:t>
            </a:r>
          </a:p>
          <a:p>
            <a:pPr lvl="0" rtl="0">
              <a:spcBef>
                <a:spcPts val="0"/>
              </a:spcBef>
              <a:buNone/>
            </a:pPr>
            <a:r>
              <a:rPr lang="en"/>
              <a:t>(suntax - 0,1,*,range)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Generally, multiplicities are defined with a lower and upper bound. These can be read on each side as: (read example)</a:t>
            </a:r>
          </a:p>
          <a:p>
            <a:pPr lvl="0" rtl="0">
              <a:spcBef>
                <a:spcPts val="0"/>
              </a:spcBef>
              <a:buNone/>
            </a:pPr>
            <a:r>
              <a:rPr lang="en"/>
              <a:t>The lower bound can be any positive number or zero. The upper bound can be any positive number of a * for unlimited instances. If the lower and upper are the same, you can just use one number - like the 1 in the previous slide for the one person to one card associaiton. </a:t>
            </a:r>
          </a:p>
          <a:p>
            <a:pPr lvl="0" rtl="0">
              <a:spcBef>
                <a:spcPts val="0"/>
              </a:spcBef>
              <a:buNone/>
            </a:pPr>
            <a:r>
              <a:rPr lang="en"/>
              <a:t>If no multiplicity is listed, one is assumed.</a:t>
            </a:r>
          </a:p>
          <a:p>
            <a:pPr lvl="0" rtl="0">
              <a:spcBef>
                <a:spcPts val="0"/>
              </a:spcBef>
              <a:buNone/>
            </a:pPr>
            <a:r>
              <a:rPr lang="en"/>
              <a:t>(read)</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An association isn’t supposed to represent any link, but a particular working relationship. So, in practice, you might have multiple associations between two classes, each labeled with the context and multiplicities of that relationship. (read)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 in some cases, you might want to represent certain information that is related to the association - that defines that particular association- and these might not be attributes that map well to either of the linked classes. In the diagram, this can be represented using a link attribute (explain syntax)</a:t>
            </a:r>
          </a:p>
          <a:p>
            <a:pPr lvl="0" rtl="0">
              <a:spcBef>
                <a:spcPts val="0"/>
              </a:spcBef>
              <a:buNone/>
            </a:pPr>
            <a:r>
              <a:rPr lang="en"/>
              <a:t>Now, here’s a question, why not fold those attributes into the Person class?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Why not fold that information into the Person class? (discuss)</a:t>
            </a:r>
          </a:p>
          <a:p>
            <a:pPr lvl="0" rtl="0">
              <a:spcBef>
                <a:spcPts val="0"/>
              </a:spcBef>
              <a:buNone/>
            </a:pPr>
            <a:r>
              <a:rPr lang="en"/>
              <a:t>Salary and job title are properties of a job, not of the person. Not all people have a salary of job title. Some people have multiple jobs. In this job system, a Person class might have uses unrelated to their particular job. That information is not part of what defines a person, but does define the link between a person and the company they work for. We will eventually have to store that information somewhere - the best solution might actually be a job class - but a link attribute is a good way - at design time - to indicate that we have special information that defines an association between two classes.</a:t>
            </a:r>
          </a:p>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One of the refinements you can make is the idea of a constraint on the association - these constraints tell the programmer how to implement the association.</a:t>
            </a:r>
          </a:p>
          <a:p>
            <a:pPr lvl="0" rtl="0">
              <a:spcBef>
                <a:spcPts val="0"/>
              </a:spcBef>
              <a:buNone/>
            </a:pPr>
            <a:r>
              <a:rPr lang="en">
                <a:solidFill>
                  <a:schemeClr val="dk1"/>
                </a:solidFill>
              </a:rPr>
              <a:t>- We can place constraints on one association or between multiple associations to inform the implementation about how they need to be coded. Between two associations - person xor corporation (dotted line to show dependency). </a:t>
            </a:r>
          </a:p>
          <a:p>
            <a:pPr lvl="0" rtl="0">
              <a:spcBef>
                <a:spcPts val="0"/>
              </a:spcBef>
              <a:buClr>
                <a:schemeClr val="dk1"/>
              </a:buClr>
              <a:buSzPct val="100000"/>
              <a:buFont typeface="Arial"/>
              <a:buNone/>
            </a:pPr>
            <a:r>
              <a:rPr lang="en">
                <a:solidFill>
                  <a:schemeClr val="dk1"/>
                </a:solidFill>
              </a:rPr>
              <a:t>Be clear and descriptive. Don’t clutter up your diagram with a million of these - use them only when necessary.  </a:t>
            </a:r>
          </a:p>
          <a:p>
            <a:pPr lvl="0" rtl="0">
              <a:spcBef>
                <a:spcPts val="0"/>
              </a:spcBef>
              <a:buNone/>
            </a:pPr>
            <a:r>
              <a:rPr lang="en"/>
              <a:t>- Ordering is a common constraint on one association that implies an order to the objects on the many side. For instance, a class might have a list of students. We could place an ordering constraint to insist that the students be stored in alphabetical order.</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During development, there are a few problems that we can almost count on showing up, starting with requirements that are just plain wrong. You might have some that are (read 2) or maybe the developers and customers just had different ideas or read the wrong message into something being said, but now, we’re in this boat where the requirements are wrong and we’re scrambling to fix them, often at great cost. Now, as a result,  poor requirements has this domino effect that cascades into a situation where the requirements need to be updated often and we end up having to work overtime to change the design to deal with fixing a misunderstanding or a bad requirement. The end result is that everything has to change. We need to change the functionality the software offers throughout development, often late into development, and we need to keep changing it even after the software is released into the world. Change is often a huge problem. To a fair extent, software is malleable - you can always add or edit code -  but not as much as we’d like to think it is, and the further you get into development, the more problems you’ll have changing the project without making the whole thing fall apart. These problems just keep rolling into each other</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3" name="Shape 3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We can also place constraints on attributes to inform the implementation.  These let the implementer know that certain properties must hold over these attributes. </a:t>
            </a:r>
          </a:p>
          <a:p>
            <a:pPr lvl="0" rtl="0">
              <a:spcBef>
                <a:spcPts val="0"/>
              </a:spcBef>
              <a:buNone/>
            </a:pPr>
            <a:r>
              <a:rPr lang="en"/>
              <a:t>Bank account has owner and balance attributes, and we state that there must be an owner and balance can’t be negative. </a:t>
            </a:r>
          </a:p>
          <a:p>
            <a:pPr lvl="0" rtl="0">
              <a:spcBef>
                <a:spcPts val="0"/>
              </a:spcBef>
              <a:buNone/>
            </a:pPr>
            <a:r>
              <a:rPr lang="en"/>
              <a:t>Credit card number is a 16 digit integer</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This helps make the model clearer, as it informs the reader of the role of each object in the association.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5" name="Shape 425"/>
        <p:cNvGrpSpPr/>
        <p:nvPr/>
      </p:nvGrpSpPr>
      <p:grpSpPr>
        <a:xfrm>
          <a:off x="0" y="0"/>
          <a:ext cx="0" cy="0"/>
          <a:chOff x="0" y="0"/>
          <a:chExt cx="0" cy="0"/>
        </a:xfrm>
      </p:grpSpPr>
      <p:sp>
        <p:nvSpPr>
          <p:cNvPr id="426" name="Shape 42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7" name="Shape 4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Some associations aren’t just between two classes, but might be between several at once. For instance, a person might work on a project as a company. Within the company, a person might work on multiple projects at the same time, and the company might own multiple projects at once. We can link all three with the same association to depict that particular relationship between them. We can do this by connecting them all with a diamond, and labeling the multiplicity on all ends.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4" name="Shape 444"/>
        <p:cNvGrpSpPr/>
        <p:nvPr/>
      </p:nvGrpSpPr>
      <p:grpSpPr>
        <a:xfrm>
          <a:off x="0" y="0"/>
          <a:ext cx="0" cy="0"/>
          <a:chOff x="0" y="0"/>
          <a:chExt cx="0" cy="0"/>
        </a:xfrm>
      </p:grpSpPr>
      <p:sp>
        <p:nvSpPr>
          <p:cNvPr id="445" name="Shape 4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46" name="Shape 4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This is a strong association that indicates usage or membership. (read examples). </a:t>
            </a:r>
          </a:p>
          <a:p>
            <a:pPr lvl="0" rtl="0">
              <a:spcBef>
                <a:spcPts val="0"/>
              </a:spcBef>
              <a:buNone/>
            </a:pPr>
            <a:r>
              <a:rPr lang="en"/>
              <a:t>You want to use this any time that you have a class that is composed of other classes. It indicates that something is a building block of a greater structure.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6" name="Shape 456"/>
        <p:cNvGrpSpPr/>
        <p:nvPr/>
      </p:nvGrpSpPr>
      <p:grpSpPr>
        <a:xfrm>
          <a:off x="0" y="0"/>
          <a:ext cx="0" cy="0"/>
          <a:chOff x="0" y="0"/>
          <a:chExt cx="0" cy="0"/>
        </a:xfrm>
      </p:grpSpPr>
      <p:sp>
        <p:nvSpPr>
          <p:cNvPr id="457" name="Shape 4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58" name="Shape 4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This is a stronger form of aggregation (read).</a:t>
            </a:r>
          </a:p>
          <a:p>
            <a:pPr lvl="0" rtl="0">
              <a:spcBef>
                <a:spcPts val="0"/>
              </a:spcBef>
              <a:buNone/>
            </a:pPr>
            <a:r>
              <a:rPr lang="en"/>
              <a:t>(black vs white diamond)</a:t>
            </a:r>
          </a:p>
          <a:p>
            <a:pPr lvl="0" rtl="0">
              <a:spcBef>
                <a:spcPts val="0"/>
              </a:spcBef>
              <a:buNone/>
            </a:pPr>
            <a:r>
              <a:rPr lang="en"/>
              <a:t>Think about a car - it is composed of parts - it would have a transmission and wheels. Well, if it’s in a nasty wreck and gets totaled - you aren’t taking that transmission and putting it into a new car. It’s done. If the car is destroyed, the transmission isn’t something that will exist on its own - it also gets destroyed. It’s wheels however, are easier to salvage. They might be usable in another car if they survived the wreck, so those might merely be aggregation. The wheels are members, but they are allowed to continue to exist independently of the car.</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8" name="Shape 468"/>
        <p:cNvGrpSpPr/>
        <p:nvPr/>
      </p:nvGrpSpPr>
      <p:grpSpPr>
        <a:xfrm>
          <a:off x="0" y="0"/>
          <a:ext cx="0" cy="0"/>
          <a:chOff x="0" y="0"/>
          <a:chExt cx="0" cy="0"/>
        </a:xfrm>
      </p:grpSpPr>
      <p:sp>
        <p:nvSpPr>
          <p:cNvPr id="469" name="Shape 46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70" name="Shape 4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a:p>
            <a:pPr lvl="0" rtl="0">
              <a:spcBef>
                <a:spcPts val="0"/>
              </a:spcBef>
              <a:buNone/>
            </a:pPr>
            <a:r>
              <a:rPr lang="en"/>
              <a:t>So, a company might logically be broken into a number of divisions, and those might be made up of departments. That makes sense - the company is made up of divisions, so we use an aggregation to depict that membership. We’re making a strong statement that anything that happens to a company happens to its divisions as well, that fundamentally, the divisions belong to the company. That’s a strong statement. People also work for the company, but that might be a weaker relationship. If something occurs to the company, it might not automatically happen to those people. The company is not fundamentally defined by the people it employs. So, if we can’t make as strong of an argument for membership, then we should use a regular association. Aggregation and Composition are very strong statements of relationship that should only be used when we mean it.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5" name="Shape 485"/>
        <p:cNvGrpSpPr/>
        <p:nvPr/>
      </p:nvGrpSpPr>
      <p:grpSpPr>
        <a:xfrm>
          <a:off x="0" y="0"/>
          <a:ext cx="0" cy="0"/>
          <a:chOff x="0" y="0"/>
          <a:chExt cx="0" cy="0"/>
        </a:xfrm>
      </p:grpSpPr>
      <p:sp>
        <p:nvSpPr>
          <p:cNvPr id="486" name="Shape 48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7" name="Shape 4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a:p>
            <a:pPr lvl="0" rtl="0">
              <a:spcBef>
                <a:spcPts val="0"/>
              </a:spcBef>
              <a:buNone/>
            </a:pPr>
            <a:r>
              <a:rPr lang="en"/>
              <a:t>We talked about this earlier, but this is how we depict it in a class diagram (syntax)</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3" name="Shape 503"/>
        <p:cNvGrpSpPr/>
        <p:nvPr/>
      </p:nvGrpSpPr>
      <p:grpSpPr>
        <a:xfrm>
          <a:off x="0" y="0"/>
          <a:ext cx="0" cy="0"/>
          <a:chOff x="0" y="0"/>
          <a:chExt cx="0" cy="0"/>
        </a:xfrm>
      </p:grpSpPr>
      <p:sp>
        <p:nvSpPr>
          <p:cNvPr id="504" name="Shape 5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05" name="Shape 5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a:p>
            <a:pPr lvl="0" rtl="0">
              <a:spcBef>
                <a:spcPts val="0"/>
              </a:spcBef>
              <a:buNone/>
            </a:pPr>
            <a:r>
              <a:rPr lang="en"/>
              <a:t>(read) - There is no direct association - a station wagon does not contain a car, it is a special form of a car.</a:t>
            </a:r>
          </a:p>
          <a:p>
            <a:pPr lvl="0" rtl="0">
              <a:spcBef>
                <a:spcPts val="0"/>
              </a:spcBef>
              <a:buNone/>
            </a:pPr>
            <a:r>
              <a:rPr lang="en"/>
              <a:t>(read)</a:t>
            </a:r>
          </a:p>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1" name="Shape 521"/>
        <p:cNvGrpSpPr/>
        <p:nvPr/>
      </p:nvGrpSpPr>
      <p:grpSpPr>
        <a:xfrm>
          <a:off x="0" y="0"/>
          <a:ext cx="0" cy="0"/>
          <a:chOff x="0" y="0"/>
          <a:chExt cx="0" cy="0"/>
        </a:xfrm>
      </p:grpSpPr>
      <p:sp>
        <p:nvSpPr>
          <p:cNvPr id="522" name="Shape 5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23" name="Shape 5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Let’s bring it all together now. Here is a class diagram for an aircraft reservation system</a:t>
            </a:r>
          </a:p>
          <a:p>
            <a:pPr lvl="0" rtl="0">
              <a:spcBef>
                <a:spcPts val="0"/>
              </a:spcBef>
              <a:buNone/>
            </a:pPr>
            <a:r>
              <a:rPr lang="en"/>
              <a:t>(walk through)</a:t>
            </a:r>
          </a:p>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9" name="Shape 529"/>
        <p:cNvGrpSpPr/>
        <p:nvPr/>
      </p:nvGrpSpPr>
      <p:grpSpPr>
        <a:xfrm>
          <a:off x="0" y="0"/>
          <a:ext cx="0" cy="0"/>
          <a:chOff x="0" y="0"/>
          <a:chExt cx="0" cy="0"/>
        </a:xfrm>
      </p:grpSpPr>
      <p:sp>
        <p:nvSpPr>
          <p:cNvPr id="530" name="Shape 53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31" name="Shape 5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big theme here is change. Change is hard - changing requirements will require fundamental rethinking of the project, and even minor feature changes require care to not break what is working. A good start is (read, read), make sure you end up with decent starting requirements, make sure you get feedback. But, all of the planning in the world won’t protect you from all change. Some level of change is inevitable. The better solution is to design your system to accommodate change. </a:t>
            </a:r>
          </a:p>
          <a:p>
            <a:pPr lvl="0" rtl="0">
              <a:spcBef>
                <a:spcPts val="0"/>
              </a:spcBef>
              <a:buNone/>
            </a:pPr>
            <a:r>
              <a:rPr lang="en"/>
              <a:t>(read 4)</a:t>
            </a:r>
          </a:p>
          <a:p>
            <a:pPr lvl="0" rtl="0">
              <a:spcBef>
                <a:spcPts val="0"/>
              </a:spcBef>
              <a:buNone/>
            </a:pPr>
            <a:r>
              <a:rPr lang="en"/>
              <a:t>Build your system out of small, independent blocks to better contain changes</a:t>
            </a:r>
          </a:p>
          <a:p>
            <a:pPr lvl="0" rtl="0">
              <a:spcBef>
                <a:spcPts val="0"/>
              </a:spcBef>
              <a:buNone/>
            </a:pPr>
            <a:r>
              <a:rPr lang="en"/>
              <a:t>and design the system so that changes do not require large modifications to the fundamental architecture of the system</a:t>
            </a:r>
          </a:p>
          <a:p>
            <a:pPr lvl="0" rtl="0">
              <a:spcBef>
                <a:spcPts val="0"/>
              </a:spcBef>
              <a:buNone/>
            </a:pPr>
            <a:r>
              <a:rPr lang="en"/>
              <a:t>The key to achieving this is to follow the principles of object-oriented design - </a:t>
            </a:r>
            <a:r>
              <a:rPr lang="en">
                <a:solidFill>
                  <a:schemeClr val="dk1"/>
                </a:solidFill>
              </a:rPr>
              <a:t>OO design is all about supporting change, swapping out components, isolating entities, minimizing coupling. </a:t>
            </a:r>
            <a:r>
              <a:rPr lang="en"/>
              <a:t>This is what we’re going to start diving into today.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7" name="Shape 537"/>
        <p:cNvGrpSpPr/>
        <p:nvPr/>
      </p:nvGrpSpPr>
      <p:grpSpPr>
        <a:xfrm>
          <a:off x="0" y="0"/>
          <a:ext cx="0" cy="0"/>
          <a:chOff x="0" y="0"/>
          <a:chExt cx="0" cy="0"/>
        </a:xfrm>
      </p:grpSpPr>
      <p:sp>
        <p:nvSpPr>
          <p:cNvPr id="538" name="Shape 5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39" name="Shape 5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7" name="Shape 567"/>
        <p:cNvGrpSpPr/>
        <p:nvPr/>
      </p:nvGrpSpPr>
      <p:grpSpPr>
        <a:xfrm>
          <a:off x="0" y="0"/>
          <a:ext cx="0" cy="0"/>
          <a:chOff x="0" y="0"/>
          <a:chExt cx="0" cy="0"/>
        </a:xfrm>
      </p:grpSpPr>
      <p:sp>
        <p:nvSpPr>
          <p:cNvPr id="568" name="Shape 5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69" name="Shape 5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(explain, good example of aggregation vs inhertiance)</a:t>
            </a:r>
          </a:p>
          <a:p>
            <a:pPr lvl="0" rtl="0">
              <a:spcBef>
                <a:spcPts val="0"/>
              </a:spcBef>
              <a:buNone/>
            </a:pPr>
            <a:r>
              <a:rPr lang="en"/>
              <a:t>Multiple inheritance - not possible in some languages - could make an argument for either or both.</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4" name="Shape 584"/>
        <p:cNvGrpSpPr/>
        <p:nvPr/>
      </p:nvGrpSpPr>
      <p:grpSpPr>
        <a:xfrm>
          <a:off x="0" y="0"/>
          <a:ext cx="0" cy="0"/>
          <a:chOff x="0" y="0"/>
          <a:chExt cx="0" cy="0"/>
        </a:xfrm>
      </p:grpSpPr>
      <p:sp>
        <p:nvSpPr>
          <p:cNvPr id="585" name="Shape 5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86" name="Shape 5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1" name="Shape 591"/>
        <p:cNvGrpSpPr/>
        <p:nvPr/>
      </p:nvGrpSpPr>
      <p:grpSpPr>
        <a:xfrm>
          <a:off x="0" y="0"/>
          <a:ext cx="0" cy="0"/>
          <a:chOff x="0" y="0"/>
          <a:chExt cx="0" cy="0"/>
        </a:xfrm>
      </p:grpSpPr>
      <p:sp>
        <p:nvSpPr>
          <p:cNvPr id="592" name="Shape 5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93" name="Shape 5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In many areas, your problem domain is relatively consistent. Your exact feature set might vary a bit, but fundamentally,  </a:t>
            </a:r>
          </a:p>
          <a:p>
            <a:pPr lvl="0" rtl="0">
              <a:spcBef>
                <a:spcPts val="0"/>
              </a:spcBef>
              <a:buNone/>
            </a:pPr>
            <a:r>
              <a:rPr lang="en"/>
              <a:t>if you’re building software to generate ID cards, you (read)</a:t>
            </a:r>
          </a:p>
          <a:p>
            <a:pPr lvl="0" rtl="0">
              <a:spcBef>
                <a:spcPts val="0"/>
              </a:spcBef>
              <a:buNone/>
            </a:pPr>
            <a:r>
              <a:rPr lang="en"/>
              <a:t>If you’re designing an autopilot system, your fundamental task is to (read)</a:t>
            </a:r>
          </a:p>
          <a:p>
            <a:pPr lvl="0" rtl="0">
              <a:spcBef>
                <a:spcPts val="0"/>
              </a:spcBef>
              <a:buNone/>
            </a:pPr>
            <a:r>
              <a:rPr lang="en"/>
              <a:t>If you’re designing a word processor, you want to (read)</a:t>
            </a:r>
          </a:p>
          <a:p>
            <a:pPr lvl="0" rtl="0">
              <a:spcBef>
                <a:spcPts val="0"/>
              </a:spcBef>
              <a:buNone/>
            </a:pPr>
            <a:r>
              <a:rPr lang="en"/>
              <a:t>Even if your requirements change, these facts remain constant. You can count on those.</a:t>
            </a:r>
          </a:p>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problem domain is consistent, but what might change over time is what features you offer and how you represent data. </a:t>
            </a:r>
          </a:p>
          <a:p>
            <a:pPr lvl="0" rtl="0">
              <a:spcBef>
                <a:spcPts val="0"/>
              </a:spcBef>
              <a:buNone/>
            </a:pPr>
            <a:r>
              <a:rPr lang="en"/>
              <a:t>With your ID card software, you might change the type of information that goes on an ID, you might add new types of ID, but you’ll still be making ID cards the whole time</a:t>
            </a:r>
          </a:p>
          <a:p>
            <a:pPr lvl="0" rtl="0">
              <a:spcBef>
                <a:spcPts val="0"/>
              </a:spcBef>
              <a:buNone/>
            </a:pPr>
            <a:r>
              <a:rPr lang="en"/>
              <a:t>With the autopilot system, you might have to change how you interface with the plane’s hardware, you might add or refine control optons, but you’ll still be working with planes and routes</a:t>
            </a:r>
          </a:p>
          <a:p>
            <a:pPr lvl="0" rtl="0">
              <a:spcBef>
                <a:spcPts val="0"/>
              </a:spcBef>
              <a:buNone/>
            </a:pPr>
            <a:r>
              <a:rPr lang="en"/>
              <a:t>With the word processor, you might add (read), you might add in new types of documents (read), but you’re still styling text in a wysiwyg format.</a:t>
            </a:r>
          </a:p>
          <a:p>
            <a:pPr lvl="0" rtl="0">
              <a:spcBef>
                <a:spcPts val="0"/>
              </a:spcBef>
              <a:buNone/>
            </a:pPr>
            <a:r>
              <a:rPr lang="en"/>
              <a:t>This is a powerful concept - we can reason about the entities that exist in this problem domain, we can separate what changes from what doesn’t, and then design around the principles of encapsulating change and protecting the inherant concepts that do not change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 problem domain - entities that make up any solution and how they relate - read</a:t>
            </a:r>
          </a:p>
          <a:p>
            <a:pPr indent="-228600" lvl="0" marL="457200" rtl="0">
              <a:spcBef>
                <a:spcPts val="0"/>
              </a:spcBef>
              <a:buChar char="-"/>
            </a:pPr>
            <a:r>
              <a:rPr lang="en"/>
              <a:t>ID Card: Think about what makes up an ID card - layout, photo, personal information - regardless of the type of card - reason about IDs in the abstract and the operations that are performed to create them rather than worrying about the particulars of a driver’s licence vs a learner’s permit, then be able to slot in what you need for those.</a:t>
            </a:r>
          </a:p>
          <a:p>
            <a:pPr indent="-228600" lvl="0" marL="457200" rtl="0">
              <a:spcBef>
                <a:spcPts val="0"/>
              </a:spcBef>
              <a:buChar char="-"/>
            </a:pPr>
            <a:r>
              <a:rPr lang="en"/>
              <a:t>Autopilot: You have a plane - doesn’t matter what type of hardware it has right now - you have a plane, a destination point on a map, routes to get there, and different control options. They might vary per plane, not all routes are the same, but reason in the abstract - what can you universally assume about any autopilot system?</a:t>
            </a:r>
          </a:p>
          <a:p>
            <a:pPr indent="-228600" lvl="0" marL="457200" rtl="0">
              <a:spcBef>
                <a:spcPts val="0"/>
              </a:spcBef>
              <a:buChar char="-"/>
            </a:pPr>
            <a:r>
              <a:rPr lang="en"/>
              <a:t>Word processor: You have documents, you have style options, you have printing options. You could hundreds of individual style options, but plan around the abstract concepts and don’t design the system around the exact options you have in mind right now. Be able to add or remove options at any time.</a:t>
            </a:r>
          </a:p>
          <a:p>
            <a:pPr indent="-228600" lvl="0" marL="457200">
              <a:spcBef>
                <a:spcPts val="0"/>
              </a:spcBef>
              <a:buChar char="-"/>
            </a:pPr>
            <a:r>
              <a:rPr lang="en"/>
              <a:t>Even the MEAT system - you want employees to be able to manage various kinds of meetings. Now, you’re going to support two types - a generic meeting and vacation time, but in designing the system, you don’t really want to design it based on what exact types of meetings you support now - or worse - sround one particular building plan, but in more abstract terms - you want to support meetings, and rooms, and employees. Those representations can change, if employee type starts to matter, or meeting type.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read)</a:t>
            </a:r>
          </a:p>
          <a:p>
            <a:pPr lvl="0" rtl="0">
              <a:spcBef>
                <a:spcPts val="0"/>
              </a:spcBef>
              <a:buNone/>
            </a:pPr>
            <a:r>
              <a:rPr lang="en"/>
              <a:t>(read) </a:t>
            </a:r>
          </a:p>
          <a:p>
            <a:pPr lvl="0" rtl="0">
              <a:spcBef>
                <a:spcPts val="0"/>
              </a:spcBef>
              <a:buNone/>
            </a:pPr>
            <a:r>
              <a:rPr lang="en"/>
              <a:t>And even though OO is the natural paradigm of a language like Python or Java, (read) - just because you call something a class doesn’t mean it *should* be one.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Over the next couple of weeks, will look at different ways of analyzing OO solutions from two primary viewpoints - starting today with static models of the structure of the system - this is your abstract look at what the system looks like, what are the individual entities, or classes, that make up the system and what defines them? What data do they contain and what actions can they take? How can we take them and organize them into little cooperative clusters? This is your blueprint, what classes and methods do you need to write code for, conceptually, how do they relate?</a:t>
            </a:r>
          </a:p>
          <a:p>
            <a:pPr lvl="0" rtl="0">
              <a:spcBef>
                <a:spcPts val="0"/>
              </a:spcBef>
              <a:buNone/>
            </a:pPr>
            <a:r>
              <a:rPr lang="en"/>
              <a:t>Then, dynamic models of the system behavior at runtime. What sequences of events occur when using the system? How do the instantiated objects actually communicate in practice? What does the chain of control look like?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3.jpg"/><Relationship Id="rId4" Type="http://schemas.openxmlformats.org/officeDocument/2006/relationships/image" Target="../media/image00.png"/><Relationship Id="rId5" Type="http://schemas.openxmlformats.org/officeDocument/2006/relationships/image" Target="../media/image06.jpg"/><Relationship Id="rId6" Type="http://schemas.openxmlformats.org/officeDocument/2006/relationships/image" Target="../media/image0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4.jpg"/><Relationship Id="rId4" Type="http://schemas.openxmlformats.org/officeDocument/2006/relationships/image" Target="../media/image0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0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x="0" y="0"/>
          <a:ext cx="0" cy="0"/>
          <a:chOff x="0" y="0"/>
          <a:chExt cx="0" cy="0"/>
        </a:xfrm>
      </p:grpSpPr>
      <p:sp>
        <p:nvSpPr>
          <p:cNvPr id="44" name="Shape 44"/>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5600"/>
              <a:t>Object-Oriented Design</a:t>
            </a:r>
          </a:p>
        </p:txBody>
      </p:sp>
      <p:sp>
        <p:nvSpPr>
          <p:cNvPr id="45" name="Shape 45"/>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15 - 10/06/2016</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OO Solution</a:t>
            </a:r>
          </a:p>
        </p:txBody>
      </p:sp>
      <p:sp>
        <p:nvSpPr>
          <p:cNvPr id="105" name="Shape 10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The design should be organized as a collection of objects that model concepts in the problem domain.</a:t>
            </a:r>
          </a:p>
          <a:p>
            <a:pPr indent="-228600" lvl="1" marL="914400" marR="0" rtl="0" algn="l">
              <a:lnSpc>
                <a:spcPct val="100000"/>
              </a:lnSpc>
              <a:spcBef>
                <a:spcPts val="600"/>
              </a:spcBef>
              <a:spcAft>
                <a:spcPts val="0"/>
              </a:spcAft>
            </a:pPr>
            <a:r>
              <a:rPr lang="en"/>
              <a:t>Concrete concepts in the real world</a:t>
            </a:r>
          </a:p>
          <a:p>
            <a:pPr indent="-228600" lvl="2" marL="1371600" marR="0" rtl="0" algn="l">
              <a:lnSpc>
                <a:spcPct val="100000"/>
              </a:lnSpc>
              <a:spcBef>
                <a:spcPts val="600"/>
              </a:spcBef>
              <a:spcAft>
                <a:spcPts val="0"/>
              </a:spcAft>
            </a:pPr>
            <a:r>
              <a:rPr lang="en"/>
              <a:t>A driver’s license, an aircraft, a document…</a:t>
            </a:r>
          </a:p>
          <a:p>
            <a:pPr indent="-228600" lvl="1" marL="914400" marR="0" rtl="0" algn="l">
              <a:lnSpc>
                <a:spcPct val="100000"/>
              </a:lnSpc>
              <a:spcBef>
                <a:spcPts val="600"/>
              </a:spcBef>
              <a:spcAft>
                <a:spcPts val="0"/>
              </a:spcAft>
            </a:pPr>
            <a:r>
              <a:rPr lang="en"/>
              <a:t>Logical concepts</a:t>
            </a:r>
          </a:p>
          <a:p>
            <a:pPr indent="-228600" lvl="2" marL="1371600" marR="0" rtl="0" algn="l">
              <a:lnSpc>
                <a:spcPct val="100000"/>
              </a:lnSpc>
              <a:spcBef>
                <a:spcPts val="600"/>
              </a:spcBef>
              <a:spcAft>
                <a:spcPts val="0"/>
              </a:spcAft>
            </a:pPr>
            <a:r>
              <a:rPr lang="en"/>
              <a:t>A scheduling policy, conflict resolution rules...</a:t>
            </a:r>
          </a:p>
          <a:p>
            <a:pPr indent="-228600" lvl="0" marL="457200" marR="0" rtl="0" algn="l">
              <a:lnSpc>
                <a:spcPct val="100000"/>
              </a:lnSpc>
              <a:spcBef>
                <a:spcPts val="600"/>
              </a:spcBef>
              <a:spcAft>
                <a:spcPts val="0"/>
              </a:spcAft>
            </a:pPr>
            <a:r>
              <a:rPr lang="en"/>
              <a:t>What defines an object:</a:t>
            </a:r>
          </a:p>
          <a:p>
            <a:pPr indent="-228600" lvl="1" marL="914400" marR="0" rtl="0" algn="l">
              <a:lnSpc>
                <a:spcPct val="100000"/>
              </a:lnSpc>
              <a:spcBef>
                <a:spcPts val="600"/>
              </a:spcBef>
              <a:spcAft>
                <a:spcPts val="0"/>
              </a:spcAft>
            </a:pPr>
            <a:r>
              <a:rPr lang="en"/>
              <a:t>Data representation</a:t>
            </a:r>
          </a:p>
          <a:p>
            <a:pPr indent="-228600" lvl="2" marL="1371600" marR="0" rtl="0" algn="l">
              <a:lnSpc>
                <a:spcPct val="100000"/>
              </a:lnSpc>
              <a:spcBef>
                <a:spcPts val="600"/>
              </a:spcBef>
              <a:spcAft>
                <a:spcPts val="0"/>
              </a:spcAft>
            </a:pPr>
            <a:r>
              <a:rPr lang="en"/>
              <a:t>Characteristics that define an object (attributes).</a:t>
            </a:r>
          </a:p>
          <a:p>
            <a:pPr indent="-228600" lvl="1" marL="914400" marR="0" rtl="0" algn="l">
              <a:lnSpc>
                <a:spcPct val="100000"/>
              </a:lnSpc>
              <a:spcBef>
                <a:spcPts val="600"/>
              </a:spcBef>
              <a:spcAft>
                <a:spcPts val="0"/>
              </a:spcAft>
            </a:pPr>
            <a:r>
              <a:rPr lang="en"/>
              <a:t>Functionality</a:t>
            </a:r>
          </a:p>
          <a:p>
            <a:pPr indent="-228600" lvl="2" marL="1371600" marR="0" rtl="0" algn="l">
              <a:lnSpc>
                <a:spcPct val="100000"/>
              </a:lnSpc>
              <a:spcBef>
                <a:spcPts val="600"/>
              </a:spcBef>
              <a:spcAft>
                <a:spcPts val="0"/>
              </a:spcAft>
            </a:pPr>
            <a:r>
              <a:rPr lang="en"/>
              <a:t>What the object can do (operations).</a:t>
            </a:r>
          </a:p>
        </p:txBody>
      </p:sp>
      <p:sp>
        <p:nvSpPr>
          <p:cNvPr id="106" name="Shape 10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10</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Card Entities</a:t>
            </a:r>
          </a:p>
        </p:txBody>
      </p:sp>
      <p:sp>
        <p:nvSpPr>
          <p:cNvPr id="112" name="Shape 112"/>
          <p:cNvSpPr txBox="1"/>
          <p:nvPr>
            <p:ph idx="1" type="body"/>
          </p:nvPr>
        </p:nvSpPr>
        <p:spPr>
          <a:xfrm>
            <a:off x="4979725" y="1600200"/>
            <a:ext cx="3707100" cy="21660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You are building a system that can print different types of card (ID, license, credit cards).</a:t>
            </a:r>
          </a:p>
          <a:p>
            <a:pPr lvl="0" marR="0" rtl="0" algn="l">
              <a:lnSpc>
                <a:spcPct val="100000"/>
              </a:lnSpc>
              <a:spcBef>
                <a:spcPts val="600"/>
              </a:spcBef>
              <a:spcAft>
                <a:spcPts val="0"/>
              </a:spcAft>
              <a:buNone/>
            </a:pPr>
            <a:r>
              <a:rPr b="1" lang="en" sz="2400"/>
              <a:t>What are some of the entities that make up this problem domain?</a:t>
            </a:r>
          </a:p>
          <a:p>
            <a:pPr lvl="0" marR="0" rtl="0" algn="l">
              <a:lnSpc>
                <a:spcPct val="100000"/>
              </a:lnSpc>
              <a:spcBef>
                <a:spcPts val="600"/>
              </a:spcBef>
              <a:spcAft>
                <a:spcPts val="0"/>
              </a:spcAft>
              <a:buNone/>
            </a:pPr>
            <a:r>
              <a:rPr b="1" lang="en" sz="2400"/>
              <a:t>How do these entities relate?</a:t>
            </a:r>
          </a:p>
        </p:txBody>
      </p:sp>
      <p:pic>
        <p:nvPicPr>
          <p:cNvPr descr="Screenshot.png" id="113" name="Shape 113"/>
          <p:cNvPicPr preferRelativeResize="0"/>
          <p:nvPr/>
        </p:nvPicPr>
        <p:blipFill>
          <a:blip r:embed="rId3">
            <a:alphaModFix/>
          </a:blip>
          <a:stretch>
            <a:fillRect/>
          </a:stretch>
        </p:blipFill>
        <p:spPr>
          <a:xfrm>
            <a:off x="457200" y="2369999"/>
            <a:ext cx="4383749" cy="2537300"/>
          </a:xfrm>
          <a:prstGeom prst="rect">
            <a:avLst/>
          </a:prstGeom>
          <a:noFill/>
          <a:ln>
            <a:noFill/>
          </a:ln>
        </p:spPr>
      </p:pic>
      <p:sp>
        <p:nvSpPr>
          <p:cNvPr id="114" name="Shape 11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11</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Attributes and Operations</a:t>
            </a:r>
          </a:p>
        </p:txBody>
      </p:sp>
      <p:sp>
        <p:nvSpPr>
          <p:cNvPr id="120" name="Shape 120"/>
          <p:cNvSpPr txBox="1"/>
          <p:nvPr>
            <p:ph idx="1" type="body"/>
          </p:nvPr>
        </p:nvSpPr>
        <p:spPr>
          <a:xfrm>
            <a:off x="457200" y="1600200"/>
            <a:ext cx="31223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Person Objects</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rPr lang="en"/>
              <a:t>Card Objects</a:t>
            </a:r>
          </a:p>
        </p:txBody>
      </p:sp>
      <p:cxnSp>
        <p:nvCxnSpPr>
          <p:cNvPr id="121" name="Shape 121"/>
          <p:cNvCxnSpPr/>
          <p:nvPr/>
        </p:nvCxnSpPr>
        <p:spPr>
          <a:xfrm>
            <a:off x="3662450" y="2853175"/>
            <a:ext cx="1919400" cy="0"/>
          </a:xfrm>
          <a:prstGeom prst="straightConnector1">
            <a:avLst/>
          </a:prstGeom>
          <a:noFill/>
          <a:ln cap="flat" cmpd="sng" w="19050">
            <a:solidFill>
              <a:schemeClr val="dk2"/>
            </a:solidFill>
            <a:prstDash val="solid"/>
            <a:round/>
            <a:headEnd len="lg" w="lg" type="none"/>
            <a:tailEnd len="lg" w="lg" type="triangle"/>
          </a:ln>
        </p:spPr>
      </p:cxnSp>
      <p:sp>
        <p:nvSpPr>
          <p:cNvPr id="122" name="Shape 122"/>
          <p:cNvSpPr txBox="1"/>
          <p:nvPr/>
        </p:nvSpPr>
        <p:spPr>
          <a:xfrm>
            <a:off x="3672825" y="2303300"/>
            <a:ext cx="2012699" cy="373499"/>
          </a:xfrm>
          <a:prstGeom prst="rect">
            <a:avLst/>
          </a:prstGeom>
          <a:noFill/>
          <a:ln>
            <a:noFill/>
          </a:ln>
        </p:spPr>
        <p:txBody>
          <a:bodyPr anchorCtr="0" anchor="t" bIns="91425" lIns="91425" rIns="91425" tIns="91425">
            <a:noAutofit/>
          </a:bodyPr>
          <a:lstStyle/>
          <a:p>
            <a:pPr lvl="0">
              <a:spcBef>
                <a:spcPts val="0"/>
              </a:spcBef>
              <a:buNone/>
            </a:pPr>
            <a:r>
              <a:rPr lang="en" sz="1800"/>
              <a:t>abstracts to</a:t>
            </a:r>
          </a:p>
        </p:txBody>
      </p:sp>
      <p:sp>
        <p:nvSpPr>
          <p:cNvPr id="123" name="Shape 123"/>
          <p:cNvSpPr txBox="1"/>
          <p:nvPr/>
        </p:nvSpPr>
        <p:spPr>
          <a:xfrm>
            <a:off x="5778750" y="1576425"/>
            <a:ext cx="3180299" cy="2137200"/>
          </a:xfrm>
          <a:prstGeom prst="rect">
            <a:avLst/>
          </a:prstGeom>
          <a:noFill/>
          <a:ln>
            <a:noFill/>
          </a:ln>
        </p:spPr>
        <p:txBody>
          <a:bodyPr anchorCtr="0" anchor="t" bIns="91425" lIns="91425" rIns="91425" tIns="91425">
            <a:noAutofit/>
          </a:bodyPr>
          <a:lstStyle/>
          <a:p>
            <a:pPr lvl="0" rtl="0">
              <a:spcBef>
                <a:spcPts val="0"/>
              </a:spcBef>
              <a:buNone/>
            </a:pPr>
            <a:r>
              <a:rPr b="1" lang="en"/>
              <a:t>Attributes</a:t>
            </a:r>
          </a:p>
          <a:p>
            <a:pPr indent="-228600" lvl="0" marL="457200" rtl="0">
              <a:spcBef>
                <a:spcPts val="0"/>
              </a:spcBef>
              <a:buChar char="●"/>
            </a:pPr>
            <a:r>
              <a:rPr lang="en"/>
              <a:t>Name</a:t>
            </a:r>
          </a:p>
          <a:p>
            <a:pPr indent="-228600" lvl="0" marL="457200" rtl="0">
              <a:spcBef>
                <a:spcPts val="0"/>
              </a:spcBef>
              <a:buChar char="●"/>
            </a:pPr>
            <a:r>
              <a:rPr lang="en"/>
              <a:t>Age</a:t>
            </a:r>
          </a:p>
          <a:p>
            <a:pPr indent="-228600" lvl="0" marL="457200" rtl="0">
              <a:spcBef>
                <a:spcPts val="0"/>
              </a:spcBef>
              <a:buChar char="●"/>
            </a:pPr>
            <a:r>
              <a:rPr lang="en"/>
              <a:t>Height</a:t>
            </a:r>
          </a:p>
          <a:p>
            <a:pPr indent="-228600" lvl="0" marL="457200" rtl="0">
              <a:spcBef>
                <a:spcPts val="0"/>
              </a:spcBef>
              <a:buChar char="●"/>
            </a:pPr>
            <a:r>
              <a:rPr lang="en"/>
              <a:t>Weight</a:t>
            </a:r>
          </a:p>
          <a:p>
            <a:pPr indent="-228600" lvl="0" marL="457200" rtl="0">
              <a:spcBef>
                <a:spcPts val="0"/>
              </a:spcBef>
              <a:buChar char="●"/>
            </a:pPr>
            <a:r>
              <a:rPr lang="en"/>
              <a:t>Address</a:t>
            </a:r>
          </a:p>
          <a:p>
            <a:pPr indent="-228600" lvl="0" marL="457200" rtl="0">
              <a:spcBef>
                <a:spcPts val="0"/>
              </a:spcBef>
              <a:buChar char="●"/>
            </a:pPr>
            <a:r>
              <a:rPr lang="en"/>
              <a:t>Role</a:t>
            </a:r>
          </a:p>
          <a:p>
            <a:pPr lvl="0" rtl="0">
              <a:spcBef>
                <a:spcPts val="0"/>
              </a:spcBef>
              <a:buNone/>
            </a:pPr>
            <a:r>
              <a:rPr b="1" lang="en"/>
              <a:t>Operations</a:t>
            </a:r>
          </a:p>
          <a:p>
            <a:pPr indent="-228600" lvl="0" marL="457200" rtl="0">
              <a:spcBef>
                <a:spcPts val="0"/>
              </a:spcBef>
              <a:buChar char="●"/>
            </a:pPr>
            <a:r>
              <a:rPr lang="en"/>
              <a:t>Edit Information</a:t>
            </a:r>
          </a:p>
          <a:p>
            <a:pPr indent="-228600" lvl="0" marL="457200" rtl="0">
              <a:spcBef>
                <a:spcPts val="0"/>
              </a:spcBef>
              <a:buChar char="●"/>
            </a:pPr>
            <a:r>
              <a:rPr lang="en"/>
              <a:t>Change Role</a:t>
            </a:r>
          </a:p>
          <a:p>
            <a:pPr lvl="0">
              <a:spcBef>
                <a:spcPts val="0"/>
              </a:spcBef>
              <a:buNone/>
            </a:pPr>
            <a:r>
              <a:t/>
            </a:r>
            <a:endParaRPr/>
          </a:p>
        </p:txBody>
      </p:sp>
      <p:sp>
        <p:nvSpPr>
          <p:cNvPr id="124" name="Shape 124"/>
          <p:cNvSpPr txBox="1"/>
          <p:nvPr/>
        </p:nvSpPr>
        <p:spPr>
          <a:xfrm>
            <a:off x="5778750" y="3967800"/>
            <a:ext cx="3180299" cy="2137200"/>
          </a:xfrm>
          <a:prstGeom prst="rect">
            <a:avLst/>
          </a:prstGeom>
          <a:noFill/>
          <a:ln>
            <a:noFill/>
          </a:ln>
        </p:spPr>
        <p:txBody>
          <a:bodyPr anchorCtr="0" anchor="t" bIns="91425" lIns="91425" rIns="91425" tIns="91425">
            <a:noAutofit/>
          </a:bodyPr>
          <a:lstStyle/>
          <a:p>
            <a:pPr lvl="0" rtl="0">
              <a:spcBef>
                <a:spcPts val="0"/>
              </a:spcBef>
              <a:buNone/>
            </a:pPr>
            <a:r>
              <a:rPr b="1" lang="en"/>
              <a:t>Attributes</a:t>
            </a:r>
          </a:p>
          <a:p>
            <a:pPr indent="-228600" lvl="0" marL="457200" rtl="0">
              <a:spcBef>
                <a:spcPts val="0"/>
              </a:spcBef>
              <a:buChar char="●"/>
            </a:pPr>
            <a:r>
              <a:rPr lang="en"/>
              <a:t>Owner</a:t>
            </a:r>
          </a:p>
          <a:p>
            <a:pPr indent="-228600" lvl="0" marL="457200" rtl="0">
              <a:spcBef>
                <a:spcPts val="0"/>
              </a:spcBef>
              <a:buChar char="●"/>
            </a:pPr>
            <a:r>
              <a:rPr lang="en"/>
              <a:t>Layout</a:t>
            </a:r>
          </a:p>
          <a:p>
            <a:pPr indent="-228600" lvl="0" marL="457200" rtl="0">
              <a:spcBef>
                <a:spcPts val="0"/>
              </a:spcBef>
              <a:buChar char="●"/>
            </a:pPr>
            <a:r>
              <a:rPr lang="en"/>
              <a:t>ID Number</a:t>
            </a:r>
          </a:p>
          <a:p>
            <a:pPr indent="-228600" lvl="0" marL="457200" rtl="0">
              <a:spcBef>
                <a:spcPts val="0"/>
              </a:spcBef>
              <a:buChar char="●"/>
            </a:pPr>
            <a:r>
              <a:rPr lang="en"/>
              <a:t>Expiration Date</a:t>
            </a:r>
          </a:p>
          <a:p>
            <a:pPr lvl="0" rtl="0">
              <a:spcBef>
                <a:spcPts val="0"/>
              </a:spcBef>
              <a:buNone/>
            </a:pPr>
            <a:r>
              <a:rPr b="1" lang="en"/>
              <a:t>Operations</a:t>
            </a:r>
          </a:p>
          <a:p>
            <a:pPr indent="-228600" lvl="0" marL="457200" rtl="0">
              <a:spcBef>
                <a:spcPts val="0"/>
              </a:spcBef>
              <a:buChar char="●"/>
            </a:pPr>
            <a:r>
              <a:rPr lang="en"/>
              <a:t>Issue</a:t>
            </a:r>
          </a:p>
          <a:p>
            <a:pPr indent="-228600" lvl="0" marL="457200" rtl="0">
              <a:spcBef>
                <a:spcPts val="0"/>
              </a:spcBef>
              <a:buChar char="●"/>
            </a:pPr>
            <a:r>
              <a:rPr lang="en"/>
              <a:t>Edit Information</a:t>
            </a:r>
          </a:p>
          <a:p>
            <a:pPr indent="-228600" lvl="0" marL="457200" rtl="0">
              <a:spcBef>
                <a:spcPts val="0"/>
              </a:spcBef>
              <a:buChar char="●"/>
            </a:pPr>
            <a:r>
              <a:rPr lang="en"/>
              <a:t>Renew</a:t>
            </a:r>
          </a:p>
          <a:p>
            <a:pPr indent="-228600" lvl="0" marL="457200" rtl="0">
              <a:spcBef>
                <a:spcPts val="0"/>
              </a:spcBef>
              <a:buChar char="●"/>
            </a:pPr>
            <a:r>
              <a:rPr lang="en"/>
              <a:t>Retract</a:t>
            </a:r>
          </a:p>
          <a:p>
            <a:pPr lvl="0" rtl="0">
              <a:spcBef>
                <a:spcPts val="0"/>
              </a:spcBef>
              <a:buNone/>
            </a:pPr>
            <a:r>
              <a:t/>
            </a:r>
            <a:endParaRPr/>
          </a:p>
        </p:txBody>
      </p:sp>
      <p:cxnSp>
        <p:nvCxnSpPr>
          <p:cNvPr id="125" name="Shape 125"/>
          <p:cNvCxnSpPr/>
          <p:nvPr/>
        </p:nvCxnSpPr>
        <p:spPr>
          <a:xfrm flipH="1" rot="10800000">
            <a:off x="131400" y="3870000"/>
            <a:ext cx="8884800" cy="2099"/>
          </a:xfrm>
          <a:prstGeom prst="straightConnector1">
            <a:avLst/>
          </a:prstGeom>
          <a:noFill/>
          <a:ln cap="flat" cmpd="sng" w="19050">
            <a:solidFill>
              <a:schemeClr val="dk2"/>
            </a:solidFill>
            <a:prstDash val="solid"/>
            <a:round/>
            <a:headEnd len="lg" w="lg" type="none"/>
            <a:tailEnd len="lg" w="lg" type="none"/>
          </a:ln>
        </p:spPr>
      </p:cxnSp>
      <p:sp>
        <p:nvSpPr>
          <p:cNvPr id="126" name="Shape 12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12</a:t>
            </a:r>
          </a:p>
        </p:txBody>
      </p:sp>
      <p:pic>
        <p:nvPicPr>
          <p:cNvPr descr="sad-girl-stick-figure-image.png" id="127" name="Shape 127"/>
          <p:cNvPicPr preferRelativeResize="0"/>
          <p:nvPr/>
        </p:nvPicPr>
        <p:blipFill>
          <a:blip r:embed="rId3">
            <a:alphaModFix/>
          </a:blip>
          <a:stretch>
            <a:fillRect/>
          </a:stretch>
        </p:blipFill>
        <p:spPr>
          <a:xfrm>
            <a:off x="457199" y="2303300"/>
            <a:ext cx="1367396" cy="1509074"/>
          </a:xfrm>
          <a:prstGeom prst="rect">
            <a:avLst/>
          </a:prstGeom>
          <a:noFill/>
          <a:ln>
            <a:noFill/>
          </a:ln>
        </p:spPr>
      </p:pic>
      <p:pic>
        <p:nvPicPr>
          <p:cNvPr descr="female-294094_960_720.png" id="128" name="Shape 128"/>
          <p:cNvPicPr preferRelativeResize="0"/>
          <p:nvPr/>
        </p:nvPicPr>
        <p:blipFill>
          <a:blip r:embed="rId4">
            <a:alphaModFix/>
          </a:blip>
          <a:stretch>
            <a:fillRect/>
          </a:stretch>
        </p:blipFill>
        <p:spPr>
          <a:xfrm flipH="1">
            <a:off x="1921673" y="2395525"/>
            <a:ext cx="692631" cy="1362524"/>
          </a:xfrm>
          <a:prstGeom prst="rect">
            <a:avLst/>
          </a:prstGeom>
          <a:noFill/>
          <a:ln>
            <a:noFill/>
          </a:ln>
        </p:spPr>
      </p:pic>
      <p:pic>
        <p:nvPicPr>
          <p:cNvPr descr="fewer-teens-obtain-driver-s-licenses-getting-there-No7oZR-clipart.jpg" id="129" name="Shape 129"/>
          <p:cNvPicPr preferRelativeResize="0"/>
          <p:nvPr/>
        </p:nvPicPr>
        <p:blipFill>
          <a:blip r:embed="rId5">
            <a:alphaModFix/>
          </a:blip>
          <a:stretch>
            <a:fillRect/>
          </a:stretch>
        </p:blipFill>
        <p:spPr>
          <a:xfrm>
            <a:off x="226200" y="4366324"/>
            <a:ext cx="2823275" cy="1919825"/>
          </a:xfrm>
          <a:prstGeom prst="rect">
            <a:avLst/>
          </a:prstGeom>
          <a:noFill/>
          <a:ln>
            <a:noFill/>
          </a:ln>
        </p:spPr>
      </p:pic>
      <p:pic>
        <p:nvPicPr>
          <p:cNvPr descr="credit-card.jpg" id="130" name="Shape 130"/>
          <p:cNvPicPr preferRelativeResize="0"/>
          <p:nvPr/>
        </p:nvPicPr>
        <p:blipFill>
          <a:blip r:embed="rId6">
            <a:alphaModFix/>
          </a:blip>
          <a:stretch>
            <a:fillRect/>
          </a:stretch>
        </p:blipFill>
        <p:spPr>
          <a:xfrm>
            <a:off x="3049475" y="4288410"/>
            <a:ext cx="2012700" cy="140889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Objects vs Classes</a:t>
            </a:r>
          </a:p>
        </p:txBody>
      </p:sp>
      <p:sp>
        <p:nvSpPr>
          <p:cNvPr id="136" name="Shape 13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Objects are concrete entities that make sense in the application domain:</a:t>
            </a:r>
          </a:p>
          <a:p>
            <a:pPr indent="-228600" lvl="1" marL="914400" marR="0" rtl="0" algn="l">
              <a:lnSpc>
                <a:spcPct val="100000"/>
              </a:lnSpc>
              <a:spcBef>
                <a:spcPts val="600"/>
              </a:spcBef>
              <a:spcAft>
                <a:spcPts val="0"/>
              </a:spcAft>
            </a:pPr>
            <a:r>
              <a:rPr lang="en"/>
              <a:t>Greg Gay</a:t>
            </a:r>
          </a:p>
          <a:p>
            <a:pPr indent="-228600" lvl="1" marL="914400" marR="0" rtl="0" algn="l">
              <a:lnSpc>
                <a:spcPct val="100000"/>
              </a:lnSpc>
              <a:spcBef>
                <a:spcPts val="600"/>
              </a:spcBef>
              <a:spcAft>
                <a:spcPts val="0"/>
              </a:spcAft>
            </a:pPr>
            <a:r>
              <a:rPr lang="en"/>
              <a:t>Greg’s credit card</a:t>
            </a:r>
          </a:p>
          <a:p>
            <a:pPr indent="-228600" lvl="1" marL="914400" marR="0" rtl="0" algn="l">
              <a:lnSpc>
                <a:spcPct val="100000"/>
              </a:lnSpc>
              <a:spcBef>
                <a:spcPts val="600"/>
              </a:spcBef>
              <a:spcAft>
                <a:spcPts val="0"/>
              </a:spcAft>
            </a:pPr>
            <a:r>
              <a:rPr lang="en"/>
              <a:t>Greg’s driver's license</a:t>
            </a:r>
          </a:p>
          <a:p>
            <a:pPr indent="-228600" lvl="0" marL="457200" marR="0" rtl="0" algn="l">
              <a:lnSpc>
                <a:spcPct val="100000"/>
              </a:lnSpc>
              <a:spcBef>
                <a:spcPts val="600"/>
              </a:spcBef>
              <a:spcAft>
                <a:spcPts val="0"/>
              </a:spcAft>
            </a:pPr>
            <a:r>
              <a:rPr lang="en"/>
              <a:t>All objects have an identity and are distinguishable</a:t>
            </a:r>
          </a:p>
          <a:p>
            <a:pPr indent="-228600" lvl="1" marL="914400" marR="0" rtl="0" algn="l">
              <a:lnSpc>
                <a:spcPct val="100000"/>
              </a:lnSpc>
              <a:spcBef>
                <a:spcPts val="600"/>
              </a:spcBef>
              <a:spcAft>
                <a:spcPts val="0"/>
              </a:spcAft>
            </a:pPr>
            <a:r>
              <a:rPr lang="en"/>
              <a:t>Greg’s credit card vs Jason’s credit card</a:t>
            </a:r>
          </a:p>
          <a:p>
            <a:pPr indent="-228600" lvl="0" marL="457200" marR="0" rtl="0" algn="l">
              <a:lnSpc>
                <a:spcPct val="100000"/>
              </a:lnSpc>
              <a:spcBef>
                <a:spcPts val="600"/>
              </a:spcBef>
              <a:spcAft>
                <a:spcPts val="0"/>
              </a:spcAft>
            </a:pPr>
            <a:r>
              <a:rPr lang="en"/>
              <a:t>Not an object:</a:t>
            </a:r>
          </a:p>
          <a:p>
            <a:pPr indent="-228600" lvl="1" marL="914400" marR="0" rtl="0" algn="l">
              <a:lnSpc>
                <a:spcPct val="100000"/>
              </a:lnSpc>
              <a:spcBef>
                <a:spcPts val="600"/>
              </a:spcBef>
              <a:spcAft>
                <a:spcPts val="0"/>
              </a:spcAft>
            </a:pPr>
            <a:r>
              <a:rPr lang="en"/>
              <a:t>Person</a:t>
            </a:r>
          </a:p>
          <a:p>
            <a:pPr indent="-228600" lvl="1" marL="914400" marR="0" rtl="0" algn="l">
              <a:lnSpc>
                <a:spcPct val="100000"/>
              </a:lnSpc>
              <a:spcBef>
                <a:spcPts val="600"/>
              </a:spcBef>
              <a:spcAft>
                <a:spcPts val="0"/>
              </a:spcAft>
            </a:pPr>
            <a:r>
              <a:rPr lang="en"/>
              <a:t>Driver’s License</a:t>
            </a:r>
          </a:p>
        </p:txBody>
      </p:sp>
      <p:sp>
        <p:nvSpPr>
          <p:cNvPr id="137" name="Shape 13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13</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Classes</a:t>
            </a:r>
          </a:p>
        </p:txBody>
      </p:sp>
      <p:sp>
        <p:nvSpPr>
          <p:cNvPr id="143" name="Shape 14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93700" lvl="0" marL="457200" marR="0" rtl="0" algn="l">
              <a:lnSpc>
                <a:spcPct val="100000"/>
              </a:lnSpc>
              <a:spcBef>
                <a:spcPts val="600"/>
              </a:spcBef>
              <a:spcAft>
                <a:spcPts val="0"/>
              </a:spcAft>
              <a:buClr>
                <a:schemeClr val="dk1"/>
              </a:buClr>
              <a:buSzPct val="100000"/>
              <a:buFont typeface="Arial"/>
            </a:pPr>
            <a:r>
              <a:rPr lang="en" sz="2600"/>
              <a:t>Describes a</a:t>
            </a:r>
            <a:r>
              <a:rPr b="1" lang="en" sz="2600"/>
              <a:t> type</a:t>
            </a:r>
            <a:r>
              <a:rPr lang="en" sz="2600"/>
              <a:t> of object.</a:t>
            </a:r>
          </a:p>
          <a:p>
            <a:pPr indent="-228600" lvl="1" marL="914400" marR="0" rtl="0" algn="l">
              <a:lnSpc>
                <a:spcPct val="100000"/>
              </a:lnSpc>
              <a:spcBef>
                <a:spcPts val="600"/>
              </a:spcBef>
              <a:spcAft>
                <a:spcPts val="0"/>
              </a:spcAft>
              <a:buClr>
                <a:schemeClr val="dk1"/>
              </a:buClr>
              <a:buFont typeface="Arial"/>
            </a:pPr>
            <a:r>
              <a:rPr b="1" lang="en"/>
              <a:t>Objects are instances of classes.</a:t>
            </a:r>
          </a:p>
          <a:p>
            <a:pPr indent="-228600" lvl="1" marL="914400" marR="0" rtl="0" algn="l">
              <a:lnSpc>
                <a:spcPct val="100000"/>
              </a:lnSpc>
              <a:spcBef>
                <a:spcPts val="600"/>
              </a:spcBef>
              <a:spcAft>
                <a:spcPts val="0"/>
              </a:spcAft>
              <a:buClr>
                <a:schemeClr val="dk1"/>
              </a:buClr>
              <a:buFont typeface="Arial"/>
            </a:pPr>
            <a:r>
              <a:rPr lang="en"/>
              <a:t>Each instance has the same attributes and behaviors, the same relationships to other classes, and common meaning.</a:t>
            </a:r>
          </a:p>
          <a:p>
            <a:pPr indent="-228600" lvl="1" marL="914400" marR="0" rtl="0" algn="l">
              <a:lnSpc>
                <a:spcPct val="100000"/>
              </a:lnSpc>
              <a:spcBef>
                <a:spcPts val="600"/>
              </a:spcBef>
              <a:spcAft>
                <a:spcPts val="0"/>
              </a:spcAft>
            </a:pPr>
            <a:r>
              <a:rPr lang="en"/>
              <a:t>Each instance may have different values for those attributes.</a:t>
            </a:r>
          </a:p>
          <a:p>
            <a:pPr indent="-393700" lvl="0" marL="457200" marR="0" rtl="0" algn="l">
              <a:lnSpc>
                <a:spcPct val="100000"/>
              </a:lnSpc>
              <a:spcBef>
                <a:spcPts val="600"/>
              </a:spcBef>
              <a:spcAft>
                <a:spcPts val="0"/>
              </a:spcAft>
              <a:buSzPct val="100000"/>
            </a:pPr>
            <a:r>
              <a:rPr lang="en" sz="2600"/>
              <a:t>Person instances:</a:t>
            </a:r>
          </a:p>
          <a:p>
            <a:pPr indent="-228600" lvl="1" marL="914400" marR="0" rtl="0" algn="l">
              <a:lnSpc>
                <a:spcPct val="100000"/>
              </a:lnSpc>
              <a:spcBef>
                <a:spcPts val="600"/>
              </a:spcBef>
              <a:spcAft>
                <a:spcPts val="0"/>
              </a:spcAft>
            </a:pPr>
            <a:r>
              <a:rPr lang="en"/>
              <a:t>Greg Gay, Jason Biatek</a:t>
            </a:r>
          </a:p>
          <a:p>
            <a:pPr indent="-393700" lvl="0" marL="457200" marR="0" rtl="0" algn="l">
              <a:lnSpc>
                <a:spcPct val="100000"/>
              </a:lnSpc>
              <a:spcBef>
                <a:spcPts val="600"/>
              </a:spcBef>
              <a:spcAft>
                <a:spcPts val="0"/>
              </a:spcAft>
              <a:buSzPct val="100000"/>
            </a:pPr>
            <a:r>
              <a:rPr lang="en" sz="2600"/>
              <a:t>Credit Card instances:</a:t>
            </a:r>
          </a:p>
          <a:p>
            <a:pPr indent="-228600" lvl="1" marL="914400" marR="0" rtl="0" algn="l">
              <a:lnSpc>
                <a:spcPct val="100000"/>
              </a:lnSpc>
              <a:spcBef>
                <a:spcPts val="600"/>
              </a:spcBef>
              <a:spcAft>
                <a:spcPts val="0"/>
              </a:spcAft>
            </a:pPr>
            <a:r>
              <a:rPr lang="en"/>
              <a:t>Greg’s credit card, Jason’s credit card</a:t>
            </a:r>
          </a:p>
        </p:txBody>
      </p:sp>
      <p:sp>
        <p:nvSpPr>
          <p:cNvPr id="144" name="Shape 14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14</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Objects Characteristics</a:t>
            </a:r>
          </a:p>
        </p:txBody>
      </p:sp>
      <p:sp>
        <p:nvSpPr>
          <p:cNvPr id="150" name="Shape 150"/>
          <p:cNvSpPr txBox="1"/>
          <p:nvPr>
            <p:ph idx="1" type="body"/>
          </p:nvPr>
        </p:nvSpPr>
        <p:spPr>
          <a:xfrm>
            <a:off x="457200" y="1600200"/>
            <a:ext cx="4284299"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Objects have a classification.</a:t>
            </a:r>
          </a:p>
          <a:p>
            <a:pPr indent="-228600" lvl="1" marL="914400" marR="0" rtl="0" algn="l">
              <a:lnSpc>
                <a:spcPct val="100000"/>
              </a:lnSpc>
              <a:spcBef>
                <a:spcPts val="600"/>
              </a:spcBef>
              <a:spcAft>
                <a:spcPts val="0"/>
              </a:spcAft>
            </a:pPr>
            <a:r>
              <a:rPr lang="en"/>
              <a:t>Objects are instances of classes.</a:t>
            </a:r>
          </a:p>
          <a:p>
            <a:pPr indent="-228600" lvl="1" marL="914400" marR="0" rtl="0" algn="l">
              <a:lnSpc>
                <a:spcPct val="100000"/>
              </a:lnSpc>
              <a:spcBef>
                <a:spcPts val="600"/>
              </a:spcBef>
              <a:spcAft>
                <a:spcPts val="0"/>
              </a:spcAft>
            </a:pPr>
            <a:r>
              <a:rPr lang="en"/>
              <a:t>Each instance has the same structure and behavior.</a:t>
            </a:r>
          </a:p>
          <a:p>
            <a:pPr indent="-228600" lvl="0" marL="457200" marR="0" rtl="0" algn="l">
              <a:lnSpc>
                <a:spcPct val="100000"/>
              </a:lnSpc>
              <a:spcBef>
                <a:spcPts val="600"/>
              </a:spcBef>
              <a:spcAft>
                <a:spcPts val="0"/>
              </a:spcAft>
            </a:pPr>
            <a:r>
              <a:rPr lang="en"/>
              <a:t>Objects have identity.</a:t>
            </a:r>
          </a:p>
          <a:p>
            <a:pPr indent="-228600" lvl="1" marL="914400" marR="0" rtl="0" algn="l">
              <a:lnSpc>
                <a:spcPct val="100000"/>
              </a:lnSpc>
              <a:spcBef>
                <a:spcPts val="600"/>
              </a:spcBef>
              <a:spcAft>
                <a:spcPts val="0"/>
              </a:spcAft>
            </a:pPr>
            <a:r>
              <a:rPr lang="en"/>
              <a:t>Discrete and distinguishable entities.</a:t>
            </a:r>
          </a:p>
        </p:txBody>
      </p:sp>
      <p:sp>
        <p:nvSpPr>
          <p:cNvPr id="151" name="Shape 15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15</a:t>
            </a:r>
          </a:p>
        </p:txBody>
      </p:sp>
      <p:pic>
        <p:nvPicPr>
          <p:cNvPr descr="11737903_10103343519487199_5801398711374097142_n.jpg" id="152" name="Shape 152"/>
          <p:cNvPicPr preferRelativeResize="0"/>
          <p:nvPr/>
        </p:nvPicPr>
        <p:blipFill>
          <a:blip r:embed="rId3">
            <a:alphaModFix/>
          </a:blip>
          <a:stretch>
            <a:fillRect/>
          </a:stretch>
        </p:blipFill>
        <p:spPr>
          <a:xfrm>
            <a:off x="4805819" y="1600200"/>
            <a:ext cx="2159724" cy="3839548"/>
          </a:xfrm>
          <a:prstGeom prst="rect">
            <a:avLst/>
          </a:prstGeom>
          <a:noFill/>
          <a:ln>
            <a:noFill/>
          </a:ln>
        </p:spPr>
      </p:pic>
      <p:pic>
        <p:nvPicPr>
          <p:cNvPr descr="3347_871269481950_2444673_n.jpg" id="153" name="Shape 153"/>
          <p:cNvPicPr preferRelativeResize="0"/>
          <p:nvPr/>
        </p:nvPicPr>
        <p:blipFill>
          <a:blip r:embed="rId4">
            <a:alphaModFix/>
          </a:blip>
          <a:stretch>
            <a:fillRect/>
          </a:stretch>
        </p:blipFill>
        <p:spPr>
          <a:xfrm>
            <a:off x="6365900" y="4336848"/>
            <a:ext cx="2652974" cy="1989750"/>
          </a:xfrm>
          <a:prstGeom prst="rect">
            <a:avLst/>
          </a:prstGeom>
          <a:noFill/>
          <a:ln>
            <a:noFill/>
          </a:ln>
        </p:spPr>
      </p:pic>
      <p:sp>
        <p:nvSpPr>
          <p:cNvPr id="154" name="Shape 154"/>
          <p:cNvSpPr txBox="1"/>
          <p:nvPr/>
        </p:nvSpPr>
        <p:spPr>
          <a:xfrm>
            <a:off x="7251200" y="3455350"/>
            <a:ext cx="1539300" cy="693899"/>
          </a:xfrm>
          <a:prstGeom prst="rect">
            <a:avLst/>
          </a:prstGeom>
          <a:noFill/>
          <a:ln>
            <a:noFill/>
          </a:ln>
        </p:spPr>
        <p:txBody>
          <a:bodyPr anchorCtr="0" anchor="t" bIns="91425" lIns="91425" rIns="91425" tIns="91425">
            <a:noAutofit/>
          </a:bodyPr>
          <a:lstStyle/>
          <a:p>
            <a:pPr lvl="0">
              <a:spcBef>
                <a:spcPts val="0"/>
              </a:spcBef>
              <a:buNone/>
            </a:pPr>
            <a:r>
              <a:rPr b="1" lang="en" sz="3600"/>
              <a: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Objects vs Classes</a:t>
            </a:r>
          </a:p>
        </p:txBody>
      </p:sp>
      <p:sp>
        <p:nvSpPr>
          <p:cNvPr id="160" name="Shape 16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Font typeface="Arial"/>
            </a:pPr>
            <a:r>
              <a:rPr lang="en"/>
              <a:t>Classes are used in </a:t>
            </a:r>
            <a:r>
              <a:rPr b="1" lang="en"/>
              <a:t>static</a:t>
            </a:r>
            <a:r>
              <a:rPr lang="en"/>
              <a:t> views of a domain or system.</a:t>
            </a:r>
          </a:p>
          <a:p>
            <a:pPr indent="-228600" lvl="1" marL="914400" marR="0" rtl="0" algn="l">
              <a:lnSpc>
                <a:spcPct val="100000"/>
              </a:lnSpc>
              <a:spcBef>
                <a:spcPts val="600"/>
              </a:spcBef>
              <a:spcAft>
                <a:spcPts val="0"/>
              </a:spcAft>
            </a:pPr>
            <a:r>
              <a:rPr lang="en"/>
              <a:t>Classes are defined in the source code.</a:t>
            </a:r>
          </a:p>
          <a:p>
            <a:pPr indent="-228600" lvl="1" marL="914400" rtl="0">
              <a:spcBef>
                <a:spcPts val="600"/>
              </a:spcBef>
            </a:pPr>
            <a:r>
              <a:rPr lang="en"/>
              <a:t>When we design the system structure, we don’t care about Greg. We care about what defines any abstract Person.</a:t>
            </a:r>
          </a:p>
          <a:p>
            <a:pPr indent="-228600" lvl="0" marL="457200" marR="0" rtl="0" algn="l">
              <a:lnSpc>
                <a:spcPct val="100000"/>
              </a:lnSpc>
              <a:spcBef>
                <a:spcPts val="600"/>
              </a:spcBef>
              <a:spcAft>
                <a:spcPts val="0"/>
              </a:spcAft>
            </a:pPr>
            <a:r>
              <a:rPr lang="en"/>
              <a:t>Objects are used in </a:t>
            </a:r>
            <a:r>
              <a:rPr b="1" lang="en"/>
              <a:t>dynamic</a:t>
            </a:r>
            <a:r>
              <a:rPr lang="en"/>
              <a:t> views of a domain or system.</a:t>
            </a:r>
          </a:p>
          <a:p>
            <a:pPr indent="-228600" lvl="1" marL="914400" marR="0" rtl="0" algn="l">
              <a:lnSpc>
                <a:spcPct val="100000"/>
              </a:lnSpc>
              <a:spcBef>
                <a:spcPts val="600"/>
              </a:spcBef>
              <a:spcAft>
                <a:spcPts val="0"/>
              </a:spcAft>
            </a:pPr>
            <a:r>
              <a:rPr lang="en"/>
              <a:t>Objects represent the system state during runtime.</a:t>
            </a:r>
          </a:p>
          <a:p>
            <a:pPr indent="-228600" lvl="1" marL="914400" marR="0" rtl="0" algn="l">
              <a:lnSpc>
                <a:spcPct val="100000"/>
              </a:lnSpc>
              <a:spcBef>
                <a:spcPts val="600"/>
              </a:spcBef>
              <a:spcAft>
                <a:spcPts val="0"/>
              </a:spcAft>
            </a:pPr>
            <a:r>
              <a:rPr lang="en"/>
              <a:t>When the system is running, we care about Greg’s state and behavior, not an abstract Person.</a:t>
            </a:r>
          </a:p>
        </p:txBody>
      </p:sp>
      <p:sp>
        <p:nvSpPr>
          <p:cNvPr id="161" name="Shape 16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16</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Inheritance</a:t>
            </a:r>
          </a:p>
        </p:txBody>
      </p:sp>
      <p:sp>
        <p:nvSpPr>
          <p:cNvPr id="167" name="Shape 167"/>
          <p:cNvSpPr txBox="1"/>
          <p:nvPr>
            <p:ph idx="1" type="body"/>
          </p:nvPr>
        </p:nvSpPr>
        <p:spPr>
          <a:xfrm>
            <a:off x="3858150" y="1600200"/>
            <a:ext cx="48288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Child classes share attributes and operations based on a hierarchical relationship.</a:t>
            </a:r>
          </a:p>
          <a:p>
            <a:pPr indent="-368300" lvl="1" marL="914400" marR="0" rtl="0" algn="l">
              <a:lnSpc>
                <a:spcPct val="100000"/>
              </a:lnSpc>
              <a:spcBef>
                <a:spcPts val="600"/>
              </a:spcBef>
              <a:spcAft>
                <a:spcPts val="0"/>
              </a:spcAft>
              <a:buSzPct val="100000"/>
            </a:pPr>
            <a:r>
              <a:rPr lang="en" sz="2200"/>
              <a:t>Allows the creation of specialized subclasses without reimplementing functionality or including attributes and operations where they aren’t needed.</a:t>
            </a:r>
          </a:p>
          <a:p>
            <a:pPr indent="-368300" lvl="1" marL="914400" marR="0" rtl="0" algn="l">
              <a:lnSpc>
                <a:spcPct val="100000"/>
              </a:lnSpc>
              <a:spcBef>
                <a:spcPts val="600"/>
              </a:spcBef>
              <a:spcAft>
                <a:spcPts val="0"/>
              </a:spcAft>
              <a:buSzPct val="100000"/>
            </a:pPr>
            <a:r>
              <a:rPr lang="en" sz="2200"/>
              <a:t>Objects instantiated from a child are instances of that class and of the parent class.</a:t>
            </a:r>
          </a:p>
          <a:p>
            <a:pPr lvl="0" marR="0" rtl="0" algn="l">
              <a:lnSpc>
                <a:spcPct val="100000"/>
              </a:lnSpc>
              <a:spcBef>
                <a:spcPts val="600"/>
              </a:spcBef>
              <a:spcAft>
                <a:spcPts val="0"/>
              </a:spcAft>
              <a:buNone/>
            </a:pPr>
            <a:r>
              <a:t/>
            </a:r>
            <a:endParaRPr/>
          </a:p>
        </p:txBody>
      </p:sp>
      <p:sp>
        <p:nvSpPr>
          <p:cNvPr id="168" name="Shape 16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17</a:t>
            </a:r>
          </a:p>
        </p:txBody>
      </p:sp>
      <p:sp>
        <p:nvSpPr>
          <p:cNvPr id="169" name="Shape 169"/>
          <p:cNvSpPr/>
          <p:nvPr/>
        </p:nvSpPr>
        <p:spPr>
          <a:xfrm>
            <a:off x="1638216" y="1688125"/>
            <a:ext cx="1932300" cy="1991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Card</a:t>
            </a:r>
          </a:p>
          <a:p>
            <a:pPr lvl="0" rtl="0" algn="ctr">
              <a:spcBef>
                <a:spcPts val="0"/>
              </a:spcBef>
              <a:buNone/>
            </a:pPr>
            <a:r>
              <a:t/>
            </a:r>
            <a:endParaRPr/>
          </a:p>
          <a:p>
            <a:pPr lvl="0" rtl="0" algn="ctr">
              <a:spcBef>
                <a:spcPts val="0"/>
              </a:spcBef>
              <a:buNone/>
            </a:pPr>
            <a:r>
              <a:rPr lang="en"/>
              <a:t>id-number: integer</a:t>
            </a:r>
          </a:p>
          <a:p>
            <a:pPr lvl="0" rtl="0" algn="ctr">
              <a:spcBef>
                <a:spcPts val="0"/>
              </a:spcBef>
              <a:buNone/>
            </a:pPr>
            <a:r>
              <a:rPr lang="en"/>
              <a:t>height: integer</a:t>
            </a:r>
          </a:p>
          <a:p>
            <a:pPr lvl="0" rtl="0" algn="ctr">
              <a:spcBef>
                <a:spcPts val="0"/>
              </a:spcBef>
              <a:buNone/>
            </a:pPr>
            <a:r>
              <a:rPr lang="en"/>
              <a:t>width: integer</a:t>
            </a:r>
          </a:p>
          <a:p>
            <a:pPr lvl="0" rtl="0" algn="ctr">
              <a:spcBef>
                <a:spcPts val="0"/>
              </a:spcBef>
              <a:buNone/>
            </a:pPr>
            <a:r>
              <a:t/>
            </a:r>
            <a:endParaRPr/>
          </a:p>
          <a:p>
            <a:pPr lvl="0" rtl="0" algn="ctr">
              <a:spcBef>
                <a:spcPts val="0"/>
              </a:spcBef>
              <a:buNone/>
            </a:pPr>
            <a:r>
              <a:rPr lang="en"/>
              <a:t>issue()</a:t>
            </a:r>
          </a:p>
          <a:p>
            <a:pPr lvl="0" rtl="0" algn="ctr">
              <a:spcBef>
                <a:spcPts val="0"/>
              </a:spcBef>
              <a:buNone/>
            </a:pPr>
            <a:r>
              <a:rPr lang="en"/>
              <a:t>revoke()</a:t>
            </a:r>
          </a:p>
        </p:txBody>
      </p:sp>
      <p:cxnSp>
        <p:nvCxnSpPr>
          <p:cNvPr id="170" name="Shape 170"/>
          <p:cNvCxnSpPr/>
          <p:nvPr/>
        </p:nvCxnSpPr>
        <p:spPr>
          <a:xfrm>
            <a:off x="1633305" y="2126671"/>
            <a:ext cx="1942200" cy="0"/>
          </a:xfrm>
          <a:prstGeom prst="straightConnector1">
            <a:avLst/>
          </a:prstGeom>
          <a:noFill/>
          <a:ln cap="flat" cmpd="sng" w="19050">
            <a:solidFill>
              <a:schemeClr val="dk2"/>
            </a:solidFill>
            <a:prstDash val="solid"/>
            <a:round/>
            <a:headEnd len="lg" w="lg" type="none"/>
            <a:tailEnd len="lg" w="lg" type="none"/>
          </a:ln>
        </p:spPr>
      </p:cxnSp>
      <p:cxnSp>
        <p:nvCxnSpPr>
          <p:cNvPr id="171" name="Shape 171"/>
          <p:cNvCxnSpPr/>
          <p:nvPr/>
        </p:nvCxnSpPr>
        <p:spPr>
          <a:xfrm>
            <a:off x="1633305" y="3122360"/>
            <a:ext cx="1942200" cy="0"/>
          </a:xfrm>
          <a:prstGeom prst="straightConnector1">
            <a:avLst/>
          </a:prstGeom>
          <a:noFill/>
          <a:ln cap="flat" cmpd="sng" w="19050">
            <a:solidFill>
              <a:schemeClr val="dk2"/>
            </a:solidFill>
            <a:prstDash val="solid"/>
            <a:round/>
            <a:headEnd len="lg" w="lg" type="none"/>
            <a:tailEnd len="lg" w="lg" type="none"/>
          </a:ln>
        </p:spPr>
      </p:cxnSp>
      <p:sp>
        <p:nvSpPr>
          <p:cNvPr id="172" name="Shape 172"/>
          <p:cNvSpPr/>
          <p:nvPr/>
        </p:nvSpPr>
        <p:spPr>
          <a:xfrm>
            <a:off x="457200" y="4234400"/>
            <a:ext cx="1942200" cy="1923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Drivers Licence</a:t>
            </a:r>
          </a:p>
          <a:p>
            <a:pPr lvl="0" rtl="0" algn="ctr">
              <a:spcBef>
                <a:spcPts val="0"/>
              </a:spcBef>
              <a:buNone/>
            </a:pPr>
            <a:r>
              <a:t/>
            </a:r>
            <a:endParaRPr/>
          </a:p>
          <a:p>
            <a:pPr lvl="0" rtl="0" algn="ctr">
              <a:spcBef>
                <a:spcPts val="0"/>
              </a:spcBef>
              <a:buNone/>
            </a:pPr>
            <a:r>
              <a:rPr lang="en"/>
              <a:t>class: Vehicle</a:t>
            </a:r>
          </a:p>
          <a:p>
            <a:pPr lvl="0" rtl="0" algn="ctr">
              <a:spcBef>
                <a:spcPts val="0"/>
              </a:spcBef>
              <a:buNone/>
            </a:pPr>
            <a:r>
              <a:rPr lang="en"/>
              <a:t>issued: Date</a:t>
            </a:r>
          </a:p>
          <a:p>
            <a:pPr lvl="0" rtl="0" algn="ctr">
              <a:spcBef>
                <a:spcPts val="0"/>
              </a:spcBef>
              <a:buNone/>
            </a:pPr>
            <a:r>
              <a:rPr lang="en"/>
              <a:t>expires: Date</a:t>
            </a:r>
          </a:p>
          <a:p>
            <a:pPr lvl="0" rtl="0" algn="ctr">
              <a:spcBef>
                <a:spcPts val="0"/>
              </a:spcBef>
              <a:buNone/>
            </a:pPr>
            <a:r>
              <a:rPr lang="en"/>
              <a:t>restrictions: String[]</a:t>
            </a:r>
          </a:p>
          <a:p>
            <a:pPr lvl="0" rtl="0" algn="l">
              <a:spcBef>
                <a:spcPts val="0"/>
              </a:spcBef>
              <a:buNone/>
            </a:pPr>
            <a:r>
              <a:t/>
            </a:r>
            <a:endParaRPr/>
          </a:p>
          <a:p>
            <a:pPr lvl="0" rtl="0" algn="ctr">
              <a:spcBef>
                <a:spcPts val="0"/>
              </a:spcBef>
              <a:buNone/>
            </a:pPr>
            <a:r>
              <a:rPr lang="en"/>
              <a:t>renew()</a:t>
            </a:r>
          </a:p>
        </p:txBody>
      </p:sp>
      <p:cxnSp>
        <p:nvCxnSpPr>
          <p:cNvPr id="173" name="Shape 173"/>
          <p:cNvCxnSpPr/>
          <p:nvPr/>
        </p:nvCxnSpPr>
        <p:spPr>
          <a:xfrm>
            <a:off x="457200" y="4672949"/>
            <a:ext cx="1942200" cy="0"/>
          </a:xfrm>
          <a:prstGeom prst="straightConnector1">
            <a:avLst/>
          </a:prstGeom>
          <a:noFill/>
          <a:ln cap="flat" cmpd="sng" w="19050">
            <a:solidFill>
              <a:schemeClr val="dk2"/>
            </a:solidFill>
            <a:prstDash val="solid"/>
            <a:round/>
            <a:headEnd len="lg" w="lg" type="none"/>
            <a:tailEnd len="lg" w="lg" type="none"/>
          </a:ln>
        </p:spPr>
      </p:cxnSp>
      <p:cxnSp>
        <p:nvCxnSpPr>
          <p:cNvPr id="174" name="Shape 174"/>
          <p:cNvCxnSpPr/>
          <p:nvPr/>
        </p:nvCxnSpPr>
        <p:spPr>
          <a:xfrm>
            <a:off x="457200" y="5822303"/>
            <a:ext cx="1942200" cy="0"/>
          </a:xfrm>
          <a:prstGeom prst="straightConnector1">
            <a:avLst/>
          </a:prstGeom>
          <a:noFill/>
          <a:ln cap="flat" cmpd="sng" w="19050">
            <a:solidFill>
              <a:schemeClr val="dk2"/>
            </a:solidFill>
            <a:prstDash val="solid"/>
            <a:round/>
            <a:headEnd len="lg" w="lg" type="none"/>
            <a:tailEnd len="lg" w="lg" type="none"/>
          </a:ln>
        </p:spPr>
      </p:cxnSp>
      <p:sp>
        <p:nvSpPr>
          <p:cNvPr id="175" name="Shape 175"/>
          <p:cNvSpPr/>
          <p:nvPr/>
        </p:nvSpPr>
        <p:spPr>
          <a:xfrm>
            <a:off x="2634750" y="4234400"/>
            <a:ext cx="1736100" cy="1532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ID Card</a:t>
            </a:r>
          </a:p>
          <a:p>
            <a:pPr lvl="0" rtl="0" algn="l">
              <a:spcBef>
                <a:spcPts val="0"/>
              </a:spcBef>
              <a:buNone/>
            </a:pPr>
            <a:r>
              <a:t/>
            </a:r>
            <a:endParaRPr/>
          </a:p>
          <a:p>
            <a:pPr lvl="0" rtl="0" algn="ctr">
              <a:spcBef>
                <a:spcPts val="0"/>
              </a:spcBef>
              <a:buNone/>
            </a:pPr>
            <a:r>
              <a:rPr lang="en"/>
              <a:t>issued: Date</a:t>
            </a:r>
          </a:p>
          <a:p>
            <a:pPr lvl="0" rtl="0" algn="ctr">
              <a:spcBef>
                <a:spcPts val="0"/>
              </a:spcBef>
              <a:buNone/>
            </a:pPr>
            <a:r>
              <a:rPr lang="en"/>
              <a:t>expires: Date</a:t>
            </a:r>
          </a:p>
          <a:p>
            <a:pPr lvl="0" rtl="0" algn="l">
              <a:spcBef>
                <a:spcPts val="0"/>
              </a:spcBef>
              <a:buNone/>
            </a:pPr>
            <a:r>
              <a:t/>
            </a:r>
            <a:endParaRPr/>
          </a:p>
          <a:p>
            <a:pPr lvl="0" rtl="0" algn="ctr">
              <a:spcBef>
                <a:spcPts val="0"/>
              </a:spcBef>
              <a:buNone/>
            </a:pPr>
            <a:r>
              <a:rPr lang="en"/>
              <a:t>renew()</a:t>
            </a:r>
          </a:p>
        </p:txBody>
      </p:sp>
      <p:cxnSp>
        <p:nvCxnSpPr>
          <p:cNvPr id="176" name="Shape 176"/>
          <p:cNvCxnSpPr/>
          <p:nvPr/>
        </p:nvCxnSpPr>
        <p:spPr>
          <a:xfrm>
            <a:off x="2630329" y="4672949"/>
            <a:ext cx="1744799" cy="0"/>
          </a:xfrm>
          <a:prstGeom prst="straightConnector1">
            <a:avLst/>
          </a:prstGeom>
          <a:noFill/>
          <a:ln cap="flat" cmpd="sng" w="19050">
            <a:solidFill>
              <a:schemeClr val="dk2"/>
            </a:solidFill>
            <a:prstDash val="solid"/>
            <a:round/>
            <a:headEnd len="lg" w="lg" type="none"/>
            <a:tailEnd len="lg" w="lg" type="none"/>
          </a:ln>
        </p:spPr>
      </p:cxnSp>
      <p:cxnSp>
        <p:nvCxnSpPr>
          <p:cNvPr id="177" name="Shape 177"/>
          <p:cNvCxnSpPr/>
          <p:nvPr/>
        </p:nvCxnSpPr>
        <p:spPr>
          <a:xfrm>
            <a:off x="2630404" y="5348405"/>
            <a:ext cx="1744799" cy="0"/>
          </a:xfrm>
          <a:prstGeom prst="straightConnector1">
            <a:avLst/>
          </a:prstGeom>
          <a:noFill/>
          <a:ln cap="flat" cmpd="sng" w="19050">
            <a:solidFill>
              <a:schemeClr val="dk2"/>
            </a:solidFill>
            <a:prstDash val="solid"/>
            <a:round/>
            <a:headEnd len="lg" w="lg" type="none"/>
            <a:tailEnd len="lg" w="lg" type="none"/>
          </a:ln>
        </p:spPr>
      </p:cxnSp>
      <p:cxnSp>
        <p:nvCxnSpPr>
          <p:cNvPr id="178" name="Shape 178"/>
          <p:cNvCxnSpPr>
            <a:stCxn id="172" idx="0"/>
            <a:endCxn id="169" idx="2"/>
          </p:cNvCxnSpPr>
          <p:nvPr/>
        </p:nvCxnSpPr>
        <p:spPr>
          <a:xfrm flipH="1" rot="10800000">
            <a:off x="1428300" y="3679400"/>
            <a:ext cx="1176000" cy="555000"/>
          </a:xfrm>
          <a:prstGeom prst="straightConnector1">
            <a:avLst/>
          </a:prstGeom>
          <a:noFill/>
          <a:ln cap="flat" cmpd="sng" w="38100">
            <a:solidFill>
              <a:schemeClr val="dk2"/>
            </a:solidFill>
            <a:prstDash val="solid"/>
            <a:round/>
            <a:headEnd len="lg" w="lg" type="none"/>
            <a:tailEnd len="lg" w="lg" type="triangle"/>
          </a:ln>
        </p:spPr>
      </p:cxnSp>
      <p:cxnSp>
        <p:nvCxnSpPr>
          <p:cNvPr id="179" name="Shape 179"/>
          <p:cNvCxnSpPr>
            <a:stCxn id="175" idx="0"/>
            <a:endCxn id="169" idx="2"/>
          </p:cNvCxnSpPr>
          <p:nvPr/>
        </p:nvCxnSpPr>
        <p:spPr>
          <a:xfrm rot="10800000">
            <a:off x="2604300" y="3679400"/>
            <a:ext cx="898500" cy="555000"/>
          </a:xfrm>
          <a:prstGeom prst="straightConnector1">
            <a:avLst/>
          </a:prstGeom>
          <a:noFill/>
          <a:ln cap="flat" cmpd="sng" w="38100">
            <a:solidFill>
              <a:schemeClr val="dk2"/>
            </a:solidFill>
            <a:prstDash val="solid"/>
            <a:round/>
            <a:headEnd len="lg" w="lg" type="none"/>
            <a:tailEnd len="lg" w="lg"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Polymorphism</a:t>
            </a:r>
          </a:p>
        </p:txBody>
      </p:sp>
      <p:sp>
        <p:nvSpPr>
          <p:cNvPr id="185" name="Shape 185"/>
          <p:cNvSpPr txBox="1"/>
          <p:nvPr>
            <p:ph idx="1" type="body"/>
          </p:nvPr>
        </p:nvSpPr>
        <p:spPr>
          <a:xfrm>
            <a:off x="457200" y="1600200"/>
            <a:ext cx="4098900" cy="4967700"/>
          </a:xfrm>
          <a:prstGeom prst="rect">
            <a:avLst/>
          </a:prstGeom>
        </p:spPr>
        <p:txBody>
          <a:bodyPr anchorCtr="0" anchor="t" bIns="91425" lIns="91425" rIns="91425" tIns="91425">
            <a:noAutofit/>
          </a:bodyPr>
          <a:lstStyle/>
          <a:p>
            <a:pPr indent="-368300" lvl="0" marL="457200" marR="0" rtl="0" algn="l">
              <a:lnSpc>
                <a:spcPct val="100000"/>
              </a:lnSpc>
              <a:spcBef>
                <a:spcPts val="600"/>
              </a:spcBef>
              <a:spcAft>
                <a:spcPts val="0"/>
              </a:spcAft>
              <a:buClr>
                <a:schemeClr val="dk1"/>
              </a:buClr>
              <a:buSzPct val="100000"/>
              <a:buFont typeface="Arial"/>
            </a:pPr>
            <a:r>
              <a:rPr lang="en" sz="2200"/>
              <a:t>The same operation may behave differently when used on different classes.</a:t>
            </a:r>
          </a:p>
          <a:p>
            <a:pPr indent="-355600" lvl="1" marL="914400" marR="0" rtl="0" algn="l">
              <a:lnSpc>
                <a:spcPct val="100000"/>
              </a:lnSpc>
              <a:spcBef>
                <a:spcPts val="600"/>
              </a:spcBef>
              <a:spcAft>
                <a:spcPts val="0"/>
              </a:spcAft>
              <a:buSzPct val="100000"/>
            </a:pPr>
            <a:r>
              <a:rPr lang="en" sz="2000"/>
              <a:t>Specifically, we can </a:t>
            </a:r>
            <a:r>
              <a:rPr i="1" lang="en" sz="2000"/>
              <a:t>redefine operations</a:t>
            </a:r>
            <a:r>
              <a:rPr lang="en" sz="2000"/>
              <a:t> in each related class.</a:t>
            </a:r>
          </a:p>
          <a:p>
            <a:pPr indent="-368300" lvl="0" marL="457200" marR="0" rtl="0" algn="l">
              <a:lnSpc>
                <a:spcPct val="100000"/>
              </a:lnSpc>
              <a:spcBef>
                <a:spcPts val="600"/>
              </a:spcBef>
              <a:spcAft>
                <a:spcPts val="0"/>
              </a:spcAft>
              <a:buSzPct val="100000"/>
            </a:pPr>
            <a:r>
              <a:rPr lang="en" sz="2200"/>
              <a:t>Because Shape defines an area() method, we know all children offer that method. </a:t>
            </a:r>
          </a:p>
          <a:p>
            <a:pPr indent="-355600" lvl="1" marL="914400" marR="0" rtl="0" algn="l">
              <a:lnSpc>
                <a:spcPct val="100000"/>
              </a:lnSpc>
              <a:spcBef>
                <a:spcPts val="600"/>
              </a:spcBef>
              <a:spcAft>
                <a:spcPts val="0"/>
              </a:spcAft>
              <a:buSzPct val="100000"/>
            </a:pPr>
            <a:r>
              <a:rPr lang="en" sz="2000"/>
              <a:t>But, we can redefine that method in each child to offer the right answer.</a:t>
            </a:r>
          </a:p>
        </p:txBody>
      </p:sp>
      <p:sp>
        <p:nvSpPr>
          <p:cNvPr id="186" name="Shape 186"/>
          <p:cNvSpPr/>
          <p:nvPr/>
        </p:nvSpPr>
        <p:spPr>
          <a:xfrm>
            <a:off x="6404907" y="1769400"/>
            <a:ext cx="906300" cy="6245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Shape</a:t>
            </a:r>
          </a:p>
          <a:p>
            <a:pPr lvl="0" rtl="0" algn="ctr">
              <a:spcBef>
                <a:spcPts val="0"/>
              </a:spcBef>
              <a:buNone/>
            </a:pPr>
            <a:r>
              <a:t/>
            </a:r>
            <a:endParaRPr/>
          </a:p>
          <a:p>
            <a:pPr lvl="0" algn="ctr">
              <a:spcBef>
                <a:spcPts val="0"/>
              </a:spcBef>
              <a:buNone/>
            </a:pPr>
            <a:r>
              <a:rPr lang="en"/>
              <a:t>area()</a:t>
            </a:r>
          </a:p>
        </p:txBody>
      </p:sp>
      <p:sp>
        <p:nvSpPr>
          <p:cNvPr id="187" name="Shape 187"/>
          <p:cNvSpPr/>
          <p:nvPr/>
        </p:nvSpPr>
        <p:spPr>
          <a:xfrm>
            <a:off x="5331425" y="2833490"/>
            <a:ext cx="906300" cy="6245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Square</a:t>
            </a:r>
          </a:p>
          <a:p>
            <a:pPr lvl="0" rtl="0" algn="ctr">
              <a:spcBef>
                <a:spcPts val="0"/>
              </a:spcBef>
              <a:buClr>
                <a:schemeClr val="dk1"/>
              </a:buClr>
              <a:buFont typeface="Arial"/>
              <a:buNone/>
            </a:pPr>
            <a:r>
              <a:t/>
            </a:r>
            <a:endParaRPr>
              <a:solidFill>
                <a:schemeClr val="dk1"/>
              </a:solidFill>
            </a:endParaRPr>
          </a:p>
          <a:p>
            <a:pPr lvl="0" rtl="0" algn="ctr">
              <a:spcBef>
                <a:spcPts val="0"/>
              </a:spcBef>
              <a:buClr>
                <a:schemeClr val="dk1"/>
              </a:buClr>
              <a:buFont typeface="Arial"/>
              <a:buNone/>
            </a:pPr>
            <a:r>
              <a:rPr lang="en">
                <a:solidFill>
                  <a:schemeClr val="dk1"/>
                </a:solidFill>
              </a:rPr>
              <a:t>area()</a:t>
            </a:r>
          </a:p>
        </p:txBody>
      </p:sp>
      <p:sp>
        <p:nvSpPr>
          <p:cNvPr id="188" name="Shape 188"/>
          <p:cNvSpPr/>
          <p:nvPr/>
        </p:nvSpPr>
        <p:spPr>
          <a:xfrm>
            <a:off x="6404907" y="2833490"/>
            <a:ext cx="906300" cy="6245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Circle</a:t>
            </a:r>
          </a:p>
          <a:p>
            <a:pPr lvl="0" rtl="0" algn="ctr">
              <a:spcBef>
                <a:spcPts val="0"/>
              </a:spcBef>
              <a:buClr>
                <a:schemeClr val="dk1"/>
              </a:buClr>
              <a:buFont typeface="Arial"/>
              <a:buNone/>
            </a:pPr>
            <a:r>
              <a:t/>
            </a:r>
            <a:endParaRPr/>
          </a:p>
          <a:p>
            <a:pPr lvl="0" rtl="0" algn="ctr">
              <a:spcBef>
                <a:spcPts val="0"/>
              </a:spcBef>
              <a:buClr>
                <a:schemeClr val="dk1"/>
              </a:buClr>
              <a:buFont typeface="Arial"/>
              <a:buNone/>
            </a:pPr>
            <a:r>
              <a:rPr lang="en">
                <a:solidFill>
                  <a:schemeClr val="dk1"/>
                </a:solidFill>
              </a:rPr>
              <a:t>area()</a:t>
            </a:r>
          </a:p>
        </p:txBody>
      </p:sp>
      <p:sp>
        <p:nvSpPr>
          <p:cNvPr id="189" name="Shape 189"/>
          <p:cNvSpPr/>
          <p:nvPr/>
        </p:nvSpPr>
        <p:spPr>
          <a:xfrm>
            <a:off x="7478389" y="2833490"/>
            <a:ext cx="906300" cy="6245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Triangle</a:t>
            </a:r>
          </a:p>
          <a:p>
            <a:pPr lvl="0" rtl="0" algn="ctr">
              <a:spcBef>
                <a:spcPts val="0"/>
              </a:spcBef>
              <a:buClr>
                <a:schemeClr val="dk1"/>
              </a:buClr>
              <a:buFont typeface="Arial"/>
              <a:buNone/>
            </a:pPr>
            <a:r>
              <a:t/>
            </a:r>
            <a:endParaRPr>
              <a:solidFill>
                <a:schemeClr val="dk1"/>
              </a:solidFill>
            </a:endParaRPr>
          </a:p>
          <a:p>
            <a:pPr lvl="0" rtl="0" algn="ctr">
              <a:spcBef>
                <a:spcPts val="0"/>
              </a:spcBef>
              <a:buClr>
                <a:schemeClr val="dk1"/>
              </a:buClr>
              <a:buFont typeface="Arial"/>
              <a:buNone/>
            </a:pPr>
            <a:r>
              <a:rPr lang="en">
                <a:solidFill>
                  <a:schemeClr val="dk1"/>
                </a:solidFill>
              </a:rPr>
              <a:t>area()</a:t>
            </a:r>
          </a:p>
        </p:txBody>
      </p:sp>
      <p:cxnSp>
        <p:nvCxnSpPr>
          <p:cNvPr id="190" name="Shape 190"/>
          <p:cNvCxnSpPr>
            <a:stCxn id="187" idx="0"/>
            <a:endCxn id="186" idx="2"/>
          </p:cNvCxnSpPr>
          <p:nvPr/>
        </p:nvCxnSpPr>
        <p:spPr>
          <a:xfrm flipH="1" rot="10800000">
            <a:off x="5784575" y="2393990"/>
            <a:ext cx="1073400" cy="439500"/>
          </a:xfrm>
          <a:prstGeom prst="straightConnector1">
            <a:avLst/>
          </a:prstGeom>
          <a:noFill/>
          <a:ln cap="flat" cmpd="sng" w="19050">
            <a:solidFill>
              <a:schemeClr val="dk2"/>
            </a:solidFill>
            <a:prstDash val="solid"/>
            <a:round/>
            <a:headEnd len="lg" w="lg" type="none"/>
            <a:tailEnd len="lg" w="lg" type="triangle"/>
          </a:ln>
        </p:spPr>
      </p:cxnSp>
      <p:cxnSp>
        <p:nvCxnSpPr>
          <p:cNvPr id="191" name="Shape 191"/>
          <p:cNvCxnSpPr>
            <a:stCxn id="188" idx="0"/>
            <a:endCxn id="186" idx="2"/>
          </p:cNvCxnSpPr>
          <p:nvPr/>
        </p:nvCxnSpPr>
        <p:spPr>
          <a:xfrm rot="10800000">
            <a:off x="6858057" y="2393990"/>
            <a:ext cx="0" cy="439500"/>
          </a:xfrm>
          <a:prstGeom prst="straightConnector1">
            <a:avLst/>
          </a:prstGeom>
          <a:noFill/>
          <a:ln cap="flat" cmpd="sng" w="19050">
            <a:solidFill>
              <a:schemeClr val="dk2"/>
            </a:solidFill>
            <a:prstDash val="solid"/>
            <a:round/>
            <a:headEnd len="lg" w="lg" type="none"/>
            <a:tailEnd len="lg" w="lg" type="triangle"/>
          </a:ln>
        </p:spPr>
      </p:cxnSp>
      <p:cxnSp>
        <p:nvCxnSpPr>
          <p:cNvPr id="192" name="Shape 192"/>
          <p:cNvCxnSpPr>
            <a:stCxn id="189" idx="0"/>
            <a:endCxn id="186" idx="2"/>
          </p:cNvCxnSpPr>
          <p:nvPr/>
        </p:nvCxnSpPr>
        <p:spPr>
          <a:xfrm rot="10800000">
            <a:off x="6858139" y="2393990"/>
            <a:ext cx="1073400" cy="439500"/>
          </a:xfrm>
          <a:prstGeom prst="straightConnector1">
            <a:avLst/>
          </a:prstGeom>
          <a:noFill/>
          <a:ln cap="flat" cmpd="sng" w="19050">
            <a:solidFill>
              <a:schemeClr val="dk2"/>
            </a:solidFill>
            <a:prstDash val="solid"/>
            <a:round/>
            <a:headEnd len="lg" w="lg" type="none"/>
            <a:tailEnd len="lg" w="lg" type="triangle"/>
          </a:ln>
        </p:spPr>
      </p:cxnSp>
      <p:cxnSp>
        <p:nvCxnSpPr>
          <p:cNvPr id="193" name="Shape 193"/>
          <p:cNvCxnSpPr>
            <a:stCxn id="186" idx="1"/>
            <a:endCxn id="186" idx="3"/>
          </p:cNvCxnSpPr>
          <p:nvPr/>
        </p:nvCxnSpPr>
        <p:spPr>
          <a:xfrm>
            <a:off x="6404907" y="2081699"/>
            <a:ext cx="906300" cy="0"/>
          </a:xfrm>
          <a:prstGeom prst="straightConnector1">
            <a:avLst/>
          </a:prstGeom>
          <a:noFill/>
          <a:ln cap="flat" cmpd="sng" w="19050">
            <a:solidFill>
              <a:schemeClr val="dk2"/>
            </a:solidFill>
            <a:prstDash val="solid"/>
            <a:round/>
            <a:headEnd len="lg" w="lg" type="none"/>
            <a:tailEnd len="lg" w="lg" type="none"/>
          </a:ln>
        </p:spPr>
      </p:cxnSp>
      <p:cxnSp>
        <p:nvCxnSpPr>
          <p:cNvPr id="194" name="Shape 194"/>
          <p:cNvCxnSpPr>
            <a:stCxn id="187" idx="1"/>
            <a:endCxn id="187" idx="3"/>
          </p:cNvCxnSpPr>
          <p:nvPr/>
        </p:nvCxnSpPr>
        <p:spPr>
          <a:xfrm>
            <a:off x="5331425" y="3145790"/>
            <a:ext cx="906300" cy="0"/>
          </a:xfrm>
          <a:prstGeom prst="straightConnector1">
            <a:avLst/>
          </a:prstGeom>
          <a:noFill/>
          <a:ln cap="flat" cmpd="sng" w="19050">
            <a:solidFill>
              <a:schemeClr val="dk2"/>
            </a:solidFill>
            <a:prstDash val="solid"/>
            <a:round/>
            <a:headEnd len="lg" w="lg" type="none"/>
            <a:tailEnd len="lg" w="lg" type="none"/>
          </a:ln>
        </p:spPr>
      </p:cxnSp>
      <p:cxnSp>
        <p:nvCxnSpPr>
          <p:cNvPr id="195" name="Shape 195"/>
          <p:cNvCxnSpPr>
            <a:stCxn id="188" idx="1"/>
          </p:cNvCxnSpPr>
          <p:nvPr/>
        </p:nvCxnSpPr>
        <p:spPr>
          <a:xfrm>
            <a:off x="6404907" y="3145790"/>
            <a:ext cx="906300" cy="0"/>
          </a:xfrm>
          <a:prstGeom prst="straightConnector1">
            <a:avLst/>
          </a:prstGeom>
          <a:noFill/>
          <a:ln cap="flat" cmpd="sng" w="19050">
            <a:solidFill>
              <a:schemeClr val="dk2"/>
            </a:solidFill>
            <a:prstDash val="solid"/>
            <a:round/>
            <a:headEnd len="lg" w="lg" type="none"/>
            <a:tailEnd len="lg" w="lg" type="none"/>
          </a:ln>
        </p:spPr>
      </p:cxnSp>
      <p:cxnSp>
        <p:nvCxnSpPr>
          <p:cNvPr id="196" name="Shape 196"/>
          <p:cNvCxnSpPr>
            <a:stCxn id="189" idx="1"/>
            <a:endCxn id="189" idx="3"/>
          </p:cNvCxnSpPr>
          <p:nvPr/>
        </p:nvCxnSpPr>
        <p:spPr>
          <a:xfrm>
            <a:off x="7478389" y="3145790"/>
            <a:ext cx="906300" cy="0"/>
          </a:xfrm>
          <a:prstGeom prst="straightConnector1">
            <a:avLst/>
          </a:prstGeom>
          <a:noFill/>
          <a:ln cap="flat" cmpd="sng" w="19050">
            <a:solidFill>
              <a:schemeClr val="dk2"/>
            </a:solidFill>
            <a:prstDash val="solid"/>
            <a:round/>
            <a:headEnd len="lg" w="lg" type="none"/>
            <a:tailEnd len="lg" w="lg" type="none"/>
          </a:ln>
        </p:spPr>
      </p:cxnSp>
      <p:sp>
        <p:nvSpPr>
          <p:cNvPr id="197" name="Shape 197"/>
          <p:cNvSpPr txBox="1"/>
          <p:nvPr/>
        </p:nvSpPr>
        <p:spPr>
          <a:xfrm>
            <a:off x="4840950" y="3339975"/>
            <a:ext cx="3845700" cy="1252200"/>
          </a:xfrm>
          <a:prstGeom prst="rect">
            <a:avLst/>
          </a:prstGeom>
          <a:noFill/>
          <a:ln>
            <a:noFill/>
          </a:ln>
        </p:spPr>
        <p:txBody>
          <a:bodyPr anchorCtr="0" anchor="t" bIns="91425" lIns="91425" rIns="91425" tIns="91425">
            <a:noAutofit/>
          </a:bodyPr>
          <a:lstStyle/>
          <a:p>
            <a:pPr lvl="0" rtl="0">
              <a:spcBef>
                <a:spcPts val="0"/>
              </a:spcBef>
              <a:buNone/>
            </a:pPr>
            <a:r>
              <a:t/>
            </a:r>
            <a:endParaRPr/>
          </a:p>
          <a:p>
            <a:pPr lvl="0" rtl="0">
              <a:spcBef>
                <a:spcPts val="0"/>
              </a:spcBef>
              <a:buNone/>
            </a:pPr>
            <a:r>
              <a:rPr lang="en" sz="2200"/>
              <a:t>Because objects are instances of both their class and their parent class:</a:t>
            </a:r>
          </a:p>
          <a:p>
            <a:pPr lvl="0" rtl="0">
              <a:spcBef>
                <a:spcPts val="0"/>
              </a:spcBef>
              <a:buNone/>
            </a:pPr>
            <a:r>
              <a:rPr lang="en" sz="2000"/>
              <a:t>	</a:t>
            </a:r>
            <a:r>
              <a:rPr lang="en"/>
              <a:t>void getArea(Shape s){</a:t>
            </a:r>
          </a:p>
          <a:p>
            <a:pPr lvl="0" rtl="0">
              <a:spcBef>
                <a:spcPts val="0"/>
              </a:spcBef>
              <a:buNone/>
            </a:pPr>
            <a:r>
              <a:rPr lang="en"/>
              <a:t>		System.out.println(s.area());</a:t>
            </a:r>
          </a:p>
          <a:p>
            <a:pPr lvl="0" rtl="0">
              <a:spcBef>
                <a:spcPts val="0"/>
              </a:spcBef>
              <a:buNone/>
            </a:pPr>
            <a:r>
              <a:rPr lang="en"/>
              <a:t>	}</a:t>
            </a:r>
          </a:p>
          <a:p>
            <a:pPr indent="0" lvl="0" marL="0" rtl="0">
              <a:spcBef>
                <a:spcPts val="0"/>
              </a:spcBef>
              <a:buNone/>
            </a:pPr>
            <a:r>
              <a:rPr lang="en" sz="2200"/>
              <a:t>Gives the right answer if a square, circle, triangle, etc is passed in.</a:t>
            </a:r>
          </a:p>
        </p:txBody>
      </p:sp>
      <p:sp>
        <p:nvSpPr>
          <p:cNvPr id="198" name="Shape 19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18</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nvSpPr>
        <p:spPr>
          <a:xfrm>
            <a:off x="510200" y="1586325"/>
            <a:ext cx="8103900" cy="2451600"/>
          </a:xfrm>
          <a:prstGeom prst="rect">
            <a:avLst/>
          </a:prstGeom>
          <a:noFill/>
          <a:ln>
            <a:noFill/>
          </a:ln>
        </p:spPr>
        <p:txBody>
          <a:bodyPr anchorCtr="0" anchor="t" bIns="91425" lIns="91425" rIns="91425" tIns="91425">
            <a:noAutofit/>
          </a:bodyPr>
          <a:lstStyle/>
          <a:p>
            <a:pPr lvl="0" rtl="0">
              <a:spcBef>
                <a:spcPts val="0"/>
              </a:spcBef>
              <a:buNone/>
            </a:pPr>
            <a:r>
              <a:rPr b="1" lang="en" sz="4800">
                <a:solidFill>
                  <a:srgbClr val="FFFFFF"/>
                </a:solidFill>
              </a:rPr>
              <a:t>Class Diagrams</a:t>
            </a:r>
          </a:p>
          <a:p>
            <a:pPr lvl="0" rtl="0">
              <a:spcBef>
                <a:spcPts val="0"/>
              </a:spcBef>
              <a:buNone/>
            </a:pPr>
            <a:r>
              <a:rPr b="1" lang="en" sz="3600">
                <a:solidFill>
                  <a:srgbClr val="FFFFFF"/>
                </a:solidFill>
              </a:rPr>
              <a:t>Visualize system structure: classes and how they relate.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Objectives for Today</a:t>
            </a:r>
          </a:p>
        </p:txBody>
      </p:sp>
      <p:sp>
        <p:nvSpPr>
          <p:cNvPr id="51" name="Shape 5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Introduce object-oriented design.</a:t>
            </a:r>
          </a:p>
          <a:p>
            <a:pPr indent="-406400" lvl="1" marL="914400" marR="0" rtl="0" algn="l">
              <a:lnSpc>
                <a:spcPct val="100000"/>
              </a:lnSpc>
              <a:spcBef>
                <a:spcPts val="600"/>
              </a:spcBef>
              <a:spcAft>
                <a:spcPts val="0"/>
              </a:spcAft>
              <a:buSzPct val="100000"/>
            </a:pPr>
            <a:r>
              <a:rPr lang="en" sz="2800"/>
              <a:t>Design the system based on interactions between entities.</a:t>
            </a:r>
          </a:p>
          <a:p>
            <a:pPr indent="-228600" lvl="0" marL="457200" marR="0" rtl="0" algn="l">
              <a:lnSpc>
                <a:spcPct val="100000"/>
              </a:lnSpc>
              <a:spcBef>
                <a:spcPts val="600"/>
              </a:spcBef>
              <a:spcAft>
                <a:spcPts val="0"/>
              </a:spcAft>
            </a:pPr>
            <a:r>
              <a:rPr lang="en"/>
              <a:t>UML Class Diagrams</a:t>
            </a:r>
          </a:p>
          <a:p>
            <a:pPr indent="-406400" lvl="1" marL="914400" marR="0" rtl="0" algn="l">
              <a:lnSpc>
                <a:spcPct val="100000"/>
              </a:lnSpc>
              <a:spcBef>
                <a:spcPts val="600"/>
              </a:spcBef>
              <a:spcAft>
                <a:spcPts val="0"/>
              </a:spcAft>
              <a:buSzPct val="100000"/>
            </a:pPr>
            <a:r>
              <a:rPr lang="en" sz="2800"/>
              <a:t>Visualization of the static structure of the classes and their relationships.</a:t>
            </a:r>
          </a:p>
        </p:txBody>
      </p:sp>
      <p:sp>
        <p:nvSpPr>
          <p:cNvPr id="52" name="Shape 5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Class Diagrams</a:t>
            </a:r>
          </a:p>
        </p:txBody>
      </p:sp>
      <p:sp>
        <p:nvSpPr>
          <p:cNvPr id="209" name="Shape 209"/>
          <p:cNvSpPr txBox="1"/>
          <p:nvPr>
            <p:ph idx="1" type="body"/>
          </p:nvPr>
        </p:nvSpPr>
        <p:spPr>
          <a:xfrm>
            <a:off x="457200" y="1600200"/>
            <a:ext cx="3994500" cy="1833899"/>
          </a:xfrm>
          <a:prstGeom prst="rect">
            <a:avLst/>
          </a:prstGeom>
        </p:spPr>
        <p:txBody>
          <a:bodyPr anchorCtr="0" anchor="t" bIns="91425" lIns="91425" rIns="91425" tIns="91425">
            <a:noAutofit/>
          </a:bodyPr>
          <a:lstStyle/>
          <a:p>
            <a:pPr lvl="0" rtl="0">
              <a:spcBef>
                <a:spcPts val="0"/>
              </a:spcBef>
              <a:buNone/>
            </a:pPr>
            <a:r>
              <a:rPr b="1" lang="en"/>
              <a:t>Class Diagram:</a:t>
            </a:r>
          </a:p>
          <a:p>
            <a:pPr lvl="0">
              <a:spcBef>
                <a:spcPts val="0"/>
              </a:spcBef>
              <a:buNone/>
            </a:pPr>
            <a:r>
              <a:rPr lang="en"/>
              <a:t>Used to describe class with attributes.</a:t>
            </a:r>
          </a:p>
        </p:txBody>
      </p:sp>
      <p:sp>
        <p:nvSpPr>
          <p:cNvPr id="210" name="Shape 210"/>
          <p:cNvSpPr txBox="1"/>
          <p:nvPr>
            <p:ph idx="2" type="body"/>
          </p:nvPr>
        </p:nvSpPr>
        <p:spPr>
          <a:xfrm>
            <a:off x="4692275" y="1600200"/>
            <a:ext cx="3994500" cy="2342400"/>
          </a:xfrm>
          <a:prstGeom prst="rect">
            <a:avLst/>
          </a:prstGeom>
        </p:spPr>
        <p:txBody>
          <a:bodyPr anchorCtr="0" anchor="t" bIns="91425" lIns="91425" rIns="91425" tIns="91425">
            <a:noAutofit/>
          </a:bodyPr>
          <a:lstStyle/>
          <a:p>
            <a:pPr lvl="0" rtl="0">
              <a:spcBef>
                <a:spcPts val="0"/>
              </a:spcBef>
              <a:buNone/>
            </a:pPr>
            <a:r>
              <a:rPr b="1" lang="en" sz="2400"/>
              <a:t>Attributes </a:t>
            </a:r>
            <a:r>
              <a:rPr lang="en" sz="2400"/>
              <a:t>are variables </a:t>
            </a:r>
          </a:p>
          <a:p>
            <a:pPr indent="-381000" lvl="0" marL="457200" rtl="0">
              <a:spcBef>
                <a:spcPts val="0"/>
              </a:spcBef>
              <a:buSzPct val="100000"/>
            </a:pPr>
            <a:r>
              <a:rPr lang="en" sz="2400"/>
              <a:t>That describe the instantiated object.</a:t>
            </a:r>
          </a:p>
          <a:p>
            <a:pPr indent="-381000" lvl="0" marL="457200" rtl="0">
              <a:spcBef>
                <a:spcPts val="0"/>
              </a:spcBef>
              <a:buSzPct val="100000"/>
            </a:pPr>
            <a:r>
              <a:rPr lang="en" sz="2400"/>
              <a:t>That are used by objects to perform operations.</a:t>
            </a:r>
          </a:p>
          <a:p>
            <a:pPr lvl="0" rtl="0">
              <a:spcBef>
                <a:spcPts val="0"/>
              </a:spcBef>
              <a:buNone/>
            </a:pPr>
            <a:r>
              <a:t/>
            </a:r>
            <a:endParaRPr sz="1100"/>
          </a:p>
          <a:p>
            <a:pPr lvl="0" rtl="0">
              <a:spcBef>
                <a:spcPts val="0"/>
              </a:spcBef>
              <a:buNone/>
            </a:pPr>
            <a:r>
              <a:rPr lang="en" sz="2400"/>
              <a:t>Include the data type, and (optionally) a symbol to indicate visibility:</a:t>
            </a:r>
          </a:p>
          <a:p>
            <a:pPr indent="-381000" lvl="0" marL="457200">
              <a:spcBef>
                <a:spcPts val="0"/>
              </a:spcBef>
              <a:buSzPct val="100000"/>
            </a:pPr>
            <a:r>
              <a:rPr lang="en" sz="2400"/>
              <a:t>+ (public), - (private), </a:t>
            </a:r>
            <a:br>
              <a:rPr lang="en" sz="2400"/>
            </a:br>
            <a:r>
              <a:rPr lang="en" sz="2400"/>
              <a:t># (protected), </a:t>
            </a:r>
            <a:br>
              <a:rPr lang="en" sz="2400"/>
            </a:br>
            <a:r>
              <a:rPr lang="en" sz="2400"/>
              <a:t>~ (package-level)</a:t>
            </a:r>
          </a:p>
        </p:txBody>
      </p:sp>
      <p:sp>
        <p:nvSpPr>
          <p:cNvPr id="211" name="Shape 211"/>
          <p:cNvSpPr/>
          <p:nvPr/>
        </p:nvSpPr>
        <p:spPr>
          <a:xfrm>
            <a:off x="539500" y="3672825"/>
            <a:ext cx="2884199" cy="17429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Person</a:t>
            </a:r>
          </a:p>
          <a:p>
            <a:pPr lvl="0" rtl="0">
              <a:spcBef>
                <a:spcPts val="0"/>
              </a:spcBef>
              <a:buNone/>
            </a:pPr>
            <a:r>
              <a:t/>
            </a:r>
            <a:endParaRPr sz="1800"/>
          </a:p>
          <a:p>
            <a:pPr lvl="0" rtl="0">
              <a:spcBef>
                <a:spcPts val="0"/>
              </a:spcBef>
              <a:buNone/>
            </a:pPr>
            <a:r>
              <a:rPr lang="en" sz="1800"/>
              <a:t>+name: String</a:t>
            </a:r>
          </a:p>
          <a:p>
            <a:pPr lvl="0" rtl="0">
              <a:spcBef>
                <a:spcPts val="0"/>
              </a:spcBef>
              <a:buNone/>
            </a:pPr>
            <a:r>
              <a:rPr lang="en" sz="1800"/>
              <a:t>age: integer</a:t>
            </a:r>
          </a:p>
          <a:p>
            <a:pPr lvl="0">
              <a:spcBef>
                <a:spcPts val="0"/>
              </a:spcBef>
              <a:buNone/>
            </a:pPr>
            <a:r>
              <a:rPr lang="en" sz="1800"/>
              <a:t>-currentMember: Boolean</a:t>
            </a:r>
          </a:p>
        </p:txBody>
      </p:sp>
      <p:cxnSp>
        <p:nvCxnSpPr>
          <p:cNvPr id="212" name="Shape 212"/>
          <p:cNvCxnSpPr/>
          <p:nvPr/>
        </p:nvCxnSpPr>
        <p:spPr>
          <a:xfrm>
            <a:off x="539500" y="4243450"/>
            <a:ext cx="2884199" cy="0"/>
          </a:xfrm>
          <a:prstGeom prst="straightConnector1">
            <a:avLst/>
          </a:prstGeom>
          <a:noFill/>
          <a:ln cap="flat" cmpd="sng" w="19050">
            <a:solidFill>
              <a:schemeClr val="dk2"/>
            </a:solidFill>
            <a:prstDash val="solid"/>
            <a:round/>
            <a:headEnd len="lg" w="lg" type="none"/>
            <a:tailEnd len="lg" w="lg" type="none"/>
          </a:ln>
        </p:spPr>
      </p:cxnSp>
      <p:sp>
        <p:nvSpPr>
          <p:cNvPr id="213" name="Shape 21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20</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Operations</a:t>
            </a:r>
          </a:p>
        </p:txBody>
      </p:sp>
      <p:sp>
        <p:nvSpPr>
          <p:cNvPr id="219" name="Shape 219"/>
          <p:cNvSpPr txBox="1"/>
          <p:nvPr>
            <p:ph idx="1" type="body"/>
          </p:nvPr>
        </p:nvSpPr>
        <p:spPr>
          <a:xfrm>
            <a:off x="457200" y="1600200"/>
            <a:ext cx="3994500" cy="1833899"/>
          </a:xfrm>
          <a:prstGeom prst="rect">
            <a:avLst/>
          </a:prstGeom>
        </p:spPr>
        <p:txBody>
          <a:bodyPr anchorCtr="0" anchor="t" bIns="91425" lIns="91425" rIns="91425" tIns="91425">
            <a:noAutofit/>
          </a:bodyPr>
          <a:lstStyle/>
          <a:p>
            <a:pPr lvl="0" rtl="0">
              <a:spcBef>
                <a:spcPts val="0"/>
              </a:spcBef>
              <a:buNone/>
            </a:pPr>
            <a:r>
              <a:rPr b="1" lang="en"/>
              <a:t>Operations</a:t>
            </a:r>
            <a:r>
              <a:rPr lang="en"/>
              <a:t> are transformations that can be applied to or performed by an instance of a class.</a:t>
            </a:r>
          </a:p>
        </p:txBody>
      </p:sp>
      <p:sp>
        <p:nvSpPr>
          <p:cNvPr id="220" name="Shape 220"/>
          <p:cNvSpPr txBox="1"/>
          <p:nvPr>
            <p:ph idx="2" type="body"/>
          </p:nvPr>
        </p:nvSpPr>
        <p:spPr>
          <a:xfrm>
            <a:off x="4692275" y="1600200"/>
            <a:ext cx="3994500" cy="1143000"/>
          </a:xfrm>
          <a:prstGeom prst="rect">
            <a:avLst/>
          </a:prstGeom>
        </p:spPr>
        <p:txBody>
          <a:bodyPr anchorCtr="0" anchor="t" bIns="91425" lIns="91425" rIns="91425" tIns="91425">
            <a:noAutofit/>
          </a:bodyPr>
          <a:lstStyle/>
          <a:p>
            <a:pPr lvl="0" rtl="0">
              <a:spcBef>
                <a:spcPts val="0"/>
              </a:spcBef>
              <a:buNone/>
            </a:pPr>
            <a:r>
              <a:rPr lang="en"/>
              <a:t>Operations may have arguments.</a:t>
            </a:r>
          </a:p>
        </p:txBody>
      </p:sp>
      <p:sp>
        <p:nvSpPr>
          <p:cNvPr id="221" name="Shape 221"/>
          <p:cNvSpPr/>
          <p:nvPr/>
        </p:nvSpPr>
        <p:spPr>
          <a:xfrm>
            <a:off x="767750" y="4222700"/>
            <a:ext cx="2230800" cy="2156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Card</a:t>
            </a:r>
          </a:p>
          <a:p>
            <a:pPr lvl="0" rtl="0">
              <a:spcBef>
                <a:spcPts val="0"/>
              </a:spcBef>
              <a:buNone/>
            </a:pPr>
            <a:r>
              <a:t/>
            </a:r>
            <a:endParaRPr sz="1100"/>
          </a:p>
          <a:p>
            <a:pPr lvl="0" rtl="0">
              <a:spcBef>
                <a:spcPts val="0"/>
              </a:spcBef>
              <a:buNone/>
            </a:pPr>
            <a:r>
              <a:rPr lang="en" sz="1800"/>
              <a:t>height: integer</a:t>
            </a:r>
          </a:p>
          <a:p>
            <a:pPr lvl="0" rtl="0">
              <a:spcBef>
                <a:spcPts val="0"/>
              </a:spcBef>
              <a:buNone/>
            </a:pPr>
            <a:r>
              <a:rPr lang="en" sz="1800"/>
              <a:t>thickness: integer</a:t>
            </a:r>
          </a:p>
          <a:p>
            <a:pPr lvl="0" rtl="0">
              <a:spcBef>
                <a:spcPts val="0"/>
              </a:spcBef>
              <a:buNone/>
            </a:pPr>
            <a:r>
              <a:rPr lang="en" sz="1800"/>
              <a:t>-id-number: integer</a:t>
            </a:r>
          </a:p>
          <a:p>
            <a:pPr lvl="0" rtl="0">
              <a:spcBef>
                <a:spcPts val="0"/>
              </a:spcBef>
              <a:buNone/>
            </a:pPr>
            <a:r>
              <a:t/>
            </a:r>
            <a:endParaRPr sz="1100"/>
          </a:p>
          <a:p>
            <a:pPr lvl="0" rtl="0">
              <a:spcBef>
                <a:spcPts val="0"/>
              </a:spcBef>
              <a:buNone/>
            </a:pPr>
            <a:r>
              <a:rPr lang="en" sz="1800"/>
              <a:t>issue()</a:t>
            </a:r>
          </a:p>
          <a:p>
            <a:pPr lvl="0" rtl="0">
              <a:spcBef>
                <a:spcPts val="0"/>
              </a:spcBef>
              <a:buNone/>
            </a:pPr>
            <a:r>
              <a:rPr lang="en" sz="1800"/>
              <a:t>revoke()</a:t>
            </a:r>
          </a:p>
        </p:txBody>
      </p:sp>
      <p:cxnSp>
        <p:nvCxnSpPr>
          <p:cNvPr id="222" name="Shape 222"/>
          <p:cNvCxnSpPr/>
          <p:nvPr/>
        </p:nvCxnSpPr>
        <p:spPr>
          <a:xfrm>
            <a:off x="767750" y="4616925"/>
            <a:ext cx="2230800" cy="0"/>
          </a:xfrm>
          <a:prstGeom prst="straightConnector1">
            <a:avLst/>
          </a:prstGeom>
          <a:noFill/>
          <a:ln cap="flat" cmpd="sng" w="19050">
            <a:solidFill>
              <a:schemeClr val="dk2"/>
            </a:solidFill>
            <a:prstDash val="solid"/>
            <a:round/>
            <a:headEnd len="lg" w="lg" type="none"/>
            <a:tailEnd len="lg" w="lg" type="none"/>
          </a:ln>
        </p:spPr>
      </p:cxnSp>
      <p:cxnSp>
        <p:nvCxnSpPr>
          <p:cNvPr id="223" name="Shape 223"/>
          <p:cNvCxnSpPr/>
          <p:nvPr/>
        </p:nvCxnSpPr>
        <p:spPr>
          <a:xfrm>
            <a:off x="767750" y="5684925"/>
            <a:ext cx="2230800" cy="0"/>
          </a:xfrm>
          <a:prstGeom prst="straightConnector1">
            <a:avLst/>
          </a:prstGeom>
          <a:noFill/>
          <a:ln cap="flat" cmpd="sng" w="19050">
            <a:solidFill>
              <a:schemeClr val="dk2"/>
            </a:solidFill>
            <a:prstDash val="solid"/>
            <a:round/>
            <a:headEnd len="lg" w="lg" type="none"/>
            <a:tailEnd len="lg" w="lg" type="none"/>
          </a:ln>
        </p:spPr>
      </p:cxnSp>
      <p:sp>
        <p:nvSpPr>
          <p:cNvPr id="224" name="Shape 224"/>
          <p:cNvSpPr/>
          <p:nvPr/>
        </p:nvSpPr>
        <p:spPr>
          <a:xfrm>
            <a:off x="5187275" y="3161225"/>
            <a:ext cx="3004500" cy="1943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Shape</a:t>
            </a:r>
          </a:p>
          <a:p>
            <a:pPr lvl="0" rtl="0">
              <a:spcBef>
                <a:spcPts val="0"/>
              </a:spcBef>
              <a:buNone/>
            </a:pPr>
            <a:r>
              <a:t/>
            </a:r>
            <a:endParaRPr sz="1100"/>
          </a:p>
          <a:p>
            <a:pPr lvl="0" rtl="0">
              <a:spcBef>
                <a:spcPts val="0"/>
              </a:spcBef>
              <a:buNone/>
            </a:pPr>
            <a:r>
              <a:rPr lang="en" sz="1800"/>
              <a:t>height: integer</a:t>
            </a:r>
          </a:p>
          <a:p>
            <a:pPr lvl="0" rtl="0">
              <a:spcBef>
                <a:spcPts val="0"/>
              </a:spcBef>
              <a:buNone/>
            </a:pPr>
            <a:r>
              <a:rPr lang="en" sz="1800"/>
              <a:t>width: integer</a:t>
            </a:r>
          </a:p>
          <a:p>
            <a:pPr lvl="0" rtl="0">
              <a:spcBef>
                <a:spcPts val="0"/>
              </a:spcBef>
              <a:buNone/>
            </a:pPr>
            <a:r>
              <a:t/>
            </a:r>
            <a:endParaRPr sz="1100"/>
          </a:p>
          <a:p>
            <a:pPr lvl="0" rtl="0">
              <a:spcBef>
                <a:spcPts val="0"/>
              </a:spcBef>
              <a:buNone/>
            </a:pPr>
            <a:r>
              <a:rPr lang="en" sz="1800"/>
              <a:t>rotate(angle: integer)</a:t>
            </a:r>
          </a:p>
          <a:p>
            <a:pPr lvl="0" rtl="0">
              <a:spcBef>
                <a:spcPts val="0"/>
              </a:spcBef>
              <a:buNone/>
            </a:pPr>
            <a:r>
              <a:rPr lang="en" sz="1800"/>
              <a:t>move(x: integer, y: integer)</a:t>
            </a:r>
          </a:p>
        </p:txBody>
      </p:sp>
      <p:cxnSp>
        <p:nvCxnSpPr>
          <p:cNvPr id="225" name="Shape 225"/>
          <p:cNvCxnSpPr/>
          <p:nvPr/>
        </p:nvCxnSpPr>
        <p:spPr>
          <a:xfrm>
            <a:off x="5187275" y="3617700"/>
            <a:ext cx="3004500" cy="0"/>
          </a:xfrm>
          <a:prstGeom prst="straightConnector1">
            <a:avLst/>
          </a:prstGeom>
          <a:noFill/>
          <a:ln cap="flat" cmpd="sng" w="19050">
            <a:solidFill>
              <a:schemeClr val="dk2"/>
            </a:solidFill>
            <a:prstDash val="solid"/>
            <a:round/>
            <a:headEnd len="lg" w="lg" type="none"/>
            <a:tailEnd len="lg" w="lg" type="none"/>
          </a:ln>
        </p:spPr>
      </p:cxnSp>
      <p:cxnSp>
        <p:nvCxnSpPr>
          <p:cNvPr id="226" name="Shape 226"/>
          <p:cNvCxnSpPr/>
          <p:nvPr/>
        </p:nvCxnSpPr>
        <p:spPr>
          <a:xfrm>
            <a:off x="5187275" y="4395200"/>
            <a:ext cx="3004500" cy="0"/>
          </a:xfrm>
          <a:prstGeom prst="straightConnector1">
            <a:avLst/>
          </a:prstGeom>
          <a:noFill/>
          <a:ln cap="flat" cmpd="sng" w="19050">
            <a:solidFill>
              <a:schemeClr val="dk2"/>
            </a:solidFill>
            <a:prstDash val="solid"/>
            <a:round/>
            <a:headEnd len="lg" w="lg" type="none"/>
            <a:tailEnd len="lg" w="lg" type="none"/>
          </a:ln>
        </p:spPr>
      </p:cxnSp>
      <p:sp>
        <p:nvSpPr>
          <p:cNvPr id="227" name="Shape 22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21</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Associations</a:t>
            </a:r>
          </a:p>
        </p:txBody>
      </p:sp>
      <p:sp>
        <p:nvSpPr>
          <p:cNvPr id="233" name="Shape 233"/>
          <p:cNvSpPr txBox="1"/>
          <p:nvPr>
            <p:ph idx="1" type="body"/>
          </p:nvPr>
        </p:nvSpPr>
        <p:spPr>
          <a:xfrm>
            <a:off x="457200" y="1600200"/>
            <a:ext cx="8229600" cy="889800"/>
          </a:xfrm>
          <a:prstGeom prst="rect">
            <a:avLst/>
          </a:prstGeom>
        </p:spPr>
        <p:txBody>
          <a:bodyPr anchorCtr="0" anchor="t" bIns="91425" lIns="91425" rIns="91425" tIns="91425">
            <a:noAutofit/>
          </a:bodyPr>
          <a:lstStyle/>
          <a:p>
            <a:pPr lvl="0" rtl="0">
              <a:spcBef>
                <a:spcPts val="0"/>
              </a:spcBef>
              <a:buNone/>
            </a:pPr>
            <a:r>
              <a:rPr lang="en"/>
              <a:t>A conceptual connection between classes.</a:t>
            </a:r>
          </a:p>
          <a:p>
            <a:pPr indent="-228600" lvl="0" marL="457200" rtl="0">
              <a:spcBef>
                <a:spcPts val="0"/>
              </a:spcBef>
            </a:pPr>
            <a:r>
              <a:rPr lang="en"/>
              <a:t>A credit card is issued by a bank.</a:t>
            </a:r>
          </a:p>
          <a:p>
            <a:pPr indent="-228600" lvl="0" marL="457200" rtl="0">
              <a:spcBef>
                <a:spcPts val="0"/>
              </a:spcBef>
            </a:pPr>
            <a:r>
              <a:rPr lang="en"/>
              <a:t>A person works for a company.</a:t>
            </a:r>
          </a:p>
        </p:txBody>
      </p:sp>
      <p:sp>
        <p:nvSpPr>
          <p:cNvPr id="234" name="Shape 234"/>
          <p:cNvSpPr/>
          <p:nvPr/>
        </p:nvSpPr>
        <p:spPr>
          <a:xfrm>
            <a:off x="1597775" y="3496450"/>
            <a:ext cx="155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1800"/>
              <a:t>Credit Card</a:t>
            </a:r>
          </a:p>
        </p:txBody>
      </p:sp>
      <p:sp>
        <p:nvSpPr>
          <p:cNvPr id="235" name="Shape 235"/>
          <p:cNvSpPr/>
          <p:nvPr/>
        </p:nvSpPr>
        <p:spPr>
          <a:xfrm>
            <a:off x="5640875" y="3496450"/>
            <a:ext cx="155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Bank</a:t>
            </a:r>
          </a:p>
        </p:txBody>
      </p:sp>
      <p:cxnSp>
        <p:nvCxnSpPr>
          <p:cNvPr id="236" name="Shape 236"/>
          <p:cNvCxnSpPr>
            <a:stCxn id="234" idx="3"/>
            <a:endCxn id="235" idx="1"/>
          </p:cNvCxnSpPr>
          <p:nvPr/>
        </p:nvCxnSpPr>
        <p:spPr>
          <a:xfrm>
            <a:off x="3154175" y="4067950"/>
            <a:ext cx="2486700" cy="0"/>
          </a:xfrm>
          <a:prstGeom prst="straightConnector1">
            <a:avLst/>
          </a:prstGeom>
          <a:noFill/>
          <a:ln cap="flat" cmpd="sng" w="38100">
            <a:solidFill>
              <a:schemeClr val="dk2"/>
            </a:solidFill>
            <a:prstDash val="solid"/>
            <a:round/>
            <a:headEnd len="lg" w="lg" type="none"/>
            <a:tailEnd len="lg" w="lg" type="none"/>
          </a:ln>
        </p:spPr>
      </p:cxnSp>
      <p:sp>
        <p:nvSpPr>
          <p:cNvPr id="237" name="Shape 237"/>
          <p:cNvSpPr txBox="1"/>
          <p:nvPr/>
        </p:nvSpPr>
        <p:spPr>
          <a:xfrm>
            <a:off x="4098200" y="3755825"/>
            <a:ext cx="1421400" cy="271499"/>
          </a:xfrm>
          <a:prstGeom prst="rect">
            <a:avLst/>
          </a:prstGeom>
          <a:noFill/>
          <a:ln>
            <a:noFill/>
          </a:ln>
        </p:spPr>
        <p:txBody>
          <a:bodyPr anchorCtr="0" anchor="t" bIns="91425" lIns="91425" rIns="91425" tIns="91425">
            <a:noAutofit/>
          </a:bodyPr>
          <a:lstStyle/>
          <a:p>
            <a:pPr lvl="0">
              <a:spcBef>
                <a:spcPts val="0"/>
              </a:spcBef>
              <a:buNone/>
            </a:pPr>
            <a:r>
              <a:rPr lang="en"/>
              <a:t>Issued-by</a:t>
            </a:r>
          </a:p>
        </p:txBody>
      </p:sp>
      <p:sp>
        <p:nvSpPr>
          <p:cNvPr id="238" name="Shape 238"/>
          <p:cNvSpPr/>
          <p:nvPr/>
        </p:nvSpPr>
        <p:spPr>
          <a:xfrm>
            <a:off x="1597775" y="4935375"/>
            <a:ext cx="155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Person</a:t>
            </a:r>
          </a:p>
        </p:txBody>
      </p:sp>
      <p:sp>
        <p:nvSpPr>
          <p:cNvPr id="239" name="Shape 239"/>
          <p:cNvSpPr/>
          <p:nvPr/>
        </p:nvSpPr>
        <p:spPr>
          <a:xfrm>
            <a:off x="5640875" y="4935375"/>
            <a:ext cx="155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Company</a:t>
            </a:r>
          </a:p>
        </p:txBody>
      </p:sp>
      <p:cxnSp>
        <p:nvCxnSpPr>
          <p:cNvPr id="240" name="Shape 240"/>
          <p:cNvCxnSpPr>
            <a:stCxn id="238" idx="3"/>
            <a:endCxn id="239" idx="1"/>
          </p:cNvCxnSpPr>
          <p:nvPr/>
        </p:nvCxnSpPr>
        <p:spPr>
          <a:xfrm>
            <a:off x="3154175" y="5506875"/>
            <a:ext cx="2486700" cy="0"/>
          </a:xfrm>
          <a:prstGeom prst="straightConnector1">
            <a:avLst/>
          </a:prstGeom>
          <a:noFill/>
          <a:ln cap="flat" cmpd="sng" w="38100">
            <a:solidFill>
              <a:schemeClr val="dk2"/>
            </a:solidFill>
            <a:prstDash val="solid"/>
            <a:round/>
            <a:headEnd len="lg" w="lg" type="none"/>
            <a:tailEnd len="lg" w="lg" type="none"/>
          </a:ln>
        </p:spPr>
      </p:cxnSp>
      <p:sp>
        <p:nvSpPr>
          <p:cNvPr id="241" name="Shape 241"/>
          <p:cNvSpPr txBox="1"/>
          <p:nvPr/>
        </p:nvSpPr>
        <p:spPr>
          <a:xfrm>
            <a:off x="4098200" y="5194750"/>
            <a:ext cx="1421400" cy="271499"/>
          </a:xfrm>
          <a:prstGeom prst="rect">
            <a:avLst/>
          </a:prstGeom>
          <a:noFill/>
          <a:ln>
            <a:noFill/>
          </a:ln>
        </p:spPr>
        <p:txBody>
          <a:bodyPr anchorCtr="0" anchor="t" bIns="91425" lIns="91425" rIns="91425" tIns="91425">
            <a:noAutofit/>
          </a:bodyPr>
          <a:lstStyle/>
          <a:p>
            <a:pPr lvl="0" rtl="0">
              <a:spcBef>
                <a:spcPts val="0"/>
              </a:spcBef>
              <a:buNone/>
            </a:pPr>
            <a:r>
              <a:rPr lang="en"/>
              <a:t>Works-for</a:t>
            </a:r>
          </a:p>
        </p:txBody>
      </p:sp>
      <p:sp>
        <p:nvSpPr>
          <p:cNvPr id="242" name="Shape 24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22</a:t>
            </a:r>
          </a:p>
        </p:txBody>
      </p:sp>
      <p:cxnSp>
        <p:nvCxnSpPr>
          <p:cNvPr id="243" name="Shape 243"/>
          <p:cNvCxnSpPr/>
          <p:nvPr/>
        </p:nvCxnSpPr>
        <p:spPr>
          <a:xfrm rot="10800000">
            <a:off x="5011450" y="5387725"/>
            <a:ext cx="0" cy="20699"/>
          </a:xfrm>
          <a:prstGeom prst="straightConnector1">
            <a:avLst/>
          </a:prstGeom>
          <a:noFill/>
          <a:ln cap="flat" cmpd="sng" w="38100">
            <a:solidFill>
              <a:schemeClr val="dk2"/>
            </a:solidFill>
            <a:prstDash val="solid"/>
            <a:round/>
            <a:headEnd len="lg" w="lg" type="none"/>
            <a:tailEnd len="lg" w="lg"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Associations Can Have Direction</a:t>
            </a:r>
          </a:p>
        </p:txBody>
      </p:sp>
      <p:sp>
        <p:nvSpPr>
          <p:cNvPr id="249" name="Shape 249"/>
          <p:cNvSpPr txBox="1"/>
          <p:nvPr>
            <p:ph idx="1" type="body"/>
          </p:nvPr>
        </p:nvSpPr>
        <p:spPr>
          <a:xfrm>
            <a:off x="457200" y="1600200"/>
            <a:ext cx="8109300" cy="889800"/>
          </a:xfrm>
          <a:prstGeom prst="rect">
            <a:avLst/>
          </a:prstGeom>
        </p:spPr>
        <p:txBody>
          <a:bodyPr anchorCtr="0" anchor="t" bIns="91425" lIns="91425" rIns="91425" tIns="91425">
            <a:noAutofit/>
          </a:bodyPr>
          <a:lstStyle/>
          <a:p>
            <a:pPr lvl="0" rtl="0">
              <a:spcBef>
                <a:spcPts val="0"/>
              </a:spcBef>
              <a:buNone/>
            </a:pPr>
            <a:r>
              <a:rPr lang="en"/>
              <a:t>Direction on an association indicates control. Which object owns and calls on the other?</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rPr lang="en"/>
              <a:t>Associations can be bidirectional.</a:t>
            </a:r>
          </a:p>
        </p:txBody>
      </p:sp>
      <p:sp>
        <p:nvSpPr>
          <p:cNvPr id="250" name="Shape 250"/>
          <p:cNvSpPr/>
          <p:nvPr/>
        </p:nvSpPr>
        <p:spPr>
          <a:xfrm>
            <a:off x="1442150" y="2890762"/>
            <a:ext cx="155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Person</a:t>
            </a:r>
          </a:p>
          <a:p>
            <a:pPr lvl="0" rtl="0" algn="ctr">
              <a:spcBef>
                <a:spcPts val="0"/>
              </a:spcBef>
              <a:buNone/>
            </a:pPr>
            <a:r>
              <a:t/>
            </a:r>
            <a:endParaRPr sz="1800"/>
          </a:p>
          <a:p>
            <a:pPr lvl="0" rtl="0" algn="ctr">
              <a:spcBef>
                <a:spcPts val="0"/>
              </a:spcBef>
              <a:buNone/>
            </a:pPr>
            <a:r>
              <a:rPr lang="en" sz="1800"/>
              <a:t>credit: Card</a:t>
            </a:r>
          </a:p>
        </p:txBody>
      </p:sp>
      <p:sp>
        <p:nvSpPr>
          <p:cNvPr id="251" name="Shape 251"/>
          <p:cNvSpPr/>
          <p:nvPr/>
        </p:nvSpPr>
        <p:spPr>
          <a:xfrm>
            <a:off x="5485250" y="2890762"/>
            <a:ext cx="155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Card</a:t>
            </a:r>
          </a:p>
        </p:txBody>
      </p:sp>
      <p:cxnSp>
        <p:nvCxnSpPr>
          <p:cNvPr id="252" name="Shape 252"/>
          <p:cNvCxnSpPr>
            <a:stCxn id="250" idx="3"/>
            <a:endCxn id="251" idx="1"/>
          </p:cNvCxnSpPr>
          <p:nvPr/>
        </p:nvCxnSpPr>
        <p:spPr>
          <a:xfrm>
            <a:off x="2998550" y="3462262"/>
            <a:ext cx="2486700" cy="0"/>
          </a:xfrm>
          <a:prstGeom prst="straightConnector1">
            <a:avLst/>
          </a:prstGeom>
          <a:noFill/>
          <a:ln cap="flat" cmpd="sng" w="38100">
            <a:solidFill>
              <a:schemeClr val="dk2"/>
            </a:solidFill>
            <a:prstDash val="solid"/>
            <a:round/>
            <a:headEnd len="lg" w="lg" type="none"/>
            <a:tailEnd len="lg" w="lg" type="stealth"/>
          </a:ln>
        </p:spPr>
      </p:cxnSp>
      <p:sp>
        <p:nvSpPr>
          <p:cNvPr id="253" name="Shape 253"/>
          <p:cNvSpPr txBox="1"/>
          <p:nvPr/>
        </p:nvSpPr>
        <p:spPr>
          <a:xfrm>
            <a:off x="3942575" y="3150137"/>
            <a:ext cx="1421400" cy="271499"/>
          </a:xfrm>
          <a:prstGeom prst="rect">
            <a:avLst/>
          </a:prstGeom>
          <a:noFill/>
          <a:ln>
            <a:noFill/>
          </a:ln>
        </p:spPr>
        <p:txBody>
          <a:bodyPr anchorCtr="0" anchor="t" bIns="91425" lIns="91425" rIns="91425" tIns="91425">
            <a:noAutofit/>
          </a:bodyPr>
          <a:lstStyle/>
          <a:p>
            <a:pPr lvl="0" rtl="0">
              <a:spcBef>
                <a:spcPts val="0"/>
              </a:spcBef>
              <a:buNone/>
            </a:pPr>
            <a:r>
              <a:rPr lang="en"/>
              <a:t>Owns</a:t>
            </a:r>
          </a:p>
        </p:txBody>
      </p:sp>
      <p:sp>
        <p:nvSpPr>
          <p:cNvPr id="254" name="Shape 254"/>
          <p:cNvSpPr/>
          <p:nvPr/>
        </p:nvSpPr>
        <p:spPr>
          <a:xfrm>
            <a:off x="809275" y="4935375"/>
            <a:ext cx="2344799"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Person</a:t>
            </a:r>
          </a:p>
          <a:p>
            <a:pPr lvl="0" rtl="0" algn="ctr">
              <a:spcBef>
                <a:spcPts val="0"/>
              </a:spcBef>
              <a:buNone/>
            </a:pPr>
            <a:r>
              <a:t/>
            </a:r>
            <a:endParaRPr sz="1800"/>
          </a:p>
          <a:p>
            <a:pPr lvl="0" rtl="0" algn="ctr">
              <a:spcBef>
                <a:spcPts val="0"/>
              </a:spcBef>
              <a:buNone/>
            </a:pPr>
            <a:r>
              <a:rPr lang="en" sz="1800"/>
              <a:t>employer: Company</a:t>
            </a:r>
          </a:p>
        </p:txBody>
      </p:sp>
      <p:sp>
        <p:nvSpPr>
          <p:cNvPr id="255" name="Shape 255"/>
          <p:cNvSpPr/>
          <p:nvPr/>
        </p:nvSpPr>
        <p:spPr>
          <a:xfrm>
            <a:off x="5640875" y="4935375"/>
            <a:ext cx="2441399"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Company</a:t>
            </a:r>
          </a:p>
          <a:p>
            <a:pPr lvl="0" rtl="0" algn="ctr">
              <a:spcBef>
                <a:spcPts val="0"/>
              </a:spcBef>
              <a:buNone/>
            </a:pPr>
            <a:r>
              <a:t/>
            </a:r>
            <a:endParaRPr sz="1800"/>
          </a:p>
          <a:p>
            <a:pPr lvl="0" rtl="0" algn="ctr">
              <a:spcBef>
                <a:spcPts val="0"/>
              </a:spcBef>
              <a:buNone/>
            </a:pPr>
            <a:r>
              <a:rPr lang="en" sz="1800"/>
              <a:t>employees: Person[*]</a:t>
            </a:r>
          </a:p>
        </p:txBody>
      </p:sp>
      <p:cxnSp>
        <p:nvCxnSpPr>
          <p:cNvPr id="256" name="Shape 256"/>
          <p:cNvCxnSpPr>
            <a:stCxn id="254" idx="3"/>
            <a:endCxn id="255" idx="1"/>
          </p:cNvCxnSpPr>
          <p:nvPr/>
        </p:nvCxnSpPr>
        <p:spPr>
          <a:xfrm>
            <a:off x="3154074" y="5506875"/>
            <a:ext cx="2486699" cy="0"/>
          </a:xfrm>
          <a:prstGeom prst="straightConnector1">
            <a:avLst/>
          </a:prstGeom>
          <a:noFill/>
          <a:ln cap="flat" cmpd="sng" w="38100">
            <a:solidFill>
              <a:schemeClr val="dk2"/>
            </a:solidFill>
            <a:prstDash val="solid"/>
            <a:round/>
            <a:headEnd len="lg" w="lg" type="stealth"/>
            <a:tailEnd len="lg" w="lg" type="stealth"/>
          </a:ln>
        </p:spPr>
      </p:cxnSp>
      <p:sp>
        <p:nvSpPr>
          <p:cNvPr id="257" name="Shape 257"/>
          <p:cNvSpPr txBox="1"/>
          <p:nvPr/>
        </p:nvSpPr>
        <p:spPr>
          <a:xfrm>
            <a:off x="4098200" y="5194750"/>
            <a:ext cx="1421400" cy="271499"/>
          </a:xfrm>
          <a:prstGeom prst="rect">
            <a:avLst/>
          </a:prstGeom>
          <a:noFill/>
          <a:ln>
            <a:noFill/>
          </a:ln>
        </p:spPr>
        <p:txBody>
          <a:bodyPr anchorCtr="0" anchor="t" bIns="91425" lIns="91425" rIns="91425" tIns="91425">
            <a:noAutofit/>
          </a:bodyPr>
          <a:lstStyle/>
          <a:p>
            <a:pPr lvl="0" rtl="0">
              <a:spcBef>
                <a:spcPts val="0"/>
              </a:spcBef>
              <a:buNone/>
            </a:pPr>
            <a:r>
              <a:rPr lang="en"/>
              <a:t>Works-for</a:t>
            </a:r>
          </a:p>
        </p:txBody>
      </p:sp>
      <p:cxnSp>
        <p:nvCxnSpPr>
          <p:cNvPr id="258" name="Shape 258"/>
          <p:cNvCxnSpPr>
            <a:stCxn id="250" idx="1"/>
            <a:endCxn id="250" idx="3"/>
          </p:cNvCxnSpPr>
          <p:nvPr/>
        </p:nvCxnSpPr>
        <p:spPr>
          <a:xfrm>
            <a:off x="1442150" y="3462262"/>
            <a:ext cx="1556400" cy="0"/>
          </a:xfrm>
          <a:prstGeom prst="straightConnector1">
            <a:avLst/>
          </a:prstGeom>
          <a:noFill/>
          <a:ln cap="flat" cmpd="sng" w="19050">
            <a:solidFill>
              <a:schemeClr val="dk2"/>
            </a:solidFill>
            <a:prstDash val="solid"/>
            <a:round/>
            <a:headEnd len="lg" w="lg" type="none"/>
            <a:tailEnd len="lg" w="lg" type="none"/>
          </a:ln>
        </p:spPr>
      </p:cxnSp>
      <p:cxnSp>
        <p:nvCxnSpPr>
          <p:cNvPr id="259" name="Shape 259"/>
          <p:cNvCxnSpPr>
            <a:stCxn id="254" idx="1"/>
            <a:endCxn id="254" idx="3"/>
          </p:cNvCxnSpPr>
          <p:nvPr/>
        </p:nvCxnSpPr>
        <p:spPr>
          <a:xfrm>
            <a:off x="809275" y="5506875"/>
            <a:ext cx="2344800" cy="0"/>
          </a:xfrm>
          <a:prstGeom prst="straightConnector1">
            <a:avLst/>
          </a:prstGeom>
          <a:noFill/>
          <a:ln cap="flat" cmpd="sng" w="19050">
            <a:solidFill>
              <a:schemeClr val="dk2"/>
            </a:solidFill>
            <a:prstDash val="solid"/>
            <a:round/>
            <a:headEnd len="lg" w="lg" type="none"/>
            <a:tailEnd len="lg" w="lg" type="none"/>
          </a:ln>
        </p:spPr>
      </p:cxnSp>
      <p:cxnSp>
        <p:nvCxnSpPr>
          <p:cNvPr id="260" name="Shape 260"/>
          <p:cNvCxnSpPr>
            <a:endCxn id="255" idx="3"/>
          </p:cNvCxnSpPr>
          <p:nvPr/>
        </p:nvCxnSpPr>
        <p:spPr>
          <a:xfrm>
            <a:off x="5640874" y="5506875"/>
            <a:ext cx="2441400" cy="0"/>
          </a:xfrm>
          <a:prstGeom prst="straightConnector1">
            <a:avLst/>
          </a:prstGeom>
          <a:noFill/>
          <a:ln cap="flat" cmpd="sng" w="19050">
            <a:solidFill>
              <a:schemeClr val="dk2"/>
            </a:solidFill>
            <a:prstDash val="solid"/>
            <a:round/>
            <a:headEnd len="lg" w="lg" type="none"/>
            <a:tailEnd len="lg" w="lg" type="none"/>
          </a:ln>
        </p:spPr>
      </p:cxnSp>
      <p:cxnSp>
        <p:nvCxnSpPr>
          <p:cNvPr id="261" name="Shape 261"/>
          <p:cNvCxnSpPr/>
          <p:nvPr/>
        </p:nvCxnSpPr>
        <p:spPr>
          <a:xfrm rot="10800000">
            <a:off x="4572000" y="3351225"/>
            <a:ext cx="0" cy="20699"/>
          </a:xfrm>
          <a:prstGeom prst="straightConnector1">
            <a:avLst/>
          </a:prstGeom>
          <a:noFill/>
          <a:ln cap="flat" cmpd="sng" w="38100">
            <a:solidFill>
              <a:schemeClr val="dk2"/>
            </a:solidFill>
            <a:prstDash val="solid"/>
            <a:round/>
            <a:headEnd len="lg" w="lg" type="none"/>
            <a:tailEnd len="lg" w="lg" type="triangle"/>
          </a:ln>
        </p:spPr>
      </p:cxnSp>
      <p:sp>
        <p:nvSpPr>
          <p:cNvPr id="262" name="Shape 26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23</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Associations Have Multiplicity</a:t>
            </a:r>
          </a:p>
        </p:txBody>
      </p:sp>
      <p:sp>
        <p:nvSpPr>
          <p:cNvPr id="268" name="Shape 268"/>
          <p:cNvSpPr txBox="1"/>
          <p:nvPr>
            <p:ph idx="1" type="body"/>
          </p:nvPr>
        </p:nvSpPr>
        <p:spPr>
          <a:xfrm>
            <a:off x="457200" y="1600200"/>
            <a:ext cx="8229600" cy="889800"/>
          </a:xfrm>
          <a:prstGeom prst="rect">
            <a:avLst/>
          </a:prstGeom>
        </p:spPr>
        <p:txBody>
          <a:bodyPr anchorCtr="0" anchor="t" bIns="91425" lIns="91425" rIns="91425" tIns="91425">
            <a:noAutofit/>
          </a:bodyPr>
          <a:lstStyle/>
          <a:p>
            <a:pPr lvl="0" rtl="0">
              <a:spcBef>
                <a:spcPts val="0"/>
              </a:spcBef>
              <a:buNone/>
            </a:pPr>
            <a:r>
              <a:rPr lang="en" sz="2400"/>
              <a:t>Associations should be labeled with how many instances of a class are expected on each side.</a:t>
            </a:r>
          </a:p>
          <a:p>
            <a:pPr indent="-381000" lvl="0" marL="457200" rtl="0">
              <a:spcBef>
                <a:spcPts val="0"/>
              </a:spcBef>
              <a:buSzPct val="100000"/>
            </a:pPr>
            <a:r>
              <a:rPr lang="en" sz="2400"/>
              <a:t>One Person owns one Card</a:t>
            </a:r>
          </a:p>
          <a:p>
            <a:pPr lvl="0" rtl="0">
              <a:spcBef>
                <a:spcPts val="0"/>
              </a:spcBef>
              <a:buNone/>
            </a:pPr>
            <a:r>
              <a:t/>
            </a:r>
            <a:endParaRPr sz="2400"/>
          </a:p>
          <a:p>
            <a:pPr lvl="0" rtl="0">
              <a:spcBef>
                <a:spcPts val="0"/>
              </a:spcBef>
              <a:buNone/>
            </a:pPr>
            <a:r>
              <a:t/>
            </a:r>
            <a:endParaRPr sz="2400"/>
          </a:p>
          <a:p>
            <a:pPr lvl="0" rtl="0">
              <a:spcBef>
                <a:spcPts val="0"/>
              </a:spcBef>
              <a:buNone/>
            </a:pPr>
            <a:r>
              <a:t/>
            </a:r>
            <a:endParaRPr sz="2400"/>
          </a:p>
          <a:p>
            <a:pPr indent="-381000" lvl="0" marL="457200" rtl="0">
              <a:spcBef>
                <a:spcPts val="0"/>
              </a:spcBef>
              <a:buSzPct val="100000"/>
            </a:pPr>
            <a:r>
              <a:rPr lang="en" sz="2400"/>
              <a:t>One Person can own zero or more cards</a:t>
            </a:r>
          </a:p>
        </p:txBody>
      </p:sp>
      <p:sp>
        <p:nvSpPr>
          <p:cNvPr id="269" name="Shape 269"/>
          <p:cNvSpPr/>
          <p:nvPr/>
        </p:nvSpPr>
        <p:spPr>
          <a:xfrm>
            <a:off x="1411025" y="3067137"/>
            <a:ext cx="155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Person</a:t>
            </a:r>
          </a:p>
          <a:p>
            <a:pPr lvl="0" rtl="0" algn="ctr">
              <a:spcBef>
                <a:spcPts val="0"/>
              </a:spcBef>
              <a:buNone/>
            </a:pPr>
            <a:r>
              <a:t/>
            </a:r>
            <a:endParaRPr sz="1800"/>
          </a:p>
          <a:p>
            <a:pPr lvl="0" rtl="0" algn="ctr">
              <a:spcBef>
                <a:spcPts val="0"/>
              </a:spcBef>
              <a:buNone/>
            </a:pPr>
            <a:r>
              <a:rPr lang="en" sz="1800"/>
              <a:t>credit: Card</a:t>
            </a:r>
          </a:p>
        </p:txBody>
      </p:sp>
      <p:sp>
        <p:nvSpPr>
          <p:cNvPr id="270" name="Shape 270"/>
          <p:cNvSpPr/>
          <p:nvPr/>
        </p:nvSpPr>
        <p:spPr>
          <a:xfrm>
            <a:off x="5454125" y="3067137"/>
            <a:ext cx="155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Card</a:t>
            </a:r>
          </a:p>
        </p:txBody>
      </p:sp>
      <p:cxnSp>
        <p:nvCxnSpPr>
          <p:cNvPr id="271" name="Shape 271"/>
          <p:cNvCxnSpPr>
            <a:stCxn id="269" idx="3"/>
            <a:endCxn id="270" idx="1"/>
          </p:cNvCxnSpPr>
          <p:nvPr/>
        </p:nvCxnSpPr>
        <p:spPr>
          <a:xfrm>
            <a:off x="2967425" y="3638637"/>
            <a:ext cx="2486700" cy="0"/>
          </a:xfrm>
          <a:prstGeom prst="straightConnector1">
            <a:avLst/>
          </a:prstGeom>
          <a:noFill/>
          <a:ln cap="flat" cmpd="sng" w="38100">
            <a:solidFill>
              <a:schemeClr val="dk2"/>
            </a:solidFill>
            <a:prstDash val="solid"/>
            <a:round/>
            <a:headEnd len="lg" w="lg" type="none"/>
            <a:tailEnd len="lg" w="lg" type="none"/>
          </a:ln>
        </p:spPr>
      </p:cxnSp>
      <p:sp>
        <p:nvSpPr>
          <p:cNvPr id="272" name="Shape 272"/>
          <p:cNvSpPr txBox="1"/>
          <p:nvPr/>
        </p:nvSpPr>
        <p:spPr>
          <a:xfrm>
            <a:off x="3911450" y="3326512"/>
            <a:ext cx="1421400" cy="271499"/>
          </a:xfrm>
          <a:prstGeom prst="rect">
            <a:avLst/>
          </a:prstGeom>
          <a:noFill/>
          <a:ln>
            <a:noFill/>
          </a:ln>
        </p:spPr>
        <p:txBody>
          <a:bodyPr anchorCtr="0" anchor="t" bIns="91425" lIns="91425" rIns="91425" tIns="91425">
            <a:noAutofit/>
          </a:bodyPr>
          <a:lstStyle/>
          <a:p>
            <a:pPr lvl="0" rtl="0">
              <a:spcBef>
                <a:spcPts val="0"/>
              </a:spcBef>
              <a:buNone/>
            </a:pPr>
            <a:r>
              <a:rPr lang="en"/>
              <a:t>Owns</a:t>
            </a:r>
          </a:p>
        </p:txBody>
      </p:sp>
      <p:cxnSp>
        <p:nvCxnSpPr>
          <p:cNvPr id="273" name="Shape 273"/>
          <p:cNvCxnSpPr>
            <a:stCxn id="269" idx="1"/>
            <a:endCxn id="269" idx="3"/>
          </p:cNvCxnSpPr>
          <p:nvPr/>
        </p:nvCxnSpPr>
        <p:spPr>
          <a:xfrm>
            <a:off x="1411025" y="3638637"/>
            <a:ext cx="1556400" cy="0"/>
          </a:xfrm>
          <a:prstGeom prst="straightConnector1">
            <a:avLst/>
          </a:prstGeom>
          <a:noFill/>
          <a:ln cap="flat" cmpd="sng" w="19050">
            <a:solidFill>
              <a:schemeClr val="dk2"/>
            </a:solidFill>
            <a:prstDash val="solid"/>
            <a:round/>
            <a:headEnd len="lg" w="lg" type="none"/>
            <a:tailEnd len="lg" w="lg" type="none"/>
          </a:ln>
        </p:spPr>
      </p:cxnSp>
      <p:sp>
        <p:nvSpPr>
          <p:cNvPr id="274" name="Shape 274"/>
          <p:cNvSpPr txBox="1"/>
          <p:nvPr/>
        </p:nvSpPr>
        <p:spPr>
          <a:xfrm>
            <a:off x="2988050" y="3330425"/>
            <a:ext cx="269700" cy="267599"/>
          </a:xfrm>
          <a:prstGeom prst="rect">
            <a:avLst/>
          </a:prstGeom>
          <a:noFill/>
          <a:ln>
            <a:noFill/>
          </a:ln>
        </p:spPr>
        <p:txBody>
          <a:bodyPr anchorCtr="0" anchor="t" bIns="91425" lIns="91425" rIns="91425" tIns="91425">
            <a:noAutofit/>
          </a:bodyPr>
          <a:lstStyle/>
          <a:p>
            <a:pPr lvl="0">
              <a:spcBef>
                <a:spcPts val="0"/>
              </a:spcBef>
              <a:buNone/>
            </a:pPr>
            <a:r>
              <a:rPr lang="en"/>
              <a:t>1</a:t>
            </a:r>
          </a:p>
        </p:txBody>
      </p:sp>
      <p:sp>
        <p:nvSpPr>
          <p:cNvPr id="275" name="Shape 275"/>
          <p:cNvSpPr txBox="1"/>
          <p:nvPr/>
        </p:nvSpPr>
        <p:spPr>
          <a:xfrm>
            <a:off x="4938650" y="3346825"/>
            <a:ext cx="269700" cy="271499"/>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276" name="Shape 276"/>
          <p:cNvSpPr/>
          <p:nvPr/>
        </p:nvSpPr>
        <p:spPr>
          <a:xfrm>
            <a:off x="975275" y="5004075"/>
            <a:ext cx="1992299"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Person</a:t>
            </a:r>
          </a:p>
          <a:p>
            <a:pPr lvl="0" rtl="0" algn="ctr">
              <a:spcBef>
                <a:spcPts val="0"/>
              </a:spcBef>
              <a:buNone/>
            </a:pPr>
            <a:r>
              <a:t/>
            </a:r>
            <a:endParaRPr sz="1800"/>
          </a:p>
          <a:p>
            <a:pPr lvl="0" rtl="0" algn="ctr">
              <a:spcBef>
                <a:spcPts val="0"/>
              </a:spcBef>
              <a:buNone/>
            </a:pPr>
            <a:r>
              <a:rPr lang="en" sz="1800"/>
              <a:t>credits: Card[0..*]</a:t>
            </a:r>
          </a:p>
        </p:txBody>
      </p:sp>
      <p:sp>
        <p:nvSpPr>
          <p:cNvPr id="277" name="Shape 277"/>
          <p:cNvSpPr/>
          <p:nvPr/>
        </p:nvSpPr>
        <p:spPr>
          <a:xfrm>
            <a:off x="5454125" y="5004062"/>
            <a:ext cx="155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Card</a:t>
            </a:r>
          </a:p>
        </p:txBody>
      </p:sp>
      <p:cxnSp>
        <p:nvCxnSpPr>
          <p:cNvPr id="278" name="Shape 278"/>
          <p:cNvCxnSpPr>
            <a:stCxn id="276" idx="3"/>
            <a:endCxn id="277" idx="1"/>
          </p:cNvCxnSpPr>
          <p:nvPr/>
        </p:nvCxnSpPr>
        <p:spPr>
          <a:xfrm>
            <a:off x="2967574" y="5575575"/>
            <a:ext cx="2486700" cy="0"/>
          </a:xfrm>
          <a:prstGeom prst="straightConnector1">
            <a:avLst/>
          </a:prstGeom>
          <a:noFill/>
          <a:ln cap="flat" cmpd="sng" w="38100">
            <a:solidFill>
              <a:schemeClr val="dk2"/>
            </a:solidFill>
            <a:prstDash val="solid"/>
            <a:round/>
            <a:headEnd len="lg" w="lg" type="none"/>
            <a:tailEnd len="lg" w="lg" type="none"/>
          </a:ln>
        </p:spPr>
      </p:cxnSp>
      <p:sp>
        <p:nvSpPr>
          <p:cNvPr id="279" name="Shape 279"/>
          <p:cNvSpPr txBox="1"/>
          <p:nvPr/>
        </p:nvSpPr>
        <p:spPr>
          <a:xfrm>
            <a:off x="3911450" y="5263437"/>
            <a:ext cx="1421400" cy="271499"/>
          </a:xfrm>
          <a:prstGeom prst="rect">
            <a:avLst/>
          </a:prstGeom>
          <a:noFill/>
          <a:ln>
            <a:noFill/>
          </a:ln>
        </p:spPr>
        <p:txBody>
          <a:bodyPr anchorCtr="0" anchor="t" bIns="91425" lIns="91425" rIns="91425" tIns="91425">
            <a:noAutofit/>
          </a:bodyPr>
          <a:lstStyle/>
          <a:p>
            <a:pPr lvl="0" rtl="0">
              <a:spcBef>
                <a:spcPts val="0"/>
              </a:spcBef>
              <a:buNone/>
            </a:pPr>
            <a:r>
              <a:rPr lang="en"/>
              <a:t>Owns</a:t>
            </a:r>
          </a:p>
        </p:txBody>
      </p:sp>
      <p:cxnSp>
        <p:nvCxnSpPr>
          <p:cNvPr id="280" name="Shape 280"/>
          <p:cNvCxnSpPr>
            <a:stCxn id="276" idx="1"/>
            <a:endCxn id="276" idx="3"/>
          </p:cNvCxnSpPr>
          <p:nvPr/>
        </p:nvCxnSpPr>
        <p:spPr>
          <a:xfrm>
            <a:off x="975275" y="5575575"/>
            <a:ext cx="1992300" cy="0"/>
          </a:xfrm>
          <a:prstGeom prst="straightConnector1">
            <a:avLst/>
          </a:prstGeom>
          <a:noFill/>
          <a:ln cap="flat" cmpd="sng" w="19050">
            <a:solidFill>
              <a:schemeClr val="dk2"/>
            </a:solidFill>
            <a:prstDash val="solid"/>
            <a:round/>
            <a:headEnd len="lg" w="lg" type="none"/>
            <a:tailEnd len="lg" w="lg" type="none"/>
          </a:ln>
        </p:spPr>
      </p:cxnSp>
      <p:sp>
        <p:nvSpPr>
          <p:cNvPr id="281" name="Shape 281"/>
          <p:cNvSpPr txBox="1"/>
          <p:nvPr/>
        </p:nvSpPr>
        <p:spPr>
          <a:xfrm>
            <a:off x="2988050" y="5267350"/>
            <a:ext cx="269700" cy="267599"/>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282" name="Shape 282"/>
          <p:cNvSpPr txBox="1"/>
          <p:nvPr/>
        </p:nvSpPr>
        <p:spPr>
          <a:xfrm>
            <a:off x="4689650" y="5263450"/>
            <a:ext cx="518700" cy="271499"/>
          </a:xfrm>
          <a:prstGeom prst="rect">
            <a:avLst/>
          </a:prstGeom>
          <a:noFill/>
          <a:ln>
            <a:noFill/>
          </a:ln>
        </p:spPr>
        <p:txBody>
          <a:bodyPr anchorCtr="0" anchor="t" bIns="91425" lIns="91425" rIns="91425" tIns="91425">
            <a:noAutofit/>
          </a:bodyPr>
          <a:lstStyle/>
          <a:p>
            <a:pPr lvl="0" rtl="0">
              <a:spcBef>
                <a:spcPts val="0"/>
              </a:spcBef>
              <a:buNone/>
            </a:pPr>
            <a:r>
              <a:rPr lang="en"/>
              <a:t>0..*</a:t>
            </a:r>
          </a:p>
        </p:txBody>
      </p:sp>
      <p:cxnSp>
        <p:nvCxnSpPr>
          <p:cNvPr id="283" name="Shape 283"/>
          <p:cNvCxnSpPr/>
          <p:nvPr/>
        </p:nvCxnSpPr>
        <p:spPr>
          <a:xfrm rot="10800000">
            <a:off x="4509750" y="3486262"/>
            <a:ext cx="0" cy="20699"/>
          </a:xfrm>
          <a:prstGeom prst="straightConnector1">
            <a:avLst/>
          </a:prstGeom>
          <a:noFill/>
          <a:ln cap="flat" cmpd="sng" w="38100">
            <a:solidFill>
              <a:schemeClr val="dk2"/>
            </a:solidFill>
            <a:prstDash val="solid"/>
            <a:round/>
            <a:headEnd len="lg" w="lg" type="none"/>
            <a:tailEnd len="lg" w="lg" type="triangle"/>
          </a:ln>
        </p:spPr>
      </p:cxnSp>
      <p:cxnSp>
        <p:nvCxnSpPr>
          <p:cNvPr id="284" name="Shape 284"/>
          <p:cNvCxnSpPr/>
          <p:nvPr/>
        </p:nvCxnSpPr>
        <p:spPr>
          <a:xfrm rot="10800000">
            <a:off x="4509750" y="5464525"/>
            <a:ext cx="0" cy="20699"/>
          </a:xfrm>
          <a:prstGeom prst="straightConnector1">
            <a:avLst/>
          </a:prstGeom>
          <a:noFill/>
          <a:ln cap="flat" cmpd="sng" w="38100">
            <a:solidFill>
              <a:schemeClr val="dk2"/>
            </a:solidFill>
            <a:prstDash val="solid"/>
            <a:round/>
            <a:headEnd len="lg" w="lg" type="none"/>
            <a:tailEnd len="lg" w="lg" type="triangle"/>
          </a:ln>
        </p:spPr>
      </p:cxnSp>
      <p:sp>
        <p:nvSpPr>
          <p:cNvPr id="285" name="Shape 28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24</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sp>
        <p:nvSpPr>
          <p:cNvPr id="290" name="Shape 29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Multiplicity</a:t>
            </a:r>
          </a:p>
        </p:txBody>
      </p:sp>
      <p:sp>
        <p:nvSpPr>
          <p:cNvPr id="291" name="Shape 291"/>
          <p:cNvSpPr txBox="1"/>
          <p:nvPr>
            <p:ph idx="1" type="body"/>
          </p:nvPr>
        </p:nvSpPr>
        <p:spPr>
          <a:xfrm>
            <a:off x="457200" y="1600200"/>
            <a:ext cx="8413500" cy="889800"/>
          </a:xfrm>
          <a:prstGeom prst="rect">
            <a:avLst/>
          </a:prstGeom>
        </p:spPr>
        <p:txBody>
          <a:bodyPr anchorCtr="0" anchor="t" bIns="91425" lIns="91425" rIns="91425" tIns="91425">
            <a:noAutofit/>
          </a:bodyPr>
          <a:lstStyle/>
          <a:p>
            <a:pPr lvl="0" rtl="0">
              <a:spcBef>
                <a:spcPts val="0"/>
              </a:spcBef>
              <a:buNone/>
            </a:pPr>
            <a:r>
              <a:rPr lang="en" sz="2400"/>
              <a:t>Defined with a lower and upper bound.</a:t>
            </a:r>
          </a:p>
          <a:p>
            <a:pPr indent="-381000" lvl="0" marL="457200" rtl="0">
              <a:spcBef>
                <a:spcPts val="0"/>
              </a:spcBef>
              <a:buSzPct val="100000"/>
            </a:pPr>
            <a:r>
              <a:rPr lang="en" sz="2400"/>
              <a:t>One Person can own zero or more Cards.</a:t>
            </a:r>
          </a:p>
          <a:p>
            <a:pPr indent="-381000" lvl="0" marL="457200" rtl="0">
              <a:spcBef>
                <a:spcPts val="0"/>
              </a:spcBef>
              <a:buSzPct val="100000"/>
            </a:pPr>
            <a:r>
              <a:rPr lang="en" sz="2400"/>
              <a:t>Each Card is owned by zero to one Person.</a:t>
            </a:r>
          </a:p>
          <a:p>
            <a:pPr lvl="0" rtl="0">
              <a:spcBef>
                <a:spcPts val="0"/>
              </a:spcBef>
              <a:buNone/>
            </a:pPr>
            <a:r>
              <a:t/>
            </a:r>
            <a:endParaRPr sz="2400"/>
          </a:p>
          <a:p>
            <a:pPr lvl="0" rtl="0">
              <a:spcBef>
                <a:spcPts val="0"/>
              </a:spcBef>
              <a:buNone/>
            </a:pPr>
            <a:r>
              <a:t/>
            </a:r>
            <a:endParaRPr sz="2400"/>
          </a:p>
          <a:p>
            <a:pPr lvl="0" rtl="0">
              <a:spcBef>
                <a:spcPts val="0"/>
              </a:spcBef>
              <a:buNone/>
            </a:pPr>
            <a:r>
              <a:t/>
            </a:r>
            <a:endParaRPr sz="2400"/>
          </a:p>
          <a:p>
            <a:pPr lvl="0" rtl="0">
              <a:spcBef>
                <a:spcPts val="0"/>
              </a:spcBef>
              <a:buNone/>
            </a:pPr>
            <a:r>
              <a:rPr lang="en" sz="2400"/>
              <a:t>Common terms that imply multiplicity:</a:t>
            </a:r>
          </a:p>
          <a:p>
            <a:pPr indent="-381000" lvl="0" marL="457200" rtl="0">
              <a:spcBef>
                <a:spcPts val="0"/>
              </a:spcBef>
              <a:buSzPct val="100000"/>
            </a:pPr>
            <a:r>
              <a:rPr b="1" lang="en" sz="2400"/>
              <a:t>Optional:</a:t>
            </a:r>
            <a:r>
              <a:rPr lang="en" sz="2400"/>
              <a:t> implies lower bound of 0.</a:t>
            </a:r>
          </a:p>
          <a:p>
            <a:pPr indent="-381000" lvl="0" marL="457200" rtl="0">
              <a:spcBef>
                <a:spcPts val="0"/>
              </a:spcBef>
              <a:buSzPct val="100000"/>
            </a:pPr>
            <a:r>
              <a:rPr b="1" lang="en" sz="2400"/>
              <a:t>Mandatory</a:t>
            </a:r>
            <a:r>
              <a:rPr lang="en" sz="2400"/>
              <a:t>: implies lower bound of 1 or more.</a:t>
            </a:r>
          </a:p>
          <a:p>
            <a:pPr indent="-381000" lvl="0" marL="457200" rtl="0">
              <a:spcBef>
                <a:spcPts val="0"/>
              </a:spcBef>
              <a:buSzPct val="100000"/>
            </a:pPr>
            <a:r>
              <a:rPr b="1" lang="en" sz="2400"/>
              <a:t>Single-Valued</a:t>
            </a:r>
            <a:r>
              <a:rPr lang="en" sz="2400"/>
              <a:t>: implies upper bound of 1.</a:t>
            </a:r>
          </a:p>
          <a:p>
            <a:pPr indent="-381000" lvl="0" marL="457200" rtl="0">
              <a:spcBef>
                <a:spcPts val="0"/>
              </a:spcBef>
              <a:buSzPct val="100000"/>
            </a:pPr>
            <a:r>
              <a:rPr b="1" lang="en" sz="2400"/>
              <a:t>Multivalued</a:t>
            </a:r>
            <a:r>
              <a:rPr lang="en" sz="2400"/>
              <a:t>: implies an upper bound &gt; 1 (often *).</a:t>
            </a:r>
          </a:p>
        </p:txBody>
      </p:sp>
      <p:sp>
        <p:nvSpPr>
          <p:cNvPr id="292" name="Shape 292"/>
          <p:cNvSpPr/>
          <p:nvPr/>
        </p:nvSpPr>
        <p:spPr>
          <a:xfrm>
            <a:off x="1411025" y="3067137"/>
            <a:ext cx="155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Person</a:t>
            </a:r>
          </a:p>
          <a:p>
            <a:pPr lvl="0" rtl="0" algn="ctr">
              <a:spcBef>
                <a:spcPts val="0"/>
              </a:spcBef>
              <a:buNone/>
            </a:pPr>
            <a:r>
              <a:t/>
            </a:r>
            <a:endParaRPr sz="1800"/>
          </a:p>
          <a:p>
            <a:pPr lvl="0" rtl="0" algn="ctr">
              <a:spcBef>
                <a:spcPts val="0"/>
              </a:spcBef>
              <a:buNone/>
            </a:pPr>
            <a:r>
              <a:rPr lang="en" sz="1800"/>
              <a:t>credit: Card</a:t>
            </a:r>
          </a:p>
        </p:txBody>
      </p:sp>
      <p:sp>
        <p:nvSpPr>
          <p:cNvPr id="293" name="Shape 293"/>
          <p:cNvSpPr/>
          <p:nvPr/>
        </p:nvSpPr>
        <p:spPr>
          <a:xfrm>
            <a:off x="5454125" y="3067137"/>
            <a:ext cx="155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Card</a:t>
            </a:r>
          </a:p>
        </p:txBody>
      </p:sp>
      <p:cxnSp>
        <p:nvCxnSpPr>
          <p:cNvPr id="294" name="Shape 294"/>
          <p:cNvCxnSpPr>
            <a:stCxn id="292" idx="3"/>
            <a:endCxn id="293" idx="1"/>
          </p:cNvCxnSpPr>
          <p:nvPr/>
        </p:nvCxnSpPr>
        <p:spPr>
          <a:xfrm>
            <a:off x="2967425" y="3638637"/>
            <a:ext cx="2486700" cy="0"/>
          </a:xfrm>
          <a:prstGeom prst="straightConnector1">
            <a:avLst/>
          </a:prstGeom>
          <a:noFill/>
          <a:ln cap="flat" cmpd="sng" w="38100">
            <a:solidFill>
              <a:schemeClr val="dk2"/>
            </a:solidFill>
            <a:prstDash val="solid"/>
            <a:round/>
            <a:headEnd len="lg" w="lg" type="none"/>
            <a:tailEnd len="lg" w="lg" type="none"/>
          </a:ln>
        </p:spPr>
      </p:cxnSp>
      <p:sp>
        <p:nvSpPr>
          <p:cNvPr id="295" name="Shape 295"/>
          <p:cNvSpPr txBox="1"/>
          <p:nvPr/>
        </p:nvSpPr>
        <p:spPr>
          <a:xfrm>
            <a:off x="3911450" y="3293237"/>
            <a:ext cx="1421400" cy="271499"/>
          </a:xfrm>
          <a:prstGeom prst="rect">
            <a:avLst/>
          </a:prstGeom>
          <a:noFill/>
          <a:ln>
            <a:noFill/>
          </a:ln>
        </p:spPr>
        <p:txBody>
          <a:bodyPr anchorCtr="0" anchor="t" bIns="91425" lIns="91425" rIns="91425" tIns="91425">
            <a:noAutofit/>
          </a:bodyPr>
          <a:lstStyle/>
          <a:p>
            <a:pPr lvl="0" rtl="0">
              <a:spcBef>
                <a:spcPts val="0"/>
              </a:spcBef>
              <a:buNone/>
            </a:pPr>
            <a:r>
              <a:rPr lang="en"/>
              <a:t>Owns</a:t>
            </a:r>
          </a:p>
        </p:txBody>
      </p:sp>
      <p:cxnSp>
        <p:nvCxnSpPr>
          <p:cNvPr id="296" name="Shape 296"/>
          <p:cNvCxnSpPr>
            <a:stCxn id="292" idx="1"/>
            <a:endCxn id="292" idx="3"/>
          </p:cNvCxnSpPr>
          <p:nvPr/>
        </p:nvCxnSpPr>
        <p:spPr>
          <a:xfrm>
            <a:off x="1411025" y="3638637"/>
            <a:ext cx="1556400" cy="0"/>
          </a:xfrm>
          <a:prstGeom prst="straightConnector1">
            <a:avLst/>
          </a:prstGeom>
          <a:noFill/>
          <a:ln cap="flat" cmpd="sng" w="19050">
            <a:solidFill>
              <a:schemeClr val="dk2"/>
            </a:solidFill>
            <a:prstDash val="solid"/>
            <a:round/>
            <a:headEnd len="lg" w="lg" type="none"/>
            <a:tailEnd len="lg" w="lg" type="none"/>
          </a:ln>
        </p:spPr>
      </p:cxnSp>
      <p:sp>
        <p:nvSpPr>
          <p:cNvPr id="297" name="Shape 297"/>
          <p:cNvSpPr txBox="1"/>
          <p:nvPr/>
        </p:nvSpPr>
        <p:spPr>
          <a:xfrm>
            <a:off x="2967425" y="3295200"/>
            <a:ext cx="518700" cy="267599"/>
          </a:xfrm>
          <a:prstGeom prst="rect">
            <a:avLst/>
          </a:prstGeom>
          <a:noFill/>
          <a:ln>
            <a:noFill/>
          </a:ln>
        </p:spPr>
        <p:txBody>
          <a:bodyPr anchorCtr="0" anchor="t" bIns="91425" lIns="91425" rIns="91425" tIns="91425">
            <a:noAutofit/>
          </a:bodyPr>
          <a:lstStyle/>
          <a:p>
            <a:pPr lvl="0" rtl="0">
              <a:spcBef>
                <a:spcPts val="0"/>
              </a:spcBef>
              <a:buNone/>
            </a:pPr>
            <a:r>
              <a:rPr lang="en"/>
              <a:t>0..1</a:t>
            </a:r>
          </a:p>
        </p:txBody>
      </p:sp>
      <p:sp>
        <p:nvSpPr>
          <p:cNvPr id="298" name="Shape 298"/>
          <p:cNvSpPr txBox="1"/>
          <p:nvPr/>
        </p:nvSpPr>
        <p:spPr>
          <a:xfrm>
            <a:off x="4821125" y="3293237"/>
            <a:ext cx="632999" cy="271499"/>
          </a:xfrm>
          <a:prstGeom prst="rect">
            <a:avLst/>
          </a:prstGeom>
          <a:noFill/>
          <a:ln>
            <a:noFill/>
          </a:ln>
        </p:spPr>
        <p:txBody>
          <a:bodyPr anchorCtr="0" anchor="t" bIns="91425" lIns="91425" rIns="91425" tIns="91425">
            <a:noAutofit/>
          </a:bodyPr>
          <a:lstStyle/>
          <a:p>
            <a:pPr lvl="0" rtl="0">
              <a:spcBef>
                <a:spcPts val="0"/>
              </a:spcBef>
              <a:buNone/>
            </a:pPr>
            <a:r>
              <a:rPr lang="en"/>
              <a:t>0..*</a:t>
            </a:r>
          </a:p>
        </p:txBody>
      </p:sp>
      <p:cxnSp>
        <p:nvCxnSpPr>
          <p:cNvPr id="299" name="Shape 299"/>
          <p:cNvCxnSpPr/>
          <p:nvPr/>
        </p:nvCxnSpPr>
        <p:spPr>
          <a:xfrm rot="10800000">
            <a:off x="4572000" y="3496500"/>
            <a:ext cx="0" cy="20699"/>
          </a:xfrm>
          <a:prstGeom prst="straightConnector1">
            <a:avLst/>
          </a:prstGeom>
          <a:noFill/>
          <a:ln cap="flat" cmpd="sng" w="38100">
            <a:solidFill>
              <a:schemeClr val="dk2"/>
            </a:solidFill>
            <a:prstDash val="solid"/>
            <a:round/>
            <a:headEnd len="lg" w="lg" type="none"/>
            <a:tailEnd len="lg" w="lg" type="triangle"/>
          </a:ln>
        </p:spPr>
      </p:cxnSp>
      <p:sp>
        <p:nvSpPr>
          <p:cNvPr id="300" name="Shape 30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25</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x="0" y="0"/>
          <a:ext cx="0" cy="0"/>
          <a:chOff x="0" y="0"/>
          <a:chExt cx="0" cy="0"/>
        </a:xfrm>
      </p:grpSpPr>
      <p:sp>
        <p:nvSpPr>
          <p:cNvPr id="305" name="Shape 30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Multiple Associations</a:t>
            </a:r>
          </a:p>
        </p:txBody>
      </p:sp>
      <p:sp>
        <p:nvSpPr>
          <p:cNvPr id="306" name="Shape 306"/>
          <p:cNvSpPr txBox="1"/>
          <p:nvPr>
            <p:ph idx="1" type="body"/>
          </p:nvPr>
        </p:nvSpPr>
        <p:spPr>
          <a:xfrm>
            <a:off x="457200" y="1600200"/>
            <a:ext cx="8229600" cy="889800"/>
          </a:xfrm>
          <a:prstGeom prst="rect">
            <a:avLst/>
          </a:prstGeom>
        </p:spPr>
        <p:txBody>
          <a:bodyPr anchorCtr="0" anchor="t" bIns="91425" lIns="91425" rIns="91425" tIns="91425">
            <a:noAutofit/>
          </a:bodyPr>
          <a:lstStyle/>
          <a:p>
            <a:pPr lvl="0" rtl="0">
              <a:spcBef>
                <a:spcPts val="0"/>
              </a:spcBef>
              <a:buNone/>
            </a:pPr>
            <a:r>
              <a:rPr lang="en" sz="2400"/>
              <a:t>Can have multiple associations between objects, each with their own multiplicities.</a:t>
            </a:r>
          </a:p>
          <a:p>
            <a:pPr indent="-368300" lvl="0" marL="457200" rtl="0">
              <a:spcBef>
                <a:spcPts val="0"/>
              </a:spcBef>
              <a:buSzPct val="100000"/>
            </a:pPr>
            <a:r>
              <a:rPr lang="en" sz="2200"/>
              <a:t>One Person can own zero or more Cards.</a:t>
            </a:r>
          </a:p>
          <a:p>
            <a:pPr indent="-368300" lvl="0" marL="457200" rtl="0">
              <a:spcBef>
                <a:spcPts val="0"/>
              </a:spcBef>
              <a:buSzPct val="100000"/>
            </a:pPr>
            <a:r>
              <a:rPr lang="en" sz="2200"/>
              <a:t>Each Card is owned by zero to one Person.</a:t>
            </a:r>
          </a:p>
          <a:p>
            <a:pPr indent="-368300" lvl="0" marL="457200" rtl="0">
              <a:spcBef>
                <a:spcPts val="0"/>
              </a:spcBef>
              <a:buSzPct val="100000"/>
            </a:pPr>
            <a:r>
              <a:rPr lang="en" sz="2200"/>
              <a:t>Each Card has one or more authorized users.</a:t>
            </a:r>
          </a:p>
          <a:p>
            <a:pPr indent="-368300" lvl="0" marL="457200" rtl="0">
              <a:spcBef>
                <a:spcPts val="0"/>
              </a:spcBef>
              <a:buSzPct val="100000"/>
            </a:pPr>
            <a:r>
              <a:rPr lang="en" sz="2200"/>
              <a:t>One Person can be authorized to use zero or more Cards.</a:t>
            </a:r>
          </a:p>
          <a:p>
            <a:pPr lvl="0" rtl="0">
              <a:spcBef>
                <a:spcPts val="0"/>
              </a:spcBef>
              <a:buNone/>
            </a:pPr>
            <a:r>
              <a:t/>
            </a:r>
            <a:endParaRPr sz="2400"/>
          </a:p>
          <a:p>
            <a:pPr lvl="0" rtl="0">
              <a:spcBef>
                <a:spcPts val="0"/>
              </a:spcBef>
              <a:buNone/>
            </a:pPr>
            <a:r>
              <a:t/>
            </a:r>
            <a:endParaRPr sz="2400"/>
          </a:p>
          <a:p>
            <a:pPr lvl="0" rtl="0">
              <a:spcBef>
                <a:spcPts val="0"/>
              </a:spcBef>
              <a:buNone/>
            </a:pPr>
            <a:r>
              <a:t/>
            </a:r>
            <a:endParaRPr sz="2400"/>
          </a:p>
        </p:txBody>
      </p:sp>
      <p:sp>
        <p:nvSpPr>
          <p:cNvPr id="307" name="Shape 307"/>
          <p:cNvSpPr/>
          <p:nvPr/>
        </p:nvSpPr>
        <p:spPr>
          <a:xfrm>
            <a:off x="1421400" y="4415912"/>
            <a:ext cx="155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Person</a:t>
            </a:r>
          </a:p>
          <a:p>
            <a:pPr lvl="0" rtl="0" algn="ctr">
              <a:spcBef>
                <a:spcPts val="0"/>
              </a:spcBef>
              <a:buNone/>
            </a:pPr>
            <a:r>
              <a:t/>
            </a:r>
            <a:endParaRPr sz="1800"/>
          </a:p>
          <a:p>
            <a:pPr lvl="0" rtl="0" algn="ctr">
              <a:spcBef>
                <a:spcPts val="0"/>
              </a:spcBef>
              <a:buNone/>
            </a:pPr>
            <a:r>
              <a:rPr lang="en" sz="1800"/>
              <a:t>credit: Card</a:t>
            </a:r>
          </a:p>
        </p:txBody>
      </p:sp>
      <p:sp>
        <p:nvSpPr>
          <p:cNvPr id="308" name="Shape 308"/>
          <p:cNvSpPr/>
          <p:nvPr/>
        </p:nvSpPr>
        <p:spPr>
          <a:xfrm>
            <a:off x="5464500" y="4415925"/>
            <a:ext cx="230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Card</a:t>
            </a:r>
          </a:p>
          <a:p>
            <a:pPr lvl="0" rtl="0" algn="ctr">
              <a:spcBef>
                <a:spcPts val="0"/>
              </a:spcBef>
              <a:buNone/>
            </a:pPr>
            <a:r>
              <a:t/>
            </a:r>
            <a:endParaRPr sz="1800"/>
          </a:p>
          <a:p>
            <a:pPr lvl="0" rtl="0" algn="ctr">
              <a:spcBef>
                <a:spcPts val="0"/>
              </a:spcBef>
              <a:buNone/>
            </a:pPr>
            <a:r>
              <a:rPr lang="en" sz="1800"/>
              <a:t>authorized: Person[*]</a:t>
            </a:r>
          </a:p>
        </p:txBody>
      </p:sp>
      <p:cxnSp>
        <p:nvCxnSpPr>
          <p:cNvPr id="309" name="Shape 309"/>
          <p:cNvCxnSpPr>
            <a:stCxn id="307" idx="3"/>
            <a:endCxn id="308" idx="1"/>
          </p:cNvCxnSpPr>
          <p:nvPr/>
        </p:nvCxnSpPr>
        <p:spPr>
          <a:xfrm>
            <a:off x="2977800" y="4987412"/>
            <a:ext cx="2486700" cy="0"/>
          </a:xfrm>
          <a:prstGeom prst="straightConnector1">
            <a:avLst/>
          </a:prstGeom>
          <a:noFill/>
          <a:ln cap="flat" cmpd="sng" w="38100">
            <a:solidFill>
              <a:schemeClr val="dk2"/>
            </a:solidFill>
            <a:prstDash val="solid"/>
            <a:round/>
            <a:headEnd len="lg" w="lg" type="none"/>
            <a:tailEnd len="lg" w="lg" type="none"/>
          </a:ln>
        </p:spPr>
      </p:cxnSp>
      <p:sp>
        <p:nvSpPr>
          <p:cNvPr id="310" name="Shape 310"/>
          <p:cNvSpPr txBox="1"/>
          <p:nvPr/>
        </p:nvSpPr>
        <p:spPr>
          <a:xfrm>
            <a:off x="3921825" y="4642012"/>
            <a:ext cx="1421400" cy="271499"/>
          </a:xfrm>
          <a:prstGeom prst="rect">
            <a:avLst/>
          </a:prstGeom>
          <a:noFill/>
          <a:ln>
            <a:noFill/>
          </a:ln>
        </p:spPr>
        <p:txBody>
          <a:bodyPr anchorCtr="0" anchor="t" bIns="91425" lIns="91425" rIns="91425" tIns="91425">
            <a:noAutofit/>
          </a:bodyPr>
          <a:lstStyle/>
          <a:p>
            <a:pPr lvl="0" rtl="0">
              <a:spcBef>
                <a:spcPts val="0"/>
              </a:spcBef>
              <a:buNone/>
            </a:pPr>
            <a:r>
              <a:rPr lang="en"/>
              <a:t>Owns</a:t>
            </a:r>
          </a:p>
        </p:txBody>
      </p:sp>
      <p:cxnSp>
        <p:nvCxnSpPr>
          <p:cNvPr id="311" name="Shape 311"/>
          <p:cNvCxnSpPr>
            <a:stCxn id="307" idx="1"/>
            <a:endCxn id="307" idx="3"/>
          </p:cNvCxnSpPr>
          <p:nvPr/>
        </p:nvCxnSpPr>
        <p:spPr>
          <a:xfrm>
            <a:off x="1421400" y="4987412"/>
            <a:ext cx="1556400" cy="0"/>
          </a:xfrm>
          <a:prstGeom prst="straightConnector1">
            <a:avLst/>
          </a:prstGeom>
          <a:noFill/>
          <a:ln cap="flat" cmpd="sng" w="19050">
            <a:solidFill>
              <a:schemeClr val="dk2"/>
            </a:solidFill>
            <a:prstDash val="solid"/>
            <a:round/>
            <a:headEnd len="lg" w="lg" type="none"/>
            <a:tailEnd len="lg" w="lg" type="none"/>
          </a:ln>
        </p:spPr>
      </p:cxnSp>
      <p:sp>
        <p:nvSpPr>
          <p:cNvPr id="312" name="Shape 312"/>
          <p:cNvSpPr txBox="1"/>
          <p:nvPr/>
        </p:nvSpPr>
        <p:spPr>
          <a:xfrm>
            <a:off x="2977800" y="4643975"/>
            <a:ext cx="518700" cy="267599"/>
          </a:xfrm>
          <a:prstGeom prst="rect">
            <a:avLst/>
          </a:prstGeom>
          <a:noFill/>
          <a:ln>
            <a:noFill/>
          </a:ln>
        </p:spPr>
        <p:txBody>
          <a:bodyPr anchorCtr="0" anchor="t" bIns="91425" lIns="91425" rIns="91425" tIns="91425">
            <a:noAutofit/>
          </a:bodyPr>
          <a:lstStyle/>
          <a:p>
            <a:pPr lvl="0" rtl="0">
              <a:spcBef>
                <a:spcPts val="0"/>
              </a:spcBef>
              <a:buNone/>
            </a:pPr>
            <a:r>
              <a:rPr lang="en"/>
              <a:t>0..1</a:t>
            </a:r>
          </a:p>
        </p:txBody>
      </p:sp>
      <p:sp>
        <p:nvSpPr>
          <p:cNvPr id="313" name="Shape 313"/>
          <p:cNvSpPr txBox="1"/>
          <p:nvPr/>
        </p:nvSpPr>
        <p:spPr>
          <a:xfrm>
            <a:off x="4831500" y="4642012"/>
            <a:ext cx="632999" cy="271499"/>
          </a:xfrm>
          <a:prstGeom prst="rect">
            <a:avLst/>
          </a:prstGeom>
          <a:noFill/>
          <a:ln>
            <a:noFill/>
          </a:ln>
        </p:spPr>
        <p:txBody>
          <a:bodyPr anchorCtr="0" anchor="t" bIns="91425" lIns="91425" rIns="91425" tIns="91425">
            <a:noAutofit/>
          </a:bodyPr>
          <a:lstStyle/>
          <a:p>
            <a:pPr lvl="0" rtl="0">
              <a:spcBef>
                <a:spcPts val="0"/>
              </a:spcBef>
              <a:buNone/>
            </a:pPr>
            <a:r>
              <a:rPr lang="en"/>
              <a:t>0..*</a:t>
            </a:r>
          </a:p>
        </p:txBody>
      </p:sp>
      <p:cxnSp>
        <p:nvCxnSpPr>
          <p:cNvPr id="314" name="Shape 314"/>
          <p:cNvCxnSpPr>
            <a:endCxn id="308" idx="3"/>
          </p:cNvCxnSpPr>
          <p:nvPr/>
        </p:nvCxnSpPr>
        <p:spPr>
          <a:xfrm flipH="1" rot="10800000">
            <a:off x="5498700" y="4987425"/>
            <a:ext cx="2272200" cy="3000"/>
          </a:xfrm>
          <a:prstGeom prst="straightConnector1">
            <a:avLst/>
          </a:prstGeom>
          <a:noFill/>
          <a:ln cap="flat" cmpd="sng" w="19050">
            <a:solidFill>
              <a:schemeClr val="dk2"/>
            </a:solidFill>
            <a:prstDash val="solid"/>
            <a:round/>
            <a:headEnd len="lg" w="lg" type="none"/>
            <a:tailEnd len="lg" w="lg" type="none"/>
          </a:ln>
        </p:spPr>
      </p:cxnSp>
      <p:cxnSp>
        <p:nvCxnSpPr>
          <p:cNvPr id="315" name="Shape 315"/>
          <p:cNvCxnSpPr/>
          <p:nvPr/>
        </p:nvCxnSpPr>
        <p:spPr>
          <a:xfrm rot="10800000">
            <a:off x="2998349" y="5281062"/>
            <a:ext cx="2462700" cy="0"/>
          </a:xfrm>
          <a:prstGeom prst="straightConnector1">
            <a:avLst/>
          </a:prstGeom>
          <a:noFill/>
          <a:ln cap="flat" cmpd="sng" w="38100">
            <a:solidFill>
              <a:schemeClr val="dk2"/>
            </a:solidFill>
            <a:prstDash val="solid"/>
            <a:round/>
            <a:headEnd len="lg" w="lg" type="none"/>
            <a:tailEnd len="lg" w="lg" type="none"/>
          </a:ln>
        </p:spPr>
      </p:cxnSp>
      <p:sp>
        <p:nvSpPr>
          <p:cNvPr id="316" name="Shape 316"/>
          <p:cNvSpPr txBox="1"/>
          <p:nvPr/>
        </p:nvSpPr>
        <p:spPr>
          <a:xfrm>
            <a:off x="3681375" y="5396162"/>
            <a:ext cx="1421400" cy="271499"/>
          </a:xfrm>
          <a:prstGeom prst="rect">
            <a:avLst/>
          </a:prstGeom>
          <a:noFill/>
          <a:ln>
            <a:noFill/>
          </a:ln>
        </p:spPr>
        <p:txBody>
          <a:bodyPr anchorCtr="0" anchor="t" bIns="91425" lIns="91425" rIns="91425" tIns="91425">
            <a:noAutofit/>
          </a:bodyPr>
          <a:lstStyle/>
          <a:p>
            <a:pPr lvl="0" rtl="0">
              <a:spcBef>
                <a:spcPts val="0"/>
              </a:spcBef>
              <a:buNone/>
            </a:pPr>
            <a:r>
              <a:rPr lang="en"/>
              <a:t>Authorizes</a:t>
            </a:r>
          </a:p>
        </p:txBody>
      </p:sp>
      <p:sp>
        <p:nvSpPr>
          <p:cNvPr id="317" name="Shape 317"/>
          <p:cNvSpPr txBox="1"/>
          <p:nvPr/>
        </p:nvSpPr>
        <p:spPr>
          <a:xfrm>
            <a:off x="2986350" y="5398125"/>
            <a:ext cx="518700" cy="267599"/>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318" name="Shape 318"/>
          <p:cNvSpPr txBox="1"/>
          <p:nvPr/>
        </p:nvSpPr>
        <p:spPr>
          <a:xfrm>
            <a:off x="4840050" y="5396162"/>
            <a:ext cx="632999" cy="271499"/>
          </a:xfrm>
          <a:prstGeom prst="rect">
            <a:avLst/>
          </a:prstGeom>
          <a:noFill/>
          <a:ln>
            <a:noFill/>
          </a:ln>
        </p:spPr>
        <p:txBody>
          <a:bodyPr anchorCtr="0" anchor="t" bIns="91425" lIns="91425" rIns="91425" tIns="91425">
            <a:noAutofit/>
          </a:bodyPr>
          <a:lstStyle/>
          <a:p>
            <a:pPr lvl="0" rtl="0">
              <a:spcBef>
                <a:spcPts val="0"/>
              </a:spcBef>
              <a:buNone/>
            </a:pPr>
            <a:r>
              <a:rPr lang="en"/>
              <a:t>0..*</a:t>
            </a:r>
          </a:p>
        </p:txBody>
      </p:sp>
      <p:sp>
        <p:nvSpPr>
          <p:cNvPr id="319" name="Shape 31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26</a:t>
            </a:r>
          </a:p>
        </p:txBody>
      </p:sp>
      <p:cxnSp>
        <p:nvCxnSpPr>
          <p:cNvPr id="320" name="Shape 320"/>
          <p:cNvCxnSpPr/>
          <p:nvPr/>
        </p:nvCxnSpPr>
        <p:spPr>
          <a:xfrm rot="10800000">
            <a:off x="4572000" y="4843100"/>
            <a:ext cx="0" cy="20699"/>
          </a:xfrm>
          <a:prstGeom prst="straightConnector1">
            <a:avLst/>
          </a:prstGeom>
          <a:noFill/>
          <a:ln cap="flat" cmpd="sng" w="38100">
            <a:solidFill>
              <a:schemeClr val="dk2"/>
            </a:solidFill>
            <a:prstDash val="solid"/>
            <a:round/>
            <a:headEnd len="lg" w="lg" type="none"/>
            <a:tailEnd len="lg" w="lg" type="triangle"/>
          </a:ln>
        </p:spPr>
      </p:cxnSp>
      <p:cxnSp>
        <p:nvCxnSpPr>
          <p:cNvPr id="321" name="Shape 321"/>
          <p:cNvCxnSpPr/>
          <p:nvPr/>
        </p:nvCxnSpPr>
        <p:spPr>
          <a:xfrm rot="10800000">
            <a:off x="3505049" y="5574724"/>
            <a:ext cx="260400" cy="10500"/>
          </a:xfrm>
          <a:prstGeom prst="straightConnector1">
            <a:avLst/>
          </a:prstGeom>
          <a:noFill/>
          <a:ln cap="flat" cmpd="sng" w="38100">
            <a:solidFill>
              <a:schemeClr val="dk2"/>
            </a:solidFill>
            <a:prstDash val="solid"/>
            <a:round/>
            <a:headEnd len="lg" w="lg" type="none"/>
            <a:tailEnd len="lg" w="lg"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Link Attributes</a:t>
            </a:r>
          </a:p>
        </p:txBody>
      </p:sp>
      <p:sp>
        <p:nvSpPr>
          <p:cNvPr id="327" name="Shape 327"/>
          <p:cNvSpPr txBox="1"/>
          <p:nvPr>
            <p:ph idx="1" type="body"/>
          </p:nvPr>
        </p:nvSpPr>
        <p:spPr>
          <a:xfrm>
            <a:off x="457200" y="1600200"/>
            <a:ext cx="8600400" cy="889800"/>
          </a:xfrm>
          <a:prstGeom prst="rect">
            <a:avLst/>
          </a:prstGeom>
        </p:spPr>
        <p:txBody>
          <a:bodyPr anchorCtr="0" anchor="t" bIns="91425" lIns="91425" rIns="91425" tIns="91425">
            <a:noAutofit/>
          </a:bodyPr>
          <a:lstStyle/>
          <a:p>
            <a:pPr lvl="0" rtl="0">
              <a:spcBef>
                <a:spcPts val="0"/>
              </a:spcBef>
              <a:buNone/>
            </a:pPr>
            <a:r>
              <a:rPr lang="en" sz="2400"/>
              <a:t>Associations can have attributes just like classes can have attributes.</a:t>
            </a:r>
          </a:p>
          <a:p>
            <a:pPr indent="-381000" lvl="0" marL="457200" rtl="0">
              <a:spcBef>
                <a:spcPts val="0"/>
              </a:spcBef>
              <a:buSzPct val="100000"/>
            </a:pPr>
            <a:r>
              <a:rPr lang="en" sz="2400"/>
              <a:t>How do you represent salary and job title?</a:t>
            </a:r>
          </a:p>
          <a:p>
            <a:pPr lvl="0" rtl="0">
              <a:spcBef>
                <a:spcPts val="0"/>
              </a:spcBef>
              <a:buNone/>
            </a:pPr>
            <a:r>
              <a:t/>
            </a:r>
            <a:endParaRPr sz="2400"/>
          </a:p>
          <a:p>
            <a:pPr lvl="0" rtl="0">
              <a:spcBef>
                <a:spcPts val="0"/>
              </a:spcBef>
              <a:buNone/>
            </a:pPr>
            <a:r>
              <a:t/>
            </a:r>
            <a:endParaRPr sz="2400"/>
          </a:p>
        </p:txBody>
      </p:sp>
      <p:sp>
        <p:nvSpPr>
          <p:cNvPr id="328" name="Shape 328"/>
          <p:cNvSpPr/>
          <p:nvPr/>
        </p:nvSpPr>
        <p:spPr>
          <a:xfrm>
            <a:off x="1314250" y="3067150"/>
            <a:ext cx="1722300" cy="16949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Person</a:t>
            </a:r>
          </a:p>
          <a:p>
            <a:pPr lvl="0" rtl="0" algn="ctr">
              <a:spcBef>
                <a:spcPts val="0"/>
              </a:spcBef>
              <a:buNone/>
            </a:pPr>
            <a:r>
              <a:t/>
            </a:r>
            <a:endParaRPr sz="1800"/>
          </a:p>
          <a:p>
            <a:pPr lvl="0" rtl="0" algn="ctr">
              <a:spcBef>
                <a:spcPts val="0"/>
              </a:spcBef>
              <a:buNone/>
            </a:pPr>
            <a:r>
              <a:rPr lang="en" sz="1800"/>
              <a:t>name: String</a:t>
            </a:r>
          </a:p>
          <a:p>
            <a:pPr lvl="0" rtl="0" algn="ctr">
              <a:spcBef>
                <a:spcPts val="0"/>
              </a:spcBef>
              <a:buNone/>
            </a:pPr>
            <a:r>
              <a:rPr lang="en" sz="1800"/>
              <a:t>age: integer</a:t>
            </a:r>
          </a:p>
          <a:p>
            <a:pPr lvl="0" rtl="0" algn="ctr">
              <a:spcBef>
                <a:spcPts val="0"/>
              </a:spcBef>
              <a:buNone/>
            </a:pPr>
            <a:r>
              <a:rPr lang="en" sz="1800"/>
              <a:t>address: String</a:t>
            </a:r>
          </a:p>
        </p:txBody>
      </p:sp>
      <p:sp>
        <p:nvSpPr>
          <p:cNvPr id="329" name="Shape 329"/>
          <p:cNvSpPr/>
          <p:nvPr/>
        </p:nvSpPr>
        <p:spPr>
          <a:xfrm>
            <a:off x="5523350" y="3067150"/>
            <a:ext cx="230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Company</a:t>
            </a:r>
          </a:p>
          <a:p>
            <a:pPr lvl="0" rtl="0" algn="ctr">
              <a:spcBef>
                <a:spcPts val="0"/>
              </a:spcBef>
              <a:buNone/>
            </a:pPr>
            <a:r>
              <a:t/>
            </a:r>
            <a:endParaRPr sz="1800"/>
          </a:p>
          <a:p>
            <a:pPr lvl="0" rtl="0" algn="ctr">
              <a:spcBef>
                <a:spcPts val="0"/>
              </a:spcBef>
              <a:buNone/>
            </a:pPr>
            <a:r>
              <a:rPr lang="en" sz="1800"/>
              <a:t>name: String</a:t>
            </a:r>
          </a:p>
          <a:p>
            <a:pPr lvl="0" rtl="0" algn="ctr">
              <a:spcBef>
                <a:spcPts val="0"/>
              </a:spcBef>
              <a:buNone/>
            </a:pPr>
            <a:r>
              <a:rPr lang="en" sz="1800"/>
              <a:t>address: String</a:t>
            </a:r>
          </a:p>
        </p:txBody>
      </p:sp>
      <p:cxnSp>
        <p:nvCxnSpPr>
          <p:cNvPr id="330" name="Shape 330"/>
          <p:cNvCxnSpPr/>
          <p:nvPr/>
        </p:nvCxnSpPr>
        <p:spPr>
          <a:xfrm>
            <a:off x="1326200" y="3640150"/>
            <a:ext cx="1731000" cy="0"/>
          </a:xfrm>
          <a:prstGeom prst="straightConnector1">
            <a:avLst/>
          </a:prstGeom>
          <a:noFill/>
          <a:ln cap="flat" cmpd="sng" w="19050">
            <a:solidFill>
              <a:schemeClr val="dk2"/>
            </a:solidFill>
            <a:prstDash val="solid"/>
            <a:round/>
            <a:headEnd len="lg" w="lg" type="none"/>
            <a:tailEnd len="lg" w="lg" type="none"/>
          </a:ln>
        </p:spPr>
      </p:cxnSp>
      <p:cxnSp>
        <p:nvCxnSpPr>
          <p:cNvPr id="331" name="Shape 331"/>
          <p:cNvCxnSpPr/>
          <p:nvPr/>
        </p:nvCxnSpPr>
        <p:spPr>
          <a:xfrm flipH="1" rot="10800000">
            <a:off x="5540450" y="3555649"/>
            <a:ext cx="2272199" cy="3000"/>
          </a:xfrm>
          <a:prstGeom prst="straightConnector1">
            <a:avLst/>
          </a:prstGeom>
          <a:noFill/>
          <a:ln cap="flat" cmpd="sng" w="19050">
            <a:solidFill>
              <a:schemeClr val="dk2"/>
            </a:solidFill>
            <a:prstDash val="solid"/>
            <a:round/>
            <a:headEnd len="lg" w="lg" type="none"/>
            <a:tailEnd len="lg" w="lg" type="none"/>
          </a:ln>
        </p:spPr>
      </p:cxnSp>
      <p:cxnSp>
        <p:nvCxnSpPr>
          <p:cNvPr id="332" name="Shape 332"/>
          <p:cNvCxnSpPr/>
          <p:nvPr/>
        </p:nvCxnSpPr>
        <p:spPr>
          <a:xfrm rot="10800000">
            <a:off x="3045199" y="3631412"/>
            <a:ext cx="2462700" cy="0"/>
          </a:xfrm>
          <a:prstGeom prst="straightConnector1">
            <a:avLst/>
          </a:prstGeom>
          <a:noFill/>
          <a:ln cap="flat" cmpd="sng" w="38100">
            <a:solidFill>
              <a:schemeClr val="dk2"/>
            </a:solidFill>
            <a:prstDash val="solid"/>
            <a:round/>
            <a:headEnd len="lg" w="lg" type="none"/>
            <a:tailEnd len="lg" w="lg" type="none"/>
          </a:ln>
        </p:spPr>
      </p:cxnSp>
      <p:sp>
        <p:nvSpPr>
          <p:cNvPr id="333" name="Shape 333"/>
          <p:cNvSpPr txBox="1"/>
          <p:nvPr/>
        </p:nvSpPr>
        <p:spPr>
          <a:xfrm>
            <a:off x="3577800" y="3284137"/>
            <a:ext cx="1421400" cy="271499"/>
          </a:xfrm>
          <a:prstGeom prst="rect">
            <a:avLst/>
          </a:prstGeom>
          <a:noFill/>
          <a:ln>
            <a:noFill/>
          </a:ln>
        </p:spPr>
        <p:txBody>
          <a:bodyPr anchorCtr="0" anchor="t" bIns="91425" lIns="91425" rIns="91425" tIns="91425">
            <a:noAutofit/>
          </a:bodyPr>
          <a:lstStyle/>
          <a:p>
            <a:pPr lvl="0" rtl="0">
              <a:spcBef>
                <a:spcPts val="0"/>
              </a:spcBef>
              <a:buNone/>
            </a:pPr>
            <a:r>
              <a:rPr lang="en"/>
              <a:t>Works-for</a:t>
            </a:r>
          </a:p>
        </p:txBody>
      </p:sp>
      <p:sp>
        <p:nvSpPr>
          <p:cNvPr id="334" name="Shape 334"/>
          <p:cNvSpPr txBox="1"/>
          <p:nvPr/>
        </p:nvSpPr>
        <p:spPr>
          <a:xfrm>
            <a:off x="3057200" y="3286100"/>
            <a:ext cx="518700" cy="267599"/>
          </a:xfrm>
          <a:prstGeom prst="rect">
            <a:avLst/>
          </a:prstGeom>
          <a:noFill/>
          <a:ln>
            <a:noFill/>
          </a:ln>
        </p:spPr>
        <p:txBody>
          <a:bodyPr anchorCtr="0" anchor="t" bIns="91425" lIns="91425" rIns="91425" tIns="91425">
            <a:noAutofit/>
          </a:bodyPr>
          <a:lstStyle/>
          <a:p>
            <a:pPr lvl="0" rtl="0">
              <a:spcBef>
                <a:spcPts val="0"/>
              </a:spcBef>
              <a:buNone/>
            </a:pPr>
            <a:r>
              <a:rPr lang="en"/>
              <a:t>0..*</a:t>
            </a:r>
          </a:p>
        </p:txBody>
      </p:sp>
      <p:sp>
        <p:nvSpPr>
          <p:cNvPr id="335" name="Shape 335"/>
          <p:cNvSpPr txBox="1"/>
          <p:nvPr/>
        </p:nvSpPr>
        <p:spPr>
          <a:xfrm>
            <a:off x="4890350" y="3284137"/>
            <a:ext cx="632999" cy="271499"/>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336" name="Shape 336"/>
          <p:cNvSpPr/>
          <p:nvPr/>
        </p:nvSpPr>
        <p:spPr>
          <a:xfrm>
            <a:off x="3525900" y="4471850"/>
            <a:ext cx="1525200" cy="1027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salary: integer</a:t>
            </a:r>
          </a:p>
          <a:p>
            <a:pPr lvl="0">
              <a:spcBef>
                <a:spcPts val="0"/>
              </a:spcBef>
              <a:buNone/>
            </a:pPr>
            <a:r>
              <a:rPr lang="en"/>
              <a:t>job-title: String</a:t>
            </a:r>
          </a:p>
        </p:txBody>
      </p:sp>
      <p:cxnSp>
        <p:nvCxnSpPr>
          <p:cNvPr id="337" name="Shape 337"/>
          <p:cNvCxnSpPr/>
          <p:nvPr/>
        </p:nvCxnSpPr>
        <p:spPr>
          <a:xfrm>
            <a:off x="3525900" y="4746800"/>
            <a:ext cx="1525200" cy="0"/>
          </a:xfrm>
          <a:prstGeom prst="straightConnector1">
            <a:avLst/>
          </a:prstGeom>
          <a:noFill/>
          <a:ln cap="flat" cmpd="sng" w="19050">
            <a:solidFill>
              <a:schemeClr val="dk2"/>
            </a:solidFill>
            <a:prstDash val="solid"/>
            <a:round/>
            <a:headEnd len="lg" w="lg" type="none"/>
            <a:tailEnd len="lg" w="lg" type="none"/>
          </a:ln>
        </p:spPr>
      </p:cxnSp>
      <p:cxnSp>
        <p:nvCxnSpPr>
          <p:cNvPr id="338" name="Shape 338"/>
          <p:cNvCxnSpPr>
            <a:endCxn id="336" idx="0"/>
          </p:cNvCxnSpPr>
          <p:nvPr/>
        </p:nvCxnSpPr>
        <p:spPr>
          <a:xfrm>
            <a:off x="4077300" y="3662450"/>
            <a:ext cx="211200" cy="809400"/>
          </a:xfrm>
          <a:prstGeom prst="straightConnector1">
            <a:avLst/>
          </a:prstGeom>
          <a:noFill/>
          <a:ln cap="flat" cmpd="sng" w="19050">
            <a:solidFill>
              <a:schemeClr val="dk2"/>
            </a:solidFill>
            <a:prstDash val="solid"/>
            <a:round/>
            <a:headEnd len="lg" w="lg" type="none"/>
            <a:tailEnd len="lg" w="lg" type="triangle"/>
          </a:ln>
        </p:spPr>
      </p:cxnSp>
      <p:sp>
        <p:nvSpPr>
          <p:cNvPr id="339" name="Shape 33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27</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3" name="Shape 343"/>
        <p:cNvGrpSpPr/>
        <p:nvPr/>
      </p:nvGrpSpPr>
      <p:grpSpPr>
        <a:xfrm>
          <a:off x="0" y="0"/>
          <a:ext cx="0" cy="0"/>
          <a:chOff x="0" y="0"/>
          <a:chExt cx="0" cy="0"/>
        </a:xfrm>
      </p:grpSpPr>
      <p:sp>
        <p:nvSpPr>
          <p:cNvPr id="344" name="Shape 34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Folding Link Attributes into Classes</a:t>
            </a:r>
          </a:p>
        </p:txBody>
      </p:sp>
      <p:sp>
        <p:nvSpPr>
          <p:cNvPr id="345" name="Shape 345"/>
          <p:cNvSpPr/>
          <p:nvPr/>
        </p:nvSpPr>
        <p:spPr>
          <a:xfrm>
            <a:off x="533925" y="4007151"/>
            <a:ext cx="1574700" cy="1589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Person</a:t>
            </a:r>
          </a:p>
          <a:p>
            <a:pPr lvl="0" rtl="0" algn="ctr">
              <a:spcBef>
                <a:spcPts val="0"/>
              </a:spcBef>
              <a:buNone/>
            </a:pPr>
            <a:r>
              <a:t/>
            </a:r>
            <a:endParaRPr/>
          </a:p>
          <a:p>
            <a:pPr lvl="0" rtl="0" algn="ctr">
              <a:spcBef>
                <a:spcPts val="0"/>
              </a:spcBef>
              <a:buNone/>
            </a:pPr>
            <a:r>
              <a:rPr lang="en"/>
              <a:t>name: String</a:t>
            </a:r>
          </a:p>
          <a:p>
            <a:pPr lvl="0" rtl="0" algn="ctr">
              <a:spcBef>
                <a:spcPts val="0"/>
              </a:spcBef>
              <a:buNone/>
            </a:pPr>
            <a:r>
              <a:rPr lang="en"/>
              <a:t>age: integer</a:t>
            </a:r>
          </a:p>
          <a:p>
            <a:pPr lvl="0" rtl="0" algn="ctr">
              <a:spcBef>
                <a:spcPts val="0"/>
              </a:spcBef>
              <a:buNone/>
            </a:pPr>
            <a:r>
              <a:rPr lang="en"/>
              <a:t>address: String</a:t>
            </a:r>
          </a:p>
        </p:txBody>
      </p:sp>
      <p:sp>
        <p:nvSpPr>
          <p:cNvPr id="346" name="Shape 346"/>
          <p:cNvSpPr/>
          <p:nvPr/>
        </p:nvSpPr>
        <p:spPr>
          <a:xfrm>
            <a:off x="4381886" y="4007151"/>
            <a:ext cx="2108700" cy="1071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Company</a:t>
            </a:r>
          </a:p>
          <a:p>
            <a:pPr lvl="0" rtl="0" algn="ctr">
              <a:spcBef>
                <a:spcPts val="0"/>
              </a:spcBef>
              <a:buNone/>
            </a:pPr>
            <a:r>
              <a:t/>
            </a:r>
            <a:endParaRPr/>
          </a:p>
          <a:p>
            <a:pPr lvl="0" rtl="0" algn="ctr">
              <a:spcBef>
                <a:spcPts val="0"/>
              </a:spcBef>
              <a:buNone/>
            </a:pPr>
            <a:r>
              <a:rPr lang="en"/>
              <a:t>name: String</a:t>
            </a:r>
          </a:p>
          <a:p>
            <a:pPr lvl="0" rtl="0" algn="ctr">
              <a:spcBef>
                <a:spcPts val="0"/>
              </a:spcBef>
              <a:buNone/>
            </a:pPr>
            <a:r>
              <a:rPr lang="en"/>
              <a:t>address: String</a:t>
            </a:r>
          </a:p>
        </p:txBody>
      </p:sp>
      <p:cxnSp>
        <p:nvCxnSpPr>
          <p:cNvPr id="347" name="Shape 347"/>
          <p:cNvCxnSpPr/>
          <p:nvPr/>
        </p:nvCxnSpPr>
        <p:spPr>
          <a:xfrm>
            <a:off x="544849" y="4544479"/>
            <a:ext cx="1582499" cy="0"/>
          </a:xfrm>
          <a:prstGeom prst="straightConnector1">
            <a:avLst/>
          </a:prstGeom>
          <a:noFill/>
          <a:ln cap="flat" cmpd="sng" w="19050">
            <a:solidFill>
              <a:schemeClr val="dk2"/>
            </a:solidFill>
            <a:prstDash val="solid"/>
            <a:round/>
            <a:headEnd len="lg" w="lg" type="none"/>
            <a:tailEnd len="lg" w="lg" type="none"/>
          </a:ln>
        </p:spPr>
      </p:cxnSp>
      <p:cxnSp>
        <p:nvCxnSpPr>
          <p:cNvPr id="348" name="Shape 348"/>
          <p:cNvCxnSpPr/>
          <p:nvPr/>
        </p:nvCxnSpPr>
        <p:spPr>
          <a:xfrm flipH="1" rot="10800000">
            <a:off x="4397518" y="4465053"/>
            <a:ext cx="2077200" cy="3000"/>
          </a:xfrm>
          <a:prstGeom prst="straightConnector1">
            <a:avLst/>
          </a:prstGeom>
          <a:noFill/>
          <a:ln cap="flat" cmpd="sng" w="19050">
            <a:solidFill>
              <a:schemeClr val="dk2"/>
            </a:solidFill>
            <a:prstDash val="solid"/>
            <a:round/>
            <a:headEnd len="lg" w="lg" type="none"/>
            <a:tailEnd len="lg" w="lg" type="none"/>
          </a:ln>
        </p:spPr>
      </p:cxnSp>
      <p:cxnSp>
        <p:nvCxnSpPr>
          <p:cNvPr id="349" name="Shape 349"/>
          <p:cNvCxnSpPr/>
          <p:nvPr/>
        </p:nvCxnSpPr>
        <p:spPr>
          <a:xfrm rot="10800000">
            <a:off x="2116261" y="4536286"/>
            <a:ext cx="2251500" cy="0"/>
          </a:xfrm>
          <a:prstGeom prst="straightConnector1">
            <a:avLst/>
          </a:prstGeom>
          <a:noFill/>
          <a:ln cap="flat" cmpd="sng" w="38100">
            <a:solidFill>
              <a:schemeClr val="dk2"/>
            </a:solidFill>
            <a:prstDash val="solid"/>
            <a:round/>
            <a:headEnd len="lg" w="lg" type="none"/>
            <a:tailEnd len="lg" w="lg" type="none"/>
          </a:ln>
        </p:spPr>
      </p:cxnSp>
      <p:sp>
        <p:nvSpPr>
          <p:cNvPr id="350" name="Shape 350"/>
          <p:cNvSpPr txBox="1"/>
          <p:nvPr/>
        </p:nvSpPr>
        <p:spPr>
          <a:xfrm>
            <a:off x="2603263" y="4210630"/>
            <a:ext cx="1299600" cy="254400"/>
          </a:xfrm>
          <a:prstGeom prst="rect">
            <a:avLst/>
          </a:prstGeom>
          <a:noFill/>
          <a:ln>
            <a:noFill/>
          </a:ln>
        </p:spPr>
        <p:txBody>
          <a:bodyPr anchorCtr="0" anchor="t" bIns="91425" lIns="91425" rIns="91425" tIns="91425">
            <a:noAutofit/>
          </a:bodyPr>
          <a:lstStyle/>
          <a:p>
            <a:pPr lvl="0" rtl="0">
              <a:spcBef>
                <a:spcPts val="0"/>
              </a:spcBef>
              <a:buNone/>
            </a:pPr>
            <a:r>
              <a:rPr lang="en"/>
              <a:t>Works-for</a:t>
            </a:r>
          </a:p>
        </p:txBody>
      </p:sp>
      <p:sp>
        <p:nvSpPr>
          <p:cNvPr id="351" name="Shape 351"/>
          <p:cNvSpPr txBox="1"/>
          <p:nvPr/>
        </p:nvSpPr>
        <p:spPr>
          <a:xfrm>
            <a:off x="2127330" y="4212471"/>
            <a:ext cx="474000" cy="251100"/>
          </a:xfrm>
          <a:prstGeom prst="rect">
            <a:avLst/>
          </a:prstGeom>
          <a:noFill/>
          <a:ln>
            <a:noFill/>
          </a:ln>
        </p:spPr>
        <p:txBody>
          <a:bodyPr anchorCtr="0" anchor="t" bIns="91425" lIns="91425" rIns="91425" tIns="91425">
            <a:noAutofit/>
          </a:bodyPr>
          <a:lstStyle/>
          <a:p>
            <a:pPr lvl="0" rtl="0">
              <a:spcBef>
                <a:spcPts val="0"/>
              </a:spcBef>
              <a:buNone/>
            </a:pPr>
            <a:r>
              <a:rPr lang="en"/>
              <a:t>0..*</a:t>
            </a:r>
          </a:p>
        </p:txBody>
      </p:sp>
      <p:sp>
        <p:nvSpPr>
          <p:cNvPr id="352" name="Shape 352"/>
          <p:cNvSpPr txBox="1"/>
          <p:nvPr/>
        </p:nvSpPr>
        <p:spPr>
          <a:xfrm>
            <a:off x="3803197" y="4210630"/>
            <a:ext cx="578700" cy="254400"/>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353" name="Shape 353"/>
          <p:cNvSpPr/>
          <p:nvPr/>
        </p:nvSpPr>
        <p:spPr>
          <a:xfrm>
            <a:off x="2555816" y="5324402"/>
            <a:ext cx="1394399" cy="9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salary: integer</a:t>
            </a:r>
          </a:p>
          <a:p>
            <a:pPr lvl="0" rtl="0">
              <a:spcBef>
                <a:spcPts val="0"/>
              </a:spcBef>
              <a:buNone/>
            </a:pPr>
            <a:r>
              <a:rPr lang="en"/>
              <a:t>job-title: String</a:t>
            </a:r>
          </a:p>
        </p:txBody>
      </p:sp>
      <p:cxnSp>
        <p:nvCxnSpPr>
          <p:cNvPr id="354" name="Shape 354"/>
          <p:cNvCxnSpPr/>
          <p:nvPr/>
        </p:nvCxnSpPr>
        <p:spPr>
          <a:xfrm>
            <a:off x="2555816" y="5582235"/>
            <a:ext cx="1394399" cy="0"/>
          </a:xfrm>
          <a:prstGeom prst="straightConnector1">
            <a:avLst/>
          </a:prstGeom>
          <a:noFill/>
          <a:ln cap="flat" cmpd="sng" w="19050">
            <a:solidFill>
              <a:schemeClr val="dk2"/>
            </a:solidFill>
            <a:prstDash val="solid"/>
            <a:round/>
            <a:headEnd len="lg" w="lg" type="none"/>
            <a:tailEnd len="lg" w="lg" type="none"/>
          </a:ln>
        </p:spPr>
      </p:cxnSp>
      <p:cxnSp>
        <p:nvCxnSpPr>
          <p:cNvPr id="355" name="Shape 355"/>
          <p:cNvCxnSpPr>
            <a:endCxn id="353" idx="0"/>
          </p:cNvCxnSpPr>
          <p:nvPr/>
        </p:nvCxnSpPr>
        <p:spPr>
          <a:xfrm>
            <a:off x="3059816" y="4565402"/>
            <a:ext cx="193200" cy="759000"/>
          </a:xfrm>
          <a:prstGeom prst="straightConnector1">
            <a:avLst/>
          </a:prstGeom>
          <a:noFill/>
          <a:ln cap="flat" cmpd="sng" w="19050">
            <a:solidFill>
              <a:schemeClr val="dk2"/>
            </a:solidFill>
            <a:prstDash val="solid"/>
            <a:round/>
            <a:headEnd len="lg" w="lg" type="none"/>
            <a:tailEnd len="lg" w="lg" type="triangle"/>
          </a:ln>
        </p:spPr>
      </p:cxnSp>
      <p:sp>
        <p:nvSpPr>
          <p:cNvPr id="356" name="Shape 356"/>
          <p:cNvSpPr/>
          <p:nvPr/>
        </p:nvSpPr>
        <p:spPr>
          <a:xfrm>
            <a:off x="533925" y="1688224"/>
            <a:ext cx="1574700" cy="1741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Person</a:t>
            </a:r>
          </a:p>
          <a:p>
            <a:pPr lvl="0" rtl="0" algn="ctr">
              <a:spcBef>
                <a:spcPts val="0"/>
              </a:spcBef>
              <a:buNone/>
            </a:pPr>
            <a:r>
              <a:t/>
            </a:r>
            <a:endParaRPr/>
          </a:p>
          <a:p>
            <a:pPr lvl="0" rtl="0" algn="ctr">
              <a:spcBef>
                <a:spcPts val="0"/>
              </a:spcBef>
              <a:buNone/>
            </a:pPr>
            <a:r>
              <a:rPr lang="en"/>
              <a:t>name: String</a:t>
            </a:r>
          </a:p>
          <a:p>
            <a:pPr lvl="0" rtl="0" algn="ctr">
              <a:spcBef>
                <a:spcPts val="0"/>
              </a:spcBef>
              <a:buNone/>
            </a:pPr>
            <a:r>
              <a:rPr lang="en"/>
              <a:t>age: integer</a:t>
            </a:r>
          </a:p>
          <a:p>
            <a:pPr lvl="0" rtl="0" algn="ctr">
              <a:spcBef>
                <a:spcPts val="0"/>
              </a:spcBef>
              <a:buNone/>
            </a:pPr>
            <a:r>
              <a:rPr lang="en"/>
              <a:t>address: String</a:t>
            </a:r>
          </a:p>
          <a:p>
            <a:pPr lvl="0" rtl="0" algn="ctr">
              <a:spcBef>
                <a:spcPts val="0"/>
              </a:spcBef>
              <a:buNone/>
            </a:pPr>
            <a:r>
              <a:rPr lang="en"/>
              <a:t>salary: integer</a:t>
            </a:r>
          </a:p>
          <a:p>
            <a:pPr lvl="0" rtl="0" algn="ctr">
              <a:spcBef>
                <a:spcPts val="0"/>
              </a:spcBef>
              <a:buNone/>
            </a:pPr>
            <a:r>
              <a:rPr lang="en"/>
              <a:t>job-title: String</a:t>
            </a:r>
          </a:p>
        </p:txBody>
      </p:sp>
      <p:sp>
        <p:nvSpPr>
          <p:cNvPr id="357" name="Shape 357"/>
          <p:cNvSpPr/>
          <p:nvPr/>
        </p:nvSpPr>
        <p:spPr>
          <a:xfrm>
            <a:off x="4048431" y="2013434"/>
            <a:ext cx="2108700" cy="1071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Company</a:t>
            </a:r>
          </a:p>
          <a:p>
            <a:pPr lvl="0" rtl="0" algn="ctr">
              <a:spcBef>
                <a:spcPts val="0"/>
              </a:spcBef>
              <a:buNone/>
            </a:pPr>
            <a:r>
              <a:t/>
            </a:r>
            <a:endParaRPr/>
          </a:p>
          <a:p>
            <a:pPr lvl="0" rtl="0" algn="ctr">
              <a:spcBef>
                <a:spcPts val="0"/>
              </a:spcBef>
              <a:buNone/>
            </a:pPr>
            <a:r>
              <a:rPr lang="en"/>
              <a:t>name: String</a:t>
            </a:r>
          </a:p>
          <a:p>
            <a:pPr lvl="0" rtl="0" algn="ctr">
              <a:spcBef>
                <a:spcPts val="0"/>
              </a:spcBef>
              <a:buNone/>
            </a:pPr>
            <a:r>
              <a:rPr lang="en"/>
              <a:t>address: String</a:t>
            </a:r>
          </a:p>
        </p:txBody>
      </p:sp>
      <p:cxnSp>
        <p:nvCxnSpPr>
          <p:cNvPr id="358" name="Shape 358"/>
          <p:cNvCxnSpPr/>
          <p:nvPr/>
        </p:nvCxnSpPr>
        <p:spPr>
          <a:xfrm>
            <a:off x="541604" y="2065772"/>
            <a:ext cx="1582499" cy="0"/>
          </a:xfrm>
          <a:prstGeom prst="straightConnector1">
            <a:avLst/>
          </a:prstGeom>
          <a:noFill/>
          <a:ln cap="flat" cmpd="sng" w="19050">
            <a:solidFill>
              <a:schemeClr val="dk2"/>
            </a:solidFill>
            <a:prstDash val="solid"/>
            <a:round/>
            <a:headEnd len="lg" w="lg" type="none"/>
            <a:tailEnd len="lg" w="lg" type="none"/>
          </a:ln>
        </p:spPr>
      </p:cxnSp>
      <p:cxnSp>
        <p:nvCxnSpPr>
          <p:cNvPr id="359" name="Shape 359"/>
          <p:cNvCxnSpPr/>
          <p:nvPr/>
        </p:nvCxnSpPr>
        <p:spPr>
          <a:xfrm flipH="1" rot="10800000">
            <a:off x="4064064" y="2471336"/>
            <a:ext cx="2077200" cy="3000"/>
          </a:xfrm>
          <a:prstGeom prst="straightConnector1">
            <a:avLst/>
          </a:prstGeom>
          <a:noFill/>
          <a:ln cap="flat" cmpd="sng" w="19050">
            <a:solidFill>
              <a:schemeClr val="dk2"/>
            </a:solidFill>
            <a:prstDash val="solid"/>
            <a:round/>
            <a:headEnd len="lg" w="lg" type="none"/>
            <a:tailEnd len="lg" w="lg" type="none"/>
          </a:ln>
        </p:spPr>
      </p:cxnSp>
      <p:cxnSp>
        <p:nvCxnSpPr>
          <p:cNvPr id="360" name="Shape 360"/>
          <p:cNvCxnSpPr>
            <a:stCxn id="357" idx="1"/>
            <a:endCxn id="356" idx="3"/>
          </p:cNvCxnSpPr>
          <p:nvPr/>
        </p:nvCxnSpPr>
        <p:spPr>
          <a:xfrm flipH="1">
            <a:off x="2108631" y="2549384"/>
            <a:ext cx="1939800" cy="9300"/>
          </a:xfrm>
          <a:prstGeom prst="straightConnector1">
            <a:avLst/>
          </a:prstGeom>
          <a:noFill/>
          <a:ln cap="flat" cmpd="sng" w="38100">
            <a:solidFill>
              <a:schemeClr val="dk2"/>
            </a:solidFill>
            <a:prstDash val="solid"/>
            <a:round/>
            <a:headEnd len="lg" w="lg" type="none"/>
            <a:tailEnd len="lg" w="lg" type="none"/>
          </a:ln>
        </p:spPr>
      </p:cxnSp>
      <p:sp>
        <p:nvSpPr>
          <p:cNvPr id="361" name="Shape 361"/>
          <p:cNvSpPr txBox="1"/>
          <p:nvPr/>
        </p:nvSpPr>
        <p:spPr>
          <a:xfrm>
            <a:off x="2601640" y="2216913"/>
            <a:ext cx="1299599" cy="254400"/>
          </a:xfrm>
          <a:prstGeom prst="rect">
            <a:avLst/>
          </a:prstGeom>
          <a:noFill/>
          <a:ln>
            <a:noFill/>
          </a:ln>
        </p:spPr>
        <p:txBody>
          <a:bodyPr anchorCtr="0" anchor="t" bIns="91425" lIns="91425" rIns="91425" tIns="91425">
            <a:noAutofit/>
          </a:bodyPr>
          <a:lstStyle/>
          <a:p>
            <a:pPr lvl="0" rtl="0">
              <a:spcBef>
                <a:spcPts val="0"/>
              </a:spcBef>
              <a:buNone/>
            </a:pPr>
            <a:r>
              <a:rPr lang="en"/>
              <a:t>Works-for</a:t>
            </a:r>
          </a:p>
        </p:txBody>
      </p:sp>
      <p:sp>
        <p:nvSpPr>
          <p:cNvPr id="362" name="Shape 362"/>
          <p:cNvSpPr txBox="1"/>
          <p:nvPr/>
        </p:nvSpPr>
        <p:spPr>
          <a:xfrm>
            <a:off x="2125707" y="2218754"/>
            <a:ext cx="474000" cy="251100"/>
          </a:xfrm>
          <a:prstGeom prst="rect">
            <a:avLst/>
          </a:prstGeom>
          <a:noFill/>
          <a:ln>
            <a:noFill/>
          </a:ln>
        </p:spPr>
        <p:txBody>
          <a:bodyPr anchorCtr="0" anchor="t" bIns="91425" lIns="91425" rIns="91425" tIns="91425">
            <a:noAutofit/>
          </a:bodyPr>
          <a:lstStyle/>
          <a:p>
            <a:pPr lvl="0" rtl="0">
              <a:spcBef>
                <a:spcPts val="0"/>
              </a:spcBef>
              <a:buNone/>
            </a:pPr>
            <a:r>
              <a:rPr lang="en"/>
              <a:t>0..*</a:t>
            </a:r>
          </a:p>
        </p:txBody>
      </p:sp>
      <p:sp>
        <p:nvSpPr>
          <p:cNvPr id="363" name="Shape 363"/>
          <p:cNvSpPr txBox="1"/>
          <p:nvPr/>
        </p:nvSpPr>
        <p:spPr>
          <a:xfrm>
            <a:off x="3801574" y="2216913"/>
            <a:ext cx="578700" cy="254400"/>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364" name="Shape 364"/>
          <p:cNvSpPr txBox="1"/>
          <p:nvPr/>
        </p:nvSpPr>
        <p:spPr>
          <a:xfrm>
            <a:off x="5398576" y="3192375"/>
            <a:ext cx="3040500" cy="1547100"/>
          </a:xfrm>
          <a:prstGeom prst="rect">
            <a:avLst/>
          </a:prstGeom>
          <a:noFill/>
          <a:ln>
            <a:noFill/>
          </a:ln>
        </p:spPr>
        <p:txBody>
          <a:bodyPr anchorCtr="0" anchor="t" bIns="91425" lIns="91425" rIns="91425" tIns="91425">
            <a:noAutofit/>
          </a:bodyPr>
          <a:lstStyle/>
          <a:p>
            <a:pPr lvl="0">
              <a:spcBef>
                <a:spcPts val="0"/>
              </a:spcBef>
              <a:buNone/>
            </a:pPr>
            <a:r>
              <a:rPr b="1" lang="en" sz="3000"/>
              <a:t>Why not this?</a:t>
            </a:r>
          </a:p>
        </p:txBody>
      </p:sp>
      <p:sp>
        <p:nvSpPr>
          <p:cNvPr id="365" name="Shape 36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28</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9" name="Shape 369"/>
        <p:cNvGrpSpPr/>
        <p:nvPr/>
      </p:nvGrpSpPr>
      <p:grpSpPr>
        <a:xfrm>
          <a:off x="0" y="0"/>
          <a:ext cx="0" cy="0"/>
          <a:chOff x="0" y="0"/>
          <a:chExt cx="0" cy="0"/>
        </a:xfrm>
      </p:grpSpPr>
      <p:sp>
        <p:nvSpPr>
          <p:cNvPr id="370" name="Shape 37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Association Constraints</a:t>
            </a:r>
          </a:p>
        </p:txBody>
      </p:sp>
      <p:sp>
        <p:nvSpPr>
          <p:cNvPr id="371" name="Shape 371"/>
          <p:cNvSpPr txBox="1"/>
          <p:nvPr>
            <p:ph idx="1" type="body"/>
          </p:nvPr>
        </p:nvSpPr>
        <p:spPr>
          <a:xfrm>
            <a:off x="457200" y="1600200"/>
            <a:ext cx="3994500" cy="1761599"/>
          </a:xfrm>
          <a:prstGeom prst="rect">
            <a:avLst/>
          </a:prstGeom>
        </p:spPr>
        <p:txBody>
          <a:bodyPr anchorCtr="0" anchor="t" bIns="91425" lIns="91425" rIns="91425" tIns="91425">
            <a:noAutofit/>
          </a:bodyPr>
          <a:lstStyle/>
          <a:p>
            <a:pPr lvl="0" rtl="0">
              <a:spcBef>
                <a:spcPts val="0"/>
              </a:spcBef>
              <a:buNone/>
            </a:pPr>
            <a:r>
              <a:rPr b="1" lang="en"/>
              <a:t>General Constraints: </a:t>
            </a:r>
            <a:r>
              <a:rPr lang="en" sz="2400"/>
              <a:t>On one association or between multiple. Plain English. Use dotted line to show dependency.</a:t>
            </a:r>
          </a:p>
        </p:txBody>
      </p:sp>
      <p:sp>
        <p:nvSpPr>
          <p:cNvPr id="372" name="Shape 372"/>
          <p:cNvSpPr/>
          <p:nvPr/>
        </p:nvSpPr>
        <p:spPr>
          <a:xfrm>
            <a:off x="4388950" y="3911300"/>
            <a:ext cx="1154100" cy="975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Class</a:t>
            </a:r>
          </a:p>
          <a:p>
            <a:pPr lvl="0" rtl="0">
              <a:spcBef>
                <a:spcPts val="0"/>
              </a:spcBef>
              <a:buNone/>
            </a:pPr>
            <a:r>
              <a:t/>
            </a:r>
            <a:endParaRPr/>
          </a:p>
          <a:p>
            <a:pPr lvl="0" rtl="0">
              <a:spcBef>
                <a:spcPts val="0"/>
              </a:spcBef>
              <a:buNone/>
            </a:pPr>
            <a:r>
              <a:t/>
            </a:r>
            <a:endParaRPr/>
          </a:p>
          <a:p>
            <a:pPr lvl="0" rtl="0">
              <a:spcBef>
                <a:spcPts val="0"/>
              </a:spcBef>
              <a:buNone/>
            </a:pPr>
            <a:r>
              <a:t/>
            </a:r>
            <a:endParaRPr/>
          </a:p>
        </p:txBody>
      </p:sp>
      <p:cxnSp>
        <p:nvCxnSpPr>
          <p:cNvPr id="373" name="Shape 373"/>
          <p:cNvCxnSpPr/>
          <p:nvPr/>
        </p:nvCxnSpPr>
        <p:spPr>
          <a:xfrm>
            <a:off x="4388950" y="4230700"/>
            <a:ext cx="1154100" cy="0"/>
          </a:xfrm>
          <a:prstGeom prst="straightConnector1">
            <a:avLst/>
          </a:prstGeom>
          <a:noFill/>
          <a:ln cap="flat" cmpd="sng" w="19050">
            <a:solidFill>
              <a:schemeClr val="dk2"/>
            </a:solidFill>
            <a:prstDash val="solid"/>
            <a:round/>
            <a:headEnd len="lg" w="lg" type="none"/>
            <a:tailEnd len="lg" w="lg" type="none"/>
          </a:ln>
        </p:spPr>
      </p:cxnSp>
      <p:sp>
        <p:nvSpPr>
          <p:cNvPr id="374" name="Shape 374"/>
          <p:cNvSpPr/>
          <p:nvPr/>
        </p:nvSpPr>
        <p:spPr>
          <a:xfrm>
            <a:off x="7532700" y="3911300"/>
            <a:ext cx="1154100" cy="975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Students</a:t>
            </a:r>
          </a:p>
          <a:p>
            <a:pPr lvl="0" rtl="0">
              <a:spcBef>
                <a:spcPts val="0"/>
              </a:spcBef>
              <a:buNone/>
            </a:pPr>
            <a:r>
              <a:t/>
            </a:r>
            <a:endParaRPr/>
          </a:p>
          <a:p>
            <a:pPr lvl="0" rtl="0">
              <a:spcBef>
                <a:spcPts val="0"/>
              </a:spcBef>
              <a:buNone/>
            </a:pPr>
            <a:r>
              <a:t/>
            </a:r>
            <a:endParaRPr/>
          </a:p>
          <a:p>
            <a:pPr lvl="0" rtl="0">
              <a:spcBef>
                <a:spcPts val="0"/>
              </a:spcBef>
              <a:buNone/>
            </a:pPr>
            <a:r>
              <a:t/>
            </a:r>
            <a:endParaRPr/>
          </a:p>
        </p:txBody>
      </p:sp>
      <p:cxnSp>
        <p:nvCxnSpPr>
          <p:cNvPr id="375" name="Shape 375"/>
          <p:cNvCxnSpPr/>
          <p:nvPr/>
        </p:nvCxnSpPr>
        <p:spPr>
          <a:xfrm>
            <a:off x="7532700" y="4230700"/>
            <a:ext cx="1154100" cy="0"/>
          </a:xfrm>
          <a:prstGeom prst="straightConnector1">
            <a:avLst/>
          </a:prstGeom>
          <a:noFill/>
          <a:ln cap="flat" cmpd="sng" w="19050">
            <a:solidFill>
              <a:schemeClr val="dk2"/>
            </a:solidFill>
            <a:prstDash val="solid"/>
            <a:round/>
            <a:headEnd len="lg" w="lg" type="none"/>
            <a:tailEnd len="lg" w="lg" type="none"/>
          </a:ln>
        </p:spPr>
      </p:cxnSp>
      <p:cxnSp>
        <p:nvCxnSpPr>
          <p:cNvPr id="376" name="Shape 376"/>
          <p:cNvCxnSpPr>
            <a:stCxn id="372" idx="3"/>
            <a:endCxn id="374" idx="1"/>
          </p:cNvCxnSpPr>
          <p:nvPr/>
        </p:nvCxnSpPr>
        <p:spPr>
          <a:xfrm>
            <a:off x="5543050" y="4398800"/>
            <a:ext cx="1989600" cy="0"/>
          </a:xfrm>
          <a:prstGeom prst="straightConnector1">
            <a:avLst/>
          </a:prstGeom>
          <a:noFill/>
          <a:ln cap="flat" cmpd="sng" w="19050">
            <a:solidFill>
              <a:schemeClr val="dk2"/>
            </a:solidFill>
            <a:prstDash val="solid"/>
            <a:round/>
            <a:headEnd len="lg" w="lg" type="none"/>
            <a:tailEnd len="lg" w="lg" type="none"/>
          </a:ln>
        </p:spPr>
      </p:cxnSp>
      <p:sp>
        <p:nvSpPr>
          <p:cNvPr id="377" name="Shape 377"/>
          <p:cNvSpPr txBox="1"/>
          <p:nvPr/>
        </p:nvSpPr>
        <p:spPr>
          <a:xfrm>
            <a:off x="5691600" y="3990162"/>
            <a:ext cx="1841100" cy="213000"/>
          </a:xfrm>
          <a:prstGeom prst="rect">
            <a:avLst/>
          </a:prstGeom>
          <a:noFill/>
          <a:ln>
            <a:noFill/>
          </a:ln>
        </p:spPr>
        <p:txBody>
          <a:bodyPr anchorCtr="0" anchor="t" bIns="91425" lIns="91425" rIns="91425" tIns="91425">
            <a:noAutofit/>
          </a:bodyPr>
          <a:lstStyle/>
          <a:p>
            <a:pPr lvl="0" rtl="0">
              <a:spcBef>
                <a:spcPts val="0"/>
              </a:spcBef>
              <a:buNone/>
            </a:pPr>
            <a:r>
              <a:rPr lang="en"/>
              <a:t>1                          0..*</a:t>
            </a:r>
          </a:p>
        </p:txBody>
      </p:sp>
      <p:sp>
        <p:nvSpPr>
          <p:cNvPr id="378" name="Shape 378"/>
          <p:cNvSpPr txBox="1"/>
          <p:nvPr/>
        </p:nvSpPr>
        <p:spPr>
          <a:xfrm>
            <a:off x="6371750" y="4460375"/>
            <a:ext cx="1019700" cy="268800"/>
          </a:xfrm>
          <a:prstGeom prst="rect">
            <a:avLst/>
          </a:prstGeom>
          <a:noFill/>
          <a:ln>
            <a:noFill/>
          </a:ln>
        </p:spPr>
        <p:txBody>
          <a:bodyPr anchorCtr="0" anchor="t" bIns="91425" lIns="91425" rIns="91425" tIns="91425">
            <a:noAutofit/>
          </a:bodyPr>
          <a:lstStyle/>
          <a:p>
            <a:pPr lvl="0" rtl="0">
              <a:spcBef>
                <a:spcPts val="0"/>
              </a:spcBef>
              <a:buNone/>
            </a:pPr>
            <a:r>
              <a:rPr lang="en"/>
              <a:t>{ordered}</a:t>
            </a:r>
          </a:p>
        </p:txBody>
      </p:sp>
      <p:sp>
        <p:nvSpPr>
          <p:cNvPr id="379" name="Shape 379"/>
          <p:cNvSpPr txBox="1"/>
          <p:nvPr>
            <p:ph idx="2" type="body"/>
          </p:nvPr>
        </p:nvSpPr>
        <p:spPr>
          <a:xfrm>
            <a:off x="4692275" y="1600200"/>
            <a:ext cx="3994500" cy="1761599"/>
          </a:xfrm>
          <a:prstGeom prst="rect">
            <a:avLst/>
          </a:prstGeom>
        </p:spPr>
        <p:txBody>
          <a:bodyPr anchorCtr="0" anchor="t" bIns="91425" lIns="91425" rIns="91425" tIns="91425">
            <a:noAutofit/>
          </a:bodyPr>
          <a:lstStyle/>
          <a:p>
            <a:pPr lvl="0" rtl="0">
              <a:spcBef>
                <a:spcPts val="0"/>
              </a:spcBef>
              <a:buNone/>
            </a:pPr>
            <a:r>
              <a:rPr b="1" lang="en"/>
              <a:t>Ordering: </a:t>
            </a:r>
          </a:p>
          <a:p>
            <a:pPr lvl="0" rtl="0">
              <a:spcBef>
                <a:spcPts val="0"/>
              </a:spcBef>
              <a:buNone/>
            </a:pPr>
            <a:r>
              <a:rPr lang="en" sz="2400"/>
              <a:t>On one association. Implies that objects on the “many” side must be ordered.</a:t>
            </a:r>
          </a:p>
        </p:txBody>
      </p:sp>
      <p:sp>
        <p:nvSpPr>
          <p:cNvPr id="380" name="Shape 380"/>
          <p:cNvSpPr/>
          <p:nvPr/>
        </p:nvSpPr>
        <p:spPr>
          <a:xfrm>
            <a:off x="457200" y="4753975"/>
            <a:ext cx="1154100" cy="9749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Account</a:t>
            </a:r>
          </a:p>
          <a:p>
            <a:pPr lvl="0" rtl="0">
              <a:spcBef>
                <a:spcPts val="0"/>
              </a:spcBef>
              <a:buNone/>
            </a:pPr>
            <a:r>
              <a:t/>
            </a:r>
            <a:endParaRPr/>
          </a:p>
          <a:p>
            <a:pPr lvl="0" rtl="0">
              <a:spcBef>
                <a:spcPts val="0"/>
              </a:spcBef>
              <a:buNone/>
            </a:pPr>
            <a:r>
              <a:rPr lang="en"/>
              <a:t>Owner</a:t>
            </a:r>
          </a:p>
        </p:txBody>
      </p:sp>
      <p:cxnSp>
        <p:nvCxnSpPr>
          <p:cNvPr id="381" name="Shape 381"/>
          <p:cNvCxnSpPr/>
          <p:nvPr/>
        </p:nvCxnSpPr>
        <p:spPr>
          <a:xfrm>
            <a:off x="457200" y="5291950"/>
            <a:ext cx="1154100" cy="0"/>
          </a:xfrm>
          <a:prstGeom prst="straightConnector1">
            <a:avLst/>
          </a:prstGeom>
          <a:noFill/>
          <a:ln cap="flat" cmpd="sng" w="19050">
            <a:solidFill>
              <a:schemeClr val="dk2"/>
            </a:solidFill>
            <a:prstDash val="solid"/>
            <a:round/>
            <a:headEnd len="lg" w="lg" type="none"/>
            <a:tailEnd len="lg" w="lg" type="none"/>
          </a:ln>
        </p:spPr>
      </p:cxnSp>
      <p:sp>
        <p:nvSpPr>
          <p:cNvPr id="382" name="Shape 382"/>
          <p:cNvSpPr/>
          <p:nvPr/>
        </p:nvSpPr>
        <p:spPr>
          <a:xfrm>
            <a:off x="2593075" y="3778975"/>
            <a:ext cx="1154100" cy="9749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Person</a:t>
            </a:r>
          </a:p>
          <a:p>
            <a:pPr lvl="0" rtl="0">
              <a:spcBef>
                <a:spcPts val="0"/>
              </a:spcBef>
              <a:buNone/>
            </a:pPr>
            <a:r>
              <a:t/>
            </a:r>
            <a:endParaRPr/>
          </a:p>
          <a:p>
            <a:pPr lvl="0" rtl="0">
              <a:spcBef>
                <a:spcPts val="0"/>
              </a:spcBef>
              <a:buNone/>
            </a:pPr>
            <a:r>
              <a:t/>
            </a:r>
            <a:endParaRPr/>
          </a:p>
        </p:txBody>
      </p:sp>
      <p:cxnSp>
        <p:nvCxnSpPr>
          <p:cNvPr id="383" name="Shape 383"/>
          <p:cNvCxnSpPr/>
          <p:nvPr/>
        </p:nvCxnSpPr>
        <p:spPr>
          <a:xfrm>
            <a:off x="2609800" y="4182475"/>
            <a:ext cx="1154100" cy="0"/>
          </a:xfrm>
          <a:prstGeom prst="straightConnector1">
            <a:avLst/>
          </a:prstGeom>
          <a:noFill/>
          <a:ln cap="flat" cmpd="sng" w="19050">
            <a:solidFill>
              <a:schemeClr val="dk2"/>
            </a:solidFill>
            <a:prstDash val="solid"/>
            <a:round/>
            <a:headEnd len="lg" w="lg" type="none"/>
            <a:tailEnd len="lg" w="lg" type="none"/>
          </a:ln>
        </p:spPr>
      </p:cxnSp>
      <p:cxnSp>
        <p:nvCxnSpPr>
          <p:cNvPr id="384" name="Shape 384"/>
          <p:cNvCxnSpPr>
            <a:stCxn id="380" idx="3"/>
            <a:endCxn id="382" idx="1"/>
          </p:cNvCxnSpPr>
          <p:nvPr/>
        </p:nvCxnSpPr>
        <p:spPr>
          <a:xfrm flipH="1" rot="10800000">
            <a:off x="1611300" y="4266474"/>
            <a:ext cx="981900" cy="975000"/>
          </a:xfrm>
          <a:prstGeom prst="straightConnector1">
            <a:avLst/>
          </a:prstGeom>
          <a:noFill/>
          <a:ln cap="flat" cmpd="sng" w="19050">
            <a:solidFill>
              <a:schemeClr val="dk2"/>
            </a:solidFill>
            <a:prstDash val="solid"/>
            <a:round/>
            <a:headEnd len="lg" w="lg" type="none"/>
            <a:tailEnd len="lg" w="lg" type="none"/>
          </a:ln>
        </p:spPr>
      </p:cxnSp>
      <p:sp>
        <p:nvSpPr>
          <p:cNvPr id="385" name="Shape 385"/>
          <p:cNvSpPr/>
          <p:nvPr/>
        </p:nvSpPr>
        <p:spPr>
          <a:xfrm>
            <a:off x="2667025" y="5415862"/>
            <a:ext cx="1154100" cy="9749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Corporation</a:t>
            </a:r>
          </a:p>
          <a:p>
            <a:pPr lvl="0" rtl="0">
              <a:spcBef>
                <a:spcPts val="0"/>
              </a:spcBef>
              <a:buNone/>
            </a:pPr>
            <a:r>
              <a:t/>
            </a:r>
            <a:endParaRPr/>
          </a:p>
          <a:p>
            <a:pPr lvl="0" rtl="0">
              <a:spcBef>
                <a:spcPts val="0"/>
              </a:spcBef>
              <a:buNone/>
            </a:pPr>
            <a:r>
              <a:t/>
            </a:r>
            <a:endParaRPr/>
          </a:p>
        </p:txBody>
      </p:sp>
      <p:cxnSp>
        <p:nvCxnSpPr>
          <p:cNvPr id="386" name="Shape 386"/>
          <p:cNvCxnSpPr/>
          <p:nvPr/>
        </p:nvCxnSpPr>
        <p:spPr>
          <a:xfrm>
            <a:off x="2683750" y="5819362"/>
            <a:ext cx="1154100" cy="0"/>
          </a:xfrm>
          <a:prstGeom prst="straightConnector1">
            <a:avLst/>
          </a:prstGeom>
          <a:noFill/>
          <a:ln cap="flat" cmpd="sng" w="19050">
            <a:solidFill>
              <a:schemeClr val="dk2"/>
            </a:solidFill>
            <a:prstDash val="solid"/>
            <a:round/>
            <a:headEnd len="lg" w="lg" type="none"/>
            <a:tailEnd len="lg" w="lg" type="none"/>
          </a:ln>
        </p:spPr>
      </p:cxnSp>
      <p:cxnSp>
        <p:nvCxnSpPr>
          <p:cNvPr id="387" name="Shape 387"/>
          <p:cNvCxnSpPr>
            <a:stCxn id="380" idx="3"/>
            <a:endCxn id="385" idx="1"/>
          </p:cNvCxnSpPr>
          <p:nvPr/>
        </p:nvCxnSpPr>
        <p:spPr>
          <a:xfrm>
            <a:off x="1611300" y="5241474"/>
            <a:ext cx="1055700" cy="661800"/>
          </a:xfrm>
          <a:prstGeom prst="straightConnector1">
            <a:avLst/>
          </a:prstGeom>
          <a:noFill/>
          <a:ln cap="flat" cmpd="sng" w="19050">
            <a:solidFill>
              <a:schemeClr val="dk2"/>
            </a:solidFill>
            <a:prstDash val="solid"/>
            <a:round/>
            <a:headEnd len="lg" w="lg" type="none"/>
            <a:tailEnd len="lg" w="lg" type="none"/>
          </a:ln>
        </p:spPr>
      </p:cxnSp>
      <p:cxnSp>
        <p:nvCxnSpPr>
          <p:cNvPr id="388" name="Shape 388"/>
          <p:cNvCxnSpPr/>
          <p:nvPr/>
        </p:nvCxnSpPr>
        <p:spPr>
          <a:xfrm flipH="1">
            <a:off x="2040374" y="4808000"/>
            <a:ext cx="11100" cy="705900"/>
          </a:xfrm>
          <a:prstGeom prst="straightConnector1">
            <a:avLst/>
          </a:prstGeom>
          <a:noFill/>
          <a:ln cap="flat" cmpd="sng" w="19050">
            <a:solidFill>
              <a:schemeClr val="dk2"/>
            </a:solidFill>
            <a:prstDash val="dot"/>
            <a:round/>
            <a:headEnd len="lg" w="lg" type="triangle"/>
            <a:tailEnd len="lg" w="lg" type="triangle"/>
          </a:ln>
        </p:spPr>
      </p:cxnSp>
      <p:sp>
        <p:nvSpPr>
          <p:cNvPr id="389" name="Shape 389"/>
          <p:cNvSpPr txBox="1"/>
          <p:nvPr/>
        </p:nvSpPr>
        <p:spPr>
          <a:xfrm>
            <a:off x="2040375" y="5006475"/>
            <a:ext cx="862800" cy="156899"/>
          </a:xfrm>
          <a:prstGeom prst="rect">
            <a:avLst/>
          </a:prstGeom>
          <a:noFill/>
          <a:ln>
            <a:noFill/>
          </a:ln>
        </p:spPr>
        <p:txBody>
          <a:bodyPr anchorCtr="0" anchor="t" bIns="91425" lIns="91425" rIns="91425" tIns="91425">
            <a:noAutofit/>
          </a:bodyPr>
          <a:lstStyle/>
          <a:p>
            <a:pPr lvl="0" rtl="0">
              <a:spcBef>
                <a:spcPts val="0"/>
              </a:spcBef>
              <a:buNone/>
            </a:pPr>
            <a:r>
              <a:rPr lang="en"/>
              <a:t>{xor}</a:t>
            </a:r>
          </a:p>
        </p:txBody>
      </p:sp>
      <p:sp>
        <p:nvSpPr>
          <p:cNvPr id="390" name="Shape 3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29</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x="0" y="0"/>
          <a:ext cx="0" cy="0"/>
          <a:chOff x="0" y="0"/>
          <a:chExt cx="0" cy="0"/>
        </a:xfrm>
      </p:grpSpPr>
      <p:sp>
        <p:nvSpPr>
          <p:cNvPr id="57" name="Shape 5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Common Problems</a:t>
            </a:r>
          </a:p>
        </p:txBody>
      </p:sp>
      <p:sp>
        <p:nvSpPr>
          <p:cNvPr id="58" name="Shape 5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The requirements are wrong.</a:t>
            </a:r>
          </a:p>
          <a:p>
            <a:pPr indent="-419100" lvl="1" marL="914400" marR="0" rtl="0" algn="l">
              <a:lnSpc>
                <a:spcPct val="100000"/>
              </a:lnSpc>
              <a:spcBef>
                <a:spcPts val="600"/>
              </a:spcBef>
              <a:spcAft>
                <a:spcPts val="0"/>
              </a:spcAft>
              <a:buClr>
                <a:schemeClr val="dk1"/>
              </a:buClr>
              <a:buSzPct val="125000"/>
              <a:buFont typeface="Arial"/>
            </a:pPr>
            <a:r>
              <a:rPr lang="en"/>
              <a:t>Incomplete, ambiguous, inconsistent</a:t>
            </a:r>
          </a:p>
          <a:p>
            <a:pPr indent="-419100" lvl="1" marL="914400" marR="0" rtl="0" algn="l">
              <a:lnSpc>
                <a:spcPct val="100000"/>
              </a:lnSpc>
              <a:spcBef>
                <a:spcPts val="600"/>
              </a:spcBef>
              <a:spcAft>
                <a:spcPts val="0"/>
              </a:spcAft>
              <a:buClr>
                <a:schemeClr val="dk1"/>
              </a:buClr>
              <a:buSzPct val="125000"/>
              <a:buFont typeface="Arial"/>
            </a:pPr>
            <a:r>
              <a:rPr lang="en"/>
              <a:t>Developer and customer had different interpretations.</a:t>
            </a:r>
          </a:p>
          <a:p>
            <a:pPr indent="-228600" lvl="0" marL="457200" marR="0" rtl="0" algn="l">
              <a:lnSpc>
                <a:spcPct val="100000"/>
              </a:lnSpc>
              <a:spcBef>
                <a:spcPts val="600"/>
              </a:spcBef>
              <a:spcAft>
                <a:spcPts val="0"/>
              </a:spcAft>
            </a:pPr>
            <a:r>
              <a:rPr lang="en"/>
              <a:t>Requirements drift</a:t>
            </a:r>
          </a:p>
          <a:p>
            <a:pPr indent="-228600" lvl="1" marL="914400" marR="0" rtl="0" algn="l">
              <a:lnSpc>
                <a:spcPct val="100000"/>
              </a:lnSpc>
              <a:spcBef>
                <a:spcPts val="600"/>
              </a:spcBef>
              <a:spcAft>
                <a:spcPts val="0"/>
              </a:spcAft>
            </a:pPr>
            <a:r>
              <a:rPr lang="en" sz="2400"/>
              <a:t>Requirements tend to change often.</a:t>
            </a:r>
          </a:p>
          <a:p>
            <a:pPr indent="-228600" lvl="1" marL="914400" marR="0" rtl="0" algn="l">
              <a:lnSpc>
                <a:spcPct val="100000"/>
              </a:lnSpc>
              <a:spcBef>
                <a:spcPts val="600"/>
              </a:spcBef>
              <a:spcAft>
                <a:spcPts val="0"/>
              </a:spcAft>
            </a:pPr>
            <a:r>
              <a:rPr lang="en" sz="2400"/>
              <a:t>Leads to late design changes.</a:t>
            </a:r>
          </a:p>
          <a:p>
            <a:pPr indent="-228600" lvl="0" marL="457200" marR="0" rtl="0" algn="l">
              <a:lnSpc>
                <a:spcPct val="100000"/>
              </a:lnSpc>
              <a:spcBef>
                <a:spcPts val="600"/>
              </a:spcBef>
              <a:spcAft>
                <a:spcPts val="0"/>
              </a:spcAft>
            </a:pPr>
            <a:r>
              <a:rPr lang="en"/>
              <a:t>The result - </a:t>
            </a:r>
            <a:r>
              <a:rPr b="1" lang="en"/>
              <a:t>continual change</a:t>
            </a:r>
          </a:p>
          <a:p>
            <a:pPr indent="-228600" lvl="1" marL="914400" marR="0" rtl="0" algn="l">
              <a:lnSpc>
                <a:spcPct val="100000"/>
              </a:lnSpc>
              <a:spcBef>
                <a:spcPts val="600"/>
              </a:spcBef>
              <a:spcAft>
                <a:spcPts val="0"/>
              </a:spcAft>
            </a:pPr>
            <a:r>
              <a:rPr lang="en"/>
              <a:t>Functionality changes often.</a:t>
            </a:r>
          </a:p>
          <a:p>
            <a:pPr indent="-228600" lvl="1" marL="914400" marR="0" rtl="0" algn="l">
              <a:lnSpc>
                <a:spcPct val="100000"/>
              </a:lnSpc>
              <a:spcBef>
                <a:spcPts val="600"/>
              </a:spcBef>
              <a:spcAft>
                <a:spcPts val="0"/>
              </a:spcAft>
            </a:pPr>
            <a:r>
              <a:rPr lang="en"/>
              <a:t>Many of these changes come late in the project.</a:t>
            </a:r>
          </a:p>
          <a:p>
            <a:pPr indent="-228600" lvl="1" marL="914400" marR="0" rtl="0" algn="l">
              <a:lnSpc>
                <a:spcPct val="100000"/>
              </a:lnSpc>
              <a:spcBef>
                <a:spcPts val="600"/>
              </a:spcBef>
              <a:spcAft>
                <a:spcPts val="0"/>
              </a:spcAft>
            </a:pPr>
            <a:r>
              <a:rPr lang="en"/>
              <a:t>Many changes during maintenance.</a:t>
            </a:r>
          </a:p>
          <a:p>
            <a:pPr indent="0" lvl="0" marL="0" marR="0" rtl="0" algn="l">
              <a:lnSpc>
                <a:spcPct val="100000"/>
              </a:lnSpc>
              <a:spcBef>
                <a:spcPts val="600"/>
              </a:spcBef>
              <a:spcAft>
                <a:spcPts val="0"/>
              </a:spcAft>
              <a:buNone/>
            </a:pPr>
            <a:r>
              <a:t/>
            </a:r>
            <a:endParaRPr/>
          </a:p>
        </p:txBody>
      </p:sp>
      <p:sp>
        <p:nvSpPr>
          <p:cNvPr id="59" name="Shape 5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4" name="Shape 394"/>
        <p:cNvGrpSpPr/>
        <p:nvPr/>
      </p:nvGrpSpPr>
      <p:grpSpPr>
        <a:xfrm>
          <a:off x="0" y="0"/>
          <a:ext cx="0" cy="0"/>
          <a:chOff x="0" y="0"/>
          <a:chExt cx="0" cy="0"/>
        </a:xfrm>
      </p:grpSpPr>
      <p:sp>
        <p:nvSpPr>
          <p:cNvPr id="395" name="Shape 39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Attribute Constraints</a:t>
            </a:r>
          </a:p>
        </p:txBody>
      </p:sp>
      <p:sp>
        <p:nvSpPr>
          <p:cNvPr id="396" name="Shape 396"/>
          <p:cNvSpPr txBox="1"/>
          <p:nvPr>
            <p:ph idx="1" type="body"/>
          </p:nvPr>
        </p:nvSpPr>
        <p:spPr>
          <a:xfrm>
            <a:off x="457200" y="1600200"/>
            <a:ext cx="8229600" cy="1048500"/>
          </a:xfrm>
          <a:prstGeom prst="rect">
            <a:avLst/>
          </a:prstGeom>
        </p:spPr>
        <p:txBody>
          <a:bodyPr anchorCtr="0" anchor="t" bIns="91425" lIns="91425" rIns="91425" tIns="91425">
            <a:noAutofit/>
          </a:bodyPr>
          <a:lstStyle/>
          <a:p>
            <a:pPr lvl="0" rtl="0">
              <a:spcBef>
                <a:spcPts val="0"/>
              </a:spcBef>
              <a:buNone/>
            </a:pPr>
            <a:r>
              <a:rPr b="1" lang="en"/>
              <a:t>General Constraints: </a:t>
            </a:r>
            <a:r>
              <a:rPr lang="en"/>
              <a:t>Plain English. Can be constraints on an attribute or on multiple related attributes.</a:t>
            </a:r>
          </a:p>
          <a:p>
            <a:pPr lvl="0" rtl="0">
              <a:spcBef>
                <a:spcPts val="0"/>
              </a:spcBef>
              <a:buNone/>
            </a:pPr>
            <a:r>
              <a:t/>
            </a:r>
            <a:endParaRPr/>
          </a:p>
        </p:txBody>
      </p:sp>
      <p:sp>
        <p:nvSpPr>
          <p:cNvPr id="397" name="Shape 397"/>
          <p:cNvSpPr/>
          <p:nvPr/>
        </p:nvSpPr>
        <p:spPr>
          <a:xfrm>
            <a:off x="990650" y="3290925"/>
            <a:ext cx="1620299" cy="1350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BankAccount</a:t>
            </a:r>
          </a:p>
          <a:p>
            <a:pPr lvl="0" rtl="0">
              <a:spcBef>
                <a:spcPts val="0"/>
              </a:spcBef>
              <a:buNone/>
            </a:pPr>
            <a:r>
              <a:t/>
            </a:r>
            <a:endParaRPr/>
          </a:p>
          <a:p>
            <a:pPr lvl="0" rtl="0">
              <a:spcBef>
                <a:spcPts val="0"/>
              </a:spcBef>
              <a:buNone/>
            </a:pPr>
            <a:r>
              <a:rPr lang="en"/>
              <a:t>owner: string</a:t>
            </a:r>
          </a:p>
          <a:p>
            <a:pPr lvl="0" rtl="0">
              <a:spcBef>
                <a:spcPts val="0"/>
              </a:spcBef>
              <a:buNone/>
            </a:pPr>
            <a:r>
              <a:rPr lang="en"/>
              <a:t>balance: number</a:t>
            </a:r>
          </a:p>
        </p:txBody>
      </p:sp>
      <p:cxnSp>
        <p:nvCxnSpPr>
          <p:cNvPr id="398" name="Shape 398"/>
          <p:cNvCxnSpPr/>
          <p:nvPr/>
        </p:nvCxnSpPr>
        <p:spPr>
          <a:xfrm>
            <a:off x="990650" y="3870900"/>
            <a:ext cx="1620299" cy="0"/>
          </a:xfrm>
          <a:prstGeom prst="straightConnector1">
            <a:avLst/>
          </a:prstGeom>
          <a:noFill/>
          <a:ln cap="flat" cmpd="sng" w="19050">
            <a:solidFill>
              <a:schemeClr val="dk2"/>
            </a:solidFill>
            <a:prstDash val="solid"/>
            <a:round/>
            <a:headEnd len="lg" w="lg" type="none"/>
            <a:tailEnd len="lg" w="lg" type="none"/>
          </a:ln>
        </p:spPr>
      </p:cxnSp>
      <p:sp>
        <p:nvSpPr>
          <p:cNvPr id="399" name="Shape 399"/>
          <p:cNvSpPr/>
          <p:nvPr/>
        </p:nvSpPr>
        <p:spPr>
          <a:xfrm>
            <a:off x="1963325" y="4954424"/>
            <a:ext cx="1949700" cy="883800"/>
          </a:xfrm>
          <a:prstGeom prst="foldedCorner">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{owner is not empty and balance &gt;= 0}</a:t>
            </a:r>
          </a:p>
        </p:txBody>
      </p:sp>
      <p:sp>
        <p:nvSpPr>
          <p:cNvPr id="400" name="Shape 400"/>
          <p:cNvSpPr/>
          <p:nvPr/>
        </p:nvSpPr>
        <p:spPr>
          <a:xfrm>
            <a:off x="1638350" y="4572025"/>
            <a:ext cx="156899" cy="1568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01" name="Shape 401"/>
          <p:cNvCxnSpPr>
            <a:stCxn id="400" idx="4"/>
            <a:endCxn id="399" idx="1"/>
          </p:cNvCxnSpPr>
          <p:nvPr/>
        </p:nvCxnSpPr>
        <p:spPr>
          <a:xfrm>
            <a:off x="1716799" y="4728924"/>
            <a:ext cx="246600" cy="667500"/>
          </a:xfrm>
          <a:prstGeom prst="straightConnector1">
            <a:avLst/>
          </a:prstGeom>
          <a:noFill/>
          <a:ln cap="flat" cmpd="sng" w="19050">
            <a:solidFill>
              <a:schemeClr val="dk2"/>
            </a:solidFill>
            <a:prstDash val="dot"/>
            <a:round/>
            <a:headEnd len="lg" w="lg" type="none"/>
            <a:tailEnd len="lg" w="lg" type="none"/>
          </a:ln>
        </p:spPr>
      </p:cxnSp>
      <p:sp>
        <p:nvSpPr>
          <p:cNvPr id="402" name="Shape 402"/>
          <p:cNvSpPr/>
          <p:nvPr/>
        </p:nvSpPr>
        <p:spPr>
          <a:xfrm>
            <a:off x="4986650" y="3307800"/>
            <a:ext cx="1452300" cy="1350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CreditCard</a:t>
            </a:r>
          </a:p>
          <a:p>
            <a:pPr lvl="0" rtl="0">
              <a:spcBef>
                <a:spcPts val="0"/>
              </a:spcBef>
              <a:buNone/>
            </a:pPr>
            <a:r>
              <a:t/>
            </a:r>
            <a:endParaRPr/>
          </a:p>
          <a:p>
            <a:pPr lvl="0" rtl="0">
              <a:spcBef>
                <a:spcPts val="0"/>
              </a:spcBef>
              <a:buNone/>
            </a:pPr>
            <a:r>
              <a:t/>
            </a:r>
            <a:endParaRPr/>
          </a:p>
          <a:p>
            <a:pPr lvl="0" rtl="0">
              <a:spcBef>
                <a:spcPts val="0"/>
              </a:spcBef>
              <a:buNone/>
            </a:pPr>
            <a:r>
              <a:rPr lang="en"/>
              <a:t>number: int</a:t>
            </a:r>
          </a:p>
        </p:txBody>
      </p:sp>
      <p:cxnSp>
        <p:nvCxnSpPr>
          <p:cNvPr id="403" name="Shape 403"/>
          <p:cNvCxnSpPr/>
          <p:nvPr/>
        </p:nvCxnSpPr>
        <p:spPr>
          <a:xfrm>
            <a:off x="4986650" y="3870900"/>
            <a:ext cx="1452300" cy="0"/>
          </a:xfrm>
          <a:prstGeom prst="straightConnector1">
            <a:avLst/>
          </a:prstGeom>
          <a:noFill/>
          <a:ln cap="flat" cmpd="sng" w="19050">
            <a:solidFill>
              <a:schemeClr val="dk2"/>
            </a:solidFill>
            <a:prstDash val="solid"/>
            <a:round/>
            <a:headEnd len="lg" w="lg" type="none"/>
            <a:tailEnd len="lg" w="lg" type="none"/>
          </a:ln>
        </p:spPr>
      </p:cxnSp>
      <p:sp>
        <p:nvSpPr>
          <p:cNvPr id="404" name="Shape 404"/>
          <p:cNvSpPr/>
          <p:nvPr/>
        </p:nvSpPr>
        <p:spPr>
          <a:xfrm>
            <a:off x="5959325" y="4971299"/>
            <a:ext cx="1949700" cy="883800"/>
          </a:xfrm>
          <a:prstGeom prst="foldedCorner">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{number is 16 digits}</a:t>
            </a:r>
          </a:p>
        </p:txBody>
      </p:sp>
      <p:sp>
        <p:nvSpPr>
          <p:cNvPr id="405" name="Shape 405"/>
          <p:cNvSpPr/>
          <p:nvPr/>
        </p:nvSpPr>
        <p:spPr>
          <a:xfrm>
            <a:off x="5634350" y="4588900"/>
            <a:ext cx="156899" cy="1568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06" name="Shape 406"/>
          <p:cNvCxnSpPr>
            <a:stCxn id="405" idx="4"/>
            <a:endCxn id="404" idx="1"/>
          </p:cNvCxnSpPr>
          <p:nvPr/>
        </p:nvCxnSpPr>
        <p:spPr>
          <a:xfrm>
            <a:off x="5712799" y="4745799"/>
            <a:ext cx="246600" cy="667500"/>
          </a:xfrm>
          <a:prstGeom prst="straightConnector1">
            <a:avLst/>
          </a:prstGeom>
          <a:noFill/>
          <a:ln cap="flat" cmpd="sng" w="19050">
            <a:solidFill>
              <a:schemeClr val="dk2"/>
            </a:solidFill>
            <a:prstDash val="dot"/>
            <a:round/>
            <a:headEnd len="lg" w="lg" type="none"/>
            <a:tailEnd len="lg" w="lg" type="none"/>
          </a:ln>
        </p:spPr>
      </p:cxnSp>
      <p:sp>
        <p:nvSpPr>
          <p:cNvPr id="407" name="Shape 40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30</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1" name="Shape 411"/>
        <p:cNvGrpSpPr/>
        <p:nvPr/>
      </p:nvGrpSpPr>
      <p:grpSpPr>
        <a:xfrm>
          <a:off x="0" y="0"/>
          <a:ext cx="0" cy="0"/>
          <a:chOff x="0" y="0"/>
          <a:chExt cx="0" cy="0"/>
        </a:xfrm>
      </p:grpSpPr>
      <p:sp>
        <p:nvSpPr>
          <p:cNvPr id="412" name="Shape 41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Role Names</a:t>
            </a:r>
          </a:p>
        </p:txBody>
      </p:sp>
      <p:sp>
        <p:nvSpPr>
          <p:cNvPr id="413" name="Shape 413"/>
          <p:cNvSpPr txBox="1"/>
          <p:nvPr>
            <p:ph idx="1" type="body"/>
          </p:nvPr>
        </p:nvSpPr>
        <p:spPr>
          <a:xfrm>
            <a:off x="457200" y="1600200"/>
            <a:ext cx="8600400" cy="889800"/>
          </a:xfrm>
          <a:prstGeom prst="rect">
            <a:avLst/>
          </a:prstGeom>
        </p:spPr>
        <p:txBody>
          <a:bodyPr anchorCtr="0" anchor="t" bIns="91425" lIns="91425" rIns="91425" tIns="91425">
            <a:noAutofit/>
          </a:bodyPr>
          <a:lstStyle/>
          <a:p>
            <a:pPr lvl="0" rtl="0">
              <a:spcBef>
                <a:spcPts val="0"/>
              </a:spcBef>
              <a:buNone/>
            </a:pPr>
            <a:r>
              <a:rPr lang="en"/>
              <a:t>Attach names to the ends of an association to clarify its meaning.</a:t>
            </a:r>
          </a:p>
          <a:p>
            <a:pPr lvl="0" rtl="0">
              <a:spcBef>
                <a:spcPts val="0"/>
              </a:spcBef>
              <a:buNone/>
            </a:pPr>
            <a:r>
              <a:t/>
            </a:r>
            <a:endParaRPr sz="2400"/>
          </a:p>
        </p:txBody>
      </p:sp>
      <p:sp>
        <p:nvSpPr>
          <p:cNvPr id="414" name="Shape 414"/>
          <p:cNvSpPr/>
          <p:nvPr/>
        </p:nvSpPr>
        <p:spPr>
          <a:xfrm>
            <a:off x="1314250" y="3067150"/>
            <a:ext cx="1722300" cy="16949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Person</a:t>
            </a:r>
          </a:p>
          <a:p>
            <a:pPr lvl="0" rtl="0" algn="ctr">
              <a:spcBef>
                <a:spcPts val="0"/>
              </a:spcBef>
              <a:buNone/>
            </a:pPr>
            <a:r>
              <a:t/>
            </a:r>
            <a:endParaRPr sz="1800"/>
          </a:p>
          <a:p>
            <a:pPr lvl="0" rtl="0" algn="ctr">
              <a:spcBef>
                <a:spcPts val="0"/>
              </a:spcBef>
              <a:buNone/>
            </a:pPr>
            <a:r>
              <a:rPr lang="en" sz="1800"/>
              <a:t>name: String</a:t>
            </a:r>
          </a:p>
          <a:p>
            <a:pPr lvl="0" rtl="0" algn="ctr">
              <a:spcBef>
                <a:spcPts val="0"/>
              </a:spcBef>
              <a:buNone/>
            </a:pPr>
            <a:r>
              <a:rPr lang="en" sz="1800"/>
              <a:t>age: integer</a:t>
            </a:r>
          </a:p>
          <a:p>
            <a:pPr lvl="0" rtl="0" algn="ctr">
              <a:spcBef>
                <a:spcPts val="0"/>
              </a:spcBef>
              <a:buNone/>
            </a:pPr>
            <a:r>
              <a:rPr lang="en" sz="1800"/>
              <a:t>address: String</a:t>
            </a:r>
          </a:p>
        </p:txBody>
      </p:sp>
      <p:sp>
        <p:nvSpPr>
          <p:cNvPr id="415" name="Shape 415"/>
          <p:cNvSpPr/>
          <p:nvPr/>
        </p:nvSpPr>
        <p:spPr>
          <a:xfrm>
            <a:off x="5523350" y="3067150"/>
            <a:ext cx="230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Company</a:t>
            </a:r>
          </a:p>
          <a:p>
            <a:pPr lvl="0" rtl="0" algn="ctr">
              <a:spcBef>
                <a:spcPts val="0"/>
              </a:spcBef>
              <a:buNone/>
            </a:pPr>
            <a:r>
              <a:t/>
            </a:r>
            <a:endParaRPr sz="1800"/>
          </a:p>
          <a:p>
            <a:pPr lvl="0" rtl="0" algn="ctr">
              <a:spcBef>
                <a:spcPts val="0"/>
              </a:spcBef>
              <a:buNone/>
            </a:pPr>
            <a:r>
              <a:rPr lang="en" sz="1800"/>
              <a:t>name: String</a:t>
            </a:r>
          </a:p>
          <a:p>
            <a:pPr lvl="0" rtl="0" algn="ctr">
              <a:spcBef>
                <a:spcPts val="0"/>
              </a:spcBef>
              <a:buNone/>
            </a:pPr>
            <a:r>
              <a:rPr lang="en" sz="1800"/>
              <a:t>address: String</a:t>
            </a:r>
          </a:p>
        </p:txBody>
      </p:sp>
      <p:cxnSp>
        <p:nvCxnSpPr>
          <p:cNvPr id="416" name="Shape 416"/>
          <p:cNvCxnSpPr/>
          <p:nvPr/>
        </p:nvCxnSpPr>
        <p:spPr>
          <a:xfrm>
            <a:off x="1326200" y="3640150"/>
            <a:ext cx="1731000" cy="0"/>
          </a:xfrm>
          <a:prstGeom prst="straightConnector1">
            <a:avLst/>
          </a:prstGeom>
          <a:noFill/>
          <a:ln cap="flat" cmpd="sng" w="19050">
            <a:solidFill>
              <a:schemeClr val="dk2"/>
            </a:solidFill>
            <a:prstDash val="solid"/>
            <a:round/>
            <a:headEnd len="lg" w="lg" type="none"/>
            <a:tailEnd len="lg" w="lg" type="none"/>
          </a:ln>
        </p:spPr>
      </p:cxnSp>
      <p:cxnSp>
        <p:nvCxnSpPr>
          <p:cNvPr id="417" name="Shape 417"/>
          <p:cNvCxnSpPr/>
          <p:nvPr/>
        </p:nvCxnSpPr>
        <p:spPr>
          <a:xfrm flipH="1" rot="10800000">
            <a:off x="5540450" y="3555649"/>
            <a:ext cx="2272199" cy="3000"/>
          </a:xfrm>
          <a:prstGeom prst="straightConnector1">
            <a:avLst/>
          </a:prstGeom>
          <a:noFill/>
          <a:ln cap="flat" cmpd="sng" w="19050">
            <a:solidFill>
              <a:schemeClr val="dk2"/>
            </a:solidFill>
            <a:prstDash val="solid"/>
            <a:round/>
            <a:headEnd len="lg" w="lg" type="none"/>
            <a:tailEnd len="lg" w="lg" type="none"/>
          </a:ln>
        </p:spPr>
      </p:cxnSp>
      <p:cxnSp>
        <p:nvCxnSpPr>
          <p:cNvPr id="418" name="Shape 418"/>
          <p:cNvCxnSpPr/>
          <p:nvPr/>
        </p:nvCxnSpPr>
        <p:spPr>
          <a:xfrm rot="10800000">
            <a:off x="3045199" y="3631412"/>
            <a:ext cx="2462700" cy="0"/>
          </a:xfrm>
          <a:prstGeom prst="straightConnector1">
            <a:avLst/>
          </a:prstGeom>
          <a:noFill/>
          <a:ln cap="flat" cmpd="sng" w="38100">
            <a:solidFill>
              <a:schemeClr val="dk2"/>
            </a:solidFill>
            <a:prstDash val="solid"/>
            <a:round/>
            <a:headEnd len="lg" w="lg" type="none"/>
            <a:tailEnd len="lg" w="lg" type="none"/>
          </a:ln>
        </p:spPr>
      </p:cxnSp>
      <p:sp>
        <p:nvSpPr>
          <p:cNvPr id="419" name="Shape 419"/>
          <p:cNvSpPr txBox="1"/>
          <p:nvPr/>
        </p:nvSpPr>
        <p:spPr>
          <a:xfrm>
            <a:off x="3057200" y="3286100"/>
            <a:ext cx="518700" cy="267599"/>
          </a:xfrm>
          <a:prstGeom prst="rect">
            <a:avLst/>
          </a:prstGeom>
          <a:noFill/>
          <a:ln>
            <a:noFill/>
          </a:ln>
        </p:spPr>
        <p:txBody>
          <a:bodyPr anchorCtr="0" anchor="t" bIns="91425" lIns="91425" rIns="91425" tIns="91425">
            <a:noAutofit/>
          </a:bodyPr>
          <a:lstStyle/>
          <a:p>
            <a:pPr lvl="0" rtl="0">
              <a:spcBef>
                <a:spcPts val="0"/>
              </a:spcBef>
              <a:buNone/>
            </a:pPr>
            <a:r>
              <a:rPr lang="en"/>
              <a:t>0..*</a:t>
            </a:r>
          </a:p>
        </p:txBody>
      </p:sp>
      <p:sp>
        <p:nvSpPr>
          <p:cNvPr id="420" name="Shape 420"/>
          <p:cNvSpPr txBox="1"/>
          <p:nvPr/>
        </p:nvSpPr>
        <p:spPr>
          <a:xfrm>
            <a:off x="4890350" y="3284137"/>
            <a:ext cx="632999" cy="271499"/>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421" name="Shape 421"/>
          <p:cNvSpPr txBox="1"/>
          <p:nvPr/>
        </p:nvSpPr>
        <p:spPr>
          <a:xfrm>
            <a:off x="3577800" y="3284137"/>
            <a:ext cx="1421400" cy="271499"/>
          </a:xfrm>
          <a:prstGeom prst="rect">
            <a:avLst/>
          </a:prstGeom>
          <a:noFill/>
          <a:ln>
            <a:noFill/>
          </a:ln>
        </p:spPr>
        <p:txBody>
          <a:bodyPr anchorCtr="0" anchor="t" bIns="91425" lIns="91425" rIns="91425" tIns="91425">
            <a:noAutofit/>
          </a:bodyPr>
          <a:lstStyle/>
          <a:p>
            <a:pPr lvl="0" rtl="0">
              <a:spcBef>
                <a:spcPts val="0"/>
              </a:spcBef>
              <a:buNone/>
            </a:pPr>
            <a:r>
              <a:rPr lang="en"/>
              <a:t>Works-for</a:t>
            </a:r>
          </a:p>
        </p:txBody>
      </p:sp>
      <p:sp>
        <p:nvSpPr>
          <p:cNvPr id="422" name="Shape 422"/>
          <p:cNvSpPr txBox="1"/>
          <p:nvPr/>
        </p:nvSpPr>
        <p:spPr>
          <a:xfrm>
            <a:off x="3057200" y="3707200"/>
            <a:ext cx="1020299" cy="271499"/>
          </a:xfrm>
          <a:prstGeom prst="rect">
            <a:avLst/>
          </a:prstGeom>
          <a:noFill/>
          <a:ln>
            <a:noFill/>
          </a:ln>
        </p:spPr>
        <p:txBody>
          <a:bodyPr anchorCtr="0" anchor="t" bIns="91425" lIns="91425" rIns="91425" tIns="91425">
            <a:noAutofit/>
          </a:bodyPr>
          <a:lstStyle/>
          <a:p>
            <a:pPr lvl="0" rtl="0">
              <a:spcBef>
                <a:spcPts val="0"/>
              </a:spcBef>
              <a:buNone/>
            </a:pPr>
            <a:r>
              <a:rPr lang="en"/>
              <a:t>employee</a:t>
            </a:r>
          </a:p>
        </p:txBody>
      </p:sp>
      <p:sp>
        <p:nvSpPr>
          <p:cNvPr id="423" name="Shape 423"/>
          <p:cNvSpPr txBox="1"/>
          <p:nvPr/>
        </p:nvSpPr>
        <p:spPr>
          <a:xfrm>
            <a:off x="4456850" y="3707200"/>
            <a:ext cx="1066500" cy="271499"/>
          </a:xfrm>
          <a:prstGeom prst="rect">
            <a:avLst/>
          </a:prstGeom>
          <a:noFill/>
          <a:ln>
            <a:noFill/>
          </a:ln>
        </p:spPr>
        <p:txBody>
          <a:bodyPr anchorCtr="0" anchor="t" bIns="91425" lIns="91425" rIns="91425" tIns="91425">
            <a:noAutofit/>
          </a:bodyPr>
          <a:lstStyle/>
          <a:p>
            <a:pPr lvl="0" rtl="0">
              <a:spcBef>
                <a:spcPts val="0"/>
              </a:spcBef>
              <a:buNone/>
            </a:pPr>
            <a:r>
              <a:rPr lang="en"/>
              <a:t>employer</a:t>
            </a:r>
          </a:p>
        </p:txBody>
      </p:sp>
      <p:sp>
        <p:nvSpPr>
          <p:cNvPr id="424" name="Shape 42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31</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8" name="Shape 428"/>
        <p:cNvGrpSpPr/>
        <p:nvPr/>
      </p:nvGrpSpPr>
      <p:grpSpPr>
        <a:xfrm>
          <a:off x="0" y="0"/>
          <a:ext cx="0" cy="0"/>
          <a:chOff x="0" y="0"/>
          <a:chExt cx="0" cy="0"/>
        </a:xfrm>
      </p:grpSpPr>
      <p:sp>
        <p:nvSpPr>
          <p:cNvPr id="429" name="Shape 42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Higher Order Associations</a:t>
            </a:r>
          </a:p>
        </p:txBody>
      </p:sp>
      <p:sp>
        <p:nvSpPr>
          <p:cNvPr id="430" name="Shape 430"/>
          <p:cNvSpPr txBox="1"/>
          <p:nvPr>
            <p:ph idx="1" type="body"/>
          </p:nvPr>
        </p:nvSpPr>
        <p:spPr>
          <a:xfrm>
            <a:off x="457200" y="1600200"/>
            <a:ext cx="8600400" cy="889800"/>
          </a:xfrm>
          <a:prstGeom prst="rect">
            <a:avLst/>
          </a:prstGeom>
        </p:spPr>
        <p:txBody>
          <a:bodyPr anchorCtr="0" anchor="t" bIns="91425" lIns="91425" rIns="91425" tIns="91425">
            <a:noAutofit/>
          </a:bodyPr>
          <a:lstStyle/>
          <a:p>
            <a:pPr lvl="0" rtl="0">
              <a:spcBef>
                <a:spcPts val="0"/>
              </a:spcBef>
              <a:buNone/>
            </a:pPr>
            <a:r>
              <a:rPr lang="en"/>
              <a:t>Associations can be between more than two classes.</a:t>
            </a:r>
          </a:p>
          <a:p>
            <a:pPr lvl="0" rtl="0">
              <a:spcBef>
                <a:spcPts val="0"/>
              </a:spcBef>
              <a:buNone/>
            </a:pPr>
            <a:r>
              <a:t/>
            </a:r>
            <a:endParaRPr sz="2400"/>
          </a:p>
        </p:txBody>
      </p:sp>
      <p:sp>
        <p:nvSpPr>
          <p:cNvPr id="431" name="Shape 431"/>
          <p:cNvSpPr/>
          <p:nvPr/>
        </p:nvSpPr>
        <p:spPr>
          <a:xfrm>
            <a:off x="1314250" y="3067150"/>
            <a:ext cx="1722300" cy="16949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Person</a:t>
            </a:r>
          </a:p>
          <a:p>
            <a:pPr lvl="0" rtl="0" algn="ctr">
              <a:spcBef>
                <a:spcPts val="0"/>
              </a:spcBef>
              <a:buNone/>
            </a:pPr>
            <a:r>
              <a:t/>
            </a:r>
            <a:endParaRPr sz="1800"/>
          </a:p>
          <a:p>
            <a:pPr lvl="0" rtl="0" algn="ctr">
              <a:spcBef>
                <a:spcPts val="0"/>
              </a:spcBef>
              <a:buNone/>
            </a:pPr>
            <a:r>
              <a:rPr lang="en" sz="1800"/>
              <a:t>name: String</a:t>
            </a:r>
          </a:p>
          <a:p>
            <a:pPr lvl="0" rtl="0" algn="ctr">
              <a:spcBef>
                <a:spcPts val="0"/>
              </a:spcBef>
              <a:buNone/>
            </a:pPr>
            <a:r>
              <a:rPr lang="en" sz="1800"/>
              <a:t>age: integer</a:t>
            </a:r>
          </a:p>
          <a:p>
            <a:pPr lvl="0" rtl="0" algn="ctr">
              <a:spcBef>
                <a:spcPts val="0"/>
              </a:spcBef>
              <a:buNone/>
            </a:pPr>
            <a:r>
              <a:rPr lang="en" sz="1800"/>
              <a:t>address: String</a:t>
            </a:r>
          </a:p>
        </p:txBody>
      </p:sp>
      <p:sp>
        <p:nvSpPr>
          <p:cNvPr id="432" name="Shape 432"/>
          <p:cNvSpPr/>
          <p:nvPr/>
        </p:nvSpPr>
        <p:spPr>
          <a:xfrm>
            <a:off x="5523350" y="3067150"/>
            <a:ext cx="230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Company</a:t>
            </a:r>
          </a:p>
          <a:p>
            <a:pPr lvl="0" rtl="0" algn="ctr">
              <a:spcBef>
                <a:spcPts val="0"/>
              </a:spcBef>
              <a:buNone/>
            </a:pPr>
            <a:r>
              <a:t/>
            </a:r>
            <a:endParaRPr sz="1800"/>
          </a:p>
          <a:p>
            <a:pPr lvl="0" rtl="0" algn="ctr">
              <a:spcBef>
                <a:spcPts val="0"/>
              </a:spcBef>
              <a:buNone/>
            </a:pPr>
            <a:r>
              <a:rPr lang="en" sz="1800"/>
              <a:t>name: String</a:t>
            </a:r>
          </a:p>
          <a:p>
            <a:pPr lvl="0" rtl="0" algn="ctr">
              <a:spcBef>
                <a:spcPts val="0"/>
              </a:spcBef>
              <a:buNone/>
            </a:pPr>
            <a:r>
              <a:rPr lang="en" sz="1800"/>
              <a:t>address: String</a:t>
            </a:r>
          </a:p>
        </p:txBody>
      </p:sp>
      <p:cxnSp>
        <p:nvCxnSpPr>
          <p:cNvPr id="433" name="Shape 433"/>
          <p:cNvCxnSpPr/>
          <p:nvPr/>
        </p:nvCxnSpPr>
        <p:spPr>
          <a:xfrm>
            <a:off x="1326200" y="3640150"/>
            <a:ext cx="1731000" cy="0"/>
          </a:xfrm>
          <a:prstGeom prst="straightConnector1">
            <a:avLst/>
          </a:prstGeom>
          <a:noFill/>
          <a:ln cap="flat" cmpd="sng" w="19050">
            <a:solidFill>
              <a:schemeClr val="dk2"/>
            </a:solidFill>
            <a:prstDash val="solid"/>
            <a:round/>
            <a:headEnd len="lg" w="lg" type="none"/>
            <a:tailEnd len="lg" w="lg" type="none"/>
          </a:ln>
        </p:spPr>
      </p:cxnSp>
      <p:cxnSp>
        <p:nvCxnSpPr>
          <p:cNvPr id="434" name="Shape 434"/>
          <p:cNvCxnSpPr/>
          <p:nvPr/>
        </p:nvCxnSpPr>
        <p:spPr>
          <a:xfrm flipH="1" rot="10800000">
            <a:off x="5540450" y="3555649"/>
            <a:ext cx="2272199" cy="3000"/>
          </a:xfrm>
          <a:prstGeom prst="straightConnector1">
            <a:avLst/>
          </a:prstGeom>
          <a:noFill/>
          <a:ln cap="flat" cmpd="sng" w="19050">
            <a:solidFill>
              <a:schemeClr val="dk2"/>
            </a:solidFill>
            <a:prstDash val="solid"/>
            <a:round/>
            <a:headEnd len="lg" w="lg" type="none"/>
            <a:tailEnd len="lg" w="lg" type="none"/>
          </a:ln>
        </p:spPr>
      </p:cxnSp>
      <p:cxnSp>
        <p:nvCxnSpPr>
          <p:cNvPr id="435" name="Shape 435"/>
          <p:cNvCxnSpPr/>
          <p:nvPr/>
        </p:nvCxnSpPr>
        <p:spPr>
          <a:xfrm rot="10800000">
            <a:off x="3045199" y="3631412"/>
            <a:ext cx="2462700" cy="0"/>
          </a:xfrm>
          <a:prstGeom prst="straightConnector1">
            <a:avLst/>
          </a:prstGeom>
          <a:noFill/>
          <a:ln cap="flat" cmpd="sng" w="38100">
            <a:solidFill>
              <a:schemeClr val="dk2"/>
            </a:solidFill>
            <a:prstDash val="solid"/>
            <a:round/>
            <a:headEnd len="lg" w="lg" type="none"/>
            <a:tailEnd len="lg" w="lg" type="none"/>
          </a:ln>
        </p:spPr>
      </p:cxnSp>
      <p:sp>
        <p:nvSpPr>
          <p:cNvPr id="436" name="Shape 436"/>
          <p:cNvSpPr txBox="1"/>
          <p:nvPr/>
        </p:nvSpPr>
        <p:spPr>
          <a:xfrm>
            <a:off x="3057200" y="3286100"/>
            <a:ext cx="518700" cy="267599"/>
          </a:xfrm>
          <a:prstGeom prst="rect">
            <a:avLst/>
          </a:prstGeom>
          <a:noFill/>
          <a:ln>
            <a:noFill/>
          </a:ln>
        </p:spPr>
        <p:txBody>
          <a:bodyPr anchorCtr="0" anchor="t" bIns="91425" lIns="91425" rIns="91425" tIns="91425">
            <a:noAutofit/>
          </a:bodyPr>
          <a:lstStyle/>
          <a:p>
            <a:pPr lvl="0" rtl="0">
              <a:spcBef>
                <a:spcPts val="0"/>
              </a:spcBef>
              <a:buNone/>
            </a:pPr>
            <a:r>
              <a:rPr lang="en"/>
              <a:t>0..*</a:t>
            </a:r>
          </a:p>
        </p:txBody>
      </p:sp>
      <p:sp>
        <p:nvSpPr>
          <p:cNvPr id="437" name="Shape 437"/>
          <p:cNvSpPr txBox="1"/>
          <p:nvPr/>
        </p:nvSpPr>
        <p:spPr>
          <a:xfrm>
            <a:off x="4890350" y="3284137"/>
            <a:ext cx="632999" cy="271499"/>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438" name="Shape 438"/>
          <p:cNvSpPr/>
          <p:nvPr/>
        </p:nvSpPr>
        <p:spPr>
          <a:xfrm>
            <a:off x="3123350" y="5024825"/>
            <a:ext cx="230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Project</a:t>
            </a:r>
          </a:p>
          <a:p>
            <a:pPr lvl="0" rtl="0" algn="ctr">
              <a:spcBef>
                <a:spcPts val="0"/>
              </a:spcBef>
              <a:buNone/>
            </a:pPr>
            <a:r>
              <a:t/>
            </a:r>
            <a:endParaRPr sz="1800"/>
          </a:p>
          <a:p>
            <a:pPr lvl="0" rtl="0" algn="ctr">
              <a:spcBef>
                <a:spcPts val="0"/>
              </a:spcBef>
              <a:buNone/>
            </a:pPr>
            <a:r>
              <a:rPr lang="en" sz="1800"/>
              <a:t>name: String</a:t>
            </a:r>
          </a:p>
          <a:p>
            <a:pPr lvl="0" rtl="0" algn="ctr">
              <a:spcBef>
                <a:spcPts val="0"/>
              </a:spcBef>
              <a:buNone/>
            </a:pPr>
            <a:r>
              <a:rPr lang="en" sz="1800"/>
              <a:t>language: String</a:t>
            </a:r>
          </a:p>
        </p:txBody>
      </p:sp>
      <p:cxnSp>
        <p:nvCxnSpPr>
          <p:cNvPr id="439" name="Shape 439"/>
          <p:cNvCxnSpPr/>
          <p:nvPr/>
        </p:nvCxnSpPr>
        <p:spPr>
          <a:xfrm flipH="1" rot="10800000">
            <a:off x="3140450" y="5513324"/>
            <a:ext cx="2272199" cy="3000"/>
          </a:xfrm>
          <a:prstGeom prst="straightConnector1">
            <a:avLst/>
          </a:prstGeom>
          <a:noFill/>
          <a:ln cap="flat" cmpd="sng" w="19050">
            <a:solidFill>
              <a:schemeClr val="dk2"/>
            </a:solidFill>
            <a:prstDash val="solid"/>
            <a:round/>
            <a:headEnd len="lg" w="lg" type="none"/>
            <a:tailEnd len="lg" w="lg" type="none"/>
          </a:ln>
        </p:spPr>
      </p:cxnSp>
      <p:cxnSp>
        <p:nvCxnSpPr>
          <p:cNvPr id="440" name="Shape 440"/>
          <p:cNvCxnSpPr>
            <a:stCxn id="438" idx="0"/>
          </p:cNvCxnSpPr>
          <p:nvPr/>
        </p:nvCxnSpPr>
        <p:spPr>
          <a:xfrm flipH="1" rot="10800000">
            <a:off x="4276550" y="3631325"/>
            <a:ext cx="8400" cy="1393500"/>
          </a:xfrm>
          <a:prstGeom prst="straightConnector1">
            <a:avLst/>
          </a:prstGeom>
          <a:noFill/>
          <a:ln cap="flat" cmpd="sng" w="38100">
            <a:solidFill>
              <a:schemeClr val="dk2"/>
            </a:solidFill>
            <a:prstDash val="solid"/>
            <a:round/>
            <a:headEnd len="lg" w="lg" type="none"/>
            <a:tailEnd len="lg" w="lg" type="none"/>
          </a:ln>
        </p:spPr>
      </p:cxnSp>
      <p:sp>
        <p:nvSpPr>
          <p:cNvPr id="441" name="Shape 441"/>
          <p:cNvSpPr/>
          <p:nvPr/>
        </p:nvSpPr>
        <p:spPr>
          <a:xfrm>
            <a:off x="4150075" y="3527575"/>
            <a:ext cx="259499" cy="271499"/>
          </a:xfrm>
          <a:prstGeom prst="diamond">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2" name="Shape 442"/>
          <p:cNvSpPr txBox="1"/>
          <p:nvPr/>
        </p:nvSpPr>
        <p:spPr>
          <a:xfrm>
            <a:off x="4409575" y="4652375"/>
            <a:ext cx="518700" cy="267599"/>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443" name="Shape 44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32</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7" name="Shape 447"/>
        <p:cNvGrpSpPr/>
        <p:nvPr/>
      </p:nvGrpSpPr>
      <p:grpSpPr>
        <a:xfrm>
          <a:off x="0" y="0"/>
          <a:ext cx="0" cy="0"/>
          <a:chOff x="0" y="0"/>
          <a:chExt cx="0" cy="0"/>
        </a:xfrm>
      </p:grpSpPr>
      <p:sp>
        <p:nvSpPr>
          <p:cNvPr id="448" name="Shape 44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Aggregation</a:t>
            </a:r>
          </a:p>
        </p:txBody>
      </p:sp>
      <p:sp>
        <p:nvSpPr>
          <p:cNvPr id="449" name="Shape 44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t>A special type of association. Indicates membership.</a:t>
            </a:r>
          </a:p>
          <a:p>
            <a:pPr indent="-228600" lvl="0" marL="457200" rtl="0">
              <a:spcBef>
                <a:spcPts val="0"/>
              </a:spcBef>
            </a:pPr>
            <a:r>
              <a:rPr lang="en"/>
              <a:t>A sentence is part of a paragraph. </a:t>
            </a:r>
          </a:p>
          <a:p>
            <a:pPr indent="-228600" lvl="1" marL="914400" rtl="0">
              <a:spcBef>
                <a:spcPts val="0"/>
              </a:spcBef>
            </a:pPr>
            <a:r>
              <a:rPr lang="en"/>
              <a:t>(A paragraph consists of sentences.)</a:t>
            </a:r>
          </a:p>
          <a:p>
            <a:pPr indent="-228600" lvl="0" marL="457200" rtl="0">
              <a:spcBef>
                <a:spcPts val="0"/>
              </a:spcBef>
            </a:pPr>
            <a:r>
              <a:rPr lang="en"/>
              <a:t>A paragraph is part of a document.</a:t>
            </a:r>
          </a:p>
          <a:p>
            <a:pPr indent="-228600" lvl="1" marL="914400" rtl="0">
              <a:spcBef>
                <a:spcPts val="0"/>
              </a:spcBef>
            </a:pPr>
            <a:r>
              <a:rPr lang="en"/>
              <a:t>(A document consists of paragraphs.)</a:t>
            </a:r>
          </a:p>
          <a:p>
            <a:pPr lvl="0" rtl="0">
              <a:spcBef>
                <a:spcPts val="0"/>
              </a:spcBef>
              <a:buNone/>
            </a:pPr>
            <a:r>
              <a:t/>
            </a:r>
            <a:endParaRPr sz="2400"/>
          </a:p>
        </p:txBody>
      </p:sp>
      <p:sp>
        <p:nvSpPr>
          <p:cNvPr id="450" name="Shape 450"/>
          <p:cNvSpPr/>
          <p:nvPr/>
        </p:nvSpPr>
        <p:spPr>
          <a:xfrm>
            <a:off x="601600" y="4769550"/>
            <a:ext cx="1784400"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1800"/>
              <a:t>Document</a:t>
            </a:r>
          </a:p>
        </p:txBody>
      </p:sp>
      <p:sp>
        <p:nvSpPr>
          <p:cNvPr id="451" name="Shape 451"/>
          <p:cNvSpPr/>
          <p:nvPr/>
        </p:nvSpPr>
        <p:spPr>
          <a:xfrm>
            <a:off x="3679800" y="4769550"/>
            <a:ext cx="1784400"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Paragraph</a:t>
            </a:r>
          </a:p>
        </p:txBody>
      </p:sp>
      <p:sp>
        <p:nvSpPr>
          <p:cNvPr id="452" name="Shape 452"/>
          <p:cNvSpPr/>
          <p:nvPr/>
        </p:nvSpPr>
        <p:spPr>
          <a:xfrm>
            <a:off x="6758000" y="4769550"/>
            <a:ext cx="1784400"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Sentence</a:t>
            </a:r>
          </a:p>
        </p:txBody>
      </p:sp>
      <p:cxnSp>
        <p:nvCxnSpPr>
          <p:cNvPr id="453" name="Shape 453"/>
          <p:cNvCxnSpPr>
            <a:stCxn id="451" idx="1"/>
            <a:endCxn id="450" idx="3"/>
          </p:cNvCxnSpPr>
          <p:nvPr/>
        </p:nvCxnSpPr>
        <p:spPr>
          <a:xfrm rot="10800000">
            <a:off x="2385900" y="5100300"/>
            <a:ext cx="1293900" cy="0"/>
          </a:xfrm>
          <a:prstGeom prst="straightConnector1">
            <a:avLst/>
          </a:prstGeom>
          <a:noFill/>
          <a:ln cap="flat" cmpd="sng" w="38100">
            <a:solidFill>
              <a:schemeClr val="dk2"/>
            </a:solidFill>
            <a:prstDash val="solid"/>
            <a:round/>
            <a:headEnd len="lg" w="lg" type="none"/>
            <a:tailEnd len="lg" w="lg" type="diamond"/>
          </a:ln>
        </p:spPr>
      </p:cxnSp>
      <p:cxnSp>
        <p:nvCxnSpPr>
          <p:cNvPr id="454" name="Shape 454"/>
          <p:cNvCxnSpPr>
            <a:stCxn id="452" idx="1"/>
            <a:endCxn id="451" idx="3"/>
          </p:cNvCxnSpPr>
          <p:nvPr/>
        </p:nvCxnSpPr>
        <p:spPr>
          <a:xfrm rot="10800000">
            <a:off x="5464100" y="5100300"/>
            <a:ext cx="1293900" cy="0"/>
          </a:xfrm>
          <a:prstGeom prst="straightConnector1">
            <a:avLst/>
          </a:prstGeom>
          <a:noFill/>
          <a:ln cap="flat" cmpd="sng" w="38100">
            <a:solidFill>
              <a:schemeClr val="dk2"/>
            </a:solidFill>
            <a:prstDash val="solid"/>
            <a:round/>
            <a:headEnd len="lg" w="lg" type="none"/>
            <a:tailEnd len="lg" w="lg" type="diamond"/>
          </a:ln>
        </p:spPr>
      </p:cxnSp>
      <p:sp>
        <p:nvSpPr>
          <p:cNvPr id="455" name="Shape 4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33</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9" name="Shape 459"/>
        <p:cNvGrpSpPr/>
        <p:nvPr/>
      </p:nvGrpSpPr>
      <p:grpSpPr>
        <a:xfrm>
          <a:off x="0" y="0"/>
          <a:ext cx="0" cy="0"/>
          <a:chOff x="0" y="0"/>
          <a:chExt cx="0" cy="0"/>
        </a:xfrm>
      </p:grpSpPr>
      <p:sp>
        <p:nvSpPr>
          <p:cNvPr id="460" name="Shape 46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Composition</a:t>
            </a:r>
          </a:p>
        </p:txBody>
      </p:sp>
      <p:sp>
        <p:nvSpPr>
          <p:cNvPr id="461" name="Shape 461"/>
          <p:cNvSpPr txBox="1"/>
          <p:nvPr>
            <p:ph idx="1" type="body"/>
          </p:nvPr>
        </p:nvSpPr>
        <p:spPr>
          <a:xfrm>
            <a:off x="321625" y="1600200"/>
            <a:ext cx="8827199" cy="889800"/>
          </a:xfrm>
          <a:prstGeom prst="rect">
            <a:avLst/>
          </a:prstGeom>
        </p:spPr>
        <p:txBody>
          <a:bodyPr anchorCtr="0" anchor="t" bIns="91425" lIns="91425" rIns="91425" tIns="91425">
            <a:noAutofit/>
          </a:bodyPr>
          <a:lstStyle/>
          <a:p>
            <a:pPr lvl="0" rtl="0">
              <a:spcBef>
                <a:spcPts val="0"/>
              </a:spcBef>
              <a:buNone/>
            </a:pPr>
            <a:r>
              <a:rPr lang="en"/>
              <a:t>A </a:t>
            </a:r>
            <a:r>
              <a:rPr b="1" lang="en"/>
              <a:t>stronger</a:t>
            </a:r>
            <a:r>
              <a:rPr lang="en"/>
              <a:t> type of aggregation. </a:t>
            </a:r>
          </a:p>
          <a:p>
            <a:pPr indent="-228600" lvl="0" marL="457200" rtl="0">
              <a:spcBef>
                <a:spcPts val="0"/>
              </a:spcBef>
            </a:pPr>
            <a:r>
              <a:rPr lang="en"/>
              <a:t>Aggregation indicates membership. Member objects can exist outside of the owner.</a:t>
            </a:r>
          </a:p>
          <a:p>
            <a:pPr indent="-228600" lvl="0" marL="457200" marR="0" rtl="0" algn="l">
              <a:lnSpc>
                <a:spcPct val="100000"/>
              </a:lnSpc>
              <a:spcBef>
                <a:spcPts val="600"/>
              </a:spcBef>
              <a:spcAft>
                <a:spcPts val="0"/>
              </a:spcAft>
            </a:pPr>
            <a:r>
              <a:rPr lang="en"/>
              <a:t>Composition indicates dependence. The instance is destroyed if its owner is destroyed.</a:t>
            </a:r>
          </a:p>
          <a:p>
            <a:pPr lvl="0" rtl="0">
              <a:spcBef>
                <a:spcPts val="0"/>
              </a:spcBef>
              <a:buNone/>
            </a:pPr>
            <a:r>
              <a:t/>
            </a:r>
            <a:endParaRPr sz="2400"/>
          </a:p>
        </p:txBody>
      </p:sp>
      <p:sp>
        <p:nvSpPr>
          <p:cNvPr id="462" name="Shape 462"/>
          <p:cNvSpPr/>
          <p:nvPr/>
        </p:nvSpPr>
        <p:spPr>
          <a:xfrm>
            <a:off x="2140700" y="4696725"/>
            <a:ext cx="1784399"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Car</a:t>
            </a:r>
          </a:p>
        </p:txBody>
      </p:sp>
      <p:sp>
        <p:nvSpPr>
          <p:cNvPr id="463" name="Shape 463"/>
          <p:cNvSpPr/>
          <p:nvPr/>
        </p:nvSpPr>
        <p:spPr>
          <a:xfrm>
            <a:off x="5218900" y="4696725"/>
            <a:ext cx="1784399"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Transmission</a:t>
            </a:r>
          </a:p>
        </p:txBody>
      </p:sp>
      <p:cxnSp>
        <p:nvCxnSpPr>
          <p:cNvPr id="464" name="Shape 464"/>
          <p:cNvCxnSpPr>
            <a:stCxn id="463" idx="1"/>
            <a:endCxn id="462" idx="3"/>
          </p:cNvCxnSpPr>
          <p:nvPr/>
        </p:nvCxnSpPr>
        <p:spPr>
          <a:xfrm rot="10800000">
            <a:off x="3925000" y="5027475"/>
            <a:ext cx="1293900" cy="0"/>
          </a:xfrm>
          <a:prstGeom prst="straightConnector1">
            <a:avLst/>
          </a:prstGeom>
          <a:noFill/>
          <a:ln cap="flat" cmpd="sng" w="28575">
            <a:solidFill>
              <a:srgbClr val="FF0000"/>
            </a:solidFill>
            <a:prstDash val="solid"/>
            <a:round/>
            <a:headEnd len="lg" w="lg" type="none"/>
            <a:tailEnd len="lg" w="lg" type="diamond"/>
          </a:ln>
        </p:spPr>
      </p:cxnSp>
      <p:sp>
        <p:nvSpPr>
          <p:cNvPr id="465" name="Shape 465"/>
          <p:cNvSpPr/>
          <p:nvPr/>
        </p:nvSpPr>
        <p:spPr>
          <a:xfrm>
            <a:off x="3925000" y="5605462"/>
            <a:ext cx="1784399"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Wheel</a:t>
            </a:r>
          </a:p>
        </p:txBody>
      </p:sp>
      <p:cxnSp>
        <p:nvCxnSpPr>
          <p:cNvPr id="466" name="Shape 466"/>
          <p:cNvCxnSpPr>
            <a:stCxn id="465" idx="1"/>
            <a:endCxn id="462" idx="2"/>
          </p:cNvCxnSpPr>
          <p:nvPr/>
        </p:nvCxnSpPr>
        <p:spPr>
          <a:xfrm rot="10800000">
            <a:off x="3032800" y="5358112"/>
            <a:ext cx="892200" cy="578100"/>
          </a:xfrm>
          <a:prstGeom prst="straightConnector1">
            <a:avLst/>
          </a:prstGeom>
          <a:noFill/>
          <a:ln cap="flat" cmpd="sng" w="28575">
            <a:solidFill>
              <a:schemeClr val="dk2"/>
            </a:solidFill>
            <a:prstDash val="solid"/>
            <a:round/>
            <a:headEnd len="lg" w="lg" type="none"/>
            <a:tailEnd len="lg" w="lg" type="diamond"/>
          </a:ln>
        </p:spPr>
      </p:cxnSp>
      <p:sp>
        <p:nvSpPr>
          <p:cNvPr id="467" name="Shape 46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34</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1" name="Shape 471"/>
        <p:cNvGrpSpPr/>
        <p:nvPr/>
      </p:nvGrpSpPr>
      <p:grpSpPr>
        <a:xfrm>
          <a:off x="0" y="0"/>
          <a:ext cx="0" cy="0"/>
          <a:chOff x="0" y="0"/>
          <a:chExt cx="0" cy="0"/>
        </a:xfrm>
      </p:grpSpPr>
      <p:sp>
        <p:nvSpPr>
          <p:cNvPr id="472" name="Shape 47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Aggregation vs Association</a:t>
            </a:r>
          </a:p>
        </p:txBody>
      </p:sp>
      <p:sp>
        <p:nvSpPr>
          <p:cNvPr id="473" name="Shape 47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sz="2800"/>
              <a:t>When should you use a plain association versus an aggregation?</a:t>
            </a:r>
          </a:p>
          <a:p>
            <a:pPr indent="-406400" lvl="0" marL="457200" marR="0" rtl="0" algn="l">
              <a:lnSpc>
                <a:spcPct val="100000"/>
              </a:lnSpc>
              <a:spcBef>
                <a:spcPts val="600"/>
              </a:spcBef>
              <a:spcAft>
                <a:spcPts val="0"/>
              </a:spcAft>
              <a:buClr>
                <a:schemeClr val="dk1"/>
              </a:buClr>
              <a:buSzPct val="100000"/>
              <a:buFont typeface="Arial"/>
            </a:pPr>
            <a:r>
              <a:rPr lang="en" sz="2800"/>
              <a:t>Can you use the phrase “is made of”? </a:t>
            </a:r>
          </a:p>
          <a:p>
            <a:pPr indent="-406400" lvl="0" marL="457200" marR="0" rtl="0" algn="l">
              <a:lnSpc>
                <a:spcPct val="100000"/>
              </a:lnSpc>
              <a:spcBef>
                <a:spcPts val="600"/>
              </a:spcBef>
              <a:spcAft>
                <a:spcPts val="0"/>
              </a:spcAft>
              <a:buSzPct val="100000"/>
            </a:pPr>
            <a:r>
              <a:rPr lang="en" sz="2800"/>
              <a:t>Are operations automatically applied to the parts? </a:t>
            </a:r>
          </a:p>
          <a:p>
            <a:pPr lvl="0" marR="0" rtl="0" algn="l">
              <a:lnSpc>
                <a:spcPct val="100000"/>
              </a:lnSpc>
              <a:spcBef>
                <a:spcPts val="600"/>
              </a:spcBef>
              <a:spcAft>
                <a:spcPts val="0"/>
              </a:spcAft>
              <a:buNone/>
            </a:pPr>
            <a:r>
              <a:rPr lang="en" sz="2800"/>
              <a:t>Then use aggregation. If not clear, use association.</a:t>
            </a:r>
          </a:p>
          <a:p>
            <a:pPr lvl="0" rtl="0">
              <a:spcBef>
                <a:spcPts val="0"/>
              </a:spcBef>
              <a:buNone/>
            </a:pPr>
            <a:r>
              <a:t/>
            </a:r>
            <a:endParaRPr sz="2800"/>
          </a:p>
        </p:txBody>
      </p:sp>
      <p:sp>
        <p:nvSpPr>
          <p:cNvPr id="474" name="Shape 474"/>
          <p:cNvSpPr/>
          <p:nvPr/>
        </p:nvSpPr>
        <p:spPr>
          <a:xfrm>
            <a:off x="601600" y="4759000"/>
            <a:ext cx="1784399"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Company</a:t>
            </a:r>
          </a:p>
        </p:txBody>
      </p:sp>
      <p:sp>
        <p:nvSpPr>
          <p:cNvPr id="475" name="Shape 475"/>
          <p:cNvSpPr/>
          <p:nvPr/>
        </p:nvSpPr>
        <p:spPr>
          <a:xfrm>
            <a:off x="3679800" y="4759000"/>
            <a:ext cx="1784399"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Division</a:t>
            </a:r>
          </a:p>
        </p:txBody>
      </p:sp>
      <p:sp>
        <p:nvSpPr>
          <p:cNvPr id="476" name="Shape 476"/>
          <p:cNvSpPr/>
          <p:nvPr/>
        </p:nvSpPr>
        <p:spPr>
          <a:xfrm>
            <a:off x="6758000" y="4759000"/>
            <a:ext cx="1784399"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Department</a:t>
            </a:r>
          </a:p>
        </p:txBody>
      </p:sp>
      <p:cxnSp>
        <p:nvCxnSpPr>
          <p:cNvPr id="477" name="Shape 477"/>
          <p:cNvCxnSpPr>
            <a:stCxn id="475" idx="1"/>
            <a:endCxn id="474" idx="3"/>
          </p:cNvCxnSpPr>
          <p:nvPr/>
        </p:nvCxnSpPr>
        <p:spPr>
          <a:xfrm rot="10800000">
            <a:off x="2385900" y="5089750"/>
            <a:ext cx="1293900" cy="0"/>
          </a:xfrm>
          <a:prstGeom prst="straightConnector1">
            <a:avLst/>
          </a:prstGeom>
          <a:noFill/>
          <a:ln cap="flat" cmpd="sng" w="38100">
            <a:solidFill>
              <a:schemeClr val="dk2"/>
            </a:solidFill>
            <a:prstDash val="solid"/>
            <a:round/>
            <a:headEnd len="lg" w="lg" type="none"/>
            <a:tailEnd len="lg" w="lg" type="diamond"/>
          </a:ln>
        </p:spPr>
      </p:cxnSp>
      <p:cxnSp>
        <p:nvCxnSpPr>
          <p:cNvPr id="478" name="Shape 478"/>
          <p:cNvCxnSpPr>
            <a:stCxn id="476" idx="1"/>
            <a:endCxn id="475" idx="3"/>
          </p:cNvCxnSpPr>
          <p:nvPr/>
        </p:nvCxnSpPr>
        <p:spPr>
          <a:xfrm rot="10800000">
            <a:off x="5464100" y="5089750"/>
            <a:ext cx="1293900" cy="0"/>
          </a:xfrm>
          <a:prstGeom prst="straightConnector1">
            <a:avLst/>
          </a:prstGeom>
          <a:noFill/>
          <a:ln cap="flat" cmpd="sng" w="38100">
            <a:solidFill>
              <a:schemeClr val="dk2"/>
            </a:solidFill>
            <a:prstDash val="solid"/>
            <a:round/>
            <a:headEnd len="lg" w="lg" type="none"/>
            <a:tailEnd len="lg" w="lg" type="diamond"/>
          </a:ln>
        </p:spPr>
      </p:cxnSp>
      <p:sp>
        <p:nvSpPr>
          <p:cNvPr id="479" name="Shape 479"/>
          <p:cNvSpPr/>
          <p:nvPr/>
        </p:nvSpPr>
        <p:spPr>
          <a:xfrm>
            <a:off x="601600" y="5803650"/>
            <a:ext cx="1784399"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Person</a:t>
            </a:r>
          </a:p>
        </p:txBody>
      </p:sp>
      <p:cxnSp>
        <p:nvCxnSpPr>
          <p:cNvPr id="480" name="Shape 480"/>
          <p:cNvCxnSpPr>
            <a:stCxn id="474" idx="2"/>
            <a:endCxn id="479" idx="0"/>
          </p:cNvCxnSpPr>
          <p:nvPr/>
        </p:nvCxnSpPr>
        <p:spPr>
          <a:xfrm>
            <a:off x="1493799" y="5420500"/>
            <a:ext cx="0" cy="383100"/>
          </a:xfrm>
          <a:prstGeom prst="straightConnector1">
            <a:avLst/>
          </a:prstGeom>
          <a:noFill/>
          <a:ln cap="flat" cmpd="sng" w="38100">
            <a:solidFill>
              <a:schemeClr val="dk2"/>
            </a:solidFill>
            <a:prstDash val="solid"/>
            <a:round/>
            <a:headEnd len="lg" w="lg" type="none"/>
            <a:tailEnd len="lg" w="lg" type="none"/>
          </a:ln>
        </p:spPr>
      </p:cxnSp>
      <p:sp>
        <p:nvSpPr>
          <p:cNvPr id="481" name="Shape 481"/>
          <p:cNvSpPr txBox="1"/>
          <p:nvPr/>
        </p:nvSpPr>
        <p:spPr>
          <a:xfrm>
            <a:off x="3102175" y="4759000"/>
            <a:ext cx="529200" cy="223800"/>
          </a:xfrm>
          <a:prstGeom prst="rect">
            <a:avLst/>
          </a:prstGeom>
          <a:noFill/>
          <a:ln>
            <a:noFill/>
          </a:ln>
        </p:spPr>
        <p:txBody>
          <a:bodyPr anchorCtr="0" anchor="t" bIns="91425" lIns="91425" rIns="91425" tIns="91425">
            <a:noAutofit/>
          </a:bodyPr>
          <a:lstStyle/>
          <a:p>
            <a:pPr lvl="0">
              <a:spcBef>
                <a:spcPts val="0"/>
              </a:spcBef>
              <a:buNone/>
            </a:pPr>
            <a:r>
              <a:rPr lang="en"/>
              <a:t>0..*</a:t>
            </a:r>
          </a:p>
        </p:txBody>
      </p:sp>
      <p:sp>
        <p:nvSpPr>
          <p:cNvPr id="482" name="Shape 482"/>
          <p:cNvSpPr txBox="1"/>
          <p:nvPr/>
        </p:nvSpPr>
        <p:spPr>
          <a:xfrm>
            <a:off x="6180375" y="4759000"/>
            <a:ext cx="529200" cy="223800"/>
          </a:xfrm>
          <a:prstGeom prst="rect">
            <a:avLst/>
          </a:prstGeom>
          <a:noFill/>
          <a:ln>
            <a:noFill/>
          </a:ln>
        </p:spPr>
        <p:txBody>
          <a:bodyPr anchorCtr="0" anchor="t" bIns="91425" lIns="91425" rIns="91425" tIns="91425">
            <a:noAutofit/>
          </a:bodyPr>
          <a:lstStyle/>
          <a:p>
            <a:pPr lvl="0" rtl="0">
              <a:spcBef>
                <a:spcPts val="0"/>
              </a:spcBef>
              <a:buNone/>
            </a:pPr>
            <a:r>
              <a:rPr lang="en"/>
              <a:t>0..*</a:t>
            </a:r>
          </a:p>
        </p:txBody>
      </p:sp>
      <p:sp>
        <p:nvSpPr>
          <p:cNvPr id="483" name="Shape 483"/>
          <p:cNvSpPr txBox="1"/>
          <p:nvPr/>
        </p:nvSpPr>
        <p:spPr>
          <a:xfrm>
            <a:off x="1570550" y="5500175"/>
            <a:ext cx="529200" cy="223800"/>
          </a:xfrm>
          <a:prstGeom prst="rect">
            <a:avLst/>
          </a:prstGeom>
          <a:noFill/>
          <a:ln>
            <a:noFill/>
          </a:ln>
        </p:spPr>
        <p:txBody>
          <a:bodyPr anchorCtr="0" anchor="t" bIns="91425" lIns="91425" rIns="91425" tIns="91425">
            <a:noAutofit/>
          </a:bodyPr>
          <a:lstStyle/>
          <a:p>
            <a:pPr lvl="0" rtl="0">
              <a:spcBef>
                <a:spcPts val="0"/>
              </a:spcBef>
              <a:buNone/>
            </a:pPr>
            <a:r>
              <a:rPr lang="en"/>
              <a:t>0..*</a:t>
            </a:r>
          </a:p>
        </p:txBody>
      </p:sp>
      <p:sp>
        <p:nvSpPr>
          <p:cNvPr id="484" name="Shape 48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35</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8" name="Shape 488"/>
        <p:cNvGrpSpPr/>
        <p:nvPr/>
      </p:nvGrpSpPr>
      <p:grpSpPr>
        <a:xfrm>
          <a:off x="0" y="0"/>
          <a:ext cx="0" cy="0"/>
          <a:chOff x="0" y="0"/>
          <a:chExt cx="0" cy="0"/>
        </a:xfrm>
      </p:grpSpPr>
      <p:sp>
        <p:nvSpPr>
          <p:cNvPr id="489" name="Shape 48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Inheritance</a:t>
            </a:r>
          </a:p>
        </p:txBody>
      </p:sp>
      <p:sp>
        <p:nvSpPr>
          <p:cNvPr id="490" name="Shape 490"/>
          <p:cNvSpPr txBox="1"/>
          <p:nvPr>
            <p:ph idx="1" type="body"/>
          </p:nvPr>
        </p:nvSpPr>
        <p:spPr>
          <a:xfrm>
            <a:off x="457200" y="1600200"/>
            <a:ext cx="4084500" cy="8898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The is-a association.</a:t>
            </a:r>
          </a:p>
          <a:p>
            <a:pPr indent="-381000" lvl="0" marL="457200" marR="0" rtl="0" algn="l">
              <a:lnSpc>
                <a:spcPct val="100000"/>
              </a:lnSpc>
              <a:spcBef>
                <a:spcPts val="600"/>
              </a:spcBef>
              <a:spcAft>
                <a:spcPts val="0"/>
              </a:spcAft>
              <a:buSzPct val="100000"/>
            </a:pPr>
            <a:r>
              <a:rPr lang="en" sz="2400"/>
              <a:t>Cards have many properties in common.</a:t>
            </a:r>
          </a:p>
          <a:p>
            <a:pPr indent="-381000" lvl="0" marL="457200" marR="0" rtl="0" algn="l">
              <a:lnSpc>
                <a:spcPct val="100000"/>
              </a:lnSpc>
              <a:spcBef>
                <a:spcPts val="600"/>
              </a:spcBef>
              <a:spcAft>
                <a:spcPts val="0"/>
              </a:spcAft>
              <a:buSzPct val="100000"/>
            </a:pPr>
            <a:r>
              <a:rPr lang="en" sz="2400"/>
              <a:t>Generalize the common properties as a base class.</a:t>
            </a:r>
          </a:p>
          <a:p>
            <a:pPr indent="-381000" lvl="0" marL="457200" marR="0" rtl="0" algn="l">
              <a:lnSpc>
                <a:spcPct val="100000"/>
              </a:lnSpc>
              <a:spcBef>
                <a:spcPts val="600"/>
              </a:spcBef>
              <a:spcAft>
                <a:spcPts val="0"/>
              </a:spcAft>
              <a:buSzPct val="100000"/>
            </a:pPr>
            <a:r>
              <a:rPr lang="en" sz="2400"/>
              <a:t>Let all card types inherit the common attributes and add their own (Drivers License is-a Card)</a:t>
            </a:r>
          </a:p>
          <a:p>
            <a:pPr lvl="0" rtl="0">
              <a:spcBef>
                <a:spcPts val="0"/>
              </a:spcBef>
              <a:buNone/>
            </a:pPr>
            <a:r>
              <a:t/>
            </a:r>
            <a:endParaRPr sz="2400"/>
          </a:p>
        </p:txBody>
      </p:sp>
      <p:sp>
        <p:nvSpPr>
          <p:cNvPr id="491" name="Shape 491"/>
          <p:cNvSpPr/>
          <p:nvPr/>
        </p:nvSpPr>
        <p:spPr>
          <a:xfrm>
            <a:off x="5676475" y="1639900"/>
            <a:ext cx="2125500" cy="2130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Card</a:t>
            </a:r>
          </a:p>
          <a:p>
            <a:pPr lvl="0" rtl="0" algn="ctr">
              <a:spcBef>
                <a:spcPts val="0"/>
              </a:spcBef>
              <a:buNone/>
            </a:pPr>
            <a:r>
              <a:t/>
            </a:r>
            <a:endParaRPr sz="1800"/>
          </a:p>
          <a:p>
            <a:pPr lvl="0" rtl="0" algn="ctr">
              <a:spcBef>
                <a:spcPts val="0"/>
              </a:spcBef>
              <a:buNone/>
            </a:pPr>
            <a:r>
              <a:rPr lang="en" sz="1800"/>
              <a:t>id-number: integer</a:t>
            </a:r>
          </a:p>
          <a:p>
            <a:pPr lvl="0" rtl="0" algn="ctr">
              <a:spcBef>
                <a:spcPts val="0"/>
              </a:spcBef>
              <a:buNone/>
            </a:pPr>
            <a:r>
              <a:rPr lang="en" sz="1800"/>
              <a:t>height: integer</a:t>
            </a:r>
          </a:p>
          <a:p>
            <a:pPr lvl="0" rtl="0" algn="ctr">
              <a:spcBef>
                <a:spcPts val="0"/>
              </a:spcBef>
              <a:buNone/>
            </a:pPr>
            <a:r>
              <a:rPr lang="en" sz="1800"/>
              <a:t>width: integer</a:t>
            </a:r>
          </a:p>
          <a:p>
            <a:pPr lvl="0" rtl="0" algn="ctr">
              <a:spcBef>
                <a:spcPts val="0"/>
              </a:spcBef>
              <a:buNone/>
            </a:pPr>
            <a:r>
              <a:t/>
            </a:r>
            <a:endParaRPr sz="1100"/>
          </a:p>
          <a:p>
            <a:pPr lvl="0" rtl="0" algn="ctr">
              <a:spcBef>
                <a:spcPts val="0"/>
              </a:spcBef>
              <a:buNone/>
            </a:pPr>
            <a:r>
              <a:rPr lang="en" sz="1800"/>
              <a:t>issue()</a:t>
            </a:r>
          </a:p>
          <a:p>
            <a:pPr lvl="0" rtl="0" algn="ctr">
              <a:spcBef>
                <a:spcPts val="0"/>
              </a:spcBef>
              <a:buNone/>
            </a:pPr>
            <a:r>
              <a:rPr lang="en" sz="1800"/>
              <a:t>revoke()</a:t>
            </a:r>
          </a:p>
        </p:txBody>
      </p:sp>
      <p:cxnSp>
        <p:nvCxnSpPr>
          <p:cNvPr id="492" name="Shape 492"/>
          <p:cNvCxnSpPr/>
          <p:nvPr/>
        </p:nvCxnSpPr>
        <p:spPr>
          <a:xfrm>
            <a:off x="5671073" y="2109150"/>
            <a:ext cx="2136299" cy="0"/>
          </a:xfrm>
          <a:prstGeom prst="straightConnector1">
            <a:avLst/>
          </a:prstGeom>
          <a:noFill/>
          <a:ln cap="flat" cmpd="sng" w="19050">
            <a:solidFill>
              <a:schemeClr val="dk2"/>
            </a:solidFill>
            <a:prstDash val="solid"/>
            <a:round/>
            <a:headEnd len="lg" w="lg" type="none"/>
            <a:tailEnd len="lg" w="lg" type="none"/>
          </a:ln>
        </p:spPr>
      </p:cxnSp>
      <p:cxnSp>
        <p:nvCxnSpPr>
          <p:cNvPr id="493" name="Shape 493"/>
          <p:cNvCxnSpPr/>
          <p:nvPr/>
        </p:nvCxnSpPr>
        <p:spPr>
          <a:xfrm>
            <a:off x="5671073" y="3174550"/>
            <a:ext cx="2136299" cy="0"/>
          </a:xfrm>
          <a:prstGeom prst="straightConnector1">
            <a:avLst/>
          </a:prstGeom>
          <a:noFill/>
          <a:ln cap="flat" cmpd="sng" w="19050">
            <a:solidFill>
              <a:schemeClr val="dk2"/>
            </a:solidFill>
            <a:prstDash val="solid"/>
            <a:round/>
            <a:headEnd len="lg" w="lg" type="none"/>
            <a:tailEnd len="lg" w="lg" type="none"/>
          </a:ln>
        </p:spPr>
      </p:cxnSp>
      <p:sp>
        <p:nvSpPr>
          <p:cNvPr id="494" name="Shape 494"/>
          <p:cNvSpPr/>
          <p:nvPr/>
        </p:nvSpPr>
        <p:spPr>
          <a:xfrm>
            <a:off x="4377477" y="4364450"/>
            <a:ext cx="1919100" cy="1927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Drivers Licence</a:t>
            </a:r>
          </a:p>
          <a:p>
            <a:pPr lvl="0" rtl="0" algn="ctr">
              <a:spcBef>
                <a:spcPts val="0"/>
              </a:spcBef>
              <a:buNone/>
            </a:pPr>
            <a:r>
              <a:t/>
            </a:r>
            <a:endParaRPr sz="1800"/>
          </a:p>
          <a:p>
            <a:pPr lvl="0" rtl="0" algn="ctr">
              <a:spcBef>
                <a:spcPts val="0"/>
              </a:spcBef>
              <a:buNone/>
            </a:pPr>
            <a:r>
              <a:rPr lang="en" sz="1800"/>
              <a:t>class: Vehicle</a:t>
            </a:r>
          </a:p>
          <a:p>
            <a:pPr lvl="0" rtl="0" algn="ctr">
              <a:spcBef>
                <a:spcPts val="0"/>
              </a:spcBef>
              <a:buNone/>
            </a:pPr>
            <a:r>
              <a:rPr lang="en" sz="1800"/>
              <a:t>issued: Date</a:t>
            </a:r>
          </a:p>
          <a:p>
            <a:pPr lvl="0" rtl="0" algn="ctr">
              <a:spcBef>
                <a:spcPts val="0"/>
              </a:spcBef>
              <a:buNone/>
            </a:pPr>
            <a:r>
              <a:rPr lang="en" sz="1800"/>
              <a:t>expires: Date</a:t>
            </a:r>
          </a:p>
          <a:p>
            <a:pPr lvl="0" rtl="0" algn="l">
              <a:spcBef>
                <a:spcPts val="0"/>
              </a:spcBef>
              <a:buNone/>
            </a:pPr>
            <a:r>
              <a:t/>
            </a:r>
            <a:endParaRPr sz="1100"/>
          </a:p>
          <a:p>
            <a:pPr lvl="0" rtl="0" algn="ctr">
              <a:spcBef>
                <a:spcPts val="0"/>
              </a:spcBef>
              <a:buNone/>
            </a:pPr>
            <a:r>
              <a:rPr lang="en" sz="1800"/>
              <a:t>renew()</a:t>
            </a:r>
          </a:p>
        </p:txBody>
      </p:sp>
      <p:cxnSp>
        <p:nvCxnSpPr>
          <p:cNvPr id="495" name="Shape 495"/>
          <p:cNvCxnSpPr/>
          <p:nvPr/>
        </p:nvCxnSpPr>
        <p:spPr>
          <a:xfrm>
            <a:off x="4372600" y="4833700"/>
            <a:ext cx="1929000" cy="0"/>
          </a:xfrm>
          <a:prstGeom prst="straightConnector1">
            <a:avLst/>
          </a:prstGeom>
          <a:noFill/>
          <a:ln cap="flat" cmpd="sng" w="19050">
            <a:solidFill>
              <a:schemeClr val="dk2"/>
            </a:solidFill>
            <a:prstDash val="solid"/>
            <a:round/>
            <a:headEnd len="lg" w="lg" type="none"/>
            <a:tailEnd len="lg" w="lg" type="none"/>
          </a:ln>
        </p:spPr>
      </p:cxnSp>
      <p:cxnSp>
        <p:nvCxnSpPr>
          <p:cNvPr id="496" name="Shape 496"/>
          <p:cNvCxnSpPr/>
          <p:nvPr/>
        </p:nvCxnSpPr>
        <p:spPr>
          <a:xfrm>
            <a:off x="4372600" y="5899100"/>
            <a:ext cx="1929000" cy="0"/>
          </a:xfrm>
          <a:prstGeom prst="straightConnector1">
            <a:avLst/>
          </a:prstGeom>
          <a:noFill/>
          <a:ln cap="flat" cmpd="sng" w="19050">
            <a:solidFill>
              <a:schemeClr val="dk2"/>
            </a:solidFill>
            <a:prstDash val="solid"/>
            <a:round/>
            <a:headEnd len="lg" w="lg" type="none"/>
            <a:tailEnd len="lg" w="lg" type="none"/>
          </a:ln>
        </p:spPr>
      </p:cxnSp>
      <p:sp>
        <p:nvSpPr>
          <p:cNvPr id="497" name="Shape 497"/>
          <p:cNvSpPr/>
          <p:nvPr/>
        </p:nvSpPr>
        <p:spPr>
          <a:xfrm>
            <a:off x="6772552" y="4364450"/>
            <a:ext cx="1909500" cy="1813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ID Card</a:t>
            </a:r>
          </a:p>
          <a:p>
            <a:pPr lvl="0" rtl="0" algn="l">
              <a:spcBef>
                <a:spcPts val="0"/>
              </a:spcBef>
              <a:buNone/>
            </a:pPr>
            <a:r>
              <a:t/>
            </a:r>
            <a:endParaRPr sz="1800"/>
          </a:p>
          <a:p>
            <a:pPr lvl="0" rtl="0" algn="ctr">
              <a:spcBef>
                <a:spcPts val="0"/>
              </a:spcBef>
              <a:buNone/>
            </a:pPr>
            <a:r>
              <a:rPr lang="en" sz="1800"/>
              <a:t>issued: Date</a:t>
            </a:r>
          </a:p>
          <a:p>
            <a:pPr lvl="0" rtl="0" algn="ctr">
              <a:spcBef>
                <a:spcPts val="0"/>
              </a:spcBef>
              <a:buNone/>
            </a:pPr>
            <a:r>
              <a:rPr lang="en" sz="1800"/>
              <a:t>expires: Date</a:t>
            </a:r>
          </a:p>
          <a:p>
            <a:pPr lvl="0" rtl="0" algn="l">
              <a:spcBef>
                <a:spcPts val="0"/>
              </a:spcBef>
              <a:buNone/>
            </a:pPr>
            <a:r>
              <a:t/>
            </a:r>
            <a:endParaRPr sz="1100"/>
          </a:p>
          <a:p>
            <a:pPr lvl="0" rtl="0" algn="ctr">
              <a:spcBef>
                <a:spcPts val="0"/>
              </a:spcBef>
              <a:buNone/>
            </a:pPr>
            <a:r>
              <a:rPr lang="en" sz="1800"/>
              <a:t>renew()</a:t>
            </a:r>
          </a:p>
        </p:txBody>
      </p:sp>
      <p:cxnSp>
        <p:nvCxnSpPr>
          <p:cNvPr id="498" name="Shape 498"/>
          <p:cNvCxnSpPr/>
          <p:nvPr/>
        </p:nvCxnSpPr>
        <p:spPr>
          <a:xfrm>
            <a:off x="6767700" y="4833700"/>
            <a:ext cx="1919100" cy="0"/>
          </a:xfrm>
          <a:prstGeom prst="straightConnector1">
            <a:avLst/>
          </a:prstGeom>
          <a:noFill/>
          <a:ln cap="flat" cmpd="sng" w="19050">
            <a:solidFill>
              <a:schemeClr val="dk2"/>
            </a:solidFill>
            <a:prstDash val="solid"/>
            <a:round/>
            <a:headEnd len="lg" w="lg" type="none"/>
            <a:tailEnd len="lg" w="lg" type="none"/>
          </a:ln>
        </p:spPr>
      </p:cxnSp>
      <p:cxnSp>
        <p:nvCxnSpPr>
          <p:cNvPr id="499" name="Shape 499"/>
          <p:cNvCxnSpPr/>
          <p:nvPr/>
        </p:nvCxnSpPr>
        <p:spPr>
          <a:xfrm>
            <a:off x="6767700" y="5784975"/>
            <a:ext cx="1919100" cy="0"/>
          </a:xfrm>
          <a:prstGeom prst="straightConnector1">
            <a:avLst/>
          </a:prstGeom>
          <a:noFill/>
          <a:ln cap="flat" cmpd="sng" w="19050">
            <a:solidFill>
              <a:schemeClr val="dk2"/>
            </a:solidFill>
            <a:prstDash val="solid"/>
            <a:round/>
            <a:headEnd len="lg" w="lg" type="none"/>
            <a:tailEnd len="lg" w="lg" type="none"/>
          </a:ln>
        </p:spPr>
      </p:cxnSp>
      <p:cxnSp>
        <p:nvCxnSpPr>
          <p:cNvPr id="500" name="Shape 500"/>
          <p:cNvCxnSpPr>
            <a:stCxn id="494" idx="0"/>
            <a:endCxn id="491" idx="2"/>
          </p:cNvCxnSpPr>
          <p:nvPr/>
        </p:nvCxnSpPr>
        <p:spPr>
          <a:xfrm flipH="1" rot="10800000">
            <a:off x="5337027" y="3770750"/>
            <a:ext cx="1402200" cy="593700"/>
          </a:xfrm>
          <a:prstGeom prst="straightConnector1">
            <a:avLst/>
          </a:prstGeom>
          <a:noFill/>
          <a:ln cap="flat" cmpd="sng" w="38100">
            <a:solidFill>
              <a:schemeClr val="dk2"/>
            </a:solidFill>
            <a:prstDash val="solid"/>
            <a:round/>
            <a:headEnd len="lg" w="lg" type="none"/>
            <a:tailEnd len="lg" w="lg" type="triangle"/>
          </a:ln>
        </p:spPr>
      </p:cxnSp>
      <p:cxnSp>
        <p:nvCxnSpPr>
          <p:cNvPr id="501" name="Shape 501"/>
          <p:cNvCxnSpPr>
            <a:stCxn id="497" idx="0"/>
            <a:endCxn id="491" idx="2"/>
          </p:cNvCxnSpPr>
          <p:nvPr/>
        </p:nvCxnSpPr>
        <p:spPr>
          <a:xfrm rot="10800000">
            <a:off x="6739102" y="3770750"/>
            <a:ext cx="988200" cy="593700"/>
          </a:xfrm>
          <a:prstGeom prst="straightConnector1">
            <a:avLst/>
          </a:prstGeom>
          <a:noFill/>
          <a:ln cap="flat" cmpd="sng" w="38100">
            <a:solidFill>
              <a:schemeClr val="dk2"/>
            </a:solidFill>
            <a:prstDash val="solid"/>
            <a:round/>
            <a:headEnd len="lg" w="lg" type="none"/>
            <a:tailEnd len="lg" w="lg" type="triangle"/>
          </a:ln>
        </p:spPr>
      </p:cxnSp>
      <p:sp>
        <p:nvSpPr>
          <p:cNvPr id="502" name="Shape 50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36</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6" name="Shape 506"/>
        <p:cNvGrpSpPr/>
        <p:nvPr/>
      </p:nvGrpSpPr>
      <p:grpSpPr>
        <a:xfrm>
          <a:off x="0" y="0"/>
          <a:ext cx="0" cy="0"/>
          <a:chOff x="0" y="0"/>
          <a:chExt cx="0" cy="0"/>
        </a:xfrm>
      </p:grpSpPr>
      <p:sp>
        <p:nvSpPr>
          <p:cNvPr id="507" name="Shape 50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Aggregation Versus Inheritance</a:t>
            </a:r>
          </a:p>
        </p:txBody>
      </p:sp>
      <p:sp>
        <p:nvSpPr>
          <p:cNvPr id="508" name="Shape 508"/>
          <p:cNvSpPr txBox="1"/>
          <p:nvPr>
            <p:ph idx="1" type="body"/>
          </p:nvPr>
        </p:nvSpPr>
        <p:spPr>
          <a:xfrm>
            <a:off x="457200" y="1600200"/>
            <a:ext cx="4751100" cy="8898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Do not confuse “is-a” (inheritance) with “is-part-of” (aggregation).</a:t>
            </a:r>
          </a:p>
          <a:p>
            <a:pPr indent="-381000" lvl="0" marL="457200" marR="0" rtl="0" algn="l">
              <a:lnSpc>
                <a:spcPct val="100000"/>
              </a:lnSpc>
              <a:spcBef>
                <a:spcPts val="600"/>
              </a:spcBef>
              <a:spcAft>
                <a:spcPts val="0"/>
              </a:spcAft>
              <a:buSzPct val="100000"/>
            </a:pPr>
            <a:r>
              <a:rPr lang="en" sz="2400"/>
              <a:t>Use inheritance for different special versions of a general concept.</a:t>
            </a:r>
          </a:p>
          <a:p>
            <a:pPr indent="-381000" lvl="0" marL="457200" marR="0" rtl="0" algn="l">
              <a:lnSpc>
                <a:spcPct val="100000"/>
              </a:lnSpc>
              <a:spcBef>
                <a:spcPts val="600"/>
              </a:spcBef>
              <a:spcAft>
                <a:spcPts val="0"/>
              </a:spcAft>
              <a:buSzPct val="100000"/>
            </a:pPr>
            <a:r>
              <a:rPr lang="en" sz="2400"/>
              <a:t>Use aggregation to indicate components of a whole. </a:t>
            </a:r>
          </a:p>
          <a:p>
            <a:pPr lvl="0" rtl="0">
              <a:spcBef>
                <a:spcPts val="0"/>
              </a:spcBef>
              <a:buNone/>
            </a:pPr>
            <a:r>
              <a:t/>
            </a:r>
            <a:endParaRPr sz="2400"/>
          </a:p>
        </p:txBody>
      </p:sp>
      <p:sp>
        <p:nvSpPr>
          <p:cNvPr id="509" name="Shape 509"/>
          <p:cNvSpPr/>
          <p:nvPr/>
        </p:nvSpPr>
        <p:spPr>
          <a:xfrm>
            <a:off x="5362175" y="2898575"/>
            <a:ext cx="1296900"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Car</a:t>
            </a:r>
          </a:p>
        </p:txBody>
      </p:sp>
      <p:sp>
        <p:nvSpPr>
          <p:cNvPr id="510" name="Shape 510"/>
          <p:cNvSpPr/>
          <p:nvPr/>
        </p:nvSpPr>
        <p:spPr>
          <a:xfrm>
            <a:off x="7278350" y="2043125"/>
            <a:ext cx="1296900"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Wheel</a:t>
            </a:r>
          </a:p>
        </p:txBody>
      </p:sp>
      <p:sp>
        <p:nvSpPr>
          <p:cNvPr id="511" name="Shape 511"/>
          <p:cNvSpPr/>
          <p:nvPr/>
        </p:nvSpPr>
        <p:spPr>
          <a:xfrm>
            <a:off x="7278350" y="2944000"/>
            <a:ext cx="1296900"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Body</a:t>
            </a:r>
          </a:p>
        </p:txBody>
      </p:sp>
      <p:sp>
        <p:nvSpPr>
          <p:cNvPr id="512" name="Shape 512"/>
          <p:cNvSpPr/>
          <p:nvPr/>
        </p:nvSpPr>
        <p:spPr>
          <a:xfrm>
            <a:off x="7278350" y="3849800"/>
            <a:ext cx="1296900"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Engine</a:t>
            </a:r>
          </a:p>
        </p:txBody>
      </p:sp>
      <p:cxnSp>
        <p:nvCxnSpPr>
          <p:cNvPr id="513" name="Shape 513"/>
          <p:cNvCxnSpPr>
            <a:stCxn id="509" idx="3"/>
            <a:endCxn id="510" idx="1"/>
          </p:cNvCxnSpPr>
          <p:nvPr/>
        </p:nvCxnSpPr>
        <p:spPr>
          <a:xfrm flipH="1" rot="10800000">
            <a:off x="6659075" y="2374025"/>
            <a:ext cx="619200" cy="855300"/>
          </a:xfrm>
          <a:prstGeom prst="straightConnector1">
            <a:avLst/>
          </a:prstGeom>
          <a:noFill/>
          <a:ln cap="flat" cmpd="sng" w="28575">
            <a:solidFill>
              <a:schemeClr val="dk2"/>
            </a:solidFill>
            <a:prstDash val="solid"/>
            <a:round/>
            <a:headEnd len="lg" w="lg" type="diamond"/>
            <a:tailEnd len="lg" w="lg" type="none"/>
          </a:ln>
        </p:spPr>
      </p:cxnSp>
      <p:cxnSp>
        <p:nvCxnSpPr>
          <p:cNvPr id="514" name="Shape 514"/>
          <p:cNvCxnSpPr>
            <a:stCxn id="511" idx="1"/>
            <a:endCxn id="509" idx="3"/>
          </p:cNvCxnSpPr>
          <p:nvPr/>
        </p:nvCxnSpPr>
        <p:spPr>
          <a:xfrm rot="10800000">
            <a:off x="6659150" y="3229450"/>
            <a:ext cx="619200" cy="45300"/>
          </a:xfrm>
          <a:prstGeom prst="straightConnector1">
            <a:avLst/>
          </a:prstGeom>
          <a:noFill/>
          <a:ln cap="flat" cmpd="sng" w="28575">
            <a:solidFill>
              <a:schemeClr val="dk2"/>
            </a:solidFill>
            <a:prstDash val="solid"/>
            <a:round/>
            <a:headEnd len="lg" w="lg" type="none"/>
            <a:tailEnd len="lg" w="lg" type="diamond"/>
          </a:ln>
        </p:spPr>
      </p:cxnSp>
      <p:cxnSp>
        <p:nvCxnSpPr>
          <p:cNvPr id="515" name="Shape 515"/>
          <p:cNvCxnSpPr>
            <a:stCxn id="512" idx="1"/>
            <a:endCxn id="509" idx="3"/>
          </p:cNvCxnSpPr>
          <p:nvPr/>
        </p:nvCxnSpPr>
        <p:spPr>
          <a:xfrm rot="10800000">
            <a:off x="6659150" y="3229250"/>
            <a:ext cx="619200" cy="951300"/>
          </a:xfrm>
          <a:prstGeom prst="straightConnector1">
            <a:avLst/>
          </a:prstGeom>
          <a:noFill/>
          <a:ln cap="flat" cmpd="sng" w="28575">
            <a:solidFill>
              <a:schemeClr val="dk2"/>
            </a:solidFill>
            <a:prstDash val="solid"/>
            <a:round/>
            <a:headEnd len="lg" w="lg" type="none"/>
            <a:tailEnd len="lg" w="lg" type="diamond"/>
          </a:ln>
        </p:spPr>
      </p:cxnSp>
      <p:sp>
        <p:nvSpPr>
          <p:cNvPr id="516" name="Shape 516"/>
          <p:cNvSpPr/>
          <p:nvPr/>
        </p:nvSpPr>
        <p:spPr>
          <a:xfrm>
            <a:off x="4781150" y="4462700"/>
            <a:ext cx="1296900"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Station Wagon</a:t>
            </a:r>
          </a:p>
        </p:txBody>
      </p:sp>
      <p:sp>
        <p:nvSpPr>
          <p:cNvPr id="517" name="Shape 517"/>
          <p:cNvSpPr/>
          <p:nvPr/>
        </p:nvSpPr>
        <p:spPr>
          <a:xfrm>
            <a:off x="6207200" y="5227225"/>
            <a:ext cx="1296900"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Compact</a:t>
            </a:r>
          </a:p>
        </p:txBody>
      </p:sp>
      <p:cxnSp>
        <p:nvCxnSpPr>
          <p:cNvPr id="518" name="Shape 518"/>
          <p:cNvCxnSpPr>
            <a:stCxn id="516" idx="0"/>
            <a:endCxn id="509" idx="2"/>
          </p:cNvCxnSpPr>
          <p:nvPr/>
        </p:nvCxnSpPr>
        <p:spPr>
          <a:xfrm flipH="1" rot="10800000">
            <a:off x="5429600" y="3560000"/>
            <a:ext cx="581100" cy="902700"/>
          </a:xfrm>
          <a:prstGeom prst="straightConnector1">
            <a:avLst/>
          </a:prstGeom>
          <a:noFill/>
          <a:ln cap="flat" cmpd="sng" w="28575">
            <a:solidFill>
              <a:schemeClr val="dk2"/>
            </a:solidFill>
            <a:prstDash val="solid"/>
            <a:round/>
            <a:headEnd len="lg" w="lg" type="none"/>
            <a:tailEnd len="lg" w="lg" type="triangle"/>
          </a:ln>
        </p:spPr>
      </p:cxnSp>
      <p:cxnSp>
        <p:nvCxnSpPr>
          <p:cNvPr id="519" name="Shape 519"/>
          <p:cNvCxnSpPr>
            <a:stCxn id="517" idx="0"/>
            <a:endCxn id="509" idx="2"/>
          </p:cNvCxnSpPr>
          <p:nvPr/>
        </p:nvCxnSpPr>
        <p:spPr>
          <a:xfrm rot="10800000">
            <a:off x="6010550" y="3560125"/>
            <a:ext cx="845100" cy="1667100"/>
          </a:xfrm>
          <a:prstGeom prst="straightConnector1">
            <a:avLst/>
          </a:prstGeom>
          <a:noFill/>
          <a:ln cap="flat" cmpd="sng" w="28575">
            <a:solidFill>
              <a:schemeClr val="dk2"/>
            </a:solidFill>
            <a:prstDash val="solid"/>
            <a:round/>
            <a:headEnd len="lg" w="lg" type="none"/>
            <a:tailEnd len="lg" w="lg" type="triangle"/>
          </a:ln>
        </p:spPr>
      </p:cxnSp>
      <p:sp>
        <p:nvSpPr>
          <p:cNvPr id="520" name="Shape 52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37</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4" name="Shape 524"/>
        <p:cNvGrpSpPr/>
        <p:nvPr/>
      </p:nvGrpSpPr>
      <p:grpSpPr>
        <a:xfrm>
          <a:off x="0" y="0"/>
          <a:ext cx="0" cy="0"/>
          <a:chOff x="0" y="0"/>
          <a:chExt cx="0" cy="0"/>
        </a:xfrm>
      </p:grpSpPr>
      <p:sp>
        <p:nvSpPr>
          <p:cNvPr id="525" name="Shape 52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a:t>
            </a:r>
          </a:p>
        </p:txBody>
      </p:sp>
      <p:pic>
        <p:nvPicPr>
          <p:cNvPr descr="Screenshot-1.png" id="526" name="Shape 526"/>
          <p:cNvPicPr preferRelativeResize="0"/>
          <p:nvPr/>
        </p:nvPicPr>
        <p:blipFill>
          <a:blip r:embed="rId3">
            <a:alphaModFix/>
          </a:blip>
          <a:stretch>
            <a:fillRect/>
          </a:stretch>
        </p:blipFill>
        <p:spPr>
          <a:xfrm>
            <a:off x="893512" y="1624875"/>
            <a:ext cx="7333988" cy="4889325"/>
          </a:xfrm>
          <a:prstGeom prst="rect">
            <a:avLst/>
          </a:prstGeom>
          <a:noFill/>
          <a:ln>
            <a:noFill/>
          </a:ln>
        </p:spPr>
      </p:pic>
      <p:sp>
        <p:nvSpPr>
          <p:cNvPr id="527" name="Shape 527"/>
          <p:cNvSpPr/>
          <p:nvPr/>
        </p:nvSpPr>
        <p:spPr>
          <a:xfrm>
            <a:off x="881900" y="1566650"/>
            <a:ext cx="1193100" cy="271499"/>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28" name="Shape 52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38</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2" name="Shape 532"/>
        <p:cNvGrpSpPr/>
        <p:nvPr/>
      </p:nvGrpSpPr>
      <p:grpSpPr>
        <a:xfrm>
          <a:off x="0" y="0"/>
          <a:ext cx="0" cy="0"/>
          <a:chOff x="0" y="0"/>
          <a:chExt cx="0" cy="0"/>
        </a:xfrm>
      </p:grpSpPr>
      <p:sp>
        <p:nvSpPr>
          <p:cNvPr id="533" name="Shape 53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Examples</a:t>
            </a:r>
          </a:p>
        </p:txBody>
      </p:sp>
      <p:sp>
        <p:nvSpPr>
          <p:cNvPr id="534" name="Shape 534"/>
          <p:cNvSpPr txBox="1"/>
          <p:nvPr>
            <p:ph idx="1" type="body"/>
          </p:nvPr>
        </p:nvSpPr>
        <p:spPr>
          <a:xfrm>
            <a:off x="457200" y="1600200"/>
            <a:ext cx="3994500" cy="46881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Draw a class diagram for a book chapter. </a:t>
            </a:r>
          </a:p>
          <a:p>
            <a:pPr lvl="0" marR="0" rtl="0" algn="l">
              <a:lnSpc>
                <a:spcPct val="100000"/>
              </a:lnSpc>
              <a:spcBef>
                <a:spcPts val="600"/>
              </a:spcBef>
              <a:spcAft>
                <a:spcPts val="0"/>
              </a:spcAft>
              <a:buNone/>
            </a:pPr>
            <a:r>
              <a:rPr lang="en" sz="2400"/>
              <a:t>A chapter comprises several sections, each of which comprises several paragraphs and/or figures. A paragraph comprises several sentences, each of which contains several words.</a:t>
            </a:r>
          </a:p>
          <a:p>
            <a:pPr lvl="0" rtl="0">
              <a:spcBef>
                <a:spcPts val="0"/>
              </a:spcBef>
              <a:buNone/>
            </a:pPr>
            <a:r>
              <a:t/>
            </a:r>
            <a:endParaRPr sz="2400"/>
          </a:p>
        </p:txBody>
      </p:sp>
      <p:sp>
        <p:nvSpPr>
          <p:cNvPr id="535" name="Shape 535"/>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a:spcBef>
                <a:spcPts val="0"/>
              </a:spcBef>
              <a:buNone/>
            </a:pPr>
            <a:r>
              <a:rPr lang="en" sz="2400"/>
              <a:t>Draw a class diagram (using inheritance) that captures two categories of a company’s customers: external customers, which are other companies buying goods from this company, and internal customers, which are the divisions of the company. </a:t>
            </a:r>
          </a:p>
        </p:txBody>
      </p:sp>
      <p:sp>
        <p:nvSpPr>
          <p:cNvPr id="536" name="Shape 53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39</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Solution</a:t>
            </a:r>
          </a:p>
        </p:txBody>
      </p:sp>
      <p:sp>
        <p:nvSpPr>
          <p:cNvPr id="65" name="Shape 6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b="1" lang="en">
                <a:solidFill>
                  <a:srgbClr val="6AA84F"/>
                </a:solidFill>
              </a:rPr>
              <a:t>Good:</a:t>
            </a:r>
            <a:r>
              <a:rPr lang="en"/>
              <a:t> Rigorous requirements and planning stages.</a:t>
            </a:r>
          </a:p>
          <a:p>
            <a:pPr indent="-228600" lvl="1" marL="914400" marR="0" rtl="0" algn="l">
              <a:lnSpc>
                <a:spcPct val="100000"/>
              </a:lnSpc>
              <a:spcBef>
                <a:spcPts val="600"/>
              </a:spcBef>
              <a:spcAft>
                <a:spcPts val="0"/>
              </a:spcAft>
            </a:pPr>
            <a:r>
              <a:rPr lang="en"/>
              <a:t>Make sure stakeholders and developers are on the same page.</a:t>
            </a:r>
          </a:p>
          <a:p>
            <a:pPr indent="-228600" lvl="0" marL="457200" marR="0" rtl="0" algn="l">
              <a:lnSpc>
                <a:spcPct val="100000"/>
              </a:lnSpc>
              <a:spcBef>
                <a:spcPts val="600"/>
              </a:spcBef>
              <a:spcAft>
                <a:spcPts val="0"/>
              </a:spcAft>
            </a:pPr>
            <a:r>
              <a:rPr b="1" lang="en">
                <a:solidFill>
                  <a:srgbClr val="0000FF"/>
                </a:solidFill>
              </a:rPr>
              <a:t>Better:</a:t>
            </a:r>
            <a:r>
              <a:rPr lang="en"/>
              <a:t> Structure the system to accommodate change.</a:t>
            </a:r>
          </a:p>
          <a:p>
            <a:pPr indent="-228600" lvl="1" marL="914400" marR="0" rtl="0" algn="l">
              <a:lnSpc>
                <a:spcPct val="100000"/>
              </a:lnSpc>
              <a:spcBef>
                <a:spcPts val="600"/>
              </a:spcBef>
              <a:spcAft>
                <a:spcPts val="0"/>
              </a:spcAft>
            </a:pPr>
            <a:r>
              <a:rPr lang="en"/>
              <a:t>Isolate parts that are likely to change.</a:t>
            </a:r>
          </a:p>
          <a:p>
            <a:pPr indent="-228600" lvl="1" marL="914400" marR="0" rtl="0" algn="l">
              <a:lnSpc>
                <a:spcPct val="100000"/>
              </a:lnSpc>
              <a:spcBef>
                <a:spcPts val="600"/>
              </a:spcBef>
              <a:spcAft>
                <a:spcPts val="0"/>
              </a:spcAft>
            </a:pPr>
            <a:r>
              <a:rPr lang="en"/>
              <a:t>Modularize so changes are contained.</a:t>
            </a:r>
          </a:p>
          <a:p>
            <a:pPr indent="-228600" lvl="1" marL="914400" marR="0" rtl="0" algn="l">
              <a:lnSpc>
                <a:spcPct val="100000"/>
              </a:lnSpc>
              <a:spcBef>
                <a:spcPts val="600"/>
              </a:spcBef>
              <a:spcAft>
                <a:spcPts val="0"/>
              </a:spcAft>
            </a:pPr>
            <a:r>
              <a:rPr lang="en"/>
              <a:t>Attempt to not compromise the system structure during change.</a:t>
            </a:r>
          </a:p>
          <a:p>
            <a:pPr indent="0" lvl="0" marL="0" marR="0" rtl="0" algn="l">
              <a:lnSpc>
                <a:spcPct val="100000"/>
              </a:lnSpc>
              <a:spcBef>
                <a:spcPts val="600"/>
              </a:spcBef>
              <a:spcAft>
                <a:spcPts val="0"/>
              </a:spcAft>
              <a:buNone/>
            </a:pPr>
            <a:r>
              <a:t/>
            </a:r>
            <a:endParaRPr/>
          </a:p>
        </p:txBody>
      </p:sp>
      <p:sp>
        <p:nvSpPr>
          <p:cNvPr id="66" name="Shape 6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0" name="Shape 540"/>
        <p:cNvGrpSpPr/>
        <p:nvPr/>
      </p:nvGrpSpPr>
      <p:grpSpPr>
        <a:xfrm>
          <a:off x="0" y="0"/>
          <a:ext cx="0" cy="0"/>
          <a:chOff x="0" y="0"/>
          <a:chExt cx="0" cy="0"/>
        </a:xfrm>
      </p:grpSpPr>
      <p:sp>
        <p:nvSpPr>
          <p:cNvPr id="541" name="Shape 54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Suggested Solution 1</a:t>
            </a:r>
          </a:p>
        </p:txBody>
      </p:sp>
      <p:sp>
        <p:nvSpPr>
          <p:cNvPr id="542" name="Shape 542"/>
          <p:cNvSpPr txBox="1"/>
          <p:nvPr>
            <p:ph idx="1" type="body"/>
          </p:nvPr>
        </p:nvSpPr>
        <p:spPr>
          <a:xfrm>
            <a:off x="457200" y="1600200"/>
            <a:ext cx="8229600" cy="2072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Draw a class diagram for a book chapter. </a:t>
            </a:r>
          </a:p>
          <a:p>
            <a:pPr lvl="0" marR="0" rtl="0" algn="l">
              <a:lnSpc>
                <a:spcPct val="100000"/>
              </a:lnSpc>
              <a:spcBef>
                <a:spcPts val="600"/>
              </a:spcBef>
              <a:spcAft>
                <a:spcPts val="0"/>
              </a:spcAft>
              <a:buNone/>
            </a:pPr>
            <a:r>
              <a:rPr lang="en" sz="2400"/>
              <a:t>A chapter comprises several sections, each of which comprises several paragraphs and/or figures. A paragraph comprises several sentences, each of which contains several words.</a:t>
            </a:r>
          </a:p>
          <a:p>
            <a:pPr lvl="0" rtl="0">
              <a:spcBef>
                <a:spcPts val="0"/>
              </a:spcBef>
              <a:buNone/>
            </a:pPr>
            <a:r>
              <a:t/>
            </a:r>
            <a:endParaRPr sz="2400"/>
          </a:p>
        </p:txBody>
      </p:sp>
      <p:sp>
        <p:nvSpPr>
          <p:cNvPr id="543" name="Shape 543"/>
          <p:cNvSpPr/>
          <p:nvPr/>
        </p:nvSpPr>
        <p:spPr>
          <a:xfrm>
            <a:off x="463500" y="3957375"/>
            <a:ext cx="1431900" cy="695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1800"/>
              <a:t>Chapter</a:t>
            </a:r>
          </a:p>
        </p:txBody>
      </p:sp>
      <p:sp>
        <p:nvSpPr>
          <p:cNvPr id="544" name="Shape 544"/>
          <p:cNvSpPr/>
          <p:nvPr/>
        </p:nvSpPr>
        <p:spPr>
          <a:xfrm>
            <a:off x="2805075" y="3957375"/>
            <a:ext cx="1431900" cy="695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Section</a:t>
            </a:r>
          </a:p>
        </p:txBody>
      </p:sp>
      <p:cxnSp>
        <p:nvCxnSpPr>
          <p:cNvPr id="545" name="Shape 545"/>
          <p:cNvCxnSpPr>
            <a:stCxn id="544" idx="1"/>
            <a:endCxn id="543" idx="3"/>
          </p:cNvCxnSpPr>
          <p:nvPr/>
        </p:nvCxnSpPr>
        <p:spPr>
          <a:xfrm rot="10800000">
            <a:off x="1895475" y="4304925"/>
            <a:ext cx="909600" cy="0"/>
          </a:xfrm>
          <a:prstGeom prst="straightConnector1">
            <a:avLst/>
          </a:prstGeom>
          <a:noFill/>
          <a:ln cap="flat" cmpd="sng" w="28575">
            <a:solidFill>
              <a:schemeClr val="dk2"/>
            </a:solidFill>
            <a:prstDash val="solid"/>
            <a:round/>
            <a:headEnd len="lg" w="lg" type="none"/>
            <a:tailEnd len="lg" w="lg" type="diamond"/>
          </a:ln>
        </p:spPr>
      </p:cxnSp>
      <p:sp>
        <p:nvSpPr>
          <p:cNvPr id="546" name="Shape 546"/>
          <p:cNvSpPr txBox="1"/>
          <p:nvPr/>
        </p:nvSpPr>
        <p:spPr>
          <a:xfrm>
            <a:off x="1895475" y="4393125"/>
            <a:ext cx="290400" cy="207600"/>
          </a:xfrm>
          <a:prstGeom prst="rect">
            <a:avLst/>
          </a:prstGeom>
          <a:noFill/>
          <a:ln>
            <a:noFill/>
          </a:ln>
        </p:spPr>
        <p:txBody>
          <a:bodyPr anchorCtr="0" anchor="t" bIns="91425" lIns="91425" rIns="91425" tIns="91425">
            <a:noAutofit/>
          </a:bodyPr>
          <a:lstStyle/>
          <a:p>
            <a:pPr lvl="0">
              <a:spcBef>
                <a:spcPts val="0"/>
              </a:spcBef>
              <a:buNone/>
            </a:pPr>
            <a:r>
              <a:rPr lang="en"/>
              <a:t>1</a:t>
            </a:r>
          </a:p>
        </p:txBody>
      </p:sp>
      <p:sp>
        <p:nvSpPr>
          <p:cNvPr id="547" name="Shape 547"/>
          <p:cNvSpPr txBox="1"/>
          <p:nvPr/>
        </p:nvSpPr>
        <p:spPr>
          <a:xfrm>
            <a:off x="2351775" y="4393125"/>
            <a:ext cx="453300" cy="207600"/>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548" name="Shape 548"/>
          <p:cNvSpPr/>
          <p:nvPr/>
        </p:nvSpPr>
        <p:spPr>
          <a:xfrm>
            <a:off x="5146575" y="3957375"/>
            <a:ext cx="1431900" cy="695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Component</a:t>
            </a:r>
          </a:p>
        </p:txBody>
      </p:sp>
      <p:cxnSp>
        <p:nvCxnSpPr>
          <p:cNvPr id="549" name="Shape 549"/>
          <p:cNvCxnSpPr>
            <a:stCxn id="548" idx="1"/>
            <a:endCxn id="550" idx="3"/>
          </p:cNvCxnSpPr>
          <p:nvPr/>
        </p:nvCxnSpPr>
        <p:spPr>
          <a:xfrm rot="10800000">
            <a:off x="4236975" y="4304925"/>
            <a:ext cx="909600" cy="0"/>
          </a:xfrm>
          <a:prstGeom prst="straightConnector1">
            <a:avLst/>
          </a:prstGeom>
          <a:noFill/>
          <a:ln cap="flat" cmpd="sng" w="28575">
            <a:solidFill>
              <a:schemeClr val="dk2"/>
            </a:solidFill>
            <a:prstDash val="solid"/>
            <a:round/>
            <a:headEnd len="lg" w="lg" type="none"/>
            <a:tailEnd len="lg" w="lg" type="diamond"/>
          </a:ln>
        </p:spPr>
      </p:cxnSp>
      <p:sp>
        <p:nvSpPr>
          <p:cNvPr id="551" name="Shape 551"/>
          <p:cNvSpPr txBox="1"/>
          <p:nvPr/>
        </p:nvSpPr>
        <p:spPr>
          <a:xfrm>
            <a:off x="4236975" y="4393125"/>
            <a:ext cx="290400" cy="207600"/>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552" name="Shape 552"/>
          <p:cNvSpPr txBox="1"/>
          <p:nvPr/>
        </p:nvSpPr>
        <p:spPr>
          <a:xfrm>
            <a:off x="4693275" y="4393125"/>
            <a:ext cx="453300" cy="207600"/>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553" name="Shape 553"/>
          <p:cNvSpPr/>
          <p:nvPr/>
        </p:nvSpPr>
        <p:spPr>
          <a:xfrm>
            <a:off x="5146575" y="5212062"/>
            <a:ext cx="1431900" cy="695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Paragraph</a:t>
            </a:r>
          </a:p>
        </p:txBody>
      </p:sp>
      <p:sp>
        <p:nvSpPr>
          <p:cNvPr id="554" name="Shape 554"/>
          <p:cNvSpPr/>
          <p:nvPr/>
        </p:nvSpPr>
        <p:spPr>
          <a:xfrm>
            <a:off x="7028400" y="5212075"/>
            <a:ext cx="1431900" cy="695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Picture</a:t>
            </a:r>
          </a:p>
        </p:txBody>
      </p:sp>
      <p:cxnSp>
        <p:nvCxnSpPr>
          <p:cNvPr id="555" name="Shape 555"/>
          <p:cNvCxnSpPr>
            <a:stCxn id="553" idx="0"/>
            <a:endCxn id="548" idx="2"/>
          </p:cNvCxnSpPr>
          <p:nvPr/>
        </p:nvCxnSpPr>
        <p:spPr>
          <a:xfrm rot="10800000">
            <a:off x="5862525" y="4652562"/>
            <a:ext cx="0" cy="559500"/>
          </a:xfrm>
          <a:prstGeom prst="straightConnector1">
            <a:avLst/>
          </a:prstGeom>
          <a:noFill/>
          <a:ln cap="flat" cmpd="sng" w="28575">
            <a:solidFill>
              <a:schemeClr val="dk2"/>
            </a:solidFill>
            <a:prstDash val="solid"/>
            <a:round/>
            <a:headEnd len="lg" w="lg" type="none"/>
            <a:tailEnd len="lg" w="lg" type="triangle"/>
          </a:ln>
        </p:spPr>
      </p:cxnSp>
      <p:cxnSp>
        <p:nvCxnSpPr>
          <p:cNvPr id="556" name="Shape 556"/>
          <p:cNvCxnSpPr>
            <a:stCxn id="554" idx="0"/>
          </p:cNvCxnSpPr>
          <p:nvPr/>
        </p:nvCxnSpPr>
        <p:spPr>
          <a:xfrm rot="10800000">
            <a:off x="6107550" y="4704475"/>
            <a:ext cx="1636800" cy="507600"/>
          </a:xfrm>
          <a:prstGeom prst="straightConnector1">
            <a:avLst/>
          </a:prstGeom>
          <a:noFill/>
          <a:ln cap="flat" cmpd="sng" w="28575">
            <a:solidFill>
              <a:schemeClr val="dk2"/>
            </a:solidFill>
            <a:prstDash val="solid"/>
            <a:round/>
            <a:headEnd len="lg" w="lg" type="none"/>
            <a:tailEnd len="lg" w="lg" type="triangle"/>
          </a:ln>
        </p:spPr>
      </p:cxnSp>
      <p:sp>
        <p:nvSpPr>
          <p:cNvPr id="557" name="Shape 557"/>
          <p:cNvSpPr/>
          <p:nvPr/>
        </p:nvSpPr>
        <p:spPr>
          <a:xfrm>
            <a:off x="2805075" y="5212062"/>
            <a:ext cx="1431900" cy="695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Sentence</a:t>
            </a:r>
          </a:p>
        </p:txBody>
      </p:sp>
      <p:cxnSp>
        <p:nvCxnSpPr>
          <p:cNvPr id="558" name="Shape 558"/>
          <p:cNvCxnSpPr>
            <a:stCxn id="557" idx="3"/>
            <a:endCxn id="553" idx="1"/>
          </p:cNvCxnSpPr>
          <p:nvPr/>
        </p:nvCxnSpPr>
        <p:spPr>
          <a:xfrm>
            <a:off x="4236975" y="5559612"/>
            <a:ext cx="909600" cy="0"/>
          </a:xfrm>
          <a:prstGeom prst="straightConnector1">
            <a:avLst/>
          </a:prstGeom>
          <a:noFill/>
          <a:ln cap="flat" cmpd="sng" w="28575">
            <a:solidFill>
              <a:schemeClr val="dk2"/>
            </a:solidFill>
            <a:prstDash val="solid"/>
            <a:round/>
            <a:headEnd len="lg" w="lg" type="none"/>
            <a:tailEnd len="lg" w="lg" type="diamond"/>
          </a:ln>
        </p:spPr>
      </p:cxnSp>
      <p:sp>
        <p:nvSpPr>
          <p:cNvPr id="559" name="Shape 559"/>
          <p:cNvSpPr txBox="1"/>
          <p:nvPr/>
        </p:nvSpPr>
        <p:spPr>
          <a:xfrm>
            <a:off x="4243350" y="5634925"/>
            <a:ext cx="453300" cy="207600"/>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560" name="Shape 560"/>
          <p:cNvSpPr txBox="1"/>
          <p:nvPr/>
        </p:nvSpPr>
        <p:spPr>
          <a:xfrm>
            <a:off x="4776400" y="5634925"/>
            <a:ext cx="290400" cy="207600"/>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561" name="Shape 561"/>
          <p:cNvSpPr/>
          <p:nvPr/>
        </p:nvSpPr>
        <p:spPr>
          <a:xfrm>
            <a:off x="457200" y="5212050"/>
            <a:ext cx="1431900" cy="695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Word</a:t>
            </a:r>
          </a:p>
        </p:txBody>
      </p:sp>
      <p:cxnSp>
        <p:nvCxnSpPr>
          <p:cNvPr id="562" name="Shape 562"/>
          <p:cNvCxnSpPr>
            <a:stCxn id="561" idx="3"/>
            <a:endCxn id="563" idx="1"/>
          </p:cNvCxnSpPr>
          <p:nvPr/>
        </p:nvCxnSpPr>
        <p:spPr>
          <a:xfrm>
            <a:off x="1889100" y="5559600"/>
            <a:ext cx="909600" cy="0"/>
          </a:xfrm>
          <a:prstGeom prst="straightConnector1">
            <a:avLst/>
          </a:prstGeom>
          <a:noFill/>
          <a:ln cap="flat" cmpd="sng" w="28575">
            <a:solidFill>
              <a:schemeClr val="dk2"/>
            </a:solidFill>
            <a:prstDash val="solid"/>
            <a:round/>
            <a:headEnd len="lg" w="lg" type="none"/>
            <a:tailEnd len="lg" w="lg" type="diamond"/>
          </a:ln>
        </p:spPr>
      </p:cxnSp>
      <p:sp>
        <p:nvSpPr>
          <p:cNvPr id="564" name="Shape 564"/>
          <p:cNvSpPr txBox="1"/>
          <p:nvPr/>
        </p:nvSpPr>
        <p:spPr>
          <a:xfrm>
            <a:off x="1895475" y="5634912"/>
            <a:ext cx="453300" cy="207600"/>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565" name="Shape 565"/>
          <p:cNvSpPr txBox="1"/>
          <p:nvPr/>
        </p:nvSpPr>
        <p:spPr>
          <a:xfrm>
            <a:off x="2428525" y="5634912"/>
            <a:ext cx="290400" cy="207600"/>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566" name="Shape 56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40</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0" name="Shape 570"/>
        <p:cNvGrpSpPr/>
        <p:nvPr/>
      </p:nvGrpSpPr>
      <p:grpSpPr>
        <a:xfrm>
          <a:off x="0" y="0"/>
          <a:ext cx="0" cy="0"/>
          <a:chOff x="0" y="0"/>
          <a:chExt cx="0" cy="0"/>
        </a:xfrm>
      </p:grpSpPr>
      <p:sp>
        <p:nvSpPr>
          <p:cNvPr id="571" name="Shape 57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Suggested Solution 2</a:t>
            </a:r>
          </a:p>
        </p:txBody>
      </p:sp>
      <p:sp>
        <p:nvSpPr>
          <p:cNvPr id="572" name="Shape 572"/>
          <p:cNvSpPr txBox="1"/>
          <p:nvPr>
            <p:ph idx="4294967295" type="body"/>
          </p:nvPr>
        </p:nvSpPr>
        <p:spPr>
          <a:xfrm>
            <a:off x="457175" y="1600200"/>
            <a:ext cx="8133000" cy="2207400"/>
          </a:xfrm>
          <a:prstGeom prst="rect">
            <a:avLst/>
          </a:prstGeom>
        </p:spPr>
        <p:txBody>
          <a:bodyPr anchorCtr="0" anchor="t" bIns="91425" lIns="91425" rIns="91425" tIns="91425">
            <a:noAutofit/>
          </a:bodyPr>
          <a:lstStyle/>
          <a:p>
            <a:pPr lvl="0" rtl="0">
              <a:spcBef>
                <a:spcPts val="0"/>
              </a:spcBef>
              <a:buNone/>
            </a:pPr>
            <a:r>
              <a:rPr lang="en" sz="2400"/>
              <a:t>Draw a class diagram (using inheritance) that captures two categories of a company’s customers: external customers, which are other companies buying goods from this company, and internal customers, which are the divisions of the company. </a:t>
            </a:r>
          </a:p>
        </p:txBody>
      </p:sp>
      <p:sp>
        <p:nvSpPr>
          <p:cNvPr id="573" name="Shape 573"/>
          <p:cNvSpPr/>
          <p:nvPr/>
        </p:nvSpPr>
        <p:spPr>
          <a:xfrm>
            <a:off x="6038350" y="5160900"/>
            <a:ext cx="1431899" cy="695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Customer</a:t>
            </a:r>
          </a:p>
        </p:txBody>
      </p:sp>
      <p:sp>
        <p:nvSpPr>
          <p:cNvPr id="574" name="Shape 574"/>
          <p:cNvSpPr/>
          <p:nvPr/>
        </p:nvSpPr>
        <p:spPr>
          <a:xfrm>
            <a:off x="3593750" y="5160900"/>
            <a:ext cx="1431899" cy="695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Internal Customer</a:t>
            </a:r>
          </a:p>
        </p:txBody>
      </p:sp>
      <p:sp>
        <p:nvSpPr>
          <p:cNvPr id="575" name="Shape 575"/>
          <p:cNvSpPr/>
          <p:nvPr/>
        </p:nvSpPr>
        <p:spPr>
          <a:xfrm>
            <a:off x="1318375" y="5160900"/>
            <a:ext cx="1431899" cy="695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Corporate Division</a:t>
            </a:r>
          </a:p>
        </p:txBody>
      </p:sp>
      <p:sp>
        <p:nvSpPr>
          <p:cNvPr id="576" name="Shape 576"/>
          <p:cNvSpPr/>
          <p:nvPr/>
        </p:nvSpPr>
        <p:spPr>
          <a:xfrm>
            <a:off x="2321525" y="3807600"/>
            <a:ext cx="1431899" cy="695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Company</a:t>
            </a:r>
          </a:p>
        </p:txBody>
      </p:sp>
      <p:cxnSp>
        <p:nvCxnSpPr>
          <p:cNvPr id="577" name="Shape 577"/>
          <p:cNvCxnSpPr>
            <a:stCxn id="575" idx="0"/>
            <a:endCxn id="576" idx="1"/>
          </p:cNvCxnSpPr>
          <p:nvPr/>
        </p:nvCxnSpPr>
        <p:spPr>
          <a:xfrm flipH="1" rot="10800000">
            <a:off x="2034324" y="4155300"/>
            <a:ext cx="287100" cy="1005600"/>
          </a:xfrm>
          <a:prstGeom prst="straightConnector1">
            <a:avLst/>
          </a:prstGeom>
          <a:noFill/>
          <a:ln cap="flat" cmpd="sng" w="28575">
            <a:solidFill>
              <a:schemeClr val="dk2"/>
            </a:solidFill>
            <a:prstDash val="solid"/>
            <a:round/>
            <a:headEnd len="lg" w="lg" type="none"/>
            <a:tailEnd len="lg" w="lg" type="diamond"/>
          </a:ln>
        </p:spPr>
      </p:cxnSp>
      <p:cxnSp>
        <p:nvCxnSpPr>
          <p:cNvPr id="578" name="Shape 578"/>
          <p:cNvCxnSpPr>
            <a:stCxn id="574" idx="1"/>
            <a:endCxn id="575" idx="3"/>
          </p:cNvCxnSpPr>
          <p:nvPr/>
        </p:nvCxnSpPr>
        <p:spPr>
          <a:xfrm rot="10800000">
            <a:off x="2750150" y="5508450"/>
            <a:ext cx="843600" cy="0"/>
          </a:xfrm>
          <a:prstGeom prst="straightConnector1">
            <a:avLst/>
          </a:prstGeom>
          <a:noFill/>
          <a:ln cap="flat" cmpd="sng" w="28575">
            <a:solidFill>
              <a:schemeClr val="dk2"/>
            </a:solidFill>
            <a:prstDash val="solid"/>
            <a:round/>
            <a:headEnd len="lg" w="lg" type="none"/>
            <a:tailEnd len="lg" w="lg" type="triangle"/>
          </a:ln>
        </p:spPr>
      </p:cxnSp>
      <p:cxnSp>
        <p:nvCxnSpPr>
          <p:cNvPr id="579" name="Shape 579"/>
          <p:cNvCxnSpPr>
            <a:stCxn id="574" idx="3"/>
            <a:endCxn id="573" idx="1"/>
          </p:cNvCxnSpPr>
          <p:nvPr/>
        </p:nvCxnSpPr>
        <p:spPr>
          <a:xfrm>
            <a:off x="5025649" y="5508450"/>
            <a:ext cx="1012800" cy="0"/>
          </a:xfrm>
          <a:prstGeom prst="straightConnector1">
            <a:avLst/>
          </a:prstGeom>
          <a:noFill/>
          <a:ln cap="flat" cmpd="sng" w="28575">
            <a:solidFill>
              <a:schemeClr val="dk2"/>
            </a:solidFill>
            <a:prstDash val="solid"/>
            <a:round/>
            <a:headEnd len="lg" w="lg" type="none"/>
            <a:tailEnd len="lg" w="lg" type="triangle"/>
          </a:ln>
        </p:spPr>
      </p:cxnSp>
      <p:sp>
        <p:nvSpPr>
          <p:cNvPr id="580" name="Shape 580"/>
          <p:cNvSpPr/>
          <p:nvPr/>
        </p:nvSpPr>
        <p:spPr>
          <a:xfrm>
            <a:off x="4816100" y="3807600"/>
            <a:ext cx="1431899" cy="695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External Customer</a:t>
            </a:r>
          </a:p>
        </p:txBody>
      </p:sp>
      <p:cxnSp>
        <p:nvCxnSpPr>
          <p:cNvPr id="581" name="Shape 581"/>
          <p:cNvCxnSpPr>
            <a:stCxn id="580" idx="1"/>
            <a:endCxn id="576" idx="3"/>
          </p:cNvCxnSpPr>
          <p:nvPr/>
        </p:nvCxnSpPr>
        <p:spPr>
          <a:xfrm rot="10800000">
            <a:off x="3753500" y="4155150"/>
            <a:ext cx="1062600" cy="0"/>
          </a:xfrm>
          <a:prstGeom prst="straightConnector1">
            <a:avLst/>
          </a:prstGeom>
          <a:noFill/>
          <a:ln cap="flat" cmpd="sng" w="28575">
            <a:solidFill>
              <a:schemeClr val="dk2"/>
            </a:solidFill>
            <a:prstDash val="solid"/>
            <a:round/>
            <a:headEnd len="lg" w="lg" type="none"/>
            <a:tailEnd len="lg" w="lg" type="triangle"/>
          </a:ln>
        </p:spPr>
      </p:cxnSp>
      <p:cxnSp>
        <p:nvCxnSpPr>
          <p:cNvPr id="582" name="Shape 582"/>
          <p:cNvCxnSpPr>
            <a:stCxn id="580" idx="2"/>
            <a:endCxn id="573" idx="0"/>
          </p:cNvCxnSpPr>
          <p:nvPr/>
        </p:nvCxnSpPr>
        <p:spPr>
          <a:xfrm>
            <a:off x="5532049" y="4502700"/>
            <a:ext cx="1222200" cy="658200"/>
          </a:xfrm>
          <a:prstGeom prst="straightConnector1">
            <a:avLst/>
          </a:prstGeom>
          <a:noFill/>
          <a:ln cap="flat" cmpd="sng" w="28575">
            <a:solidFill>
              <a:schemeClr val="dk2"/>
            </a:solidFill>
            <a:prstDash val="solid"/>
            <a:round/>
            <a:headEnd len="lg" w="lg" type="none"/>
            <a:tailEnd len="lg" w="lg" type="triangle"/>
          </a:ln>
        </p:spPr>
      </p:cxnSp>
      <p:sp>
        <p:nvSpPr>
          <p:cNvPr id="583" name="Shape 58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41</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7" name="Shape 587"/>
        <p:cNvGrpSpPr/>
        <p:nvPr/>
      </p:nvGrpSpPr>
      <p:grpSpPr>
        <a:xfrm>
          <a:off x="0" y="0"/>
          <a:ext cx="0" cy="0"/>
          <a:chOff x="0" y="0"/>
          <a:chExt cx="0" cy="0"/>
        </a:xfrm>
      </p:grpSpPr>
      <p:sp>
        <p:nvSpPr>
          <p:cNvPr id="588" name="Shape 58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589" name="Shape 58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An object is an entity in the problem domain.</a:t>
            </a:r>
          </a:p>
          <a:p>
            <a:pPr indent="-228600" lvl="0" marL="457200" marR="0" rtl="0" algn="l">
              <a:lnSpc>
                <a:spcPct val="100000"/>
              </a:lnSpc>
              <a:spcBef>
                <a:spcPts val="600"/>
              </a:spcBef>
              <a:spcAft>
                <a:spcPts val="0"/>
              </a:spcAft>
            </a:pPr>
            <a:r>
              <a:rPr lang="en"/>
              <a:t>An object is an instantiation of a class (a type of object).</a:t>
            </a:r>
          </a:p>
          <a:p>
            <a:pPr indent="-228600" lvl="0" marL="457200" marR="0" rtl="0" algn="l">
              <a:lnSpc>
                <a:spcPct val="100000"/>
              </a:lnSpc>
              <a:spcBef>
                <a:spcPts val="600"/>
              </a:spcBef>
              <a:spcAft>
                <a:spcPts val="0"/>
              </a:spcAft>
            </a:pPr>
            <a:r>
              <a:rPr lang="en"/>
              <a:t>Classes have attributes and operations.</a:t>
            </a:r>
          </a:p>
          <a:p>
            <a:pPr indent="-228600" lvl="0" marL="457200" marR="0" rtl="0" algn="l">
              <a:lnSpc>
                <a:spcPct val="100000"/>
              </a:lnSpc>
              <a:spcBef>
                <a:spcPts val="600"/>
              </a:spcBef>
              <a:spcAft>
                <a:spcPts val="0"/>
              </a:spcAft>
            </a:pPr>
            <a:r>
              <a:rPr lang="en"/>
              <a:t>Classes are related through associations:</a:t>
            </a:r>
          </a:p>
          <a:p>
            <a:pPr indent="-228600" lvl="1" marL="914400" marR="0" rtl="0" algn="l">
              <a:lnSpc>
                <a:spcPct val="100000"/>
              </a:lnSpc>
              <a:spcBef>
                <a:spcPts val="600"/>
              </a:spcBef>
              <a:spcAft>
                <a:spcPts val="0"/>
              </a:spcAft>
            </a:pPr>
            <a:r>
              <a:rPr lang="en"/>
              <a:t>Regular association, aggregation, composition, inheritance</a:t>
            </a:r>
          </a:p>
          <a:p>
            <a:pPr indent="-228600" lvl="0" marL="457200" marR="0" rtl="0" algn="l">
              <a:lnSpc>
                <a:spcPct val="100000"/>
              </a:lnSpc>
              <a:spcBef>
                <a:spcPts val="600"/>
              </a:spcBef>
              <a:spcAft>
                <a:spcPts val="0"/>
              </a:spcAft>
            </a:pPr>
            <a:r>
              <a:rPr lang="en"/>
              <a:t>Associations have multiplicity and may have direction.</a:t>
            </a:r>
          </a:p>
        </p:txBody>
      </p:sp>
      <p:sp>
        <p:nvSpPr>
          <p:cNvPr id="590" name="Shape 5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42</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4" name="Shape 594"/>
        <p:cNvGrpSpPr/>
        <p:nvPr/>
      </p:nvGrpSpPr>
      <p:grpSpPr>
        <a:xfrm>
          <a:off x="0" y="0"/>
          <a:ext cx="0" cy="0"/>
          <a:chOff x="0" y="0"/>
          <a:chExt cx="0" cy="0"/>
        </a:xfrm>
      </p:grpSpPr>
      <p:sp>
        <p:nvSpPr>
          <p:cNvPr id="595" name="Shape 59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596" name="Shape 59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Coming up with the classes and associations.</a:t>
            </a:r>
          </a:p>
          <a:p>
            <a:pPr indent="-228600" lvl="0" marL="457200" marR="0" rtl="0" algn="l">
              <a:lnSpc>
                <a:spcPct val="100000"/>
              </a:lnSpc>
              <a:spcBef>
                <a:spcPts val="600"/>
              </a:spcBef>
              <a:spcAft>
                <a:spcPts val="0"/>
              </a:spcAft>
            </a:pPr>
            <a:r>
              <a:rPr lang="en"/>
              <a:t>Reading:</a:t>
            </a:r>
          </a:p>
          <a:p>
            <a:pPr indent="-228600" lvl="1" marL="914400" marR="0" rtl="0" algn="l">
              <a:lnSpc>
                <a:spcPct val="100000"/>
              </a:lnSpc>
              <a:spcBef>
                <a:spcPts val="600"/>
              </a:spcBef>
              <a:spcAft>
                <a:spcPts val="0"/>
              </a:spcAft>
            </a:pPr>
            <a:r>
              <a:rPr lang="en"/>
              <a:t>Sommerville, chapter 7</a:t>
            </a:r>
          </a:p>
          <a:p>
            <a:pPr indent="-228600" lvl="1" marL="914400" marR="0" rtl="0" algn="l">
              <a:lnSpc>
                <a:spcPct val="100000"/>
              </a:lnSpc>
              <a:spcBef>
                <a:spcPts val="600"/>
              </a:spcBef>
              <a:spcAft>
                <a:spcPts val="0"/>
              </a:spcAft>
            </a:pPr>
            <a:r>
              <a:rPr lang="en"/>
              <a:t>Fowler UML, chapter 3 and 5</a:t>
            </a:r>
          </a:p>
        </p:txBody>
      </p:sp>
      <p:sp>
        <p:nvSpPr>
          <p:cNvPr id="597" name="Shape 59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43</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Object-Oriented Solution</a:t>
            </a:r>
          </a:p>
        </p:txBody>
      </p:sp>
      <p:sp>
        <p:nvSpPr>
          <p:cNvPr id="72" name="Shape 7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The problem domain is relatively consistent.</a:t>
            </a:r>
          </a:p>
          <a:p>
            <a:pPr indent="-228600" lvl="0" marL="457200" marR="0" rtl="0" algn="l">
              <a:lnSpc>
                <a:spcPct val="100000"/>
              </a:lnSpc>
              <a:spcBef>
                <a:spcPts val="600"/>
              </a:spcBef>
              <a:spcAft>
                <a:spcPts val="0"/>
              </a:spcAft>
            </a:pPr>
            <a:r>
              <a:rPr lang="en"/>
              <a:t>Creating ID Cards</a:t>
            </a:r>
          </a:p>
          <a:p>
            <a:pPr indent="-228600" lvl="1" marL="914400" marR="0" rtl="0" algn="l">
              <a:lnSpc>
                <a:spcPct val="100000"/>
              </a:lnSpc>
              <a:spcBef>
                <a:spcPts val="600"/>
              </a:spcBef>
              <a:spcAft>
                <a:spcPts val="0"/>
              </a:spcAft>
            </a:pPr>
            <a:r>
              <a:rPr lang="en"/>
              <a:t>Assemble data based on selected options, place in correct position on card layout.</a:t>
            </a:r>
          </a:p>
          <a:p>
            <a:pPr indent="-228600" lvl="0" marL="457200" marR="0" rtl="0" algn="l">
              <a:lnSpc>
                <a:spcPct val="100000"/>
              </a:lnSpc>
              <a:spcBef>
                <a:spcPts val="600"/>
              </a:spcBef>
              <a:spcAft>
                <a:spcPts val="0"/>
              </a:spcAft>
            </a:pPr>
            <a:r>
              <a:rPr lang="en"/>
              <a:t>Autopilot System</a:t>
            </a:r>
          </a:p>
          <a:p>
            <a:pPr indent="-228600" lvl="1" marL="914400" marR="0" rtl="0" algn="l">
              <a:lnSpc>
                <a:spcPct val="100000"/>
              </a:lnSpc>
              <a:spcBef>
                <a:spcPts val="600"/>
              </a:spcBef>
              <a:spcAft>
                <a:spcPts val="0"/>
              </a:spcAft>
            </a:pPr>
            <a:r>
              <a:rPr lang="en"/>
              <a:t>Get the plane from point A to point B using available control options.</a:t>
            </a:r>
          </a:p>
          <a:p>
            <a:pPr indent="-228600" lvl="0" marL="457200" marR="0" rtl="0" algn="l">
              <a:lnSpc>
                <a:spcPct val="100000"/>
              </a:lnSpc>
              <a:spcBef>
                <a:spcPts val="600"/>
              </a:spcBef>
              <a:spcAft>
                <a:spcPts val="0"/>
              </a:spcAft>
            </a:pPr>
            <a:r>
              <a:rPr lang="en"/>
              <a:t>Word Processor</a:t>
            </a:r>
          </a:p>
          <a:p>
            <a:pPr indent="-228600" lvl="1" marL="914400" marR="0" rtl="0" algn="l">
              <a:lnSpc>
                <a:spcPct val="100000"/>
              </a:lnSpc>
              <a:spcBef>
                <a:spcPts val="600"/>
              </a:spcBef>
              <a:spcAft>
                <a:spcPts val="0"/>
              </a:spcAft>
            </a:pPr>
            <a:r>
              <a:rPr lang="en"/>
              <a:t>Style text using user-selected options, render the document as it would appear once printed.</a:t>
            </a:r>
          </a:p>
        </p:txBody>
      </p:sp>
      <p:sp>
        <p:nvSpPr>
          <p:cNvPr id="73" name="Shape 7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5</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Object-Oriented Solution</a:t>
            </a:r>
          </a:p>
        </p:txBody>
      </p:sp>
      <p:sp>
        <p:nvSpPr>
          <p:cNvPr id="79" name="Shape 7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What changes is functionality and how data is represented.</a:t>
            </a:r>
          </a:p>
          <a:p>
            <a:pPr indent="-228600" lvl="0" marL="457200" marR="0" rtl="0" algn="l">
              <a:lnSpc>
                <a:spcPct val="100000"/>
              </a:lnSpc>
              <a:spcBef>
                <a:spcPts val="600"/>
              </a:spcBef>
              <a:spcAft>
                <a:spcPts val="0"/>
              </a:spcAft>
            </a:pPr>
            <a:r>
              <a:rPr lang="en"/>
              <a:t>Creating ID Cards</a:t>
            </a:r>
          </a:p>
          <a:p>
            <a:pPr indent="-228600" lvl="1" marL="914400" marR="0" rtl="0" algn="l">
              <a:lnSpc>
                <a:spcPct val="100000"/>
              </a:lnSpc>
              <a:spcBef>
                <a:spcPts val="600"/>
              </a:spcBef>
              <a:spcAft>
                <a:spcPts val="0"/>
              </a:spcAft>
            </a:pPr>
            <a:r>
              <a:rPr lang="en"/>
              <a:t>Type of information and where it is placed changes. </a:t>
            </a:r>
          </a:p>
          <a:p>
            <a:pPr indent="-228600" lvl="1" marL="914400" marR="0" rtl="0" algn="l">
              <a:lnSpc>
                <a:spcPct val="100000"/>
              </a:lnSpc>
              <a:spcBef>
                <a:spcPts val="600"/>
              </a:spcBef>
              <a:spcAft>
                <a:spcPts val="0"/>
              </a:spcAft>
            </a:pPr>
            <a:r>
              <a:rPr lang="en"/>
              <a:t>New types of ID may need to be added.</a:t>
            </a:r>
          </a:p>
          <a:p>
            <a:pPr indent="-228600" lvl="0" marL="457200" marR="0" rtl="0" algn="l">
              <a:lnSpc>
                <a:spcPct val="100000"/>
              </a:lnSpc>
              <a:spcBef>
                <a:spcPts val="600"/>
              </a:spcBef>
              <a:spcAft>
                <a:spcPts val="0"/>
              </a:spcAft>
            </a:pPr>
            <a:r>
              <a:rPr lang="en"/>
              <a:t>Autopilot System</a:t>
            </a:r>
          </a:p>
          <a:p>
            <a:pPr indent="-228600" lvl="1" marL="914400" marR="0" rtl="0" algn="l">
              <a:lnSpc>
                <a:spcPct val="100000"/>
              </a:lnSpc>
              <a:spcBef>
                <a:spcPts val="600"/>
              </a:spcBef>
              <a:spcAft>
                <a:spcPts val="0"/>
              </a:spcAft>
            </a:pPr>
            <a:r>
              <a:rPr lang="en"/>
              <a:t>Hardware interfaces need to adapt to new airplanes.</a:t>
            </a:r>
          </a:p>
          <a:p>
            <a:pPr indent="-228600" lvl="1" marL="914400" marR="0" rtl="0" algn="l">
              <a:lnSpc>
                <a:spcPct val="100000"/>
              </a:lnSpc>
              <a:spcBef>
                <a:spcPts val="600"/>
              </a:spcBef>
              <a:spcAft>
                <a:spcPts val="0"/>
              </a:spcAft>
            </a:pPr>
            <a:r>
              <a:rPr lang="en"/>
              <a:t>Operation options may evolve over time.</a:t>
            </a:r>
          </a:p>
          <a:p>
            <a:pPr indent="-228600" lvl="0" marL="457200" marR="0" rtl="0" algn="l">
              <a:lnSpc>
                <a:spcPct val="100000"/>
              </a:lnSpc>
              <a:spcBef>
                <a:spcPts val="600"/>
              </a:spcBef>
              <a:spcAft>
                <a:spcPts val="0"/>
              </a:spcAft>
            </a:pPr>
            <a:r>
              <a:rPr lang="en"/>
              <a:t>Word Processor</a:t>
            </a:r>
          </a:p>
          <a:p>
            <a:pPr indent="-228600" lvl="1" marL="914400" marR="0" rtl="0" algn="l">
              <a:lnSpc>
                <a:spcPct val="100000"/>
              </a:lnSpc>
              <a:spcBef>
                <a:spcPts val="600"/>
              </a:spcBef>
              <a:spcAft>
                <a:spcPts val="0"/>
              </a:spcAft>
            </a:pPr>
            <a:r>
              <a:rPr lang="en"/>
              <a:t>New style options and templates added over time. </a:t>
            </a:r>
          </a:p>
          <a:p>
            <a:pPr indent="-228600" lvl="1" marL="914400" marR="0" rtl="0" algn="l">
              <a:lnSpc>
                <a:spcPct val="100000"/>
              </a:lnSpc>
              <a:spcBef>
                <a:spcPts val="600"/>
              </a:spcBef>
              <a:spcAft>
                <a:spcPts val="0"/>
              </a:spcAft>
            </a:pPr>
            <a:r>
              <a:rPr lang="en"/>
              <a:t>New document types supported (HTML, XML, etc.)</a:t>
            </a:r>
          </a:p>
        </p:txBody>
      </p:sp>
      <p:sp>
        <p:nvSpPr>
          <p:cNvPr id="80" name="Shape 8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6</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nvSpPr>
        <p:spPr>
          <a:xfrm>
            <a:off x="581400" y="1586325"/>
            <a:ext cx="7961400" cy="2451600"/>
          </a:xfrm>
          <a:prstGeom prst="rect">
            <a:avLst/>
          </a:prstGeom>
          <a:noFill/>
          <a:ln>
            <a:noFill/>
          </a:ln>
        </p:spPr>
        <p:txBody>
          <a:bodyPr anchorCtr="0" anchor="t" bIns="91425" lIns="91425" rIns="91425" tIns="91425">
            <a:noAutofit/>
          </a:bodyPr>
          <a:lstStyle/>
          <a:p>
            <a:pPr lvl="0" rtl="0">
              <a:spcBef>
                <a:spcPts val="0"/>
              </a:spcBef>
              <a:buNone/>
            </a:pPr>
            <a:r>
              <a:rPr b="1" lang="en" sz="4800">
                <a:solidFill>
                  <a:srgbClr val="FFFFFF"/>
                </a:solidFill>
              </a:rPr>
              <a:t>The OO Approach:</a:t>
            </a:r>
          </a:p>
          <a:p>
            <a:pPr lvl="0">
              <a:spcBef>
                <a:spcPts val="0"/>
              </a:spcBef>
              <a:buNone/>
            </a:pPr>
            <a:r>
              <a:rPr b="1" lang="en" sz="3600">
                <a:solidFill>
                  <a:srgbClr val="FFFFFF"/>
                </a:solidFill>
              </a:rPr>
              <a:t>Structure the system based on the abstract concepts of the problem domain, not the concrete instantiations.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What is OO Design?</a:t>
            </a:r>
          </a:p>
        </p:txBody>
      </p:sp>
      <p:sp>
        <p:nvSpPr>
          <p:cNvPr id="91" name="Shape 9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a:t>OO design is a way of thinking about a problem based on abstractions of concepts (entities) that exist in the real world.</a:t>
            </a: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rPr lang="en"/>
              <a:t>OO design is not the same as programming in an OO language.</a:t>
            </a:r>
          </a:p>
          <a:p>
            <a:pPr indent="-228600" lvl="0" marL="457200" marR="0" rtl="0" algn="l">
              <a:lnSpc>
                <a:spcPct val="100000"/>
              </a:lnSpc>
              <a:spcBef>
                <a:spcPts val="600"/>
              </a:spcBef>
              <a:spcAft>
                <a:spcPts val="0"/>
              </a:spcAft>
            </a:pPr>
            <a:r>
              <a:rPr lang="en"/>
              <a:t>Can reason about entities and relationships even when programming in C, Fortran, etc.</a:t>
            </a:r>
          </a:p>
          <a:p>
            <a:pPr indent="-228600" lvl="0" marL="457200" marR="0" rtl="0" algn="l">
              <a:lnSpc>
                <a:spcPct val="100000"/>
              </a:lnSpc>
              <a:spcBef>
                <a:spcPts val="600"/>
              </a:spcBef>
              <a:spcAft>
                <a:spcPts val="0"/>
              </a:spcAft>
            </a:pPr>
            <a:r>
              <a:rPr lang="en"/>
              <a:t>OO languages do not ensure OO design.</a:t>
            </a:r>
          </a:p>
        </p:txBody>
      </p:sp>
      <p:sp>
        <p:nvSpPr>
          <p:cNvPr id="92" name="Shape 9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8</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Viewpoints of OO Analysis</a:t>
            </a:r>
          </a:p>
        </p:txBody>
      </p:sp>
      <p:sp>
        <p:nvSpPr>
          <p:cNvPr id="98" name="Shape 9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2600"/>
              <a:t>Static Models:</a:t>
            </a:r>
          </a:p>
          <a:p>
            <a:pPr indent="-381000" lvl="0" marL="457200" marR="0" rtl="0" algn="l">
              <a:lnSpc>
                <a:spcPct val="100000"/>
              </a:lnSpc>
              <a:spcBef>
                <a:spcPts val="600"/>
              </a:spcBef>
              <a:spcAft>
                <a:spcPts val="0"/>
              </a:spcAft>
              <a:buSzPct val="100000"/>
            </a:pPr>
            <a:r>
              <a:rPr lang="en" sz="2400"/>
              <a:t>Describe the structure of the entities in the system.</a:t>
            </a:r>
          </a:p>
          <a:p>
            <a:pPr indent="-228600" lvl="1" marL="914400" marR="0" rtl="0" algn="l">
              <a:lnSpc>
                <a:spcPct val="100000"/>
              </a:lnSpc>
              <a:spcBef>
                <a:spcPts val="600"/>
              </a:spcBef>
              <a:spcAft>
                <a:spcPts val="0"/>
              </a:spcAft>
            </a:pPr>
            <a:r>
              <a:rPr lang="en"/>
              <a:t>Individual entities (attributes and operations).</a:t>
            </a:r>
          </a:p>
          <a:p>
            <a:pPr indent="-228600" lvl="1" marL="914400" marR="0" rtl="0" algn="l">
              <a:lnSpc>
                <a:spcPct val="100000"/>
              </a:lnSpc>
              <a:spcBef>
                <a:spcPts val="600"/>
              </a:spcBef>
              <a:spcAft>
                <a:spcPts val="0"/>
              </a:spcAft>
            </a:pPr>
            <a:r>
              <a:rPr lang="en"/>
              <a:t>Relationships between entities (association and inheritance).</a:t>
            </a:r>
          </a:p>
          <a:p>
            <a:pPr indent="-228600" lvl="1" marL="914400" marR="0" rtl="0" algn="l">
              <a:lnSpc>
                <a:spcPct val="100000"/>
              </a:lnSpc>
              <a:spcBef>
                <a:spcPts val="600"/>
              </a:spcBef>
              <a:spcAft>
                <a:spcPts val="0"/>
              </a:spcAft>
            </a:pPr>
            <a:r>
              <a:rPr lang="en"/>
              <a:t>Clustering of entities into logical subsystems.</a:t>
            </a:r>
          </a:p>
          <a:p>
            <a:pPr lvl="0" marR="0" rtl="0" algn="l">
              <a:lnSpc>
                <a:spcPct val="100000"/>
              </a:lnSpc>
              <a:spcBef>
                <a:spcPts val="600"/>
              </a:spcBef>
              <a:spcAft>
                <a:spcPts val="0"/>
              </a:spcAft>
              <a:buNone/>
            </a:pPr>
            <a:r>
              <a:rPr b="1" lang="en" sz="2600"/>
              <a:t>Dynamic (Behavioral) Models:</a:t>
            </a:r>
          </a:p>
          <a:p>
            <a:pPr indent="-381000" lvl="0" marL="457200" marR="0" rtl="0" algn="l">
              <a:lnSpc>
                <a:spcPct val="100000"/>
              </a:lnSpc>
              <a:spcBef>
                <a:spcPts val="600"/>
              </a:spcBef>
              <a:spcAft>
                <a:spcPts val="0"/>
              </a:spcAft>
              <a:buSzPct val="100000"/>
            </a:pPr>
            <a:r>
              <a:rPr lang="en" sz="2400"/>
              <a:t>Describe sequences of interactions between object instantiations during execution.</a:t>
            </a:r>
          </a:p>
          <a:p>
            <a:pPr indent="-228600" lvl="1" marL="914400" marR="0" rtl="0" algn="l">
              <a:lnSpc>
                <a:spcPct val="100000"/>
              </a:lnSpc>
              <a:spcBef>
                <a:spcPts val="600"/>
              </a:spcBef>
              <a:spcAft>
                <a:spcPts val="0"/>
              </a:spcAft>
            </a:pPr>
            <a:r>
              <a:rPr lang="en"/>
              <a:t>Show changes to attributes.</a:t>
            </a:r>
          </a:p>
          <a:p>
            <a:pPr indent="-228600" lvl="1" marL="914400" marR="0" rtl="0" algn="l">
              <a:lnSpc>
                <a:spcPct val="100000"/>
              </a:lnSpc>
              <a:spcBef>
                <a:spcPts val="600"/>
              </a:spcBef>
              <a:spcAft>
                <a:spcPts val="0"/>
              </a:spcAft>
            </a:pPr>
            <a:r>
              <a:rPr lang="en"/>
              <a:t>Model the control aspects of the system.	</a:t>
            </a:r>
          </a:p>
        </p:txBody>
      </p:sp>
      <p:sp>
        <p:nvSpPr>
          <p:cNvPr id="99" name="Shape 9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9</a:t>
            </a: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