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A person might have both a birthdate and an age, but if we have a calendar with the current date, you can always derive the person’s age. So, we might not need the age attribute in there. </a:t>
            </a:r>
            <a:r>
              <a:rPr lang="en">
                <a:solidFill>
                  <a:schemeClr val="dk1"/>
                </a:solidFill>
              </a:rPr>
              <a:t>These derived associations can be redundant. We could ditch that as an attribute and instead calculate it when needed. If the calculation is relatively rare, then it may be cheaper to calculate it when needed rather than adding another stored attribute. That said, sometimes you want to fogure out what can be derived so that you can actually add permanent new attributes - if a calculation is performed often, you might want to add an attribute so that you can perform the calculation once, store the result, and just pull that value when needed.</a:t>
            </a:r>
          </a:p>
          <a:p>
            <a:pPr lvl="0" rtl="0">
              <a:spcBef>
                <a:spcPts val="0"/>
              </a:spcBef>
              <a:buNone/>
            </a:pPr>
            <a:r>
              <a:rPr lang="en"/>
              <a:t>-Similarly, You can also derive associations. For instance, if an organization has departments, and a department has employees, you can derive that an employee works for the organization. We don’t necessarily need that explicit association, we don’t need a pointer in the program. </a:t>
            </a:r>
          </a:p>
          <a:p>
            <a:pPr lvl="0" rtl="0">
              <a:spcBef>
                <a:spcPts val="0"/>
              </a:spcBef>
              <a:buNone/>
            </a:pPr>
            <a:r>
              <a:rPr lang="en"/>
              <a:t>Since these attributes and associations can be derived, their existence might make the program more efficient or open up cohesion and coupling issues. You could figure out which associatioins and attributes are redundant and ditch them in the implementation in an attempt to optimize your program.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go through a more complicated example together. Our good friend, the home heating system.</a:t>
            </a:r>
          </a:p>
          <a:p>
            <a:pPr lvl="0" rtl="0">
              <a:spcBef>
                <a:spcPts val="0"/>
              </a:spcBef>
              <a:buNone/>
            </a:pPr>
            <a:r>
              <a:rPr lang="en"/>
              <a:t>It controls the level of heat in each of the rooms of a house. The software maintains the temperature of each room within a specified range by controlling the heat flow to individual rooms. We have a central thermostat that a human can use to turn the system on or off and set the desired temperature. </a:t>
            </a:r>
          </a:p>
          <a:p>
            <a:pPr lvl="0" rtl="0">
              <a:spcBef>
                <a:spcPts val="0"/>
              </a:spcBef>
              <a:buNone/>
            </a:pPr>
            <a:r>
              <a:rPr lang="en">
                <a:solidFill>
                  <a:schemeClr val="dk1"/>
                </a:solidFill>
              </a:rPr>
              <a:t>Simple enough, right? Let’s work together to design the software.</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take a look at some of our requirements. Read through together.</a:t>
            </a:r>
          </a:p>
          <a:p>
            <a:pPr lvl="0" rtl="0">
              <a:spcBef>
                <a:spcPts val="0"/>
              </a:spcBef>
              <a:buNone/>
            </a:pPr>
            <a:r>
              <a:rPr lang="en"/>
              <a:t>(read)</a:t>
            </a:r>
          </a:p>
          <a:p>
            <a:pPr lvl="0" rtl="0">
              <a:spcBef>
                <a:spcPts val="0"/>
              </a:spcBef>
              <a:buNone/>
            </a:pPr>
            <a:r>
              <a:rPr lang="en"/>
              <a:t>Ok, let’s look for classes. Tell me some candidates. Look at those nouns. Jot them down on your activity as well. (discuss)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go through list</a:t>
            </a:r>
          </a:p>
          <a:p>
            <a:pPr lvl="0" rtl="0">
              <a:spcBef>
                <a:spcPts val="0"/>
              </a:spcBef>
              <a:buNone/>
            </a:pPr>
            <a:r>
              <a:rPr lang="en"/>
              <a:t>Any others that you had written down?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we have this list, and already, I’m sure you saw a few that were questionable. That’s fine. We just want to come up with a big list of possibilities at first, and try to refine it. So, the next step is to eliminate the bad classes.</a:t>
            </a:r>
          </a:p>
          <a:p>
            <a:pPr lvl="0" rtl="0">
              <a:spcBef>
                <a:spcPts val="0"/>
              </a:spcBef>
              <a:buNone/>
            </a:pPr>
            <a:r>
              <a:rPr lang="en"/>
              <a:t>(read)</a:t>
            </a:r>
          </a:p>
          <a:p>
            <a:pPr lvl="0" rtl="0">
              <a:spcBef>
                <a:spcPts val="0"/>
              </a:spcBef>
              <a:buNone/>
            </a:pPr>
            <a:r>
              <a:rPr lang="en"/>
              <a:t>1 - controller and control panel</a:t>
            </a:r>
          </a:p>
          <a:p>
            <a:pPr lvl="0" rtl="0">
              <a:spcBef>
                <a:spcPts val="0"/>
              </a:spcBef>
              <a:buNone/>
            </a:pPr>
            <a:r>
              <a:rPr lang="en"/>
              <a:t>2 - we had one just called software. That’s not really needed.</a:t>
            </a:r>
          </a:p>
          <a:p>
            <a:pPr lvl="0" rtl="0">
              <a:spcBef>
                <a:spcPts val="0"/>
              </a:spcBef>
              <a:buNone/>
            </a:pPr>
            <a:r>
              <a:rPr lang="en"/>
              <a:t>3 - classes that don’t have a clear role, or could be encompased by something else</a:t>
            </a:r>
          </a:p>
          <a:p>
            <a:pPr lvl="0" rtl="0">
              <a:spcBef>
                <a:spcPts val="0"/>
              </a:spcBef>
              <a:buNone/>
            </a:pPr>
            <a:r>
              <a:rPr lang="en"/>
              <a:t>4 - simple items that could just be data stored by other classes.</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5 - you might have pulled out a potential class that is actually just a term for a sequence of actions that the system needs to take. For instance, you might have pulled out a class that you were calling “heat”. That’s more something that the system does. Those aren’t necessarily good classes, but could be broken down as operations in another class or in a set of classes.</a:t>
            </a:r>
          </a:p>
          <a:p>
            <a:pPr lvl="0" rtl="0">
              <a:spcBef>
                <a:spcPts val="0"/>
              </a:spcBef>
              <a:buNone/>
            </a:pPr>
            <a:r>
              <a:rPr lang="en"/>
              <a:t>6 - (read). This is less applicable to the heating example, but for your GRADS system, you might have written down User, Admin, and Student as classes. You could make an argument for having all of those, but rather than having a Student and Admin class, it might be better to just have a User class. Both are users, and you could potentially use the data attributes to control the operations they can access. </a:t>
            </a:r>
          </a:p>
          <a:p>
            <a:pPr lvl="0" rtl="0">
              <a:spcBef>
                <a:spcPts val="0"/>
              </a:spcBef>
              <a:buNone/>
            </a:pPr>
            <a:r>
              <a:rPr lang="en"/>
              <a:t>7 - you might have a noun that reflects some ultra-detailed aspect of the implementation. Say, you picked out an Oracle Database or Hashmap. That isn’t needed for the software design, better to leave that for the implementation. You’d just want something like Database Handler object, and leave the Oracle part out for now unless the software design really depends on this detail.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(give them time to remove some)</a:t>
            </a:r>
          </a:p>
          <a:p>
            <a:pPr indent="-228600" lvl="0" marL="457200" rtl="0">
              <a:spcBef>
                <a:spcPts val="0"/>
              </a:spcBef>
              <a:buChar char="-"/>
            </a:pPr>
            <a:r>
              <a:rPr lang="en"/>
              <a:t>redundant</a:t>
            </a:r>
          </a:p>
          <a:p>
            <a:pPr indent="-228600" lvl="0" marL="457200" rtl="0">
              <a:spcBef>
                <a:spcPts val="0"/>
              </a:spcBef>
              <a:buChar char="-"/>
            </a:pPr>
            <a:r>
              <a:rPr lang="en"/>
              <a:t>irrelevant</a:t>
            </a:r>
          </a:p>
          <a:p>
            <a:pPr indent="-228600" lvl="0" marL="457200" rtl="0">
              <a:spcBef>
                <a:spcPts val="0"/>
              </a:spcBef>
              <a:buChar char="-"/>
            </a:pPr>
            <a:r>
              <a:rPr lang="en"/>
              <a:t>vague</a:t>
            </a:r>
          </a:p>
          <a:p>
            <a:pPr indent="-228600" lvl="0" marL="457200" rtl="0">
              <a:spcBef>
                <a:spcPts val="0"/>
              </a:spcBef>
              <a:buChar char="-"/>
            </a:pPr>
            <a:r>
              <a:rPr lang="en"/>
              <a:t>Attributes</a:t>
            </a:r>
          </a:p>
          <a:p>
            <a:pPr indent="-228600" lvl="0" marL="457200" rtl="0">
              <a:spcBef>
                <a:spcPts val="0"/>
              </a:spcBef>
              <a:buChar char="-"/>
            </a:pPr>
            <a:r>
              <a:rPr lang="en"/>
              <a:t>Operations - none</a:t>
            </a:r>
          </a:p>
          <a:p>
            <a:pPr indent="-228600" lvl="0" marL="457200" rtl="0">
              <a:spcBef>
                <a:spcPts val="0"/>
              </a:spcBef>
              <a:buChar char="-"/>
            </a:pPr>
            <a:r>
              <a:rPr lang="en"/>
              <a:t>Roles - none</a:t>
            </a:r>
          </a:p>
          <a:p>
            <a:pPr indent="-228600" lvl="0" marL="457200" rtl="0">
              <a:spcBef>
                <a:spcPts val="0"/>
              </a:spcBef>
              <a:buChar char="-"/>
            </a:pPr>
            <a:r>
              <a:rPr lang="en"/>
              <a:t>Implementation - none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walk through what is left. Did we miss anything? Any arguments for getting rid any of these?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Next, we need to take each class and make sure we know what it does - what purpose it serves and what defines it. To do this, we prepare a data dictionary where we define - at a high level - what each class’s purpose is in the system. This helps make sure that the class belongs and suggests operations and attributes</a:t>
            </a:r>
          </a:p>
          <a:p>
            <a:pPr lvl="0" rtl="0">
              <a:spcBef>
                <a:spcPts val="0"/>
              </a:spcBef>
              <a:buNone/>
            </a:pPr>
            <a:r>
              <a:rPr lang="en"/>
              <a:t>(time to work, click)</a:t>
            </a:r>
          </a:p>
          <a:p>
            <a:pPr lvl="0" rtl="0">
              <a:spcBef>
                <a:spcPts val="0"/>
              </a:spcBef>
              <a:buNone/>
            </a:pPr>
            <a:r>
              <a:rPr lang="en"/>
              <a:t>(read through examples)</a:t>
            </a:r>
          </a:p>
          <a:p>
            <a:pPr lvl="0" rtl="0">
              <a:spcBef>
                <a:spcPts val="0"/>
              </a:spcBef>
              <a:buNone/>
            </a:pPr>
            <a:r>
              <a:rPr lang="en"/>
              <a:t>This helps give you your associations, attributes, and operations. You get an idea of what makes up each class, what it can do, and what classes it relies on. We see that the pump connects to the radiator, which connects to a room.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Using our data dictionary, we can formally define the associations between the classes. Now, the requirements may not actually be all that helpful here. They largely talked about the properties of individual classes. However, this is a system that controls a lot of physical hardware, and the information we have on the physical design of the system might end up being quite helpful. These tell us a lot about how classes communicate.</a:t>
            </a:r>
          </a:p>
          <a:p>
            <a:pPr lvl="0" rtl="0">
              <a:spcBef>
                <a:spcPts val="0"/>
              </a:spcBef>
              <a:buNone/>
            </a:pPr>
            <a:r>
              <a:rPr lang="en"/>
              <a:t>(walk through)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Last time, we talked about the basics of OO design - how you break your system down into interacting entities and how to depict them and their relationships in a class diagram. Today, we’re going to get some hands-on experience with a couple of different ways to take an initial problem statement and some requirements and come up with a reasonable design. Today is going to be a very hands-on sort of class, so I expect participation.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(interactive - have two come to the board)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Don’t worry if yours looks different. MAny ways to design this system, but here is one take. </a:t>
            </a:r>
          </a:p>
          <a:p>
            <a:pPr lvl="0" rtl="0">
              <a:spcBef>
                <a:spcPts val="0"/>
              </a:spcBef>
              <a:buNone/>
            </a:pPr>
            <a:r>
              <a:rPr lang="en"/>
              <a:t>(walk through)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 we said before, the first stab isn’t always the best design,so we want to take a long look at what we have and see where we can refine it. Where is the design inefficient? Where can we get rid of communication overhead or unnecessary associations? </a:t>
            </a:r>
          </a:p>
          <a:p>
            <a:pPr lvl="0">
              <a:spcBef>
                <a:spcPts val="0"/>
              </a:spcBef>
              <a:buNone/>
            </a:pPr>
            <a:r>
              <a:rPr lang="en"/>
              <a:t>- So, if we look at this, one thing pops out that we might want to get rid of - this Home Heating System class. It just looks like a container to connect to everything in the system - do we use that for anything? Will those extra connections hurt efficiency and increase coupling by making us route control through that central point - without any real benefit?</a:t>
            </a:r>
          </a:p>
          <a:p>
            <a:pPr lvl="0" rtl="0">
              <a:spcBef>
                <a:spcPts val="0"/>
              </a:spcBef>
              <a:buNone/>
            </a:pPr>
            <a:r>
              <a:rPr lang="en"/>
              <a:t>For example, say we want to know which water valve to actuate - we need room information, to get it, we need to get the list of rooms from the home heating system, then walk the connection to the appropriate water valve. Somewhat inefficient</a:t>
            </a:r>
          </a:p>
          <a:p>
            <a:pPr lvl="0" rtl="0">
              <a:spcBef>
                <a:spcPts val="0"/>
              </a:spcBef>
              <a:buNone/>
            </a:pPr>
            <a:r>
              <a:rPr lang="en"/>
              <a:t>- bring in, discuss. Is this better? It’s a question of flow of data through the system.We can pretty clearly see the subsystems in this - the control structures - The control panel, rooms, and furnace represent bottleneck points. These are subsystems that bring together multiple classes to perform different functions. HomeHeatingSystem doesn’t do anything by itself right now, but it gives a centralized access point - it brings together the furnace, rooms, and control panel. However, the controller also already brings them together through its associations - it defines a control dependency - onoff notifies the controller of changes, the controller turns on and off valves in the rooms, and sends commands to the furnace. The Controller defines control flow between the subsystems, so it could do the same thing that the HHS does. Even if HHS did not hurt efficiency, but it might only be useful from an organizational standpoint. </a:t>
            </a:r>
          </a:p>
          <a:p>
            <a:pPr lvl="0" rtl="0">
              <a:spcBef>
                <a:spcPts val="0"/>
              </a:spcBef>
              <a:buNone/>
            </a:pPr>
            <a:r>
              <a:rPr lang="en"/>
              <a:t>-But… We need to be careful when we start chopping out classes. Point out link to the temp sensor/water valve. Before, we could get the list of rooms from the HomeHeatingSystem class, now we can’t. We have a link to each water valve and temperature sensor, but you’ve now complicated the task of heating a room. Before, you could grab the list of rooms, check its temperature, then turned on its water valve if the temp was too low. Now, you need to check temperature sensors, figure out what room a sensor belongs to, go through all of the water valves, find the one matchin the right room, and turn it on.</a:t>
            </a:r>
          </a:p>
          <a:p>
            <a:pPr lvl="0" rtl="0">
              <a:spcBef>
                <a:spcPts val="0"/>
              </a:spcBef>
              <a:buNone/>
            </a:pPr>
            <a:r>
              <a:rPr lang="en"/>
              <a:t>Even if it was inefficient having that central HomeHeatingSystem class, what wev’e done now is worse because there is no longer an easy way to iterate through a list of rooms. </a:t>
            </a:r>
          </a:p>
          <a:p>
            <a:pPr lvl="0" rtl="0">
              <a:spcBef>
                <a:spcPts val="0"/>
              </a:spcBef>
              <a:buNone/>
            </a:pPr>
            <a:r>
              <a:rPr lang="en"/>
              <a:t>The moral of this is to be careful.  When you refine, you need to be careful that the darn thing still works - can this design still function? But, this does help us notice an inefficiency in our design. The controller has no direct knowledge of the rooms in the house. It needs to go through the link to the top-level HomeHeatingSystem class. We can try this refinement again - get something thay both works and is more efficient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(walk through) - point out difference</a:t>
            </a:r>
          </a:p>
          <a:p>
            <a:pPr lvl="0" rtl="0">
              <a:spcBef>
                <a:spcPts val="0"/>
              </a:spcBef>
              <a:buNone/>
            </a:pPr>
            <a:r>
              <a:rPr lang="en"/>
              <a:t>Now, we’ve fixed one inefficiency. The controller directly keeps track of the rooms. It can monitor and heat the rooms directly through the Room objects. It maintains its own list of rooms and influences the water valve and temp sensor by goiung through a room object. This is more efficient - we don’t need to get a list of rooms from another object - and more secure - for that same reason, we can lock down the HomeHeatingSystem object, lock down the Controller, and use Room to control access to the Water Valve and Temp Sensor. The controller now effectively structures the individual subsystems and defines the control flow between them.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there are many ways to design the system given these classes, and it all comes down to those associations, how you link the classes. How do you define the flow of control through the system? How does data get passed around? There are different ways to structure that. In that the first design, the subsystems - furnace, rooms, and control panel, communicated through two classes - the overall HomeHeatingSystem, which gave structure and organization to the system, and the Controller class, which was used to route control and command between the three subsystems. This version is more decentralized. </a:t>
            </a:r>
          </a:p>
          <a:p>
            <a:pPr lvl="0" rtl="0">
              <a:spcBef>
                <a:spcPts val="0"/>
              </a:spcBef>
              <a:buNone/>
            </a:pPr>
            <a:r>
              <a:rPr lang="en"/>
              <a:t>(walk through)</a:t>
            </a:r>
          </a:p>
          <a:p>
            <a:pPr lvl="0" rtl="0">
              <a:spcBef>
                <a:spcPts val="0"/>
              </a:spcBef>
              <a:buNone/>
            </a:pPr>
            <a:r>
              <a:rPr lang="en"/>
              <a:t>The previous version was a bit easier to follow - how I’d expect most people to approach the design from the start - and has a more well-defined structure, but this version is likely to be more efficient and - once you understand it - easier to maintain because the coupling is much lower. In the last one, the different subsystems - the furnace, rooms, and control panel communicated through those central structures - the Controller in particular - but here, tthings are laid out with more independent subsystems, working through a process in more of an assembly line style.</a:t>
            </a:r>
          </a:p>
          <a:p>
            <a:pPr lvl="0" rtl="0">
              <a:spcBef>
                <a:spcPts val="0"/>
              </a:spcBef>
              <a:buNone/>
            </a:pPr>
            <a:r>
              <a:rPr lang="en"/>
              <a:t>Neither design is *right* or *wrong*, but each emphasizes different design priorities. The first will be clearer to the developers and easier to explain to the customers, probably easier to implement. This version will probably be more efficient and facilitates code reuse, and will more easily evolve over time.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we have a class diagram, but we’re missing some information. There are a few more items that we need to make this work, but they weren’t complicated enough to include as classes. Remember any of those? What are some attributes we can add to these classes to make this system work?</a:t>
            </a:r>
          </a:p>
          <a:p>
            <a:pPr lvl="0" rtl="0">
              <a:spcBef>
                <a:spcPts val="0"/>
              </a:spcBef>
              <a:buNone/>
            </a:pPr>
            <a:r>
              <a:rPr lang="en"/>
              <a:t>(discussion)</a:t>
            </a:r>
          </a:p>
          <a:p>
            <a:pPr indent="-228600" lvl="0" marL="457200" rtl="0">
              <a:spcBef>
                <a:spcPts val="0"/>
              </a:spcBef>
              <a:buChar char="-"/>
            </a:pPr>
            <a:r>
              <a:rPr lang="en"/>
              <a:t>bring in and point out. Any others?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95" name="Shape 5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can do the same with the alternate view - point out</a:t>
            </a:r>
          </a:p>
          <a:p>
            <a:pPr lvl="0" rtl="0">
              <a:spcBef>
                <a:spcPts val="0"/>
              </a:spcBef>
              <a:buNone/>
            </a:pPr>
            <a:r>
              <a:rPr lang="en"/>
              <a:t>Anything that makes sense to include here?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4" name="Shape 634"/>
        <p:cNvGrpSpPr/>
        <p:nvPr/>
      </p:nvGrpSpPr>
      <p:grpSpPr>
        <a:xfrm>
          <a:off x="0" y="0"/>
          <a:ext cx="0" cy="0"/>
          <a:chOff x="0" y="0"/>
          <a:chExt cx="0" cy="0"/>
        </a:xfrm>
      </p:grpSpPr>
      <p:sp>
        <p:nvSpPr>
          <p:cNvPr id="635" name="Shape 6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36" name="Shape 6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you have a pretty good class diagram. We can work on iterating this model - try to make it more efficient, fix errors, make sure it can acocmplish all of your goald. (read)</a:t>
            </a:r>
          </a:p>
          <a:p>
            <a:pPr lvl="0" rtl="0">
              <a:spcBef>
                <a:spcPts val="0"/>
              </a:spcBef>
              <a:buNone/>
            </a:pPr>
            <a:r>
              <a:rPr lang="en"/>
              <a:t>Do you guys feel confident about this? Think you could come up with a diagram for your GRADS system? Any questions?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2" name="Shape 642"/>
        <p:cNvGrpSpPr/>
        <p:nvPr/>
      </p:nvGrpSpPr>
      <p:grpSpPr>
        <a:xfrm>
          <a:off x="0" y="0"/>
          <a:ext cx="0" cy="0"/>
          <a:chOff x="0" y="0"/>
          <a:chExt cx="0" cy="0"/>
        </a:xfrm>
      </p:grpSpPr>
      <p:sp>
        <p:nvSpPr>
          <p:cNvPr id="643" name="Shape 6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44" name="Shape 6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51" name="Shape 6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Approaching object modeling starts by taking a hard look at your problem. What are you trying to solve? Write a bit about your problem domain and see if anything pops out. A good start is to look for nouns. What are our nouns?</a:t>
            </a:r>
          </a:p>
          <a:p>
            <a:pPr lvl="0" rtl="0">
              <a:spcBef>
                <a:spcPts val="0"/>
              </a:spcBef>
              <a:buNone/>
            </a:pPr>
            <a:r>
              <a:rPr lang="en"/>
              <a:t>Those usually make sense as classes.</a:t>
            </a:r>
          </a:p>
          <a:p>
            <a:pPr lvl="0" rtl="0">
              <a:spcBef>
                <a:spcPts val="0"/>
              </a:spcBef>
              <a:buNone/>
            </a:pPr>
            <a:r>
              <a:rPr lang="en"/>
              <a:t>(discuss - what are some potential classes that we see here?)</a:t>
            </a:r>
          </a:p>
          <a:p>
            <a:pPr indent="-228600" lvl="0" marL="457200" rtl="0">
              <a:spcBef>
                <a:spcPts val="0"/>
              </a:spcBef>
              <a:buChar char="-"/>
            </a:pPr>
            <a:r>
              <a:rPr lang="en"/>
              <a:t>bring in and list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Next, you want to take that big list of nouns and refine it. Get rid of any vague, redundant, or irrelevant classes.</a:t>
            </a:r>
          </a:p>
          <a:p>
            <a:pPr lvl="0" rtl="0">
              <a:spcBef>
                <a:spcPts val="0"/>
              </a:spcBef>
              <a:buNone/>
            </a:pPr>
            <a:r>
              <a:rPr lang="en"/>
              <a:t>If you aren’t sure what it represents, get rid of it. If you have multiple nouns that mean the same thing, keep the one that has the clearest meaning and ditch the rest. If there are nouns that are too insignificant to keep as classes, get rid of them. Look for nouns that are clearly object instantiations and see if you can abstract them to a class.</a:t>
            </a:r>
          </a:p>
          <a:p>
            <a:pPr lvl="0" rtl="0">
              <a:spcBef>
                <a:spcPts val="0"/>
              </a:spcBef>
              <a:buNone/>
            </a:pPr>
            <a:r>
              <a:rPr lang="en"/>
              <a:t>What can we get rid of here? (discuss)</a:t>
            </a:r>
          </a:p>
          <a:p>
            <a:pPr lvl="0" rtl="0">
              <a:spcBef>
                <a:spcPts val="0"/>
              </a:spcBef>
              <a:buNone/>
            </a:pPr>
            <a:r>
              <a:rPr lang="en"/>
              <a:t>-ID number and title sound like attributes of any of these library items - they sound simple enough that they don’t need classes - probably just an float and a string, right? (click)</a:t>
            </a:r>
          </a:p>
          <a:p>
            <a:pPr lvl="0" rtl="0">
              <a:spcBef>
                <a:spcPts val="0"/>
              </a:spcBef>
              <a:buNone/>
            </a:pPr>
            <a:r>
              <a:rPr lang="en"/>
              <a:t>-Book 101.1 is just the ID number of a book object, and Wee Free Men is the title of that object. (click)</a:t>
            </a:r>
          </a:p>
          <a:p>
            <a:pPr lvl="0" rtl="0">
              <a:spcBef>
                <a:spcPts val="0"/>
              </a:spcBef>
              <a:buNone/>
            </a:pPr>
            <a:r>
              <a:rPr lang="en"/>
              <a:t>-Now, that does leave us with Terry Prachett, which rather than removing a class, hints at one we’re missing. We don’t need a Terry Prachett class, but what does he represent? He’s an author - we might want an Author class. (click)</a:t>
            </a:r>
          </a:p>
          <a:p>
            <a:pPr lvl="0" rtl="0">
              <a:spcBef>
                <a:spcPts val="0"/>
              </a:spcBef>
              <a:buNone/>
            </a:pPr>
            <a:r>
              <a:rPr lang="en"/>
              <a:t>-What about library material? Should we keep that?</a:t>
            </a:r>
          </a:p>
          <a:p>
            <a:pPr lvl="0" rtl="0">
              <a:spcBef>
                <a:spcPts val="0"/>
              </a:spcBef>
              <a:buNone/>
            </a:pPr>
            <a:r>
              <a:rPr lang="en"/>
              <a:t>Next, (read). This is where you take each remaining class and ascribe meaning to it. What is a Book? What is a Video? What meaning do they have in this system? What job do they perform? If you can’t come up with this, then it has no purpose in this system.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we need to know how these classes relate to each other. We need to identify the associations and aggregations between classes. How do they relate to each other? What are their dependencies?</a:t>
            </a:r>
          </a:p>
          <a:p>
            <a:pPr lvl="0" rtl="0">
              <a:spcBef>
                <a:spcPts val="0"/>
              </a:spcBef>
              <a:buNone/>
            </a:pPr>
            <a:r>
              <a:rPr lang="en"/>
              <a:t>At the same time, we need to identify the attributes of the classes and their links - what kind of information is being stored in each class? What defines a Book or an Author? </a:t>
            </a:r>
          </a:p>
          <a:p>
            <a:pPr lvl="0" rtl="0">
              <a:spcBef>
                <a:spcPts val="0"/>
              </a:spcBef>
              <a:buNone/>
            </a:pPr>
            <a:r>
              <a:rPr lang="en"/>
              <a:t>Finally, see if you can organize and simplify this diagram using inheritance - are there any classes that share common attributes or operations? Can we form a parent with those shared attributes and operations and then create specialized children that inherit those?</a:t>
            </a:r>
          </a:p>
          <a:p>
            <a:pPr lvl="0" rtl="0">
              <a:spcBef>
                <a:spcPts val="0"/>
              </a:spcBef>
              <a:buNone/>
            </a:pPr>
            <a:r>
              <a:rPr lang="en"/>
              <a:t>(discussion - ask them to suggest associations, aggregations, inheritance)</a:t>
            </a:r>
          </a:p>
          <a:p>
            <a:pPr lvl="0" rtl="0">
              <a:spcBef>
                <a:spcPts val="0"/>
              </a:spcBef>
              <a:buNone/>
            </a:pPr>
            <a:r>
              <a:rPr lang="en"/>
              <a:t>-library has materials</a:t>
            </a:r>
          </a:p>
          <a:p>
            <a:pPr lvl="0" rtl="0">
              <a:spcBef>
                <a:spcPts val="0"/>
              </a:spcBef>
              <a:buNone/>
            </a:pPr>
            <a:r>
              <a:rPr lang="en"/>
              <a:t>-inheritance</a:t>
            </a:r>
          </a:p>
          <a:p>
            <a:pPr lvl="0" rtl="0">
              <a:spcBef>
                <a:spcPts val="0"/>
              </a:spcBef>
              <a:buNone/>
            </a:pPr>
            <a:r>
              <a:rPr lang="en"/>
              <a:t>-leaves author - books clearly have authors, but what about videos or CDs? This gives another opportunity for inheritance - maybe movies have directors and CDs performers, and authors/directors/performers all could come from a common creator class.</a:t>
            </a:r>
          </a:p>
          <a:p>
            <a:pPr lvl="0" rtl="0">
              <a:spcBef>
                <a:spcPts val="0"/>
              </a:spcBef>
              <a:buNone/>
            </a:pPr>
            <a:r>
              <a:rPr lang="en"/>
              <a:t>-Then, we link these up. Books have authors, CDs have performers, Videos have Directors. This might be considered an aggregation - authors are part of a book. explain 1..*I on multiplicity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-In particular, look at the requirements and problem description, use your data dictionary, to (read)</a:t>
            </a:r>
          </a:p>
          <a:p>
            <a:pPr lvl="0" rtl="0">
              <a:spcBef>
                <a:spcPts val="0"/>
              </a:spcBef>
              <a:buNone/>
            </a:pPr>
            <a:r>
              <a:rPr lang="en"/>
              <a:t>-We told you to look for nouns to come up with the list of classes, now look for verbs. What does the class do? Those are its operations.</a:t>
            </a:r>
          </a:p>
          <a:p>
            <a:pPr lvl="0" rtl="0">
              <a:spcBef>
                <a:spcPts val="0"/>
              </a:spcBef>
              <a:buNone/>
            </a:pPr>
            <a:r>
              <a:rPr lang="en"/>
              <a:t>-There are some good guidelines to follow in this.</a:t>
            </a:r>
          </a:p>
          <a:p>
            <a:pPr lvl="0" rtl="0">
              <a:spcBef>
                <a:spcPts val="0"/>
              </a:spcBef>
              <a:buNone/>
            </a:pPr>
            <a:r>
              <a:rPr lang="en"/>
              <a:t>-(read)- don’t allow one class to do too many things. This implies weak cohesion, and it will be harder to isolate faults or change in the future. If one class if doing most of the work, it’s probably too big - see if you cna split it up. </a:t>
            </a:r>
            <a:r>
              <a:rPr lang="en">
                <a:solidFill>
                  <a:schemeClr val="dk1"/>
                </a:solidFill>
              </a:rPr>
              <a:t>beware of long lists of responsibilities here - if a class is starting to accumulate a huge number of methods, it’s probably too long.</a:t>
            </a:r>
          </a:p>
          <a:p>
            <a:pPr lvl="0" rtl="0">
              <a:spcBef>
                <a:spcPts val="0"/>
              </a:spcBef>
              <a:buNone/>
            </a:pPr>
            <a:r>
              <a:rPr lang="en"/>
              <a:t>(read) - as much as possible, information needed to perform a service should be stored in the class that offers that service. This is impossible to always do. The same information is often needed by multiple classes, and it often isn’t smart to store the information in multiple places, but try to minimize that overhead.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1-4)</a:t>
            </a:r>
          </a:p>
          <a:p>
            <a:pPr lvl="0" rtl="0">
              <a:spcBef>
                <a:spcPts val="0"/>
              </a:spcBef>
              <a:buNone/>
            </a:pPr>
            <a:r>
              <a:rPr lang="en"/>
              <a:t>In particular, look for these three types of relationships:</a:t>
            </a:r>
          </a:p>
          <a:p>
            <a:pPr lvl="0" rtl="0">
              <a:spcBef>
                <a:spcPts val="0"/>
              </a:spcBef>
              <a:buNone/>
            </a:pPr>
            <a:r>
              <a:rPr lang="en"/>
              <a:t>(read 5) Membership, cases where a complex class is part of another class. Wheels and a transmission that belong to a car.</a:t>
            </a:r>
          </a:p>
          <a:p>
            <a:pPr lvl="0" rtl="0">
              <a:spcBef>
                <a:spcPts val="0"/>
              </a:spcBef>
              <a:buNone/>
            </a:pPr>
            <a:r>
              <a:rPr lang="en"/>
              <a:t>(read 6) If they share data</a:t>
            </a:r>
          </a:p>
          <a:p>
            <a:pPr lvl="0" rtl="0">
              <a:spcBef>
                <a:spcPts val="0"/>
              </a:spcBef>
              <a:buNone/>
            </a:pPr>
            <a:r>
              <a:rPr lang="en"/>
              <a:t>(read 7) If they need a service from the other class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you will rarely finish this first design and call it quits. The first crack at the design is usually missing something - we might need more classes - and even if it isn’t, it probably isn’t the most efficient way to implement the system. There might be more communication overhead than you need, there might be redundant associations, the control structure might be suboptimal. So, refine and improve the model. Look for better representations ,ways to cut down dependencies, how you store and access information.</a:t>
            </a:r>
          </a:p>
          <a:p>
            <a:pPr lvl="0" rtl="0">
              <a:spcBef>
                <a:spcPts val="0"/>
              </a:spcBef>
              <a:buNone/>
            </a:pPr>
            <a:r>
              <a:rPr lang="en"/>
              <a:t>While you do this, pay attention to how you group classes. Are you starting to see the system break down into independent packages or subsystems, libraries of classes and methods that can stand alone and be reused down the line? Even if you already designed your architecture, you can ensure now that this architecture makes sense - you can refine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76200" lvl="0" marL="0" rtl="0">
              <a:spcBef>
                <a:spcPts val="0"/>
              </a:spcBef>
              <a:buClr>
                <a:schemeClr val="dk1"/>
              </a:buClr>
              <a:buSzPct val="100000"/>
              <a:buNone/>
            </a:pPr>
            <a:r>
              <a:rPr lang="en" sz="1200">
                <a:solidFill>
                  <a:schemeClr val="dk1"/>
                </a:solidFill>
              </a:rPr>
              <a:t>Many designs are not optimal. That’s a natural consequence of the complexity of software. There are many ways to solve a problem, and our first stab, or our second, or our fifth are usually not perfect. In fact, the more intuitive the design is to the reader, the less optimal is often is. Optimizing a design involves balancing competing goals - are you aiming for maintainability? readability? efficiency? security? Decide on your goals and work towards those when refining your design.</a:t>
            </a:r>
          </a:p>
          <a:p>
            <a:pPr indent="-76200" lvl="0" marL="0" rtl="0">
              <a:spcBef>
                <a:spcPts val="0"/>
              </a:spcBef>
              <a:buClr>
                <a:schemeClr val="dk1"/>
              </a:buClr>
              <a:buSzPct val="100000"/>
              <a:buNone/>
            </a:pPr>
            <a:r>
              <a:rPr lang="en" sz="1200">
                <a:solidFill>
                  <a:schemeClr val="dk1"/>
                </a:solidFill>
              </a:rPr>
              <a:t>Two common things to watch for are redundant associations and attributes that can just be derived rather than explicitly stored.</a:t>
            </a:r>
          </a:p>
          <a:p>
            <a:pPr lvl="0" rtl="0">
              <a:spcBef>
                <a:spcPts val="0"/>
              </a:spcBef>
              <a:buSzPct val="91666"/>
              <a:buNone/>
            </a:pPr>
            <a:r>
              <a:rPr lang="en" sz="1200">
                <a:solidFill>
                  <a:schemeClr val="dk1"/>
                </a:solidFill>
              </a:rPr>
              <a:t>remove redundant associations to limit coupling issues - that assists speed and maintainability. For instance, in this design, we associate teacher, student, and course with all of the others. We could cut a link between either student and teacher or course and teacher and decrease the coupling between these classes, increase security by better controlling data access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Object Modeling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16 - 10/18/2016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Derived Links and Attributes</a:t>
            </a:r>
          </a:p>
        </p:txBody>
      </p:sp>
      <p:sp>
        <p:nvSpPr>
          <p:cNvPr id="211" name="Shape 211"/>
          <p:cNvSpPr txBox="1"/>
          <p:nvPr>
            <p:ph idx="1" type="body"/>
          </p:nvPr>
        </p:nvSpPr>
        <p:spPr>
          <a:xfrm>
            <a:off x="457200" y="1600200"/>
            <a:ext cx="8229600" cy="1048500"/>
          </a:xfrm>
          <a:prstGeom prst="rect">
            <a:avLst/>
          </a:prstGeom>
        </p:spPr>
        <p:txBody>
          <a:bodyPr anchorCtr="0" anchor="t" bIns="91425" lIns="91425" rIns="91425" tIns="91425">
            <a:noAutofit/>
          </a:bodyPr>
          <a:lstStyle/>
          <a:p>
            <a:pPr lvl="0" rtl="0">
              <a:spcBef>
                <a:spcPts val="0"/>
              </a:spcBef>
              <a:buNone/>
            </a:pPr>
            <a:r>
              <a:rPr lang="en"/>
              <a:t>Derived entities can be calculated from other entities. Indicated by a slash. They are potentially redundant. </a:t>
            </a:r>
          </a:p>
        </p:txBody>
      </p:sp>
      <p:sp>
        <p:nvSpPr>
          <p:cNvPr id="212" name="Shape 212"/>
          <p:cNvSpPr/>
          <p:nvPr/>
        </p:nvSpPr>
        <p:spPr>
          <a:xfrm>
            <a:off x="687900" y="3516375"/>
            <a:ext cx="1210200" cy="1086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Person</a:t>
            </a:r>
          </a:p>
          <a:p>
            <a:pPr lvl="0" rtl="0">
              <a:spcBef>
                <a:spcPts val="0"/>
              </a:spcBef>
              <a:buNone/>
            </a:pPr>
            <a:r>
              <a:t/>
            </a:r>
            <a:endParaRPr/>
          </a:p>
          <a:p>
            <a:pPr lvl="0" rtl="0">
              <a:spcBef>
                <a:spcPts val="0"/>
              </a:spcBef>
              <a:buNone/>
            </a:pPr>
            <a:r>
              <a:rPr lang="en"/>
              <a:t>birthDate</a:t>
            </a:r>
          </a:p>
          <a:p>
            <a:pPr lvl="0" rtl="0">
              <a:spcBef>
                <a:spcPts val="0"/>
              </a:spcBef>
              <a:buNone/>
            </a:pPr>
            <a:r>
              <a:rPr b="1" lang="en"/>
              <a:t>/age</a:t>
            </a:r>
          </a:p>
        </p:txBody>
      </p:sp>
      <p:cxnSp>
        <p:nvCxnSpPr>
          <p:cNvPr id="213" name="Shape 213"/>
          <p:cNvCxnSpPr/>
          <p:nvPr/>
        </p:nvCxnSpPr>
        <p:spPr>
          <a:xfrm>
            <a:off x="687900" y="3897375"/>
            <a:ext cx="1210200" cy="0"/>
          </a:xfrm>
          <a:prstGeom prst="straightConnector1">
            <a:avLst/>
          </a:prstGeom>
          <a:noFill/>
          <a:ln cap="flat" cmpd="sng" w="19050">
            <a:solidFill>
              <a:schemeClr val="dk2"/>
            </a:solidFill>
            <a:prstDash val="solid"/>
            <a:round/>
            <a:headEnd len="lg" w="lg" type="none"/>
            <a:tailEnd len="lg" w="lg" type="none"/>
          </a:ln>
        </p:spPr>
      </p:cxnSp>
      <p:sp>
        <p:nvSpPr>
          <p:cNvPr id="214" name="Shape 214"/>
          <p:cNvSpPr/>
          <p:nvPr/>
        </p:nvSpPr>
        <p:spPr>
          <a:xfrm>
            <a:off x="2655650" y="3516375"/>
            <a:ext cx="1210200" cy="1086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Calendar</a:t>
            </a:r>
          </a:p>
          <a:p>
            <a:pPr lvl="0" rtl="0">
              <a:spcBef>
                <a:spcPts val="0"/>
              </a:spcBef>
              <a:buNone/>
            </a:pPr>
            <a:r>
              <a:t/>
            </a:r>
            <a:endParaRPr/>
          </a:p>
          <a:p>
            <a:pPr lvl="0" rtl="0">
              <a:spcBef>
                <a:spcPts val="0"/>
              </a:spcBef>
              <a:buNone/>
            </a:pPr>
            <a:r>
              <a:t/>
            </a:r>
            <a:endParaRPr/>
          </a:p>
          <a:p>
            <a:pPr lvl="0" rtl="0">
              <a:spcBef>
                <a:spcPts val="0"/>
              </a:spcBef>
              <a:buNone/>
            </a:pPr>
            <a:r>
              <a:rPr lang="en"/>
              <a:t>currentDate</a:t>
            </a:r>
          </a:p>
        </p:txBody>
      </p:sp>
      <p:cxnSp>
        <p:nvCxnSpPr>
          <p:cNvPr id="215" name="Shape 215"/>
          <p:cNvCxnSpPr/>
          <p:nvPr/>
        </p:nvCxnSpPr>
        <p:spPr>
          <a:xfrm>
            <a:off x="2655650" y="3897375"/>
            <a:ext cx="1210200" cy="0"/>
          </a:xfrm>
          <a:prstGeom prst="straightConnector1">
            <a:avLst/>
          </a:prstGeom>
          <a:noFill/>
          <a:ln cap="flat" cmpd="sng" w="19050">
            <a:solidFill>
              <a:schemeClr val="dk2"/>
            </a:solidFill>
            <a:prstDash val="solid"/>
            <a:round/>
            <a:headEnd len="lg" w="lg" type="none"/>
            <a:tailEnd len="lg" w="lg" type="none"/>
          </a:ln>
        </p:spPr>
      </p:cxnSp>
      <p:sp>
        <p:nvSpPr>
          <p:cNvPr id="216" name="Shape 216"/>
          <p:cNvSpPr txBox="1"/>
          <p:nvPr/>
        </p:nvSpPr>
        <p:spPr>
          <a:xfrm>
            <a:off x="1340075" y="4692975"/>
            <a:ext cx="1882500" cy="605100"/>
          </a:xfrm>
          <a:prstGeom prst="rect">
            <a:avLst/>
          </a:prstGeom>
          <a:noFill/>
          <a:ln>
            <a:noFill/>
          </a:ln>
        </p:spPr>
        <p:txBody>
          <a:bodyPr anchorCtr="0" anchor="t" bIns="91425" lIns="91425" rIns="91425" tIns="91425">
            <a:noAutofit/>
          </a:bodyPr>
          <a:lstStyle/>
          <a:p>
            <a:pPr lvl="0" rtl="0">
              <a:spcBef>
                <a:spcPts val="0"/>
              </a:spcBef>
              <a:buNone/>
            </a:pPr>
            <a:r>
              <a:rPr lang="en"/>
              <a:t>{age = currentDate - birthDate}</a:t>
            </a:r>
          </a:p>
        </p:txBody>
      </p:sp>
      <p:sp>
        <p:nvSpPr>
          <p:cNvPr id="217" name="Shape 217"/>
          <p:cNvSpPr/>
          <p:nvPr/>
        </p:nvSpPr>
        <p:spPr>
          <a:xfrm>
            <a:off x="4340375" y="3165550"/>
            <a:ext cx="1467900" cy="762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Organization</a:t>
            </a:r>
          </a:p>
          <a:p>
            <a:pPr lvl="0" rtl="0">
              <a:spcBef>
                <a:spcPts val="0"/>
              </a:spcBef>
              <a:buNone/>
            </a:pPr>
            <a:r>
              <a:t/>
            </a:r>
            <a:endParaRPr/>
          </a:p>
        </p:txBody>
      </p:sp>
      <p:cxnSp>
        <p:nvCxnSpPr>
          <p:cNvPr id="218" name="Shape 218"/>
          <p:cNvCxnSpPr>
            <a:stCxn id="217" idx="1"/>
          </p:cNvCxnSpPr>
          <p:nvPr/>
        </p:nvCxnSpPr>
        <p:spPr>
          <a:xfrm>
            <a:off x="4340375" y="3546550"/>
            <a:ext cx="1467900" cy="0"/>
          </a:xfrm>
          <a:prstGeom prst="straightConnector1">
            <a:avLst/>
          </a:prstGeom>
          <a:noFill/>
          <a:ln cap="flat" cmpd="sng" w="19050">
            <a:solidFill>
              <a:schemeClr val="dk2"/>
            </a:solidFill>
            <a:prstDash val="solid"/>
            <a:round/>
            <a:headEnd len="lg" w="lg" type="none"/>
            <a:tailEnd len="lg" w="lg" type="none"/>
          </a:ln>
        </p:spPr>
      </p:cxnSp>
      <p:sp>
        <p:nvSpPr>
          <p:cNvPr id="219" name="Shape 219"/>
          <p:cNvSpPr/>
          <p:nvPr/>
        </p:nvSpPr>
        <p:spPr>
          <a:xfrm>
            <a:off x="4340375" y="4741075"/>
            <a:ext cx="1467900" cy="762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Department</a:t>
            </a:r>
          </a:p>
          <a:p>
            <a:pPr lvl="0" rtl="0">
              <a:spcBef>
                <a:spcPts val="0"/>
              </a:spcBef>
              <a:buNone/>
            </a:pPr>
            <a:r>
              <a:t/>
            </a:r>
            <a:endParaRPr/>
          </a:p>
        </p:txBody>
      </p:sp>
      <p:cxnSp>
        <p:nvCxnSpPr>
          <p:cNvPr id="220" name="Shape 220"/>
          <p:cNvCxnSpPr>
            <a:stCxn id="219" idx="1"/>
          </p:cNvCxnSpPr>
          <p:nvPr/>
        </p:nvCxnSpPr>
        <p:spPr>
          <a:xfrm>
            <a:off x="4340375" y="5122075"/>
            <a:ext cx="1467900" cy="0"/>
          </a:xfrm>
          <a:prstGeom prst="straightConnector1">
            <a:avLst/>
          </a:prstGeom>
          <a:noFill/>
          <a:ln cap="flat" cmpd="sng" w="19050">
            <a:solidFill>
              <a:schemeClr val="dk2"/>
            </a:solidFill>
            <a:prstDash val="solid"/>
            <a:round/>
            <a:headEnd len="lg" w="lg" type="none"/>
            <a:tailEnd len="lg" w="lg" type="none"/>
          </a:ln>
        </p:spPr>
      </p:cxnSp>
      <p:sp>
        <p:nvSpPr>
          <p:cNvPr id="221" name="Shape 221"/>
          <p:cNvSpPr/>
          <p:nvPr/>
        </p:nvSpPr>
        <p:spPr>
          <a:xfrm>
            <a:off x="6908825" y="4741075"/>
            <a:ext cx="1467900" cy="762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Employee</a:t>
            </a:r>
          </a:p>
          <a:p>
            <a:pPr lvl="0" rtl="0">
              <a:spcBef>
                <a:spcPts val="0"/>
              </a:spcBef>
              <a:buNone/>
            </a:pPr>
            <a:r>
              <a:t/>
            </a:r>
            <a:endParaRPr/>
          </a:p>
        </p:txBody>
      </p:sp>
      <p:cxnSp>
        <p:nvCxnSpPr>
          <p:cNvPr id="222" name="Shape 222"/>
          <p:cNvCxnSpPr>
            <a:stCxn id="221" idx="1"/>
          </p:cNvCxnSpPr>
          <p:nvPr/>
        </p:nvCxnSpPr>
        <p:spPr>
          <a:xfrm>
            <a:off x="6908825" y="5122075"/>
            <a:ext cx="1467900" cy="0"/>
          </a:xfrm>
          <a:prstGeom prst="straightConnector1">
            <a:avLst/>
          </a:prstGeom>
          <a:noFill/>
          <a:ln cap="flat" cmpd="sng" w="19050">
            <a:solidFill>
              <a:schemeClr val="dk2"/>
            </a:solidFill>
            <a:prstDash val="solid"/>
            <a:round/>
            <a:headEnd len="lg" w="lg" type="none"/>
            <a:tailEnd len="lg" w="lg" type="none"/>
          </a:ln>
        </p:spPr>
      </p:cxnSp>
      <p:cxnSp>
        <p:nvCxnSpPr>
          <p:cNvPr id="223" name="Shape 223"/>
          <p:cNvCxnSpPr>
            <a:stCxn id="219" idx="0"/>
            <a:endCxn id="217" idx="2"/>
          </p:cNvCxnSpPr>
          <p:nvPr/>
        </p:nvCxnSpPr>
        <p:spPr>
          <a:xfrm rot="10800000">
            <a:off x="5074325" y="3927475"/>
            <a:ext cx="0" cy="813600"/>
          </a:xfrm>
          <a:prstGeom prst="straightConnector1">
            <a:avLst/>
          </a:prstGeom>
          <a:noFill/>
          <a:ln cap="flat" cmpd="sng" w="19050">
            <a:solidFill>
              <a:schemeClr val="dk2"/>
            </a:solidFill>
            <a:prstDash val="solid"/>
            <a:round/>
            <a:headEnd len="lg" w="lg" type="none"/>
            <a:tailEnd len="lg" w="lg" type="none"/>
          </a:ln>
        </p:spPr>
      </p:cxnSp>
      <p:cxnSp>
        <p:nvCxnSpPr>
          <p:cNvPr id="224" name="Shape 224"/>
          <p:cNvCxnSpPr>
            <a:stCxn id="219" idx="3"/>
            <a:endCxn id="221" idx="1"/>
          </p:cNvCxnSpPr>
          <p:nvPr/>
        </p:nvCxnSpPr>
        <p:spPr>
          <a:xfrm>
            <a:off x="5808275" y="5122075"/>
            <a:ext cx="1100700" cy="0"/>
          </a:xfrm>
          <a:prstGeom prst="straightConnector1">
            <a:avLst/>
          </a:prstGeom>
          <a:noFill/>
          <a:ln cap="flat" cmpd="sng" w="19050">
            <a:solidFill>
              <a:schemeClr val="dk2"/>
            </a:solidFill>
            <a:prstDash val="solid"/>
            <a:round/>
            <a:headEnd len="lg" w="lg" type="none"/>
            <a:tailEnd len="lg" w="lg" type="none"/>
          </a:ln>
        </p:spPr>
      </p:cxnSp>
      <p:cxnSp>
        <p:nvCxnSpPr>
          <p:cNvPr id="225" name="Shape 225"/>
          <p:cNvCxnSpPr>
            <a:stCxn id="221" idx="0"/>
            <a:endCxn id="217" idx="3"/>
          </p:cNvCxnSpPr>
          <p:nvPr/>
        </p:nvCxnSpPr>
        <p:spPr>
          <a:xfrm rot="10800000">
            <a:off x="5808275" y="3546475"/>
            <a:ext cx="1834500" cy="1194600"/>
          </a:xfrm>
          <a:prstGeom prst="straightConnector1">
            <a:avLst/>
          </a:prstGeom>
          <a:noFill/>
          <a:ln cap="flat" cmpd="sng" w="19050">
            <a:solidFill>
              <a:schemeClr val="dk2"/>
            </a:solidFill>
            <a:prstDash val="solid"/>
            <a:round/>
            <a:headEnd len="lg" w="lg" type="none"/>
            <a:tailEnd len="lg" w="lg" type="none"/>
          </a:ln>
        </p:spPr>
      </p:cxnSp>
      <p:sp>
        <p:nvSpPr>
          <p:cNvPr id="226" name="Shape 226"/>
          <p:cNvSpPr txBox="1"/>
          <p:nvPr/>
        </p:nvSpPr>
        <p:spPr>
          <a:xfrm>
            <a:off x="6828075" y="3905150"/>
            <a:ext cx="1602600" cy="271500"/>
          </a:xfrm>
          <a:prstGeom prst="rect">
            <a:avLst/>
          </a:prstGeom>
          <a:noFill/>
          <a:ln>
            <a:noFill/>
          </a:ln>
        </p:spPr>
        <p:txBody>
          <a:bodyPr anchorCtr="0" anchor="t" bIns="91425" lIns="91425" rIns="91425" tIns="91425">
            <a:noAutofit/>
          </a:bodyPr>
          <a:lstStyle/>
          <a:p>
            <a:pPr lvl="0" rtl="0">
              <a:spcBef>
                <a:spcPts val="0"/>
              </a:spcBef>
              <a:buNone/>
            </a:pPr>
            <a:r>
              <a:rPr b="1" lang="en"/>
              <a:t>Works For</a:t>
            </a:r>
          </a:p>
        </p:txBody>
      </p:sp>
      <p:cxnSp>
        <p:nvCxnSpPr>
          <p:cNvPr id="227" name="Shape 227"/>
          <p:cNvCxnSpPr>
            <a:endCxn id="226" idx="1"/>
          </p:cNvCxnSpPr>
          <p:nvPr/>
        </p:nvCxnSpPr>
        <p:spPr>
          <a:xfrm flipH="1" rot="10800000">
            <a:off x="6592875" y="4040900"/>
            <a:ext cx="235200" cy="166800"/>
          </a:xfrm>
          <a:prstGeom prst="straightConnector1">
            <a:avLst/>
          </a:prstGeom>
          <a:noFill/>
          <a:ln cap="flat" cmpd="sng" w="38100">
            <a:solidFill>
              <a:srgbClr val="000000"/>
            </a:solidFill>
            <a:prstDash val="solid"/>
            <a:round/>
            <a:headEnd len="lg" w="lg" type="none"/>
            <a:tailEnd len="lg" w="lg" type="none"/>
          </a:ln>
        </p:spPr>
      </p:cxnSp>
      <p:cxnSp>
        <p:nvCxnSpPr>
          <p:cNvPr id="228" name="Shape 228"/>
          <p:cNvCxnSpPr>
            <a:stCxn id="212" idx="3"/>
            <a:endCxn id="214" idx="1"/>
          </p:cNvCxnSpPr>
          <p:nvPr/>
        </p:nvCxnSpPr>
        <p:spPr>
          <a:xfrm>
            <a:off x="1898100" y="4059825"/>
            <a:ext cx="757500" cy="0"/>
          </a:xfrm>
          <a:prstGeom prst="straightConnector1">
            <a:avLst/>
          </a:prstGeom>
          <a:noFill/>
          <a:ln cap="flat" cmpd="sng" w="19050">
            <a:solidFill>
              <a:schemeClr val="dk2"/>
            </a:solidFill>
            <a:prstDash val="solid"/>
            <a:round/>
            <a:headEnd len="lg" w="lg" type="none"/>
            <a:tailEnd len="lg" w="lg" type="none"/>
          </a:ln>
        </p:spPr>
      </p:cxnSp>
      <p:sp>
        <p:nvSpPr>
          <p:cNvPr id="229" name="Shape 2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Home Heating System</a:t>
            </a:r>
          </a:p>
        </p:txBody>
      </p:sp>
      <p:pic>
        <p:nvPicPr>
          <p:cNvPr descr="Screenshot-2.png" id="235" name="Shape 235"/>
          <p:cNvPicPr preferRelativeResize="0"/>
          <p:nvPr/>
        </p:nvPicPr>
        <p:blipFill>
          <a:blip r:embed="rId3">
            <a:alphaModFix/>
          </a:blip>
          <a:stretch>
            <a:fillRect/>
          </a:stretch>
        </p:blipFill>
        <p:spPr>
          <a:xfrm>
            <a:off x="457199" y="1722162"/>
            <a:ext cx="8229599" cy="4661212"/>
          </a:xfrm>
          <a:prstGeom prst="rect">
            <a:avLst/>
          </a:prstGeom>
          <a:noFill/>
          <a:ln>
            <a:noFill/>
          </a:ln>
        </p:spPr>
      </p:pic>
      <p:sp>
        <p:nvSpPr>
          <p:cNvPr id="236" name="Shape 2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Home Heating Requirements</a:t>
            </a:r>
          </a:p>
        </p:txBody>
      </p:sp>
      <p:sp>
        <p:nvSpPr>
          <p:cNvPr id="242" name="Shape 242"/>
          <p:cNvSpPr txBox="1"/>
          <p:nvPr>
            <p:ph idx="1" type="body"/>
          </p:nvPr>
        </p:nvSpPr>
        <p:spPr>
          <a:xfrm>
            <a:off x="457200" y="2851300"/>
            <a:ext cx="3994500" cy="3716699"/>
          </a:xfrm>
          <a:prstGeom prst="rect">
            <a:avLst/>
          </a:prstGeom>
        </p:spPr>
        <p:txBody>
          <a:bodyPr anchorCtr="0" anchor="t" bIns="91425" lIns="91425" rIns="91425" tIns="91425">
            <a:noAutofit/>
          </a:bodyPr>
          <a:lstStyle/>
          <a:p>
            <a:pPr indent="-317500" lvl="0" marL="457200" marR="0" rtl="0" algn="l">
              <a:lnSpc>
                <a:spcPct val="100000"/>
              </a:lnSpc>
              <a:spcBef>
                <a:spcPts val="600"/>
              </a:spcBef>
              <a:spcAft>
                <a:spcPts val="0"/>
              </a:spcAft>
              <a:buSzPct val="100000"/>
            </a:pPr>
            <a:r>
              <a:rPr lang="en" sz="1400"/>
              <a:t>The software shall control the heat in each room</a:t>
            </a:r>
          </a:p>
          <a:p>
            <a:pPr indent="-317500" lvl="0" marL="457200" marR="0" rtl="0" algn="l">
              <a:lnSpc>
                <a:spcPct val="100000"/>
              </a:lnSpc>
              <a:spcBef>
                <a:spcPts val="600"/>
              </a:spcBef>
              <a:spcAft>
                <a:spcPts val="0"/>
              </a:spcAft>
              <a:buSzPct val="100000"/>
            </a:pPr>
            <a:r>
              <a:rPr lang="en" sz="1400"/>
              <a:t>The room shall be heated when the temperature is 2F below desired temp</a:t>
            </a:r>
          </a:p>
          <a:p>
            <a:pPr indent="-317500" lvl="0" marL="457200" marR="0" rtl="0" algn="l">
              <a:lnSpc>
                <a:spcPct val="100000"/>
              </a:lnSpc>
              <a:spcBef>
                <a:spcPts val="600"/>
              </a:spcBef>
              <a:spcAft>
                <a:spcPts val="0"/>
              </a:spcAft>
              <a:buSzPct val="100000"/>
            </a:pPr>
            <a:r>
              <a:rPr lang="en" sz="1400"/>
              <a:t>The room shall no longer be heated when the temperature is 2F above desired temp</a:t>
            </a:r>
          </a:p>
          <a:p>
            <a:pPr indent="-317500" lvl="0" marL="457200" marR="0" rtl="0" algn="l">
              <a:lnSpc>
                <a:spcPct val="100000"/>
              </a:lnSpc>
              <a:spcBef>
                <a:spcPts val="600"/>
              </a:spcBef>
              <a:spcAft>
                <a:spcPts val="0"/>
              </a:spcAft>
              <a:buSzPct val="100000"/>
            </a:pPr>
            <a:r>
              <a:rPr lang="en" sz="1400"/>
              <a:t>The flow of heat to each room shall be individually controlled by opening and closing its water valve</a:t>
            </a:r>
          </a:p>
          <a:p>
            <a:pPr indent="-317500" lvl="0" marL="457200" marR="0" rtl="0" algn="l">
              <a:lnSpc>
                <a:spcPct val="100000"/>
              </a:lnSpc>
              <a:spcBef>
                <a:spcPts val="600"/>
              </a:spcBef>
              <a:spcAft>
                <a:spcPts val="0"/>
              </a:spcAft>
              <a:buSzPct val="100000"/>
            </a:pPr>
            <a:r>
              <a:rPr lang="en" sz="1400"/>
              <a:t>The valve shall be open when the room needs heat and closed otherwise</a:t>
            </a:r>
          </a:p>
          <a:p>
            <a:pPr indent="-317500" lvl="0" marL="457200" marR="0" rtl="0" algn="l">
              <a:lnSpc>
                <a:spcPct val="100000"/>
              </a:lnSpc>
              <a:spcBef>
                <a:spcPts val="600"/>
              </a:spcBef>
              <a:spcAft>
                <a:spcPts val="0"/>
              </a:spcAft>
              <a:buSzPct val="100000"/>
            </a:pPr>
            <a:r>
              <a:rPr lang="en" sz="1400"/>
              <a:t>The user shall set the desired temperature on the thermostat</a:t>
            </a:r>
          </a:p>
          <a:p>
            <a:pPr indent="-317500" lvl="0" marL="457200" marR="0" rtl="0" algn="l">
              <a:lnSpc>
                <a:spcPct val="100000"/>
              </a:lnSpc>
              <a:spcBef>
                <a:spcPts val="600"/>
              </a:spcBef>
              <a:spcAft>
                <a:spcPts val="0"/>
              </a:spcAft>
              <a:buSzPct val="100000"/>
            </a:pPr>
            <a:r>
              <a:rPr lang="en" sz="1400"/>
              <a:t>The operator shall be able to turn the heating system on and off</a:t>
            </a:r>
          </a:p>
        </p:txBody>
      </p:sp>
      <p:sp>
        <p:nvSpPr>
          <p:cNvPr id="243" name="Shape 243"/>
          <p:cNvSpPr txBox="1"/>
          <p:nvPr>
            <p:ph idx="2" type="body"/>
          </p:nvPr>
        </p:nvSpPr>
        <p:spPr>
          <a:xfrm>
            <a:off x="4692275" y="2851200"/>
            <a:ext cx="3994500" cy="3716700"/>
          </a:xfrm>
          <a:prstGeom prst="rect">
            <a:avLst/>
          </a:prstGeom>
        </p:spPr>
        <p:txBody>
          <a:bodyPr anchorCtr="0" anchor="t" bIns="91425" lIns="91425" rIns="91425" tIns="91425">
            <a:noAutofit/>
          </a:bodyPr>
          <a:lstStyle/>
          <a:p>
            <a:pPr indent="-317500" lvl="0" marL="457200" rtl="0">
              <a:spcBef>
                <a:spcPts val="0"/>
              </a:spcBef>
              <a:buSzPct val="100000"/>
            </a:pPr>
            <a:r>
              <a:rPr lang="en" sz="1400"/>
              <a:t>The furnace must not run when the system is off</a:t>
            </a:r>
          </a:p>
          <a:p>
            <a:pPr indent="-317500" lvl="0" marL="457200" rtl="0">
              <a:spcBef>
                <a:spcPts val="0"/>
              </a:spcBef>
              <a:buSzPct val="100000"/>
            </a:pPr>
            <a:r>
              <a:rPr lang="en" sz="1400"/>
              <a:t>When the furnace is not running and a room needs heat, the software shall turn the furnace on</a:t>
            </a:r>
          </a:p>
          <a:p>
            <a:pPr indent="-317500" lvl="0" marL="457200" rtl="0">
              <a:spcBef>
                <a:spcPts val="0"/>
              </a:spcBef>
              <a:buSzPct val="100000"/>
            </a:pPr>
            <a:r>
              <a:rPr lang="en" sz="1400"/>
              <a:t>To turn the furnace on the software shall follow these steps</a:t>
            </a:r>
          </a:p>
          <a:p>
            <a:pPr indent="-317500" lvl="1" marL="914400" rtl="0">
              <a:spcBef>
                <a:spcPts val="0"/>
              </a:spcBef>
              <a:buSzPct val="100000"/>
            </a:pPr>
            <a:r>
              <a:rPr lang="en" sz="1400"/>
              <a:t>open the fuel valve</a:t>
            </a:r>
          </a:p>
          <a:p>
            <a:pPr indent="-317500" lvl="1" marL="914400" rtl="0">
              <a:spcBef>
                <a:spcPts val="0"/>
              </a:spcBef>
              <a:buSzPct val="100000"/>
            </a:pPr>
            <a:r>
              <a:rPr lang="en" sz="1400"/>
              <a:t>turn the burner on</a:t>
            </a:r>
          </a:p>
          <a:p>
            <a:pPr indent="-317500" lvl="0" marL="457200" rtl="0">
              <a:spcBef>
                <a:spcPts val="0"/>
              </a:spcBef>
              <a:buSzPct val="100000"/>
            </a:pPr>
            <a:r>
              <a:rPr lang="en" sz="1400"/>
              <a:t>The software shall turn the furnace off when heat is no longer needed in any room</a:t>
            </a:r>
          </a:p>
          <a:p>
            <a:pPr indent="-317500" lvl="0" marL="457200" rtl="0">
              <a:spcBef>
                <a:spcPts val="0"/>
              </a:spcBef>
              <a:buSzPct val="100000"/>
            </a:pPr>
            <a:r>
              <a:rPr lang="en" sz="1400"/>
              <a:t>To turn the furnace off the software shall follow these steps</a:t>
            </a:r>
          </a:p>
          <a:p>
            <a:pPr indent="-317500" lvl="1" marL="914400" rtl="0">
              <a:spcBef>
                <a:spcPts val="0"/>
              </a:spcBef>
              <a:buSzPct val="100000"/>
            </a:pPr>
            <a:r>
              <a:rPr lang="en" sz="1400"/>
              <a:t>close fuel valve</a:t>
            </a:r>
          </a:p>
          <a:p>
            <a:pPr indent="-317500" lvl="1" marL="914400" rtl="0">
              <a:spcBef>
                <a:spcPts val="0"/>
              </a:spcBef>
              <a:buSzPct val="100000"/>
            </a:pPr>
            <a:r>
              <a:rPr lang="en" sz="1400"/>
              <a:t>turn burner off</a:t>
            </a:r>
          </a:p>
          <a:p>
            <a:pPr lvl="0">
              <a:spcBef>
                <a:spcPts val="0"/>
              </a:spcBef>
              <a:buNone/>
            </a:pPr>
            <a:r>
              <a:t/>
            </a:r>
            <a:endParaRPr/>
          </a:p>
        </p:txBody>
      </p:sp>
      <p:sp>
        <p:nvSpPr>
          <p:cNvPr id="244" name="Shape 244"/>
          <p:cNvSpPr txBox="1"/>
          <p:nvPr/>
        </p:nvSpPr>
        <p:spPr>
          <a:xfrm>
            <a:off x="457200" y="1564300"/>
            <a:ext cx="8229600" cy="1287000"/>
          </a:xfrm>
          <a:prstGeom prst="rect">
            <a:avLst/>
          </a:prstGeom>
          <a:noFill/>
          <a:ln>
            <a:noFill/>
          </a:ln>
        </p:spPr>
        <p:txBody>
          <a:bodyPr anchorCtr="0" anchor="t" bIns="91425" lIns="91425" rIns="91425" tIns="91425">
            <a:noAutofit/>
          </a:bodyPr>
          <a:lstStyle/>
          <a:p>
            <a:pPr lvl="0" rtl="0">
              <a:spcBef>
                <a:spcPts val="600"/>
              </a:spcBef>
              <a:buClr>
                <a:schemeClr val="dk1"/>
              </a:buClr>
              <a:buSzPct val="61111"/>
              <a:buFont typeface="Arial"/>
              <a:buNone/>
            </a:pPr>
            <a:r>
              <a:rPr lang="en" sz="1800">
                <a:solidFill>
                  <a:schemeClr val="dk1"/>
                </a:solidFill>
              </a:rPr>
              <a:t>The purpose of the software for the Home Heating System is to control the heating system that heats the rooms of a house. The software shall maintain the temperature of each room within a specified range by controlling the heat flow to individual rooms.</a:t>
            </a:r>
          </a:p>
          <a:p>
            <a:pPr lvl="0">
              <a:spcBef>
                <a:spcPts val="0"/>
              </a:spcBef>
              <a:buNone/>
            </a:pPr>
            <a:r>
              <a:t/>
            </a:r>
            <a:endParaRPr/>
          </a:p>
        </p:txBody>
      </p:sp>
      <p:sp>
        <p:nvSpPr>
          <p:cNvPr id="245" name="Shape 2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 Object Classes</a:t>
            </a:r>
          </a:p>
        </p:txBody>
      </p:sp>
      <p:sp>
        <p:nvSpPr>
          <p:cNvPr id="251" name="Shape 251"/>
          <p:cNvSpPr txBox="1"/>
          <p:nvPr/>
        </p:nvSpPr>
        <p:spPr>
          <a:xfrm>
            <a:off x="528975" y="1666550"/>
            <a:ext cx="1700400" cy="680100"/>
          </a:xfrm>
          <a:prstGeom prst="rect">
            <a:avLst/>
          </a:prstGeom>
          <a:noFill/>
          <a:ln>
            <a:noFill/>
          </a:ln>
        </p:spPr>
        <p:txBody>
          <a:bodyPr anchorCtr="0" anchor="t" bIns="91425" lIns="91425" rIns="91425" tIns="91425">
            <a:noAutofit/>
          </a:bodyPr>
          <a:lstStyle/>
          <a:p>
            <a:pPr lvl="0" algn="ctr">
              <a:spcBef>
                <a:spcPts val="0"/>
              </a:spcBef>
              <a:buNone/>
            </a:pPr>
            <a:r>
              <a:rPr lang="en" sz="1800"/>
              <a:t>Requirements Statements</a:t>
            </a:r>
          </a:p>
        </p:txBody>
      </p:sp>
      <p:sp>
        <p:nvSpPr>
          <p:cNvPr id="252" name="Shape 252"/>
          <p:cNvSpPr/>
          <p:nvPr/>
        </p:nvSpPr>
        <p:spPr>
          <a:xfrm>
            <a:off x="2456025" y="1706150"/>
            <a:ext cx="1348800" cy="600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t>Extract Nouns</a:t>
            </a:r>
          </a:p>
        </p:txBody>
      </p:sp>
      <p:cxnSp>
        <p:nvCxnSpPr>
          <p:cNvPr id="253" name="Shape 253"/>
          <p:cNvCxnSpPr>
            <a:stCxn id="251" idx="3"/>
            <a:endCxn id="252" idx="1"/>
          </p:cNvCxnSpPr>
          <p:nvPr/>
        </p:nvCxnSpPr>
        <p:spPr>
          <a:xfrm>
            <a:off x="2229375" y="2006600"/>
            <a:ext cx="226800" cy="0"/>
          </a:xfrm>
          <a:prstGeom prst="straightConnector1">
            <a:avLst/>
          </a:prstGeom>
          <a:noFill/>
          <a:ln cap="flat" cmpd="sng" w="19050">
            <a:solidFill>
              <a:schemeClr val="dk2"/>
            </a:solidFill>
            <a:prstDash val="solid"/>
            <a:round/>
            <a:headEnd len="lg" w="lg" type="none"/>
            <a:tailEnd len="lg" w="lg" type="triangle"/>
          </a:ln>
        </p:spPr>
      </p:cxnSp>
      <p:sp>
        <p:nvSpPr>
          <p:cNvPr id="254" name="Shape 254"/>
          <p:cNvSpPr txBox="1"/>
          <p:nvPr/>
        </p:nvSpPr>
        <p:spPr>
          <a:xfrm>
            <a:off x="4031475" y="1666550"/>
            <a:ext cx="1348800" cy="680100"/>
          </a:xfrm>
          <a:prstGeom prst="rect">
            <a:avLst/>
          </a:prstGeom>
          <a:noFill/>
          <a:ln>
            <a:noFill/>
          </a:ln>
        </p:spPr>
        <p:txBody>
          <a:bodyPr anchorCtr="0" anchor="t" bIns="91425" lIns="91425" rIns="91425" tIns="91425">
            <a:noAutofit/>
          </a:bodyPr>
          <a:lstStyle/>
          <a:p>
            <a:pPr lvl="0" rtl="0" algn="ctr">
              <a:spcBef>
                <a:spcPts val="0"/>
              </a:spcBef>
              <a:buNone/>
            </a:pPr>
            <a:r>
              <a:rPr lang="en" sz="1800"/>
              <a:t>Tentative Classes</a:t>
            </a:r>
          </a:p>
        </p:txBody>
      </p:sp>
      <p:cxnSp>
        <p:nvCxnSpPr>
          <p:cNvPr id="255" name="Shape 255"/>
          <p:cNvCxnSpPr>
            <a:endCxn id="254" idx="1"/>
          </p:cNvCxnSpPr>
          <p:nvPr/>
        </p:nvCxnSpPr>
        <p:spPr>
          <a:xfrm>
            <a:off x="3804675" y="2006600"/>
            <a:ext cx="226800" cy="0"/>
          </a:xfrm>
          <a:prstGeom prst="straightConnector1">
            <a:avLst/>
          </a:prstGeom>
          <a:noFill/>
          <a:ln cap="flat" cmpd="sng" w="19050">
            <a:solidFill>
              <a:schemeClr val="dk2"/>
            </a:solidFill>
            <a:prstDash val="solid"/>
            <a:round/>
            <a:headEnd len="lg" w="lg" type="none"/>
            <a:tailEnd len="lg" w="lg" type="triangle"/>
          </a:ln>
        </p:spPr>
      </p:cxnSp>
      <p:sp>
        <p:nvSpPr>
          <p:cNvPr id="256" name="Shape 256"/>
          <p:cNvSpPr/>
          <p:nvPr/>
        </p:nvSpPr>
        <p:spPr>
          <a:xfrm>
            <a:off x="5663875" y="1706150"/>
            <a:ext cx="1348800" cy="600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Eliminate Classes</a:t>
            </a:r>
          </a:p>
        </p:txBody>
      </p:sp>
      <p:cxnSp>
        <p:nvCxnSpPr>
          <p:cNvPr id="257" name="Shape 257"/>
          <p:cNvCxnSpPr>
            <a:stCxn id="254" idx="3"/>
            <a:endCxn id="256" idx="1"/>
          </p:cNvCxnSpPr>
          <p:nvPr/>
        </p:nvCxnSpPr>
        <p:spPr>
          <a:xfrm>
            <a:off x="5380275" y="2006600"/>
            <a:ext cx="283500" cy="0"/>
          </a:xfrm>
          <a:prstGeom prst="straightConnector1">
            <a:avLst/>
          </a:prstGeom>
          <a:noFill/>
          <a:ln cap="flat" cmpd="sng" w="19050">
            <a:solidFill>
              <a:schemeClr val="dk2"/>
            </a:solidFill>
            <a:prstDash val="solid"/>
            <a:round/>
            <a:headEnd len="lg" w="lg" type="none"/>
            <a:tailEnd len="lg" w="lg" type="triangle"/>
          </a:ln>
        </p:spPr>
      </p:cxnSp>
      <p:sp>
        <p:nvSpPr>
          <p:cNvPr id="258" name="Shape 258"/>
          <p:cNvSpPr txBox="1"/>
          <p:nvPr/>
        </p:nvSpPr>
        <p:spPr>
          <a:xfrm>
            <a:off x="7239225" y="1666550"/>
            <a:ext cx="1348800" cy="680100"/>
          </a:xfrm>
          <a:prstGeom prst="rect">
            <a:avLst/>
          </a:prstGeom>
          <a:noFill/>
          <a:ln>
            <a:noFill/>
          </a:ln>
        </p:spPr>
        <p:txBody>
          <a:bodyPr anchorCtr="0" anchor="t" bIns="91425" lIns="91425" rIns="91425" tIns="91425">
            <a:noAutofit/>
          </a:bodyPr>
          <a:lstStyle/>
          <a:p>
            <a:pPr lvl="0" rtl="0" algn="ctr">
              <a:spcBef>
                <a:spcPts val="0"/>
              </a:spcBef>
              <a:buNone/>
            </a:pPr>
            <a:r>
              <a:rPr lang="en" sz="1800"/>
              <a:t>Final Class List</a:t>
            </a:r>
          </a:p>
        </p:txBody>
      </p:sp>
      <p:cxnSp>
        <p:nvCxnSpPr>
          <p:cNvPr id="259" name="Shape 259"/>
          <p:cNvCxnSpPr>
            <a:stCxn id="256" idx="3"/>
            <a:endCxn id="258" idx="1"/>
          </p:cNvCxnSpPr>
          <p:nvPr/>
        </p:nvCxnSpPr>
        <p:spPr>
          <a:xfrm>
            <a:off x="7012675" y="2006600"/>
            <a:ext cx="226500" cy="0"/>
          </a:xfrm>
          <a:prstGeom prst="straightConnector1">
            <a:avLst/>
          </a:prstGeom>
          <a:noFill/>
          <a:ln cap="flat" cmpd="sng" w="19050">
            <a:solidFill>
              <a:schemeClr val="dk2"/>
            </a:solidFill>
            <a:prstDash val="solid"/>
            <a:round/>
            <a:headEnd len="lg" w="lg" type="none"/>
            <a:tailEnd len="lg" w="lg" type="triangle"/>
          </a:ln>
        </p:spPr>
      </p:cxnSp>
      <p:cxnSp>
        <p:nvCxnSpPr>
          <p:cNvPr id="260" name="Shape 260"/>
          <p:cNvCxnSpPr/>
          <p:nvPr/>
        </p:nvCxnSpPr>
        <p:spPr>
          <a:xfrm>
            <a:off x="158700" y="2595575"/>
            <a:ext cx="8517899" cy="0"/>
          </a:xfrm>
          <a:prstGeom prst="straightConnector1">
            <a:avLst/>
          </a:prstGeom>
          <a:noFill/>
          <a:ln cap="flat" cmpd="sng" w="19050">
            <a:solidFill>
              <a:schemeClr val="dk2"/>
            </a:solidFill>
            <a:prstDash val="solid"/>
            <a:round/>
            <a:headEnd len="lg" w="lg" type="none"/>
            <a:tailEnd len="lg" w="lg" type="none"/>
          </a:ln>
        </p:spPr>
      </p:cxnSp>
      <p:sp>
        <p:nvSpPr>
          <p:cNvPr id="261" name="Shape 261"/>
          <p:cNvSpPr txBox="1"/>
          <p:nvPr/>
        </p:nvSpPr>
        <p:spPr>
          <a:xfrm>
            <a:off x="457200" y="2772100"/>
            <a:ext cx="8202600" cy="3327900"/>
          </a:xfrm>
          <a:prstGeom prst="rect">
            <a:avLst/>
          </a:prstGeom>
          <a:noFill/>
          <a:ln>
            <a:noFill/>
          </a:ln>
        </p:spPr>
        <p:txBody>
          <a:bodyPr anchorCtr="0" anchor="t" bIns="91425" lIns="91425" rIns="91425" tIns="91425">
            <a:noAutofit/>
          </a:bodyPr>
          <a:lstStyle/>
          <a:p>
            <a:pPr lvl="0" rtl="0">
              <a:spcBef>
                <a:spcPts val="0"/>
              </a:spcBef>
              <a:buNone/>
            </a:pPr>
            <a:r>
              <a:rPr lang="en" sz="2400"/>
              <a:t>Water Pump				House				Water Valve</a:t>
            </a:r>
          </a:p>
          <a:p>
            <a:pPr lvl="0" rtl="0">
              <a:spcBef>
                <a:spcPts val="0"/>
              </a:spcBef>
              <a:buNone/>
            </a:pPr>
            <a:r>
              <a:rPr lang="en" sz="2400"/>
              <a:t>Hot Water				Room				Controller</a:t>
            </a:r>
          </a:p>
          <a:p>
            <a:pPr lvl="0" rtl="0">
              <a:spcBef>
                <a:spcPts val="0"/>
              </a:spcBef>
              <a:buNone/>
            </a:pPr>
            <a:r>
              <a:rPr lang="en" sz="2400"/>
              <a:t>Burner					Temperature		Software</a:t>
            </a:r>
          </a:p>
          <a:p>
            <a:pPr lvl="0" rtl="0">
              <a:spcBef>
                <a:spcPts val="0"/>
              </a:spcBef>
              <a:buNone/>
            </a:pPr>
            <a:r>
              <a:rPr lang="en" sz="2400"/>
              <a:t>Furnace					Home				User</a:t>
            </a:r>
          </a:p>
          <a:p>
            <a:pPr lvl="0" rtl="0">
              <a:spcBef>
                <a:spcPts val="0"/>
              </a:spcBef>
              <a:buNone/>
            </a:pPr>
            <a:r>
              <a:rPr lang="en" sz="2400"/>
              <a:t>Fuel Valve				Thermostat		Heat</a:t>
            </a:r>
          </a:p>
          <a:p>
            <a:pPr lvl="0" rtl="0">
              <a:spcBef>
                <a:spcPts val="0"/>
              </a:spcBef>
              <a:buNone/>
            </a:pPr>
            <a:r>
              <a:rPr lang="en" sz="2400"/>
              <a:t>Fuel						Range				Operator</a:t>
            </a:r>
          </a:p>
          <a:p>
            <a:pPr lvl="0" rtl="0">
              <a:spcBef>
                <a:spcPts val="0"/>
              </a:spcBef>
              <a:buNone/>
            </a:pPr>
            <a:r>
              <a:rPr lang="en" sz="2400"/>
              <a:t>Desired Temperature	Control Panel	</a:t>
            </a:r>
          </a:p>
          <a:p>
            <a:pPr lvl="0" rtl="0">
              <a:spcBef>
                <a:spcPts val="0"/>
              </a:spcBef>
              <a:buNone/>
            </a:pPr>
            <a:r>
              <a:rPr lang="en" sz="2400"/>
              <a:t>On-Off Switch			Heat Flow</a:t>
            </a:r>
          </a:p>
          <a:p>
            <a:pPr lvl="0" rtl="0">
              <a:spcBef>
                <a:spcPts val="0"/>
              </a:spcBef>
              <a:buNone/>
            </a:pPr>
            <a:r>
              <a:rPr lang="en" sz="2400"/>
              <a:t>Heating System			Home Heating System</a:t>
            </a:r>
          </a:p>
          <a:p>
            <a:pPr lvl="0">
              <a:spcBef>
                <a:spcPts val="0"/>
              </a:spcBef>
              <a:buNone/>
            </a:pPr>
            <a:r>
              <a:t/>
            </a:r>
            <a:endParaRPr/>
          </a:p>
        </p:txBody>
      </p:sp>
      <p:sp>
        <p:nvSpPr>
          <p:cNvPr id="262" name="Shape 2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Eliminate Bad Classes</a:t>
            </a:r>
          </a:p>
        </p:txBody>
      </p:sp>
      <p:sp>
        <p:nvSpPr>
          <p:cNvPr id="268" name="Shape 2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Redundant Classes</a:t>
            </a:r>
          </a:p>
          <a:p>
            <a:pPr indent="-228600" lvl="1" marL="914400" marR="0" rtl="0" algn="l">
              <a:lnSpc>
                <a:spcPct val="100000"/>
              </a:lnSpc>
              <a:spcBef>
                <a:spcPts val="600"/>
              </a:spcBef>
              <a:spcAft>
                <a:spcPts val="0"/>
              </a:spcAft>
            </a:pPr>
            <a:r>
              <a:rPr lang="en"/>
              <a:t>Classes that represent the same thing with different words.</a:t>
            </a:r>
          </a:p>
          <a:p>
            <a:pPr indent="-228600" lvl="0" marL="457200" marR="0" rtl="0" algn="l">
              <a:lnSpc>
                <a:spcPct val="100000"/>
              </a:lnSpc>
              <a:spcBef>
                <a:spcPts val="600"/>
              </a:spcBef>
              <a:spcAft>
                <a:spcPts val="0"/>
              </a:spcAft>
            </a:pPr>
            <a:r>
              <a:rPr lang="en"/>
              <a:t>Irrelevant Classes</a:t>
            </a:r>
          </a:p>
          <a:p>
            <a:pPr indent="-228600" lvl="1" marL="914400" marR="0" rtl="0" algn="l">
              <a:lnSpc>
                <a:spcPct val="100000"/>
              </a:lnSpc>
              <a:spcBef>
                <a:spcPts val="600"/>
              </a:spcBef>
              <a:spcAft>
                <a:spcPts val="0"/>
              </a:spcAft>
            </a:pPr>
            <a:r>
              <a:rPr lang="en"/>
              <a:t>Classes we simply do not care about.</a:t>
            </a:r>
          </a:p>
          <a:p>
            <a:pPr indent="-228600" lvl="0" marL="457200" marR="0" rtl="0" algn="l">
              <a:lnSpc>
                <a:spcPct val="100000"/>
              </a:lnSpc>
              <a:spcBef>
                <a:spcPts val="600"/>
              </a:spcBef>
              <a:spcAft>
                <a:spcPts val="0"/>
              </a:spcAft>
            </a:pPr>
            <a:r>
              <a:rPr lang="en"/>
              <a:t>Vague Classes</a:t>
            </a:r>
          </a:p>
          <a:p>
            <a:pPr indent="-228600" lvl="1" marL="914400" marR="0" rtl="0" algn="l">
              <a:lnSpc>
                <a:spcPct val="100000"/>
              </a:lnSpc>
              <a:spcBef>
                <a:spcPts val="600"/>
              </a:spcBef>
              <a:spcAft>
                <a:spcPts val="0"/>
              </a:spcAft>
            </a:pPr>
            <a:r>
              <a:rPr lang="en" sz="2400"/>
              <a:t>Classes with ill-defined boundaries.</a:t>
            </a:r>
          </a:p>
          <a:p>
            <a:pPr indent="-228600" lvl="0" marL="457200" marR="0" rtl="0" algn="l">
              <a:lnSpc>
                <a:spcPct val="100000"/>
              </a:lnSpc>
              <a:spcBef>
                <a:spcPts val="600"/>
              </a:spcBef>
              <a:spcAft>
                <a:spcPts val="0"/>
              </a:spcAft>
            </a:pPr>
            <a:r>
              <a:rPr lang="en"/>
              <a:t>Attributes</a:t>
            </a:r>
          </a:p>
          <a:p>
            <a:pPr indent="-228600" lvl="1" marL="914400" marR="0" rtl="0" algn="l">
              <a:lnSpc>
                <a:spcPct val="100000"/>
              </a:lnSpc>
              <a:spcBef>
                <a:spcPts val="600"/>
              </a:spcBef>
              <a:spcAft>
                <a:spcPts val="0"/>
              </a:spcAft>
            </a:pPr>
            <a:r>
              <a:rPr lang="en"/>
              <a:t>Things that describe or make up other classes.</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269" name="Shape 2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Eliminate Bad Classes (Continued)</a:t>
            </a:r>
          </a:p>
        </p:txBody>
      </p:sp>
      <p:sp>
        <p:nvSpPr>
          <p:cNvPr id="275" name="Shape 2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Operations</a:t>
            </a:r>
          </a:p>
          <a:p>
            <a:pPr indent="-228600" lvl="1" marL="914400" marR="0" rtl="0" algn="l">
              <a:lnSpc>
                <a:spcPct val="100000"/>
              </a:lnSpc>
              <a:spcBef>
                <a:spcPts val="600"/>
              </a:spcBef>
              <a:spcAft>
                <a:spcPts val="0"/>
              </a:spcAft>
            </a:pPr>
            <a:r>
              <a:rPr lang="en"/>
              <a:t>Sequences of actions are often mistaken for classes.</a:t>
            </a:r>
          </a:p>
          <a:p>
            <a:pPr indent="-228600" lvl="0" marL="457200" marR="0" rtl="0" algn="l">
              <a:lnSpc>
                <a:spcPct val="100000"/>
              </a:lnSpc>
              <a:spcBef>
                <a:spcPts val="600"/>
              </a:spcBef>
              <a:spcAft>
                <a:spcPts val="0"/>
              </a:spcAft>
            </a:pPr>
            <a:r>
              <a:rPr lang="en"/>
              <a:t>Roles</a:t>
            </a:r>
          </a:p>
          <a:p>
            <a:pPr indent="-228600" lvl="1" marL="914400" marR="0" rtl="0" algn="l">
              <a:lnSpc>
                <a:spcPct val="100000"/>
              </a:lnSpc>
              <a:spcBef>
                <a:spcPts val="600"/>
              </a:spcBef>
              <a:spcAft>
                <a:spcPts val="0"/>
              </a:spcAft>
            </a:pPr>
            <a:r>
              <a:rPr lang="en"/>
              <a:t>The name of a class should reflect what it is, not the role it plays. </a:t>
            </a:r>
          </a:p>
          <a:p>
            <a:pPr indent="-228600" lvl="0" marL="457200" marR="0" rtl="0" algn="l">
              <a:lnSpc>
                <a:spcPct val="100000"/>
              </a:lnSpc>
              <a:spcBef>
                <a:spcPts val="600"/>
              </a:spcBef>
              <a:spcAft>
                <a:spcPts val="0"/>
              </a:spcAft>
            </a:pPr>
            <a:r>
              <a:rPr lang="en"/>
              <a:t>Implementation Details</a:t>
            </a:r>
          </a:p>
          <a:p>
            <a:pPr indent="-228600" lvl="1" marL="914400" marR="0" rtl="0" algn="l">
              <a:lnSpc>
                <a:spcPct val="100000"/>
              </a:lnSpc>
              <a:spcBef>
                <a:spcPts val="600"/>
              </a:spcBef>
              <a:spcAft>
                <a:spcPts val="0"/>
              </a:spcAft>
            </a:pPr>
            <a:r>
              <a:rPr lang="en"/>
              <a:t>Save those for the implementation.</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276" name="Shape 2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 Object Classes</a:t>
            </a:r>
          </a:p>
        </p:txBody>
      </p:sp>
      <p:sp>
        <p:nvSpPr>
          <p:cNvPr id="282" name="Shape 282"/>
          <p:cNvSpPr txBox="1"/>
          <p:nvPr/>
        </p:nvSpPr>
        <p:spPr>
          <a:xfrm>
            <a:off x="515475" y="1666562"/>
            <a:ext cx="1700400" cy="680100"/>
          </a:xfrm>
          <a:prstGeom prst="rect">
            <a:avLst/>
          </a:prstGeom>
          <a:noFill/>
          <a:ln>
            <a:noFill/>
          </a:ln>
        </p:spPr>
        <p:txBody>
          <a:bodyPr anchorCtr="0" anchor="t" bIns="91425" lIns="91425" rIns="91425" tIns="91425">
            <a:noAutofit/>
          </a:bodyPr>
          <a:lstStyle/>
          <a:p>
            <a:pPr lvl="0" rtl="0" algn="ctr">
              <a:spcBef>
                <a:spcPts val="0"/>
              </a:spcBef>
              <a:buNone/>
            </a:pPr>
            <a:r>
              <a:rPr lang="en" sz="1800"/>
              <a:t>Requirements Statements</a:t>
            </a:r>
          </a:p>
        </p:txBody>
      </p:sp>
      <p:sp>
        <p:nvSpPr>
          <p:cNvPr id="283" name="Shape 283"/>
          <p:cNvSpPr/>
          <p:nvPr/>
        </p:nvSpPr>
        <p:spPr>
          <a:xfrm>
            <a:off x="2442525" y="1706162"/>
            <a:ext cx="1348800" cy="600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Extract Nouns</a:t>
            </a:r>
          </a:p>
        </p:txBody>
      </p:sp>
      <p:cxnSp>
        <p:nvCxnSpPr>
          <p:cNvPr id="284" name="Shape 284"/>
          <p:cNvCxnSpPr>
            <a:stCxn id="282" idx="3"/>
            <a:endCxn id="283" idx="1"/>
          </p:cNvCxnSpPr>
          <p:nvPr/>
        </p:nvCxnSpPr>
        <p:spPr>
          <a:xfrm>
            <a:off x="2215875" y="2006612"/>
            <a:ext cx="226800" cy="0"/>
          </a:xfrm>
          <a:prstGeom prst="straightConnector1">
            <a:avLst/>
          </a:prstGeom>
          <a:noFill/>
          <a:ln cap="flat" cmpd="sng" w="19050">
            <a:solidFill>
              <a:schemeClr val="dk2"/>
            </a:solidFill>
            <a:prstDash val="solid"/>
            <a:round/>
            <a:headEnd len="lg" w="lg" type="none"/>
            <a:tailEnd len="lg" w="lg" type="triangle"/>
          </a:ln>
        </p:spPr>
      </p:cxnSp>
      <p:sp>
        <p:nvSpPr>
          <p:cNvPr id="285" name="Shape 285"/>
          <p:cNvSpPr txBox="1"/>
          <p:nvPr/>
        </p:nvSpPr>
        <p:spPr>
          <a:xfrm>
            <a:off x="4017975" y="1666562"/>
            <a:ext cx="1348800" cy="680100"/>
          </a:xfrm>
          <a:prstGeom prst="rect">
            <a:avLst/>
          </a:prstGeom>
          <a:noFill/>
          <a:ln>
            <a:noFill/>
          </a:ln>
        </p:spPr>
        <p:txBody>
          <a:bodyPr anchorCtr="0" anchor="t" bIns="91425" lIns="91425" rIns="91425" tIns="91425">
            <a:noAutofit/>
          </a:bodyPr>
          <a:lstStyle/>
          <a:p>
            <a:pPr lvl="0" rtl="0" algn="ctr">
              <a:spcBef>
                <a:spcPts val="0"/>
              </a:spcBef>
              <a:buNone/>
            </a:pPr>
            <a:r>
              <a:rPr lang="en" sz="1800"/>
              <a:t>Tentative Classes</a:t>
            </a:r>
          </a:p>
        </p:txBody>
      </p:sp>
      <p:cxnSp>
        <p:nvCxnSpPr>
          <p:cNvPr id="286" name="Shape 286"/>
          <p:cNvCxnSpPr>
            <a:endCxn id="285" idx="1"/>
          </p:cNvCxnSpPr>
          <p:nvPr/>
        </p:nvCxnSpPr>
        <p:spPr>
          <a:xfrm>
            <a:off x="3791175" y="2006612"/>
            <a:ext cx="226800" cy="0"/>
          </a:xfrm>
          <a:prstGeom prst="straightConnector1">
            <a:avLst/>
          </a:prstGeom>
          <a:noFill/>
          <a:ln cap="flat" cmpd="sng" w="19050">
            <a:solidFill>
              <a:schemeClr val="dk2"/>
            </a:solidFill>
            <a:prstDash val="solid"/>
            <a:round/>
            <a:headEnd len="lg" w="lg" type="none"/>
            <a:tailEnd len="lg" w="lg" type="triangle"/>
          </a:ln>
        </p:spPr>
      </p:cxnSp>
      <p:sp>
        <p:nvSpPr>
          <p:cNvPr id="287" name="Shape 287"/>
          <p:cNvSpPr/>
          <p:nvPr/>
        </p:nvSpPr>
        <p:spPr>
          <a:xfrm>
            <a:off x="5650375" y="1706162"/>
            <a:ext cx="1348800" cy="600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Eliminate Classes</a:t>
            </a:r>
          </a:p>
        </p:txBody>
      </p:sp>
      <p:cxnSp>
        <p:nvCxnSpPr>
          <p:cNvPr id="288" name="Shape 288"/>
          <p:cNvCxnSpPr>
            <a:stCxn id="285" idx="3"/>
            <a:endCxn id="287" idx="1"/>
          </p:cNvCxnSpPr>
          <p:nvPr/>
        </p:nvCxnSpPr>
        <p:spPr>
          <a:xfrm>
            <a:off x="5366775" y="2006612"/>
            <a:ext cx="283500" cy="0"/>
          </a:xfrm>
          <a:prstGeom prst="straightConnector1">
            <a:avLst/>
          </a:prstGeom>
          <a:noFill/>
          <a:ln cap="flat" cmpd="sng" w="19050">
            <a:solidFill>
              <a:schemeClr val="dk2"/>
            </a:solidFill>
            <a:prstDash val="solid"/>
            <a:round/>
            <a:headEnd len="lg" w="lg" type="none"/>
            <a:tailEnd len="lg" w="lg" type="triangle"/>
          </a:ln>
        </p:spPr>
      </p:cxnSp>
      <p:sp>
        <p:nvSpPr>
          <p:cNvPr id="289" name="Shape 289"/>
          <p:cNvSpPr txBox="1"/>
          <p:nvPr/>
        </p:nvSpPr>
        <p:spPr>
          <a:xfrm>
            <a:off x="7225725" y="1666562"/>
            <a:ext cx="1348800" cy="680100"/>
          </a:xfrm>
          <a:prstGeom prst="rect">
            <a:avLst/>
          </a:prstGeom>
          <a:noFill/>
          <a:ln>
            <a:noFill/>
          </a:ln>
        </p:spPr>
        <p:txBody>
          <a:bodyPr anchorCtr="0" anchor="t" bIns="91425" lIns="91425" rIns="91425" tIns="91425">
            <a:noAutofit/>
          </a:bodyPr>
          <a:lstStyle/>
          <a:p>
            <a:pPr lvl="0" rtl="0" algn="ctr">
              <a:spcBef>
                <a:spcPts val="0"/>
              </a:spcBef>
              <a:buNone/>
            </a:pPr>
            <a:r>
              <a:rPr lang="en" sz="1800"/>
              <a:t>Final Class List</a:t>
            </a:r>
          </a:p>
        </p:txBody>
      </p:sp>
      <p:cxnSp>
        <p:nvCxnSpPr>
          <p:cNvPr id="290" name="Shape 290"/>
          <p:cNvCxnSpPr>
            <a:stCxn id="287" idx="3"/>
            <a:endCxn id="289" idx="1"/>
          </p:cNvCxnSpPr>
          <p:nvPr/>
        </p:nvCxnSpPr>
        <p:spPr>
          <a:xfrm>
            <a:off x="6999175" y="2006612"/>
            <a:ext cx="226500" cy="0"/>
          </a:xfrm>
          <a:prstGeom prst="straightConnector1">
            <a:avLst/>
          </a:prstGeom>
          <a:noFill/>
          <a:ln cap="flat" cmpd="sng" w="19050">
            <a:solidFill>
              <a:schemeClr val="dk2"/>
            </a:solidFill>
            <a:prstDash val="solid"/>
            <a:round/>
            <a:headEnd len="lg" w="lg" type="none"/>
            <a:tailEnd len="lg" w="lg" type="triangle"/>
          </a:ln>
        </p:spPr>
      </p:cxnSp>
      <p:cxnSp>
        <p:nvCxnSpPr>
          <p:cNvPr id="291" name="Shape 291"/>
          <p:cNvCxnSpPr/>
          <p:nvPr/>
        </p:nvCxnSpPr>
        <p:spPr>
          <a:xfrm>
            <a:off x="158700" y="2595575"/>
            <a:ext cx="8517899" cy="0"/>
          </a:xfrm>
          <a:prstGeom prst="straightConnector1">
            <a:avLst/>
          </a:prstGeom>
          <a:noFill/>
          <a:ln cap="flat" cmpd="sng" w="19050">
            <a:solidFill>
              <a:schemeClr val="dk2"/>
            </a:solidFill>
            <a:prstDash val="solid"/>
            <a:round/>
            <a:headEnd len="lg" w="lg" type="none"/>
            <a:tailEnd len="lg" w="lg" type="none"/>
          </a:ln>
        </p:spPr>
      </p:cxnSp>
      <p:sp>
        <p:nvSpPr>
          <p:cNvPr id="292" name="Shape 292"/>
          <p:cNvSpPr txBox="1"/>
          <p:nvPr/>
        </p:nvSpPr>
        <p:spPr>
          <a:xfrm>
            <a:off x="430200" y="2772100"/>
            <a:ext cx="8229600" cy="3327900"/>
          </a:xfrm>
          <a:prstGeom prst="rect">
            <a:avLst/>
          </a:prstGeom>
          <a:noFill/>
          <a:ln>
            <a:noFill/>
          </a:ln>
        </p:spPr>
        <p:txBody>
          <a:bodyPr anchorCtr="0" anchor="t" bIns="91425" lIns="91425" rIns="91425" tIns="91425">
            <a:noAutofit/>
          </a:bodyPr>
          <a:lstStyle/>
          <a:p>
            <a:pPr lvl="0" rtl="0">
              <a:spcBef>
                <a:spcPts val="0"/>
              </a:spcBef>
              <a:buNone/>
            </a:pPr>
            <a:r>
              <a:rPr lang="en" sz="2400"/>
              <a:t>Water Pump				House				Water Valve</a:t>
            </a:r>
          </a:p>
          <a:p>
            <a:pPr lvl="0" rtl="0">
              <a:spcBef>
                <a:spcPts val="0"/>
              </a:spcBef>
              <a:buNone/>
            </a:pPr>
            <a:r>
              <a:rPr lang="en" sz="2400"/>
              <a:t>Hot Water				Room				</a:t>
            </a:r>
            <a:r>
              <a:rPr lang="en" sz="2400">
                <a:solidFill>
                  <a:schemeClr val="dk1"/>
                </a:solidFill>
              </a:rPr>
              <a:t>Controller</a:t>
            </a:r>
          </a:p>
          <a:p>
            <a:pPr lvl="0" rtl="0">
              <a:spcBef>
                <a:spcPts val="0"/>
              </a:spcBef>
              <a:buNone/>
            </a:pPr>
            <a:r>
              <a:rPr lang="en" sz="2400"/>
              <a:t>Burner					Temperature		Software</a:t>
            </a:r>
          </a:p>
          <a:p>
            <a:pPr lvl="0" rtl="0">
              <a:spcBef>
                <a:spcPts val="0"/>
              </a:spcBef>
              <a:buNone/>
            </a:pPr>
            <a:r>
              <a:rPr lang="en" sz="2400"/>
              <a:t>Furnace					Home				User</a:t>
            </a:r>
          </a:p>
          <a:p>
            <a:pPr lvl="0" rtl="0">
              <a:spcBef>
                <a:spcPts val="0"/>
              </a:spcBef>
              <a:buNone/>
            </a:pPr>
            <a:r>
              <a:rPr lang="en" sz="2400"/>
              <a:t>Fuel Valve				Thermostat		Heat</a:t>
            </a:r>
          </a:p>
          <a:p>
            <a:pPr lvl="0" rtl="0">
              <a:spcBef>
                <a:spcPts val="0"/>
              </a:spcBef>
              <a:buNone/>
            </a:pPr>
            <a:r>
              <a:rPr lang="en" sz="2400"/>
              <a:t>Fuel						Range				</a:t>
            </a:r>
            <a:r>
              <a:rPr lang="en" sz="2400">
                <a:solidFill>
                  <a:schemeClr val="dk1"/>
                </a:solidFill>
              </a:rPr>
              <a:t>Operator			</a:t>
            </a:r>
          </a:p>
          <a:p>
            <a:pPr lvl="0" rtl="0">
              <a:spcBef>
                <a:spcPts val="0"/>
              </a:spcBef>
              <a:buNone/>
            </a:pPr>
            <a:r>
              <a:rPr lang="en" sz="2400"/>
              <a:t>Desired Temperature	Control Panel	</a:t>
            </a:r>
          </a:p>
          <a:p>
            <a:pPr lvl="0" rtl="0">
              <a:spcBef>
                <a:spcPts val="0"/>
              </a:spcBef>
              <a:buNone/>
            </a:pPr>
            <a:r>
              <a:rPr lang="en" sz="2400"/>
              <a:t>On-Off Switch			Heat Flow</a:t>
            </a:r>
          </a:p>
          <a:p>
            <a:pPr lvl="0" rtl="0">
              <a:spcBef>
                <a:spcPts val="0"/>
              </a:spcBef>
              <a:buNone/>
            </a:pPr>
            <a:r>
              <a:rPr lang="en" sz="2400"/>
              <a:t>Heating System			Home Heating System</a:t>
            </a:r>
          </a:p>
          <a:p>
            <a:pPr lvl="0" rtl="0">
              <a:spcBef>
                <a:spcPts val="0"/>
              </a:spcBef>
              <a:buNone/>
            </a:pPr>
            <a:r>
              <a:t/>
            </a:r>
            <a:endParaRPr/>
          </a:p>
        </p:txBody>
      </p:sp>
      <p:sp>
        <p:nvSpPr>
          <p:cNvPr id="293" name="Shape 293"/>
          <p:cNvSpPr/>
          <p:nvPr/>
        </p:nvSpPr>
        <p:spPr>
          <a:xfrm>
            <a:off x="963525" y="5803800"/>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4" name="Shape 294"/>
          <p:cNvSpPr/>
          <p:nvPr/>
        </p:nvSpPr>
        <p:spPr>
          <a:xfrm>
            <a:off x="390450" y="4686600"/>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5" name="Shape 295"/>
          <p:cNvSpPr/>
          <p:nvPr/>
        </p:nvSpPr>
        <p:spPr>
          <a:xfrm>
            <a:off x="5899525" y="3927125"/>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6" name="Shape 296"/>
          <p:cNvSpPr/>
          <p:nvPr/>
        </p:nvSpPr>
        <p:spPr>
          <a:xfrm>
            <a:off x="5899525" y="3541625"/>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7" name="Shape 297"/>
          <p:cNvSpPr/>
          <p:nvPr/>
        </p:nvSpPr>
        <p:spPr>
          <a:xfrm>
            <a:off x="390450" y="3236250"/>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8" name="Shape 298"/>
          <p:cNvSpPr/>
          <p:nvPr/>
        </p:nvSpPr>
        <p:spPr>
          <a:xfrm>
            <a:off x="3613525" y="2850750"/>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99" name="Shape 299"/>
          <p:cNvSpPr/>
          <p:nvPr/>
        </p:nvSpPr>
        <p:spPr>
          <a:xfrm>
            <a:off x="5899525" y="4312625"/>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0" name="Shape 300"/>
          <p:cNvSpPr/>
          <p:nvPr/>
        </p:nvSpPr>
        <p:spPr>
          <a:xfrm>
            <a:off x="3716800" y="4698125"/>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1" name="Shape 301"/>
          <p:cNvSpPr/>
          <p:nvPr/>
        </p:nvSpPr>
        <p:spPr>
          <a:xfrm>
            <a:off x="3716800" y="5418300"/>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2" name="Shape 302"/>
          <p:cNvSpPr/>
          <p:nvPr/>
        </p:nvSpPr>
        <p:spPr>
          <a:xfrm>
            <a:off x="3716800" y="3946650"/>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3" name="Shape 303"/>
          <p:cNvSpPr/>
          <p:nvPr/>
        </p:nvSpPr>
        <p:spPr>
          <a:xfrm>
            <a:off x="3716800" y="3621750"/>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4" name="Shape 304"/>
          <p:cNvSpPr/>
          <p:nvPr/>
        </p:nvSpPr>
        <p:spPr>
          <a:xfrm>
            <a:off x="963525" y="5072100"/>
            <a:ext cx="374100" cy="385499"/>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5" name="Shape 3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Classes After Elimination</a:t>
            </a:r>
          </a:p>
        </p:txBody>
      </p:sp>
      <p:sp>
        <p:nvSpPr>
          <p:cNvPr id="311" name="Shape 311"/>
          <p:cNvSpPr txBox="1"/>
          <p:nvPr/>
        </p:nvSpPr>
        <p:spPr>
          <a:xfrm>
            <a:off x="528975" y="1666562"/>
            <a:ext cx="1700400" cy="680100"/>
          </a:xfrm>
          <a:prstGeom prst="rect">
            <a:avLst/>
          </a:prstGeom>
          <a:noFill/>
          <a:ln>
            <a:noFill/>
          </a:ln>
        </p:spPr>
        <p:txBody>
          <a:bodyPr anchorCtr="0" anchor="t" bIns="91425" lIns="91425" rIns="91425" tIns="91425">
            <a:noAutofit/>
          </a:bodyPr>
          <a:lstStyle/>
          <a:p>
            <a:pPr lvl="0" rtl="0" algn="ctr">
              <a:spcBef>
                <a:spcPts val="0"/>
              </a:spcBef>
              <a:buNone/>
            </a:pPr>
            <a:r>
              <a:rPr lang="en" sz="1800"/>
              <a:t>Requirements Statements</a:t>
            </a:r>
          </a:p>
        </p:txBody>
      </p:sp>
      <p:sp>
        <p:nvSpPr>
          <p:cNvPr id="312" name="Shape 312"/>
          <p:cNvSpPr/>
          <p:nvPr/>
        </p:nvSpPr>
        <p:spPr>
          <a:xfrm>
            <a:off x="2456025" y="1706162"/>
            <a:ext cx="1348800" cy="600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Extract Nouns</a:t>
            </a:r>
          </a:p>
        </p:txBody>
      </p:sp>
      <p:cxnSp>
        <p:nvCxnSpPr>
          <p:cNvPr id="313" name="Shape 313"/>
          <p:cNvCxnSpPr>
            <a:stCxn id="311" idx="3"/>
            <a:endCxn id="312" idx="1"/>
          </p:cNvCxnSpPr>
          <p:nvPr/>
        </p:nvCxnSpPr>
        <p:spPr>
          <a:xfrm>
            <a:off x="2229375" y="2006612"/>
            <a:ext cx="226800" cy="0"/>
          </a:xfrm>
          <a:prstGeom prst="straightConnector1">
            <a:avLst/>
          </a:prstGeom>
          <a:noFill/>
          <a:ln cap="flat" cmpd="sng" w="19050">
            <a:solidFill>
              <a:schemeClr val="dk2"/>
            </a:solidFill>
            <a:prstDash val="solid"/>
            <a:round/>
            <a:headEnd len="lg" w="lg" type="none"/>
            <a:tailEnd len="lg" w="lg" type="triangle"/>
          </a:ln>
        </p:spPr>
      </p:cxnSp>
      <p:sp>
        <p:nvSpPr>
          <p:cNvPr id="314" name="Shape 314"/>
          <p:cNvSpPr txBox="1"/>
          <p:nvPr/>
        </p:nvSpPr>
        <p:spPr>
          <a:xfrm>
            <a:off x="4031475" y="1666562"/>
            <a:ext cx="1348800" cy="680100"/>
          </a:xfrm>
          <a:prstGeom prst="rect">
            <a:avLst/>
          </a:prstGeom>
          <a:noFill/>
          <a:ln>
            <a:noFill/>
          </a:ln>
        </p:spPr>
        <p:txBody>
          <a:bodyPr anchorCtr="0" anchor="t" bIns="91425" lIns="91425" rIns="91425" tIns="91425">
            <a:noAutofit/>
          </a:bodyPr>
          <a:lstStyle/>
          <a:p>
            <a:pPr lvl="0" rtl="0" algn="ctr">
              <a:spcBef>
                <a:spcPts val="0"/>
              </a:spcBef>
              <a:buNone/>
            </a:pPr>
            <a:r>
              <a:rPr lang="en" sz="1800"/>
              <a:t>Tentative Classes</a:t>
            </a:r>
          </a:p>
        </p:txBody>
      </p:sp>
      <p:cxnSp>
        <p:nvCxnSpPr>
          <p:cNvPr id="315" name="Shape 315"/>
          <p:cNvCxnSpPr>
            <a:endCxn id="314" idx="1"/>
          </p:cNvCxnSpPr>
          <p:nvPr/>
        </p:nvCxnSpPr>
        <p:spPr>
          <a:xfrm>
            <a:off x="3804675" y="2006612"/>
            <a:ext cx="226800" cy="0"/>
          </a:xfrm>
          <a:prstGeom prst="straightConnector1">
            <a:avLst/>
          </a:prstGeom>
          <a:noFill/>
          <a:ln cap="flat" cmpd="sng" w="19050">
            <a:solidFill>
              <a:schemeClr val="dk2"/>
            </a:solidFill>
            <a:prstDash val="solid"/>
            <a:round/>
            <a:headEnd len="lg" w="lg" type="none"/>
            <a:tailEnd len="lg" w="lg" type="triangle"/>
          </a:ln>
        </p:spPr>
      </p:cxnSp>
      <p:sp>
        <p:nvSpPr>
          <p:cNvPr id="316" name="Shape 316"/>
          <p:cNvSpPr/>
          <p:nvPr/>
        </p:nvSpPr>
        <p:spPr>
          <a:xfrm>
            <a:off x="5663875" y="1706162"/>
            <a:ext cx="1348800" cy="600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Eliminate Classes</a:t>
            </a:r>
          </a:p>
        </p:txBody>
      </p:sp>
      <p:cxnSp>
        <p:nvCxnSpPr>
          <p:cNvPr id="317" name="Shape 317"/>
          <p:cNvCxnSpPr>
            <a:stCxn id="314" idx="3"/>
            <a:endCxn id="316" idx="1"/>
          </p:cNvCxnSpPr>
          <p:nvPr/>
        </p:nvCxnSpPr>
        <p:spPr>
          <a:xfrm>
            <a:off x="5380275" y="2006612"/>
            <a:ext cx="283500" cy="0"/>
          </a:xfrm>
          <a:prstGeom prst="straightConnector1">
            <a:avLst/>
          </a:prstGeom>
          <a:noFill/>
          <a:ln cap="flat" cmpd="sng" w="19050">
            <a:solidFill>
              <a:schemeClr val="dk2"/>
            </a:solidFill>
            <a:prstDash val="solid"/>
            <a:round/>
            <a:headEnd len="lg" w="lg" type="none"/>
            <a:tailEnd len="lg" w="lg" type="triangle"/>
          </a:ln>
        </p:spPr>
      </p:cxnSp>
      <p:sp>
        <p:nvSpPr>
          <p:cNvPr id="318" name="Shape 318"/>
          <p:cNvSpPr txBox="1"/>
          <p:nvPr/>
        </p:nvSpPr>
        <p:spPr>
          <a:xfrm>
            <a:off x="7239225" y="1666562"/>
            <a:ext cx="1348800" cy="680100"/>
          </a:xfrm>
          <a:prstGeom prst="rect">
            <a:avLst/>
          </a:prstGeom>
          <a:noFill/>
          <a:ln>
            <a:noFill/>
          </a:ln>
        </p:spPr>
        <p:txBody>
          <a:bodyPr anchorCtr="0" anchor="t" bIns="91425" lIns="91425" rIns="91425" tIns="91425">
            <a:noAutofit/>
          </a:bodyPr>
          <a:lstStyle/>
          <a:p>
            <a:pPr lvl="0" rtl="0" algn="ctr">
              <a:spcBef>
                <a:spcPts val="0"/>
              </a:spcBef>
              <a:buNone/>
            </a:pPr>
            <a:r>
              <a:rPr lang="en" sz="1800"/>
              <a:t>Final Class List</a:t>
            </a:r>
          </a:p>
        </p:txBody>
      </p:sp>
      <p:cxnSp>
        <p:nvCxnSpPr>
          <p:cNvPr id="319" name="Shape 319"/>
          <p:cNvCxnSpPr>
            <a:stCxn id="316" idx="3"/>
            <a:endCxn id="318" idx="1"/>
          </p:cNvCxnSpPr>
          <p:nvPr/>
        </p:nvCxnSpPr>
        <p:spPr>
          <a:xfrm>
            <a:off x="7012675" y="2006612"/>
            <a:ext cx="226500" cy="0"/>
          </a:xfrm>
          <a:prstGeom prst="straightConnector1">
            <a:avLst/>
          </a:prstGeom>
          <a:noFill/>
          <a:ln cap="flat" cmpd="sng" w="19050">
            <a:solidFill>
              <a:schemeClr val="dk2"/>
            </a:solidFill>
            <a:prstDash val="solid"/>
            <a:round/>
            <a:headEnd len="lg" w="lg" type="none"/>
            <a:tailEnd len="lg" w="lg" type="triangle"/>
          </a:ln>
        </p:spPr>
      </p:cxnSp>
      <p:cxnSp>
        <p:nvCxnSpPr>
          <p:cNvPr id="320" name="Shape 320"/>
          <p:cNvCxnSpPr/>
          <p:nvPr/>
        </p:nvCxnSpPr>
        <p:spPr>
          <a:xfrm>
            <a:off x="158700" y="2595575"/>
            <a:ext cx="8517899" cy="0"/>
          </a:xfrm>
          <a:prstGeom prst="straightConnector1">
            <a:avLst/>
          </a:prstGeom>
          <a:noFill/>
          <a:ln cap="flat" cmpd="sng" w="19050">
            <a:solidFill>
              <a:schemeClr val="dk2"/>
            </a:solidFill>
            <a:prstDash val="solid"/>
            <a:round/>
            <a:headEnd len="lg" w="lg" type="none"/>
            <a:tailEnd len="lg" w="lg" type="none"/>
          </a:ln>
        </p:spPr>
      </p:cxnSp>
      <p:sp>
        <p:nvSpPr>
          <p:cNvPr id="321" name="Shape 321"/>
          <p:cNvSpPr txBox="1"/>
          <p:nvPr/>
        </p:nvSpPr>
        <p:spPr>
          <a:xfrm>
            <a:off x="457200" y="2772100"/>
            <a:ext cx="8202600" cy="3327900"/>
          </a:xfrm>
          <a:prstGeom prst="rect">
            <a:avLst/>
          </a:prstGeom>
          <a:noFill/>
          <a:ln>
            <a:noFill/>
          </a:ln>
        </p:spPr>
        <p:txBody>
          <a:bodyPr anchorCtr="0" anchor="t" bIns="91425" lIns="91425" rIns="91425" tIns="91425">
            <a:noAutofit/>
          </a:bodyPr>
          <a:lstStyle/>
          <a:p>
            <a:pPr lvl="0" rtl="0">
              <a:spcBef>
                <a:spcPts val="0"/>
              </a:spcBef>
              <a:buNone/>
            </a:pPr>
            <a:r>
              <a:rPr lang="en" sz="2400"/>
              <a:t>Water Pump		Water Valve</a:t>
            </a:r>
          </a:p>
          <a:p>
            <a:pPr lvl="0" rtl="0">
              <a:spcBef>
                <a:spcPts val="0"/>
              </a:spcBef>
              <a:buNone/>
            </a:pPr>
            <a:r>
              <a:rPr lang="en" sz="2400"/>
              <a:t>Room				</a:t>
            </a:r>
            <a:r>
              <a:rPr lang="en" sz="2400">
                <a:solidFill>
                  <a:schemeClr val="dk1"/>
                </a:solidFill>
              </a:rPr>
              <a:t>Controller</a:t>
            </a:r>
          </a:p>
          <a:p>
            <a:pPr lvl="0" rtl="0">
              <a:spcBef>
                <a:spcPts val="0"/>
              </a:spcBef>
              <a:buNone/>
            </a:pPr>
            <a:r>
              <a:rPr lang="en" sz="2400"/>
              <a:t>Burner			</a:t>
            </a:r>
            <a:r>
              <a:rPr lang="en" sz="2400">
                <a:solidFill>
                  <a:schemeClr val="dk1"/>
                </a:solidFill>
              </a:rPr>
              <a:t>Thermostat</a:t>
            </a:r>
            <a:r>
              <a:rPr lang="en" sz="2400"/>
              <a:t>		</a:t>
            </a:r>
          </a:p>
          <a:p>
            <a:pPr lvl="0" rtl="0">
              <a:spcBef>
                <a:spcPts val="0"/>
              </a:spcBef>
              <a:buNone/>
            </a:pPr>
            <a:r>
              <a:rPr lang="en" sz="2400"/>
              <a:t>Furnace					</a:t>
            </a:r>
          </a:p>
          <a:p>
            <a:pPr lvl="0" rtl="0">
              <a:spcBef>
                <a:spcPts val="0"/>
              </a:spcBef>
              <a:buNone/>
            </a:pPr>
            <a:r>
              <a:rPr lang="en" sz="2400"/>
              <a:t>Fuel Valve						</a:t>
            </a:r>
          </a:p>
          <a:p>
            <a:pPr lvl="0" rtl="0">
              <a:spcBef>
                <a:spcPts val="0"/>
              </a:spcBef>
              <a:buNone/>
            </a:pPr>
            <a:r>
              <a:rPr lang="en" sz="2400">
                <a:solidFill>
                  <a:schemeClr val="dk1"/>
                </a:solidFill>
              </a:rPr>
              <a:t>Operator			</a:t>
            </a:r>
          </a:p>
          <a:p>
            <a:pPr lvl="0" rtl="0">
              <a:spcBef>
                <a:spcPts val="0"/>
              </a:spcBef>
              <a:buNone/>
            </a:pPr>
            <a:r>
              <a:rPr lang="en" sz="2400"/>
              <a:t>Control Panel	</a:t>
            </a:r>
          </a:p>
          <a:p>
            <a:pPr lvl="0" rtl="0">
              <a:spcBef>
                <a:spcPts val="0"/>
              </a:spcBef>
              <a:buNone/>
            </a:pPr>
            <a:r>
              <a:rPr lang="en" sz="2400"/>
              <a:t>On-Off Switch			</a:t>
            </a:r>
          </a:p>
          <a:p>
            <a:pPr lvl="0" rtl="0">
              <a:spcBef>
                <a:spcPts val="0"/>
              </a:spcBef>
              <a:buNone/>
            </a:pPr>
            <a:r>
              <a:rPr lang="en" sz="2400"/>
              <a:t>Home Heating System</a:t>
            </a:r>
          </a:p>
          <a:p>
            <a:pPr lvl="0" rtl="0">
              <a:spcBef>
                <a:spcPts val="0"/>
              </a:spcBef>
              <a:buNone/>
            </a:pPr>
            <a:r>
              <a:t/>
            </a:r>
            <a:endParaRPr/>
          </a:p>
        </p:txBody>
      </p:sp>
      <p:sp>
        <p:nvSpPr>
          <p:cNvPr id="322" name="Shape 3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Prepare Data Dictionary</a:t>
            </a:r>
          </a:p>
        </p:txBody>
      </p:sp>
      <p:sp>
        <p:nvSpPr>
          <p:cNvPr id="328" name="Shape 32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Water Pump</a:t>
            </a:r>
          </a:p>
          <a:p>
            <a:pPr indent="-228600" lvl="1" marL="914400" marR="0" rtl="0" algn="l">
              <a:lnSpc>
                <a:spcPct val="100000"/>
              </a:lnSpc>
              <a:spcBef>
                <a:spcPts val="600"/>
              </a:spcBef>
              <a:spcAft>
                <a:spcPts val="0"/>
              </a:spcAft>
            </a:pPr>
            <a:r>
              <a:rPr lang="en"/>
              <a:t>The pump that transfers water from the tank to the radiators in the rooms. </a:t>
            </a:r>
          </a:p>
          <a:p>
            <a:pPr indent="-228600" lvl="0" marL="457200" marR="0" rtl="0" algn="l">
              <a:lnSpc>
                <a:spcPct val="100000"/>
              </a:lnSpc>
              <a:spcBef>
                <a:spcPts val="600"/>
              </a:spcBef>
              <a:spcAft>
                <a:spcPts val="0"/>
              </a:spcAft>
            </a:pPr>
            <a:r>
              <a:rPr lang="en"/>
              <a:t>Room</a:t>
            </a:r>
          </a:p>
          <a:p>
            <a:pPr indent="-228600" lvl="1" marL="914400" marR="0" rtl="0" algn="l">
              <a:lnSpc>
                <a:spcPct val="100000"/>
              </a:lnSpc>
              <a:spcBef>
                <a:spcPts val="600"/>
              </a:spcBef>
              <a:spcAft>
                <a:spcPts val="0"/>
              </a:spcAft>
            </a:pPr>
            <a:r>
              <a:rPr lang="en"/>
              <a:t>An enclosed location in the house. Has a thermometer and a radiator.</a:t>
            </a:r>
          </a:p>
          <a:p>
            <a:pPr indent="-228600" lvl="0" marL="457200" marR="0" rtl="0" algn="l">
              <a:lnSpc>
                <a:spcPct val="100000"/>
              </a:lnSpc>
              <a:spcBef>
                <a:spcPts val="600"/>
              </a:spcBef>
              <a:spcAft>
                <a:spcPts val="0"/>
              </a:spcAft>
            </a:pPr>
            <a:r>
              <a:rPr lang="en"/>
              <a:t>Radiator</a:t>
            </a:r>
          </a:p>
          <a:p>
            <a:pPr indent="-228600" lvl="1" marL="914400" marR="0" rtl="0" algn="l">
              <a:lnSpc>
                <a:spcPct val="100000"/>
              </a:lnSpc>
              <a:spcBef>
                <a:spcPts val="600"/>
              </a:spcBef>
              <a:spcAft>
                <a:spcPts val="0"/>
              </a:spcAft>
            </a:pPr>
            <a:r>
              <a:rPr lang="en"/>
              <a:t>A device that can increase the temperature of a room when the valve is open. It consists of a valve and a radiator element.</a:t>
            </a:r>
          </a:p>
          <a:p>
            <a:pPr indent="-228600" lvl="0" marL="457200" marR="0" rtl="0" algn="l">
              <a:lnSpc>
                <a:spcPct val="100000"/>
              </a:lnSpc>
              <a:spcBef>
                <a:spcPts val="600"/>
              </a:spcBef>
              <a:spcAft>
                <a:spcPts val="0"/>
              </a:spcAft>
            </a:pPr>
            <a:r>
              <a:rPr lang="en"/>
              <a:t>… etc...</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329" name="Shape 3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
        <p:nvSpPr>
          <p:cNvPr id="330" name="Shape 330"/>
          <p:cNvSpPr txBox="1"/>
          <p:nvPr>
            <p:ph idx="1" type="body"/>
          </p:nvPr>
        </p:nvSpPr>
        <p:spPr>
          <a:xfrm>
            <a:off x="457200" y="1600200"/>
            <a:ext cx="8229600" cy="4967700"/>
          </a:xfrm>
          <a:prstGeom prst="rect">
            <a:avLst/>
          </a:prstGeom>
          <a:solidFill>
            <a:srgbClr val="FFFFFF"/>
          </a:solidFill>
        </p:spPr>
        <p:txBody>
          <a:bodyPr anchorCtr="0" anchor="t" bIns="91425" lIns="91425" rIns="91425" tIns="91425">
            <a:noAutofit/>
          </a:bodyPr>
          <a:lstStyle/>
          <a:p>
            <a:pPr indent="-228600" lvl="0" marL="457200" rtl="0">
              <a:spcBef>
                <a:spcPts val="0"/>
              </a:spcBef>
            </a:pPr>
            <a:r>
              <a:rPr lang="en"/>
              <a:t>Describe each class and its purpose.</a:t>
            </a:r>
          </a:p>
          <a:p>
            <a:pPr indent="-228600" lvl="0" marL="457200" rtl="0">
              <a:spcBef>
                <a:spcPts val="0"/>
              </a:spcBef>
            </a:pPr>
            <a:r>
              <a:rPr lang="en"/>
              <a:t>What are the classes’ responsibilities? What information does it need to perform those services?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
                                        <p:tgtEl>
                                          <p:spTgt spid="328"/>
                                        </p:tgtEl>
                                      </p:cBhvr>
                                    </p:animEffect>
                                  </p:childTnLst>
                                </p:cTn>
                              </p:par>
                              <p:par>
                                <p:cTn fill="hold" nodeType="withEffect" presetClass="exit" presetID="10" presetSubtype="0">
                                  <p:stCondLst>
                                    <p:cond delay="0"/>
                                  </p:stCondLst>
                                  <p:childTnLst>
                                    <p:animEffect filter="fade" transition="out">
                                      <p:cBhvr>
                                        <p:cTn dur="1"/>
                                        <p:tgtEl>
                                          <p:spTgt spid="330"/>
                                        </p:tgtEl>
                                      </p:cBhvr>
                                    </p:animEffect>
                                    <p:set>
                                      <p:cBhvr>
                                        <p:cTn dur="1" fill="hold">
                                          <p:stCondLst>
                                            <p:cond delay="0"/>
                                          </p:stCondLst>
                                        </p:cTn>
                                        <p:tgtEl>
                                          <p:spTgt spid="33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Derive Possible Associations</a:t>
            </a:r>
          </a:p>
        </p:txBody>
      </p:sp>
      <p:sp>
        <p:nvSpPr>
          <p:cNvPr id="336" name="Shape 336"/>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Not much information from the prose requirements.</a:t>
            </a:r>
          </a:p>
          <a:p>
            <a:pPr indent="-228600" lvl="0" marL="457200" marR="0" rtl="0" algn="l">
              <a:lnSpc>
                <a:spcPct val="100000"/>
              </a:lnSpc>
              <a:spcBef>
                <a:spcPts val="600"/>
              </a:spcBef>
              <a:spcAft>
                <a:spcPts val="0"/>
              </a:spcAft>
            </a:pPr>
            <a:r>
              <a:rPr lang="en"/>
              <a:t>… but, a lot of information from the data dictionary and physical design.</a:t>
            </a:r>
          </a:p>
        </p:txBody>
      </p:sp>
      <p:sp>
        <p:nvSpPr>
          <p:cNvPr id="337" name="Shape 337"/>
          <p:cNvSpPr txBox="1"/>
          <p:nvPr>
            <p:ph idx="2" type="body"/>
          </p:nvPr>
        </p:nvSpPr>
        <p:spPr>
          <a:xfrm>
            <a:off x="4500200" y="1600200"/>
            <a:ext cx="4186499" cy="4967700"/>
          </a:xfrm>
          <a:prstGeom prst="rect">
            <a:avLst/>
          </a:prstGeom>
        </p:spPr>
        <p:txBody>
          <a:bodyPr anchorCtr="0" anchor="t" bIns="91425" lIns="91425" rIns="91425" tIns="91425">
            <a:noAutofit/>
          </a:bodyPr>
          <a:lstStyle/>
          <a:p>
            <a:pPr indent="-323850" lvl="0" marL="457200" rtl="0">
              <a:spcBef>
                <a:spcPts val="0"/>
              </a:spcBef>
              <a:buSzPct val="100000"/>
            </a:pPr>
            <a:r>
              <a:rPr lang="en" sz="1500"/>
              <a:t>A room consists of a thermometer and a radiator</a:t>
            </a:r>
          </a:p>
          <a:p>
            <a:pPr indent="-323850" lvl="0" marL="457200" rtl="0">
              <a:spcBef>
                <a:spcPts val="0"/>
              </a:spcBef>
              <a:buSzPct val="100000"/>
            </a:pPr>
            <a:r>
              <a:rPr lang="en" sz="1500"/>
              <a:t>A radiator consists of a valve and a radiator element</a:t>
            </a:r>
          </a:p>
          <a:p>
            <a:pPr indent="-323850" lvl="0" marL="457200" rtl="0">
              <a:spcBef>
                <a:spcPts val="0"/>
              </a:spcBef>
              <a:buSzPct val="100000"/>
            </a:pPr>
            <a:r>
              <a:rPr lang="en" sz="1500"/>
              <a:t>The home heating system consists of a furnace, rooms, a water pump, a control panel, and a controller</a:t>
            </a:r>
          </a:p>
          <a:p>
            <a:pPr indent="-323850" lvl="0" marL="457200" rtl="0">
              <a:spcBef>
                <a:spcPts val="0"/>
              </a:spcBef>
              <a:buSzPct val="100000"/>
            </a:pPr>
            <a:r>
              <a:rPr lang="en" sz="1500"/>
              <a:t>The furnace consists of a fuel pump and a burner</a:t>
            </a:r>
          </a:p>
          <a:p>
            <a:pPr indent="-323850" lvl="0" marL="457200" rtl="0">
              <a:spcBef>
                <a:spcPts val="0"/>
              </a:spcBef>
              <a:buSzPct val="100000"/>
            </a:pPr>
            <a:r>
              <a:rPr lang="en" sz="1500"/>
              <a:t>The control panel consists of an on-off switch and a thermostat</a:t>
            </a:r>
          </a:p>
          <a:p>
            <a:pPr indent="-323850" lvl="0" marL="457200" rtl="0">
              <a:spcBef>
                <a:spcPts val="0"/>
              </a:spcBef>
              <a:buSzPct val="100000"/>
            </a:pPr>
            <a:r>
              <a:rPr lang="en" sz="1500"/>
              <a:t>The controller controls the fuel pump, the burner, and the water pump. It monitors the temperature in each room, and opens and closes the valves in the rooms</a:t>
            </a:r>
          </a:p>
          <a:p>
            <a:pPr indent="-323850" lvl="0" marL="457200" rtl="0">
              <a:spcBef>
                <a:spcPts val="0"/>
              </a:spcBef>
              <a:buSzPct val="100000"/>
            </a:pPr>
            <a:r>
              <a:rPr lang="en" sz="1500"/>
              <a:t>The operator sets the desired temperature, and turns the system on and off</a:t>
            </a:r>
          </a:p>
          <a:p>
            <a:pPr indent="-323850" lvl="0" marL="457200" rtl="0">
              <a:spcBef>
                <a:spcPts val="0"/>
              </a:spcBef>
              <a:buSzPct val="100000"/>
            </a:pPr>
            <a:r>
              <a:rPr lang="en" sz="1500"/>
              <a:t>The controller gets notified of the new desired temperature</a:t>
            </a:r>
          </a:p>
          <a:p>
            <a:pPr lvl="0" rtl="0">
              <a:spcBef>
                <a:spcPts val="0"/>
              </a:spcBef>
              <a:buClr>
                <a:schemeClr val="dk1"/>
              </a:buClr>
              <a:buSzPct val="73333"/>
              <a:buFont typeface="Arial"/>
              <a:buNone/>
            </a:pPr>
            <a:r>
              <a:t/>
            </a:r>
            <a:endParaRPr sz="1500"/>
          </a:p>
          <a:p>
            <a:pPr lvl="0">
              <a:spcBef>
                <a:spcPts val="0"/>
              </a:spcBef>
              <a:buNone/>
            </a:pPr>
            <a:r>
              <a:t/>
            </a:r>
            <a:endParaRPr sz="1500"/>
          </a:p>
        </p:txBody>
      </p:sp>
      <p:sp>
        <p:nvSpPr>
          <p:cNvPr id="338" name="Shape 3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Objectives for Today</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Introduce methods for starting an object model.</a:t>
            </a:r>
          </a:p>
          <a:p>
            <a:pPr indent="-228600" lvl="1" marL="914400" marR="0" rtl="0" algn="l">
              <a:lnSpc>
                <a:spcPct val="100000"/>
              </a:lnSpc>
              <a:spcBef>
                <a:spcPts val="600"/>
              </a:spcBef>
              <a:spcAft>
                <a:spcPts val="0"/>
              </a:spcAft>
            </a:pPr>
            <a:r>
              <a:rPr lang="en"/>
              <a:t>Identifying classes, their attributes, and their operations.</a:t>
            </a:r>
          </a:p>
          <a:p>
            <a:pPr indent="-228600" lvl="1" marL="914400" marR="0" rtl="0" algn="l">
              <a:lnSpc>
                <a:spcPct val="100000"/>
              </a:lnSpc>
              <a:spcBef>
                <a:spcPts val="600"/>
              </a:spcBef>
              <a:spcAft>
                <a:spcPts val="0"/>
              </a:spcAft>
            </a:pPr>
            <a:r>
              <a:rPr lang="en"/>
              <a:t>Identifying associations between classes.</a:t>
            </a:r>
          </a:p>
          <a:p>
            <a:pPr indent="-228600" lvl="0" marL="457200" marR="0" rtl="0" algn="l">
              <a:lnSpc>
                <a:spcPct val="100000"/>
              </a:lnSpc>
              <a:spcBef>
                <a:spcPts val="600"/>
              </a:spcBef>
              <a:spcAft>
                <a:spcPts val="0"/>
              </a:spcAft>
            </a:pPr>
            <a:r>
              <a:rPr lang="en"/>
              <a:t>Get some experience with OO design.</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Add Associations to Complete the Class Diagram</a:t>
            </a:r>
          </a:p>
        </p:txBody>
      </p:sp>
      <p:sp>
        <p:nvSpPr>
          <p:cNvPr id="344" name="Shape 344"/>
          <p:cNvSpPr/>
          <p:nvPr/>
        </p:nvSpPr>
        <p:spPr>
          <a:xfrm>
            <a:off x="681137" y="1722475"/>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Home Heating System</a:t>
            </a:r>
          </a:p>
        </p:txBody>
      </p:sp>
      <p:sp>
        <p:nvSpPr>
          <p:cNvPr id="345" name="Shape 345"/>
          <p:cNvSpPr/>
          <p:nvPr/>
        </p:nvSpPr>
        <p:spPr>
          <a:xfrm>
            <a:off x="681137" y="3036500"/>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 Panel</a:t>
            </a:r>
          </a:p>
        </p:txBody>
      </p:sp>
      <p:sp>
        <p:nvSpPr>
          <p:cNvPr id="346" name="Shape 346"/>
          <p:cNvSpPr/>
          <p:nvPr/>
        </p:nvSpPr>
        <p:spPr>
          <a:xfrm>
            <a:off x="681137" y="4350525"/>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On-Off Switch</a:t>
            </a:r>
          </a:p>
        </p:txBody>
      </p:sp>
      <p:sp>
        <p:nvSpPr>
          <p:cNvPr id="347" name="Shape 347"/>
          <p:cNvSpPr/>
          <p:nvPr/>
        </p:nvSpPr>
        <p:spPr>
          <a:xfrm>
            <a:off x="2774862" y="4377512"/>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Thermostat</a:t>
            </a:r>
          </a:p>
        </p:txBody>
      </p:sp>
      <p:sp>
        <p:nvSpPr>
          <p:cNvPr id="348" name="Shape 348"/>
          <p:cNvSpPr/>
          <p:nvPr/>
        </p:nvSpPr>
        <p:spPr>
          <a:xfrm>
            <a:off x="2751687" y="3036500"/>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Room</a:t>
            </a:r>
          </a:p>
        </p:txBody>
      </p:sp>
      <p:sp>
        <p:nvSpPr>
          <p:cNvPr id="349" name="Shape 349"/>
          <p:cNvSpPr/>
          <p:nvPr/>
        </p:nvSpPr>
        <p:spPr>
          <a:xfrm>
            <a:off x="4822237" y="4350525"/>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Operator</a:t>
            </a:r>
          </a:p>
        </p:txBody>
      </p:sp>
      <p:sp>
        <p:nvSpPr>
          <p:cNvPr id="350" name="Shape 350"/>
          <p:cNvSpPr/>
          <p:nvPr/>
        </p:nvSpPr>
        <p:spPr>
          <a:xfrm>
            <a:off x="7079862" y="4350525"/>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Furnace</a:t>
            </a:r>
          </a:p>
        </p:txBody>
      </p:sp>
      <p:sp>
        <p:nvSpPr>
          <p:cNvPr id="351" name="Shape 351"/>
          <p:cNvSpPr/>
          <p:nvPr/>
        </p:nvSpPr>
        <p:spPr>
          <a:xfrm>
            <a:off x="7079862" y="3036500"/>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Pump</a:t>
            </a:r>
          </a:p>
        </p:txBody>
      </p:sp>
      <p:sp>
        <p:nvSpPr>
          <p:cNvPr id="352" name="Shape 352"/>
          <p:cNvSpPr/>
          <p:nvPr/>
        </p:nvSpPr>
        <p:spPr>
          <a:xfrm>
            <a:off x="4822237" y="3036500"/>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Burner</a:t>
            </a:r>
          </a:p>
        </p:txBody>
      </p:sp>
      <p:sp>
        <p:nvSpPr>
          <p:cNvPr id="353" name="Shape 353"/>
          <p:cNvSpPr/>
          <p:nvPr/>
        </p:nvSpPr>
        <p:spPr>
          <a:xfrm>
            <a:off x="7079862" y="1722475"/>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Fuel Valve</a:t>
            </a:r>
          </a:p>
        </p:txBody>
      </p:sp>
      <p:sp>
        <p:nvSpPr>
          <p:cNvPr id="354" name="Shape 354"/>
          <p:cNvSpPr/>
          <p:nvPr/>
        </p:nvSpPr>
        <p:spPr>
          <a:xfrm>
            <a:off x="3771787" y="5504700"/>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Controller</a:t>
            </a:r>
          </a:p>
        </p:txBody>
      </p:sp>
      <p:sp>
        <p:nvSpPr>
          <p:cNvPr id="355" name="Shape 355"/>
          <p:cNvSpPr/>
          <p:nvPr/>
        </p:nvSpPr>
        <p:spPr>
          <a:xfrm>
            <a:off x="2774862" y="1722475"/>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Temp Sensor</a:t>
            </a:r>
          </a:p>
        </p:txBody>
      </p:sp>
      <p:sp>
        <p:nvSpPr>
          <p:cNvPr id="356" name="Shape 356"/>
          <p:cNvSpPr/>
          <p:nvPr/>
        </p:nvSpPr>
        <p:spPr>
          <a:xfrm>
            <a:off x="4868587" y="1722475"/>
            <a:ext cx="1383000" cy="91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Valve</a:t>
            </a:r>
          </a:p>
        </p:txBody>
      </p:sp>
      <p:sp>
        <p:nvSpPr>
          <p:cNvPr id="357" name="Shape 3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p:nvPr/>
        </p:nvSpPr>
        <p:spPr>
          <a:xfrm>
            <a:off x="4818966" y="1847612"/>
            <a:ext cx="3867717" cy="3960135"/>
          </a:xfrm>
          <a:custGeom>
            <a:pathLst>
              <a:path extrusionOk="0" h="168642" w="163488">
                <a:moveTo>
                  <a:pt x="119302" y="168642"/>
                </a:moveTo>
                <a:lnTo>
                  <a:pt x="163488" y="119670"/>
                </a:lnTo>
                <a:lnTo>
                  <a:pt x="156123" y="736"/>
                </a:lnTo>
                <a:lnTo>
                  <a:pt x="0" y="0"/>
                </a:lnTo>
              </a:path>
            </a:pathLst>
          </a:custGeom>
          <a:noFill/>
          <a:ln cap="flat" cmpd="sng" w="19050">
            <a:solidFill>
              <a:schemeClr val="dk2"/>
            </a:solidFill>
            <a:prstDash val="solid"/>
            <a:round/>
            <a:headEnd len="lg" w="lg" type="none"/>
            <a:tailEnd len="lg" w="lg" type="diamond"/>
          </a:ln>
        </p:spPr>
      </p:sp>
      <p:sp>
        <p:nvSpPr>
          <p:cNvPr id="363" name="Shape 3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Class Diagram</a:t>
            </a:r>
          </a:p>
        </p:txBody>
      </p:sp>
      <p:sp>
        <p:nvSpPr>
          <p:cNvPr id="364" name="Shape 3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
        <p:nvSpPr>
          <p:cNvPr id="365" name="Shape 365"/>
          <p:cNvSpPr/>
          <p:nvPr/>
        </p:nvSpPr>
        <p:spPr>
          <a:xfrm>
            <a:off x="3721298" y="174385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Home Heating System</a:t>
            </a:r>
          </a:p>
        </p:txBody>
      </p:sp>
      <p:sp>
        <p:nvSpPr>
          <p:cNvPr id="366" name="Shape 366"/>
          <p:cNvSpPr/>
          <p:nvPr/>
        </p:nvSpPr>
        <p:spPr>
          <a:xfrm>
            <a:off x="1542691" y="2302713"/>
            <a:ext cx="1067399"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 Panel</a:t>
            </a:r>
          </a:p>
        </p:txBody>
      </p:sp>
      <p:sp>
        <p:nvSpPr>
          <p:cNvPr id="367" name="Shape 367"/>
          <p:cNvSpPr/>
          <p:nvPr/>
        </p:nvSpPr>
        <p:spPr>
          <a:xfrm>
            <a:off x="684550" y="341961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On-Off Switch</a:t>
            </a:r>
          </a:p>
        </p:txBody>
      </p:sp>
      <p:sp>
        <p:nvSpPr>
          <p:cNvPr id="368" name="Shape 368"/>
          <p:cNvSpPr/>
          <p:nvPr/>
        </p:nvSpPr>
        <p:spPr>
          <a:xfrm>
            <a:off x="2076327" y="3419625"/>
            <a:ext cx="13242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Thermostat</a:t>
            </a:r>
          </a:p>
        </p:txBody>
      </p:sp>
      <p:sp>
        <p:nvSpPr>
          <p:cNvPr id="369" name="Shape 369"/>
          <p:cNvSpPr/>
          <p:nvPr/>
        </p:nvSpPr>
        <p:spPr>
          <a:xfrm>
            <a:off x="3721289" y="3281072"/>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Room</a:t>
            </a:r>
          </a:p>
        </p:txBody>
      </p:sp>
      <p:sp>
        <p:nvSpPr>
          <p:cNvPr id="370" name="Shape 370"/>
          <p:cNvSpPr/>
          <p:nvPr/>
        </p:nvSpPr>
        <p:spPr>
          <a:xfrm>
            <a:off x="1263189" y="453652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Operator</a:t>
            </a:r>
          </a:p>
        </p:txBody>
      </p:sp>
      <p:sp>
        <p:nvSpPr>
          <p:cNvPr id="371" name="Shape 371"/>
          <p:cNvSpPr/>
          <p:nvPr/>
        </p:nvSpPr>
        <p:spPr>
          <a:xfrm>
            <a:off x="5366307" y="2222598"/>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Furnace</a:t>
            </a:r>
          </a:p>
        </p:txBody>
      </p:sp>
      <p:sp>
        <p:nvSpPr>
          <p:cNvPr id="372" name="Shape 372"/>
          <p:cNvSpPr/>
          <p:nvPr/>
        </p:nvSpPr>
        <p:spPr>
          <a:xfrm>
            <a:off x="6690475" y="2222595"/>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Pump</a:t>
            </a:r>
          </a:p>
        </p:txBody>
      </p:sp>
      <p:sp>
        <p:nvSpPr>
          <p:cNvPr id="373" name="Shape 373"/>
          <p:cNvSpPr/>
          <p:nvPr/>
        </p:nvSpPr>
        <p:spPr>
          <a:xfrm>
            <a:off x="6690470" y="3379575"/>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Burner</a:t>
            </a:r>
          </a:p>
        </p:txBody>
      </p:sp>
      <p:sp>
        <p:nvSpPr>
          <p:cNvPr id="374" name="Shape 374"/>
          <p:cNvSpPr/>
          <p:nvPr/>
        </p:nvSpPr>
        <p:spPr>
          <a:xfrm>
            <a:off x="5366307" y="3379572"/>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Fuel Valve</a:t>
            </a:r>
          </a:p>
        </p:txBody>
      </p:sp>
      <p:sp>
        <p:nvSpPr>
          <p:cNvPr id="375" name="Shape 375"/>
          <p:cNvSpPr/>
          <p:nvPr/>
        </p:nvSpPr>
        <p:spPr>
          <a:xfrm>
            <a:off x="6564217" y="549637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Controller</a:t>
            </a:r>
          </a:p>
        </p:txBody>
      </p:sp>
      <p:sp>
        <p:nvSpPr>
          <p:cNvPr id="376" name="Shape 376"/>
          <p:cNvSpPr/>
          <p:nvPr/>
        </p:nvSpPr>
        <p:spPr>
          <a:xfrm>
            <a:off x="4422332" y="453654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Temp Sensor</a:t>
            </a:r>
          </a:p>
        </p:txBody>
      </p:sp>
      <p:sp>
        <p:nvSpPr>
          <p:cNvPr id="377" name="Shape 377"/>
          <p:cNvSpPr/>
          <p:nvPr/>
        </p:nvSpPr>
        <p:spPr>
          <a:xfrm>
            <a:off x="2989027" y="453654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Valve</a:t>
            </a:r>
          </a:p>
        </p:txBody>
      </p:sp>
      <p:cxnSp>
        <p:nvCxnSpPr>
          <p:cNvPr id="378" name="Shape 378"/>
          <p:cNvCxnSpPr>
            <a:stCxn id="369" idx="0"/>
            <a:endCxn id="365" idx="2"/>
          </p:cNvCxnSpPr>
          <p:nvPr/>
        </p:nvCxnSpPr>
        <p:spPr>
          <a:xfrm rot="10800000">
            <a:off x="4254989" y="2407172"/>
            <a:ext cx="0" cy="873900"/>
          </a:xfrm>
          <a:prstGeom prst="straightConnector1">
            <a:avLst/>
          </a:prstGeom>
          <a:noFill/>
          <a:ln cap="flat" cmpd="sng" w="19050">
            <a:solidFill>
              <a:schemeClr val="dk2"/>
            </a:solidFill>
            <a:prstDash val="solid"/>
            <a:round/>
            <a:headEnd len="lg" w="lg" type="none"/>
            <a:tailEnd len="lg" w="lg" type="diamond"/>
          </a:ln>
        </p:spPr>
      </p:cxnSp>
      <p:sp>
        <p:nvSpPr>
          <p:cNvPr id="379" name="Shape 379"/>
          <p:cNvSpPr txBox="1"/>
          <p:nvPr/>
        </p:nvSpPr>
        <p:spPr>
          <a:xfrm>
            <a:off x="3825826" y="2966013"/>
            <a:ext cx="531600" cy="220800"/>
          </a:xfrm>
          <a:prstGeom prst="rect">
            <a:avLst/>
          </a:prstGeom>
          <a:noFill/>
          <a:ln>
            <a:noFill/>
          </a:ln>
        </p:spPr>
        <p:txBody>
          <a:bodyPr anchorCtr="0" anchor="t" bIns="91425" lIns="91425" rIns="91425" tIns="91425">
            <a:noAutofit/>
          </a:bodyPr>
          <a:lstStyle/>
          <a:p>
            <a:pPr lvl="0">
              <a:spcBef>
                <a:spcPts val="0"/>
              </a:spcBef>
              <a:buNone/>
            </a:pPr>
            <a:r>
              <a:rPr lang="en"/>
              <a:t>1..*</a:t>
            </a:r>
          </a:p>
        </p:txBody>
      </p:sp>
      <p:cxnSp>
        <p:nvCxnSpPr>
          <p:cNvPr id="380" name="Shape 380"/>
          <p:cNvCxnSpPr>
            <a:stCxn id="377" idx="0"/>
            <a:endCxn id="369" idx="2"/>
          </p:cNvCxnSpPr>
          <p:nvPr/>
        </p:nvCxnSpPr>
        <p:spPr>
          <a:xfrm flipH="1" rot="10800000">
            <a:off x="3522727" y="3944340"/>
            <a:ext cx="732300" cy="592200"/>
          </a:xfrm>
          <a:prstGeom prst="straightConnector1">
            <a:avLst/>
          </a:prstGeom>
          <a:noFill/>
          <a:ln cap="flat" cmpd="sng" w="19050">
            <a:solidFill>
              <a:schemeClr val="dk2"/>
            </a:solidFill>
            <a:prstDash val="solid"/>
            <a:round/>
            <a:headEnd len="lg" w="lg" type="none"/>
            <a:tailEnd len="lg" w="lg" type="diamond"/>
          </a:ln>
        </p:spPr>
      </p:cxnSp>
      <p:cxnSp>
        <p:nvCxnSpPr>
          <p:cNvPr id="381" name="Shape 381"/>
          <p:cNvCxnSpPr>
            <a:stCxn id="376" idx="0"/>
            <a:endCxn id="369" idx="2"/>
          </p:cNvCxnSpPr>
          <p:nvPr/>
        </p:nvCxnSpPr>
        <p:spPr>
          <a:xfrm rot="10800000">
            <a:off x="4254932" y="3944340"/>
            <a:ext cx="701100" cy="592200"/>
          </a:xfrm>
          <a:prstGeom prst="straightConnector1">
            <a:avLst/>
          </a:prstGeom>
          <a:noFill/>
          <a:ln cap="flat" cmpd="sng" w="19050">
            <a:solidFill>
              <a:schemeClr val="dk2"/>
            </a:solidFill>
            <a:prstDash val="solid"/>
            <a:round/>
            <a:headEnd len="lg" w="lg" type="none"/>
            <a:tailEnd len="lg" w="lg" type="diamond"/>
          </a:ln>
        </p:spPr>
      </p:cxnSp>
      <p:cxnSp>
        <p:nvCxnSpPr>
          <p:cNvPr id="382" name="Shape 382"/>
          <p:cNvCxnSpPr>
            <a:stCxn id="375" idx="1"/>
            <a:endCxn id="377" idx="2"/>
          </p:cNvCxnSpPr>
          <p:nvPr/>
        </p:nvCxnSpPr>
        <p:spPr>
          <a:xfrm rot="10800000">
            <a:off x="3522817" y="5199824"/>
            <a:ext cx="3041400" cy="628200"/>
          </a:xfrm>
          <a:prstGeom prst="straightConnector1">
            <a:avLst/>
          </a:prstGeom>
          <a:noFill/>
          <a:ln cap="flat" cmpd="sng" w="19050">
            <a:solidFill>
              <a:schemeClr val="dk2"/>
            </a:solidFill>
            <a:prstDash val="solid"/>
            <a:round/>
            <a:headEnd len="lg" w="lg" type="none"/>
            <a:tailEnd len="lg" w="lg" type="none"/>
          </a:ln>
        </p:spPr>
      </p:cxnSp>
      <p:cxnSp>
        <p:nvCxnSpPr>
          <p:cNvPr id="383" name="Shape 383"/>
          <p:cNvCxnSpPr>
            <a:stCxn id="375" idx="1"/>
            <a:endCxn id="376" idx="3"/>
          </p:cNvCxnSpPr>
          <p:nvPr/>
        </p:nvCxnSpPr>
        <p:spPr>
          <a:xfrm rot="10800000">
            <a:off x="5489617" y="4868324"/>
            <a:ext cx="1074600" cy="959700"/>
          </a:xfrm>
          <a:prstGeom prst="straightConnector1">
            <a:avLst/>
          </a:prstGeom>
          <a:noFill/>
          <a:ln cap="flat" cmpd="sng" w="19050">
            <a:solidFill>
              <a:schemeClr val="dk2"/>
            </a:solidFill>
            <a:prstDash val="solid"/>
            <a:round/>
            <a:headEnd len="lg" w="lg" type="none"/>
            <a:tailEnd len="lg" w="lg" type="none"/>
          </a:ln>
        </p:spPr>
      </p:cxnSp>
      <p:sp>
        <p:nvSpPr>
          <p:cNvPr id="384" name="Shape 384"/>
          <p:cNvSpPr txBox="1"/>
          <p:nvPr/>
        </p:nvSpPr>
        <p:spPr>
          <a:xfrm>
            <a:off x="5707652" y="4908315"/>
            <a:ext cx="856500" cy="449700"/>
          </a:xfrm>
          <a:prstGeom prst="rect">
            <a:avLst/>
          </a:prstGeom>
          <a:noFill/>
          <a:ln>
            <a:noFill/>
          </a:ln>
        </p:spPr>
        <p:txBody>
          <a:bodyPr anchorCtr="0" anchor="t" bIns="91425" lIns="91425" rIns="91425" tIns="91425">
            <a:noAutofit/>
          </a:bodyPr>
          <a:lstStyle/>
          <a:p>
            <a:pPr lvl="0">
              <a:spcBef>
                <a:spcPts val="0"/>
              </a:spcBef>
              <a:buNone/>
            </a:pPr>
            <a:r>
              <a:rPr lang="en" sz="1200"/>
              <a:t>Monitors</a:t>
            </a:r>
          </a:p>
        </p:txBody>
      </p:sp>
      <p:sp>
        <p:nvSpPr>
          <p:cNvPr id="385" name="Shape 385"/>
          <p:cNvSpPr txBox="1"/>
          <p:nvPr/>
        </p:nvSpPr>
        <p:spPr>
          <a:xfrm>
            <a:off x="3769777" y="5294155"/>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Actuates</a:t>
            </a:r>
          </a:p>
        </p:txBody>
      </p:sp>
      <p:cxnSp>
        <p:nvCxnSpPr>
          <p:cNvPr id="386" name="Shape 386"/>
          <p:cNvCxnSpPr>
            <a:stCxn id="371" idx="1"/>
            <a:endCxn id="365" idx="3"/>
          </p:cNvCxnSpPr>
          <p:nvPr/>
        </p:nvCxnSpPr>
        <p:spPr>
          <a:xfrm rot="10800000">
            <a:off x="4788807" y="2075448"/>
            <a:ext cx="577500" cy="478800"/>
          </a:xfrm>
          <a:prstGeom prst="straightConnector1">
            <a:avLst/>
          </a:prstGeom>
          <a:noFill/>
          <a:ln cap="flat" cmpd="sng" w="19050">
            <a:solidFill>
              <a:schemeClr val="dk2"/>
            </a:solidFill>
            <a:prstDash val="solid"/>
            <a:round/>
            <a:headEnd len="lg" w="lg" type="none"/>
            <a:tailEnd len="lg" w="lg" type="diamond"/>
          </a:ln>
        </p:spPr>
      </p:cxnSp>
      <p:cxnSp>
        <p:nvCxnSpPr>
          <p:cNvPr id="387" name="Shape 387"/>
          <p:cNvCxnSpPr>
            <a:stCxn id="372" idx="0"/>
            <a:endCxn id="365" idx="3"/>
          </p:cNvCxnSpPr>
          <p:nvPr/>
        </p:nvCxnSpPr>
        <p:spPr>
          <a:xfrm rot="10800000">
            <a:off x="4788775" y="2075595"/>
            <a:ext cx="2435400" cy="147000"/>
          </a:xfrm>
          <a:prstGeom prst="straightConnector1">
            <a:avLst/>
          </a:prstGeom>
          <a:noFill/>
          <a:ln cap="flat" cmpd="sng" w="19050">
            <a:solidFill>
              <a:schemeClr val="dk2"/>
            </a:solidFill>
            <a:prstDash val="solid"/>
            <a:round/>
            <a:headEnd len="lg" w="lg" type="none"/>
            <a:tailEnd len="lg" w="lg" type="diamond"/>
          </a:ln>
        </p:spPr>
      </p:cxnSp>
      <p:sp>
        <p:nvSpPr>
          <p:cNvPr id="388" name="Shape 388"/>
          <p:cNvSpPr/>
          <p:nvPr/>
        </p:nvSpPr>
        <p:spPr>
          <a:xfrm>
            <a:off x="7632845" y="2539292"/>
            <a:ext cx="670737" cy="3017665"/>
          </a:xfrm>
          <a:custGeom>
            <a:pathLst>
              <a:path extrusionOk="0" h="128507" w="28352">
                <a:moveTo>
                  <a:pt x="0" y="128507"/>
                </a:moveTo>
                <a:lnTo>
                  <a:pt x="28352" y="74011"/>
                </a:lnTo>
                <a:lnTo>
                  <a:pt x="27248" y="0"/>
                </a:lnTo>
                <a:lnTo>
                  <a:pt x="5523" y="368"/>
                </a:lnTo>
              </a:path>
            </a:pathLst>
          </a:custGeom>
          <a:noFill/>
          <a:ln cap="flat" cmpd="sng" w="19050">
            <a:solidFill>
              <a:schemeClr val="dk2"/>
            </a:solidFill>
            <a:prstDash val="solid"/>
            <a:round/>
            <a:headEnd len="lg" w="lg" type="none"/>
            <a:tailEnd len="lg" w="lg" type="none"/>
          </a:ln>
        </p:spPr>
      </p:sp>
      <p:sp>
        <p:nvSpPr>
          <p:cNvPr id="389" name="Shape 389"/>
          <p:cNvSpPr txBox="1"/>
          <p:nvPr/>
        </p:nvSpPr>
        <p:spPr>
          <a:xfrm>
            <a:off x="7757694" y="2222604"/>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Runs</a:t>
            </a:r>
          </a:p>
        </p:txBody>
      </p:sp>
      <p:cxnSp>
        <p:nvCxnSpPr>
          <p:cNvPr id="390" name="Shape 390"/>
          <p:cNvCxnSpPr>
            <a:stCxn id="374" idx="0"/>
            <a:endCxn id="371" idx="2"/>
          </p:cNvCxnSpPr>
          <p:nvPr/>
        </p:nvCxnSpPr>
        <p:spPr>
          <a:xfrm rot="10800000">
            <a:off x="5900007" y="2885772"/>
            <a:ext cx="0" cy="493800"/>
          </a:xfrm>
          <a:prstGeom prst="straightConnector1">
            <a:avLst/>
          </a:prstGeom>
          <a:noFill/>
          <a:ln cap="flat" cmpd="sng" w="19050">
            <a:solidFill>
              <a:schemeClr val="dk2"/>
            </a:solidFill>
            <a:prstDash val="solid"/>
            <a:round/>
            <a:headEnd len="lg" w="lg" type="none"/>
            <a:tailEnd len="lg" w="lg" type="diamond"/>
          </a:ln>
        </p:spPr>
      </p:cxnSp>
      <p:cxnSp>
        <p:nvCxnSpPr>
          <p:cNvPr id="391" name="Shape 391"/>
          <p:cNvCxnSpPr>
            <a:stCxn id="373" idx="0"/>
            <a:endCxn id="371" idx="2"/>
          </p:cNvCxnSpPr>
          <p:nvPr/>
        </p:nvCxnSpPr>
        <p:spPr>
          <a:xfrm rot="10800000">
            <a:off x="5899970" y="2885775"/>
            <a:ext cx="1324200" cy="493800"/>
          </a:xfrm>
          <a:prstGeom prst="straightConnector1">
            <a:avLst/>
          </a:prstGeom>
          <a:noFill/>
          <a:ln cap="flat" cmpd="sng" w="19050">
            <a:solidFill>
              <a:schemeClr val="dk2"/>
            </a:solidFill>
            <a:prstDash val="solid"/>
            <a:round/>
            <a:headEnd len="lg" w="lg" type="none"/>
            <a:tailEnd len="lg" w="lg" type="diamond"/>
          </a:ln>
        </p:spPr>
      </p:cxnSp>
      <p:cxnSp>
        <p:nvCxnSpPr>
          <p:cNvPr id="392" name="Shape 392"/>
          <p:cNvCxnSpPr>
            <a:stCxn id="375" idx="0"/>
            <a:endCxn id="374" idx="2"/>
          </p:cNvCxnSpPr>
          <p:nvPr/>
        </p:nvCxnSpPr>
        <p:spPr>
          <a:xfrm rot="10800000">
            <a:off x="5900017" y="4042874"/>
            <a:ext cx="1197900" cy="1453500"/>
          </a:xfrm>
          <a:prstGeom prst="straightConnector1">
            <a:avLst/>
          </a:prstGeom>
          <a:noFill/>
          <a:ln cap="flat" cmpd="sng" w="19050">
            <a:solidFill>
              <a:schemeClr val="dk2"/>
            </a:solidFill>
            <a:prstDash val="solid"/>
            <a:round/>
            <a:headEnd len="lg" w="lg" type="none"/>
            <a:tailEnd len="lg" w="lg" type="none"/>
          </a:ln>
        </p:spPr>
      </p:cxnSp>
      <p:cxnSp>
        <p:nvCxnSpPr>
          <p:cNvPr id="393" name="Shape 393"/>
          <p:cNvCxnSpPr>
            <a:stCxn id="375" idx="0"/>
            <a:endCxn id="373" idx="2"/>
          </p:cNvCxnSpPr>
          <p:nvPr/>
        </p:nvCxnSpPr>
        <p:spPr>
          <a:xfrm flipH="1" rot="10800000">
            <a:off x="7097917" y="4042874"/>
            <a:ext cx="126300" cy="1453500"/>
          </a:xfrm>
          <a:prstGeom prst="straightConnector1">
            <a:avLst/>
          </a:prstGeom>
          <a:noFill/>
          <a:ln cap="flat" cmpd="sng" w="19050">
            <a:solidFill>
              <a:schemeClr val="dk2"/>
            </a:solidFill>
            <a:prstDash val="solid"/>
            <a:round/>
            <a:headEnd len="lg" w="lg" type="none"/>
            <a:tailEnd len="lg" w="lg" type="none"/>
          </a:ln>
        </p:spPr>
      </p:cxnSp>
      <p:sp>
        <p:nvSpPr>
          <p:cNvPr id="394" name="Shape 394"/>
          <p:cNvSpPr txBox="1"/>
          <p:nvPr/>
        </p:nvSpPr>
        <p:spPr>
          <a:xfrm>
            <a:off x="5515563" y="4186826"/>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Opens/ Closes</a:t>
            </a:r>
          </a:p>
        </p:txBody>
      </p:sp>
      <p:sp>
        <p:nvSpPr>
          <p:cNvPr id="395" name="Shape 395"/>
          <p:cNvSpPr txBox="1"/>
          <p:nvPr/>
        </p:nvSpPr>
        <p:spPr>
          <a:xfrm>
            <a:off x="7224086" y="4298607"/>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Ignites</a:t>
            </a:r>
          </a:p>
        </p:txBody>
      </p:sp>
      <p:cxnSp>
        <p:nvCxnSpPr>
          <p:cNvPr id="396" name="Shape 396"/>
          <p:cNvCxnSpPr>
            <a:stCxn id="366" idx="3"/>
            <a:endCxn id="365" idx="1"/>
          </p:cNvCxnSpPr>
          <p:nvPr/>
        </p:nvCxnSpPr>
        <p:spPr>
          <a:xfrm flipH="1" rot="10800000">
            <a:off x="2610091" y="2075463"/>
            <a:ext cx="1111199" cy="558900"/>
          </a:xfrm>
          <a:prstGeom prst="straightConnector1">
            <a:avLst/>
          </a:prstGeom>
          <a:noFill/>
          <a:ln cap="flat" cmpd="sng" w="19050">
            <a:solidFill>
              <a:schemeClr val="dk2"/>
            </a:solidFill>
            <a:prstDash val="solid"/>
            <a:round/>
            <a:headEnd len="lg" w="lg" type="none"/>
            <a:tailEnd len="lg" w="lg" type="diamond"/>
          </a:ln>
        </p:spPr>
      </p:cxnSp>
      <p:cxnSp>
        <p:nvCxnSpPr>
          <p:cNvPr id="397" name="Shape 397"/>
          <p:cNvCxnSpPr>
            <a:stCxn id="367" idx="0"/>
            <a:endCxn id="366" idx="2"/>
          </p:cNvCxnSpPr>
          <p:nvPr/>
        </p:nvCxnSpPr>
        <p:spPr>
          <a:xfrm flipH="1" rot="10800000">
            <a:off x="1218250" y="2966013"/>
            <a:ext cx="858000" cy="453600"/>
          </a:xfrm>
          <a:prstGeom prst="straightConnector1">
            <a:avLst/>
          </a:prstGeom>
          <a:noFill/>
          <a:ln cap="flat" cmpd="sng" w="19050">
            <a:solidFill>
              <a:schemeClr val="dk2"/>
            </a:solidFill>
            <a:prstDash val="solid"/>
            <a:round/>
            <a:headEnd len="lg" w="lg" type="none"/>
            <a:tailEnd len="lg" w="lg" type="diamond"/>
          </a:ln>
        </p:spPr>
      </p:cxnSp>
      <p:cxnSp>
        <p:nvCxnSpPr>
          <p:cNvPr id="398" name="Shape 398"/>
          <p:cNvCxnSpPr>
            <a:stCxn id="368" idx="0"/>
            <a:endCxn id="366" idx="2"/>
          </p:cNvCxnSpPr>
          <p:nvPr/>
        </p:nvCxnSpPr>
        <p:spPr>
          <a:xfrm rot="10800000">
            <a:off x="2076327" y="2966025"/>
            <a:ext cx="662100" cy="453600"/>
          </a:xfrm>
          <a:prstGeom prst="straightConnector1">
            <a:avLst/>
          </a:prstGeom>
          <a:noFill/>
          <a:ln cap="flat" cmpd="sng" w="19050">
            <a:solidFill>
              <a:schemeClr val="dk2"/>
            </a:solidFill>
            <a:prstDash val="solid"/>
            <a:round/>
            <a:headEnd len="lg" w="lg" type="none"/>
            <a:tailEnd len="lg" w="lg" type="diamond"/>
          </a:ln>
        </p:spPr>
      </p:cxnSp>
      <p:cxnSp>
        <p:nvCxnSpPr>
          <p:cNvPr id="399" name="Shape 399"/>
          <p:cNvCxnSpPr>
            <a:stCxn id="370" idx="0"/>
            <a:endCxn id="367" idx="2"/>
          </p:cNvCxnSpPr>
          <p:nvPr/>
        </p:nvCxnSpPr>
        <p:spPr>
          <a:xfrm rot="10800000">
            <a:off x="1218189" y="4082923"/>
            <a:ext cx="578700" cy="453600"/>
          </a:xfrm>
          <a:prstGeom prst="straightConnector1">
            <a:avLst/>
          </a:prstGeom>
          <a:noFill/>
          <a:ln cap="flat" cmpd="sng" w="19050">
            <a:solidFill>
              <a:schemeClr val="dk2"/>
            </a:solidFill>
            <a:prstDash val="solid"/>
            <a:round/>
            <a:headEnd len="lg" w="lg" type="none"/>
            <a:tailEnd len="lg" w="lg" type="none"/>
          </a:ln>
        </p:spPr>
      </p:cxnSp>
      <p:cxnSp>
        <p:nvCxnSpPr>
          <p:cNvPr id="400" name="Shape 400"/>
          <p:cNvCxnSpPr>
            <a:stCxn id="370" idx="0"/>
            <a:endCxn id="368" idx="2"/>
          </p:cNvCxnSpPr>
          <p:nvPr/>
        </p:nvCxnSpPr>
        <p:spPr>
          <a:xfrm flipH="1" rot="10800000">
            <a:off x="1796889" y="4082923"/>
            <a:ext cx="941400" cy="453600"/>
          </a:xfrm>
          <a:prstGeom prst="straightConnector1">
            <a:avLst/>
          </a:prstGeom>
          <a:noFill/>
          <a:ln cap="flat" cmpd="sng" w="19050">
            <a:solidFill>
              <a:schemeClr val="dk2"/>
            </a:solidFill>
            <a:prstDash val="solid"/>
            <a:round/>
            <a:headEnd len="lg" w="lg" type="none"/>
            <a:tailEnd len="lg" w="lg" type="none"/>
          </a:ln>
        </p:spPr>
      </p:cxnSp>
      <p:sp>
        <p:nvSpPr>
          <p:cNvPr id="401" name="Shape 401"/>
          <p:cNvSpPr txBox="1"/>
          <p:nvPr/>
        </p:nvSpPr>
        <p:spPr>
          <a:xfrm>
            <a:off x="721484" y="4083756"/>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Pushes</a:t>
            </a:r>
          </a:p>
        </p:txBody>
      </p:sp>
      <p:sp>
        <p:nvSpPr>
          <p:cNvPr id="402" name="Shape 402"/>
          <p:cNvSpPr txBox="1"/>
          <p:nvPr/>
        </p:nvSpPr>
        <p:spPr>
          <a:xfrm>
            <a:off x="2231423" y="4144290"/>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Adjusts</a:t>
            </a:r>
          </a:p>
        </p:txBody>
      </p:sp>
      <p:sp>
        <p:nvSpPr>
          <p:cNvPr id="403" name="Shape 403"/>
          <p:cNvSpPr/>
          <p:nvPr/>
        </p:nvSpPr>
        <p:spPr>
          <a:xfrm>
            <a:off x="358600" y="3706510"/>
            <a:ext cx="6210969" cy="2377814"/>
          </a:xfrm>
          <a:custGeom>
            <a:pathLst>
              <a:path extrusionOk="0" h="101259" w="262537">
                <a:moveTo>
                  <a:pt x="262537" y="101259"/>
                </a:moveTo>
                <a:lnTo>
                  <a:pt x="737" y="100154"/>
                </a:lnTo>
                <a:lnTo>
                  <a:pt x="0" y="0"/>
                </a:lnTo>
                <a:lnTo>
                  <a:pt x="14361" y="0"/>
                </a:lnTo>
              </a:path>
            </a:pathLst>
          </a:custGeom>
          <a:noFill/>
          <a:ln cap="flat" cmpd="sng" w="19050">
            <a:solidFill>
              <a:schemeClr val="dk2"/>
            </a:solidFill>
            <a:prstDash val="solid"/>
            <a:round/>
            <a:headEnd len="lg" w="lg" type="none"/>
            <a:tailEnd len="lg" w="lg" type="none"/>
          </a:ln>
        </p:spPr>
      </p:sp>
      <p:sp>
        <p:nvSpPr>
          <p:cNvPr id="404" name="Shape 404"/>
          <p:cNvSpPr txBox="1"/>
          <p:nvPr/>
        </p:nvSpPr>
        <p:spPr>
          <a:xfrm>
            <a:off x="406628" y="5294155"/>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Notifies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Refinement 1 - Better?</a:t>
            </a:r>
          </a:p>
        </p:txBody>
      </p:sp>
      <p:sp>
        <p:nvSpPr>
          <p:cNvPr id="410" name="Shape 410"/>
          <p:cNvSpPr/>
          <p:nvPr/>
        </p:nvSpPr>
        <p:spPr>
          <a:xfrm>
            <a:off x="3506800" y="1616350"/>
            <a:ext cx="1496400" cy="9183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1" name="Shape 4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
        <p:nvSpPr>
          <p:cNvPr id="412" name="Shape 412"/>
          <p:cNvSpPr/>
          <p:nvPr/>
        </p:nvSpPr>
        <p:spPr>
          <a:xfrm>
            <a:off x="4818966" y="1847612"/>
            <a:ext cx="3867717" cy="3960135"/>
          </a:xfrm>
          <a:custGeom>
            <a:pathLst>
              <a:path extrusionOk="0" h="168642" w="163488">
                <a:moveTo>
                  <a:pt x="119302" y="168642"/>
                </a:moveTo>
                <a:lnTo>
                  <a:pt x="163488" y="119670"/>
                </a:lnTo>
                <a:lnTo>
                  <a:pt x="156123" y="736"/>
                </a:lnTo>
                <a:lnTo>
                  <a:pt x="0" y="0"/>
                </a:lnTo>
              </a:path>
            </a:pathLst>
          </a:custGeom>
          <a:noFill/>
          <a:ln cap="flat" cmpd="sng" w="19050">
            <a:solidFill>
              <a:schemeClr val="dk2"/>
            </a:solidFill>
            <a:prstDash val="solid"/>
            <a:round/>
            <a:headEnd len="lg" w="lg" type="none"/>
            <a:tailEnd len="lg" w="lg" type="diamond"/>
          </a:ln>
        </p:spPr>
      </p:sp>
      <p:sp>
        <p:nvSpPr>
          <p:cNvPr id="413" name="Shape 413"/>
          <p:cNvSpPr/>
          <p:nvPr/>
        </p:nvSpPr>
        <p:spPr>
          <a:xfrm>
            <a:off x="3721298" y="174385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Home Heating System</a:t>
            </a:r>
          </a:p>
        </p:txBody>
      </p:sp>
      <p:sp>
        <p:nvSpPr>
          <p:cNvPr id="414" name="Shape 414"/>
          <p:cNvSpPr/>
          <p:nvPr/>
        </p:nvSpPr>
        <p:spPr>
          <a:xfrm>
            <a:off x="1542691" y="2302713"/>
            <a:ext cx="1067399"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 Panel</a:t>
            </a:r>
          </a:p>
        </p:txBody>
      </p:sp>
      <p:sp>
        <p:nvSpPr>
          <p:cNvPr id="415" name="Shape 415"/>
          <p:cNvSpPr/>
          <p:nvPr/>
        </p:nvSpPr>
        <p:spPr>
          <a:xfrm>
            <a:off x="684550" y="341961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On-Off Switch</a:t>
            </a:r>
          </a:p>
        </p:txBody>
      </p:sp>
      <p:sp>
        <p:nvSpPr>
          <p:cNvPr id="416" name="Shape 416"/>
          <p:cNvSpPr/>
          <p:nvPr/>
        </p:nvSpPr>
        <p:spPr>
          <a:xfrm>
            <a:off x="1945826" y="3419625"/>
            <a:ext cx="11979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Thermostat</a:t>
            </a:r>
          </a:p>
        </p:txBody>
      </p:sp>
      <p:sp>
        <p:nvSpPr>
          <p:cNvPr id="417" name="Shape 417"/>
          <p:cNvSpPr/>
          <p:nvPr/>
        </p:nvSpPr>
        <p:spPr>
          <a:xfrm>
            <a:off x="3721289" y="3281072"/>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Room</a:t>
            </a:r>
          </a:p>
        </p:txBody>
      </p:sp>
      <p:sp>
        <p:nvSpPr>
          <p:cNvPr id="418" name="Shape 418"/>
          <p:cNvSpPr/>
          <p:nvPr/>
        </p:nvSpPr>
        <p:spPr>
          <a:xfrm>
            <a:off x="1263189" y="453652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Operator</a:t>
            </a:r>
          </a:p>
        </p:txBody>
      </p:sp>
      <p:sp>
        <p:nvSpPr>
          <p:cNvPr id="419" name="Shape 419"/>
          <p:cNvSpPr/>
          <p:nvPr/>
        </p:nvSpPr>
        <p:spPr>
          <a:xfrm>
            <a:off x="5366307" y="2222598"/>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Furnace</a:t>
            </a:r>
          </a:p>
        </p:txBody>
      </p:sp>
      <p:sp>
        <p:nvSpPr>
          <p:cNvPr id="420" name="Shape 420"/>
          <p:cNvSpPr/>
          <p:nvPr/>
        </p:nvSpPr>
        <p:spPr>
          <a:xfrm>
            <a:off x="6690475" y="2222595"/>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Pump</a:t>
            </a:r>
          </a:p>
        </p:txBody>
      </p:sp>
      <p:sp>
        <p:nvSpPr>
          <p:cNvPr id="421" name="Shape 421"/>
          <p:cNvSpPr/>
          <p:nvPr/>
        </p:nvSpPr>
        <p:spPr>
          <a:xfrm>
            <a:off x="6690470" y="3379575"/>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Burner</a:t>
            </a:r>
          </a:p>
        </p:txBody>
      </p:sp>
      <p:sp>
        <p:nvSpPr>
          <p:cNvPr id="422" name="Shape 422"/>
          <p:cNvSpPr/>
          <p:nvPr/>
        </p:nvSpPr>
        <p:spPr>
          <a:xfrm>
            <a:off x="5366307" y="3379572"/>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Fuel Valve</a:t>
            </a:r>
          </a:p>
        </p:txBody>
      </p:sp>
      <p:sp>
        <p:nvSpPr>
          <p:cNvPr id="423" name="Shape 423"/>
          <p:cNvSpPr/>
          <p:nvPr/>
        </p:nvSpPr>
        <p:spPr>
          <a:xfrm>
            <a:off x="6564217" y="549637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Controller</a:t>
            </a:r>
          </a:p>
        </p:txBody>
      </p:sp>
      <p:sp>
        <p:nvSpPr>
          <p:cNvPr id="424" name="Shape 424"/>
          <p:cNvSpPr/>
          <p:nvPr/>
        </p:nvSpPr>
        <p:spPr>
          <a:xfrm>
            <a:off x="4422332" y="453654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Temp Sensor</a:t>
            </a:r>
          </a:p>
        </p:txBody>
      </p:sp>
      <p:sp>
        <p:nvSpPr>
          <p:cNvPr id="425" name="Shape 425"/>
          <p:cNvSpPr/>
          <p:nvPr/>
        </p:nvSpPr>
        <p:spPr>
          <a:xfrm>
            <a:off x="2989027" y="453654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Valve</a:t>
            </a:r>
          </a:p>
        </p:txBody>
      </p:sp>
      <p:cxnSp>
        <p:nvCxnSpPr>
          <p:cNvPr id="426" name="Shape 426"/>
          <p:cNvCxnSpPr>
            <a:stCxn id="417" idx="0"/>
            <a:endCxn id="413" idx="2"/>
          </p:cNvCxnSpPr>
          <p:nvPr/>
        </p:nvCxnSpPr>
        <p:spPr>
          <a:xfrm rot="10800000">
            <a:off x="4254989" y="2407172"/>
            <a:ext cx="0" cy="873900"/>
          </a:xfrm>
          <a:prstGeom prst="straightConnector1">
            <a:avLst/>
          </a:prstGeom>
          <a:noFill/>
          <a:ln cap="flat" cmpd="sng" w="19050">
            <a:solidFill>
              <a:schemeClr val="dk2"/>
            </a:solidFill>
            <a:prstDash val="solid"/>
            <a:round/>
            <a:headEnd len="lg" w="lg" type="none"/>
            <a:tailEnd len="lg" w="lg" type="diamond"/>
          </a:ln>
        </p:spPr>
      </p:cxnSp>
      <p:sp>
        <p:nvSpPr>
          <p:cNvPr id="427" name="Shape 427"/>
          <p:cNvSpPr txBox="1"/>
          <p:nvPr/>
        </p:nvSpPr>
        <p:spPr>
          <a:xfrm>
            <a:off x="3825826" y="2966013"/>
            <a:ext cx="531600" cy="220800"/>
          </a:xfrm>
          <a:prstGeom prst="rect">
            <a:avLst/>
          </a:prstGeom>
          <a:noFill/>
          <a:ln>
            <a:noFill/>
          </a:ln>
        </p:spPr>
        <p:txBody>
          <a:bodyPr anchorCtr="0" anchor="t" bIns="91425" lIns="91425" rIns="91425" tIns="91425">
            <a:noAutofit/>
          </a:bodyPr>
          <a:lstStyle/>
          <a:p>
            <a:pPr lvl="0" rtl="0">
              <a:spcBef>
                <a:spcPts val="0"/>
              </a:spcBef>
              <a:buNone/>
            </a:pPr>
            <a:r>
              <a:rPr lang="en"/>
              <a:t>1..*</a:t>
            </a:r>
          </a:p>
        </p:txBody>
      </p:sp>
      <p:cxnSp>
        <p:nvCxnSpPr>
          <p:cNvPr id="428" name="Shape 428"/>
          <p:cNvCxnSpPr>
            <a:stCxn id="425" idx="0"/>
            <a:endCxn id="417" idx="2"/>
          </p:cNvCxnSpPr>
          <p:nvPr/>
        </p:nvCxnSpPr>
        <p:spPr>
          <a:xfrm flipH="1" rot="10800000">
            <a:off x="3522727" y="3944340"/>
            <a:ext cx="732300" cy="592200"/>
          </a:xfrm>
          <a:prstGeom prst="straightConnector1">
            <a:avLst/>
          </a:prstGeom>
          <a:noFill/>
          <a:ln cap="flat" cmpd="sng" w="19050">
            <a:solidFill>
              <a:schemeClr val="dk2"/>
            </a:solidFill>
            <a:prstDash val="solid"/>
            <a:round/>
            <a:headEnd len="lg" w="lg" type="none"/>
            <a:tailEnd len="lg" w="lg" type="diamond"/>
          </a:ln>
        </p:spPr>
      </p:cxnSp>
      <p:cxnSp>
        <p:nvCxnSpPr>
          <p:cNvPr id="429" name="Shape 429"/>
          <p:cNvCxnSpPr>
            <a:stCxn id="424" idx="0"/>
            <a:endCxn id="417" idx="2"/>
          </p:cNvCxnSpPr>
          <p:nvPr/>
        </p:nvCxnSpPr>
        <p:spPr>
          <a:xfrm rot="10800000">
            <a:off x="4254932" y="3944340"/>
            <a:ext cx="701100" cy="592200"/>
          </a:xfrm>
          <a:prstGeom prst="straightConnector1">
            <a:avLst/>
          </a:prstGeom>
          <a:noFill/>
          <a:ln cap="flat" cmpd="sng" w="19050">
            <a:solidFill>
              <a:schemeClr val="dk2"/>
            </a:solidFill>
            <a:prstDash val="solid"/>
            <a:round/>
            <a:headEnd len="lg" w="lg" type="none"/>
            <a:tailEnd len="lg" w="lg" type="diamond"/>
          </a:ln>
        </p:spPr>
      </p:cxnSp>
      <p:cxnSp>
        <p:nvCxnSpPr>
          <p:cNvPr id="430" name="Shape 430"/>
          <p:cNvCxnSpPr>
            <a:stCxn id="423" idx="1"/>
            <a:endCxn id="425" idx="2"/>
          </p:cNvCxnSpPr>
          <p:nvPr/>
        </p:nvCxnSpPr>
        <p:spPr>
          <a:xfrm rot="10800000">
            <a:off x="3522817" y="5199824"/>
            <a:ext cx="3041400" cy="628200"/>
          </a:xfrm>
          <a:prstGeom prst="straightConnector1">
            <a:avLst/>
          </a:prstGeom>
          <a:noFill/>
          <a:ln cap="flat" cmpd="sng" w="19050">
            <a:solidFill>
              <a:schemeClr val="dk2"/>
            </a:solidFill>
            <a:prstDash val="solid"/>
            <a:round/>
            <a:headEnd len="lg" w="lg" type="none"/>
            <a:tailEnd len="lg" w="lg" type="none"/>
          </a:ln>
        </p:spPr>
      </p:cxnSp>
      <p:cxnSp>
        <p:nvCxnSpPr>
          <p:cNvPr id="431" name="Shape 431"/>
          <p:cNvCxnSpPr>
            <a:stCxn id="423" idx="1"/>
            <a:endCxn id="424" idx="3"/>
          </p:cNvCxnSpPr>
          <p:nvPr/>
        </p:nvCxnSpPr>
        <p:spPr>
          <a:xfrm rot="10800000">
            <a:off x="5489617" y="4868324"/>
            <a:ext cx="1074600" cy="959700"/>
          </a:xfrm>
          <a:prstGeom prst="straightConnector1">
            <a:avLst/>
          </a:prstGeom>
          <a:noFill/>
          <a:ln cap="flat" cmpd="sng" w="19050">
            <a:solidFill>
              <a:schemeClr val="dk2"/>
            </a:solidFill>
            <a:prstDash val="solid"/>
            <a:round/>
            <a:headEnd len="lg" w="lg" type="none"/>
            <a:tailEnd len="lg" w="lg" type="none"/>
          </a:ln>
        </p:spPr>
      </p:cxnSp>
      <p:sp>
        <p:nvSpPr>
          <p:cNvPr id="432" name="Shape 432"/>
          <p:cNvSpPr txBox="1"/>
          <p:nvPr/>
        </p:nvSpPr>
        <p:spPr>
          <a:xfrm>
            <a:off x="5707652" y="4908315"/>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Monitors</a:t>
            </a:r>
          </a:p>
        </p:txBody>
      </p:sp>
      <p:sp>
        <p:nvSpPr>
          <p:cNvPr id="433" name="Shape 433"/>
          <p:cNvSpPr txBox="1"/>
          <p:nvPr/>
        </p:nvSpPr>
        <p:spPr>
          <a:xfrm>
            <a:off x="3769777" y="5294155"/>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Actuates</a:t>
            </a:r>
          </a:p>
        </p:txBody>
      </p:sp>
      <p:cxnSp>
        <p:nvCxnSpPr>
          <p:cNvPr id="434" name="Shape 434"/>
          <p:cNvCxnSpPr>
            <a:stCxn id="419" idx="1"/>
            <a:endCxn id="413" idx="3"/>
          </p:cNvCxnSpPr>
          <p:nvPr/>
        </p:nvCxnSpPr>
        <p:spPr>
          <a:xfrm rot="10800000">
            <a:off x="4788807" y="2075448"/>
            <a:ext cx="577500" cy="478800"/>
          </a:xfrm>
          <a:prstGeom prst="straightConnector1">
            <a:avLst/>
          </a:prstGeom>
          <a:noFill/>
          <a:ln cap="flat" cmpd="sng" w="19050">
            <a:solidFill>
              <a:schemeClr val="dk2"/>
            </a:solidFill>
            <a:prstDash val="solid"/>
            <a:round/>
            <a:headEnd len="lg" w="lg" type="none"/>
            <a:tailEnd len="lg" w="lg" type="diamond"/>
          </a:ln>
        </p:spPr>
      </p:cxnSp>
      <p:cxnSp>
        <p:nvCxnSpPr>
          <p:cNvPr id="435" name="Shape 435"/>
          <p:cNvCxnSpPr>
            <a:stCxn id="420" idx="0"/>
            <a:endCxn id="413" idx="3"/>
          </p:cNvCxnSpPr>
          <p:nvPr/>
        </p:nvCxnSpPr>
        <p:spPr>
          <a:xfrm rot="10800000">
            <a:off x="4788775" y="2075595"/>
            <a:ext cx="2435400" cy="147000"/>
          </a:xfrm>
          <a:prstGeom prst="straightConnector1">
            <a:avLst/>
          </a:prstGeom>
          <a:noFill/>
          <a:ln cap="flat" cmpd="sng" w="19050">
            <a:solidFill>
              <a:schemeClr val="dk2"/>
            </a:solidFill>
            <a:prstDash val="solid"/>
            <a:round/>
            <a:headEnd len="lg" w="lg" type="none"/>
            <a:tailEnd len="lg" w="lg" type="diamond"/>
          </a:ln>
        </p:spPr>
      </p:cxnSp>
      <p:sp>
        <p:nvSpPr>
          <p:cNvPr id="436" name="Shape 436"/>
          <p:cNvSpPr/>
          <p:nvPr/>
        </p:nvSpPr>
        <p:spPr>
          <a:xfrm>
            <a:off x="7632845" y="2539292"/>
            <a:ext cx="670737" cy="3017665"/>
          </a:xfrm>
          <a:custGeom>
            <a:pathLst>
              <a:path extrusionOk="0" h="128507" w="28352">
                <a:moveTo>
                  <a:pt x="0" y="128507"/>
                </a:moveTo>
                <a:lnTo>
                  <a:pt x="28352" y="74011"/>
                </a:lnTo>
                <a:lnTo>
                  <a:pt x="27248" y="0"/>
                </a:lnTo>
                <a:lnTo>
                  <a:pt x="5523" y="368"/>
                </a:lnTo>
              </a:path>
            </a:pathLst>
          </a:custGeom>
          <a:noFill/>
          <a:ln cap="flat" cmpd="sng" w="19050">
            <a:solidFill>
              <a:schemeClr val="dk2"/>
            </a:solidFill>
            <a:prstDash val="solid"/>
            <a:round/>
            <a:headEnd len="lg" w="lg" type="none"/>
            <a:tailEnd len="lg" w="lg" type="none"/>
          </a:ln>
        </p:spPr>
      </p:sp>
      <p:sp>
        <p:nvSpPr>
          <p:cNvPr id="437" name="Shape 437"/>
          <p:cNvSpPr txBox="1"/>
          <p:nvPr/>
        </p:nvSpPr>
        <p:spPr>
          <a:xfrm>
            <a:off x="7757694" y="2222604"/>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Runs</a:t>
            </a:r>
          </a:p>
        </p:txBody>
      </p:sp>
      <p:cxnSp>
        <p:nvCxnSpPr>
          <p:cNvPr id="438" name="Shape 438"/>
          <p:cNvCxnSpPr>
            <a:stCxn id="422" idx="0"/>
            <a:endCxn id="419" idx="2"/>
          </p:cNvCxnSpPr>
          <p:nvPr/>
        </p:nvCxnSpPr>
        <p:spPr>
          <a:xfrm rot="10800000">
            <a:off x="5900007" y="2885772"/>
            <a:ext cx="0" cy="493800"/>
          </a:xfrm>
          <a:prstGeom prst="straightConnector1">
            <a:avLst/>
          </a:prstGeom>
          <a:noFill/>
          <a:ln cap="flat" cmpd="sng" w="19050">
            <a:solidFill>
              <a:schemeClr val="dk2"/>
            </a:solidFill>
            <a:prstDash val="solid"/>
            <a:round/>
            <a:headEnd len="lg" w="lg" type="none"/>
            <a:tailEnd len="lg" w="lg" type="diamond"/>
          </a:ln>
        </p:spPr>
      </p:cxnSp>
      <p:cxnSp>
        <p:nvCxnSpPr>
          <p:cNvPr id="439" name="Shape 439"/>
          <p:cNvCxnSpPr>
            <a:stCxn id="421" idx="0"/>
            <a:endCxn id="419" idx="2"/>
          </p:cNvCxnSpPr>
          <p:nvPr/>
        </p:nvCxnSpPr>
        <p:spPr>
          <a:xfrm rot="10800000">
            <a:off x="5899970" y="2885775"/>
            <a:ext cx="1324200" cy="493800"/>
          </a:xfrm>
          <a:prstGeom prst="straightConnector1">
            <a:avLst/>
          </a:prstGeom>
          <a:noFill/>
          <a:ln cap="flat" cmpd="sng" w="19050">
            <a:solidFill>
              <a:schemeClr val="dk2"/>
            </a:solidFill>
            <a:prstDash val="solid"/>
            <a:round/>
            <a:headEnd len="lg" w="lg" type="none"/>
            <a:tailEnd len="lg" w="lg" type="diamond"/>
          </a:ln>
        </p:spPr>
      </p:cxnSp>
      <p:cxnSp>
        <p:nvCxnSpPr>
          <p:cNvPr id="440" name="Shape 440"/>
          <p:cNvCxnSpPr>
            <a:stCxn id="423" idx="0"/>
            <a:endCxn id="422" idx="2"/>
          </p:cNvCxnSpPr>
          <p:nvPr/>
        </p:nvCxnSpPr>
        <p:spPr>
          <a:xfrm rot="10800000">
            <a:off x="5900017" y="4042874"/>
            <a:ext cx="1197900" cy="1453500"/>
          </a:xfrm>
          <a:prstGeom prst="straightConnector1">
            <a:avLst/>
          </a:prstGeom>
          <a:noFill/>
          <a:ln cap="flat" cmpd="sng" w="19050">
            <a:solidFill>
              <a:schemeClr val="dk2"/>
            </a:solidFill>
            <a:prstDash val="solid"/>
            <a:round/>
            <a:headEnd len="lg" w="lg" type="none"/>
            <a:tailEnd len="lg" w="lg" type="none"/>
          </a:ln>
        </p:spPr>
      </p:cxnSp>
      <p:cxnSp>
        <p:nvCxnSpPr>
          <p:cNvPr id="441" name="Shape 441"/>
          <p:cNvCxnSpPr>
            <a:stCxn id="423" idx="0"/>
            <a:endCxn id="421" idx="2"/>
          </p:cNvCxnSpPr>
          <p:nvPr/>
        </p:nvCxnSpPr>
        <p:spPr>
          <a:xfrm flipH="1" rot="10800000">
            <a:off x="7097917" y="4042874"/>
            <a:ext cx="126300" cy="1453500"/>
          </a:xfrm>
          <a:prstGeom prst="straightConnector1">
            <a:avLst/>
          </a:prstGeom>
          <a:noFill/>
          <a:ln cap="flat" cmpd="sng" w="19050">
            <a:solidFill>
              <a:schemeClr val="dk2"/>
            </a:solidFill>
            <a:prstDash val="solid"/>
            <a:round/>
            <a:headEnd len="lg" w="lg" type="none"/>
            <a:tailEnd len="lg" w="lg" type="none"/>
          </a:ln>
        </p:spPr>
      </p:cxnSp>
      <p:sp>
        <p:nvSpPr>
          <p:cNvPr id="442" name="Shape 442"/>
          <p:cNvSpPr txBox="1"/>
          <p:nvPr/>
        </p:nvSpPr>
        <p:spPr>
          <a:xfrm>
            <a:off x="5515563" y="4186826"/>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Opens/ Closes</a:t>
            </a:r>
          </a:p>
        </p:txBody>
      </p:sp>
      <p:sp>
        <p:nvSpPr>
          <p:cNvPr id="443" name="Shape 443"/>
          <p:cNvSpPr txBox="1"/>
          <p:nvPr/>
        </p:nvSpPr>
        <p:spPr>
          <a:xfrm>
            <a:off x="7224086" y="4298607"/>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Ignites</a:t>
            </a:r>
          </a:p>
        </p:txBody>
      </p:sp>
      <p:cxnSp>
        <p:nvCxnSpPr>
          <p:cNvPr id="444" name="Shape 444"/>
          <p:cNvCxnSpPr>
            <a:stCxn id="414" idx="3"/>
            <a:endCxn id="413" idx="1"/>
          </p:cNvCxnSpPr>
          <p:nvPr/>
        </p:nvCxnSpPr>
        <p:spPr>
          <a:xfrm flipH="1" rot="10800000">
            <a:off x="2610091" y="2075463"/>
            <a:ext cx="1111199" cy="558900"/>
          </a:xfrm>
          <a:prstGeom prst="straightConnector1">
            <a:avLst/>
          </a:prstGeom>
          <a:noFill/>
          <a:ln cap="flat" cmpd="sng" w="19050">
            <a:solidFill>
              <a:schemeClr val="dk2"/>
            </a:solidFill>
            <a:prstDash val="solid"/>
            <a:round/>
            <a:headEnd len="lg" w="lg" type="none"/>
            <a:tailEnd len="lg" w="lg" type="diamond"/>
          </a:ln>
        </p:spPr>
      </p:cxnSp>
      <p:cxnSp>
        <p:nvCxnSpPr>
          <p:cNvPr id="445" name="Shape 445"/>
          <p:cNvCxnSpPr>
            <a:stCxn id="415" idx="0"/>
            <a:endCxn id="414" idx="2"/>
          </p:cNvCxnSpPr>
          <p:nvPr/>
        </p:nvCxnSpPr>
        <p:spPr>
          <a:xfrm flipH="1" rot="10800000">
            <a:off x="1218250" y="2966013"/>
            <a:ext cx="858000" cy="453600"/>
          </a:xfrm>
          <a:prstGeom prst="straightConnector1">
            <a:avLst/>
          </a:prstGeom>
          <a:noFill/>
          <a:ln cap="flat" cmpd="sng" w="19050">
            <a:solidFill>
              <a:schemeClr val="dk2"/>
            </a:solidFill>
            <a:prstDash val="solid"/>
            <a:round/>
            <a:headEnd len="lg" w="lg" type="none"/>
            <a:tailEnd len="lg" w="lg" type="diamond"/>
          </a:ln>
        </p:spPr>
      </p:cxnSp>
      <p:cxnSp>
        <p:nvCxnSpPr>
          <p:cNvPr id="446" name="Shape 446"/>
          <p:cNvCxnSpPr>
            <a:stCxn id="416" idx="0"/>
            <a:endCxn id="414" idx="2"/>
          </p:cNvCxnSpPr>
          <p:nvPr/>
        </p:nvCxnSpPr>
        <p:spPr>
          <a:xfrm rot="10800000">
            <a:off x="2076476" y="2966025"/>
            <a:ext cx="468300" cy="453600"/>
          </a:xfrm>
          <a:prstGeom prst="straightConnector1">
            <a:avLst/>
          </a:prstGeom>
          <a:noFill/>
          <a:ln cap="flat" cmpd="sng" w="19050">
            <a:solidFill>
              <a:schemeClr val="dk2"/>
            </a:solidFill>
            <a:prstDash val="solid"/>
            <a:round/>
            <a:headEnd len="lg" w="lg" type="none"/>
            <a:tailEnd len="lg" w="lg" type="diamond"/>
          </a:ln>
        </p:spPr>
      </p:cxnSp>
      <p:cxnSp>
        <p:nvCxnSpPr>
          <p:cNvPr id="447" name="Shape 447"/>
          <p:cNvCxnSpPr>
            <a:stCxn id="418" idx="0"/>
            <a:endCxn id="415" idx="2"/>
          </p:cNvCxnSpPr>
          <p:nvPr/>
        </p:nvCxnSpPr>
        <p:spPr>
          <a:xfrm rot="10800000">
            <a:off x="1218189" y="4082923"/>
            <a:ext cx="578700" cy="453600"/>
          </a:xfrm>
          <a:prstGeom prst="straightConnector1">
            <a:avLst/>
          </a:prstGeom>
          <a:noFill/>
          <a:ln cap="flat" cmpd="sng" w="19050">
            <a:solidFill>
              <a:schemeClr val="dk2"/>
            </a:solidFill>
            <a:prstDash val="solid"/>
            <a:round/>
            <a:headEnd len="lg" w="lg" type="none"/>
            <a:tailEnd len="lg" w="lg" type="none"/>
          </a:ln>
        </p:spPr>
      </p:cxnSp>
      <p:cxnSp>
        <p:nvCxnSpPr>
          <p:cNvPr id="448" name="Shape 448"/>
          <p:cNvCxnSpPr>
            <a:stCxn id="418" idx="0"/>
            <a:endCxn id="416" idx="2"/>
          </p:cNvCxnSpPr>
          <p:nvPr/>
        </p:nvCxnSpPr>
        <p:spPr>
          <a:xfrm flipH="1" rot="10800000">
            <a:off x="1796889" y="4082923"/>
            <a:ext cx="747900" cy="453600"/>
          </a:xfrm>
          <a:prstGeom prst="straightConnector1">
            <a:avLst/>
          </a:prstGeom>
          <a:noFill/>
          <a:ln cap="flat" cmpd="sng" w="19050">
            <a:solidFill>
              <a:schemeClr val="dk2"/>
            </a:solidFill>
            <a:prstDash val="solid"/>
            <a:round/>
            <a:headEnd len="lg" w="lg" type="none"/>
            <a:tailEnd len="lg" w="lg" type="none"/>
          </a:ln>
        </p:spPr>
      </p:cxnSp>
      <p:sp>
        <p:nvSpPr>
          <p:cNvPr id="449" name="Shape 449"/>
          <p:cNvSpPr txBox="1"/>
          <p:nvPr/>
        </p:nvSpPr>
        <p:spPr>
          <a:xfrm>
            <a:off x="721484" y="4083756"/>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Pushes</a:t>
            </a:r>
          </a:p>
        </p:txBody>
      </p:sp>
      <p:sp>
        <p:nvSpPr>
          <p:cNvPr id="450" name="Shape 450"/>
          <p:cNvSpPr txBox="1"/>
          <p:nvPr/>
        </p:nvSpPr>
        <p:spPr>
          <a:xfrm>
            <a:off x="2231423" y="4144290"/>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Adjusts</a:t>
            </a:r>
          </a:p>
        </p:txBody>
      </p:sp>
      <p:sp>
        <p:nvSpPr>
          <p:cNvPr id="451" name="Shape 451"/>
          <p:cNvSpPr/>
          <p:nvPr/>
        </p:nvSpPr>
        <p:spPr>
          <a:xfrm>
            <a:off x="358600" y="3706510"/>
            <a:ext cx="6210969" cy="2377814"/>
          </a:xfrm>
          <a:custGeom>
            <a:pathLst>
              <a:path extrusionOk="0" h="101259" w="262537">
                <a:moveTo>
                  <a:pt x="262537" y="101259"/>
                </a:moveTo>
                <a:lnTo>
                  <a:pt x="737" y="100154"/>
                </a:lnTo>
                <a:lnTo>
                  <a:pt x="0" y="0"/>
                </a:lnTo>
                <a:lnTo>
                  <a:pt x="14361" y="0"/>
                </a:lnTo>
              </a:path>
            </a:pathLst>
          </a:custGeom>
          <a:noFill/>
          <a:ln cap="flat" cmpd="sng" w="19050">
            <a:solidFill>
              <a:schemeClr val="dk2"/>
            </a:solidFill>
            <a:prstDash val="solid"/>
            <a:round/>
            <a:headEnd len="lg" w="lg" type="none"/>
            <a:tailEnd len="lg" w="lg" type="none"/>
          </a:ln>
        </p:spPr>
      </p:sp>
      <p:sp>
        <p:nvSpPr>
          <p:cNvPr id="452" name="Shape 452"/>
          <p:cNvSpPr txBox="1"/>
          <p:nvPr/>
        </p:nvSpPr>
        <p:spPr>
          <a:xfrm>
            <a:off x="406628" y="5294155"/>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Notifies</a:t>
            </a:r>
          </a:p>
        </p:txBody>
      </p:sp>
      <p:sp>
        <p:nvSpPr>
          <p:cNvPr id="453" name="Shape 453"/>
          <p:cNvSpPr/>
          <p:nvPr/>
        </p:nvSpPr>
        <p:spPr>
          <a:xfrm>
            <a:off x="2793500" y="4301972"/>
            <a:ext cx="3041400" cy="14535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0"/>
                                        </p:tgtEl>
                                      </p:cBhvr>
                                    </p:animEffect>
                                    <p:set>
                                      <p:cBhvr>
                                        <p:cTn dur="1" fill="hold">
                                          <p:stCondLst>
                                            <p:cond delay="0"/>
                                          </p:stCondLst>
                                        </p:cTn>
                                        <p:tgtEl>
                                          <p:spTgt spid="4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3"/>
                                        </p:tgtEl>
                                      </p:cBhvr>
                                    </p:animEffect>
                                    <p:set>
                                      <p:cBhvr>
                                        <p:cTn dur="1" fill="hold">
                                          <p:stCondLst>
                                            <p:cond delay="0"/>
                                          </p:stCondLst>
                                        </p:cTn>
                                        <p:tgtEl>
                                          <p:spTgt spid="41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6"/>
                                        </p:tgtEl>
                                      </p:cBhvr>
                                    </p:animEffect>
                                    <p:set>
                                      <p:cBhvr>
                                        <p:cTn dur="1" fill="hold">
                                          <p:stCondLst>
                                            <p:cond delay="0"/>
                                          </p:stCondLst>
                                        </p:cTn>
                                        <p:tgtEl>
                                          <p:spTgt spid="42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4"/>
                                        </p:tgtEl>
                                      </p:cBhvr>
                                    </p:animEffect>
                                    <p:set>
                                      <p:cBhvr>
                                        <p:cTn dur="1" fill="hold">
                                          <p:stCondLst>
                                            <p:cond delay="0"/>
                                          </p:stCondLst>
                                        </p:cTn>
                                        <p:tgtEl>
                                          <p:spTgt spid="43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5"/>
                                        </p:tgtEl>
                                      </p:cBhvr>
                                    </p:animEffect>
                                    <p:set>
                                      <p:cBhvr>
                                        <p:cTn dur="1" fill="hold">
                                          <p:stCondLst>
                                            <p:cond delay="0"/>
                                          </p:stCondLst>
                                        </p:cTn>
                                        <p:tgtEl>
                                          <p:spTgt spid="43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4"/>
                                        </p:tgtEl>
                                      </p:cBhvr>
                                    </p:animEffect>
                                    <p:set>
                                      <p:cBhvr>
                                        <p:cTn dur="1" fill="hold">
                                          <p:stCondLst>
                                            <p:cond delay="0"/>
                                          </p:stCondLst>
                                        </p:cTn>
                                        <p:tgtEl>
                                          <p:spTgt spid="44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2"/>
                                        </p:tgtEl>
                                      </p:cBhvr>
                                    </p:animEffect>
                                    <p:set>
                                      <p:cBhvr>
                                        <p:cTn dur="1" fill="hold">
                                          <p:stCondLst>
                                            <p:cond delay="0"/>
                                          </p:stCondLst>
                                        </p:cTn>
                                        <p:tgtEl>
                                          <p:spTgt spid="4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p:nvPr/>
        </p:nvSpPr>
        <p:spPr>
          <a:xfrm>
            <a:off x="358600" y="3706510"/>
            <a:ext cx="6210969" cy="2377814"/>
          </a:xfrm>
          <a:custGeom>
            <a:pathLst>
              <a:path extrusionOk="0" h="101259" w="262537">
                <a:moveTo>
                  <a:pt x="262537" y="101259"/>
                </a:moveTo>
                <a:lnTo>
                  <a:pt x="737" y="100154"/>
                </a:lnTo>
                <a:lnTo>
                  <a:pt x="0" y="0"/>
                </a:lnTo>
                <a:lnTo>
                  <a:pt x="14361" y="0"/>
                </a:lnTo>
              </a:path>
            </a:pathLst>
          </a:custGeom>
          <a:noFill/>
          <a:ln cap="flat" cmpd="sng" w="19050">
            <a:solidFill>
              <a:schemeClr val="dk2"/>
            </a:solidFill>
            <a:prstDash val="solid"/>
            <a:round/>
            <a:headEnd len="lg" w="lg" type="none"/>
            <a:tailEnd len="lg" w="lg" type="none"/>
          </a:ln>
        </p:spPr>
      </p:sp>
      <p:sp>
        <p:nvSpPr>
          <p:cNvPr id="459" name="Shape 4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Class Diagram - Round 2</a:t>
            </a:r>
          </a:p>
        </p:txBody>
      </p:sp>
      <p:sp>
        <p:nvSpPr>
          <p:cNvPr id="460" name="Shape 4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
        <p:nvSpPr>
          <p:cNvPr id="461" name="Shape 461"/>
          <p:cNvSpPr/>
          <p:nvPr/>
        </p:nvSpPr>
        <p:spPr>
          <a:xfrm>
            <a:off x="4818966" y="1847612"/>
            <a:ext cx="3867717" cy="3960135"/>
          </a:xfrm>
          <a:custGeom>
            <a:pathLst>
              <a:path extrusionOk="0" h="168642" w="163488">
                <a:moveTo>
                  <a:pt x="119302" y="168642"/>
                </a:moveTo>
                <a:lnTo>
                  <a:pt x="163488" y="119670"/>
                </a:lnTo>
                <a:lnTo>
                  <a:pt x="156123" y="736"/>
                </a:lnTo>
                <a:lnTo>
                  <a:pt x="0" y="0"/>
                </a:lnTo>
              </a:path>
            </a:pathLst>
          </a:custGeom>
          <a:noFill/>
          <a:ln cap="flat" cmpd="sng" w="19050">
            <a:solidFill>
              <a:schemeClr val="dk2"/>
            </a:solidFill>
            <a:prstDash val="solid"/>
            <a:round/>
            <a:headEnd len="lg" w="lg" type="none"/>
            <a:tailEnd len="lg" w="lg" type="diamond"/>
          </a:ln>
        </p:spPr>
      </p:sp>
      <p:sp>
        <p:nvSpPr>
          <p:cNvPr id="462" name="Shape 462"/>
          <p:cNvSpPr/>
          <p:nvPr/>
        </p:nvSpPr>
        <p:spPr>
          <a:xfrm>
            <a:off x="3721298" y="174385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Home Heating System</a:t>
            </a:r>
          </a:p>
        </p:txBody>
      </p:sp>
      <p:sp>
        <p:nvSpPr>
          <p:cNvPr id="463" name="Shape 463"/>
          <p:cNvSpPr/>
          <p:nvPr/>
        </p:nvSpPr>
        <p:spPr>
          <a:xfrm>
            <a:off x="1542691" y="2302713"/>
            <a:ext cx="1067399"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 Panel</a:t>
            </a:r>
          </a:p>
        </p:txBody>
      </p:sp>
      <p:sp>
        <p:nvSpPr>
          <p:cNvPr id="464" name="Shape 464"/>
          <p:cNvSpPr/>
          <p:nvPr/>
        </p:nvSpPr>
        <p:spPr>
          <a:xfrm>
            <a:off x="684550" y="341961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On-Off Switch</a:t>
            </a:r>
          </a:p>
        </p:txBody>
      </p:sp>
      <p:sp>
        <p:nvSpPr>
          <p:cNvPr id="465" name="Shape 465"/>
          <p:cNvSpPr/>
          <p:nvPr/>
        </p:nvSpPr>
        <p:spPr>
          <a:xfrm>
            <a:off x="1988350" y="3419625"/>
            <a:ext cx="11553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Thermostat</a:t>
            </a:r>
          </a:p>
        </p:txBody>
      </p:sp>
      <p:sp>
        <p:nvSpPr>
          <p:cNvPr id="466" name="Shape 466"/>
          <p:cNvSpPr/>
          <p:nvPr/>
        </p:nvSpPr>
        <p:spPr>
          <a:xfrm>
            <a:off x="3721289" y="3281072"/>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Room</a:t>
            </a:r>
          </a:p>
        </p:txBody>
      </p:sp>
      <p:sp>
        <p:nvSpPr>
          <p:cNvPr id="467" name="Shape 467"/>
          <p:cNvSpPr/>
          <p:nvPr/>
        </p:nvSpPr>
        <p:spPr>
          <a:xfrm>
            <a:off x="1263189" y="453652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Operator</a:t>
            </a:r>
          </a:p>
        </p:txBody>
      </p:sp>
      <p:sp>
        <p:nvSpPr>
          <p:cNvPr id="468" name="Shape 468"/>
          <p:cNvSpPr/>
          <p:nvPr/>
        </p:nvSpPr>
        <p:spPr>
          <a:xfrm>
            <a:off x="5366307" y="2222598"/>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Furnace</a:t>
            </a:r>
          </a:p>
        </p:txBody>
      </p:sp>
      <p:sp>
        <p:nvSpPr>
          <p:cNvPr id="469" name="Shape 469"/>
          <p:cNvSpPr/>
          <p:nvPr/>
        </p:nvSpPr>
        <p:spPr>
          <a:xfrm>
            <a:off x="6690475" y="2222595"/>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Pump</a:t>
            </a:r>
          </a:p>
        </p:txBody>
      </p:sp>
      <p:sp>
        <p:nvSpPr>
          <p:cNvPr id="470" name="Shape 470"/>
          <p:cNvSpPr/>
          <p:nvPr/>
        </p:nvSpPr>
        <p:spPr>
          <a:xfrm>
            <a:off x="6690470" y="3379575"/>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Burner</a:t>
            </a:r>
          </a:p>
        </p:txBody>
      </p:sp>
      <p:sp>
        <p:nvSpPr>
          <p:cNvPr id="471" name="Shape 471"/>
          <p:cNvSpPr/>
          <p:nvPr/>
        </p:nvSpPr>
        <p:spPr>
          <a:xfrm>
            <a:off x="5366307" y="3379572"/>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Fuel Valve</a:t>
            </a:r>
          </a:p>
        </p:txBody>
      </p:sp>
      <p:sp>
        <p:nvSpPr>
          <p:cNvPr id="472" name="Shape 472"/>
          <p:cNvSpPr/>
          <p:nvPr/>
        </p:nvSpPr>
        <p:spPr>
          <a:xfrm>
            <a:off x="6564217" y="549637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Controller</a:t>
            </a:r>
          </a:p>
        </p:txBody>
      </p:sp>
      <p:sp>
        <p:nvSpPr>
          <p:cNvPr id="473" name="Shape 473"/>
          <p:cNvSpPr/>
          <p:nvPr/>
        </p:nvSpPr>
        <p:spPr>
          <a:xfrm>
            <a:off x="3725495" y="5222515"/>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Temp Sensor</a:t>
            </a:r>
          </a:p>
        </p:txBody>
      </p:sp>
      <p:sp>
        <p:nvSpPr>
          <p:cNvPr id="474" name="Shape 474"/>
          <p:cNvSpPr/>
          <p:nvPr/>
        </p:nvSpPr>
        <p:spPr>
          <a:xfrm>
            <a:off x="2632002" y="522244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Valve</a:t>
            </a:r>
          </a:p>
        </p:txBody>
      </p:sp>
      <p:cxnSp>
        <p:nvCxnSpPr>
          <p:cNvPr id="475" name="Shape 475"/>
          <p:cNvCxnSpPr>
            <a:stCxn id="466" idx="0"/>
            <a:endCxn id="462" idx="2"/>
          </p:cNvCxnSpPr>
          <p:nvPr/>
        </p:nvCxnSpPr>
        <p:spPr>
          <a:xfrm rot="10800000">
            <a:off x="4254989" y="2407172"/>
            <a:ext cx="0" cy="873900"/>
          </a:xfrm>
          <a:prstGeom prst="straightConnector1">
            <a:avLst/>
          </a:prstGeom>
          <a:noFill/>
          <a:ln cap="flat" cmpd="sng" w="19050">
            <a:solidFill>
              <a:schemeClr val="dk2"/>
            </a:solidFill>
            <a:prstDash val="solid"/>
            <a:round/>
            <a:headEnd len="lg" w="lg" type="none"/>
            <a:tailEnd len="lg" w="lg" type="diamond"/>
          </a:ln>
        </p:spPr>
      </p:cxnSp>
      <p:sp>
        <p:nvSpPr>
          <p:cNvPr id="476" name="Shape 476"/>
          <p:cNvSpPr txBox="1"/>
          <p:nvPr/>
        </p:nvSpPr>
        <p:spPr>
          <a:xfrm>
            <a:off x="3825826" y="2966013"/>
            <a:ext cx="531600" cy="220800"/>
          </a:xfrm>
          <a:prstGeom prst="rect">
            <a:avLst/>
          </a:prstGeom>
          <a:noFill/>
          <a:ln>
            <a:noFill/>
          </a:ln>
        </p:spPr>
        <p:txBody>
          <a:bodyPr anchorCtr="0" anchor="t" bIns="91425" lIns="91425" rIns="91425" tIns="91425">
            <a:noAutofit/>
          </a:bodyPr>
          <a:lstStyle/>
          <a:p>
            <a:pPr lvl="0" rtl="0">
              <a:spcBef>
                <a:spcPts val="0"/>
              </a:spcBef>
              <a:buNone/>
            </a:pPr>
            <a:r>
              <a:rPr lang="en"/>
              <a:t>1..*</a:t>
            </a:r>
          </a:p>
        </p:txBody>
      </p:sp>
      <p:cxnSp>
        <p:nvCxnSpPr>
          <p:cNvPr id="477" name="Shape 477"/>
          <p:cNvCxnSpPr>
            <a:stCxn id="474" idx="0"/>
            <a:endCxn id="466" idx="2"/>
          </p:cNvCxnSpPr>
          <p:nvPr/>
        </p:nvCxnSpPr>
        <p:spPr>
          <a:xfrm flipH="1" rot="10800000">
            <a:off x="3165702" y="3944440"/>
            <a:ext cx="1089300" cy="1278000"/>
          </a:xfrm>
          <a:prstGeom prst="straightConnector1">
            <a:avLst/>
          </a:prstGeom>
          <a:noFill/>
          <a:ln cap="flat" cmpd="sng" w="19050">
            <a:solidFill>
              <a:schemeClr val="dk2"/>
            </a:solidFill>
            <a:prstDash val="solid"/>
            <a:round/>
            <a:headEnd len="lg" w="lg" type="none"/>
            <a:tailEnd len="lg" w="lg" type="diamond"/>
          </a:ln>
        </p:spPr>
      </p:cxnSp>
      <p:cxnSp>
        <p:nvCxnSpPr>
          <p:cNvPr id="478" name="Shape 478"/>
          <p:cNvCxnSpPr>
            <a:stCxn id="473" idx="0"/>
            <a:endCxn id="466" idx="2"/>
          </p:cNvCxnSpPr>
          <p:nvPr/>
        </p:nvCxnSpPr>
        <p:spPr>
          <a:xfrm rot="10800000">
            <a:off x="4254995" y="3944515"/>
            <a:ext cx="4200" cy="1278000"/>
          </a:xfrm>
          <a:prstGeom prst="straightConnector1">
            <a:avLst/>
          </a:prstGeom>
          <a:noFill/>
          <a:ln cap="flat" cmpd="sng" w="19050">
            <a:solidFill>
              <a:schemeClr val="dk2"/>
            </a:solidFill>
            <a:prstDash val="solid"/>
            <a:round/>
            <a:headEnd len="lg" w="lg" type="none"/>
            <a:tailEnd len="lg" w="lg" type="diamond"/>
          </a:ln>
        </p:spPr>
      </p:cxnSp>
      <p:cxnSp>
        <p:nvCxnSpPr>
          <p:cNvPr id="479" name="Shape 479"/>
          <p:cNvCxnSpPr>
            <a:stCxn id="472" idx="1"/>
            <a:endCxn id="466" idx="2"/>
          </p:cNvCxnSpPr>
          <p:nvPr/>
        </p:nvCxnSpPr>
        <p:spPr>
          <a:xfrm rot="10800000">
            <a:off x="4255117" y="3944324"/>
            <a:ext cx="2309100" cy="1883700"/>
          </a:xfrm>
          <a:prstGeom prst="straightConnector1">
            <a:avLst/>
          </a:prstGeom>
          <a:noFill/>
          <a:ln cap="flat" cmpd="sng" w="19050">
            <a:solidFill>
              <a:schemeClr val="dk2"/>
            </a:solidFill>
            <a:prstDash val="solid"/>
            <a:round/>
            <a:headEnd len="lg" w="lg" type="none"/>
            <a:tailEnd len="lg" w="lg" type="none"/>
          </a:ln>
        </p:spPr>
      </p:cxnSp>
      <p:cxnSp>
        <p:nvCxnSpPr>
          <p:cNvPr id="480" name="Shape 480"/>
          <p:cNvCxnSpPr>
            <a:stCxn id="472" idx="1"/>
          </p:cNvCxnSpPr>
          <p:nvPr/>
        </p:nvCxnSpPr>
        <p:spPr>
          <a:xfrm rot="10800000">
            <a:off x="4786717" y="3967424"/>
            <a:ext cx="1777500" cy="1860600"/>
          </a:xfrm>
          <a:prstGeom prst="straightConnector1">
            <a:avLst/>
          </a:prstGeom>
          <a:noFill/>
          <a:ln cap="flat" cmpd="sng" w="19050">
            <a:solidFill>
              <a:schemeClr val="dk2"/>
            </a:solidFill>
            <a:prstDash val="solid"/>
            <a:round/>
            <a:headEnd len="lg" w="lg" type="none"/>
            <a:tailEnd len="lg" w="lg" type="none"/>
          </a:ln>
        </p:spPr>
      </p:cxnSp>
      <p:sp>
        <p:nvSpPr>
          <p:cNvPr id="481" name="Shape 481"/>
          <p:cNvSpPr txBox="1"/>
          <p:nvPr/>
        </p:nvSpPr>
        <p:spPr>
          <a:xfrm>
            <a:off x="5068277" y="5141952"/>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Monitors</a:t>
            </a:r>
          </a:p>
        </p:txBody>
      </p:sp>
      <p:sp>
        <p:nvSpPr>
          <p:cNvPr id="482" name="Shape 482"/>
          <p:cNvSpPr txBox="1"/>
          <p:nvPr/>
        </p:nvSpPr>
        <p:spPr>
          <a:xfrm>
            <a:off x="5784627" y="4841605"/>
            <a:ext cx="856499" cy="449700"/>
          </a:xfrm>
          <a:prstGeom prst="rect">
            <a:avLst/>
          </a:prstGeom>
          <a:noFill/>
          <a:ln>
            <a:noFill/>
          </a:ln>
        </p:spPr>
        <p:txBody>
          <a:bodyPr anchorCtr="0" anchor="t" bIns="91425" lIns="91425" rIns="91425" tIns="91425">
            <a:noAutofit/>
          </a:bodyPr>
          <a:lstStyle/>
          <a:p>
            <a:pPr lvl="0" rtl="0">
              <a:spcBef>
                <a:spcPts val="0"/>
              </a:spcBef>
              <a:buNone/>
            </a:pPr>
            <a:r>
              <a:rPr lang="en" sz="1200"/>
              <a:t>Heats</a:t>
            </a:r>
          </a:p>
        </p:txBody>
      </p:sp>
      <p:cxnSp>
        <p:nvCxnSpPr>
          <p:cNvPr id="483" name="Shape 483"/>
          <p:cNvCxnSpPr>
            <a:stCxn id="468" idx="1"/>
            <a:endCxn id="462" idx="3"/>
          </p:cNvCxnSpPr>
          <p:nvPr/>
        </p:nvCxnSpPr>
        <p:spPr>
          <a:xfrm rot="10800000">
            <a:off x="4788807" y="2075448"/>
            <a:ext cx="577500" cy="478800"/>
          </a:xfrm>
          <a:prstGeom prst="straightConnector1">
            <a:avLst/>
          </a:prstGeom>
          <a:noFill/>
          <a:ln cap="flat" cmpd="sng" w="19050">
            <a:solidFill>
              <a:schemeClr val="dk2"/>
            </a:solidFill>
            <a:prstDash val="solid"/>
            <a:round/>
            <a:headEnd len="lg" w="lg" type="none"/>
            <a:tailEnd len="lg" w="lg" type="diamond"/>
          </a:ln>
        </p:spPr>
      </p:cxnSp>
      <p:cxnSp>
        <p:nvCxnSpPr>
          <p:cNvPr id="484" name="Shape 484"/>
          <p:cNvCxnSpPr>
            <a:stCxn id="469" idx="0"/>
            <a:endCxn id="462" idx="3"/>
          </p:cNvCxnSpPr>
          <p:nvPr/>
        </p:nvCxnSpPr>
        <p:spPr>
          <a:xfrm rot="10800000">
            <a:off x="4788775" y="2075595"/>
            <a:ext cx="2435400" cy="147000"/>
          </a:xfrm>
          <a:prstGeom prst="straightConnector1">
            <a:avLst/>
          </a:prstGeom>
          <a:noFill/>
          <a:ln cap="flat" cmpd="sng" w="19050">
            <a:solidFill>
              <a:schemeClr val="dk2"/>
            </a:solidFill>
            <a:prstDash val="solid"/>
            <a:round/>
            <a:headEnd len="lg" w="lg" type="none"/>
            <a:tailEnd len="lg" w="lg" type="diamond"/>
          </a:ln>
        </p:spPr>
      </p:cxnSp>
      <p:sp>
        <p:nvSpPr>
          <p:cNvPr id="485" name="Shape 485"/>
          <p:cNvSpPr/>
          <p:nvPr/>
        </p:nvSpPr>
        <p:spPr>
          <a:xfrm>
            <a:off x="7632845" y="2539292"/>
            <a:ext cx="670737" cy="3017665"/>
          </a:xfrm>
          <a:custGeom>
            <a:pathLst>
              <a:path extrusionOk="0" h="128507" w="28352">
                <a:moveTo>
                  <a:pt x="0" y="128507"/>
                </a:moveTo>
                <a:lnTo>
                  <a:pt x="28352" y="74011"/>
                </a:lnTo>
                <a:lnTo>
                  <a:pt x="27248" y="0"/>
                </a:lnTo>
                <a:lnTo>
                  <a:pt x="5523" y="368"/>
                </a:lnTo>
              </a:path>
            </a:pathLst>
          </a:custGeom>
          <a:noFill/>
          <a:ln cap="flat" cmpd="sng" w="19050">
            <a:solidFill>
              <a:schemeClr val="dk2"/>
            </a:solidFill>
            <a:prstDash val="solid"/>
            <a:round/>
            <a:headEnd len="lg" w="lg" type="none"/>
            <a:tailEnd len="lg" w="lg" type="none"/>
          </a:ln>
        </p:spPr>
      </p:sp>
      <p:sp>
        <p:nvSpPr>
          <p:cNvPr id="486" name="Shape 486"/>
          <p:cNvSpPr txBox="1"/>
          <p:nvPr/>
        </p:nvSpPr>
        <p:spPr>
          <a:xfrm>
            <a:off x="7757694" y="2222604"/>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Runs</a:t>
            </a:r>
          </a:p>
        </p:txBody>
      </p:sp>
      <p:cxnSp>
        <p:nvCxnSpPr>
          <p:cNvPr id="487" name="Shape 487"/>
          <p:cNvCxnSpPr>
            <a:stCxn id="471" idx="0"/>
            <a:endCxn id="468" idx="2"/>
          </p:cNvCxnSpPr>
          <p:nvPr/>
        </p:nvCxnSpPr>
        <p:spPr>
          <a:xfrm rot="10800000">
            <a:off x="5900007" y="2885772"/>
            <a:ext cx="0" cy="493800"/>
          </a:xfrm>
          <a:prstGeom prst="straightConnector1">
            <a:avLst/>
          </a:prstGeom>
          <a:noFill/>
          <a:ln cap="flat" cmpd="sng" w="19050">
            <a:solidFill>
              <a:schemeClr val="dk2"/>
            </a:solidFill>
            <a:prstDash val="solid"/>
            <a:round/>
            <a:headEnd len="lg" w="lg" type="none"/>
            <a:tailEnd len="lg" w="lg" type="diamond"/>
          </a:ln>
        </p:spPr>
      </p:cxnSp>
      <p:cxnSp>
        <p:nvCxnSpPr>
          <p:cNvPr id="488" name="Shape 488"/>
          <p:cNvCxnSpPr>
            <a:stCxn id="470" idx="0"/>
            <a:endCxn id="468" idx="2"/>
          </p:cNvCxnSpPr>
          <p:nvPr/>
        </p:nvCxnSpPr>
        <p:spPr>
          <a:xfrm rot="10800000">
            <a:off x="5899970" y="2885775"/>
            <a:ext cx="1324200" cy="493800"/>
          </a:xfrm>
          <a:prstGeom prst="straightConnector1">
            <a:avLst/>
          </a:prstGeom>
          <a:noFill/>
          <a:ln cap="flat" cmpd="sng" w="19050">
            <a:solidFill>
              <a:schemeClr val="dk2"/>
            </a:solidFill>
            <a:prstDash val="solid"/>
            <a:round/>
            <a:headEnd len="lg" w="lg" type="none"/>
            <a:tailEnd len="lg" w="lg" type="diamond"/>
          </a:ln>
        </p:spPr>
      </p:cxnSp>
      <p:cxnSp>
        <p:nvCxnSpPr>
          <p:cNvPr id="489" name="Shape 489"/>
          <p:cNvCxnSpPr>
            <a:stCxn id="472" idx="0"/>
            <a:endCxn id="471" idx="2"/>
          </p:cNvCxnSpPr>
          <p:nvPr/>
        </p:nvCxnSpPr>
        <p:spPr>
          <a:xfrm rot="10800000">
            <a:off x="5900017" y="4042874"/>
            <a:ext cx="1197900" cy="1453500"/>
          </a:xfrm>
          <a:prstGeom prst="straightConnector1">
            <a:avLst/>
          </a:prstGeom>
          <a:noFill/>
          <a:ln cap="flat" cmpd="sng" w="19050">
            <a:solidFill>
              <a:schemeClr val="dk2"/>
            </a:solidFill>
            <a:prstDash val="solid"/>
            <a:round/>
            <a:headEnd len="lg" w="lg" type="none"/>
            <a:tailEnd len="lg" w="lg" type="none"/>
          </a:ln>
        </p:spPr>
      </p:cxnSp>
      <p:cxnSp>
        <p:nvCxnSpPr>
          <p:cNvPr id="490" name="Shape 490"/>
          <p:cNvCxnSpPr>
            <a:stCxn id="472" idx="0"/>
            <a:endCxn id="470" idx="2"/>
          </p:cNvCxnSpPr>
          <p:nvPr/>
        </p:nvCxnSpPr>
        <p:spPr>
          <a:xfrm flipH="1" rot="10800000">
            <a:off x="7097917" y="4042874"/>
            <a:ext cx="126300" cy="1453500"/>
          </a:xfrm>
          <a:prstGeom prst="straightConnector1">
            <a:avLst/>
          </a:prstGeom>
          <a:noFill/>
          <a:ln cap="flat" cmpd="sng" w="19050">
            <a:solidFill>
              <a:schemeClr val="dk2"/>
            </a:solidFill>
            <a:prstDash val="solid"/>
            <a:round/>
            <a:headEnd len="lg" w="lg" type="none"/>
            <a:tailEnd len="lg" w="lg" type="none"/>
          </a:ln>
        </p:spPr>
      </p:cxnSp>
      <p:sp>
        <p:nvSpPr>
          <p:cNvPr id="491" name="Shape 491"/>
          <p:cNvSpPr txBox="1"/>
          <p:nvPr/>
        </p:nvSpPr>
        <p:spPr>
          <a:xfrm>
            <a:off x="5515563" y="4186826"/>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Opens/ Closes</a:t>
            </a:r>
          </a:p>
        </p:txBody>
      </p:sp>
      <p:sp>
        <p:nvSpPr>
          <p:cNvPr id="492" name="Shape 492"/>
          <p:cNvSpPr txBox="1"/>
          <p:nvPr/>
        </p:nvSpPr>
        <p:spPr>
          <a:xfrm>
            <a:off x="7224086" y="4298607"/>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Ignites</a:t>
            </a:r>
          </a:p>
        </p:txBody>
      </p:sp>
      <p:cxnSp>
        <p:nvCxnSpPr>
          <p:cNvPr id="493" name="Shape 493"/>
          <p:cNvCxnSpPr>
            <a:stCxn id="463" idx="3"/>
            <a:endCxn id="462" idx="1"/>
          </p:cNvCxnSpPr>
          <p:nvPr/>
        </p:nvCxnSpPr>
        <p:spPr>
          <a:xfrm flipH="1" rot="10800000">
            <a:off x="2610091" y="2075463"/>
            <a:ext cx="1111199" cy="558900"/>
          </a:xfrm>
          <a:prstGeom prst="straightConnector1">
            <a:avLst/>
          </a:prstGeom>
          <a:noFill/>
          <a:ln cap="flat" cmpd="sng" w="19050">
            <a:solidFill>
              <a:schemeClr val="dk2"/>
            </a:solidFill>
            <a:prstDash val="solid"/>
            <a:round/>
            <a:headEnd len="lg" w="lg" type="none"/>
            <a:tailEnd len="lg" w="lg" type="diamond"/>
          </a:ln>
        </p:spPr>
      </p:cxnSp>
      <p:cxnSp>
        <p:nvCxnSpPr>
          <p:cNvPr id="494" name="Shape 494"/>
          <p:cNvCxnSpPr>
            <a:stCxn id="464" idx="0"/>
            <a:endCxn id="463" idx="2"/>
          </p:cNvCxnSpPr>
          <p:nvPr/>
        </p:nvCxnSpPr>
        <p:spPr>
          <a:xfrm flipH="1" rot="10800000">
            <a:off x="1218250" y="2966013"/>
            <a:ext cx="858000" cy="453600"/>
          </a:xfrm>
          <a:prstGeom prst="straightConnector1">
            <a:avLst/>
          </a:prstGeom>
          <a:noFill/>
          <a:ln cap="flat" cmpd="sng" w="19050">
            <a:solidFill>
              <a:schemeClr val="dk2"/>
            </a:solidFill>
            <a:prstDash val="solid"/>
            <a:round/>
            <a:headEnd len="lg" w="lg" type="none"/>
            <a:tailEnd len="lg" w="lg" type="diamond"/>
          </a:ln>
        </p:spPr>
      </p:cxnSp>
      <p:cxnSp>
        <p:nvCxnSpPr>
          <p:cNvPr id="495" name="Shape 495"/>
          <p:cNvCxnSpPr>
            <a:stCxn id="465" idx="0"/>
            <a:endCxn id="463" idx="2"/>
          </p:cNvCxnSpPr>
          <p:nvPr/>
        </p:nvCxnSpPr>
        <p:spPr>
          <a:xfrm rot="10800000">
            <a:off x="2076400" y="2966025"/>
            <a:ext cx="489600" cy="453600"/>
          </a:xfrm>
          <a:prstGeom prst="straightConnector1">
            <a:avLst/>
          </a:prstGeom>
          <a:noFill/>
          <a:ln cap="flat" cmpd="sng" w="19050">
            <a:solidFill>
              <a:schemeClr val="dk2"/>
            </a:solidFill>
            <a:prstDash val="solid"/>
            <a:round/>
            <a:headEnd len="lg" w="lg" type="none"/>
            <a:tailEnd len="lg" w="lg" type="diamond"/>
          </a:ln>
        </p:spPr>
      </p:cxnSp>
      <p:cxnSp>
        <p:nvCxnSpPr>
          <p:cNvPr id="496" name="Shape 496"/>
          <p:cNvCxnSpPr>
            <a:stCxn id="467" idx="0"/>
            <a:endCxn id="464" idx="2"/>
          </p:cNvCxnSpPr>
          <p:nvPr/>
        </p:nvCxnSpPr>
        <p:spPr>
          <a:xfrm rot="10800000">
            <a:off x="1218189" y="4082923"/>
            <a:ext cx="578700" cy="453600"/>
          </a:xfrm>
          <a:prstGeom prst="straightConnector1">
            <a:avLst/>
          </a:prstGeom>
          <a:noFill/>
          <a:ln cap="flat" cmpd="sng" w="19050">
            <a:solidFill>
              <a:schemeClr val="dk2"/>
            </a:solidFill>
            <a:prstDash val="solid"/>
            <a:round/>
            <a:headEnd len="lg" w="lg" type="none"/>
            <a:tailEnd len="lg" w="lg" type="none"/>
          </a:ln>
        </p:spPr>
      </p:cxnSp>
      <p:cxnSp>
        <p:nvCxnSpPr>
          <p:cNvPr id="497" name="Shape 497"/>
          <p:cNvCxnSpPr>
            <a:stCxn id="467" idx="0"/>
            <a:endCxn id="465" idx="2"/>
          </p:cNvCxnSpPr>
          <p:nvPr/>
        </p:nvCxnSpPr>
        <p:spPr>
          <a:xfrm flipH="1" rot="10800000">
            <a:off x="1796889" y="4082923"/>
            <a:ext cx="769200" cy="453600"/>
          </a:xfrm>
          <a:prstGeom prst="straightConnector1">
            <a:avLst/>
          </a:prstGeom>
          <a:noFill/>
          <a:ln cap="flat" cmpd="sng" w="19050">
            <a:solidFill>
              <a:schemeClr val="dk2"/>
            </a:solidFill>
            <a:prstDash val="solid"/>
            <a:round/>
            <a:headEnd len="lg" w="lg" type="none"/>
            <a:tailEnd len="lg" w="lg" type="none"/>
          </a:ln>
        </p:spPr>
      </p:cxnSp>
      <p:sp>
        <p:nvSpPr>
          <p:cNvPr id="498" name="Shape 498"/>
          <p:cNvSpPr txBox="1"/>
          <p:nvPr/>
        </p:nvSpPr>
        <p:spPr>
          <a:xfrm>
            <a:off x="721484" y="4083756"/>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Pushes</a:t>
            </a:r>
          </a:p>
        </p:txBody>
      </p:sp>
      <p:sp>
        <p:nvSpPr>
          <p:cNvPr id="499" name="Shape 499"/>
          <p:cNvSpPr txBox="1"/>
          <p:nvPr/>
        </p:nvSpPr>
        <p:spPr>
          <a:xfrm>
            <a:off x="2231423" y="4144290"/>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Adjusts</a:t>
            </a:r>
          </a:p>
        </p:txBody>
      </p:sp>
      <p:sp>
        <p:nvSpPr>
          <p:cNvPr id="500" name="Shape 500"/>
          <p:cNvSpPr txBox="1"/>
          <p:nvPr/>
        </p:nvSpPr>
        <p:spPr>
          <a:xfrm>
            <a:off x="406628" y="5294155"/>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Notifies</a:t>
            </a:r>
          </a:p>
        </p:txBody>
      </p:sp>
      <p:sp>
        <p:nvSpPr>
          <p:cNvPr id="501" name="Shape 501"/>
          <p:cNvSpPr txBox="1"/>
          <p:nvPr/>
        </p:nvSpPr>
        <p:spPr>
          <a:xfrm>
            <a:off x="4339613" y="4215263"/>
            <a:ext cx="531600" cy="2208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02" name="Shape 502"/>
          <p:cNvSpPr txBox="1"/>
          <p:nvPr/>
        </p:nvSpPr>
        <p:spPr>
          <a:xfrm>
            <a:off x="4811701" y="3737688"/>
            <a:ext cx="531600" cy="2208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03" name="Shape 503"/>
          <p:cNvSpPr/>
          <p:nvPr/>
        </p:nvSpPr>
        <p:spPr>
          <a:xfrm>
            <a:off x="2881625" y="3211750"/>
            <a:ext cx="4970400" cy="31584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Class Diagram - Alternate</a:t>
            </a:r>
          </a:p>
        </p:txBody>
      </p:sp>
      <p:sp>
        <p:nvSpPr>
          <p:cNvPr id="509" name="Shape 5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
        <p:nvSpPr>
          <p:cNvPr id="510" name="Shape 510"/>
          <p:cNvSpPr/>
          <p:nvPr/>
        </p:nvSpPr>
        <p:spPr>
          <a:xfrm>
            <a:off x="1542691" y="2302713"/>
            <a:ext cx="1067399"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 Panel</a:t>
            </a:r>
          </a:p>
        </p:txBody>
      </p:sp>
      <p:sp>
        <p:nvSpPr>
          <p:cNvPr id="511" name="Shape 511"/>
          <p:cNvSpPr/>
          <p:nvPr/>
        </p:nvSpPr>
        <p:spPr>
          <a:xfrm>
            <a:off x="684550" y="341961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On-Off Switch</a:t>
            </a:r>
          </a:p>
        </p:txBody>
      </p:sp>
      <p:sp>
        <p:nvSpPr>
          <p:cNvPr id="512" name="Shape 512"/>
          <p:cNvSpPr/>
          <p:nvPr/>
        </p:nvSpPr>
        <p:spPr>
          <a:xfrm>
            <a:off x="2006775" y="3419625"/>
            <a:ext cx="11370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Thermostat</a:t>
            </a:r>
          </a:p>
        </p:txBody>
      </p:sp>
      <p:sp>
        <p:nvSpPr>
          <p:cNvPr id="513" name="Shape 513"/>
          <p:cNvSpPr/>
          <p:nvPr/>
        </p:nvSpPr>
        <p:spPr>
          <a:xfrm>
            <a:off x="4236789" y="182331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Room</a:t>
            </a:r>
          </a:p>
        </p:txBody>
      </p:sp>
      <p:sp>
        <p:nvSpPr>
          <p:cNvPr id="514" name="Shape 514"/>
          <p:cNvSpPr/>
          <p:nvPr/>
        </p:nvSpPr>
        <p:spPr>
          <a:xfrm>
            <a:off x="1263189" y="453652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Operator</a:t>
            </a:r>
          </a:p>
        </p:txBody>
      </p:sp>
      <p:sp>
        <p:nvSpPr>
          <p:cNvPr id="515" name="Shape 515"/>
          <p:cNvSpPr/>
          <p:nvPr/>
        </p:nvSpPr>
        <p:spPr>
          <a:xfrm>
            <a:off x="6930907" y="2451036"/>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Furnace</a:t>
            </a:r>
          </a:p>
        </p:txBody>
      </p:sp>
      <p:sp>
        <p:nvSpPr>
          <p:cNvPr id="516" name="Shape 516"/>
          <p:cNvSpPr/>
          <p:nvPr/>
        </p:nvSpPr>
        <p:spPr>
          <a:xfrm>
            <a:off x="5304200" y="400292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Pump</a:t>
            </a:r>
          </a:p>
        </p:txBody>
      </p:sp>
      <p:sp>
        <p:nvSpPr>
          <p:cNvPr id="517" name="Shape 517"/>
          <p:cNvSpPr/>
          <p:nvPr/>
        </p:nvSpPr>
        <p:spPr>
          <a:xfrm>
            <a:off x="6992445" y="397706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Burner</a:t>
            </a:r>
          </a:p>
        </p:txBody>
      </p:sp>
      <p:sp>
        <p:nvSpPr>
          <p:cNvPr id="518" name="Shape 518"/>
          <p:cNvSpPr/>
          <p:nvPr/>
        </p:nvSpPr>
        <p:spPr>
          <a:xfrm>
            <a:off x="5925057" y="4796497"/>
            <a:ext cx="1067399"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Fuel Valve</a:t>
            </a:r>
          </a:p>
        </p:txBody>
      </p:sp>
      <p:sp>
        <p:nvSpPr>
          <p:cNvPr id="519" name="Shape 519"/>
          <p:cNvSpPr/>
          <p:nvPr/>
        </p:nvSpPr>
        <p:spPr>
          <a:xfrm>
            <a:off x="4937832" y="3078778"/>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Temp Sensor</a:t>
            </a:r>
          </a:p>
        </p:txBody>
      </p:sp>
      <p:sp>
        <p:nvSpPr>
          <p:cNvPr id="520" name="Shape 520"/>
          <p:cNvSpPr/>
          <p:nvPr/>
        </p:nvSpPr>
        <p:spPr>
          <a:xfrm>
            <a:off x="3504527" y="3078778"/>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Valve</a:t>
            </a:r>
          </a:p>
        </p:txBody>
      </p:sp>
      <p:sp>
        <p:nvSpPr>
          <p:cNvPr id="521" name="Shape 521"/>
          <p:cNvSpPr txBox="1"/>
          <p:nvPr/>
        </p:nvSpPr>
        <p:spPr>
          <a:xfrm>
            <a:off x="3705201" y="1802713"/>
            <a:ext cx="531600" cy="220800"/>
          </a:xfrm>
          <a:prstGeom prst="rect">
            <a:avLst/>
          </a:prstGeom>
          <a:noFill/>
          <a:ln>
            <a:noFill/>
          </a:ln>
        </p:spPr>
        <p:txBody>
          <a:bodyPr anchorCtr="0" anchor="t" bIns="91425" lIns="91425" rIns="91425" tIns="91425">
            <a:noAutofit/>
          </a:bodyPr>
          <a:lstStyle/>
          <a:p>
            <a:pPr lvl="0" rtl="0">
              <a:spcBef>
                <a:spcPts val="0"/>
              </a:spcBef>
              <a:buNone/>
            </a:pPr>
            <a:r>
              <a:rPr lang="en"/>
              <a:t>1..*</a:t>
            </a:r>
          </a:p>
        </p:txBody>
      </p:sp>
      <p:cxnSp>
        <p:nvCxnSpPr>
          <p:cNvPr id="522" name="Shape 522"/>
          <p:cNvCxnSpPr>
            <a:stCxn id="520" idx="0"/>
            <a:endCxn id="513" idx="2"/>
          </p:cNvCxnSpPr>
          <p:nvPr/>
        </p:nvCxnSpPr>
        <p:spPr>
          <a:xfrm flipH="1" rot="10800000">
            <a:off x="4038227" y="2486578"/>
            <a:ext cx="732300" cy="592200"/>
          </a:xfrm>
          <a:prstGeom prst="straightConnector1">
            <a:avLst/>
          </a:prstGeom>
          <a:noFill/>
          <a:ln cap="flat" cmpd="sng" w="19050">
            <a:solidFill>
              <a:schemeClr val="dk2"/>
            </a:solidFill>
            <a:prstDash val="solid"/>
            <a:round/>
            <a:headEnd len="lg" w="lg" type="none"/>
            <a:tailEnd len="lg" w="lg" type="diamond"/>
          </a:ln>
        </p:spPr>
      </p:cxnSp>
      <p:cxnSp>
        <p:nvCxnSpPr>
          <p:cNvPr id="523" name="Shape 523"/>
          <p:cNvCxnSpPr>
            <a:stCxn id="519" idx="0"/>
            <a:endCxn id="513" idx="2"/>
          </p:cNvCxnSpPr>
          <p:nvPr/>
        </p:nvCxnSpPr>
        <p:spPr>
          <a:xfrm rot="10800000">
            <a:off x="4770432" y="2486578"/>
            <a:ext cx="701100" cy="592200"/>
          </a:xfrm>
          <a:prstGeom prst="straightConnector1">
            <a:avLst/>
          </a:prstGeom>
          <a:noFill/>
          <a:ln cap="flat" cmpd="sng" w="19050">
            <a:solidFill>
              <a:schemeClr val="dk2"/>
            </a:solidFill>
            <a:prstDash val="solid"/>
            <a:round/>
            <a:headEnd len="lg" w="lg" type="none"/>
            <a:tailEnd len="lg" w="lg" type="diamond"/>
          </a:ln>
        </p:spPr>
      </p:cxnSp>
      <p:cxnSp>
        <p:nvCxnSpPr>
          <p:cNvPr id="524" name="Shape 524"/>
          <p:cNvCxnSpPr>
            <a:stCxn id="518" idx="0"/>
            <a:endCxn id="515" idx="2"/>
          </p:cNvCxnSpPr>
          <p:nvPr/>
        </p:nvCxnSpPr>
        <p:spPr>
          <a:xfrm flipH="1" rot="10800000">
            <a:off x="6458757" y="3114397"/>
            <a:ext cx="1005899" cy="1682100"/>
          </a:xfrm>
          <a:prstGeom prst="straightConnector1">
            <a:avLst/>
          </a:prstGeom>
          <a:noFill/>
          <a:ln cap="flat" cmpd="sng" w="19050">
            <a:solidFill>
              <a:schemeClr val="dk2"/>
            </a:solidFill>
            <a:prstDash val="solid"/>
            <a:round/>
            <a:headEnd len="lg" w="lg" type="none"/>
            <a:tailEnd len="lg" w="lg" type="diamond"/>
          </a:ln>
        </p:spPr>
      </p:cxnSp>
      <p:cxnSp>
        <p:nvCxnSpPr>
          <p:cNvPr id="525" name="Shape 525"/>
          <p:cNvCxnSpPr>
            <a:stCxn id="517" idx="0"/>
            <a:endCxn id="515" idx="2"/>
          </p:cNvCxnSpPr>
          <p:nvPr/>
        </p:nvCxnSpPr>
        <p:spPr>
          <a:xfrm rot="10800000">
            <a:off x="7464645" y="3114263"/>
            <a:ext cx="61500" cy="862800"/>
          </a:xfrm>
          <a:prstGeom prst="straightConnector1">
            <a:avLst/>
          </a:prstGeom>
          <a:noFill/>
          <a:ln cap="flat" cmpd="sng" w="19050">
            <a:solidFill>
              <a:schemeClr val="dk2"/>
            </a:solidFill>
            <a:prstDash val="solid"/>
            <a:round/>
            <a:headEnd len="lg" w="lg" type="none"/>
            <a:tailEnd len="lg" w="lg" type="diamond"/>
          </a:ln>
        </p:spPr>
      </p:cxnSp>
      <p:cxnSp>
        <p:nvCxnSpPr>
          <p:cNvPr id="526" name="Shape 526"/>
          <p:cNvCxnSpPr>
            <a:stCxn id="511" idx="0"/>
            <a:endCxn id="510" idx="2"/>
          </p:cNvCxnSpPr>
          <p:nvPr/>
        </p:nvCxnSpPr>
        <p:spPr>
          <a:xfrm flipH="1" rot="10800000">
            <a:off x="1218250" y="2966013"/>
            <a:ext cx="858000" cy="453600"/>
          </a:xfrm>
          <a:prstGeom prst="straightConnector1">
            <a:avLst/>
          </a:prstGeom>
          <a:noFill/>
          <a:ln cap="flat" cmpd="sng" w="19050">
            <a:solidFill>
              <a:schemeClr val="dk2"/>
            </a:solidFill>
            <a:prstDash val="solid"/>
            <a:round/>
            <a:headEnd len="lg" w="lg" type="none"/>
            <a:tailEnd len="lg" w="lg" type="diamond"/>
          </a:ln>
        </p:spPr>
      </p:cxnSp>
      <p:cxnSp>
        <p:nvCxnSpPr>
          <p:cNvPr id="527" name="Shape 527"/>
          <p:cNvCxnSpPr>
            <a:stCxn id="512" idx="0"/>
            <a:endCxn id="510" idx="2"/>
          </p:cNvCxnSpPr>
          <p:nvPr/>
        </p:nvCxnSpPr>
        <p:spPr>
          <a:xfrm rot="10800000">
            <a:off x="2076375" y="2966025"/>
            <a:ext cx="498900" cy="453600"/>
          </a:xfrm>
          <a:prstGeom prst="straightConnector1">
            <a:avLst/>
          </a:prstGeom>
          <a:noFill/>
          <a:ln cap="flat" cmpd="sng" w="19050">
            <a:solidFill>
              <a:schemeClr val="dk2"/>
            </a:solidFill>
            <a:prstDash val="solid"/>
            <a:round/>
            <a:headEnd len="lg" w="lg" type="none"/>
            <a:tailEnd len="lg" w="lg" type="diamond"/>
          </a:ln>
        </p:spPr>
      </p:cxnSp>
      <p:cxnSp>
        <p:nvCxnSpPr>
          <p:cNvPr id="528" name="Shape 528"/>
          <p:cNvCxnSpPr>
            <a:stCxn id="514" idx="0"/>
            <a:endCxn id="511" idx="2"/>
          </p:cNvCxnSpPr>
          <p:nvPr/>
        </p:nvCxnSpPr>
        <p:spPr>
          <a:xfrm rot="10800000">
            <a:off x="1218189" y="4082923"/>
            <a:ext cx="578700" cy="453600"/>
          </a:xfrm>
          <a:prstGeom prst="straightConnector1">
            <a:avLst/>
          </a:prstGeom>
          <a:noFill/>
          <a:ln cap="flat" cmpd="sng" w="19050">
            <a:solidFill>
              <a:schemeClr val="dk2"/>
            </a:solidFill>
            <a:prstDash val="solid"/>
            <a:round/>
            <a:headEnd len="lg" w="lg" type="none"/>
            <a:tailEnd len="lg" w="lg" type="none"/>
          </a:ln>
        </p:spPr>
      </p:cxnSp>
      <p:cxnSp>
        <p:nvCxnSpPr>
          <p:cNvPr id="529" name="Shape 529"/>
          <p:cNvCxnSpPr>
            <a:stCxn id="514" idx="0"/>
            <a:endCxn id="512" idx="2"/>
          </p:cNvCxnSpPr>
          <p:nvPr/>
        </p:nvCxnSpPr>
        <p:spPr>
          <a:xfrm flipH="1" rot="10800000">
            <a:off x="1796889" y="4082923"/>
            <a:ext cx="778500" cy="453600"/>
          </a:xfrm>
          <a:prstGeom prst="straightConnector1">
            <a:avLst/>
          </a:prstGeom>
          <a:noFill/>
          <a:ln cap="flat" cmpd="sng" w="19050">
            <a:solidFill>
              <a:schemeClr val="dk2"/>
            </a:solidFill>
            <a:prstDash val="solid"/>
            <a:round/>
            <a:headEnd len="lg" w="lg" type="none"/>
            <a:tailEnd len="lg" w="lg" type="none"/>
          </a:ln>
        </p:spPr>
      </p:cxnSp>
      <p:sp>
        <p:nvSpPr>
          <p:cNvPr id="530" name="Shape 530"/>
          <p:cNvSpPr txBox="1"/>
          <p:nvPr/>
        </p:nvSpPr>
        <p:spPr>
          <a:xfrm>
            <a:off x="721484" y="4083756"/>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Pushes</a:t>
            </a:r>
          </a:p>
        </p:txBody>
      </p:sp>
      <p:sp>
        <p:nvSpPr>
          <p:cNvPr id="531" name="Shape 531"/>
          <p:cNvSpPr txBox="1"/>
          <p:nvPr/>
        </p:nvSpPr>
        <p:spPr>
          <a:xfrm>
            <a:off x="2231423" y="4144290"/>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Adjusts</a:t>
            </a:r>
          </a:p>
        </p:txBody>
      </p:sp>
      <p:sp>
        <p:nvSpPr>
          <p:cNvPr id="532" name="Shape 532"/>
          <p:cNvSpPr txBox="1"/>
          <p:nvPr/>
        </p:nvSpPr>
        <p:spPr>
          <a:xfrm>
            <a:off x="3041228" y="2023517"/>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Notifies</a:t>
            </a:r>
          </a:p>
        </p:txBody>
      </p:sp>
      <p:cxnSp>
        <p:nvCxnSpPr>
          <p:cNvPr id="533" name="Shape 533"/>
          <p:cNvCxnSpPr>
            <a:stCxn id="510" idx="3"/>
            <a:endCxn id="513" idx="1"/>
          </p:cNvCxnSpPr>
          <p:nvPr/>
        </p:nvCxnSpPr>
        <p:spPr>
          <a:xfrm flipH="1" rot="10800000">
            <a:off x="2610091" y="2154963"/>
            <a:ext cx="1626599" cy="479400"/>
          </a:xfrm>
          <a:prstGeom prst="straightConnector1">
            <a:avLst/>
          </a:prstGeom>
          <a:noFill/>
          <a:ln cap="flat" cmpd="sng" w="19050">
            <a:solidFill>
              <a:schemeClr val="dk2"/>
            </a:solidFill>
            <a:prstDash val="solid"/>
            <a:round/>
            <a:headEnd len="lg" w="lg" type="none"/>
            <a:tailEnd len="lg" w="lg" type="none"/>
          </a:ln>
        </p:spPr>
      </p:cxnSp>
      <p:cxnSp>
        <p:nvCxnSpPr>
          <p:cNvPr id="534" name="Shape 534"/>
          <p:cNvCxnSpPr>
            <a:stCxn id="513" idx="3"/>
            <a:endCxn id="515" idx="1"/>
          </p:cNvCxnSpPr>
          <p:nvPr/>
        </p:nvCxnSpPr>
        <p:spPr>
          <a:xfrm>
            <a:off x="5304189" y="2154960"/>
            <a:ext cx="1626600" cy="627600"/>
          </a:xfrm>
          <a:prstGeom prst="straightConnector1">
            <a:avLst/>
          </a:prstGeom>
          <a:noFill/>
          <a:ln cap="flat" cmpd="sng" w="19050">
            <a:solidFill>
              <a:schemeClr val="dk2"/>
            </a:solidFill>
            <a:prstDash val="solid"/>
            <a:round/>
            <a:headEnd len="lg" w="lg" type="none"/>
            <a:tailEnd len="lg" w="lg" type="none"/>
          </a:ln>
        </p:spPr>
      </p:cxnSp>
      <p:sp>
        <p:nvSpPr>
          <p:cNvPr id="535" name="Shape 535"/>
          <p:cNvSpPr txBox="1"/>
          <p:nvPr/>
        </p:nvSpPr>
        <p:spPr>
          <a:xfrm>
            <a:off x="5393451" y="1934138"/>
            <a:ext cx="531600" cy="2208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536" name="Shape 536"/>
          <p:cNvSpPr txBox="1"/>
          <p:nvPr/>
        </p:nvSpPr>
        <p:spPr>
          <a:xfrm>
            <a:off x="6074403" y="2001317"/>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Requests Heat</a:t>
            </a:r>
          </a:p>
        </p:txBody>
      </p:sp>
      <p:cxnSp>
        <p:nvCxnSpPr>
          <p:cNvPr id="537" name="Shape 537"/>
          <p:cNvCxnSpPr>
            <a:stCxn id="516" idx="3"/>
            <a:endCxn id="515" idx="2"/>
          </p:cNvCxnSpPr>
          <p:nvPr/>
        </p:nvCxnSpPr>
        <p:spPr>
          <a:xfrm flipH="1" rot="10800000">
            <a:off x="6371600" y="3114470"/>
            <a:ext cx="1092900" cy="1220100"/>
          </a:xfrm>
          <a:prstGeom prst="straightConnector1">
            <a:avLst/>
          </a:prstGeom>
          <a:noFill/>
          <a:ln cap="flat" cmpd="sng" w="19050">
            <a:solidFill>
              <a:schemeClr val="dk2"/>
            </a:solidFill>
            <a:prstDash val="solid"/>
            <a:round/>
            <a:headEnd len="lg" w="lg" type="none"/>
            <a:tailEnd len="lg" w="lg" type="none"/>
          </a:ln>
        </p:spPr>
      </p:cxnSp>
      <p:cxnSp>
        <p:nvCxnSpPr>
          <p:cNvPr id="538" name="Shape 538"/>
          <p:cNvCxnSpPr/>
          <p:nvPr/>
        </p:nvCxnSpPr>
        <p:spPr>
          <a:xfrm rot="10800000">
            <a:off x="-975850" y="3175850"/>
            <a:ext cx="36900" cy="0"/>
          </a:xfrm>
          <a:prstGeom prst="straightConnector1">
            <a:avLst/>
          </a:prstGeom>
          <a:noFill/>
          <a:ln cap="flat" cmpd="sng" w="19050">
            <a:solidFill>
              <a:schemeClr val="dk2"/>
            </a:solidFill>
            <a:prstDash val="solid"/>
            <a:round/>
            <a:headEnd len="lg" w="lg" type="none"/>
            <a:tailEnd len="lg" w="lg" type="none"/>
          </a:ln>
        </p:spPr>
      </p:cxnSp>
      <p:sp>
        <p:nvSpPr>
          <p:cNvPr id="539" name="Shape 539"/>
          <p:cNvSpPr txBox="1"/>
          <p:nvPr/>
        </p:nvSpPr>
        <p:spPr>
          <a:xfrm>
            <a:off x="6074403" y="3419617"/>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Starts</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sp>
        <p:nvSpPr>
          <p:cNvPr id="544" name="Shape 5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about Attributes?</a:t>
            </a:r>
          </a:p>
        </p:txBody>
      </p:sp>
      <p:sp>
        <p:nvSpPr>
          <p:cNvPr id="545" name="Shape 5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
        <p:nvSpPr>
          <p:cNvPr id="546" name="Shape 546"/>
          <p:cNvSpPr/>
          <p:nvPr/>
        </p:nvSpPr>
        <p:spPr>
          <a:xfrm>
            <a:off x="4818966" y="1847612"/>
            <a:ext cx="3867717" cy="3960135"/>
          </a:xfrm>
          <a:custGeom>
            <a:pathLst>
              <a:path extrusionOk="0" h="168642" w="163488">
                <a:moveTo>
                  <a:pt x="119302" y="168642"/>
                </a:moveTo>
                <a:lnTo>
                  <a:pt x="163488" y="119670"/>
                </a:lnTo>
                <a:lnTo>
                  <a:pt x="156123" y="736"/>
                </a:lnTo>
                <a:lnTo>
                  <a:pt x="0" y="0"/>
                </a:lnTo>
              </a:path>
            </a:pathLst>
          </a:custGeom>
          <a:noFill/>
          <a:ln cap="flat" cmpd="sng" w="19050">
            <a:solidFill>
              <a:schemeClr val="dk2"/>
            </a:solidFill>
            <a:prstDash val="solid"/>
            <a:round/>
            <a:headEnd len="lg" w="lg" type="none"/>
            <a:tailEnd len="lg" w="lg" type="diamond"/>
          </a:ln>
        </p:spPr>
      </p:sp>
      <p:sp>
        <p:nvSpPr>
          <p:cNvPr id="547" name="Shape 547"/>
          <p:cNvSpPr/>
          <p:nvPr/>
        </p:nvSpPr>
        <p:spPr>
          <a:xfrm>
            <a:off x="3721298" y="174385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Home Heating System</a:t>
            </a:r>
          </a:p>
        </p:txBody>
      </p:sp>
      <p:sp>
        <p:nvSpPr>
          <p:cNvPr id="548" name="Shape 548"/>
          <p:cNvSpPr/>
          <p:nvPr/>
        </p:nvSpPr>
        <p:spPr>
          <a:xfrm>
            <a:off x="1542691" y="2302713"/>
            <a:ext cx="1067399"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 Panel</a:t>
            </a:r>
          </a:p>
        </p:txBody>
      </p:sp>
      <p:sp>
        <p:nvSpPr>
          <p:cNvPr id="549" name="Shape 549"/>
          <p:cNvSpPr/>
          <p:nvPr/>
        </p:nvSpPr>
        <p:spPr>
          <a:xfrm>
            <a:off x="684550" y="341961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On-Off Switch</a:t>
            </a:r>
          </a:p>
        </p:txBody>
      </p:sp>
      <p:sp>
        <p:nvSpPr>
          <p:cNvPr id="550" name="Shape 550"/>
          <p:cNvSpPr/>
          <p:nvPr/>
        </p:nvSpPr>
        <p:spPr>
          <a:xfrm>
            <a:off x="2076326" y="3419625"/>
            <a:ext cx="11979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Thermostat</a:t>
            </a:r>
          </a:p>
        </p:txBody>
      </p:sp>
      <p:sp>
        <p:nvSpPr>
          <p:cNvPr id="551" name="Shape 551"/>
          <p:cNvSpPr/>
          <p:nvPr/>
        </p:nvSpPr>
        <p:spPr>
          <a:xfrm>
            <a:off x="3721289" y="3281072"/>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Room</a:t>
            </a:r>
          </a:p>
        </p:txBody>
      </p:sp>
      <p:sp>
        <p:nvSpPr>
          <p:cNvPr id="552" name="Shape 552"/>
          <p:cNvSpPr/>
          <p:nvPr/>
        </p:nvSpPr>
        <p:spPr>
          <a:xfrm>
            <a:off x="1263189" y="453652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Operator</a:t>
            </a:r>
          </a:p>
        </p:txBody>
      </p:sp>
      <p:sp>
        <p:nvSpPr>
          <p:cNvPr id="553" name="Shape 553"/>
          <p:cNvSpPr/>
          <p:nvPr/>
        </p:nvSpPr>
        <p:spPr>
          <a:xfrm>
            <a:off x="5366307" y="2222598"/>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Furnace</a:t>
            </a:r>
          </a:p>
        </p:txBody>
      </p:sp>
      <p:sp>
        <p:nvSpPr>
          <p:cNvPr id="554" name="Shape 554"/>
          <p:cNvSpPr/>
          <p:nvPr/>
        </p:nvSpPr>
        <p:spPr>
          <a:xfrm>
            <a:off x="6690475" y="2222595"/>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Pump</a:t>
            </a:r>
          </a:p>
        </p:txBody>
      </p:sp>
      <p:sp>
        <p:nvSpPr>
          <p:cNvPr id="555" name="Shape 555"/>
          <p:cNvSpPr/>
          <p:nvPr/>
        </p:nvSpPr>
        <p:spPr>
          <a:xfrm>
            <a:off x="6690470" y="3379575"/>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Burner</a:t>
            </a:r>
          </a:p>
        </p:txBody>
      </p:sp>
      <p:sp>
        <p:nvSpPr>
          <p:cNvPr id="556" name="Shape 556"/>
          <p:cNvSpPr/>
          <p:nvPr/>
        </p:nvSpPr>
        <p:spPr>
          <a:xfrm>
            <a:off x="5366307" y="3379572"/>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Fuel Valve</a:t>
            </a:r>
          </a:p>
        </p:txBody>
      </p:sp>
      <p:sp>
        <p:nvSpPr>
          <p:cNvPr id="557" name="Shape 557"/>
          <p:cNvSpPr/>
          <p:nvPr/>
        </p:nvSpPr>
        <p:spPr>
          <a:xfrm>
            <a:off x="6564217" y="5496374"/>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Controller</a:t>
            </a:r>
          </a:p>
        </p:txBody>
      </p:sp>
      <p:sp>
        <p:nvSpPr>
          <p:cNvPr id="558" name="Shape 558"/>
          <p:cNvSpPr/>
          <p:nvPr/>
        </p:nvSpPr>
        <p:spPr>
          <a:xfrm>
            <a:off x="4422332" y="453654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Temp Sensor</a:t>
            </a:r>
          </a:p>
        </p:txBody>
      </p:sp>
      <p:sp>
        <p:nvSpPr>
          <p:cNvPr id="559" name="Shape 559"/>
          <p:cNvSpPr/>
          <p:nvPr/>
        </p:nvSpPr>
        <p:spPr>
          <a:xfrm>
            <a:off x="2989027" y="453654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Valve</a:t>
            </a:r>
          </a:p>
        </p:txBody>
      </p:sp>
      <p:cxnSp>
        <p:nvCxnSpPr>
          <p:cNvPr id="560" name="Shape 560"/>
          <p:cNvCxnSpPr>
            <a:stCxn id="551" idx="0"/>
            <a:endCxn id="547" idx="2"/>
          </p:cNvCxnSpPr>
          <p:nvPr/>
        </p:nvCxnSpPr>
        <p:spPr>
          <a:xfrm rot="10800000">
            <a:off x="4254989" y="2407172"/>
            <a:ext cx="0" cy="873900"/>
          </a:xfrm>
          <a:prstGeom prst="straightConnector1">
            <a:avLst/>
          </a:prstGeom>
          <a:noFill/>
          <a:ln cap="flat" cmpd="sng" w="19050">
            <a:solidFill>
              <a:schemeClr val="dk2"/>
            </a:solidFill>
            <a:prstDash val="solid"/>
            <a:round/>
            <a:headEnd len="lg" w="lg" type="none"/>
            <a:tailEnd len="lg" w="lg" type="diamond"/>
          </a:ln>
        </p:spPr>
      </p:cxnSp>
      <p:sp>
        <p:nvSpPr>
          <p:cNvPr id="561" name="Shape 561"/>
          <p:cNvSpPr txBox="1"/>
          <p:nvPr/>
        </p:nvSpPr>
        <p:spPr>
          <a:xfrm>
            <a:off x="3825826" y="2966013"/>
            <a:ext cx="531600" cy="220800"/>
          </a:xfrm>
          <a:prstGeom prst="rect">
            <a:avLst/>
          </a:prstGeom>
          <a:noFill/>
          <a:ln>
            <a:noFill/>
          </a:ln>
        </p:spPr>
        <p:txBody>
          <a:bodyPr anchorCtr="0" anchor="t" bIns="91425" lIns="91425" rIns="91425" tIns="91425">
            <a:noAutofit/>
          </a:bodyPr>
          <a:lstStyle/>
          <a:p>
            <a:pPr lvl="0" rtl="0">
              <a:spcBef>
                <a:spcPts val="0"/>
              </a:spcBef>
              <a:buNone/>
            </a:pPr>
            <a:r>
              <a:rPr lang="en"/>
              <a:t>1..*</a:t>
            </a:r>
          </a:p>
        </p:txBody>
      </p:sp>
      <p:cxnSp>
        <p:nvCxnSpPr>
          <p:cNvPr id="562" name="Shape 562"/>
          <p:cNvCxnSpPr>
            <a:stCxn id="559" idx="0"/>
            <a:endCxn id="551" idx="2"/>
          </p:cNvCxnSpPr>
          <p:nvPr/>
        </p:nvCxnSpPr>
        <p:spPr>
          <a:xfrm flipH="1" rot="10800000">
            <a:off x="3522727" y="3944340"/>
            <a:ext cx="732300" cy="592200"/>
          </a:xfrm>
          <a:prstGeom prst="straightConnector1">
            <a:avLst/>
          </a:prstGeom>
          <a:noFill/>
          <a:ln cap="flat" cmpd="sng" w="19050">
            <a:solidFill>
              <a:schemeClr val="dk2"/>
            </a:solidFill>
            <a:prstDash val="solid"/>
            <a:round/>
            <a:headEnd len="lg" w="lg" type="none"/>
            <a:tailEnd len="lg" w="lg" type="diamond"/>
          </a:ln>
        </p:spPr>
      </p:cxnSp>
      <p:cxnSp>
        <p:nvCxnSpPr>
          <p:cNvPr id="563" name="Shape 563"/>
          <p:cNvCxnSpPr>
            <a:stCxn id="558" idx="0"/>
            <a:endCxn id="551" idx="2"/>
          </p:cNvCxnSpPr>
          <p:nvPr/>
        </p:nvCxnSpPr>
        <p:spPr>
          <a:xfrm rot="10800000">
            <a:off x="4254932" y="3944340"/>
            <a:ext cx="701100" cy="592200"/>
          </a:xfrm>
          <a:prstGeom prst="straightConnector1">
            <a:avLst/>
          </a:prstGeom>
          <a:noFill/>
          <a:ln cap="flat" cmpd="sng" w="19050">
            <a:solidFill>
              <a:schemeClr val="dk2"/>
            </a:solidFill>
            <a:prstDash val="solid"/>
            <a:round/>
            <a:headEnd len="lg" w="lg" type="none"/>
            <a:tailEnd len="lg" w="lg" type="diamond"/>
          </a:ln>
        </p:spPr>
      </p:cxnSp>
      <p:cxnSp>
        <p:nvCxnSpPr>
          <p:cNvPr id="564" name="Shape 564"/>
          <p:cNvCxnSpPr>
            <a:stCxn id="557" idx="1"/>
            <a:endCxn id="559" idx="2"/>
          </p:cNvCxnSpPr>
          <p:nvPr/>
        </p:nvCxnSpPr>
        <p:spPr>
          <a:xfrm rot="10800000">
            <a:off x="3522817" y="5199824"/>
            <a:ext cx="3041400" cy="628200"/>
          </a:xfrm>
          <a:prstGeom prst="straightConnector1">
            <a:avLst/>
          </a:prstGeom>
          <a:noFill/>
          <a:ln cap="flat" cmpd="sng" w="19050">
            <a:solidFill>
              <a:schemeClr val="dk2"/>
            </a:solidFill>
            <a:prstDash val="solid"/>
            <a:round/>
            <a:headEnd len="lg" w="lg" type="none"/>
            <a:tailEnd len="lg" w="lg" type="none"/>
          </a:ln>
        </p:spPr>
      </p:cxnSp>
      <p:cxnSp>
        <p:nvCxnSpPr>
          <p:cNvPr id="565" name="Shape 565"/>
          <p:cNvCxnSpPr>
            <a:stCxn id="557" idx="1"/>
            <a:endCxn id="558" idx="3"/>
          </p:cNvCxnSpPr>
          <p:nvPr/>
        </p:nvCxnSpPr>
        <p:spPr>
          <a:xfrm rot="10800000">
            <a:off x="5489617" y="4868324"/>
            <a:ext cx="1074600" cy="959700"/>
          </a:xfrm>
          <a:prstGeom prst="straightConnector1">
            <a:avLst/>
          </a:prstGeom>
          <a:noFill/>
          <a:ln cap="flat" cmpd="sng" w="19050">
            <a:solidFill>
              <a:schemeClr val="dk2"/>
            </a:solidFill>
            <a:prstDash val="solid"/>
            <a:round/>
            <a:headEnd len="lg" w="lg" type="none"/>
            <a:tailEnd len="lg" w="lg" type="none"/>
          </a:ln>
        </p:spPr>
      </p:cxnSp>
      <p:sp>
        <p:nvSpPr>
          <p:cNvPr id="566" name="Shape 566"/>
          <p:cNvSpPr txBox="1"/>
          <p:nvPr/>
        </p:nvSpPr>
        <p:spPr>
          <a:xfrm>
            <a:off x="5707652" y="4908315"/>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Monitors</a:t>
            </a:r>
          </a:p>
        </p:txBody>
      </p:sp>
      <p:sp>
        <p:nvSpPr>
          <p:cNvPr id="567" name="Shape 567"/>
          <p:cNvSpPr txBox="1"/>
          <p:nvPr/>
        </p:nvSpPr>
        <p:spPr>
          <a:xfrm>
            <a:off x="3769777" y="5294155"/>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Actuates</a:t>
            </a:r>
          </a:p>
        </p:txBody>
      </p:sp>
      <p:cxnSp>
        <p:nvCxnSpPr>
          <p:cNvPr id="568" name="Shape 568"/>
          <p:cNvCxnSpPr>
            <a:stCxn id="553" idx="1"/>
            <a:endCxn id="547" idx="3"/>
          </p:cNvCxnSpPr>
          <p:nvPr/>
        </p:nvCxnSpPr>
        <p:spPr>
          <a:xfrm rot="10800000">
            <a:off x="4788807" y="2075448"/>
            <a:ext cx="577500" cy="478800"/>
          </a:xfrm>
          <a:prstGeom prst="straightConnector1">
            <a:avLst/>
          </a:prstGeom>
          <a:noFill/>
          <a:ln cap="flat" cmpd="sng" w="19050">
            <a:solidFill>
              <a:schemeClr val="dk2"/>
            </a:solidFill>
            <a:prstDash val="solid"/>
            <a:round/>
            <a:headEnd len="lg" w="lg" type="none"/>
            <a:tailEnd len="lg" w="lg" type="diamond"/>
          </a:ln>
        </p:spPr>
      </p:cxnSp>
      <p:cxnSp>
        <p:nvCxnSpPr>
          <p:cNvPr id="569" name="Shape 569"/>
          <p:cNvCxnSpPr>
            <a:stCxn id="554" idx="0"/>
            <a:endCxn id="547" idx="3"/>
          </p:cNvCxnSpPr>
          <p:nvPr/>
        </p:nvCxnSpPr>
        <p:spPr>
          <a:xfrm rot="10800000">
            <a:off x="4788775" y="2075595"/>
            <a:ext cx="2435400" cy="147000"/>
          </a:xfrm>
          <a:prstGeom prst="straightConnector1">
            <a:avLst/>
          </a:prstGeom>
          <a:noFill/>
          <a:ln cap="flat" cmpd="sng" w="19050">
            <a:solidFill>
              <a:schemeClr val="dk2"/>
            </a:solidFill>
            <a:prstDash val="solid"/>
            <a:round/>
            <a:headEnd len="lg" w="lg" type="none"/>
            <a:tailEnd len="lg" w="lg" type="diamond"/>
          </a:ln>
        </p:spPr>
      </p:cxnSp>
      <p:sp>
        <p:nvSpPr>
          <p:cNvPr id="570" name="Shape 570"/>
          <p:cNvSpPr/>
          <p:nvPr/>
        </p:nvSpPr>
        <p:spPr>
          <a:xfrm>
            <a:off x="7632845" y="2539292"/>
            <a:ext cx="670737" cy="3017665"/>
          </a:xfrm>
          <a:custGeom>
            <a:pathLst>
              <a:path extrusionOk="0" h="128507" w="28352">
                <a:moveTo>
                  <a:pt x="0" y="128507"/>
                </a:moveTo>
                <a:lnTo>
                  <a:pt x="28352" y="74011"/>
                </a:lnTo>
                <a:lnTo>
                  <a:pt x="27248" y="0"/>
                </a:lnTo>
                <a:lnTo>
                  <a:pt x="5523" y="368"/>
                </a:lnTo>
              </a:path>
            </a:pathLst>
          </a:custGeom>
          <a:noFill/>
          <a:ln cap="flat" cmpd="sng" w="19050">
            <a:solidFill>
              <a:schemeClr val="dk2"/>
            </a:solidFill>
            <a:prstDash val="solid"/>
            <a:round/>
            <a:headEnd len="lg" w="lg" type="none"/>
            <a:tailEnd len="lg" w="lg" type="none"/>
          </a:ln>
        </p:spPr>
      </p:sp>
      <p:sp>
        <p:nvSpPr>
          <p:cNvPr id="571" name="Shape 571"/>
          <p:cNvSpPr txBox="1"/>
          <p:nvPr/>
        </p:nvSpPr>
        <p:spPr>
          <a:xfrm>
            <a:off x="7757694" y="2222604"/>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Runs</a:t>
            </a:r>
          </a:p>
        </p:txBody>
      </p:sp>
      <p:cxnSp>
        <p:nvCxnSpPr>
          <p:cNvPr id="572" name="Shape 572"/>
          <p:cNvCxnSpPr>
            <a:stCxn id="556" idx="0"/>
            <a:endCxn id="553" idx="2"/>
          </p:cNvCxnSpPr>
          <p:nvPr/>
        </p:nvCxnSpPr>
        <p:spPr>
          <a:xfrm rot="10800000">
            <a:off x="5900007" y="2885772"/>
            <a:ext cx="0" cy="493800"/>
          </a:xfrm>
          <a:prstGeom prst="straightConnector1">
            <a:avLst/>
          </a:prstGeom>
          <a:noFill/>
          <a:ln cap="flat" cmpd="sng" w="19050">
            <a:solidFill>
              <a:schemeClr val="dk2"/>
            </a:solidFill>
            <a:prstDash val="solid"/>
            <a:round/>
            <a:headEnd len="lg" w="lg" type="none"/>
            <a:tailEnd len="lg" w="lg" type="diamond"/>
          </a:ln>
        </p:spPr>
      </p:cxnSp>
      <p:cxnSp>
        <p:nvCxnSpPr>
          <p:cNvPr id="573" name="Shape 573"/>
          <p:cNvCxnSpPr>
            <a:stCxn id="555" idx="0"/>
            <a:endCxn id="553" idx="2"/>
          </p:cNvCxnSpPr>
          <p:nvPr/>
        </p:nvCxnSpPr>
        <p:spPr>
          <a:xfrm rot="10800000">
            <a:off x="5899970" y="2885775"/>
            <a:ext cx="1324200" cy="493800"/>
          </a:xfrm>
          <a:prstGeom prst="straightConnector1">
            <a:avLst/>
          </a:prstGeom>
          <a:noFill/>
          <a:ln cap="flat" cmpd="sng" w="19050">
            <a:solidFill>
              <a:schemeClr val="dk2"/>
            </a:solidFill>
            <a:prstDash val="solid"/>
            <a:round/>
            <a:headEnd len="lg" w="lg" type="none"/>
            <a:tailEnd len="lg" w="lg" type="diamond"/>
          </a:ln>
        </p:spPr>
      </p:cxnSp>
      <p:cxnSp>
        <p:nvCxnSpPr>
          <p:cNvPr id="574" name="Shape 574"/>
          <p:cNvCxnSpPr>
            <a:stCxn id="557" idx="0"/>
            <a:endCxn id="556" idx="2"/>
          </p:cNvCxnSpPr>
          <p:nvPr/>
        </p:nvCxnSpPr>
        <p:spPr>
          <a:xfrm rot="10800000">
            <a:off x="5900017" y="4042874"/>
            <a:ext cx="1197900" cy="1453500"/>
          </a:xfrm>
          <a:prstGeom prst="straightConnector1">
            <a:avLst/>
          </a:prstGeom>
          <a:noFill/>
          <a:ln cap="flat" cmpd="sng" w="19050">
            <a:solidFill>
              <a:schemeClr val="dk2"/>
            </a:solidFill>
            <a:prstDash val="solid"/>
            <a:round/>
            <a:headEnd len="lg" w="lg" type="none"/>
            <a:tailEnd len="lg" w="lg" type="none"/>
          </a:ln>
        </p:spPr>
      </p:cxnSp>
      <p:cxnSp>
        <p:nvCxnSpPr>
          <p:cNvPr id="575" name="Shape 575"/>
          <p:cNvCxnSpPr>
            <a:stCxn id="557" idx="0"/>
            <a:endCxn id="555" idx="2"/>
          </p:cNvCxnSpPr>
          <p:nvPr/>
        </p:nvCxnSpPr>
        <p:spPr>
          <a:xfrm flipH="1" rot="10800000">
            <a:off x="7097917" y="4042874"/>
            <a:ext cx="126300" cy="1453500"/>
          </a:xfrm>
          <a:prstGeom prst="straightConnector1">
            <a:avLst/>
          </a:prstGeom>
          <a:noFill/>
          <a:ln cap="flat" cmpd="sng" w="19050">
            <a:solidFill>
              <a:schemeClr val="dk2"/>
            </a:solidFill>
            <a:prstDash val="solid"/>
            <a:round/>
            <a:headEnd len="lg" w="lg" type="none"/>
            <a:tailEnd len="lg" w="lg" type="none"/>
          </a:ln>
        </p:spPr>
      </p:cxnSp>
      <p:sp>
        <p:nvSpPr>
          <p:cNvPr id="576" name="Shape 576"/>
          <p:cNvSpPr txBox="1"/>
          <p:nvPr/>
        </p:nvSpPr>
        <p:spPr>
          <a:xfrm>
            <a:off x="5515563" y="4186826"/>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Opens/ Closes</a:t>
            </a:r>
          </a:p>
        </p:txBody>
      </p:sp>
      <p:sp>
        <p:nvSpPr>
          <p:cNvPr id="577" name="Shape 577"/>
          <p:cNvSpPr txBox="1"/>
          <p:nvPr/>
        </p:nvSpPr>
        <p:spPr>
          <a:xfrm>
            <a:off x="7224086" y="4298607"/>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Ignites</a:t>
            </a:r>
          </a:p>
        </p:txBody>
      </p:sp>
      <p:cxnSp>
        <p:nvCxnSpPr>
          <p:cNvPr id="578" name="Shape 578"/>
          <p:cNvCxnSpPr>
            <a:stCxn id="548" idx="3"/>
            <a:endCxn id="547" idx="1"/>
          </p:cNvCxnSpPr>
          <p:nvPr/>
        </p:nvCxnSpPr>
        <p:spPr>
          <a:xfrm flipH="1" rot="10800000">
            <a:off x="2610091" y="2075463"/>
            <a:ext cx="1111199" cy="558900"/>
          </a:xfrm>
          <a:prstGeom prst="straightConnector1">
            <a:avLst/>
          </a:prstGeom>
          <a:noFill/>
          <a:ln cap="flat" cmpd="sng" w="19050">
            <a:solidFill>
              <a:schemeClr val="dk2"/>
            </a:solidFill>
            <a:prstDash val="solid"/>
            <a:round/>
            <a:headEnd len="lg" w="lg" type="none"/>
            <a:tailEnd len="lg" w="lg" type="diamond"/>
          </a:ln>
        </p:spPr>
      </p:cxnSp>
      <p:cxnSp>
        <p:nvCxnSpPr>
          <p:cNvPr id="579" name="Shape 579"/>
          <p:cNvCxnSpPr>
            <a:stCxn id="549" idx="0"/>
            <a:endCxn id="548" idx="2"/>
          </p:cNvCxnSpPr>
          <p:nvPr/>
        </p:nvCxnSpPr>
        <p:spPr>
          <a:xfrm flipH="1" rot="10800000">
            <a:off x="1218250" y="2966013"/>
            <a:ext cx="858000" cy="453600"/>
          </a:xfrm>
          <a:prstGeom prst="straightConnector1">
            <a:avLst/>
          </a:prstGeom>
          <a:noFill/>
          <a:ln cap="flat" cmpd="sng" w="19050">
            <a:solidFill>
              <a:schemeClr val="dk2"/>
            </a:solidFill>
            <a:prstDash val="solid"/>
            <a:round/>
            <a:headEnd len="lg" w="lg" type="none"/>
            <a:tailEnd len="lg" w="lg" type="diamond"/>
          </a:ln>
        </p:spPr>
      </p:cxnSp>
      <p:cxnSp>
        <p:nvCxnSpPr>
          <p:cNvPr id="580" name="Shape 580"/>
          <p:cNvCxnSpPr>
            <a:stCxn id="550" idx="0"/>
            <a:endCxn id="548" idx="2"/>
          </p:cNvCxnSpPr>
          <p:nvPr/>
        </p:nvCxnSpPr>
        <p:spPr>
          <a:xfrm rot="10800000">
            <a:off x="2076476" y="2966025"/>
            <a:ext cx="598800" cy="453600"/>
          </a:xfrm>
          <a:prstGeom prst="straightConnector1">
            <a:avLst/>
          </a:prstGeom>
          <a:noFill/>
          <a:ln cap="flat" cmpd="sng" w="19050">
            <a:solidFill>
              <a:schemeClr val="dk2"/>
            </a:solidFill>
            <a:prstDash val="solid"/>
            <a:round/>
            <a:headEnd len="lg" w="lg" type="none"/>
            <a:tailEnd len="lg" w="lg" type="diamond"/>
          </a:ln>
        </p:spPr>
      </p:cxnSp>
      <p:cxnSp>
        <p:nvCxnSpPr>
          <p:cNvPr id="581" name="Shape 581"/>
          <p:cNvCxnSpPr>
            <a:stCxn id="552" idx="0"/>
            <a:endCxn id="549" idx="2"/>
          </p:cNvCxnSpPr>
          <p:nvPr/>
        </p:nvCxnSpPr>
        <p:spPr>
          <a:xfrm rot="10800000">
            <a:off x="1218189" y="4082923"/>
            <a:ext cx="578700" cy="453600"/>
          </a:xfrm>
          <a:prstGeom prst="straightConnector1">
            <a:avLst/>
          </a:prstGeom>
          <a:noFill/>
          <a:ln cap="flat" cmpd="sng" w="19050">
            <a:solidFill>
              <a:schemeClr val="dk2"/>
            </a:solidFill>
            <a:prstDash val="solid"/>
            <a:round/>
            <a:headEnd len="lg" w="lg" type="none"/>
            <a:tailEnd len="lg" w="lg" type="none"/>
          </a:ln>
        </p:spPr>
      </p:cxnSp>
      <p:cxnSp>
        <p:nvCxnSpPr>
          <p:cNvPr id="582" name="Shape 582"/>
          <p:cNvCxnSpPr>
            <a:stCxn id="552" idx="0"/>
            <a:endCxn id="550" idx="2"/>
          </p:cNvCxnSpPr>
          <p:nvPr/>
        </p:nvCxnSpPr>
        <p:spPr>
          <a:xfrm flipH="1" rot="10800000">
            <a:off x="1796889" y="4082923"/>
            <a:ext cx="878400" cy="453600"/>
          </a:xfrm>
          <a:prstGeom prst="straightConnector1">
            <a:avLst/>
          </a:prstGeom>
          <a:noFill/>
          <a:ln cap="flat" cmpd="sng" w="19050">
            <a:solidFill>
              <a:schemeClr val="dk2"/>
            </a:solidFill>
            <a:prstDash val="solid"/>
            <a:round/>
            <a:headEnd len="lg" w="lg" type="none"/>
            <a:tailEnd len="lg" w="lg" type="none"/>
          </a:ln>
        </p:spPr>
      </p:cxnSp>
      <p:sp>
        <p:nvSpPr>
          <p:cNvPr id="583" name="Shape 583"/>
          <p:cNvSpPr txBox="1"/>
          <p:nvPr/>
        </p:nvSpPr>
        <p:spPr>
          <a:xfrm>
            <a:off x="721484" y="4083756"/>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Pushes</a:t>
            </a:r>
          </a:p>
        </p:txBody>
      </p:sp>
      <p:sp>
        <p:nvSpPr>
          <p:cNvPr id="584" name="Shape 584"/>
          <p:cNvSpPr txBox="1"/>
          <p:nvPr/>
        </p:nvSpPr>
        <p:spPr>
          <a:xfrm>
            <a:off x="2231423" y="4144290"/>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Adjusts</a:t>
            </a:r>
          </a:p>
        </p:txBody>
      </p:sp>
      <p:sp>
        <p:nvSpPr>
          <p:cNvPr id="585" name="Shape 585"/>
          <p:cNvSpPr/>
          <p:nvPr/>
        </p:nvSpPr>
        <p:spPr>
          <a:xfrm>
            <a:off x="358600" y="3706510"/>
            <a:ext cx="6210969" cy="2377814"/>
          </a:xfrm>
          <a:custGeom>
            <a:pathLst>
              <a:path extrusionOk="0" h="101259" w="262537">
                <a:moveTo>
                  <a:pt x="262537" y="101259"/>
                </a:moveTo>
                <a:lnTo>
                  <a:pt x="737" y="100154"/>
                </a:lnTo>
                <a:lnTo>
                  <a:pt x="0" y="0"/>
                </a:lnTo>
                <a:lnTo>
                  <a:pt x="14361" y="0"/>
                </a:lnTo>
              </a:path>
            </a:pathLst>
          </a:custGeom>
          <a:noFill/>
          <a:ln cap="flat" cmpd="sng" w="19050">
            <a:solidFill>
              <a:schemeClr val="dk2"/>
            </a:solidFill>
            <a:prstDash val="solid"/>
            <a:round/>
            <a:headEnd len="lg" w="lg" type="none"/>
            <a:tailEnd len="lg" w="lg" type="none"/>
          </a:ln>
        </p:spPr>
      </p:sp>
      <p:sp>
        <p:nvSpPr>
          <p:cNvPr id="586" name="Shape 586"/>
          <p:cNvSpPr txBox="1"/>
          <p:nvPr/>
        </p:nvSpPr>
        <p:spPr>
          <a:xfrm>
            <a:off x="406628" y="5294155"/>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Notifies</a:t>
            </a:r>
          </a:p>
        </p:txBody>
      </p:sp>
      <p:sp>
        <p:nvSpPr>
          <p:cNvPr id="587" name="Shape 587"/>
          <p:cNvSpPr/>
          <p:nvPr/>
        </p:nvSpPr>
        <p:spPr>
          <a:xfrm>
            <a:off x="684550" y="341961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On-Off Switch</a:t>
            </a:r>
          </a:p>
          <a:p>
            <a:pPr lvl="0" rtl="0" algn="l">
              <a:spcBef>
                <a:spcPts val="0"/>
              </a:spcBef>
              <a:buNone/>
            </a:pPr>
            <a:r>
              <a:t/>
            </a:r>
            <a:endParaRPr sz="1200"/>
          </a:p>
          <a:p>
            <a:pPr lvl="0" rtl="0" algn="ctr">
              <a:spcBef>
                <a:spcPts val="0"/>
              </a:spcBef>
              <a:buNone/>
            </a:pPr>
            <a:r>
              <a:rPr lang="en" sz="1000"/>
              <a:t>setting</a:t>
            </a:r>
          </a:p>
          <a:p>
            <a:pPr lvl="0" rtl="0" algn="ctr">
              <a:spcBef>
                <a:spcPts val="0"/>
              </a:spcBef>
              <a:buNone/>
            </a:pPr>
            <a:r>
              <a:t/>
            </a:r>
            <a:endParaRPr sz="1200"/>
          </a:p>
        </p:txBody>
      </p:sp>
      <p:cxnSp>
        <p:nvCxnSpPr>
          <p:cNvPr id="588" name="Shape 588"/>
          <p:cNvCxnSpPr/>
          <p:nvPr/>
        </p:nvCxnSpPr>
        <p:spPr>
          <a:xfrm>
            <a:off x="684550" y="3640376"/>
            <a:ext cx="1067400" cy="0"/>
          </a:xfrm>
          <a:prstGeom prst="straightConnector1">
            <a:avLst/>
          </a:prstGeom>
          <a:noFill/>
          <a:ln cap="flat" cmpd="sng" w="9525">
            <a:solidFill>
              <a:schemeClr val="dk2"/>
            </a:solidFill>
            <a:prstDash val="solid"/>
            <a:round/>
            <a:headEnd len="lg" w="lg" type="none"/>
            <a:tailEnd len="lg" w="lg" type="none"/>
          </a:ln>
        </p:spPr>
      </p:cxnSp>
      <p:sp>
        <p:nvSpPr>
          <p:cNvPr id="589" name="Shape 589"/>
          <p:cNvSpPr/>
          <p:nvPr/>
        </p:nvSpPr>
        <p:spPr>
          <a:xfrm>
            <a:off x="2060863" y="3419625"/>
            <a:ext cx="11979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Thermostat</a:t>
            </a:r>
          </a:p>
          <a:p>
            <a:pPr lvl="0" rtl="0" algn="ctr">
              <a:spcBef>
                <a:spcPts val="0"/>
              </a:spcBef>
              <a:buNone/>
            </a:pPr>
            <a:r>
              <a:t/>
            </a:r>
            <a:endParaRPr sz="1000"/>
          </a:p>
          <a:p>
            <a:pPr lvl="0" rtl="0" algn="ctr">
              <a:spcBef>
                <a:spcPts val="0"/>
              </a:spcBef>
              <a:buNone/>
            </a:pPr>
            <a:r>
              <a:rPr lang="en" sz="1000"/>
              <a:t>desiredTemp</a:t>
            </a:r>
          </a:p>
        </p:txBody>
      </p:sp>
      <p:cxnSp>
        <p:nvCxnSpPr>
          <p:cNvPr id="590" name="Shape 590"/>
          <p:cNvCxnSpPr>
            <a:stCxn id="589" idx="1"/>
            <a:endCxn id="589" idx="3"/>
          </p:cNvCxnSpPr>
          <p:nvPr/>
        </p:nvCxnSpPr>
        <p:spPr>
          <a:xfrm>
            <a:off x="2060863" y="3751275"/>
            <a:ext cx="1197900" cy="0"/>
          </a:xfrm>
          <a:prstGeom prst="straightConnector1">
            <a:avLst/>
          </a:prstGeom>
          <a:noFill/>
          <a:ln cap="flat" cmpd="sng" w="9525">
            <a:solidFill>
              <a:schemeClr val="dk2"/>
            </a:solidFill>
            <a:prstDash val="solid"/>
            <a:round/>
            <a:headEnd len="lg" w="lg" type="none"/>
            <a:tailEnd len="lg" w="lg" type="none"/>
          </a:ln>
        </p:spPr>
      </p:cxnSp>
      <p:sp>
        <p:nvSpPr>
          <p:cNvPr id="591" name="Shape 591"/>
          <p:cNvSpPr/>
          <p:nvPr/>
        </p:nvSpPr>
        <p:spPr>
          <a:xfrm>
            <a:off x="4422332" y="453654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Temp Sensor</a:t>
            </a:r>
          </a:p>
          <a:p>
            <a:pPr lvl="0" rtl="0" algn="ctr">
              <a:spcBef>
                <a:spcPts val="0"/>
              </a:spcBef>
              <a:buNone/>
            </a:pPr>
            <a:r>
              <a:t/>
            </a:r>
            <a:endParaRPr sz="1000"/>
          </a:p>
          <a:p>
            <a:pPr lvl="0" rtl="0" algn="ctr">
              <a:spcBef>
                <a:spcPts val="0"/>
              </a:spcBef>
              <a:buNone/>
            </a:pPr>
            <a:r>
              <a:rPr lang="en" sz="1000"/>
              <a:t>temperature</a:t>
            </a:r>
          </a:p>
        </p:txBody>
      </p:sp>
      <p:cxnSp>
        <p:nvCxnSpPr>
          <p:cNvPr id="592" name="Shape 592"/>
          <p:cNvCxnSpPr>
            <a:stCxn id="591" idx="1"/>
          </p:cNvCxnSpPr>
          <p:nvPr/>
        </p:nvCxnSpPr>
        <p:spPr>
          <a:xfrm>
            <a:off x="4422332" y="4868190"/>
            <a:ext cx="1067400" cy="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
                                        <p:tgtEl>
                                          <p:spTgt spid="587"/>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000"/>
                                        <p:tgtEl>
                                          <p:spTgt spid="588"/>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
                                        <p:tgtEl>
                                          <p:spTgt spid="589"/>
                                        </p:tgtEl>
                                      </p:cBhvr>
                                    </p:animEffec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
                                        <p:tgtEl>
                                          <p:spTgt spid="590"/>
                                        </p:tgtEl>
                                      </p:cBhvr>
                                    </p:animEffect>
                                  </p:childTnLst>
                                </p:cTn>
                              </p:par>
                              <p:par>
                                <p:cTn fill="hold" nodeType="with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
                                        <p:tgtEl>
                                          <p:spTgt spid="591"/>
                                        </p:tgtEl>
                                      </p:cBhvr>
                                    </p:animEffect>
                                  </p:childTnLst>
                                </p:cTn>
                              </p:par>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
                                        <p:tgtEl>
                                          <p:spTgt spid="5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6" name="Shape 596"/>
        <p:cNvGrpSpPr/>
        <p:nvPr/>
      </p:nvGrpSpPr>
      <p:grpSpPr>
        <a:xfrm>
          <a:off x="0" y="0"/>
          <a:ext cx="0" cy="0"/>
          <a:chOff x="0" y="0"/>
          <a:chExt cx="0" cy="0"/>
        </a:xfrm>
      </p:grpSpPr>
      <p:sp>
        <p:nvSpPr>
          <p:cNvPr id="597" name="Shape 5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Attributes - Alternate</a:t>
            </a:r>
          </a:p>
        </p:txBody>
      </p:sp>
      <p:sp>
        <p:nvSpPr>
          <p:cNvPr id="598" name="Shape 5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
        <p:nvSpPr>
          <p:cNvPr id="599" name="Shape 599"/>
          <p:cNvSpPr/>
          <p:nvPr/>
        </p:nvSpPr>
        <p:spPr>
          <a:xfrm>
            <a:off x="1542691" y="2302713"/>
            <a:ext cx="1067399"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Control Panel</a:t>
            </a:r>
          </a:p>
        </p:txBody>
      </p:sp>
      <p:sp>
        <p:nvSpPr>
          <p:cNvPr id="600" name="Shape 600"/>
          <p:cNvSpPr/>
          <p:nvPr/>
        </p:nvSpPr>
        <p:spPr>
          <a:xfrm>
            <a:off x="4236789" y="182331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Room</a:t>
            </a:r>
          </a:p>
        </p:txBody>
      </p:sp>
      <p:sp>
        <p:nvSpPr>
          <p:cNvPr id="601" name="Shape 601"/>
          <p:cNvSpPr/>
          <p:nvPr/>
        </p:nvSpPr>
        <p:spPr>
          <a:xfrm>
            <a:off x="1263189" y="453652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Operator</a:t>
            </a:r>
          </a:p>
        </p:txBody>
      </p:sp>
      <p:sp>
        <p:nvSpPr>
          <p:cNvPr id="602" name="Shape 602"/>
          <p:cNvSpPr/>
          <p:nvPr/>
        </p:nvSpPr>
        <p:spPr>
          <a:xfrm>
            <a:off x="6930907" y="2451036"/>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Furnace</a:t>
            </a:r>
          </a:p>
        </p:txBody>
      </p:sp>
      <p:sp>
        <p:nvSpPr>
          <p:cNvPr id="603" name="Shape 603"/>
          <p:cNvSpPr/>
          <p:nvPr/>
        </p:nvSpPr>
        <p:spPr>
          <a:xfrm>
            <a:off x="5304200" y="400292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Pump</a:t>
            </a:r>
          </a:p>
        </p:txBody>
      </p:sp>
      <p:sp>
        <p:nvSpPr>
          <p:cNvPr id="604" name="Shape 604"/>
          <p:cNvSpPr/>
          <p:nvPr/>
        </p:nvSpPr>
        <p:spPr>
          <a:xfrm>
            <a:off x="6992445" y="397706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Burner</a:t>
            </a:r>
          </a:p>
        </p:txBody>
      </p:sp>
      <p:sp>
        <p:nvSpPr>
          <p:cNvPr id="605" name="Shape 605"/>
          <p:cNvSpPr/>
          <p:nvPr/>
        </p:nvSpPr>
        <p:spPr>
          <a:xfrm>
            <a:off x="5925057" y="4796497"/>
            <a:ext cx="1067399"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Fuel Valve</a:t>
            </a:r>
          </a:p>
        </p:txBody>
      </p:sp>
      <p:sp>
        <p:nvSpPr>
          <p:cNvPr id="606" name="Shape 606"/>
          <p:cNvSpPr/>
          <p:nvPr/>
        </p:nvSpPr>
        <p:spPr>
          <a:xfrm>
            <a:off x="3504527" y="3078778"/>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Water Valve</a:t>
            </a:r>
          </a:p>
        </p:txBody>
      </p:sp>
      <p:sp>
        <p:nvSpPr>
          <p:cNvPr id="607" name="Shape 607"/>
          <p:cNvSpPr txBox="1"/>
          <p:nvPr/>
        </p:nvSpPr>
        <p:spPr>
          <a:xfrm>
            <a:off x="3705201" y="1802713"/>
            <a:ext cx="531600" cy="220800"/>
          </a:xfrm>
          <a:prstGeom prst="rect">
            <a:avLst/>
          </a:prstGeom>
          <a:noFill/>
          <a:ln>
            <a:noFill/>
          </a:ln>
        </p:spPr>
        <p:txBody>
          <a:bodyPr anchorCtr="0" anchor="t" bIns="91425" lIns="91425" rIns="91425" tIns="91425">
            <a:noAutofit/>
          </a:bodyPr>
          <a:lstStyle/>
          <a:p>
            <a:pPr lvl="0" rtl="0">
              <a:spcBef>
                <a:spcPts val="0"/>
              </a:spcBef>
              <a:buNone/>
            </a:pPr>
            <a:r>
              <a:rPr lang="en"/>
              <a:t>1..*</a:t>
            </a:r>
          </a:p>
        </p:txBody>
      </p:sp>
      <p:cxnSp>
        <p:nvCxnSpPr>
          <p:cNvPr id="608" name="Shape 608"/>
          <p:cNvCxnSpPr>
            <a:stCxn id="606" idx="0"/>
            <a:endCxn id="600" idx="2"/>
          </p:cNvCxnSpPr>
          <p:nvPr/>
        </p:nvCxnSpPr>
        <p:spPr>
          <a:xfrm flipH="1" rot="10800000">
            <a:off x="4038227" y="2486578"/>
            <a:ext cx="732300" cy="592200"/>
          </a:xfrm>
          <a:prstGeom prst="straightConnector1">
            <a:avLst/>
          </a:prstGeom>
          <a:noFill/>
          <a:ln cap="flat" cmpd="sng" w="19050">
            <a:solidFill>
              <a:schemeClr val="dk2"/>
            </a:solidFill>
            <a:prstDash val="solid"/>
            <a:round/>
            <a:headEnd len="lg" w="lg" type="none"/>
            <a:tailEnd len="lg" w="lg" type="diamond"/>
          </a:ln>
        </p:spPr>
      </p:cxnSp>
      <p:cxnSp>
        <p:nvCxnSpPr>
          <p:cNvPr id="609" name="Shape 609"/>
          <p:cNvCxnSpPr>
            <a:stCxn id="610" idx="0"/>
            <a:endCxn id="600" idx="2"/>
          </p:cNvCxnSpPr>
          <p:nvPr/>
        </p:nvCxnSpPr>
        <p:spPr>
          <a:xfrm rot="10800000">
            <a:off x="4770489" y="2486610"/>
            <a:ext cx="701100" cy="592200"/>
          </a:xfrm>
          <a:prstGeom prst="straightConnector1">
            <a:avLst/>
          </a:prstGeom>
          <a:noFill/>
          <a:ln cap="flat" cmpd="sng" w="19050">
            <a:solidFill>
              <a:schemeClr val="dk2"/>
            </a:solidFill>
            <a:prstDash val="solid"/>
            <a:round/>
            <a:headEnd len="lg" w="lg" type="none"/>
            <a:tailEnd len="lg" w="lg" type="diamond"/>
          </a:ln>
        </p:spPr>
      </p:cxnSp>
      <p:cxnSp>
        <p:nvCxnSpPr>
          <p:cNvPr id="611" name="Shape 611"/>
          <p:cNvCxnSpPr>
            <a:stCxn id="605" idx="0"/>
            <a:endCxn id="602" idx="2"/>
          </p:cNvCxnSpPr>
          <p:nvPr/>
        </p:nvCxnSpPr>
        <p:spPr>
          <a:xfrm flipH="1" rot="10800000">
            <a:off x="6458757" y="3114397"/>
            <a:ext cx="1005899" cy="1682100"/>
          </a:xfrm>
          <a:prstGeom prst="straightConnector1">
            <a:avLst/>
          </a:prstGeom>
          <a:noFill/>
          <a:ln cap="flat" cmpd="sng" w="19050">
            <a:solidFill>
              <a:schemeClr val="dk2"/>
            </a:solidFill>
            <a:prstDash val="solid"/>
            <a:round/>
            <a:headEnd len="lg" w="lg" type="none"/>
            <a:tailEnd len="lg" w="lg" type="diamond"/>
          </a:ln>
        </p:spPr>
      </p:cxnSp>
      <p:cxnSp>
        <p:nvCxnSpPr>
          <p:cNvPr id="612" name="Shape 612"/>
          <p:cNvCxnSpPr>
            <a:stCxn id="604" idx="0"/>
            <a:endCxn id="602" idx="2"/>
          </p:cNvCxnSpPr>
          <p:nvPr/>
        </p:nvCxnSpPr>
        <p:spPr>
          <a:xfrm rot="10800000">
            <a:off x="7464645" y="3114263"/>
            <a:ext cx="61500" cy="862800"/>
          </a:xfrm>
          <a:prstGeom prst="straightConnector1">
            <a:avLst/>
          </a:prstGeom>
          <a:noFill/>
          <a:ln cap="flat" cmpd="sng" w="19050">
            <a:solidFill>
              <a:schemeClr val="dk2"/>
            </a:solidFill>
            <a:prstDash val="solid"/>
            <a:round/>
            <a:headEnd len="lg" w="lg" type="none"/>
            <a:tailEnd len="lg" w="lg" type="diamond"/>
          </a:ln>
        </p:spPr>
      </p:cxnSp>
      <p:cxnSp>
        <p:nvCxnSpPr>
          <p:cNvPr id="613" name="Shape 613"/>
          <p:cNvCxnSpPr>
            <a:stCxn id="614" idx="0"/>
            <a:endCxn id="599" idx="2"/>
          </p:cNvCxnSpPr>
          <p:nvPr/>
        </p:nvCxnSpPr>
        <p:spPr>
          <a:xfrm flipH="1" rot="10800000">
            <a:off x="1218391" y="2966013"/>
            <a:ext cx="857999" cy="453600"/>
          </a:xfrm>
          <a:prstGeom prst="straightConnector1">
            <a:avLst/>
          </a:prstGeom>
          <a:noFill/>
          <a:ln cap="flat" cmpd="sng" w="19050">
            <a:solidFill>
              <a:schemeClr val="dk2"/>
            </a:solidFill>
            <a:prstDash val="solid"/>
            <a:round/>
            <a:headEnd len="lg" w="lg" type="none"/>
            <a:tailEnd len="lg" w="lg" type="diamond"/>
          </a:ln>
        </p:spPr>
      </p:cxnSp>
      <p:cxnSp>
        <p:nvCxnSpPr>
          <p:cNvPr id="615" name="Shape 615"/>
          <p:cNvCxnSpPr>
            <a:stCxn id="616" idx="0"/>
            <a:endCxn id="599" idx="2"/>
          </p:cNvCxnSpPr>
          <p:nvPr/>
        </p:nvCxnSpPr>
        <p:spPr>
          <a:xfrm rot="10800000">
            <a:off x="2076391" y="2966013"/>
            <a:ext cx="498900" cy="453600"/>
          </a:xfrm>
          <a:prstGeom prst="straightConnector1">
            <a:avLst/>
          </a:prstGeom>
          <a:noFill/>
          <a:ln cap="flat" cmpd="sng" w="19050">
            <a:solidFill>
              <a:schemeClr val="dk2"/>
            </a:solidFill>
            <a:prstDash val="solid"/>
            <a:round/>
            <a:headEnd len="lg" w="lg" type="none"/>
            <a:tailEnd len="lg" w="lg" type="diamond"/>
          </a:ln>
        </p:spPr>
      </p:cxnSp>
      <p:cxnSp>
        <p:nvCxnSpPr>
          <p:cNvPr id="617" name="Shape 617"/>
          <p:cNvCxnSpPr>
            <a:stCxn id="601" idx="0"/>
            <a:endCxn id="614" idx="2"/>
          </p:cNvCxnSpPr>
          <p:nvPr/>
        </p:nvCxnSpPr>
        <p:spPr>
          <a:xfrm rot="10800000">
            <a:off x="1218189" y="4082923"/>
            <a:ext cx="578700" cy="453600"/>
          </a:xfrm>
          <a:prstGeom prst="straightConnector1">
            <a:avLst/>
          </a:prstGeom>
          <a:noFill/>
          <a:ln cap="flat" cmpd="sng" w="19050">
            <a:solidFill>
              <a:schemeClr val="dk2"/>
            </a:solidFill>
            <a:prstDash val="solid"/>
            <a:round/>
            <a:headEnd len="lg" w="lg" type="none"/>
            <a:tailEnd len="lg" w="lg" type="none"/>
          </a:ln>
        </p:spPr>
      </p:cxnSp>
      <p:cxnSp>
        <p:nvCxnSpPr>
          <p:cNvPr id="618" name="Shape 618"/>
          <p:cNvCxnSpPr>
            <a:stCxn id="601" idx="0"/>
            <a:endCxn id="616" idx="2"/>
          </p:cNvCxnSpPr>
          <p:nvPr/>
        </p:nvCxnSpPr>
        <p:spPr>
          <a:xfrm flipH="1" rot="10800000">
            <a:off x="1796889" y="4082923"/>
            <a:ext cx="778500" cy="453600"/>
          </a:xfrm>
          <a:prstGeom prst="straightConnector1">
            <a:avLst/>
          </a:prstGeom>
          <a:noFill/>
          <a:ln cap="flat" cmpd="sng" w="19050">
            <a:solidFill>
              <a:schemeClr val="dk2"/>
            </a:solidFill>
            <a:prstDash val="solid"/>
            <a:round/>
            <a:headEnd len="lg" w="lg" type="none"/>
            <a:tailEnd len="lg" w="lg" type="none"/>
          </a:ln>
        </p:spPr>
      </p:cxnSp>
      <p:sp>
        <p:nvSpPr>
          <p:cNvPr id="619" name="Shape 619"/>
          <p:cNvSpPr txBox="1"/>
          <p:nvPr/>
        </p:nvSpPr>
        <p:spPr>
          <a:xfrm>
            <a:off x="721484" y="4083756"/>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Pushes</a:t>
            </a:r>
          </a:p>
        </p:txBody>
      </p:sp>
      <p:sp>
        <p:nvSpPr>
          <p:cNvPr id="620" name="Shape 620"/>
          <p:cNvSpPr txBox="1"/>
          <p:nvPr/>
        </p:nvSpPr>
        <p:spPr>
          <a:xfrm>
            <a:off x="2231423" y="4144290"/>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Adjusts</a:t>
            </a:r>
          </a:p>
        </p:txBody>
      </p:sp>
      <p:sp>
        <p:nvSpPr>
          <p:cNvPr id="621" name="Shape 621"/>
          <p:cNvSpPr txBox="1"/>
          <p:nvPr/>
        </p:nvSpPr>
        <p:spPr>
          <a:xfrm>
            <a:off x="3041228" y="2023517"/>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Notifies</a:t>
            </a:r>
          </a:p>
        </p:txBody>
      </p:sp>
      <p:cxnSp>
        <p:nvCxnSpPr>
          <p:cNvPr id="622" name="Shape 622"/>
          <p:cNvCxnSpPr>
            <a:stCxn id="599" idx="3"/>
            <a:endCxn id="600" idx="1"/>
          </p:cNvCxnSpPr>
          <p:nvPr/>
        </p:nvCxnSpPr>
        <p:spPr>
          <a:xfrm flipH="1" rot="10800000">
            <a:off x="2610091" y="2154963"/>
            <a:ext cx="1626599" cy="479400"/>
          </a:xfrm>
          <a:prstGeom prst="straightConnector1">
            <a:avLst/>
          </a:prstGeom>
          <a:noFill/>
          <a:ln cap="flat" cmpd="sng" w="19050">
            <a:solidFill>
              <a:schemeClr val="dk2"/>
            </a:solidFill>
            <a:prstDash val="solid"/>
            <a:round/>
            <a:headEnd len="lg" w="lg" type="none"/>
            <a:tailEnd len="lg" w="lg" type="none"/>
          </a:ln>
        </p:spPr>
      </p:cxnSp>
      <p:cxnSp>
        <p:nvCxnSpPr>
          <p:cNvPr id="623" name="Shape 623"/>
          <p:cNvCxnSpPr>
            <a:stCxn id="600" idx="3"/>
            <a:endCxn id="602" idx="1"/>
          </p:cNvCxnSpPr>
          <p:nvPr/>
        </p:nvCxnSpPr>
        <p:spPr>
          <a:xfrm>
            <a:off x="5304189" y="2154960"/>
            <a:ext cx="1626600" cy="627600"/>
          </a:xfrm>
          <a:prstGeom prst="straightConnector1">
            <a:avLst/>
          </a:prstGeom>
          <a:noFill/>
          <a:ln cap="flat" cmpd="sng" w="19050">
            <a:solidFill>
              <a:schemeClr val="dk2"/>
            </a:solidFill>
            <a:prstDash val="solid"/>
            <a:round/>
            <a:headEnd len="lg" w="lg" type="none"/>
            <a:tailEnd len="lg" w="lg" type="none"/>
          </a:ln>
        </p:spPr>
      </p:cxnSp>
      <p:sp>
        <p:nvSpPr>
          <p:cNvPr id="624" name="Shape 624"/>
          <p:cNvSpPr txBox="1"/>
          <p:nvPr/>
        </p:nvSpPr>
        <p:spPr>
          <a:xfrm>
            <a:off x="5393451" y="1934138"/>
            <a:ext cx="531600" cy="2208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625" name="Shape 625"/>
          <p:cNvSpPr txBox="1"/>
          <p:nvPr/>
        </p:nvSpPr>
        <p:spPr>
          <a:xfrm>
            <a:off x="6074403" y="2001317"/>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Requests Heat</a:t>
            </a:r>
          </a:p>
        </p:txBody>
      </p:sp>
      <p:cxnSp>
        <p:nvCxnSpPr>
          <p:cNvPr id="626" name="Shape 626"/>
          <p:cNvCxnSpPr>
            <a:stCxn id="603" idx="3"/>
            <a:endCxn id="602" idx="2"/>
          </p:cNvCxnSpPr>
          <p:nvPr/>
        </p:nvCxnSpPr>
        <p:spPr>
          <a:xfrm flipH="1" rot="10800000">
            <a:off x="6371600" y="3114470"/>
            <a:ext cx="1092900" cy="1220100"/>
          </a:xfrm>
          <a:prstGeom prst="straightConnector1">
            <a:avLst/>
          </a:prstGeom>
          <a:noFill/>
          <a:ln cap="flat" cmpd="sng" w="19050">
            <a:solidFill>
              <a:schemeClr val="dk2"/>
            </a:solidFill>
            <a:prstDash val="solid"/>
            <a:round/>
            <a:headEnd len="lg" w="lg" type="none"/>
            <a:tailEnd len="lg" w="lg" type="none"/>
          </a:ln>
        </p:spPr>
      </p:cxnSp>
      <p:sp>
        <p:nvSpPr>
          <p:cNvPr id="627" name="Shape 627"/>
          <p:cNvSpPr txBox="1"/>
          <p:nvPr/>
        </p:nvSpPr>
        <p:spPr>
          <a:xfrm>
            <a:off x="6074403" y="3419617"/>
            <a:ext cx="856500" cy="449700"/>
          </a:xfrm>
          <a:prstGeom prst="rect">
            <a:avLst/>
          </a:prstGeom>
          <a:noFill/>
          <a:ln>
            <a:noFill/>
          </a:ln>
        </p:spPr>
        <p:txBody>
          <a:bodyPr anchorCtr="0" anchor="t" bIns="91425" lIns="91425" rIns="91425" tIns="91425">
            <a:noAutofit/>
          </a:bodyPr>
          <a:lstStyle/>
          <a:p>
            <a:pPr lvl="0" rtl="0">
              <a:spcBef>
                <a:spcPts val="0"/>
              </a:spcBef>
              <a:buNone/>
            </a:pPr>
            <a:r>
              <a:rPr lang="en" sz="1200"/>
              <a:t>Starts</a:t>
            </a:r>
          </a:p>
        </p:txBody>
      </p:sp>
      <p:sp>
        <p:nvSpPr>
          <p:cNvPr id="628" name="Shape 628"/>
          <p:cNvSpPr/>
          <p:nvPr/>
        </p:nvSpPr>
        <p:spPr>
          <a:xfrm>
            <a:off x="684550" y="3419613"/>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On-Off Switch</a:t>
            </a:r>
          </a:p>
          <a:p>
            <a:pPr lvl="0" rtl="0" algn="l">
              <a:spcBef>
                <a:spcPts val="0"/>
              </a:spcBef>
              <a:buNone/>
            </a:pPr>
            <a:r>
              <a:t/>
            </a:r>
            <a:endParaRPr sz="1200"/>
          </a:p>
          <a:p>
            <a:pPr lvl="0" rtl="0" algn="ctr">
              <a:spcBef>
                <a:spcPts val="0"/>
              </a:spcBef>
              <a:buNone/>
            </a:pPr>
            <a:r>
              <a:rPr lang="en" sz="1000"/>
              <a:t>setting</a:t>
            </a:r>
          </a:p>
          <a:p>
            <a:pPr lvl="0" rtl="0" algn="ctr">
              <a:spcBef>
                <a:spcPts val="0"/>
              </a:spcBef>
              <a:buNone/>
            </a:pPr>
            <a:r>
              <a:t/>
            </a:r>
            <a:endParaRPr sz="1200"/>
          </a:p>
        </p:txBody>
      </p:sp>
      <p:cxnSp>
        <p:nvCxnSpPr>
          <p:cNvPr id="629" name="Shape 629"/>
          <p:cNvCxnSpPr/>
          <p:nvPr/>
        </p:nvCxnSpPr>
        <p:spPr>
          <a:xfrm>
            <a:off x="684550" y="3640376"/>
            <a:ext cx="1067400" cy="0"/>
          </a:xfrm>
          <a:prstGeom prst="straightConnector1">
            <a:avLst/>
          </a:prstGeom>
          <a:noFill/>
          <a:ln cap="flat" cmpd="sng" w="9525">
            <a:solidFill>
              <a:schemeClr val="dk2"/>
            </a:solidFill>
            <a:prstDash val="solid"/>
            <a:round/>
            <a:headEnd len="lg" w="lg" type="none"/>
            <a:tailEnd len="lg" w="lg" type="none"/>
          </a:ln>
        </p:spPr>
      </p:cxnSp>
      <p:sp>
        <p:nvSpPr>
          <p:cNvPr id="630" name="Shape 630"/>
          <p:cNvSpPr/>
          <p:nvPr/>
        </p:nvSpPr>
        <p:spPr>
          <a:xfrm>
            <a:off x="2060863" y="3419625"/>
            <a:ext cx="11979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Thermostat</a:t>
            </a:r>
          </a:p>
          <a:p>
            <a:pPr lvl="0" rtl="0" algn="ctr">
              <a:spcBef>
                <a:spcPts val="0"/>
              </a:spcBef>
              <a:buNone/>
            </a:pPr>
            <a:r>
              <a:t/>
            </a:r>
            <a:endParaRPr sz="1000"/>
          </a:p>
          <a:p>
            <a:pPr lvl="0" rtl="0" algn="ctr">
              <a:spcBef>
                <a:spcPts val="0"/>
              </a:spcBef>
              <a:buNone/>
            </a:pPr>
            <a:r>
              <a:rPr lang="en" sz="1000"/>
              <a:t>desiredTemp</a:t>
            </a:r>
          </a:p>
        </p:txBody>
      </p:sp>
      <p:cxnSp>
        <p:nvCxnSpPr>
          <p:cNvPr id="631" name="Shape 631"/>
          <p:cNvCxnSpPr>
            <a:stCxn id="630" idx="1"/>
            <a:endCxn id="630" idx="3"/>
          </p:cNvCxnSpPr>
          <p:nvPr/>
        </p:nvCxnSpPr>
        <p:spPr>
          <a:xfrm>
            <a:off x="2060863" y="3751275"/>
            <a:ext cx="1197900" cy="0"/>
          </a:xfrm>
          <a:prstGeom prst="straightConnector1">
            <a:avLst/>
          </a:prstGeom>
          <a:noFill/>
          <a:ln cap="flat" cmpd="sng" w="9525">
            <a:solidFill>
              <a:schemeClr val="dk2"/>
            </a:solidFill>
            <a:prstDash val="solid"/>
            <a:round/>
            <a:headEnd len="lg" w="lg" type="none"/>
            <a:tailEnd len="lg" w="lg" type="none"/>
          </a:ln>
        </p:spPr>
      </p:cxnSp>
      <p:sp>
        <p:nvSpPr>
          <p:cNvPr id="632" name="Shape 632"/>
          <p:cNvSpPr/>
          <p:nvPr/>
        </p:nvSpPr>
        <p:spPr>
          <a:xfrm>
            <a:off x="4938070" y="3078790"/>
            <a:ext cx="1067400" cy="663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Temp Sensor</a:t>
            </a:r>
          </a:p>
          <a:p>
            <a:pPr lvl="0" rtl="0" algn="ctr">
              <a:spcBef>
                <a:spcPts val="0"/>
              </a:spcBef>
              <a:buNone/>
            </a:pPr>
            <a:r>
              <a:t/>
            </a:r>
            <a:endParaRPr sz="1000"/>
          </a:p>
          <a:p>
            <a:pPr lvl="0" rtl="0" algn="ctr">
              <a:spcBef>
                <a:spcPts val="0"/>
              </a:spcBef>
              <a:buNone/>
            </a:pPr>
            <a:r>
              <a:rPr lang="en" sz="1000"/>
              <a:t>temperature</a:t>
            </a:r>
          </a:p>
        </p:txBody>
      </p:sp>
      <p:cxnSp>
        <p:nvCxnSpPr>
          <p:cNvPr id="633" name="Shape 633"/>
          <p:cNvCxnSpPr>
            <a:stCxn id="632" idx="1"/>
          </p:cNvCxnSpPr>
          <p:nvPr/>
        </p:nvCxnSpPr>
        <p:spPr>
          <a:xfrm>
            <a:off x="4938070" y="3410440"/>
            <a:ext cx="1067400" cy="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7" name="Shape 637"/>
        <p:cNvGrpSpPr/>
        <p:nvPr/>
      </p:nvGrpSpPr>
      <p:grpSpPr>
        <a:xfrm>
          <a:off x="0" y="0"/>
          <a:ext cx="0" cy="0"/>
          <a:chOff x="0" y="0"/>
          <a:chExt cx="0" cy="0"/>
        </a:xfrm>
      </p:grpSpPr>
      <p:sp>
        <p:nvSpPr>
          <p:cNvPr id="638" name="Shape 63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Iterate the Model</a:t>
            </a:r>
          </a:p>
        </p:txBody>
      </p:sp>
      <p:sp>
        <p:nvSpPr>
          <p:cNvPr id="639" name="Shape 639"/>
          <p:cNvSpPr txBox="1"/>
          <p:nvPr>
            <p:ph idx="1" type="body"/>
          </p:nvPr>
        </p:nvSpPr>
        <p:spPr>
          <a:xfrm>
            <a:off x="457200" y="1600200"/>
            <a:ext cx="42584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Keep on iterating until you, your customers, and your engineers are happy with the design.</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Any questions on class diagrams?</a:t>
            </a:r>
          </a:p>
        </p:txBody>
      </p:sp>
      <p:pic>
        <p:nvPicPr>
          <p:cNvPr descr="Screenshot-9.png" id="640" name="Shape 640"/>
          <p:cNvPicPr preferRelativeResize="0"/>
          <p:nvPr/>
        </p:nvPicPr>
        <p:blipFill>
          <a:blip r:embed="rId3">
            <a:alphaModFix/>
          </a:blip>
          <a:stretch>
            <a:fillRect/>
          </a:stretch>
        </p:blipFill>
        <p:spPr>
          <a:xfrm>
            <a:off x="5046625" y="1772246"/>
            <a:ext cx="3640175" cy="3313500"/>
          </a:xfrm>
          <a:prstGeom prst="rect">
            <a:avLst/>
          </a:prstGeom>
          <a:noFill/>
          <a:ln>
            <a:noFill/>
          </a:ln>
        </p:spPr>
      </p:pic>
      <p:sp>
        <p:nvSpPr>
          <p:cNvPr id="641" name="Shape 6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5" name="Shape 645"/>
        <p:cNvGrpSpPr/>
        <p:nvPr/>
      </p:nvGrpSpPr>
      <p:grpSpPr>
        <a:xfrm>
          <a:off x="0" y="0"/>
          <a:ext cx="0" cy="0"/>
          <a:chOff x="0" y="0"/>
          <a:chExt cx="0" cy="0"/>
        </a:xfrm>
      </p:grpSpPr>
      <p:sp>
        <p:nvSpPr>
          <p:cNvPr id="646" name="Shape 6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647" name="Shape 6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How to approach an OO modeling effort</a:t>
            </a:r>
          </a:p>
          <a:p>
            <a:pPr indent="-228600" lvl="1" marL="914400" marR="0" rtl="0" algn="l">
              <a:lnSpc>
                <a:spcPct val="100000"/>
              </a:lnSpc>
              <a:spcBef>
                <a:spcPts val="600"/>
              </a:spcBef>
              <a:spcAft>
                <a:spcPts val="0"/>
              </a:spcAft>
            </a:pPr>
            <a:r>
              <a:rPr lang="en"/>
              <a:t>Identify objects (nouns)</a:t>
            </a:r>
          </a:p>
          <a:p>
            <a:pPr indent="-228600" lvl="1" marL="914400" marR="0" rtl="0" algn="l">
              <a:lnSpc>
                <a:spcPct val="100000"/>
              </a:lnSpc>
              <a:spcBef>
                <a:spcPts val="600"/>
              </a:spcBef>
              <a:spcAft>
                <a:spcPts val="0"/>
              </a:spcAft>
            </a:pPr>
            <a:r>
              <a:rPr lang="en"/>
              <a:t>Identify operations and associations (verbs)</a:t>
            </a:r>
          </a:p>
          <a:p>
            <a:pPr indent="-228600" lvl="1" marL="914400" marR="0" rtl="0" algn="l">
              <a:lnSpc>
                <a:spcPct val="100000"/>
              </a:lnSpc>
              <a:spcBef>
                <a:spcPts val="600"/>
              </a:spcBef>
              <a:spcAft>
                <a:spcPts val="0"/>
              </a:spcAft>
            </a:pPr>
            <a:r>
              <a:rPr lang="en"/>
              <a:t>Identify attributes.</a:t>
            </a:r>
          </a:p>
          <a:p>
            <a:pPr indent="-228600" lvl="1" marL="914400" marR="0" rtl="0" algn="l">
              <a:lnSpc>
                <a:spcPct val="100000"/>
              </a:lnSpc>
              <a:spcBef>
                <a:spcPts val="600"/>
              </a:spcBef>
              <a:spcAft>
                <a:spcPts val="0"/>
              </a:spcAft>
            </a:pPr>
            <a:r>
              <a:rPr lang="en"/>
              <a:t>Refine, refine, refine!</a:t>
            </a:r>
          </a:p>
          <a:p>
            <a:pPr indent="-228600" lvl="0" marL="457200" marR="0" rtl="0" algn="l">
              <a:lnSpc>
                <a:spcPct val="100000"/>
              </a:lnSpc>
              <a:spcBef>
                <a:spcPts val="600"/>
              </a:spcBef>
              <a:spcAft>
                <a:spcPts val="0"/>
              </a:spcAft>
            </a:pPr>
            <a:r>
              <a:rPr lang="en"/>
              <a:t>The model will need a lot of iteration.</a:t>
            </a:r>
          </a:p>
          <a:p>
            <a:pPr indent="-228600" lvl="1" marL="914400" marR="0" rtl="0" algn="l">
              <a:lnSpc>
                <a:spcPct val="100000"/>
              </a:lnSpc>
              <a:spcBef>
                <a:spcPts val="600"/>
              </a:spcBef>
              <a:spcAft>
                <a:spcPts val="0"/>
              </a:spcAft>
            </a:pPr>
            <a:r>
              <a:rPr lang="en"/>
              <a:t>And often requires a dynamic view of the system as well (we’ll get to that soon).</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648" name="Shape 6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2" name="Shape 652"/>
        <p:cNvGrpSpPr/>
        <p:nvPr/>
      </p:nvGrpSpPr>
      <p:grpSpPr>
        <a:xfrm>
          <a:off x="0" y="0"/>
          <a:ext cx="0" cy="0"/>
          <a:chOff x="0" y="0"/>
          <a:chExt cx="0" cy="0"/>
        </a:xfrm>
      </p:grpSpPr>
      <p:sp>
        <p:nvSpPr>
          <p:cNvPr id="653" name="Shape 6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654" name="Shape 6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Design Patterns</a:t>
            </a:r>
          </a:p>
          <a:p>
            <a:pPr indent="-228600" lvl="1" marL="914400" marR="0" rtl="0" algn="l">
              <a:lnSpc>
                <a:spcPct val="100000"/>
              </a:lnSpc>
              <a:spcBef>
                <a:spcPts val="600"/>
              </a:spcBef>
              <a:spcAft>
                <a:spcPts val="0"/>
              </a:spcAft>
            </a:pPr>
            <a:r>
              <a:rPr lang="en"/>
              <a:t>Design advice for common scenarios.</a:t>
            </a:r>
          </a:p>
          <a:p>
            <a:pPr indent="-228600" lvl="0" marL="457200" marR="0" rtl="0" algn="l">
              <a:lnSpc>
                <a:spcPct val="100000"/>
              </a:lnSpc>
              <a:spcBef>
                <a:spcPts val="600"/>
              </a:spcBef>
              <a:spcAft>
                <a:spcPts val="0"/>
              </a:spcAft>
            </a:pPr>
            <a:r>
              <a:rPr lang="en"/>
              <a:t>Reading</a:t>
            </a:r>
          </a:p>
          <a:p>
            <a:pPr indent="-228600" lvl="1" marL="914400" marR="0" rtl="0" algn="l">
              <a:lnSpc>
                <a:spcPct val="100000"/>
              </a:lnSpc>
              <a:spcBef>
                <a:spcPts val="600"/>
              </a:spcBef>
              <a:spcAft>
                <a:spcPts val="0"/>
              </a:spcAft>
            </a:pPr>
            <a:r>
              <a:rPr lang="en"/>
              <a:t>Sommerville, chapter 7</a:t>
            </a:r>
          </a:p>
          <a:p>
            <a:pPr indent="-228600" lvl="0" marL="457200" marR="0" rtl="0" algn="l">
              <a:lnSpc>
                <a:spcPct val="100000"/>
              </a:lnSpc>
              <a:spcBef>
                <a:spcPts val="600"/>
              </a:spcBef>
              <a:spcAft>
                <a:spcPts val="0"/>
              </a:spcAft>
            </a:pPr>
            <a:r>
              <a:rPr lang="en"/>
              <a:t>Start working on class diagrams for MEAT.</a:t>
            </a:r>
          </a:p>
          <a:p>
            <a:pPr indent="-228600" lvl="0" marL="457200" marR="0" rtl="0" algn="l">
              <a:lnSpc>
                <a:spcPct val="100000"/>
              </a:lnSpc>
              <a:spcBef>
                <a:spcPts val="600"/>
              </a:spcBef>
              <a:spcAft>
                <a:spcPts val="0"/>
              </a:spcAft>
            </a:pPr>
            <a:r>
              <a:rPr lang="en"/>
              <a:t>Questions? </a:t>
            </a:r>
          </a:p>
        </p:txBody>
      </p:sp>
      <p:sp>
        <p:nvSpPr>
          <p:cNvPr id="655" name="Shape 6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An Approach for Object Modeling</a:t>
            </a:r>
          </a:p>
        </p:txBody>
      </p:sp>
      <p:sp>
        <p:nvSpPr>
          <p:cNvPr id="64" name="Shape 64"/>
          <p:cNvSpPr txBox="1"/>
          <p:nvPr>
            <p:ph idx="1" type="body"/>
          </p:nvPr>
        </p:nvSpPr>
        <p:spPr>
          <a:xfrm>
            <a:off x="457200" y="1600200"/>
            <a:ext cx="3994500" cy="3274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Start with a problem statement.</a:t>
            </a:r>
          </a:p>
          <a:p>
            <a:pPr indent="-228600" lvl="1" marL="914400" marR="0" rtl="0" algn="l">
              <a:lnSpc>
                <a:spcPct val="100000"/>
              </a:lnSpc>
              <a:spcBef>
                <a:spcPts val="600"/>
              </a:spcBef>
              <a:spcAft>
                <a:spcPts val="0"/>
              </a:spcAft>
            </a:pPr>
            <a:r>
              <a:rPr lang="en"/>
              <a:t>High-level requirements</a:t>
            </a:r>
          </a:p>
          <a:p>
            <a:pPr indent="-228600" lvl="0" marL="457200" marR="0" rtl="0" algn="l">
              <a:lnSpc>
                <a:spcPct val="100000"/>
              </a:lnSpc>
              <a:spcBef>
                <a:spcPts val="600"/>
              </a:spcBef>
              <a:spcAft>
                <a:spcPts val="0"/>
              </a:spcAft>
            </a:pPr>
            <a:r>
              <a:rPr lang="en"/>
              <a:t>Identify potential objects.</a:t>
            </a:r>
          </a:p>
          <a:p>
            <a:pPr indent="-228600" lvl="1" marL="914400" marR="0" rtl="0" algn="l">
              <a:lnSpc>
                <a:spcPct val="100000"/>
              </a:lnSpc>
              <a:spcBef>
                <a:spcPts val="600"/>
              </a:spcBef>
              <a:spcAft>
                <a:spcPts val="0"/>
              </a:spcAft>
            </a:pPr>
            <a:r>
              <a:rPr lang="en"/>
              <a:t>Look for nouns.</a:t>
            </a:r>
          </a:p>
        </p:txBody>
      </p:sp>
      <p:sp>
        <p:nvSpPr>
          <p:cNvPr id="65" name="Shape 65"/>
          <p:cNvSpPr txBox="1"/>
          <p:nvPr>
            <p:ph idx="2" type="body"/>
          </p:nvPr>
        </p:nvSpPr>
        <p:spPr>
          <a:xfrm>
            <a:off x="4451700" y="1855550"/>
            <a:ext cx="3994500" cy="2276400"/>
          </a:xfrm>
          <a:prstGeom prst="rect">
            <a:avLst/>
          </a:prstGeom>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a:spcBef>
                <a:spcPts val="0"/>
              </a:spcBef>
              <a:buNone/>
            </a:pPr>
            <a:r>
              <a:rPr lang="en" sz="2200"/>
              <a:t>A library has books, videos, and CDs that it loans to its users. All library material has an ID number and a title. Book 101.1 is The Wee Free Men by Terry Prachett.</a:t>
            </a:r>
          </a:p>
        </p:txBody>
      </p:sp>
      <p:sp>
        <p:nvSpPr>
          <p:cNvPr id="66" name="Shape 66"/>
          <p:cNvSpPr/>
          <p:nvPr/>
        </p:nvSpPr>
        <p:spPr>
          <a:xfrm>
            <a:off x="3726350" y="432832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t>Library</a:t>
            </a:r>
          </a:p>
        </p:txBody>
      </p:sp>
      <p:sp>
        <p:nvSpPr>
          <p:cNvPr id="67" name="Shape 67"/>
          <p:cNvSpPr/>
          <p:nvPr/>
        </p:nvSpPr>
        <p:spPr>
          <a:xfrm>
            <a:off x="5298625" y="432832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Book</a:t>
            </a:r>
          </a:p>
        </p:txBody>
      </p:sp>
      <p:sp>
        <p:nvSpPr>
          <p:cNvPr id="68" name="Shape 68"/>
          <p:cNvSpPr/>
          <p:nvPr/>
        </p:nvSpPr>
        <p:spPr>
          <a:xfrm>
            <a:off x="6870900" y="432832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Video</a:t>
            </a:r>
          </a:p>
        </p:txBody>
      </p:sp>
      <p:sp>
        <p:nvSpPr>
          <p:cNvPr id="69" name="Shape 69"/>
          <p:cNvSpPr/>
          <p:nvPr/>
        </p:nvSpPr>
        <p:spPr>
          <a:xfrm>
            <a:off x="2137550" y="5056937"/>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CD</a:t>
            </a:r>
          </a:p>
        </p:txBody>
      </p:sp>
      <p:sp>
        <p:nvSpPr>
          <p:cNvPr id="70" name="Shape 70"/>
          <p:cNvSpPr/>
          <p:nvPr/>
        </p:nvSpPr>
        <p:spPr>
          <a:xfrm>
            <a:off x="3726337" y="50569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Library Material</a:t>
            </a:r>
          </a:p>
        </p:txBody>
      </p:sp>
      <p:sp>
        <p:nvSpPr>
          <p:cNvPr id="71" name="Shape 71"/>
          <p:cNvSpPr/>
          <p:nvPr/>
        </p:nvSpPr>
        <p:spPr>
          <a:xfrm>
            <a:off x="5315137" y="50569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 Number</a:t>
            </a:r>
          </a:p>
        </p:txBody>
      </p:sp>
      <p:sp>
        <p:nvSpPr>
          <p:cNvPr id="72" name="Shape 72"/>
          <p:cNvSpPr/>
          <p:nvPr/>
        </p:nvSpPr>
        <p:spPr>
          <a:xfrm>
            <a:off x="6903950" y="50569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Title</a:t>
            </a:r>
          </a:p>
        </p:txBody>
      </p:sp>
      <p:sp>
        <p:nvSpPr>
          <p:cNvPr id="73" name="Shape 73"/>
          <p:cNvSpPr/>
          <p:nvPr/>
        </p:nvSpPr>
        <p:spPr>
          <a:xfrm>
            <a:off x="3031300" y="5785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Book 101.1</a:t>
            </a:r>
          </a:p>
        </p:txBody>
      </p:sp>
      <p:sp>
        <p:nvSpPr>
          <p:cNvPr id="74" name="Shape 74"/>
          <p:cNvSpPr/>
          <p:nvPr/>
        </p:nvSpPr>
        <p:spPr>
          <a:xfrm>
            <a:off x="4576350" y="5785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Wee Free Men</a:t>
            </a:r>
          </a:p>
        </p:txBody>
      </p:sp>
      <p:sp>
        <p:nvSpPr>
          <p:cNvPr id="75" name="Shape 75"/>
          <p:cNvSpPr/>
          <p:nvPr/>
        </p:nvSpPr>
        <p:spPr>
          <a:xfrm>
            <a:off x="6121400" y="57855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Terry Prachett</a:t>
            </a:r>
          </a:p>
        </p:txBody>
      </p:sp>
      <p:sp>
        <p:nvSpPr>
          <p:cNvPr id="76" name="Shape 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 Modeling Approach</a:t>
            </a:r>
          </a:p>
        </p:txBody>
      </p:sp>
      <p:sp>
        <p:nvSpPr>
          <p:cNvPr id="82" name="Shape 82"/>
          <p:cNvSpPr txBox="1"/>
          <p:nvPr>
            <p:ph idx="1" type="body"/>
          </p:nvPr>
        </p:nvSpPr>
        <p:spPr>
          <a:xfrm>
            <a:off x="457199" y="1600200"/>
            <a:ext cx="39945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Refine and remove bad classes</a:t>
            </a:r>
          </a:p>
          <a:p>
            <a:pPr indent="-419100" lvl="1" marL="914400" marR="0" rtl="0" algn="l">
              <a:lnSpc>
                <a:spcPct val="100000"/>
              </a:lnSpc>
              <a:spcBef>
                <a:spcPts val="600"/>
              </a:spcBef>
              <a:spcAft>
                <a:spcPts val="0"/>
              </a:spcAft>
              <a:buClr>
                <a:schemeClr val="dk1"/>
              </a:buClr>
              <a:buSzPct val="125000"/>
              <a:buFont typeface="Arial"/>
            </a:pPr>
            <a:r>
              <a:rPr lang="en" sz="2400"/>
              <a:t>Redundant, vague, or irrelevant.</a:t>
            </a:r>
          </a:p>
          <a:p>
            <a:pPr indent="-419100" lvl="1" marL="914400" marR="0" rtl="0" algn="l">
              <a:lnSpc>
                <a:spcPct val="100000"/>
              </a:lnSpc>
              <a:spcBef>
                <a:spcPts val="600"/>
              </a:spcBef>
              <a:spcAft>
                <a:spcPts val="0"/>
              </a:spcAft>
              <a:buClr>
                <a:schemeClr val="dk1"/>
              </a:buClr>
              <a:buSzPct val="125000"/>
              <a:buFont typeface="Arial"/>
            </a:pPr>
            <a:r>
              <a:rPr lang="en" sz="2400"/>
              <a:t>Abstract objects to classes.</a:t>
            </a:r>
          </a:p>
          <a:p>
            <a:pPr indent="-228600" lvl="0" marL="457200" marR="0" rtl="0" algn="l">
              <a:lnSpc>
                <a:spcPct val="100000"/>
              </a:lnSpc>
              <a:spcBef>
                <a:spcPts val="600"/>
              </a:spcBef>
              <a:spcAft>
                <a:spcPts val="0"/>
              </a:spcAft>
            </a:pPr>
            <a:r>
              <a:rPr lang="en"/>
              <a:t>Prepare data dictionary</a:t>
            </a:r>
          </a:p>
          <a:p>
            <a:pPr indent="-228600" lvl="1" marL="914400" marR="0" rtl="0" algn="l">
              <a:lnSpc>
                <a:spcPct val="100000"/>
              </a:lnSpc>
              <a:spcBef>
                <a:spcPts val="600"/>
              </a:spcBef>
              <a:spcAft>
                <a:spcPts val="0"/>
              </a:spcAft>
            </a:pPr>
            <a:r>
              <a:rPr lang="en"/>
              <a:t>Describe each class and its purpose.</a:t>
            </a:r>
          </a:p>
        </p:txBody>
      </p:sp>
      <p:sp>
        <p:nvSpPr>
          <p:cNvPr id="83" name="Shape 83"/>
          <p:cNvSpPr/>
          <p:nvPr/>
        </p:nvSpPr>
        <p:spPr>
          <a:xfrm>
            <a:off x="4418541" y="1751150"/>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Library</a:t>
            </a:r>
          </a:p>
        </p:txBody>
      </p:sp>
      <p:sp>
        <p:nvSpPr>
          <p:cNvPr id="84" name="Shape 84"/>
          <p:cNvSpPr/>
          <p:nvPr/>
        </p:nvSpPr>
        <p:spPr>
          <a:xfrm>
            <a:off x="5858404" y="1751150"/>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Book</a:t>
            </a:r>
          </a:p>
        </p:txBody>
      </p:sp>
      <p:sp>
        <p:nvSpPr>
          <p:cNvPr id="85" name="Shape 85"/>
          <p:cNvSpPr/>
          <p:nvPr/>
        </p:nvSpPr>
        <p:spPr>
          <a:xfrm>
            <a:off x="7298266" y="1751150"/>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Video</a:t>
            </a:r>
          </a:p>
        </p:txBody>
      </p:sp>
      <p:sp>
        <p:nvSpPr>
          <p:cNvPr id="86" name="Shape 86"/>
          <p:cNvSpPr/>
          <p:nvPr/>
        </p:nvSpPr>
        <p:spPr>
          <a:xfrm>
            <a:off x="4418541" y="3307463"/>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CD</a:t>
            </a:r>
          </a:p>
        </p:txBody>
      </p:sp>
      <p:sp>
        <p:nvSpPr>
          <p:cNvPr id="87" name="Shape 87"/>
          <p:cNvSpPr/>
          <p:nvPr/>
        </p:nvSpPr>
        <p:spPr>
          <a:xfrm>
            <a:off x="4406800" y="2529306"/>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Library Material</a:t>
            </a:r>
          </a:p>
        </p:txBody>
      </p:sp>
      <p:sp>
        <p:nvSpPr>
          <p:cNvPr id="88" name="Shape 88"/>
          <p:cNvSpPr/>
          <p:nvPr/>
        </p:nvSpPr>
        <p:spPr>
          <a:xfrm>
            <a:off x="5858404" y="2529306"/>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 Number</a:t>
            </a:r>
          </a:p>
        </p:txBody>
      </p:sp>
      <p:sp>
        <p:nvSpPr>
          <p:cNvPr id="89" name="Shape 89"/>
          <p:cNvSpPr/>
          <p:nvPr/>
        </p:nvSpPr>
        <p:spPr>
          <a:xfrm>
            <a:off x="7309996" y="2529306"/>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Title</a:t>
            </a:r>
          </a:p>
        </p:txBody>
      </p:sp>
      <p:sp>
        <p:nvSpPr>
          <p:cNvPr id="90" name="Shape 90"/>
          <p:cNvSpPr/>
          <p:nvPr/>
        </p:nvSpPr>
        <p:spPr>
          <a:xfrm>
            <a:off x="5855818" y="3307463"/>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Book 101.1</a:t>
            </a:r>
          </a:p>
        </p:txBody>
      </p:sp>
      <p:sp>
        <p:nvSpPr>
          <p:cNvPr id="91" name="Shape 91"/>
          <p:cNvSpPr/>
          <p:nvPr/>
        </p:nvSpPr>
        <p:spPr>
          <a:xfrm>
            <a:off x="7293095" y="3307463"/>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Wee Free Men</a:t>
            </a:r>
          </a:p>
        </p:txBody>
      </p:sp>
      <p:sp>
        <p:nvSpPr>
          <p:cNvPr id="92" name="Shape 92"/>
          <p:cNvSpPr/>
          <p:nvPr/>
        </p:nvSpPr>
        <p:spPr>
          <a:xfrm>
            <a:off x="4418541" y="4085619"/>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Terry Prachett</a:t>
            </a:r>
          </a:p>
        </p:txBody>
      </p:sp>
      <p:sp>
        <p:nvSpPr>
          <p:cNvPr id="93" name="Shape 93"/>
          <p:cNvSpPr/>
          <p:nvPr/>
        </p:nvSpPr>
        <p:spPr>
          <a:xfrm>
            <a:off x="7310008" y="2529306"/>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Author</a:t>
            </a:r>
          </a:p>
        </p:txBody>
      </p:sp>
      <p:sp>
        <p:nvSpPr>
          <p:cNvPr id="94" name="Shape 94"/>
          <p:cNvSpPr/>
          <p:nvPr/>
        </p:nvSpPr>
        <p:spPr>
          <a:xfrm>
            <a:off x="5858404" y="2529306"/>
            <a:ext cx="1376700" cy="620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CD</a:t>
            </a:r>
          </a:p>
        </p:txBody>
      </p:sp>
      <p:sp>
        <p:nvSpPr>
          <p:cNvPr id="95" name="Shape 95"/>
          <p:cNvSpPr txBox="1"/>
          <p:nvPr/>
        </p:nvSpPr>
        <p:spPr>
          <a:xfrm>
            <a:off x="4292700" y="4405975"/>
            <a:ext cx="4394100" cy="1779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en"/>
              <a:t>Library Material: </a:t>
            </a:r>
            <a:r>
              <a:rPr lang="en"/>
              <a:t>An abstract class representing a generic library item that can be checked out. Has an ID and title.</a:t>
            </a:r>
          </a:p>
          <a:p>
            <a:pPr lvl="0" rtl="0">
              <a:spcBef>
                <a:spcPts val="0"/>
              </a:spcBef>
              <a:buNone/>
            </a:pPr>
            <a:r>
              <a:t/>
            </a:r>
            <a:endParaRPr/>
          </a:p>
          <a:p>
            <a:pPr lvl="0">
              <a:spcBef>
                <a:spcPts val="0"/>
              </a:spcBef>
              <a:buNone/>
            </a:pPr>
            <a:r>
              <a:rPr b="1" lang="en">
                <a:solidFill>
                  <a:schemeClr val="dk1"/>
                </a:solidFill>
              </a:rPr>
              <a:t>Book:</a:t>
            </a:r>
            <a:r>
              <a:rPr lang="en">
                <a:solidFill>
                  <a:schemeClr val="dk1"/>
                </a:solidFill>
              </a:rPr>
              <a:t> A class representing a book that can be checked out. Has an author in addition to inherited attributes ID and title.</a:t>
            </a:r>
          </a:p>
        </p:txBody>
      </p:sp>
      <p:sp>
        <p:nvSpPr>
          <p:cNvPr id="96" name="Shape 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88"/>
                                        </p:tgtEl>
                                      </p:cBhvr>
                                    </p:animEffect>
                                    <p:set>
                                      <p:cBhvr>
                                        <p:cTn dur="1" fill="hold">
                                          <p:stCondLst>
                                            <p:cond delay="0"/>
                                          </p:stCondLst>
                                        </p:cTn>
                                        <p:tgtEl>
                                          <p:spTgt spid="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89"/>
                                        </p:tgtEl>
                                      </p:cBhvr>
                                    </p:animEffect>
                                    <p:set>
                                      <p:cBhvr>
                                        <p:cTn dur="1" fill="hold">
                                          <p:stCondLst>
                                            <p:cond delay="0"/>
                                          </p:stCondLst>
                                        </p:cTn>
                                        <p:tgtEl>
                                          <p:spTgt spid="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1"/>
                                        </p:tgtEl>
                                      </p:cBhvr>
                                    </p:animEffect>
                                    <p:set>
                                      <p:cBhvr>
                                        <p:cTn dur="1" fill="hold">
                                          <p:stCondLst>
                                            <p:cond delay="0"/>
                                          </p:stCondLst>
                                        </p:cTn>
                                        <p:tgtEl>
                                          <p:spTgt spid="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0"/>
                                        </p:tgtEl>
                                      </p:cBhvr>
                                    </p:animEffect>
                                    <p:set>
                                      <p:cBhvr>
                                        <p:cTn dur="1" fill="hold">
                                          <p:stCondLst>
                                            <p:cond delay="0"/>
                                          </p:stCondLst>
                                        </p:cTn>
                                        <p:tgtEl>
                                          <p:spTgt spid="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2"/>
                                        </p:tgtEl>
                                      </p:cBhvr>
                                    </p:animEffect>
                                    <p:set>
                                      <p:cBhvr>
                                        <p:cTn dur="1" fill="hold">
                                          <p:stCondLst>
                                            <p:cond delay="0"/>
                                          </p:stCondLst>
                                        </p:cTn>
                                        <p:tgtEl>
                                          <p:spTgt spid="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par>
                                <p:cTn fill="hold" nodeType="withEffect" presetClass="exit" presetID="10" presetSubtype="0">
                                  <p:stCondLst>
                                    <p:cond delay="0"/>
                                  </p:stCondLst>
                                  <p:childTnLst>
                                    <p:animEffect filter="fade" transition="out">
                                      <p:cBhvr>
                                        <p:cTn dur="1"/>
                                        <p:tgtEl>
                                          <p:spTgt spid="86"/>
                                        </p:tgtEl>
                                      </p:cBhvr>
                                    </p:animEffect>
                                    <p:set>
                                      <p:cBhvr>
                                        <p:cTn dur="1" fill="hold">
                                          <p:stCondLst>
                                            <p:cond delay="0"/>
                                          </p:stCondLst>
                                        </p:cTn>
                                        <p:tgtEl>
                                          <p:spTgt spid="8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 Modeling Approach</a:t>
            </a:r>
          </a:p>
        </p:txBody>
      </p:sp>
      <p:sp>
        <p:nvSpPr>
          <p:cNvPr id="102" name="Shape 102"/>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Identify associations and aggregations.</a:t>
            </a:r>
          </a:p>
          <a:p>
            <a:pPr indent="-228600" lvl="0" marL="457200" marR="0" rtl="0" algn="l">
              <a:lnSpc>
                <a:spcPct val="100000"/>
              </a:lnSpc>
              <a:spcBef>
                <a:spcPts val="600"/>
              </a:spcBef>
              <a:spcAft>
                <a:spcPts val="0"/>
              </a:spcAft>
            </a:pPr>
            <a:r>
              <a:rPr lang="en"/>
              <a:t>Identify the attributes and operations of classes.</a:t>
            </a:r>
          </a:p>
          <a:p>
            <a:pPr indent="-228600" lvl="0" marL="457200" marR="0" rtl="0" algn="l">
              <a:lnSpc>
                <a:spcPct val="100000"/>
              </a:lnSpc>
              <a:spcBef>
                <a:spcPts val="600"/>
              </a:spcBef>
              <a:spcAft>
                <a:spcPts val="0"/>
              </a:spcAft>
            </a:pPr>
            <a:r>
              <a:rPr lang="en"/>
              <a:t>Organize and simplify using inheritance.</a:t>
            </a:r>
          </a:p>
        </p:txBody>
      </p:sp>
      <p:sp>
        <p:nvSpPr>
          <p:cNvPr id="103" name="Shape 103"/>
          <p:cNvSpPr/>
          <p:nvPr/>
        </p:nvSpPr>
        <p:spPr>
          <a:xfrm>
            <a:off x="4134050" y="18393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Library</a:t>
            </a:r>
          </a:p>
        </p:txBody>
      </p:sp>
      <p:sp>
        <p:nvSpPr>
          <p:cNvPr id="104" name="Shape 104"/>
          <p:cNvSpPr/>
          <p:nvPr/>
        </p:nvSpPr>
        <p:spPr>
          <a:xfrm>
            <a:off x="5651625" y="18393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Book</a:t>
            </a:r>
          </a:p>
        </p:txBody>
      </p:sp>
      <p:sp>
        <p:nvSpPr>
          <p:cNvPr id="105" name="Shape 105"/>
          <p:cNvSpPr/>
          <p:nvPr/>
        </p:nvSpPr>
        <p:spPr>
          <a:xfrm>
            <a:off x="7169200" y="18393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Video</a:t>
            </a:r>
          </a:p>
        </p:txBody>
      </p:sp>
      <p:sp>
        <p:nvSpPr>
          <p:cNvPr id="106" name="Shape 106"/>
          <p:cNvSpPr/>
          <p:nvPr/>
        </p:nvSpPr>
        <p:spPr>
          <a:xfrm>
            <a:off x="4121675" y="26644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Library Material</a:t>
            </a:r>
          </a:p>
        </p:txBody>
      </p:sp>
      <p:sp>
        <p:nvSpPr>
          <p:cNvPr id="107" name="Shape 107"/>
          <p:cNvSpPr/>
          <p:nvPr/>
        </p:nvSpPr>
        <p:spPr>
          <a:xfrm>
            <a:off x="7169200" y="26644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Author</a:t>
            </a:r>
          </a:p>
        </p:txBody>
      </p:sp>
      <p:sp>
        <p:nvSpPr>
          <p:cNvPr id="108" name="Shape 108"/>
          <p:cNvSpPr/>
          <p:nvPr/>
        </p:nvSpPr>
        <p:spPr>
          <a:xfrm>
            <a:off x="5645437" y="26644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CD</a:t>
            </a:r>
          </a:p>
        </p:txBody>
      </p:sp>
      <p:sp>
        <p:nvSpPr>
          <p:cNvPr id="109" name="Shape 109"/>
          <p:cNvSpPr/>
          <p:nvPr/>
        </p:nvSpPr>
        <p:spPr>
          <a:xfrm>
            <a:off x="6240825" y="239040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Library Material</a:t>
            </a:r>
          </a:p>
        </p:txBody>
      </p:sp>
      <p:cxnSp>
        <p:nvCxnSpPr>
          <p:cNvPr id="110" name="Shape 110"/>
          <p:cNvCxnSpPr>
            <a:stCxn id="109" idx="0"/>
            <a:endCxn id="103" idx="3"/>
          </p:cNvCxnSpPr>
          <p:nvPr/>
        </p:nvCxnSpPr>
        <p:spPr>
          <a:xfrm rot="10800000">
            <a:off x="5585175" y="2168100"/>
            <a:ext cx="1381200" cy="222300"/>
          </a:xfrm>
          <a:prstGeom prst="straightConnector1">
            <a:avLst/>
          </a:prstGeom>
          <a:noFill/>
          <a:ln cap="flat" cmpd="sng" w="28575">
            <a:solidFill>
              <a:schemeClr val="dk2"/>
            </a:solidFill>
            <a:prstDash val="solid"/>
            <a:round/>
            <a:headEnd len="lg" w="lg" type="none"/>
            <a:tailEnd len="lg" w="lg" type="none"/>
          </a:ln>
        </p:spPr>
      </p:cxnSp>
      <p:sp>
        <p:nvSpPr>
          <p:cNvPr id="111" name="Shape 111"/>
          <p:cNvSpPr txBox="1"/>
          <p:nvPr/>
        </p:nvSpPr>
        <p:spPr>
          <a:xfrm>
            <a:off x="5648900" y="1857837"/>
            <a:ext cx="317700" cy="271500"/>
          </a:xfrm>
          <a:prstGeom prst="rect">
            <a:avLst/>
          </a:prstGeom>
          <a:noFill/>
          <a:ln>
            <a:noFill/>
          </a:ln>
        </p:spPr>
        <p:txBody>
          <a:bodyPr anchorCtr="0" anchor="t" bIns="91425" lIns="91425" rIns="91425" tIns="91425">
            <a:noAutofit/>
          </a:bodyPr>
          <a:lstStyle/>
          <a:p>
            <a:pPr lvl="0">
              <a:spcBef>
                <a:spcPts val="0"/>
              </a:spcBef>
              <a:buNone/>
            </a:pPr>
            <a:r>
              <a:rPr lang="en"/>
              <a:t>1</a:t>
            </a:r>
          </a:p>
        </p:txBody>
      </p:sp>
      <p:sp>
        <p:nvSpPr>
          <p:cNvPr id="112" name="Shape 112"/>
          <p:cNvSpPr txBox="1"/>
          <p:nvPr/>
        </p:nvSpPr>
        <p:spPr>
          <a:xfrm>
            <a:off x="6783525" y="2032350"/>
            <a:ext cx="594900" cy="271500"/>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113" name="Shape 113"/>
          <p:cNvSpPr/>
          <p:nvPr/>
        </p:nvSpPr>
        <p:spPr>
          <a:xfrm>
            <a:off x="4234537" y="3209162"/>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Book</a:t>
            </a:r>
          </a:p>
        </p:txBody>
      </p:sp>
      <p:sp>
        <p:nvSpPr>
          <p:cNvPr id="114" name="Shape 114"/>
          <p:cNvSpPr/>
          <p:nvPr/>
        </p:nvSpPr>
        <p:spPr>
          <a:xfrm>
            <a:off x="5735112" y="32091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CD</a:t>
            </a:r>
          </a:p>
        </p:txBody>
      </p:sp>
      <p:sp>
        <p:nvSpPr>
          <p:cNvPr id="115" name="Shape 115"/>
          <p:cNvSpPr/>
          <p:nvPr/>
        </p:nvSpPr>
        <p:spPr>
          <a:xfrm>
            <a:off x="7235675" y="3209162"/>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Video</a:t>
            </a:r>
          </a:p>
        </p:txBody>
      </p:sp>
      <p:cxnSp>
        <p:nvCxnSpPr>
          <p:cNvPr id="116" name="Shape 116"/>
          <p:cNvCxnSpPr>
            <a:stCxn id="115" idx="0"/>
            <a:endCxn id="109" idx="3"/>
          </p:cNvCxnSpPr>
          <p:nvPr/>
        </p:nvCxnSpPr>
        <p:spPr>
          <a:xfrm rot="10800000">
            <a:off x="7691825" y="2719262"/>
            <a:ext cx="269400" cy="489900"/>
          </a:xfrm>
          <a:prstGeom prst="straightConnector1">
            <a:avLst/>
          </a:prstGeom>
          <a:noFill/>
          <a:ln cap="flat" cmpd="sng" w="19050">
            <a:solidFill>
              <a:schemeClr val="dk2"/>
            </a:solidFill>
            <a:prstDash val="solid"/>
            <a:round/>
            <a:headEnd len="lg" w="lg" type="none"/>
            <a:tailEnd len="lg" w="lg" type="triangle"/>
          </a:ln>
        </p:spPr>
      </p:cxnSp>
      <p:cxnSp>
        <p:nvCxnSpPr>
          <p:cNvPr id="117" name="Shape 117"/>
          <p:cNvCxnSpPr>
            <a:stCxn id="114" idx="0"/>
            <a:endCxn id="109" idx="2"/>
          </p:cNvCxnSpPr>
          <p:nvPr/>
        </p:nvCxnSpPr>
        <p:spPr>
          <a:xfrm flipH="1" rot="10800000">
            <a:off x="6460662" y="3048075"/>
            <a:ext cx="505800" cy="161100"/>
          </a:xfrm>
          <a:prstGeom prst="straightConnector1">
            <a:avLst/>
          </a:prstGeom>
          <a:noFill/>
          <a:ln cap="flat" cmpd="sng" w="19050">
            <a:solidFill>
              <a:schemeClr val="dk2"/>
            </a:solidFill>
            <a:prstDash val="solid"/>
            <a:round/>
            <a:headEnd len="lg" w="lg" type="none"/>
            <a:tailEnd len="lg" w="lg" type="triangle"/>
          </a:ln>
        </p:spPr>
      </p:cxnSp>
      <p:cxnSp>
        <p:nvCxnSpPr>
          <p:cNvPr id="118" name="Shape 118"/>
          <p:cNvCxnSpPr>
            <a:stCxn id="113" idx="0"/>
            <a:endCxn id="109" idx="1"/>
          </p:cNvCxnSpPr>
          <p:nvPr/>
        </p:nvCxnSpPr>
        <p:spPr>
          <a:xfrm flipH="1" rot="10800000">
            <a:off x="4960087" y="2719262"/>
            <a:ext cx="1280700" cy="489900"/>
          </a:xfrm>
          <a:prstGeom prst="straightConnector1">
            <a:avLst/>
          </a:prstGeom>
          <a:noFill/>
          <a:ln cap="flat" cmpd="sng" w="19050">
            <a:solidFill>
              <a:schemeClr val="dk2"/>
            </a:solidFill>
            <a:prstDash val="solid"/>
            <a:round/>
            <a:headEnd len="lg" w="lg" type="none"/>
            <a:tailEnd len="lg" w="lg" type="triangle"/>
          </a:ln>
        </p:spPr>
      </p:cxnSp>
      <p:sp>
        <p:nvSpPr>
          <p:cNvPr id="119" name="Shape 119"/>
          <p:cNvSpPr/>
          <p:nvPr/>
        </p:nvSpPr>
        <p:spPr>
          <a:xfrm>
            <a:off x="4234550" y="4498987"/>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Author</a:t>
            </a:r>
          </a:p>
        </p:txBody>
      </p:sp>
      <p:sp>
        <p:nvSpPr>
          <p:cNvPr id="120" name="Shape 120"/>
          <p:cNvSpPr/>
          <p:nvPr/>
        </p:nvSpPr>
        <p:spPr>
          <a:xfrm>
            <a:off x="5735112" y="4487237"/>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Performer</a:t>
            </a:r>
          </a:p>
        </p:txBody>
      </p:sp>
      <p:sp>
        <p:nvSpPr>
          <p:cNvPr id="121" name="Shape 121"/>
          <p:cNvSpPr/>
          <p:nvPr/>
        </p:nvSpPr>
        <p:spPr>
          <a:xfrm>
            <a:off x="7235700" y="4487250"/>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Director</a:t>
            </a:r>
          </a:p>
        </p:txBody>
      </p:sp>
      <p:sp>
        <p:nvSpPr>
          <p:cNvPr id="122" name="Shape 122"/>
          <p:cNvSpPr/>
          <p:nvPr/>
        </p:nvSpPr>
        <p:spPr>
          <a:xfrm>
            <a:off x="5735125" y="5671175"/>
            <a:ext cx="1451100" cy="65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Creator</a:t>
            </a:r>
          </a:p>
        </p:txBody>
      </p:sp>
      <p:cxnSp>
        <p:nvCxnSpPr>
          <p:cNvPr id="123" name="Shape 123"/>
          <p:cNvCxnSpPr>
            <a:stCxn id="119" idx="2"/>
            <a:endCxn id="122" idx="0"/>
          </p:cNvCxnSpPr>
          <p:nvPr/>
        </p:nvCxnSpPr>
        <p:spPr>
          <a:xfrm>
            <a:off x="4960100" y="5156587"/>
            <a:ext cx="1500600" cy="514500"/>
          </a:xfrm>
          <a:prstGeom prst="straightConnector1">
            <a:avLst/>
          </a:prstGeom>
          <a:noFill/>
          <a:ln cap="flat" cmpd="sng" w="19050">
            <a:solidFill>
              <a:schemeClr val="dk2"/>
            </a:solidFill>
            <a:prstDash val="solid"/>
            <a:round/>
            <a:headEnd len="lg" w="lg" type="none"/>
            <a:tailEnd len="lg" w="lg" type="triangle"/>
          </a:ln>
        </p:spPr>
      </p:cxnSp>
      <p:cxnSp>
        <p:nvCxnSpPr>
          <p:cNvPr id="124" name="Shape 124"/>
          <p:cNvCxnSpPr>
            <a:stCxn id="120" idx="2"/>
            <a:endCxn id="122" idx="0"/>
          </p:cNvCxnSpPr>
          <p:nvPr/>
        </p:nvCxnSpPr>
        <p:spPr>
          <a:xfrm>
            <a:off x="6460662" y="5144837"/>
            <a:ext cx="0" cy="526200"/>
          </a:xfrm>
          <a:prstGeom prst="straightConnector1">
            <a:avLst/>
          </a:prstGeom>
          <a:noFill/>
          <a:ln cap="flat" cmpd="sng" w="19050">
            <a:solidFill>
              <a:schemeClr val="dk2"/>
            </a:solidFill>
            <a:prstDash val="solid"/>
            <a:round/>
            <a:headEnd len="lg" w="lg" type="none"/>
            <a:tailEnd len="lg" w="lg" type="triangle"/>
          </a:ln>
        </p:spPr>
      </p:cxnSp>
      <p:cxnSp>
        <p:nvCxnSpPr>
          <p:cNvPr id="125" name="Shape 125"/>
          <p:cNvCxnSpPr>
            <a:stCxn id="121" idx="2"/>
            <a:endCxn id="122" idx="0"/>
          </p:cNvCxnSpPr>
          <p:nvPr/>
        </p:nvCxnSpPr>
        <p:spPr>
          <a:xfrm flipH="1">
            <a:off x="6460650" y="5144850"/>
            <a:ext cx="1500600" cy="526200"/>
          </a:xfrm>
          <a:prstGeom prst="straightConnector1">
            <a:avLst/>
          </a:prstGeom>
          <a:noFill/>
          <a:ln cap="flat" cmpd="sng" w="19050">
            <a:solidFill>
              <a:schemeClr val="dk2"/>
            </a:solidFill>
            <a:prstDash val="solid"/>
            <a:round/>
            <a:headEnd len="lg" w="lg" type="none"/>
            <a:tailEnd len="lg" w="lg" type="triangle"/>
          </a:ln>
        </p:spPr>
      </p:cxnSp>
      <p:cxnSp>
        <p:nvCxnSpPr>
          <p:cNvPr id="126" name="Shape 126"/>
          <p:cNvCxnSpPr>
            <a:stCxn id="119" idx="0"/>
            <a:endCxn id="113" idx="2"/>
          </p:cNvCxnSpPr>
          <p:nvPr/>
        </p:nvCxnSpPr>
        <p:spPr>
          <a:xfrm rot="10800000">
            <a:off x="4960100" y="3866887"/>
            <a:ext cx="0" cy="632100"/>
          </a:xfrm>
          <a:prstGeom prst="straightConnector1">
            <a:avLst/>
          </a:prstGeom>
          <a:noFill/>
          <a:ln cap="flat" cmpd="sng" w="19050">
            <a:solidFill>
              <a:schemeClr val="dk2"/>
            </a:solidFill>
            <a:prstDash val="solid"/>
            <a:round/>
            <a:headEnd len="lg" w="lg" type="none"/>
            <a:tailEnd len="lg" w="lg" type="diamond"/>
          </a:ln>
        </p:spPr>
      </p:cxnSp>
      <p:cxnSp>
        <p:nvCxnSpPr>
          <p:cNvPr id="127" name="Shape 127"/>
          <p:cNvCxnSpPr>
            <a:stCxn id="120" idx="0"/>
            <a:endCxn id="114" idx="2"/>
          </p:cNvCxnSpPr>
          <p:nvPr/>
        </p:nvCxnSpPr>
        <p:spPr>
          <a:xfrm rot="10800000">
            <a:off x="6460662" y="3866837"/>
            <a:ext cx="0" cy="620400"/>
          </a:xfrm>
          <a:prstGeom prst="straightConnector1">
            <a:avLst/>
          </a:prstGeom>
          <a:noFill/>
          <a:ln cap="flat" cmpd="sng" w="19050">
            <a:solidFill>
              <a:schemeClr val="dk2"/>
            </a:solidFill>
            <a:prstDash val="solid"/>
            <a:round/>
            <a:headEnd len="lg" w="lg" type="none"/>
            <a:tailEnd len="lg" w="lg" type="diamond"/>
          </a:ln>
        </p:spPr>
      </p:cxnSp>
      <p:cxnSp>
        <p:nvCxnSpPr>
          <p:cNvPr id="128" name="Shape 128"/>
          <p:cNvCxnSpPr>
            <a:stCxn id="121" idx="0"/>
            <a:endCxn id="115" idx="2"/>
          </p:cNvCxnSpPr>
          <p:nvPr/>
        </p:nvCxnSpPr>
        <p:spPr>
          <a:xfrm rot="10800000">
            <a:off x="7961250" y="3866850"/>
            <a:ext cx="0" cy="620400"/>
          </a:xfrm>
          <a:prstGeom prst="straightConnector1">
            <a:avLst/>
          </a:prstGeom>
          <a:noFill/>
          <a:ln cap="flat" cmpd="sng" w="19050">
            <a:solidFill>
              <a:schemeClr val="dk2"/>
            </a:solidFill>
            <a:prstDash val="solid"/>
            <a:round/>
            <a:headEnd len="lg" w="lg" type="none"/>
            <a:tailEnd len="lg" w="lg" type="diamond"/>
          </a:ln>
        </p:spPr>
      </p:cxnSp>
      <p:sp>
        <p:nvSpPr>
          <p:cNvPr id="129" name="Shape 129"/>
          <p:cNvSpPr txBox="1"/>
          <p:nvPr/>
        </p:nvSpPr>
        <p:spPr>
          <a:xfrm>
            <a:off x="4968037" y="4171575"/>
            <a:ext cx="594900" cy="2715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30" name="Shape 130"/>
          <p:cNvSpPr txBox="1"/>
          <p:nvPr/>
        </p:nvSpPr>
        <p:spPr>
          <a:xfrm>
            <a:off x="4968025" y="3900075"/>
            <a:ext cx="594900" cy="2715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31" name="Shape 131"/>
          <p:cNvSpPr txBox="1"/>
          <p:nvPr/>
        </p:nvSpPr>
        <p:spPr>
          <a:xfrm>
            <a:off x="6507825" y="4171575"/>
            <a:ext cx="594900" cy="2715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32" name="Shape 132"/>
          <p:cNvSpPr txBox="1"/>
          <p:nvPr/>
        </p:nvSpPr>
        <p:spPr>
          <a:xfrm>
            <a:off x="7961250" y="4171562"/>
            <a:ext cx="594900" cy="2715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33" name="Shape 133"/>
          <p:cNvSpPr txBox="1"/>
          <p:nvPr/>
        </p:nvSpPr>
        <p:spPr>
          <a:xfrm>
            <a:off x="6507812" y="3883412"/>
            <a:ext cx="594900" cy="2715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34" name="Shape 134"/>
          <p:cNvSpPr txBox="1"/>
          <p:nvPr/>
        </p:nvSpPr>
        <p:spPr>
          <a:xfrm>
            <a:off x="7961250" y="3883425"/>
            <a:ext cx="594900" cy="2715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35" name="Shape 1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6"/>
                                        </p:tgtEl>
                                      </p:cBhvr>
                                    </p:animEffect>
                                    <p:set>
                                      <p:cBhvr>
                                        <p:cTn dur="1" fill="hold">
                                          <p:stCondLst>
                                            <p:cond delay="0"/>
                                          </p:stCondLst>
                                        </p:cTn>
                                        <p:tgtEl>
                                          <p:spTgt spid="1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4"/>
                                        </p:tgtEl>
                                      </p:cBhvr>
                                    </p:animEffect>
                                    <p:set>
                                      <p:cBhvr>
                                        <p:cTn dur="1" fill="hold">
                                          <p:stCondLst>
                                            <p:cond delay="0"/>
                                          </p:stCondLst>
                                        </p:cTn>
                                        <p:tgtEl>
                                          <p:spTgt spid="1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5"/>
                                        </p:tgtEl>
                                      </p:cBhvr>
                                    </p:animEffect>
                                    <p:set>
                                      <p:cBhvr>
                                        <p:cTn dur="1" fill="hold">
                                          <p:stCondLst>
                                            <p:cond delay="0"/>
                                          </p:stCondLst>
                                        </p:cTn>
                                        <p:tgtEl>
                                          <p:spTgt spid="1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8"/>
                                        </p:tgtEl>
                                      </p:cBhvr>
                                    </p:animEffect>
                                    <p:set>
                                      <p:cBhvr>
                                        <p:cTn dur="1" fill="hold">
                                          <p:stCondLst>
                                            <p:cond delay="0"/>
                                          </p:stCondLst>
                                        </p:cTn>
                                        <p:tgtEl>
                                          <p:spTgt spid="1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7"/>
                                        </p:tgtEl>
                                      </p:cBhvr>
                                    </p:animEffect>
                                    <p:set>
                                      <p:cBhvr>
                                        <p:cTn dur="1" fill="hold">
                                          <p:stCondLst>
                                            <p:cond delay="0"/>
                                          </p:stCondLst>
                                        </p:cTn>
                                        <p:tgtEl>
                                          <p:spTgt spid="1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Define Attributes and Operations</a:t>
            </a:r>
          </a:p>
        </p:txBody>
      </p:sp>
      <p:sp>
        <p:nvSpPr>
          <p:cNvPr id="141" name="Shape 14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What are the </a:t>
            </a:r>
            <a:r>
              <a:rPr i="1" lang="en"/>
              <a:t>responsibilities </a:t>
            </a:r>
            <a:r>
              <a:rPr lang="en"/>
              <a:t>of the class?</a:t>
            </a:r>
          </a:p>
          <a:p>
            <a:pPr indent="-228600" lvl="1" marL="914400" marR="0" rtl="0" algn="l">
              <a:lnSpc>
                <a:spcPct val="100000"/>
              </a:lnSpc>
              <a:spcBef>
                <a:spcPts val="600"/>
              </a:spcBef>
              <a:spcAft>
                <a:spcPts val="0"/>
              </a:spcAft>
            </a:pPr>
            <a:r>
              <a:rPr lang="en"/>
              <a:t>Use tools such as data dictionaries to define responsibilities of a class - what services must they perform or allow others to perform.</a:t>
            </a:r>
          </a:p>
          <a:p>
            <a:pPr indent="-228600" lvl="1" marL="914400" marR="0" rtl="0" algn="l">
              <a:lnSpc>
                <a:spcPct val="100000"/>
              </a:lnSpc>
              <a:spcBef>
                <a:spcPts val="600"/>
              </a:spcBef>
              <a:spcAft>
                <a:spcPts val="0"/>
              </a:spcAft>
            </a:pPr>
            <a:r>
              <a:rPr lang="en"/>
              <a:t>Classes were nouns, now look for </a:t>
            </a:r>
            <a:r>
              <a:rPr b="1" lang="en"/>
              <a:t>verbs</a:t>
            </a:r>
            <a:r>
              <a:rPr lang="en"/>
              <a:t>.</a:t>
            </a:r>
          </a:p>
          <a:p>
            <a:pPr indent="-228600" lvl="0" marL="457200" marR="0" rtl="0" algn="l">
              <a:lnSpc>
                <a:spcPct val="100000"/>
              </a:lnSpc>
              <a:spcBef>
                <a:spcPts val="600"/>
              </a:spcBef>
              <a:spcAft>
                <a:spcPts val="0"/>
              </a:spcAft>
            </a:pPr>
            <a:r>
              <a:rPr lang="en"/>
              <a:t>General guidelines:</a:t>
            </a:r>
          </a:p>
          <a:p>
            <a:pPr indent="-228600" lvl="1" marL="914400" marR="0" rtl="0" algn="l">
              <a:lnSpc>
                <a:spcPct val="100000"/>
              </a:lnSpc>
              <a:spcBef>
                <a:spcPts val="600"/>
              </a:spcBef>
              <a:spcAft>
                <a:spcPts val="0"/>
              </a:spcAft>
            </a:pPr>
            <a:r>
              <a:rPr lang="en"/>
              <a:t>Responsibilities should be evenly distributed between classes.</a:t>
            </a:r>
          </a:p>
          <a:p>
            <a:pPr indent="-228600" lvl="1" marL="914400" marR="0" rtl="0" algn="l">
              <a:lnSpc>
                <a:spcPct val="100000"/>
              </a:lnSpc>
              <a:spcBef>
                <a:spcPts val="600"/>
              </a:spcBef>
              <a:spcAft>
                <a:spcPts val="0"/>
              </a:spcAft>
            </a:pPr>
            <a:r>
              <a:rPr lang="en"/>
              <a:t>Information related to a responsibility should be stored in the class responsible for that service. </a:t>
            </a:r>
          </a:p>
          <a:p>
            <a:pPr indent="-228600" lvl="2" marL="1371600" marR="0" rtl="0" algn="l">
              <a:lnSpc>
                <a:spcPct val="100000"/>
              </a:lnSpc>
              <a:spcBef>
                <a:spcPts val="600"/>
              </a:spcBef>
              <a:spcAft>
                <a:spcPts val="0"/>
              </a:spcAft>
            </a:pPr>
            <a:r>
              <a:rPr lang="en"/>
              <a:t>Those are the attributes.</a:t>
            </a:r>
          </a:p>
          <a:p>
            <a:pPr lvl="0" marR="0" rtl="0" algn="l">
              <a:lnSpc>
                <a:spcPct val="100000"/>
              </a:lnSpc>
              <a:spcBef>
                <a:spcPts val="600"/>
              </a:spcBef>
              <a:spcAft>
                <a:spcPts val="0"/>
              </a:spcAft>
              <a:buNone/>
            </a:pPr>
            <a:r>
              <a:t/>
            </a:r>
            <a:endParaRPr/>
          </a:p>
        </p:txBody>
      </p:sp>
      <p:sp>
        <p:nvSpPr>
          <p:cNvPr id="142" name="Shape 1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 Associations</a:t>
            </a:r>
          </a:p>
        </p:txBody>
      </p:sp>
      <p:sp>
        <p:nvSpPr>
          <p:cNvPr id="148" name="Shape 14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Classes fulfill responsibilities in two ways:</a:t>
            </a:r>
          </a:p>
          <a:p>
            <a:pPr indent="-228600" lvl="0" marL="457200" marR="0" rtl="0" algn="l">
              <a:lnSpc>
                <a:spcPct val="100000"/>
              </a:lnSpc>
              <a:spcBef>
                <a:spcPts val="600"/>
              </a:spcBef>
              <a:spcAft>
                <a:spcPts val="0"/>
              </a:spcAft>
            </a:pPr>
            <a:r>
              <a:rPr lang="en"/>
              <a:t>It can use its own methods to modify its own attributes.</a:t>
            </a:r>
          </a:p>
          <a:p>
            <a:pPr indent="-228600" lvl="0" marL="457200" marR="0" rtl="0" algn="l">
              <a:lnSpc>
                <a:spcPct val="100000"/>
              </a:lnSpc>
              <a:spcBef>
                <a:spcPts val="600"/>
              </a:spcBef>
              <a:spcAft>
                <a:spcPts val="0"/>
              </a:spcAft>
            </a:pPr>
            <a:r>
              <a:rPr lang="en"/>
              <a:t>It can collaborate with other classes.</a:t>
            </a:r>
          </a:p>
          <a:p>
            <a:pPr lvl="0" marR="0" rtl="0" algn="l">
              <a:lnSpc>
                <a:spcPct val="100000"/>
              </a:lnSpc>
              <a:spcBef>
                <a:spcPts val="600"/>
              </a:spcBef>
              <a:spcAft>
                <a:spcPts val="0"/>
              </a:spcAft>
              <a:buNone/>
            </a:pPr>
            <a:r>
              <a:rPr lang="en"/>
              <a:t>If a class cannot fulfill its responsibilities alone, identify and document the associations.</a:t>
            </a:r>
          </a:p>
          <a:p>
            <a:pPr indent="-228600" lvl="0" marL="457200" marR="0" rtl="0" algn="l">
              <a:lnSpc>
                <a:spcPct val="100000"/>
              </a:lnSpc>
              <a:spcBef>
                <a:spcPts val="600"/>
              </a:spcBef>
              <a:spcAft>
                <a:spcPts val="0"/>
              </a:spcAft>
            </a:pPr>
            <a:r>
              <a:rPr lang="en"/>
              <a:t>is-part-of (aggregation)</a:t>
            </a:r>
          </a:p>
          <a:p>
            <a:pPr indent="-228600" lvl="0" marL="457200" marR="0" rtl="0" algn="l">
              <a:lnSpc>
                <a:spcPct val="100000"/>
              </a:lnSpc>
              <a:spcBef>
                <a:spcPts val="600"/>
              </a:spcBef>
              <a:spcAft>
                <a:spcPts val="0"/>
              </a:spcAft>
            </a:pPr>
            <a:r>
              <a:rPr lang="en"/>
              <a:t>has-knowledge-of (association)</a:t>
            </a:r>
          </a:p>
          <a:p>
            <a:pPr indent="-228600" lvl="0" marL="457200" marR="0" rtl="0" algn="l">
              <a:lnSpc>
                <a:spcPct val="100000"/>
              </a:lnSpc>
              <a:spcBef>
                <a:spcPts val="600"/>
              </a:spcBef>
              <a:spcAft>
                <a:spcPts val="0"/>
              </a:spcAft>
            </a:pPr>
            <a:r>
              <a:rPr lang="en"/>
              <a:t>depends-upon (association)</a:t>
            </a:r>
          </a:p>
          <a:p>
            <a:pPr lvl="0" marR="0" rtl="0" algn="l">
              <a:lnSpc>
                <a:spcPct val="100000"/>
              </a:lnSpc>
              <a:spcBef>
                <a:spcPts val="600"/>
              </a:spcBef>
              <a:spcAft>
                <a:spcPts val="0"/>
              </a:spcAft>
              <a:buNone/>
            </a:pPr>
            <a:r>
              <a:t/>
            </a:r>
            <a:endParaRPr/>
          </a:p>
        </p:txBody>
      </p:sp>
      <p:sp>
        <p:nvSpPr>
          <p:cNvPr id="149" name="Shape 1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 Modeling Approach</a:t>
            </a:r>
          </a:p>
        </p:txBody>
      </p:sp>
      <p:sp>
        <p:nvSpPr>
          <p:cNvPr id="155" name="Shape 155"/>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sz="2800"/>
              <a:t>Iterate and refine the model</a:t>
            </a:r>
            <a:r>
              <a:rPr lang="en"/>
              <a:t>.</a:t>
            </a:r>
          </a:p>
          <a:p>
            <a:pPr indent="-228600" lvl="1" marL="914400" marR="0" rtl="0" algn="l">
              <a:lnSpc>
                <a:spcPct val="100000"/>
              </a:lnSpc>
              <a:spcBef>
                <a:spcPts val="600"/>
              </a:spcBef>
              <a:spcAft>
                <a:spcPts val="0"/>
              </a:spcAft>
            </a:pPr>
            <a:r>
              <a:rPr lang="en"/>
              <a:t>You will almost always go through multiple iterations of a design.</a:t>
            </a:r>
          </a:p>
          <a:p>
            <a:pPr indent="-406400" lvl="0" marL="457200" marR="0" rtl="0" algn="l">
              <a:lnSpc>
                <a:spcPct val="100000"/>
              </a:lnSpc>
              <a:spcBef>
                <a:spcPts val="600"/>
              </a:spcBef>
              <a:spcAft>
                <a:spcPts val="0"/>
              </a:spcAft>
              <a:buSzPct val="100000"/>
            </a:pPr>
            <a:r>
              <a:rPr lang="en" sz="2800"/>
              <a:t>Group classes into subsystems.</a:t>
            </a:r>
          </a:p>
          <a:p>
            <a:pPr indent="-228600" lvl="1" marL="914400" marR="0" rtl="0" algn="l">
              <a:lnSpc>
                <a:spcPct val="100000"/>
              </a:lnSpc>
              <a:spcBef>
                <a:spcPts val="600"/>
              </a:spcBef>
              <a:spcAft>
                <a:spcPts val="0"/>
              </a:spcAft>
            </a:pPr>
            <a:r>
              <a:rPr lang="en"/>
              <a:t>Which classes can combine to form an independent grouping?</a:t>
            </a:r>
          </a:p>
        </p:txBody>
      </p:sp>
      <p:sp>
        <p:nvSpPr>
          <p:cNvPr id="156" name="Shape 156"/>
          <p:cNvSpPr/>
          <p:nvPr/>
        </p:nvSpPr>
        <p:spPr>
          <a:xfrm>
            <a:off x="4365050" y="1839324"/>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Library</a:t>
            </a:r>
          </a:p>
        </p:txBody>
      </p:sp>
      <p:sp>
        <p:nvSpPr>
          <p:cNvPr id="157" name="Shape 157"/>
          <p:cNvSpPr/>
          <p:nvPr/>
        </p:nvSpPr>
        <p:spPr>
          <a:xfrm>
            <a:off x="6364930" y="2359146"/>
            <a:ext cx="1377599"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Library Material</a:t>
            </a:r>
          </a:p>
        </p:txBody>
      </p:sp>
      <p:cxnSp>
        <p:nvCxnSpPr>
          <p:cNvPr id="158" name="Shape 158"/>
          <p:cNvCxnSpPr>
            <a:stCxn id="157" idx="0"/>
            <a:endCxn id="156" idx="3"/>
          </p:cNvCxnSpPr>
          <p:nvPr/>
        </p:nvCxnSpPr>
        <p:spPr>
          <a:xfrm rot="10800000">
            <a:off x="5742730" y="2149446"/>
            <a:ext cx="1311000" cy="209700"/>
          </a:xfrm>
          <a:prstGeom prst="straightConnector1">
            <a:avLst/>
          </a:prstGeom>
          <a:noFill/>
          <a:ln cap="flat" cmpd="sng" w="28575">
            <a:solidFill>
              <a:schemeClr val="dk2"/>
            </a:solidFill>
            <a:prstDash val="solid"/>
            <a:round/>
            <a:headEnd len="lg" w="lg" type="none"/>
            <a:tailEnd len="lg" w="lg" type="none"/>
          </a:ln>
        </p:spPr>
      </p:cxnSp>
      <p:sp>
        <p:nvSpPr>
          <p:cNvPr id="159" name="Shape 159"/>
          <p:cNvSpPr txBox="1"/>
          <p:nvPr/>
        </p:nvSpPr>
        <p:spPr>
          <a:xfrm>
            <a:off x="5803038" y="1856809"/>
            <a:ext cx="301500" cy="2562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60" name="Shape 160"/>
          <p:cNvSpPr txBox="1"/>
          <p:nvPr/>
        </p:nvSpPr>
        <p:spPr>
          <a:xfrm>
            <a:off x="6880094" y="2021417"/>
            <a:ext cx="564600" cy="256200"/>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161" name="Shape 161"/>
          <p:cNvSpPr/>
          <p:nvPr/>
        </p:nvSpPr>
        <p:spPr>
          <a:xfrm>
            <a:off x="4460438" y="3131440"/>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Book</a:t>
            </a:r>
          </a:p>
        </p:txBody>
      </p:sp>
      <p:sp>
        <p:nvSpPr>
          <p:cNvPr id="162" name="Shape 162"/>
          <p:cNvSpPr/>
          <p:nvPr/>
        </p:nvSpPr>
        <p:spPr>
          <a:xfrm>
            <a:off x="5884876" y="3131452"/>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CD</a:t>
            </a:r>
          </a:p>
        </p:txBody>
      </p:sp>
      <p:sp>
        <p:nvSpPr>
          <p:cNvPr id="163" name="Shape 163"/>
          <p:cNvSpPr/>
          <p:nvPr/>
        </p:nvSpPr>
        <p:spPr>
          <a:xfrm>
            <a:off x="7309303" y="3131440"/>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Video</a:t>
            </a:r>
          </a:p>
        </p:txBody>
      </p:sp>
      <p:cxnSp>
        <p:nvCxnSpPr>
          <p:cNvPr id="164" name="Shape 164"/>
          <p:cNvCxnSpPr>
            <a:stCxn id="163" idx="0"/>
            <a:endCxn id="157" idx="3"/>
          </p:cNvCxnSpPr>
          <p:nvPr/>
        </p:nvCxnSpPr>
        <p:spPr>
          <a:xfrm rot="10800000">
            <a:off x="7742503" y="2669440"/>
            <a:ext cx="255600" cy="462000"/>
          </a:xfrm>
          <a:prstGeom prst="straightConnector1">
            <a:avLst/>
          </a:prstGeom>
          <a:noFill/>
          <a:ln cap="flat" cmpd="sng" w="19050">
            <a:solidFill>
              <a:schemeClr val="dk2"/>
            </a:solidFill>
            <a:prstDash val="solid"/>
            <a:round/>
            <a:headEnd len="lg" w="lg" type="none"/>
            <a:tailEnd len="lg" w="lg" type="triangle"/>
          </a:ln>
        </p:spPr>
      </p:cxnSp>
      <p:cxnSp>
        <p:nvCxnSpPr>
          <p:cNvPr id="165" name="Shape 165"/>
          <p:cNvCxnSpPr>
            <a:stCxn id="162" idx="0"/>
            <a:endCxn id="157" idx="2"/>
          </p:cNvCxnSpPr>
          <p:nvPr/>
        </p:nvCxnSpPr>
        <p:spPr>
          <a:xfrm flipH="1" rot="10800000">
            <a:off x="6573676" y="2979652"/>
            <a:ext cx="480000" cy="151800"/>
          </a:xfrm>
          <a:prstGeom prst="straightConnector1">
            <a:avLst/>
          </a:prstGeom>
          <a:noFill/>
          <a:ln cap="flat" cmpd="sng" w="19050">
            <a:solidFill>
              <a:schemeClr val="dk2"/>
            </a:solidFill>
            <a:prstDash val="solid"/>
            <a:round/>
            <a:headEnd len="lg" w="lg" type="none"/>
            <a:tailEnd len="lg" w="lg" type="triangle"/>
          </a:ln>
        </p:spPr>
      </p:cxnSp>
      <p:cxnSp>
        <p:nvCxnSpPr>
          <p:cNvPr id="166" name="Shape 166"/>
          <p:cNvCxnSpPr>
            <a:stCxn id="161" idx="0"/>
            <a:endCxn id="157" idx="1"/>
          </p:cNvCxnSpPr>
          <p:nvPr/>
        </p:nvCxnSpPr>
        <p:spPr>
          <a:xfrm flipH="1" rot="10800000">
            <a:off x="5149238" y="2669440"/>
            <a:ext cx="1215600" cy="462000"/>
          </a:xfrm>
          <a:prstGeom prst="straightConnector1">
            <a:avLst/>
          </a:prstGeom>
          <a:noFill/>
          <a:ln cap="flat" cmpd="sng" w="19050">
            <a:solidFill>
              <a:schemeClr val="dk2"/>
            </a:solidFill>
            <a:prstDash val="solid"/>
            <a:round/>
            <a:headEnd len="lg" w="lg" type="none"/>
            <a:tailEnd len="lg" w="lg" type="triangle"/>
          </a:ln>
        </p:spPr>
      </p:cxnSp>
      <p:sp>
        <p:nvSpPr>
          <p:cNvPr id="167" name="Shape 167"/>
          <p:cNvSpPr/>
          <p:nvPr/>
        </p:nvSpPr>
        <p:spPr>
          <a:xfrm>
            <a:off x="4460450" y="4348061"/>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Author</a:t>
            </a:r>
          </a:p>
        </p:txBody>
      </p:sp>
      <p:sp>
        <p:nvSpPr>
          <p:cNvPr id="168" name="Shape 168"/>
          <p:cNvSpPr/>
          <p:nvPr/>
        </p:nvSpPr>
        <p:spPr>
          <a:xfrm>
            <a:off x="5884876" y="4336978"/>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Performer</a:t>
            </a:r>
          </a:p>
        </p:txBody>
      </p:sp>
      <p:sp>
        <p:nvSpPr>
          <p:cNvPr id="169" name="Shape 169"/>
          <p:cNvSpPr/>
          <p:nvPr/>
        </p:nvSpPr>
        <p:spPr>
          <a:xfrm>
            <a:off x="7309326" y="4336989"/>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Director</a:t>
            </a:r>
          </a:p>
        </p:txBody>
      </p:sp>
      <p:sp>
        <p:nvSpPr>
          <p:cNvPr id="170" name="Shape 170"/>
          <p:cNvSpPr/>
          <p:nvPr/>
        </p:nvSpPr>
        <p:spPr>
          <a:xfrm>
            <a:off x="5884888" y="5453721"/>
            <a:ext cx="1377600" cy="62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Creator</a:t>
            </a:r>
          </a:p>
        </p:txBody>
      </p:sp>
      <p:cxnSp>
        <p:nvCxnSpPr>
          <p:cNvPr id="171" name="Shape 171"/>
          <p:cNvCxnSpPr>
            <a:stCxn id="167" idx="2"/>
            <a:endCxn id="170" idx="0"/>
          </p:cNvCxnSpPr>
          <p:nvPr/>
        </p:nvCxnSpPr>
        <p:spPr>
          <a:xfrm>
            <a:off x="5149250" y="4968461"/>
            <a:ext cx="1424399" cy="485400"/>
          </a:xfrm>
          <a:prstGeom prst="straightConnector1">
            <a:avLst/>
          </a:prstGeom>
          <a:noFill/>
          <a:ln cap="flat" cmpd="sng" w="19050">
            <a:solidFill>
              <a:schemeClr val="dk2"/>
            </a:solidFill>
            <a:prstDash val="solid"/>
            <a:round/>
            <a:headEnd len="lg" w="lg" type="none"/>
            <a:tailEnd len="lg" w="lg" type="triangle"/>
          </a:ln>
        </p:spPr>
      </p:cxnSp>
      <p:cxnSp>
        <p:nvCxnSpPr>
          <p:cNvPr id="172" name="Shape 172"/>
          <p:cNvCxnSpPr>
            <a:stCxn id="168" idx="2"/>
            <a:endCxn id="170" idx="0"/>
          </p:cNvCxnSpPr>
          <p:nvPr/>
        </p:nvCxnSpPr>
        <p:spPr>
          <a:xfrm>
            <a:off x="6573676" y="4957378"/>
            <a:ext cx="0" cy="496200"/>
          </a:xfrm>
          <a:prstGeom prst="straightConnector1">
            <a:avLst/>
          </a:prstGeom>
          <a:noFill/>
          <a:ln cap="flat" cmpd="sng" w="19050">
            <a:solidFill>
              <a:schemeClr val="dk2"/>
            </a:solidFill>
            <a:prstDash val="solid"/>
            <a:round/>
            <a:headEnd len="lg" w="lg" type="none"/>
            <a:tailEnd len="lg" w="lg" type="triangle"/>
          </a:ln>
        </p:spPr>
      </p:cxnSp>
      <p:cxnSp>
        <p:nvCxnSpPr>
          <p:cNvPr id="173" name="Shape 173"/>
          <p:cNvCxnSpPr>
            <a:stCxn id="169" idx="2"/>
            <a:endCxn id="170" idx="0"/>
          </p:cNvCxnSpPr>
          <p:nvPr/>
        </p:nvCxnSpPr>
        <p:spPr>
          <a:xfrm flipH="1">
            <a:off x="6573726" y="4957389"/>
            <a:ext cx="1424400" cy="496200"/>
          </a:xfrm>
          <a:prstGeom prst="straightConnector1">
            <a:avLst/>
          </a:prstGeom>
          <a:noFill/>
          <a:ln cap="flat" cmpd="sng" w="19050">
            <a:solidFill>
              <a:schemeClr val="dk2"/>
            </a:solidFill>
            <a:prstDash val="solid"/>
            <a:round/>
            <a:headEnd len="lg" w="lg" type="none"/>
            <a:tailEnd len="lg" w="lg" type="triangle"/>
          </a:ln>
        </p:spPr>
      </p:cxnSp>
      <p:cxnSp>
        <p:nvCxnSpPr>
          <p:cNvPr id="174" name="Shape 174"/>
          <p:cNvCxnSpPr>
            <a:stCxn id="167" idx="0"/>
            <a:endCxn id="161" idx="2"/>
          </p:cNvCxnSpPr>
          <p:nvPr/>
        </p:nvCxnSpPr>
        <p:spPr>
          <a:xfrm rot="10800000">
            <a:off x="5149250" y="3751961"/>
            <a:ext cx="0" cy="596100"/>
          </a:xfrm>
          <a:prstGeom prst="straightConnector1">
            <a:avLst/>
          </a:prstGeom>
          <a:noFill/>
          <a:ln cap="flat" cmpd="sng" w="19050">
            <a:solidFill>
              <a:schemeClr val="dk2"/>
            </a:solidFill>
            <a:prstDash val="solid"/>
            <a:round/>
            <a:headEnd len="lg" w="lg" type="none"/>
            <a:tailEnd len="lg" w="lg" type="diamond"/>
          </a:ln>
        </p:spPr>
      </p:cxnSp>
      <p:cxnSp>
        <p:nvCxnSpPr>
          <p:cNvPr id="175" name="Shape 175"/>
          <p:cNvCxnSpPr>
            <a:stCxn id="168" idx="0"/>
            <a:endCxn id="162" idx="2"/>
          </p:cNvCxnSpPr>
          <p:nvPr/>
        </p:nvCxnSpPr>
        <p:spPr>
          <a:xfrm rot="10800000">
            <a:off x="6573676" y="3751978"/>
            <a:ext cx="0" cy="585000"/>
          </a:xfrm>
          <a:prstGeom prst="straightConnector1">
            <a:avLst/>
          </a:prstGeom>
          <a:noFill/>
          <a:ln cap="flat" cmpd="sng" w="19050">
            <a:solidFill>
              <a:schemeClr val="dk2"/>
            </a:solidFill>
            <a:prstDash val="solid"/>
            <a:round/>
            <a:headEnd len="lg" w="lg" type="none"/>
            <a:tailEnd len="lg" w="lg" type="diamond"/>
          </a:ln>
        </p:spPr>
      </p:cxnSp>
      <p:cxnSp>
        <p:nvCxnSpPr>
          <p:cNvPr id="176" name="Shape 176"/>
          <p:cNvCxnSpPr>
            <a:stCxn id="169" idx="0"/>
            <a:endCxn id="163" idx="2"/>
          </p:cNvCxnSpPr>
          <p:nvPr/>
        </p:nvCxnSpPr>
        <p:spPr>
          <a:xfrm rot="10800000">
            <a:off x="7998126" y="3751989"/>
            <a:ext cx="0" cy="585000"/>
          </a:xfrm>
          <a:prstGeom prst="straightConnector1">
            <a:avLst/>
          </a:prstGeom>
          <a:noFill/>
          <a:ln cap="flat" cmpd="sng" w="19050">
            <a:solidFill>
              <a:schemeClr val="dk2"/>
            </a:solidFill>
            <a:prstDash val="solid"/>
            <a:round/>
            <a:headEnd len="lg" w="lg" type="none"/>
            <a:tailEnd len="lg" w="lg" type="diamond"/>
          </a:ln>
        </p:spPr>
      </p:cxnSp>
      <p:sp>
        <p:nvSpPr>
          <p:cNvPr id="177" name="Shape 177"/>
          <p:cNvSpPr txBox="1"/>
          <p:nvPr/>
        </p:nvSpPr>
        <p:spPr>
          <a:xfrm>
            <a:off x="5156722" y="4039231"/>
            <a:ext cx="564600" cy="2562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78" name="Shape 178"/>
          <p:cNvSpPr txBox="1"/>
          <p:nvPr/>
        </p:nvSpPr>
        <p:spPr>
          <a:xfrm>
            <a:off x="5156710" y="3783140"/>
            <a:ext cx="564600" cy="2562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79" name="Shape 179"/>
          <p:cNvSpPr txBox="1"/>
          <p:nvPr/>
        </p:nvSpPr>
        <p:spPr>
          <a:xfrm>
            <a:off x="6618383" y="4039231"/>
            <a:ext cx="564600" cy="2562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80" name="Shape 180"/>
          <p:cNvSpPr txBox="1"/>
          <p:nvPr/>
        </p:nvSpPr>
        <p:spPr>
          <a:xfrm>
            <a:off x="7998063" y="4039219"/>
            <a:ext cx="564600" cy="2562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81" name="Shape 181"/>
          <p:cNvSpPr txBox="1"/>
          <p:nvPr/>
        </p:nvSpPr>
        <p:spPr>
          <a:xfrm>
            <a:off x="6618371" y="3767423"/>
            <a:ext cx="564600" cy="2562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82" name="Shape 182"/>
          <p:cNvSpPr txBox="1"/>
          <p:nvPr/>
        </p:nvSpPr>
        <p:spPr>
          <a:xfrm>
            <a:off x="7998063" y="3767434"/>
            <a:ext cx="564600" cy="2562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183" name="Shape 1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Refinement</a:t>
            </a:r>
          </a:p>
        </p:txBody>
      </p:sp>
      <p:sp>
        <p:nvSpPr>
          <p:cNvPr id="189" name="Shape 189"/>
          <p:cNvSpPr txBox="1"/>
          <p:nvPr>
            <p:ph idx="1" type="body"/>
          </p:nvPr>
        </p:nvSpPr>
        <p:spPr>
          <a:xfrm>
            <a:off x="547175" y="1600200"/>
            <a:ext cx="4024800" cy="1250100"/>
          </a:xfrm>
          <a:prstGeom prst="rect">
            <a:avLst/>
          </a:prstGeom>
        </p:spPr>
        <p:txBody>
          <a:bodyPr anchorCtr="0" anchor="t" bIns="91425" lIns="91425" rIns="91425" tIns="91425">
            <a:noAutofit/>
          </a:bodyPr>
          <a:lstStyle/>
          <a:p>
            <a:pPr lvl="0" rtl="0">
              <a:spcBef>
                <a:spcPts val="0"/>
              </a:spcBef>
              <a:buNone/>
            </a:pPr>
            <a:r>
              <a:rPr lang="en" sz="2600"/>
              <a:t>The software design is often not optimal. Before implementation, consider how it can be improved.</a:t>
            </a:r>
          </a:p>
          <a:p>
            <a:pPr lvl="0" rtl="0">
              <a:spcBef>
                <a:spcPts val="0"/>
              </a:spcBef>
              <a:buNone/>
            </a:pPr>
            <a:r>
              <a:t/>
            </a:r>
            <a:endParaRPr sz="2600"/>
          </a:p>
          <a:p>
            <a:pPr lvl="0" rtl="0">
              <a:spcBef>
                <a:spcPts val="0"/>
              </a:spcBef>
              <a:buNone/>
            </a:pPr>
            <a:r>
              <a:rPr lang="en" sz="2600"/>
              <a:t>Watch for:</a:t>
            </a:r>
          </a:p>
          <a:p>
            <a:pPr indent="-393700" lvl="0" marL="457200" rtl="0">
              <a:spcBef>
                <a:spcPts val="0"/>
              </a:spcBef>
              <a:buSzPct val="100000"/>
            </a:pPr>
            <a:r>
              <a:rPr lang="en" sz="2600"/>
              <a:t>Redundant associations.</a:t>
            </a:r>
          </a:p>
          <a:p>
            <a:pPr indent="-393700" lvl="0" marL="457200" rtl="0">
              <a:spcBef>
                <a:spcPts val="0"/>
              </a:spcBef>
              <a:buSzPct val="100000"/>
            </a:pPr>
            <a:r>
              <a:rPr lang="en" sz="2600"/>
              <a:t>Attributes that can be derived at runtime.</a:t>
            </a:r>
          </a:p>
        </p:txBody>
      </p:sp>
      <p:sp>
        <p:nvSpPr>
          <p:cNvPr id="190" name="Shape 190"/>
          <p:cNvSpPr txBox="1"/>
          <p:nvPr>
            <p:ph idx="1" type="body"/>
          </p:nvPr>
        </p:nvSpPr>
        <p:spPr>
          <a:xfrm>
            <a:off x="4870250" y="1600200"/>
            <a:ext cx="3816600" cy="1250100"/>
          </a:xfrm>
          <a:prstGeom prst="rect">
            <a:avLst/>
          </a:prstGeom>
        </p:spPr>
        <p:txBody>
          <a:bodyPr anchorCtr="0" anchor="t" bIns="91425" lIns="91425" rIns="91425" tIns="91425">
            <a:noAutofit/>
          </a:bodyPr>
          <a:lstStyle/>
          <a:p>
            <a:pPr indent="-228600" lvl="0" marL="457200" rtl="0">
              <a:spcBef>
                <a:spcPts val="0"/>
              </a:spcBef>
            </a:pPr>
            <a:r>
              <a:rPr lang="en"/>
              <a:t>Remove redundant associations</a:t>
            </a:r>
          </a:p>
        </p:txBody>
      </p:sp>
      <p:sp>
        <p:nvSpPr>
          <p:cNvPr id="191" name="Shape 191"/>
          <p:cNvSpPr/>
          <p:nvPr/>
        </p:nvSpPr>
        <p:spPr>
          <a:xfrm>
            <a:off x="4870250" y="3262725"/>
            <a:ext cx="1210200" cy="1086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Student</a:t>
            </a:r>
          </a:p>
          <a:p>
            <a:pPr lvl="0" rtl="0">
              <a:spcBef>
                <a:spcPts val="0"/>
              </a:spcBef>
              <a:buNone/>
            </a:pPr>
            <a:r>
              <a:t/>
            </a:r>
            <a:endParaRPr/>
          </a:p>
          <a:p>
            <a:pPr lvl="0" rtl="0">
              <a:spcBef>
                <a:spcPts val="0"/>
              </a:spcBef>
              <a:buNone/>
            </a:pPr>
            <a:r>
              <a:rPr lang="en"/>
              <a:t>name</a:t>
            </a:r>
          </a:p>
          <a:p>
            <a:pPr lvl="0" rtl="0">
              <a:spcBef>
                <a:spcPts val="0"/>
              </a:spcBef>
              <a:buNone/>
            </a:pPr>
            <a:r>
              <a:rPr lang="en"/>
              <a:t>course</a:t>
            </a:r>
          </a:p>
          <a:p>
            <a:pPr lvl="0" rtl="0">
              <a:spcBef>
                <a:spcPts val="0"/>
              </a:spcBef>
              <a:buNone/>
            </a:pPr>
            <a:r>
              <a:rPr lang="en"/>
              <a:t>teacher</a:t>
            </a:r>
          </a:p>
        </p:txBody>
      </p:sp>
      <p:cxnSp>
        <p:nvCxnSpPr>
          <p:cNvPr id="192" name="Shape 192"/>
          <p:cNvCxnSpPr/>
          <p:nvPr/>
        </p:nvCxnSpPr>
        <p:spPr>
          <a:xfrm>
            <a:off x="4870250" y="3542800"/>
            <a:ext cx="1210200" cy="0"/>
          </a:xfrm>
          <a:prstGeom prst="straightConnector1">
            <a:avLst/>
          </a:prstGeom>
          <a:noFill/>
          <a:ln cap="flat" cmpd="sng" w="19050">
            <a:solidFill>
              <a:schemeClr val="dk2"/>
            </a:solidFill>
            <a:prstDash val="solid"/>
            <a:round/>
            <a:headEnd len="lg" w="lg" type="none"/>
            <a:tailEnd len="lg" w="lg" type="none"/>
          </a:ln>
        </p:spPr>
      </p:cxnSp>
      <p:sp>
        <p:nvSpPr>
          <p:cNvPr id="193" name="Shape 193"/>
          <p:cNvSpPr/>
          <p:nvPr/>
        </p:nvSpPr>
        <p:spPr>
          <a:xfrm>
            <a:off x="6838000" y="3262725"/>
            <a:ext cx="1210200" cy="1086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Teacher</a:t>
            </a:r>
          </a:p>
          <a:p>
            <a:pPr lvl="0" rtl="0">
              <a:spcBef>
                <a:spcPts val="0"/>
              </a:spcBef>
              <a:buNone/>
            </a:pPr>
            <a:r>
              <a:t/>
            </a:r>
            <a:endParaRPr/>
          </a:p>
          <a:p>
            <a:pPr lvl="0" rtl="0">
              <a:spcBef>
                <a:spcPts val="0"/>
              </a:spcBef>
              <a:buNone/>
            </a:pPr>
            <a:r>
              <a:t/>
            </a:r>
            <a:endParaRPr/>
          </a:p>
          <a:p>
            <a:pPr lvl="0" rtl="0">
              <a:spcBef>
                <a:spcPts val="0"/>
              </a:spcBef>
              <a:buNone/>
            </a:pPr>
            <a:r>
              <a:rPr lang="en"/>
              <a:t>name</a:t>
            </a:r>
          </a:p>
        </p:txBody>
      </p:sp>
      <p:cxnSp>
        <p:nvCxnSpPr>
          <p:cNvPr id="194" name="Shape 194"/>
          <p:cNvCxnSpPr/>
          <p:nvPr/>
        </p:nvCxnSpPr>
        <p:spPr>
          <a:xfrm>
            <a:off x="6838000" y="3660500"/>
            <a:ext cx="1210200" cy="0"/>
          </a:xfrm>
          <a:prstGeom prst="straightConnector1">
            <a:avLst/>
          </a:prstGeom>
          <a:noFill/>
          <a:ln cap="flat" cmpd="sng" w="19050">
            <a:solidFill>
              <a:schemeClr val="dk2"/>
            </a:solidFill>
            <a:prstDash val="solid"/>
            <a:round/>
            <a:headEnd len="lg" w="lg" type="none"/>
            <a:tailEnd len="lg" w="lg" type="none"/>
          </a:ln>
        </p:spPr>
      </p:cxnSp>
      <p:cxnSp>
        <p:nvCxnSpPr>
          <p:cNvPr id="195" name="Shape 195"/>
          <p:cNvCxnSpPr>
            <a:stCxn id="191" idx="3"/>
            <a:endCxn id="193" idx="1"/>
          </p:cNvCxnSpPr>
          <p:nvPr/>
        </p:nvCxnSpPr>
        <p:spPr>
          <a:xfrm>
            <a:off x="6080450" y="3806175"/>
            <a:ext cx="757500" cy="0"/>
          </a:xfrm>
          <a:prstGeom prst="straightConnector1">
            <a:avLst/>
          </a:prstGeom>
          <a:noFill/>
          <a:ln cap="flat" cmpd="sng" w="38100">
            <a:solidFill>
              <a:srgbClr val="980000"/>
            </a:solidFill>
            <a:prstDash val="solid"/>
            <a:round/>
            <a:headEnd len="lg" w="lg" type="none"/>
            <a:tailEnd len="lg" w="lg" type="none"/>
          </a:ln>
        </p:spPr>
      </p:cxnSp>
      <p:sp>
        <p:nvSpPr>
          <p:cNvPr id="196" name="Shape 196"/>
          <p:cNvSpPr/>
          <p:nvPr/>
        </p:nvSpPr>
        <p:spPr>
          <a:xfrm>
            <a:off x="6235100" y="5014875"/>
            <a:ext cx="1210200" cy="1086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Course</a:t>
            </a:r>
          </a:p>
          <a:p>
            <a:pPr lvl="0" rtl="0">
              <a:spcBef>
                <a:spcPts val="0"/>
              </a:spcBef>
              <a:buNone/>
            </a:pPr>
            <a:r>
              <a:t/>
            </a:r>
            <a:endParaRPr/>
          </a:p>
          <a:p>
            <a:pPr lvl="0" rtl="0">
              <a:spcBef>
                <a:spcPts val="0"/>
              </a:spcBef>
              <a:buNone/>
            </a:pPr>
            <a:r>
              <a:rPr lang="en"/>
              <a:t>students</a:t>
            </a:r>
          </a:p>
          <a:p>
            <a:pPr lvl="0" rtl="0">
              <a:spcBef>
                <a:spcPts val="0"/>
              </a:spcBef>
              <a:buNone/>
            </a:pPr>
            <a:r>
              <a:rPr lang="en"/>
              <a:t>teacher</a:t>
            </a:r>
          </a:p>
          <a:p>
            <a:pPr lvl="0" rtl="0">
              <a:spcBef>
                <a:spcPts val="0"/>
              </a:spcBef>
              <a:buNone/>
            </a:pPr>
            <a:r>
              <a:t/>
            </a:r>
            <a:endParaRPr/>
          </a:p>
        </p:txBody>
      </p:sp>
      <p:cxnSp>
        <p:nvCxnSpPr>
          <p:cNvPr id="197" name="Shape 197"/>
          <p:cNvCxnSpPr/>
          <p:nvPr/>
        </p:nvCxnSpPr>
        <p:spPr>
          <a:xfrm>
            <a:off x="6235100" y="5412650"/>
            <a:ext cx="1210200" cy="0"/>
          </a:xfrm>
          <a:prstGeom prst="straightConnector1">
            <a:avLst/>
          </a:prstGeom>
          <a:noFill/>
          <a:ln cap="flat" cmpd="sng" w="19050">
            <a:solidFill>
              <a:schemeClr val="dk2"/>
            </a:solidFill>
            <a:prstDash val="solid"/>
            <a:round/>
            <a:headEnd len="lg" w="lg" type="none"/>
            <a:tailEnd len="lg" w="lg" type="none"/>
          </a:ln>
        </p:spPr>
      </p:cxnSp>
      <p:cxnSp>
        <p:nvCxnSpPr>
          <p:cNvPr id="198" name="Shape 198"/>
          <p:cNvCxnSpPr>
            <a:stCxn id="196" idx="1"/>
            <a:endCxn id="191" idx="2"/>
          </p:cNvCxnSpPr>
          <p:nvPr/>
        </p:nvCxnSpPr>
        <p:spPr>
          <a:xfrm rot="10800000">
            <a:off x="5475200" y="4349625"/>
            <a:ext cx="759900" cy="1208700"/>
          </a:xfrm>
          <a:prstGeom prst="straightConnector1">
            <a:avLst/>
          </a:prstGeom>
          <a:noFill/>
          <a:ln cap="flat" cmpd="sng" w="19050">
            <a:solidFill>
              <a:schemeClr val="dk2"/>
            </a:solidFill>
            <a:prstDash val="solid"/>
            <a:round/>
            <a:headEnd len="lg" w="lg" type="none"/>
            <a:tailEnd len="lg" w="lg" type="none"/>
          </a:ln>
        </p:spPr>
      </p:cxnSp>
      <p:sp>
        <p:nvSpPr>
          <p:cNvPr id="199" name="Shape 199"/>
          <p:cNvSpPr txBox="1"/>
          <p:nvPr/>
        </p:nvSpPr>
        <p:spPr>
          <a:xfrm>
            <a:off x="5928075" y="5586825"/>
            <a:ext cx="306900" cy="1569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200" name="Shape 200"/>
          <p:cNvSpPr txBox="1"/>
          <p:nvPr/>
        </p:nvSpPr>
        <p:spPr>
          <a:xfrm>
            <a:off x="5038350" y="4405725"/>
            <a:ext cx="306900" cy="156900"/>
          </a:xfrm>
          <a:prstGeom prst="rect">
            <a:avLst/>
          </a:prstGeom>
          <a:noFill/>
          <a:ln>
            <a:noFill/>
          </a:ln>
        </p:spPr>
        <p:txBody>
          <a:bodyPr anchorCtr="0" anchor="t" bIns="91425" lIns="91425" rIns="91425" tIns="91425">
            <a:noAutofit/>
          </a:bodyPr>
          <a:lstStyle/>
          <a:p>
            <a:pPr lvl="0" rtl="0">
              <a:spcBef>
                <a:spcPts val="0"/>
              </a:spcBef>
              <a:buNone/>
            </a:pPr>
            <a:r>
              <a:rPr lang="en"/>
              <a:t>*</a:t>
            </a:r>
          </a:p>
        </p:txBody>
      </p:sp>
      <p:sp>
        <p:nvSpPr>
          <p:cNvPr id="201" name="Shape 201"/>
          <p:cNvSpPr txBox="1"/>
          <p:nvPr/>
        </p:nvSpPr>
        <p:spPr>
          <a:xfrm>
            <a:off x="6080450" y="3872325"/>
            <a:ext cx="681300" cy="156900"/>
          </a:xfrm>
          <a:prstGeom prst="rect">
            <a:avLst/>
          </a:prstGeom>
          <a:noFill/>
          <a:ln>
            <a:noFill/>
          </a:ln>
        </p:spPr>
        <p:txBody>
          <a:bodyPr anchorCtr="0" anchor="t" bIns="91425" lIns="91425" rIns="91425" tIns="91425">
            <a:noAutofit/>
          </a:bodyPr>
          <a:lstStyle/>
          <a:p>
            <a:pPr lvl="0" rtl="0">
              <a:spcBef>
                <a:spcPts val="0"/>
              </a:spcBef>
              <a:buNone/>
            </a:pPr>
            <a:r>
              <a:rPr lang="en"/>
              <a:t>1     1</a:t>
            </a:r>
          </a:p>
        </p:txBody>
      </p:sp>
      <p:cxnSp>
        <p:nvCxnSpPr>
          <p:cNvPr id="202" name="Shape 202"/>
          <p:cNvCxnSpPr>
            <a:stCxn id="196" idx="0"/>
            <a:endCxn id="193" idx="2"/>
          </p:cNvCxnSpPr>
          <p:nvPr/>
        </p:nvCxnSpPr>
        <p:spPr>
          <a:xfrm flipH="1" rot="10800000">
            <a:off x="6840200" y="4349775"/>
            <a:ext cx="603000" cy="665100"/>
          </a:xfrm>
          <a:prstGeom prst="straightConnector1">
            <a:avLst/>
          </a:prstGeom>
          <a:noFill/>
          <a:ln cap="flat" cmpd="sng" w="19050">
            <a:solidFill>
              <a:srgbClr val="2388DB"/>
            </a:solidFill>
            <a:prstDash val="solid"/>
            <a:round/>
            <a:headEnd len="lg" w="lg" type="none"/>
            <a:tailEnd len="lg" w="lg" type="none"/>
          </a:ln>
        </p:spPr>
      </p:cxnSp>
      <p:sp>
        <p:nvSpPr>
          <p:cNvPr id="203" name="Shape 203"/>
          <p:cNvSpPr txBox="1"/>
          <p:nvPr/>
        </p:nvSpPr>
        <p:spPr>
          <a:xfrm>
            <a:off x="7552950" y="4410225"/>
            <a:ext cx="403500" cy="1569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204" name="Shape 204"/>
          <p:cNvSpPr txBox="1"/>
          <p:nvPr/>
        </p:nvSpPr>
        <p:spPr>
          <a:xfrm>
            <a:off x="7022900" y="4699750"/>
            <a:ext cx="237600" cy="1569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205" name="Shape 2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