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those are some of the fundamental lessons of OO development, but they can take some work to apply in practice. Fortunately, we can learn from the expereince of others. Don’t start design by listing a set of classes. Start by describing the problem you are addressing. Someone has probably solved it before. Some of these experience have been summarized as what we call design patterns. These patterns serve as a reference guide for design - for particular types of systems or development situations, they offer design guidelines.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Quote from Christopher Alexander, who popularized the concept of design patterns. (read) </a:t>
            </a:r>
          </a:p>
          <a:p>
            <a:pPr lvl="0" rtl="0">
              <a:spcBef>
                <a:spcPts val="0"/>
              </a:spcBef>
              <a:buNone/>
            </a:pPr>
            <a:r>
              <a:rPr lang="en"/>
              <a:t>Nice quote that really describes what a design pattern is. These patterns offer a head start to design - the core of a solution to a problem. They aren’t libraries of code that you can plug in. You won’t find patterns that replace your system. But they offer structure and guidance, a set of instructions, that will ideally result in a better design for your particular problem.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 What we’ll spend the most time on - describe how a group of objects can interact to efficiently produce system functionality. Example is the observer pattern. A group of objects watch for changes in a common object of interest and react to those changes. </a:t>
            </a:r>
          </a:p>
          <a:p>
            <a:pPr lvl="0" rtl="0">
              <a:spcBef>
                <a:spcPts val="0"/>
              </a:spcBef>
              <a:buNone/>
            </a:pPr>
            <a:r>
              <a:rPr lang="en">
                <a:solidFill>
                  <a:schemeClr val="dk1"/>
                </a:solidFill>
                <a:highlight>
                  <a:srgbClr val="FFFFFF"/>
                </a:highlight>
              </a:rPr>
              <a:t>2 - patterns that parametrize the behavior of a system based on the classes of objects it creates. for dynamically selecting the class of created objects. Let you decouple a client from the objects it instantiates. Useful for systems with many subtypes of classes where you decide on a type situationally - say we need to create pizzas from a set of user-selected options. These patterns can help you create the right subclass instance at the right time without </a:t>
            </a:r>
          </a:p>
          <a:p>
            <a:pPr lvl="0" rtl="0">
              <a:spcBef>
                <a:spcPts val="0"/>
              </a:spcBef>
              <a:buNone/>
            </a:pPr>
            <a:r>
              <a:rPr lang="en">
                <a:solidFill>
                  <a:schemeClr val="dk1"/>
                </a:solidFill>
                <a:highlight>
                  <a:srgbClr val="FFFFFF"/>
                </a:highlight>
              </a:rPr>
              <a:t>much overhead or code changes when you add new subclasses or remove subclasses in the future.</a:t>
            </a:r>
          </a:p>
          <a:p>
            <a:pPr lvl="0" rtl="0">
              <a:spcBef>
                <a:spcPts val="0"/>
              </a:spcBef>
              <a:buNone/>
            </a:pPr>
            <a:r>
              <a:rPr lang="en">
                <a:solidFill>
                  <a:schemeClr val="dk1"/>
                </a:solidFill>
                <a:highlight>
                  <a:srgbClr val="FFFFFF"/>
                </a:highlight>
              </a:rPr>
              <a:t>3 - Uses language objects - interfaces, aggregates - to structure code - to compose classes or objects into larger structures. These help you create an efficient system architecture - let you create and organize those independent subsystems and modules and get them to work together with less overhead. Example is facade pattern - interface to interfaces, defines a higher-level interface that lets you plug in new subsystems without rewriting what you have to work with their interface. Another is Iterator pattern - defines an aggregator over a collection that makes no assumptions about what is being aggregated. </a:t>
            </a:r>
          </a:p>
          <a:p>
            <a:pPr lvl="0" rtl="0">
              <a:spcBef>
                <a:spcPts val="0"/>
              </a:spcBef>
              <a:buNone/>
            </a:pPr>
            <a:r>
              <a:rPr lang="en">
                <a:solidFill>
                  <a:schemeClr val="dk1"/>
                </a:solidFill>
                <a:highlight>
                  <a:srgbClr val="FFFFFF"/>
                </a:highlight>
              </a:rPr>
              <a:t>- T</a:t>
            </a:r>
            <a:r>
              <a:rPr lang="en">
                <a:solidFill>
                  <a:schemeClr val="dk1"/>
                </a:solidFill>
              </a:rPr>
              <a:t>hese patterns aren’t mutually exclusive - you might apply multiple patterns to a project, and the same class might have a role in multiple patterns. These just help you structure parts of your system more efficiently.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As a learning tool. Offer clear lessons in OO design. Studying them will improve your design chops.</a:t>
            </a:r>
          </a:p>
          <a:p>
            <a:pPr lvl="0" rtl="0">
              <a:spcBef>
                <a:spcPts val="0"/>
              </a:spcBef>
              <a:buNone/>
            </a:pPr>
            <a:r>
              <a:rPr lang="en"/>
              <a:t>2. Start with most of a design figured out. Take a pattern where it applies, fill in the details of your particular system, and be in business.</a:t>
            </a:r>
          </a:p>
          <a:p>
            <a:pPr lvl="0" rtl="0">
              <a:spcBef>
                <a:spcPts val="0"/>
              </a:spcBef>
              <a:buNone/>
            </a:pPr>
            <a:r>
              <a:rPr lang="en"/>
              <a:t>3. Better than a bad design - most patterns provide ways to let some part of the system vary independently of the parts that will remain relatively static. Easier maintenance, improvement, defect fixes, expansion.</a:t>
            </a:r>
          </a:p>
          <a:p>
            <a:pPr lvl="0" rtl="0">
              <a:spcBef>
                <a:spcPts val="0"/>
              </a:spcBef>
              <a:buNone/>
            </a:pPr>
            <a:r>
              <a:rPr lang="en"/>
              <a:t>4. Elevates thinking about architecture, reason at design level, not at object level. Lets independent design/implementation teams discuss problems without worrying about low-level details.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Behavioral pattern. Algorithms describe behaviors. You take those, implement them, and make them interchangable by ensuring they all offer the same interface. Can swap one form of flying for another at runtime, don’t need to know specifics.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The observer pattern is the embodiment of the common idea of a publisher and subscriber model. Humans are social creatures, we like to share. We like to update our friends on what is going on and we like to know when there’s an update to something we’re interested in. You put out a status update on Facebook, your friends react - some comment, others simply make a note and move on. If you get too annoying, they might unfriend you. There are many situations where we want to encode the same kind of model in our software. Have objects subscribe to events of interest, and when those events occur, they leap into action.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It is common that you have some software functionality that is performed over and over, activated each time you make a change to some central object. </a:t>
            </a:r>
          </a:p>
          <a:p>
            <a:pPr lvl="0" rtl="0">
              <a:spcBef>
                <a:spcPts val="0"/>
              </a:spcBef>
              <a:buNone/>
            </a:pPr>
            <a:r>
              <a:rPr lang="en">
                <a:solidFill>
                  <a:schemeClr val="dk1"/>
                </a:solidFill>
              </a:rPr>
              <a:t>- The observer pattern enables a publisher/subscriber relationship where observers register interest</a:t>
            </a:r>
          </a:p>
          <a:p>
            <a:pPr lvl="0" rtl="0">
              <a:spcBef>
                <a:spcPts val="0"/>
              </a:spcBef>
              <a:buNone/>
            </a:pPr>
            <a:r>
              <a:rPr lang="en">
                <a:solidFill>
                  <a:schemeClr val="dk1"/>
                </a:solidFill>
              </a:rPr>
              <a:t>- then when a change comes in</a:t>
            </a:r>
          </a:p>
          <a:p>
            <a:pPr lvl="0" rtl="0">
              <a:spcBef>
                <a:spcPts val="0"/>
              </a:spcBef>
              <a:buNone/>
            </a:pPr>
            <a:r>
              <a:rPr lang="en">
                <a:solidFill>
                  <a:schemeClr val="dk1"/>
                </a:solidFill>
              </a:rPr>
              <a:t>- the observers are alerted that the observed object was updated, </a:t>
            </a:r>
          </a:p>
          <a:p>
            <a:pPr lvl="0" rtl="0">
              <a:spcBef>
                <a:spcPts val="0"/>
              </a:spcBef>
              <a:buNone/>
            </a:pPr>
            <a:r>
              <a:rPr lang="en">
                <a:solidFill>
                  <a:schemeClr val="dk1"/>
                </a:solidFill>
              </a:rPr>
              <a:t>- then they perform operations using the changed data.  It defines a one-to-many dependency between objects so that when one object changes state, all of its dependents are notified and updated automatically.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say you have a pet simulator, and part of that is a food bowl. You have a number of animal objects lurking around the house who might be interested. A dog, a cat, and a mouse are all interested in being alerted in when that food bowl is filled, so they subscribe and set up observation of that object.</a:t>
            </a:r>
          </a:p>
          <a:p>
            <a:pPr lvl="0" rtl="0">
              <a:spcBef>
                <a:spcPts val="0"/>
              </a:spcBef>
              <a:buNone/>
            </a:pPr>
            <a:r>
              <a:rPr lang="en">
                <a:solidFill>
                  <a:schemeClr val="dk1"/>
                </a:solidFill>
              </a:rPr>
              <a:t>(seven clicks)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So, what does this actually look like in terms of our class diagram? In the abstract, this is what we get. </a:t>
            </a:r>
          </a:p>
          <a:p>
            <a:pPr lvl="0" rtl="0">
              <a:spcBef>
                <a:spcPts val="0"/>
              </a:spcBef>
              <a:buNone/>
            </a:pPr>
            <a:r>
              <a:rPr lang="en">
                <a:solidFill>
                  <a:schemeClr val="dk1"/>
                </a:solidFill>
                <a:highlight>
                  <a:srgbClr val="FFFFFF"/>
                </a:highlight>
              </a:rPr>
              <a:t>As usual, we start with some interfaces - we need to define a blueprint for objects that are observable and objects that observe. You may have all sorts of functionality in your actual observable objects, but at minimum, you need a subscription method, a removal method, and some way of notifying your subscribers of changes. You might also have methods of getting and setting your current state - that is, some way of updating your data values.</a:t>
            </a:r>
          </a:p>
          <a:p>
            <a:pPr lvl="0" rtl="0">
              <a:spcBef>
                <a:spcPts val="0"/>
              </a:spcBef>
              <a:buNone/>
            </a:pPr>
            <a:r>
              <a:rPr lang="en">
                <a:solidFill>
                  <a:schemeClr val="dk1"/>
                </a:solidFill>
                <a:highlight>
                  <a:srgbClr val="FFFFFF"/>
                </a:highlight>
              </a:rPr>
              <a:t>Each observable object may have many observers (one to many relationship). This is a case of aggregation, the observers are a part of the observable, and vice-versa - an observable is part of an observer, we have this idea of membership.</a:t>
            </a:r>
          </a:p>
          <a:p>
            <a:pPr lvl="0" rtl="0">
              <a:spcBef>
                <a:spcPts val="0"/>
              </a:spcBef>
              <a:buNone/>
            </a:pPr>
            <a:r>
              <a:rPr lang="en">
                <a:solidFill>
                  <a:schemeClr val="dk1"/>
                </a:solidFill>
                <a:highlight>
                  <a:srgbClr val="FFFFFF"/>
                </a:highlight>
              </a:rPr>
              <a:t>The update method will generally traverse the collection of subscribers and notify each of them</a:t>
            </a:r>
          </a:p>
          <a:p>
            <a:pPr lvl="0" rtl="0">
              <a:spcBef>
                <a:spcPts val="0"/>
              </a:spcBef>
              <a:buNone/>
            </a:pPr>
            <a:r>
              <a:t/>
            </a:r>
            <a:endParaRPr>
              <a:solidFill>
                <a:schemeClr val="dk1"/>
              </a:solidFill>
              <a:highlight>
                <a:srgbClr val="FFFFFF"/>
              </a:highlight>
            </a:endParaRPr>
          </a:p>
          <a:p>
            <a:pPr lvl="0" rtl="0">
              <a:spcBef>
                <a:spcPts val="0"/>
              </a:spcBef>
              <a:buNone/>
            </a:pPr>
            <a:r>
              <a:rPr lang="en">
                <a:solidFill>
                  <a:schemeClr val="dk1"/>
                </a:solidFill>
                <a:highlight>
                  <a:srgbClr val="FFFFFF"/>
                </a:highlight>
              </a:rPr>
              <a:t>Similarly, your concrete observers must implement an update method to be informed of changes to the observable object. They will generally have other methods that are triggered by the update method. Each observer can have one observable subscription (a one to one relationship)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(discuss)</a:t>
            </a:r>
          </a:p>
          <a:p>
            <a:pPr lvl="0" rtl="0">
              <a:spcBef>
                <a:spcPts val="0"/>
              </a:spcBef>
              <a:buNone/>
            </a:pPr>
            <a:r>
              <a:rPr lang="en">
                <a:solidFill>
                  <a:schemeClr val="dk1"/>
                </a:solidFill>
                <a:highlight>
                  <a:srgbClr val="FFFFFF"/>
                </a:highlight>
              </a:rPr>
              <a:t>The observer pattern is powerful because it provides loose coupling. When two objects are loosely coupled, they can interact while having little detailed knowledge on each other. The only thing the subject knows is that the observer implements a certain interface. It doesn’t need the concrete class, what it does, or anything else. Why is this good? (participation)</a:t>
            </a:r>
          </a:p>
          <a:p>
            <a:pPr lvl="0" rtl="0">
              <a:spcBef>
                <a:spcPts val="0"/>
              </a:spcBef>
              <a:buNone/>
            </a:pPr>
            <a:r>
              <a:rPr lang="en">
                <a:solidFill>
                  <a:schemeClr val="dk1"/>
                </a:solidFill>
                <a:highlight>
                  <a:srgbClr val="FFFFFF"/>
                </a:highlight>
              </a:rPr>
              <a:t>1 - we can add new observers at any time. We can replace one observer with another at runtime and the subject can keep running without any issues. We can add new types of observers to our code without reqriting anything. We can remove or add observers interchangably, knowing that they subscribe and get alerted in the same manner. </a:t>
            </a:r>
          </a:p>
          <a:p>
            <a:pPr lvl="0" rtl="0">
              <a:spcBef>
                <a:spcPts val="0"/>
              </a:spcBef>
              <a:buNone/>
            </a:pPr>
            <a:r>
              <a:rPr lang="en">
                <a:solidFill>
                  <a:schemeClr val="dk1"/>
                </a:solidFill>
                <a:highlight>
                  <a:srgbClr val="FFFFFF"/>
                </a:highlight>
              </a:rPr>
              <a:t>2 - We never need to modify the subject to accommodate new observer types. The new class just need to implement the Observer interface and register as a subscriber. </a:t>
            </a:r>
          </a:p>
          <a:p>
            <a:pPr lvl="0" rtl="0">
              <a:spcBef>
                <a:spcPts val="0"/>
              </a:spcBef>
              <a:buNone/>
            </a:pPr>
            <a:r>
              <a:rPr lang="en">
                <a:solidFill>
                  <a:schemeClr val="dk1"/>
                </a:solidFill>
                <a:highlight>
                  <a:srgbClr val="FFFFFF"/>
                </a:highlight>
              </a:rPr>
              <a:t>3- We can reuse subject or observer classes in other projects independently of each other. </a:t>
            </a:r>
          </a:p>
          <a:p>
            <a:pPr lvl="0" rtl="0">
              <a:spcBef>
                <a:spcPts val="0"/>
              </a:spcBef>
              <a:buNone/>
            </a:pPr>
            <a:r>
              <a:rPr lang="en">
                <a:solidFill>
                  <a:schemeClr val="dk1"/>
                </a:solidFill>
                <a:highlight>
                  <a:srgbClr val="FFFFFF"/>
                </a:highlight>
              </a:rPr>
              <a:t>4 - changes to either subject or observer will not affect the other, because both offer the same interface, we isolate changes and keep the system loosely coupled.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I don’t know why you’re programming virtual ducks. Maybe the next Elder Scrolls game will focus on realistic duck behavior. So, anyway, ducks. Ducks quack, they swim, they fly. So, based on what we talked about last week, it seems reasonable that you might want to do is use inheritance so that you can add dozens of duck types and just inherit those common attributes and operations from the parent. Is that ok? Could this get you into trouble?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The visitor pattern is another example of a behavioral pattern. The motivation behind this pattern is simply that we need information to perform operations, and to do that efficiently ,we need a good way to go out and gather that information regardless of what type of class we’re getting it from. That information is stored somewhere, so we need to go out and get it. Situations like this are common - we want to ring up the total on our groceries, we want to find particular books. It is similar in many ways to the observer approach, but while observer is passive - you wait for updates and then act, the visitor is active - you go out and get information when you need it.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Essentially, Visitor patterns are used to iterate over composite structures and perform operations given the information gathered during that traversal. They allow you to separate an algorithm from the data that it operates on and update the data structure without changing the operation. The visitor gathers information, performs actions, and returns the results.</a:t>
            </a:r>
          </a:p>
          <a:p>
            <a:pPr lvl="0" rtl="0">
              <a:spcBef>
                <a:spcPts val="0"/>
              </a:spcBef>
              <a:buNone/>
            </a:pPr>
            <a:r>
              <a:rPr lang="en">
                <a:solidFill>
                  <a:schemeClr val="dk1"/>
                </a:solidFill>
                <a:highlight>
                  <a:srgbClr val="FFFFFF"/>
                </a:highlight>
              </a:rPr>
              <a:t>- Program goes out and tells the Visitor to go look at the collection.</a:t>
            </a:r>
          </a:p>
          <a:p>
            <a:pPr lvl="0" rtl="0">
              <a:spcBef>
                <a:spcPts val="0"/>
              </a:spcBef>
              <a:buNone/>
            </a:pPr>
            <a:r>
              <a:rPr lang="en">
                <a:solidFill>
                  <a:schemeClr val="dk1"/>
                </a:solidFill>
                <a:highlight>
                  <a:srgbClr val="FFFFFF"/>
                </a:highlight>
              </a:rPr>
              <a:t>- Visitor goes to that collection and asks it to accept a visit</a:t>
            </a:r>
          </a:p>
          <a:p>
            <a:pPr lvl="0" rtl="0">
              <a:spcBef>
                <a:spcPts val="0"/>
              </a:spcBef>
              <a:buNone/>
            </a:pPr>
            <a:r>
              <a:rPr lang="en">
                <a:solidFill>
                  <a:schemeClr val="dk1"/>
                </a:solidFill>
                <a:highlight>
                  <a:srgbClr val="FFFFFF"/>
                </a:highlight>
              </a:rPr>
              <a:t>- Each item then has its own Accept method that looks at the visitor and tells it what it is</a:t>
            </a:r>
          </a:p>
          <a:p>
            <a:pPr lvl="0" rtl="0">
              <a:spcBef>
                <a:spcPts val="0"/>
              </a:spcBef>
              <a:buNone/>
            </a:pPr>
            <a:r>
              <a:rPr lang="en">
                <a:solidFill>
                  <a:schemeClr val="dk1"/>
                </a:solidFill>
                <a:highlight>
                  <a:srgbClr val="FFFFFF"/>
                </a:highlight>
              </a:rPr>
              <a:t>- The visitor has a set of methods, called visit, that take in the type of an object. When those collection items tell the visitor who they are, the Visitor knows what to do when it sees an item of that type.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Let’s say that you’re building a checkout for an online grocery store. Like a real cashier, your virtual cashier’s primary responsibility is to check over the items to be purchased and ring up the total. The items to be purchased are contained in a data collection called, as you might guess, a cart. A cart can contain different classes representing the different items. It can even contain sub-collections, like for collecting the dairy products. Now, how do you ring up these purchases?</a:t>
            </a:r>
          </a:p>
          <a:p>
            <a:pPr lvl="0" rtl="0">
              <a:spcBef>
                <a:spcPts val="0"/>
              </a:spcBef>
              <a:buNone/>
            </a:pPr>
            <a:r>
              <a:rPr lang="en">
                <a:solidFill>
                  <a:schemeClr val="dk1"/>
                </a:solidFill>
              </a:rPr>
              <a:t>(click)We could build code directly into the cashier for ringing up purchases, specifically written to read the cart structure, but that isn’t the design pattern way. Instead we’ll use a special visitor class to iterate over the structure. Let’s call this a Scanner.</a:t>
            </a:r>
          </a:p>
          <a:p>
            <a:pPr lvl="0" rtl="0">
              <a:spcBef>
                <a:spcPts val="0"/>
              </a:spcBef>
              <a:buNone/>
            </a:pPr>
            <a:r>
              <a:rPr lang="en">
                <a:solidFill>
                  <a:schemeClr val="dk1"/>
                </a:solidFill>
              </a:rPr>
              <a:t>(click) The scanner, having been given the instruction to iterate over the structure, now need to gather the information needed. (click) It then visits each element, triggering a specific form of acceptance method in each item. So, first it goes to the collection and asks to visit (click) - the Cart is a top-level container, it defines a type of collection, so it triggers the acceptance in each of its items. DairyProducts is a subcollection, so it will do the same - (click) sets off a cascading series of accept calls to the individual cart items. </a:t>
            </a:r>
          </a:p>
          <a:p>
            <a:pPr lvl="0" rtl="0">
              <a:spcBef>
                <a:spcPts val="0"/>
              </a:spcBef>
              <a:buNone/>
            </a:pPr>
            <a:r>
              <a:rPr lang="en">
                <a:solidFill>
                  <a:schemeClr val="dk1"/>
                </a:solidFill>
              </a:rPr>
              <a:t>(click) Now, rather than build code into the groceries to deal with any form of visitor - scanner, inventory, etc - we instead keep that code in the visitor. </a:t>
            </a:r>
          </a:p>
          <a:p>
            <a:pPr lvl="0" rtl="0">
              <a:spcBef>
                <a:spcPts val="0"/>
              </a:spcBef>
              <a:buNone/>
            </a:pPr>
            <a:r>
              <a:rPr lang="en">
                <a:solidFill>
                  <a:schemeClr val="dk1"/>
                </a:solidFill>
              </a:rPr>
              <a:t>(click) So, what the acceptance method does is calls to the scanner and says “hey - I’m cheese” “hey - I’m ramen” We call back to the visitor, telling it what it is visiting. </a:t>
            </a:r>
          </a:p>
          <a:p>
            <a:pPr lvl="0" rtl="0">
              <a:spcBef>
                <a:spcPts val="0"/>
              </a:spcBef>
              <a:buNone/>
            </a:pPr>
            <a:r>
              <a:rPr lang="en">
                <a:solidFill>
                  <a:schemeClr val="dk1"/>
                </a:solidFill>
              </a:rPr>
              <a:t>(click) The scanner, the visitor, has logic built in for dealing with cheese, or ramen, or milk.</a:t>
            </a:r>
          </a:p>
          <a:p>
            <a:pPr lvl="0" rtl="0">
              <a:spcBef>
                <a:spcPts val="0"/>
              </a:spcBef>
              <a:buNone/>
            </a:pPr>
            <a:r>
              <a:rPr lang="en">
                <a:solidFill>
                  <a:schemeClr val="dk1"/>
                </a:solidFill>
              </a:rPr>
              <a:t>if that behavior changes, we don’t have to change every item we keep in the store, we just have to change the appropriate visitor. This is, again, all about restricitng the impact of changes to the system and enabling us to keep adapting the system for years to come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In practice, this pattern also involves implementing two interfaces. A main client class calls into these visitors, which traverse over the elements. The accept method can either trigger a further traversal of a substructure, or it can call into the appropriate visit method of the visitor.</a:t>
            </a:r>
          </a:p>
          <a:p>
            <a:pPr lvl="0" rtl="0">
              <a:spcBef>
                <a:spcPts val="0"/>
              </a:spcBef>
              <a:buNone/>
            </a:pPr>
            <a:r>
              <a:rPr lang="en">
                <a:solidFill>
                  <a:schemeClr val="dk1"/>
                </a:solidFill>
                <a:highlight>
                  <a:srgbClr val="FFFFFF"/>
                </a:highlight>
              </a:rPr>
              <a:t>The visitor has, for each data type it can iterate over, a method with the logic for what to do when we visit 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(participation) Visitor patterns are extremely useful when you want to add operations to a collection structure without changing the structure itself. That is, we have a bunch of data that we can use, we want to do things with that data, and we eventually might want to add new ways to use that data or change how we use it now. Thus, adding new operations is easy - you just write a new visitor implementation. We never have to change the data being examined. </a:t>
            </a:r>
          </a:p>
          <a:p>
            <a:pPr lvl="0" rtl="0">
              <a:spcBef>
                <a:spcPts val="0"/>
              </a:spcBef>
              <a:buNone/>
            </a:pPr>
            <a:r>
              <a:rPr lang="en">
                <a:solidFill>
                  <a:schemeClr val="dk1"/>
                </a:solidFill>
                <a:highlight>
                  <a:srgbClr val="FFFFFF"/>
                </a:highlight>
              </a:rPr>
              <a:t>Third, your operation code is encapsulated into a centralized location. </a:t>
            </a:r>
            <a:r>
              <a:rPr lang="en">
                <a:solidFill>
                  <a:schemeClr val="dk1"/>
                </a:solidFill>
              </a:rPr>
              <a:t>fixing issues with those operations is easy. You don’t need to change every possible item in a collection that can be iterated over, you change the visitor. Again, this is all a nice way of encapsulating what changes and separating it from what doesn’t - that central tenet of OO design.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System that can take readings from a set of sensors</a:t>
            </a:r>
          </a:p>
          <a:p>
            <a:pPr lvl="0" rtl="0">
              <a:spcBef>
                <a:spcPts val="0"/>
              </a:spcBef>
              <a:buNone/>
            </a:pPr>
            <a:r>
              <a:rPr lang="en">
                <a:solidFill>
                  <a:schemeClr val="dk1"/>
                </a:solidFill>
                <a:highlight>
                  <a:srgbClr val="FFFFFF"/>
                </a:highlight>
              </a:rPr>
              <a:t>Uses readings to display three screens - current cond, weather stats, simple forecast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In manufacturing, you often end up creating multiple versions of the same produce. Say you’re building a new laptop. The process is the same for each instance of the laptop that you build, but the individual parts might differ - different RAM sticks, different hard drive capacities. You often see this same thing in restaurants - two customer might order pizza or a hamburger, but with different toppings. Same fundamental type of object - a pizza, a burger - but the details differ deoending on the options chosen. These same situations happen often in software as well, and that is where the factory pattern - a creational pattern - comes in, allowing us to exploit polymorphism to create the right type of object and change what options we offer without rewriting code in several parts of the program.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So, let’s say we’re running a virtual pizza store. Ordering a pizza sets up a sequence of events where you prepare, bake, cut, box, and finally ship out the pizza.  Regardless of the type of pizza we order, those steps remain the same (though the specifics of what happens when you call those methods will vary by class). This is like what we talked about earlier with the ducks, right? Now, there’s something missing here - deciding on the type of pizza.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So, first stab at this - we add an argument for setting the pizza type, and use conditional statements to filter and instantiate the right type. Each type has to follow the pizza interface and implement those prep methods in the last slide.</a:t>
            </a:r>
          </a:p>
          <a:p>
            <a:pPr lvl="0" rtl="0">
              <a:spcBef>
                <a:spcPts val="0"/>
              </a:spcBef>
              <a:buNone/>
            </a:pPr>
            <a:r>
              <a:rPr lang="en">
                <a:solidFill>
                  <a:schemeClr val="dk1"/>
                </a:solidFill>
                <a:highlight>
                  <a:srgbClr val="FFFFFF"/>
                </a:highlight>
              </a:rPr>
              <a:t>Is this going to be a problem? Why (discuss)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Good reuse of operations in the initial design, but it isn’t always the answer, and might end up getting you into trouble when you go to change the system later. What if you add new ducks? What if it’s a rubber duck? They quack, in a sense, you can even argue that they swim - they certainly float at least - but they certainly don’t swim in the same way that others do, and unless you throw them, they aren’t flying around.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Now, your menu will never remain static forever. You’ll need to add new pizza types, remove old ones. This can be a problemn, as this code is not entirely friendly to change. You’ll have to modify it over and over, while the rest of this order pizza method, namely the prep methods, will likely stay the same. This if-then-else block, this pizza selection code is likely to appear elsewhere in your system, and you’ll need to change it there as well. This isn’t a design conducive to change.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So, we are going to take that pizza instantiation code from every place it appears in the system, strip it out, and encapsulate the pizza instantiation code into a special type of object that we call a factory. Factories handle the details of object creation. In the visitor pattern, we had a client ask the visitor for information. Similarly, here, the orderPizza method is a client of the PizzaFactory. Now, we preserve loose coupling. The orderPizza method does not need to know the differences between pizza types. It just cares that it gets a valid pizza, which implements the pizza interface so we can call the prep methods. So, the factory gives us a pizza object, and we cook that pizza. We don’t need to know what’s on it, what type of pizza it is, what dough it uses. We don’t care - it just needs to act as we promised that a pizza will act, provide the right set of methods.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Now, we’re not quite to the pattern yet - the full factory pattern has a couple more quirks - but here is what our pizza shop looks like now that we’ve stripped out object creation. The pizza store contains a factory, which is called when we need to instantiate a pizza. So, we call the PizzaStore a client of the SimplePizzaFactory. We have several types of pizza that all implement the pizza interface. We still have that if statement I showed you before, but the important part is that we have put that list in ONE place. If it changes, we only need to change it once. Thus, the factory can create any of these pizza types, and the client knows how to use them. So far, so good.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Not all pizza are created equal. A pepperoni pizza from chicago is not the same as one from New York. Right? So, we might want to offer different hierarchies of options. We might want to let the user select a pizza type - NY or Chicago - then the toppings. In that case, we might not just want one Pizza Factory, we might want multiple- some of the details of creation might differ, or the options offered by each might differ, in either case, we provide an extra layer of organization. We can create a set of factories, each responsible for the creation of a subset of the items.</a:t>
            </a:r>
          </a:p>
          <a:p>
            <a:pPr lvl="0" rtl="0">
              <a:spcBef>
                <a:spcPts val="0"/>
              </a:spcBef>
              <a:buNone/>
            </a:pPr>
            <a:r>
              <a:rPr lang="en">
                <a:solidFill>
                  <a:schemeClr val="dk1"/>
                </a:solidFill>
                <a:highlight>
                  <a:srgbClr val="FFFFFF"/>
                </a:highlight>
              </a:rPr>
              <a:t>This means that we want to create a factory interface and spin that off into concrete factories that offer the same contract to other methods, but differ in the implementation details - each responsible for their own products. From this, we begin to see that what we are really dealing with in the factory pattern are products and creators, both of which have interfaces - contracts that they agree to follow in order to present a common interface.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The factory pattern gives us a way to encapsulate the instantiations of concrete types. Lets us reason in terms of two parallel class hierarchies - creators and products - factories encapsulate object creation by letting subsclasses decide which objects to create. </a:t>
            </a:r>
          </a:p>
          <a:p>
            <a:pPr lvl="0" rtl="0">
              <a:spcBef>
                <a:spcPts val="0"/>
              </a:spcBef>
              <a:buClr>
                <a:schemeClr val="dk1"/>
              </a:buClr>
              <a:buSzPct val="100000"/>
              <a:buFont typeface="Arial"/>
              <a:buNone/>
            </a:pPr>
            <a:r>
              <a:rPr lang="en">
                <a:solidFill>
                  <a:schemeClr val="dk1"/>
                </a:solidFill>
              </a:rPr>
              <a:t>All creators let us pass in options, use those to instantiate an object, then pass the right object back. The object we create -  the products - may differ in the result of the methods they offer, but all offer a common set of methods. </a:t>
            </a:r>
          </a:p>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So, what does this look like in a more abstract form? We have a client, who is concerned with both factories and products. </a:t>
            </a:r>
          </a:p>
          <a:p>
            <a:pPr lvl="0" rtl="0">
              <a:spcBef>
                <a:spcPts val="0"/>
              </a:spcBef>
              <a:buNone/>
            </a:pPr>
            <a:r>
              <a:rPr lang="en">
                <a:solidFill>
                  <a:schemeClr val="dk1"/>
                </a:solidFill>
                <a:highlight>
                  <a:srgbClr val="FFFFFF"/>
                </a:highlight>
              </a:rPr>
              <a:t>For each product type we build, we have an interface that states operations that can be assumed of that type of product. So, we have an interface for harddrives, for RAM, for graphics cards. Then, we have concrete product classes for each type that implement those methods.</a:t>
            </a:r>
          </a:p>
          <a:p>
            <a:pPr lvl="0" rtl="0">
              <a:spcBef>
                <a:spcPts val="0"/>
              </a:spcBef>
              <a:buNone/>
            </a:pPr>
            <a:r>
              <a:rPr lang="en">
                <a:solidFill>
                  <a:schemeClr val="dk1"/>
                </a:solidFill>
                <a:highlight>
                  <a:srgbClr val="FFFFFF"/>
                </a:highlight>
              </a:rPr>
              <a:t>A factory interface defines creation methods for each product type, be that hard disc or ram or graphics card. So, each factory is responsible for creating certain combinations of concrete products, and links to the products it creates.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(participation) By pattern three, these should be easy. </a:t>
            </a:r>
          </a:p>
          <a:p>
            <a:pPr lvl="0" rtl="0">
              <a:spcBef>
                <a:spcPts val="0"/>
              </a:spcBef>
              <a:buNone/>
            </a:pPr>
            <a:r>
              <a:rPr lang="en">
                <a:solidFill>
                  <a:schemeClr val="dk1"/>
                </a:solidFill>
                <a:highlight>
                  <a:srgbClr val="FFFFFF"/>
                </a:highlight>
              </a:rPr>
              <a:t>1 - This is a reason we also like the observer pattern - we have loose coupling. We can create and interact with objects without knowing exactly which concrete class we instantiated. We program to an interface rather than to an implementation. </a:t>
            </a:r>
          </a:p>
          <a:p>
            <a:pPr lvl="0" rtl="0">
              <a:spcBef>
                <a:spcPts val="0"/>
              </a:spcBef>
              <a:buNone/>
            </a:pPr>
            <a:r>
              <a:rPr lang="en">
                <a:solidFill>
                  <a:schemeClr val="dk1"/>
                </a:solidFill>
                <a:highlight>
                  <a:srgbClr val="FFFFFF"/>
                </a:highlight>
              </a:rPr>
              <a:t>2/3 - Class instantiation code is in one centralized place, can change it more easily. Can more easily incorporate new classes - like new versions of pizza. That’s that idea of encapsulating what changes, and only changing it once. Same ideas, different ways of realizing it in your system, right?</a:t>
            </a:r>
          </a:p>
          <a:p>
            <a:pPr lvl="0" rtl="0">
              <a:spcBef>
                <a:spcPts val="0"/>
              </a:spcBef>
              <a:buNone/>
            </a:pPr>
            <a:r>
              <a:rPr lang="en">
                <a:solidFill>
                  <a:schemeClr val="dk1"/>
                </a:solidFill>
                <a:highlight>
                  <a:srgbClr val="FFFFFF"/>
                </a:highlight>
              </a:rPr>
              <a:t>4 - this last one is very much related to #1 - If we put our creation code in our pizza shop code, we have a high dependency on all of the different product classes, we directly reference each product that can be created, we need to know about all of the products that we create, we call their constructors directly. If we use factories, we lower that class dependency and can depend on abstractions, and not concrete classes - high level components should not depend on low level components, instead both levels should depend on abstractions and not need to know the details of each other. Both the high level pizza store and the low level pepperoni pizza need to interact, but they don’t need to know more than what a pizza is and how it can be interfaces with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03" name="Shape 7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(participation) Patterns aren’t a magic bullet. You can’t just plug one in, compile, and go out for coffee. You need to consider the consequences of patterns on your design. </a:t>
            </a:r>
          </a:p>
          <a:p>
            <a:pPr lvl="0" rtl="0">
              <a:spcBef>
                <a:spcPts val="0"/>
              </a:spcBef>
              <a:buNone/>
            </a:pPr>
            <a:r>
              <a:rPr lang="en">
                <a:solidFill>
                  <a:schemeClr val="dk1"/>
                </a:solidFill>
                <a:highlight>
                  <a:srgbClr val="FFFFFF"/>
                </a:highlight>
              </a:rPr>
              <a:t>To avoid - consider when to use and when not to use patterns. Better to be a good OO designer. Don’t overcomplicate is a simpler soution will work.</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When in doubt about design, think about the problem before worrying about the individual objects. Abstract to the general problem you’re trying to solve. There might be a pattern for it. </a:t>
            </a:r>
          </a:p>
          <a:p>
            <a:pPr lvl="0" rtl="0">
              <a:spcBef>
                <a:spcPts val="0"/>
              </a:spcBef>
              <a:buNone/>
            </a:pPr>
            <a:r>
              <a:rPr lang="en">
                <a:solidFill>
                  <a:schemeClr val="dk1"/>
                </a:solidFill>
                <a:highlight>
                  <a:srgbClr val="FFFFFF"/>
                </a:highlight>
              </a:rPr>
              <a:t>Design patterns aren’t a cure-all, but they are a good start- they provide templates for certain types of problems. </a:t>
            </a:r>
          </a:p>
          <a:p>
            <a:pPr lvl="0" rtl="0">
              <a:spcBef>
                <a:spcPts val="0"/>
              </a:spcBef>
              <a:buNone/>
            </a:pPr>
            <a:r>
              <a:rPr lang="en">
                <a:solidFill>
                  <a:schemeClr val="dk1"/>
                </a:solidFill>
                <a:highlight>
                  <a:srgbClr val="FFFFFF"/>
                </a:highlight>
              </a:rPr>
              <a:t>Patterns can be used for organizing behavior - like in the observer pattern, for use in object creation - like factory, or used for structural purposes - like the adapter pattern, which ties together disparate interfaces.</a:t>
            </a:r>
          </a:p>
          <a:p>
            <a:pPr lvl="0" rtl="0">
              <a:spcBef>
                <a:spcPts val="0"/>
              </a:spcBef>
              <a:buNone/>
            </a:pPr>
            <a:r>
              <a:rPr lang="en">
                <a:solidFill>
                  <a:schemeClr val="dk1"/>
                </a:solidFill>
                <a:highlight>
                  <a:srgbClr val="FFFFFF"/>
                </a:highlight>
              </a:rPr>
              <a:t>Think about how patterns like visitor or factory can be used in the GRADS system. You don’t need to use design patterns in your assignment, but they may provide good ideas for approaching the design of the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option is to override a method that you inherit with your own version. That’s often a useful trick - you inherit these methods, but the behavior isn’t the same, so you could override their behavior with your own local version of flying or swimming. How about that?</a:t>
            </a:r>
          </a:p>
          <a:p>
            <a:pPr lvl="0" rtl="0">
              <a:spcBef>
                <a:spcPts val="0"/>
              </a:spcBef>
              <a:buNone/>
            </a:pPr>
            <a:r>
              <a:rPr lang="en"/>
              <a:t>(discuss, bring in)</a:t>
            </a:r>
          </a:p>
          <a:p>
            <a:pPr lvl="0" rtl="0">
              <a:spcBef>
                <a:spcPts val="0"/>
              </a:spcBef>
              <a:buNone/>
            </a:pPr>
            <a:r>
              <a:rPr lang="en"/>
              <a:t>Now we add a wooden duck. That might float if it’s light, but it doesn’t quack and it doesn’t fly. It would make sense to group it with ducks still, but we’re reaching a breaking point with the behavior overrides.</a:t>
            </a:r>
          </a:p>
          <a:p>
            <a:pPr lvl="0" rtl="0">
              <a:spcBef>
                <a:spcPts val="0"/>
              </a:spcBef>
              <a:buNone/>
            </a:pPr>
            <a:r>
              <a:rPr lang="en"/>
              <a:t>Defeats the point of inheritance - why bother inheriting behaviors if you’re not going to use them at all? If not shared? The point is to localize functionality to that parent so a change in one place changes it everywhere. It isn’t much use if we just override everything.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option are interfaces - Here, we don’t actually implement a shared behavior, but we define a contract that states that anything that implements the interface will - at least - offer these methods with these parameters. </a:t>
            </a:r>
          </a:p>
          <a:p>
            <a:pPr lvl="0" rtl="0">
              <a:spcBef>
                <a:spcPts val="0"/>
              </a:spcBef>
              <a:buNone/>
            </a:pPr>
            <a:r>
              <a:rPr lang="en"/>
              <a:t>So, we could define interfaces for some of these behaviors - anything that implements flyable can fly. Anything that implements quackable can quack.</a:t>
            </a:r>
          </a:p>
          <a:p>
            <a:pPr lvl="0" rtl="0">
              <a:spcBef>
                <a:spcPts val="0"/>
              </a:spcBef>
              <a:buNone/>
            </a:pPr>
            <a:r>
              <a:rPr lang="en"/>
              <a:t>(click) Strip out flying and quacking and add those as interfaces. </a:t>
            </a:r>
          </a:p>
          <a:p>
            <a:pPr lvl="0" rtl="0">
              <a:spcBef>
                <a:spcPts val="0"/>
              </a:spcBef>
              <a:buNone/>
            </a:pPr>
            <a:r>
              <a:rPr lang="en"/>
              <a:t>(click) implement our ducks - they still all swim and they might share data attributes</a:t>
            </a:r>
          </a:p>
          <a:p>
            <a:pPr lvl="0" rtl="0">
              <a:spcBef>
                <a:spcPts val="0"/>
              </a:spcBef>
              <a:buNone/>
            </a:pPr>
            <a:r>
              <a:rPr lang="en"/>
              <a:t>(click) when appropriate, have them implement the right interfaces.</a:t>
            </a:r>
          </a:p>
          <a:p>
            <a:pPr lvl="0" rtl="0">
              <a:spcBef>
                <a:spcPts val="0"/>
              </a:spcBef>
              <a:buNone/>
            </a:pPr>
            <a:r>
              <a:rPr lang="en">
                <a:solidFill>
                  <a:schemeClr val="dk1"/>
                </a:solidFill>
              </a:rPr>
              <a:t> - this provides assurance that if an object can fly or quack, you know how to call that behavior. Good. Is this actually a better design, though?</a:t>
            </a:r>
          </a:p>
          <a:p>
            <a:pPr lvl="0" rtl="0">
              <a:spcBef>
                <a:spcPts val="0"/>
              </a:spcBef>
              <a:buNone/>
            </a:pPr>
            <a:r>
              <a:rPr lang="en"/>
              <a:t>(discuss)</a:t>
            </a:r>
          </a:p>
          <a:p>
            <a:pPr lvl="0" rtl="0">
              <a:spcBef>
                <a:spcPts val="0"/>
              </a:spcBef>
              <a:buNone/>
            </a:pPr>
            <a:r>
              <a:rPr lang="en"/>
              <a:t>we know not all ducks fly, so inheritance isn’t the right answer, but this - interfaces - just </a:t>
            </a:r>
            <a:r>
              <a:rPr lang="en">
                <a:solidFill>
                  <a:schemeClr val="dk1"/>
                </a:solidFill>
              </a:rPr>
              <a:t>solves part of the problem. A bug point of inheritance is the idea that we don’t implement the same code in multiple places. With just an interface, we have </a:t>
            </a:r>
            <a:r>
              <a:rPr lang="en"/>
              <a:t>to implement the behavior each time, and that likely means the same flying or quacking behavior appears in multiple places in the code. Maintenance, bug fixes are still going to be a nightmare.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So, let’s ignore these fancy tools for a second - interfaces, inheritance. Let’s focus on the core reason these tools exist - one of the biggest advantages of OO design is that we can think of the system as a bunch of independent blocks that connect together, so let’s do that. This was the first lesson we talked about after the midterm - Let’s identify what changes and isolate that from what doesn’t</a:t>
            </a:r>
          </a:p>
          <a:p>
            <a:pPr lvl="0" rtl="0">
              <a:spcBef>
                <a:spcPts val="0"/>
              </a:spcBef>
              <a:buNone/>
            </a:pPr>
            <a:r>
              <a:rPr lang="en"/>
              <a:t>So, we have ducks. What never changes? Let’s take that and put that into our duck class, the basis for all other ducks. What does change between these variants? Well, for one thing, how they fly (or don’t fly) - so, let’s separate what never changes about ducks from the changing behaviors so that later you can alter or extend the parts that might change without affecting those parts that never 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we want to separate what never changes from what does. Our first inclination might be to do something like this. Create children, and just program in flying and quacking when needed, implementing whatever behavior we need independently of the parent. This isn’t quite there yet - this means that when we want a duck to fly, we need to know what duck we’re working with and how to call the right method. </a:t>
            </a:r>
          </a:p>
          <a:p>
            <a:pPr lvl="0" rtl="0">
              <a:spcBef>
                <a:spcPts val="0"/>
              </a:spcBef>
              <a:buNone/>
            </a:pPr>
            <a:r>
              <a:rPr lang="en">
                <a:solidFill>
                  <a:schemeClr val="dk1"/>
                </a:solidFill>
              </a:rPr>
              <a:t>- Now, of course, we could go back to stating that duck has fly and quack methods and overwriting them. This is better - we know that all ducks have the same methods, so we don’t need to know which duck we’re working with. Call the fly method and you’ll get the appropriate behavior. But, as we talked about earlier, this isn’t great either, as we need to reimplement the same behavior multiple times. That said, there is an important lesson here.</a:t>
            </a:r>
          </a:p>
          <a:p>
            <a:pPr lvl="0" rtl="0">
              <a:spcBef>
                <a:spcPts val="0"/>
              </a:spcBef>
              <a:buNone/>
            </a:pPr>
            <a:r>
              <a:rPr lang="en">
                <a:solidFill>
                  <a:schemeClr val="dk1"/>
                </a:solidFill>
              </a:rPr>
              <a:t>- Program to an interface, not an implementation. Even if the result varies, always offer the same way to access the appropriate version of the same type of behavior. Offer that assurance that no matter what type of duck we have, we can call fly() or quack() and get the right result. Now, how do we do this right?</a:t>
            </a:r>
          </a:p>
          <a:p>
            <a:pPr lvl="0" rtl="0">
              <a:spcBef>
                <a:spcPts val="0"/>
              </a:spcBef>
              <a:buNone/>
            </a:pPr>
            <a:r>
              <a:rPr lang="en"/>
              <a:t>- So, what we want to do is to take those flying behaviors and program them once. We can give them each their own class and, since the behavior varies, we don’t want to inherit, but we can create an interface that says that any type of flying behavior will offer a method call fly(); We provide a contract - here is how you fly.</a:t>
            </a:r>
          </a:p>
          <a:p>
            <a:pPr lvl="0" rtl="0">
              <a:spcBef>
                <a:spcPts val="0"/>
              </a:spcBef>
              <a:buNone/>
            </a:pPr>
            <a:r>
              <a:rPr lang="en"/>
              <a:t>- Now, in the duck, we state that there will be a FlyBehavior and a QuackBehavior. All children inherit those attributes, but in those children, we can assign the appropriate instance of Flying or Quacking. Now, we have separated what changes from what doesn’t. Flying behavior is implemented separately from the duck, in one place, and no matter what duck we’re dealing with, we can access the right behavior in the same way without needing to know which duck it is or which version of flying it is. We will get the right result. That’s good OO design. Any questions?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leads to another principle of OO programming. Inheritance is useful, but not always the answer. Often, we should favor composition over inheritance. Now, a duck has a flying behavior, it has a quacking behavior. But, instead of inheriting behavior from parent classes and making overrides, we have implemented the behaviors once and composd new versions of a class from the right building blocks. </a:t>
            </a:r>
          </a:p>
          <a:p>
            <a:pPr lvl="0" rtl="0">
              <a:spcBef>
                <a:spcPts val="0"/>
              </a:spcBef>
              <a:buNone/>
            </a:pPr>
            <a:r>
              <a:rPr lang="en"/>
              <a:t>We restrict a duck to what is true of all ducks, then build a new duck from the right set of behaviors. </a:t>
            </a:r>
          </a:p>
          <a:p>
            <a:pPr lvl="0" rtl="0">
              <a:spcBef>
                <a:spcPts val="0"/>
              </a:spcBef>
              <a:buNone/>
            </a:pPr>
            <a:r>
              <a:rPr lang="en"/>
              <a:t>This is the principle of composition - building a class from small independent blocks. Inheritance can be great, but only for those things that are shared between a parent and all children. Composition is better for those aspects that vary. Often has-a can be better than is-a.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lvl="0" rtl="0">
              <a:spcBef>
                <a:spcPts val="0"/>
              </a:spcBef>
              <a:buNone/>
            </a:pPr>
            <a:r>
              <a:rPr lang="en"/>
              <a:t>Is a duck call a duck? It certainly quacks. Probably not though</a:t>
            </a:r>
          </a:p>
          <a:p>
            <a:pPr lvl="0" rtl="0">
              <a:spcBef>
                <a:spcPts val="0"/>
              </a:spcBef>
              <a:buNone/>
            </a:pPr>
            <a:r>
              <a:rPr lang="en"/>
              <a:t>but, since quack behaviors are now implemented in their own classes, you can just create a DuckCall object and assign it a quack behavior. No need for it to be a duck, now you can reuse some duck code in something that isn’t a duck. That’s good design - take what can change - how something flies or quacks - separate it from what doesn’t - but define a standard method of calling that behavior no matter which specific instantiation you’re dealing with. As a bonus, you have these fundamental building blocks, flying/quacking behaviors that you can use as part of new classes - taking pieces of software and extending their lives beyond their original purposes.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5" name="Shape 15"/>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6" name="Shape 16"/>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0" name="Shape 2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1" name="Shape 2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26" name="Shape 2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7" name="Shape 27"/>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0" name="Shape 30"/>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1" name="Shape 31"/>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3.jpg"/><Relationship Id="rId4" Type="http://schemas.openxmlformats.org/officeDocument/2006/relationships/image" Target="../media/image11.jpg"/><Relationship Id="rId5" Type="http://schemas.openxmlformats.org/officeDocument/2006/relationships/image" Target="../media/image06.png"/><Relationship Id="rId6"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7.gif"/><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4.jpg"/><Relationship Id="rId5" Type="http://schemas.openxmlformats.org/officeDocument/2006/relationships/image" Target="../media/image01.jpg"/><Relationship Id="rId6"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Design Patterns</a:t>
            </a:r>
          </a:p>
        </p:txBody>
      </p:sp>
      <p:sp>
        <p:nvSpPr>
          <p:cNvPr id="38" name="Shape 38"/>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17 - 10/20/2016</a:t>
            </a:r>
          </a:p>
          <a:p>
            <a:pPr lvl="0" rtl="0">
              <a:spcBef>
                <a:spcPts val="0"/>
              </a:spcBef>
              <a:buNone/>
            </a:pPr>
            <a:r>
              <a:rPr lang="en" sz="1800"/>
              <a:t>(Partially adapted from Head First Design Patterns by Freeman, Bates, Sierra, and Robson)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Enter... Design patterns</a:t>
            </a:r>
          </a:p>
        </p:txBody>
      </p:sp>
      <p:sp>
        <p:nvSpPr>
          <p:cNvPr id="219" name="Shape 219"/>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rPr lang="en"/>
              <a:t>Don’t just describe </a:t>
            </a:r>
            <a:r>
              <a:rPr i="1" lang="en"/>
              <a:t>classes</a:t>
            </a:r>
            <a:r>
              <a:rPr lang="en"/>
              <a:t>, describe </a:t>
            </a:r>
            <a:r>
              <a:rPr b="1" i="1" lang="en"/>
              <a:t>problems</a:t>
            </a:r>
            <a:r>
              <a:rPr lang="en"/>
              <a:t>.</a:t>
            </a:r>
          </a:p>
          <a:p>
            <a:pPr lvl="0" rtl="0">
              <a:spcBef>
                <a:spcPts val="0"/>
              </a:spcBef>
              <a:buNone/>
            </a:pPr>
            <a:r>
              <a:t/>
            </a:r>
            <a:endParaRPr/>
          </a:p>
          <a:p>
            <a:pPr lvl="0" rtl="0">
              <a:spcBef>
                <a:spcPts val="0"/>
              </a:spcBef>
              <a:buNone/>
            </a:pPr>
            <a:r>
              <a:t/>
            </a:r>
            <a:endParaRPr/>
          </a:p>
          <a:p>
            <a:pPr lvl="0" rtl="0">
              <a:spcBef>
                <a:spcPts val="0"/>
              </a:spcBef>
              <a:buNone/>
            </a:pPr>
            <a:r>
              <a:rPr lang="en"/>
              <a:t>Patterns prescribe design</a:t>
            </a:r>
          </a:p>
          <a:p>
            <a:pPr lvl="0" rtl="0">
              <a:spcBef>
                <a:spcPts val="0"/>
              </a:spcBef>
              <a:buNone/>
            </a:pPr>
            <a:r>
              <a:rPr lang="en"/>
              <a:t>guidelines for common </a:t>
            </a:r>
          </a:p>
          <a:p>
            <a:pPr lvl="0" rtl="0">
              <a:spcBef>
                <a:spcPts val="0"/>
              </a:spcBef>
              <a:buNone/>
            </a:pPr>
            <a:r>
              <a:rPr lang="en"/>
              <a:t>problem types.</a:t>
            </a:r>
          </a:p>
        </p:txBody>
      </p:sp>
      <p:pic>
        <p:nvPicPr>
          <p:cNvPr id="220" name="Shape 220"/>
          <p:cNvPicPr preferRelativeResize="0"/>
          <p:nvPr/>
        </p:nvPicPr>
        <p:blipFill>
          <a:blip r:embed="rId3">
            <a:alphaModFix/>
          </a:blip>
          <a:stretch>
            <a:fillRect/>
          </a:stretch>
        </p:blipFill>
        <p:spPr>
          <a:xfrm>
            <a:off x="5221350" y="2207050"/>
            <a:ext cx="3241949" cy="4212300"/>
          </a:xfrm>
          <a:prstGeom prst="rect">
            <a:avLst/>
          </a:prstGeom>
          <a:noFill/>
          <a:ln>
            <a:noFill/>
          </a:ln>
        </p:spPr>
      </p:pic>
      <p:sp>
        <p:nvSpPr>
          <p:cNvPr id="221" name="Shape 2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Guidelines, not solutions</a:t>
            </a:r>
          </a:p>
        </p:txBody>
      </p:sp>
      <p:sp>
        <p:nvSpPr>
          <p:cNvPr id="227" name="Shape 227"/>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“Each pattern describes a problem which occurs over and over again in our environment, and then describes the core of the solution to that problem in such a way that  you can use this solution a million times over, without ever doing it the same way twice.”</a:t>
            </a:r>
          </a:p>
          <a:p>
            <a:pPr lvl="0" rtl="0">
              <a:spcBef>
                <a:spcPts val="0"/>
              </a:spcBef>
              <a:buNone/>
            </a:pPr>
            <a:r>
              <a:rPr lang="en"/>
              <a:t>								- Christopher Alexander</a:t>
            </a:r>
          </a:p>
          <a:p>
            <a:pPr lvl="0" rtl="0">
              <a:spcBef>
                <a:spcPts val="0"/>
              </a:spcBef>
              <a:buNone/>
            </a:pPr>
            <a:r>
              <a:t/>
            </a:r>
            <a:endParaRPr/>
          </a:p>
          <a:p>
            <a:pPr lvl="0" rtl="0">
              <a:spcBef>
                <a:spcPts val="0"/>
              </a:spcBef>
              <a:buNone/>
            </a:pPr>
            <a:r>
              <a:t/>
            </a:r>
            <a:endParaRPr/>
          </a:p>
        </p:txBody>
      </p:sp>
      <p:sp>
        <p:nvSpPr>
          <p:cNvPr id="228" name="Shape 2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Categories of design patterns</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AutoNum type="arabicPeriod"/>
            </a:pPr>
            <a:r>
              <a:rPr lang="en"/>
              <a:t>Behavioral</a:t>
            </a:r>
            <a:br>
              <a:rPr lang="en"/>
            </a:br>
            <a:r>
              <a:rPr lang="en"/>
              <a:t>Describe how objects interact.</a:t>
            </a:r>
          </a:p>
          <a:p>
            <a:pPr indent="-228600" lvl="0" marL="457200" rtl="0">
              <a:spcBef>
                <a:spcPts val="0"/>
              </a:spcBef>
              <a:buAutoNum type="arabicPeriod"/>
            </a:pPr>
            <a:r>
              <a:rPr lang="en"/>
              <a:t>Creational </a:t>
            </a:r>
            <a:br>
              <a:rPr lang="en"/>
            </a:br>
            <a:r>
              <a:rPr lang="en"/>
              <a:t>Decouple a client from objects it instantiates.</a:t>
            </a:r>
          </a:p>
          <a:p>
            <a:pPr indent="-228600" lvl="0" marL="457200" rtl="0">
              <a:spcBef>
                <a:spcPts val="0"/>
              </a:spcBef>
              <a:buAutoNum type="arabicPeriod"/>
            </a:pPr>
            <a:r>
              <a:rPr lang="en"/>
              <a:t>Structural</a:t>
            </a:r>
            <a:br>
              <a:rPr lang="en"/>
            </a:br>
            <a:r>
              <a:rPr lang="en"/>
              <a:t>Clean organization into subsystems.</a:t>
            </a:r>
          </a:p>
          <a:p>
            <a:pPr lvl="0" rtl="0">
              <a:spcBef>
                <a:spcPts val="0"/>
              </a:spcBef>
              <a:buNone/>
            </a:pPr>
            <a:r>
              <a:t/>
            </a:r>
            <a:endParaRPr/>
          </a:p>
        </p:txBody>
      </p:sp>
      <p:sp>
        <p:nvSpPr>
          <p:cNvPr id="235" name="Shape 2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use design patterns?</a:t>
            </a:r>
          </a:p>
        </p:txBody>
      </p:sp>
      <p:sp>
        <p:nvSpPr>
          <p:cNvPr id="241" name="Shape 241"/>
          <p:cNvSpPr txBox="1"/>
          <p:nvPr>
            <p:ph idx="1" type="body"/>
          </p:nvPr>
        </p:nvSpPr>
        <p:spPr>
          <a:xfrm>
            <a:off x="457200" y="4452200"/>
            <a:ext cx="8010900" cy="2208000"/>
          </a:xfrm>
          <a:prstGeom prst="rect">
            <a:avLst/>
          </a:prstGeom>
        </p:spPr>
        <p:txBody>
          <a:bodyPr anchorCtr="0" anchor="t" bIns="91425" lIns="91425" rIns="91425" tIns="91425">
            <a:noAutofit/>
          </a:bodyPr>
          <a:lstStyle/>
          <a:p>
            <a:pPr indent="-406400" lvl="0" marL="457200" rtl="0">
              <a:spcBef>
                <a:spcPts val="0"/>
              </a:spcBef>
              <a:buSzPct val="100000"/>
              <a:buAutoNum type="arabicPeriod"/>
            </a:pPr>
            <a:r>
              <a:rPr lang="en" sz="2800"/>
              <a:t>Good examples of OO principles.</a:t>
            </a:r>
          </a:p>
          <a:p>
            <a:pPr indent="-406400" lvl="0" marL="457200" rtl="0">
              <a:spcBef>
                <a:spcPts val="0"/>
              </a:spcBef>
              <a:buSzPct val="100000"/>
              <a:buAutoNum type="arabicPeriod"/>
            </a:pPr>
            <a:r>
              <a:rPr lang="en" sz="2800"/>
              <a:t>Faster design phase.</a:t>
            </a:r>
          </a:p>
          <a:p>
            <a:pPr indent="-406400" lvl="0" marL="457200" rtl="0">
              <a:spcBef>
                <a:spcPts val="0"/>
              </a:spcBef>
              <a:buSzPct val="100000"/>
              <a:buAutoNum type="arabicPeriod"/>
            </a:pPr>
            <a:r>
              <a:rPr lang="en" sz="2800"/>
              <a:t>Evidence that system will support change.</a:t>
            </a:r>
          </a:p>
          <a:p>
            <a:pPr indent="-406400" lvl="0" marL="457200" rtl="0">
              <a:spcBef>
                <a:spcPts val="0"/>
              </a:spcBef>
              <a:buSzPct val="100000"/>
              <a:buAutoNum type="arabicPeriod"/>
            </a:pPr>
            <a:r>
              <a:rPr lang="en" sz="2800"/>
              <a:t>Offers shared vocabulary between designers.</a:t>
            </a:r>
          </a:p>
          <a:p>
            <a:pPr lvl="0" rtl="0">
              <a:spcBef>
                <a:spcPts val="0"/>
              </a:spcBef>
              <a:buNone/>
            </a:pPr>
            <a:r>
              <a:t/>
            </a:r>
            <a:endParaRPr/>
          </a:p>
        </p:txBody>
      </p:sp>
      <p:pic>
        <p:nvPicPr>
          <p:cNvPr id="242" name="Shape 242"/>
          <p:cNvPicPr preferRelativeResize="0"/>
          <p:nvPr/>
        </p:nvPicPr>
        <p:blipFill>
          <a:blip r:embed="rId3">
            <a:alphaModFix/>
          </a:blip>
          <a:stretch>
            <a:fillRect/>
          </a:stretch>
        </p:blipFill>
        <p:spPr>
          <a:xfrm>
            <a:off x="1639907" y="1592612"/>
            <a:ext cx="5864171" cy="2966550"/>
          </a:xfrm>
          <a:prstGeom prst="rect">
            <a:avLst/>
          </a:prstGeom>
          <a:noFill/>
          <a:ln>
            <a:noFill/>
          </a:ln>
        </p:spPr>
      </p:pic>
      <p:sp>
        <p:nvSpPr>
          <p:cNvPr id="243" name="Shape 2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You already applied one pattern</a:t>
            </a:r>
          </a:p>
        </p:txBody>
      </p:sp>
      <p:sp>
        <p:nvSpPr>
          <p:cNvPr id="249" name="Shape 249"/>
          <p:cNvSpPr txBox="1"/>
          <p:nvPr>
            <p:ph idx="1" type="body"/>
          </p:nvPr>
        </p:nvSpPr>
        <p:spPr>
          <a:xfrm>
            <a:off x="457200" y="1600200"/>
            <a:ext cx="4133400" cy="4960800"/>
          </a:xfrm>
          <a:prstGeom prst="rect">
            <a:avLst/>
          </a:prstGeom>
        </p:spPr>
        <p:txBody>
          <a:bodyPr anchorCtr="0" anchor="t" bIns="91425" lIns="91425" rIns="91425" tIns="91425">
            <a:noAutofit/>
          </a:bodyPr>
          <a:lstStyle/>
          <a:p>
            <a:pPr lvl="0" rtl="0">
              <a:spcBef>
                <a:spcPts val="0"/>
              </a:spcBef>
              <a:buNone/>
            </a:pPr>
            <a:r>
              <a:rPr b="1" lang="en"/>
              <a:t>Strategy Pattern </a:t>
            </a:r>
          </a:p>
          <a:p>
            <a:pPr lvl="0" rtl="0">
              <a:spcBef>
                <a:spcPts val="0"/>
              </a:spcBef>
              <a:buNone/>
            </a:pPr>
            <a:r>
              <a:t/>
            </a:r>
            <a:endParaRPr/>
          </a:p>
          <a:p>
            <a:pPr lvl="0" rtl="0">
              <a:spcBef>
                <a:spcPts val="0"/>
              </a:spcBef>
              <a:buNone/>
            </a:pPr>
            <a:r>
              <a:rPr lang="en"/>
              <a:t>Defines a family of algorithms, encapsulates them, makes them interchangeable.</a:t>
            </a:r>
          </a:p>
          <a:p>
            <a:pPr lvl="0" rtl="0">
              <a:spcBef>
                <a:spcPts val="0"/>
              </a:spcBef>
              <a:buNone/>
            </a:pPr>
            <a:r>
              <a:t/>
            </a:r>
            <a:endParaRPr/>
          </a:p>
          <a:p>
            <a:pPr lvl="0" rtl="0">
              <a:spcBef>
                <a:spcPts val="0"/>
              </a:spcBef>
              <a:buNone/>
            </a:pPr>
            <a:r>
              <a:t/>
            </a:r>
            <a:endParaRPr/>
          </a:p>
        </p:txBody>
      </p:sp>
      <p:pic>
        <p:nvPicPr>
          <p:cNvPr id="250" name="Shape 250"/>
          <p:cNvPicPr preferRelativeResize="0"/>
          <p:nvPr/>
        </p:nvPicPr>
        <p:blipFill>
          <a:blip r:embed="rId3">
            <a:alphaModFix/>
          </a:blip>
          <a:stretch>
            <a:fillRect/>
          </a:stretch>
        </p:blipFill>
        <p:spPr>
          <a:xfrm>
            <a:off x="6987100" y="4112081"/>
            <a:ext cx="1637849" cy="2187549"/>
          </a:xfrm>
          <a:prstGeom prst="rect">
            <a:avLst/>
          </a:prstGeom>
          <a:noFill/>
          <a:ln>
            <a:noFill/>
          </a:ln>
        </p:spPr>
      </p:pic>
      <p:pic>
        <p:nvPicPr>
          <p:cNvPr id="251" name="Shape 251"/>
          <p:cNvPicPr preferRelativeResize="0"/>
          <p:nvPr/>
        </p:nvPicPr>
        <p:blipFill>
          <a:blip r:embed="rId4">
            <a:alphaModFix/>
          </a:blip>
          <a:stretch>
            <a:fillRect/>
          </a:stretch>
        </p:blipFill>
        <p:spPr>
          <a:xfrm>
            <a:off x="6617694" y="2534400"/>
            <a:ext cx="2376649" cy="1577675"/>
          </a:xfrm>
          <a:prstGeom prst="rect">
            <a:avLst/>
          </a:prstGeom>
          <a:noFill/>
          <a:ln>
            <a:noFill/>
          </a:ln>
        </p:spPr>
      </p:pic>
      <p:pic>
        <p:nvPicPr>
          <p:cNvPr id="252" name="Shape 252"/>
          <p:cNvPicPr preferRelativeResize="0"/>
          <p:nvPr/>
        </p:nvPicPr>
        <p:blipFill>
          <a:blip r:embed="rId5">
            <a:alphaModFix/>
          </a:blip>
          <a:stretch>
            <a:fillRect/>
          </a:stretch>
        </p:blipFill>
        <p:spPr>
          <a:xfrm>
            <a:off x="3846275" y="1913550"/>
            <a:ext cx="2857500" cy="2571750"/>
          </a:xfrm>
          <a:prstGeom prst="rect">
            <a:avLst/>
          </a:prstGeom>
          <a:noFill/>
          <a:ln>
            <a:noFill/>
          </a:ln>
        </p:spPr>
      </p:pic>
      <p:pic>
        <p:nvPicPr>
          <p:cNvPr id="253" name="Shape 253"/>
          <p:cNvPicPr preferRelativeResize="0"/>
          <p:nvPr/>
        </p:nvPicPr>
        <p:blipFill>
          <a:blip r:embed="rId6">
            <a:alphaModFix/>
          </a:blip>
          <a:stretch>
            <a:fillRect/>
          </a:stretch>
        </p:blipFill>
        <p:spPr>
          <a:xfrm>
            <a:off x="5071775" y="4485300"/>
            <a:ext cx="2005774" cy="1999075"/>
          </a:xfrm>
          <a:prstGeom prst="rect">
            <a:avLst/>
          </a:prstGeom>
          <a:noFill/>
          <a:ln>
            <a:noFill/>
          </a:ln>
        </p:spPr>
      </p:pic>
      <p:sp>
        <p:nvSpPr>
          <p:cNvPr id="254" name="Shape 2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Observer Pattern - Motivation</a:t>
            </a:r>
          </a:p>
        </p:txBody>
      </p:sp>
      <p:sp>
        <p:nvSpPr>
          <p:cNvPr id="260" name="Shape 260"/>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261" name="Shape 261"/>
          <p:cNvPicPr preferRelativeResize="0"/>
          <p:nvPr/>
        </p:nvPicPr>
        <p:blipFill>
          <a:blip r:embed="rId3">
            <a:alphaModFix/>
          </a:blip>
          <a:stretch>
            <a:fillRect/>
          </a:stretch>
        </p:blipFill>
        <p:spPr>
          <a:xfrm>
            <a:off x="1356762" y="2321175"/>
            <a:ext cx="6430474" cy="1984124"/>
          </a:xfrm>
          <a:prstGeom prst="rect">
            <a:avLst/>
          </a:prstGeom>
          <a:noFill/>
          <a:ln>
            <a:noFill/>
          </a:ln>
        </p:spPr>
      </p:pic>
      <p:pic>
        <p:nvPicPr>
          <p:cNvPr id="262" name="Shape 262"/>
          <p:cNvPicPr preferRelativeResize="0"/>
          <p:nvPr/>
        </p:nvPicPr>
        <p:blipFill>
          <a:blip r:embed="rId4">
            <a:alphaModFix/>
          </a:blip>
          <a:stretch>
            <a:fillRect/>
          </a:stretch>
        </p:blipFill>
        <p:spPr>
          <a:xfrm>
            <a:off x="0" y="4305300"/>
            <a:ext cx="3810000" cy="2552700"/>
          </a:xfrm>
          <a:prstGeom prst="rect">
            <a:avLst/>
          </a:prstGeom>
          <a:noFill/>
          <a:ln>
            <a:noFill/>
          </a:ln>
        </p:spPr>
      </p:pic>
      <p:sp>
        <p:nvSpPr>
          <p:cNvPr id="263" name="Shape 2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Observer Pattern - Definition</a:t>
            </a:r>
          </a:p>
        </p:txBody>
      </p:sp>
      <p:sp>
        <p:nvSpPr>
          <p:cNvPr id="269" name="Shape 269"/>
          <p:cNvSpPr/>
          <p:nvPr/>
        </p:nvSpPr>
        <p:spPr>
          <a:xfrm>
            <a:off x="1563549" y="2960825"/>
            <a:ext cx="1226400" cy="1143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Subject Object</a:t>
            </a:r>
          </a:p>
        </p:txBody>
      </p:sp>
      <p:cxnSp>
        <p:nvCxnSpPr>
          <p:cNvPr id="270" name="Shape 270"/>
          <p:cNvCxnSpPr>
            <a:endCxn id="269" idx="1"/>
          </p:cNvCxnSpPr>
          <p:nvPr/>
        </p:nvCxnSpPr>
        <p:spPr>
          <a:xfrm>
            <a:off x="628351" y="2793113"/>
            <a:ext cx="1114800" cy="335100"/>
          </a:xfrm>
          <a:prstGeom prst="straightConnector1">
            <a:avLst/>
          </a:prstGeom>
          <a:noFill/>
          <a:ln cap="flat" cmpd="sng" w="19050">
            <a:solidFill>
              <a:schemeClr val="dk2"/>
            </a:solidFill>
            <a:prstDash val="solid"/>
            <a:round/>
            <a:headEnd len="lg" w="lg" type="none"/>
            <a:tailEnd len="lg" w="lg" type="triangle"/>
          </a:ln>
        </p:spPr>
      </p:cxnSp>
      <p:sp>
        <p:nvSpPr>
          <p:cNvPr id="271" name="Shape 271"/>
          <p:cNvSpPr txBox="1"/>
          <p:nvPr/>
        </p:nvSpPr>
        <p:spPr>
          <a:xfrm>
            <a:off x="457174" y="2465509"/>
            <a:ext cx="3324300" cy="408600"/>
          </a:xfrm>
          <a:prstGeom prst="rect">
            <a:avLst/>
          </a:prstGeom>
          <a:noFill/>
          <a:ln>
            <a:noFill/>
          </a:ln>
        </p:spPr>
        <p:txBody>
          <a:bodyPr anchorCtr="0" anchor="t" bIns="91425" lIns="91425" rIns="91425" tIns="91425">
            <a:noAutofit/>
          </a:bodyPr>
          <a:lstStyle/>
          <a:p>
            <a:pPr lvl="0">
              <a:spcBef>
                <a:spcPts val="0"/>
              </a:spcBef>
              <a:buNone/>
            </a:pPr>
            <a:r>
              <a:rPr lang="en"/>
              <a:t>Change Request</a:t>
            </a:r>
          </a:p>
        </p:txBody>
      </p:sp>
      <p:sp>
        <p:nvSpPr>
          <p:cNvPr id="272" name="Shape 272"/>
          <p:cNvSpPr/>
          <p:nvPr/>
        </p:nvSpPr>
        <p:spPr>
          <a:xfrm>
            <a:off x="4650480" y="2306650"/>
            <a:ext cx="2153100" cy="3224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rPr lang="en"/>
              <a:t>Subscriber Objects</a:t>
            </a:r>
          </a:p>
        </p:txBody>
      </p:sp>
      <p:sp>
        <p:nvSpPr>
          <p:cNvPr id="273" name="Shape 273"/>
          <p:cNvSpPr/>
          <p:nvPr/>
        </p:nvSpPr>
        <p:spPr>
          <a:xfrm>
            <a:off x="5077850" y="2660363"/>
            <a:ext cx="1004100" cy="872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Object</a:t>
            </a:r>
          </a:p>
        </p:txBody>
      </p:sp>
      <p:sp>
        <p:nvSpPr>
          <p:cNvPr id="274" name="Shape 274"/>
          <p:cNvSpPr/>
          <p:nvPr/>
        </p:nvSpPr>
        <p:spPr>
          <a:xfrm>
            <a:off x="5676722" y="3482476"/>
            <a:ext cx="1004100" cy="872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Object</a:t>
            </a:r>
          </a:p>
        </p:txBody>
      </p:sp>
      <p:sp>
        <p:nvSpPr>
          <p:cNvPr id="275" name="Shape 275"/>
          <p:cNvSpPr/>
          <p:nvPr/>
        </p:nvSpPr>
        <p:spPr>
          <a:xfrm>
            <a:off x="4994553" y="4172788"/>
            <a:ext cx="1004100" cy="872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Object</a:t>
            </a:r>
          </a:p>
        </p:txBody>
      </p:sp>
      <p:cxnSp>
        <p:nvCxnSpPr>
          <p:cNvPr id="276" name="Shape 276"/>
          <p:cNvCxnSpPr>
            <a:stCxn id="269" idx="7"/>
            <a:endCxn id="273" idx="2"/>
          </p:cNvCxnSpPr>
          <p:nvPr/>
        </p:nvCxnSpPr>
        <p:spPr>
          <a:xfrm flipH="1" rot="10800000">
            <a:off x="2610347" y="3096713"/>
            <a:ext cx="2467500" cy="31500"/>
          </a:xfrm>
          <a:prstGeom prst="straightConnector1">
            <a:avLst/>
          </a:prstGeom>
          <a:noFill/>
          <a:ln cap="flat" cmpd="sng" w="19050">
            <a:solidFill>
              <a:schemeClr val="dk2"/>
            </a:solidFill>
            <a:prstDash val="solid"/>
            <a:round/>
            <a:headEnd len="lg" w="lg" type="none"/>
            <a:tailEnd len="lg" w="lg" type="triangle"/>
          </a:ln>
        </p:spPr>
      </p:cxnSp>
      <p:cxnSp>
        <p:nvCxnSpPr>
          <p:cNvPr id="277" name="Shape 277"/>
          <p:cNvCxnSpPr>
            <a:stCxn id="269" idx="6"/>
            <a:endCxn id="274" idx="2"/>
          </p:cNvCxnSpPr>
          <p:nvPr/>
        </p:nvCxnSpPr>
        <p:spPr>
          <a:xfrm>
            <a:off x="2789949" y="3532325"/>
            <a:ext cx="2886900" cy="386400"/>
          </a:xfrm>
          <a:prstGeom prst="straightConnector1">
            <a:avLst/>
          </a:prstGeom>
          <a:noFill/>
          <a:ln cap="flat" cmpd="sng" w="19050">
            <a:solidFill>
              <a:schemeClr val="dk2"/>
            </a:solidFill>
            <a:prstDash val="solid"/>
            <a:round/>
            <a:headEnd len="lg" w="lg" type="none"/>
            <a:tailEnd len="lg" w="lg" type="triangle"/>
          </a:ln>
        </p:spPr>
      </p:cxnSp>
      <p:cxnSp>
        <p:nvCxnSpPr>
          <p:cNvPr id="278" name="Shape 278"/>
          <p:cNvCxnSpPr>
            <a:stCxn id="269" idx="5"/>
            <a:endCxn id="275" idx="2"/>
          </p:cNvCxnSpPr>
          <p:nvPr/>
        </p:nvCxnSpPr>
        <p:spPr>
          <a:xfrm>
            <a:off x="2610347" y="3936436"/>
            <a:ext cx="2384100" cy="672600"/>
          </a:xfrm>
          <a:prstGeom prst="straightConnector1">
            <a:avLst/>
          </a:prstGeom>
          <a:noFill/>
          <a:ln cap="flat" cmpd="sng" w="19050">
            <a:solidFill>
              <a:schemeClr val="dk2"/>
            </a:solidFill>
            <a:prstDash val="solid"/>
            <a:round/>
            <a:headEnd len="lg" w="lg" type="none"/>
            <a:tailEnd len="lg" w="lg" type="triangle"/>
          </a:ln>
        </p:spPr>
      </p:cxnSp>
      <p:sp>
        <p:nvSpPr>
          <p:cNvPr id="279" name="Shape 279"/>
          <p:cNvSpPr txBox="1"/>
          <p:nvPr/>
        </p:nvSpPr>
        <p:spPr>
          <a:xfrm>
            <a:off x="2869293" y="2793215"/>
            <a:ext cx="3324300" cy="408600"/>
          </a:xfrm>
          <a:prstGeom prst="rect">
            <a:avLst/>
          </a:prstGeom>
          <a:noFill/>
          <a:ln>
            <a:noFill/>
          </a:ln>
        </p:spPr>
        <p:txBody>
          <a:bodyPr anchorCtr="0" anchor="t" bIns="91425" lIns="91425" rIns="91425" tIns="91425">
            <a:noAutofit/>
          </a:bodyPr>
          <a:lstStyle/>
          <a:p>
            <a:pPr lvl="0" rtl="0">
              <a:spcBef>
                <a:spcPts val="0"/>
              </a:spcBef>
              <a:buNone/>
            </a:pPr>
            <a:r>
              <a:rPr lang="en"/>
              <a:t>Updated Data</a:t>
            </a:r>
          </a:p>
        </p:txBody>
      </p:sp>
      <p:sp>
        <p:nvSpPr>
          <p:cNvPr id="280" name="Shape 280"/>
          <p:cNvSpPr txBox="1"/>
          <p:nvPr/>
        </p:nvSpPr>
        <p:spPr>
          <a:xfrm>
            <a:off x="2917736" y="3279780"/>
            <a:ext cx="3324300" cy="408600"/>
          </a:xfrm>
          <a:prstGeom prst="rect">
            <a:avLst/>
          </a:prstGeom>
          <a:noFill/>
          <a:ln>
            <a:noFill/>
          </a:ln>
        </p:spPr>
        <p:txBody>
          <a:bodyPr anchorCtr="0" anchor="t" bIns="91425" lIns="91425" rIns="91425" tIns="91425">
            <a:noAutofit/>
          </a:bodyPr>
          <a:lstStyle/>
          <a:p>
            <a:pPr lvl="0" rtl="0">
              <a:spcBef>
                <a:spcPts val="0"/>
              </a:spcBef>
              <a:buNone/>
            </a:pPr>
            <a:r>
              <a:rPr lang="en"/>
              <a:t>Updated Data</a:t>
            </a:r>
          </a:p>
        </p:txBody>
      </p:sp>
      <p:sp>
        <p:nvSpPr>
          <p:cNvPr id="281" name="Shape 281"/>
          <p:cNvSpPr txBox="1"/>
          <p:nvPr/>
        </p:nvSpPr>
        <p:spPr>
          <a:xfrm>
            <a:off x="2869293" y="3766345"/>
            <a:ext cx="3324300" cy="408600"/>
          </a:xfrm>
          <a:prstGeom prst="rect">
            <a:avLst/>
          </a:prstGeom>
          <a:noFill/>
          <a:ln>
            <a:noFill/>
          </a:ln>
        </p:spPr>
        <p:txBody>
          <a:bodyPr anchorCtr="0" anchor="t" bIns="91425" lIns="91425" rIns="91425" tIns="91425">
            <a:noAutofit/>
          </a:bodyPr>
          <a:lstStyle/>
          <a:p>
            <a:pPr lvl="0" rtl="0">
              <a:spcBef>
                <a:spcPts val="0"/>
              </a:spcBef>
              <a:buNone/>
            </a:pPr>
            <a:r>
              <a:rPr lang="en"/>
              <a:t>Updated Data</a:t>
            </a:r>
          </a:p>
        </p:txBody>
      </p:sp>
      <p:sp>
        <p:nvSpPr>
          <p:cNvPr id="282" name="Shape 282"/>
          <p:cNvSpPr txBox="1"/>
          <p:nvPr/>
        </p:nvSpPr>
        <p:spPr>
          <a:xfrm>
            <a:off x="2213374" y="2306650"/>
            <a:ext cx="2153099" cy="408600"/>
          </a:xfrm>
          <a:prstGeom prst="rect">
            <a:avLst/>
          </a:prstGeom>
          <a:noFill/>
          <a:ln>
            <a:noFill/>
          </a:ln>
        </p:spPr>
        <p:txBody>
          <a:bodyPr anchorCtr="0" anchor="t" bIns="91425" lIns="91425" rIns="91425" tIns="91425">
            <a:noAutofit/>
          </a:bodyPr>
          <a:lstStyle/>
          <a:p>
            <a:pPr lvl="0">
              <a:spcBef>
                <a:spcPts val="0"/>
              </a:spcBef>
              <a:buNone/>
            </a:pPr>
            <a:r>
              <a:rPr lang="en">
                <a:solidFill>
                  <a:srgbClr val="3D85C6"/>
                </a:solidFill>
              </a:rPr>
              <a:t>(When data changes, subscribers are notifed)</a:t>
            </a:r>
          </a:p>
        </p:txBody>
      </p:sp>
      <p:sp>
        <p:nvSpPr>
          <p:cNvPr id="283" name="Shape 283"/>
          <p:cNvSpPr txBox="1"/>
          <p:nvPr/>
        </p:nvSpPr>
        <p:spPr>
          <a:xfrm>
            <a:off x="6889438" y="2715260"/>
            <a:ext cx="1797300" cy="408600"/>
          </a:xfrm>
          <a:prstGeom prst="rect">
            <a:avLst/>
          </a:prstGeom>
          <a:noFill/>
          <a:ln>
            <a:noFill/>
          </a:ln>
        </p:spPr>
        <p:txBody>
          <a:bodyPr anchorCtr="0" anchor="t" bIns="91425" lIns="91425" rIns="91425" tIns="91425">
            <a:noAutofit/>
          </a:bodyPr>
          <a:lstStyle/>
          <a:p>
            <a:pPr lvl="0" rtl="0">
              <a:spcBef>
                <a:spcPts val="0"/>
              </a:spcBef>
              <a:buNone/>
            </a:pPr>
            <a:r>
              <a:rPr lang="en">
                <a:solidFill>
                  <a:srgbClr val="3D85C6"/>
                </a:solidFill>
              </a:rPr>
              <a:t>(These objects have subscribed to the Subject to receive updates when data changes)</a:t>
            </a:r>
          </a:p>
        </p:txBody>
      </p:sp>
      <p:sp>
        <p:nvSpPr>
          <p:cNvPr id="284" name="Shape 284"/>
          <p:cNvSpPr/>
          <p:nvPr/>
        </p:nvSpPr>
        <p:spPr>
          <a:xfrm>
            <a:off x="6889450" y="4451325"/>
            <a:ext cx="1964100" cy="808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lvl="0" rtl="0">
              <a:spcBef>
                <a:spcPts val="0"/>
              </a:spcBef>
              <a:buNone/>
            </a:pPr>
            <a:r>
              <a:rPr lang="en"/>
              <a:t>	// do something</a:t>
            </a:r>
          </a:p>
          <a:p>
            <a:pPr lvl="0">
              <a:spcBef>
                <a:spcPts val="0"/>
              </a:spcBef>
              <a:buNone/>
            </a:pPr>
            <a:r>
              <a:rPr lang="en"/>
              <a:t>}</a:t>
            </a:r>
          </a:p>
        </p:txBody>
      </p:sp>
      <p:cxnSp>
        <p:nvCxnSpPr>
          <p:cNvPr id="285" name="Shape 285"/>
          <p:cNvCxnSpPr>
            <a:stCxn id="284" idx="1"/>
          </p:cNvCxnSpPr>
          <p:nvPr/>
        </p:nvCxnSpPr>
        <p:spPr>
          <a:xfrm rot="10800000">
            <a:off x="6214450" y="4152225"/>
            <a:ext cx="675000" cy="703500"/>
          </a:xfrm>
          <a:prstGeom prst="straightConnector1">
            <a:avLst/>
          </a:prstGeom>
          <a:noFill/>
          <a:ln cap="flat" cmpd="sng" w="38100">
            <a:solidFill>
              <a:schemeClr val="dk2"/>
            </a:solidFill>
            <a:prstDash val="solid"/>
            <a:round/>
            <a:headEnd len="lg" w="lg" type="none"/>
            <a:tailEnd len="lg" w="lg" type="triangle"/>
          </a:ln>
        </p:spPr>
      </p:cxnSp>
      <p:sp>
        <p:nvSpPr>
          <p:cNvPr id="286" name="Shape 286"/>
          <p:cNvSpPr/>
          <p:nvPr/>
        </p:nvSpPr>
        <p:spPr>
          <a:xfrm>
            <a:off x="6419450" y="5105025"/>
            <a:ext cx="1964100" cy="808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lvl="0" rtl="0">
              <a:spcBef>
                <a:spcPts val="0"/>
              </a:spcBef>
              <a:buNone/>
            </a:pPr>
            <a:r>
              <a:rPr lang="en"/>
              <a:t>	// do something</a:t>
            </a:r>
          </a:p>
          <a:p>
            <a:pPr lvl="0" rtl="0">
              <a:spcBef>
                <a:spcPts val="0"/>
              </a:spcBef>
              <a:buNone/>
            </a:pPr>
            <a:r>
              <a:rPr lang="en"/>
              <a:t>}</a:t>
            </a:r>
          </a:p>
        </p:txBody>
      </p:sp>
      <p:cxnSp>
        <p:nvCxnSpPr>
          <p:cNvPr id="287" name="Shape 287"/>
          <p:cNvCxnSpPr>
            <a:stCxn id="286" idx="1"/>
          </p:cNvCxnSpPr>
          <p:nvPr/>
        </p:nvCxnSpPr>
        <p:spPr>
          <a:xfrm rot="10800000">
            <a:off x="5744450" y="4805925"/>
            <a:ext cx="675000" cy="703500"/>
          </a:xfrm>
          <a:prstGeom prst="straightConnector1">
            <a:avLst/>
          </a:prstGeom>
          <a:noFill/>
          <a:ln cap="flat" cmpd="sng" w="38100">
            <a:solidFill>
              <a:schemeClr val="dk2"/>
            </a:solidFill>
            <a:prstDash val="solid"/>
            <a:round/>
            <a:headEnd len="lg" w="lg" type="none"/>
            <a:tailEnd len="lg" w="lg" type="triangle"/>
          </a:ln>
        </p:spPr>
      </p:cxnSp>
      <p:sp>
        <p:nvSpPr>
          <p:cNvPr id="288" name="Shape 288"/>
          <p:cNvSpPr/>
          <p:nvPr/>
        </p:nvSpPr>
        <p:spPr>
          <a:xfrm>
            <a:off x="6596774" y="3317925"/>
            <a:ext cx="1964100" cy="808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lvl="0" rtl="0">
              <a:spcBef>
                <a:spcPts val="0"/>
              </a:spcBef>
              <a:buNone/>
            </a:pPr>
            <a:r>
              <a:rPr lang="en"/>
              <a:t>	// do something</a:t>
            </a:r>
          </a:p>
          <a:p>
            <a:pPr lvl="0" rtl="0">
              <a:spcBef>
                <a:spcPts val="0"/>
              </a:spcBef>
              <a:buNone/>
            </a:pPr>
            <a:r>
              <a:rPr lang="en"/>
              <a:t>}</a:t>
            </a:r>
          </a:p>
        </p:txBody>
      </p:sp>
      <p:cxnSp>
        <p:nvCxnSpPr>
          <p:cNvPr id="289" name="Shape 289"/>
          <p:cNvCxnSpPr>
            <a:stCxn id="288" idx="1"/>
          </p:cNvCxnSpPr>
          <p:nvPr/>
        </p:nvCxnSpPr>
        <p:spPr>
          <a:xfrm rot="10800000">
            <a:off x="5921774" y="3018825"/>
            <a:ext cx="675000" cy="703500"/>
          </a:xfrm>
          <a:prstGeom prst="straightConnector1">
            <a:avLst/>
          </a:prstGeom>
          <a:noFill/>
          <a:ln cap="flat" cmpd="sng" w="38100">
            <a:solidFill>
              <a:schemeClr val="dk2"/>
            </a:solidFill>
            <a:prstDash val="solid"/>
            <a:round/>
            <a:headEnd len="lg" w="lg" type="none"/>
            <a:tailEnd len="lg" w="lg" type="triangle"/>
          </a:ln>
        </p:spPr>
      </p:cxnSp>
      <p:cxnSp>
        <p:nvCxnSpPr>
          <p:cNvPr id="290" name="Shape 290"/>
          <p:cNvCxnSpPr>
            <a:stCxn id="275" idx="1"/>
            <a:endCxn id="269" idx="6"/>
          </p:cNvCxnSpPr>
          <p:nvPr/>
        </p:nvCxnSpPr>
        <p:spPr>
          <a:xfrm rot="10800000">
            <a:off x="2789900" y="3532292"/>
            <a:ext cx="2351700" cy="768300"/>
          </a:xfrm>
          <a:prstGeom prst="straightConnector1">
            <a:avLst/>
          </a:prstGeom>
          <a:noFill/>
          <a:ln cap="flat" cmpd="sng" w="19050">
            <a:solidFill>
              <a:schemeClr val="dk2"/>
            </a:solidFill>
            <a:prstDash val="solid"/>
            <a:round/>
            <a:headEnd len="lg" w="lg" type="none"/>
            <a:tailEnd len="lg" w="lg" type="triangle"/>
          </a:ln>
        </p:spPr>
      </p:cxnSp>
      <p:cxnSp>
        <p:nvCxnSpPr>
          <p:cNvPr id="291" name="Shape 291"/>
          <p:cNvCxnSpPr/>
          <p:nvPr/>
        </p:nvCxnSpPr>
        <p:spPr>
          <a:xfrm rot="10800000">
            <a:off x="2801781" y="3400134"/>
            <a:ext cx="2943900" cy="339600"/>
          </a:xfrm>
          <a:prstGeom prst="straightConnector1">
            <a:avLst/>
          </a:prstGeom>
          <a:noFill/>
          <a:ln cap="flat" cmpd="sng" w="19050">
            <a:solidFill>
              <a:schemeClr val="dk2"/>
            </a:solidFill>
            <a:prstDash val="solid"/>
            <a:round/>
            <a:headEnd len="lg" w="lg" type="none"/>
            <a:tailEnd len="lg" w="lg" type="triangle"/>
          </a:ln>
        </p:spPr>
      </p:cxnSp>
      <p:cxnSp>
        <p:nvCxnSpPr>
          <p:cNvPr id="292" name="Shape 292"/>
          <p:cNvCxnSpPr/>
          <p:nvPr/>
        </p:nvCxnSpPr>
        <p:spPr>
          <a:xfrm flipH="1">
            <a:off x="2777251" y="2914985"/>
            <a:ext cx="2351700" cy="379799"/>
          </a:xfrm>
          <a:prstGeom prst="straightConnector1">
            <a:avLst/>
          </a:prstGeom>
          <a:noFill/>
          <a:ln cap="flat" cmpd="sng" w="19050">
            <a:solidFill>
              <a:schemeClr val="dk2"/>
            </a:solidFill>
            <a:prstDash val="solid"/>
            <a:round/>
            <a:headEnd len="lg" w="lg" type="none"/>
            <a:tailEnd len="lg" w="lg" type="triangle"/>
          </a:ln>
        </p:spPr>
      </p:cxnSp>
      <p:sp>
        <p:nvSpPr>
          <p:cNvPr id="293" name="Shape 293"/>
          <p:cNvSpPr txBox="1"/>
          <p:nvPr/>
        </p:nvSpPr>
        <p:spPr>
          <a:xfrm>
            <a:off x="2917736" y="3766345"/>
            <a:ext cx="1080900" cy="346200"/>
          </a:xfrm>
          <a:prstGeom prst="rect">
            <a:avLst/>
          </a:prstGeom>
          <a:noFill/>
          <a:ln>
            <a:noFill/>
          </a:ln>
        </p:spPr>
        <p:txBody>
          <a:bodyPr anchorCtr="0" anchor="t" bIns="91425" lIns="91425" rIns="91425" tIns="91425">
            <a:noAutofit/>
          </a:bodyPr>
          <a:lstStyle/>
          <a:p>
            <a:pPr lvl="0">
              <a:spcBef>
                <a:spcPts val="0"/>
              </a:spcBef>
              <a:buNone/>
            </a:pPr>
            <a:r>
              <a:rPr lang="en"/>
              <a:t>Subscribe</a:t>
            </a:r>
          </a:p>
        </p:txBody>
      </p:sp>
      <p:sp>
        <p:nvSpPr>
          <p:cNvPr id="294" name="Shape 2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par>
                                <p:cTn fill="hold" nodeType="withEffect" presetClass="exit" presetID="10" presetSubtype="0">
                                  <p:stCondLst>
                                    <p:cond delay="0"/>
                                  </p:stCondLst>
                                  <p:childTnLst>
                                    <p:animEffect filter="fade" transition="out">
                                      <p:cBhvr>
                                        <p:cTn dur="1"/>
                                        <p:tgtEl>
                                          <p:spTgt spid="290"/>
                                        </p:tgtEl>
                                      </p:cBhvr>
                                    </p:animEffect>
                                    <p:set>
                                      <p:cBhvr>
                                        <p:cTn dur="1" fill="hold">
                                          <p:stCondLst>
                                            <p:cond delay="0"/>
                                          </p:stCondLst>
                                        </p:cTn>
                                        <p:tgtEl>
                                          <p:spTgt spid="2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2"/>
                                        </p:tgtEl>
                                      </p:cBhvr>
                                    </p:animEffect>
                                    <p:set>
                                      <p:cBhvr>
                                        <p:cTn dur="1" fill="hold">
                                          <p:stCondLst>
                                            <p:cond delay="0"/>
                                          </p:stCondLst>
                                        </p:cTn>
                                        <p:tgtEl>
                                          <p:spTgt spid="2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3"/>
                                        </p:tgtEl>
                                      </p:cBhvr>
                                    </p:animEffect>
                                    <p:set>
                                      <p:cBhvr>
                                        <p:cTn dur="1" fill="hold">
                                          <p:stCondLst>
                                            <p:cond delay="0"/>
                                          </p:stCondLst>
                                        </p:cTn>
                                        <p:tgtEl>
                                          <p:spTgt spid="2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1"/>
                                        </p:tgtEl>
                                      </p:cBhvr>
                                    </p:animEffect>
                                    <p:set>
                                      <p:cBhvr>
                                        <p:cTn dur="1" fill="hold">
                                          <p:stCondLst>
                                            <p:cond delay="0"/>
                                          </p:stCondLst>
                                        </p:cTn>
                                        <p:tgtEl>
                                          <p:spTgt spid="2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par>
                                <p:cTn fill="hold" nodeType="withEffect" presetClass="exit" presetID="10" presetSubtype="0">
                                  <p:stCondLst>
                                    <p:cond delay="0"/>
                                  </p:stCondLst>
                                  <p:childTnLst>
                                    <p:animEffect filter="fade" transition="out">
                                      <p:cBhvr>
                                        <p:cTn dur="1"/>
                                        <p:tgtEl>
                                          <p:spTgt spid="283"/>
                                        </p:tgtEl>
                                      </p:cBhvr>
                                    </p:animEffect>
                                    <p:set>
                                      <p:cBhvr>
                                        <p:cTn dur="1" fill="hold">
                                          <p:stCondLst>
                                            <p:cond delay="0"/>
                                          </p:stCondLst>
                                        </p:cTn>
                                        <p:tgtEl>
                                          <p:spTgt spid="2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Observer Pattern Example</a:t>
            </a:r>
          </a:p>
          <a:p>
            <a:pPr lvl="0" rtl="0">
              <a:spcBef>
                <a:spcPts val="0"/>
              </a:spcBef>
              <a:buNone/>
            </a:pPr>
            <a:r>
              <a:rPr lang="en"/>
              <a:t>Pet Feeding</a:t>
            </a:r>
          </a:p>
        </p:txBody>
      </p:sp>
      <p:sp>
        <p:nvSpPr>
          <p:cNvPr id="300" name="Shape 300"/>
          <p:cNvSpPr/>
          <p:nvPr/>
        </p:nvSpPr>
        <p:spPr>
          <a:xfrm>
            <a:off x="1466750" y="297312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Food Bowl</a:t>
            </a:r>
          </a:p>
        </p:txBody>
      </p:sp>
      <p:sp>
        <p:nvSpPr>
          <p:cNvPr id="301" name="Shape 301"/>
          <p:cNvSpPr/>
          <p:nvPr/>
        </p:nvSpPr>
        <p:spPr>
          <a:xfrm>
            <a:off x="5173225" y="2546975"/>
            <a:ext cx="1104899"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Dog</a:t>
            </a:r>
          </a:p>
        </p:txBody>
      </p:sp>
      <p:sp>
        <p:nvSpPr>
          <p:cNvPr id="302" name="Shape 302"/>
          <p:cNvSpPr/>
          <p:nvPr/>
        </p:nvSpPr>
        <p:spPr>
          <a:xfrm>
            <a:off x="5832150" y="3466850"/>
            <a:ext cx="1104899"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a:t>
            </a:r>
          </a:p>
        </p:txBody>
      </p:sp>
      <p:sp>
        <p:nvSpPr>
          <p:cNvPr id="303" name="Shape 303"/>
          <p:cNvSpPr/>
          <p:nvPr/>
        </p:nvSpPr>
        <p:spPr>
          <a:xfrm>
            <a:off x="5081575" y="4239250"/>
            <a:ext cx="1104899"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Mouse</a:t>
            </a:r>
          </a:p>
        </p:txBody>
      </p:sp>
      <p:cxnSp>
        <p:nvCxnSpPr>
          <p:cNvPr id="304" name="Shape 304"/>
          <p:cNvCxnSpPr>
            <a:stCxn id="301" idx="2"/>
            <a:endCxn id="300" idx="6"/>
          </p:cNvCxnSpPr>
          <p:nvPr/>
        </p:nvCxnSpPr>
        <p:spPr>
          <a:xfrm flipH="1">
            <a:off x="2655925" y="3035074"/>
            <a:ext cx="2517300" cy="532799"/>
          </a:xfrm>
          <a:prstGeom prst="straightConnector1">
            <a:avLst/>
          </a:prstGeom>
          <a:noFill/>
          <a:ln cap="flat" cmpd="sng" w="19050">
            <a:solidFill>
              <a:schemeClr val="dk2"/>
            </a:solidFill>
            <a:prstDash val="solid"/>
            <a:round/>
            <a:headEnd len="lg" w="lg" type="none"/>
            <a:tailEnd len="lg" w="lg" type="triangle"/>
          </a:ln>
        </p:spPr>
      </p:cxnSp>
      <p:cxnSp>
        <p:nvCxnSpPr>
          <p:cNvPr id="305" name="Shape 305"/>
          <p:cNvCxnSpPr>
            <a:stCxn id="302" idx="2"/>
            <a:endCxn id="300" idx="6"/>
          </p:cNvCxnSpPr>
          <p:nvPr/>
        </p:nvCxnSpPr>
        <p:spPr>
          <a:xfrm rot="10800000">
            <a:off x="2656050" y="3567649"/>
            <a:ext cx="3176100" cy="387300"/>
          </a:xfrm>
          <a:prstGeom prst="straightConnector1">
            <a:avLst/>
          </a:prstGeom>
          <a:noFill/>
          <a:ln cap="flat" cmpd="sng" w="19050">
            <a:solidFill>
              <a:schemeClr val="dk2"/>
            </a:solidFill>
            <a:prstDash val="solid"/>
            <a:round/>
            <a:headEnd len="lg" w="lg" type="none"/>
            <a:tailEnd len="lg" w="lg" type="triangle"/>
          </a:ln>
        </p:spPr>
      </p:cxnSp>
      <p:cxnSp>
        <p:nvCxnSpPr>
          <p:cNvPr id="306" name="Shape 306"/>
          <p:cNvCxnSpPr>
            <a:stCxn id="303" idx="2"/>
            <a:endCxn id="300" idx="6"/>
          </p:cNvCxnSpPr>
          <p:nvPr/>
        </p:nvCxnSpPr>
        <p:spPr>
          <a:xfrm rot="10800000">
            <a:off x="2656075" y="3567849"/>
            <a:ext cx="2425500" cy="1159500"/>
          </a:xfrm>
          <a:prstGeom prst="straightConnector1">
            <a:avLst/>
          </a:prstGeom>
          <a:noFill/>
          <a:ln cap="flat" cmpd="sng" w="19050">
            <a:solidFill>
              <a:schemeClr val="dk2"/>
            </a:solidFill>
            <a:prstDash val="solid"/>
            <a:round/>
            <a:headEnd len="lg" w="lg" type="none"/>
            <a:tailEnd len="lg" w="lg" type="triangle"/>
          </a:ln>
        </p:spPr>
      </p:cxnSp>
      <p:sp>
        <p:nvSpPr>
          <p:cNvPr id="307" name="Shape 307"/>
          <p:cNvSpPr txBox="1"/>
          <p:nvPr/>
        </p:nvSpPr>
        <p:spPr>
          <a:xfrm>
            <a:off x="2834375" y="2756000"/>
            <a:ext cx="1671299" cy="457200"/>
          </a:xfrm>
          <a:prstGeom prst="rect">
            <a:avLst/>
          </a:prstGeom>
          <a:noFill/>
          <a:ln>
            <a:noFill/>
          </a:ln>
        </p:spPr>
        <p:txBody>
          <a:bodyPr anchorCtr="0" anchor="t" bIns="91425" lIns="91425" rIns="91425" tIns="91425">
            <a:noAutofit/>
          </a:bodyPr>
          <a:lstStyle/>
          <a:p>
            <a:pPr lvl="0">
              <a:spcBef>
                <a:spcPts val="0"/>
              </a:spcBef>
              <a:buNone/>
            </a:pPr>
            <a:r>
              <a:rPr lang="en"/>
              <a:t>addObserver();</a:t>
            </a:r>
          </a:p>
        </p:txBody>
      </p:sp>
      <p:cxnSp>
        <p:nvCxnSpPr>
          <p:cNvPr id="308" name="Shape 308"/>
          <p:cNvCxnSpPr>
            <a:endCxn id="300" idx="1"/>
          </p:cNvCxnSpPr>
          <p:nvPr/>
        </p:nvCxnSpPr>
        <p:spPr>
          <a:xfrm>
            <a:off x="968004" y="2515179"/>
            <a:ext cx="672900" cy="632100"/>
          </a:xfrm>
          <a:prstGeom prst="straightConnector1">
            <a:avLst/>
          </a:prstGeom>
          <a:noFill/>
          <a:ln cap="flat" cmpd="sng" w="19050">
            <a:solidFill>
              <a:schemeClr val="dk2"/>
            </a:solidFill>
            <a:prstDash val="solid"/>
            <a:round/>
            <a:headEnd len="lg" w="lg" type="none"/>
            <a:tailEnd len="lg" w="lg" type="triangle"/>
          </a:ln>
        </p:spPr>
      </p:cxnSp>
      <p:sp>
        <p:nvSpPr>
          <p:cNvPr id="309" name="Shape 309"/>
          <p:cNvSpPr txBox="1"/>
          <p:nvPr/>
        </p:nvSpPr>
        <p:spPr>
          <a:xfrm>
            <a:off x="217150" y="2062825"/>
            <a:ext cx="2080799" cy="387299"/>
          </a:xfrm>
          <a:prstGeom prst="rect">
            <a:avLst/>
          </a:prstGeom>
          <a:noFill/>
          <a:ln>
            <a:noFill/>
          </a:ln>
        </p:spPr>
        <p:txBody>
          <a:bodyPr anchorCtr="0" anchor="t" bIns="91425" lIns="91425" rIns="91425" tIns="91425">
            <a:noAutofit/>
          </a:bodyPr>
          <a:lstStyle/>
          <a:p>
            <a:pPr lvl="0">
              <a:spcBef>
                <a:spcPts val="0"/>
              </a:spcBef>
              <a:buNone/>
            </a:pPr>
            <a:r>
              <a:rPr lang="en"/>
              <a:t>fillBowl(“puppy chow”);</a:t>
            </a:r>
          </a:p>
        </p:txBody>
      </p:sp>
      <p:sp>
        <p:nvSpPr>
          <p:cNvPr id="310" name="Shape 310"/>
          <p:cNvSpPr/>
          <p:nvPr/>
        </p:nvSpPr>
        <p:spPr>
          <a:xfrm>
            <a:off x="686150" y="4685325"/>
            <a:ext cx="2750400" cy="19527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fillBowl(String food){</a:t>
            </a:r>
          </a:p>
          <a:p>
            <a:pPr lvl="0" rtl="0">
              <a:spcBef>
                <a:spcPts val="0"/>
              </a:spcBef>
              <a:buNone/>
            </a:pPr>
            <a:r>
              <a:rPr lang="en"/>
              <a:t>	notify();</a:t>
            </a:r>
          </a:p>
          <a:p>
            <a:pPr lvl="0" rtl="0">
              <a:spcBef>
                <a:spcPts val="0"/>
              </a:spcBef>
              <a:buNone/>
            </a:pPr>
            <a:r>
              <a:rPr lang="en"/>
              <a:t>	// ....</a:t>
            </a:r>
          </a:p>
          <a:p>
            <a:pPr lvl="0" rtl="0">
              <a:spcBef>
                <a:spcPts val="0"/>
              </a:spcBef>
              <a:buNone/>
            </a:pPr>
            <a:r>
              <a:rPr lang="en"/>
              <a:t>}</a:t>
            </a:r>
          </a:p>
          <a:p>
            <a:pPr lvl="0" rtl="0">
              <a:spcBef>
                <a:spcPts val="0"/>
              </a:spcBef>
              <a:buNone/>
            </a:pPr>
            <a:r>
              <a:rPr lang="en"/>
              <a:t>notify(){</a:t>
            </a:r>
          </a:p>
          <a:p>
            <a:pPr lvl="0" rtl="0">
              <a:spcBef>
                <a:spcPts val="0"/>
              </a:spcBef>
              <a:buClr>
                <a:schemeClr val="dk1"/>
              </a:buClr>
              <a:buFont typeface="Arial"/>
              <a:buNone/>
            </a:pPr>
            <a:r>
              <a:rPr lang="en">
                <a:solidFill>
                  <a:schemeClr val="dk1"/>
                </a:solidFill>
              </a:rPr>
              <a:t>          for o in observers{</a:t>
            </a:r>
          </a:p>
          <a:p>
            <a:pPr lvl="0" rtl="0">
              <a:spcBef>
                <a:spcPts val="0"/>
              </a:spcBef>
              <a:buClr>
                <a:schemeClr val="dk1"/>
              </a:buClr>
              <a:buFont typeface="Arial"/>
              <a:buNone/>
            </a:pPr>
            <a:r>
              <a:rPr lang="en">
                <a:solidFill>
                  <a:schemeClr val="dk1"/>
                </a:solidFill>
              </a:rPr>
              <a:t>		o.update();</a:t>
            </a:r>
          </a:p>
          <a:p>
            <a:pPr lvl="0" rtl="0">
              <a:spcBef>
                <a:spcPts val="0"/>
              </a:spcBef>
              <a:buClr>
                <a:schemeClr val="dk1"/>
              </a:buClr>
              <a:buFont typeface="Arial"/>
              <a:buNone/>
            </a:pPr>
            <a:r>
              <a:rPr lang="en">
                <a:solidFill>
                  <a:schemeClr val="dk1"/>
                </a:solidFill>
              </a:rPr>
              <a:t>	}</a:t>
            </a:r>
          </a:p>
          <a:p>
            <a:pPr lvl="0">
              <a:spcBef>
                <a:spcPts val="0"/>
              </a:spcBef>
              <a:buNone/>
            </a:pPr>
            <a:r>
              <a:rPr lang="en"/>
              <a:t>}</a:t>
            </a:r>
          </a:p>
        </p:txBody>
      </p:sp>
      <p:cxnSp>
        <p:nvCxnSpPr>
          <p:cNvPr id="311" name="Shape 311"/>
          <p:cNvCxnSpPr>
            <a:stCxn id="310" idx="0"/>
            <a:endCxn id="300" idx="4"/>
          </p:cNvCxnSpPr>
          <p:nvPr/>
        </p:nvCxnSpPr>
        <p:spPr>
          <a:xfrm rot="10800000">
            <a:off x="2061350" y="4162425"/>
            <a:ext cx="0" cy="522900"/>
          </a:xfrm>
          <a:prstGeom prst="straightConnector1">
            <a:avLst/>
          </a:prstGeom>
          <a:noFill/>
          <a:ln cap="flat" cmpd="sng" w="38100">
            <a:solidFill>
              <a:schemeClr val="dk2"/>
            </a:solidFill>
            <a:prstDash val="solid"/>
            <a:round/>
            <a:headEnd len="lg" w="lg" type="none"/>
            <a:tailEnd len="lg" w="lg" type="triangle"/>
          </a:ln>
        </p:spPr>
      </p:cxnSp>
      <p:cxnSp>
        <p:nvCxnSpPr>
          <p:cNvPr id="312" name="Shape 312"/>
          <p:cNvCxnSpPr/>
          <p:nvPr/>
        </p:nvCxnSpPr>
        <p:spPr>
          <a:xfrm flipH="1" rot="10800000">
            <a:off x="2623775" y="3239024"/>
            <a:ext cx="2560500" cy="117600"/>
          </a:xfrm>
          <a:prstGeom prst="straightConnector1">
            <a:avLst/>
          </a:prstGeom>
          <a:noFill/>
          <a:ln cap="flat" cmpd="sng" w="19050">
            <a:solidFill>
              <a:schemeClr val="dk2"/>
            </a:solidFill>
            <a:prstDash val="solid"/>
            <a:round/>
            <a:headEnd len="lg" w="lg" type="none"/>
            <a:tailEnd len="lg" w="lg" type="triangle"/>
          </a:ln>
        </p:spPr>
      </p:cxnSp>
      <p:cxnSp>
        <p:nvCxnSpPr>
          <p:cNvPr id="313" name="Shape 313"/>
          <p:cNvCxnSpPr>
            <a:stCxn id="300" idx="6"/>
          </p:cNvCxnSpPr>
          <p:nvPr/>
        </p:nvCxnSpPr>
        <p:spPr>
          <a:xfrm>
            <a:off x="2655950" y="3567725"/>
            <a:ext cx="3197700" cy="159900"/>
          </a:xfrm>
          <a:prstGeom prst="straightConnector1">
            <a:avLst/>
          </a:prstGeom>
          <a:noFill/>
          <a:ln cap="flat" cmpd="sng" w="19050">
            <a:solidFill>
              <a:schemeClr val="dk2"/>
            </a:solidFill>
            <a:prstDash val="solid"/>
            <a:round/>
            <a:headEnd len="lg" w="lg" type="none"/>
            <a:tailEnd len="lg" w="lg" type="triangle"/>
          </a:ln>
        </p:spPr>
      </p:cxnSp>
      <p:cxnSp>
        <p:nvCxnSpPr>
          <p:cNvPr id="314" name="Shape 314"/>
          <p:cNvCxnSpPr>
            <a:endCxn id="303" idx="1"/>
          </p:cNvCxnSpPr>
          <p:nvPr/>
        </p:nvCxnSpPr>
        <p:spPr>
          <a:xfrm>
            <a:off x="2605783" y="3799911"/>
            <a:ext cx="2637600" cy="582300"/>
          </a:xfrm>
          <a:prstGeom prst="straightConnector1">
            <a:avLst/>
          </a:prstGeom>
          <a:noFill/>
          <a:ln cap="flat" cmpd="sng" w="19050">
            <a:solidFill>
              <a:schemeClr val="dk2"/>
            </a:solidFill>
            <a:prstDash val="solid"/>
            <a:round/>
            <a:headEnd len="lg" w="lg" type="none"/>
            <a:tailEnd len="lg" w="lg" type="triangle"/>
          </a:ln>
        </p:spPr>
      </p:cxnSp>
      <p:sp>
        <p:nvSpPr>
          <p:cNvPr id="315" name="Shape 315"/>
          <p:cNvSpPr txBox="1"/>
          <p:nvPr/>
        </p:nvSpPr>
        <p:spPr>
          <a:xfrm>
            <a:off x="3235525" y="2903700"/>
            <a:ext cx="1266599" cy="387299"/>
          </a:xfrm>
          <a:prstGeom prst="rect">
            <a:avLst/>
          </a:prstGeom>
          <a:noFill/>
          <a:ln>
            <a:noFill/>
          </a:ln>
        </p:spPr>
        <p:txBody>
          <a:bodyPr anchorCtr="0" anchor="t" bIns="91425" lIns="91425" rIns="91425" tIns="91425">
            <a:noAutofit/>
          </a:bodyPr>
          <a:lstStyle/>
          <a:p>
            <a:pPr lvl="0">
              <a:spcBef>
                <a:spcPts val="0"/>
              </a:spcBef>
              <a:buNone/>
            </a:pPr>
            <a:r>
              <a:rPr lang="en"/>
              <a:t>update();</a:t>
            </a:r>
          </a:p>
        </p:txBody>
      </p:sp>
      <p:sp>
        <p:nvSpPr>
          <p:cNvPr id="316" name="Shape 316"/>
          <p:cNvSpPr/>
          <p:nvPr/>
        </p:nvSpPr>
        <p:spPr>
          <a:xfrm>
            <a:off x="6414675" y="1818550"/>
            <a:ext cx="2425499" cy="1216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lvl="0" rtl="0">
              <a:spcBef>
                <a:spcPts val="0"/>
              </a:spcBef>
              <a:buNone/>
            </a:pPr>
            <a:r>
              <a:rPr lang="en"/>
              <a:t>   if (bowl.getFood() == </a:t>
            </a:r>
          </a:p>
          <a:p>
            <a:pPr indent="0" lvl="0" marL="457200" rtl="0">
              <a:spcBef>
                <a:spcPts val="0"/>
              </a:spcBef>
              <a:buNone/>
            </a:pPr>
            <a:r>
              <a:rPr lang="en"/>
              <a:t>“puppy chow”)</a:t>
            </a:r>
          </a:p>
          <a:p>
            <a:pPr lvl="0" rtl="0">
              <a:spcBef>
                <a:spcPts val="0"/>
              </a:spcBef>
              <a:buNone/>
            </a:pPr>
            <a:r>
              <a:rPr lang="en"/>
              <a:t>		eat();</a:t>
            </a:r>
          </a:p>
          <a:p>
            <a:pPr lvl="0">
              <a:spcBef>
                <a:spcPts val="0"/>
              </a:spcBef>
              <a:buNone/>
            </a:pPr>
            <a:r>
              <a:rPr lang="en"/>
              <a:t>}</a:t>
            </a:r>
          </a:p>
        </p:txBody>
      </p:sp>
      <p:cxnSp>
        <p:nvCxnSpPr>
          <p:cNvPr id="317" name="Shape 317"/>
          <p:cNvCxnSpPr>
            <a:stCxn id="316" idx="1"/>
            <a:endCxn id="301" idx="7"/>
          </p:cNvCxnSpPr>
          <p:nvPr/>
        </p:nvCxnSpPr>
        <p:spPr>
          <a:xfrm flipH="1">
            <a:off x="6116175" y="2426799"/>
            <a:ext cx="298500" cy="263100"/>
          </a:xfrm>
          <a:prstGeom prst="straightConnector1">
            <a:avLst/>
          </a:prstGeom>
          <a:noFill/>
          <a:ln cap="flat" cmpd="sng" w="38100">
            <a:solidFill>
              <a:schemeClr val="dk2"/>
            </a:solidFill>
            <a:prstDash val="solid"/>
            <a:round/>
            <a:headEnd len="lg" w="lg" type="none"/>
            <a:tailEnd len="lg" w="lg" type="triangle"/>
          </a:ln>
        </p:spPr>
      </p:cxnSp>
      <p:sp>
        <p:nvSpPr>
          <p:cNvPr id="318" name="Shape 318"/>
          <p:cNvSpPr/>
          <p:nvPr/>
        </p:nvSpPr>
        <p:spPr>
          <a:xfrm>
            <a:off x="6713175" y="4443050"/>
            <a:ext cx="2425499" cy="1216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lvl="0" rtl="0">
              <a:spcBef>
                <a:spcPts val="0"/>
              </a:spcBef>
              <a:buNone/>
            </a:pPr>
            <a:r>
              <a:rPr lang="en"/>
              <a:t>   if (bowl.getFood() != </a:t>
            </a:r>
          </a:p>
          <a:p>
            <a:pPr indent="0" lvl="0" marL="457200" rtl="0">
              <a:spcBef>
                <a:spcPts val="0"/>
              </a:spcBef>
              <a:buNone/>
            </a:pPr>
            <a:r>
              <a:rPr lang="en"/>
              <a:t>“ahi tuna”)</a:t>
            </a:r>
          </a:p>
          <a:p>
            <a:pPr lvl="0" rtl="0">
              <a:spcBef>
                <a:spcPts val="0"/>
              </a:spcBef>
              <a:buNone/>
            </a:pPr>
            <a:r>
              <a:rPr lang="en"/>
              <a:t>		angryMeow();</a:t>
            </a:r>
          </a:p>
          <a:p>
            <a:pPr lvl="0" rtl="0">
              <a:spcBef>
                <a:spcPts val="0"/>
              </a:spcBef>
              <a:buNone/>
            </a:pPr>
            <a:r>
              <a:rPr lang="en"/>
              <a:t>}</a:t>
            </a:r>
          </a:p>
        </p:txBody>
      </p:sp>
      <p:cxnSp>
        <p:nvCxnSpPr>
          <p:cNvPr id="319" name="Shape 319"/>
          <p:cNvCxnSpPr>
            <a:stCxn id="318" idx="0"/>
            <a:endCxn id="302" idx="6"/>
          </p:cNvCxnSpPr>
          <p:nvPr/>
        </p:nvCxnSpPr>
        <p:spPr>
          <a:xfrm rot="10800000">
            <a:off x="6937124" y="3954950"/>
            <a:ext cx="988800" cy="488100"/>
          </a:xfrm>
          <a:prstGeom prst="straightConnector1">
            <a:avLst/>
          </a:prstGeom>
          <a:noFill/>
          <a:ln cap="flat" cmpd="sng" w="38100">
            <a:solidFill>
              <a:schemeClr val="dk2"/>
            </a:solidFill>
            <a:prstDash val="solid"/>
            <a:round/>
            <a:headEnd len="lg" w="lg" type="none"/>
            <a:tailEnd len="lg" w="lg" type="triangle"/>
          </a:ln>
        </p:spPr>
      </p:cxnSp>
      <p:cxnSp>
        <p:nvCxnSpPr>
          <p:cNvPr id="320" name="Shape 320"/>
          <p:cNvCxnSpPr>
            <a:stCxn id="321" idx="0"/>
            <a:endCxn id="303" idx="5"/>
          </p:cNvCxnSpPr>
          <p:nvPr/>
        </p:nvCxnSpPr>
        <p:spPr>
          <a:xfrm rot="10800000">
            <a:off x="6024749" y="5072475"/>
            <a:ext cx="435300" cy="219000"/>
          </a:xfrm>
          <a:prstGeom prst="straightConnector1">
            <a:avLst/>
          </a:prstGeom>
          <a:noFill/>
          <a:ln cap="flat" cmpd="sng" w="38100">
            <a:solidFill>
              <a:schemeClr val="dk2"/>
            </a:solidFill>
            <a:prstDash val="solid"/>
            <a:round/>
            <a:headEnd len="lg" w="lg" type="none"/>
            <a:tailEnd len="lg" w="lg" type="triangle"/>
          </a:ln>
        </p:spPr>
      </p:cxnSp>
      <p:cxnSp>
        <p:nvCxnSpPr>
          <p:cNvPr id="322" name="Shape 322"/>
          <p:cNvCxnSpPr>
            <a:stCxn id="303" idx="3"/>
            <a:endCxn id="300" idx="5"/>
          </p:cNvCxnSpPr>
          <p:nvPr/>
        </p:nvCxnSpPr>
        <p:spPr>
          <a:xfrm rot="10800000">
            <a:off x="2481883" y="3988288"/>
            <a:ext cx="2761500" cy="1084200"/>
          </a:xfrm>
          <a:prstGeom prst="straightConnector1">
            <a:avLst/>
          </a:prstGeom>
          <a:noFill/>
          <a:ln cap="flat" cmpd="sng" w="19050">
            <a:solidFill>
              <a:schemeClr val="dk2"/>
            </a:solidFill>
            <a:prstDash val="solid"/>
            <a:round/>
            <a:headEnd len="lg" w="lg" type="none"/>
            <a:tailEnd len="lg" w="lg" type="triangle"/>
          </a:ln>
        </p:spPr>
      </p:cxnSp>
      <p:sp>
        <p:nvSpPr>
          <p:cNvPr id="323" name="Shape 323"/>
          <p:cNvSpPr txBox="1"/>
          <p:nvPr/>
        </p:nvSpPr>
        <p:spPr>
          <a:xfrm>
            <a:off x="2457275" y="4344350"/>
            <a:ext cx="2425499" cy="532799"/>
          </a:xfrm>
          <a:prstGeom prst="rect">
            <a:avLst/>
          </a:prstGeom>
          <a:noFill/>
          <a:ln>
            <a:noFill/>
          </a:ln>
        </p:spPr>
        <p:txBody>
          <a:bodyPr anchorCtr="0" anchor="t" bIns="91425" lIns="91425" rIns="91425" tIns="91425">
            <a:noAutofit/>
          </a:bodyPr>
          <a:lstStyle/>
          <a:p>
            <a:pPr lvl="0">
              <a:spcBef>
                <a:spcPts val="0"/>
              </a:spcBef>
              <a:buNone/>
            </a:pPr>
            <a:r>
              <a:rPr lang="en"/>
              <a:t>removeObserver(Mouse);</a:t>
            </a:r>
          </a:p>
        </p:txBody>
      </p:sp>
      <p:sp>
        <p:nvSpPr>
          <p:cNvPr id="324" name="Shape 3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
        <p:nvSpPr>
          <p:cNvPr id="321" name="Shape 321"/>
          <p:cNvSpPr/>
          <p:nvPr/>
        </p:nvSpPr>
        <p:spPr>
          <a:xfrm>
            <a:off x="4994100" y="5291475"/>
            <a:ext cx="2931899" cy="1512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lvl="0" rtl="0">
              <a:spcBef>
                <a:spcPts val="0"/>
              </a:spcBef>
              <a:buNone/>
            </a:pPr>
            <a:r>
              <a:rPr lang="en"/>
              <a:t>   if (bowl.GetObservers()</a:t>
            </a:r>
          </a:p>
          <a:p>
            <a:pPr indent="457200" lvl="0" rtl="0">
              <a:spcBef>
                <a:spcPts val="0"/>
              </a:spcBef>
              <a:buNone/>
            </a:pPr>
            <a:r>
              <a:rPr lang="en"/>
              <a:t>contains Cat)</a:t>
            </a:r>
          </a:p>
          <a:p>
            <a:pPr lvl="0" rtl="0">
              <a:spcBef>
                <a:spcPts val="0"/>
              </a:spcBef>
              <a:buNone/>
            </a:pPr>
            <a:r>
              <a:rPr lang="en"/>
              <a:t>		removeObserver(this);</a:t>
            </a:r>
          </a:p>
          <a:p>
            <a:pPr lvl="0" rtl="0">
              <a:spcBef>
                <a:spcPts val="0"/>
              </a:spcBef>
              <a:buNone/>
            </a:pPr>
            <a:r>
              <a:rPr lang="en"/>
              <a:t>   else</a:t>
            </a:r>
          </a:p>
          <a:p>
            <a:pPr lvl="0" rtl="0">
              <a:spcBef>
                <a:spcPts val="0"/>
              </a:spcBef>
              <a:buNone/>
            </a:pPr>
            <a:r>
              <a:rPr lang="en"/>
              <a:t>	eat();</a:t>
            </a:r>
          </a:p>
          <a:p>
            <a:pPr lvl="0" rtl="0">
              <a:spcBef>
                <a:spcPts val="0"/>
              </a:spcBef>
              <a:buNone/>
            </a:pPr>
            <a:r>
              <a:rPr lang="en"/>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4"/>
                                        </p:tgtEl>
                                      </p:cBhvr>
                                    </p:animEffect>
                                    <p:set>
                                      <p:cBhvr>
                                        <p:cTn dur="1" fill="hold">
                                          <p:stCondLst>
                                            <p:cond delay="0"/>
                                          </p:stCondLst>
                                        </p:cTn>
                                        <p:tgtEl>
                                          <p:spTgt spid="3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05"/>
                                        </p:tgtEl>
                                      </p:cBhvr>
                                    </p:animEffect>
                                    <p:set>
                                      <p:cBhvr>
                                        <p:cTn dur="1" fill="hold">
                                          <p:stCondLst>
                                            <p:cond delay="0"/>
                                          </p:stCondLst>
                                        </p:cTn>
                                        <p:tgtEl>
                                          <p:spTgt spid="3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06"/>
                                        </p:tgtEl>
                                      </p:cBhvr>
                                    </p:animEffect>
                                    <p:set>
                                      <p:cBhvr>
                                        <p:cTn dur="1" fill="hold">
                                          <p:stCondLst>
                                            <p:cond delay="0"/>
                                          </p:stCondLst>
                                        </p:cTn>
                                        <p:tgtEl>
                                          <p:spTgt spid="3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07"/>
                                        </p:tgtEl>
                                      </p:cBhvr>
                                    </p:animEffect>
                                    <p:set>
                                      <p:cBhvr>
                                        <p:cTn dur="1" fill="hold">
                                          <p:stCondLst>
                                            <p:cond delay="0"/>
                                          </p:stCondLst>
                                        </p:cTn>
                                        <p:tgtEl>
                                          <p:spTgt spid="3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Observer Pattern - In Practice</a:t>
            </a:r>
          </a:p>
        </p:txBody>
      </p:sp>
      <p:sp>
        <p:nvSpPr>
          <p:cNvPr id="330" name="Shape 330"/>
          <p:cNvSpPr/>
          <p:nvPr/>
        </p:nvSpPr>
        <p:spPr>
          <a:xfrm>
            <a:off x="436832" y="1663489"/>
            <a:ext cx="2456400" cy="1615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Observable</a:t>
            </a:r>
          </a:p>
          <a:p>
            <a:pPr lvl="0" rtl="0">
              <a:spcBef>
                <a:spcPts val="0"/>
              </a:spcBef>
              <a:buNone/>
            </a:pPr>
            <a:r>
              <a:t/>
            </a:r>
            <a:endParaRPr i="1"/>
          </a:p>
          <a:p>
            <a:pPr lvl="0" rtl="0">
              <a:spcBef>
                <a:spcPts val="0"/>
              </a:spcBef>
              <a:buNone/>
            </a:pPr>
            <a:r>
              <a:rPr i="1" lang="en"/>
              <a:t>addObserver(Observer)</a:t>
            </a:r>
          </a:p>
          <a:p>
            <a:pPr lvl="0" rtl="0">
              <a:spcBef>
                <a:spcPts val="0"/>
              </a:spcBef>
              <a:buNone/>
            </a:pPr>
            <a:r>
              <a:rPr i="1" lang="en"/>
              <a:t>removeObserver(Observer)</a:t>
            </a:r>
          </a:p>
          <a:p>
            <a:pPr lvl="0" rtl="0">
              <a:spcBef>
                <a:spcPts val="0"/>
              </a:spcBef>
              <a:buNone/>
            </a:pPr>
            <a:r>
              <a:rPr i="1" lang="en"/>
              <a:t>notify()</a:t>
            </a:r>
          </a:p>
          <a:p>
            <a:pPr lvl="0">
              <a:spcBef>
                <a:spcPts val="0"/>
              </a:spcBef>
              <a:buNone/>
            </a:pPr>
            <a:r>
              <a:t/>
            </a:r>
            <a:endParaRPr/>
          </a:p>
        </p:txBody>
      </p:sp>
      <p:cxnSp>
        <p:nvCxnSpPr>
          <p:cNvPr id="331" name="Shape 331"/>
          <p:cNvCxnSpPr/>
          <p:nvPr/>
        </p:nvCxnSpPr>
        <p:spPr>
          <a:xfrm>
            <a:off x="436832" y="2218469"/>
            <a:ext cx="2456400" cy="0"/>
          </a:xfrm>
          <a:prstGeom prst="straightConnector1">
            <a:avLst/>
          </a:prstGeom>
          <a:noFill/>
          <a:ln cap="flat" cmpd="sng" w="19050">
            <a:solidFill>
              <a:schemeClr val="dk2"/>
            </a:solidFill>
            <a:prstDash val="solid"/>
            <a:round/>
            <a:headEnd len="lg" w="lg" type="none"/>
            <a:tailEnd len="lg" w="lg" type="none"/>
          </a:ln>
        </p:spPr>
      </p:cxnSp>
      <p:sp>
        <p:nvSpPr>
          <p:cNvPr id="332" name="Shape 332"/>
          <p:cNvSpPr/>
          <p:nvPr/>
        </p:nvSpPr>
        <p:spPr>
          <a:xfrm>
            <a:off x="6410262" y="1752925"/>
            <a:ext cx="17640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Observer</a:t>
            </a:r>
          </a:p>
          <a:p>
            <a:pPr lvl="0" rtl="0">
              <a:spcBef>
                <a:spcPts val="0"/>
              </a:spcBef>
              <a:buNone/>
            </a:pPr>
            <a:r>
              <a:t/>
            </a:r>
            <a:endParaRPr i="1"/>
          </a:p>
          <a:p>
            <a:pPr lvl="0" rtl="0">
              <a:spcBef>
                <a:spcPts val="0"/>
              </a:spcBef>
              <a:buNone/>
            </a:pPr>
            <a:r>
              <a:rPr i="1" lang="en"/>
              <a:t>update()</a:t>
            </a:r>
          </a:p>
          <a:p>
            <a:pPr lvl="0" rtl="0">
              <a:spcBef>
                <a:spcPts val="0"/>
              </a:spcBef>
              <a:buNone/>
            </a:pPr>
            <a:r>
              <a:t/>
            </a:r>
            <a:endParaRPr/>
          </a:p>
        </p:txBody>
      </p:sp>
      <p:cxnSp>
        <p:nvCxnSpPr>
          <p:cNvPr id="333" name="Shape 333"/>
          <p:cNvCxnSpPr/>
          <p:nvPr/>
        </p:nvCxnSpPr>
        <p:spPr>
          <a:xfrm>
            <a:off x="6410262" y="2307900"/>
            <a:ext cx="1764000" cy="0"/>
          </a:xfrm>
          <a:prstGeom prst="straightConnector1">
            <a:avLst/>
          </a:prstGeom>
          <a:noFill/>
          <a:ln cap="flat" cmpd="sng" w="19050">
            <a:solidFill>
              <a:schemeClr val="dk2"/>
            </a:solidFill>
            <a:prstDash val="solid"/>
            <a:round/>
            <a:headEnd len="lg" w="lg" type="none"/>
            <a:tailEnd len="lg" w="lg" type="none"/>
          </a:ln>
        </p:spPr>
      </p:cxnSp>
      <p:cxnSp>
        <p:nvCxnSpPr>
          <p:cNvPr id="334" name="Shape 334"/>
          <p:cNvCxnSpPr/>
          <p:nvPr/>
        </p:nvCxnSpPr>
        <p:spPr>
          <a:xfrm>
            <a:off x="3585200" y="4557789"/>
            <a:ext cx="2198100" cy="6000"/>
          </a:xfrm>
          <a:prstGeom prst="straightConnector1">
            <a:avLst/>
          </a:prstGeom>
          <a:noFill/>
          <a:ln cap="flat" cmpd="sng" w="28575">
            <a:solidFill>
              <a:schemeClr val="dk2"/>
            </a:solidFill>
            <a:prstDash val="solid"/>
            <a:round/>
            <a:headEnd len="lg" w="lg" type="diamond"/>
            <a:tailEnd len="lg" w="lg" type="none"/>
          </a:ln>
        </p:spPr>
      </p:cxnSp>
      <p:sp>
        <p:nvSpPr>
          <p:cNvPr id="335" name="Shape 335"/>
          <p:cNvSpPr txBox="1"/>
          <p:nvPr/>
        </p:nvSpPr>
        <p:spPr>
          <a:xfrm>
            <a:off x="4053387" y="3708475"/>
            <a:ext cx="1026000" cy="457200"/>
          </a:xfrm>
          <a:prstGeom prst="rect">
            <a:avLst/>
          </a:prstGeom>
          <a:noFill/>
          <a:ln>
            <a:noFill/>
          </a:ln>
        </p:spPr>
        <p:txBody>
          <a:bodyPr anchorCtr="0" anchor="t" bIns="91425" lIns="91425" rIns="91425" tIns="91425">
            <a:noAutofit/>
          </a:bodyPr>
          <a:lstStyle/>
          <a:p>
            <a:pPr lvl="0">
              <a:spcBef>
                <a:spcPts val="0"/>
              </a:spcBef>
              <a:buNone/>
            </a:pPr>
            <a:r>
              <a:rPr lang="en"/>
              <a:t>observers</a:t>
            </a:r>
          </a:p>
        </p:txBody>
      </p:sp>
      <p:sp>
        <p:nvSpPr>
          <p:cNvPr id="336" name="Shape 336"/>
          <p:cNvSpPr/>
          <p:nvPr/>
        </p:nvSpPr>
        <p:spPr>
          <a:xfrm>
            <a:off x="367617" y="3879131"/>
            <a:ext cx="3211500" cy="2545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ConcreteObservable</a:t>
            </a:r>
          </a:p>
          <a:p>
            <a:pPr lvl="0" rtl="0">
              <a:spcBef>
                <a:spcPts val="0"/>
              </a:spcBef>
              <a:buNone/>
            </a:pPr>
            <a:r>
              <a:t/>
            </a:r>
            <a:endParaRPr/>
          </a:p>
          <a:p>
            <a:pPr lvl="0" rtl="0">
              <a:spcBef>
                <a:spcPts val="0"/>
              </a:spcBef>
              <a:buNone/>
            </a:pPr>
            <a:r>
              <a:rPr lang="en"/>
              <a:t>State state</a:t>
            </a:r>
          </a:p>
          <a:p>
            <a:pPr lvl="0" rtl="0">
              <a:spcBef>
                <a:spcPts val="0"/>
              </a:spcBef>
              <a:buNone/>
            </a:pPr>
            <a:r>
              <a:rPr lang="en"/>
              <a:t>List&lt;ConcreteObserver&gt; observers</a:t>
            </a:r>
          </a:p>
          <a:p>
            <a:pPr lvl="0" rtl="0">
              <a:spcBef>
                <a:spcPts val="0"/>
              </a:spcBef>
              <a:buNone/>
            </a:pPr>
            <a:r>
              <a:t/>
            </a:r>
            <a:endParaRPr/>
          </a:p>
          <a:p>
            <a:pPr lvl="0" rtl="0">
              <a:spcBef>
                <a:spcPts val="0"/>
              </a:spcBef>
              <a:buNone/>
            </a:pPr>
            <a:r>
              <a:rPr lang="en"/>
              <a:t>addObserver(ConcreteObserver)</a:t>
            </a:r>
          </a:p>
          <a:p>
            <a:pPr lvl="0" rtl="0">
              <a:spcBef>
                <a:spcPts val="0"/>
              </a:spcBef>
              <a:buNone/>
            </a:pPr>
            <a:r>
              <a:rPr lang="en"/>
              <a:t>removeObserver(ConcreteObserver)</a:t>
            </a:r>
          </a:p>
          <a:p>
            <a:pPr lvl="0" rtl="0">
              <a:spcBef>
                <a:spcPts val="0"/>
              </a:spcBef>
              <a:buNone/>
            </a:pPr>
            <a:r>
              <a:rPr b="1" lang="en">
                <a:solidFill>
                  <a:srgbClr val="FF0000"/>
                </a:solidFill>
              </a:rPr>
              <a:t>notify()</a:t>
            </a:r>
          </a:p>
          <a:p>
            <a:pPr lvl="0" rtl="0">
              <a:spcBef>
                <a:spcPts val="0"/>
              </a:spcBef>
              <a:buNone/>
            </a:pPr>
            <a:r>
              <a:rPr lang="en"/>
              <a:t>getState()</a:t>
            </a:r>
          </a:p>
          <a:p>
            <a:pPr lvl="0" rtl="0">
              <a:spcBef>
                <a:spcPts val="0"/>
              </a:spcBef>
              <a:buNone/>
            </a:pPr>
            <a:r>
              <a:rPr lang="en"/>
              <a:t>setState()</a:t>
            </a:r>
          </a:p>
          <a:p>
            <a:pPr lvl="0" rtl="0">
              <a:spcBef>
                <a:spcPts val="0"/>
              </a:spcBef>
              <a:buNone/>
            </a:pPr>
            <a:r>
              <a:t/>
            </a:r>
            <a:endParaRPr/>
          </a:p>
        </p:txBody>
      </p:sp>
      <p:cxnSp>
        <p:nvCxnSpPr>
          <p:cNvPr id="337" name="Shape 337"/>
          <p:cNvCxnSpPr/>
          <p:nvPr/>
        </p:nvCxnSpPr>
        <p:spPr>
          <a:xfrm>
            <a:off x="365302" y="4298809"/>
            <a:ext cx="3214199" cy="0"/>
          </a:xfrm>
          <a:prstGeom prst="straightConnector1">
            <a:avLst/>
          </a:prstGeom>
          <a:noFill/>
          <a:ln cap="flat" cmpd="sng" w="19050">
            <a:solidFill>
              <a:schemeClr val="dk2"/>
            </a:solidFill>
            <a:prstDash val="solid"/>
            <a:round/>
            <a:headEnd len="lg" w="lg" type="none"/>
            <a:tailEnd len="lg" w="lg" type="none"/>
          </a:ln>
        </p:spPr>
      </p:cxnSp>
      <p:cxnSp>
        <p:nvCxnSpPr>
          <p:cNvPr id="338" name="Shape 338"/>
          <p:cNvCxnSpPr/>
          <p:nvPr/>
        </p:nvCxnSpPr>
        <p:spPr>
          <a:xfrm>
            <a:off x="367608" y="4896608"/>
            <a:ext cx="3211500" cy="0"/>
          </a:xfrm>
          <a:prstGeom prst="straightConnector1">
            <a:avLst/>
          </a:prstGeom>
          <a:noFill/>
          <a:ln cap="flat" cmpd="sng" w="19050">
            <a:solidFill>
              <a:schemeClr val="dk2"/>
            </a:solidFill>
            <a:prstDash val="solid"/>
            <a:round/>
            <a:headEnd len="lg" w="lg" type="none"/>
            <a:tailEnd len="lg" w="lg" type="none"/>
          </a:ln>
        </p:spPr>
      </p:cxnSp>
      <p:cxnSp>
        <p:nvCxnSpPr>
          <p:cNvPr id="339" name="Shape 339"/>
          <p:cNvCxnSpPr/>
          <p:nvPr/>
        </p:nvCxnSpPr>
        <p:spPr>
          <a:xfrm rot="10800000">
            <a:off x="1665017" y="3257544"/>
            <a:ext cx="0" cy="600000"/>
          </a:xfrm>
          <a:prstGeom prst="straightConnector1">
            <a:avLst/>
          </a:prstGeom>
          <a:noFill/>
          <a:ln cap="flat" cmpd="sng" w="28575">
            <a:solidFill>
              <a:schemeClr val="dk2"/>
            </a:solidFill>
            <a:prstDash val="dot"/>
            <a:round/>
            <a:headEnd len="lg" w="lg" type="none"/>
            <a:tailEnd len="lg" w="lg" type="triangle"/>
          </a:ln>
        </p:spPr>
      </p:cxnSp>
      <p:sp>
        <p:nvSpPr>
          <p:cNvPr id="340" name="Shape 340"/>
          <p:cNvSpPr/>
          <p:nvPr/>
        </p:nvSpPr>
        <p:spPr>
          <a:xfrm>
            <a:off x="5824882" y="3705164"/>
            <a:ext cx="2895300" cy="1615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ConcreteObserver</a:t>
            </a:r>
          </a:p>
          <a:p>
            <a:pPr lvl="0" rtl="0">
              <a:spcBef>
                <a:spcPts val="0"/>
              </a:spcBef>
              <a:buNone/>
            </a:pPr>
            <a:r>
              <a:t/>
            </a:r>
            <a:endParaRPr/>
          </a:p>
          <a:p>
            <a:pPr lvl="0" rtl="0">
              <a:spcBef>
                <a:spcPts val="0"/>
              </a:spcBef>
              <a:buNone/>
            </a:pPr>
            <a:r>
              <a:rPr lang="en"/>
              <a:t>ConcreteObservable subject</a:t>
            </a:r>
          </a:p>
          <a:p>
            <a:pPr lvl="0" rtl="0">
              <a:spcBef>
                <a:spcPts val="0"/>
              </a:spcBef>
              <a:buNone/>
            </a:pPr>
            <a:r>
              <a:t/>
            </a:r>
            <a:endParaRPr/>
          </a:p>
          <a:p>
            <a:pPr lvl="0" rtl="0">
              <a:spcBef>
                <a:spcPts val="0"/>
              </a:spcBef>
              <a:buNone/>
            </a:pPr>
            <a:r>
              <a:rPr b="1" lang="en">
                <a:solidFill>
                  <a:srgbClr val="FF0000"/>
                </a:solidFill>
              </a:rPr>
              <a:t>update()</a:t>
            </a:r>
          </a:p>
          <a:p>
            <a:pPr lvl="0" rtl="0">
              <a:spcBef>
                <a:spcPts val="0"/>
              </a:spcBef>
              <a:buNone/>
            </a:pPr>
            <a:r>
              <a:rPr lang="en"/>
              <a:t>setSubject(ConcreteObservable)</a:t>
            </a:r>
          </a:p>
          <a:p>
            <a:pPr lvl="0" rtl="0">
              <a:spcBef>
                <a:spcPts val="0"/>
              </a:spcBef>
              <a:buNone/>
            </a:pPr>
            <a:r>
              <a:rPr lang="en"/>
              <a:t>// Action methods</a:t>
            </a:r>
          </a:p>
        </p:txBody>
      </p:sp>
      <p:cxnSp>
        <p:nvCxnSpPr>
          <p:cNvPr id="341" name="Shape 341"/>
          <p:cNvCxnSpPr/>
          <p:nvPr/>
        </p:nvCxnSpPr>
        <p:spPr>
          <a:xfrm>
            <a:off x="5824882" y="3991843"/>
            <a:ext cx="2895300" cy="0"/>
          </a:xfrm>
          <a:prstGeom prst="straightConnector1">
            <a:avLst/>
          </a:prstGeom>
          <a:noFill/>
          <a:ln cap="flat" cmpd="sng" w="19050">
            <a:solidFill>
              <a:schemeClr val="dk2"/>
            </a:solidFill>
            <a:prstDash val="solid"/>
            <a:round/>
            <a:headEnd len="lg" w="lg" type="none"/>
            <a:tailEnd len="lg" w="lg" type="none"/>
          </a:ln>
        </p:spPr>
      </p:cxnSp>
      <p:cxnSp>
        <p:nvCxnSpPr>
          <p:cNvPr id="342" name="Shape 342"/>
          <p:cNvCxnSpPr>
            <a:stCxn id="340" idx="0"/>
            <a:endCxn id="332" idx="2"/>
          </p:cNvCxnSpPr>
          <p:nvPr/>
        </p:nvCxnSpPr>
        <p:spPr>
          <a:xfrm flipH="1" rot="10800000">
            <a:off x="7272532" y="2896064"/>
            <a:ext cx="19800" cy="809100"/>
          </a:xfrm>
          <a:prstGeom prst="straightConnector1">
            <a:avLst/>
          </a:prstGeom>
          <a:noFill/>
          <a:ln cap="flat" cmpd="sng" w="28575">
            <a:solidFill>
              <a:schemeClr val="dk2"/>
            </a:solidFill>
            <a:prstDash val="dot"/>
            <a:round/>
            <a:headEnd len="lg" w="lg" type="none"/>
            <a:tailEnd len="lg" w="lg" type="triangle"/>
          </a:ln>
        </p:spPr>
      </p:cxnSp>
      <p:cxnSp>
        <p:nvCxnSpPr>
          <p:cNvPr id="343" name="Shape 343"/>
          <p:cNvCxnSpPr/>
          <p:nvPr/>
        </p:nvCxnSpPr>
        <p:spPr>
          <a:xfrm flipH="1">
            <a:off x="3594850" y="4161464"/>
            <a:ext cx="2214300" cy="4200"/>
          </a:xfrm>
          <a:prstGeom prst="straightConnector1">
            <a:avLst/>
          </a:prstGeom>
          <a:noFill/>
          <a:ln cap="flat" cmpd="sng" w="28575">
            <a:solidFill>
              <a:schemeClr val="dk2"/>
            </a:solidFill>
            <a:prstDash val="solid"/>
            <a:round/>
            <a:headEnd len="lg" w="lg" type="diamond"/>
            <a:tailEnd len="lg" w="lg" type="none"/>
          </a:ln>
        </p:spPr>
      </p:cxnSp>
      <p:cxnSp>
        <p:nvCxnSpPr>
          <p:cNvPr id="344" name="Shape 344"/>
          <p:cNvCxnSpPr/>
          <p:nvPr/>
        </p:nvCxnSpPr>
        <p:spPr>
          <a:xfrm>
            <a:off x="5847615" y="4430770"/>
            <a:ext cx="2895299" cy="0"/>
          </a:xfrm>
          <a:prstGeom prst="straightConnector1">
            <a:avLst/>
          </a:prstGeom>
          <a:noFill/>
          <a:ln cap="flat" cmpd="sng" w="19050">
            <a:solidFill>
              <a:schemeClr val="dk2"/>
            </a:solidFill>
            <a:prstDash val="solid"/>
            <a:round/>
            <a:headEnd len="lg" w="lg" type="none"/>
            <a:tailEnd len="lg" w="lg" type="none"/>
          </a:ln>
        </p:spPr>
      </p:cxnSp>
      <p:cxnSp>
        <p:nvCxnSpPr>
          <p:cNvPr id="345" name="Shape 345"/>
          <p:cNvCxnSpPr/>
          <p:nvPr/>
        </p:nvCxnSpPr>
        <p:spPr>
          <a:xfrm flipH="1">
            <a:off x="1258150" y="3159862"/>
            <a:ext cx="2368800" cy="2404500"/>
          </a:xfrm>
          <a:prstGeom prst="straightConnector1">
            <a:avLst/>
          </a:prstGeom>
          <a:noFill/>
          <a:ln cap="flat" cmpd="sng" w="28575">
            <a:solidFill>
              <a:srgbClr val="434343"/>
            </a:solidFill>
            <a:prstDash val="dot"/>
            <a:round/>
            <a:headEnd len="lg" w="lg" type="none"/>
            <a:tailEnd len="lg" w="lg" type="none"/>
          </a:ln>
        </p:spPr>
      </p:cxnSp>
      <p:sp>
        <p:nvSpPr>
          <p:cNvPr id="346" name="Shape 346"/>
          <p:cNvSpPr txBox="1"/>
          <p:nvPr/>
        </p:nvSpPr>
        <p:spPr>
          <a:xfrm>
            <a:off x="3594935" y="4599250"/>
            <a:ext cx="237300" cy="457200"/>
          </a:xfrm>
          <a:prstGeom prst="rect">
            <a:avLst/>
          </a:prstGeom>
          <a:noFill/>
          <a:ln>
            <a:noFill/>
          </a:ln>
        </p:spPr>
        <p:txBody>
          <a:bodyPr anchorCtr="0" anchor="t" bIns="91425" lIns="91425" rIns="91425" tIns="91425">
            <a:noAutofit/>
          </a:bodyPr>
          <a:lstStyle/>
          <a:p>
            <a:pPr lvl="0">
              <a:spcBef>
                <a:spcPts val="0"/>
              </a:spcBef>
              <a:buNone/>
            </a:pPr>
            <a:r>
              <a:rPr lang="en" sz="1200"/>
              <a:t>1</a:t>
            </a:r>
          </a:p>
        </p:txBody>
      </p:sp>
      <p:sp>
        <p:nvSpPr>
          <p:cNvPr id="347" name="Shape 347"/>
          <p:cNvSpPr txBox="1"/>
          <p:nvPr/>
        </p:nvSpPr>
        <p:spPr>
          <a:xfrm>
            <a:off x="5472226" y="3814125"/>
            <a:ext cx="237300" cy="457200"/>
          </a:xfrm>
          <a:prstGeom prst="rect">
            <a:avLst/>
          </a:prstGeom>
          <a:noFill/>
          <a:ln>
            <a:noFill/>
          </a:ln>
        </p:spPr>
        <p:txBody>
          <a:bodyPr anchorCtr="0" anchor="t" bIns="91425" lIns="91425" rIns="91425" tIns="91425">
            <a:noAutofit/>
          </a:bodyPr>
          <a:lstStyle/>
          <a:p>
            <a:pPr lvl="0">
              <a:spcBef>
                <a:spcPts val="0"/>
              </a:spcBef>
              <a:buNone/>
            </a:pPr>
            <a:r>
              <a:rPr lang="en" sz="1200"/>
              <a:t>*</a:t>
            </a:r>
          </a:p>
        </p:txBody>
      </p:sp>
      <p:sp>
        <p:nvSpPr>
          <p:cNvPr id="348" name="Shape 348"/>
          <p:cNvSpPr/>
          <p:nvPr/>
        </p:nvSpPr>
        <p:spPr>
          <a:xfrm>
            <a:off x="5933612" y="5568425"/>
            <a:ext cx="2619600" cy="764100"/>
          </a:xfrm>
          <a:prstGeom prst="wedgeRectCallout">
            <a:avLst>
              <a:gd fmla="val -20833" name="adj1"/>
              <a:gd fmla="val 62500" name="adj2"/>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0000"/>
                </a:solidFill>
              </a:rPr>
              <a:t>update()</a:t>
            </a:r>
            <a:r>
              <a:rPr lang="en"/>
              <a:t>{</a:t>
            </a:r>
          </a:p>
          <a:p>
            <a:pPr lvl="0" rtl="0">
              <a:spcBef>
                <a:spcPts val="0"/>
              </a:spcBef>
              <a:buNone/>
            </a:pPr>
            <a:r>
              <a:rPr lang="en"/>
              <a:t>    state= subject.getState()</a:t>
            </a:r>
          </a:p>
          <a:p>
            <a:pPr lvl="0">
              <a:spcBef>
                <a:spcPts val="0"/>
              </a:spcBef>
              <a:buNone/>
            </a:pPr>
            <a:r>
              <a:rPr lang="en"/>
              <a:t>}</a:t>
            </a:r>
          </a:p>
        </p:txBody>
      </p:sp>
      <p:cxnSp>
        <p:nvCxnSpPr>
          <p:cNvPr id="349" name="Shape 349"/>
          <p:cNvCxnSpPr>
            <a:stCxn id="348" idx="0"/>
          </p:cNvCxnSpPr>
          <p:nvPr/>
        </p:nvCxnSpPr>
        <p:spPr>
          <a:xfrm rot="10800000">
            <a:off x="6825512" y="4765625"/>
            <a:ext cx="417900" cy="802800"/>
          </a:xfrm>
          <a:prstGeom prst="straightConnector1">
            <a:avLst/>
          </a:prstGeom>
          <a:noFill/>
          <a:ln cap="flat" cmpd="sng" w="28575">
            <a:solidFill>
              <a:srgbClr val="666666"/>
            </a:solidFill>
            <a:prstDash val="dot"/>
            <a:round/>
            <a:headEnd len="lg" w="lg" type="none"/>
            <a:tailEnd len="lg" w="lg" type="none"/>
          </a:ln>
        </p:spPr>
      </p:cxnSp>
      <p:sp>
        <p:nvSpPr>
          <p:cNvPr id="350" name="Shape 350"/>
          <p:cNvSpPr/>
          <p:nvPr/>
        </p:nvSpPr>
        <p:spPr>
          <a:xfrm>
            <a:off x="3189537" y="1803800"/>
            <a:ext cx="2619600" cy="13377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dk1"/>
              </a:solidFill>
            </a:endParaRPr>
          </a:p>
          <a:p>
            <a:pPr lvl="0" rtl="0">
              <a:spcBef>
                <a:spcPts val="0"/>
              </a:spcBef>
              <a:buClr>
                <a:schemeClr val="dk1"/>
              </a:buClr>
              <a:buFont typeface="Arial"/>
              <a:buNone/>
            </a:pPr>
            <a:r>
              <a:rPr b="1" lang="en">
                <a:solidFill>
                  <a:srgbClr val="FF0000"/>
                </a:solidFill>
              </a:rPr>
              <a:t>notify()</a:t>
            </a:r>
            <a:r>
              <a:rPr lang="en">
                <a:solidFill>
                  <a:schemeClr val="dk1"/>
                </a:solidFill>
              </a:rPr>
              <a:t> {</a:t>
            </a:r>
          </a:p>
          <a:p>
            <a:pPr lvl="0" rtl="0">
              <a:spcBef>
                <a:spcPts val="0"/>
              </a:spcBef>
              <a:buClr>
                <a:schemeClr val="dk1"/>
              </a:buClr>
              <a:buFont typeface="Arial"/>
              <a:buNone/>
            </a:pPr>
            <a:r>
              <a:rPr lang="en">
                <a:solidFill>
                  <a:schemeClr val="dk1"/>
                </a:solidFill>
              </a:rPr>
              <a:t>    for observer in observers{</a:t>
            </a:r>
          </a:p>
          <a:p>
            <a:pPr lvl="0" rtl="0">
              <a:spcBef>
                <a:spcPts val="0"/>
              </a:spcBef>
              <a:buClr>
                <a:schemeClr val="dk1"/>
              </a:buClr>
              <a:buFont typeface="Arial"/>
              <a:buNone/>
            </a:pPr>
            <a:r>
              <a:rPr lang="en">
                <a:solidFill>
                  <a:schemeClr val="dk1"/>
                </a:solidFill>
              </a:rPr>
              <a:t>        observer.update()</a:t>
            </a:r>
          </a:p>
          <a:p>
            <a:pPr lvl="0" rtl="0">
              <a:spcBef>
                <a:spcPts val="0"/>
              </a:spcBef>
              <a:buClr>
                <a:schemeClr val="dk1"/>
              </a:buClr>
              <a:buFont typeface="Arial"/>
              <a:buNone/>
            </a:pPr>
            <a:r>
              <a:rPr lang="en">
                <a:solidFill>
                  <a:schemeClr val="dk1"/>
                </a:solidFill>
              </a:rPr>
              <a:t>    }</a:t>
            </a:r>
          </a:p>
          <a:p>
            <a:pPr lvl="0" rtl="0">
              <a:spcBef>
                <a:spcPts val="0"/>
              </a:spcBef>
              <a:buClr>
                <a:schemeClr val="dk1"/>
              </a:buClr>
              <a:buFont typeface="Arial"/>
              <a:buNone/>
            </a:pPr>
            <a:r>
              <a:rPr lang="en">
                <a:solidFill>
                  <a:schemeClr val="dk1"/>
                </a:solidFill>
              </a:rPr>
              <a:t>}</a:t>
            </a:r>
          </a:p>
          <a:p>
            <a:pPr lvl="0">
              <a:spcBef>
                <a:spcPts val="0"/>
              </a:spcBef>
              <a:buNone/>
            </a:pPr>
            <a:r>
              <a:t/>
            </a:r>
            <a:endParaRPr/>
          </a:p>
        </p:txBody>
      </p:sp>
      <p:sp>
        <p:nvSpPr>
          <p:cNvPr id="351" name="Shape 351"/>
          <p:cNvSpPr txBox="1"/>
          <p:nvPr/>
        </p:nvSpPr>
        <p:spPr>
          <a:xfrm>
            <a:off x="5472216" y="4599250"/>
            <a:ext cx="237300" cy="457200"/>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352" name="Shape 352"/>
          <p:cNvSpPr txBox="1"/>
          <p:nvPr/>
        </p:nvSpPr>
        <p:spPr>
          <a:xfrm>
            <a:off x="3594935" y="3814112"/>
            <a:ext cx="237300" cy="457200"/>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353" name="Shape 3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cxnSp>
        <p:nvCxnSpPr>
          <p:cNvPr id="354" name="Shape 354"/>
          <p:cNvCxnSpPr/>
          <p:nvPr/>
        </p:nvCxnSpPr>
        <p:spPr>
          <a:xfrm>
            <a:off x="5026081" y="3937075"/>
            <a:ext cx="91500" cy="0"/>
          </a:xfrm>
          <a:prstGeom prst="straightConnector1">
            <a:avLst/>
          </a:prstGeom>
          <a:noFill/>
          <a:ln cap="flat" cmpd="sng" w="19050">
            <a:solidFill>
              <a:schemeClr val="dk2"/>
            </a:solidFill>
            <a:prstDash val="solid"/>
            <a:round/>
            <a:headEnd len="lg" w="lg" type="none"/>
            <a:tailEnd len="lg" w="lg" type="triangle"/>
          </a:ln>
        </p:spPr>
      </p:cxnSp>
      <p:cxnSp>
        <p:nvCxnSpPr>
          <p:cNvPr id="355" name="Shape 355"/>
          <p:cNvCxnSpPr/>
          <p:nvPr/>
        </p:nvCxnSpPr>
        <p:spPr>
          <a:xfrm rot="10800000">
            <a:off x="4285375" y="4820350"/>
            <a:ext cx="148800" cy="15000"/>
          </a:xfrm>
          <a:prstGeom prst="straightConnector1">
            <a:avLst/>
          </a:prstGeom>
          <a:noFill/>
          <a:ln cap="flat" cmpd="sng" w="19050">
            <a:solidFill>
              <a:schemeClr val="dk2"/>
            </a:solidFill>
            <a:prstDash val="solid"/>
            <a:round/>
            <a:headEnd len="lg" w="lg" type="none"/>
            <a:tailEnd len="lg" w="lg" type="triangle"/>
          </a:ln>
        </p:spPr>
      </p:cxnSp>
      <p:sp>
        <p:nvSpPr>
          <p:cNvPr id="356" name="Shape 356"/>
          <p:cNvSpPr txBox="1"/>
          <p:nvPr/>
        </p:nvSpPr>
        <p:spPr>
          <a:xfrm>
            <a:off x="4375055" y="4618250"/>
            <a:ext cx="1026000" cy="3483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a:t>subject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Observer Pattern</a:t>
            </a:r>
          </a:p>
        </p:txBody>
      </p:sp>
      <p:sp>
        <p:nvSpPr>
          <p:cNvPr id="362" name="Shape 362"/>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rPr lang="en"/>
              <a:t>When objects are loosely coupled, they can interact while lacking knowledge of each other.</a:t>
            </a:r>
          </a:p>
          <a:p>
            <a:pPr lvl="0" rtl="0">
              <a:spcBef>
                <a:spcPts val="0"/>
              </a:spcBef>
              <a:buNone/>
            </a:pPr>
            <a:r>
              <a:t/>
            </a:r>
            <a:endParaRPr sz="1100"/>
          </a:p>
          <a:p>
            <a:pPr indent="-228600" lvl="0" marL="457200" rtl="0">
              <a:spcBef>
                <a:spcPts val="0"/>
              </a:spcBef>
              <a:buAutoNum type="arabicPeriod"/>
            </a:pPr>
            <a:r>
              <a:rPr lang="en"/>
              <a:t>Can add new </a:t>
            </a:r>
            <a:br>
              <a:rPr lang="en"/>
            </a:br>
            <a:r>
              <a:rPr lang="en"/>
              <a:t>observers at any</a:t>
            </a:r>
            <a:br>
              <a:rPr lang="en"/>
            </a:br>
            <a:r>
              <a:rPr lang="en"/>
              <a:t>time.</a:t>
            </a:r>
          </a:p>
          <a:p>
            <a:pPr indent="-228600" lvl="0" marL="457200" rtl="0">
              <a:spcBef>
                <a:spcPts val="0"/>
              </a:spcBef>
              <a:buAutoNum type="arabicPeriod"/>
            </a:pPr>
            <a:r>
              <a:rPr lang="en"/>
              <a:t>Never need to </a:t>
            </a:r>
            <a:br>
              <a:rPr lang="en"/>
            </a:br>
            <a:r>
              <a:rPr lang="en"/>
              <a:t>modify subject.</a:t>
            </a:r>
          </a:p>
          <a:p>
            <a:pPr indent="-228600" lvl="0" marL="457200" rtl="0">
              <a:spcBef>
                <a:spcPts val="0"/>
              </a:spcBef>
              <a:buAutoNum type="arabicPeriod"/>
            </a:pPr>
            <a:r>
              <a:rPr lang="en"/>
              <a:t>Easy code reuse.</a:t>
            </a:r>
          </a:p>
          <a:p>
            <a:pPr indent="-228600" lvl="0" marL="457200" rtl="0">
              <a:spcBef>
                <a:spcPts val="0"/>
              </a:spcBef>
              <a:buAutoNum type="arabicPeriod"/>
            </a:pPr>
            <a:r>
              <a:rPr lang="en"/>
              <a:t>Easy change.</a:t>
            </a:r>
          </a:p>
          <a:p>
            <a:pPr lvl="0" rtl="0">
              <a:spcBef>
                <a:spcPts val="0"/>
              </a:spcBef>
              <a:buNone/>
            </a:pPr>
            <a:r>
              <a:t/>
            </a:r>
            <a:endParaRPr/>
          </a:p>
          <a:p>
            <a:pPr lvl="0" rtl="0">
              <a:spcBef>
                <a:spcPts val="0"/>
              </a:spcBef>
              <a:buNone/>
            </a:pPr>
            <a:r>
              <a:t/>
            </a:r>
            <a:endParaRPr/>
          </a:p>
        </p:txBody>
      </p:sp>
      <p:pic>
        <p:nvPicPr>
          <p:cNvPr id="363" name="Shape 363"/>
          <p:cNvPicPr preferRelativeResize="0"/>
          <p:nvPr/>
        </p:nvPicPr>
        <p:blipFill>
          <a:blip r:embed="rId3">
            <a:alphaModFix/>
          </a:blip>
          <a:stretch>
            <a:fillRect/>
          </a:stretch>
        </p:blipFill>
        <p:spPr>
          <a:xfrm>
            <a:off x="4539103" y="2785524"/>
            <a:ext cx="4205096" cy="3728675"/>
          </a:xfrm>
          <a:prstGeom prst="rect">
            <a:avLst/>
          </a:prstGeom>
          <a:noFill/>
          <a:ln>
            <a:noFill/>
          </a:ln>
        </p:spPr>
      </p:pic>
      <p:sp>
        <p:nvSpPr>
          <p:cNvPr id="364" name="Shape 3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OO Design Exercise:</a:t>
            </a:r>
          </a:p>
          <a:p>
            <a:pPr lvl="0">
              <a:spcBef>
                <a:spcPts val="0"/>
              </a:spcBef>
              <a:buNone/>
            </a:pPr>
            <a:r>
              <a:rPr lang="en" sz="3000"/>
              <a:t>Building a Better Duck</a:t>
            </a:r>
          </a:p>
        </p:txBody>
      </p:sp>
      <p:sp>
        <p:nvSpPr>
          <p:cNvPr id="44" name="Shape 44"/>
          <p:cNvSpPr/>
          <p:nvPr/>
        </p:nvSpPr>
        <p:spPr>
          <a:xfrm>
            <a:off x="3163250" y="1879825"/>
            <a:ext cx="2119800" cy="183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quack()</a:t>
            </a:r>
          </a:p>
          <a:p>
            <a:pPr lvl="0" rtl="0">
              <a:spcBef>
                <a:spcPts val="0"/>
              </a:spcBef>
              <a:buNone/>
            </a:pPr>
            <a:r>
              <a:rPr lang="en"/>
              <a:t>swim()</a:t>
            </a:r>
          </a:p>
          <a:p>
            <a:pPr lvl="0" rtl="0">
              <a:spcBef>
                <a:spcPts val="0"/>
              </a:spcBef>
              <a:buNone/>
            </a:pPr>
            <a:r>
              <a:rPr lang="en"/>
              <a:t>fly()</a:t>
            </a:r>
          </a:p>
          <a:p>
            <a:pPr lvl="0" rtl="0">
              <a:spcBef>
                <a:spcPts val="0"/>
              </a:spcBef>
              <a:buNone/>
            </a:pPr>
            <a:r>
              <a:rPr i="1" lang="en"/>
              <a:t>display()</a:t>
            </a:r>
          </a:p>
          <a:p>
            <a:pPr lvl="0" rtl="0">
              <a:spcBef>
                <a:spcPts val="0"/>
              </a:spcBef>
              <a:buNone/>
            </a:pPr>
            <a:r>
              <a:t/>
            </a:r>
            <a:endParaRPr/>
          </a:p>
          <a:p>
            <a:pPr lvl="0">
              <a:spcBef>
                <a:spcPts val="0"/>
              </a:spcBef>
              <a:buNone/>
            </a:pPr>
            <a:r>
              <a:rPr lang="en"/>
              <a:t>// Other Methods</a:t>
            </a:r>
          </a:p>
        </p:txBody>
      </p:sp>
      <p:cxnSp>
        <p:nvCxnSpPr>
          <p:cNvPr id="45" name="Shape 45"/>
          <p:cNvCxnSpPr/>
          <p:nvPr/>
        </p:nvCxnSpPr>
        <p:spPr>
          <a:xfrm>
            <a:off x="3163250" y="2229825"/>
            <a:ext cx="2113200" cy="0"/>
          </a:xfrm>
          <a:prstGeom prst="straightConnector1">
            <a:avLst/>
          </a:prstGeom>
          <a:noFill/>
          <a:ln cap="flat" cmpd="sng" w="19050">
            <a:solidFill>
              <a:schemeClr val="dk2"/>
            </a:solidFill>
            <a:prstDash val="solid"/>
            <a:round/>
            <a:headEnd len="lg" w="lg" type="none"/>
            <a:tailEnd len="lg" w="lg" type="none"/>
          </a:ln>
        </p:spPr>
      </p:cxnSp>
      <p:sp>
        <p:nvSpPr>
          <p:cNvPr id="46" name="Shape 46"/>
          <p:cNvSpPr/>
          <p:nvPr/>
        </p:nvSpPr>
        <p:spPr>
          <a:xfrm>
            <a:off x="8913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47" name="Shape 47"/>
          <p:cNvCxnSpPr/>
          <p:nvPr/>
        </p:nvCxnSpPr>
        <p:spPr>
          <a:xfrm>
            <a:off x="8913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48" name="Shape 48"/>
          <p:cNvSpPr/>
          <p:nvPr/>
        </p:nvSpPr>
        <p:spPr>
          <a:xfrm>
            <a:off x="33902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49" name="Shape 49"/>
          <p:cNvCxnSpPr/>
          <p:nvPr/>
        </p:nvCxnSpPr>
        <p:spPr>
          <a:xfrm>
            <a:off x="33902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50" name="Shape 50"/>
          <p:cNvSpPr txBox="1"/>
          <p:nvPr/>
        </p:nvSpPr>
        <p:spPr>
          <a:xfrm>
            <a:off x="6663525" y="4513550"/>
            <a:ext cx="1853999" cy="622199"/>
          </a:xfrm>
          <a:prstGeom prst="rect">
            <a:avLst/>
          </a:prstGeom>
          <a:noFill/>
          <a:ln>
            <a:noFill/>
          </a:ln>
        </p:spPr>
        <p:txBody>
          <a:bodyPr anchorCtr="0" anchor="t" bIns="91425" lIns="91425" rIns="91425" tIns="91425">
            <a:noAutofit/>
          </a:bodyPr>
          <a:lstStyle/>
          <a:p>
            <a:pPr lvl="0">
              <a:spcBef>
                <a:spcPts val="0"/>
              </a:spcBef>
              <a:buNone/>
            </a:pPr>
            <a:r>
              <a:rPr lang="en" sz="3600"/>
              <a:t>…</a:t>
            </a:r>
          </a:p>
        </p:txBody>
      </p:sp>
      <p:cxnSp>
        <p:nvCxnSpPr>
          <p:cNvPr id="51" name="Shape 51"/>
          <p:cNvCxnSpPr>
            <a:stCxn id="46"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lg" w="lg" type="none"/>
            <a:tailEnd len="lg" w="lg" type="triangle"/>
          </a:ln>
        </p:spPr>
      </p:cxnSp>
      <p:cxnSp>
        <p:nvCxnSpPr>
          <p:cNvPr id="52" name="Shape 52"/>
          <p:cNvCxnSpPr>
            <a:stCxn id="48" idx="0"/>
            <a:endCxn id="44" idx="2"/>
          </p:cNvCxnSpPr>
          <p:nvPr/>
        </p:nvCxnSpPr>
        <p:spPr>
          <a:xfrm rot="10800000">
            <a:off x="4223050" y="3717800"/>
            <a:ext cx="227100" cy="596100"/>
          </a:xfrm>
          <a:prstGeom prst="straightConnector1">
            <a:avLst/>
          </a:prstGeom>
          <a:noFill/>
          <a:ln cap="flat" cmpd="sng" w="28575">
            <a:solidFill>
              <a:schemeClr val="dk2"/>
            </a:solidFill>
            <a:prstDash val="solid"/>
            <a:round/>
            <a:headEnd len="lg" w="lg" type="none"/>
            <a:tailEnd len="lg" w="lg" type="triangle"/>
          </a:ln>
        </p:spPr>
      </p:cxnSp>
      <p:cxnSp>
        <p:nvCxnSpPr>
          <p:cNvPr id="53" name="Shape 53"/>
          <p:cNvCxnSpPr/>
          <p:nvPr/>
        </p:nvCxnSpPr>
        <p:spPr>
          <a:xfrm rot="10800000">
            <a:off x="5328099" y="3707849"/>
            <a:ext cx="1491000" cy="751800"/>
          </a:xfrm>
          <a:prstGeom prst="straightConnector1">
            <a:avLst/>
          </a:prstGeom>
          <a:noFill/>
          <a:ln cap="flat" cmpd="sng" w="38100">
            <a:solidFill>
              <a:schemeClr val="dk2"/>
            </a:solidFill>
            <a:prstDash val="solid"/>
            <a:round/>
            <a:headEnd len="lg" w="lg" type="none"/>
            <a:tailEnd len="lg" w="lg" type="triangle"/>
          </a:ln>
        </p:spPr>
      </p:cxnSp>
      <p:sp>
        <p:nvSpPr>
          <p:cNvPr id="54" name="Shape 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Visitor Pattern - Motivation</a:t>
            </a:r>
          </a:p>
        </p:txBody>
      </p:sp>
      <p:pic>
        <p:nvPicPr>
          <p:cNvPr id="370" name="Shape 370"/>
          <p:cNvPicPr preferRelativeResize="0"/>
          <p:nvPr/>
        </p:nvPicPr>
        <p:blipFill>
          <a:blip r:embed="rId3">
            <a:alphaModFix/>
          </a:blip>
          <a:stretch>
            <a:fillRect/>
          </a:stretch>
        </p:blipFill>
        <p:spPr>
          <a:xfrm>
            <a:off x="457196" y="2053125"/>
            <a:ext cx="3061650" cy="4173975"/>
          </a:xfrm>
          <a:prstGeom prst="rect">
            <a:avLst/>
          </a:prstGeom>
          <a:noFill/>
          <a:ln>
            <a:noFill/>
          </a:ln>
        </p:spPr>
      </p:pic>
      <p:pic>
        <p:nvPicPr>
          <p:cNvPr id="371" name="Shape 371"/>
          <p:cNvPicPr preferRelativeResize="0"/>
          <p:nvPr/>
        </p:nvPicPr>
        <p:blipFill>
          <a:blip r:embed="rId4">
            <a:alphaModFix/>
          </a:blip>
          <a:stretch>
            <a:fillRect/>
          </a:stretch>
        </p:blipFill>
        <p:spPr>
          <a:xfrm>
            <a:off x="3578075" y="2211997"/>
            <a:ext cx="5390873" cy="4173976"/>
          </a:xfrm>
          <a:prstGeom prst="rect">
            <a:avLst/>
          </a:prstGeom>
          <a:noFill/>
          <a:ln>
            <a:noFill/>
          </a:ln>
        </p:spPr>
      </p:pic>
      <p:sp>
        <p:nvSpPr>
          <p:cNvPr id="372" name="Shape 3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Visitor Pattern - Definition</a:t>
            </a:r>
          </a:p>
        </p:txBody>
      </p:sp>
      <p:sp>
        <p:nvSpPr>
          <p:cNvPr id="378" name="Shape 378"/>
          <p:cNvSpPr/>
          <p:nvPr/>
        </p:nvSpPr>
        <p:spPr>
          <a:xfrm>
            <a:off x="2665925" y="263617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Visitor</a:t>
            </a:r>
          </a:p>
        </p:txBody>
      </p:sp>
      <p:sp>
        <p:nvSpPr>
          <p:cNvPr id="379" name="Shape 379"/>
          <p:cNvSpPr/>
          <p:nvPr/>
        </p:nvSpPr>
        <p:spPr>
          <a:xfrm>
            <a:off x="6372400" y="1997025"/>
            <a:ext cx="1433099"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Collection</a:t>
            </a:r>
          </a:p>
        </p:txBody>
      </p:sp>
      <p:sp>
        <p:nvSpPr>
          <p:cNvPr id="380" name="Shape 380"/>
          <p:cNvSpPr/>
          <p:nvPr/>
        </p:nvSpPr>
        <p:spPr>
          <a:xfrm>
            <a:off x="5713225" y="3520550"/>
            <a:ext cx="1189200"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ItemSet</a:t>
            </a:r>
          </a:p>
        </p:txBody>
      </p:sp>
      <p:sp>
        <p:nvSpPr>
          <p:cNvPr id="381" name="Shape 381"/>
          <p:cNvSpPr/>
          <p:nvPr/>
        </p:nvSpPr>
        <p:spPr>
          <a:xfrm>
            <a:off x="4962700" y="4637200"/>
            <a:ext cx="1281599"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a:t>
            </a:r>
          </a:p>
        </p:txBody>
      </p:sp>
      <p:cxnSp>
        <p:nvCxnSpPr>
          <p:cNvPr id="382" name="Shape 382"/>
          <p:cNvCxnSpPr>
            <a:stCxn id="378" idx="7"/>
            <a:endCxn id="379" idx="2"/>
          </p:cNvCxnSpPr>
          <p:nvPr/>
        </p:nvCxnSpPr>
        <p:spPr>
          <a:xfrm flipH="1" rot="10800000">
            <a:off x="3680970" y="2591629"/>
            <a:ext cx="2691300" cy="218700"/>
          </a:xfrm>
          <a:prstGeom prst="straightConnector1">
            <a:avLst/>
          </a:prstGeom>
          <a:noFill/>
          <a:ln cap="flat" cmpd="sng" w="19050">
            <a:solidFill>
              <a:schemeClr val="dk2"/>
            </a:solidFill>
            <a:prstDash val="solid"/>
            <a:round/>
            <a:headEnd len="lg" w="lg" type="none"/>
            <a:tailEnd len="lg" w="lg" type="triangle"/>
          </a:ln>
        </p:spPr>
      </p:cxnSp>
      <p:sp>
        <p:nvSpPr>
          <p:cNvPr id="383" name="Shape 383"/>
          <p:cNvSpPr txBox="1"/>
          <p:nvPr/>
        </p:nvSpPr>
        <p:spPr>
          <a:xfrm>
            <a:off x="3942375" y="2358675"/>
            <a:ext cx="1433099"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384" name="Shape 384"/>
          <p:cNvSpPr txBox="1"/>
          <p:nvPr/>
        </p:nvSpPr>
        <p:spPr>
          <a:xfrm>
            <a:off x="5375475" y="3058250"/>
            <a:ext cx="1433099"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385" name="Shape 385"/>
          <p:cNvSpPr txBox="1"/>
          <p:nvPr/>
        </p:nvSpPr>
        <p:spPr>
          <a:xfrm>
            <a:off x="4522362" y="4288337"/>
            <a:ext cx="1694100"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386" name="Shape 386"/>
          <p:cNvSpPr/>
          <p:nvPr/>
        </p:nvSpPr>
        <p:spPr>
          <a:xfrm>
            <a:off x="7418100" y="3520550"/>
            <a:ext cx="1231200"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a:t>
            </a:r>
          </a:p>
        </p:txBody>
      </p:sp>
      <p:cxnSp>
        <p:nvCxnSpPr>
          <p:cNvPr id="387" name="Shape 387"/>
          <p:cNvCxnSpPr>
            <a:stCxn id="380" idx="7"/>
          </p:cNvCxnSpPr>
          <p:nvPr/>
        </p:nvCxnSpPr>
        <p:spPr>
          <a:xfrm flipH="1" rot="10800000">
            <a:off x="6728270" y="3171211"/>
            <a:ext cx="271200" cy="492300"/>
          </a:xfrm>
          <a:prstGeom prst="straightConnector1">
            <a:avLst/>
          </a:prstGeom>
          <a:noFill/>
          <a:ln cap="flat" cmpd="sng" w="19050">
            <a:solidFill>
              <a:schemeClr val="dk2"/>
            </a:solidFill>
            <a:prstDash val="solid"/>
            <a:round/>
            <a:headEnd len="lg" w="lg" type="triangle"/>
            <a:tailEnd len="lg" w="lg" type="none"/>
          </a:ln>
        </p:spPr>
      </p:cxnSp>
      <p:cxnSp>
        <p:nvCxnSpPr>
          <p:cNvPr id="388" name="Shape 388"/>
          <p:cNvCxnSpPr>
            <a:stCxn id="386" idx="1"/>
            <a:endCxn id="379" idx="4"/>
          </p:cNvCxnSpPr>
          <p:nvPr/>
        </p:nvCxnSpPr>
        <p:spPr>
          <a:xfrm rot="10800000">
            <a:off x="7089005" y="3186211"/>
            <a:ext cx="509400" cy="477300"/>
          </a:xfrm>
          <a:prstGeom prst="straightConnector1">
            <a:avLst/>
          </a:prstGeom>
          <a:noFill/>
          <a:ln cap="flat" cmpd="sng" w="19050">
            <a:solidFill>
              <a:schemeClr val="dk2"/>
            </a:solidFill>
            <a:prstDash val="solid"/>
            <a:round/>
            <a:headEnd len="lg" w="lg" type="triangle"/>
            <a:tailEnd len="lg" w="lg" type="none"/>
          </a:ln>
        </p:spPr>
      </p:cxnSp>
      <p:cxnSp>
        <p:nvCxnSpPr>
          <p:cNvPr id="389" name="Shape 389"/>
          <p:cNvCxnSpPr>
            <a:stCxn id="381" idx="7"/>
          </p:cNvCxnSpPr>
          <p:nvPr/>
        </p:nvCxnSpPr>
        <p:spPr>
          <a:xfrm flipH="1" rot="10800000">
            <a:off x="6056613" y="4501849"/>
            <a:ext cx="159300" cy="320400"/>
          </a:xfrm>
          <a:prstGeom prst="straightConnector1">
            <a:avLst/>
          </a:prstGeom>
          <a:noFill/>
          <a:ln cap="flat" cmpd="sng" w="19050">
            <a:solidFill>
              <a:schemeClr val="dk2"/>
            </a:solidFill>
            <a:prstDash val="solid"/>
            <a:round/>
            <a:headEnd len="lg" w="lg" type="triangle"/>
            <a:tailEnd len="lg" w="lg" type="none"/>
          </a:ln>
        </p:spPr>
      </p:cxnSp>
      <p:sp>
        <p:nvSpPr>
          <p:cNvPr id="390" name="Shape 390"/>
          <p:cNvSpPr/>
          <p:nvPr/>
        </p:nvSpPr>
        <p:spPr>
          <a:xfrm>
            <a:off x="6523900" y="4637200"/>
            <a:ext cx="1281599"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a:t>
            </a:r>
          </a:p>
        </p:txBody>
      </p:sp>
      <p:cxnSp>
        <p:nvCxnSpPr>
          <p:cNvPr id="391" name="Shape 391"/>
          <p:cNvCxnSpPr>
            <a:endCxn id="390" idx="1"/>
          </p:cNvCxnSpPr>
          <p:nvPr/>
        </p:nvCxnSpPr>
        <p:spPr>
          <a:xfrm>
            <a:off x="6481485" y="4469749"/>
            <a:ext cx="230100" cy="352500"/>
          </a:xfrm>
          <a:prstGeom prst="straightConnector1">
            <a:avLst/>
          </a:prstGeom>
          <a:noFill/>
          <a:ln cap="flat" cmpd="sng" w="19050">
            <a:solidFill>
              <a:schemeClr val="dk2"/>
            </a:solidFill>
            <a:prstDash val="solid"/>
            <a:round/>
            <a:headEnd len="lg" w="lg" type="none"/>
            <a:tailEnd len="lg" w="lg" type="triangle"/>
          </a:ln>
        </p:spPr>
      </p:cxnSp>
      <p:sp>
        <p:nvSpPr>
          <p:cNvPr id="392" name="Shape 392"/>
          <p:cNvSpPr/>
          <p:nvPr/>
        </p:nvSpPr>
        <p:spPr>
          <a:xfrm>
            <a:off x="741350" y="318622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Client</a:t>
            </a:r>
          </a:p>
        </p:txBody>
      </p:sp>
      <p:cxnSp>
        <p:nvCxnSpPr>
          <p:cNvPr id="393" name="Shape 393"/>
          <p:cNvCxnSpPr>
            <a:stCxn id="392" idx="7"/>
            <a:endCxn id="378" idx="2"/>
          </p:cNvCxnSpPr>
          <p:nvPr/>
        </p:nvCxnSpPr>
        <p:spPr>
          <a:xfrm flipH="1" rot="10800000">
            <a:off x="1756395" y="3230779"/>
            <a:ext cx="909600" cy="129600"/>
          </a:xfrm>
          <a:prstGeom prst="straightConnector1">
            <a:avLst/>
          </a:prstGeom>
          <a:noFill/>
          <a:ln cap="flat" cmpd="sng" w="19050">
            <a:solidFill>
              <a:schemeClr val="dk2"/>
            </a:solidFill>
            <a:prstDash val="solid"/>
            <a:round/>
            <a:headEnd len="lg" w="lg" type="none"/>
            <a:tailEnd len="lg" w="lg" type="triangle"/>
          </a:ln>
        </p:spPr>
      </p:cxnSp>
      <p:sp>
        <p:nvSpPr>
          <p:cNvPr id="394" name="Shape 394"/>
          <p:cNvSpPr txBox="1"/>
          <p:nvPr/>
        </p:nvSpPr>
        <p:spPr>
          <a:xfrm>
            <a:off x="1109275" y="2714000"/>
            <a:ext cx="1469400" cy="457200"/>
          </a:xfrm>
          <a:prstGeom prst="rect">
            <a:avLst/>
          </a:prstGeom>
          <a:noFill/>
          <a:ln>
            <a:noFill/>
          </a:ln>
        </p:spPr>
        <p:txBody>
          <a:bodyPr anchorCtr="0" anchor="t" bIns="91425" lIns="91425" rIns="91425" tIns="91425">
            <a:noAutofit/>
          </a:bodyPr>
          <a:lstStyle/>
          <a:p>
            <a:pPr lvl="0" rtl="0">
              <a:spcBef>
                <a:spcPts val="0"/>
              </a:spcBef>
              <a:buNone/>
            </a:pPr>
            <a:r>
              <a:rPr lang="en"/>
              <a:t>visit(Collection)</a:t>
            </a:r>
          </a:p>
        </p:txBody>
      </p:sp>
      <p:sp>
        <p:nvSpPr>
          <p:cNvPr id="395" name="Shape 395"/>
          <p:cNvSpPr txBox="1"/>
          <p:nvPr/>
        </p:nvSpPr>
        <p:spPr>
          <a:xfrm>
            <a:off x="529400" y="4390450"/>
            <a:ext cx="1913400" cy="457200"/>
          </a:xfrm>
          <a:prstGeom prst="rect">
            <a:avLst/>
          </a:prstGeom>
          <a:noFill/>
          <a:ln>
            <a:noFill/>
          </a:ln>
        </p:spPr>
        <p:txBody>
          <a:bodyPr anchorCtr="0" anchor="t" bIns="91425" lIns="91425" rIns="91425" tIns="91425">
            <a:noAutofit/>
          </a:bodyPr>
          <a:lstStyle/>
          <a:p>
            <a:pPr lvl="0" rtl="0">
              <a:spcBef>
                <a:spcPts val="0"/>
              </a:spcBef>
              <a:buNone/>
            </a:pPr>
            <a:r>
              <a:rPr lang="en">
                <a:solidFill>
                  <a:srgbClr val="3D85C6"/>
                </a:solidFill>
              </a:rPr>
              <a:t>(The client wants to perform actions using data from some structure)</a:t>
            </a:r>
          </a:p>
        </p:txBody>
      </p:sp>
      <p:sp>
        <p:nvSpPr>
          <p:cNvPr id="396" name="Shape 396"/>
          <p:cNvSpPr txBox="1"/>
          <p:nvPr/>
        </p:nvSpPr>
        <p:spPr>
          <a:xfrm>
            <a:off x="2442825" y="3831137"/>
            <a:ext cx="1772099" cy="457200"/>
          </a:xfrm>
          <a:prstGeom prst="rect">
            <a:avLst/>
          </a:prstGeom>
          <a:noFill/>
          <a:ln>
            <a:noFill/>
          </a:ln>
        </p:spPr>
        <p:txBody>
          <a:bodyPr anchorCtr="0" anchor="t" bIns="91425" lIns="91425" rIns="91425" tIns="91425">
            <a:noAutofit/>
          </a:bodyPr>
          <a:lstStyle/>
          <a:p>
            <a:pPr lvl="0" rtl="0">
              <a:spcBef>
                <a:spcPts val="0"/>
              </a:spcBef>
              <a:buNone/>
            </a:pPr>
            <a:r>
              <a:rPr lang="en">
                <a:solidFill>
                  <a:srgbClr val="3D85C6"/>
                </a:solidFill>
              </a:rPr>
              <a:t>(Visitors can traverse the data structure and gather information.)</a:t>
            </a:r>
          </a:p>
        </p:txBody>
      </p:sp>
      <p:sp>
        <p:nvSpPr>
          <p:cNvPr id="397" name="Shape 397"/>
          <p:cNvSpPr txBox="1"/>
          <p:nvPr/>
        </p:nvSpPr>
        <p:spPr>
          <a:xfrm>
            <a:off x="5079775" y="5978887"/>
            <a:ext cx="3657600" cy="457200"/>
          </a:xfrm>
          <a:prstGeom prst="rect">
            <a:avLst/>
          </a:prstGeom>
          <a:noFill/>
          <a:ln>
            <a:noFill/>
          </a:ln>
        </p:spPr>
        <p:txBody>
          <a:bodyPr anchorCtr="0" anchor="t" bIns="91425" lIns="91425" rIns="91425" tIns="91425">
            <a:noAutofit/>
          </a:bodyPr>
          <a:lstStyle/>
          <a:p>
            <a:pPr lvl="0" rtl="0">
              <a:spcBef>
                <a:spcPts val="0"/>
              </a:spcBef>
              <a:buNone/>
            </a:pPr>
            <a:r>
              <a:rPr lang="en">
                <a:solidFill>
                  <a:srgbClr val="3D85C6"/>
                </a:solidFill>
              </a:rPr>
              <a:t>(Items are instructed to tell the visitor</a:t>
            </a:r>
          </a:p>
          <a:p>
            <a:pPr lvl="0" rtl="0">
              <a:spcBef>
                <a:spcPts val="0"/>
              </a:spcBef>
              <a:buNone/>
            </a:pPr>
            <a:r>
              <a:rPr lang="en">
                <a:solidFill>
                  <a:srgbClr val="3D85C6"/>
                </a:solidFill>
              </a:rPr>
              <a:t>who they are.)</a:t>
            </a:r>
          </a:p>
        </p:txBody>
      </p:sp>
      <p:sp>
        <p:nvSpPr>
          <p:cNvPr id="398" name="Shape 398"/>
          <p:cNvSpPr txBox="1"/>
          <p:nvPr/>
        </p:nvSpPr>
        <p:spPr>
          <a:xfrm>
            <a:off x="7381900" y="3111150"/>
            <a:ext cx="1433099"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399" name="Shape 399"/>
          <p:cNvSpPr txBox="1"/>
          <p:nvPr/>
        </p:nvSpPr>
        <p:spPr>
          <a:xfrm>
            <a:off x="6523900" y="4288350"/>
            <a:ext cx="1694100"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cxnSp>
        <p:nvCxnSpPr>
          <p:cNvPr id="400" name="Shape 400"/>
          <p:cNvCxnSpPr>
            <a:endCxn id="380" idx="7"/>
          </p:cNvCxnSpPr>
          <p:nvPr/>
        </p:nvCxnSpPr>
        <p:spPr>
          <a:xfrm flipH="1">
            <a:off x="6728270" y="3186211"/>
            <a:ext cx="360600" cy="477299"/>
          </a:xfrm>
          <a:prstGeom prst="straightConnector1">
            <a:avLst/>
          </a:prstGeom>
          <a:noFill/>
          <a:ln cap="flat" cmpd="sng" w="19050">
            <a:solidFill>
              <a:schemeClr val="dk2"/>
            </a:solidFill>
            <a:prstDash val="solid"/>
            <a:round/>
            <a:headEnd len="lg" w="lg" type="diamond"/>
            <a:tailEnd len="lg" w="lg" type="none"/>
          </a:ln>
        </p:spPr>
      </p:cxnSp>
      <p:cxnSp>
        <p:nvCxnSpPr>
          <p:cNvPr id="401" name="Shape 401"/>
          <p:cNvCxnSpPr>
            <a:stCxn id="379" idx="4"/>
            <a:endCxn id="386" idx="1"/>
          </p:cNvCxnSpPr>
          <p:nvPr/>
        </p:nvCxnSpPr>
        <p:spPr>
          <a:xfrm>
            <a:off x="7088949" y="3186225"/>
            <a:ext cx="509400" cy="477300"/>
          </a:xfrm>
          <a:prstGeom prst="straightConnector1">
            <a:avLst/>
          </a:prstGeom>
          <a:noFill/>
          <a:ln cap="flat" cmpd="sng" w="19050">
            <a:solidFill>
              <a:schemeClr val="dk2"/>
            </a:solidFill>
            <a:prstDash val="solid"/>
            <a:round/>
            <a:headEnd len="lg" w="lg" type="diamond"/>
            <a:tailEnd len="lg" w="lg" type="none"/>
          </a:ln>
        </p:spPr>
      </p:cxnSp>
      <p:cxnSp>
        <p:nvCxnSpPr>
          <p:cNvPr id="402" name="Shape 402"/>
          <p:cNvCxnSpPr>
            <a:stCxn id="385" idx="3"/>
            <a:endCxn id="381" idx="7"/>
          </p:cNvCxnSpPr>
          <p:nvPr/>
        </p:nvCxnSpPr>
        <p:spPr>
          <a:xfrm flipH="1">
            <a:off x="6056562" y="4516937"/>
            <a:ext cx="159900" cy="305400"/>
          </a:xfrm>
          <a:prstGeom prst="straightConnector1">
            <a:avLst/>
          </a:prstGeom>
          <a:noFill/>
          <a:ln cap="flat" cmpd="sng" w="19050">
            <a:solidFill>
              <a:schemeClr val="dk2"/>
            </a:solidFill>
            <a:prstDash val="solid"/>
            <a:round/>
            <a:headEnd len="lg" w="lg" type="diamond"/>
            <a:tailEnd len="lg" w="lg" type="none"/>
          </a:ln>
        </p:spPr>
      </p:cxnSp>
      <p:cxnSp>
        <p:nvCxnSpPr>
          <p:cNvPr id="403" name="Shape 403"/>
          <p:cNvCxnSpPr>
            <a:stCxn id="399" idx="1"/>
          </p:cNvCxnSpPr>
          <p:nvPr/>
        </p:nvCxnSpPr>
        <p:spPr>
          <a:xfrm>
            <a:off x="6523900" y="4516950"/>
            <a:ext cx="180300" cy="350700"/>
          </a:xfrm>
          <a:prstGeom prst="straightConnector1">
            <a:avLst/>
          </a:prstGeom>
          <a:noFill/>
          <a:ln cap="flat" cmpd="sng" w="19050">
            <a:solidFill>
              <a:schemeClr val="dk2"/>
            </a:solidFill>
            <a:prstDash val="solid"/>
            <a:round/>
            <a:headEnd len="lg" w="lg" type="diamond"/>
            <a:tailEnd len="lg" w="lg" type="none"/>
          </a:ln>
        </p:spPr>
      </p:cxnSp>
      <p:sp>
        <p:nvSpPr>
          <p:cNvPr id="404" name="Shape 4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cxnSp>
        <p:nvCxnSpPr>
          <p:cNvPr id="405" name="Shape 405"/>
          <p:cNvCxnSpPr>
            <a:stCxn id="385" idx="0"/>
          </p:cNvCxnSpPr>
          <p:nvPr/>
        </p:nvCxnSpPr>
        <p:spPr>
          <a:xfrm rot="10800000">
            <a:off x="3979212" y="3557237"/>
            <a:ext cx="1390200" cy="731100"/>
          </a:xfrm>
          <a:prstGeom prst="straightConnector1">
            <a:avLst/>
          </a:prstGeom>
          <a:noFill/>
          <a:ln cap="flat" cmpd="sng" w="19050">
            <a:solidFill>
              <a:schemeClr val="dk2"/>
            </a:solidFill>
            <a:prstDash val="solid"/>
            <a:round/>
            <a:headEnd len="lg" w="lg" type="none"/>
            <a:tailEnd len="lg" w="lg" type="triangle"/>
          </a:ln>
        </p:spPr>
      </p:cxnSp>
      <p:sp>
        <p:nvSpPr>
          <p:cNvPr id="406" name="Shape 406"/>
          <p:cNvSpPr txBox="1"/>
          <p:nvPr/>
        </p:nvSpPr>
        <p:spPr>
          <a:xfrm>
            <a:off x="4355950" y="3496825"/>
            <a:ext cx="1115400" cy="301500"/>
          </a:xfrm>
          <a:prstGeom prst="rect">
            <a:avLst/>
          </a:prstGeom>
          <a:noFill/>
          <a:ln>
            <a:noFill/>
          </a:ln>
        </p:spPr>
        <p:txBody>
          <a:bodyPr anchorCtr="0" anchor="t" bIns="91425" lIns="91425" rIns="91425" tIns="91425">
            <a:noAutofit/>
          </a:bodyPr>
          <a:lstStyle/>
          <a:p>
            <a:pPr lvl="0">
              <a:spcBef>
                <a:spcPts val="0"/>
              </a:spcBef>
              <a:buNone/>
            </a:pPr>
            <a:r>
              <a:rPr lang="en"/>
              <a:t>visit(Item)</a:t>
            </a:r>
          </a:p>
        </p:txBody>
      </p:sp>
      <p:sp>
        <p:nvSpPr>
          <p:cNvPr id="407" name="Shape 407"/>
          <p:cNvSpPr txBox="1"/>
          <p:nvPr/>
        </p:nvSpPr>
        <p:spPr>
          <a:xfrm>
            <a:off x="3942375" y="2395787"/>
            <a:ext cx="1772099" cy="4572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solidFill>
                  <a:srgbClr val="3D85C6"/>
                </a:solidFill>
              </a:rPr>
              <a:t>(The items tell the visitor what they are, and the visitor acts accordingly)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par>
                                <p:cTn fill="hold" nodeType="withEffect" presetClass="exit" presetID="10" presetSubtype="0">
                                  <p:stCondLst>
                                    <p:cond delay="0"/>
                                  </p:stCondLst>
                                  <p:childTnLst>
                                    <p:animEffect filter="fade" transition="out">
                                      <p:cBhvr>
                                        <p:cTn dur="1"/>
                                        <p:tgtEl>
                                          <p:spTgt spid="400"/>
                                        </p:tgtEl>
                                      </p:cBhvr>
                                    </p:animEffect>
                                    <p:set>
                                      <p:cBhvr>
                                        <p:cTn dur="1" fill="hold">
                                          <p:stCondLst>
                                            <p:cond delay="0"/>
                                          </p:stCondLst>
                                        </p:cTn>
                                        <p:tgtEl>
                                          <p:spTgt spid="4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1"/>
                                        </p:tgtEl>
                                      </p:cBhvr>
                                    </p:animEffect>
                                    <p:set>
                                      <p:cBhvr>
                                        <p:cTn dur="1" fill="hold">
                                          <p:stCondLst>
                                            <p:cond delay="0"/>
                                          </p:stCondLst>
                                        </p:cTn>
                                        <p:tgtEl>
                                          <p:spTgt spid="4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xit" presetID="10" presetSubtype="0">
                                  <p:stCondLst>
                                    <p:cond delay="0"/>
                                  </p:stCondLst>
                                  <p:childTnLst>
                                    <p:animEffect filter="fade" transition="out">
                                      <p:cBhvr>
                                        <p:cTn dur="1"/>
                                        <p:tgtEl>
                                          <p:spTgt spid="402"/>
                                        </p:tgtEl>
                                      </p:cBhvr>
                                    </p:animEffect>
                                    <p:set>
                                      <p:cBhvr>
                                        <p:cTn dur="1" fill="hold">
                                          <p:stCondLst>
                                            <p:cond delay="0"/>
                                          </p:stCondLst>
                                        </p:cTn>
                                        <p:tgtEl>
                                          <p:spTgt spid="4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3"/>
                                        </p:tgtEl>
                                      </p:cBhvr>
                                    </p:animEffect>
                                    <p:set>
                                      <p:cBhvr>
                                        <p:cTn dur="1" fill="hold">
                                          <p:stCondLst>
                                            <p:cond delay="0"/>
                                          </p:stCondLst>
                                        </p:cTn>
                                        <p:tgtEl>
                                          <p:spTgt spid="4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Visitor Pattern Example</a:t>
            </a:r>
          </a:p>
          <a:p>
            <a:pPr lvl="0" rtl="0">
              <a:spcBef>
                <a:spcPts val="0"/>
              </a:spcBef>
              <a:buNone/>
            </a:pPr>
            <a:r>
              <a:rPr lang="en"/>
              <a:t>Grocery Checkout</a:t>
            </a:r>
          </a:p>
        </p:txBody>
      </p:sp>
      <p:sp>
        <p:nvSpPr>
          <p:cNvPr id="413" name="Shape 413"/>
          <p:cNvSpPr/>
          <p:nvPr/>
        </p:nvSpPr>
        <p:spPr>
          <a:xfrm>
            <a:off x="6372400" y="1997025"/>
            <a:ext cx="1433099"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Cart</a:t>
            </a:r>
          </a:p>
        </p:txBody>
      </p:sp>
      <p:sp>
        <p:nvSpPr>
          <p:cNvPr id="414" name="Shape 414"/>
          <p:cNvSpPr/>
          <p:nvPr/>
        </p:nvSpPr>
        <p:spPr>
          <a:xfrm>
            <a:off x="5385025" y="3353750"/>
            <a:ext cx="1433099" cy="1143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Dairy Products</a:t>
            </a:r>
          </a:p>
        </p:txBody>
      </p:sp>
      <p:sp>
        <p:nvSpPr>
          <p:cNvPr id="415" name="Shape 415"/>
          <p:cNvSpPr/>
          <p:nvPr/>
        </p:nvSpPr>
        <p:spPr>
          <a:xfrm>
            <a:off x="4962700" y="4637200"/>
            <a:ext cx="1281599"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Cheese</a:t>
            </a:r>
          </a:p>
        </p:txBody>
      </p:sp>
      <p:sp>
        <p:nvSpPr>
          <p:cNvPr id="416" name="Shape 416"/>
          <p:cNvSpPr/>
          <p:nvPr/>
        </p:nvSpPr>
        <p:spPr>
          <a:xfrm>
            <a:off x="7225050" y="3423612"/>
            <a:ext cx="1189200" cy="976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Ramen</a:t>
            </a:r>
          </a:p>
        </p:txBody>
      </p:sp>
      <p:cxnSp>
        <p:nvCxnSpPr>
          <p:cNvPr id="417" name="Shape 417"/>
          <p:cNvCxnSpPr>
            <a:stCxn id="414" idx="7"/>
          </p:cNvCxnSpPr>
          <p:nvPr/>
        </p:nvCxnSpPr>
        <p:spPr>
          <a:xfrm flipH="1" rot="10800000">
            <a:off x="6608252" y="3142238"/>
            <a:ext cx="214500" cy="378900"/>
          </a:xfrm>
          <a:prstGeom prst="straightConnector1">
            <a:avLst/>
          </a:prstGeom>
          <a:noFill/>
          <a:ln cap="flat" cmpd="sng" w="19050">
            <a:solidFill>
              <a:schemeClr val="dk2"/>
            </a:solidFill>
            <a:prstDash val="solid"/>
            <a:round/>
            <a:headEnd len="lg" w="lg" type="none"/>
            <a:tailEnd len="lg" w="lg" type="diamond"/>
          </a:ln>
        </p:spPr>
      </p:cxnSp>
      <p:cxnSp>
        <p:nvCxnSpPr>
          <p:cNvPr id="418" name="Shape 418"/>
          <p:cNvCxnSpPr>
            <a:stCxn id="416" idx="1"/>
            <a:endCxn id="413" idx="4"/>
          </p:cNvCxnSpPr>
          <p:nvPr/>
        </p:nvCxnSpPr>
        <p:spPr>
          <a:xfrm rot="10800000">
            <a:off x="7089004" y="3186173"/>
            <a:ext cx="310200" cy="380400"/>
          </a:xfrm>
          <a:prstGeom prst="straightConnector1">
            <a:avLst/>
          </a:prstGeom>
          <a:noFill/>
          <a:ln cap="flat" cmpd="sng" w="19050">
            <a:solidFill>
              <a:schemeClr val="dk2"/>
            </a:solidFill>
            <a:prstDash val="solid"/>
            <a:round/>
            <a:headEnd len="lg" w="lg" type="none"/>
            <a:tailEnd len="lg" w="lg" type="diamond"/>
          </a:ln>
        </p:spPr>
      </p:cxnSp>
      <p:cxnSp>
        <p:nvCxnSpPr>
          <p:cNvPr id="419" name="Shape 419"/>
          <p:cNvCxnSpPr>
            <a:stCxn id="415" idx="7"/>
          </p:cNvCxnSpPr>
          <p:nvPr/>
        </p:nvCxnSpPr>
        <p:spPr>
          <a:xfrm flipH="1" rot="10800000">
            <a:off x="6056613" y="4501849"/>
            <a:ext cx="159300" cy="320400"/>
          </a:xfrm>
          <a:prstGeom prst="straightConnector1">
            <a:avLst/>
          </a:prstGeom>
          <a:noFill/>
          <a:ln cap="flat" cmpd="sng" w="19050">
            <a:solidFill>
              <a:schemeClr val="dk2"/>
            </a:solidFill>
            <a:prstDash val="solid"/>
            <a:round/>
            <a:headEnd len="lg" w="lg" type="none"/>
            <a:tailEnd len="lg" w="lg" type="diamond"/>
          </a:ln>
        </p:spPr>
      </p:cxnSp>
      <p:sp>
        <p:nvSpPr>
          <p:cNvPr id="420" name="Shape 420"/>
          <p:cNvSpPr/>
          <p:nvPr/>
        </p:nvSpPr>
        <p:spPr>
          <a:xfrm>
            <a:off x="6523900" y="4637200"/>
            <a:ext cx="1281599"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Milk</a:t>
            </a:r>
          </a:p>
        </p:txBody>
      </p:sp>
      <p:cxnSp>
        <p:nvCxnSpPr>
          <p:cNvPr id="421" name="Shape 421"/>
          <p:cNvCxnSpPr>
            <a:endCxn id="420" idx="1"/>
          </p:cNvCxnSpPr>
          <p:nvPr/>
        </p:nvCxnSpPr>
        <p:spPr>
          <a:xfrm>
            <a:off x="6481485" y="4469749"/>
            <a:ext cx="230100" cy="352500"/>
          </a:xfrm>
          <a:prstGeom prst="straightConnector1">
            <a:avLst/>
          </a:prstGeom>
          <a:noFill/>
          <a:ln cap="flat" cmpd="sng" w="19050">
            <a:solidFill>
              <a:schemeClr val="dk2"/>
            </a:solidFill>
            <a:prstDash val="solid"/>
            <a:round/>
            <a:headEnd len="lg" w="lg" type="diamond"/>
            <a:tailEnd len="lg" w="lg" type="none"/>
          </a:ln>
        </p:spPr>
      </p:cxnSp>
      <p:sp>
        <p:nvSpPr>
          <p:cNvPr id="422" name="Shape 422"/>
          <p:cNvSpPr/>
          <p:nvPr/>
        </p:nvSpPr>
        <p:spPr>
          <a:xfrm>
            <a:off x="622575" y="3006550"/>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Cashier</a:t>
            </a:r>
          </a:p>
        </p:txBody>
      </p:sp>
      <p:sp>
        <p:nvSpPr>
          <p:cNvPr id="423" name="Shape 423"/>
          <p:cNvSpPr/>
          <p:nvPr/>
        </p:nvSpPr>
        <p:spPr>
          <a:xfrm>
            <a:off x="2659975" y="3628050"/>
            <a:ext cx="1433099" cy="1348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Tag Scanner</a:t>
            </a:r>
          </a:p>
        </p:txBody>
      </p:sp>
      <p:cxnSp>
        <p:nvCxnSpPr>
          <p:cNvPr id="424" name="Shape 424"/>
          <p:cNvCxnSpPr>
            <a:stCxn id="422" idx="6"/>
            <a:endCxn id="423" idx="1"/>
          </p:cNvCxnSpPr>
          <p:nvPr/>
        </p:nvCxnSpPr>
        <p:spPr>
          <a:xfrm>
            <a:off x="1811775" y="3601150"/>
            <a:ext cx="1058100" cy="224400"/>
          </a:xfrm>
          <a:prstGeom prst="straightConnector1">
            <a:avLst/>
          </a:prstGeom>
          <a:noFill/>
          <a:ln cap="flat" cmpd="sng" w="19050">
            <a:solidFill>
              <a:schemeClr val="dk2"/>
            </a:solidFill>
            <a:prstDash val="solid"/>
            <a:round/>
            <a:headEnd len="lg" w="lg" type="none"/>
            <a:tailEnd len="lg" w="lg" type="triangle"/>
          </a:ln>
        </p:spPr>
      </p:cxnSp>
      <p:sp>
        <p:nvSpPr>
          <p:cNvPr id="425" name="Shape 425"/>
          <p:cNvSpPr txBox="1"/>
          <p:nvPr/>
        </p:nvSpPr>
        <p:spPr>
          <a:xfrm>
            <a:off x="1972350" y="3239000"/>
            <a:ext cx="1058099" cy="320399"/>
          </a:xfrm>
          <a:prstGeom prst="rect">
            <a:avLst/>
          </a:prstGeom>
          <a:noFill/>
          <a:ln>
            <a:noFill/>
          </a:ln>
        </p:spPr>
        <p:txBody>
          <a:bodyPr anchorCtr="0" anchor="t" bIns="91425" lIns="91425" rIns="91425" tIns="91425">
            <a:noAutofit/>
          </a:bodyPr>
          <a:lstStyle/>
          <a:p>
            <a:pPr lvl="0">
              <a:spcBef>
                <a:spcPts val="0"/>
              </a:spcBef>
              <a:buNone/>
            </a:pPr>
            <a:r>
              <a:rPr lang="en"/>
              <a:t>visit(Cart);</a:t>
            </a:r>
          </a:p>
        </p:txBody>
      </p:sp>
      <p:cxnSp>
        <p:nvCxnSpPr>
          <p:cNvPr id="426" name="Shape 426"/>
          <p:cNvCxnSpPr>
            <a:stCxn id="423" idx="7"/>
            <a:endCxn id="413" idx="2"/>
          </p:cNvCxnSpPr>
          <p:nvPr/>
        </p:nvCxnSpPr>
        <p:spPr>
          <a:xfrm flipH="1" rot="10800000">
            <a:off x="3883202" y="2591589"/>
            <a:ext cx="2489100" cy="1233900"/>
          </a:xfrm>
          <a:prstGeom prst="straightConnector1">
            <a:avLst/>
          </a:prstGeom>
          <a:noFill/>
          <a:ln cap="flat" cmpd="sng" w="19050">
            <a:solidFill>
              <a:schemeClr val="dk2"/>
            </a:solidFill>
            <a:prstDash val="solid"/>
            <a:round/>
            <a:headEnd len="lg" w="lg" type="none"/>
            <a:tailEnd len="lg" w="lg" type="triangle"/>
          </a:ln>
        </p:spPr>
      </p:cxnSp>
      <p:sp>
        <p:nvSpPr>
          <p:cNvPr id="427" name="Shape 427"/>
          <p:cNvSpPr txBox="1"/>
          <p:nvPr/>
        </p:nvSpPr>
        <p:spPr>
          <a:xfrm>
            <a:off x="3655175" y="2687100"/>
            <a:ext cx="2044799" cy="416099"/>
          </a:xfrm>
          <a:prstGeom prst="rect">
            <a:avLst/>
          </a:prstGeom>
          <a:noFill/>
          <a:ln>
            <a:noFill/>
          </a:ln>
        </p:spPr>
        <p:txBody>
          <a:bodyPr anchorCtr="0" anchor="t" bIns="91425" lIns="91425" rIns="91425" tIns="91425">
            <a:noAutofit/>
          </a:bodyPr>
          <a:lstStyle/>
          <a:p>
            <a:pPr lvl="0">
              <a:spcBef>
                <a:spcPts val="0"/>
              </a:spcBef>
              <a:buNone/>
            </a:pPr>
            <a:r>
              <a:rPr lang="en"/>
              <a:t>accept(TagScanner);</a:t>
            </a:r>
          </a:p>
        </p:txBody>
      </p:sp>
      <p:sp>
        <p:nvSpPr>
          <p:cNvPr id="428" name="Shape 428"/>
          <p:cNvSpPr/>
          <p:nvPr/>
        </p:nvSpPr>
        <p:spPr>
          <a:xfrm>
            <a:off x="2497100" y="1835300"/>
            <a:ext cx="3318599" cy="1348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accept(visitor){</a:t>
            </a:r>
          </a:p>
          <a:p>
            <a:pPr lvl="0" rtl="0">
              <a:spcBef>
                <a:spcPts val="0"/>
              </a:spcBef>
              <a:buClr>
                <a:schemeClr val="dk1"/>
              </a:buClr>
              <a:buFont typeface="Arial"/>
              <a:buNone/>
            </a:pPr>
            <a:r>
              <a:rPr lang="en">
                <a:solidFill>
                  <a:schemeClr val="dk1"/>
                </a:solidFill>
              </a:rPr>
              <a:t>	for(item in Items())</a:t>
            </a:r>
          </a:p>
          <a:p>
            <a:pPr lvl="0" rtl="0">
              <a:spcBef>
                <a:spcPts val="0"/>
              </a:spcBef>
              <a:buClr>
                <a:schemeClr val="dk1"/>
              </a:buClr>
              <a:buFont typeface="Arial"/>
              <a:buNone/>
            </a:pPr>
            <a:r>
              <a:rPr lang="en">
                <a:solidFill>
                  <a:schemeClr val="dk1"/>
                </a:solidFill>
              </a:rPr>
              <a:t>		item.accept(visitor);</a:t>
            </a:r>
          </a:p>
          <a:p>
            <a:pPr lvl="0">
              <a:spcBef>
                <a:spcPts val="0"/>
              </a:spcBef>
              <a:buClr>
                <a:schemeClr val="dk1"/>
              </a:buClr>
              <a:buFont typeface="Arial"/>
              <a:buNone/>
            </a:pPr>
            <a:r>
              <a:rPr lang="en">
                <a:solidFill>
                  <a:schemeClr val="dk1"/>
                </a:solidFill>
              </a:rPr>
              <a:t>}</a:t>
            </a:r>
          </a:p>
        </p:txBody>
      </p:sp>
      <p:cxnSp>
        <p:nvCxnSpPr>
          <p:cNvPr id="429" name="Shape 429"/>
          <p:cNvCxnSpPr/>
          <p:nvPr/>
        </p:nvCxnSpPr>
        <p:spPr>
          <a:xfrm>
            <a:off x="5835625" y="2171400"/>
            <a:ext cx="579000" cy="144900"/>
          </a:xfrm>
          <a:prstGeom prst="straightConnector1">
            <a:avLst/>
          </a:prstGeom>
          <a:noFill/>
          <a:ln cap="flat" cmpd="sng" w="38100">
            <a:solidFill>
              <a:schemeClr val="dk2"/>
            </a:solidFill>
            <a:prstDash val="solid"/>
            <a:round/>
            <a:headEnd len="lg" w="lg" type="none"/>
            <a:tailEnd len="lg" w="lg" type="triangle"/>
          </a:ln>
        </p:spPr>
      </p:cxnSp>
      <p:cxnSp>
        <p:nvCxnSpPr>
          <p:cNvPr id="430" name="Shape 430"/>
          <p:cNvCxnSpPr>
            <a:stCxn id="413" idx="4"/>
            <a:endCxn id="414" idx="7"/>
          </p:cNvCxnSpPr>
          <p:nvPr/>
        </p:nvCxnSpPr>
        <p:spPr>
          <a:xfrm flipH="1">
            <a:off x="6608349" y="3186225"/>
            <a:ext cx="480600" cy="334800"/>
          </a:xfrm>
          <a:prstGeom prst="straightConnector1">
            <a:avLst/>
          </a:prstGeom>
          <a:noFill/>
          <a:ln cap="flat" cmpd="sng" w="19050">
            <a:solidFill>
              <a:schemeClr val="dk2"/>
            </a:solidFill>
            <a:prstDash val="solid"/>
            <a:round/>
            <a:headEnd len="lg" w="lg" type="none"/>
            <a:tailEnd len="lg" w="lg" type="triangle"/>
          </a:ln>
        </p:spPr>
      </p:cxnSp>
      <p:cxnSp>
        <p:nvCxnSpPr>
          <p:cNvPr id="431" name="Shape 431"/>
          <p:cNvCxnSpPr>
            <a:stCxn id="413" idx="4"/>
            <a:endCxn id="416" idx="0"/>
          </p:cNvCxnSpPr>
          <p:nvPr/>
        </p:nvCxnSpPr>
        <p:spPr>
          <a:xfrm>
            <a:off x="7088949" y="3186225"/>
            <a:ext cx="730800" cy="237300"/>
          </a:xfrm>
          <a:prstGeom prst="straightConnector1">
            <a:avLst/>
          </a:prstGeom>
          <a:noFill/>
          <a:ln cap="flat" cmpd="sng" w="19050">
            <a:solidFill>
              <a:schemeClr val="dk2"/>
            </a:solidFill>
            <a:prstDash val="solid"/>
            <a:round/>
            <a:headEnd len="lg" w="lg" type="none"/>
            <a:tailEnd len="lg" w="lg" type="triangle"/>
          </a:ln>
        </p:spPr>
      </p:cxnSp>
      <p:sp>
        <p:nvSpPr>
          <p:cNvPr id="432" name="Shape 432"/>
          <p:cNvSpPr txBox="1"/>
          <p:nvPr/>
        </p:nvSpPr>
        <p:spPr>
          <a:xfrm>
            <a:off x="7399250" y="2961850"/>
            <a:ext cx="1512300" cy="224400"/>
          </a:xfrm>
          <a:prstGeom prst="rect">
            <a:avLst/>
          </a:prstGeom>
          <a:noFill/>
          <a:ln>
            <a:noFill/>
          </a:ln>
        </p:spPr>
        <p:txBody>
          <a:bodyPr anchorCtr="0" anchor="t" bIns="91425" lIns="91425" rIns="91425" tIns="91425">
            <a:noAutofit/>
          </a:bodyPr>
          <a:lstStyle/>
          <a:p>
            <a:pPr lvl="0">
              <a:spcBef>
                <a:spcPts val="0"/>
              </a:spcBef>
              <a:buNone/>
            </a:pPr>
            <a:r>
              <a:rPr lang="en"/>
              <a:t>accept(visitor);</a:t>
            </a:r>
          </a:p>
        </p:txBody>
      </p:sp>
      <p:cxnSp>
        <p:nvCxnSpPr>
          <p:cNvPr id="433" name="Shape 433"/>
          <p:cNvCxnSpPr>
            <a:stCxn id="414" idx="4"/>
            <a:endCxn id="415" idx="7"/>
          </p:cNvCxnSpPr>
          <p:nvPr/>
        </p:nvCxnSpPr>
        <p:spPr>
          <a:xfrm flipH="1">
            <a:off x="6056574" y="4496750"/>
            <a:ext cx="45000" cy="325500"/>
          </a:xfrm>
          <a:prstGeom prst="straightConnector1">
            <a:avLst/>
          </a:prstGeom>
          <a:noFill/>
          <a:ln cap="flat" cmpd="sng" w="19050">
            <a:solidFill>
              <a:schemeClr val="dk2"/>
            </a:solidFill>
            <a:prstDash val="solid"/>
            <a:round/>
            <a:headEnd len="lg" w="lg" type="none"/>
            <a:tailEnd len="lg" w="lg" type="triangle"/>
          </a:ln>
        </p:spPr>
      </p:cxnSp>
      <p:cxnSp>
        <p:nvCxnSpPr>
          <p:cNvPr id="434" name="Shape 434"/>
          <p:cNvCxnSpPr>
            <a:stCxn id="414" idx="5"/>
            <a:endCxn id="420" idx="0"/>
          </p:cNvCxnSpPr>
          <p:nvPr/>
        </p:nvCxnSpPr>
        <p:spPr>
          <a:xfrm>
            <a:off x="6608252" y="4329361"/>
            <a:ext cx="556500" cy="307800"/>
          </a:xfrm>
          <a:prstGeom prst="straightConnector1">
            <a:avLst/>
          </a:prstGeom>
          <a:noFill/>
          <a:ln cap="flat" cmpd="sng" w="19050">
            <a:solidFill>
              <a:schemeClr val="dk2"/>
            </a:solidFill>
            <a:prstDash val="solid"/>
            <a:round/>
            <a:headEnd len="lg" w="lg" type="none"/>
            <a:tailEnd len="lg" w="lg" type="triangle"/>
          </a:ln>
        </p:spPr>
      </p:cxnSp>
      <p:sp>
        <p:nvSpPr>
          <p:cNvPr id="435" name="Shape 435"/>
          <p:cNvSpPr txBox="1"/>
          <p:nvPr/>
        </p:nvSpPr>
        <p:spPr>
          <a:xfrm>
            <a:off x="7381900" y="4396225"/>
            <a:ext cx="1512300" cy="2244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436" name="Shape 436"/>
          <p:cNvSpPr txBox="1"/>
          <p:nvPr/>
        </p:nvSpPr>
        <p:spPr>
          <a:xfrm>
            <a:off x="4278775" y="4372650"/>
            <a:ext cx="1512300" cy="224399"/>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cxnSp>
        <p:nvCxnSpPr>
          <p:cNvPr id="437" name="Shape 437"/>
          <p:cNvCxnSpPr>
            <a:stCxn id="428" idx="2"/>
            <a:endCxn id="414" idx="1"/>
          </p:cNvCxnSpPr>
          <p:nvPr/>
        </p:nvCxnSpPr>
        <p:spPr>
          <a:xfrm>
            <a:off x="4156400" y="3183500"/>
            <a:ext cx="1438500" cy="337499"/>
          </a:xfrm>
          <a:prstGeom prst="straightConnector1">
            <a:avLst/>
          </a:prstGeom>
          <a:noFill/>
          <a:ln cap="flat" cmpd="sng" w="38100">
            <a:solidFill>
              <a:schemeClr val="dk2"/>
            </a:solidFill>
            <a:prstDash val="solid"/>
            <a:round/>
            <a:headEnd len="lg" w="lg" type="none"/>
            <a:tailEnd len="lg" w="lg" type="triangle"/>
          </a:ln>
        </p:spPr>
      </p:cxnSp>
      <p:sp>
        <p:nvSpPr>
          <p:cNvPr id="438" name="Shape 438"/>
          <p:cNvSpPr/>
          <p:nvPr/>
        </p:nvSpPr>
        <p:spPr>
          <a:xfrm>
            <a:off x="6372400" y="5353350"/>
            <a:ext cx="1982699" cy="1233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accept(visitor){</a:t>
            </a:r>
          </a:p>
          <a:p>
            <a:pPr lvl="0" rtl="0">
              <a:spcBef>
                <a:spcPts val="0"/>
              </a:spcBef>
              <a:buClr>
                <a:schemeClr val="dk1"/>
              </a:buClr>
              <a:buFont typeface="Arial"/>
              <a:buNone/>
            </a:pPr>
            <a:r>
              <a:rPr lang="en">
                <a:solidFill>
                  <a:schemeClr val="dk1"/>
                </a:solidFill>
              </a:rPr>
              <a:t>	visitor.visit(this);</a:t>
            </a:r>
          </a:p>
          <a:p>
            <a:pPr lvl="0" rtl="0">
              <a:spcBef>
                <a:spcPts val="0"/>
              </a:spcBef>
              <a:buClr>
                <a:schemeClr val="dk1"/>
              </a:buClr>
              <a:buFont typeface="Arial"/>
              <a:buNone/>
            </a:pPr>
            <a:r>
              <a:rPr lang="en">
                <a:solidFill>
                  <a:schemeClr val="dk1"/>
                </a:solidFill>
              </a:rPr>
              <a:t>}</a:t>
            </a:r>
          </a:p>
        </p:txBody>
      </p:sp>
      <p:cxnSp>
        <p:nvCxnSpPr>
          <p:cNvPr id="439" name="Shape 439"/>
          <p:cNvCxnSpPr>
            <a:stCxn id="438" idx="1"/>
            <a:endCxn id="415" idx="5"/>
          </p:cNvCxnSpPr>
          <p:nvPr/>
        </p:nvCxnSpPr>
        <p:spPr>
          <a:xfrm rot="10800000">
            <a:off x="6056500" y="5715900"/>
            <a:ext cx="315900" cy="254400"/>
          </a:xfrm>
          <a:prstGeom prst="straightConnector1">
            <a:avLst/>
          </a:prstGeom>
          <a:noFill/>
          <a:ln cap="flat" cmpd="sng" w="38100">
            <a:solidFill>
              <a:schemeClr val="dk2"/>
            </a:solidFill>
            <a:prstDash val="solid"/>
            <a:round/>
            <a:headEnd len="lg" w="lg" type="none"/>
            <a:tailEnd len="lg" w="lg" type="triangle"/>
          </a:ln>
        </p:spPr>
      </p:cxnSp>
      <p:cxnSp>
        <p:nvCxnSpPr>
          <p:cNvPr id="440" name="Shape 440"/>
          <p:cNvCxnSpPr>
            <a:stCxn id="415" idx="2"/>
            <a:endCxn id="423" idx="5"/>
          </p:cNvCxnSpPr>
          <p:nvPr/>
        </p:nvCxnSpPr>
        <p:spPr>
          <a:xfrm rot="10800000">
            <a:off x="3883300" y="4778800"/>
            <a:ext cx="1079400" cy="490200"/>
          </a:xfrm>
          <a:prstGeom prst="straightConnector1">
            <a:avLst/>
          </a:prstGeom>
          <a:noFill/>
          <a:ln cap="flat" cmpd="sng" w="19050">
            <a:solidFill>
              <a:schemeClr val="dk2"/>
            </a:solidFill>
            <a:prstDash val="solid"/>
            <a:round/>
            <a:headEnd len="lg" w="lg" type="none"/>
            <a:tailEnd len="lg" w="lg" type="triangle"/>
          </a:ln>
        </p:spPr>
      </p:cxnSp>
      <p:sp>
        <p:nvSpPr>
          <p:cNvPr id="441" name="Shape 441"/>
          <p:cNvSpPr txBox="1"/>
          <p:nvPr/>
        </p:nvSpPr>
        <p:spPr>
          <a:xfrm>
            <a:off x="3401500" y="5144200"/>
            <a:ext cx="1433099" cy="723900"/>
          </a:xfrm>
          <a:prstGeom prst="rect">
            <a:avLst/>
          </a:prstGeom>
          <a:noFill/>
          <a:ln>
            <a:noFill/>
          </a:ln>
        </p:spPr>
        <p:txBody>
          <a:bodyPr anchorCtr="0" anchor="t" bIns="91425" lIns="91425" rIns="91425" tIns="91425">
            <a:noAutofit/>
          </a:bodyPr>
          <a:lstStyle/>
          <a:p>
            <a:pPr lvl="0">
              <a:spcBef>
                <a:spcPts val="0"/>
              </a:spcBef>
              <a:buNone/>
            </a:pPr>
            <a:r>
              <a:rPr lang="en"/>
              <a:t>visit(Cheese);</a:t>
            </a:r>
          </a:p>
        </p:txBody>
      </p:sp>
      <p:sp>
        <p:nvSpPr>
          <p:cNvPr id="442" name="Shape 442"/>
          <p:cNvSpPr/>
          <p:nvPr/>
        </p:nvSpPr>
        <p:spPr>
          <a:xfrm>
            <a:off x="700300" y="5128275"/>
            <a:ext cx="2573100" cy="1233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visit(Cheese c){</a:t>
            </a:r>
          </a:p>
          <a:p>
            <a:pPr lvl="0" rtl="0">
              <a:spcBef>
                <a:spcPts val="0"/>
              </a:spcBef>
              <a:buClr>
                <a:schemeClr val="dk1"/>
              </a:buClr>
              <a:buFont typeface="Arial"/>
              <a:buNone/>
            </a:pPr>
            <a:r>
              <a:rPr lang="en">
                <a:solidFill>
                  <a:schemeClr val="dk1"/>
                </a:solidFill>
              </a:rPr>
              <a:t>	price+= c.getPrice();</a:t>
            </a:r>
          </a:p>
          <a:p>
            <a:pPr lvl="0" rtl="0">
              <a:spcBef>
                <a:spcPts val="0"/>
              </a:spcBef>
              <a:buClr>
                <a:schemeClr val="dk1"/>
              </a:buClr>
              <a:buFont typeface="Arial"/>
              <a:buNone/>
            </a:pPr>
            <a:r>
              <a:rPr lang="en">
                <a:solidFill>
                  <a:schemeClr val="dk1"/>
                </a:solidFill>
              </a:rPr>
              <a:t>}</a:t>
            </a:r>
          </a:p>
        </p:txBody>
      </p:sp>
      <p:cxnSp>
        <p:nvCxnSpPr>
          <p:cNvPr id="443" name="Shape 443"/>
          <p:cNvCxnSpPr>
            <a:stCxn id="442" idx="0"/>
            <a:endCxn id="423" idx="3"/>
          </p:cNvCxnSpPr>
          <p:nvPr/>
        </p:nvCxnSpPr>
        <p:spPr>
          <a:xfrm flipH="1" rot="10800000">
            <a:off x="1986850" y="4778775"/>
            <a:ext cx="882900" cy="349500"/>
          </a:xfrm>
          <a:prstGeom prst="straightConnector1">
            <a:avLst/>
          </a:prstGeom>
          <a:noFill/>
          <a:ln cap="flat" cmpd="sng" w="38100">
            <a:solidFill>
              <a:schemeClr val="dk2"/>
            </a:solidFill>
            <a:prstDash val="solid"/>
            <a:round/>
            <a:headEnd len="lg" w="lg" type="none"/>
            <a:tailEnd len="lg" w="lg" type="triangle"/>
          </a:ln>
        </p:spPr>
      </p:cxnSp>
      <p:sp>
        <p:nvSpPr>
          <p:cNvPr id="444" name="Shape 4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7"/>
                                        </p:tgtEl>
                                      </p:cBhvr>
                                    </p:animEffect>
                                    <p:set>
                                      <p:cBhvr>
                                        <p:cTn dur="1" fill="hold">
                                          <p:stCondLst>
                                            <p:cond delay="0"/>
                                          </p:stCondLst>
                                        </p:cTn>
                                        <p:tgtEl>
                                          <p:spTgt spid="4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8"/>
                                        </p:tgtEl>
                                      </p:cBhvr>
                                    </p:animEffect>
                                    <p:set>
                                      <p:cBhvr>
                                        <p:cTn dur="1" fill="hold">
                                          <p:stCondLst>
                                            <p:cond delay="0"/>
                                          </p:stCondLst>
                                        </p:cTn>
                                        <p:tgtEl>
                                          <p:spTgt spid="4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par>
                                <p:cTn fill="hold" nodeType="withEffect" presetClass="exit" presetID="10" presetSubtype="0">
                                  <p:stCondLst>
                                    <p:cond delay="0"/>
                                  </p:stCondLst>
                                  <p:childTnLst>
                                    <p:animEffect filter="fade" transition="out">
                                      <p:cBhvr>
                                        <p:cTn dur="1"/>
                                        <p:tgtEl>
                                          <p:spTgt spid="419"/>
                                        </p:tgtEl>
                                      </p:cBhvr>
                                    </p:animEffect>
                                    <p:set>
                                      <p:cBhvr>
                                        <p:cTn dur="1" fill="hold">
                                          <p:stCondLst>
                                            <p:cond delay="0"/>
                                          </p:stCondLst>
                                        </p:cTn>
                                        <p:tgtEl>
                                          <p:spTgt spid="4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1"/>
                                        </p:tgtEl>
                                      </p:cBhvr>
                                    </p:animEffect>
                                    <p:set>
                                      <p:cBhvr>
                                        <p:cTn dur="1" fill="hold">
                                          <p:stCondLst>
                                            <p:cond delay="0"/>
                                          </p:stCondLst>
                                        </p:cTn>
                                        <p:tgtEl>
                                          <p:spTgt spid="4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Visitor Pattern - In Practice</a:t>
            </a:r>
          </a:p>
        </p:txBody>
      </p:sp>
      <p:sp>
        <p:nvSpPr>
          <p:cNvPr id="450" name="Shape 450"/>
          <p:cNvSpPr/>
          <p:nvPr/>
        </p:nvSpPr>
        <p:spPr>
          <a:xfrm>
            <a:off x="648725" y="3270775"/>
            <a:ext cx="2456400" cy="1437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Visitor</a:t>
            </a:r>
          </a:p>
          <a:p>
            <a:pPr lvl="0" rtl="0">
              <a:spcBef>
                <a:spcPts val="0"/>
              </a:spcBef>
              <a:buNone/>
            </a:pPr>
            <a:r>
              <a:t/>
            </a:r>
            <a:endParaRPr i="1"/>
          </a:p>
          <a:p>
            <a:pPr lvl="0" rtl="0">
              <a:spcBef>
                <a:spcPts val="0"/>
              </a:spcBef>
              <a:buNone/>
            </a:pPr>
            <a:r>
              <a:rPr i="1" lang="en"/>
              <a:t>visit(ConcreteElementA)</a:t>
            </a:r>
          </a:p>
          <a:p>
            <a:pPr lvl="0" rtl="0">
              <a:spcBef>
                <a:spcPts val="0"/>
              </a:spcBef>
              <a:buNone/>
            </a:pPr>
            <a:r>
              <a:rPr i="1" lang="en"/>
              <a:t>visit(ConcreteElementB)</a:t>
            </a:r>
          </a:p>
          <a:p>
            <a:pPr lvl="0" rtl="0">
              <a:spcBef>
                <a:spcPts val="0"/>
              </a:spcBef>
              <a:buNone/>
            </a:pPr>
            <a:r>
              <a:t/>
            </a:r>
            <a:endParaRPr/>
          </a:p>
        </p:txBody>
      </p:sp>
      <p:cxnSp>
        <p:nvCxnSpPr>
          <p:cNvPr id="451" name="Shape 451"/>
          <p:cNvCxnSpPr/>
          <p:nvPr/>
        </p:nvCxnSpPr>
        <p:spPr>
          <a:xfrm>
            <a:off x="648719" y="3825744"/>
            <a:ext cx="2456400" cy="0"/>
          </a:xfrm>
          <a:prstGeom prst="straightConnector1">
            <a:avLst/>
          </a:prstGeom>
          <a:noFill/>
          <a:ln cap="flat" cmpd="sng" w="19050">
            <a:solidFill>
              <a:schemeClr val="dk2"/>
            </a:solidFill>
            <a:prstDash val="solid"/>
            <a:round/>
            <a:headEnd len="lg" w="lg" type="none"/>
            <a:tailEnd len="lg" w="lg" type="none"/>
          </a:ln>
        </p:spPr>
      </p:cxnSp>
      <p:sp>
        <p:nvSpPr>
          <p:cNvPr id="452" name="Shape 452"/>
          <p:cNvSpPr/>
          <p:nvPr/>
        </p:nvSpPr>
        <p:spPr>
          <a:xfrm>
            <a:off x="5779265" y="1729021"/>
            <a:ext cx="22076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Element</a:t>
            </a:r>
          </a:p>
          <a:p>
            <a:pPr lvl="0" rtl="0">
              <a:spcBef>
                <a:spcPts val="0"/>
              </a:spcBef>
              <a:buNone/>
            </a:pPr>
            <a:r>
              <a:t/>
            </a:r>
            <a:endParaRPr i="1"/>
          </a:p>
          <a:p>
            <a:pPr lvl="0" rtl="0">
              <a:spcBef>
                <a:spcPts val="0"/>
              </a:spcBef>
              <a:buNone/>
            </a:pPr>
            <a:r>
              <a:rPr i="1" lang="en"/>
              <a:t>accept(ConcreteVisitor)</a:t>
            </a:r>
          </a:p>
          <a:p>
            <a:pPr lvl="0" rtl="0">
              <a:spcBef>
                <a:spcPts val="0"/>
              </a:spcBef>
              <a:buNone/>
            </a:pPr>
            <a:r>
              <a:t/>
            </a:r>
            <a:endParaRPr/>
          </a:p>
        </p:txBody>
      </p:sp>
      <p:cxnSp>
        <p:nvCxnSpPr>
          <p:cNvPr id="453" name="Shape 453"/>
          <p:cNvCxnSpPr/>
          <p:nvPr/>
        </p:nvCxnSpPr>
        <p:spPr>
          <a:xfrm>
            <a:off x="5779265" y="2284000"/>
            <a:ext cx="2207699" cy="0"/>
          </a:xfrm>
          <a:prstGeom prst="straightConnector1">
            <a:avLst/>
          </a:prstGeom>
          <a:noFill/>
          <a:ln cap="flat" cmpd="sng" w="19050">
            <a:solidFill>
              <a:schemeClr val="dk2"/>
            </a:solidFill>
            <a:prstDash val="solid"/>
            <a:round/>
            <a:headEnd len="lg" w="lg" type="none"/>
            <a:tailEnd len="lg" w="lg" type="none"/>
          </a:ln>
        </p:spPr>
      </p:cxnSp>
      <p:sp>
        <p:nvSpPr>
          <p:cNvPr id="454" name="Shape 454"/>
          <p:cNvSpPr/>
          <p:nvPr/>
        </p:nvSpPr>
        <p:spPr>
          <a:xfrm>
            <a:off x="648725" y="1858625"/>
            <a:ext cx="2456400" cy="88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a:p>
            <a:pPr lvl="0" rtl="0">
              <a:spcBef>
                <a:spcPts val="0"/>
              </a:spcBef>
              <a:buNone/>
            </a:pPr>
            <a:r>
              <a:t/>
            </a:r>
            <a:endParaRPr i="1"/>
          </a:p>
          <a:p>
            <a:pPr lvl="0" rtl="0">
              <a:spcBef>
                <a:spcPts val="0"/>
              </a:spcBef>
              <a:buNone/>
            </a:pPr>
            <a:r>
              <a:t/>
            </a:r>
            <a:endParaRPr/>
          </a:p>
        </p:txBody>
      </p:sp>
      <p:cxnSp>
        <p:nvCxnSpPr>
          <p:cNvPr id="455" name="Shape 455"/>
          <p:cNvCxnSpPr/>
          <p:nvPr/>
        </p:nvCxnSpPr>
        <p:spPr>
          <a:xfrm>
            <a:off x="648719" y="2300519"/>
            <a:ext cx="2456400" cy="0"/>
          </a:xfrm>
          <a:prstGeom prst="straightConnector1">
            <a:avLst/>
          </a:prstGeom>
          <a:noFill/>
          <a:ln cap="flat" cmpd="sng" w="19050">
            <a:solidFill>
              <a:schemeClr val="dk2"/>
            </a:solidFill>
            <a:prstDash val="solid"/>
            <a:round/>
            <a:headEnd len="lg" w="lg" type="none"/>
            <a:tailEnd len="lg" w="lg" type="none"/>
          </a:ln>
        </p:spPr>
      </p:cxnSp>
      <p:cxnSp>
        <p:nvCxnSpPr>
          <p:cNvPr id="456" name="Shape 456"/>
          <p:cNvCxnSpPr>
            <a:stCxn id="454" idx="3"/>
            <a:endCxn id="452" idx="1"/>
          </p:cNvCxnSpPr>
          <p:nvPr/>
        </p:nvCxnSpPr>
        <p:spPr>
          <a:xfrm>
            <a:off x="3105125" y="2300525"/>
            <a:ext cx="2674200" cy="0"/>
          </a:xfrm>
          <a:prstGeom prst="straightConnector1">
            <a:avLst/>
          </a:prstGeom>
          <a:noFill/>
          <a:ln cap="flat" cmpd="sng" w="28575">
            <a:solidFill>
              <a:schemeClr val="dk2"/>
            </a:solidFill>
            <a:prstDash val="solid"/>
            <a:round/>
            <a:headEnd len="lg" w="lg" type="diamond"/>
            <a:tailEnd len="lg" w="lg" type="none"/>
          </a:ln>
        </p:spPr>
      </p:cxnSp>
      <p:cxnSp>
        <p:nvCxnSpPr>
          <p:cNvPr id="457" name="Shape 457"/>
          <p:cNvCxnSpPr>
            <a:stCxn id="454" idx="2"/>
            <a:endCxn id="450" idx="0"/>
          </p:cNvCxnSpPr>
          <p:nvPr/>
        </p:nvCxnSpPr>
        <p:spPr>
          <a:xfrm>
            <a:off x="1876925" y="2742425"/>
            <a:ext cx="0" cy="528300"/>
          </a:xfrm>
          <a:prstGeom prst="straightConnector1">
            <a:avLst/>
          </a:prstGeom>
          <a:noFill/>
          <a:ln cap="flat" cmpd="sng" w="28575">
            <a:solidFill>
              <a:schemeClr val="dk2"/>
            </a:solidFill>
            <a:prstDash val="solid"/>
            <a:round/>
            <a:headEnd len="lg" w="lg" type="diamond"/>
            <a:tailEnd len="lg" w="lg" type="none"/>
          </a:ln>
        </p:spPr>
      </p:cxnSp>
      <p:sp>
        <p:nvSpPr>
          <p:cNvPr id="458" name="Shape 458"/>
          <p:cNvSpPr/>
          <p:nvPr/>
        </p:nvSpPr>
        <p:spPr>
          <a:xfrm>
            <a:off x="457200" y="5029125"/>
            <a:ext cx="24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ConcreteVisitor</a:t>
            </a:r>
          </a:p>
          <a:p>
            <a:pPr lvl="0" rtl="0">
              <a:spcBef>
                <a:spcPts val="0"/>
              </a:spcBef>
              <a:buNone/>
            </a:pPr>
            <a:r>
              <a:t/>
            </a:r>
            <a:endParaRPr/>
          </a:p>
          <a:p>
            <a:pPr lvl="0" rtl="0">
              <a:spcBef>
                <a:spcPts val="0"/>
              </a:spcBef>
              <a:buNone/>
            </a:pPr>
            <a:r>
              <a:rPr lang="en"/>
              <a:t>visit(ConcreteElementA)</a:t>
            </a:r>
          </a:p>
          <a:p>
            <a:pPr lvl="0" rtl="0">
              <a:spcBef>
                <a:spcPts val="0"/>
              </a:spcBef>
              <a:buNone/>
            </a:pPr>
            <a:r>
              <a:rPr lang="en"/>
              <a:t>visit(ConcreteElementB)</a:t>
            </a:r>
          </a:p>
          <a:p>
            <a:pPr lvl="0" rtl="0">
              <a:spcBef>
                <a:spcPts val="0"/>
              </a:spcBef>
              <a:buNone/>
            </a:pPr>
            <a:r>
              <a:t/>
            </a:r>
            <a:endParaRPr/>
          </a:p>
        </p:txBody>
      </p:sp>
      <p:cxnSp>
        <p:nvCxnSpPr>
          <p:cNvPr id="459" name="Shape 459"/>
          <p:cNvCxnSpPr/>
          <p:nvPr/>
        </p:nvCxnSpPr>
        <p:spPr>
          <a:xfrm>
            <a:off x="457194" y="5427644"/>
            <a:ext cx="2456400" cy="0"/>
          </a:xfrm>
          <a:prstGeom prst="straightConnector1">
            <a:avLst/>
          </a:prstGeom>
          <a:noFill/>
          <a:ln cap="flat" cmpd="sng" w="19050">
            <a:solidFill>
              <a:schemeClr val="dk2"/>
            </a:solidFill>
            <a:prstDash val="solid"/>
            <a:round/>
            <a:headEnd len="lg" w="lg" type="none"/>
            <a:tailEnd len="lg" w="lg" type="none"/>
          </a:ln>
        </p:spPr>
      </p:cxnSp>
      <p:cxnSp>
        <p:nvCxnSpPr>
          <p:cNvPr id="460" name="Shape 460"/>
          <p:cNvCxnSpPr>
            <a:stCxn id="458" idx="0"/>
          </p:cNvCxnSpPr>
          <p:nvPr/>
        </p:nvCxnSpPr>
        <p:spPr>
          <a:xfrm flipH="1" rot="10800000">
            <a:off x="1685400" y="4686525"/>
            <a:ext cx="6600" cy="342600"/>
          </a:xfrm>
          <a:prstGeom prst="straightConnector1">
            <a:avLst/>
          </a:prstGeom>
          <a:noFill/>
          <a:ln cap="flat" cmpd="sng" w="28575">
            <a:solidFill>
              <a:schemeClr val="dk2"/>
            </a:solidFill>
            <a:prstDash val="dot"/>
            <a:round/>
            <a:headEnd len="lg" w="lg" type="none"/>
            <a:tailEnd len="lg" w="lg" type="triangle"/>
          </a:ln>
        </p:spPr>
      </p:cxnSp>
      <p:sp>
        <p:nvSpPr>
          <p:cNvPr id="461" name="Shape 461"/>
          <p:cNvSpPr/>
          <p:nvPr/>
        </p:nvSpPr>
        <p:spPr>
          <a:xfrm>
            <a:off x="3238675" y="3204700"/>
            <a:ext cx="3063000" cy="1432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ConcreteElementA</a:t>
            </a:r>
          </a:p>
          <a:p>
            <a:pPr lvl="0" rtl="0">
              <a:spcBef>
                <a:spcPts val="0"/>
              </a:spcBef>
              <a:buNone/>
            </a:pPr>
            <a:r>
              <a:t/>
            </a:r>
            <a:endParaRPr i="1"/>
          </a:p>
          <a:p>
            <a:pPr lvl="0" rtl="0">
              <a:spcBef>
                <a:spcPts val="0"/>
              </a:spcBef>
              <a:buNone/>
            </a:pPr>
            <a:r>
              <a:rPr lang="en"/>
              <a:t>List&lt;ConcreteElementB&gt; members</a:t>
            </a:r>
          </a:p>
          <a:p>
            <a:pPr lvl="0" rtl="0">
              <a:spcBef>
                <a:spcPts val="0"/>
              </a:spcBef>
              <a:buNone/>
            </a:pPr>
            <a:r>
              <a:t/>
            </a:r>
            <a:endParaRPr b="1"/>
          </a:p>
          <a:p>
            <a:pPr lvl="0" rtl="0">
              <a:spcBef>
                <a:spcPts val="0"/>
              </a:spcBef>
              <a:buNone/>
            </a:pPr>
            <a:r>
              <a:rPr b="1" lang="en">
                <a:solidFill>
                  <a:srgbClr val="FF0000"/>
                </a:solidFill>
              </a:rPr>
              <a:t>accept(ConcreteVisitor)</a:t>
            </a:r>
          </a:p>
          <a:p>
            <a:pPr lvl="0" rtl="0">
              <a:spcBef>
                <a:spcPts val="0"/>
              </a:spcBef>
              <a:buNone/>
            </a:pPr>
            <a:r>
              <a:rPr lang="en"/>
              <a:t>getMembers()</a:t>
            </a:r>
          </a:p>
        </p:txBody>
      </p:sp>
      <p:cxnSp>
        <p:nvCxnSpPr>
          <p:cNvPr id="462" name="Shape 462"/>
          <p:cNvCxnSpPr/>
          <p:nvPr/>
        </p:nvCxnSpPr>
        <p:spPr>
          <a:xfrm>
            <a:off x="3238675" y="3586962"/>
            <a:ext cx="3063000" cy="0"/>
          </a:xfrm>
          <a:prstGeom prst="straightConnector1">
            <a:avLst/>
          </a:prstGeom>
          <a:noFill/>
          <a:ln cap="flat" cmpd="sng" w="19050">
            <a:solidFill>
              <a:schemeClr val="dk2"/>
            </a:solidFill>
            <a:prstDash val="solid"/>
            <a:round/>
            <a:headEnd len="lg" w="lg" type="none"/>
            <a:tailEnd len="lg" w="lg" type="none"/>
          </a:ln>
        </p:spPr>
      </p:cxnSp>
      <p:sp>
        <p:nvSpPr>
          <p:cNvPr id="463" name="Shape 463"/>
          <p:cNvSpPr/>
          <p:nvPr/>
        </p:nvSpPr>
        <p:spPr>
          <a:xfrm>
            <a:off x="6435224" y="3254250"/>
            <a:ext cx="19245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ConcreteElementB</a:t>
            </a:r>
          </a:p>
          <a:p>
            <a:pPr lvl="0" rtl="0">
              <a:spcBef>
                <a:spcPts val="0"/>
              </a:spcBef>
              <a:buNone/>
            </a:pPr>
            <a:r>
              <a:t/>
            </a:r>
            <a:endParaRPr i="1"/>
          </a:p>
          <a:p>
            <a:pPr lvl="0" rtl="0">
              <a:spcBef>
                <a:spcPts val="0"/>
              </a:spcBef>
              <a:buNone/>
            </a:pPr>
            <a:r>
              <a:rPr b="1" lang="en">
                <a:solidFill>
                  <a:srgbClr val="FF0000"/>
                </a:solidFill>
              </a:rPr>
              <a:t>accept(ConcreteVisitor)</a:t>
            </a:r>
          </a:p>
          <a:p>
            <a:pPr lvl="0" rtl="0">
              <a:spcBef>
                <a:spcPts val="0"/>
              </a:spcBef>
              <a:buNone/>
            </a:pPr>
            <a:r>
              <a:t/>
            </a:r>
            <a:endParaRPr/>
          </a:p>
        </p:txBody>
      </p:sp>
      <p:cxnSp>
        <p:nvCxnSpPr>
          <p:cNvPr id="464" name="Shape 464"/>
          <p:cNvCxnSpPr/>
          <p:nvPr/>
        </p:nvCxnSpPr>
        <p:spPr>
          <a:xfrm>
            <a:off x="6435224" y="3704926"/>
            <a:ext cx="1924500" cy="0"/>
          </a:xfrm>
          <a:prstGeom prst="straightConnector1">
            <a:avLst/>
          </a:prstGeom>
          <a:noFill/>
          <a:ln cap="flat" cmpd="sng" w="19050">
            <a:solidFill>
              <a:schemeClr val="dk2"/>
            </a:solidFill>
            <a:prstDash val="solid"/>
            <a:round/>
            <a:headEnd len="lg" w="lg" type="none"/>
            <a:tailEnd len="lg" w="lg" type="none"/>
          </a:ln>
        </p:spPr>
      </p:cxnSp>
      <p:cxnSp>
        <p:nvCxnSpPr>
          <p:cNvPr id="465" name="Shape 465"/>
          <p:cNvCxnSpPr>
            <a:stCxn id="461" idx="0"/>
            <a:endCxn id="452" idx="2"/>
          </p:cNvCxnSpPr>
          <p:nvPr/>
        </p:nvCxnSpPr>
        <p:spPr>
          <a:xfrm flipH="1" rot="10800000">
            <a:off x="4770175" y="2872000"/>
            <a:ext cx="2112900" cy="332700"/>
          </a:xfrm>
          <a:prstGeom prst="straightConnector1">
            <a:avLst/>
          </a:prstGeom>
          <a:noFill/>
          <a:ln cap="flat" cmpd="sng" w="28575">
            <a:solidFill>
              <a:schemeClr val="dk2"/>
            </a:solidFill>
            <a:prstDash val="dot"/>
            <a:round/>
            <a:headEnd len="lg" w="lg" type="none"/>
            <a:tailEnd len="lg" w="lg" type="triangle"/>
          </a:ln>
        </p:spPr>
      </p:cxnSp>
      <p:cxnSp>
        <p:nvCxnSpPr>
          <p:cNvPr id="466" name="Shape 466"/>
          <p:cNvCxnSpPr>
            <a:stCxn id="463" idx="0"/>
            <a:endCxn id="452" idx="2"/>
          </p:cNvCxnSpPr>
          <p:nvPr/>
        </p:nvCxnSpPr>
        <p:spPr>
          <a:xfrm rot="10800000">
            <a:off x="6882974" y="2872050"/>
            <a:ext cx="514500" cy="382200"/>
          </a:xfrm>
          <a:prstGeom prst="straightConnector1">
            <a:avLst/>
          </a:prstGeom>
          <a:noFill/>
          <a:ln cap="flat" cmpd="sng" w="28575">
            <a:solidFill>
              <a:schemeClr val="dk2"/>
            </a:solidFill>
            <a:prstDash val="dot"/>
            <a:round/>
            <a:headEnd len="lg" w="lg" type="none"/>
            <a:tailEnd len="lg" w="lg" type="triangle"/>
          </a:ln>
        </p:spPr>
      </p:cxnSp>
      <p:sp>
        <p:nvSpPr>
          <p:cNvPr id="467" name="Shape 467"/>
          <p:cNvSpPr/>
          <p:nvPr/>
        </p:nvSpPr>
        <p:spPr>
          <a:xfrm>
            <a:off x="3051250" y="4973025"/>
            <a:ext cx="3063000" cy="1255200"/>
          </a:xfrm>
          <a:prstGeom prst="foldedCorner">
            <a:avLst>
              <a:gd fmla="val 19262"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0000"/>
                </a:solidFill>
              </a:rPr>
              <a:t>accept(ConcreteVisitor visitor)</a:t>
            </a:r>
            <a:r>
              <a:rPr lang="en"/>
              <a:t>{</a:t>
            </a:r>
          </a:p>
          <a:p>
            <a:pPr lvl="0" rtl="0">
              <a:spcBef>
                <a:spcPts val="0"/>
              </a:spcBef>
              <a:buNone/>
            </a:pPr>
            <a:r>
              <a:rPr lang="en"/>
              <a:t>    for element in this.getMembers(){</a:t>
            </a:r>
          </a:p>
          <a:p>
            <a:pPr lvl="0" rtl="0">
              <a:spcBef>
                <a:spcPts val="0"/>
              </a:spcBef>
              <a:buNone/>
            </a:pPr>
            <a:r>
              <a:rPr lang="en"/>
              <a:t>        element.accept(visitor)</a:t>
            </a:r>
          </a:p>
          <a:p>
            <a:pPr lvl="0">
              <a:spcBef>
                <a:spcPts val="0"/>
              </a:spcBef>
              <a:buNone/>
            </a:pPr>
            <a:r>
              <a:rPr lang="en"/>
              <a:t>}</a:t>
            </a:r>
          </a:p>
        </p:txBody>
      </p:sp>
      <p:cxnSp>
        <p:nvCxnSpPr>
          <p:cNvPr id="468" name="Shape 468"/>
          <p:cNvCxnSpPr>
            <a:stCxn id="467" idx="0"/>
            <a:endCxn id="467" idx="0"/>
          </p:cNvCxnSpPr>
          <p:nvPr/>
        </p:nvCxnSpPr>
        <p:spPr>
          <a:xfrm>
            <a:off x="4582750" y="4973025"/>
            <a:ext cx="0" cy="0"/>
          </a:xfrm>
          <a:prstGeom prst="straightConnector1">
            <a:avLst/>
          </a:prstGeom>
          <a:noFill/>
          <a:ln cap="flat" cmpd="sng" w="19050">
            <a:solidFill>
              <a:schemeClr val="dk2"/>
            </a:solidFill>
            <a:prstDash val="solid"/>
            <a:round/>
            <a:headEnd len="lg" w="lg" type="none"/>
            <a:tailEnd len="lg" w="lg" type="none"/>
          </a:ln>
        </p:spPr>
      </p:cxnSp>
      <p:cxnSp>
        <p:nvCxnSpPr>
          <p:cNvPr id="469" name="Shape 469"/>
          <p:cNvCxnSpPr/>
          <p:nvPr/>
        </p:nvCxnSpPr>
        <p:spPr>
          <a:xfrm>
            <a:off x="3238675" y="4052312"/>
            <a:ext cx="3063000" cy="0"/>
          </a:xfrm>
          <a:prstGeom prst="straightConnector1">
            <a:avLst/>
          </a:prstGeom>
          <a:noFill/>
          <a:ln cap="flat" cmpd="sng" w="19050">
            <a:solidFill>
              <a:schemeClr val="dk2"/>
            </a:solidFill>
            <a:prstDash val="solid"/>
            <a:round/>
            <a:headEnd len="lg" w="lg" type="none"/>
            <a:tailEnd len="lg" w="lg" type="none"/>
          </a:ln>
        </p:spPr>
      </p:cxnSp>
      <p:cxnSp>
        <p:nvCxnSpPr>
          <p:cNvPr id="470" name="Shape 470"/>
          <p:cNvCxnSpPr>
            <a:stCxn id="467" idx="0"/>
          </p:cNvCxnSpPr>
          <p:nvPr/>
        </p:nvCxnSpPr>
        <p:spPr>
          <a:xfrm flipH="1" rot="10800000">
            <a:off x="4582750" y="4385025"/>
            <a:ext cx="228600" cy="588000"/>
          </a:xfrm>
          <a:prstGeom prst="straightConnector1">
            <a:avLst/>
          </a:prstGeom>
          <a:noFill/>
          <a:ln cap="flat" cmpd="sng" w="28575">
            <a:solidFill>
              <a:schemeClr val="dk2"/>
            </a:solidFill>
            <a:prstDash val="dot"/>
            <a:round/>
            <a:headEnd len="lg" w="lg" type="none"/>
            <a:tailEnd len="lg" w="lg" type="none"/>
          </a:ln>
        </p:spPr>
      </p:cxnSp>
      <p:sp>
        <p:nvSpPr>
          <p:cNvPr id="471" name="Shape 471"/>
          <p:cNvSpPr/>
          <p:nvPr/>
        </p:nvSpPr>
        <p:spPr>
          <a:xfrm>
            <a:off x="6187025" y="4969900"/>
            <a:ext cx="2389200" cy="1255200"/>
          </a:xfrm>
          <a:prstGeom prst="foldedCorner">
            <a:avLst>
              <a:gd fmla="val 19262"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0000"/>
                </a:solidFill>
              </a:rPr>
              <a:t>accept(ConcreteVisitor visitor)</a:t>
            </a:r>
            <a:r>
              <a:rPr lang="en"/>
              <a:t>{</a:t>
            </a:r>
          </a:p>
          <a:p>
            <a:pPr lvl="0" rtl="0">
              <a:spcBef>
                <a:spcPts val="0"/>
              </a:spcBef>
              <a:buNone/>
            </a:pPr>
            <a:r>
              <a:rPr lang="en"/>
              <a:t>    visitor.visit(this)</a:t>
            </a:r>
          </a:p>
          <a:p>
            <a:pPr lvl="0" rtl="0">
              <a:spcBef>
                <a:spcPts val="0"/>
              </a:spcBef>
              <a:buNone/>
            </a:pPr>
            <a:r>
              <a:rPr lang="en"/>
              <a:t>}</a:t>
            </a:r>
          </a:p>
        </p:txBody>
      </p:sp>
      <p:cxnSp>
        <p:nvCxnSpPr>
          <p:cNvPr id="472" name="Shape 472"/>
          <p:cNvCxnSpPr>
            <a:stCxn id="471" idx="0"/>
          </p:cNvCxnSpPr>
          <p:nvPr/>
        </p:nvCxnSpPr>
        <p:spPr>
          <a:xfrm flipH="1" rot="10800000">
            <a:off x="7381625" y="4107100"/>
            <a:ext cx="72000" cy="862800"/>
          </a:xfrm>
          <a:prstGeom prst="straightConnector1">
            <a:avLst/>
          </a:prstGeom>
          <a:noFill/>
          <a:ln cap="flat" cmpd="sng" w="28575">
            <a:solidFill>
              <a:schemeClr val="dk2"/>
            </a:solidFill>
            <a:prstDash val="dot"/>
            <a:round/>
            <a:headEnd len="lg" w="lg" type="none"/>
            <a:tailEnd len="lg" w="lg" type="none"/>
          </a:ln>
        </p:spPr>
      </p:cxnSp>
      <p:sp>
        <p:nvSpPr>
          <p:cNvPr id="473" name="Shape 4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Visitor Pattern</a:t>
            </a:r>
          </a:p>
        </p:txBody>
      </p:sp>
      <p:sp>
        <p:nvSpPr>
          <p:cNvPr id="479" name="Shape 479"/>
          <p:cNvSpPr txBox="1"/>
          <p:nvPr>
            <p:ph idx="1" type="body"/>
          </p:nvPr>
        </p:nvSpPr>
        <p:spPr>
          <a:xfrm>
            <a:off x="4492500" y="1753712"/>
            <a:ext cx="4194300" cy="4960799"/>
          </a:xfrm>
          <a:prstGeom prst="rect">
            <a:avLst/>
          </a:prstGeom>
        </p:spPr>
        <p:txBody>
          <a:bodyPr anchorCtr="0" anchor="t" bIns="91425" lIns="91425" rIns="91425" tIns="91425">
            <a:noAutofit/>
          </a:bodyPr>
          <a:lstStyle/>
          <a:p>
            <a:pPr indent="-228600" lvl="0" marL="457200" rtl="0">
              <a:spcBef>
                <a:spcPts val="0"/>
              </a:spcBef>
              <a:buAutoNum type="arabicPeriod"/>
            </a:pPr>
            <a:r>
              <a:rPr lang="en"/>
              <a:t>Can add operations to a collection without changing the collection structure.</a:t>
            </a:r>
          </a:p>
          <a:p>
            <a:pPr indent="-228600" lvl="0" marL="457200" rtl="0">
              <a:spcBef>
                <a:spcPts val="0"/>
              </a:spcBef>
              <a:buAutoNum type="arabicPeriod"/>
            </a:pPr>
            <a:r>
              <a:rPr lang="en"/>
              <a:t>Thus, adding new functionality and operations is easy.</a:t>
            </a:r>
          </a:p>
          <a:p>
            <a:pPr indent="-228600" lvl="0" marL="457200" rtl="0">
              <a:spcBef>
                <a:spcPts val="0"/>
              </a:spcBef>
              <a:buAutoNum type="arabicPeriod"/>
            </a:pPr>
            <a:r>
              <a:rPr lang="en"/>
              <a:t>Operation code is centralized.</a:t>
            </a:r>
          </a:p>
        </p:txBody>
      </p:sp>
      <p:pic>
        <p:nvPicPr>
          <p:cNvPr id="480" name="Shape 480"/>
          <p:cNvPicPr preferRelativeResize="0"/>
          <p:nvPr/>
        </p:nvPicPr>
        <p:blipFill>
          <a:blip r:embed="rId3">
            <a:alphaModFix/>
          </a:blip>
          <a:stretch>
            <a:fillRect/>
          </a:stretch>
        </p:blipFill>
        <p:spPr>
          <a:xfrm>
            <a:off x="96623" y="1657525"/>
            <a:ext cx="3441399" cy="4856676"/>
          </a:xfrm>
          <a:prstGeom prst="rect">
            <a:avLst/>
          </a:prstGeom>
          <a:noFill/>
          <a:ln>
            <a:noFill/>
          </a:ln>
        </p:spPr>
      </p:pic>
      <p:sp>
        <p:nvSpPr>
          <p:cNvPr id="481" name="Shape 4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487" name="Shape 487"/>
          <p:cNvSpPr txBox="1"/>
          <p:nvPr>
            <p:ph idx="1" type="body"/>
          </p:nvPr>
        </p:nvSpPr>
        <p:spPr>
          <a:xfrm>
            <a:off x="457175" y="1600200"/>
            <a:ext cx="8229600" cy="2655899"/>
          </a:xfrm>
          <a:prstGeom prst="rect">
            <a:avLst/>
          </a:prstGeom>
        </p:spPr>
        <p:txBody>
          <a:bodyPr anchorCtr="0" anchor="t" bIns="91425" lIns="91425" rIns="91425" tIns="91425">
            <a:noAutofit/>
          </a:bodyPr>
          <a:lstStyle/>
          <a:p>
            <a:pPr indent="0" lvl="0" marL="0" rtl="0">
              <a:spcBef>
                <a:spcPts val="0"/>
              </a:spcBef>
              <a:buNone/>
            </a:pPr>
            <a:r>
              <a:rPr lang="en" sz="2400"/>
              <a:t>Building a weather monitoring application.</a:t>
            </a:r>
          </a:p>
          <a:p>
            <a:pPr indent="0" lvl="0" marL="0" rtl="0">
              <a:spcBef>
                <a:spcPts val="0"/>
              </a:spcBef>
              <a:buNone/>
            </a:pPr>
            <a:r>
              <a:rPr lang="en" sz="2400"/>
              <a:t>Generates three displays: current conditions, weather statistics, simple forecast.</a:t>
            </a:r>
          </a:p>
          <a:p>
            <a:pPr indent="0" lvl="0" marL="0" rtl="0">
              <a:spcBef>
                <a:spcPts val="0"/>
              </a:spcBef>
              <a:buNone/>
            </a:pPr>
            <a:r>
              <a:rPr b="1" lang="en" sz="2400"/>
              <a:t>Design system using either visitor or observer pattern.</a:t>
            </a:r>
          </a:p>
          <a:p>
            <a:pPr indent="0" lvl="0" marL="0" rtl="0">
              <a:spcBef>
                <a:spcPts val="0"/>
              </a:spcBef>
              <a:buNone/>
            </a:pPr>
            <a:r>
              <a:t/>
            </a:r>
            <a:endParaRPr sz="1100"/>
          </a:p>
          <a:p>
            <a:pPr indent="0" lvl="0" marL="0" rtl="0">
              <a:spcBef>
                <a:spcPts val="0"/>
              </a:spcBef>
              <a:buNone/>
            </a:pPr>
            <a:r>
              <a:rPr lang="en" sz="2400"/>
              <a:t>Provided:					To Implement: </a:t>
            </a:r>
          </a:p>
        </p:txBody>
      </p:sp>
      <p:sp>
        <p:nvSpPr>
          <p:cNvPr id="488" name="Shape 488"/>
          <p:cNvSpPr/>
          <p:nvPr/>
        </p:nvSpPr>
        <p:spPr>
          <a:xfrm>
            <a:off x="2187556" y="4576211"/>
            <a:ext cx="1439100" cy="1354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Physical Hardware</a:t>
            </a:r>
          </a:p>
        </p:txBody>
      </p:sp>
      <p:sp>
        <p:nvSpPr>
          <p:cNvPr id="489" name="Shape 489"/>
          <p:cNvSpPr txBox="1"/>
          <p:nvPr/>
        </p:nvSpPr>
        <p:spPr>
          <a:xfrm>
            <a:off x="564185" y="4539605"/>
            <a:ext cx="1494900" cy="395700"/>
          </a:xfrm>
          <a:prstGeom prst="rect">
            <a:avLst/>
          </a:prstGeom>
          <a:noFill/>
          <a:ln>
            <a:noFill/>
          </a:ln>
        </p:spPr>
        <p:txBody>
          <a:bodyPr anchorCtr="0" anchor="t" bIns="91425" lIns="91425" rIns="91425" tIns="91425">
            <a:noAutofit/>
          </a:bodyPr>
          <a:lstStyle/>
          <a:p>
            <a:pPr lvl="0">
              <a:spcBef>
                <a:spcPts val="0"/>
              </a:spcBef>
              <a:buNone/>
            </a:pPr>
            <a:r>
              <a:rPr lang="en"/>
              <a:t>Humidity Sensor</a:t>
            </a:r>
          </a:p>
        </p:txBody>
      </p:sp>
      <p:sp>
        <p:nvSpPr>
          <p:cNvPr id="490" name="Shape 490"/>
          <p:cNvSpPr txBox="1"/>
          <p:nvPr/>
        </p:nvSpPr>
        <p:spPr>
          <a:xfrm>
            <a:off x="564175" y="5033237"/>
            <a:ext cx="1494900" cy="395700"/>
          </a:xfrm>
          <a:prstGeom prst="rect">
            <a:avLst/>
          </a:prstGeom>
          <a:noFill/>
          <a:ln>
            <a:noFill/>
          </a:ln>
        </p:spPr>
        <p:txBody>
          <a:bodyPr anchorCtr="0" anchor="t" bIns="91425" lIns="91425" rIns="91425" tIns="91425">
            <a:noAutofit/>
          </a:bodyPr>
          <a:lstStyle/>
          <a:p>
            <a:pPr lvl="0" rtl="0">
              <a:spcBef>
                <a:spcPts val="0"/>
              </a:spcBef>
              <a:buNone/>
            </a:pPr>
            <a:r>
              <a:rPr lang="en"/>
              <a:t>Temperature Sensor</a:t>
            </a:r>
          </a:p>
        </p:txBody>
      </p:sp>
      <p:sp>
        <p:nvSpPr>
          <p:cNvPr id="491" name="Shape 491"/>
          <p:cNvSpPr txBox="1"/>
          <p:nvPr/>
        </p:nvSpPr>
        <p:spPr>
          <a:xfrm>
            <a:off x="564185" y="5526905"/>
            <a:ext cx="1494900" cy="395700"/>
          </a:xfrm>
          <a:prstGeom prst="rect">
            <a:avLst/>
          </a:prstGeom>
          <a:noFill/>
          <a:ln>
            <a:noFill/>
          </a:ln>
        </p:spPr>
        <p:txBody>
          <a:bodyPr anchorCtr="0" anchor="t" bIns="91425" lIns="91425" rIns="91425" tIns="91425">
            <a:noAutofit/>
          </a:bodyPr>
          <a:lstStyle/>
          <a:p>
            <a:pPr lvl="0" rtl="0">
              <a:spcBef>
                <a:spcPts val="0"/>
              </a:spcBef>
              <a:buNone/>
            </a:pPr>
            <a:r>
              <a:rPr lang="en"/>
              <a:t>Pressure Sensor</a:t>
            </a:r>
          </a:p>
        </p:txBody>
      </p:sp>
      <p:sp>
        <p:nvSpPr>
          <p:cNvPr id="492" name="Shape 492"/>
          <p:cNvSpPr/>
          <p:nvPr/>
        </p:nvSpPr>
        <p:spPr>
          <a:xfrm>
            <a:off x="7191852" y="4385956"/>
            <a:ext cx="1494900" cy="1437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Display Hardware</a:t>
            </a:r>
          </a:p>
        </p:txBody>
      </p:sp>
      <p:sp>
        <p:nvSpPr>
          <p:cNvPr id="493" name="Shape 493"/>
          <p:cNvSpPr/>
          <p:nvPr/>
        </p:nvSpPr>
        <p:spPr>
          <a:xfrm>
            <a:off x="4270701" y="4427632"/>
            <a:ext cx="1729500" cy="1354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Weather Data System</a:t>
            </a:r>
          </a:p>
        </p:txBody>
      </p:sp>
      <p:cxnSp>
        <p:nvCxnSpPr>
          <p:cNvPr id="494" name="Shape 494"/>
          <p:cNvCxnSpPr>
            <a:stCxn id="493" idx="2"/>
            <a:endCxn id="488" idx="3"/>
          </p:cNvCxnSpPr>
          <p:nvPr/>
        </p:nvCxnSpPr>
        <p:spPr>
          <a:xfrm flipH="1">
            <a:off x="3626601" y="5104882"/>
            <a:ext cx="644100" cy="148500"/>
          </a:xfrm>
          <a:prstGeom prst="straightConnector1">
            <a:avLst/>
          </a:prstGeom>
          <a:noFill/>
          <a:ln cap="flat" cmpd="sng" w="19050">
            <a:solidFill>
              <a:schemeClr val="dk2"/>
            </a:solidFill>
            <a:prstDash val="solid"/>
            <a:round/>
            <a:headEnd len="lg" w="lg" type="triangle"/>
            <a:tailEnd len="lg" w="lg" type="none"/>
          </a:ln>
        </p:spPr>
      </p:cxnSp>
      <p:sp>
        <p:nvSpPr>
          <p:cNvPr id="495" name="Shape 495"/>
          <p:cNvSpPr txBox="1"/>
          <p:nvPr/>
        </p:nvSpPr>
        <p:spPr>
          <a:xfrm>
            <a:off x="3873552" y="4145496"/>
            <a:ext cx="3465000" cy="395700"/>
          </a:xfrm>
          <a:prstGeom prst="rect">
            <a:avLst/>
          </a:prstGeom>
          <a:noFill/>
          <a:ln>
            <a:noFill/>
          </a:ln>
        </p:spPr>
        <p:txBody>
          <a:bodyPr anchorCtr="0" anchor="t" bIns="91425" lIns="91425" rIns="91425" tIns="91425">
            <a:noAutofit/>
          </a:bodyPr>
          <a:lstStyle/>
          <a:p>
            <a:pPr lvl="0">
              <a:spcBef>
                <a:spcPts val="0"/>
              </a:spcBef>
              <a:buNone/>
            </a:pPr>
            <a:r>
              <a:rPr lang="en"/>
              <a:t>Pulls data from.</a:t>
            </a:r>
          </a:p>
        </p:txBody>
      </p:sp>
      <p:cxnSp>
        <p:nvCxnSpPr>
          <p:cNvPr id="496" name="Shape 496"/>
          <p:cNvCxnSpPr>
            <a:stCxn id="493" idx="6"/>
            <a:endCxn id="492" idx="1"/>
          </p:cNvCxnSpPr>
          <p:nvPr/>
        </p:nvCxnSpPr>
        <p:spPr>
          <a:xfrm>
            <a:off x="6000201" y="5104882"/>
            <a:ext cx="1191600" cy="0"/>
          </a:xfrm>
          <a:prstGeom prst="straightConnector1">
            <a:avLst/>
          </a:prstGeom>
          <a:noFill/>
          <a:ln cap="flat" cmpd="sng" w="19050">
            <a:solidFill>
              <a:schemeClr val="dk2"/>
            </a:solidFill>
            <a:prstDash val="solid"/>
            <a:round/>
            <a:headEnd len="lg" w="lg" type="none"/>
            <a:tailEnd len="lg" w="lg" type="triangle"/>
          </a:ln>
        </p:spPr>
      </p:cxnSp>
      <p:sp>
        <p:nvSpPr>
          <p:cNvPr id="497" name="Shape 497"/>
          <p:cNvSpPr txBox="1"/>
          <p:nvPr/>
        </p:nvSpPr>
        <p:spPr>
          <a:xfrm>
            <a:off x="6103428" y="4482644"/>
            <a:ext cx="985199" cy="395700"/>
          </a:xfrm>
          <a:prstGeom prst="rect">
            <a:avLst/>
          </a:prstGeom>
          <a:noFill/>
          <a:ln>
            <a:noFill/>
          </a:ln>
        </p:spPr>
        <p:txBody>
          <a:bodyPr anchorCtr="0" anchor="t" bIns="91425" lIns="91425" rIns="91425" tIns="91425">
            <a:noAutofit/>
          </a:bodyPr>
          <a:lstStyle/>
          <a:p>
            <a:pPr lvl="0" rtl="0">
              <a:spcBef>
                <a:spcPts val="0"/>
              </a:spcBef>
              <a:buNone/>
            </a:pPr>
            <a:r>
              <a:rPr lang="en"/>
              <a:t>Displays </a:t>
            </a:r>
          </a:p>
          <a:p>
            <a:pPr lvl="0">
              <a:spcBef>
                <a:spcPts val="0"/>
              </a:spcBef>
              <a:buNone/>
            </a:pPr>
            <a:r>
              <a:rPr lang="en"/>
              <a:t>to</a:t>
            </a:r>
          </a:p>
        </p:txBody>
      </p:sp>
      <p:cxnSp>
        <p:nvCxnSpPr>
          <p:cNvPr id="498" name="Shape 498"/>
          <p:cNvCxnSpPr/>
          <p:nvPr/>
        </p:nvCxnSpPr>
        <p:spPr>
          <a:xfrm>
            <a:off x="3755131" y="4022025"/>
            <a:ext cx="24600" cy="2201400"/>
          </a:xfrm>
          <a:prstGeom prst="straightConnector1">
            <a:avLst/>
          </a:prstGeom>
          <a:noFill/>
          <a:ln cap="flat" cmpd="sng" w="19050">
            <a:solidFill>
              <a:schemeClr val="dk2"/>
            </a:solidFill>
            <a:prstDash val="solid"/>
            <a:round/>
            <a:headEnd len="lg" w="lg" type="none"/>
            <a:tailEnd len="lg" w="lg" type="none"/>
          </a:ln>
        </p:spPr>
      </p:cxnSp>
      <p:sp>
        <p:nvSpPr>
          <p:cNvPr id="499" name="Shape 4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 - Observer Pattern</a:t>
            </a:r>
          </a:p>
        </p:txBody>
      </p:sp>
      <p:sp>
        <p:nvSpPr>
          <p:cNvPr id="505" name="Shape 505"/>
          <p:cNvSpPr/>
          <p:nvPr/>
        </p:nvSpPr>
        <p:spPr>
          <a:xfrm>
            <a:off x="457200" y="1697966"/>
            <a:ext cx="2425200" cy="157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Observable</a:t>
            </a:r>
          </a:p>
          <a:p>
            <a:pPr lvl="0" rtl="0">
              <a:spcBef>
                <a:spcPts val="0"/>
              </a:spcBef>
              <a:buNone/>
            </a:pPr>
            <a:r>
              <a:t/>
            </a:r>
            <a:endParaRPr i="1"/>
          </a:p>
          <a:p>
            <a:pPr lvl="0" rtl="0">
              <a:spcBef>
                <a:spcPts val="0"/>
              </a:spcBef>
              <a:buNone/>
            </a:pPr>
            <a:r>
              <a:rPr i="1" lang="en"/>
              <a:t>addObserver(observer)</a:t>
            </a:r>
          </a:p>
          <a:p>
            <a:pPr lvl="0" rtl="0">
              <a:spcBef>
                <a:spcPts val="0"/>
              </a:spcBef>
              <a:buNone/>
            </a:pPr>
            <a:r>
              <a:rPr i="1" lang="en"/>
              <a:t>removeObserver(observer)</a:t>
            </a:r>
          </a:p>
          <a:p>
            <a:pPr lvl="0" rtl="0">
              <a:spcBef>
                <a:spcPts val="0"/>
              </a:spcBef>
              <a:buNone/>
            </a:pPr>
            <a:r>
              <a:rPr i="1" lang="en"/>
              <a:t>notify()</a:t>
            </a:r>
          </a:p>
          <a:p>
            <a:pPr lvl="0" rtl="0">
              <a:spcBef>
                <a:spcPts val="0"/>
              </a:spcBef>
              <a:buNone/>
            </a:pPr>
            <a:r>
              <a:t/>
            </a:r>
            <a:endParaRPr/>
          </a:p>
        </p:txBody>
      </p:sp>
      <p:cxnSp>
        <p:nvCxnSpPr>
          <p:cNvPr id="506" name="Shape 506"/>
          <p:cNvCxnSpPr/>
          <p:nvPr/>
        </p:nvCxnSpPr>
        <p:spPr>
          <a:xfrm>
            <a:off x="457200" y="2237361"/>
            <a:ext cx="2425200" cy="0"/>
          </a:xfrm>
          <a:prstGeom prst="straightConnector1">
            <a:avLst/>
          </a:prstGeom>
          <a:noFill/>
          <a:ln cap="flat" cmpd="sng" w="19050">
            <a:solidFill>
              <a:schemeClr val="dk2"/>
            </a:solidFill>
            <a:prstDash val="solid"/>
            <a:round/>
            <a:headEnd len="lg" w="lg" type="none"/>
            <a:tailEnd len="lg" w="lg" type="none"/>
          </a:ln>
        </p:spPr>
      </p:cxnSp>
      <p:sp>
        <p:nvSpPr>
          <p:cNvPr id="507" name="Shape 507"/>
          <p:cNvSpPr/>
          <p:nvPr/>
        </p:nvSpPr>
        <p:spPr>
          <a:xfrm>
            <a:off x="3916870" y="1631485"/>
            <a:ext cx="1741800" cy="111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Observer</a:t>
            </a:r>
          </a:p>
          <a:p>
            <a:pPr lvl="0" rtl="0">
              <a:spcBef>
                <a:spcPts val="0"/>
              </a:spcBef>
              <a:buNone/>
            </a:pPr>
            <a:r>
              <a:t/>
            </a:r>
            <a:endParaRPr i="1"/>
          </a:p>
          <a:p>
            <a:pPr lvl="0" rtl="0">
              <a:spcBef>
                <a:spcPts val="0"/>
              </a:spcBef>
              <a:buNone/>
            </a:pPr>
            <a:r>
              <a:rPr i="1" lang="en"/>
              <a:t>update()</a:t>
            </a:r>
          </a:p>
          <a:p>
            <a:pPr lvl="0" rtl="0">
              <a:spcBef>
                <a:spcPts val="0"/>
              </a:spcBef>
              <a:buNone/>
            </a:pPr>
            <a:r>
              <a:t/>
            </a:r>
            <a:endParaRPr/>
          </a:p>
        </p:txBody>
      </p:sp>
      <p:cxnSp>
        <p:nvCxnSpPr>
          <p:cNvPr id="508" name="Shape 508"/>
          <p:cNvCxnSpPr/>
          <p:nvPr/>
        </p:nvCxnSpPr>
        <p:spPr>
          <a:xfrm>
            <a:off x="3916870" y="2170874"/>
            <a:ext cx="1741800" cy="0"/>
          </a:xfrm>
          <a:prstGeom prst="straightConnector1">
            <a:avLst/>
          </a:prstGeom>
          <a:noFill/>
          <a:ln cap="flat" cmpd="sng" w="19050">
            <a:solidFill>
              <a:schemeClr val="dk2"/>
            </a:solidFill>
            <a:prstDash val="solid"/>
            <a:round/>
            <a:headEnd len="lg" w="lg" type="none"/>
            <a:tailEnd len="lg" w="lg" type="none"/>
          </a:ln>
        </p:spPr>
      </p:cxnSp>
      <p:sp>
        <p:nvSpPr>
          <p:cNvPr id="509" name="Shape 509"/>
          <p:cNvSpPr/>
          <p:nvPr/>
        </p:nvSpPr>
        <p:spPr>
          <a:xfrm>
            <a:off x="461771" y="3632600"/>
            <a:ext cx="2520600" cy="247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WeatherData</a:t>
            </a:r>
          </a:p>
          <a:p>
            <a:pPr lvl="0" rtl="0">
              <a:spcBef>
                <a:spcPts val="0"/>
              </a:spcBef>
              <a:buNone/>
            </a:pPr>
            <a:r>
              <a:t/>
            </a:r>
            <a:endParaRPr/>
          </a:p>
          <a:p>
            <a:pPr lvl="0" rtl="0">
              <a:spcBef>
                <a:spcPts val="0"/>
              </a:spcBef>
              <a:buNone/>
            </a:pPr>
            <a:r>
              <a:rPr lang="en"/>
              <a:t>List&lt;Observer&gt; Displays</a:t>
            </a:r>
          </a:p>
          <a:p>
            <a:pPr lvl="0" rtl="0">
              <a:spcBef>
                <a:spcPts val="0"/>
              </a:spcBef>
              <a:buNone/>
            </a:pPr>
            <a:r>
              <a:t/>
            </a:r>
            <a:endParaRPr/>
          </a:p>
          <a:p>
            <a:pPr lvl="0" rtl="0">
              <a:spcBef>
                <a:spcPts val="0"/>
              </a:spcBef>
              <a:buNone/>
            </a:pPr>
            <a:r>
              <a:rPr lang="en"/>
              <a:t>addObserver(Observer)</a:t>
            </a:r>
          </a:p>
          <a:p>
            <a:pPr lvl="0" rtl="0">
              <a:spcBef>
                <a:spcPts val="0"/>
              </a:spcBef>
              <a:buNone/>
            </a:pPr>
            <a:r>
              <a:rPr lang="en"/>
              <a:t>removeObserver(Observer)</a:t>
            </a:r>
          </a:p>
          <a:p>
            <a:pPr lvl="0" rtl="0">
              <a:spcBef>
                <a:spcPts val="0"/>
              </a:spcBef>
              <a:buNone/>
            </a:pPr>
            <a:r>
              <a:rPr lang="en"/>
              <a:t>notify()</a:t>
            </a:r>
          </a:p>
          <a:p>
            <a:pPr lvl="0" rtl="0">
              <a:spcBef>
                <a:spcPts val="0"/>
              </a:spcBef>
              <a:buNone/>
            </a:pPr>
            <a:r>
              <a:t/>
            </a:r>
            <a:endParaRPr/>
          </a:p>
          <a:p>
            <a:pPr lvl="0" rtl="0">
              <a:spcBef>
                <a:spcPts val="0"/>
              </a:spcBef>
              <a:buNone/>
            </a:pPr>
            <a:r>
              <a:rPr lang="en"/>
              <a:t>getTemperature()</a:t>
            </a:r>
          </a:p>
          <a:p>
            <a:pPr lvl="0" rtl="0">
              <a:spcBef>
                <a:spcPts val="0"/>
              </a:spcBef>
              <a:buNone/>
            </a:pPr>
            <a:r>
              <a:rPr lang="en"/>
              <a:t>getHumidity()</a:t>
            </a:r>
          </a:p>
          <a:p>
            <a:pPr lvl="0" rtl="0">
              <a:spcBef>
                <a:spcPts val="0"/>
              </a:spcBef>
              <a:buNone/>
            </a:pPr>
            <a:r>
              <a:rPr lang="en"/>
              <a:t>getPressure()</a:t>
            </a:r>
          </a:p>
          <a:p>
            <a:pPr lvl="0" rtl="0">
              <a:spcBef>
                <a:spcPts val="0"/>
              </a:spcBef>
              <a:buNone/>
            </a:pPr>
            <a:r>
              <a:rPr lang="en"/>
              <a:t>measurementsChanged()</a:t>
            </a:r>
          </a:p>
        </p:txBody>
      </p:sp>
      <p:cxnSp>
        <p:nvCxnSpPr>
          <p:cNvPr id="510" name="Shape 510"/>
          <p:cNvCxnSpPr/>
          <p:nvPr/>
        </p:nvCxnSpPr>
        <p:spPr>
          <a:xfrm>
            <a:off x="461758" y="4306420"/>
            <a:ext cx="2520600" cy="0"/>
          </a:xfrm>
          <a:prstGeom prst="straightConnector1">
            <a:avLst/>
          </a:prstGeom>
          <a:noFill/>
          <a:ln cap="flat" cmpd="sng" w="19050">
            <a:solidFill>
              <a:schemeClr val="dk2"/>
            </a:solidFill>
            <a:prstDash val="solid"/>
            <a:round/>
            <a:headEnd len="lg" w="lg" type="none"/>
            <a:tailEnd len="lg" w="lg" type="none"/>
          </a:ln>
        </p:spPr>
      </p:cxnSp>
      <p:cxnSp>
        <p:nvCxnSpPr>
          <p:cNvPr id="511" name="Shape 511"/>
          <p:cNvCxnSpPr>
            <a:stCxn id="509" idx="0"/>
          </p:cNvCxnSpPr>
          <p:nvPr/>
        </p:nvCxnSpPr>
        <p:spPr>
          <a:xfrm flipH="1" rot="10800000">
            <a:off x="1722071" y="3240500"/>
            <a:ext cx="138000" cy="392100"/>
          </a:xfrm>
          <a:prstGeom prst="straightConnector1">
            <a:avLst/>
          </a:prstGeom>
          <a:noFill/>
          <a:ln cap="flat" cmpd="sng" w="28575">
            <a:solidFill>
              <a:schemeClr val="dk2"/>
            </a:solidFill>
            <a:prstDash val="dot"/>
            <a:round/>
            <a:headEnd len="lg" w="lg" type="none"/>
            <a:tailEnd len="lg" w="lg" type="triangle"/>
          </a:ln>
        </p:spPr>
      </p:cxnSp>
      <p:sp>
        <p:nvSpPr>
          <p:cNvPr id="512" name="Shape 512"/>
          <p:cNvSpPr/>
          <p:nvPr/>
        </p:nvSpPr>
        <p:spPr>
          <a:xfrm>
            <a:off x="3342612" y="4069522"/>
            <a:ext cx="1792800" cy="147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CurrentConditionsDisplay</a:t>
            </a:r>
          </a:p>
          <a:p>
            <a:pPr lvl="0" rtl="0" algn="ctr">
              <a:spcBef>
                <a:spcPts val="0"/>
              </a:spcBef>
              <a:buNone/>
            </a:pPr>
            <a:r>
              <a:t/>
            </a:r>
            <a:endParaRPr b="1"/>
          </a:p>
          <a:p>
            <a:pPr lvl="0" rtl="0">
              <a:spcBef>
                <a:spcPts val="0"/>
              </a:spcBef>
              <a:buNone/>
            </a:pPr>
            <a:r>
              <a:rPr lang="en"/>
              <a:t>WeatherData data</a:t>
            </a:r>
          </a:p>
          <a:p>
            <a:pPr lvl="0" rtl="0">
              <a:spcBef>
                <a:spcPts val="0"/>
              </a:spcBef>
              <a:buNone/>
            </a:pPr>
            <a:r>
              <a:t/>
            </a:r>
            <a:endParaRPr/>
          </a:p>
          <a:p>
            <a:pPr lvl="0" rtl="0">
              <a:spcBef>
                <a:spcPts val="0"/>
              </a:spcBef>
              <a:buNone/>
            </a:pPr>
            <a:r>
              <a:rPr lang="en"/>
              <a:t>update()</a:t>
            </a:r>
          </a:p>
          <a:p>
            <a:pPr lvl="0" rtl="0">
              <a:spcBef>
                <a:spcPts val="0"/>
              </a:spcBef>
              <a:buNone/>
            </a:pPr>
            <a:r>
              <a:rPr lang="en"/>
              <a:t>display()</a:t>
            </a:r>
          </a:p>
        </p:txBody>
      </p:sp>
      <p:cxnSp>
        <p:nvCxnSpPr>
          <p:cNvPr id="513" name="Shape 513"/>
          <p:cNvCxnSpPr/>
          <p:nvPr/>
        </p:nvCxnSpPr>
        <p:spPr>
          <a:xfrm>
            <a:off x="3342604" y="4622335"/>
            <a:ext cx="1792800" cy="0"/>
          </a:xfrm>
          <a:prstGeom prst="straightConnector1">
            <a:avLst/>
          </a:prstGeom>
          <a:noFill/>
          <a:ln cap="flat" cmpd="sng" w="19050">
            <a:solidFill>
              <a:schemeClr val="dk2"/>
            </a:solidFill>
            <a:prstDash val="solid"/>
            <a:round/>
            <a:headEnd len="lg" w="lg" type="none"/>
            <a:tailEnd len="lg" w="lg" type="none"/>
          </a:ln>
        </p:spPr>
      </p:cxnSp>
      <p:cxnSp>
        <p:nvCxnSpPr>
          <p:cNvPr id="514" name="Shape 514"/>
          <p:cNvCxnSpPr>
            <a:stCxn id="512" idx="0"/>
            <a:endCxn id="507" idx="2"/>
          </p:cNvCxnSpPr>
          <p:nvPr/>
        </p:nvCxnSpPr>
        <p:spPr>
          <a:xfrm flipH="1" rot="10800000">
            <a:off x="4239012" y="2742322"/>
            <a:ext cx="548700" cy="1327200"/>
          </a:xfrm>
          <a:prstGeom prst="straightConnector1">
            <a:avLst/>
          </a:prstGeom>
          <a:noFill/>
          <a:ln cap="flat" cmpd="sng" w="28575">
            <a:solidFill>
              <a:schemeClr val="dk2"/>
            </a:solidFill>
            <a:prstDash val="dot"/>
            <a:round/>
            <a:headEnd len="lg" w="lg" type="none"/>
            <a:tailEnd len="lg" w="lg" type="triangle"/>
          </a:ln>
        </p:spPr>
      </p:cxnSp>
      <p:sp>
        <p:nvSpPr>
          <p:cNvPr id="515" name="Shape 515"/>
          <p:cNvSpPr/>
          <p:nvPr/>
        </p:nvSpPr>
        <p:spPr>
          <a:xfrm>
            <a:off x="6016410" y="1615424"/>
            <a:ext cx="1741800" cy="111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Display</a:t>
            </a:r>
          </a:p>
          <a:p>
            <a:pPr lvl="0" rtl="0">
              <a:spcBef>
                <a:spcPts val="0"/>
              </a:spcBef>
              <a:buNone/>
            </a:pPr>
            <a:r>
              <a:t/>
            </a:r>
            <a:endParaRPr i="1"/>
          </a:p>
          <a:p>
            <a:pPr lvl="0" rtl="0">
              <a:spcBef>
                <a:spcPts val="0"/>
              </a:spcBef>
              <a:buNone/>
            </a:pPr>
            <a:r>
              <a:rPr i="1" lang="en"/>
              <a:t>display()</a:t>
            </a:r>
          </a:p>
          <a:p>
            <a:pPr lvl="0" rtl="0">
              <a:spcBef>
                <a:spcPts val="0"/>
              </a:spcBef>
              <a:buNone/>
            </a:pPr>
            <a:r>
              <a:t/>
            </a:r>
            <a:endParaRPr/>
          </a:p>
        </p:txBody>
      </p:sp>
      <p:cxnSp>
        <p:nvCxnSpPr>
          <p:cNvPr id="516" name="Shape 516"/>
          <p:cNvCxnSpPr/>
          <p:nvPr/>
        </p:nvCxnSpPr>
        <p:spPr>
          <a:xfrm>
            <a:off x="6016410" y="2154813"/>
            <a:ext cx="1741800" cy="0"/>
          </a:xfrm>
          <a:prstGeom prst="straightConnector1">
            <a:avLst/>
          </a:prstGeom>
          <a:noFill/>
          <a:ln cap="flat" cmpd="sng" w="19050">
            <a:solidFill>
              <a:schemeClr val="dk2"/>
            </a:solidFill>
            <a:prstDash val="solid"/>
            <a:round/>
            <a:headEnd len="lg" w="lg" type="none"/>
            <a:tailEnd len="lg" w="lg" type="none"/>
          </a:ln>
        </p:spPr>
      </p:cxnSp>
      <p:cxnSp>
        <p:nvCxnSpPr>
          <p:cNvPr id="517" name="Shape 517"/>
          <p:cNvCxnSpPr>
            <a:stCxn id="512" idx="0"/>
            <a:endCxn id="515" idx="2"/>
          </p:cNvCxnSpPr>
          <p:nvPr/>
        </p:nvCxnSpPr>
        <p:spPr>
          <a:xfrm flipH="1" rot="10800000">
            <a:off x="4239012" y="2726422"/>
            <a:ext cx="2648400" cy="1343100"/>
          </a:xfrm>
          <a:prstGeom prst="straightConnector1">
            <a:avLst/>
          </a:prstGeom>
          <a:noFill/>
          <a:ln cap="flat" cmpd="sng" w="28575">
            <a:solidFill>
              <a:schemeClr val="dk2"/>
            </a:solidFill>
            <a:prstDash val="dot"/>
            <a:round/>
            <a:headEnd len="lg" w="lg" type="none"/>
            <a:tailEnd len="lg" w="lg" type="triangle"/>
          </a:ln>
        </p:spPr>
      </p:cxnSp>
      <p:cxnSp>
        <p:nvCxnSpPr>
          <p:cNvPr id="518" name="Shape 518"/>
          <p:cNvCxnSpPr>
            <a:stCxn id="519" idx="0"/>
            <a:endCxn id="515" idx="2"/>
          </p:cNvCxnSpPr>
          <p:nvPr/>
        </p:nvCxnSpPr>
        <p:spPr>
          <a:xfrm rot="10800000">
            <a:off x="6887259" y="2726423"/>
            <a:ext cx="904800" cy="1343100"/>
          </a:xfrm>
          <a:prstGeom prst="straightConnector1">
            <a:avLst/>
          </a:prstGeom>
          <a:noFill/>
          <a:ln cap="flat" cmpd="sng" w="28575">
            <a:solidFill>
              <a:schemeClr val="dk2"/>
            </a:solidFill>
            <a:prstDash val="dot"/>
            <a:round/>
            <a:headEnd len="lg" w="lg" type="none"/>
            <a:tailEnd len="lg" w="lg" type="triangle"/>
          </a:ln>
        </p:spPr>
      </p:cxnSp>
      <p:cxnSp>
        <p:nvCxnSpPr>
          <p:cNvPr id="520" name="Shape 520"/>
          <p:cNvCxnSpPr>
            <a:stCxn id="521" idx="0"/>
            <a:endCxn id="507" idx="2"/>
          </p:cNvCxnSpPr>
          <p:nvPr/>
        </p:nvCxnSpPr>
        <p:spPr>
          <a:xfrm rot="10800000">
            <a:off x="4787885" y="2742324"/>
            <a:ext cx="1228500" cy="1327200"/>
          </a:xfrm>
          <a:prstGeom prst="straightConnector1">
            <a:avLst/>
          </a:prstGeom>
          <a:noFill/>
          <a:ln cap="flat" cmpd="sng" w="28575">
            <a:solidFill>
              <a:schemeClr val="dk2"/>
            </a:solidFill>
            <a:prstDash val="dot"/>
            <a:round/>
            <a:headEnd len="lg" w="lg" type="none"/>
            <a:tailEnd len="lg" w="lg" type="triangle"/>
          </a:ln>
        </p:spPr>
      </p:cxnSp>
      <p:sp>
        <p:nvSpPr>
          <p:cNvPr id="521" name="Shape 521"/>
          <p:cNvSpPr/>
          <p:nvPr/>
        </p:nvSpPr>
        <p:spPr>
          <a:xfrm>
            <a:off x="5199935" y="4069524"/>
            <a:ext cx="1632900" cy="147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ForecastDisplay</a:t>
            </a:r>
          </a:p>
          <a:p>
            <a:pPr lvl="0" rtl="0">
              <a:spcBef>
                <a:spcPts val="0"/>
              </a:spcBef>
              <a:buNone/>
            </a:pPr>
            <a:r>
              <a:t/>
            </a:r>
            <a:endParaRPr/>
          </a:p>
          <a:p>
            <a:pPr lvl="0" rtl="0">
              <a:spcBef>
                <a:spcPts val="0"/>
              </a:spcBef>
              <a:buNone/>
            </a:pPr>
            <a:r>
              <a:rPr lang="en"/>
              <a:t>WeatherData data</a:t>
            </a:r>
          </a:p>
          <a:p>
            <a:pPr lvl="0" rtl="0">
              <a:spcBef>
                <a:spcPts val="0"/>
              </a:spcBef>
              <a:buNone/>
            </a:pPr>
            <a:r>
              <a:t/>
            </a:r>
            <a:endParaRPr/>
          </a:p>
          <a:p>
            <a:pPr lvl="0" rtl="0">
              <a:spcBef>
                <a:spcPts val="0"/>
              </a:spcBef>
              <a:buNone/>
            </a:pPr>
            <a:r>
              <a:rPr lang="en"/>
              <a:t>update()</a:t>
            </a:r>
          </a:p>
          <a:p>
            <a:pPr lvl="0" rtl="0">
              <a:spcBef>
                <a:spcPts val="0"/>
              </a:spcBef>
              <a:buNone/>
            </a:pPr>
            <a:r>
              <a:rPr lang="en"/>
              <a:t>display()</a:t>
            </a:r>
          </a:p>
        </p:txBody>
      </p:sp>
      <p:cxnSp>
        <p:nvCxnSpPr>
          <p:cNvPr id="522" name="Shape 522"/>
          <p:cNvCxnSpPr/>
          <p:nvPr/>
        </p:nvCxnSpPr>
        <p:spPr>
          <a:xfrm>
            <a:off x="5199926" y="4514896"/>
            <a:ext cx="1632900" cy="0"/>
          </a:xfrm>
          <a:prstGeom prst="straightConnector1">
            <a:avLst/>
          </a:prstGeom>
          <a:noFill/>
          <a:ln cap="flat" cmpd="sng" w="19050">
            <a:solidFill>
              <a:schemeClr val="dk2"/>
            </a:solidFill>
            <a:prstDash val="solid"/>
            <a:round/>
            <a:headEnd len="lg" w="lg" type="none"/>
            <a:tailEnd len="lg" w="lg" type="none"/>
          </a:ln>
        </p:spPr>
      </p:cxnSp>
      <p:cxnSp>
        <p:nvCxnSpPr>
          <p:cNvPr id="523" name="Shape 523"/>
          <p:cNvCxnSpPr>
            <a:stCxn id="521" idx="0"/>
            <a:endCxn id="515" idx="2"/>
          </p:cNvCxnSpPr>
          <p:nvPr/>
        </p:nvCxnSpPr>
        <p:spPr>
          <a:xfrm flipH="1" rot="10800000">
            <a:off x="6016385" y="2726424"/>
            <a:ext cx="870900" cy="1343100"/>
          </a:xfrm>
          <a:prstGeom prst="straightConnector1">
            <a:avLst/>
          </a:prstGeom>
          <a:noFill/>
          <a:ln cap="flat" cmpd="sng" w="28575">
            <a:solidFill>
              <a:schemeClr val="dk2"/>
            </a:solidFill>
            <a:prstDash val="dot"/>
            <a:round/>
            <a:headEnd len="lg" w="lg" type="none"/>
            <a:tailEnd len="lg" w="lg" type="triangle"/>
          </a:ln>
        </p:spPr>
      </p:cxnSp>
      <p:sp>
        <p:nvSpPr>
          <p:cNvPr id="519" name="Shape 519"/>
          <p:cNvSpPr/>
          <p:nvPr/>
        </p:nvSpPr>
        <p:spPr>
          <a:xfrm>
            <a:off x="6897309" y="4069523"/>
            <a:ext cx="1789500" cy="1343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StatisticsDisplay</a:t>
            </a:r>
          </a:p>
          <a:p>
            <a:pPr lvl="0" rtl="0">
              <a:spcBef>
                <a:spcPts val="0"/>
              </a:spcBef>
              <a:buNone/>
            </a:pPr>
            <a:r>
              <a:t/>
            </a:r>
            <a:endParaRPr/>
          </a:p>
          <a:p>
            <a:pPr lvl="0" rtl="0">
              <a:spcBef>
                <a:spcPts val="0"/>
              </a:spcBef>
              <a:buNone/>
            </a:pPr>
            <a:r>
              <a:rPr lang="en"/>
              <a:t>WeatherData data</a:t>
            </a:r>
          </a:p>
          <a:p>
            <a:pPr lvl="0" rtl="0">
              <a:spcBef>
                <a:spcPts val="0"/>
              </a:spcBef>
              <a:buNone/>
            </a:pPr>
            <a:r>
              <a:t/>
            </a:r>
            <a:endParaRPr/>
          </a:p>
          <a:p>
            <a:pPr lvl="0" rtl="0">
              <a:spcBef>
                <a:spcPts val="0"/>
              </a:spcBef>
              <a:buNone/>
            </a:pPr>
            <a:r>
              <a:rPr lang="en"/>
              <a:t>update()</a:t>
            </a:r>
          </a:p>
          <a:p>
            <a:pPr lvl="0" rtl="0">
              <a:spcBef>
                <a:spcPts val="0"/>
              </a:spcBef>
              <a:buNone/>
            </a:pPr>
            <a:r>
              <a:rPr lang="en"/>
              <a:t>display()</a:t>
            </a:r>
          </a:p>
        </p:txBody>
      </p:sp>
      <p:cxnSp>
        <p:nvCxnSpPr>
          <p:cNvPr id="524" name="Shape 524"/>
          <p:cNvCxnSpPr/>
          <p:nvPr/>
        </p:nvCxnSpPr>
        <p:spPr>
          <a:xfrm>
            <a:off x="6897304" y="4441326"/>
            <a:ext cx="1789500" cy="0"/>
          </a:xfrm>
          <a:prstGeom prst="straightConnector1">
            <a:avLst/>
          </a:prstGeom>
          <a:noFill/>
          <a:ln cap="flat" cmpd="sng" w="19050">
            <a:solidFill>
              <a:schemeClr val="dk2"/>
            </a:solidFill>
            <a:prstDash val="solid"/>
            <a:round/>
            <a:headEnd len="lg" w="lg" type="none"/>
            <a:tailEnd len="lg" w="lg" type="none"/>
          </a:ln>
        </p:spPr>
      </p:cxnSp>
      <p:cxnSp>
        <p:nvCxnSpPr>
          <p:cNvPr id="525" name="Shape 525"/>
          <p:cNvCxnSpPr>
            <a:stCxn id="519" idx="0"/>
            <a:endCxn id="507" idx="2"/>
          </p:cNvCxnSpPr>
          <p:nvPr/>
        </p:nvCxnSpPr>
        <p:spPr>
          <a:xfrm rot="10800000">
            <a:off x="4787859" y="2742323"/>
            <a:ext cx="3004200" cy="1327200"/>
          </a:xfrm>
          <a:prstGeom prst="straightConnector1">
            <a:avLst/>
          </a:prstGeom>
          <a:noFill/>
          <a:ln cap="flat" cmpd="sng" w="28575">
            <a:solidFill>
              <a:schemeClr val="dk2"/>
            </a:solidFill>
            <a:prstDash val="dot"/>
            <a:round/>
            <a:headEnd len="lg" w="lg" type="none"/>
            <a:tailEnd len="lg" w="lg" type="triangle"/>
          </a:ln>
        </p:spPr>
      </p:cxnSp>
      <p:sp>
        <p:nvSpPr>
          <p:cNvPr id="526" name="Shape 5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cxnSp>
        <p:nvCxnSpPr>
          <p:cNvPr id="527" name="Shape 527"/>
          <p:cNvCxnSpPr/>
          <p:nvPr/>
        </p:nvCxnSpPr>
        <p:spPr>
          <a:xfrm>
            <a:off x="461758" y="3959883"/>
            <a:ext cx="2520600" cy="0"/>
          </a:xfrm>
          <a:prstGeom prst="straightConnector1">
            <a:avLst/>
          </a:prstGeom>
          <a:noFill/>
          <a:ln cap="flat" cmpd="sng" w="19050">
            <a:solidFill>
              <a:schemeClr val="dk2"/>
            </a:solidFill>
            <a:prstDash val="solid"/>
            <a:round/>
            <a:headEnd len="lg" w="lg" type="none"/>
            <a:tailEnd len="lg" w="lg" type="none"/>
          </a:ln>
        </p:spPr>
      </p:cxnSp>
      <p:cxnSp>
        <p:nvCxnSpPr>
          <p:cNvPr id="528" name="Shape 528"/>
          <p:cNvCxnSpPr>
            <a:stCxn id="512" idx="1"/>
            <a:endCxn id="509" idx="3"/>
          </p:cNvCxnSpPr>
          <p:nvPr/>
        </p:nvCxnSpPr>
        <p:spPr>
          <a:xfrm flipH="1">
            <a:off x="2982312" y="4808272"/>
            <a:ext cx="360300" cy="59700"/>
          </a:xfrm>
          <a:prstGeom prst="straightConnector1">
            <a:avLst/>
          </a:prstGeom>
          <a:noFill/>
          <a:ln cap="flat" cmpd="sng" w="28575">
            <a:solidFill>
              <a:schemeClr val="dk2"/>
            </a:solidFill>
            <a:prstDash val="solid"/>
            <a:round/>
            <a:headEnd len="lg" w="lg" type="none"/>
            <a:tailEnd len="lg" w="lg" type="diamond"/>
          </a:ln>
        </p:spPr>
      </p:cxnSp>
      <p:cxnSp>
        <p:nvCxnSpPr>
          <p:cNvPr id="529" name="Shape 529"/>
          <p:cNvCxnSpPr>
            <a:stCxn id="521" idx="2"/>
          </p:cNvCxnSpPr>
          <p:nvPr/>
        </p:nvCxnSpPr>
        <p:spPr>
          <a:xfrm flipH="1">
            <a:off x="2987885" y="5547024"/>
            <a:ext cx="3028500" cy="304800"/>
          </a:xfrm>
          <a:prstGeom prst="straightConnector1">
            <a:avLst/>
          </a:prstGeom>
          <a:noFill/>
          <a:ln cap="flat" cmpd="sng" w="28575">
            <a:solidFill>
              <a:schemeClr val="dk2"/>
            </a:solidFill>
            <a:prstDash val="solid"/>
            <a:round/>
            <a:headEnd len="lg" w="lg" type="none"/>
            <a:tailEnd len="lg" w="lg" type="diamond"/>
          </a:ln>
        </p:spPr>
      </p:cxnSp>
      <p:cxnSp>
        <p:nvCxnSpPr>
          <p:cNvPr id="530" name="Shape 530"/>
          <p:cNvCxnSpPr>
            <a:stCxn id="519" idx="2"/>
          </p:cNvCxnSpPr>
          <p:nvPr/>
        </p:nvCxnSpPr>
        <p:spPr>
          <a:xfrm flipH="1">
            <a:off x="3049659" y="5412923"/>
            <a:ext cx="4742400" cy="609300"/>
          </a:xfrm>
          <a:prstGeom prst="straightConnector1">
            <a:avLst/>
          </a:prstGeom>
          <a:noFill/>
          <a:ln cap="flat" cmpd="sng" w="28575">
            <a:solidFill>
              <a:schemeClr val="dk2"/>
            </a:solidFill>
            <a:prstDash val="solid"/>
            <a:round/>
            <a:headEnd len="lg" w="lg" type="none"/>
            <a:tailEnd len="lg" w="lg" type="diamond"/>
          </a:ln>
        </p:spPr>
      </p:cxnSp>
      <p:cxnSp>
        <p:nvCxnSpPr>
          <p:cNvPr id="531" name="Shape 531"/>
          <p:cNvCxnSpPr/>
          <p:nvPr/>
        </p:nvCxnSpPr>
        <p:spPr>
          <a:xfrm>
            <a:off x="3342604" y="5017783"/>
            <a:ext cx="1792800" cy="0"/>
          </a:xfrm>
          <a:prstGeom prst="straightConnector1">
            <a:avLst/>
          </a:prstGeom>
          <a:noFill/>
          <a:ln cap="flat" cmpd="sng" w="19050">
            <a:solidFill>
              <a:schemeClr val="dk2"/>
            </a:solidFill>
            <a:prstDash val="solid"/>
            <a:round/>
            <a:headEnd len="lg" w="lg" type="none"/>
            <a:tailEnd len="lg" w="lg" type="none"/>
          </a:ln>
        </p:spPr>
      </p:cxnSp>
      <p:cxnSp>
        <p:nvCxnSpPr>
          <p:cNvPr id="532" name="Shape 532"/>
          <p:cNvCxnSpPr/>
          <p:nvPr/>
        </p:nvCxnSpPr>
        <p:spPr>
          <a:xfrm>
            <a:off x="5199926" y="4911365"/>
            <a:ext cx="1632900" cy="0"/>
          </a:xfrm>
          <a:prstGeom prst="straightConnector1">
            <a:avLst/>
          </a:prstGeom>
          <a:noFill/>
          <a:ln cap="flat" cmpd="sng" w="19050">
            <a:solidFill>
              <a:schemeClr val="dk2"/>
            </a:solidFill>
            <a:prstDash val="solid"/>
            <a:round/>
            <a:headEnd len="lg" w="lg" type="none"/>
            <a:tailEnd len="lg" w="lg" type="none"/>
          </a:ln>
        </p:spPr>
      </p:cxnSp>
      <p:cxnSp>
        <p:nvCxnSpPr>
          <p:cNvPr id="533" name="Shape 533"/>
          <p:cNvCxnSpPr/>
          <p:nvPr/>
        </p:nvCxnSpPr>
        <p:spPr>
          <a:xfrm>
            <a:off x="6897304" y="4873853"/>
            <a:ext cx="1789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pic>
        <p:nvPicPr>
          <p:cNvPr id="539" name="Shape 539"/>
          <p:cNvPicPr preferRelativeResize="0"/>
          <p:nvPr/>
        </p:nvPicPr>
        <p:blipFill>
          <a:blip r:embed="rId3">
            <a:alphaModFix/>
          </a:blip>
          <a:stretch>
            <a:fillRect/>
          </a:stretch>
        </p:blipFill>
        <p:spPr>
          <a:xfrm>
            <a:off x="694162" y="1585850"/>
            <a:ext cx="7755676" cy="4849099"/>
          </a:xfrm>
          <a:prstGeom prst="rect">
            <a:avLst/>
          </a:prstGeom>
          <a:noFill/>
          <a:ln>
            <a:noFill/>
          </a:ln>
        </p:spPr>
      </p:pic>
      <p:sp>
        <p:nvSpPr>
          <p:cNvPr id="540" name="Shape 5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sp>
        <p:nvSpPr>
          <p:cNvPr id="546" name="Shape 546"/>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a:t>Pizza orderPizza(){</a:t>
            </a:r>
          </a:p>
          <a:p>
            <a:pPr lvl="0" rtl="0">
              <a:spcBef>
                <a:spcPts val="0"/>
              </a:spcBef>
              <a:buNone/>
            </a:pPr>
            <a:r>
              <a:rPr lang="en"/>
              <a:t>	Pizza pizza = new Pizza();</a:t>
            </a:r>
          </a:p>
          <a:p>
            <a:pPr lvl="0" rtl="0">
              <a:spcBef>
                <a:spcPts val="0"/>
              </a:spcBef>
              <a:buNone/>
            </a:pPr>
            <a:r>
              <a:t/>
            </a:r>
            <a:endParaRPr/>
          </a:p>
          <a:p>
            <a:pPr lvl="0" rtl="0">
              <a:spcBef>
                <a:spcPts val="0"/>
              </a:spcBef>
              <a:buNone/>
            </a:pPr>
            <a:r>
              <a:rPr lang="en"/>
              <a:t>	pizza.prepare();</a:t>
            </a:r>
          </a:p>
          <a:p>
            <a:pPr lvl="0" rtl="0">
              <a:spcBef>
                <a:spcPts val="0"/>
              </a:spcBef>
              <a:buNone/>
            </a:pPr>
            <a:r>
              <a:rPr lang="en"/>
              <a:t>	pizza.bake();</a:t>
            </a:r>
          </a:p>
          <a:p>
            <a:pPr lvl="0" rtl="0">
              <a:spcBef>
                <a:spcPts val="0"/>
              </a:spcBef>
              <a:buNone/>
            </a:pPr>
            <a:r>
              <a:rPr lang="en"/>
              <a:t>	pizza.cut();</a:t>
            </a:r>
          </a:p>
          <a:p>
            <a:pPr lvl="0" rtl="0">
              <a:spcBef>
                <a:spcPts val="0"/>
              </a:spcBef>
              <a:buNone/>
            </a:pPr>
            <a:r>
              <a:rPr lang="en"/>
              <a:t>	pizza.box();</a:t>
            </a:r>
          </a:p>
          <a:p>
            <a:pPr lvl="0" rtl="0">
              <a:spcBef>
                <a:spcPts val="0"/>
              </a:spcBef>
              <a:buNone/>
            </a:pPr>
            <a:r>
              <a:rPr lang="en"/>
              <a:t>	return pizza;</a:t>
            </a:r>
          </a:p>
          <a:p>
            <a:pPr lvl="0" rtl="0">
              <a:spcBef>
                <a:spcPts val="0"/>
              </a:spcBef>
              <a:buNone/>
            </a:pPr>
            <a:r>
              <a:rPr lang="en"/>
              <a:t>}</a:t>
            </a:r>
          </a:p>
        </p:txBody>
      </p:sp>
      <p:sp>
        <p:nvSpPr>
          <p:cNvPr id="547" name="Shape 5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sp>
        <p:nvSpPr>
          <p:cNvPr id="553" name="Shape 553"/>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a:t>Pizza orderPizza(String type){</a:t>
            </a:r>
          </a:p>
          <a:p>
            <a:pPr lvl="0" rtl="0">
              <a:spcBef>
                <a:spcPts val="0"/>
              </a:spcBef>
              <a:buNone/>
            </a:pPr>
            <a:r>
              <a:rPr lang="en"/>
              <a:t>	Pizza pizza;</a:t>
            </a:r>
          </a:p>
          <a:p>
            <a:pPr lvl="0" rtl="0">
              <a:spcBef>
                <a:spcPts val="0"/>
              </a:spcBef>
              <a:buNone/>
            </a:pPr>
            <a:r>
              <a:rPr lang="en"/>
              <a:t>	</a:t>
            </a:r>
            <a:r>
              <a:rPr b="1" lang="en"/>
              <a:t>if (type.equals(“cheese”)){</a:t>
            </a:r>
          </a:p>
          <a:p>
            <a:pPr lvl="0" rtl="0">
              <a:spcBef>
                <a:spcPts val="0"/>
              </a:spcBef>
              <a:buNone/>
            </a:pPr>
            <a:r>
              <a:rPr b="1" lang="en"/>
              <a:t>		pizza = new CheesePizza();</a:t>
            </a:r>
          </a:p>
          <a:p>
            <a:pPr lvl="0" rtl="0">
              <a:spcBef>
                <a:spcPts val="0"/>
              </a:spcBef>
              <a:buNone/>
            </a:pPr>
            <a:r>
              <a:rPr b="1" lang="en"/>
              <a:t>	else if(type.equals(“pepperoni”)){</a:t>
            </a:r>
          </a:p>
          <a:p>
            <a:pPr lvl="0" rtl="0">
              <a:spcBef>
                <a:spcPts val="0"/>
              </a:spcBef>
              <a:buNone/>
            </a:pPr>
            <a:r>
              <a:rPr b="1" lang="en"/>
              <a:t>		pizza = new PepperoniPizza();</a:t>
            </a:r>
          </a:p>
          <a:p>
            <a:pPr lvl="0" rtl="0">
              <a:spcBef>
                <a:spcPts val="0"/>
              </a:spcBef>
              <a:buNone/>
            </a:pPr>
            <a:r>
              <a:rPr b="1" lang="en"/>
              <a:t>	} </a:t>
            </a:r>
          </a:p>
          <a:p>
            <a:pPr lvl="0" rtl="0">
              <a:spcBef>
                <a:spcPts val="0"/>
              </a:spcBef>
              <a:buNone/>
            </a:pPr>
            <a:r>
              <a:rPr lang="en"/>
              <a:t>	// Prep methods</a:t>
            </a:r>
          </a:p>
          <a:p>
            <a:pPr lvl="0" rtl="0">
              <a:spcBef>
                <a:spcPts val="0"/>
              </a:spcBef>
              <a:buNone/>
            </a:pPr>
            <a:r>
              <a:rPr lang="en"/>
              <a:t>}</a:t>
            </a:r>
          </a:p>
        </p:txBody>
      </p:sp>
      <p:sp>
        <p:nvSpPr>
          <p:cNvPr id="554" name="Shape 5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Adding new ducks</a:t>
            </a:r>
          </a:p>
        </p:txBody>
      </p:sp>
      <p:sp>
        <p:nvSpPr>
          <p:cNvPr id="60" name="Shape 60"/>
          <p:cNvSpPr/>
          <p:nvPr/>
        </p:nvSpPr>
        <p:spPr>
          <a:xfrm>
            <a:off x="3163250" y="1879825"/>
            <a:ext cx="2119800" cy="183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quack()</a:t>
            </a:r>
          </a:p>
          <a:p>
            <a:pPr lvl="0" rtl="0">
              <a:spcBef>
                <a:spcPts val="0"/>
              </a:spcBef>
              <a:buNone/>
            </a:pPr>
            <a:r>
              <a:rPr lang="en"/>
              <a:t>swim()</a:t>
            </a:r>
          </a:p>
          <a:p>
            <a:pPr lvl="0" rtl="0">
              <a:spcBef>
                <a:spcPts val="0"/>
              </a:spcBef>
              <a:buNone/>
            </a:pPr>
            <a:r>
              <a:rPr lang="en"/>
              <a:t>fly()</a:t>
            </a:r>
          </a:p>
          <a:p>
            <a:pPr lvl="0" rtl="0">
              <a:spcBef>
                <a:spcPts val="0"/>
              </a:spcBef>
              <a:buNone/>
            </a:pPr>
            <a:r>
              <a:rPr i="1" lang="en"/>
              <a:t>display()</a:t>
            </a:r>
          </a:p>
          <a:p>
            <a:pPr lvl="0" rtl="0">
              <a:spcBef>
                <a:spcPts val="0"/>
              </a:spcBef>
              <a:buNone/>
            </a:pPr>
            <a:r>
              <a:t/>
            </a:r>
            <a:endParaRPr/>
          </a:p>
          <a:p>
            <a:pPr lvl="0" rtl="0">
              <a:spcBef>
                <a:spcPts val="0"/>
              </a:spcBef>
              <a:buNone/>
            </a:pPr>
            <a:r>
              <a:rPr lang="en"/>
              <a:t>// Other Methods</a:t>
            </a:r>
          </a:p>
        </p:txBody>
      </p:sp>
      <p:cxnSp>
        <p:nvCxnSpPr>
          <p:cNvPr id="61" name="Shape 61"/>
          <p:cNvCxnSpPr/>
          <p:nvPr/>
        </p:nvCxnSpPr>
        <p:spPr>
          <a:xfrm>
            <a:off x="3163250" y="2229825"/>
            <a:ext cx="2113200" cy="0"/>
          </a:xfrm>
          <a:prstGeom prst="straightConnector1">
            <a:avLst/>
          </a:prstGeom>
          <a:noFill/>
          <a:ln cap="flat" cmpd="sng" w="19050">
            <a:solidFill>
              <a:schemeClr val="dk2"/>
            </a:solidFill>
            <a:prstDash val="solid"/>
            <a:round/>
            <a:headEnd len="lg" w="lg" type="none"/>
            <a:tailEnd len="lg" w="lg" type="none"/>
          </a:ln>
        </p:spPr>
      </p:cxnSp>
      <p:sp>
        <p:nvSpPr>
          <p:cNvPr id="62" name="Shape 62"/>
          <p:cNvSpPr/>
          <p:nvPr/>
        </p:nvSpPr>
        <p:spPr>
          <a:xfrm>
            <a:off x="8913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63" name="Shape 63"/>
          <p:cNvCxnSpPr/>
          <p:nvPr/>
        </p:nvCxnSpPr>
        <p:spPr>
          <a:xfrm>
            <a:off x="8913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64" name="Shape 64"/>
          <p:cNvSpPr/>
          <p:nvPr/>
        </p:nvSpPr>
        <p:spPr>
          <a:xfrm>
            <a:off x="33902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65" name="Shape 65"/>
          <p:cNvCxnSpPr/>
          <p:nvPr/>
        </p:nvCxnSpPr>
        <p:spPr>
          <a:xfrm>
            <a:off x="3390250" y="4663900"/>
            <a:ext cx="2113200" cy="0"/>
          </a:xfrm>
          <a:prstGeom prst="straightConnector1">
            <a:avLst/>
          </a:prstGeom>
          <a:noFill/>
          <a:ln cap="flat" cmpd="sng" w="19050">
            <a:solidFill>
              <a:schemeClr val="dk2"/>
            </a:solidFill>
            <a:prstDash val="solid"/>
            <a:round/>
            <a:headEnd len="lg" w="lg" type="none"/>
            <a:tailEnd len="lg" w="lg" type="none"/>
          </a:ln>
        </p:spPr>
      </p:cxnSp>
      <p:cxnSp>
        <p:nvCxnSpPr>
          <p:cNvPr id="66" name="Shape 66"/>
          <p:cNvCxnSpPr>
            <a:stCxn id="62"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lg" w="lg" type="none"/>
            <a:tailEnd len="lg" w="lg" type="triangle"/>
          </a:ln>
        </p:spPr>
      </p:cxnSp>
      <p:cxnSp>
        <p:nvCxnSpPr>
          <p:cNvPr id="67" name="Shape 67"/>
          <p:cNvCxnSpPr>
            <a:stCxn id="64" idx="0"/>
            <a:endCxn id="60" idx="2"/>
          </p:cNvCxnSpPr>
          <p:nvPr/>
        </p:nvCxnSpPr>
        <p:spPr>
          <a:xfrm rot="10800000">
            <a:off x="4223050" y="3717800"/>
            <a:ext cx="227100" cy="596100"/>
          </a:xfrm>
          <a:prstGeom prst="straightConnector1">
            <a:avLst/>
          </a:prstGeom>
          <a:noFill/>
          <a:ln cap="flat" cmpd="sng" w="28575">
            <a:solidFill>
              <a:schemeClr val="dk2"/>
            </a:solidFill>
            <a:prstDash val="solid"/>
            <a:round/>
            <a:headEnd len="lg" w="lg" type="none"/>
            <a:tailEnd len="lg" w="lg" type="triangle"/>
          </a:ln>
        </p:spPr>
      </p:cxnSp>
      <p:cxnSp>
        <p:nvCxnSpPr>
          <p:cNvPr id="68" name="Shape 68"/>
          <p:cNvCxnSpPr/>
          <p:nvPr/>
        </p:nvCxnSpPr>
        <p:spPr>
          <a:xfrm rot="10800000">
            <a:off x="5328099" y="3707975"/>
            <a:ext cx="1309500" cy="596099"/>
          </a:xfrm>
          <a:prstGeom prst="straightConnector1">
            <a:avLst/>
          </a:prstGeom>
          <a:noFill/>
          <a:ln cap="flat" cmpd="sng" w="28575">
            <a:solidFill>
              <a:schemeClr val="dk2"/>
            </a:solidFill>
            <a:prstDash val="solid"/>
            <a:round/>
            <a:headEnd len="lg" w="lg" type="none"/>
            <a:tailEnd len="lg" w="lg" type="triangle"/>
          </a:ln>
        </p:spPr>
      </p:cxnSp>
      <p:sp>
        <p:nvSpPr>
          <p:cNvPr id="69" name="Shape 69"/>
          <p:cNvSpPr/>
          <p:nvPr/>
        </p:nvSpPr>
        <p:spPr>
          <a:xfrm>
            <a:off x="58891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70" name="Shape 70"/>
          <p:cNvCxnSpPr/>
          <p:nvPr/>
        </p:nvCxnSpPr>
        <p:spPr>
          <a:xfrm>
            <a:off x="58891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71" name="Shape 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sp>
        <p:nvSpPr>
          <p:cNvPr id="560" name="Shape 560"/>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sz="2400"/>
              <a:t>Pizza orderPizza(String type){</a:t>
            </a:r>
          </a:p>
          <a:p>
            <a:pPr lvl="0" rtl="0">
              <a:spcBef>
                <a:spcPts val="0"/>
              </a:spcBef>
              <a:buNone/>
            </a:pPr>
            <a:r>
              <a:rPr lang="en" sz="2400"/>
              <a:t>	Pizza pizza;</a:t>
            </a:r>
          </a:p>
          <a:p>
            <a:pPr lvl="0" rtl="0">
              <a:spcBef>
                <a:spcPts val="0"/>
              </a:spcBef>
              <a:buNone/>
            </a:pPr>
            <a:r>
              <a:rPr lang="en" sz="2400"/>
              <a:t>	if (type.equals(“cheese”)){</a:t>
            </a:r>
          </a:p>
          <a:p>
            <a:pPr lvl="0" rtl="0">
              <a:spcBef>
                <a:spcPts val="0"/>
              </a:spcBef>
              <a:buNone/>
            </a:pPr>
            <a:r>
              <a:rPr lang="en" sz="2400"/>
              <a:t>		pizza = new CheesePizza();</a:t>
            </a:r>
          </a:p>
          <a:p>
            <a:pPr lvl="0" rtl="0">
              <a:spcBef>
                <a:spcPts val="0"/>
              </a:spcBef>
              <a:buNone/>
            </a:pPr>
            <a:r>
              <a:rPr lang="en" sz="2400"/>
              <a:t>	</a:t>
            </a:r>
            <a:r>
              <a:rPr lang="en" sz="2400" strike="sngStrike"/>
              <a:t>else if(type.equals(“pepperoni”)){</a:t>
            </a:r>
          </a:p>
          <a:p>
            <a:pPr lvl="0" rtl="0">
              <a:spcBef>
                <a:spcPts val="0"/>
              </a:spcBef>
              <a:buNone/>
            </a:pPr>
            <a:r>
              <a:rPr lang="en" sz="2400" strike="sngStrike"/>
              <a:t>		pizza = new PepperoniPizza();</a:t>
            </a:r>
          </a:p>
          <a:p>
            <a:pPr lvl="0" rtl="0">
              <a:spcBef>
                <a:spcPts val="0"/>
              </a:spcBef>
              <a:buNone/>
            </a:pPr>
            <a:r>
              <a:rPr lang="en" sz="2400"/>
              <a:t>	} </a:t>
            </a:r>
            <a:r>
              <a:rPr b="1" lang="en" sz="2400"/>
              <a:t>else if(type.equals(“veggie”)){</a:t>
            </a:r>
          </a:p>
          <a:p>
            <a:pPr lvl="0" rtl="0">
              <a:spcBef>
                <a:spcPts val="0"/>
              </a:spcBef>
              <a:buNone/>
            </a:pPr>
            <a:r>
              <a:rPr b="1" lang="en" sz="2400"/>
              <a:t>		pizza = new VeggiePizza();</a:t>
            </a:r>
          </a:p>
          <a:p>
            <a:pPr lvl="0" rtl="0">
              <a:spcBef>
                <a:spcPts val="0"/>
              </a:spcBef>
              <a:buNone/>
            </a:pPr>
            <a:r>
              <a:rPr b="1" lang="en" sz="2400"/>
              <a:t>	}</a:t>
            </a:r>
          </a:p>
          <a:p>
            <a:pPr lvl="0" rtl="0">
              <a:spcBef>
                <a:spcPts val="0"/>
              </a:spcBef>
              <a:buNone/>
            </a:pPr>
            <a:r>
              <a:rPr lang="en" sz="2400"/>
              <a:t>	// Prep methods</a:t>
            </a:r>
          </a:p>
          <a:p>
            <a:pPr lvl="0" rtl="0">
              <a:spcBef>
                <a:spcPts val="0"/>
              </a:spcBef>
              <a:buNone/>
            </a:pPr>
            <a:r>
              <a:rPr lang="en" sz="2400"/>
              <a:t>}</a:t>
            </a:r>
          </a:p>
        </p:txBody>
      </p:sp>
      <p:sp>
        <p:nvSpPr>
          <p:cNvPr id="561" name="Shape 5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sp>
        <p:nvSpPr>
          <p:cNvPr id="567" name="Shape 567"/>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sz="2400"/>
              <a:t>Pizza orderPizza(String type){</a:t>
            </a:r>
          </a:p>
          <a:p>
            <a:pPr lvl="0" rtl="0">
              <a:spcBef>
                <a:spcPts val="0"/>
              </a:spcBef>
              <a:buNone/>
            </a:pPr>
            <a:r>
              <a:rPr lang="en" sz="2400"/>
              <a:t>	Pizza pizza;</a:t>
            </a:r>
          </a:p>
          <a:p>
            <a:pPr lvl="0" rtl="0">
              <a:spcBef>
                <a:spcPts val="0"/>
              </a:spcBef>
              <a:buNone/>
            </a:pPr>
            <a:r>
              <a:rPr lang="en" sz="2400"/>
              <a:t>	</a:t>
            </a:r>
          </a:p>
          <a:p>
            <a:pPr lvl="0" rtl="0">
              <a:spcBef>
                <a:spcPts val="0"/>
              </a:spcBef>
              <a:buNone/>
            </a:pPr>
            <a:r>
              <a:rPr lang="en" sz="2400"/>
              <a:t>	pizza.prepare();</a:t>
            </a:r>
          </a:p>
          <a:p>
            <a:pPr lvl="0" rtl="0">
              <a:spcBef>
                <a:spcPts val="0"/>
              </a:spcBef>
              <a:buNone/>
            </a:pPr>
            <a:r>
              <a:rPr lang="en" sz="2400"/>
              <a:t>	pizza.bake();</a:t>
            </a:r>
          </a:p>
          <a:p>
            <a:pPr lvl="0" rtl="0">
              <a:spcBef>
                <a:spcPts val="0"/>
              </a:spcBef>
              <a:buNone/>
            </a:pPr>
            <a:r>
              <a:rPr lang="en" sz="2400"/>
              <a:t>	pizza.cut();</a:t>
            </a:r>
          </a:p>
          <a:p>
            <a:pPr lvl="0" rtl="0">
              <a:spcBef>
                <a:spcPts val="0"/>
              </a:spcBef>
              <a:buNone/>
            </a:pPr>
            <a:r>
              <a:rPr lang="en" sz="2400"/>
              <a:t>	pizza.box();</a:t>
            </a:r>
          </a:p>
          <a:p>
            <a:pPr lvl="0" rtl="0">
              <a:spcBef>
                <a:spcPts val="0"/>
              </a:spcBef>
              <a:buNone/>
            </a:pPr>
            <a:r>
              <a:rPr lang="en" sz="2400"/>
              <a:t>	return pizza;</a:t>
            </a:r>
          </a:p>
          <a:p>
            <a:pPr lvl="0" rtl="0">
              <a:spcBef>
                <a:spcPts val="0"/>
              </a:spcBef>
              <a:buNone/>
            </a:pPr>
            <a:r>
              <a:rPr lang="en" sz="2400"/>
              <a:t>}</a:t>
            </a:r>
          </a:p>
        </p:txBody>
      </p:sp>
      <p:sp>
        <p:nvSpPr>
          <p:cNvPr id="568" name="Shape 568"/>
          <p:cNvSpPr/>
          <p:nvPr/>
        </p:nvSpPr>
        <p:spPr>
          <a:xfrm>
            <a:off x="998225" y="2709500"/>
            <a:ext cx="3526200" cy="259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9" name="Shape 569"/>
          <p:cNvSpPr/>
          <p:nvPr/>
        </p:nvSpPr>
        <p:spPr>
          <a:xfrm>
            <a:off x="5674900" y="3902200"/>
            <a:ext cx="2790599" cy="2151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SimplePizzaFactory</a:t>
            </a:r>
          </a:p>
        </p:txBody>
      </p:sp>
      <p:cxnSp>
        <p:nvCxnSpPr>
          <p:cNvPr id="570" name="Shape 570"/>
          <p:cNvCxnSpPr>
            <a:stCxn id="568" idx="3"/>
            <a:endCxn id="569" idx="1"/>
          </p:cNvCxnSpPr>
          <p:nvPr/>
        </p:nvCxnSpPr>
        <p:spPr>
          <a:xfrm>
            <a:off x="4524425" y="2839100"/>
            <a:ext cx="1559100" cy="1378200"/>
          </a:xfrm>
          <a:prstGeom prst="straightConnector1">
            <a:avLst/>
          </a:prstGeom>
          <a:noFill/>
          <a:ln cap="flat" cmpd="sng" w="19050">
            <a:solidFill>
              <a:schemeClr val="dk2"/>
            </a:solidFill>
            <a:prstDash val="solid"/>
            <a:round/>
            <a:headEnd len="lg" w="lg" type="none"/>
            <a:tailEnd len="lg" w="lg" type="triangle"/>
          </a:ln>
        </p:spPr>
      </p:cxnSp>
      <p:sp>
        <p:nvSpPr>
          <p:cNvPr id="571" name="Shape 5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Simple Factory</a:t>
            </a:r>
          </a:p>
        </p:txBody>
      </p:sp>
      <p:sp>
        <p:nvSpPr>
          <p:cNvPr id="577" name="Shape 577"/>
          <p:cNvSpPr/>
          <p:nvPr/>
        </p:nvSpPr>
        <p:spPr>
          <a:xfrm>
            <a:off x="457205" y="1966075"/>
            <a:ext cx="2375400" cy="1319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PizzaStore</a:t>
            </a:r>
          </a:p>
          <a:p>
            <a:pPr lvl="0" rtl="0">
              <a:spcBef>
                <a:spcPts val="0"/>
              </a:spcBef>
              <a:buNone/>
            </a:pPr>
            <a:r>
              <a:t/>
            </a:r>
            <a:endParaRPr/>
          </a:p>
          <a:p>
            <a:pPr lvl="0" rtl="0">
              <a:spcBef>
                <a:spcPts val="0"/>
              </a:spcBef>
              <a:buNone/>
            </a:pPr>
            <a:r>
              <a:rPr lang="en"/>
              <a:t>SimplePizzaFactory factory</a:t>
            </a:r>
          </a:p>
          <a:p>
            <a:pPr lvl="0" rtl="0">
              <a:spcBef>
                <a:spcPts val="0"/>
              </a:spcBef>
              <a:buNone/>
            </a:pPr>
            <a:r>
              <a:t/>
            </a:r>
            <a:endParaRPr/>
          </a:p>
          <a:p>
            <a:pPr lvl="0" rtl="0">
              <a:spcBef>
                <a:spcPts val="0"/>
              </a:spcBef>
              <a:buNone/>
            </a:pPr>
            <a:r>
              <a:rPr lang="en"/>
              <a:t>orderPizza(String)</a:t>
            </a:r>
          </a:p>
          <a:p>
            <a:pPr lvl="0" rtl="0">
              <a:spcBef>
                <a:spcPts val="0"/>
              </a:spcBef>
              <a:buNone/>
            </a:pPr>
            <a:r>
              <a:t/>
            </a:r>
            <a:endParaRPr/>
          </a:p>
        </p:txBody>
      </p:sp>
      <p:cxnSp>
        <p:nvCxnSpPr>
          <p:cNvPr id="578" name="Shape 578"/>
          <p:cNvCxnSpPr/>
          <p:nvPr/>
        </p:nvCxnSpPr>
        <p:spPr>
          <a:xfrm>
            <a:off x="457200" y="2337159"/>
            <a:ext cx="2375400" cy="0"/>
          </a:xfrm>
          <a:prstGeom prst="straightConnector1">
            <a:avLst/>
          </a:prstGeom>
          <a:noFill/>
          <a:ln cap="flat" cmpd="sng" w="19050">
            <a:solidFill>
              <a:schemeClr val="dk2"/>
            </a:solidFill>
            <a:prstDash val="solid"/>
            <a:round/>
            <a:headEnd len="lg" w="lg" type="none"/>
            <a:tailEnd len="lg" w="lg" type="none"/>
          </a:ln>
        </p:spPr>
      </p:cxnSp>
      <p:cxnSp>
        <p:nvCxnSpPr>
          <p:cNvPr id="579" name="Shape 579"/>
          <p:cNvCxnSpPr/>
          <p:nvPr/>
        </p:nvCxnSpPr>
        <p:spPr>
          <a:xfrm>
            <a:off x="457200" y="2797749"/>
            <a:ext cx="2375400" cy="0"/>
          </a:xfrm>
          <a:prstGeom prst="straightConnector1">
            <a:avLst/>
          </a:prstGeom>
          <a:noFill/>
          <a:ln cap="flat" cmpd="sng" w="19050">
            <a:solidFill>
              <a:schemeClr val="dk2"/>
            </a:solidFill>
            <a:prstDash val="solid"/>
            <a:round/>
            <a:headEnd len="lg" w="lg" type="none"/>
            <a:tailEnd len="lg" w="lg" type="none"/>
          </a:ln>
        </p:spPr>
      </p:cxnSp>
      <p:sp>
        <p:nvSpPr>
          <p:cNvPr id="580" name="Shape 580"/>
          <p:cNvSpPr/>
          <p:nvPr/>
        </p:nvSpPr>
        <p:spPr>
          <a:xfrm>
            <a:off x="3274789" y="1966075"/>
            <a:ext cx="2375400" cy="102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SimplePizzaFactory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581" name="Shape 581"/>
          <p:cNvCxnSpPr/>
          <p:nvPr/>
        </p:nvCxnSpPr>
        <p:spPr>
          <a:xfrm>
            <a:off x="3274784" y="2401570"/>
            <a:ext cx="2375400" cy="0"/>
          </a:xfrm>
          <a:prstGeom prst="straightConnector1">
            <a:avLst/>
          </a:prstGeom>
          <a:noFill/>
          <a:ln cap="flat" cmpd="sng" w="19050">
            <a:solidFill>
              <a:schemeClr val="dk2"/>
            </a:solidFill>
            <a:prstDash val="solid"/>
            <a:round/>
            <a:headEnd len="lg" w="lg" type="none"/>
            <a:tailEnd len="lg" w="lg" type="none"/>
          </a:ln>
        </p:spPr>
      </p:cxnSp>
      <p:cxnSp>
        <p:nvCxnSpPr>
          <p:cNvPr id="582" name="Shape 582"/>
          <p:cNvCxnSpPr/>
          <p:nvPr/>
        </p:nvCxnSpPr>
        <p:spPr>
          <a:xfrm>
            <a:off x="2832534" y="2448698"/>
            <a:ext cx="463800" cy="0"/>
          </a:xfrm>
          <a:prstGeom prst="straightConnector1">
            <a:avLst/>
          </a:prstGeom>
          <a:noFill/>
          <a:ln cap="flat" cmpd="sng" w="28575">
            <a:solidFill>
              <a:schemeClr val="dk2"/>
            </a:solidFill>
            <a:prstDash val="solid"/>
            <a:round/>
            <a:headEnd len="lg" w="lg" type="diamond"/>
            <a:tailEnd len="lg" w="lg" type="none"/>
          </a:ln>
        </p:spPr>
      </p:cxnSp>
      <p:sp>
        <p:nvSpPr>
          <p:cNvPr id="583" name="Shape 583"/>
          <p:cNvSpPr/>
          <p:nvPr/>
        </p:nvSpPr>
        <p:spPr>
          <a:xfrm>
            <a:off x="6255820" y="1966075"/>
            <a:ext cx="2375400" cy="1712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a:t>
            </a:r>
          </a:p>
          <a:p>
            <a:pPr lvl="0" rtl="0">
              <a:spcBef>
                <a:spcPts val="0"/>
              </a:spcBef>
              <a:buNone/>
            </a:pPr>
            <a:r>
              <a:t/>
            </a:r>
            <a:endParaRPr i="1"/>
          </a:p>
          <a:p>
            <a:pPr lvl="0" rtl="0">
              <a:spcBef>
                <a:spcPts val="0"/>
              </a:spcBef>
              <a:buNone/>
            </a:pPr>
            <a:r>
              <a:rPr i="1" lang="en"/>
              <a:t>prepare()</a:t>
            </a:r>
          </a:p>
          <a:p>
            <a:pPr lvl="0" rtl="0">
              <a:spcBef>
                <a:spcPts val="0"/>
              </a:spcBef>
              <a:buNone/>
            </a:pPr>
            <a:r>
              <a:rPr i="1" lang="en"/>
              <a:t>bake()</a:t>
            </a:r>
          </a:p>
          <a:p>
            <a:pPr lvl="0" rtl="0">
              <a:spcBef>
                <a:spcPts val="0"/>
              </a:spcBef>
              <a:buNone/>
            </a:pPr>
            <a:r>
              <a:rPr i="1" lang="en"/>
              <a:t>cut()</a:t>
            </a:r>
          </a:p>
          <a:p>
            <a:pPr lvl="0" rtl="0">
              <a:spcBef>
                <a:spcPts val="0"/>
              </a:spcBef>
              <a:buNone/>
            </a:pPr>
            <a:r>
              <a:rPr i="1" lang="en"/>
              <a:t>box()</a:t>
            </a:r>
          </a:p>
          <a:p>
            <a:pPr lvl="0" rtl="0">
              <a:spcBef>
                <a:spcPts val="0"/>
              </a:spcBef>
              <a:buNone/>
            </a:pPr>
            <a:r>
              <a:t/>
            </a:r>
            <a:endParaRPr/>
          </a:p>
        </p:txBody>
      </p:sp>
      <p:cxnSp>
        <p:nvCxnSpPr>
          <p:cNvPr id="584" name="Shape 584"/>
          <p:cNvCxnSpPr/>
          <p:nvPr/>
        </p:nvCxnSpPr>
        <p:spPr>
          <a:xfrm>
            <a:off x="6255815" y="2401570"/>
            <a:ext cx="2375399" cy="0"/>
          </a:xfrm>
          <a:prstGeom prst="straightConnector1">
            <a:avLst/>
          </a:prstGeom>
          <a:noFill/>
          <a:ln cap="flat" cmpd="sng" w="19050">
            <a:solidFill>
              <a:schemeClr val="dk2"/>
            </a:solidFill>
            <a:prstDash val="solid"/>
            <a:round/>
            <a:headEnd len="lg" w="lg" type="none"/>
            <a:tailEnd len="lg" w="lg" type="none"/>
          </a:ln>
        </p:spPr>
      </p:cxnSp>
      <p:sp>
        <p:nvSpPr>
          <p:cNvPr id="585" name="Shape 585"/>
          <p:cNvSpPr/>
          <p:nvPr/>
        </p:nvSpPr>
        <p:spPr>
          <a:xfrm>
            <a:off x="3883997" y="4650224"/>
            <a:ext cx="1476600" cy="157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CheesePizza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586" name="Shape 586"/>
          <p:cNvCxnSpPr/>
          <p:nvPr/>
        </p:nvCxnSpPr>
        <p:spPr>
          <a:xfrm>
            <a:off x="3883985" y="4969772"/>
            <a:ext cx="1476600" cy="0"/>
          </a:xfrm>
          <a:prstGeom prst="straightConnector1">
            <a:avLst/>
          </a:prstGeom>
          <a:noFill/>
          <a:ln cap="flat" cmpd="sng" w="19050">
            <a:solidFill>
              <a:schemeClr val="dk2"/>
            </a:solidFill>
            <a:prstDash val="solid"/>
            <a:round/>
            <a:headEnd len="lg" w="lg" type="none"/>
            <a:tailEnd len="lg" w="lg" type="none"/>
          </a:ln>
        </p:spPr>
      </p:cxnSp>
      <p:sp>
        <p:nvSpPr>
          <p:cNvPr id="587" name="Shape 587"/>
          <p:cNvSpPr/>
          <p:nvPr/>
        </p:nvSpPr>
        <p:spPr>
          <a:xfrm>
            <a:off x="5415741" y="4678395"/>
            <a:ext cx="1710300" cy="157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PepperoniPizza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588" name="Shape 588"/>
          <p:cNvCxnSpPr/>
          <p:nvPr/>
        </p:nvCxnSpPr>
        <p:spPr>
          <a:xfrm>
            <a:off x="5415728" y="4997945"/>
            <a:ext cx="1710300" cy="0"/>
          </a:xfrm>
          <a:prstGeom prst="straightConnector1">
            <a:avLst/>
          </a:prstGeom>
          <a:noFill/>
          <a:ln cap="flat" cmpd="sng" w="19050">
            <a:solidFill>
              <a:schemeClr val="dk2"/>
            </a:solidFill>
            <a:prstDash val="solid"/>
            <a:round/>
            <a:headEnd len="lg" w="lg" type="none"/>
            <a:tailEnd len="lg" w="lg" type="none"/>
          </a:ln>
        </p:spPr>
      </p:cxnSp>
      <p:sp>
        <p:nvSpPr>
          <p:cNvPr id="589" name="Shape 589"/>
          <p:cNvSpPr/>
          <p:nvPr/>
        </p:nvSpPr>
        <p:spPr>
          <a:xfrm>
            <a:off x="7210197" y="4310934"/>
            <a:ext cx="1476600" cy="157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590" name="Shape 590"/>
          <p:cNvCxnSpPr/>
          <p:nvPr/>
        </p:nvCxnSpPr>
        <p:spPr>
          <a:xfrm>
            <a:off x="7210185" y="4630482"/>
            <a:ext cx="1476600" cy="0"/>
          </a:xfrm>
          <a:prstGeom prst="straightConnector1">
            <a:avLst/>
          </a:prstGeom>
          <a:noFill/>
          <a:ln cap="flat" cmpd="sng" w="19050">
            <a:solidFill>
              <a:schemeClr val="dk2"/>
            </a:solidFill>
            <a:prstDash val="solid"/>
            <a:round/>
            <a:headEnd len="lg" w="lg" type="none"/>
            <a:tailEnd len="lg" w="lg" type="none"/>
          </a:ln>
        </p:spPr>
      </p:cxnSp>
      <p:cxnSp>
        <p:nvCxnSpPr>
          <p:cNvPr id="591" name="Shape 591"/>
          <p:cNvCxnSpPr>
            <a:stCxn id="585" idx="0"/>
          </p:cNvCxnSpPr>
          <p:nvPr/>
        </p:nvCxnSpPr>
        <p:spPr>
          <a:xfrm flipH="1" rot="10800000">
            <a:off x="4622297" y="3739124"/>
            <a:ext cx="2043600" cy="911100"/>
          </a:xfrm>
          <a:prstGeom prst="straightConnector1">
            <a:avLst/>
          </a:prstGeom>
          <a:noFill/>
          <a:ln cap="flat" cmpd="sng" w="28575">
            <a:solidFill>
              <a:schemeClr val="dk2"/>
            </a:solidFill>
            <a:prstDash val="dot"/>
            <a:round/>
            <a:headEnd len="lg" w="lg" type="none"/>
            <a:tailEnd len="lg" w="lg" type="triangle"/>
          </a:ln>
        </p:spPr>
      </p:cxnSp>
      <p:cxnSp>
        <p:nvCxnSpPr>
          <p:cNvPr id="592" name="Shape 592"/>
          <p:cNvCxnSpPr>
            <a:stCxn id="587" idx="0"/>
          </p:cNvCxnSpPr>
          <p:nvPr/>
        </p:nvCxnSpPr>
        <p:spPr>
          <a:xfrm flipH="1" rot="10800000">
            <a:off x="6270891" y="3739995"/>
            <a:ext cx="737400" cy="938400"/>
          </a:xfrm>
          <a:prstGeom prst="straightConnector1">
            <a:avLst/>
          </a:prstGeom>
          <a:noFill/>
          <a:ln cap="flat" cmpd="sng" w="28575">
            <a:solidFill>
              <a:schemeClr val="dk2"/>
            </a:solidFill>
            <a:prstDash val="dot"/>
            <a:round/>
            <a:headEnd len="lg" w="lg" type="none"/>
            <a:tailEnd len="lg" w="lg" type="triangle"/>
          </a:ln>
        </p:spPr>
      </p:cxnSp>
      <p:cxnSp>
        <p:nvCxnSpPr>
          <p:cNvPr id="593" name="Shape 593"/>
          <p:cNvCxnSpPr>
            <a:stCxn id="589" idx="0"/>
            <a:endCxn id="583" idx="2"/>
          </p:cNvCxnSpPr>
          <p:nvPr/>
        </p:nvCxnSpPr>
        <p:spPr>
          <a:xfrm rot="10800000">
            <a:off x="7443597" y="3678534"/>
            <a:ext cx="504900" cy="632400"/>
          </a:xfrm>
          <a:prstGeom prst="straightConnector1">
            <a:avLst/>
          </a:prstGeom>
          <a:noFill/>
          <a:ln cap="flat" cmpd="sng" w="28575">
            <a:solidFill>
              <a:schemeClr val="dk2"/>
            </a:solidFill>
            <a:prstDash val="dot"/>
            <a:round/>
            <a:headEnd len="lg" w="lg" type="none"/>
            <a:tailEnd len="lg" w="lg" type="triangle"/>
          </a:ln>
        </p:spPr>
      </p:cxnSp>
      <p:cxnSp>
        <p:nvCxnSpPr>
          <p:cNvPr id="594" name="Shape 594"/>
          <p:cNvCxnSpPr/>
          <p:nvPr/>
        </p:nvCxnSpPr>
        <p:spPr>
          <a:xfrm>
            <a:off x="5650118" y="2448698"/>
            <a:ext cx="614100" cy="0"/>
          </a:xfrm>
          <a:prstGeom prst="straightConnector1">
            <a:avLst/>
          </a:prstGeom>
          <a:noFill/>
          <a:ln cap="flat" cmpd="sng" w="28575">
            <a:solidFill>
              <a:schemeClr val="dk2"/>
            </a:solidFill>
            <a:prstDash val="solid"/>
            <a:round/>
            <a:headEnd len="lg" w="lg" type="none"/>
            <a:tailEnd len="lg" w="lg" type="none"/>
          </a:ln>
        </p:spPr>
      </p:cxnSp>
      <p:sp>
        <p:nvSpPr>
          <p:cNvPr id="595" name="Shape 5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
        <p:nvSpPr>
          <p:cNvPr id="596" name="Shape 596"/>
          <p:cNvSpPr/>
          <p:nvPr/>
        </p:nvSpPr>
        <p:spPr>
          <a:xfrm>
            <a:off x="457205" y="4033637"/>
            <a:ext cx="3371700" cy="15708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Pizza createPizza(String s){</a:t>
            </a:r>
          </a:p>
          <a:p>
            <a:pPr lvl="0" rtl="0">
              <a:spcBef>
                <a:spcPts val="0"/>
              </a:spcBef>
              <a:buNone/>
            </a:pPr>
            <a:r>
              <a:rPr lang="en"/>
              <a:t>	if(s.equals(“Pepperoni”))</a:t>
            </a:r>
          </a:p>
          <a:p>
            <a:pPr lvl="0" rtl="0">
              <a:spcBef>
                <a:spcPts val="0"/>
              </a:spcBef>
              <a:buNone/>
            </a:pPr>
            <a:r>
              <a:rPr lang="en"/>
              <a:t>		return new PepperoniPizza();</a:t>
            </a:r>
          </a:p>
          <a:p>
            <a:pPr lvl="0" rtl="0">
              <a:spcBef>
                <a:spcPts val="0"/>
              </a:spcBef>
              <a:buNone/>
            </a:pPr>
            <a:r>
              <a:rPr lang="en"/>
              <a:t>	// Other pizza types</a:t>
            </a:r>
          </a:p>
          <a:p>
            <a:pPr lvl="0">
              <a:spcBef>
                <a:spcPts val="0"/>
              </a:spcBef>
              <a:buNone/>
            </a:pPr>
            <a:r>
              <a:rPr lang="en"/>
              <a:t>}</a:t>
            </a:r>
          </a:p>
        </p:txBody>
      </p:sp>
      <p:cxnSp>
        <p:nvCxnSpPr>
          <p:cNvPr id="597" name="Shape 597"/>
          <p:cNvCxnSpPr>
            <a:stCxn id="596" idx="0"/>
          </p:cNvCxnSpPr>
          <p:nvPr/>
        </p:nvCxnSpPr>
        <p:spPr>
          <a:xfrm flipH="1" rot="10800000">
            <a:off x="2143055" y="2825537"/>
            <a:ext cx="1940400" cy="1208100"/>
          </a:xfrm>
          <a:prstGeom prst="straightConnector1">
            <a:avLst/>
          </a:prstGeom>
          <a:noFill/>
          <a:ln cap="flat" cmpd="sng" w="19050">
            <a:solidFill>
              <a:schemeClr val="dk2"/>
            </a:solidFill>
            <a:prstDash val="dot"/>
            <a:round/>
            <a:headEnd len="lg" w="lg" type="none"/>
            <a:tailEnd len="lg" w="lg"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Franchising the Factory</a:t>
            </a:r>
          </a:p>
        </p:txBody>
      </p:sp>
      <p:sp>
        <p:nvSpPr>
          <p:cNvPr id="603" name="Shape 603"/>
          <p:cNvSpPr/>
          <p:nvPr/>
        </p:nvSpPr>
        <p:spPr>
          <a:xfrm>
            <a:off x="529183" y="1901025"/>
            <a:ext cx="2274000" cy="1230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PizzaStore</a:t>
            </a:r>
          </a:p>
          <a:p>
            <a:pPr lvl="0" rtl="0">
              <a:spcBef>
                <a:spcPts val="0"/>
              </a:spcBef>
              <a:buNone/>
            </a:pPr>
            <a:r>
              <a:t/>
            </a:r>
            <a:endParaRPr/>
          </a:p>
          <a:p>
            <a:pPr lvl="0" rtl="0">
              <a:spcBef>
                <a:spcPts val="0"/>
              </a:spcBef>
              <a:buNone/>
            </a:pPr>
            <a:r>
              <a:rPr lang="en"/>
              <a:t>PizzaFactory factory</a:t>
            </a:r>
          </a:p>
          <a:p>
            <a:pPr lvl="0" rtl="0">
              <a:spcBef>
                <a:spcPts val="0"/>
              </a:spcBef>
              <a:buNone/>
            </a:pPr>
            <a:r>
              <a:t/>
            </a:r>
            <a:endParaRPr/>
          </a:p>
          <a:p>
            <a:pPr lvl="0" rtl="0">
              <a:spcBef>
                <a:spcPts val="0"/>
              </a:spcBef>
              <a:buNone/>
            </a:pPr>
            <a:r>
              <a:rPr lang="en"/>
              <a:t>orderPizza(String)</a:t>
            </a:r>
          </a:p>
          <a:p>
            <a:pPr lvl="0" rtl="0">
              <a:spcBef>
                <a:spcPts val="0"/>
              </a:spcBef>
              <a:buNone/>
            </a:pPr>
            <a:r>
              <a:t/>
            </a:r>
            <a:endParaRPr/>
          </a:p>
        </p:txBody>
      </p:sp>
      <p:cxnSp>
        <p:nvCxnSpPr>
          <p:cNvPr id="604" name="Shape 604"/>
          <p:cNvCxnSpPr/>
          <p:nvPr/>
        </p:nvCxnSpPr>
        <p:spPr>
          <a:xfrm>
            <a:off x="529178" y="2246983"/>
            <a:ext cx="2274000" cy="0"/>
          </a:xfrm>
          <a:prstGeom prst="straightConnector1">
            <a:avLst/>
          </a:prstGeom>
          <a:noFill/>
          <a:ln cap="flat" cmpd="sng" w="19050">
            <a:solidFill>
              <a:schemeClr val="dk2"/>
            </a:solidFill>
            <a:prstDash val="solid"/>
            <a:round/>
            <a:headEnd len="lg" w="lg" type="none"/>
            <a:tailEnd len="lg" w="lg" type="none"/>
          </a:ln>
        </p:spPr>
      </p:cxnSp>
      <p:cxnSp>
        <p:nvCxnSpPr>
          <p:cNvPr id="605" name="Shape 605"/>
          <p:cNvCxnSpPr/>
          <p:nvPr/>
        </p:nvCxnSpPr>
        <p:spPr>
          <a:xfrm>
            <a:off x="529178" y="2676387"/>
            <a:ext cx="2274000" cy="0"/>
          </a:xfrm>
          <a:prstGeom prst="straightConnector1">
            <a:avLst/>
          </a:prstGeom>
          <a:noFill/>
          <a:ln cap="flat" cmpd="sng" w="19050">
            <a:solidFill>
              <a:schemeClr val="dk2"/>
            </a:solidFill>
            <a:prstDash val="solid"/>
            <a:round/>
            <a:headEnd len="lg" w="lg" type="none"/>
            <a:tailEnd len="lg" w="lg" type="none"/>
          </a:ln>
        </p:spPr>
      </p:cxnSp>
      <p:cxnSp>
        <p:nvCxnSpPr>
          <p:cNvPr id="606" name="Shape 606"/>
          <p:cNvCxnSpPr/>
          <p:nvPr/>
        </p:nvCxnSpPr>
        <p:spPr>
          <a:xfrm>
            <a:off x="3226799" y="2307033"/>
            <a:ext cx="2273999" cy="0"/>
          </a:xfrm>
          <a:prstGeom prst="straightConnector1">
            <a:avLst/>
          </a:prstGeom>
          <a:noFill/>
          <a:ln cap="flat" cmpd="sng" w="19050">
            <a:solidFill>
              <a:schemeClr val="dk2"/>
            </a:solidFill>
            <a:prstDash val="solid"/>
            <a:round/>
            <a:headEnd len="lg" w="lg" type="none"/>
            <a:tailEnd len="lg" w="lg" type="none"/>
          </a:ln>
        </p:spPr>
      </p:cxnSp>
      <p:cxnSp>
        <p:nvCxnSpPr>
          <p:cNvPr id="607" name="Shape 607"/>
          <p:cNvCxnSpPr/>
          <p:nvPr/>
        </p:nvCxnSpPr>
        <p:spPr>
          <a:xfrm>
            <a:off x="2731150" y="2468612"/>
            <a:ext cx="479700" cy="0"/>
          </a:xfrm>
          <a:prstGeom prst="straightConnector1">
            <a:avLst/>
          </a:prstGeom>
          <a:noFill/>
          <a:ln cap="flat" cmpd="sng" w="28575">
            <a:solidFill>
              <a:schemeClr val="dk2"/>
            </a:solidFill>
            <a:prstDash val="solid"/>
            <a:round/>
            <a:headEnd len="lg" w="lg" type="none"/>
            <a:tailEnd len="lg" w="lg" type="none"/>
          </a:ln>
        </p:spPr>
      </p:cxnSp>
      <p:sp>
        <p:nvSpPr>
          <p:cNvPr id="608" name="Shape 608"/>
          <p:cNvSpPr/>
          <p:nvPr/>
        </p:nvSpPr>
        <p:spPr>
          <a:xfrm>
            <a:off x="6080913" y="1901025"/>
            <a:ext cx="2274000" cy="1596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a:t>
            </a:r>
          </a:p>
          <a:p>
            <a:pPr lvl="0" rtl="0">
              <a:spcBef>
                <a:spcPts val="0"/>
              </a:spcBef>
              <a:buNone/>
            </a:pPr>
            <a:r>
              <a:t/>
            </a:r>
            <a:endParaRPr i="1"/>
          </a:p>
          <a:p>
            <a:pPr lvl="0" rtl="0">
              <a:spcBef>
                <a:spcPts val="0"/>
              </a:spcBef>
              <a:buNone/>
            </a:pPr>
            <a:r>
              <a:rPr i="1" lang="en"/>
              <a:t>prepare()</a:t>
            </a:r>
          </a:p>
          <a:p>
            <a:pPr lvl="0" rtl="0">
              <a:spcBef>
                <a:spcPts val="0"/>
              </a:spcBef>
              <a:buNone/>
            </a:pPr>
            <a:r>
              <a:rPr i="1" lang="en"/>
              <a:t>bake()</a:t>
            </a:r>
          </a:p>
          <a:p>
            <a:pPr lvl="0" rtl="0">
              <a:spcBef>
                <a:spcPts val="0"/>
              </a:spcBef>
              <a:buNone/>
            </a:pPr>
            <a:r>
              <a:rPr i="1" lang="en"/>
              <a:t>cut()</a:t>
            </a:r>
          </a:p>
          <a:p>
            <a:pPr lvl="0" rtl="0">
              <a:spcBef>
                <a:spcPts val="0"/>
              </a:spcBef>
              <a:buNone/>
            </a:pPr>
            <a:r>
              <a:rPr i="1" lang="en"/>
              <a:t>box()</a:t>
            </a:r>
          </a:p>
          <a:p>
            <a:pPr lvl="0" rtl="0">
              <a:spcBef>
                <a:spcPts val="0"/>
              </a:spcBef>
              <a:buNone/>
            </a:pPr>
            <a:r>
              <a:t/>
            </a:r>
            <a:endParaRPr/>
          </a:p>
        </p:txBody>
      </p:sp>
      <p:cxnSp>
        <p:nvCxnSpPr>
          <p:cNvPr id="609" name="Shape 609"/>
          <p:cNvCxnSpPr/>
          <p:nvPr/>
        </p:nvCxnSpPr>
        <p:spPr>
          <a:xfrm>
            <a:off x="6080908" y="2307033"/>
            <a:ext cx="2273999" cy="0"/>
          </a:xfrm>
          <a:prstGeom prst="straightConnector1">
            <a:avLst/>
          </a:prstGeom>
          <a:noFill/>
          <a:ln cap="flat" cmpd="sng" w="19050">
            <a:solidFill>
              <a:schemeClr val="dk2"/>
            </a:solidFill>
            <a:prstDash val="solid"/>
            <a:round/>
            <a:headEnd len="lg" w="lg" type="none"/>
            <a:tailEnd len="lg" w="lg" type="none"/>
          </a:ln>
        </p:spPr>
      </p:cxnSp>
      <p:sp>
        <p:nvSpPr>
          <p:cNvPr id="610" name="Shape 610"/>
          <p:cNvSpPr/>
          <p:nvPr/>
        </p:nvSpPr>
        <p:spPr>
          <a:xfrm>
            <a:off x="4895551" y="4429700"/>
            <a:ext cx="2019000" cy="146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NYPepperoniPizza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11" name="Shape 611"/>
          <p:cNvCxnSpPr/>
          <p:nvPr/>
        </p:nvCxnSpPr>
        <p:spPr>
          <a:xfrm>
            <a:off x="5296690" y="4727611"/>
            <a:ext cx="1617900" cy="0"/>
          </a:xfrm>
          <a:prstGeom prst="straightConnector1">
            <a:avLst/>
          </a:prstGeom>
          <a:noFill/>
          <a:ln cap="flat" cmpd="sng" w="19050">
            <a:solidFill>
              <a:schemeClr val="dk2"/>
            </a:solidFill>
            <a:prstDash val="solid"/>
            <a:round/>
            <a:headEnd len="lg" w="lg" type="none"/>
            <a:tailEnd len="lg" w="lg" type="none"/>
          </a:ln>
        </p:spPr>
      </p:cxnSp>
      <p:sp>
        <p:nvSpPr>
          <p:cNvPr id="612" name="Shape 612"/>
          <p:cNvSpPr/>
          <p:nvPr/>
        </p:nvSpPr>
        <p:spPr>
          <a:xfrm>
            <a:off x="7068862" y="4131775"/>
            <a:ext cx="1617900" cy="146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NYVeggiePizza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13" name="Shape 613"/>
          <p:cNvCxnSpPr/>
          <p:nvPr/>
        </p:nvCxnSpPr>
        <p:spPr>
          <a:xfrm>
            <a:off x="7068849" y="4429686"/>
            <a:ext cx="1617900" cy="0"/>
          </a:xfrm>
          <a:prstGeom prst="straightConnector1">
            <a:avLst/>
          </a:prstGeom>
          <a:noFill/>
          <a:ln cap="flat" cmpd="sng" w="19050">
            <a:solidFill>
              <a:schemeClr val="dk2"/>
            </a:solidFill>
            <a:prstDash val="solid"/>
            <a:round/>
            <a:headEnd len="lg" w="lg" type="none"/>
            <a:tailEnd len="lg" w="lg" type="none"/>
          </a:ln>
        </p:spPr>
      </p:cxnSp>
      <p:cxnSp>
        <p:nvCxnSpPr>
          <p:cNvPr id="614" name="Shape 614"/>
          <p:cNvCxnSpPr>
            <a:stCxn id="610" idx="0"/>
          </p:cNvCxnSpPr>
          <p:nvPr/>
        </p:nvCxnSpPr>
        <p:spPr>
          <a:xfrm flipH="1" rot="10800000">
            <a:off x="5905051" y="3554900"/>
            <a:ext cx="706200" cy="874800"/>
          </a:xfrm>
          <a:prstGeom prst="straightConnector1">
            <a:avLst/>
          </a:prstGeom>
          <a:noFill/>
          <a:ln cap="flat" cmpd="sng" w="28575">
            <a:solidFill>
              <a:schemeClr val="dk2"/>
            </a:solidFill>
            <a:prstDash val="dot"/>
            <a:round/>
            <a:headEnd len="lg" w="lg" type="none"/>
            <a:tailEnd len="lg" w="lg" type="triangle"/>
          </a:ln>
        </p:spPr>
      </p:cxnSp>
      <p:cxnSp>
        <p:nvCxnSpPr>
          <p:cNvPr id="615" name="Shape 615"/>
          <p:cNvCxnSpPr>
            <a:stCxn id="612" idx="0"/>
            <a:endCxn id="608" idx="2"/>
          </p:cNvCxnSpPr>
          <p:nvPr/>
        </p:nvCxnSpPr>
        <p:spPr>
          <a:xfrm rot="10800000">
            <a:off x="7217812" y="3497575"/>
            <a:ext cx="660000" cy="634200"/>
          </a:xfrm>
          <a:prstGeom prst="straightConnector1">
            <a:avLst/>
          </a:prstGeom>
          <a:noFill/>
          <a:ln cap="flat" cmpd="sng" w="28575">
            <a:solidFill>
              <a:schemeClr val="dk2"/>
            </a:solidFill>
            <a:prstDash val="dot"/>
            <a:round/>
            <a:headEnd len="lg" w="lg" type="none"/>
            <a:tailEnd len="lg" w="lg" type="triangle"/>
          </a:ln>
        </p:spPr>
      </p:cxnSp>
      <p:cxnSp>
        <p:nvCxnSpPr>
          <p:cNvPr id="616" name="Shape 616"/>
          <p:cNvCxnSpPr/>
          <p:nvPr/>
        </p:nvCxnSpPr>
        <p:spPr>
          <a:xfrm>
            <a:off x="5501000" y="2364387"/>
            <a:ext cx="635100" cy="0"/>
          </a:xfrm>
          <a:prstGeom prst="straightConnector1">
            <a:avLst/>
          </a:prstGeom>
          <a:noFill/>
          <a:ln cap="flat" cmpd="sng" w="28575">
            <a:solidFill>
              <a:schemeClr val="dk2"/>
            </a:solidFill>
            <a:prstDash val="solid"/>
            <a:round/>
            <a:headEnd len="lg" w="lg" type="none"/>
            <a:tailEnd len="lg" w="lg" type="none"/>
          </a:ln>
        </p:spPr>
      </p:cxnSp>
      <p:sp>
        <p:nvSpPr>
          <p:cNvPr id="617" name="Shape 617"/>
          <p:cNvSpPr/>
          <p:nvPr/>
        </p:nvSpPr>
        <p:spPr>
          <a:xfrm>
            <a:off x="6461591" y="4600050"/>
            <a:ext cx="2019000" cy="146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18" name="Shape 618"/>
          <p:cNvCxnSpPr/>
          <p:nvPr/>
        </p:nvCxnSpPr>
        <p:spPr>
          <a:xfrm>
            <a:off x="6461575" y="4897959"/>
            <a:ext cx="2019000" cy="0"/>
          </a:xfrm>
          <a:prstGeom prst="straightConnector1">
            <a:avLst/>
          </a:prstGeom>
          <a:noFill/>
          <a:ln cap="flat" cmpd="sng" w="19050">
            <a:solidFill>
              <a:schemeClr val="dk2"/>
            </a:solidFill>
            <a:prstDash val="solid"/>
            <a:round/>
            <a:headEnd len="lg" w="lg" type="none"/>
            <a:tailEnd len="lg" w="lg" type="none"/>
          </a:ln>
        </p:spPr>
      </p:cxnSp>
      <p:sp>
        <p:nvSpPr>
          <p:cNvPr id="619" name="Shape 619"/>
          <p:cNvSpPr/>
          <p:nvPr/>
        </p:nvSpPr>
        <p:spPr>
          <a:xfrm>
            <a:off x="3811468" y="4684200"/>
            <a:ext cx="2274000" cy="146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ChicagoPepperoniPizza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20" name="Shape 620"/>
          <p:cNvCxnSpPr/>
          <p:nvPr/>
        </p:nvCxnSpPr>
        <p:spPr>
          <a:xfrm>
            <a:off x="3811450" y="4982103"/>
            <a:ext cx="2274000" cy="0"/>
          </a:xfrm>
          <a:prstGeom prst="straightConnector1">
            <a:avLst/>
          </a:prstGeom>
          <a:noFill/>
          <a:ln cap="flat" cmpd="sng" w="19050">
            <a:solidFill>
              <a:schemeClr val="dk2"/>
            </a:solidFill>
            <a:prstDash val="solid"/>
            <a:round/>
            <a:headEnd len="lg" w="lg" type="none"/>
            <a:tailEnd len="lg" w="lg" type="none"/>
          </a:ln>
        </p:spPr>
      </p:cxnSp>
      <p:cxnSp>
        <p:nvCxnSpPr>
          <p:cNvPr id="621" name="Shape 621"/>
          <p:cNvCxnSpPr/>
          <p:nvPr/>
        </p:nvCxnSpPr>
        <p:spPr>
          <a:xfrm flipH="1" rot="10800000">
            <a:off x="4429497" y="3506664"/>
            <a:ext cx="1764000" cy="1152900"/>
          </a:xfrm>
          <a:prstGeom prst="straightConnector1">
            <a:avLst/>
          </a:prstGeom>
          <a:noFill/>
          <a:ln cap="flat" cmpd="sng" w="28575">
            <a:solidFill>
              <a:schemeClr val="dk2"/>
            </a:solidFill>
            <a:prstDash val="dot"/>
            <a:round/>
            <a:headEnd len="lg" w="lg" type="none"/>
            <a:tailEnd len="lg" w="lg" type="triangle"/>
          </a:ln>
        </p:spPr>
      </p:cxnSp>
      <p:sp>
        <p:nvSpPr>
          <p:cNvPr id="622" name="Shape 622"/>
          <p:cNvSpPr/>
          <p:nvPr/>
        </p:nvSpPr>
        <p:spPr>
          <a:xfrm>
            <a:off x="3226804" y="1901025"/>
            <a:ext cx="2274000" cy="95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PizzaFactory</a:t>
            </a:r>
          </a:p>
          <a:p>
            <a:pPr lvl="0" rtl="0">
              <a:spcBef>
                <a:spcPts val="0"/>
              </a:spcBef>
              <a:buNone/>
            </a:pPr>
            <a:r>
              <a:t/>
            </a:r>
            <a:endParaRPr i="1"/>
          </a:p>
          <a:p>
            <a:pPr lvl="0" rtl="0">
              <a:spcBef>
                <a:spcPts val="0"/>
              </a:spcBef>
              <a:buNone/>
            </a:pPr>
            <a:r>
              <a:rPr i="1" lang="en"/>
              <a:t>createPizza(String)</a:t>
            </a:r>
          </a:p>
          <a:p>
            <a:pPr lvl="0" rtl="0">
              <a:spcBef>
                <a:spcPts val="0"/>
              </a:spcBef>
              <a:buNone/>
            </a:pPr>
            <a:r>
              <a:t/>
            </a:r>
            <a:endParaRPr/>
          </a:p>
        </p:txBody>
      </p:sp>
      <p:cxnSp>
        <p:nvCxnSpPr>
          <p:cNvPr id="623" name="Shape 623"/>
          <p:cNvCxnSpPr>
            <a:endCxn id="608" idx="2"/>
          </p:cNvCxnSpPr>
          <p:nvPr/>
        </p:nvCxnSpPr>
        <p:spPr>
          <a:xfrm flipH="1" rot="10800000">
            <a:off x="7081713" y="3497625"/>
            <a:ext cx="136200" cy="1089900"/>
          </a:xfrm>
          <a:prstGeom prst="straightConnector1">
            <a:avLst/>
          </a:prstGeom>
          <a:noFill/>
          <a:ln cap="flat" cmpd="sng" w="28575">
            <a:solidFill>
              <a:schemeClr val="dk2"/>
            </a:solidFill>
            <a:prstDash val="dot"/>
            <a:round/>
            <a:headEnd len="lg" w="lg" type="none"/>
            <a:tailEnd len="lg" w="lg" type="triangle"/>
          </a:ln>
        </p:spPr>
      </p:cxnSp>
      <p:cxnSp>
        <p:nvCxnSpPr>
          <p:cNvPr id="624" name="Shape 624"/>
          <p:cNvCxnSpPr/>
          <p:nvPr/>
        </p:nvCxnSpPr>
        <p:spPr>
          <a:xfrm>
            <a:off x="3226799" y="2377898"/>
            <a:ext cx="2273999" cy="0"/>
          </a:xfrm>
          <a:prstGeom prst="straightConnector1">
            <a:avLst/>
          </a:prstGeom>
          <a:noFill/>
          <a:ln cap="flat" cmpd="sng" w="19050">
            <a:solidFill>
              <a:schemeClr val="dk2"/>
            </a:solidFill>
            <a:prstDash val="solid"/>
            <a:round/>
            <a:headEnd len="lg" w="lg" type="none"/>
            <a:tailEnd len="lg" w="lg" type="none"/>
          </a:ln>
        </p:spPr>
      </p:cxnSp>
      <p:cxnSp>
        <p:nvCxnSpPr>
          <p:cNvPr id="625" name="Shape 625"/>
          <p:cNvCxnSpPr/>
          <p:nvPr/>
        </p:nvCxnSpPr>
        <p:spPr>
          <a:xfrm>
            <a:off x="457149" y="3921407"/>
            <a:ext cx="2274000" cy="0"/>
          </a:xfrm>
          <a:prstGeom prst="straightConnector1">
            <a:avLst/>
          </a:prstGeom>
          <a:noFill/>
          <a:ln cap="flat" cmpd="sng" w="19050">
            <a:solidFill>
              <a:schemeClr val="dk2"/>
            </a:solidFill>
            <a:prstDash val="solid"/>
            <a:round/>
            <a:headEnd len="lg" w="lg" type="none"/>
            <a:tailEnd len="lg" w="lg" type="none"/>
          </a:ln>
        </p:spPr>
      </p:cxnSp>
      <p:sp>
        <p:nvSpPr>
          <p:cNvPr id="626" name="Shape 626"/>
          <p:cNvSpPr/>
          <p:nvPr/>
        </p:nvSpPr>
        <p:spPr>
          <a:xfrm>
            <a:off x="457154" y="3515399"/>
            <a:ext cx="2274000" cy="95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NewYorkPizzaFactory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27" name="Shape 627"/>
          <p:cNvCxnSpPr/>
          <p:nvPr/>
        </p:nvCxnSpPr>
        <p:spPr>
          <a:xfrm>
            <a:off x="457149" y="3992272"/>
            <a:ext cx="2274000" cy="0"/>
          </a:xfrm>
          <a:prstGeom prst="straightConnector1">
            <a:avLst/>
          </a:prstGeom>
          <a:noFill/>
          <a:ln cap="flat" cmpd="sng" w="19050">
            <a:solidFill>
              <a:schemeClr val="dk2"/>
            </a:solidFill>
            <a:prstDash val="solid"/>
            <a:round/>
            <a:headEnd len="lg" w="lg" type="none"/>
            <a:tailEnd len="lg" w="lg" type="none"/>
          </a:ln>
        </p:spPr>
      </p:cxnSp>
      <p:cxnSp>
        <p:nvCxnSpPr>
          <p:cNvPr id="628" name="Shape 628"/>
          <p:cNvCxnSpPr/>
          <p:nvPr/>
        </p:nvCxnSpPr>
        <p:spPr>
          <a:xfrm>
            <a:off x="2855537" y="3910990"/>
            <a:ext cx="2040000" cy="0"/>
          </a:xfrm>
          <a:prstGeom prst="straightConnector1">
            <a:avLst/>
          </a:prstGeom>
          <a:noFill/>
          <a:ln cap="flat" cmpd="sng" w="19050">
            <a:solidFill>
              <a:schemeClr val="dk2"/>
            </a:solidFill>
            <a:prstDash val="solid"/>
            <a:round/>
            <a:headEnd len="lg" w="lg" type="none"/>
            <a:tailEnd len="lg" w="lg" type="none"/>
          </a:ln>
        </p:spPr>
      </p:cxnSp>
      <p:sp>
        <p:nvSpPr>
          <p:cNvPr id="629" name="Shape 629"/>
          <p:cNvSpPr/>
          <p:nvPr/>
        </p:nvSpPr>
        <p:spPr>
          <a:xfrm>
            <a:off x="2855542" y="3504982"/>
            <a:ext cx="2040000" cy="95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30" name="Shape 630"/>
          <p:cNvCxnSpPr/>
          <p:nvPr/>
        </p:nvCxnSpPr>
        <p:spPr>
          <a:xfrm>
            <a:off x="2855537" y="3981855"/>
            <a:ext cx="2040000" cy="0"/>
          </a:xfrm>
          <a:prstGeom prst="straightConnector1">
            <a:avLst/>
          </a:prstGeom>
          <a:noFill/>
          <a:ln cap="flat" cmpd="sng" w="19050">
            <a:solidFill>
              <a:schemeClr val="dk2"/>
            </a:solidFill>
            <a:prstDash val="solid"/>
            <a:round/>
            <a:headEnd len="lg" w="lg" type="none"/>
            <a:tailEnd len="lg" w="lg" type="none"/>
          </a:ln>
        </p:spPr>
      </p:cxnSp>
      <p:cxnSp>
        <p:nvCxnSpPr>
          <p:cNvPr id="631" name="Shape 631"/>
          <p:cNvCxnSpPr/>
          <p:nvPr/>
        </p:nvCxnSpPr>
        <p:spPr>
          <a:xfrm flipH="1" rot="10800000">
            <a:off x="2185043" y="2882410"/>
            <a:ext cx="1260299" cy="636300"/>
          </a:xfrm>
          <a:prstGeom prst="straightConnector1">
            <a:avLst/>
          </a:prstGeom>
          <a:noFill/>
          <a:ln cap="flat" cmpd="sng" w="28575">
            <a:solidFill>
              <a:schemeClr val="dk2"/>
            </a:solidFill>
            <a:prstDash val="dot"/>
            <a:round/>
            <a:headEnd len="lg" w="lg" type="none"/>
            <a:tailEnd len="lg" w="lg" type="triangle"/>
          </a:ln>
        </p:spPr>
      </p:cxnSp>
      <p:cxnSp>
        <p:nvCxnSpPr>
          <p:cNvPr id="632" name="Shape 632"/>
          <p:cNvCxnSpPr>
            <a:stCxn id="629" idx="0"/>
            <a:endCxn id="622" idx="2"/>
          </p:cNvCxnSpPr>
          <p:nvPr/>
        </p:nvCxnSpPr>
        <p:spPr>
          <a:xfrm flipH="1" rot="10800000">
            <a:off x="3875542" y="2854582"/>
            <a:ext cx="488400" cy="650400"/>
          </a:xfrm>
          <a:prstGeom prst="straightConnector1">
            <a:avLst/>
          </a:prstGeom>
          <a:noFill/>
          <a:ln cap="flat" cmpd="sng" w="28575">
            <a:solidFill>
              <a:schemeClr val="dk2"/>
            </a:solidFill>
            <a:prstDash val="dot"/>
            <a:round/>
            <a:headEnd len="lg" w="lg" type="none"/>
            <a:tailEnd len="lg" w="lg" type="triangle"/>
          </a:ln>
        </p:spPr>
      </p:cxnSp>
      <p:sp>
        <p:nvSpPr>
          <p:cNvPr id="633" name="Shape 6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Definition</a:t>
            </a:r>
          </a:p>
        </p:txBody>
      </p:sp>
      <p:sp>
        <p:nvSpPr>
          <p:cNvPr id="639" name="Shape 639"/>
          <p:cNvSpPr txBox="1"/>
          <p:nvPr>
            <p:ph idx="1" type="body"/>
          </p:nvPr>
        </p:nvSpPr>
        <p:spPr>
          <a:xfrm>
            <a:off x="457175" y="1600200"/>
            <a:ext cx="8229600" cy="1723500"/>
          </a:xfrm>
          <a:prstGeom prst="rect">
            <a:avLst/>
          </a:prstGeom>
        </p:spPr>
        <p:txBody>
          <a:bodyPr anchorCtr="0" anchor="t" bIns="91425" lIns="91425" rIns="91425" tIns="91425">
            <a:noAutofit/>
          </a:bodyPr>
          <a:lstStyle/>
          <a:p>
            <a:pPr lvl="0" rtl="0">
              <a:spcBef>
                <a:spcPts val="0"/>
              </a:spcBef>
              <a:buNone/>
            </a:pPr>
            <a:r>
              <a:rPr lang="en" sz="2800"/>
              <a:t>Defines an interface for creating an object, but lets subclasses decide which object to instantiate. </a:t>
            </a:r>
          </a:p>
          <a:p>
            <a:pPr lvl="0" rtl="0">
              <a:spcBef>
                <a:spcPts val="0"/>
              </a:spcBef>
              <a:buNone/>
            </a:pPr>
            <a:r>
              <a:rPr lang="en" sz="2800"/>
              <a:t>Allows reasoning about </a:t>
            </a:r>
            <a:r>
              <a:rPr b="1" lang="en" sz="2800"/>
              <a:t>creators</a:t>
            </a:r>
            <a:r>
              <a:rPr lang="en" sz="2800"/>
              <a:t> and </a:t>
            </a:r>
            <a:r>
              <a:rPr b="1" lang="en" sz="2800"/>
              <a:t>products</a:t>
            </a:r>
            <a:r>
              <a:rPr lang="en" sz="2800"/>
              <a:t>.</a:t>
            </a:r>
          </a:p>
        </p:txBody>
      </p:sp>
      <p:sp>
        <p:nvSpPr>
          <p:cNvPr id="640" name="Shape 640"/>
          <p:cNvSpPr/>
          <p:nvPr/>
        </p:nvSpPr>
        <p:spPr>
          <a:xfrm>
            <a:off x="1370350" y="3433225"/>
            <a:ext cx="2456399" cy="1029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PizzaFactory</a:t>
            </a:r>
          </a:p>
          <a:p>
            <a:pPr lvl="0" rtl="0">
              <a:spcBef>
                <a:spcPts val="0"/>
              </a:spcBef>
              <a:buNone/>
            </a:pPr>
            <a:r>
              <a:t/>
            </a:r>
            <a:endParaRPr i="1"/>
          </a:p>
          <a:p>
            <a:pPr lvl="0" rtl="0">
              <a:spcBef>
                <a:spcPts val="0"/>
              </a:spcBef>
              <a:buNone/>
            </a:pPr>
            <a:r>
              <a:rPr i="1" lang="en"/>
              <a:t>createPizza(String)</a:t>
            </a:r>
          </a:p>
          <a:p>
            <a:pPr lvl="0" rtl="0">
              <a:spcBef>
                <a:spcPts val="0"/>
              </a:spcBef>
              <a:buNone/>
            </a:pPr>
            <a:r>
              <a:t/>
            </a:r>
            <a:endParaRPr/>
          </a:p>
        </p:txBody>
      </p:sp>
      <p:cxnSp>
        <p:nvCxnSpPr>
          <p:cNvPr id="641" name="Shape 641"/>
          <p:cNvCxnSpPr/>
          <p:nvPr/>
        </p:nvCxnSpPr>
        <p:spPr>
          <a:xfrm>
            <a:off x="1370344" y="3948019"/>
            <a:ext cx="2456399" cy="0"/>
          </a:xfrm>
          <a:prstGeom prst="straightConnector1">
            <a:avLst/>
          </a:prstGeom>
          <a:noFill/>
          <a:ln cap="flat" cmpd="sng" w="19050">
            <a:solidFill>
              <a:schemeClr val="dk2"/>
            </a:solidFill>
            <a:prstDash val="solid"/>
            <a:round/>
            <a:headEnd len="lg" w="lg" type="none"/>
            <a:tailEnd len="lg" w="lg" type="none"/>
          </a:ln>
        </p:spPr>
      </p:cxnSp>
      <p:sp>
        <p:nvSpPr>
          <p:cNvPr id="642" name="Shape 642"/>
          <p:cNvSpPr/>
          <p:nvPr/>
        </p:nvSpPr>
        <p:spPr>
          <a:xfrm>
            <a:off x="774054" y="5229375"/>
            <a:ext cx="2136600" cy="102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NewYorkPizzaFactory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43" name="Shape 643"/>
          <p:cNvCxnSpPr/>
          <p:nvPr/>
        </p:nvCxnSpPr>
        <p:spPr>
          <a:xfrm>
            <a:off x="774049" y="5744169"/>
            <a:ext cx="2136600" cy="0"/>
          </a:xfrm>
          <a:prstGeom prst="straightConnector1">
            <a:avLst/>
          </a:prstGeom>
          <a:noFill/>
          <a:ln cap="flat" cmpd="sng" w="19050">
            <a:solidFill>
              <a:schemeClr val="dk2"/>
            </a:solidFill>
            <a:prstDash val="solid"/>
            <a:round/>
            <a:headEnd len="lg" w="lg" type="none"/>
            <a:tailEnd len="lg" w="lg" type="none"/>
          </a:ln>
        </p:spPr>
      </p:cxnSp>
      <p:sp>
        <p:nvSpPr>
          <p:cNvPr id="644" name="Shape 644"/>
          <p:cNvSpPr/>
          <p:nvPr/>
        </p:nvSpPr>
        <p:spPr>
          <a:xfrm>
            <a:off x="2999517" y="5229392"/>
            <a:ext cx="2203200" cy="102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45" name="Shape 645"/>
          <p:cNvCxnSpPr/>
          <p:nvPr/>
        </p:nvCxnSpPr>
        <p:spPr>
          <a:xfrm>
            <a:off x="2999512" y="5744186"/>
            <a:ext cx="2203200" cy="0"/>
          </a:xfrm>
          <a:prstGeom prst="straightConnector1">
            <a:avLst/>
          </a:prstGeom>
          <a:noFill/>
          <a:ln cap="flat" cmpd="sng" w="19050">
            <a:solidFill>
              <a:schemeClr val="dk2"/>
            </a:solidFill>
            <a:prstDash val="solid"/>
            <a:round/>
            <a:headEnd len="lg" w="lg" type="none"/>
            <a:tailEnd len="lg" w="lg" type="none"/>
          </a:ln>
        </p:spPr>
      </p:cxnSp>
      <p:cxnSp>
        <p:nvCxnSpPr>
          <p:cNvPr id="646" name="Shape 646"/>
          <p:cNvCxnSpPr>
            <a:endCxn id="640" idx="2"/>
          </p:cNvCxnSpPr>
          <p:nvPr/>
        </p:nvCxnSpPr>
        <p:spPr>
          <a:xfrm flipH="1" rot="10800000">
            <a:off x="1918149" y="4462824"/>
            <a:ext cx="680400" cy="732900"/>
          </a:xfrm>
          <a:prstGeom prst="straightConnector1">
            <a:avLst/>
          </a:prstGeom>
          <a:noFill/>
          <a:ln cap="flat" cmpd="sng" w="28575">
            <a:solidFill>
              <a:schemeClr val="dk2"/>
            </a:solidFill>
            <a:prstDash val="dot"/>
            <a:round/>
            <a:headEnd len="lg" w="lg" type="none"/>
            <a:tailEnd len="lg" w="lg" type="triangle"/>
          </a:ln>
        </p:spPr>
      </p:cxnSp>
      <p:cxnSp>
        <p:nvCxnSpPr>
          <p:cNvPr id="647" name="Shape 647"/>
          <p:cNvCxnSpPr>
            <a:stCxn id="644" idx="0"/>
            <a:endCxn id="640" idx="2"/>
          </p:cNvCxnSpPr>
          <p:nvPr/>
        </p:nvCxnSpPr>
        <p:spPr>
          <a:xfrm rot="10800000">
            <a:off x="2598417" y="4462892"/>
            <a:ext cx="1502700" cy="766500"/>
          </a:xfrm>
          <a:prstGeom prst="straightConnector1">
            <a:avLst/>
          </a:prstGeom>
          <a:noFill/>
          <a:ln cap="flat" cmpd="sng" w="28575">
            <a:solidFill>
              <a:schemeClr val="dk2"/>
            </a:solidFill>
            <a:prstDash val="dot"/>
            <a:round/>
            <a:headEnd len="lg" w="lg" type="none"/>
            <a:tailEnd len="lg" w="lg" type="triangle"/>
          </a:ln>
        </p:spPr>
      </p:cxnSp>
      <p:sp>
        <p:nvSpPr>
          <p:cNvPr id="648" name="Shape 648"/>
          <p:cNvSpPr/>
          <p:nvPr/>
        </p:nvSpPr>
        <p:spPr>
          <a:xfrm>
            <a:off x="4375500" y="3250675"/>
            <a:ext cx="2456399" cy="1723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a:t>
            </a:r>
          </a:p>
          <a:p>
            <a:pPr lvl="0" rtl="0">
              <a:spcBef>
                <a:spcPts val="0"/>
              </a:spcBef>
              <a:buNone/>
            </a:pPr>
            <a:r>
              <a:t/>
            </a:r>
            <a:endParaRPr i="1"/>
          </a:p>
          <a:p>
            <a:pPr lvl="0" rtl="0">
              <a:spcBef>
                <a:spcPts val="0"/>
              </a:spcBef>
              <a:buNone/>
            </a:pPr>
            <a:r>
              <a:rPr i="1" lang="en"/>
              <a:t>prepare()</a:t>
            </a:r>
          </a:p>
          <a:p>
            <a:pPr lvl="0" rtl="0">
              <a:spcBef>
                <a:spcPts val="0"/>
              </a:spcBef>
              <a:buNone/>
            </a:pPr>
            <a:r>
              <a:rPr i="1" lang="en"/>
              <a:t>bake()</a:t>
            </a:r>
          </a:p>
          <a:p>
            <a:pPr lvl="0" rtl="0">
              <a:spcBef>
                <a:spcPts val="0"/>
              </a:spcBef>
              <a:buNone/>
            </a:pPr>
            <a:r>
              <a:rPr i="1" lang="en"/>
              <a:t>cut()</a:t>
            </a:r>
          </a:p>
          <a:p>
            <a:pPr lvl="0" rtl="0">
              <a:spcBef>
                <a:spcPts val="0"/>
              </a:spcBef>
              <a:buNone/>
            </a:pPr>
            <a:r>
              <a:rPr i="1" lang="en"/>
              <a:t>box()</a:t>
            </a:r>
          </a:p>
          <a:p>
            <a:pPr lvl="0" rtl="0">
              <a:spcBef>
                <a:spcPts val="0"/>
              </a:spcBef>
              <a:buNone/>
            </a:pPr>
            <a:r>
              <a:t/>
            </a:r>
            <a:endParaRPr/>
          </a:p>
        </p:txBody>
      </p:sp>
      <p:cxnSp>
        <p:nvCxnSpPr>
          <p:cNvPr id="649" name="Shape 649"/>
          <p:cNvCxnSpPr/>
          <p:nvPr/>
        </p:nvCxnSpPr>
        <p:spPr>
          <a:xfrm>
            <a:off x="4375494" y="3688969"/>
            <a:ext cx="2456399" cy="0"/>
          </a:xfrm>
          <a:prstGeom prst="straightConnector1">
            <a:avLst/>
          </a:prstGeom>
          <a:noFill/>
          <a:ln cap="flat" cmpd="sng" w="19050">
            <a:solidFill>
              <a:schemeClr val="dk2"/>
            </a:solidFill>
            <a:prstDash val="solid"/>
            <a:round/>
            <a:headEnd len="lg" w="lg" type="none"/>
            <a:tailEnd len="lg" w="lg" type="none"/>
          </a:ln>
        </p:spPr>
      </p:cxnSp>
      <p:sp>
        <p:nvSpPr>
          <p:cNvPr id="650" name="Shape 650"/>
          <p:cNvSpPr/>
          <p:nvPr/>
        </p:nvSpPr>
        <p:spPr>
          <a:xfrm>
            <a:off x="6974275" y="4128449"/>
            <a:ext cx="15270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NYVeggiePizza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51" name="Shape 651"/>
          <p:cNvCxnSpPr/>
          <p:nvPr/>
        </p:nvCxnSpPr>
        <p:spPr>
          <a:xfrm>
            <a:off x="6974262" y="4450051"/>
            <a:ext cx="1527000" cy="0"/>
          </a:xfrm>
          <a:prstGeom prst="straightConnector1">
            <a:avLst/>
          </a:prstGeom>
          <a:noFill/>
          <a:ln cap="flat" cmpd="sng" w="19050">
            <a:solidFill>
              <a:schemeClr val="dk2"/>
            </a:solidFill>
            <a:prstDash val="solid"/>
            <a:round/>
            <a:headEnd len="lg" w="lg" type="none"/>
            <a:tailEnd len="lg" w="lg" type="none"/>
          </a:ln>
        </p:spPr>
      </p:cxnSp>
      <p:cxnSp>
        <p:nvCxnSpPr>
          <p:cNvPr id="652" name="Shape 652"/>
          <p:cNvCxnSpPr>
            <a:stCxn id="650" idx="0"/>
          </p:cNvCxnSpPr>
          <p:nvPr/>
        </p:nvCxnSpPr>
        <p:spPr>
          <a:xfrm rot="10800000">
            <a:off x="6857875" y="3777449"/>
            <a:ext cx="879900" cy="351000"/>
          </a:xfrm>
          <a:prstGeom prst="straightConnector1">
            <a:avLst/>
          </a:prstGeom>
          <a:noFill/>
          <a:ln cap="flat" cmpd="sng" w="28575">
            <a:solidFill>
              <a:schemeClr val="dk2"/>
            </a:solidFill>
            <a:prstDash val="dot"/>
            <a:round/>
            <a:headEnd len="lg" w="lg" type="none"/>
            <a:tailEnd len="lg" w="lg" type="triangle"/>
          </a:ln>
        </p:spPr>
      </p:cxnSp>
      <p:sp>
        <p:nvSpPr>
          <p:cNvPr id="653" name="Shape 653"/>
          <p:cNvSpPr/>
          <p:nvPr/>
        </p:nvSpPr>
        <p:spPr>
          <a:xfrm>
            <a:off x="6560832" y="4691628"/>
            <a:ext cx="20133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54" name="Shape 654"/>
          <p:cNvCxnSpPr/>
          <p:nvPr/>
        </p:nvCxnSpPr>
        <p:spPr>
          <a:xfrm>
            <a:off x="6560816" y="5013227"/>
            <a:ext cx="2013300" cy="0"/>
          </a:xfrm>
          <a:prstGeom prst="straightConnector1">
            <a:avLst/>
          </a:prstGeom>
          <a:noFill/>
          <a:ln cap="flat" cmpd="sng" w="19050">
            <a:solidFill>
              <a:schemeClr val="dk2"/>
            </a:solidFill>
            <a:prstDash val="solid"/>
            <a:round/>
            <a:headEnd len="lg" w="lg" type="none"/>
            <a:tailEnd len="lg" w="lg" type="none"/>
          </a:ln>
        </p:spPr>
      </p:cxnSp>
      <p:cxnSp>
        <p:nvCxnSpPr>
          <p:cNvPr id="655" name="Shape 655"/>
          <p:cNvCxnSpPr>
            <a:endCxn id="648" idx="2"/>
          </p:cNvCxnSpPr>
          <p:nvPr/>
        </p:nvCxnSpPr>
        <p:spPr>
          <a:xfrm rot="10800000">
            <a:off x="5603699" y="4974175"/>
            <a:ext cx="1072500" cy="417900"/>
          </a:xfrm>
          <a:prstGeom prst="straightConnector1">
            <a:avLst/>
          </a:prstGeom>
          <a:noFill/>
          <a:ln cap="flat" cmpd="sng" w="28575">
            <a:solidFill>
              <a:schemeClr val="dk2"/>
            </a:solidFill>
            <a:prstDash val="dot"/>
            <a:round/>
            <a:headEnd len="lg" w="lg" type="none"/>
            <a:tailEnd len="lg" w="lg" type="triangle"/>
          </a:ln>
        </p:spPr>
      </p:cxnSp>
      <p:sp>
        <p:nvSpPr>
          <p:cNvPr id="656" name="Shape 6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In Practice</a:t>
            </a:r>
          </a:p>
        </p:txBody>
      </p:sp>
      <p:sp>
        <p:nvSpPr>
          <p:cNvPr id="662" name="Shape 662"/>
          <p:cNvSpPr/>
          <p:nvPr/>
        </p:nvSpPr>
        <p:spPr>
          <a:xfrm>
            <a:off x="457200" y="1615999"/>
            <a:ext cx="2456400" cy="42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p:txBody>
      </p:sp>
      <p:sp>
        <p:nvSpPr>
          <p:cNvPr id="663" name="Shape 663"/>
          <p:cNvSpPr/>
          <p:nvPr/>
        </p:nvSpPr>
        <p:spPr>
          <a:xfrm>
            <a:off x="4033103" y="1866925"/>
            <a:ext cx="1652400" cy="1075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ProductA</a:t>
            </a:r>
          </a:p>
          <a:p>
            <a:pPr lvl="0" rtl="0">
              <a:spcBef>
                <a:spcPts val="0"/>
              </a:spcBef>
              <a:buNone/>
            </a:pPr>
            <a:r>
              <a:t/>
            </a:r>
            <a:endParaRPr i="1"/>
          </a:p>
          <a:p>
            <a:pPr lvl="0" rtl="0">
              <a:spcBef>
                <a:spcPts val="0"/>
              </a:spcBef>
              <a:buNone/>
            </a:pPr>
            <a:r>
              <a:rPr i="1" lang="en"/>
              <a:t>// methods</a:t>
            </a:r>
          </a:p>
        </p:txBody>
      </p:sp>
      <p:cxnSp>
        <p:nvCxnSpPr>
          <p:cNvPr id="664" name="Shape 664"/>
          <p:cNvCxnSpPr/>
          <p:nvPr/>
        </p:nvCxnSpPr>
        <p:spPr>
          <a:xfrm>
            <a:off x="4033099" y="2404507"/>
            <a:ext cx="1652400" cy="0"/>
          </a:xfrm>
          <a:prstGeom prst="straightConnector1">
            <a:avLst/>
          </a:prstGeom>
          <a:noFill/>
          <a:ln cap="flat" cmpd="sng" w="19050">
            <a:solidFill>
              <a:schemeClr val="dk2"/>
            </a:solidFill>
            <a:prstDash val="solid"/>
            <a:round/>
            <a:headEnd len="lg" w="lg" type="none"/>
            <a:tailEnd len="lg" w="lg" type="none"/>
          </a:ln>
        </p:spPr>
      </p:cxnSp>
      <p:sp>
        <p:nvSpPr>
          <p:cNvPr id="665" name="Shape 665"/>
          <p:cNvSpPr/>
          <p:nvPr/>
        </p:nvSpPr>
        <p:spPr>
          <a:xfrm>
            <a:off x="457208" y="4392330"/>
            <a:ext cx="1907400" cy="1282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Factory</a:t>
            </a:r>
          </a:p>
          <a:p>
            <a:pPr lvl="0" rtl="0">
              <a:spcBef>
                <a:spcPts val="0"/>
              </a:spcBef>
              <a:buNone/>
            </a:pPr>
            <a:r>
              <a:t/>
            </a:r>
            <a:endParaRPr i="1"/>
          </a:p>
          <a:p>
            <a:pPr lvl="0" rtl="0">
              <a:spcBef>
                <a:spcPts val="0"/>
              </a:spcBef>
              <a:buNone/>
            </a:pPr>
            <a:r>
              <a:rPr i="1" lang="en"/>
              <a:t>createProductA()</a:t>
            </a:r>
          </a:p>
          <a:p>
            <a:pPr lvl="0" rtl="0">
              <a:spcBef>
                <a:spcPts val="0"/>
              </a:spcBef>
              <a:buNone/>
            </a:pPr>
            <a:r>
              <a:rPr i="1" lang="en"/>
              <a:t>createProductB()</a:t>
            </a:r>
          </a:p>
          <a:p>
            <a:pPr lvl="0" rtl="0">
              <a:spcBef>
                <a:spcPts val="0"/>
              </a:spcBef>
              <a:buNone/>
            </a:pPr>
            <a:r>
              <a:t/>
            </a:r>
            <a:endParaRPr/>
          </a:p>
        </p:txBody>
      </p:sp>
      <p:cxnSp>
        <p:nvCxnSpPr>
          <p:cNvPr id="666" name="Shape 666"/>
          <p:cNvCxnSpPr/>
          <p:nvPr/>
        </p:nvCxnSpPr>
        <p:spPr>
          <a:xfrm>
            <a:off x="457204" y="4907119"/>
            <a:ext cx="1907400" cy="0"/>
          </a:xfrm>
          <a:prstGeom prst="straightConnector1">
            <a:avLst/>
          </a:prstGeom>
          <a:noFill/>
          <a:ln cap="flat" cmpd="sng" w="19050">
            <a:solidFill>
              <a:schemeClr val="dk2"/>
            </a:solidFill>
            <a:prstDash val="solid"/>
            <a:round/>
            <a:headEnd len="lg" w="lg" type="none"/>
            <a:tailEnd len="lg" w="lg" type="none"/>
          </a:ln>
        </p:spPr>
      </p:cxnSp>
      <p:cxnSp>
        <p:nvCxnSpPr>
          <p:cNvPr id="667" name="Shape 667"/>
          <p:cNvCxnSpPr/>
          <p:nvPr/>
        </p:nvCxnSpPr>
        <p:spPr>
          <a:xfrm>
            <a:off x="2990693" y="4392319"/>
            <a:ext cx="1782900" cy="0"/>
          </a:xfrm>
          <a:prstGeom prst="straightConnector1">
            <a:avLst/>
          </a:prstGeom>
          <a:noFill/>
          <a:ln cap="flat" cmpd="sng" w="19050">
            <a:solidFill>
              <a:schemeClr val="dk2"/>
            </a:solidFill>
            <a:prstDash val="solid"/>
            <a:round/>
            <a:headEnd len="lg" w="lg" type="none"/>
            <a:tailEnd len="lg" w="lg" type="none"/>
          </a:ln>
        </p:spPr>
      </p:cxnSp>
      <p:sp>
        <p:nvSpPr>
          <p:cNvPr id="668" name="Shape 668"/>
          <p:cNvSpPr/>
          <p:nvPr/>
        </p:nvSpPr>
        <p:spPr>
          <a:xfrm>
            <a:off x="2990700" y="3962273"/>
            <a:ext cx="1782900" cy="1075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ConcreteFactory1</a:t>
            </a:r>
          </a:p>
          <a:p>
            <a:pPr lvl="0" rtl="0">
              <a:spcBef>
                <a:spcPts val="0"/>
              </a:spcBef>
              <a:buNone/>
            </a:pPr>
            <a:r>
              <a:t/>
            </a:r>
            <a:endParaRPr/>
          </a:p>
          <a:p>
            <a:pPr lvl="0" rtl="0">
              <a:spcBef>
                <a:spcPts val="0"/>
              </a:spcBef>
              <a:buNone/>
            </a:pPr>
            <a:r>
              <a:rPr lang="en"/>
              <a:t>createProductA()</a:t>
            </a:r>
          </a:p>
          <a:p>
            <a:pPr lvl="0" rtl="0">
              <a:spcBef>
                <a:spcPts val="0"/>
              </a:spcBef>
              <a:buNone/>
            </a:pPr>
            <a:r>
              <a:rPr lang="en"/>
              <a:t>createProductB()</a:t>
            </a:r>
          </a:p>
          <a:p>
            <a:pPr lvl="0" rtl="0">
              <a:spcBef>
                <a:spcPts val="0"/>
              </a:spcBef>
              <a:buNone/>
            </a:pPr>
            <a:r>
              <a:t/>
            </a:r>
            <a:endParaRPr/>
          </a:p>
        </p:txBody>
      </p:sp>
      <p:cxnSp>
        <p:nvCxnSpPr>
          <p:cNvPr id="669" name="Shape 669"/>
          <p:cNvCxnSpPr/>
          <p:nvPr/>
        </p:nvCxnSpPr>
        <p:spPr>
          <a:xfrm>
            <a:off x="2990693" y="4392320"/>
            <a:ext cx="1782900" cy="0"/>
          </a:xfrm>
          <a:prstGeom prst="straightConnector1">
            <a:avLst/>
          </a:prstGeom>
          <a:noFill/>
          <a:ln cap="flat" cmpd="sng" w="19050">
            <a:solidFill>
              <a:schemeClr val="dk2"/>
            </a:solidFill>
            <a:prstDash val="solid"/>
            <a:round/>
            <a:headEnd len="lg" w="lg" type="none"/>
            <a:tailEnd len="lg" w="lg" type="none"/>
          </a:ln>
        </p:spPr>
      </p:cxnSp>
      <p:cxnSp>
        <p:nvCxnSpPr>
          <p:cNvPr id="670" name="Shape 670"/>
          <p:cNvCxnSpPr/>
          <p:nvPr/>
        </p:nvCxnSpPr>
        <p:spPr>
          <a:xfrm>
            <a:off x="2990711" y="5683077"/>
            <a:ext cx="1904700" cy="0"/>
          </a:xfrm>
          <a:prstGeom prst="straightConnector1">
            <a:avLst/>
          </a:prstGeom>
          <a:noFill/>
          <a:ln cap="flat" cmpd="sng" w="19050">
            <a:solidFill>
              <a:schemeClr val="dk2"/>
            </a:solidFill>
            <a:prstDash val="solid"/>
            <a:round/>
            <a:headEnd len="lg" w="lg" type="none"/>
            <a:tailEnd len="lg" w="lg" type="none"/>
          </a:ln>
        </p:spPr>
      </p:cxnSp>
      <p:sp>
        <p:nvSpPr>
          <p:cNvPr id="671" name="Shape 671"/>
          <p:cNvSpPr/>
          <p:nvPr/>
        </p:nvSpPr>
        <p:spPr>
          <a:xfrm>
            <a:off x="2929812" y="5097649"/>
            <a:ext cx="1904700" cy="1075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ConcreteFactory2</a:t>
            </a:r>
          </a:p>
          <a:p>
            <a:pPr lvl="0" rtl="0">
              <a:spcBef>
                <a:spcPts val="0"/>
              </a:spcBef>
              <a:buNone/>
            </a:pPr>
            <a:r>
              <a:t/>
            </a:r>
            <a:endParaRPr/>
          </a:p>
          <a:p>
            <a:pPr lvl="0" rtl="0">
              <a:spcBef>
                <a:spcPts val="0"/>
              </a:spcBef>
              <a:buNone/>
            </a:pPr>
            <a:r>
              <a:rPr lang="en"/>
              <a:t>createProductA()</a:t>
            </a:r>
          </a:p>
          <a:p>
            <a:pPr lvl="0" rtl="0">
              <a:spcBef>
                <a:spcPts val="0"/>
              </a:spcBef>
              <a:buNone/>
            </a:pPr>
            <a:r>
              <a:rPr lang="en"/>
              <a:t>createProductB()</a:t>
            </a:r>
          </a:p>
          <a:p>
            <a:pPr lvl="0" rtl="0">
              <a:spcBef>
                <a:spcPts val="0"/>
              </a:spcBef>
              <a:buNone/>
            </a:pPr>
            <a:r>
              <a:t/>
            </a:r>
            <a:endParaRPr/>
          </a:p>
        </p:txBody>
      </p:sp>
      <p:cxnSp>
        <p:nvCxnSpPr>
          <p:cNvPr id="672" name="Shape 672"/>
          <p:cNvCxnSpPr/>
          <p:nvPr/>
        </p:nvCxnSpPr>
        <p:spPr>
          <a:xfrm>
            <a:off x="2929799" y="5412054"/>
            <a:ext cx="1904700" cy="0"/>
          </a:xfrm>
          <a:prstGeom prst="straightConnector1">
            <a:avLst/>
          </a:prstGeom>
          <a:noFill/>
          <a:ln cap="flat" cmpd="sng" w="19050">
            <a:solidFill>
              <a:schemeClr val="dk2"/>
            </a:solidFill>
            <a:prstDash val="solid"/>
            <a:round/>
            <a:headEnd len="lg" w="lg" type="none"/>
            <a:tailEnd len="lg" w="lg" type="none"/>
          </a:ln>
        </p:spPr>
      </p:cxnSp>
      <p:cxnSp>
        <p:nvCxnSpPr>
          <p:cNvPr id="673" name="Shape 673"/>
          <p:cNvCxnSpPr>
            <a:stCxn id="668" idx="1"/>
            <a:endCxn id="665" idx="3"/>
          </p:cNvCxnSpPr>
          <p:nvPr/>
        </p:nvCxnSpPr>
        <p:spPr>
          <a:xfrm flipH="1">
            <a:off x="2364600" y="4499873"/>
            <a:ext cx="626100" cy="533700"/>
          </a:xfrm>
          <a:prstGeom prst="straightConnector1">
            <a:avLst/>
          </a:prstGeom>
          <a:noFill/>
          <a:ln cap="flat" cmpd="sng" w="28575">
            <a:solidFill>
              <a:schemeClr val="dk2"/>
            </a:solidFill>
            <a:prstDash val="dot"/>
            <a:round/>
            <a:headEnd len="lg" w="lg" type="none"/>
            <a:tailEnd len="lg" w="lg" type="triangle"/>
          </a:ln>
        </p:spPr>
      </p:cxnSp>
      <p:sp>
        <p:nvSpPr>
          <p:cNvPr id="674" name="Shape 674"/>
          <p:cNvSpPr/>
          <p:nvPr/>
        </p:nvSpPr>
        <p:spPr>
          <a:xfrm>
            <a:off x="5874350" y="1657350"/>
            <a:ext cx="2456400" cy="1075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ProductB</a:t>
            </a:r>
          </a:p>
          <a:p>
            <a:pPr lvl="0" rtl="0">
              <a:spcBef>
                <a:spcPts val="0"/>
              </a:spcBef>
              <a:buNone/>
            </a:pPr>
            <a:r>
              <a:t/>
            </a:r>
            <a:endParaRPr i="1"/>
          </a:p>
          <a:p>
            <a:pPr lvl="0" rtl="0">
              <a:spcBef>
                <a:spcPts val="0"/>
              </a:spcBef>
              <a:buNone/>
            </a:pPr>
            <a:r>
              <a:rPr i="1" lang="en"/>
              <a:t>// methods</a:t>
            </a:r>
          </a:p>
        </p:txBody>
      </p:sp>
      <p:cxnSp>
        <p:nvCxnSpPr>
          <p:cNvPr id="675" name="Shape 675"/>
          <p:cNvCxnSpPr/>
          <p:nvPr/>
        </p:nvCxnSpPr>
        <p:spPr>
          <a:xfrm>
            <a:off x="5874344" y="2194944"/>
            <a:ext cx="2456400" cy="0"/>
          </a:xfrm>
          <a:prstGeom prst="straightConnector1">
            <a:avLst/>
          </a:prstGeom>
          <a:noFill/>
          <a:ln cap="flat" cmpd="sng" w="19050">
            <a:solidFill>
              <a:schemeClr val="dk2"/>
            </a:solidFill>
            <a:prstDash val="solid"/>
            <a:round/>
            <a:headEnd len="lg" w="lg" type="none"/>
            <a:tailEnd len="lg" w="lg" type="none"/>
          </a:ln>
        </p:spPr>
      </p:cxnSp>
      <p:sp>
        <p:nvSpPr>
          <p:cNvPr id="676" name="Shape 676"/>
          <p:cNvSpPr/>
          <p:nvPr/>
        </p:nvSpPr>
        <p:spPr>
          <a:xfrm>
            <a:off x="4271550" y="3349750"/>
            <a:ext cx="14139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a:t>
            </a:r>
          </a:p>
          <a:p>
            <a:pPr lvl="0" rtl="0" algn="ctr">
              <a:spcBef>
                <a:spcPts val="0"/>
              </a:spcBef>
              <a:buNone/>
            </a:pPr>
            <a:r>
              <a:rPr b="1" lang="en"/>
              <a:t>ProductA1</a:t>
            </a:r>
          </a:p>
        </p:txBody>
      </p:sp>
      <p:sp>
        <p:nvSpPr>
          <p:cNvPr id="677" name="Shape 677"/>
          <p:cNvSpPr/>
          <p:nvPr/>
        </p:nvSpPr>
        <p:spPr>
          <a:xfrm>
            <a:off x="6416885" y="4550112"/>
            <a:ext cx="15054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a:t>
            </a:r>
          </a:p>
          <a:p>
            <a:pPr lvl="0" rtl="0" algn="ctr">
              <a:spcBef>
                <a:spcPts val="0"/>
              </a:spcBef>
              <a:buNone/>
            </a:pPr>
            <a:r>
              <a:rPr b="1" lang="en"/>
              <a:t>ProductB1</a:t>
            </a:r>
          </a:p>
        </p:txBody>
      </p:sp>
      <p:sp>
        <p:nvSpPr>
          <p:cNvPr id="678" name="Shape 678"/>
          <p:cNvSpPr/>
          <p:nvPr/>
        </p:nvSpPr>
        <p:spPr>
          <a:xfrm>
            <a:off x="6757550" y="5092675"/>
            <a:ext cx="15732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a:t>
            </a:r>
          </a:p>
          <a:p>
            <a:pPr lvl="0" rtl="0" algn="ctr">
              <a:spcBef>
                <a:spcPts val="0"/>
              </a:spcBef>
              <a:buNone/>
            </a:pPr>
            <a:r>
              <a:rPr b="1" lang="en"/>
              <a:t>ProductB2</a:t>
            </a:r>
          </a:p>
        </p:txBody>
      </p:sp>
      <p:cxnSp>
        <p:nvCxnSpPr>
          <p:cNvPr id="679" name="Shape 679"/>
          <p:cNvCxnSpPr>
            <a:stCxn id="676" idx="0"/>
            <a:endCxn id="663" idx="2"/>
          </p:cNvCxnSpPr>
          <p:nvPr/>
        </p:nvCxnSpPr>
        <p:spPr>
          <a:xfrm rot="10800000">
            <a:off x="4859400" y="2942050"/>
            <a:ext cx="119100" cy="407700"/>
          </a:xfrm>
          <a:prstGeom prst="straightConnector1">
            <a:avLst/>
          </a:prstGeom>
          <a:noFill/>
          <a:ln cap="flat" cmpd="sng" w="28575">
            <a:solidFill>
              <a:schemeClr val="dk2"/>
            </a:solidFill>
            <a:prstDash val="dot"/>
            <a:round/>
            <a:headEnd len="lg" w="lg" type="none"/>
            <a:tailEnd len="lg" w="lg" type="triangle"/>
          </a:ln>
        </p:spPr>
      </p:cxnSp>
      <p:cxnSp>
        <p:nvCxnSpPr>
          <p:cNvPr id="680" name="Shape 680"/>
          <p:cNvCxnSpPr>
            <a:stCxn id="681" idx="0"/>
          </p:cNvCxnSpPr>
          <p:nvPr/>
        </p:nvCxnSpPr>
        <p:spPr>
          <a:xfrm rot="10800000">
            <a:off x="5619650" y="2956712"/>
            <a:ext cx="654900" cy="968100"/>
          </a:xfrm>
          <a:prstGeom prst="straightConnector1">
            <a:avLst/>
          </a:prstGeom>
          <a:noFill/>
          <a:ln cap="flat" cmpd="sng" w="28575">
            <a:solidFill>
              <a:schemeClr val="dk2"/>
            </a:solidFill>
            <a:prstDash val="dot"/>
            <a:round/>
            <a:headEnd len="lg" w="lg" type="none"/>
            <a:tailEnd len="lg" w="lg" type="triangle"/>
          </a:ln>
        </p:spPr>
      </p:cxnSp>
      <p:cxnSp>
        <p:nvCxnSpPr>
          <p:cNvPr id="682" name="Shape 682"/>
          <p:cNvCxnSpPr>
            <a:stCxn id="677" idx="0"/>
            <a:endCxn id="674" idx="2"/>
          </p:cNvCxnSpPr>
          <p:nvPr/>
        </p:nvCxnSpPr>
        <p:spPr>
          <a:xfrm rot="10800000">
            <a:off x="7102685" y="2732412"/>
            <a:ext cx="66900" cy="1817700"/>
          </a:xfrm>
          <a:prstGeom prst="straightConnector1">
            <a:avLst/>
          </a:prstGeom>
          <a:noFill/>
          <a:ln cap="flat" cmpd="sng" w="28575">
            <a:solidFill>
              <a:schemeClr val="dk2"/>
            </a:solidFill>
            <a:prstDash val="dot"/>
            <a:round/>
            <a:headEnd len="lg" w="lg" type="none"/>
            <a:tailEnd len="lg" w="lg" type="triangle"/>
          </a:ln>
        </p:spPr>
      </p:cxnSp>
      <p:cxnSp>
        <p:nvCxnSpPr>
          <p:cNvPr id="683" name="Shape 683"/>
          <p:cNvCxnSpPr>
            <a:stCxn id="678" idx="3"/>
          </p:cNvCxnSpPr>
          <p:nvPr/>
        </p:nvCxnSpPr>
        <p:spPr>
          <a:xfrm rot="10800000">
            <a:off x="7972550" y="2740075"/>
            <a:ext cx="358200" cy="2569200"/>
          </a:xfrm>
          <a:prstGeom prst="straightConnector1">
            <a:avLst/>
          </a:prstGeom>
          <a:noFill/>
          <a:ln cap="flat" cmpd="sng" w="28575">
            <a:solidFill>
              <a:schemeClr val="dk2"/>
            </a:solidFill>
            <a:prstDash val="dot"/>
            <a:round/>
            <a:headEnd len="lg" w="lg" type="none"/>
            <a:tailEnd len="lg" w="lg" type="triangle"/>
          </a:ln>
        </p:spPr>
      </p:cxnSp>
      <p:cxnSp>
        <p:nvCxnSpPr>
          <p:cNvPr id="684" name="Shape 684"/>
          <p:cNvCxnSpPr>
            <a:stCxn id="662" idx="2"/>
            <a:endCxn id="665" idx="0"/>
          </p:cNvCxnSpPr>
          <p:nvPr/>
        </p:nvCxnSpPr>
        <p:spPr>
          <a:xfrm flipH="1">
            <a:off x="1410900" y="2040199"/>
            <a:ext cx="274500" cy="2352000"/>
          </a:xfrm>
          <a:prstGeom prst="straightConnector1">
            <a:avLst/>
          </a:prstGeom>
          <a:noFill/>
          <a:ln cap="flat" cmpd="sng" w="28575">
            <a:solidFill>
              <a:schemeClr val="dk2"/>
            </a:solidFill>
            <a:prstDash val="solid"/>
            <a:round/>
            <a:headEnd len="lg" w="lg" type="none"/>
            <a:tailEnd len="lg" w="lg" type="none"/>
          </a:ln>
        </p:spPr>
      </p:cxnSp>
      <p:cxnSp>
        <p:nvCxnSpPr>
          <p:cNvPr id="685" name="Shape 685"/>
          <p:cNvCxnSpPr>
            <a:stCxn id="662" idx="3"/>
            <a:endCxn id="663" idx="1"/>
          </p:cNvCxnSpPr>
          <p:nvPr/>
        </p:nvCxnSpPr>
        <p:spPr>
          <a:xfrm>
            <a:off x="2913600" y="1828099"/>
            <a:ext cx="1119600" cy="576300"/>
          </a:xfrm>
          <a:prstGeom prst="straightConnector1">
            <a:avLst/>
          </a:prstGeom>
          <a:noFill/>
          <a:ln cap="flat" cmpd="sng" w="28575">
            <a:solidFill>
              <a:schemeClr val="dk2"/>
            </a:solidFill>
            <a:prstDash val="solid"/>
            <a:round/>
            <a:headEnd len="lg" w="lg" type="none"/>
            <a:tailEnd len="lg" w="lg" type="none"/>
          </a:ln>
        </p:spPr>
      </p:cxnSp>
      <p:cxnSp>
        <p:nvCxnSpPr>
          <p:cNvPr id="686" name="Shape 686"/>
          <p:cNvCxnSpPr>
            <a:stCxn id="662" idx="3"/>
          </p:cNvCxnSpPr>
          <p:nvPr/>
        </p:nvCxnSpPr>
        <p:spPr>
          <a:xfrm flipH="1" rot="10800000">
            <a:off x="2913600" y="1749199"/>
            <a:ext cx="2984700" cy="78900"/>
          </a:xfrm>
          <a:prstGeom prst="straightConnector1">
            <a:avLst/>
          </a:prstGeom>
          <a:noFill/>
          <a:ln cap="flat" cmpd="sng" w="28575">
            <a:solidFill>
              <a:schemeClr val="dk2"/>
            </a:solidFill>
            <a:prstDash val="solid"/>
            <a:round/>
            <a:headEnd len="lg" w="lg" type="none"/>
            <a:tailEnd len="lg" w="lg" type="none"/>
          </a:ln>
        </p:spPr>
      </p:cxnSp>
      <p:sp>
        <p:nvSpPr>
          <p:cNvPr id="681" name="Shape 681"/>
          <p:cNvSpPr/>
          <p:nvPr/>
        </p:nvSpPr>
        <p:spPr>
          <a:xfrm>
            <a:off x="5521850" y="3924812"/>
            <a:ext cx="15054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a:t>
            </a:r>
          </a:p>
          <a:p>
            <a:pPr lvl="0" rtl="0" algn="ctr">
              <a:spcBef>
                <a:spcPts val="0"/>
              </a:spcBef>
              <a:buNone/>
            </a:pPr>
            <a:r>
              <a:rPr b="1" lang="en"/>
              <a:t>ProductA2</a:t>
            </a:r>
          </a:p>
        </p:txBody>
      </p:sp>
      <p:cxnSp>
        <p:nvCxnSpPr>
          <p:cNvPr id="687" name="Shape 687"/>
          <p:cNvCxnSpPr>
            <a:stCxn id="671" idx="1"/>
            <a:endCxn id="665" idx="3"/>
          </p:cNvCxnSpPr>
          <p:nvPr/>
        </p:nvCxnSpPr>
        <p:spPr>
          <a:xfrm rot="10800000">
            <a:off x="2364612" y="5033449"/>
            <a:ext cx="565200" cy="601800"/>
          </a:xfrm>
          <a:prstGeom prst="straightConnector1">
            <a:avLst/>
          </a:prstGeom>
          <a:noFill/>
          <a:ln cap="flat" cmpd="sng" w="28575">
            <a:solidFill>
              <a:schemeClr val="dk2"/>
            </a:solidFill>
            <a:prstDash val="dot"/>
            <a:round/>
            <a:headEnd len="lg" w="lg" type="none"/>
            <a:tailEnd len="lg" w="lg" type="triangle"/>
          </a:ln>
        </p:spPr>
      </p:cxnSp>
      <p:cxnSp>
        <p:nvCxnSpPr>
          <p:cNvPr id="688" name="Shape 688"/>
          <p:cNvCxnSpPr>
            <a:stCxn id="668" idx="3"/>
            <a:endCxn id="676" idx="2"/>
          </p:cNvCxnSpPr>
          <p:nvPr/>
        </p:nvCxnSpPr>
        <p:spPr>
          <a:xfrm flipH="1" rot="10800000">
            <a:off x="4773600" y="3782873"/>
            <a:ext cx="204900" cy="717000"/>
          </a:xfrm>
          <a:prstGeom prst="straightConnector1">
            <a:avLst/>
          </a:prstGeom>
          <a:noFill/>
          <a:ln cap="flat" cmpd="sng" w="19050">
            <a:solidFill>
              <a:schemeClr val="dk2"/>
            </a:solidFill>
            <a:prstDash val="solid"/>
            <a:round/>
            <a:headEnd len="lg" w="lg" type="none"/>
            <a:tailEnd len="lg" w="lg" type="none"/>
          </a:ln>
        </p:spPr>
      </p:cxnSp>
      <p:cxnSp>
        <p:nvCxnSpPr>
          <p:cNvPr id="689" name="Shape 689"/>
          <p:cNvCxnSpPr>
            <a:stCxn id="668" idx="3"/>
            <a:endCxn id="677" idx="1"/>
          </p:cNvCxnSpPr>
          <p:nvPr/>
        </p:nvCxnSpPr>
        <p:spPr>
          <a:xfrm>
            <a:off x="4773600" y="4499873"/>
            <a:ext cx="1643400" cy="266700"/>
          </a:xfrm>
          <a:prstGeom prst="straightConnector1">
            <a:avLst/>
          </a:prstGeom>
          <a:noFill/>
          <a:ln cap="flat" cmpd="sng" w="19050">
            <a:solidFill>
              <a:schemeClr val="dk2"/>
            </a:solidFill>
            <a:prstDash val="solid"/>
            <a:round/>
            <a:headEnd len="lg" w="lg" type="none"/>
            <a:tailEnd len="lg" w="lg" type="none"/>
          </a:ln>
        </p:spPr>
      </p:cxnSp>
      <p:cxnSp>
        <p:nvCxnSpPr>
          <p:cNvPr id="690" name="Shape 690"/>
          <p:cNvCxnSpPr>
            <a:stCxn id="671" idx="3"/>
            <a:endCxn id="681" idx="1"/>
          </p:cNvCxnSpPr>
          <p:nvPr/>
        </p:nvCxnSpPr>
        <p:spPr>
          <a:xfrm flipH="1" rot="10800000">
            <a:off x="4834512" y="4141549"/>
            <a:ext cx="687300" cy="1493700"/>
          </a:xfrm>
          <a:prstGeom prst="straightConnector1">
            <a:avLst/>
          </a:prstGeom>
          <a:noFill/>
          <a:ln cap="flat" cmpd="sng" w="19050">
            <a:solidFill>
              <a:schemeClr val="dk2"/>
            </a:solidFill>
            <a:prstDash val="solid"/>
            <a:round/>
            <a:headEnd len="lg" w="lg" type="none"/>
            <a:tailEnd len="lg" w="lg" type="none"/>
          </a:ln>
        </p:spPr>
      </p:cxnSp>
      <p:cxnSp>
        <p:nvCxnSpPr>
          <p:cNvPr id="691" name="Shape 691"/>
          <p:cNvCxnSpPr>
            <a:stCxn id="671" idx="3"/>
            <a:endCxn id="678" idx="1"/>
          </p:cNvCxnSpPr>
          <p:nvPr/>
        </p:nvCxnSpPr>
        <p:spPr>
          <a:xfrm flipH="1" rot="10800000">
            <a:off x="4834512" y="5309149"/>
            <a:ext cx="1923000" cy="326100"/>
          </a:xfrm>
          <a:prstGeom prst="straightConnector1">
            <a:avLst/>
          </a:prstGeom>
          <a:noFill/>
          <a:ln cap="flat" cmpd="sng" w="19050">
            <a:solidFill>
              <a:schemeClr val="dk2"/>
            </a:solidFill>
            <a:prstDash val="solid"/>
            <a:round/>
            <a:headEnd len="lg" w="lg" type="none"/>
            <a:tailEnd len="lg" w="lg" type="none"/>
          </a:ln>
        </p:spPr>
      </p:cxnSp>
      <p:sp>
        <p:nvSpPr>
          <p:cNvPr id="692" name="Shape 6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6" name="Shape 696"/>
        <p:cNvGrpSpPr/>
        <p:nvPr/>
      </p:nvGrpSpPr>
      <p:grpSpPr>
        <a:xfrm>
          <a:off x="0" y="0"/>
          <a:ext cx="0" cy="0"/>
          <a:chOff x="0" y="0"/>
          <a:chExt cx="0" cy="0"/>
        </a:xfrm>
      </p:grpSpPr>
      <p:sp>
        <p:nvSpPr>
          <p:cNvPr id="697" name="Shape 6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Factory Pattern</a:t>
            </a:r>
          </a:p>
        </p:txBody>
      </p:sp>
      <p:sp>
        <p:nvSpPr>
          <p:cNvPr id="698" name="Shape 698"/>
          <p:cNvSpPr txBox="1"/>
          <p:nvPr>
            <p:ph idx="1" type="body"/>
          </p:nvPr>
        </p:nvSpPr>
        <p:spPr>
          <a:xfrm>
            <a:off x="457175" y="1600200"/>
            <a:ext cx="4152299" cy="4960799"/>
          </a:xfrm>
          <a:prstGeom prst="rect">
            <a:avLst/>
          </a:prstGeom>
        </p:spPr>
        <p:txBody>
          <a:bodyPr anchorCtr="0" anchor="t" bIns="91425" lIns="91425" rIns="91425" tIns="91425">
            <a:noAutofit/>
          </a:bodyPr>
          <a:lstStyle/>
          <a:p>
            <a:pPr indent="-228600" lvl="0" marL="457200" rtl="0">
              <a:spcBef>
                <a:spcPts val="0"/>
              </a:spcBef>
              <a:buAutoNum type="arabicPeriod"/>
            </a:pPr>
            <a:r>
              <a:rPr lang="en"/>
              <a:t>Loose coupling.</a:t>
            </a:r>
          </a:p>
          <a:p>
            <a:pPr indent="-228600" lvl="0" marL="457200" rtl="0">
              <a:spcBef>
                <a:spcPts val="0"/>
              </a:spcBef>
              <a:buAutoNum type="arabicPeriod"/>
            </a:pPr>
            <a:r>
              <a:rPr lang="en"/>
              <a:t>Creation code is centralized.</a:t>
            </a:r>
          </a:p>
          <a:p>
            <a:pPr indent="-228600" lvl="0" marL="457200" rtl="0">
              <a:spcBef>
                <a:spcPts val="0"/>
              </a:spcBef>
              <a:buAutoNum type="arabicPeriod"/>
            </a:pPr>
            <a:r>
              <a:rPr lang="en"/>
              <a:t>Easy to add new classes.</a:t>
            </a:r>
          </a:p>
          <a:p>
            <a:pPr indent="-228600" lvl="0" marL="457200" rtl="0">
              <a:spcBef>
                <a:spcPts val="0"/>
              </a:spcBef>
              <a:buAutoNum type="arabicPeriod"/>
            </a:pPr>
            <a:r>
              <a:rPr lang="en"/>
              <a:t>Lowered class dependency (can depend on abstractions, not concrete classes).</a:t>
            </a:r>
          </a:p>
        </p:txBody>
      </p:sp>
      <p:pic>
        <p:nvPicPr>
          <p:cNvPr id="699" name="Shape 699"/>
          <p:cNvPicPr preferRelativeResize="0"/>
          <p:nvPr/>
        </p:nvPicPr>
        <p:blipFill>
          <a:blip r:embed="rId3">
            <a:alphaModFix/>
          </a:blip>
          <a:stretch>
            <a:fillRect/>
          </a:stretch>
        </p:blipFill>
        <p:spPr>
          <a:xfrm>
            <a:off x="4727212" y="1717635"/>
            <a:ext cx="3977125" cy="4843374"/>
          </a:xfrm>
          <a:prstGeom prst="rect">
            <a:avLst/>
          </a:prstGeom>
          <a:noFill/>
          <a:ln>
            <a:noFill/>
          </a:ln>
        </p:spPr>
      </p:pic>
      <p:sp>
        <p:nvSpPr>
          <p:cNvPr id="700" name="Shape 7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
                                        <p:tgtEl>
                                          <p:spTgt spid="6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4" name="Shape 704"/>
        <p:cNvGrpSpPr/>
        <p:nvPr/>
      </p:nvGrpSpPr>
      <p:grpSpPr>
        <a:xfrm>
          <a:off x="0" y="0"/>
          <a:ext cx="0" cy="0"/>
          <a:chOff x="0" y="0"/>
          <a:chExt cx="0" cy="0"/>
        </a:xfrm>
      </p:grpSpPr>
      <p:sp>
        <p:nvSpPr>
          <p:cNvPr id="705" name="Shape 7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not use a design pattern?</a:t>
            </a:r>
          </a:p>
        </p:txBody>
      </p:sp>
      <p:sp>
        <p:nvSpPr>
          <p:cNvPr id="706" name="Shape 706"/>
          <p:cNvSpPr txBox="1"/>
          <p:nvPr>
            <p:ph idx="1" type="body"/>
          </p:nvPr>
        </p:nvSpPr>
        <p:spPr>
          <a:xfrm>
            <a:off x="457175" y="2427025"/>
            <a:ext cx="8229600" cy="41340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Potentially over-engineered solution.</a:t>
            </a:r>
          </a:p>
          <a:p>
            <a:pPr indent="-228600" lvl="0" marL="457200" rtl="0">
              <a:spcBef>
                <a:spcPts val="0"/>
              </a:spcBef>
            </a:pPr>
            <a:r>
              <a:rPr lang="en"/>
              <a:t>Increased system complexity.</a:t>
            </a:r>
          </a:p>
          <a:p>
            <a:pPr indent="-228600" lvl="0" marL="457200" rtl="0">
              <a:spcBef>
                <a:spcPts val="0"/>
              </a:spcBef>
            </a:pPr>
            <a:r>
              <a:rPr lang="en"/>
              <a:t>Design inefficiency.</a:t>
            </a:r>
          </a:p>
          <a:p>
            <a:pPr lvl="0" rtl="0">
              <a:spcBef>
                <a:spcPts val="0"/>
              </a:spcBef>
              <a:buNone/>
            </a:pPr>
            <a:r>
              <a:t/>
            </a:r>
            <a:endParaRPr/>
          </a:p>
          <a:p>
            <a:pPr lvl="0" rtl="0">
              <a:spcBef>
                <a:spcPts val="0"/>
              </a:spcBef>
              <a:buNone/>
            </a:pPr>
            <a:r>
              <a:rPr lang="en"/>
              <a:t>How can we avoid these pitfalls?</a:t>
            </a:r>
          </a:p>
        </p:txBody>
      </p:sp>
      <p:sp>
        <p:nvSpPr>
          <p:cNvPr id="707" name="Shape 707"/>
          <p:cNvSpPr txBox="1"/>
          <p:nvPr/>
        </p:nvSpPr>
        <p:spPr>
          <a:xfrm>
            <a:off x="457200" y="1647700"/>
            <a:ext cx="8027099" cy="1143000"/>
          </a:xfrm>
          <a:prstGeom prst="rect">
            <a:avLst/>
          </a:prstGeom>
          <a:noFill/>
          <a:ln>
            <a:noFill/>
          </a:ln>
        </p:spPr>
        <p:txBody>
          <a:bodyPr anchorCtr="0" anchor="t" bIns="91425" lIns="91425" rIns="91425" tIns="91425">
            <a:noAutofit/>
          </a:bodyPr>
          <a:lstStyle/>
          <a:p>
            <a:pPr lvl="0">
              <a:spcBef>
                <a:spcPts val="0"/>
              </a:spcBef>
              <a:buNone/>
            </a:pPr>
            <a:r>
              <a:rPr b="1" lang="en" sz="3000">
                <a:solidFill>
                  <a:schemeClr val="dk1"/>
                </a:solidFill>
              </a:rPr>
              <a:t>What are the drawbacks to using patterns?</a:t>
            </a:r>
          </a:p>
        </p:txBody>
      </p:sp>
      <p:sp>
        <p:nvSpPr>
          <p:cNvPr id="708" name="Shape 7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
                                        <p:tgtEl>
                                          <p:spTgt spid="7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2" name="Shape 712"/>
        <p:cNvGrpSpPr/>
        <p:nvPr/>
      </p:nvGrpSpPr>
      <p:grpSpPr>
        <a:xfrm>
          <a:off x="0" y="0"/>
          <a:ext cx="0" cy="0"/>
          <a:chOff x="0" y="0"/>
          <a:chExt cx="0" cy="0"/>
        </a:xfrm>
      </p:grpSpPr>
      <p:sp>
        <p:nvSpPr>
          <p:cNvPr id="713" name="Shape 7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Resources</a:t>
            </a:r>
          </a:p>
        </p:txBody>
      </p:sp>
      <p:sp>
        <p:nvSpPr>
          <p:cNvPr id="714" name="Shape 714"/>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a:t>Web:</a:t>
            </a:r>
          </a:p>
          <a:p>
            <a:pPr indent="-381000" lvl="0" marL="457200" rtl="0">
              <a:spcBef>
                <a:spcPts val="0"/>
              </a:spcBef>
              <a:buSzPct val="100000"/>
            </a:pPr>
            <a:r>
              <a:rPr lang="en" sz="2400"/>
              <a:t>oodesign.com</a:t>
            </a:r>
          </a:p>
          <a:p>
            <a:pPr indent="-381000" lvl="0" marL="457200" rtl="0">
              <a:spcBef>
                <a:spcPts val="0"/>
              </a:spcBef>
              <a:buSzPct val="100000"/>
            </a:pPr>
            <a:r>
              <a:rPr lang="en" sz="2400"/>
              <a:t>c2.com/cgi/wiki?PatternIndex</a:t>
            </a:r>
          </a:p>
          <a:p>
            <a:pPr lvl="0" rtl="0">
              <a:spcBef>
                <a:spcPts val="0"/>
              </a:spcBef>
              <a:buNone/>
            </a:pPr>
            <a:r>
              <a:t/>
            </a:r>
            <a:endParaRPr sz="1100"/>
          </a:p>
          <a:p>
            <a:pPr lvl="0" rtl="0">
              <a:spcBef>
                <a:spcPts val="0"/>
              </a:spcBef>
              <a:buNone/>
            </a:pPr>
            <a:r>
              <a:rPr lang="en"/>
              <a:t>Book:</a:t>
            </a:r>
            <a:r>
              <a:rPr lang="en" sz="2400"/>
              <a:t> </a:t>
            </a:r>
          </a:p>
          <a:p>
            <a:pPr indent="-381000" lvl="0" marL="457200" rtl="0">
              <a:lnSpc>
                <a:spcPct val="115000"/>
              </a:lnSpc>
              <a:spcBef>
                <a:spcPts val="0"/>
              </a:spcBef>
              <a:buSzPct val="100000"/>
            </a:pPr>
            <a:r>
              <a:rPr lang="en" sz="2400"/>
              <a:t>Head First Design Patterns, by Eric Freeman, Bert Bates, Kathy Sierra, and Elisabeth Robson. </a:t>
            </a:r>
          </a:p>
          <a:p>
            <a:pPr indent="-381000" lvl="0" marL="457200" rtl="0">
              <a:spcBef>
                <a:spcPts val="0"/>
              </a:spcBef>
              <a:buSzPct val="100000"/>
            </a:pPr>
            <a:r>
              <a:rPr lang="en" sz="2400">
                <a:highlight>
                  <a:srgbClr val="F9F9F9"/>
                </a:highlight>
              </a:rPr>
              <a:t>Design Patterns: Elements of Reusable Object Oriented Software, by </a:t>
            </a:r>
            <a:r>
              <a:rPr lang="en" sz="1000">
                <a:highlight>
                  <a:srgbClr val="FFFFFF"/>
                </a:highlight>
              </a:rPr>
              <a:t> </a:t>
            </a:r>
            <a:r>
              <a:rPr lang="en" sz="2400">
                <a:highlight>
                  <a:srgbClr val="FFFFFF"/>
                </a:highlight>
              </a:rPr>
              <a:t>Erich Gamma</a:t>
            </a:r>
            <a:r>
              <a:rPr lang="en" sz="2400">
                <a:solidFill>
                  <a:srgbClr val="000000"/>
                </a:solidFill>
                <a:highlight>
                  <a:srgbClr val="FFFFFF"/>
                </a:highlight>
              </a:rPr>
              <a:t>, Richard Helm, Ralph Johnson and John Vlissides</a:t>
            </a:r>
            <a:r>
              <a:rPr lang="en" sz="2400">
                <a:solidFill>
                  <a:srgbClr val="000000"/>
                </a:solidFill>
              </a:rPr>
              <a:t> (Gang of Four)</a:t>
            </a:r>
          </a:p>
        </p:txBody>
      </p:sp>
      <p:sp>
        <p:nvSpPr>
          <p:cNvPr id="715" name="Shape 7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721" name="Shape 721"/>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a:t>When in doubt:</a:t>
            </a:r>
          </a:p>
          <a:p>
            <a:pPr indent="-228600" lvl="0" marL="457200" rtl="0">
              <a:spcBef>
                <a:spcPts val="0"/>
              </a:spcBef>
              <a:buAutoNum type="arabicPeriod"/>
            </a:pPr>
            <a:r>
              <a:rPr lang="en"/>
              <a:t>Reason about the problem, then the objects.</a:t>
            </a:r>
          </a:p>
          <a:p>
            <a:pPr indent="-228600" lvl="0" marL="457200" rtl="0">
              <a:spcBef>
                <a:spcPts val="0"/>
              </a:spcBef>
              <a:buAutoNum type="arabicPeriod"/>
            </a:pPr>
            <a:r>
              <a:rPr lang="en"/>
              <a:t>Patterns provide templates for OO design.</a:t>
            </a:r>
          </a:p>
          <a:p>
            <a:pPr lvl="0" rtl="0">
              <a:spcBef>
                <a:spcPts val="0"/>
              </a:spcBef>
              <a:buNone/>
            </a:pPr>
            <a:r>
              <a:t/>
            </a:r>
            <a:endParaRPr/>
          </a:p>
          <a:p>
            <a:pPr lvl="0" rtl="0">
              <a:spcBef>
                <a:spcPts val="0"/>
              </a:spcBef>
              <a:buNone/>
            </a:pPr>
            <a:r>
              <a:rPr lang="en"/>
              <a:t>Patterns come in many flavors.</a:t>
            </a:r>
          </a:p>
          <a:p>
            <a:pPr lvl="0" rtl="0">
              <a:spcBef>
                <a:spcPts val="0"/>
              </a:spcBef>
              <a:buNone/>
            </a:pPr>
            <a:r>
              <a:rPr lang="en"/>
              <a:t>Think about patterns and MEAT (hint, hint).</a:t>
            </a:r>
          </a:p>
          <a:p>
            <a:pPr lvl="0" rtl="0">
              <a:spcBef>
                <a:spcPts val="0"/>
              </a:spcBef>
              <a:buNone/>
            </a:pPr>
            <a:r>
              <a:t/>
            </a:r>
            <a:endParaRPr/>
          </a:p>
        </p:txBody>
      </p:sp>
      <p:sp>
        <p:nvSpPr>
          <p:cNvPr id="722" name="Shape 7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not override?</a:t>
            </a:r>
          </a:p>
        </p:txBody>
      </p:sp>
      <p:sp>
        <p:nvSpPr>
          <p:cNvPr id="77" name="Shape 77"/>
          <p:cNvSpPr/>
          <p:nvPr/>
        </p:nvSpPr>
        <p:spPr>
          <a:xfrm>
            <a:off x="3163250" y="1879825"/>
            <a:ext cx="2119800" cy="183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quack()</a:t>
            </a:r>
          </a:p>
          <a:p>
            <a:pPr lvl="0" rtl="0">
              <a:spcBef>
                <a:spcPts val="0"/>
              </a:spcBef>
              <a:buNone/>
            </a:pPr>
            <a:r>
              <a:rPr lang="en"/>
              <a:t>swim()</a:t>
            </a:r>
          </a:p>
          <a:p>
            <a:pPr lvl="0" rtl="0">
              <a:spcBef>
                <a:spcPts val="0"/>
              </a:spcBef>
              <a:buNone/>
            </a:pPr>
            <a:r>
              <a:rPr lang="en"/>
              <a:t>fly()</a:t>
            </a:r>
          </a:p>
          <a:p>
            <a:pPr lvl="0" rtl="0">
              <a:spcBef>
                <a:spcPts val="0"/>
              </a:spcBef>
              <a:buNone/>
            </a:pPr>
            <a:r>
              <a:rPr i="1" lang="en"/>
              <a:t>display()</a:t>
            </a:r>
          </a:p>
          <a:p>
            <a:pPr lvl="0" rtl="0">
              <a:spcBef>
                <a:spcPts val="0"/>
              </a:spcBef>
              <a:buNone/>
            </a:pPr>
            <a:r>
              <a:t/>
            </a:r>
            <a:endParaRPr/>
          </a:p>
          <a:p>
            <a:pPr lvl="0" rtl="0">
              <a:spcBef>
                <a:spcPts val="0"/>
              </a:spcBef>
              <a:buNone/>
            </a:pPr>
            <a:r>
              <a:rPr lang="en"/>
              <a:t>// Other Methods</a:t>
            </a:r>
          </a:p>
        </p:txBody>
      </p:sp>
      <p:cxnSp>
        <p:nvCxnSpPr>
          <p:cNvPr id="78" name="Shape 78"/>
          <p:cNvCxnSpPr/>
          <p:nvPr/>
        </p:nvCxnSpPr>
        <p:spPr>
          <a:xfrm>
            <a:off x="3163250" y="2229825"/>
            <a:ext cx="2113200" cy="0"/>
          </a:xfrm>
          <a:prstGeom prst="straightConnector1">
            <a:avLst/>
          </a:prstGeom>
          <a:noFill/>
          <a:ln cap="flat" cmpd="sng" w="19050">
            <a:solidFill>
              <a:schemeClr val="dk2"/>
            </a:solidFill>
            <a:prstDash val="solid"/>
            <a:round/>
            <a:headEnd len="lg" w="lg" type="none"/>
            <a:tailEnd len="lg" w="lg" type="none"/>
          </a:ln>
        </p:spPr>
      </p:cxnSp>
      <p:sp>
        <p:nvSpPr>
          <p:cNvPr id="79" name="Shape 79"/>
          <p:cNvSpPr/>
          <p:nvPr/>
        </p:nvSpPr>
        <p:spPr>
          <a:xfrm>
            <a:off x="8913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80" name="Shape 80"/>
          <p:cNvCxnSpPr/>
          <p:nvPr/>
        </p:nvCxnSpPr>
        <p:spPr>
          <a:xfrm>
            <a:off x="8913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81" name="Shape 81"/>
          <p:cNvSpPr/>
          <p:nvPr/>
        </p:nvSpPr>
        <p:spPr>
          <a:xfrm>
            <a:off x="33902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82" name="Shape 82"/>
          <p:cNvCxnSpPr/>
          <p:nvPr/>
        </p:nvCxnSpPr>
        <p:spPr>
          <a:xfrm>
            <a:off x="3390250" y="4663900"/>
            <a:ext cx="2113200" cy="0"/>
          </a:xfrm>
          <a:prstGeom prst="straightConnector1">
            <a:avLst/>
          </a:prstGeom>
          <a:noFill/>
          <a:ln cap="flat" cmpd="sng" w="19050">
            <a:solidFill>
              <a:schemeClr val="dk2"/>
            </a:solidFill>
            <a:prstDash val="solid"/>
            <a:round/>
            <a:headEnd len="lg" w="lg" type="none"/>
            <a:tailEnd len="lg" w="lg" type="none"/>
          </a:ln>
        </p:spPr>
      </p:cxnSp>
      <p:cxnSp>
        <p:nvCxnSpPr>
          <p:cNvPr id="83" name="Shape 83"/>
          <p:cNvCxnSpPr>
            <a:stCxn id="79"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lg" w="lg" type="none"/>
            <a:tailEnd len="lg" w="lg" type="triangle"/>
          </a:ln>
        </p:spPr>
      </p:cxnSp>
      <p:cxnSp>
        <p:nvCxnSpPr>
          <p:cNvPr id="84" name="Shape 84"/>
          <p:cNvCxnSpPr>
            <a:stCxn id="81" idx="0"/>
            <a:endCxn id="77" idx="2"/>
          </p:cNvCxnSpPr>
          <p:nvPr/>
        </p:nvCxnSpPr>
        <p:spPr>
          <a:xfrm rot="10800000">
            <a:off x="4223050" y="3717800"/>
            <a:ext cx="227100" cy="596100"/>
          </a:xfrm>
          <a:prstGeom prst="straightConnector1">
            <a:avLst/>
          </a:prstGeom>
          <a:noFill/>
          <a:ln cap="flat" cmpd="sng" w="28575">
            <a:solidFill>
              <a:schemeClr val="dk2"/>
            </a:solidFill>
            <a:prstDash val="solid"/>
            <a:round/>
            <a:headEnd len="lg" w="lg" type="none"/>
            <a:tailEnd len="lg" w="lg" type="triangle"/>
          </a:ln>
        </p:spPr>
      </p:cxnSp>
      <p:cxnSp>
        <p:nvCxnSpPr>
          <p:cNvPr id="85" name="Shape 85"/>
          <p:cNvCxnSpPr/>
          <p:nvPr/>
        </p:nvCxnSpPr>
        <p:spPr>
          <a:xfrm rot="10800000">
            <a:off x="5328099" y="3707975"/>
            <a:ext cx="1309500" cy="596099"/>
          </a:xfrm>
          <a:prstGeom prst="straightConnector1">
            <a:avLst/>
          </a:prstGeom>
          <a:noFill/>
          <a:ln cap="flat" cmpd="sng" w="28575">
            <a:solidFill>
              <a:schemeClr val="dk2"/>
            </a:solidFill>
            <a:prstDash val="solid"/>
            <a:round/>
            <a:headEnd len="lg" w="lg" type="none"/>
            <a:tailEnd len="lg" w="lg" type="triangle"/>
          </a:ln>
        </p:spPr>
      </p:cxnSp>
      <p:sp>
        <p:nvSpPr>
          <p:cNvPr id="86" name="Shape 86"/>
          <p:cNvSpPr/>
          <p:nvPr/>
        </p:nvSpPr>
        <p:spPr>
          <a:xfrm>
            <a:off x="58891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 </a:t>
            </a:r>
          </a:p>
          <a:p>
            <a:pPr lvl="0" rtl="0">
              <a:spcBef>
                <a:spcPts val="0"/>
              </a:spcBef>
              <a:buNone/>
            </a:pPr>
            <a:r>
              <a:rPr lang="en"/>
              <a:t>@Override fly() {.. }</a:t>
            </a:r>
          </a:p>
        </p:txBody>
      </p:sp>
      <p:cxnSp>
        <p:nvCxnSpPr>
          <p:cNvPr id="87" name="Shape 87"/>
          <p:cNvCxnSpPr/>
          <p:nvPr/>
        </p:nvCxnSpPr>
        <p:spPr>
          <a:xfrm>
            <a:off x="58891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88" name="Shape 88"/>
          <p:cNvSpPr/>
          <p:nvPr/>
        </p:nvSpPr>
        <p:spPr>
          <a:xfrm>
            <a:off x="6178875" y="1938662"/>
            <a:ext cx="2119800" cy="124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WoodenDuck</a:t>
            </a:r>
          </a:p>
          <a:p>
            <a:pPr lvl="0" rtl="0">
              <a:spcBef>
                <a:spcPts val="0"/>
              </a:spcBef>
              <a:buNone/>
            </a:pPr>
            <a:r>
              <a:t/>
            </a:r>
            <a:endParaRPr/>
          </a:p>
          <a:p>
            <a:pPr lvl="0" rtl="0">
              <a:spcBef>
                <a:spcPts val="0"/>
              </a:spcBef>
              <a:buNone/>
            </a:pPr>
            <a:r>
              <a:rPr lang="en"/>
              <a:t>display() { .. } </a:t>
            </a:r>
          </a:p>
          <a:p>
            <a:pPr lvl="0" rtl="0">
              <a:spcBef>
                <a:spcPts val="0"/>
              </a:spcBef>
              <a:buNone/>
            </a:pPr>
            <a:r>
              <a:rPr lang="en"/>
              <a:t>@Override quack() { .. }</a:t>
            </a:r>
          </a:p>
          <a:p>
            <a:pPr lvl="0" rtl="0">
              <a:spcBef>
                <a:spcPts val="0"/>
              </a:spcBef>
              <a:buNone/>
            </a:pPr>
            <a:r>
              <a:rPr lang="en"/>
              <a:t>@Override fly() {.. }</a:t>
            </a:r>
          </a:p>
        </p:txBody>
      </p:sp>
      <p:cxnSp>
        <p:nvCxnSpPr>
          <p:cNvPr id="89" name="Shape 89"/>
          <p:cNvCxnSpPr/>
          <p:nvPr/>
        </p:nvCxnSpPr>
        <p:spPr>
          <a:xfrm>
            <a:off x="6178875" y="2288662"/>
            <a:ext cx="2113200" cy="0"/>
          </a:xfrm>
          <a:prstGeom prst="straightConnector1">
            <a:avLst/>
          </a:prstGeom>
          <a:noFill/>
          <a:ln cap="flat" cmpd="sng" w="19050">
            <a:solidFill>
              <a:schemeClr val="dk2"/>
            </a:solidFill>
            <a:prstDash val="solid"/>
            <a:round/>
            <a:headEnd len="lg" w="lg" type="none"/>
            <a:tailEnd len="lg" w="lg" type="none"/>
          </a:ln>
        </p:spPr>
      </p:cxnSp>
      <p:cxnSp>
        <p:nvCxnSpPr>
          <p:cNvPr id="90" name="Shape 90"/>
          <p:cNvCxnSpPr>
            <a:stCxn id="88" idx="1"/>
            <a:endCxn id="77" idx="3"/>
          </p:cNvCxnSpPr>
          <p:nvPr/>
        </p:nvCxnSpPr>
        <p:spPr>
          <a:xfrm flipH="1">
            <a:off x="5283075" y="2562812"/>
            <a:ext cx="895800" cy="236100"/>
          </a:xfrm>
          <a:prstGeom prst="straightConnector1">
            <a:avLst/>
          </a:prstGeom>
          <a:noFill/>
          <a:ln cap="flat" cmpd="sng" w="28575">
            <a:solidFill>
              <a:schemeClr val="dk2"/>
            </a:solidFill>
            <a:prstDash val="solid"/>
            <a:round/>
            <a:headEnd len="lg" w="lg" type="none"/>
            <a:tailEnd len="lg" w="lg" type="triangle"/>
          </a:ln>
        </p:spPr>
      </p:cxn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728" name="Shape 728"/>
          <p:cNvSpPr txBox="1"/>
          <p:nvPr>
            <p:ph idx="1" type="body"/>
          </p:nvPr>
        </p:nvSpPr>
        <p:spPr>
          <a:xfrm>
            <a:off x="457175" y="1600200"/>
            <a:ext cx="8229600" cy="4960799"/>
          </a:xfrm>
          <a:prstGeom prst="rect">
            <a:avLst/>
          </a:prstGeom>
        </p:spPr>
        <p:txBody>
          <a:bodyPr anchorCtr="0" anchor="t" bIns="91425" lIns="91425" rIns="91425" tIns="91425">
            <a:noAutofit/>
          </a:bodyPr>
          <a:lstStyle/>
          <a:p>
            <a:pPr indent="-228600" lvl="0" marL="457200" rtl="0">
              <a:spcBef>
                <a:spcPts val="0"/>
              </a:spcBef>
            </a:pPr>
            <a:r>
              <a:rPr lang="en"/>
              <a:t>Design Patterns, round 2</a:t>
            </a:r>
          </a:p>
          <a:p>
            <a:pPr indent="-228600" lvl="0" marL="457200" rtl="0">
              <a:spcBef>
                <a:spcPts val="0"/>
              </a:spcBef>
            </a:pPr>
            <a:r>
              <a:rPr lang="en"/>
              <a:t>Homework</a:t>
            </a:r>
          </a:p>
          <a:p>
            <a:pPr indent="-228600" lvl="1" marL="914400" rtl="0">
              <a:spcBef>
                <a:spcPts val="0"/>
              </a:spcBef>
            </a:pPr>
            <a:r>
              <a:rPr lang="en"/>
              <a:t>Questions on class diagrams?</a:t>
            </a:r>
          </a:p>
          <a:p>
            <a:pPr lvl="0" rtl="0">
              <a:spcBef>
                <a:spcPts val="0"/>
              </a:spcBef>
              <a:buNone/>
            </a:pPr>
            <a:r>
              <a:t/>
            </a:r>
            <a:endParaRPr/>
          </a:p>
        </p:txBody>
      </p:sp>
      <p:sp>
        <p:nvSpPr>
          <p:cNvPr id="729" name="Shape 7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not interfaces?</a:t>
            </a:r>
          </a:p>
        </p:txBody>
      </p:sp>
      <p:sp>
        <p:nvSpPr>
          <p:cNvPr id="97" name="Shape 97"/>
          <p:cNvSpPr/>
          <p:nvPr/>
        </p:nvSpPr>
        <p:spPr>
          <a:xfrm>
            <a:off x="5217455" y="2091374"/>
            <a:ext cx="1950000" cy="119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swim()</a:t>
            </a:r>
          </a:p>
          <a:p>
            <a:pPr lvl="0" rtl="0">
              <a:spcBef>
                <a:spcPts val="0"/>
              </a:spcBef>
              <a:buNone/>
            </a:pPr>
            <a:r>
              <a:rPr i="1" lang="en"/>
              <a:t>display()</a:t>
            </a:r>
          </a:p>
          <a:p>
            <a:pPr lvl="0" rtl="0">
              <a:spcBef>
                <a:spcPts val="0"/>
              </a:spcBef>
              <a:buNone/>
            </a:pPr>
            <a:r>
              <a:t/>
            </a:r>
            <a:endParaRPr/>
          </a:p>
          <a:p>
            <a:pPr lvl="0" rtl="0">
              <a:spcBef>
                <a:spcPts val="0"/>
              </a:spcBef>
              <a:buNone/>
            </a:pPr>
            <a:r>
              <a:rPr lang="en"/>
              <a:t>// Other Methods</a:t>
            </a:r>
          </a:p>
        </p:txBody>
      </p:sp>
      <p:cxnSp>
        <p:nvCxnSpPr>
          <p:cNvPr id="98" name="Shape 98"/>
          <p:cNvCxnSpPr/>
          <p:nvPr/>
        </p:nvCxnSpPr>
        <p:spPr>
          <a:xfrm>
            <a:off x="5217455" y="2388167"/>
            <a:ext cx="1944000" cy="0"/>
          </a:xfrm>
          <a:prstGeom prst="straightConnector1">
            <a:avLst/>
          </a:prstGeom>
          <a:noFill/>
          <a:ln cap="flat" cmpd="sng" w="19050">
            <a:solidFill>
              <a:schemeClr val="dk2"/>
            </a:solidFill>
            <a:prstDash val="solid"/>
            <a:round/>
            <a:headEnd len="lg" w="lg" type="none"/>
            <a:tailEnd len="lg" w="lg" type="none"/>
          </a:ln>
        </p:spPr>
      </p:cxnSp>
      <p:sp>
        <p:nvSpPr>
          <p:cNvPr id="99" name="Shape 99"/>
          <p:cNvSpPr/>
          <p:nvPr/>
        </p:nvSpPr>
        <p:spPr>
          <a:xfrm>
            <a:off x="460574" y="4251623"/>
            <a:ext cx="1950000" cy="10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rPr lang="en"/>
              <a:t>fly() { .. }</a:t>
            </a:r>
          </a:p>
          <a:p>
            <a:pPr lvl="0" rtl="0">
              <a:spcBef>
                <a:spcPts val="0"/>
              </a:spcBef>
              <a:buNone/>
            </a:pPr>
            <a:r>
              <a:rPr lang="en"/>
              <a:t>quack() { .. }</a:t>
            </a:r>
          </a:p>
        </p:txBody>
      </p:sp>
      <p:cxnSp>
        <p:nvCxnSpPr>
          <p:cNvPr id="100" name="Shape 100"/>
          <p:cNvCxnSpPr/>
          <p:nvPr/>
        </p:nvCxnSpPr>
        <p:spPr>
          <a:xfrm>
            <a:off x="460574" y="4548416"/>
            <a:ext cx="1944000" cy="0"/>
          </a:xfrm>
          <a:prstGeom prst="straightConnector1">
            <a:avLst/>
          </a:prstGeom>
          <a:noFill/>
          <a:ln cap="flat" cmpd="sng" w="19050">
            <a:solidFill>
              <a:schemeClr val="dk2"/>
            </a:solidFill>
            <a:prstDash val="solid"/>
            <a:round/>
            <a:headEnd len="lg" w="lg" type="none"/>
            <a:tailEnd len="lg" w="lg" type="none"/>
          </a:ln>
        </p:spPr>
      </p:cxnSp>
      <p:sp>
        <p:nvSpPr>
          <p:cNvPr id="101" name="Shape 101"/>
          <p:cNvSpPr/>
          <p:nvPr/>
        </p:nvSpPr>
        <p:spPr>
          <a:xfrm>
            <a:off x="2597240" y="4251623"/>
            <a:ext cx="1950000" cy="10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rPr lang="en"/>
              <a:t>fly() { .. }</a:t>
            </a:r>
          </a:p>
          <a:p>
            <a:pPr lvl="0" rtl="0">
              <a:spcBef>
                <a:spcPts val="0"/>
              </a:spcBef>
              <a:buNone/>
            </a:pPr>
            <a:r>
              <a:rPr lang="en"/>
              <a:t>quack { .. }</a:t>
            </a:r>
          </a:p>
        </p:txBody>
      </p:sp>
      <p:cxnSp>
        <p:nvCxnSpPr>
          <p:cNvPr id="102" name="Shape 102"/>
          <p:cNvCxnSpPr/>
          <p:nvPr/>
        </p:nvCxnSpPr>
        <p:spPr>
          <a:xfrm>
            <a:off x="2597240" y="4548416"/>
            <a:ext cx="1944000" cy="0"/>
          </a:xfrm>
          <a:prstGeom prst="straightConnector1">
            <a:avLst/>
          </a:prstGeom>
          <a:noFill/>
          <a:ln cap="flat" cmpd="sng" w="19050">
            <a:solidFill>
              <a:schemeClr val="dk2"/>
            </a:solidFill>
            <a:prstDash val="solid"/>
            <a:round/>
            <a:headEnd len="lg" w="lg" type="none"/>
            <a:tailEnd len="lg" w="lg" type="none"/>
          </a:ln>
        </p:spPr>
      </p:cxnSp>
      <p:cxnSp>
        <p:nvCxnSpPr>
          <p:cNvPr id="103" name="Shape 103"/>
          <p:cNvCxnSpPr>
            <a:stCxn id="99" idx="0"/>
            <a:endCxn id="97" idx="2"/>
          </p:cNvCxnSpPr>
          <p:nvPr/>
        </p:nvCxnSpPr>
        <p:spPr>
          <a:xfrm flipH="1" rot="10800000">
            <a:off x="1435574" y="3287423"/>
            <a:ext cx="4756800" cy="964200"/>
          </a:xfrm>
          <a:prstGeom prst="straightConnector1">
            <a:avLst/>
          </a:prstGeom>
          <a:noFill/>
          <a:ln cap="flat" cmpd="sng" w="28575">
            <a:solidFill>
              <a:schemeClr val="dk2"/>
            </a:solidFill>
            <a:prstDash val="solid"/>
            <a:round/>
            <a:headEnd len="lg" w="lg" type="none"/>
            <a:tailEnd len="lg" w="lg" type="triangle"/>
          </a:ln>
        </p:spPr>
      </p:cxnSp>
      <p:cxnSp>
        <p:nvCxnSpPr>
          <p:cNvPr id="104" name="Shape 104"/>
          <p:cNvCxnSpPr>
            <a:stCxn id="101" idx="0"/>
            <a:endCxn id="97" idx="2"/>
          </p:cNvCxnSpPr>
          <p:nvPr/>
        </p:nvCxnSpPr>
        <p:spPr>
          <a:xfrm flipH="1" rot="10800000">
            <a:off x="3572240" y="3287423"/>
            <a:ext cx="2620200" cy="964200"/>
          </a:xfrm>
          <a:prstGeom prst="straightConnector1">
            <a:avLst/>
          </a:prstGeom>
          <a:noFill/>
          <a:ln cap="flat" cmpd="sng" w="28575">
            <a:solidFill>
              <a:schemeClr val="dk2"/>
            </a:solidFill>
            <a:prstDash val="solid"/>
            <a:round/>
            <a:headEnd len="lg" w="lg" type="none"/>
            <a:tailEnd len="lg" w="lg" type="triangle"/>
          </a:ln>
        </p:spPr>
      </p:cxnSp>
      <p:cxnSp>
        <p:nvCxnSpPr>
          <p:cNvPr id="105" name="Shape 105"/>
          <p:cNvCxnSpPr>
            <a:stCxn id="106" idx="0"/>
            <a:endCxn id="97" idx="2"/>
          </p:cNvCxnSpPr>
          <p:nvPr/>
        </p:nvCxnSpPr>
        <p:spPr>
          <a:xfrm flipH="1" rot="10800000">
            <a:off x="5643734" y="3287416"/>
            <a:ext cx="548700" cy="1068000"/>
          </a:xfrm>
          <a:prstGeom prst="straightConnector1">
            <a:avLst/>
          </a:prstGeom>
          <a:noFill/>
          <a:ln cap="flat" cmpd="sng" w="28575">
            <a:solidFill>
              <a:schemeClr val="dk2"/>
            </a:solidFill>
            <a:prstDash val="solid"/>
            <a:round/>
            <a:headEnd len="lg" w="lg" type="none"/>
            <a:tailEnd len="lg" w="lg" type="triangle"/>
          </a:ln>
        </p:spPr>
      </p:cxnSp>
      <p:sp>
        <p:nvSpPr>
          <p:cNvPr id="106" name="Shape 106"/>
          <p:cNvSpPr/>
          <p:nvPr/>
        </p:nvSpPr>
        <p:spPr>
          <a:xfrm>
            <a:off x="4668734" y="4355416"/>
            <a:ext cx="1950000" cy="866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 </a:t>
            </a:r>
          </a:p>
          <a:p>
            <a:pPr lvl="0" rtl="0">
              <a:spcBef>
                <a:spcPts val="0"/>
              </a:spcBef>
              <a:buNone/>
            </a:pPr>
            <a:r>
              <a:rPr lang="en"/>
              <a:t>quack() {... }</a:t>
            </a:r>
          </a:p>
        </p:txBody>
      </p:sp>
      <p:cxnSp>
        <p:nvCxnSpPr>
          <p:cNvPr id="107" name="Shape 107"/>
          <p:cNvCxnSpPr/>
          <p:nvPr/>
        </p:nvCxnSpPr>
        <p:spPr>
          <a:xfrm>
            <a:off x="4668734" y="4652209"/>
            <a:ext cx="1944000" cy="0"/>
          </a:xfrm>
          <a:prstGeom prst="straightConnector1">
            <a:avLst/>
          </a:prstGeom>
          <a:noFill/>
          <a:ln cap="flat" cmpd="sng" w="19050">
            <a:solidFill>
              <a:schemeClr val="dk2"/>
            </a:solidFill>
            <a:prstDash val="solid"/>
            <a:round/>
            <a:headEnd len="lg" w="lg" type="none"/>
            <a:tailEnd len="lg" w="lg" type="none"/>
          </a:ln>
        </p:spPr>
      </p:cxnSp>
      <p:sp>
        <p:nvSpPr>
          <p:cNvPr id="108" name="Shape 108"/>
          <p:cNvSpPr/>
          <p:nvPr/>
        </p:nvSpPr>
        <p:spPr>
          <a:xfrm>
            <a:off x="6740227" y="4355416"/>
            <a:ext cx="1950000" cy="866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WoodenDuck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109" name="Shape 109"/>
          <p:cNvCxnSpPr/>
          <p:nvPr/>
        </p:nvCxnSpPr>
        <p:spPr>
          <a:xfrm>
            <a:off x="6740227" y="4652209"/>
            <a:ext cx="1944000" cy="0"/>
          </a:xfrm>
          <a:prstGeom prst="straightConnector1">
            <a:avLst/>
          </a:prstGeom>
          <a:noFill/>
          <a:ln cap="flat" cmpd="sng" w="19050">
            <a:solidFill>
              <a:schemeClr val="dk2"/>
            </a:solidFill>
            <a:prstDash val="solid"/>
            <a:round/>
            <a:headEnd len="lg" w="lg" type="none"/>
            <a:tailEnd len="lg" w="lg" type="none"/>
          </a:ln>
        </p:spPr>
      </p:cxnSp>
      <p:cxnSp>
        <p:nvCxnSpPr>
          <p:cNvPr id="110" name="Shape 110"/>
          <p:cNvCxnSpPr>
            <a:stCxn id="108" idx="0"/>
            <a:endCxn id="97" idx="2"/>
          </p:cNvCxnSpPr>
          <p:nvPr/>
        </p:nvCxnSpPr>
        <p:spPr>
          <a:xfrm rot="10800000">
            <a:off x="6192427" y="3287416"/>
            <a:ext cx="1522800" cy="1068000"/>
          </a:xfrm>
          <a:prstGeom prst="straightConnector1">
            <a:avLst/>
          </a:prstGeom>
          <a:noFill/>
          <a:ln cap="flat" cmpd="sng" w="28575">
            <a:solidFill>
              <a:schemeClr val="dk2"/>
            </a:solidFill>
            <a:prstDash val="solid"/>
            <a:round/>
            <a:headEnd len="lg" w="lg" type="none"/>
            <a:tailEnd len="lg" w="lg" type="triangle"/>
          </a:ln>
        </p:spPr>
      </p:cxnSp>
      <p:sp>
        <p:nvSpPr>
          <p:cNvPr id="111" name="Shape 111"/>
          <p:cNvSpPr/>
          <p:nvPr/>
        </p:nvSpPr>
        <p:spPr>
          <a:xfrm>
            <a:off x="453775" y="2091376"/>
            <a:ext cx="1699800" cy="1068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Flyable</a:t>
            </a:r>
          </a:p>
          <a:p>
            <a:pPr lvl="0" rtl="0">
              <a:spcBef>
                <a:spcPts val="0"/>
              </a:spcBef>
              <a:buNone/>
            </a:pPr>
            <a:r>
              <a:t/>
            </a:r>
            <a:endParaRPr i="1"/>
          </a:p>
          <a:p>
            <a:pPr lvl="0" rtl="0">
              <a:spcBef>
                <a:spcPts val="0"/>
              </a:spcBef>
              <a:buNone/>
            </a:pPr>
            <a:r>
              <a:rPr i="1" lang="en"/>
              <a:t>fly() </a:t>
            </a:r>
          </a:p>
          <a:p>
            <a:pPr lvl="0" rtl="0">
              <a:spcBef>
                <a:spcPts val="0"/>
              </a:spcBef>
              <a:buNone/>
            </a:pPr>
            <a:r>
              <a:t/>
            </a:r>
            <a:endParaRPr/>
          </a:p>
        </p:txBody>
      </p:sp>
      <p:cxnSp>
        <p:nvCxnSpPr>
          <p:cNvPr id="112" name="Shape 112"/>
          <p:cNvCxnSpPr/>
          <p:nvPr/>
        </p:nvCxnSpPr>
        <p:spPr>
          <a:xfrm>
            <a:off x="453800" y="2592259"/>
            <a:ext cx="1694700" cy="0"/>
          </a:xfrm>
          <a:prstGeom prst="straightConnector1">
            <a:avLst/>
          </a:prstGeom>
          <a:noFill/>
          <a:ln cap="flat" cmpd="sng" w="19050">
            <a:solidFill>
              <a:schemeClr val="dk2"/>
            </a:solidFill>
            <a:prstDash val="solid"/>
            <a:round/>
            <a:headEnd len="lg" w="lg" type="none"/>
            <a:tailEnd len="lg" w="lg" type="none"/>
          </a:ln>
        </p:spPr>
      </p:cxnSp>
      <p:sp>
        <p:nvSpPr>
          <p:cNvPr id="113" name="Shape 113"/>
          <p:cNvSpPr/>
          <p:nvPr/>
        </p:nvSpPr>
        <p:spPr>
          <a:xfrm>
            <a:off x="2799375" y="2015024"/>
            <a:ext cx="1553100" cy="96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Quackable</a:t>
            </a:r>
          </a:p>
          <a:p>
            <a:pPr lvl="0" rtl="0">
              <a:spcBef>
                <a:spcPts val="0"/>
              </a:spcBef>
              <a:buNone/>
            </a:pPr>
            <a:r>
              <a:t/>
            </a:r>
            <a:endParaRPr i="1"/>
          </a:p>
          <a:p>
            <a:pPr lvl="0" rtl="0">
              <a:spcBef>
                <a:spcPts val="0"/>
              </a:spcBef>
              <a:buNone/>
            </a:pPr>
            <a:r>
              <a:rPr i="1" lang="en"/>
              <a:t>quack()  </a:t>
            </a:r>
          </a:p>
          <a:p>
            <a:pPr lvl="0" rtl="0">
              <a:spcBef>
                <a:spcPts val="0"/>
              </a:spcBef>
              <a:buNone/>
            </a:pPr>
            <a:r>
              <a:t/>
            </a:r>
            <a:endParaRPr i="1"/>
          </a:p>
        </p:txBody>
      </p:sp>
      <p:cxnSp>
        <p:nvCxnSpPr>
          <p:cNvPr id="114" name="Shape 114"/>
          <p:cNvCxnSpPr/>
          <p:nvPr/>
        </p:nvCxnSpPr>
        <p:spPr>
          <a:xfrm>
            <a:off x="2804374" y="2457553"/>
            <a:ext cx="1548300" cy="0"/>
          </a:xfrm>
          <a:prstGeom prst="straightConnector1">
            <a:avLst/>
          </a:prstGeom>
          <a:noFill/>
          <a:ln cap="flat" cmpd="sng" w="19050">
            <a:solidFill>
              <a:schemeClr val="dk2"/>
            </a:solidFill>
            <a:prstDash val="solid"/>
            <a:round/>
            <a:headEnd len="lg" w="lg" type="none"/>
            <a:tailEnd len="lg" w="lg" type="none"/>
          </a:ln>
        </p:spPr>
      </p:cxnSp>
      <p:cxnSp>
        <p:nvCxnSpPr>
          <p:cNvPr id="115" name="Shape 115"/>
          <p:cNvCxnSpPr>
            <a:stCxn id="99" idx="0"/>
            <a:endCxn id="111" idx="2"/>
          </p:cNvCxnSpPr>
          <p:nvPr/>
        </p:nvCxnSpPr>
        <p:spPr>
          <a:xfrm rot="10800000">
            <a:off x="1303574" y="3159323"/>
            <a:ext cx="132000" cy="1092300"/>
          </a:xfrm>
          <a:prstGeom prst="straightConnector1">
            <a:avLst/>
          </a:prstGeom>
          <a:noFill/>
          <a:ln cap="flat" cmpd="sng" w="28575">
            <a:solidFill>
              <a:schemeClr val="dk2"/>
            </a:solidFill>
            <a:prstDash val="dot"/>
            <a:round/>
            <a:headEnd len="lg" w="lg" type="none"/>
            <a:tailEnd len="lg" w="lg" type="triangle"/>
          </a:ln>
        </p:spPr>
      </p:cxnSp>
      <p:cxnSp>
        <p:nvCxnSpPr>
          <p:cNvPr id="116" name="Shape 116"/>
          <p:cNvCxnSpPr>
            <a:stCxn id="101" idx="0"/>
            <a:endCxn id="111" idx="2"/>
          </p:cNvCxnSpPr>
          <p:nvPr/>
        </p:nvCxnSpPr>
        <p:spPr>
          <a:xfrm rot="10800000">
            <a:off x="1303640" y="3159323"/>
            <a:ext cx="2268600" cy="1092300"/>
          </a:xfrm>
          <a:prstGeom prst="straightConnector1">
            <a:avLst/>
          </a:prstGeom>
          <a:noFill/>
          <a:ln cap="flat" cmpd="sng" w="28575">
            <a:solidFill>
              <a:schemeClr val="dk2"/>
            </a:solidFill>
            <a:prstDash val="dot"/>
            <a:round/>
            <a:headEnd len="lg" w="lg" type="none"/>
            <a:tailEnd len="lg" w="lg" type="triangle"/>
          </a:ln>
        </p:spPr>
      </p:cxnSp>
      <p:cxnSp>
        <p:nvCxnSpPr>
          <p:cNvPr id="117" name="Shape 117"/>
          <p:cNvCxnSpPr>
            <a:stCxn id="99" idx="0"/>
            <a:endCxn id="113" idx="2"/>
          </p:cNvCxnSpPr>
          <p:nvPr/>
        </p:nvCxnSpPr>
        <p:spPr>
          <a:xfrm flipH="1" rot="10800000">
            <a:off x="1435574" y="2979323"/>
            <a:ext cx="2140500" cy="1272300"/>
          </a:xfrm>
          <a:prstGeom prst="straightConnector1">
            <a:avLst/>
          </a:prstGeom>
          <a:noFill/>
          <a:ln cap="flat" cmpd="sng" w="28575">
            <a:solidFill>
              <a:schemeClr val="dk2"/>
            </a:solidFill>
            <a:prstDash val="dot"/>
            <a:round/>
            <a:headEnd len="lg" w="lg" type="none"/>
            <a:tailEnd len="lg" w="lg" type="triangle"/>
          </a:ln>
        </p:spPr>
      </p:cxnSp>
      <p:cxnSp>
        <p:nvCxnSpPr>
          <p:cNvPr id="118" name="Shape 118"/>
          <p:cNvCxnSpPr>
            <a:endCxn id="113" idx="2"/>
          </p:cNvCxnSpPr>
          <p:nvPr/>
        </p:nvCxnSpPr>
        <p:spPr>
          <a:xfrm rot="10800000">
            <a:off x="3575925" y="2979224"/>
            <a:ext cx="1553400" cy="1318800"/>
          </a:xfrm>
          <a:prstGeom prst="straightConnector1">
            <a:avLst/>
          </a:prstGeom>
          <a:noFill/>
          <a:ln cap="flat" cmpd="sng" w="28575">
            <a:solidFill>
              <a:schemeClr val="dk2"/>
            </a:solidFill>
            <a:prstDash val="dot"/>
            <a:round/>
            <a:headEnd len="lg" w="lg" type="none"/>
            <a:tailEnd len="lg" w="lg" type="triangle"/>
          </a:ln>
        </p:spPr>
      </p:cxnSp>
      <p:cxnSp>
        <p:nvCxnSpPr>
          <p:cNvPr id="119" name="Shape 119"/>
          <p:cNvCxnSpPr>
            <a:stCxn id="106" idx="0"/>
            <a:endCxn id="113" idx="2"/>
          </p:cNvCxnSpPr>
          <p:nvPr/>
        </p:nvCxnSpPr>
        <p:spPr>
          <a:xfrm rot="10800000">
            <a:off x="3575834" y="2979316"/>
            <a:ext cx="2067900" cy="1376100"/>
          </a:xfrm>
          <a:prstGeom prst="straightConnector1">
            <a:avLst/>
          </a:prstGeom>
          <a:noFill/>
          <a:ln cap="flat" cmpd="sng" w="28575">
            <a:solidFill>
              <a:schemeClr val="dk2"/>
            </a:solidFill>
            <a:prstDash val="dot"/>
            <a:round/>
            <a:headEnd len="lg" w="lg" type="none"/>
            <a:tailEnd len="lg" w="lg" type="triangle"/>
          </a:ln>
        </p:spPr>
      </p:cxn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do we fix this mess?</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Apply good OO design principles!</a:t>
            </a:r>
          </a:p>
          <a:p>
            <a:pPr lvl="0" rtl="0">
              <a:spcBef>
                <a:spcPts val="0"/>
              </a:spcBef>
              <a:buNone/>
            </a:pPr>
            <a:r>
              <a:t/>
            </a:r>
            <a:endParaRPr sz="1100"/>
          </a:p>
          <a:p>
            <a:pPr lvl="0" rtl="0">
              <a:spcBef>
                <a:spcPts val="0"/>
              </a:spcBef>
              <a:buNone/>
            </a:pPr>
            <a:r>
              <a:rPr lang="en"/>
              <a:t>Step 1: Identify the aspects that vary and encapsulate them.</a:t>
            </a:r>
          </a:p>
        </p:txBody>
      </p:sp>
      <p:pic>
        <p:nvPicPr>
          <p:cNvPr id="127" name="Shape 127"/>
          <p:cNvPicPr preferRelativeResize="0"/>
          <p:nvPr/>
        </p:nvPicPr>
        <p:blipFill>
          <a:blip r:embed="rId3">
            <a:alphaModFix/>
          </a:blip>
          <a:stretch>
            <a:fillRect/>
          </a:stretch>
        </p:blipFill>
        <p:spPr>
          <a:xfrm>
            <a:off x="305750" y="4108375"/>
            <a:ext cx="2406024" cy="2197025"/>
          </a:xfrm>
          <a:prstGeom prst="rect">
            <a:avLst/>
          </a:prstGeom>
          <a:noFill/>
          <a:ln>
            <a:noFill/>
          </a:ln>
        </p:spPr>
      </p:pic>
      <p:pic>
        <p:nvPicPr>
          <p:cNvPr id="128" name="Shape 128"/>
          <p:cNvPicPr preferRelativeResize="0"/>
          <p:nvPr/>
        </p:nvPicPr>
        <p:blipFill>
          <a:blip r:embed="rId4">
            <a:alphaModFix/>
          </a:blip>
          <a:stretch>
            <a:fillRect/>
          </a:stretch>
        </p:blipFill>
        <p:spPr>
          <a:xfrm>
            <a:off x="3968248" y="3397625"/>
            <a:ext cx="3662250" cy="2197024"/>
          </a:xfrm>
          <a:prstGeom prst="rect">
            <a:avLst/>
          </a:prstGeom>
          <a:noFill/>
          <a:ln>
            <a:noFill/>
          </a:ln>
        </p:spPr>
      </p:pic>
      <p:pic>
        <p:nvPicPr>
          <p:cNvPr id="129" name="Shape 129"/>
          <p:cNvPicPr preferRelativeResize="0"/>
          <p:nvPr/>
        </p:nvPicPr>
        <p:blipFill>
          <a:blip r:embed="rId5">
            <a:alphaModFix/>
          </a:blip>
          <a:stretch>
            <a:fillRect/>
          </a:stretch>
        </p:blipFill>
        <p:spPr>
          <a:xfrm>
            <a:off x="7570700" y="4529450"/>
            <a:ext cx="1573299" cy="1573299"/>
          </a:xfrm>
          <a:prstGeom prst="rect">
            <a:avLst/>
          </a:prstGeom>
          <a:noFill/>
          <a:ln>
            <a:noFill/>
          </a:ln>
        </p:spPr>
      </p:pic>
      <p:cxnSp>
        <p:nvCxnSpPr>
          <p:cNvPr id="130" name="Shape 130"/>
          <p:cNvCxnSpPr/>
          <p:nvPr/>
        </p:nvCxnSpPr>
        <p:spPr>
          <a:xfrm>
            <a:off x="3707725" y="3876250"/>
            <a:ext cx="12900" cy="2942699"/>
          </a:xfrm>
          <a:prstGeom prst="straightConnector1">
            <a:avLst/>
          </a:prstGeom>
          <a:noFill/>
          <a:ln cap="flat" cmpd="sng" w="19050">
            <a:solidFill>
              <a:schemeClr val="dk2"/>
            </a:solidFill>
            <a:prstDash val="solid"/>
            <a:round/>
            <a:headEnd len="lg" w="lg" type="none"/>
            <a:tailEnd len="lg" w="lg" type="none"/>
          </a:ln>
        </p:spPr>
      </p:cxnSp>
      <p:sp>
        <p:nvSpPr>
          <p:cNvPr id="131" name="Shape 131"/>
          <p:cNvSpPr txBox="1"/>
          <p:nvPr/>
        </p:nvSpPr>
        <p:spPr>
          <a:xfrm>
            <a:off x="2618750" y="5594650"/>
            <a:ext cx="3657600" cy="457200"/>
          </a:xfrm>
          <a:prstGeom prst="rect">
            <a:avLst/>
          </a:prstGeom>
          <a:noFill/>
          <a:ln>
            <a:noFill/>
          </a:ln>
        </p:spPr>
        <p:txBody>
          <a:bodyPr anchorCtr="0" anchor="t" bIns="91425" lIns="91425" rIns="91425" tIns="91425">
            <a:noAutofit/>
          </a:bodyPr>
          <a:lstStyle/>
          <a:p>
            <a:pPr lvl="0" rtl="0">
              <a:spcBef>
                <a:spcPts val="0"/>
              </a:spcBef>
              <a:buNone/>
            </a:pPr>
            <a:r>
              <a:rPr lang="en" sz="2400"/>
              <a:t>Duck      Flying </a:t>
            </a:r>
          </a:p>
          <a:p>
            <a:pPr lvl="0">
              <a:spcBef>
                <a:spcPts val="0"/>
              </a:spcBef>
              <a:buNone/>
            </a:pPr>
            <a:r>
              <a:rPr lang="en" sz="2400"/>
              <a:t>class      behaviors</a:t>
            </a:r>
          </a:p>
        </p:txBody>
      </p:sp>
      <p:pic>
        <p:nvPicPr>
          <p:cNvPr id="132" name="Shape 132"/>
          <p:cNvPicPr preferRelativeResize="0"/>
          <p:nvPr/>
        </p:nvPicPr>
        <p:blipFill>
          <a:blip r:embed="rId6">
            <a:alphaModFix/>
          </a:blip>
          <a:stretch>
            <a:fillRect/>
          </a:stretch>
        </p:blipFill>
        <p:spPr>
          <a:xfrm>
            <a:off x="5533312" y="5407774"/>
            <a:ext cx="1573300" cy="1359400"/>
          </a:xfrm>
          <a:prstGeom prst="rect">
            <a:avLst/>
          </a:prstGeom>
          <a:noFill/>
          <a:ln>
            <a:noFill/>
          </a:ln>
        </p:spPr>
      </p:pic>
      <p:sp>
        <p:nvSpPr>
          <p:cNvPr id="133" name="Shape 1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Step 2: </a:t>
            </a:r>
          </a:p>
          <a:p>
            <a:pPr lvl="0" rtl="0">
              <a:spcBef>
                <a:spcPts val="0"/>
              </a:spcBef>
              <a:buNone/>
            </a:pPr>
            <a:r>
              <a:rPr lang="en"/>
              <a:t>Implement behaviors as classes</a:t>
            </a:r>
          </a:p>
        </p:txBody>
      </p:sp>
      <p:sp>
        <p:nvSpPr>
          <p:cNvPr id="139" name="Shape 139"/>
          <p:cNvSpPr txBox="1"/>
          <p:nvPr>
            <p:ph idx="1" type="body"/>
          </p:nvPr>
        </p:nvSpPr>
        <p:spPr>
          <a:xfrm>
            <a:off x="457200" y="1600200"/>
            <a:ext cx="8229600" cy="1143000"/>
          </a:xfrm>
          <a:prstGeom prst="rect">
            <a:avLst/>
          </a:prstGeom>
        </p:spPr>
        <p:txBody>
          <a:bodyPr anchorCtr="0" anchor="t" bIns="91425" lIns="91425" rIns="91425" tIns="91425">
            <a:noAutofit/>
          </a:bodyPr>
          <a:lstStyle/>
          <a:p>
            <a:pPr lvl="0" rtl="0">
              <a:spcBef>
                <a:spcPts val="0"/>
              </a:spcBef>
              <a:buNone/>
            </a:pPr>
            <a:r>
              <a:rPr lang="en"/>
              <a:t>Principle - Program to an interface, not an implementation.</a:t>
            </a:r>
          </a:p>
        </p:txBody>
      </p:sp>
      <p:sp>
        <p:nvSpPr>
          <p:cNvPr id="140" name="Shape 140"/>
          <p:cNvSpPr txBox="1"/>
          <p:nvPr/>
        </p:nvSpPr>
        <p:spPr>
          <a:xfrm>
            <a:off x="3101175" y="2674125"/>
            <a:ext cx="5724300" cy="3119699"/>
          </a:xfrm>
          <a:prstGeom prst="rect">
            <a:avLst/>
          </a:prstGeom>
          <a:solidFill>
            <a:srgbClr val="FF0000"/>
          </a:solidFill>
          <a:ln>
            <a:noFill/>
          </a:ln>
        </p:spPr>
        <p:txBody>
          <a:bodyPr anchorCtr="0" anchor="t" bIns="91425" lIns="91425" rIns="91425" tIns="91425">
            <a:noAutofit/>
          </a:bodyPr>
          <a:lstStyle/>
          <a:p>
            <a:pPr lvl="0" rtl="0">
              <a:spcBef>
                <a:spcPts val="0"/>
              </a:spcBef>
              <a:buNone/>
            </a:pPr>
            <a:r>
              <a:t/>
            </a:r>
            <a:endParaRPr b="1" sz="2400"/>
          </a:p>
          <a:p>
            <a:pPr lvl="0" rtl="0">
              <a:spcBef>
                <a:spcPts val="0"/>
              </a:spcBef>
              <a:buNone/>
            </a:pPr>
            <a:r>
              <a:rPr b="1" lang="en" sz="2400"/>
              <a:t>(BAD)</a:t>
            </a:r>
          </a:p>
          <a:p>
            <a:pPr lvl="0" rtl="0">
              <a:spcBef>
                <a:spcPts val="0"/>
              </a:spcBef>
              <a:buNone/>
            </a:pPr>
            <a:r>
              <a:rPr b="1" lang="en" sz="2400"/>
              <a:t>Programming to an implementation:</a:t>
            </a:r>
          </a:p>
          <a:p>
            <a:pPr lvl="0" rtl="0">
              <a:spcBef>
                <a:spcPts val="0"/>
              </a:spcBef>
              <a:buNone/>
            </a:pPr>
            <a:r>
              <a:rPr lang="en" sz="2400"/>
              <a:t>MallardDuck d = new MallardDuck();</a:t>
            </a:r>
          </a:p>
          <a:p>
            <a:pPr lvl="0" rtl="0">
              <a:spcBef>
                <a:spcPts val="0"/>
              </a:spcBef>
              <a:buNone/>
            </a:pPr>
            <a:r>
              <a:rPr lang="en" sz="2400"/>
              <a:t>d.flyWithWings();</a:t>
            </a:r>
          </a:p>
          <a:p>
            <a:pPr lvl="0" rtl="0">
              <a:spcBef>
                <a:spcPts val="0"/>
              </a:spcBef>
              <a:buNone/>
            </a:pPr>
            <a:r>
              <a:rPr b="1" lang="en" sz="2400"/>
              <a:t>Requires knowing what type of duck you’re using, and what methods it has.</a:t>
            </a:r>
          </a:p>
          <a:p>
            <a:pPr lvl="0" rtl="0">
              <a:spcBef>
                <a:spcPts val="0"/>
              </a:spcBef>
              <a:buNone/>
            </a:pPr>
            <a:r>
              <a:t/>
            </a:r>
            <a:endParaRPr b="1" sz="2400"/>
          </a:p>
          <a:p>
            <a:pPr lvl="0">
              <a:spcBef>
                <a:spcPts val="0"/>
              </a:spcBef>
              <a:buNone/>
            </a:pPr>
            <a:r>
              <a:t/>
            </a:r>
            <a:endParaRPr sz="2400"/>
          </a:p>
        </p:txBody>
      </p:sp>
      <p:sp>
        <p:nvSpPr>
          <p:cNvPr id="141" name="Shape 141"/>
          <p:cNvSpPr/>
          <p:nvPr/>
        </p:nvSpPr>
        <p:spPr>
          <a:xfrm>
            <a:off x="457200" y="4436375"/>
            <a:ext cx="2285700" cy="154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flyWithWings()</a:t>
            </a:r>
          </a:p>
          <a:p>
            <a:pPr lvl="0" rtl="0">
              <a:spcBef>
                <a:spcPts val="0"/>
              </a:spcBef>
              <a:buNone/>
            </a:pPr>
            <a:r>
              <a:rPr lang="en"/>
              <a:t>quackLoudly()</a:t>
            </a:r>
          </a:p>
          <a:p>
            <a:pPr lvl="0" rtl="0">
              <a:spcBef>
                <a:spcPts val="0"/>
              </a:spcBef>
              <a:buNone/>
            </a:pPr>
            <a:r>
              <a:rPr lang="en"/>
              <a:t>swim()</a:t>
            </a:r>
          </a:p>
          <a:p>
            <a:pPr lvl="0" rtl="0">
              <a:spcBef>
                <a:spcPts val="0"/>
              </a:spcBef>
              <a:buNone/>
            </a:pPr>
            <a:r>
              <a:rPr lang="en"/>
              <a:t>display()</a:t>
            </a:r>
          </a:p>
        </p:txBody>
      </p:sp>
      <p:cxnSp>
        <p:nvCxnSpPr>
          <p:cNvPr id="142" name="Shape 142"/>
          <p:cNvCxnSpPr/>
          <p:nvPr/>
        </p:nvCxnSpPr>
        <p:spPr>
          <a:xfrm>
            <a:off x="460795" y="4845853"/>
            <a:ext cx="2278500" cy="0"/>
          </a:xfrm>
          <a:prstGeom prst="straightConnector1">
            <a:avLst/>
          </a:prstGeom>
          <a:noFill/>
          <a:ln cap="flat" cmpd="sng" w="19050">
            <a:solidFill>
              <a:schemeClr val="dk2"/>
            </a:solidFill>
            <a:prstDash val="solid"/>
            <a:round/>
            <a:headEnd len="lg" w="lg" type="none"/>
            <a:tailEnd len="lg" w="lg" type="none"/>
          </a:ln>
        </p:spPr>
      </p:cxnSp>
      <p:sp>
        <p:nvSpPr>
          <p:cNvPr id="143" name="Shape 1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cxnSp>
        <p:nvCxnSpPr>
          <p:cNvPr id="144" name="Shape 144"/>
          <p:cNvCxnSpPr>
            <a:stCxn id="141" idx="0"/>
            <a:endCxn id="145" idx="2"/>
          </p:cNvCxnSpPr>
          <p:nvPr/>
        </p:nvCxnSpPr>
        <p:spPr>
          <a:xfrm rot="10800000">
            <a:off x="1598250" y="4059275"/>
            <a:ext cx="1800" cy="377100"/>
          </a:xfrm>
          <a:prstGeom prst="straightConnector1">
            <a:avLst/>
          </a:prstGeom>
          <a:noFill/>
          <a:ln cap="flat" cmpd="sng" w="19050">
            <a:solidFill>
              <a:schemeClr val="dk2"/>
            </a:solidFill>
            <a:prstDash val="solid"/>
            <a:round/>
            <a:headEnd len="lg" w="lg" type="none"/>
            <a:tailEnd len="lg" w="lg" type="triangle"/>
          </a:ln>
        </p:spPr>
      </p:cxnSp>
      <p:sp>
        <p:nvSpPr>
          <p:cNvPr id="146" name="Shape 146"/>
          <p:cNvSpPr txBox="1"/>
          <p:nvPr/>
        </p:nvSpPr>
        <p:spPr>
          <a:xfrm>
            <a:off x="2781925" y="2737125"/>
            <a:ext cx="5991300" cy="2676300"/>
          </a:xfrm>
          <a:prstGeom prst="rect">
            <a:avLst/>
          </a:prstGeom>
          <a:solidFill>
            <a:srgbClr val="CFE2F3"/>
          </a:solidFill>
          <a:ln>
            <a:noFill/>
          </a:ln>
        </p:spPr>
        <p:txBody>
          <a:bodyPr anchorCtr="0" anchor="t" bIns="91425" lIns="91425" rIns="91425" tIns="91425">
            <a:noAutofit/>
          </a:bodyPr>
          <a:lstStyle/>
          <a:p>
            <a:pPr lvl="0" rtl="0">
              <a:spcBef>
                <a:spcPts val="0"/>
              </a:spcBef>
              <a:buNone/>
            </a:pPr>
            <a:r>
              <a:rPr b="1" lang="en" sz="2400"/>
              <a:t>(BETTER… BUT NOT GREAT)</a:t>
            </a:r>
          </a:p>
          <a:p>
            <a:pPr lvl="0" rtl="0">
              <a:spcBef>
                <a:spcPts val="0"/>
              </a:spcBef>
              <a:buNone/>
            </a:pPr>
            <a:r>
              <a:rPr b="1" lang="en" sz="2400"/>
              <a:t>Inherit and override.</a:t>
            </a:r>
          </a:p>
          <a:p>
            <a:pPr lvl="0" rtl="0">
              <a:spcBef>
                <a:spcPts val="0"/>
              </a:spcBef>
              <a:buNone/>
            </a:pPr>
            <a:r>
              <a:rPr lang="en" sz="2400"/>
              <a:t>Duck d = new MallardDuck();</a:t>
            </a:r>
          </a:p>
          <a:p>
            <a:pPr lvl="0" rtl="0">
              <a:spcBef>
                <a:spcPts val="0"/>
              </a:spcBef>
              <a:buNone/>
            </a:pPr>
            <a:r>
              <a:rPr lang="en" sz="2400"/>
              <a:t>d.fly();</a:t>
            </a:r>
          </a:p>
          <a:p>
            <a:pPr lvl="0">
              <a:spcBef>
                <a:spcPts val="0"/>
              </a:spcBef>
              <a:buNone/>
            </a:pPr>
            <a:r>
              <a:rPr b="1" lang="en" sz="2400"/>
              <a:t>Still requires reimplementing the same behaviors multiple times.</a:t>
            </a:r>
          </a:p>
        </p:txBody>
      </p:sp>
      <p:sp>
        <p:nvSpPr>
          <p:cNvPr id="145" name="Shape 145"/>
          <p:cNvSpPr/>
          <p:nvPr/>
        </p:nvSpPr>
        <p:spPr>
          <a:xfrm>
            <a:off x="455400" y="2916337"/>
            <a:ext cx="22857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swim()</a:t>
            </a:r>
          </a:p>
          <a:p>
            <a:pPr lvl="0" rtl="0">
              <a:spcBef>
                <a:spcPts val="0"/>
              </a:spcBef>
              <a:buNone/>
            </a:pPr>
            <a:r>
              <a:rPr lang="en"/>
              <a:t>display()</a:t>
            </a:r>
          </a:p>
        </p:txBody>
      </p:sp>
      <p:cxnSp>
        <p:nvCxnSpPr>
          <p:cNvPr id="147" name="Shape 147"/>
          <p:cNvCxnSpPr/>
          <p:nvPr/>
        </p:nvCxnSpPr>
        <p:spPr>
          <a:xfrm>
            <a:off x="458995" y="3325815"/>
            <a:ext cx="2278500" cy="0"/>
          </a:xfrm>
          <a:prstGeom prst="straightConnector1">
            <a:avLst/>
          </a:prstGeom>
          <a:noFill/>
          <a:ln cap="flat" cmpd="sng" w="19050">
            <a:solidFill>
              <a:schemeClr val="dk2"/>
            </a:solidFill>
            <a:prstDash val="solid"/>
            <a:round/>
            <a:headEnd len="lg" w="lg" type="none"/>
            <a:tailEnd len="lg" w="lg" type="none"/>
          </a:ln>
        </p:spPr>
      </p:cxnSp>
      <p:sp>
        <p:nvSpPr>
          <p:cNvPr id="148" name="Shape 148"/>
          <p:cNvSpPr/>
          <p:nvPr/>
        </p:nvSpPr>
        <p:spPr>
          <a:xfrm>
            <a:off x="457200" y="5058775"/>
            <a:ext cx="2285700" cy="88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fly();</a:t>
            </a:r>
          </a:p>
          <a:p>
            <a:pPr lvl="0" rtl="0">
              <a:spcBef>
                <a:spcPts val="0"/>
              </a:spcBef>
              <a:buNone/>
            </a:pPr>
            <a:r>
              <a:rPr lang="en"/>
              <a:t>quack();</a:t>
            </a:r>
          </a:p>
        </p:txBody>
      </p:sp>
      <p:cxnSp>
        <p:nvCxnSpPr>
          <p:cNvPr id="149" name="Shape 149"/>
          <p:cNvCxnSpPr/>
          <p:nvPr/>
        </p:nvCxnSpPr>
        <p:spPr>
          <a:xfrm>
            <a:off x="460795" y="5413428"/>
            <a:ext cx="2278500" cy="0"/>
          </a:xfrm>
          <a:prstGeom prst="straightConnector1">
            <a:avLst/>
          </a:prstGeom>
          <a:noFill/>
          <a:ln cap="flat" cmpd="sng" w="19050">
            <a:solidFill>
              <a:schemeClr val="dk2"/>
            </a:solidFill>
            <a:prstDash val="solid"/>
            <a:round/>
            <a:headEnd len="lg" w="lg" type="none"/>
            <a:tailEnd len="lg" w="lg" type="none"/>
          </a:ln>
        </p:spPr>
      </p:cxnSp>
      <p:sp>
        <p:nvSpPr>
          <p:cNvPr id="150" name="Shape 150"/>
          <p:cNvSpPr/>
          <p:nvPr/>
        </p:nvSpPr>
        <p:spPr>
          <a:xfrm>
            <a:off x="457200" y="2925750"/>
            <a:ext cx="2285700" cy="131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swim()</a:t>
            </a:r>
          </a:p>
          <a:p>
            <a:pPr lvl="0" rtl="0">
              <a:spcBef>
                <a:spcPts val="0"/>
              </a:spcBef>
              <a:buNone/>
            </a:pPr>
            <a:r>
              <a:rPr lang="en"/>
              <a:t>fly()</a:t>
            </a:r>
          </a:p>
          <a:p>
            <a:pPr lvl="0" rtl="0">
              <a:spcBef>
                <a:spcPts val="0"/>
              </a:spcBef>
              <a:buNone/>
            </a:pPr>
            <a:r>
              <a:rPr lang="en"/>
              <a:t>quack()</a:t>
            </a:r>
          </a:p>
          <a:p>
            <a:pPr lvl="0" rtl="0">
              <a:spcBef>
                <a:spcPts val="0"/>
              </a:spcBef>
              <a:buNone/>
            </a:pPr>
            <a:r>
              <a:rPr lang="en"/>
              <a:t>display()</a:t>
            </a:r>
          </a:p>
        </p:txBody>
      </p:sp>
      <p:cxnSp>
        <p:nvCxnSpPr>
          <p:cNvPr id="151" name="Shape 151"/>
          <p:cNvCxnSpPr/>
          <p:nvPr/>
        </p:nvCxnSpPr>
        <p:spPr>
          <a:xfrm>
            <a:off x="460795" y="3335228"/>
            <a:ext cx="2278500" cy="0"/>
          </a:xfrm>
          <a:prstGeom prst="straightConnector1">
            <a:avLst/>
          </a:prstGeom>
          <a:noFill/>
          <a:ln cap="flat" cmpd="sng" w="19050">
            <a:solidFill>
              <a:schemeClr val="dk2"/>
            </a:solidFill>
            <a:prstDash val="solid"/>
            <a:round/>
            <a:headEnd len="lg" w="lg" type="none"/>
            <a:tailEnd len="lg" w="lg" type="none"/>
          </a:ln>
        </p:spPr>
      </p:cxnSp>
      <p:cxnSp>
        <p:nvCxnSpPr>
          <p:cNvPr id="152" name="Shape 152"/>
          <p:cNvCxnSpPr>
            <a:stCxn id="148" idx="0"/>
            <a:endCxn id="150" idx="2"/>
          </p:cNvCxnSpPr>
          <p:nvPr/>
        </p:nvCxnSpPr>
        <p:spPr>
          <a:xfrm rot="10800000">
            <a:off x="1600050" y="4237975"/>
            <a:ext cx="0" cy="820800"/>
          </a:xfrm>
          <a:prstGeom prst="straightConnector1">
            <a:avLst/>
          </a:prstGeom>
          <a:noFill/>
          <a:ln cap="flat" cmpd="sng" w="19050">
            <a:solidFill>
              <a:schemeClr val="dk2"/>
            </a:solidFill>
            <a:prstDash val="solid"/>
            <a:round/>
            <a:headEnd len="lg" w="lg" type="none"/>
            <a:tailEnd len="lg" w="lg" type="triangle"/>
          </a:ln>
        </p:spPr>
      </p:cxnSp>
      <p:sp>
        <p:nvSpPr>
          <p:cNvPr id="153" name="Shape 153"/>
          <p:cNvSpPr txBox="1"/>
          <p:nvPr/>
        </p:nvSpPr>
        <p:spPr>
          <a:xfrm>
            <a:off x="5028650" y="1828127"/>
            <a:ext cx="3786300" cy="4494300"/>
          </a:xfrm>
          <a:prstGeom prst="rect">
            <a:avLst/>
          </a:prstGeom>
          <a:solidFill>
            <a:schemeClr val="accent1"/>
          </a:solidFill>
          <a:ln>
            <a:noFill/>
          </a:ln>
        </p:spPr>
        <p:txBody>
          <a:bodyPr anchorCtr="0" anchor="t" bIns="91425" lIns="91425" rIns="91425" tIns="91425">
            <a:noAutofit/>
          </a:bodyPr>
          <a:lstStyle/>
          <a:p>
            <a:pPr lvl="0" rtl="0">
              <a:spcBef>
                <a:spcPts val="0"/>
              </a:spcBef>
              <a:buClr>
                <a:schemeClr val="dk1"/>
              </a:buClr>
              <a:buSzPct val="45833"/>
              <a:buFont typeface="Arial"/>
              <a:buNone/>
            </a:pPr>
            <a:r>
              <a:rPr b="1" lang="en" sz="2400">
                <a:solidFill>
                  <a:schemeClr val="dk1"/>
                </a:solidFill>
              </a:rPr>
              <a:t>(GOOD)</a:t>
            </a:r>
          </a:p>
          <a:p>
            <a:pPr lvl="0" rtl="0">
              <a:spcBef>
                <a:spcPts val="0"/>
              </a:spcBef>
              <a:buClr>
                <a:schemeClr val="dk1"/>
              </a:buClr>
              <a:buSzPct val="45833"/>
              <a:buFont typeface="Arial"/>
              <a:buNone/>
            </a:pPr>
            <a:r>
              <a:rPr b="1" lang="en" sz="2400">
                <a:solidFill>
                  <a:schemeClr val="dk1"/>
                </a:solidFill>
              </a:rPr>
              <a:t>Programming to an interface:</a:t>
            </a:r>
          </a:p>
          <a:p>
            <a:pPr lvl="0" rtl="0">
              <a:spcBef>
                <a:spcPts val="0"/>
              </a:spcBef>
              <a:buClr>
                <a:schemeClr val="dk1"/>
              </a:buClr>
              <a:buSzPct val="45833"/>
              <a:buFont typeface="Arial"/>
              <a:buNone/>
            </a:pPr>
            <a:r>
              <a:rPr lang="en" sz="2400">
                <a:solidFill>
                  <a:schemeClr val="dk1"/>
                </a:solidFill>
              </a:rPr>
              <a:t>Duck d = new MallardDuck()</a:t>
            </a:r>
          </a:p>
          <a:p>
            <a:pPr lvl="0" rtl="0">
              <a:spcBef>
                <a:spcPts val="0"/>
              </a:spcBef>
              <a:buClr>
                <a:schemeClr val="dk1"/>
              </a:buClr>
              <a:buSzPct val="45833"/>
              <a:buFont typeface="Arial"/>
              <a:buNone/>
            </a:pPr>
            <a:r>
              <a:rPr lang="en" sz="2400">
                <a:solidFill>
                  <a:schemeClr val="dk1"/>
                </a:solidFill>
              </a:rPr>
              <a:t>d.performFly();</a:t>
            </a:r>
          </a:p>
          <a:p>
            <a:pPr lvl="0">
              <a:spcBef>
                <a:spcPts val="0"/>
              </a:spcBef>
              <a:buNone/>
            </a:pPr>
            <a:r>
              <a:rPr b="1" lang="en" sz="2400"/>
              <a:t>Flying/Quacking behavior called in the same way for all ducks. Only implement specific version of behavior once.</a:t>
            </a:r>
          </a:p>
        </p:txBody>
      </p:sp>
      <p:sp>
        <p:nvSpPr>
          <p:cNvPr id="154" name="Shape 154"/>
          <p:cNvSpPr/>
          <p:nvPr/>
        </p:nvSpPr>
        <p:spPr>
          <a:xfrm>
            <a:off x="2196500" y="1770450"/>
            <a:ext cx="2119800" cy="88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FlyBehavior</a:t>
            </a:r>
          </a:p>
          <a:p>
            <a:pPr lvl="0" rtl="0">
              <a:spcBef>
                <a:spcPts val="0"/>
              </a:spcBef>
              <a:buNone/>
            </a:pPr>
            <a:r>
              <a:t/>
            </a:r>
            <a:endParaRPr i="1"/>
          </a:p>
          <a:p>
            <a:pPr lvl="0" rtl="0">
              <a:spcBef>
                <a:spcPts val="0"/>
              </a:spcBef>
              <a:buNone/>
            </a:pPr>
            <a:r>
              <a:rPr i="1" lang="en"/>
              <a:t>fly()</a:t>
            </a:r>
          </a:p>
        </p:txBody>
      </p:sp>
      <p:cxnSp>
        <p:nvCxnSpPr>
          <p:cNvPr id="155" name="Shape 155"/>
          <p:cNvCxnSpPr/>
          <p:nvPr/>
        </p:nvCxnSpPr>
        <p:spPr>
          <a:xfrm>
            <a:off x="2199800" y="2199725"/>
            <a:ext cx="2113200" cy="0"/>
          </a:xfrm>
          <a:prstGeom prst="straightConnector1">
            <a:avLst/>
          </a:prstGeom>
          <a:noFill/>
          <a:ln cap="flat" cmpd="sng" w="19050">
            <a:solidFill>
              <a:schemeClr val="dk2"/>
            </a:solidFill>
            <a:prstDash val="solid"/>
            <a:round/>
            <a:headEnd len="lg" w="lg" type="none"/>
            <a:tailEnd len="lg" w="lg" type="none"/>
          </a:ln>
        </p:spPr>
      </p:cxnSp>
      <p:sp>
        <p:nvSpPr>
          <p:cNvPr id="156" name="Shape 156"/>
          <p:cNvSpPr/>
          <p:nvPr/>
        </p:nvSpPr>
        <p:spPr>
          <a:xfrm>
            <a:off x="1214520" y="3037767"/>
            <a:ext cx="1660800" cy="1045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FlyWithWings</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57" name="Shape 157"/>
          <p:cNvCxnSpPr/>
          <p:nvPr/>
        </p:nvCxnSpPr>
        <p:spPr>
          <a:xfrm>
            <a:off x="1214520" y="3387770"/>
            <a:ext cx="1655700" cy="0"/>
          </a:xfrm>
          <a:prstGeom prst="straightConnector1">
            <a:avLst/>
          </a:prstGeom>
          <a:noFill/>
          <a:ln cap="flat" cmpd="sng" w="19050">
            <a:solidFill>
              <a:schemeClr val="dk2"/>
            </a:solidFill>
            <a:prstDash val="solid"/>
            <a:round/>
            <a:headEnd len="lg" w="lg" type="none"/>
            <a:tailEnd len="lg" w="lg" type="none"/>
          </a:ln>
        </p:spPr>
      </p:cxnSp>
      <p:sp>
        <p:nvSpPr>
          <p:cNvPr id="158" name="Shape 158"/>
          <p:cNvSpPr/>
          <p:nvPr/>
        </p:nvSpPr>
        <p:spPr>
          <a:xfrm>
            <a:off x="3320932" y="3037767"/>
            <a:ext cx="1583400" cy="1045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FlyNotAllowed</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59" name="Shape 159"/>
          <p:cNvCxnSpPr/>
          <p:nvPr/>
        </p:nvCxnSpPr>
        <p:spPr>
          <a:xfrm>
            <a:off x="3320932" y="3387770"/>
            <a:ext cx="1578600" cy="0"/>
          </a:xfrm>
          <a:prstGeom prst="straightConnector1">
            <a:avLst/>
          </a:prstGeom>
          <a:noFill/>
          <a:ln cap="flat" cmpd="sng" w="19050">
            <a:solidFill>
              <a:schemeClr val="dk2"/>
            </a:solidFill>
            <a:prstDash val="solid"/>
            <a:round/>
            <a:headEnd len="lg" w="lg" type="none"/>
            <a:tailEnd len="lg" w="lg" type="none"/>
          </a:ln>
        </p:spPr>
      </p:cxnSp>
      <p:cxnSp>
        <p:nvCxnSpPr>
          <p:cNvPr id="160" name="Shape 160"/>
          <p:cNvCxnSpPr>
            <a:stCxn id="156" idx="0"/>
            <a:endCxn id="154" idx="2"/>
          </p:cNvCxnSpPr>
          <p:nvPr/>
        </p:nvCxnSpPr>
        <p:spPr>
          <a:xfrm flipH="1" rot="10800000">
            <a:off x="2044920" y="2654367"/>
            <a:ext cx="1211400" cy="383400"/>
          </a:xfrm>
          <a:prstGeom prst="straightConnector1">
            <a:avLst/>
          </a:prstGeom>
          <a:noFill/>
          <a:ln cap="flat" cmpd="sng" w="28575">
            <a:solidFill>
              <a:schemeClr val="dk2"/>
            </a:solidFill>
            <a:prstDash val="dot"/>
            <a:round/>
            <a:headEnd len="lg" w="lg" type="none"/>
            <a:tailEnd len="lg" w="lg" type="triangle"/>
          </a:ln>
        </p:spPr>
      </p:cxnSp>
      <p:cxnSp>
        <p:nvCxnSpPr>
          <p:cNvPr id="161" name="Shape 161"/>
          <p:cNvCxnSpPr>
            <a:stCxn id="158" idx="0"/>
            <a:endCxn id="154" idx="2"/>
          </p:cNvCxnSpPr>
          <p:nvPr/>
        </p:nvCxnSpPr>
        <p:spPr>
          <a:xfrm rot="10800000">
            <a:off x="3256432" y="2654367"/>
            <a:ext cx="856200" cy="383400"/>
          </a:xfrm>
          <a:prstGeom prst="straightConnector1">
            <a:avLst/>
          </a:prstGeom>
          <a:noFill/>
          <a:ln cap="flat" cmpd="sng" w="28575">
            <a:solidFill>
              <a:schemeClr val="dk2"/>
            </a:solidFill>
            <a:prstDash val="dot"/>
            <a:round/>
            <a:headEnd len="lg" w="lg" type="none"/>
            <a:tailEnd len="lg" w="lg" type="triangle"/>
          </a:ln>
        </p:spPr>
      </p:cxnSp>
      <p:sp>
        <p:nvSpPr>
          <p:cNvPr id="162" name="Shape 162"/>
          <p:cNvSpPr/>
          <p:nvPr/>
        </p:nvSpPr>
        <p:spPr>
          <a:xfrm>
            <a:off x="455395" y="4325916"/>
            <a:ext cx="2285700" cy="21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i="1"/>
          </a:p>
          <a:p>
            <a:pPr lvl="0" rtl="0">
              <a:spcBef>
                <a:spcPts val="0"/>
              </a:spcBef>
              <a:buNone/>
            </a:pPr>
            <a:r>
              <a:rPr lang="en"/>
              <a:t>FlyBehavior flyB</a:t>
            </a:r>
          </a:p>
          <a:p>
            <a:pPr lvl="0" rtl="0">
              <a:spcBef>
                <a:spcPts val="0"/>
              </a:spcBef>
              <a:buNone/>
            </a:pPr>
            <a:r>
              <a:rPr lang="en"/>
              <a:t>QuackBehavior quackB</a:t>
            </a:r>
          </a:p>
          <a:p>
            <a:pPr lvl="0" rtl="0">
              <a:spcBef>
                <a:spcPts val="0"/>
              </a:spcBef>
              <a:buNone/>
            </a:pPr>
            <a:r>
              <a:t/>
            </a:r>
            <a:endParaRPr/>
          </a:p>
          <a:p>
            <a:pPr lvl="0" rtl="0">
              <a:spcBef>
                <a:spcPts val="0"/>
              </a:spcBef>
              <a:buNone/>
            </a:pPr>
            <a:r>
              <a:rPr lang="en"/>
              <a:t>performQuack()</a:t>
            </a:r>
          </a:p>
          <a:p>
            <a:pPr lvl="0" rtl="0">
              <a:spcBef>
                <a:spcPts val="0"/>
              </a:spcBef>
              <a:buNone/>
            </a:pPr>
            <a:r>
              <a:rPr lang="en"/>
              <a:t>performFly()</a:t>
            </a:r>
          </a:p>
          <a:p>
            <a:pPr lvl="0" rtl="0">
              <a:spcBef>
                <a:spcPts val="0"/>
              </a:spcBef>
              <a:buNone/>
            </a:pPr>
            <a:r>
              <a:rPr lang="en"/>
              <a:t>swim()</a:t>
            </a:r>
          </a:p>
          <a:p>
            <a:pPr lvl="0" rtl="0">
              <a:spcBef>
                <a:spcPts val="0"/>
              </a:spcBef>
              <a:buNone/>
            </a:pPr>
            <a:r>
              <a:rPr lang="en"/>
              <a:t>display()</a:t>
            </a:r>
          </a:p>
        </p:txBody>
      </p:sp>
      <p:cxnSp>
        <p:nvCxnSpPr>
          <p:cNvPr id="163" name="Shape 163"/>
          <p:cNvCxnSpPr/>
          <p:nvPr/>
        </p:nvCxnSpPr>
        <p:spPr>
          <a:xfrm>
            <a:off x="455395" y="4675915"/>
            <a:ext cx="2278500" cy="0"/>
          </a:xfrm>
          <a:prstGeom prst="straightConnector1">
            <a:avLst/>
          </a:prstGeom>
          <a:noFill/>
          <a:ln cap="flat" cmpd="sng" w="19050">
            <a:solidFill>
              <a:schemeClr val="dk2"/>
            </a:solidFill>
            <a:prstDash val="solid"/>
            <a:round/>
            <a:headEnd len="lg" w="lg" type="none"/>
            <a:tailEnd len="lg" w="lg" type="none"/>
          </a:ln>
        </p:spPr>
      </p:cxnSp>
      <p:cxnSp>
        <p:nvCxnSpPr>
          <p:cNvPr id="164" name="Shape 164"/>
          <p:cNvCxnSpPr>
            <a:stCxn id="162" idx="1"/>
            <a:endCxn id="162" idx="3"/>
          </p:cNvCxnSpPr>
          <p:nvPr/>
        </p:nvCxnSpPr>
        <p:spPr>
          <a:xfrm>
            <a:off x="455395" y="5376066"/>
            <a:ext cx="2285700" cy="0"/>
          </a:xfrm>
          <a:prstGeom prst="straightConnector1">
            <a:avLst/>
          </a:prstGeom>
          <a:noFill/>
          <a:ln cap="flat" cmpd="sng" w="19050">
            <a:solidFill>
              <a:schemeClr val="dk2"/>
            </a:solidFill>
            <a:prstDash val="solid"/>
            <a:round/>
            <a:headEnd len="lg" w="lg" type="none"/>
            <a:tailEnd len="lg" w="lg" type="none"/>
          </a:ln>
        </p:spPr>
      </p:cxnSp>
      <p:sp>
        <p:nvSpPr>
          <p:cNvPr id="165" name="Shape 165"/>
          <p:cNvSpPr/>
          <p:nvPr/>
        </p:nvSpPr>
        <p:spPr>
          <a:xfrm>
            <a:off x="2781925" y="5171950"/>
            <a:ext cx="2207699" cy="10071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61111"/>
              <a:buFont typeface="Arial"/>
              <a:buNone/>
            </a:pPr>
            <a:r>
              <a:rPr b="1" lang="en" sz="1800">
                <a:solidFill>
                  <a:schemeClr val="dk1"/>
                </a:solidFill>
              </a:rPr>
              <a:t>performFly() {</a:t>
            </a:r>
          </a:p>
          <a:p>
            <a:pPr lvl="0" rtl="0">
              <a:spcBef>
                <a:spcPts val="0"/>
              </a:spcBef>
              <a:buClr>
                <a:schemeClr val="dk1"/>
              </a:buClr>
              <a:buSzPct val="61111"/>
              <a:buFont typeface="Arial"/>
              <a:buNone/>
            </a:pPr>
            <a:r>
              <a:rPr b="1" lang="en" sz="1800">
                <a:solidFill>
                  <a:schemeClr val="dk1"/>
                </a:solidFill>
              </a:rPr>
              <a:t>	flyB.fly();</a:t>
            </a:r>
          </a:p>
          <a:p>
            <a:pPr lvl="0">
              <a:spcBef>
                <a:spcPts val="0"/>
              </a:spcBef>
              <a:buClr>
                <a:schemeClr val="dk1"/>
              </a:buClr>
              <a:buSzPct val="61111"/>
              <a:buFont typeface="Arial"/>
              <a:buNone/>
            </a:pPr>
            <a:r>
              <a:rPr b="1" lang="en" sz="1800">
                <a:solidFill>
                  <a:schemeClr val="dk1"/>
                </a:solidFill>
              </a:rPr>
              <a:t>}</a:t>
            </a:r>
          </a:p>
        </p:txBody>
      </p:sp>
      <p:cxnSp>
        <p:nvCxnSpPr>
          <p:cNvPr id="166" name="Shape 166"/>
          <p:cNvCxnSpPr>
            <a:stCxn id="165" idx="1"/>
          </p:cNvCxnSpPr>
          <p:nvPr/>
        </p:nvCxnSpPr>
        <p:spPr>
          <a:xfrm flipH="1">
            <a:off x="1578925" y="5675500"/>
            <a:ext cx="1203000" cy="1299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0"/>
                                        </p:tgtEl>
                                      </p:cBhvr>
                                    </p:animEffect>
                                    <p:set>
                                      <p:cBhvr>
                                        <p:cTn dur="1" fill="hold">
                                          <p:stCondLst>
                                            <p:cond delay="0"/>
                                          </p:stCondLst>
                                        </p:cTn>
                                        <p:tgtEl>
                                          <p:spTgt spid="1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1"/>
                                        </p:tgtEl>
                                      </p:cBhvr>
                                    </p:animEffect>
                                    <p:set>
                                      <p:cBhvr>
                                        <p:cTn dur="1" fill="hold">
                                          <p:stCondLst>
                                            <p:cond delay="0"/>
                                          </p:stCondLst>
                                        </p:cTn>
                                        <p:tgtEl>
                                          <p:spTgt spid="1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2"/>
                                        </p:tgtEl>
                                      </p:cBhvr>
                                    </p:animEffect>
                                    <p:set>
                                      <p:cBhvr>
                                        <p:cTn dur="1" fill="hold">
                                          <p:stCondLst>
                                            <p:cond delay="0"/>
                                          </p:stCondLst>
                                        </p:cTn>
                                        <p:tgtEl>
                                          <p:spTgt spid="1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4"/>
                                        </p:tgtEl>
                                      </p:cBhvr>
                                    </p:animEffect>
                                    <p:set>
                                      <p:cBhvr>
                                        <p:cTn dur="1" fill="hold">
                                          <p:stCondLst>
                                            <p:cond delay="0"/>
                                          </p:stCondLst>
                                        </p:cTn>
                                        <p:tgtEl>
                                          <p:spTgt spid="1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xit" presetID="10" presetSubtype="0">
                                  <p:stCondLst>
                                    <p:cond delay="0"/>
                                  </p:stCondLst>
                                  <p:childTnLst>
                                    <p:animEffect filter="fade" transition="out">
                                      <p:cBhvr>
                                        <p:cTn dur="1"/>
                                        <p:tgtEl>
                                          <p:spTgt spid="145"/>
                                        </p:tgtEl>
                                      </p:cBhvr>
                                    </p:animEffect>
                                    <p:set>
                                      <p:cBhvr>
                                        <p:cTn dur="1" fill="hold">
                                          <p:stCondLst>
                                            <p:cond delay="0"/>
                                          </p:stCondLst>
                                        </p:cTn>
                                        <p:tgtEl>
                                          <p:spTgt spid="1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7"/>
                                        </p:tgtEl>
                                      </p:cBhvr>
                                    </p:animEffect>
                                    <p:set>
                                      <p:cBhvr>
                                        <p:cTn dur="1" fill="hold">
                                          <p:stCondLst>
                                            <p:cond delay="0"/>
                                          </p:stCondLst>
                                        </p:cTn>
                                        <p:tgtEl>
                                          <p:spTgt spid="1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8"/>
                                        </p:tgtEl>
                                      </p:cBhvr>
                                    </p:animEffect>
                                    <p:set>
                                      <p:cBhvr>
                                        <p:cTn dur="1" fill="hold">
                                          <p:stCondLst>
                                            <p:cond delay="0"/>
                                          </p:stCondLst>
                                        </p:cTn>
                                        <p:tgtEl>
                                          <p:spTgt spid="1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1"/>
                                        </p:tgtEl>
                                      </p:cBhvr>
                                    </p:animEffect>
                                    <p:set>
                                      <p:cBhvr>
                                        <p:cTn dur="1" fill="hold">
                                          <p:stCondLst>
                                            <p:cond delay="0"/>
                                          </p:stCondLst>
                                        </p:cTn>
                                        <p:tgtEl>
                                          <p:spTgt spid="1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2"/>
                                        </p:tgtEl>
                                      </p:cBhvr>
                                    </p:animEffect>
                                    <p:set>
                                      <p:cBhvr>
                                        <p:cTn dur="1" fill="hold">
                                          <p:stCondLst>
                                            <p:cond delay="0"/>
                                          </p:stCondLst>
                                        </p:cTn>
                                        <p:tgtEl>
                                          <p:spTgt spid="1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9"/>
                                        </p:tgtEl>
                                      </p:cBhvr>
                                    </p:animEffect>
                                    <p:set>
                                      <p:cBhvr>
                                        <p:cTn dur="1" fill="hold">
                                          <p:stCondLst>
                                            <p:cond delay="0"/>
                                          </p:stCondLst>
                                        </p:cTn>
                                        <p:tgtEl>
                                          <p:spTgt spid="1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6"/>
                                        </p:tgtEl>
                                      </p:cBhvr>
                                    </p:animEffect>
                                    <p:set>
                                      <p:cBhvr>
                                        <p:cTn dur="1" fill="hold">
                                          <p:stCondLst>
                                            <p:cond delay="0"/>
                                          </p:stCondLst>
                                        </p:cTn>
                                        <p:tgtEl>
                                          <p:spTgt spid="14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xit" presetID="10" presetSubtype="0">
                                  <p:stCondLst>
                                    <p:cond delay="0"/>
                                  </p:stCondLst>
                                  <p:childTnLst>
                                    <p:animEffect filter="fade" transition="out">
                                      <p:cBhvr>
                                        <p:cTn dur="1"/>
                                        <p:tgtEl>
                                          <p:spTgt spid="139"/>
                                        </p:tgtEl>
                                      </p:cBhvr>
                                    </p:animEffect>
                                    <p:set>
                                      <p:cBhvr>
                                        <p:cTn dur="1" fill="hold">
                                          <p:stCondLst>
                                            <p:cond delay="0"/>
                                          </p:stCondLst>
                                        </p:cTn>
                                        <p:tgtEl>
                                          <p:spTgt spid="1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p:nvPr/>
        </p:nvSpPr>
        <p:spPr>
          <a:xfrm>
            <a:off x="4962450" y="2167925"/>
            <a:ext cx="3399300" cy="2236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HAS-A can be better than IS-A</a:t>
            </a:r>
          </a:p>
        </p:txBody>
      </p:sp>
      <p:sp>
        <p:nvSpPr>
          <p:cNvPr id="173" name="Shape 173"/>
          <p:cNvSpPr txBox="1"/>
          <p:nvPr>
            <p:ph idx="1" type="body"/>
          </p:nvPr>
        </p:nvSpPr>
        <p:spPr>
          <a:xfrm>
            <a:off x="457200" y="1523425"/>
            <a:ext cx="8229600" cy="1143000"/>
          </a:xfrm>
          <a:prstGeom prst="rect">
            <a:avLst/>
          </a:prstGeom>
        </p:spPr>
        <p:txBody>
          <a:bodyPr anchorCtr="0" anchor="t" bIns="91425" lIns="91425" rIns="91425" tIns="91425">
            <a:noAutofit/>
          </a:bodyPr>
          <a:lstStyle/>
          <a:p>
            <a:pPr lvl="0" rtl="0">
              <a:spcBef>
                <a:spcPts val="0"/>
              </a:spcBef>
              <a:buNone/>
            </a:pPr>
            <a:r>
              <a:rPr lang="en"/>
              <a:t>Principle: Favor composition over inheritance.</a:t>
            </a:r>
          </a:p>
          <a:p>
            <a:pPr lvl="0" rtl="0">
              <a:spcBef>
                <a:spcPts val="0"/>
              </a:spcBef>
              <a:buNone/>
            </a:pPr>
            <a:r>
              <a:t/>
            </a:r>
            <a:endParaRPr/>
          </a:p>
        </p:txBody>
      </p:sp>
      <p:sp>
        <p:nvSpPr>
          <p:cNvPr id="174" name="Shape 174"/>
          <p:cNvSpPr/>
          <p:nvPr/>
        </p:nvSpPr>
        <p:spPr>
          <a:xfrm>
            <a:off x="5901775" y="2293937"/>
            <a:ext cx="19254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FlyBehavior</a:t>
            </a:r>
          </a:p>
          <a:p>
            <a:pPr lvl="0" rtl="0">
              <a:spcBef>
                <a:spcPts val="0"/>
              </a:spcBef>
              <a:buNone/>
            </a:pPr>
            <a:r>
              <a:t/>
            </a:r>
            <a:endParaRPr i="1"/>
          </a:p>
          <a:p>
            <a:pPr lvl="0" rtl="0">
              <a:spcBef>
                <a:spcPts val="0"/>
              </a:spcBef>
              <a:buNone/>
            </a:pPr>
            <a:r>
              <a:rPr i="1" lang="en"/>
              <a:t>fly()</a:t>
            </a:r>
          </a:p>
        </p:txBody>
      </p:sp>
      <p:cxnSp>
        <p:nvCxnSpPr>
          <p:cNvPr id="175" name="Shape 175"/>
          <p:cNvCxnSpPr/>
          <p:nvPr/>
        </p:nvCxnSpPr>
        <p:spPr>
          <a:xfrm>
            <a:off x="5901769" y="2772236"/>
            <a:ext cx="1919700" cy="0"/>
          </a:xfrm>
          <a:prstGeom prst="straightConnector1">
            <a:avLst/>
          </a:prstGeom>
          <a:noFill/>
          <a:ln cap="flat" cmpd="sng" w="19050">
            <a:solidFill>
              <a:schemeClr val="dk2"/>
            </a:solidFill>
            <a:prstDash val="solid"/>
            <a:round/>
            <a:headEnd len="lg" w="lg" type="none"/>
            <a:tailEnd len="lg" w="lg" type="none"/>
          </a:ln>
        </p:spPr>
      </p:cxnSp>
      <p:sp>
        <p:nvSpPr>
          <p:cNvPr id="176" name="Shape 176"/>
          <p:cNvSpPr/>
          <p:nvPr/>
        </p:nvSpPr>
        <p:spPr>
          <a:xfrm>
            <a:off x="5009731" y="3507627"/>
            <a:ext cx="15084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FlyWithWings</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77" name="Shape 177"/>
          <p:cNvCxnSpPr/>
          <p:nvPr/>
        </p:nvCxnSpPr>
        <p:spPr>
          <a:xfrm>
            <a:off x="5009731" y="3788215"/>
            <a:ext cx="1503900" cy="0"/>
          </a:xfrm>
          <a:prstGeom prst="straightConnector1">
            <a:avLst/>
          </a:prstGeom>
          <a:noFill/>
          <a:ln cap="flat" cmpd="sng" w="19050">
            <a:solidFill>
              <a:schemeClr val="dk2"/>
            </a:solidFill>
            <a:prstDash val="solid"/>
            <a:round/>
            <a:headEnd len="lg" w="lg" type="none"/>
            <a:tailEnd len="lg" w="lg" type="none"/>
          </a:ln>
        </p:spPr>
      </p:cxnSp>
      <p:sp>
        <p:nvSpPr>
          <p:cNvPr id="178" name="Shape 178"/>
          <p:cNvSpPr/>
          <p:nvPr/>
        </p:nvSpPr>
        <p:spPr>
          <a:xfrm>
            <a:off x="6856273" y="3507626"/>
            <a:ext cx="15054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FlyNotAllowed</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79" name="Shape 179"/>
          <p:cNvCxnSpPr/>
          <p:nvPr/>
        </p:nvCxnSpPr>
        <p:spPr>
          <a:xfrm>
            <a:off x="6856273" y="3788211"/>
            <a:ext cx="1500900" cy="0"/>
          </a:xfrm>
          <a:prstGeom prst="straightConnector1">
            <a:avLst/>
          </a:prstGeom>
          <a:noFill/>
          <a:ln cap="flat" cmpd="sng" w="19050">
            <a:solidFill>
              <a:schemeClr val="dk2"/>
            </a:solidFill>
            <a:prstDash val="solid"/>
            <a:round/>
            <a:headEnd len="lg" w="lg" type="none"/>
            <a:tailEnd len="lg" w="lg" type="none"/>
          </a:ln>
        </p:spPr>
      </p:cxnSp>
      <p:cxnSp>
        <p:nvCxnSpPr>
          <p:cNvPr id="180" name="Shape 180"/>
          <p:cNvCxnSpPr>
            <a:stCxn id="176" idx="0"/>
            <a:endCxn id="174" idx="2"/>
          </p:cNvCxnSpPr>
          <p:nvPr/>
        </p:nvCxnSpPr>
        <p:spPr>
          <a:xfrm flipH="1" rot="10800000">
            <a:off x="5763931" y="3132327"/>
            <a:ext cx="1100400" cy="375300"/>
          </a:xfrm>
          <a:prstGeom prst="straightConnector1">
            <a:avLst/>
          </a:prstGeom>
          <a:noFill/>
          <a:ln cap="flat" cmpd="sng" w="28575">
            <a:solidFill>
              <a:schemeClr val="dk2"/>
            </a:solidFill>
            <a:prstDash val="dot"/>
            <a:round/>
            <a:headEnd len="lg" w="lg" type="none"/>
            <a:tailEnd len="lg" w="lg" type="triangle"/>
          </a:ln>
        </p:spPr>
      </p:cxnSp>
      <p:cxnSp>
        <p:nvCxnSpPr>
          <p:cNvPr id="181" name="Shape 181"/>
          <p:cNvCxnSpPr>
            <a:stCxn id="178" idx="0"/>
            <a:endCxn id="174" idx="2"/>
          </p:cNvCxnSpPr>
          <p:nvPr/>
        </p:nvCxnSpPr>
        <p:spPr>
          <a:xfrm rot="10800000">
            <a:off x="6864373" y="3132326"/>
            <a:ext cx="744600" cy="375300"/>
          </a:xfrm>
          <a:prstGeom prst="straightConnector1">
            <a:avLst/>
          </a:prstGeom>
          <a:noFill/>
          <a:ln cap="flat" cmpd="sng" w="28575">
            <a:solidFill>
              <a:schemeClr val="dk2"/>
            </a:solidFill>
            <a:prstDash val="dot"/>
            <a:round/>
            <a:headEnd len="lg" w="lg" type="none"/>
            <a:tailEnd len="lg" w="lg" type="triangle"/>
          </a:ln>
        </p:spPr>
      </p:cxnSp>
      <p:sp>
        <p:nvSpPr>
          <p:cNvPr id="182" name="Shape 182"/>
          <p:cNvSpPr/>
          <p:nvPr/>
        </p:nvSpPr>
        <p:spPr>
          <a:xfrm>
            <a:off x="952100" y="2351575"/>
            <a:ext cx="2159700" cy="2608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lgn="ctr">
              <a:spcBef>
                <a:spcPts val="0"/>
              </a:spcBef>
              <a:buNone/>
            </a:pPr>
            <a:r>
              <a:t/>
            </a:r>
            <a:endParaRPr b="1"/>
          </a:p>
          <a:p>
            <a:pPr lvl="0" rtl="0">
              <a:spcBef>
                <a:spcPts val="0"/>
              </a:spcBef>
              <a:buNone/>
            </a:pPr>
            <a:r>
              <a:rPr lang="en"/>
              <a:t>FlyBehavior flyB</a:t>
            </a:r>
          </a:p>
          <a:p>
            <a:pPr lvl="0" rtl="0">
              <a:spcBef>
                <a:spcPts val="0"/>
              </a:spcBef>
              <a:buNone/>
            </a:pPr>
            <a:r>
              <a:rPr lang="en"/>
              <a:t>QuackBehavior quackB</a:t>
            </a:r>
          </a:p>
          <a:p>
            <a:pPr lvl="0" rtl="0">
              <a:spcBef>
                <a:spcPts val="0"/>
              </a:spcBef>
              <a:buNone/>
            </a:pPr>
            <a:r>
              <a:t/>
            </a:r>
            <a:endParaRPr/>
          </a:p>
          <a:p>
            <a:pPr lvl="0" rtl="0">
              <a:spcBef>
                <a:spcPts val="0"/>
              </a:spcBef>
              <a:buNone/>
            </a:pPr>
            <a:r>
              <a:rPr lang="en"/>
              <a:t>performQuack()</a:t>
            </a:r>
          </a:p>
          <a:p>
            <a:pPr lvl="0" rtl="0">
              <a:spcBef>
                <a:spcPts val="0"/>
              </a:spcBef>
              <a:buNone/>
            </a:pPr>
            <a:r>
              <a:rPr lang="en"/>
              <a:t>performFly()</a:t>
            </a:r>
          </a:p>
          <a:p>
            <a:pPr lvl="0" rtl="0">
              <a:spcBef>
                <a:spcPts val="0"/>
              </a:spcBef>
              <a:buNone/>
            </a:pPr>
            <a:r>
              <a:rPr lang="en"/>
              <a:t>swim()</a:t>
            </a:r>
          </a:p>
          <a:p>
            <a:pPr lvl="0" rtl="0">
              <a:spcBef>
                <a:spcPts val="0"/>
              </a:spcBef>
              <a:buNone/>
            </a:pPr>
            <a:r>
              <a:rPr i="1" lang="en"/>
              <a:t>display()</a:t>
            </a:r>
          </a:p>
          <a:p>
            <a:pPr lvl="0" rtl="0">
              <a:spcBef>
                <a:spcPts val="0"/>
              </a:spcBef>
              <a:buNone/>
            </a:pPr>
            <a:r>
              <a:rPr lang="en"/>
              <a:t>setFlyBehavior()</a:t>
            </a:r>
          </a:p>
          <a:p>
            <a:pPr lvl="0" rtl="0">
              <a:spcBef>
                <a:spcPts val="0"/>
              </a:spcBef>
              <a:buNone/>
            </a:pPr>
            <a:r>
              <a:rPr lang="en"/>
              <a:t>setQuackBehavior()</a:t>
            </a:r>
          </a:p>
        </p:txBody>
      </p:sp>
      <p:cxnSp>
        <p:nvCxnSpPr>
          <p:cNvPr id="183" name="Shape 183"/>
          <p:cNvCxnSpPr/>
          <p:nvPr/>
        </p:nvCxnSpPr>
        <p:spPr>
          <a:xfrm>
            <a:off x="991919" y="2753986"/>
            <a:ext cx="2113200" cy="0"/>
          </a:xfrm>
          <a:prstGeom prst="straightConnector1">
            <a:avLst/>
          </a:prstGeom>
          <a:noFill/>
          <a:ln cap="flat" cmpd="sng" w="19050">
            <a:solidFill>
              <a:schemeClr val="dk2"/>
            </a:solidFill>
            <a:prstDash val="solid"/>
            <a:round/>
            <a:headEnd len="lg" w="lg" type="none"/>
            <a:tailEnd len="lg" w="lg" type="none"/>
          </a:ln>
        </p:spPr>
      </p:cxnSp>
      <p:cxnSp>
        <p:nvCxnSpPr>
          <p:cNvPr id="184" name="Shape 184"/>
          <p:cNvCxnSpPr/>
          <p:nvPr/>
        </p:nvCxnSpPr>
        <p:spPr>
          <a:xfrm>
            <a:off x="988619" y="3462273"/>
            <a:ext cx="2119800" cy="0"/>
          </a:xfrm>
          <a:prstGeom prst="straightConnector1">
            <a:avLst/>
          </a:prstGeom>
          <a:noFill/>
          <a:ln cap="flat" cmpd="sng" w="19050">
            <a:solidFill>
              <a:schemeClr val="dk2"/>
            </a:solidFill>
            <a:prstDash val="solid"/>
            <a:round/>
            <a:headEnd len="lg" w="lg" type="none"/>
            <a:tailEnd len="lg" w="lg" type="none"/>
          </a:ln>
        </p:spPr>
      </p:cxnSp>
      <p:sp>
        <p:nvSpPr>
          <p:cNvPr id="185" name="Shape 185"/>
          <p:cNvSpPr/>
          <p:nvPr/>
        </p:nvSpPr>
        <p:spPr>
          <a:xfrm>
            <a:off x="4962300" y="4473950"/>
            <a:ext cx="3399300" cy="2074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5901775" y="4531925"/>
            <a:ext cx="1925400" cy="98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QuackBehavior</a:t>
            </a:r>
          </a:p>
          <a:p>
            <a:pPr lvl="0" rtl="0">
              <a:spcBef>
                <a:spcPts val="0"/>
              </a:spcBef>
              <a:buNone/>
            </a:pPr>
            <a:r>
              <a:t/>
            </a:r>
            <a:endParaRPr i="1"/>
          </a:p>
          <a:p>
            <a:pPr lvl="0" rtl="0">
              <a:spcBef>
                <a:spcPts val="0"/>
              </a:spcBef>
              <a:buNone/>
            </a:pPr>
            <a:r>
              <a:rPr i="1" lang="en"/>
              <a:t>quack()</a:t>
            </a:r>
          </a:p>
        </p:txBody>
      </p:sp>
      <p:cxnSp>
        <p:nvCxnSpPr>
          <p:cNvPr id="187" name="Shape 187"/>
          <p:cNvCxnSpPr/>
          <p:nvPr/>
        </p:nvCxnSpPr>
        <p:spPr>
          <a:xfrm>
            <a:off x="5904619" y="5070149"/>
            <a:ext cx="1919700" cy="0"/>
          </a:xfrm>
          <a:prstGeom prst="straightConnector1">
            <a:avLst/>
          </a:prstGeom>
          <a:noFill/>
          <a:ln cap="flat" cmpd="sng" w="19050">
            <a:solidFill>
              <a:schemeClr val="dk2"/>
            </a:solidFill>
            <a:prstDash val="solid"/>
            <a:round/>
            <a:headEnd len="lg" w="lg" type="none"/>
            <a:tailEnd len="lg" w="lg" type="none"/>
          </a:ln>
        </p:spPr>
      </p:cxnSp>
      <p:sp>
        <p:nvSpPr>
          <p:cNvPr id="188" name="Shape 188"/>
          <p:cNvSpPr/>
          <p:nvPr/>
        </p:nvSpPr>
        <p:spPr>
          <a:xfrm>
            <a:off x="5028293" y="5703289"/>
            <a:ext cx="15084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NormalQuack</a:t>
            </a:r>
          </a:p>
          <a:p>
            <a:pPr lvl="0" rtl="0">
              <a:spcBef>
                <a:spcPts val="0"/>
              </a:spcBef>
              <a:buNone/>
            </a:pPr>
            <a:r>
              <a:t/>
            </a:r>
            <a:endParaRPr/>
          </a:p>
          <a:p>
            <a:pPr lvl="0" rtl="0">
              <a:spcBef>
                <a:spcPts val="0"/>
              </a:spcBef>
              <a:buNone/>
            </a:pPr>
            <a:r>
              <a:rPr lang="en"/>
              <a:t>quack() { .. }</a:t>
            </a:r>
          </a:p>
          <a:p>
            <a:pPr lvl="0" rtl="0">
              <a:spcBef>
                <a:spcPts val="0"/>
              </a:spcBef>
              <a:buNone/>
            </a:pPr>
            <a:r>
              <a:t/>
            </a:r>
            <a:endParaRPr/>
          </a:p>
        </p:txBody>
      </p:sp>
      <p:cxnSp>
        <p:nvCxnSpPr>
          <p:cNvPr id="189" name="Shape 189"/>
          <p:cNvCxnSpPr/>
          <p:nvPr/>
        </p:nvCxnSpPr>
        <p:spPr>
          <a:xfrm>
            <a:off x="5028293" y="5983878"/>
            <a:ext cx="1503900" cy="0"/>
          </a:xfrm>
          <a:prstGeom prst="straightConnector1">
            <a:avLst/>
          </a:prstGeom>
          <a:noFill/>
          <a:ln cap="flat" cmpd="sng" w="19050">
            <a:solidFill>
              <a:schemeClr val="dk2"/>
            </a:solidFill>
            <a:prstDash val="solid"/>
            <a:round/>
            <a:headEnd len="lg" w="lg" type="none"/>
            <a:tailEnd len="lg" w="lg" type="none"/>
          </a:ln>
        </p:spPr>
      </p:cxnSp>
      <p:sp>
        <p:nvSpPr>
          <p:cNvPr id="190" name="Shape 190"/>
          <p:cNvSpPr/>
          <p:nvPr/>
        </p:nvSpPr>
        <p:spPr>
          <a:xfrm>
            <a:off x="6923237" y="5703289"/>
            <a:ext cx="14385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Squeek</a:t>
            </a:r>
          </a:p>
          <a:p>
            <a:pPr lvl="0" rtl="0">
              <a:spcBef>
                <a:spcPts val="0"/>
              </a:spcBef>
              <a:buNone/>
            </a:pPr>
            <a:r>
              <a:t/>
            </a:r>
            <a:endParaRPr/>
          </a:p>
          <a:p>
            <a:pPr lvl="0" rtl="0">
              <a:spcBef>
                <a:spcPts val="0"/>
              </a:spcBef>
              <a:buNone/>
            </a:pPr>
            <a:r>
              <a:rPr lang="en"/>
              <a:t>quack() { .. }</a:t>
            </a:r>
          </a:p>
          <a:p>
            <a:pPr lvl="0" rtl="0">
              <a:spcBef>
                <a:spcPts val="0"/>
              </a:spcBef>
              <a:buNone/>
            </a:pPr>
            <a:r>
              <a:t/>
            </a:r>
            <a:endParaRPr/>
          </a:p>
        </p:txBody>
      </p:sp>
      <p:cxnSp>
        <p:nvCxnSpPr>
          <p:cNvPr id="191" name="Shape 191"/>
          <p:cNvCxnSpPr/>
          <p:nvPr/>
        </p:nvCxnSpPr>
        <p:spPr>
          <a:xfrm>
            <a:off x="6923237" y="5983878"/>
            <a:ext cx="1434000" cy="0"/>
          </a:xfrm>
          <a:prstGeom prst="straightConnector1">
            <a:avLst/>
          </a:prstGeom>
          <a:noFill/>
          <a:ln cap="flat" cmpd="sng" w="19050">
            <a:solidFill>
              <a:schemeClr val="dk2"/>
            </a:solidFill>
            <a:prstDash val="solid"/>
            <a:round/>
            <a:headEnd len="lg" w="lg" type="none"/>
            <a:tailEnd len="lg" w="lg" type="none"/>
          </a:ln>
        </p:spPr>
      </p:cxnSp>
      <p:cxnSp>
        <p:nvCxnSpPr>
          <p:cNvPr id="192" name="Shape 192"/>
          <p:cNvCxnSpPr>
            <a:stCxn id="188" idx="0"/>
            <a:endCxn id="186" idx="2"/>
          </p:cNvCxnSpPr>
          <p:nvPr/>
        </p:nvCxnSpPr>
        <p:spPr>
          <a:xfrm flipH="1" rot="10800000">
            <a:off x="5782493" y="5516389"/>
            <a:ext cx="1082100" cy="186900"/>
          </a:xfrm>
          <a:prstGeom prst="straightConnector1">
            <a:avLst/>
          </a:prstGeom>
          <a:noFill/>
          <a:ln cap="flat" cmpd="sng" w="28575">
            <a:solidFill>
              <a:schemeClr val="dk2"/>
            </a:solidFill>
            <a:prstDash val="dot"/>
            <a:round/>
            <a:headEnd len="lg" w="lg" type="none"/>
            <a:tailEnd len="lg" w="lg" type="triangle"/>
          </a:ln>
        </p:spPr>
      </p:cxnSp>
      <p:cxnSp>
        <p:nvCxnSpPr>
          <p:cNvPr id="193" name="Shape 193"/>
          <p:cNvCxnSpPr>
            <a:stCxn id="190" idx="0"/>
            <a:endCxn id="186" idx="2"/>
          </p:cNvCxnSpPr>
          <p:nvPr/>
        </p:nvCxnSpPr>
        <p:spPr>
          <a:xfrm rot="10800000">
            <a:off x="6864587" y="5516389"/>
            <a:ext cx="777900" cy="186900"/>
          </a:xfrm>
          <a:prstGeom prst="straightConnector1">
            <a:avLst/>
          </a:prstGeom>
          <a:noFill/>
          <a:ln cap="flat" cmpd="sng" w="28575">
            <a:solidFill>
              <a:schemeClr val="dk2"/>
            </a:solidFill>
            <a:prstDash val="dot"/>
            <a:round/>
            <a:headEnd len="lg" w="lg" type="none"/>
            <a:tailEnd len="lg" w="lg" type="triangle"/>
          </a:ln>
        </p:spPr>
      </p:cxnSp>
      <p:sp>
        <p:nvSpPr>
          <p:cNvPr id="194" name="Shape 194"/>
          <p:cNvSpPr/>
          <p:nvPr/>
        </p:nvSpPr>
        <p:spPr>
          <a:xfrm>
            <a:off x="457200" y="5465600"/>
            <a:ext cx="14265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a:t>
            </a:r>
          </a:p>
          <a:p>
            <a:pPr lvl="0" rtl="0">
              <a:spcBef>
                <a:spcPts val="0"/>
              </a:spcBef>
              <a:buNone/>
            </a:pPr>
            <a:r>
              <a:t/>
            </a:r>
            <a:endParaRPr/>
          </a:p>
        </p:txBody>
      </p:sp>
      <p:cxnSp>
        <p:nvCxnSpPr>
          <p:cNvPr id="195" name="Shape 195"/>
          <p:cNvCxnSpPr/>
          <p:nvPr/>
        </p:nvCxnSpPr>
        <p:spPr>
          <a:xfrm>
            <a:off x="461675" y="5775798"/>
            <a:ext cx="1421999" cy="0"/>
          </a:xfrm>
          <a:prstGeom prst="straightConnector1">
            <a:avLst/>
          </a:prstGeom>
          <a:noFill/>
          <a:ln cap="flat" cmpd="sng" w="19050">
            <a:solidFill>
              <a:schemeClr val="dk2"/>
            </a:solidFill>
            <a:prstDash val="solid"/>
            <a:round/>
            <a:headEnd len="lg" w="lg" type="none"/>
            <a:tailEnd len="lg" w="lg" type="none"/>
          </a:ln>
        </p:spPr>
      </p:cxnSp>
      <p:sp>
        <p:nvSpPr>
          <p:cNvPr id="196" name="Shape 196"/>
          <p:cNvSpPr/>
          <p:nvPr/>
        </p:nvSpPr>
        <p:spPr>
          <a:xfrm>
            <a:off x="1998825" y="5465600"/>
            <a:ext cx="13995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a:t>
            </a:r>
          </a:p>
          <a:p>
            <a:pPr lvl="0" rtl="0">
              <a:spcBef>
                <a:spcPts val="0"/>
              </a:spcBef>
              <a:buNone/>
            </a:pPr>
            <a:r>
              <a:t/>
            </a:r>
            <a:endParaRPr/>
          </a:p>
        </p:txBody>
      </p:sp>
      <p:cxnSp>
        <p:nvCxnSpPr>
          <p:cNvPr id="197" name="Shape 197"/>
          <p:cNvCxnSpPr/>
          <p:nvPr/>
        </p:nvCxnSpPr>
        <p:spPr>
          <a:xfrm>
            <a:off x="2001083" y="5775798"/>
            <a:ext cx="1421999" cy="0"/>
          </a:xfrm>
          <a:prstGeom prst="straightConnector1">
            <a:avLst/>
          </a:prstGeom>
          <a:noFill/>
          <a:ln cap="flat" cmpd="sng" w="19050">
            <a:solidFill>
              <a:schemeClr val="dk2"/>
            </a:solidFill>
            <a:prstDash val="solid"/>
            <a:round/>
            <a:headEnd len="lg" w="lg" type="none"/>
            <a:tailEnd len="lg" w="lg" type="none"/>
          </a:ln>
        </p:spPr>
      </p:cxnSp>
      <p:sp>
        <p:nvSpPr>
          <p:cNvPr id="198" name="Shape 198"/>
          <p:cNvSpPr/>
          <p:nvPr/>
        </p:nvSpPr>
        <p:spPr>
          <a:xfrm>
            <a:off x="3540481" y="5465600"/>
            <a:ext cx="1312500" cy="77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a:t>
            </a:r>
          </a:p>
          <a:p>
            <a:pPr lvl="0" rtl="0">
              <a:spcBef>
                <a:spcPts val="0"/>
              </a:spcBef>
              <a:buNone/>
            </a:pPr>
            <a:r>
              <a:t/>
            </a:r>
            <a:endParaRPr/>
          </a:p>
        </p:txBody>
      </p:sp>
      <p:cxnSp>
        <p:nvCxnSpPr>
          <p:cNvPr id="199" name="Shape 199"/>
          <p:cNvCxnSpPr/>
          <p:nvPr/>
        </p:nvCxnSpPr>
        <p:spPr>
          <a:xfrm>
            <a:off x="3540450" y="5775828"/>
            <a:ext cx="1312500" cy="0"/>
          </a:xfrm>
          <a:prstGeom prst="straightConnector1">
            <a:avLst/>
          </a:prstGeom>
          <a:noFill/>
          <a:ln cap="flat" cmpd="sng" w="19050">
            <a:solidFill>
              <a:schemeClr val="dk2"/>
            </a:solidFill>
            <a:prstDash val="solid"/>
            <a:round/>
            <a:headEnd len="lg" w="lg" type="none"/>
            <a:tailEnd len="lg" w="lg" type="none"/>
          </a:ln>
        </p:spPr>
      </p:cxnSp>
      <p:cxnSp>
        <p:nvCxnSpPr>
          <p:cNvPr id="200" name="Shape 200"/>
          <p:cNvCxnSpPr>
            <a:stCxn id="194" idx="0"/>
          </p:cNvCxnSpPr>
          <p:nvPr/>
        </p:nvCxnSpPr>
        <p:spPr>
          <a:xfrm flipH="1" rot="10800000">
            <a:off x="1170450" y="4965200"/>
            <a:ext cx="474000" cy="500400"/>
          </a:xfrm>
          <a:prstGeom prst="straightConnector1">
            <a:avLst/>
          </a:prstGeom>
          <a:noFill/>
          <a:ln cap="flat" cmpd="sng" w="28575">
            <a:solidFill>
              <a:schemeClr val="dk2"/>
            </a:solidFill>
            <a:prstDash val="solid"/>
            <a:round/>
            <a:headEnd len="lg" w="lg" type="none"/>
            <a:tailEnd len="lg" w="lg" type="triangle"/>
          </a:ln>
        </p:spPr>
      </p:cxnSp>
      <p:cxnSp>
        <p:nvCxnSpPr>
          <p:cNvPr id="201" name="Shape 201"/>
          <p:cNvCxnSpPr>
            <a:stCxn id="196" idx="0"/>
            <a:endCxn id="182" idx="2"/>
          </p:cNvCxnSpPr>
          <p:nvPr/>
        </p:nvCxnSpPr>
        <p:spPr>
          <a:xfrm rot="10800000">
            <a:off x="2031975" y="4960100"/>
            <a:ext cx="666600" cy="505500"/>
          </a:xfrm>
          <a:prstGeom prst="straightConnector1">
            <a:avLst/>
          </a:prstGeom>
          <a:noFill/>
          <a:ln cap="flat" cmpd="sng" w="28575">
            <a:solidFill>
              <a:schemeClr val="dk2"/>
            </a:solidFill>
            <a:prstDash val="solid"/>
            <a:round/>
            <a:headEnd len="lg" w="lg" type="none"/>
            <a:tailEnd len="lg" w="lg" type="triangle"/>
          </a:ln>
        </p:spPr>
      </p:cxnSp>
      <p:cxnSp>
        <p:nvCxnSpPr>
          <p:cNvPr id="202" name="Shape 202"/>
          <p:cNvCxnSpPr>
            <a:stCxn id="198" idx="0"/>
          </p:cNvCxnSpPr>
          <p:nvPr/>
        </p:nvCxnSpPr>
        <p:spPr>
          <a:xfrm rot="10800000">
            <a:off x="2797231" y="4965200"/>
            <a:ext cx="1399500" cy="500400"/>
          </a:xfrm>
          <a:prstGeom prst="straightConnector1">
            <a:avLst/>
          </a:prstGeom>
          <a:noFill/>
          <a:ln cap="flat" cmpd="sng" w="28575">
            <a:solidFill>
              <a:schemeClr val="dk2"/>
            </a:solidFill>
            <a:prstDash val="solid"/>
            <a:round/>
            <a:headEnd len="lg" w="lg" type="none"/>
            <a:tailEnd len="lg" w="lg" type="triangle"/>
          </a:ln>
        </p:spPr>
      </p:cxnSp>
      <p:cxnSp>
        <p:nvCxnSpPr>
          <p:cNvPr id="203" name="Shape 203"/>
          <p:cNvCxnSpPr>
            <a:endCxn id="174" idx="1"/>
          </p:cNvCxnSpPr>
          <p:nvPr/>
        </p:nvCxnSpPr>
        <p:spPr>
          <a:xfrm flipH="1" rot="10800000">
            <a:off x="2799175" y="2713187"/>
            <a:ext cx="3102600" cy="231000"/>
          </a:xfrm>
          <a:prstGeom prst="straightConnector1">
            <a:avLst/>
          </a:prstGeom>
          <a:noFill/>
          <a:ln cap="flat" cmpd="sng" w="28575">
            <a:solidFill>
              <a:schemeClr val="dk2"/>
            </a:solidFill>
            <a:prstDash val="solid"/>
            <a:round/>
            <a:headEnd len="lg" w="lg" type="diamond"/>
            <a:tailEnd len="lg" w="lg" type="none"/>
          </a:ln>
        </p:spPr>
      </p:cxnSp>
      <p:cxnSp>
        <p:nvCxnSpPr>
          <p:cNvPr id="204" name="Shape 204"/>
          <p:cNvCxnSpPr>
            <a:endCxn id="186" idx="1"/>
          </p:cNvCxnSpPr>
          <p:nvPr/>
        </p:nvCxnSpPr>
        <p:spPr>
          <a:xfrm>
            <a:off x="3003175" y="3266525"/>
            <a:ext cx="2898600" cy="1757700"/>
          </a:xfrm>
          <a:prstGeom prst="straightConnector1">
            <a:avLst/>
          </a:prstGeom>
          <a:noFill/>
          <a:ln cap="flat" cmpd="sng" w="28575">
            <a:solidFill>
              <a:schemeClr val="dk2"/>
            </a:solidFill>
            <a:prstDash val="solid"/>
            <a:round/>
            <a:headEnd len="lg" w="lg" type="diamond"/>
            <a:tailEnd len="lg" w="lg" type="none"/>
          </a:ln>
        </p:spPr>
      </p:cxn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Challenge - Duck Call</a:t>
            </a:r>
          </a:p>
        </p:txBody>
      </p:sp>
      <p:sp>
        <p:nvSpPr>
          <p:cNvPr id="211" name="Shape 211"/>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rPr lang="en"/>
              <a:t>A duck call is a device that hunters use to mimic the sound of a duck. How would you implement a duck call in this framework?</a:t>
            </a:r>
          </a:p>
        </p:txBody>
      </p:sp>
      <p:pic>
        <p:nvPicPr>
          <p:cNvPr id="212" name="Shape 212"/>
          <p:cNvPicPr preferRelativeResize="0"/>
          <p:nvPr/>
        </p:nvPicPr>
        <p:blipFill>
          <a:blip r:embed="rId3">
            <a:alphaModFix/>
          </a:blip>
          <a:stretch>
            <a:fillRect/>
          </a:stretch>
        </p:blipFill>
        <p:spPr>
          <a:xfrm>
            <a:off x="2935520" y="3163595"/>
            <a:ext cx="3603549" cy="3603575"/>
          </a:xfrm>
          <a:prstGeom prst="rect">
            <a:avLst/>
          </a:prstGeom>
          <a:noFill/>
          <a:ln>
            <a:noFill/>
          </a:ln>
        </p:spPr>
      </p:pic>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