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Add an activity? Think about this.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This is a flexible alternative to inheritance when you want to extend functionality without modifying the code.</a:t>
            </a:r>
          </a:p>
          <a:p>
            <a:pPr lvl="0" rtl="0">
              <a:spcBef>
                <a:spcPts val="0"/>
              </a:spcBef>
              <a:buNone/>
            </a:pPr>
            <a:r>
              <a:rPr lang="en"/>
              <a:t>(read)</a:t>
            </a:r>
          </a:p>
          <a:p>
            <a:pPr lvl="0" rtl="0">
              <a:spcBef>
                <a:spcPts val="0"/>
              </a:spcBef>
              <a:buNone/>
            </a:pPr>
            <a:r>
              <a:rPr lang="en"/>
              <a:t>(read)</a:t>
            </a:r>
          </a:p>
          <a:p>
            <a:pPr lvl="0" rtl="0">
              <a:spcBef>
                <a:spcPts val="0"/>
              </a:spcBef>
              <a:buNone/>
            </a:pPr>
            <a:r>
              <a:rPr lang="en"/>
              <a:t>And, given that use of polymorphism, by inheriting from the same supertype, we can (read). </a:t>
            </a:r>
          </a:p>
          <a:p>
            <a:pPr lvl="0" rtl="0">
              <a:spcBef>
                <a:spcPts val="0"/>
              </a:spcBef>
              <a:buNone/>
            </a:pPr>
            <a:r>
              <a:rPr lang="en"/>
              <a:t>This is a key point - (read). We get functionality from the wrapped objects, then perform any additional work that needs done without touching the code of the wrapped object.</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does this look like in code? Let’s take a look. </a:t>
            </a:r>
          </a:p>
          <a:p>
            <a:pPr lvl="0" rtl="0">
              <a:spcBef>
                <a:spcPts val="0"/>
              </a:spcBef>
              <a:buNone/>
            </a:pPr>
            <a:r>
              <a:rPr lang="en"/>
              <a:t>Applying the decorator pattern is pretty simple. We have two concepts - Components, what gets decorated - and Decorators, what wraps around a component. We deal with two levels of inheritance.</a:t>
            </a:r>
          </a:p>
          <a:p>
            <a:pPr lvl="0" rtl="0">
              <a:spcBef>
                <a:spcPts val="0"/>
              </a:spcBef>
              <a:buNone/>
            </a:pPr>
            <a:r>
              <a:rPr lang="en"/>
              <a:t>-We create a base Component that all concrete components inherit from. This is like the Beverage and HouseBlend, Espressor, and Dark Roast. The components are what we dynamically add new behavior to.</a:t>
            </a:r>
          </a:p>
          <a:p>
            <a:pPr lvl="0" rtl="0">
              <a:spcBef>
                <a:spcPts val="0"/>
              </a:spcBef>
              <a:buNone/>
            </a:pPr>
            <a:r>
              <a:rPr lang="en"/>
              <a:t>-Then, we have a base Decorator that defines what all Decorators must offer. Since it inherits from Component, all Decorators will offer the methods that all Components offer, in addition to anything they add. </a:t>
            </a:r>
          </a:p>
          <a:p>
            <a:pPr lvl="0" rtl="0">
              <a:spcBef>
                <a:spcPts val="0"/>
              </a:spcBef>
              <a:buNone/>
            </a:pPr>
            <a:r>
              <a:rPr lang="en"/>
              <a:t>- Decorators contain an instance variable to store the object being decorated. That’s how we keep track of what is being wrapped. We can infinitely keep wrapping, we just maintain a pointer to the next layer down until we reach the center.</a:t>
            </a:r>
          </a:p>
          <a:p>
            <a:pPr lvl="0" rtl="0">
              <a:spcBef>
                <a:spcPts val="0"/>
              </a:spcBef>
              <a:buNone/>
            </a:pPr>
            <a:r>
              <a:rPr lang="en"/>
              <a:t>- Decorators can also add new behavior by adding additional attributes and operations. That said, new behavior is typically added by doing computation before or after calling an existing method in the component, like we did with the cost on the previous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revisit our coffee shop ordering system, this time with the decorator pattern.</a:t>
            </a:r>
          </a:p>
          <a:p>
            <a:pPr lvl="0" rtl="0">
              <a:spcBef>
                <a:spcPts val="0"/>
              </a:spcBef>
              <a:buNone/>
            </a:pPr>
            <a:r>
              <a:rPr lang="en"/>
              <a:t>(walk through)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1-3)</a:t>
            </a:r>
          </a:p>
          <a:p>
            <a:pPr lvl="0" rtl="0">
              <a:spcBef>
                <a:spcPts val="0"/>
              </a:spcBef>
              <a:buNone/>
            </a:pPr>
            <a:r>
              <a:rPr lang="en"/>
              <a:t>If we rely on inheritance, behavior is determined statically at compile time. We get only the behavior the superclass gives us or that we override. With composition, we can mix and match decorators in any way we like at runtime. </a:t>
            </a:r>
          </a:p>
          <a:p>
            <a:pPr lvl="0" rtl="0">
              <a:spcBef>
                <a:spcPts val="0"/>
              </a:spcBef>
              <a:buNone/>
            </a:pPr>
            <a:r>
              <a:rPr lang="en"/>
              <a:t>We can add new behavior to the system by writing a new decorator. WE can extend existing components without changing the,.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Decorator Pattern is very useful, but does carry two caveats to watch out for. </a:t>
            </a:r>
          </a:p>
          <a:p>
            <a:pPr lvl="0" rtl="0">
              <a:spcBef>
                <a:spcPts val="0"/>
              </a:spcBef>
              <a:buNone/>
            </a:pPr>
            <a:r>
              <a:rPr lang="en"/>
              <a:t>(read 1-2)</a:t>
            </a:r>
          </a:p>
          <a:p>
            <a:pPr lvl="0" rtl="0">
              <a:spcBef>
                <a:spcPts val="0"/>
              </a:spcBef>
              <a:buNone/>
            </a:pPr>
            <a:r>
              <a:rPr lang="en"/>
              <a:t>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p>
          <a:p>
            <a:pPr lvl="0" rtl="0">
              <a:spcBef>
                <a:spcPts val="0"/>
              </a:spcBef>
              <a:buNone/>
            </a:pPr>
            <a:r>
              <a:rPr lang="en"/>
              <a:t>(read 3-5).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the real world analog. Say you get to Europe and pull our your laptop charger. It doesn’t go into the outlet. Different countries, different standards for how you convey electricity. Well, you’re not going to shove it in there, so you get an adapter. </a:t>
            </a:r>
          </a:p>
          <a:p>
            <a:pPr lvl="0" rtl="0">
              <a:spcBef>
                <a:spcPts val="0"/>
              </a:spcBef>
              <a:buNone/>
            </a:pPr>
            <a:r>
              <a:rPr lang="en"/>
              <a:t>-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a:t>
            </a:r>
          </a:p>
          <a:p>
            <a:pPr lvl="0" rtl="0">
              <a:spcBef>
                <a:spcPts val="0"/>
              </a:spcBef>
              <a:buNone/>
            </a:pPr>
            <a:r>
              <a:rPr lang="en"/>
              <a:t>- We want to do the same thing with our software. We don’t want to change our code, and we can’t change the vendor’s code, </a:t>
            </a:r>
          </a:p>
          <a:p>
            <a:pPr lvl="0" rtl="0">
              <a:spcBef>
                <a:spcPts val="0"/>
              </a:spcBef>
              <a:buNone/>
            </a:pPr>
            <a:r>
              <a:rPr lang="en"/>
              <a:t>- 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a:t>
            </a:r>
          </a:p>
          <a:p>
            <a:pPr lvl="0" rtl="0">
              <a:spcBef>
                <a:spcPts val="0"/>
              </a:spcBef>
              <a:buNone/>
            </a:pPr>
            <a:r>
              <a:rPr lang="en"/>
              <a:t>Sound familiar? We just covered the Decorator Pattern, where you wrap classes to add functionality. The Adapter pattern wraps classes in a similar manner to change how you access the existing functionality.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the ducks? Well, we’re back to the duck simulator. We have a Duck interface that says all Ducks quack and fly. We want to add in more birds, and there is code available for Turkeys. Those will do the trick. But, they aren’t quite the same as ducks. They don’t quack, for instance, they gobble. So, they are similar, but don’t offer the same interface. We might not be able to rewrite the Turkeys - they might just come in as binaries from an imported library. We might not want to rewrite Ducks either, they still don’t gobble. But, we can write an adapter that allows us to maps the two.</a:t>
            </a:r>
          </a:p>
          <a:p>
            <a:pPr lvl="0" rtl="0">
              <a:spcBef>
                <a:spcPts val="0"/>
              </a:spcBef>
              <a:buNone/>
            </a:pPr>
            <a:r>
              <a:rPr lang="en"/>
              <a:t>- The TurkeyAdapter implements the interface of the type we’re adapting to. It stores a reference to the object we are adapting. Then, we implement the methods in the interface, translating to the versions we want to access in the adaptee class. This case is easy - quack just calls gobble, fly can just call fly - but this allows a similar idea to the Decorator pattern, we can take an existing class, wrap an adaptor around it, and modify its functionality to be compatible with our system and its needs.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a:t>
            </a:r>
          </a:p>
          <a:p>
            <a:pPr lvl="0" rtl="0">
              <a:spcBef>
                <a:spcPts val="0"/>
              </a:spcBef>
              <a:buNone/>
            </a:pPr>
            <a:r>
              <a:rPr lang="en">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p>
          <a:p>
            <a:pPr lvl="0" rtl="0">
              <a:spcBef>
                <a:spcPts val="0"/>
              </a:spcBef>
              <a:buNone/>
            </a:pPr>
            <a:r>
              <a:rPr lang="en"/>
              <a:t>Now, that example had the adapter wrapped around one adaptee - the turkey was adapted to match the interface of a duck. If the client required more behaviors than what the turkey alone offered, an adapter can wrap (read 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is what the pattern looks like in the abstract. </a:t>
            </a:r>
          </a:p>
          <a:p>
            <a:pPr lvl="0" rtl="0">
              <a:spcBef>
                <a:spcPts val="0"/>
              </a:spcBef>
              <a:buNone/>
            </a:pPr>
            <a:r>
              <a:rPr lang="en"/>
              <a:t>- (read bubbles)</a:t>
            </a:r>
          </a:p>
          <a:p>
            <a:pPr lvl="0" rtl="0">
              <a:spcBef>
                <a:spcPts val="0"/>
              </a:spcBef>
              <a:buNone/>
            </a:pPr>
            <a:r>
              <a:rPr lang="en"/>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talked a lot about how to design an object-oriented system, and we’ve gone through all of these lessons of design - program to an interface rather than an implementation, localize data, minimize communication between objects - all of these come down to one key idea - to design a good system, to ensure that you can maintain and expand software, to minimize bugs and coupling, maximize cohesion, always strive to separate what will change from what won't. That’s something that’s easy to say and harder to do.</a:t>
            </a:r>
          </a:p>
          <a:p>
            <a:pPr lvl="0" rtl="0">
              <a:spcBef>
                <a:spcPts val="0"/>
              </a:spcBef>
              <a:buNone/>
            </a:pPr>
            <a:r>
              <a:rPr lang="en"/>
              <a:t>- Design patterns take the lessons of OO design and lay out advice on how to design aspects of your system to ensure that this principle holds. In situations where a pattern would make sense, they give you a layout to adapt for your particular project.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look at another situation. (read). This is a lot of work, and involves interacting with six different devices. And it doesn’t end here. When the movie is over, how do we turn everything off? Same steps in reverse order? Would it be as complex to listen to a CD or the radio? If you upgrade the system, would we need to learn a different startup procedure? Maybe we could make this a bit easier?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  </a:t>
            </a:r>
          </a:p>
          <a:p>
            <a:pPr lvl="0" rtl="0">
              <a:spcBef>
                <a:spcPts val="0"/>
              </a:spcBef>
              <a:buNone/>
            </a:pPr>
            <a:r>
              <a:rPr lang="en"/>
              <a:t>There’s a third pattern, a closely related one that can help with this exact situation (read 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we want to do is</a:t>
            </a:r>
          </a:p>
          <a:p>
            <a:pPr lvl="0" rtl="0">
              <a:spcBef>
                <a:spcPts val="0"/>
              </a:spcBef>
              <a:buNone/>
            </a:pPr>
            <a:r>
              <a:rPr lang="en"/>
              <a:t>(read), things like watchMovie or listenToRadio() - high level things we might want to do with all of these classes.</a:t>
            </a:r>
          </a:p>
          <a:p>
            <a:pPr lvl="0" rtl="0">
              <a:spcBef>
                <a:spcPts val="0"/>
              </a:spcBef>
              <a:buNone/>
            </a:pPr>
            <a:r>
              <a:rPr lang="en"/>
              <a:t>(read) - so, rather than includingthat sequence of commands to start a movie, you take those and implement them once in the facade, then never have to reuse that whole sequence again when using the system later, just call the method in the facade instead.</a:t>
            </a:r>
          </a:p>
          <a:p>
            <a:pPr lvl="0" rtl="0">
              <a:spcBef>
                <a:spcPts val="0"/>
              </a:spcBef>
              <a:buNone/>
            </a:pPr>
            <a:r>
              <a:rPr lang="en"/>
              <a:t>(read), so it acts as an interpretive layer. We no longer have to communicate directly with the amplifier or the lights, we can communicate through the facade, reducing coupling in the system.</a:t>
            </a:r>
          </a:p>
          <a:p>
            <a:pPr lvl="0" rtl="0">
              <a:spcBef>
                <a:spcPts val="0"/>
              </a:spcBef>
              <a:buNone/>
            </a:pPr>
            <a:r>
              <a:rPr lang="en"/>
              <a:t>(read). If you need the advanced functionality, it’s still there and ready to be used, but the rest of the time, it simpifies our code and decouples the subsystem from the rest of the system.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  </a:t>
            </a:r>
          </a:p>
          <a:p>
            <a:pPr lvl="0" rtl="0">
              <a:spcBef>
                <a:spcPts val="0"/>
              </a:spcBef>
              <a:buNone/>
            </a:pPr>
            <a:r>
              <a:rPr lang="en"/>
              <a:t>There is no encapsulation going on here, no hiding of information. Instead, we’re just offering one more method of access. This is a nice property of the Facade pattern - we provide a simplified interface while still exposingthe full functionality of the system to those who want it.</a:t>
            </a:r>
          </a:p>
          <a:p>
            <a:pPr lvl="0" rtl="0">
              <a:spcBef>
                <a:spcPts val="0"/>
              </a:spcBef>
              <a:buNone/>
            </a:pPr>
            <a:r>
              <a:rPr lang="en"/>
              <a:t>(read 4-5)</a:t>
            </a:r>
          </a:p>
          <a:p>
            <a:pPr lvl="0" rtl="0">
              <a:spcBef>
                <a:spcPts val="0"/>
              </a:spcBef>
              <a:buNone/>
            </a:pPr>
            <a:r>
              <a:rPr lang="en"/>
              <a:t>Say you add a new home theater component. You just need to change the facade, rather than the code in the client system.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That is the principle of least knowledge - talk only to your immediate friends. Reduce the number of interactions between objects whenever possible. </a:t>
            </a:r>
          </a:p>
          <a:p>
            <a:pPr lvl="0" rtl="0">
              <a:spcBef>
                <a:spcPts val="0"/>
              </a:spcBef>
              <a:buNone/>
            </a:pPr>
            <a:r>
              <a:rPr lang="en"/>
              <a:t>(read 2)</a:t>
            </a:r>
          </a:p>
          <a:p>
            <a:pPr lvl="0" rtl="0">
              <a:spcBef>
                <a:spcPts val="0"/>
              </a:spcBef>
              <a:buNone/>
            </a:pPr>
            <a:r>
              <a:rPr lang="en"/>
              <a:t>This prevents us from creating designs that are highly coupled together. Avoid situations where ( read 3)</a:t>
            </a:r>
          </a:p>
          <a:p>
            <a:pPr lvl="0" rtl="0">
              <a:spcBef>
                <a:spcPts val="0"/>
              </a:spcBef>
              <a:buNone/>
            </a:pPr>
            <a:r>
              <a:rPr lang="en"/>
              <a:t>When you have a lot of dependencies, you’re building a fragile system that will be expensive to maintain and complex for others to understand.</a:t>
            </a:r>
          </a:p>
          <a:p>
            <a:pPr lvl="0" rtl="0">
              <a:spcBef>
                <a:spcPts val="0"/>
              </a:spcBef>
              <a:buNone/>
            </a:pPr>
            <a:r>
              <a:rPr lang="en"/>
              <a:t>(read 3)</a:t>
            </a:r>
          </a:p>
          <a:p>
            <a:pPr lvl="0" rtl="0">
              <a:spcBef>
                <a:spcPts val="0"/>
              </a:spcBef>
              <a:buNone/>
            </a:pPr>
            <a:r>
              <a:rPr lang="en"/>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DVDs are played - without upgrading the code in the client that does things with that theater, like watching the DVDs.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discuss)</a:t>
            </a:r>
          </a:p>
          <a:p>
            <a:pPr lvl="0" rtl="0">
              <a:spcBef>
                <a:spcPts val="0"/>
              </a:spcBef>
              <a:buNone/>
            </a:pPr>
            <a:r>
              <a:rPr lang="en"/>
              <a:t>(point 4 - some have on and off methods, others don’t - the might have things like setTemperature, dim, setVolume. Some like the fan have an off, but low,medium and high instead of a single on. There is no standard interface.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first, facade might seem reasonable as our task is to present a unified interface for these home automation components. We’re even making a simplification - instead of accessing the full range of features for each appliance, this just needs to turn them on and off. However, Facade is intended to simplify access to a deeply inter-connected, static subsystem. Here, the appliances aren’t a single subsystem, they are each independent subsystems of their own. We’d need to provide detailed code for accessing each of those, as they don’t already provide a common interface, and we need to be able to add new types of appliances at any time. Our remote is also only supposed to provide seven slots that we can swap different appliances into.</a:t>
            </a:r>
          </a:p>
          <a:p>
            <a:pPr lvl="0" rtl="0">
              <a:spcBef>
                <a:spcPts val="0"/>
              </a:spcBef>
              <a:buNone/>
            </a:pPr>
            <a:r>
              <a:rPr lang="en"/>
              <a:t>So, we need a interface, but one that we can easily change. Facade isn’t really what we’re looking for here.</a:t>
            </a:r>
          </a:p>
          <a:p>
            <a:pPr lvl="0" rtl="0">
              <a:spcBef>
                <a:spcPts val="0"/>
              </a:spcBef>
              <a:buNone/>
            </a:pPr>
            <a:r>
              <a:rPr lang="en"/>
              <a:t>(discussion - use those OO lessons)</a:t>
            </a:r>
          </a:p>
          <a:p>
            <a:pPr lvl="0" rtl="0">
              <a:spcBef>
                <a:spcPts val="0"/>
              </a:spcBef>
              <a:buNone/>
            </a:pPr>
            <a:r>
              <a:rPr lang="en"/>
              <a:t>- separation of concerns, remote should know how to interpret a button press and send requests, but shouldn’t need to know much about how to turn on a light or open a garage door. But, that’s a bit challenging - how do we design the remote so that it can invoke actions without it becoming this giant class with methods for every possible home device? When a new vendor class comes out, we don’t want to have to go in and modify that mess of code.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have a pattern for this. Our next pattern is the Command Pattern. </a:t>
            </a:r>
          </a:p>
          <a:p>
            <a:pPr lvl="0" rtl="0">
              <a:spcBef>
                <a:spcPts val="0"/>
              </a:spcBef>
              <a:buNone/>
            </a:pPr>
            <a:r>
              <a:rPr lang="en"/>
              <a:t>-(read) - so, the requester is our remote and the object that performs the action would be an appliance, like a ceiling fan.</a:t>
            </a:r>
          </a:p>
          <a:p>
            <a:pPr lvl="0" rtl="0">
              <a:spcBef>
                <a:spcPts val="0"/>
              </a:spcBef>
              <a:buNone/>
            </a:pPr>
            <a:r>
              <a:rPr lang="en"/>
              <a:t>-Command objects are introduced into the design that encapsulate a request to do something (like turn on a light) on a specific object (like, the ceiling lights). We’ve encapsulated classes with our decorators, subsystems with our adapters and facades, and now individual methods of an object. </a:t>
            </a:r>
          </a:p>
          <a:p>
            <a:pPr lvl="0" rtl="0">
              <a:spcBef>
                <a:spcPts val="0"/>
              </a:spcBef>
              <a:buNone/>
            </a:pPr>
            <a:r>
              <a:rPr lang="en"/>
              <a:t>-So, (read 3). The remote doesn’t have any idea what the actual work is, it just has a command object that knows how to talk to the right object to get that work done. </a:t>
            </a:r>
          </a:p>
          <a:p>
            <a:pPr lvl="0" rtl="0">
              <a:spcBef>
                <a:spcPts val="0"/>
              </a:spcBef>
              <a:buNone/>
            </a:pPr>
            <a:r>
              <a:rPr lang="en"/>
              <a:t>- The point of this is that (read 4). The remote can change what its buttons do without needing to know anything about the appliances being controlled. Appliances can change at any time, we can add new appliances and update old ones, and the remote keeps working the whole time. We just program the details of how to perform the request into the command object, and we get this small army of small classes that do one thing and do it well. Almost the ultimate in maintainability - changes to appliances are encapsulated to one tiny class, and new functionality just involves writing new code, not changing anything we have. </a:t>
            </a:r>
          </a:p>
          <a:p>
            <a:pPr lvl="0" rtl="0">
              <a:spcBef>
                <a:spcPts val="0"/>
              </a:spcBef>
              <a:buNone/>
            </a:pPr>
            <a:r>
              <a:rPr lang="en"/>
              <a:t>-(read 5) that the objects being commanded do not offer natively. Just like with the decorators, we can compose a command object with the object being commanded and add in additional options. For instance, in addition to turning lights on, we could give our command object the ability to log when actions were requested, the ability to queue up actions to be triggered at pre-set times in the future - say turn on the light at 7 PM - and the ability to undo the last action taken by keeping state information.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do an example to see how this works. Think about how we order food in a diner.</a:t>
            </a:r>
          </a:p>
          <a:p>
            <a:pPr lvl="0" rtl="0">
              <a:spcBef>
                <a:spcPts val="0"/>
              </a:spcBef>
              <a:buNone/>
            </a:pPr>
            <a:r>
              <a:rPr lang="en"/>
              <a:t>(read all). </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 4-6)</a:t>
            </a:r>
          </a:p>
          <a:p>
            <a:pPr lvl="0" rtl="0">
              <a:spcBef>
                <a:spcPts val="0"/>
              </a:spcBef>
              <a:buNone/>
            </a:pPr>
            <a:r>
              <a:rPr lang="en"/>
              <a:t>Today, we’re going to cover three more design patterns, each containing more fundamental lessons on OO design.</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 order slip encapsulates a request to prepare a meal. It’s an object that acts as a request to prepare a meal. Like any object, it can be passed around -from the waitress to the order counter, for instance. It has a method called OrderUp that encapsulates the actions needed to prepare the meal. It has a reference to an object that is needed to prepare the meal - the Cook. The Waitress doesn’t have to know what’s in the order or even who prepares the meal. She only needs to pass the slip through the order window and move on.</a:t>
            </a:r>
          </a:p>
          <a:p>
            <a:pPr lvl="0" rtl="0">
              <a:spcBef>
                <a:spcPts val="0"/>
              </a:spcBef>
              <a:buNone/>
            </a:pPr>
            <a:r>
              <a:rPr lang="en">
                <a:solidFill>
                  <a:schemeClr val="dk1"/>
                </a:solidFill>
              </a:rPr>
              <a:t>- (read 6). Once the waitress has invoked the orderUp method, the cook takes over and actually prepares the meal. </a:t>
            </a:r>
          </a:p>
          <a:p>
            <a:pPr lvl="0" rtl="0">
              <a:spcBef>
                <a:spcPts val="0"/>
              </a:spcBef>
              <a:buNone/>
            </a:pPr>
            <a:r>
              <a:rPr lang="en">
                <a:solidFill>
                  <a:schemeClr val="dk1"/>
                </a:solidFill>
              </a:rPr>
              <a:t>-(read 7). The Waitress has order slips that encapsulate the details of the meal. She just calls a method on each order to get it prepared. Likewise, the cook gets his instructions from the order slip. He never needs to communicate with the waitress. </a:t>
            </a:r>
          </a:p>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Think of this Diner as a model for an OO design pattern that allows us to separate an object making a request from the objects that receive and execute those requests. In our remote control, we need to separate the code that gets invoked when we press a button from the objects of the specific appliances that carry out those requests. So, what if each of those remote slots held something similar to those order slips. When a button is pressed, we do the equivalent of the waitress passing on the order. The remote doesn’t need to know how to turn on the fan, those instructions are embedded into our Order equivalent. </a:t>
            </a:r>
          </a:p>
          <a:p>
            <a:pPr lvl="0" rtl="0">
              <a:spcBef>
                <a:spcPts val="0"/>
              </a:spcBef>
              <a:buNone/>
            </a:pPr>
            <a:r>
              <a:rPr lang="en">
                <a:solidFill>
                  <a:schemeClr val="dk1"/>
                </a:solidFill>
              </a:rPr>
              <a:t>We start off with our client, who is responsible for creating a command object. The command object consists of a set of actions on a receiver, it provides a method called execute that encapsulates the actions and can be called to invoke them. </a:t>
            </a:r>
          </a:p>
          <a:p>
            <a:pPr lvl="0" rtl="0">
              <a:spcBef>
                <a:spcPts val="0"/>
              </a:spcBef>
              <a:buNone/>
            </a:pPr>
            <a:r>
              <a:rPr lang="en">
                <a:solidFill>
                  <a:schemeClr val="dk1"/>
                </a:solidFill>
              </a:rPr>
              <a:t>- (read) where it gets stored until it is needed. The invoker is like our remote. We attach commands that the invoker can later activate. Remember that an Invoker can store as many Command objects as we program it to. </a:t>
            </a:r>
          </a:p>
          <a:p>
            <a:pPr lvl="0" rtl="0">
              <a:spcBef>
                <a:spcPts val="0"/>
              </a:spcBef>
              <a:buNone/>
            </a:pPr>
            <a:r>
              <a:rPr lang="en">
                <a:solidFill>
                  <a:schemeClr val="dk1"/>
                </a:solidFill>
              </a:rPr>
              <a:t>- Later on, the client asks the invoker to execute the command. The invoker calls the execute() method in the command.</a:t>
            </a:r>
          </a:p>
          <a:p>
            <a:pPr lvl="0" rtl="0">
              <a:spcBef>
                <a:spcPts val="0"/>
              </a:spcBef>
              <a:buNone/>
            </a:pPr>
            <a:r>
              <a:rPr lang="en">
                <a:solidFill>
                  <a:schemeClr val="dk1"/>
                </a:solidFill>
              </a:rPr>
              <a:t>- The Command then goes through the list of actions needed to perform the request and has the attached Receiver perform those actions, finally returning the result.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 letting you parameterize other objects with different requests, queue or log requests, and support undoable operations</a:t>
            </a:r>
          </a:p>
          <a:p>
            <a:pPr lvl="0" rtl="0">
              <a:spcBef>
                <a:spcPts val="0"/>
              </a:spcBef>
              <a:buNone/>
            </a:pPr>
            <a:r>
              <a:rPr lang="en">
                <a:solidFill>
                  <a:schemeClr val="dk1"/>
                </a:solidFill>
              </a:rPr>
              <a:t>(read 2) - To achieve this, it packages the actions and the reciever into an object that exposes just one method - execute(). When called, execute steps through that list of actions on the receiver. From the outside, no other objects know what actions get performed, they just know what calling execute will service their request. Nice and neat.</a:t>
            </a:r>
          </a:p>
          <a:p>
            <a:pPr lvl="0" rtl="0">
              <a:spcBef>
                <a:spcPts val="0"/>
              </a:spcBef>
              <a:buNone/>
            </a:pPr>
            <a:r>
              <a:rPr lang="en">
                <a:solidFill>
                  <a:schemeClr val="dk1"/>
                </a:solidFill>
              </a:rPr>
              <a:t>(read 3) - So, a waitress could handle multiple orders, she just executes each. The remote doesn’t care which appliances it controls, it can just control them. </a:t>
            </a:r>
          </a:p>
          <a:p>
            <a:pPr lvl="0" rtl="0">
              <a:spcBef>
                <a:spcPts val="0"/>
              </a:spcBef>
              <a:buNone/>
            </a:pPr>
            <a:r>
              <a:rPr lang="en">
                <a:solidFill>
                  <a:schemeClr val="dk1"/>
                </a:solidFill>
              </a:rPr>
              <a:t>(read 4) - as mentioned, most commonly, the Commands tend to include logging, the ability to queue requests for future activation, and the inclusion of state information to support undo operations.</a:t>
            </a:r>
          </a:p>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is what this pattern looks like in class diagram form. </a:t>
            </a:r>
          </a:p>
          <a:p>
            <a:pPr lvl="0" rtl="0">
              <a:spcBef>
                <a:spcPts val="0"/>
              </a:spcBef>
              <a:buNone/>
            </a:pPr>
            <a:r>
              <a:rPr lang="en">
                <a:solidFill>
                  <a:schemeClr val="dk1"/>
                </a:solidFill>
              </a:rPr>
              <a:t>-The client is responsible for creating a Command and setting its Receiver.</a:t>
            </a:r>
          </a:p>
          <a:p>
            <a:pPr lvl="0" rtl="0">
              <a:spcBef>
                <a:spcPts val="0"/>
              </a:spcBef>
              <a:buNone/>
            </a:pPr>
            <a:r>
              <a:rPr lang="en"/>
              <a:t>-</a:t>
            </a:r>
            <a:r>
              <a:rPr lang="en">
                <a:solidFill>
                  <a:schemeClr val="dk1"/>
                </a:solidFill>
              </a:rPr>
              <a:t>The Invoker holds a Command and asks it to carry it out through the execute() method.</a:t>
            </a:r>
          </a:p>
          <a:p>
            <a:pPr lvl="0" rtl="0">
              <a:spcBef>
                <a:spcPts val="0"/>
              </a:spcBef>
              <a:buNone/>
            </a:pPr>
            <a:r>
              <a:rPr lang="en">
                <a:solidFill>
                  <a:schemeClr val="dk1"/>
                </a:solidFill>
              </a:rPr>
              <a:t>-Command declares an interface that all Commands implement.</a:t>
            </a:r>
          </a:p>
          <a:p>
            <a:pPr lvl="0" rtl="0">
              <a:spcBef>
                <a:spcPts val="0"/>
              </a:spcBef>
              <a:buNone/>
            </a:pPr>
            <a:r>
              <a:rPr lang="en">
                <a:solidFill>
                  <a:schemeClr val="dk1"/>
                </a:solidFill>
              </a:rPr>
              <a:t>ConcreteCommands define a binding between an action and a receiver. The Invoker makes a request and the Command carries it out by calling those Actions.</a:t>
            </a:r>
          </a:p>
          <a:p>
            <a:pPr lvl="0" rtl="0">
              <a:spcBef>
                <a:spcPts val="0"/>
              </a:spcBef>
              <a:buNone/>
            </a:pPr>
            <a:r>
              <a:rPr lang="en">
                <a:solidFill>
                  <a:schemeClr val="dk1"/>
                </a:solidFill>
              </a:rPr>
              <a:t>The Receiver performs the work needed to carry out a request. Any object can act as a Receiver.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 You’d need to make sure commands were actually installed - it’d look something like the code on the right, we have to check for null every time we activate a remote button. Now, this can get to be a pain, constantly remembering to check for null in the code. Normally, you need to check for that, or chaos will occur if you do hit a null. However, a nice workaround is to </a:t>
            </a:r>
          </a:p>
          <a:p>
            <a:pPr lvl="0" rtl="0">
              <a:spcBef>
                <a:spcPts val="0"/>
              </a:spcBef>
              <a:buNone/>
            </a:pPr>
            <a:r>
              <a:rPr lang="en">
                <a:solidFill>
                  <a:schemeClr val="dk1"/>
                </a:solidFill>
              </a:rPr>
              <a:t>(read 2). (code on right) Just assign NoCommand to all slots, then swap it out when you have real commands to implement. This is a useful trick, No Command is</a:t>
            </a:r>
          </a:p>
          <a:p>
            <a:pPr lvl="0" rtl="0">
              <a:spcBef>
                <a:spcPts val="0"/>
              </a:spcBef>
              <a:buNone/>
            </a:pPr>
            <a:r>
              <a:rPr lang="en">
                <a:solidFill>
                  <a:schemeClr val="dk1"/>
                </a:solidFill>
              </a:rPr>
              <a:t>(read 3 - 4). Null Objects are actually useful in a bunch of different circumstances, and free you up from having to implement all of those null checks.</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walk through code.</a:t>
            </a:r>
          </a:p>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1-3). So, we can take this scenario and apply it to all sorts of useful scenarios like schedulers, thread pools, and job queues. </a:t>
            </a:r>
          </a:p>
          <a:p>
            <a:pPr lvl="0" rtl="0">
              <a:spcBef>
                <a:spcPts val="0"/>
              </a:spcBef>
              <a:buNone/>
            </a:pPr>
            <a:r>
              <a:rPr lang="en">
                <a:solidFill>
                  <a:schemeClr val="dk1"/>
                </a:solidFill>
              </a:rPr>
              <a:t>Imagine the job queue - add commands to the queue at one end, and one other end, toy have a set of threads that remove a command from the queue, call its execute method, and wait for the call to finish, then get rid of that command and pull the next job. </a:t>
            </a:r>
          </a:p>
          <a:p>
            <a:pPr lvl="0" rtl="0">
              <a:spcBef>
                <a:spcPts val="0"/>
              </a:spcBef>
              <a:buNone/>
            </a:pPr>
            <a:r>
              <a:rPr lang="en">
                <a:solidFill>
                  <a:schemeClr val="dk1"/>
                </a:solidFill>
              </a:rPr>
              <a:t>The job queue classes are completely decoupled from the objects doing the computation, One minute, a thread might be computing a financial calculation, and the next it might be retrieving a database update from the network. The job queues don’t care, they just pull a job, fire it off, then pull another once that is done.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1-3) in batch and in order.</a:t>
            </a:r>
          </a:p>
          <a:p>
            <a:pPr lvl="0" rtl="0">
              <a:spcBef>
                <a:spcPts val="0"/>
              </a:spcBef>
              <a:buNone/>
            </a:pPr>
            <a:r>
              <a:rPr lang="en">
                <a:solidFill>
                  <a:schemeClr val="dk1"/>
                </a:solidFill>
              </a:rPr>
              <a:t>This doesn’t make much sense for a remote control, but there are many applications where you’d want to keep this history and be able to replay it. For example, say we have a spreadsheet program. When we reload after a crash, it can attempt recovery by logging the actions that occurred since the last save and stepping through those one by one.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Over the past couple of classes, we’ve covered several principles of OO design</a:t>
            </a:r>
          </a:p>
          <a:p>
            <a:pPr lvl="0" rtl="0">
              <a:spcBef>
                <a:spcPts val="0"/>
              </a:spcBef>
              <a:buNone/>
            </a:pPr>
            <a:r>
              <a:rPr lang="en">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p>
          <a:p>
            <a:pPr lvl="0" rtl="0">
              <a:spcBef>
                <a:spcPts val="0"/>
              </a:spcBef>
              <a:buNone/>
            </a:pPr>
            <a:r>
              <a:rPr lang="en">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p>
          <a:p>
            <a:pPr lvl="0" rtl="0">
              <a:spcBef>
                <a:spcPts val="0"/>
              </a:spcBef>
              <a:buNone/>
            </a:pPr>
            <a:r>
              <a:rPr lang="en">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p>
          <a:p>
            <a:pPr lvl="0" rtl="0">
              <a:spcBef>
                <a:spcPts val="0"/>
              </a:spcBef>
              <a:buNone/>
            </a:pPr>
            <a:r>
              <a:rPr lang="en">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p>
          <a:p>
            <a:pPr lvl="0" rtl="0">
              <a:spcBef>
                <a:spcPts val="600"/>
              </a:spcBef>
              <a:buNone/>
            </a:pPr>
            <a:r>
              <a:rPr lang="en">
                <a:solidFill>
                  <a:schemeClr val="dk1"/>
                </a:solidFill>
              </a:rPr>
              <a:t>5- (read) - When designing a class, be careful of the number of classes it interacts with and how it comes to interact with them. Avoid coupling.</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Design Patterns take these principles and show us how to realize them within our software. They take common situations in software design and offer tips on how to build your system such that those principles hold. We’ve covered</a:t>
            </a:r>
          </a:p>
          <a:p>
            <a:pPr lvl="0" rtl="0">
              <a:spcBef>
                <a:spcPts val="0"/>
              </a:spcBef>
              <a:buNone/>
            </a:pPr>
            <a:r>
              <a:rPr lang="en">
                <a:solidFill>
                  <a:schemeClr val="dk1"/>
                </a:solidFill>
              </a:rPr>
              <a:t>(read)</a:t>
            </a:r>
          </a:p>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Last time, we talked about the pizza factory. Well, it’s early, and I’m tired, so today, we’re all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p>
          <a:p>
            <a:pPr lvl="0" rtl="0">
              <a:spcBef>
                <a:spcPts val="0"/>
              </a:spcBef>
              <a:buNone/>
            </a:pPr>
            <a:r>
              <a:rPr lang="en"/>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There are dozens more out there. I recommend looking over them, figuring out which apply to your project, and keeping them in mind for any of your future work.</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p>
          <a:p>
            <a:pPr lvl="0" rtl="0">
              <a:spcBef>
                <a:spcPts val="0"/>
              </a:spcBef>
              <a:buNone/>
            </a:pPr>
            <a:r>
              <a:rPr lang="en"/>
              <a:t>- Boolean values for each of the condiments.</a:t>
            </a:r>
          </a:p>
          <a:p>
            <a:pPr lvl="0" rtl="0">
              <a:spcBef>
                <a:spcPts val="0"/>
              </a:spcBef>
              <a:buNone/>
            </a:pPr>
            <a:r>
              <a:rPr lang="en"/>
              <a:t>- Instead of leaving cost abstract in the parent, we go ahead and calculate the cost for the condiments there. The children inherit and extend that parent method and add the specifics for the child class. </a:t>
            </a:r>
          </a:p>
          <a:p>
            <a:pPr lvl="0" rtl="0">
              <a:spcBef>
                <a:spcPts val="0"/>
              </a:spcBef>
              <a:buNone/>
            </a:pPr>
            <a:r>
              <a:rPr lang="en"/>
              <a:t>- Much better, right? See any problems? There are still some potential issues that we’d run into when we went to make changes to this design.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p>
          <a:p>
            <a:pPr lvl="0" rtl="0">
              <a:spcBef>
                <a:spcPts val="0"/>
              </a:spcBef>
              <a:buNone/>
            </a:pPr>
            <a:r>
              <a:rPr lang="en"/>
              <a:t>- As we saw last time with the ducks and their flying and quacking, behavior can also be reused - written once and changed in one place - through composition.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idea of composition is that we can take these pieces of the system - these objects - and use the mas the building blocks of something else. We can grab an object in the system and expand what it can do by attaching another object to it. We had that duck example last time. We want to enable ducks to fly, but some ducks fly differently from others and some don’t fly at all. Inheritance can’t deal with that kind of situation, but we still only want to write code once. So, we take those flying behaviors and implement each one as part of their own class. Then, we attach the appropriate one at object creation. </a:t>
            </a:r>
          </a:p>
          <a:p>
            <a:pPr lvl="0" rtl="0">
              <a:spcBef>
                <a:spcPts val="0"/>
              </a:spcBef>
              <a:buNone/>
            </a:pPr>
            <a:r>
              <a:rPr lang="en"/>
              <a:t>- With inheritance, behaviors are passed statically. When we compile the code. Every time we run it, the object will have the same features. With composition, we can attach objects at runtime, even changing what features an object has as the system executes.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a:t>
            </a:r>
          </a:p>
          <a:p>
            <a:pPr lvl="0" rtl="0">
              <a:spcBef>
                <a:spcPts val="0"/>
              </a:spcBef>
              <a:buNone/>
            </a:pPr>
            <a:r>
              <a:rPr lang="en"/>
              <a:t>- (read) .You can add new functionality by writing new code. Because we don’t have to change existing code, the chances of introducing bugs are vastly reduced.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introduces another fundamental principle of OO design - (read).</a:t>
            </a:r>
          </a:p>
          <a:p>
            <a:pPr lvl="0" rtl="0">
              <a:spcBef>
                <a:spcPts val="0"/>
              </a:spcBef>
              <a:buNone/>
            </a:pPr>
            <a:r>
              <a:rPr lang="en"/>
              <a:t>New features are great. We will eventually need them, so add away. But, we spent a lot of time testing and debugging the existing code, so don’t modify that. If it isn’t broken, don’t change that.</a:t>
            </a:r>
          </a:p>
          <a:p>
            <a:pPr lvl="0" rtl="0">
              <a:spcBef>
                <a:spcPts val="0"/>
              </a:spcBef>
              <a:buNone/>
            </a:pPr>
            <a:r>
              <a:rPr lang="en"/>
              <a:t>Change will happen, but we can allow that to occur without directly modifying what we already have. Instead, take that unchanging class, use it as part of a new class. That new class can make use of anything in the class that it is holding, and can add new features on top of that.</a:t>
            </a:r>
          </a:p>
          <a:p>
            <a:pPr lvl="0" rtl="0">
              <a:spcBef>
                <a:spcPts val="0"/>
              </a:spcBef>
              <a:buNone/>
            </a:pPr>
            <a:r>
              <a:rPr lang="en"/>
              <a:t>Now, this is not something you want to apply everywhere. This takes time and effort, and following this principle means adding new levels of abstraction to the system, adding complexity to the code. Focus on the areas that are likely to change in the system and apply this principle there. </a:t>
            </a:r>
          </a:p>
          <a:p>
            <a:pPr lvl="0" rtl="0">
              <a:spcBef>
                <a:spcPts val="0"/>
              </a:spcBef>
              <a:buNone/>
            </a:pPr>
            <a:r>
              <a:rPr lang="en"/>
              <a:t>Now, how do we apply this in practice? Let’s go back to our coffee shop and introduce our first pattern of the day, the decorator pattern.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a:t>
            </a:r>
          </a:p>
          <a:p>
            <a:pPr lvl="0" rtl="0">
              <a:spcBef>
                <a:spcPts val="0"/>
              </a:spcBef>
              <a:buNone/>
            </a:pPr>
            <a:r>
              <a:rPr lang="en"/>
              <a:t>We start with our darkRoast object. Now, we will keep some level of inheritance in here. All of our base drinks will still inherit from Beverage, so we can take advantage of polymorphism to maintain loose coupling. </a:t>
            </a:r>
          </a:p>
          <a:p>
            <a:pPr lvl="0" rtl="0">
              <a:spcBef>
                <a:spcPts val="0"/>
              </a:spcBef>
              <a:buNone/>
            </a:pPr>
            <a:r>
              <a:rPr lang="en"/>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a:t>
            </a:r>
          </a:p>
          <a:p>
            <a:pPr lvl="0" rtl="0">
              <a:spcBef>
                <a:spcPts val="0"/>
              </a:spcBef>
              <a:buNone/>
            </a:pPr>
            <a:r>
              <a:rPr lang="en"/>
              <a:t>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a:t>
            </a:r>
          </a:p>
          <a:p>
            <a:pPr lvl="0" rtl="0">
              <a:spcBef>
                <a:spcPts val="0"/>
              </a:spcBef>
              <a:buNone/>
            </a:pPr>
            <a:r>
              <a:rPr lang="en"/>
              <a:t>- the customer also wanted whiped cream, so we create a whip decorator and wrap the Mocha with that. Whip is another decorator, and like the last one, its type mirrors anything it might decorate. That includes Mocha, the other decorator. </a:t>
            </a:r>
          </a:p>
          <a:p>
            <a:pPr lvl="0" rtl="0">
              <a:spcBef>
                <a:spcPts val="0"/>
              </a:spcBef>
              <a:buNone/>
            </a:pPr>
            <a:r>
              <a:rPr lang="en"/>
              <a:t>So, a DarkRoast wrapped in Mocha and Whip is still a beverage, and we can do anything with it that we can do with a dark roast, including call its cost method.</a:t>
            </a:r>
          </a:p>
          <a:p>
            <a:pPr lvl="0" rtl="0">
              <a:spcBef>
                <a:spcPts val="0"/>
              </a:spcBef>
              <a:buNone/>
            </a:pPr>
            <a:r>
              <a:rPr lang="en"/>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2.jpg"/><Relationship Id="rId4" Type="http://schemas.openxmlformats.org/officeDocument/2006/relationships/image" Target="../media/image06.jpg"/><Relationship Id="rId5" Type="http://schemas.openxmlformats.org/officeDocument/2006/relationships/image" Target="../media/image0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4.jpg"/><Relationship Id="rId4" Type="http://schemas.openxmlformats.org/officeDocument/2006/relationships/image" Target="../media/image03.jpg"/><Relationship Id="rId5" Type="http://schemas.openxmlformats.org/officeDocument/2006/relationships/image" Target="../media/image07.jpg"/><Relationship Id="rId6"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Design Patterns </a:t>
            </a:r>
          </a:p>
          <a:p>
            <a:pPr lvl="0" rtl="0">
              <a:spcBef>
                <a:spcPts val="0"/>
              </a:spcBef>
              <a:buNone/>
            </a:pPr>
            <a:r>
              <a:rPr lang="en" sz="5600"/>
              <a:t>(Part 2)</a:t>
            </a:r>
          </a:p>
        </p:txBody>
      </p:sp>
      <p:sp>
        <p:nvSpPr>
          <p:cNvPr id="45" name="Shape 45"/>
          <p:cNvSpPr txBox="1"/>
          <p:nvPr>
            <p:ph idx="1" type="subTitle"/>
          </p:nvPr>
        </p:nvSpPr>
        <p:spPr>
          <a:xfrm>
            <a:off x="685800" y="4823360"/>
            <a:ext cx="7772400" cy="1032299"/>
          </a:xfrm>
          <a:prstGeom prst="rect">
            <a:avLst/>
          </a:prstGeom>
        </p:spPr>
        <p:txBody>
          <a:bodyPr anchorCtr="0" anchor="t" bIns="91425" lIns="91425" rIns="91425" tIns="91425">
            <a:noAutofit/>
          </a:bodyPr>
          <a:lstStyle/>
          <a:p>
            <a:pPr lvl="0" rtl="0">
              <a:spcBef>
                <a:spcPts val="0"/>
              </a:spcBef>
              <a:buNone/>
            </a:pPr>
            <a:r>
              <a:rPr lang="en"/>
              <a:t>CSCE 740 - Lecture 18 - 10/25/2016</a:t>
            </a:r>
          </a:p>
          <a:p>
            <a:pPr lvl="0" rtl="0">
              <a:spcBef>
                <a:spcPts val="0"/>
              </a:spcBef>
              <a:buNone/>
            </a:pPr>
            <a:r>
              <a:rPr lang="en" sz="1800"/>
              <a:t>(Partially adapted from Head First Design Patterns by Freeman, Bates, Sierra, and Robson)</a:t>
            </a:r>
          </a:p>
          <a:p>
            <a:pPr lvl="0" rtl="0">
              <a:spcBef>
                <a:spcPts val="0"/>
              </a:spcBef>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Decorator Pattern Defined</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Decorator Pattern attaches additional responsibilities to an object dynamically.</a:t>
            </a:r>
          </a:p>
          <a:p>
            <a:pPr indent="-228600" lvl="0" marL="457200" marR="0" rtl="0" algn="l">
              <a:lnSpc>
                <a:spcPct val="100000"/>
              </a:lnSpc>
              <a:spcBef>
                <a:spcPts val="600"/>
              </a:spcBef>
              <a:spcAft>
                <a:spcPts val="0"/>
              </a:spcAft>
              <a:buClr>
                <a:srgbClr val="000000"/>
              </a:buClr>
            </a:pPr>
            <a:r>
              <a:rPr lang="en">
                <a:solidFill>
                  <a:srgbClr val="000000"/>
                </a:solidFill>
              </a:rPr>
              <a:t>Decorators provide a flexible alternative to subclassing for extending functionality.</a:t>
            </a:r>
          </a:p>
          <a:p>
            <a:pPr indent="-228600" lvl="1" marL="914400" marR="0" rtl="0" algn="l">
              <a:lnSpc>
                <a:spcPct val="100000"/>
              </a:lnSpc>
              <a:spcBef>
                <a:spcPts val="600"/>
              </a:spcBef>
              <a:spcAft>
                <a:spcPts val="0"/>
              </a:spcAft>
              <a:buClr>
                <a:srgbClr val="000000"/>
              </a:buClr>
            </a:pPr>
            <a:r>
              <a:rPr lang="en">
                <a:solidFill>
                  <a:srgbClr val="000000"/>
                </a:solidFill>
              </a:rPr>
              <a:t>Decorators have the same supertype as the objects they decorate.</a:t>
            </a:r>
          </a:p>
          <a:p>
            <a:pPr indent="-228600" lvl="1" marL="914400" marR="0" rtl="0" algn="l">
              <a:lnSpc>
                <a:spcPct val="100000"/>
              </a:lnSpc>
              <a:spcBef>
                <a:spcPts val="600"/>
              </a:spcBef>
              <a:spcAft>
                <a:spcPts val="0"/>
              </a:spcAft>
              <a:buClr>
                <a:srgbClr val="000000"/>
              </a:buClr>
            </a:pPr>
            <a:r>
              <a:rPr lang="en">
                <a:solidFill>
                  <a:srgbClr val="000000"/>
                </a:solidFill>
              </a:rPr>
              <a:t>One or more decorators can wrap an object</a:t>
            </a:r>
          </a:p>
          <a:p>
            <a:pPr indent="-228600" lvl="1" marL="914400" marR="0" rtl="0" algn="l">
              <a:lnSpc>
                <a:spcPct val="100000"/>
              </a:lnSpc>
              <a:spcBef>
                <a:spcPts val="600"/>
              </a:spcBef>
              <a:spcAft>
                <a:spcPts val="0"/>
              </a:spcAft>
              <a:buClr>
                <a:srgbClr val="000000"/>
              </a:buClr>
            </a:pPr>
            <a:r>
              <a:rPr lang="en">
                <a:solidFill>
                  <a:srgbClr val="000000"/>
                </a:solidFill>
              </a:rPr>
              <a:t>We can pass a decorated object in place of the original object.</a:t>
            </a:r>
          </a:p>
          <a:p>
            <a:pPr indent="-228600" lvl="1" marL="914400" marR="0" rtl="0" algn="l">
              <a:lnSpc>
                <a:spcPct val="100000"/>
              </a:lnSpc>
              <a:spcBef>
                <a:spcPts val="600"/>
              </a:spcBef>
              <a:spcAft>
                <a:spcPts val="0"/>
              </a:spcAft>
              <a:buClr>
                <a:srgbClr val="000000"/>
              </a:buClr>
            </a:pPr>
            <a:r>
              <a:rPr lang="en">
                <a:solidFill>
                  <a:srgbClr val="000000"/>
                </a:solidFill>
              </a:rPr>
              <a:t>The decorator adds its own behavior before or after asking the wrapped object to do the rest of the job. </a:t>
            </a:r>
          </a:p>
        </p:txBody>
      </p:sp>
      <p:sp>
        <p:nvSpPr>
          <p:cNvPr id="168" name="Shape 1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Decorator Pattern</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
        <p:nvSpPr>
          <p:cNvPr id="175" name="Shape 175"/>
          <p:cNvSpPr/>
          <p:nvPr/>
        </p:nvSpPr>
        <p:spPr>
          <a:xfrm>
            <a:off x="3532137" y="1681979"/>
            <a:ext cx="1508400" cy="1199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Component</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76" name="Shape 176"/>
          <p:cNvCxnSpPr/>
          <p:nvPr/>
        </p:nvCxnSpPr>
        <p:spPr>
          <a:xfrm>
            <a:off x="3532137" y="2116062"/>
            <a:ext cx="1508400" cy="0"/>
          </a:xfrm>
          <a:prstGeom prst="straightConnector1">
            <a:avLst/>
          </a:prstGeom>
          <a:noFill/>
          <a:ln cap="flat" cmpd="sng" w="19050">
            <a:solidFill>
              <a:schemeClr val="dk2"/>
            </a:solidFill>
            <a:prstDash val="solid"/>
            <a:round/>
            <a:headEnd len="lg" w="lg" type="none"/>
            <a:tailEnd len="lg" w="lg" type="none"/>
          </a:ln>
        </p:spPr>
      </p:cxnSp>
      <p:sp>
        <p:nvSpPr>
          <p:cNvPr id="177" name="Shape 177"/>
          <p:cNvSpPr/>
          <p:nvPr/>
        </p:nvSpPr>
        <p:spPr>
          <a:xfrm>
            <a:off x="1818187" y="3331725"/>
            <a:ext cx="2094300" cy="1199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ConcreteComponent</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78" name="Shape 178"/>
          <p:cNvCxnSpPr/>
          <p:nvPr/>
        </p:nvCxnSpPr>
        <p:spPr>
          <a:xfrm>
            <a:off x="1818187" y="3765807"/>
            <a:ext cx="2094300" cy="0"/>
          </a:xfrm>
          <a:prstGeom prst="straightConnector1">
            <a:avLst/>
          </a:prstGeom>
          <a:noFill/>
          <a:ln cap="flat" cmpd="sng" w="19050">
            <a:solidFill>
              <a:schemeClr val="dk2"/>
            </a:solidFill>
            <a:prstDash val="solid"/>
            <a:round/>
            <a:headEnd len="lg" w="lg" type="none"/>
            <a:tailEnd len="lg" w="lg" type="none"/>
          </a:ln>
        </p:spPr>
      </p:cxnSp>
      <p:cxnSp>
        <p:nvCxnSpPr>
          <p:cNvPr id="179" name="Shape 179"/>
          <p:cNvCxnSpPr>
            <a:stCxn id="177" idx="0"/>
            <a:endCxn id="175" idx="2"/>
          </p:cNvCxnSpPr>
          <p:nvPr/>
        </p:nvCxnSpPr>
        <p:spPr>
          <a:xfrm flipH="1" rot="10800000">
            <a:off x="2865337" y="2881125"/>
            <a:ext cx="1421100" cy="450600"/>
          </a:xfrm>
          <a:prstGeom prst="straightConnector1">
            <a:avLst/>
          </a:prstGeom>
          <a:noFill/>
          <a:ln cap="flat" cmpd="sng" w="19050">
            <a:solidFill>
              <a:schemeClr val="dk2"/>
            </a:solidFill>
            <a:prstDash val="solid"/>
            <a:round/>
            <a:headEnd len="lg" w="lg" type="none"/>
            <a:tailEnd len="lg" w="lg" type="triangle"/>
          </a:ln>
        </p:spPr>
      </p:cxnSp>
      <p:sp>
        <p:nvSpPr>
          <p:cNvPr id="180" name="Shape 180"/>
          <p:cNvSpPr/>
          <p:nvPr/>
        </p:nvSpPr>
        <p:spPr>
          <a:xfrm>
            <a:off x="4786662" y="3331729"/>
            <a:ext cx="1508400" cy="1199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Decorator</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81" name="Shape 181"/>
          <p:cNvCxnSpPr/>
          <p:nvPr/>
        </p:nvCxnSpPr>
        <p:spPr>
          <a:xfrm>
            <a:off x="4786662" y="3765812"/>
            <a:ext cx="1508400" cy="0"/>
          </a:xfrm>
          <a:prstGeom prst="straightConnector1">
            <a:avLst/>
          </a:prstGeom>
          <a:noFill/>
          <a:ln cap="flat" cmpd="sng" w="19050">
            <a:solidFill>
              <a:schemeClr val="dk2"/>
            </a:solidFill>
            <a:prstDash val="solid"/>
            <a:round/>
            <a:headEnd len="lg" w="lg" type="none"/>
            <a:tailEnd len="lg" w="lg" type="none"/>
          </a:ln>
        </p:spPr>
      </p:cxnSp>
      <p:cxnSp>
        <p:nvCxnSpPr>
          <p:cNvPr id="182" name="Shape 182"/>
          <p:cNvCxnSpPr>
            <a:stCxn id="180" idx="0"/>
            <a:endCxn id="175" idx="2"/>
          </p:cNvCxnSpPr>
          <p:nvPr/>
        </p:nvCxnSpPr>
        <p:spPr>
          <a:xfrm rot="10800000">
            <a:off x="4286262" y="2881129"/>
            <a:ext cx="1254600" cy="45060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p:nvPr/>
        </p:nvSpPr>
        <p:spPr>
          <a:xfrm>
            <a:off x="3564825" y="4890000"/>
            <a:ext cx="2094300" cy="162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ConcreteDecoratorA</a:t>
            </a:r>
          </a:p>
          <a:p>
            <a:pPr lvl="0" rtl="0">
              <a:spcBef>
                <a:spcPts val="0"/>
              </a:spcBef>
              <a:buNone/>
            </a:pPr>
            <a:r>
              <a:t/>
            </a:r>
            <a:endParaRPr/>
          </a:p>
          <a:p>
            <a:pPr lvl="0" rtl="0">
              <a:spcBef>
                <a:spcPts val="0"/>
              </a:spcBef>
              <a:buNone/>
            </a:pPr>
            <a:r>
              <a:rPr lang="en"/>
              <a:t>Component wrapped</a:t>
            </a:r>
          </a:p>
          <a:p>
            <a:pPr lvl="0" rtl="0">
              <a:spcBef>
                <a:spcPts val="0"/>
              </a:spcBef>
              <a:buNone/>
            </a:pPr>
            <a:r>
              <a:t/>
            </a:r>
            <a:endParaRPr/>
          </a:p>
          <a:p>
            <a:pPr lvl="0" rtl="0">
              <a:spcBef>
                <a:spcPts val="0"/>
              </a:spcBef>
              <a:buNone/>
            </a:pPr>
            <a:r>
              <a:rPr lang="en"/>
              <a:t>behavior()</a:t>
            </a:r>
          </a:p>
          <a:p>
            <a:pPr lvl="0" rtl="0">
              <a:spcBef>
                <a:spcPts val="0"/>
              </a:spcBef>
              <a:buNone/>
            </a:pPr>
            <a:r>
              <a:rPr lang="en"/>
              <a:t>newBehavior()</a:t>
            </a:r>
          </a:p>
          <a:p>
            <a:pPr lvl="0" rtl="0">
              <a:spcBef>
                <a:spcPts val="0"/>
              </a:spcBef>
              <a:buNone/>
            </a:pPr>
            <a:r>
              <a:rPr lang="en"/>
              <a:t>// Other methods</a:t>
            </a:r>
          </a:p>
        </p:txBody>
      </p:sp>
      <p:cxnSp>
        <p:nvCxnSpPr>
          <p:cNvPr id="184" name="Shape 184"/>
          <p:cNvCxnSpPr/>
          <p:nvPr/>
        </p:nvCxnSpPr>
        <p:spPr>
          <a:xfrm>
            <a:off x="3564812" y="5324082"/>
            <a:ext cx="2094300" cy="0"/>
          </a:xfrm>
          <a:prstGeom prst="straightConnector1">
            <a:avLst/>
          </a:prstGeom>
          <a:noFill/>
          <a:ln cap="flat" cmpd="sng" w="19050">
            <a:solidFill>
              <a:schemeClr val="dk2"/>
            </a:solidFill>
            <a:prstDash val="solid"/>
            <a:round/>
            <a:headEnd len="lg" w="lg" type="none"/>
            <a:tailEnd len="lg" w="lg" type="none"/>
          </a:ln>
        </p:spPr>
      </p:cxnSp>
      <p:sp>
        <p:nvSpPr>
          <p:cNvPr id="185" name="Shape 185"/>
          <p:cNvSpPr/>
          <p:nvPr/>
        </p:nvSpPr>
        <p:spPr>
          <a:xfrm>
            <a:off x="6062375" y="4890000"/>
            <a:ext cx="2094300" cy="1562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ConcreteDecoratorB</a:t>
            </a:r>
          </a:p>
          <a:p>
            <a:pPr lvl="0" rtl="0">
              <a:spcBef>
                <a:spcPts val="0"/>
              </a:spcBef>
              <a:buNone/>
            </a:pPr>
            <a:r>
              <a:t/>
            </a:r>
            <a:endParaRPr/>
          </a:p>
          <a:p>
            <a:pPr lvl="0" rtl="0">
              <a:spcBef>
                <a:spcPts val="0"/>
              </a:spcBef>
              <a:buNone/>
            </a:pPr>
            <a:r>
              <a:rPr lang="en"/>
              <a:t>Component wrapped</a:t>
            </a:r>
          </a:p>
          <a:p>
            <a:pPr lvl="0" rtl="0">
              <a:spcBef>
                <a:spcPts val="0"/>
              </a:spcBef>
              <a:buNone/>
            </a:pPr>
            <a:r>
              <a:rPr lang="en"/>
              <a:t>Object newAttribute</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86" name="Shape 186"/>
          <p:cNvCxnSpPr/>
          <p:nvPr/>
        </p:nvCxnSpPr>
        <p:spPr>
          <a:xfrm>
            <a:off x="6062362" y="5324082"/>
            <a:ext cx="2094300" cy="0"/>
          </a:xfrm>
          <a:prstGeom prst="straightConnector1">
            <a:avLst/>
          </a:prstGeom>
          <a:noFill/>
          <a:ln cap="flat" cmpd="sng" w="19050">
            <a:solidFill>
              <a:schemeClr val="dk2"/>
            </a:solidFill>
            <a:prstDash val="solid"/>
            <a:round/>
            <a:headEnd len="lg" w="lg" type="none"/>
            <a:tailEnd len="lg" w="lg" type="none"/>
          </a:ln>
        </p:spPr>
      </p:cxnSp>
      <p:cxnSp>
        <p:nvCxnSpPr>
          <p:cNvPr id="187" name="Shape 187"/>
          <p:cNvCxnSpPr/>
          <p:nvPr/>
        </p:nvCxnSpPr>
        <p:spPr>
          <a:xfrm>
            <a:off x="6062362" y="5818732"/>
            <a:ext cx="2094300" cy="0"/>
          </a:xfrm>
          <a:prstGeom prst="straightConnector1">
            <a:avLst/>
          </a:prstGeom>
          <a:noFill/>
          <a:ln cap="flat" cmpd="sng" w="19050">
            <a:solidFill>
              <a:schemeClr val="dk2"/>
            </a:solidFill>
            <a:prstDash val="solid"/>
            <a:round/>
            <a:headEnd len="lg" w="lg" type="none"/>
            <a:tailEnd len="lg" w="lg" type="none"/>
          </a:ln>
        </p:spPr>
      </p:cxnSp>
      <p:cxnSp>
        <p:nvCxnSpPr>
          <p:cNvPr id="188" name="Shape 188"/>
          <p:cNvCxnSpPr>
            <a:stCxn id="183" idx="0"/>
            <a:endCxn id="180" idx="2"/>
          </p:cNvCxnSpPr>
          <p:nvPr/>
        </p:nvCxnSpPr>
        <p:spPr>
          <a:xfrm flipH="1" rot="10800000">
            <a:off x="4611975" y="4530900"/>
            <a:ext cx="928800" cy="359100"/>
          </a:xfrm>
          <a:prstGeom prst="straightConnector1">
            <a:avLst/>
          </a:prstGeom>
          <a:noFill/>
          <a:ln cap="flat" cmpd="sng" w="19050">
            <a:solidFill>
              <a:schemeClr val="dk2"/>
            </a:solidFill>
            <a:prstDash val="solid"/>
            <a:round/>
            <a:headEnd len="lg" w="lg" type="none"/>
            <a:tailEnd len="lg" w="lg" type="triangle"/>
          </a:ln>
        </p:spPr>
      </p:cxnSp>
      <p:cxnSp>
        <p:nvCxnSpPr>
          <p:cNvPr id="189" name="Shape 189"/>
          <p:cNvCxnSpPr>
            <a:stCxn id="185" idx="0"/>
            <a:endCxn id="180" idx="2"/>
          </p:cNvCxnSpPr>
          <p:nvPr/>
        </p:nvCxnSpPr>
        <p:spPr>
          <a:xfrm rot="10800000">
            <a:off x="5540825" y="4530900"/>
            <a:ext cx="1568700" cy="359100"/>
          </a:xfrm>
          <a:prstGeom prst="straightConnector1">
            <a:avLst/>
          </a:prstGeom>
          <a:noFill/>
          <a:ln cap="flat" cmpd="sng" w="19050">
            <a:solidFill>
              <a:schemeClr val="dk2"/>
            </a:solidFill>
            <a:prstDash val="solid"/>
            <a:round/>
            <a:headEnd len="lg" w="lg" type="none"/>
            <a:tailEnd len="lg" w="lg" type="triangle"/>
          </a:ln>
        </p:spPr>
      </p:cxnSp>
      <p:sp>
        <p:nvSpPr>
          <p:cNvPr id="190" name="Shape 190"/>
          <p:cNvSpPr/>
          <p:nvPr/>
        </p:nvSpPr>
        <p:spPr>
          <a:xfrm>
            <a:off x="516825" y="1838125"/>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t>Components are what we dynamically add new behaviors to.</a:t>
            </a:r>
          </a:p>
        </p:txBody>
      </p:sp>
      <p:sp>
        <p:nvSpPr>
          <p:cNvPr id="191" name="Shape 191"/>
          <p:cNvSpPr/>
          <p:nvPr/>
        </p:nvSpPr>
        <p:spPr>
          <a:xfrm>
            <a:off x="5935175" y="1911787"/>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Each Decorator offers the same methods that the Component offers.</a:t>
            </a:r>
          </a:p>
        </p:txBody>
      </p:sp>
      <p:cxnSp>
        <p:nvCxnSpPr>
          <p:cNvPr id="192" name="Shape 192"/>
          <p:cNvCxnSpPr/>
          <p:nvPr/>
        </p:nvCxnSpPr>
        <p:spPr>
          <a:xfrm>
            <a:off x="3564812" y="5702107"/>
            <a:ext cx="2094300" cy="0"/>
          </a:xfrm>
          <a:prstGeom prst="straightConnector1">
            <a:avLst/>
          </a:prstGeom>
          <a:noFill/>
          <a:ln cap="flat" cmpd="sng" w="19050">
            <a:solidFill>
              <a:schemeClr val="dk2"/>
            </a:solidFill>
            <a:prstDash val="solid"/>
            <a:round/>
            <a:headEnd len="lg" w="lg" type="none"/>
            <a:tailEnd len="lg" w="lg" type="none"/>
          </a:ln>
        </p:spPr>
      </p:cxnSp>
      <p:sp>
        <p:nvSpPr>
          <p:cNvPr id="193" name="Shape 193"/>
          <p:cNvSpPr/>
          <p:nvPr/>
        </p:nvSpPr>
        <p:spPr>
          <a:xfrm>
            <a:off x="641625" y="4842425"/>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Each concrete Decorator has an instance variable to store the wrapped component.</a:t>
            </a:r>
          </a:p>
        </p:txBody>
      </p:sp>
      <p:sp>
        <p:nvSpPr>
          <p:cNvPr id="194" name="Shape 194"/>
          <p:cNvSpPr/>
          <p:nvPr/>
        </p:nvSpPr>
        <p:spPr>
          <a:xfrm>
            <a:off x="755975" y="4842425"/>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Decorators can also add new behavior by adding operations and attributes.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0"/>
                                        </p:tgtEl>
                                      </p:cBhvr>
                                    </p:animEffec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1"/>
                                        </p:tgtEl>
                                      </p:cBhvr>
                                    </p:animEffect>
                                    <p:set>
                                      <p:cBhvr>
                                        <p:cTn dur="1" fill="hold">
                                          <p:stCondLst>
                                            <p:cond delay="0"/>
                                          </p:stCondLst>
                                        </p:cTn>
                                        <p:tgtEl>
                                          <p:spTgt spid="1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3"/>
                                        </p:tgtEl>
                                      </p:cBhvr>
                                    </p:animEffect>
                                    <p:set>
                                      <p:cBhvr>
                                        <p:cTn dur="1" fill="hold">
                                          <p:stCondLst>
                                            <p:cond delay="0"/>
                                          </p:stCondLst>
                                        </p:cTn>
                                        <p:tgtEl>
                                          <p:spTgt spid="1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p:nvPr/>
        </p:nvSpPr>
        <p:spPr>
          <a:xfrm>
            <a:off x="924633" y="2528325"/>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200" name="Shape 200"/>
          <p:cNvCxnSpPr/>
          <p:nvPr/>
        </p:nvCxnSpPr>
        <p:spPr>
          <a:xfrm>
            <a:off x="924624" y="2903632"/>
            <a:ext cx="1364700" cy="0"/>
          </a:xfrm>
          <a:prstGeom prst="straightConnector1">
            <a:avLst/>
          </a:prstGeom>
          <a:noFill/>
          <a:ln cap="flat" cmpd="sng" w="19050">
            <a:solidFill>
              <a:schemeClr val="dk2"/>
            </a:solidFill>
            <a:prstDash val="solid"/>
            <a:round/>
            <a:headEnd len="lg" w="lg" type="none"/>
            <a:tailEnd len="lg" w="lg" type="none"/>
          </a:ln>
        </p:spPr>
      </p:cxnSp>
      <p:cxnSp>
        <p:nvCxnSpPr>
          <p:cNvPr id="201" name="Shape 201"/>
          <p:cNvCxnSpPr>
            <a:endCxn id="202" idx="2"/>
          </p:cNvCxnSpPr>
          <p:nvPr/>
        </p:nvCxnSpPr>
        <p:spPr>
          <a:xfrm rot="10800000">
            <a:off x="5496850" y="3765800"/>
            <a:ext cx="1398300" cy="1384200"/>
          </a:xfrm>
          <a:prstGeom prst="straightConnector1">
            <a:avLst/>
          </a:prstGeom>
          <a:noFill/>
          <a:ln cap="flat" cmpd="sng" w="19050">
            <a:solidFill>
              <a:schemeClr val="dk2"/>
            </a:solidFill>
            <a:prstDash val="solid"/>
            <a:round/>
            <a:headEnd len="lg" w="lg" type="none"/>
            <a:tailEnd len="lg" w="lg" type="triangle"/>
          </a:ln>
        </p:spPr>
      </p:cxnSp>
      <p:cxnSp>
        <p:nvCxnSpPr>
          <p:cNvPr id="203" name="Shape 203"/>
          <p:cNvCxnSpPr>
            <a:stCxn id="204" idx="0"/>
            <a:endCxn id="205" idx="2"/>
          </p:cNvCxnSpPr>
          <p:nvPr/>
        </p:nvCxnSpPr>
        <p:spPr>
          <a:xfrm flipH="1" rot="10800000">
            <a:off x="2426895" y="3042300"/>
            <a:ext cx="1443899" cy="903000"/>
          </a:xfrm>
          <a:prstGeom prst="straightConnector1">
            <a:avLst/>
          </a:prstGeom>
          <a:noFill/>
          <a:ln cap="flat" cmpd="sng" w="19050">
            <a:solidFill>
              <a:schemeClr val="dk2"/>
            </a:solidFill>
            <a:prstDash val="solid"/>
            <a:round/>
            <a:headEnd len="lg" w="lg" type="none"/>
            <a:tailEnd len="lg" w="lg" type="triangle"/>
          </a:ln>
        </p:spPr>
      </p:cxnSp>
      <p:cxnSp>
        <p:nvCxnSpPr>
          <p:cNvPr id="206" name="Shape 206"/>
          <p:cNvCxnSpPr>
            <a:stCxn id="199" idx="3"/>
            <a:endCxn id="205" idx="1"/>
          </p:cNvCxnSpPr>
          <p:nvPr/>
        </p:nvCxnSpPr>
        <p:spPr>
          <a:xfrm flipH="1" rot="10800000">
            <a:off x="2289333" y="2362125"/>
            <a:ext cx="827400" cy="541500"/>
          </a:xfrm>
          <a:prstGeom prst="straightConnector1">
            <a:avLst/>
          </a:prstGeom>
          <a:noFill/>
          <a:ln cap="flat" cmpd="sng" w="19050">
            <a:solidFill>
              <a:schemeClr val="dk2"/>
            </a:solidFill>
            <a:prstDash val="solid"/>
            <a:round/>
            <a:headEnd len="lg" w="lg" type="none"/>
            <a:tailEnd len="lg" w="lg" type="triangle"/>
          </a:ln>
        </p:spPr>
      </p:cxnSp>
      <p:sp>
        <p:nvSpPr>
          <p:cNvPr id="207" name="Shape 2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System - Take 3</a:t>
            </a:r>
          </a:p>
        </p:txBody>
      </p:sp>
      <p:sp>
        <p:nvSpPr>
          <p:cNvPr id="208" name="Shape 2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
        <p:nvSpPr>
          <p:cNvPr id="205" name="Shape 205"/>
          <p:cNvSpPr/>
          <p:nvPr/>
        </p:nvSpPr>
        <p:spPr>
          <a:xfrm>
            <a:off x="3116725" y="1681949"/>
            <a:ext cx="1508399"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Beverage</a:t>
            </a:r>
          </a:p>
          <a:p>
            <a:pPr lvl="0" rtl="0">
              <a:spcBef>
                <a:spcPts val="0"/>
              </a:spcBef>
              <a:buNone/>
            </a:pPr>
            <a:r>
              <a:t/>
            </a:r>
            <a:endParaRPr/>
          </a:p>
          <a:p>
            <a:pPr lvl="0" rtl="0">
              <a:spcBef>
                <a:spcPts val="0"/>
              </a:spcBef>
              <a:buNone/>
            </a:pPr>
            <a:r>
              <a:rPr lang="en"/>
              <a:t>description</a:t>
            </a:r>
          </a:p>
          <a:p>
            <a:pPr lvl="0" rtl="0">
              <a:spcBef>
                <a:spcPts val="0"/>
              </a:spcBef>
              <a:buNone/>
            </a:pPr>
            <a:r>
              <a:t/>
            </a:r>
            <a:endParaRPr/>
          </a:p>
          <a:p>
            <a:pPr lvl="0" rtl="0">
              <a:spcBef>
                <a:spcPts val="0"/>
              </a:spcBef>
              <a:buNone/>
            </a:pPr>
            <a:r>
              <a:rPr lang="en"/>
              <a:t>getDescription()</a:t>
            </a:r>
          </a:p>
          <a:p>
            <a:pPr lvl="0" rtl="0">
              <a:spcBef>
                <a:spcPts val="0"/>
              </a:spcBef>
              <a:buNone/>
            </a:pPr>
            <a:r>
              <a:rPr i="1" lang="en"/>
              <a:t>cost()</a:t>
            </a:r>
          </a:p>
        </p:txBody>
      </p:sp>
      <p:cxnSp>
        <p:nvCxnSpPr>
          <p:cNvPr id="209" name="Shape 209"/>
          <p:cNvCxnSpPr/>
          <p:nvPr/>
        </p:nvCxnSpPr>
        <p:spPr>
          <a:xfrm>
            <a:off x="3116712" y="2052662"/>
            <a:ext cx="1508399" cy="0"/>
          </a:xfrm>
          <a:prstGeom prst="straightConnector1">
            <a:avLst/>
          </a:prstGeom>
          <a:noFill/>
          <a:ln cap="flat" cmpd="sng" w="19050">
            <a:solidFill>
              <a:schemeClr val="dk2"/>
            </a:solidFill>
            <a:prstDash val="solid"/>
            <a:round/>
            <a:headEnd len="lg" w="lg" type="none"/>
            <a:tailEnd len="lg" w="lg" type="none"/>
          </a:ln>
        </p:spPr>
      </p:cxnSp>
      <p:sp>
        <p:nvSpPr>
          <p:cNvPr id="210" name="Shape 210"/>
          <p:cNvSpPr/>
          <p:nvPr/>
        </p:nvSpPr>
        <p:spPr>
          <a:xfrm>
            <a:off x="1409458" y="1680700"/>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211" name="Shape 211"/>
          <p:cNvCxnSpPr/>
          <p:nvPr/>
        </p:nvCxnSpPr>
        <p:spPr>
          <a:xfrm>
            <a:off x="1409449" y="2056007"/>
            <a:ext cx="1364700" cy="0"/>
          </a:xfrm>
          <a:prstGeom prst="straightConnector1">
            <a:avLst/>
          </a:prstGeom>
          <a:noFill/>
          <a:ln cap="flat" cmpd="sng" w="19050">
            <a:solidFill>
              <a:schemeClr val="dk2"/>
            </a:solidFill>
            <a:prstDash val="solid"/>
            <a:round/>
            <a:headEnd len="lg" w="lg" type="none"/>
            <a:tailEnd len="lg" w="lg" type="none"/>
          </a:ln>
        </p:spPr>
      </p:cxnSp>
      <p:cxnSp>
        <p:nvCxnSpPr>
          <p:cNvPr id="212" name="Shape 212"/>
          <p:cNvCxnSpPr>
            <a:stCxn id="210" idx="3"/>
            <a:endCxn id="205" idx="1"/>
          </p:cNvCxnSpPr>
          <p:nvPr/>
        </p:nvCxnSpPr>
        <p:spPr>
          <a:xfrm>
            <a:off x="2774158" y="2056000"/>
            <a:ext cx="342600" cy="306300"/>
          </a:xfrm>
          <a:prstGeom prst="straightConnector1">
            <a:avLst/>
          </a:prstGeom>
          <a:noFill/>
          <a:ln cap="flat" cmpd="sng" w="19050">
            <a:solidFill>
              <a:schemeClr val="dk2"/>
            </a:solidFill>
            <a:prstDash val="solid"/>
            <a:round/>
            <a:headEnd len="lg" w="lg" type="none"/>
            <a:tailEnd len="lg" w="lg" type="triangle"/>
          </a:ln>
        </p:spPr>
      </p:cxnSp>
      <p:sp>
        <p:nvSpPr>
          <p:cNvPr id="202" name="Shape 202"/>
          <p:cNvSpPr/>
          <p:nvPr/>
        </p:nvSpPr>
        <p:spPr>
          <a:xfrm>
            <a:off x="4371250" y="3331700"/>
            <a:ext cx="2251200" cy="434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CondimentDecorator</a:t>
            </a:r>
          </a:p>
          <a:p>
            <a:pPr lvl="0" rtl="0">
              <a:spcBef>
                <a:spcPts val="0"/>
              </a:spcBef>
              <a:buNone/>
            </a:pPr>
            <a:r>
              <a:t/>
            </a:r>
            <a:endParaRPr/>
          </a:p>
        </p:txBody>
      </p:sp>
      <p:cxnSp>
        <p:nvCxnSpPr>
          <p:cNvPr id="213" name="Shape 213"/>
          <p:cNvCxnSpPr>
            <a:stCxn id="202" idx="0"/>
            <a:endCxn id="205" idx="2"/>
          </p:cNvCxnSpPr>
          <p:nvPr/>
        </p:nvCxnSpPr>
        <p:spPr>
          <a:xfrm rot="10800000">
            <a:off x="3870850" y="3042500"/>
            <a:ext cx="1626000" cy="289200"/>
          </a:xfrm>
          <a:prstGeom prst="straightConnector1">
            <a:avLst/>
          </a:prstGeom>
          <a:noFill/>
          <a:ln cap="flat" cmpd="sng" w="19050">
            <a:solidFill>
              <a:schemeClr val="dk2"/>
            </a:solidFill>
            <a:prstDash val="solid"/>
            <a:round/>
            <a:headEnd len="lg" w="lg" type="none"/>
            <a:tailEnd len="lg" w="lg" type="triangle"/>
          </a:ln>
        </p:spPr>
      </p:cxnSp>
      <p:sp>
        <p:nvSpPr>
          <p:cNvPr id="214" name="Shape 214"/>
          <p:cNvSpPr/>
          <p:nvPr/>
        </p:nvSpPr>
        <p:spPr>
          <a:xfrm>
            <a:off x="2254825" y="4889950"/>
            <a:ext cx="17058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Milk</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15" name="Shape 215"/>
          <p:cNvCxnSpPr/>
          <p:nvPr/>
        </p:nvCxnSpPr>
        <p:spPr>
          <a:xfrm>
            <a:off x="2254822" y="5235307"/>
            <a:ext cx="1705800" cy="0"/>
          </a:xfrm>
          <a:prstGeom prst="straightConnector1">
            <a:avLst/>
          </a:prstGeom>
          <a:noFill/>
          <a:ln cap="flat" cmpd="sng" w="19050">
            <a:solidFill>
              <a:schemeClr val="dk2"/>
            </a:solidFill>
            <a:prstDash val="solid"/>
            <a:round/>
            <a:headEnd len="lg" w="lg" type="none"/>
            <a:tailEnd len="lg" w="lg" type="none"/>
          </a:ln>
        </p:spPr>
      </p:cxnSp>
      <p:cxnSp>
        <p:nvCxnSpPr>
          <p:cNvPr id="216" name="Shape 216"/>
          <p:cNvCxnSpPr>
            <a:stCxn id="214" idx="0"/>
            <a:endCxn id="202" idx="2"/>
          </p:cNvCxnSpPr>
          <p:nvPr/>
        </p:nvCxnSpPr>
        <p:spPr>
          <a:xfrm flipH="1" rot="10800000">
            <a:off x="3107725" y="3765850"/>
            <a:ext cx="2389200" cy="1124100"/>
          </a:xfrm>
          <a:prstGeom prst="straightConnector1">
            <a:avLst/>
          </a:prstGeom>
          <a:noFill/>
          <a:ln cap="flat" cmpd="sng" w="19050">
            <a:solidFill>
              <a:schemeClr val="dk2"/>
            </a:solidFill>
            <a:prstDash val="solid"/>
            <a:round/>
            <a:headEnd len="lg" w="lg" type="none"/>
            <a:tailEnd len="lg" w="lg" type="triangle"/>
          </a:ln>
        </p:spPr>
      </p:cxnSp>
      <p:cxnSp>
        <p:nvCxnSpPr>
          <p:cNvPr id="217" name="Shape 217"/>
          <p:cNvCxnSpPr>
            <a:stCxn id="218" idx="0"/>
            <a:endCxn id="202" idx="2"/>
          </p:cNvCxnSpPr>
          <p:nvPr/>
        </p:nvCxnSpPr>
        <p:spPr>
          <a:xfrm flipH="1" rot="10800000">
            <a:off x="4899237" y="3765825"/>
            <a:ext cx="597600" cy="1038900"/>
          </a:xfrm>
          <a:prstGeom prst="straightConnector1">
            <a:avLst/>
          </a:prstGeom>
          <a:noFill/>
          <a:ln cap="flat" cmpd="sng" w="19050">
            <a:solidFill>
              <a:schemeClr val="dk2"/>
            </a:solidFill>
            <a:prstDash val="solid"/>
            <a:round/>
            <a:headEnd len="lg" w="lg" type="none"/>
            <a:tailEnd len="lg" w="lg" type="triangle"/>
          </a:ln>
        </p:spPr>
      </p:cxnSp>
      <p:cxnSp>
        <p:nvCxnSpPr>
          <p:cNvPr id="219" name="Shape 219"/>
          <p:cNvCxnSpPr/>
          <p:nvPr/>
        </p:nvCxnSpPr>
        <p:spPr>
          <a:xfrm>
            <a:off x="2254822" y="5855407"/>
            <a:ext cx="1705800" cy="0"/>
          </a:xfrm>
          <a:prstGeom prst="straightConnector1">
            <a:avLst/>
          </a:prstGeom>
          <a:noFill/>
          <a:ln cap="flat" cmpd="sng" w="19050">
            <a:solidFill>
              <a:schemeClr val="dk2"/>
            </a:solidFill>
            <a:prstDash val="solid"/>
            <a:round/>
            <a:headEnd len="lg" w="lg" type="none"/>
            <a:tailEnd len="lg" w="lg" type="none"/>
          </a:ln>
        </p:spPr>
      </p:cxnSp>
      <p:cxnSp>
        <p:nvCxnSpPr>
          <p:cNvPr id="220" name="Shape 220"/>
          <p:cNvCxnSpPr/>
          <p:nvPr/>
        </p:nvCxnSpPr>
        <p:spPr>
          <a:xfrm>
            <a:off x="3116712" y="2458587"/>
            <a:ext cx="1508399" cy="0"/>
          </a:xfrm>
          <a:prstGeom prst="straightConnector1">
            <a:avLst/>
          </a:prstGeom>
          <a:noFill/>
          <a:ln cap="flat" cmpd="sng" w="19050">
            <a:solidFill>
              <a:schemeClr val="dk2"/>
            </a:solidFill>
            <a:prstDash val="solid"/>
            <a:round/>
            <a:headEnd len="lg" w="lg" type="none"/>
            <a:tailEnd len="lg" w="lg" type="none"/>
          </a:ln>
        </p:spPr>
      </p:cxnSp>
      <p:sp>
        <p:nvSpPr>
          <p:cNvPr id="221" name="Shape 221"/>
          <p:cNvSpPr/>
          <p:nvPr/>
        </p:nvSpPr>
        <p:spPr>
          <a:xfrm>
            <a:off x="1708158" y="3000650"/>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222" name="Shape 222"/>
          <p:cNvCxnSpPr/>
          <p:nvPr/>
        </p:nvCxnSpPr>
        <p:spPr>
          <a:xfrm>
            <a:off x="1708150" y="3375957"/>
            <a:ext cx="1364700" cy="0"/>
          </a:xfrm>
          <a:prstGeom prst="straightConnector1">
            <a:avLst/>
          </a:prstGeom>
          <a:noFill/>
          <a:ln cap="flat" cmpd="sng" w="19050">
            <a:solidFill>
              <a:schemeClr val="dk2"/>
            </a:solidFill>
            <a:prstDash val="solid"/>
            <a:round/>
            <a:headEnd len="lg" w="lg" type="none"/>
            <a:tailEnd len="lg" w="lg" type="none"/>
          </a:ln>
        </p:spPr>
      </p:cxnSp>
      <p:cxnSp>
        <p:nvCxnSpPr>
          <p:cNvPr id="223" name="Shape 223"/>
          <p:cNvCxnSpPr>
            <a:stCxn id="221" idx="0"/>
            <a:endCxn id="205" idx="1"/>
          </p:cNvCxnSpPr>
          <p:nvPr/>
        </p:nvCxnSpPr>
        <p:spPr>
          <a:xfrm flipH="1" rot="10800000">
            <a:off x="2390508" y="2362250"/>
            <a:ext cx="726300" cy="638400"/>
          </a:xfrm>
          <a:prstGeom prst="straightConnector1">
            <a:avLst/>
          </a:prstGeom>
          <a:noFill/>
          <a:ln cap="flat" cmpd="sng" w="19050">
            <a:solidFill>
              <a:schemeClr val="dk2"/>
            </a:solidFill>
            <a:prstDash val="solid"/>
            <a:round/>
            <a:headEnd len="lg" w="lg" type="none"/>
            <a:tailEnd len="lg" w="lg" type="triangle"/>
          </a:ln>
        </p:spPr>
      </p:cxnSp>
      <p:sp>
        <p:nvSpPr>
          <p:cNvPr id="204" name="Shape 204"/>
          <p:cNvSpPr/>
          <p:nvPr/>
        </p:nvSpPr>
        <p:spPr>
          <a:xfrm>
            <a:off x="1744545" y="3945300"/>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224" name="Shape 224"/>
          <p:cNvCxnSpPr/>
          <p:nvPr/>
        </p:nvCxnSpPr>
        <p:spPr>
          <a:xfrm>
            <a:off x="1744537" y="4320607"/>
            <a:ext cx="1364700" cy="0"/>
          </a:xfrm>
          <a:prstGeom prst="straightConnector1">
            <a:avLst/>
          </a:prstGeom>
          <a:noFill/>
          <a:ln cap="flat" cmpd="sng" w="19050">
            <a:solidFill>
              <a:schemeClr val="dk2"/>
            </a:solidFill>
            <a:prstDash val="solid"/>
            <a:round/>
            <a:headEnd len="lg" w="lg" type="none"/>
            <a:tailEnd len="lg" w="lg" type="none"/>
          </a:ln>
        </p:spPr>
      </p:cxnSp>
      <p:sp>
        <p:nvSpPr>
          <p:cNvPr id="218" name="Shape 218"/>
          <p:cNvSpPr/>
          <p:nvPr/>
        </p:nvSpPr>
        <p:spPr>
          <a:xfrm>
            <a:off x="4046337" y="4804725"/>
            <a:ext cx="17058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Mocha</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25" name="Shape 225"/>
          <p:cNvCxnSpPr/>
          <p:nvPr/>
        </p:nvCxnSpPr>
        <p:spPr>
          <a:xfrm>
            <a:off x="4046335" y="5150082"/>
            <a:ext cx="1705800" cy="0"/>
          </a:xfrm>
          <a:prstGeom prst="straightConnector1">
            <a:avLst/>
          </a:prstGeom>
          <a:noFill/>
          <a:ln cap="flat" cmpd="sng" w="19050">
            <a:solidFill>
              <a:schemeClr val="dk2"/>
            </a:solidFill>
            <a:prstDash val="solid"/>
            <a:round/>
            <a:headEnd len="lg" w="lg" type="none"/>
            <a:tailEnd len="lg" w="lg" type="none"/>
          </a:ln>
        </p:spPr>
      </p:cxnSp>
      <p:cxnSp>
        <p:nvCxnSpPr>
          <p:cNvPr id="226" name="Shape 226"/>
          <p:cNvCxnSpPr/>
          <p:nvPr/>
        </p:nvCxnSpPr>
        <p:spPr>
          <a:xfrm>
            <a:off x="4046335" y="5770182"/>
            <a:ext cx="1705800" cy="0"/>
          </a:xfrm>
          <a:prstGeom prst="straightConnector1">
            <a:avLst/>
          </a:prstGeom>
          <a:noFill/>
          <a:ln cap="flat" cmpd="sng" w="19050">
            <a:solidFill>
              <a:schemeClr val="dk2"/>
            </a:solidFill>
            <a:prstDash val="solid"/>
            <a:round/>
            <a:headEnd len="lg" w="lg" type="none"/>
            <a:tailEnd len="lg" w="lg" type="none"/>
          </a:ln>
        </p:spPr>
      </p:cxnSp>
      <p:sp>
        <p:nvSpPr>
          <p:cNvPr id="227" name="Shape 227"/>
          <p:cNvSpPr/>
          <p:nvPr/>
        </p:nvSpPr>
        <p:spPr>
          <a:xfrm>
            <a:off x="6785750" y="3499400"/>
            <a:ext cx="1705800" cy="12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Soy</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28" name="Shape 228"/>
          <p:cNvCxnSpPr/>
          <p:nvPr/>
        </p:nvCxnSpPr>
        <p:spPr>
          <a:xfrm>
            <a:off x="6785747" y="3880682"/>
            <a:ext cx="1705800" cy="0"/>
          </a:xfrm>
          <a:prstGeom prst="straightConnector1">
            <a:avLst/>
          </a:prstGeom>
          <a:noFill/>
          <a:ln cap="flat" cmpd="sng" w="19050">
            <a:solidFill>
              <a:schemeClr val="dk2"/>
            </a:solidFill>
            <a:prstDash val="solid"/>
            <a:round/>
            <a:headEnd len="lg" w="lg" type="none"/>
            <a:tailEnd len="lg" w="lg" type="none"/>
          </a:ln>
        </p:spPr>
      </p:cxnSp>
      <p:cxnSp>
        <p:nvCxnSpPr>
          <p:cNvPr id="229" name="Shape 229"/>
          <p:cNvCxnSpPr/>
          <p:nvPr/>
        </p:nvCxnSpPr>
        <p:spPr>
          <a:xfrm>
            <a:off x="6785747" y="4439357"/>
            <a:ext cx="1705800" cy="0"/>
          </a:xfrm>
          <a:prstGeom prst="straightConnector1">
            <a:avLst/>
          </a:prstGeom>
          <a:noFill/>
          <a:ln cap="flat" cmpd="sng" w="19050">
            <a:solidFill>
              <a:schemeClr val="dk2"/>
            </a:solidFill>
            <a:prstDash val="solid"/>
            <a:round/>
            <a:headEnd len="lg" w="lg" type="none"/>
            <a:tailEnd len="lg" w="lg" type="none"/>
          </a:ln>
        </p:spPr>
      </p:cxnSp>
      <p:sp>
        <p:nvSpPr>
          <p:cNvPr id="230" name="Shape 230"/>
          <p:cNvSpPr/>
          <p:nvPr/>
        </p:nvSpPr>
        <p:spPr>
          <a:xfrm>
            <a:off x="5837875" y="5006787"/>
            <a:ext cx="1705800" cy="12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Whip</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31" name="Shape 231"/>
          <p:cNvCxnSpPr/>
          <p:nvPr/>
        </p:nvCxnSpPr>
        <p:spPr>
          <a:xfrm>
            <a:off x="5837872" y="5352145"/>
            <a:ext cx="1705800" cy="0"/>
          </a:xfrm>
          <a:prstGeom prst="straightConnector1">
            <a:avLst/>
          </a:prstGeom>
          <a:noFill/>
          <a:ln cap="flat" cmpd="sng" w="19050">
            <a:solidFill>
              <a:schemeClr val="dk2"/>
            </a:solidFill>
            <a:prstDash val="solid"/>
            <a:round/>
            <a:headEnd len="lg" w="lg" type="none"/>
            <a:tailEnd len="lg" w="lg" type="none"/>
          </a:ln>
        </p:spPr>
      </p:cxnSp>
      <p:cxnSp>
        <p:nvCxnSpPr>
          <p:cNvPr id="232" name="Shape 232"/>
          <p:cNvCxnSpPr/>
          <p:nvPr/>
        </p:nvCxnSpPr>
        <p:spPr>
          <a:xfrm>
            <a:off x="5837872" y="5900595"/>
            <a:ext cx="1705800" cy="0"/>
          </a:xfrm>
          <a:prstGeom prst="straightConnector1">
            <a:avLst/>
          </a:prstGeom>
          <a:noFill/>
          <a:ln cap="flat" cmpd="sng" w="19050">
            <a:solidFill>
              <a:schemeClr val="dk2"/>
            </a:solidFill>
            <a:prstDash val="solid"/>
            <a:round/>
            <a:headEnd len="lg" w="lg" type="none"/>
            <a:tailEnd len="lg" w="lg" type="none"/>
          </a:ln>
        </p:spPr>
      </p:cxnSp>
      <p:cxnSp>
        <p:nvCxnSpPr>
          <p:cNvPr id="233" name="Shape 233"/>
          <p:cNvCxnSpPr>
            <a:stCxn id="227" idx="0"/>
          </p:cNvCxnSpPr>
          <p:nvPr/>
        </p:nvCxnSpPr>
        <p:spPr>
          <a:xfrm rot="10800000">
            <a:off x="6597650" y="3385700"/>
            <a:ext cx="1041000" cy="113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Decorator Pattern</a:t>
            </a:r>
          </a:p>
        </p:txBody>
      </p:sp>
      <p:sp>
        <p:nvSpPr>
          <p:cNvPr id="239" name="Shape 2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Decorator Pattern uses inheritance to achieve </a:t>
            </a:r>
            <a:r>
              <a:rPr i="1" lang="en">
                <a:solidFill>
                  <a:srgbClr val="000000"/>
                </a:solidFill>
              </a:rPr>
              <a:t>type matching</a:t>
            </a:r>
            <a:r>
              <a:rPr lang="en">
                <a:solidFill>
                  <a:srgbClr val="000000"/>
                </a:solidFill>
              </a:rPr>
              <a:t>, but not to inherit behavior.</a:t>
            </a:r>
          </a:p>
          <a:p>
            <a:pPr indent="-228600" lvl="0" marL="457200" marR="0" rtl="0" algn="l">
              <a:lnSpc>
                <a:spcPct val="100000"/>
              </a:lnSpc>
              <a:spcBef>
                <a:spcPts val="600"/>
              </a:spcBef>
              <a:spcAft>
                <a:spcPts val="0"/>
              </a:spcAft>
              <a:buClr>
                <a:srgbClr val="000000"/>
              </a:buClr>
            </a:pPr>
            <a:r>
              <a:rPr lang="en">
                <a:solidFill>
                  <a:srgbClr val="000000"/>
                </a:solidFill>
              </a:rPr>
              <a:t>By composing a decorator with a component, we add new behavior.</a:t>
            </a:r>
          </a:p>
          <a:p>
            <a:pPr indent="-228600" lvl="0" marL="457200" marR="0" rtl="0" algn="l">
              <a:lnSpc>
                <a:spcPct val="100000"/>
              </a:lnSpc>
              <a:spcBef>
                <a:spcPts val="600"/>
              </a:spcBef>
              <a:spcAft>
                <a:spcPts val="0"/>
              </a:spcAft>
              <a:buClr>
                <a:srgbClr val="000000"/>
              </a:buClr>
            </a:pPr>
            <a:r>
              <a:rPr lang="en">
                <a:solidFill>
                  <a:srgbClr val="000000"/>
                </a:solidFill>
              </a:rPr>
              <a:t>Composition adds flexibility to how we mix and match behaviors.</a:t>
            </a:r>
          </a:p>
          <a:p>
            <a:pPr indent="-228600" lvl="1" marL="914400" marR="0" rtl="0" algn="l">
              <a:lnSpc>
                <a:spcPct val="100000"/>
              </a:lnSpc>
              <a:spcBef>
                <a:spcPts val="600"/>
              </a:spcBef>
              <a:spcAft>
                <a:spcPts val="0"/>
              </a:spcAft>
              <a:buClr>
                <a:srgbClr val="000000"/>
              </a:buClr>
            </a:pPr>
            <a:r>
              <a:rPr lang="en">
                <a:solidFill>
                  <a:srgbClr val="000000"/>
                </a:solidFill>
              </a:rPr>
              <a:t>Can reassign decorators at runtime.</a:t>
            </a:r>
          </a:p>
          <a:p>
            <a:pPr indent="-228600" lvl="1" marL="914400" marR="0" rtl="0" algn="l">
              <a:lnSpc>
                <a:spcPct val="100000"/>
              </a:lnSpc>
              <a:spcBef>
                <a:spcPts val="600"/>
              </a:spcBef>
              <a:spcAft>
                <a:spcPts val="0"/>
              </a:spcAft>
              <a:buClr>
                <a:srgbClr val="000000"/>
              </a:buClr>
            </a:pPr>
            <a:r>
              <a:rPr lang="en">
                <a:solidFill>
                  <a:srgbClr val="000000"/>
                </a:solidFill>
              </a:rPr>
              <a:t>Can add new behaviors by writing a new decorator without changing the component.</a:t>
            </a:r>
          </a:p>
        </p:txBody>
      </p:sp>
      <p:sp>
        <p:nvSpPr>
          <p:cNvPr id="240" name="Shape 2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Decorator Pattern Negatives</a:t>
            </a:r>
          </a:p>
        </p:txBody>
      </p:sp>
      <p:sp>
        <p:nvSpPr>
          <p:cNvPr id="246" name="Shape 2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Decorator Pattern often results in a large number of small classes.</a:t>
            </a:r>
          </a:p>
          <a:p>
            <a:pPr indent="-228600" lvl="1" marL="914400" marR="0" rtl="0" algn="l">
              <a:lnSpc>
                <a:spcPct val="100000"/>
              </a:lnSpc>
              <a:spcBef>
                <a:spcPts val="600"/>
              </a:spcBef>
              <a:spcAft>
                <a:spcPts val="0"/>
              </a:spcAft>
              <a:buClr>
                <a:srgbClr val="000000"/>
              </a:buClr>
            </a:pPr>
            <a:r>
              <a:rPr lang="en">
                <a:solidFill>
                  <a:srgbClr val="000000"/>
                </a:solidFill>
              </a:rPr>
              <a:t>Resulting in a design that is harder to understand and find information in.</a:t>
            </a:r>
          </a:p>
          <a:p>
            <a:pPr indent="-228600" lvl="0" marL="457200" marR="0" rtl="0" algn="l">
              <a:lnSpc>
                <a:spcPct val="100000"/>
              </a:lnSpc>
              <a:spcBef>
                <a:spcPts val="600"/>
              </a:spcBef>
              <a:spcAft>
                <a:spcPts val="0"/>
              </a:spcAft>
              <a:buClr>
                <a:srgbClr val="000000"/>
              </a:buClr>
            </a:pPr>
            <a:r>
              <a:rPr lang="en">
                <a:solidFill>
                  <a:srgbClr val="000000"/>
                </a:solidFill>
              </a:rPr>
              <a:t>Potential type issues. </a:t>
            </a:r>
          </a:p>
          <a:p>
            <a:pPr indent="-228600" lvl="1" marL="914400" marR="0" rtl="0" algn="l">
              <a:lnSpc>
                <a:spcPct val="100000"/>
              </a:lnSpc>
              <a:spcBef>
                <a:spcPts val="600"/>
              </a:spcBef>
              <a:spcAft>
                <a:spcPts val="0"/>
              </a:spcAft>
              <a:buClr>
                <a:srgbClr val="000000"/>
              </a:buClr>
            </a:pPr>
            <a:r>
              <a:rPr lang="en">
                <a:solidFill>
                  <a:srgbClr val="000000"/>
                </a:solidFill>
              </a:rPr>
              <a:t>If code does not need to know the specific type, decorators can be used transparently (everything is a Beverage).</a:t>
            </a:r>
          </a:p>
          <a:p>
            <a:pPr indent="-228600" lvl="1" marL="914400" marR="0" rtl="0" algn="l">
              <a:lnSpc>
                <a:spcPct val="100000"/>
              </a:lnSpc>
              <a:spcBef>
                <a:spcPts val="600"/>
              </a:spcBef>
              <a:spcAft>
                <a:spcPts val="0"/>
              </a:spcAft>
              <a:buClr>
                <a:srgbClr val="000000"/>
              </a:buClr>
            </a:pPr>
            <a:r>
              <a:rPr lang="en">
                <a:solidFill>
                  <a:srgbClr val="000000"/>
                </a:solidFill>
              </a:rPr>
              <a:t>If code does need the type (any DarkRoast gets a discount), then bad things happen once decorators are applied)</a:t>
            </a:r>
          </a:p>
        </p:txBody>
      </p:sp>
      <p:sp>
        <p:nvSpPr>
          <p:cNvPr id="247" name="Shape 2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Working With Other Systems</a:t>
            </a:r>
          </a:p>
        </p:txBody>
      </p:sp>
      <p:sp>
        <p:nvSpPr>
          <p:cNvPr id="253" name="Shape 253"/>
          <p:cNvSpPr txBox="1"/>
          <p:nvPr>
            <p:ph idx="1" type="body"/>
          </p:nvPr>
        </p:nvSpPr>
        <p:spPr>
          <a:xfrm>
            <a:off x="457200" y="1600200"/>
            <a:ext cx="8229600" cy="23439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Often, you will want to bring in services or code from another system so you don’t have to write it yourself.</a:t>
            </a:r>
          </a:p>
          <a:p>
            <a:pPr indent="-228600" lvl="1" marL="914400" marR="0" rtl="0" algn="l">
              <a:lnSpc>
                <a:spcPct val="100000"/>
              </a:lnSpc>
              <a:spcBef>
                <a:spcPts val="600"/>
              </a:spcBef>
              <a:spcAft>
                <a:spcPts val="0"/>
              </a:spcAft>
              <a:buClr>
                <a:srgbClr val="000000"/>
              </a:buClr>
            </a:pPr>
            <a:r>
              <a:rPr lang="en">
                <a:solidFill>
                  <a:srgbClr val="000000"/>
                </a:solidFill>
              </a:rPr>
              <a:t>However, their interface may not match the one your code uses. </a:t>
            </a:r>
          </a:p>
        </p:txBody>
      </p:sp>
      <p:sp>
        <p:nvSpPr>
          <p:cNvPr id="254" name="Shape 2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
        <p:nvSpPr>
          <p:cNvPr id="255" name="Shape 255"/>
          <p:cNvSpPr/>
          <p:nvPr/>
        </p:nvSpPr>
        <p:spPr>
          <a:xfrm>
            <a:off x="3389062" y="4519350"/>
            <a:ext cx="1546500" cy="836699"/>
          </a:xfrm>
          <a:prstGeom prst="triangl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2527062" y="4126350"/>
            <a:ext cx="1761900" cy="1622699"/>
          </a:xfrm>
          <a:prstGeom prst="rect">
            <a:avLst/>
          </a:prstGeom>
          <a:solidFill>
            <a:schemeClr val="lt2"/>
          </a:solidFill>
          <a:ln>
            <a:noFill/>
          </a:ln>
        </p:spPr>
        <p:txBody>
          <a:bodyPr anchorCtr="0" anchor="ctr" bIns="91425" lIns="91425" rIns="91425" tIns="91425">
            <a:noAutofit/>
          </a:bodyPr>
          <a:lstStyle/>
          <a:p>
            <a:pPr lvl="0" algn="ctr">
              <a:spcBef>
                <a:spcPts val="0"/>
              </a:spcBef>
              <a:buNone/>
            </a:pPr>
            <a:r>
              <a:rPr lang="en" sz="1800"/>
              <a:t>Your Existing System</a:t>
            </a:r>
          </a:p>
        </p:txBody>
      </p:sp>
      <p:sp>
        <p:nvSpPr>
          <p:cNvPr id="257" name="Shape 257"/>
          <p:cNvSpPr/>
          <p:nvPr/>
        </p:nvSpPr>
        <p:spPr>
          <a:xfrm>
            <a:off x="5556737" y="4126350"/>
            <a:ext cx="1369200" cy="1685999"/>
          </a:xfrm>
          <a:prstGeom prst="rect">
            <a:avLst/>
          </a:prstGeom>
          <a:solidFill>
            <a:schemeClr val="lt2"/>
          </a:solidFill>
          <a:ln>
            <a:noFill/>
          </a:ln>
        </p:spPr>
        <p:txBody>
          <a:bodyPr anchorCtr="0" anchor="ctr" bIns="91425" lIns="91425" rIns="91425" tIns="91425">
            <a:noAutofit/>
          </a:bodyPr>
          <a:lstStyle/>
          <a:p>
            <a:pPr lvl="0" algn="ctr">
              <a:spcBef>
                <a:spcPts val="0"/>
              </a:spcBef>
              <a:buNone/>
            </a:pPr>
            <a:r>
              <a:rPr lang="en" sz="1800"/>
              <a:t>Vendor Class</a:t>
            </a:r>
          </a:p>
        </p:txBody>
      </p:sp>
      <p:sp>
        <p:nvSpPr>
          <p:cNvPr id="258" name="Shape 258"/>
          <p:cNvSpPr/>
          <p:nvPr/>
        </p:nvSpPr>
        <p:spPr>
          <a:xfrm>
            <a:off x="5227162" y="4633400"/>
            <a:ext cx="633900" cy="722699"/>
          </a:xfrm>
          <a:prstGeom prst="ellipse">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Adapters</a:t>
            </a: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pic>
        <p:nvPicPr>
          <p:cNvPr descr="200px-French-power-socket.jpg" id="265" name="Shape 265"/>
          <p:cNvPicPr preferRelativeResize="0"/>
          <p:nvPr/>
        </p:nvPicPr>
        <p:blipFill>
          <a:blip r:embed="rId3">
            <a:alphaModFix/>
          </a:blip>
          <a:stretch>
            <a:fillRect/>
          </a:stretch>
        </p:blipFill>
        <p:spPr>
          <a:xfrm>
            <a:off x="265587" y="2980850"/>
            <a:ext cx="1905000" cy="1428750"/>
          </a:xfrm>
          <a:prstGeom prst="rect">
            <a:avLst/>
          </a:prstGeom>
          <a:noFill/>
          <a:ln>
            <a:noFill/>
          </a:ln>
        </p:spPr>
      </p:pic>
      <p:pic>
        <p:nvPicPr>
          <p:cNvPr descr="NEMA-AC-Power-Plugs.jpg" id="266" name="Shape 266"/>
          <p:cNvPicPr preferRelativeResize="0"/>
          <p:nvPr/>
        </p:nvPicPr>
        <p:blipFill>
          <a:blip r:embed="rId4">
            <a:alphaModFix/>
          </a:blip>
          <a:stretch>
            <a:fillRect/>
          </a:stretch>
        </p:blipFill>
        <p:spPr>
          <a:xfrm>
            <a:off x="6017475" y="2841402"/>
            <a:ext cx="3060200" cy="1852226"/>
          </a:xfrm>
          <a:prstGeom prst="rect">
            <a:avLst/>
          </a:prstGeom>
          <a:noFill/>
          <a:ln>
            <a:noFill/>
          </a:ln>
        </p:spPr>
      </p:pic>
      <p:pic>
        <p:nvPicPr>
          <p:cNvPr descr="139392498746512.jpeg" id="267" name="Shape 267"/>
          <p:cNvPicPr preferRelativeResize="0"/>
          <p:nvPr/>
        </p:nvPicPr>
        <p:blipFill>
          <a:blip r:embed="rId5">
            <a:alphaModFix/>
          </a:blip>
          <a:stretch>
            <a:fillRect/>
          </a:stretch>
        </p:blipFill>
        <p:spPr>
          <a:xfrm>
            <a:off x="2755525" y="2491637"/>
            <a:ext cx="3060199" cy="3060199"/>
          </a:xfrm>
          <a:prstGeom prst="rect">
            <a:avLst/>
          </a:prstGeom>
          <a:noFill/>
          <a:ln>
            <a:noFill/>
          </a:ln>
        </p:spPr>
      </p:pic>
      <p:cxnSp>
        <p:nvCxnSpPr>
          <p:cNvPr id="268" name="Shape 268"/>
          <p:cNvCxnSpPr/>
          <p:nvPr/>
        </p:nvCxnSpPr>
        <p:spPr>
          <a:xfrm rot="10800000">
            <a:off x="5333849" y="2300941"/>
            <a:ext cx="1938600" cy="0"/>
          </a:xfrm>
          <a:prstGeom prst="straightConnector1">
            <a:avLst/>
          </a:prstGeom>
          <a:noFill/>
          <a:ln cap="flat" cmpd="sng" w="38100">
            <a:solidFill>
              <a:schemeClr val="dk2"/>
            </a:solidFill>
            <a:prstDash val="solid"/>
            <a:round/>
            <a:headEnd len="lg" w="lg" type="none"/>
            <a:tailEnd len="lg" w="lg" type="triangle"/>
          </a:ln>
        </p:spPr>
      </p:cxnSp>
      <p:cxnSp>
        <p:nvCxnSpPr>
          <p:cNvPr id="269" name="Shape 269"/>
          <p:cNvCxnSpPr/>
          <p:nvPr/>
        </p:nvCxnSpPr>
        <p:spPr>
          <a:xfrm rot="10800000">
            <a:off x="1924149" y="2300941"/>
            <a:ext cx="1938600" cy="0"/>
          </a:xfrm>
          <a:prstGeom prst="straightConnector1">
            <a:avLst/>
          </a:prstGeom>
          <a:noFill/>
          <a:ln cap="flat" cmpd="sng" w="38100">
            <a:solidFill>
              <a:schemeClr val="dk2"/>
            </a:solidFill>
            <a:prstDash val="solid"/>
            <a:round/>
            <a:headEnd len="lg" w="lg" type="none"/>
            <a:tailEnd len="lg" w="lg" type="triangle"/>
          </a:ln>
        </p:spPr>
      </p:cxnSp>
      <p:sp>
        <p:nvSpPr>
          <p:cNvPr id="270" name="Shape 270"/>
          <p:cNvSpPr/>
          <p:nvPr/>
        </p:nvSpPr>
        <p:spPr>
          <a:xfrm>
            <a:off x="2948175" y="3516075"/>
            <a:ext cx="1546500" cy="836699"/>
          </a:xfrm>
          <a:prstGeom prst="triangle">
            <a:avLst>
              <a:gd fmla="val 50000" name="adj"/>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2086175" y="3123075"/>
            <a:ext cx="1761900" cy="1622699"/>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sz="1800"/>
              <a:t>Your Existing System</a:t>
            </a:r>
          </a:p>
        </p:txBody>
      </p:sp>
      <p:sp>
        <p:nvSpPr>
          <p:cNvPr id="272" name="Shape 272"/>
          <p:cNvSpPr/>
          <p:nvPr/>
        </p:nvSpPr>
        <p:spPr>
          <a:xfrm>
            <a:off x="5115850" y="3123075"/>
            <a:ext cx="1369200" cy="1685999"/>
          </a:xfrm>
          <a:prstGeom prst="rect">
            <a:avLst/>
          </a:prstGeom>
          <a:solidFill>
            <a:schemeClr val="lt2"/>
          </a:solidFill>
          <a:ln>
            <a:noFill/>
          </a:ln>
        </p:spPr>
        <p:txBody>
          <a:bodyPr anchorCtr="0" anchor="ctr" bIns="91425" lIns="91425" rIns="91425" tIns="91425">
            <a:noAutofit/>
          </a:bodyPr>
          <a:lstStyle/>
          <a:p>
            <a:pPr lvl="0" rtl="0" algn="ctr">
              <a:spcBef>
                <a:spcPts val="0"/>
              </a:spcBef>
              <a:buNone/>
            </a:pPr>
            <a:r>
              <a:rPr lang="en" sz="1800"/>
              <a:t>Vendor Class</a:t>
            </a:r>
          </a:p>
        </p:txBody>
      </p:sp>
      <p:sp>
        <p:nvSpPr>
          <p:cNvPr id="273" name="Shape 273"/>
          <p:cNvSpPr/>
          <p:nvPr/>
        </p:nvSpPr>
        <p:spPr>
          <a:xfrm>
            <a:off x="4786275" y="3630125"/>
            <a:ext cx="633900" cy="722699"/>
          </a:xfrm>
          <a:prstGeom prst="ellipse">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3769500" y="3039975"/>
            <a:ext cx="1605000" cy="18521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Adapter</a:t>
            </a:r>
          </a:p>
        </p:txBody>
      </p:sp>
      <p:sp>
        <p:nvSpPr>
          <p:cNvPr id="275" name="Shape 275"/>
          <p:cNvSpPr/>
          <p:nvPr/>
        </p:nvSpPr>
        <p:spPr>
          <a:xfrm>
            <a:off x="1591500" y="4988737"/>
            <a:ext cx="2324999" cy="1428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The adapter implements the interface your class expects.</a:t>
            </a:r>
          </a:p>
        </p:txBody>
      </p:sp>
      <p:sp>
        <p:nvSpPr>
          <p:cNvPr id="276" name="Shape 276"/>
          <p:cNvSpPr/>
          <p:nvPr/>
        </p:nvSpPr>
        <p:spPr>
          <a:xfrm>
            <a:off x="5420175" y="4988750"/>
            <a:ext cx="2515200" cy="1428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And talks to the vendor interface to service requests.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5"/>
                                        </p:tgtEl>
                                      </p:cBhvr>
                                    </p:animEffect>
                                    <p:set>
                                      <p:cBhvr>
                                        <p:cTn dur="1" fill="hold">
                                          <p:stCondLst>
                                            <p:cond delay="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6"/>
                                        </p:tgtEl>
                                      </p:cBhvr>
                                    </p:animEffect>
                                    <p:set>
                                      <p:cBhvr>
                                        <p:cTn dur="1" fill="hold">
                                          <p:stCondLst>
                                            <p:cond delay="0"/>
                                          </p:stCondLst>
                                        </p:cTn>
                                        <p:tgtEl>
                                          <p:spTgt spid="2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7"/>
                                        </p:tgtEl>
                                      </p:cBhvr>
                                    </p:animEffect>
                                    <p:set>
                                      <p:cBhvr>
                                        <p:cTn dur="1" fill="hold">
                                          <p:stCondLst>
                                            <p:cond delay="0"/>
                                          </p:stCondLst>
                                        </p:cTn>
                                        <p:tgtEl>
                                          <p:spTgt spid="2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8"/>
                                        </p:tgtEl>
                                      </p:cBhvr>
                                    </p:animEffect>
                                    <p:set>
                                      <p:cBhvr>
                                        <p:cTn dur="1" fill="hold">
                                          <p:stCondLst>
                                            <p:cond delay="0"/>
                                          </p:stCondLst>
                                        </p:cTn>
                                        <p:tgtEl>
                                          <p:spTgt spid="2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9"/>
                                        </p:tgtEl>
                                      </p:cBhvr>
                                    </p:animEffect>
                                    <p:set>
                                      <p:cBhvr>
                                        <p:cTn dur="1" fill="hold">
                                          <p:stCondLst>
                                            <p:cond delay="0"/>
                                          </p:stCondLst>
                                        </p:cTn>
                                        <p:tgtEl>
                                          <p:spTgt spid="2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Adapter Example</a:t>
            </a: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
        <p:nvSpPr>
          <p:cNvPr id="283" name="Shape 283"/>
          <p:cNvSpPr/>
          <p:nvPr/>
        </p:nvSpPr>
        <p:spPr>
          <a:xfrm>
            <a:off x="969175" y="1744599"/>
            <a:ext cx="1508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Duck</a:t>
            </a:r>
          </a:p>
          <a:p>
            <a:pPr lvl="0" rtl="0">
              <a:spcBef>
                <a:spcPts val="0"/>
              </a:spcBef>
              <a:buNone/>
            </a:pPr>
            <a:r>
              <a:t/>
            </a:r>
            <a:endParaRPr/>
          </a:p>
          <a:p>
            <a:pPr lvl="0" rtl="0">
              <a:spcBef>
                <a:spcPts val="0"/>
              </a:spcBef>
              <a:buNone/>
            </a:pPr>
            <a:r>
              <a:rPr i="1" lang="en"/>
              <a:t>quack()</a:t>
            </a:r>
          </a:p>
          <a:p>
            <a:pPr lvl="0" rtl="0">
              <a:spcBef>
                <a:spcPts val="0"/>
              </a:spcBef>
              <a:buNone/>
            </a:pPr>
            <a:r>
              <a:rPr i="1" lang="en"/>
              <a:t>fly()</a:t>
            </a:r>
          </a:p>
        </p:txBody>
      </p:sp>
      <p:cxnSp>
        <p:nvCxnSpPr>
          <p:cNvPr id="284" name="Shape 284"/>
          <p:cNvCxnSpPr/>
          <p:nvPr/>
        </p:nvCxnSpPr>
        <p:spPr>
          <a:xfrm>
            <a:off x="969162" y="2356187"/>
            <a:ext cx="1508400" cy="0"/>
          </a:xfrm>
          <a:prstGeom prst="straightConnector1">
            <a:avLst/>
          </a:prstGeom>
          <a:noFill/>
          <a:ln cap="flat" cmpd="sng" w="19050">
            <a:solidFill>
              <a:schemeClr val="dk2"/>
            </a:solidFill>
            <a:prstDash val="solid"/>
            <a:round/>
            <a:headEnd len="lg" w="lg" type="none"/>
            <a:tailEnd len="lg" w="lg" type="none"/>
          </a:ln>
        </p:spPr>
      </p:cxnSp>
      <p:sp>
        <p:nvSpPr>
          <p:cNvPr id="285" name="Shape 285"/>
          <p:cNvSpPr/>
          <p:nvPr/>
        </p:nvSpPr>
        <p:spPr>
          <a:xfrm>
            <a:off x="969175" y="3688950"/>
            <a:ext cx="1508400" cy="114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quack()</a:t>
            </a:r>
          </a:p>
          <a:p>
            <a:pPr lvl="0" rtl="0">
              <a:spcBef>
                <a:spcPts val="0"/>
              </a:spcBef>
              <a:buNone/>
            </a:pPr>
            <a:r>
              <a:rPr lang="en"/>
              <a:t>fly()</a:t>
            </a:r>
          </a:p>
        </p:txBody>
      </p:sp>
      <p:cxnSp>
        <p:nvCxnSpPr>
          <p:cNvPr id="286" name="Shape 286"/>
          <p:cNvCxnSpPr/>
          <p:nvPr/>
        </p:nvCxnSpPr>
        <p:spPr>
          <a:xfrm>
            <a:off x="969162" y="4161087"/>
            <a:ext cx="1508400" cy="0"/>
          </a:xfrm>
          <a:prstGeom prst="straightConnector1">
            <a:avLst/>
          </a:prstGeom>
          <a:noFill/>
          <a:ln cap="flat" cmpd="sng" w="19050">
            <a:solidFill>
              <a:schemeClr val="dk2"/>
            </a:solidFill>
            <a:prstDash val="solid"/>
            <a:round/>
            <a:headEnd len="lg" w="lg" type="none"/>
            <a:tailEnd len="lg" w="lg" type="none"/>
          </a:ln>
        </p:spPr>
      </p:cxnSp>
      <p:cxnSp>
        <p:nvCxnSpPr>
          <p:cNvPr id="287" name="Shape 287"/>
          <p:cNvCxnSpPr>
            <a:stCxn id="285" idx="0"/>
            <a:endCxn id="283" idx="2"/>
          </p:cNvCxnSpPr>
          <p:nvPr/>
        </p:nvCxnSpPr>
        <p:spPr>
          <a:xfrm rot="10800000">
            <a:off x="1723375" y="3105150"/>
            <a:ext cx="0" cy="583800"/>
          </a:xfrm>
          <a:prstGeom prst="straightConnector1">
            <a:avLst/>
          </a:prstGeom>
          <a:noFill/>
          <a:ln cap="flat" cmpd="sng" w="28575">
            <a:solidFill>
              <a:schemeClr val="dk2"/>
            </a:solidFill>
            <a:prstDash val="dash"/>
            <a:round/>
            <a:headEnd len="lg" w="lg" type="none"/>
            <a:tailEnd len="lg" w="lg" type="triangle"/>
          </a:ln>
        </p:spPr>
      </p:cxnSp>
      <p:sp>
        <p:nvSpPr>
          <p:cNvPr id="288" name="Shape 288"/>
          <p:cNvSpPr/>
          <p:nvPr/>
        </p:nvSpPr>
        <p:spPr>
          <a:xfrm>
            <a:off x="6343225" y="1744599"/>
            <a:ext cx="1508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Turkey</a:t>
            </a:r>
          </a:p>
          <a:p>
            <a:pPr lvl="0" rtl="0">
              <a:spcBef>
                <a:spcPts val="0"/>
              </a:spcBef>
              <a:buNone/>
            </a:pPr>
            <a:r>
              <a:t/>
            </a:r>
            <a:endParaRPr/>
          </a:p>
          <a:p>
            <a:pPr lvl="0" rtl="0">
              <a:spcBef>
                <a:spcPts val="0"/>
              </a:spcBef>
              <a:buNone/>
            </a:pPr>
            <a:r>
              <a:rPr i="1" lang="en"/>
              <a:t>gobble()</a:t>
            </a:r>
          </a:p>
          <a:p>
            <a:pPr lvl="0" rtl="0">
              <a:spcBef>
                <a:spcPts val="0"/>
              </a:spcBef>
              <a:buNone/>
            </a:pPr>
            <a:r>
              <a:rPr i="1" lang="en"/>
              <a:t>fly()</a:t>
            </a:r>
          </a:p>
        </p:txBody>
      </p:sp>
      <p:cxnSp>
        <p:nvCxnSpPr>
          <p:cNvPr id="289" name="Shape 289"/>
          <p:cNvCxnSpPr/>
          <p:nvPr/>
        </p:nvCxnSpPr>
        <p:spPr>
          <a:xfrm>
            <a:off x="6343212" y="2356187"/>
            <a:ext cx="1508400" cy="0"/>
          </a:xfrm>
          <a:prstGeom prst="straightConnector1">
            <a:avLst/>
          </a:prstGeom>
          <a:noFill/>
          <a:ln cap="flat" cmpd="sng" w="19050">
            <a:solidFill>
              <a:schemeClr val="dk2"/>
            </a:solidFill>
            <a:prstDash val="solid"/>
            <a:round/>
            <a:headEnd len="lg" w="lg" type="none"/>
            <a:tailEnd len="lg" w="lg" type="none"/>
          </a:ln>
        </p:spPr>
      </p:cxnSp>
      <p:sp>
        <p:nvSpPr>
          <p:cNvPr id="290" name="Shape 290"/>
          <p:cNvSpPr/>
          <p:nvPr/>
        </p:nvSpPr>
        <p:spPr>
          <a:xfrm>
            <a:off x="6343225" y="3688950"/>
            <a:ext cx="1508400" cy="114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WildTurkey</a:t>
            </a:r>
          </a:p>
          <a:p>
            <a:pPr lvl="0" rtl="0">
              <a:spcBef>
                <a:spcPts val="0"/>
              </a:spcBef>
              <a:buNone/>
            </a:pPr>
            <a:r>
              <a:t/>
            </a:r>
            <a:endParaRPr/>
          </a:p>
          <a:p>
            <a:pPr lvl="0" rtl="0">
              <a:spcBef>
                <a:spcPts val="0"/>
              </a:spcBef>
              <a:buNone/>
            </a:pPr>
            <a:r>
              <a:rPr lang="en"/>
              <a:t>gobble()</a:t>
            </a:r>
          </a:p>
          <a:p>
            <a:pPr lvl="0" rtl="0">
              <a:spcBef>
                <a:spcPts val="0"/>
              </a:spcBef>
              <a:buNone/>
            </a:pPr>
            <a:r>
              <a:rPr lang="en"/>
              <a:t>fly()</a:t>
            </a:r>
          </a:p>
        </p:txBody>
      </p:sp>
      <p:cxnSp>
        <p:nvCxnSpPr>
          <p:cNvPr id="291" name="Shape 291"/>
          <p:cNvCxnSpPr/>
          <p:nvPr/>
        </p:nvCxnSpPr>
        <p:spPr>
          <a:xfrm>
            <a:off x="6343212" y="4161087"/>
            <a:ext cx="1508400" cy="0"/>
          </a:xfrm>
          <a:prstGeom prst="straightConnector1">
            <a:avLst/>
          </a:prstGeom>
          <a:noFill/>
          <a:ln cap="flat" cmpd="sng" w="19050">
            <a:solidFill>
              <a:schemeClr val="dk2"/>
            </a:solidFill>
            <a:prstDash val="solid"/>
            <a:round/>
            <a:headEnd len="lg" w="lg" type="none"/>
            <a:tailEnd len="lg" w="lg" type="none"/>
          </a:ln>
        </p:spPr>
      </p:cxnSp>
      <p:cxnSp>
        <p:nvCxnSpPr>
          <p:cNvPr id="292" name="Shape 292"/>
          <p:cNvCxnSpPr>
            <a:stCxn id="290" idx="0"/>
            <a:endCxn id="288" idx="2"/>
          </p:cNvCxnSpPr>
          <p:nvPr/>
        </p:nvCxnSpPr>
        <p:spPr>
          <a:xfrm rot="10800000">
            <a:off x="7097425" y="3105150"/>
            <a:ext cx="0" cy="583800"/>
          </a:xfrm>
          <a:prstGeom prst="straightConnector1">
            <a:avLst/>
          </a:prstGeom>
          <a:noFill/>
          <a:ln cap="flat" cmpd="sng" w="28575">
            <a:solidFill>
              <a:schemeClr val="dk2"/>
            </a:solidFill>
            <a:prstDash val="dash"/>
            <a:round/>
            <a:headEnd len="lg" w="lg" type="none"/>
            <a:tailEnd len="lg" w="lg" type="triangle"/>
          </a:ln>
        </p:spPr>
      </p:cxnSp>
      <p:sp>
        <p:nvSpPr>
          <p:cNvPr id="293" name="Shape 293"/>
          <p:cNvSpPr/>
          <p:nvPr/>
        </p:nvSpPr>
        <p:spPr>
          <a:xfrm>
            <a:off x="3725650" y="3017800"/>
            <a:ext cx="1508399" cy="144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TurkeyAdapter</a:t>
            </a:r>
          </a:p>
          <a:p>
            <a:pPr lvl="0" rtl="0">
              <a:spcBef>
                <a:spcPts val="0"/>
              </a:spcBef>
              <a:buNone/>
            </a:pPr>
            <a:r>
              <a:t/>
            </a:r>
            <a:endParaRPr/>
          </a:p>
          <a:p>
            <a:pPr lvl="0" rtl="0">
              <a:spcBef>
                <a:spcPts val="0"/>
              </a:spcBef>
              <a:buNone/>
            </a:pPr>
            <a:r>
              <a:rPr lang="en"/>
              <a:t>Turkey adaptee</a:t>
            </a:r>
          </a:p>
          <a:p>
            <a:pPr lvl="0" rtl="0">
              <a:spcBef>
                <a:spcPts val="0"/>
              </a:spcBef>
              <a:buNone/>
            </a:pPr>
            <a:r>
              <a:t/>
            </a:r>
            <a:endParaRPr/>
          </a:p>
          <a:p>
            <a:pPr lvl="0" rtl="0">
              <a:spcBef>
                <a:spcPts val="0"/>
              </a:spcBef>
              <a:buNone/>
            </a:pPr>
            <a:r>
              <a:rPr lang="en"/>
              <a:t>quack()</a:t>
            </a:r>
          </a:p>
          <a:p>
            <a:pPr lvl="0" rtl="0">
              <a:spcBef>
                <a:spcPts val="0"/>
              </a:spcBef>
              <a:buNone/>
            </a:pPr>
            <a:r>
              <a:rPr lang="en"/>
              <a:t>fly()</a:t>
            </a:r>
          </a:p>
        </p:txBody>
      </p:sp>
      <p:cxnSp>
        <p:nvCxnSpPr>
          <p:cNvPr id="294" name="Shape 294"/>
          <p:cNvCxnSpPr/>
          <p:nvPr/>
        </p:nvCxnSpPr>
        <p:spPr>
          <a:xfrm>
            <a:off x="3725637" y="3428987"/>
            <a:ext cx="1508399" cy="0"/>
          </a:xfrm>
          <a:prstGeom prst="straightConnector1">
            <a:avLst/>
          </a:prstGeom>
          <a:noFill/>
          <a:ln cap="flat" cmpd="sng" w="19050">
            <a:solidFill>
              <a:schemeClr val="dk2"/>
            </a:solidFill>
            <a:prstDash val="solid"/>
            <a:round/>
            <a:headEnd len="lg" w="lg" type="none"/>
            <a:tailEnd len="lg" w="lg" type="none"/>
          </a:ln>
        </p:spPr>
      </p:cxnSp>
      <p:cxnSp>
        <p:nvCxnSpPr>
          <p:cNvPr id="295" name="Shape 295"/>
          <p:cNvCxnSpPr>
            <a:stCxn id="293" idx="1"/>
            <a:endCxn id="283" idx="3"/>
          </p:cNvCxnSpPr>
          <p:nvPr/>
        </p:nvCxnSpPr>
        <p:spPr>
          <a:xfrm rot="10800000">
            <a:off x="2477650" y="2424700"/>
            <a:ext cx="1248000" cy="1315200"/>
          </a:xfrm>
          <a:prstGeom prst="straightConnector1">
            <a:avLst/>
          </a:prstGeom>
          <a:noFill/>
          <a:ln cap="flat" cmpd="sng" w="28575">
            <a:solidFill>
              <a:schemeClr val="dk2"/>
            </a:solidFill>
            <a:prstDash val="dash"/>
            <a:round/>
            <a:headEnd len="lg" w="lg" type="none"/>
            <a:tailEnd len="lg" w="lg" type="triangle"/>
          </a:ln>
        </p:spPr>
      </p:cxnSp>
      <p:cxnSp>
        <p:nvCxnSpPr>
          <p:cNvPr id="296" name="Shape 296"/>
          <p:cNvCxnSpPr/>
          <p:nvPr/>
        </p:nvCxnSpPr>
        <p:spPr>
          <a:xfrm>
            <a:off x="3725625" y="3815712"/>
            <a:ext cx="1508399" cy="0"/>
          </a:xfrm>
          <a:prstGeom prst="straightConnector1">
            <a:avLst/>
          </a:prstGeom>
          <a:noFill/>
          <a:ln cap="flat" cmpd="sng" w="19050">
            <a:solidFill>
              <a:schemeClr val="dk2"/>
            </a:solidFill>
            <a:prstDash val="solid"/>
            <a:round/>
            <a:headEnd len="lg" w="lg" type="none"/>
            <a:tailEnd len="lg" w="lg" type="none"/>
          </a:ln>
        </p:spPr>
      </p:cxnSp>
      <p:cxnSp>
        <p:nvCxnSpPr>
          <p:cNvPr id="297" name="Shape 297"/>
          <p:cNvCxnSpPr>
            <a:stCxn id="293" idx="3"/>
            <a:endCxn id="288" idx="1"/>
          </p:cNvCxnSpPr>
          <p:nvPr/>
        </p:nvCxnSpPr>
        <p:spPr>
          <a:xfrm flipH="1" rot="10800000">
            <a:off x="5234049" y="2424700"/>
            <a:ext cx="1109100" cy="1315200"/>
          </a:xfrm>
          <a:prstGeom prst="straightConnector1">
            <a:avLst/>
          </a:prstGeom>
          <a:noFill/>
          <a:ln cap="flat" cmpd="sng" w="28575">
            <a:solidFill>
              <a:schemeClr val="dk2"/>
            </a:solidFill>
            <a:prstDash val="solid"/>
            <a:round/>
            <a:headEnd len="lg" w="lg" type="diamond"/>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Adapter Pattern Defined</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Adapter Pattern converts the interface of a class into the interface the client expects. </a:t>
            </a:r>
          </a:p>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Adapters let classes work together that despite incompatible interfaces.</a:t>
            </a:r>
          </a:p>
          <a:p>
            <a:pPr indent="-228600" lvl="0" marL="457200" marR="0" rtl="0" algn="l">
              <a:lnSpc>
                <a:spcPct val="100000"/>
              </a:lnSpc>
              <a:spcBef>
                <a:spcPts val="600"/>
              </a:spcBef>
              <a:spcAft>
                <a:spcPts val="0"/>
              </a:spcAft>
              <a:buClr>
                <a:srgbClr val="000000"/>
              </a:buClr>
            </a:pPr>
            <a:r>
              <a:rPr lang="en">
                <a:solidFill>
                  <a:srgbClr val="000000"/>
                </a:solidFill>
              </a:rPr>
              <a:t>Adapters can wrap multiple adaptees together when we need multiple objects to provide the services the client requires.</a:t>
            </a: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Adapter Pattern</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
        <p:nvSpPr>
          <p:cNvPr id="311" name="Shape 311"/>
          <p:cNvSpPr/>
          <p:nvPr/>
        </p:nvSpPr>
        <p:spPr>
          <a:xfrm>
            <a:off x="1423650" y="2685849"/>
            <a:ext cx="1508400" cy="904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i="1"/>
          </a:p>
        </p:txBody>
      </p:sp>
      <p:cxnSp>
        <p:nvCxnSpPr>
          <p:cNvPr id="312" name="Shape 312"/>
          <p:cNvCxnSpPr/>
          <p:nvPr/>
        </p:nvCxnSpPr>
        <p:spPr>
          <a:xfrm>
            <a:off x="1423637" y="3138237"/>
            <a:ext cx="1508400" cy="0"/>
          </a:xfrm>
          <a:prstGeom prst="straightConnector1">
            <a:avLst/>
          </a:prstGeom>
          <a:noFill/>
          <a:ln cap="flat" cmpd="sng" w="19050">
            <a:solidFill>
              <a:schemeClr val="dk2"/>
            </a:solidFill>
            <a:prstDash val="solid"/>
            <a:round/>
            <a:headEnd len="lg" w="lg" type="none"/>
            <a:tailEnd len="lg" w="lg" type="none"/>
          </a:ln>
        </p:spPr>
      </p:cxnSp>
      <p:sp>
        <p:nvSpPr>
          <p:cNvPr id="313" name="Shape 313"/>
          <p:cNvSpPr/>
          <p:nvPr/>
        </p:nvSpPr>
        <p:spPr>
          <a:xfrm>
            <a:off x="4232850" y="2594724"/>
            <a:ext cx="1508399" cy="108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Target</a:t>
            </a:r>
          </a:p>
          <a:p>
            <a:pPr lvl="0" rtl="0">
              <a:spcBef>
                <a:spcPts val="0"/>
              </a:spcBef>
              <a:buNone/>
            </a:pPr>
            <a:r>
              <a:t/>
            </a:r>
            <a:endParaRPr/>
          </a:p>
          <a:p>
            <a:pPr lvl="0" rtl="0">
              <a:spcBef>
                <a:spcPts val="0"/>
              </a:spcBef>
              <a:buNone/>
            </a:pPr>
            <a:r>
              <a:rPr i="1" lang="en"/>
              <a:t>request()</a:t>
            </a:r>
          </a:p>
        </p:txBody>
      </p:sp>
      <p:cxnSp>
        <p:nvCxnSpPr>
          <p:cNvPr id="314" name="Shape 314"/>
          <p:cNvCxnSpPr/>
          <p:nvPr/>
        </p:nvCxnSpPr>
        <p:spPr>
          <a:xfrm>
            <a:off x="4232837" y="3206312"/>
            <a:ext cx="1508399" cy="0"/>
          </a:xfrm>
          <a:prstGeom prst="straightConnector1">
            <a:avLst/>
          </a:prstGeom>
          <a:noFill/>
          <a:ln cap="flat" cmpd="sng" w="19050">
            <a:solidFill>
              <a:schemeClr val="dk2"/>
            </a:solidFill>
            <a:prstDash val="solid"/>
            <a:round/>
            <a:headEnd len="lg" w="lg" type="none"/>
            <a:tailEnd len="lg" w="lg" type="none"/>
          </a:ln>
        </p:spPr>
      </p:cxnSp>
      <p:sp>
        <p:nvSpPr>
          <p:cNvPr id="315" name="Shape 315"/>
          <p:cNvSpPr/>
          <p:nvPr/>
        </p:nvSpPr>
        <p:spPr>
          <a:xfrm>
            <a:off x="4232850" y="4401400"/>
            <a:ext cx="1508399" cy="125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Adapter</a:t>
            </a:r>
          </a:p>
          <a:p>
            <a:pPr lvl="0" rtl="0">
              <a:spcBef>
                <a:spcPts val="0"/>
              </a:spcBef>
              <a:buNone/>
            </a:pPr>
            <a:r>
              <a:t/>
            </a:r>
            <a:endParaRPr/>
          </a:p>
          <a:p>
            <a:pPr lvl="0" rtl="0">
              <a:spcBef>
                <a:spcPts val="0"/>
              </a:spcBef>
              <a:buNone/>
            </a:pPr>
            <a:r>
              <a:rPr lang="en"/>
              <a:t>Adaptee adaptee</a:t>
            </a:r>
          </a:p>
          <a:p>
            <a:pPr lvl="0" rtl="0">
              <a:spcBef>
                <a:spcPts val="0"/>
              </a:spcBef>
              <a:buNone/>
            </a:pPr>
            <a:r>
              <a:t/>
            </a:r>
            <a:endParaRPr/>
          </a:p>
          <a:p>
            <a:pPr lvl="0" rtl="0">
              <a:spcBef>
                <a:spcPts val="0"/>
              </a:spcBef>
              <a:buNone/>
            </a:pPr>
            <a:r>
              <a:rPr lang="en"/>
              <a:t>request()</a:t>
            </a:r>
          </a:p>
        </p:txBody>
      </p:sp>
      <p:cxnSp>
        <p:nvCxnSpPr>
          <p:cNvPr id="316" name="Shape 316"/>
          <p:cNvCxnSpPr/>
          <p:nvPr/>
        </p:nvCxnSpPr>
        <p:spPr>
          <a:xfrm>
            <a:off x="4232837" y="4799312"/>
            <a:ext cx="1508399" cy="0"/>
          </a:xfrm>
          <a:prstGeom prst="straightConnector1">
            <a:avLst/>
          </a:prstGeom>
          <a:noFill/>
          <a:ln cap="flat" cmpd="sng" w="19050">
            <a:solidFill>
              <a:schemeClr val="dk2"/>
            </a:solidFill>
            <a:prstDash val="solid"/>
            <a:round/>
            <a:headEnd len="lg" w="lg" type="none"/>
            <a:tailEnd len="lg" w="lg" type="none"/>
          </a:ln>
        </p:spPr>
      </p:cxnSp>
      <p:cxnSp>
        <p:nvCxnSpPr>
          <p:cNvPr id="317" name="Shape 317"/>
          <p:cNvCxnSpPr>
            <a:stCxn id="315" idx="0"/>
            <a:endCxn id="313" idx="2"/>
          </p:cNvCxnSpPr>
          <p:nvPr/>
        </p:nvCxnSpPr>
        <p:spPr>
          <a:xfrm rot="10800000">
            <a:off x="4987049" y="3676300"/>
            <a:ext cx="0" cy="725100"/>
          </a:xfrm>
          <a:prstGeom prst="straightConnector1">
            <a:avLst/>
          </a:prstGeom>
          <a:noFill/>
          <a:ln cap="flat" cmpd="sng" w="28575">
            <a:solidFill>
              <a:schemeClr val="dk2"/>
            </a:solidFill>
            <a:prstDash val="dash"/>
            <a:round/>
            <a:headEnd len="lg" w="lg" type="none"/>
            <a:tailEnd len="lg" w="lg" type="triangle"/>
          </a:ln>
        </p:spPr>
      </p:cxnSp>
      <p:cxnSp>
        <p:nvCxnSpPr>
          <p:cNvPr id="318" name="Shape 318"/>
          <p:cNvCxnSpPr>
            <a:stCxn id="311" idx="3"/>
            <a:endCxn id="313" idx="1"/>
          </p:cNvCxnSpPr>
          <p:nvPr/>
        </p:nvCxnSpPr>
        <p:spPr>
          <a:xfrm flipH="1" rot="10800000">
            <a:off x="2932050" y="3135549"/>
            <a:ext cx="1300800" cy="2700"/>
          </a:xfrm>
          <a:prstGeom prst="straightConnector1">
            <a:avLst/>
          </a:prstGeom>
          <a:noFill/>
          <a:ln cap="flat" cmpd="sng" w="28575">
            <a:solidFill>
              <a:schemeClr val="dk2"/>
            </a:solidFill>
            <a:prstDash val="solid"/>
            <a:round/>
            <a:headEnd len="lg" w="lg" type="none"/>
            <a:tailEnd len="lg" w="lg" type="none"/>
          </a:ln>
        </p:spPr>
      </p:cxnSp>
      <p:sp>
        <p:nvSpPr>
          <p:cNvPr id="319" name="Shape 319"/>
          <p:cNvSpPr/>
          <p:nvPr/>
        </p:nvSpPr>
        <p:spPr>
          <a:xfrm>
            <a:off x="6447004" y="4472050"/>
            <a:ext cx="1778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Adaptee</a:t>
            </a:r>
          </a:p>
          <a:p>
            <a:pPr lvl="0" rtl="0">
              <a:spcBef>
                <a:spcPts val="0"/>
              </a:spcBef>
              <a:buNone/>
            </a:pPr>
            <a:r>
              <a:t/>
            </a:r>
            <a:endParaRPr/>
          </a:p>
          <a:p>
            <a:pPr lvl="0" rtl="0">
              <a:spcBef>
                <a:spcPts val="0"/>
              </a:spcBef>
              <a:buNone/>
            </a:pPr>
            <a:r>
              <a:rPr lang="en"/>
              <a:t>specificRequest()</a:t>
            </a:r>
          </a:p>
        </p:txBody>
      </p:sp>
      <p:cxnSp>
        <p:nvCxnSpPr>
          <p:cNvPr id="320" name="Shape 320"/>
          <p:cNvCxnSpPr/>
          <p:nvPr/>
        </p:nvCxnSpPr>
        <p:spPr>
          <a:xfrm>
            <a:off x="6446989" y="4944187"/>
            <a:ext cx="1778400" cy="0"/>
          </a:xfrm>
          <a:prstGeom prst="straightConnector1">
            <a:avLst/>
          </a:prstGeom>
          <a:noFill/>
          <a:ln cap="flat" cmpd="sng" w="19050">
            <a:solidFill>
              <a:schemeClr val="dk2"/>
            </a:solidFill>
            <a:prstDash val="solid"/>
            <a:round/>
            <a:headEnd len="lg" w="lg" type="none"/>
            <a:tailEnd len="lg" w="lg" type="none"/>
          </a:ln>
        </p:spPr>
      </p:cxnSp>
      <p:cxnSp>
        <p:nvCxnSpPr>
          <p:cNvPr id="321" name="Shape 321"/>
          <p:cNvCxnSpPr>
            <a:stCxn id="319" idx="1"/>
            <a:endCxn id="315" idx="3"/>
          </p:cNvCxnSpPr>
          <p:nvPr/>
        </p:nvCxnSpPr>
        <p:spPr>
          <a:xfrm flipH="1">
            <a:off x="5741104" y="4924450"/>
            <a:ext cx="705900" cy="104400"/>
          </a:xfrm>
          <a:prstGeom prst="straightConnector1">
            <a:avLst/>
          </a:prstGeom>
          <a:noFill/>
          <a:ln cap="flat" cmpd="sng" w="28575">
            <a:solidFill>
              <a:schemeClr val="dk2"/>
            </a:solidFill>
            <a:prstDash val="solid"/>
            <a:round/>
            <a:headEnd len="lg" w="lg" type="none"/>
            <a:tailEnd len="lg" w="lg" type="diamond"/>
          </a:ln>
        </p:spPr>
      </p:cxnSp>
      <p:sp>
        <p:nvSpPr>
          <p:cNvPr id="322" name="Shape 322"/>
          <p:cNvSpPr/>
          <p:nvPr/>
        </p:nvSpPr>
        <p:spPr>
          <a:xfrm>
            <a:off x="1240800" y="3790275"/>
            <a:ext cx="2421300" cy="141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The client sees only the target interface.</a:t>
            </a:r>
          </a:p>
        </p:txBody>
      </p:sp>
      <p:sp>
        <p:nvSpPr>
          <p:cNvPr id="323" name="Shape 323"/>
          <p:cNvSpPr/>
          <p:nvPr/>
        </p:nvSpPr>
        <p:spPr>
          <a:xfrm>
            <a:off x="6125550" y="2235037"/>
            <a:ext cx="2421300" cy="141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Adapter implements the target interface.</a:t>
            </a:r>
          </a:p>
        </p:txBody>
      </p:sp>
      <p:sp>
        <p:nvSpPr>
          <p:cNvPr id="324" name="Shape 324"/>
          <p:cNvSpPr/>
          <p:nvPr/>
        </p:nvSpPr>
        <p:spPr>
          <a:xfrm>
            <a:off x="457200" y="5409800"/>
            <a:ext cx="3672300" cy="904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Adapter is composed with the Adaptee.</a:t>
            </a:r>
          </a:p>
        </p:txBody>
      </p:sp>
      <p:cxnSp>
        <p:nvCxnSpPr>
          <p:cNvPr id="325" name="Shape 325"/>
          <p:cNvCxnSpPr/>
          <p:nvPr/>
        </p:nvCxnSpPr>
        <p:spPr>
          <a:xfrm>
            <a:off x="4232837" y="5302237"/>
            <a:ext cx="1508399" cy="0"/>
          </a:xfrm>
          <a:prstGeom prst="straightConnector1">
            <a:avLst/>
          </a:prstGeom>
          <a:noFill/>
          <a:ln cap="flat" cmpd="sng" w="19050">
            <a:solidFill>
              <a:schemeClr val="dk2"/>
            </a:solidFill>
            <a:prstDash val="solid"/>
            <a:round/>
            <a:headEnd len="lg" w="lg" type="none"/>
            <a:tailEnd len="lg" w="lg" type="none"/>
          </a:ln>
        </p:spPr>
      </p:cxnSp>
      <p:sp>
        <p:nvSpPr>
          <p:cNvPr id="326" name="Shape 326"/>
          <p:cNvSpPr/>
          <p:nvPr/>
        </p:nvSpPr>
        <p:spPr>
          <a:xfrm>
            <a:off x="4817100" y="5733525"/>
            <a:ext cx="3729600" cy="7686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All requests get delegated to the Adaptee.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point of OO: Separate what changes from what doesn’t.</a:t>
            </a:r>
          </a:p>
          <a:p>
            <a:pPr indent="-228600" lvl="1" marL="914400" marR="0" rtl="0" algn="l">
              <a:lnSpc>
                <a:spcPct val="100000"/>
              </a:lnSpc>
              <a:spcBef>
                <a:spcPts val="600"/>
              </a:spcBef>
              <a:spcAft>
                <a:spcPts val="0"/>
              </a:spcAft>
            </a:pPr>
            <a:r>
              <a:rPr lang="en"/>
              <a:t>Easy to say, hard to do.</a:t>
            </a:r>
          </a:p>
          <a:p>
            <a:pPr indent="-228600" lvl="0" marL="457200" marR="0" rtl="0" algn="l">
              <a:lnSpc>
                <a:spcPct val="100000"/>
              </a:lnSpc>
              <a:spcBef>
                <a:spcPts val="600"/>
              </a:spcBef>
              <a:spcAft>
                <a:spcPts val="0"/>
              </a:spcAft>
            </a:pPr>
            <a:r>
              <a:rPr lang="en"/>
              <a:t>Design patterns prescribe ways to structure your design to ensure this separation.</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br>
              <a:rPr lang="en"/>
            </a:br>
            <a:r>
              <a:rPr lang="en"/>
              <a:t>Watching a Movie</a:t>
            </a:r>
          </a:p>
        </p:txBody>
      </p:sp>
      <p:sp>
        <p:nvSpPr>
          <p:cNvPr id="332" name="Shape 332"/>
          <p:cNvSpPr txBox="1"/>
          <p:nvPr>
            <p:ph idx="1" type="body"/>
          </p:nvPr>
        </p:nvSpPr>
        <p:spPr>
          <a:xfrm>
            <a:off x="457200" y="1600200"/>
            <a:ext cx="59342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000">
                <a:solidFill>
                  <a:srgbClr val="000000"/>
                </a:solidFill>
              </a:rPr>
              <a:t>To watch a DVD, we need to perform a few tasks:</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on the</a:t>
            </a:r>
            <a:r>
              <a:rPr lang="en" sz="2000">
                <a:solidFill>
                  <a:srgbClr val="980000"/>
                </a:solidFill>
              </a:rPr>
              <a:t> popcorn popper</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Start the </a:t>
            </a:r>
            <a:r>
              <a:rPr lang="en" sz="2000">
                <a:solidFill>
                  <a:srgbClr val="980000"/>
                </a:solidFill>
              </a:rPr>
              <a:t>popper</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Dim the </a:t>
            </a:r>
            <a:r>
              <a:rPr lang="en" sz="2000">
                <a:solidFill>
                  <a:srgbClr val="0000FF"/>
                </a:solidFill>
              </a:rPr>
              <a:t>lights</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Put the </a:t>
            </a:r>
            <a:r>
              <a:rPr lang="en" sz="2000">
                <a:solidFill>
                  <a:srgbClr val="274E13"/>
                </a:solidFill>
              </a:rPr>
              <a:t>screen</a:t>
            </a:r>
            <a:r>
              <a:rPr lang="en" sz="2000">
                <a:solidFill>
                  <a:srgbClr val="000000"/>
                </a:solidFill>
              </a:rPr>
              <a:t> down.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a:t>
            </a:r>
            <a:r>
              <a:rPr lang="en" sz="2000">
                <a:solidFill>
                  <a:srgbClr val="9900FF"/>
                </a:solidFill>
              </a:rPr>
              <a:t>projector</a:t>
            </a:r>
            <a:r>
              <a:rPr lang="en" sz="2000">
                <a:solidFill>
                  <a:srgbClr val="000000"/>
                </a:solidFill>
              </a:rPr>
              <a:t> 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9900FF"/>
                </a:solidFill>
              </a:rPr>
              <a:t>projector</a:t>
            </a:r>
            <a:r>
              <a:rPr lang="en" sz="2000">
                <a:solidFill>
                  <a:srgbClr val="000000"/>
                </a:solidFill>
              </a:rPr>
              <a:t> input to DVD.</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Put the </a:t>
            </a:r>
            <a:r>
              <a:rPr lang="en" sz="2000">
                <a:solidFill>
                  <a:srgbClr val="9900FF"/>
                </a:solidFill>
              </a:rPr>
              <a:t>projector</a:t>
            </a:r>
            <a:r>
              <a:rPr lang="en" sz="2000">
                <a:solidFill>
                  <a:srgbClr val="000000"/>
                </a:solidFill>
              </a:rPr>
              <a:t> on widescreen mode.</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sound</a:t>
            </a:r>
            <a:r>
              <a:rPr lang="en" sz="2000">
                <a:solidFill>
                  <a:srgbClr val="FF00FF"/>
                </a:solidFill>
              </a:rPr>
              <a:t> amplifier</a:t>
            </a:r>
            <a:r>
              <a:rPr lang="en" sz="2000">
                <a:solidFill>
                  <a:srgbClr val="000000"/>
                </a:solidFill>
              </a:rPr>
              <a:t> 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DVD input.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surround sound.</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a:t>
            </a:r>
            <a:r>
              <a:rPr lang="en" sz="2000">
                <a:solidFill>
                  <a:srgbClr val="FF00FF"/>
                </a:solidFill>
              </a:rPr>
              <a:t> amplifier </a:t>
            </a:r>
            <a:r>
              <a:rPr lang="en" sz="2000">
                <a:solidFill>
                  <a:srgbClr val="000000"/>
                </a:solidFill>
              </a:rPr>
              <a:t>volume to medium.</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a:t>
            </a:r>
            <a:r>
              <a:rPr lang="en" sz="2000">
                <a:solidFill>
                  <a:schemeClr val="accent2"/>
                </a:solidFill>
              </a:rPr>
              <a:t>DVD player</a:t>
            </a:r>
            <a:r>
              <a:rPr lang="en" sz="2000">
                <a:solidFill>
                  <a:srgbClr val="073763"/>
                </a:solidFill>
              </a:rPr>
              <a:t> </a:t>
            </a:r>
            <a:r>
              <a:rPr lang="en" sz="2000">
                <a:solidFill>
                  <a:srgbClr val="000000"/>
                </a:solidFill>
              </a:rPr>
              <a:t>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Start the </a:t>
            </a:r>
            <a:r>
              <a:rPr lang="en" sz="2000">
                <a:solidFill>
                  <a:schemeClr val="accent2"/>
                </a:solidFill>
              </a:rPr>
              <a:t>DVD</a:t>
            </a:r>
            <a:r>
              <a:rPr lang="en" sz="2000">
                <a:solidFill>
                  <a:srgbClr val="000000"/>
                </a:solidFill>
              </a:rPr>
              <a:t>.</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pic>
        <p:nvPicPr>
          <p:cNvPr descr="pd3.jpg" id="334" name="Shape 334"/>
          <p:cNvPicPr preferRelativeResize="0"/>
          <p:nvPr/>
        </p:nvPicPr>
        <p:blipFill>
          <a:blip r:embed="rId3">
            <a:alphaModFix/>
          </a:blip>
          <a:stretch>
            <a:fillRect/>
          </a:stretch>
        </p:blipFill>
        <p:spPr>
          <a:xfrm>
            <a:off x="5391675" y="2321525"/>
            <a:ext cx="3682349" cy="24487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Wrapping Classes</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Adapter Pattern converts the interface of a class into one the client is expecting.</a:t>
            </a:r>
          </a:p>
          <a:p>
            <a:pPr indent="-228600" lvl="0" marL="457200" marR="0" rtl="0" algn="l">
              <a:lnSpc>
                <a:spcPct val="100000"/>
              </a:lnSpc>
              <a:spcBef>
                <a:spcPts val="600"/>
              </a:spcBef>
              <a:spcAft>
                <a:spcPts val="0"/>
              </a:spcAft>
              <a:buClr>
                <a:srgbClr val="000000"/>
              </a:buClr>
            </a:pPr>
            <a:r>
              <a:rPr lang="en">
                <a:solidFill>
                  <a:srgbClr val="000000"/>
                </a:solidFill>
              </a:rPr>
              <a:t>The Decorator Pattern doesn’t alter an interface, but wraps classes in new functionality.</a:t>
            </a:r>
          </a:p>
          <a:p>
            <a:pPr indent="-228600" lvl="0" marL="457200" marR="0" rtl="0" algn="l">
              <a:lnSpc>
                <a:spcPct val="100000"/>
              </a:lnSpc>
              <a:spcBef>
                <a:spcPts val="600"/>
              </a:spcBef>
              <a:spcAft>
                <a:spcPts val="0"/>
              </a:spcAft>
              <a:buClr>
                <a:srgbClr val="000000"/>
              </a:buClr>
            </a:pPr>
            <a:r>
              <a:rPr lang="en">
                <a:solidFill>
                  <a:srgbClr val="000000"/>
                </a:solidFill>
              </a:rPr>
              <a:t>The Facade Pattern simplifies interactions by hiding complexity behind a clean, easy-to-understand interface. </a:t>
            </a:r>
          </a:p>
          <a:p>
            <a:pPr indent="-228600" lvl="1" marL="914400" marR="0" rtl="0" algn="l">
              <a:lnSpc>
                <a:spcPct val="100000"/>
              </a:lnSpc>
              <a:spcBef>
                <a:spcPts val="600"/>
              </a:spcBef>
              <a:spcAft>
                <a:spcPts val="0"/>
              </a:spcAft>
              <a:buClr>
                <a:srgbClr val="000000"/>
              </a:buClr>
            </a:pPr>
            <a:r>
              <a:rPr lang="en">
                <a:solidFill>
                  <a:srgbClr val="000000"/>
                </a:solidFill>
              </a:rPr>
              <a:t>Wrapping classes into a shared interface.</a:t>
            </a:r>
          </a:p>
        </p:txBody>
      </p:sp>
      <p:sp>
        <p:nvSpPr>
          <p:cNvPr id="341" name="Shape 3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cxnSp>
        <p:nvCxnSpPr>
          <p:cNvPr id="346" name="Shape 346"/>
          <p:cNvCxnSpPr>
            <a:stCxn id="347" idx="1"/>
            <a:endCxn id="348" idx="0"/>
          </p:cNvCxnSpPr>
          <p:nvPr/>
        </p:nvCxnSpPr>
        <p:spPr>
          <a:xfrm flipH="1">
            <a:off x="1096310" y="4100900"/>
            <a:ext cx="1427700" cy="446100"/>
          </a:xfrm>
          <a:prstGeom prst="straightConnector1">
            <a:avLst/>
          </a:prstGeom>
          <a:noFill/>
          <a:ln cap="flat" cmpd="sng" w="19050">
            <a:solidFill>
              <a:schemeClr val="dk2"/>
            </a:solidFill>
            <a:prstDash val="solid"/>
            <a:round/>
            <a:headEnd len="lg" w="lg" type="none"/>
            <a:tailEnd len="lg" w="lg" type="none"/>
          </a:ln>
        </p:spPr>
      </p:cxnSp>
      <p:cxnSp>
        <p:nvCxnSpPr>
          <p:cNvPr id="349" name="Shape 349"/>
          <p:cNvCxnSpPr>
            <a:stCxn id="347" idx="2"/>
            <a:endCxn id="350" idx="0"/>
          </p:cNvCxnSpPr>
          <p:nvPr/>
        </p:nvCxnSpPr>
        <p:spPr>
          <a:xfrm flipH="1">
            <a:off x="1096310" y="4438550"/>
            <a:ext cx="2057400" cy="891900"/>
          </a:xfrm>
          <a:prstGeom prst="straightConnector1">
            <a:avLst/>
          </a:prstGeom>
          <a:noFill/>
          <a:ln cap="flat" cmpd="sng" w="19050">
            <a:solidFill>
              <a:schemeClr val="dk2"/>
            </a:solidFill>
            <a:prstDash val="solid"/>
            <a:round/>
            <a:headEnd len="lg" w="lg" type="none"/>
            <a:tailEnd len="lg" w="lg" type="none"/>
          </a:ln>
        </p:spPr>
      </p:cxnSp>
      <p:sp>
        <p:nvSpPr>
          <p:cNvPr id="351" name="Shape 351"/>
          <p:cNvSpPr/>
          <p:nvPr/>
        </p:nvSpPr>
        <p:spPr>
          <a:xfrm>
            <a:off x="457200" y="3654975"/>
            <a:ext cx="4618500" cy="25659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Facade Pattern</a:t>
            </a:r>
          </a:p>
        </p:txBody>
      </p:sp>
      <p:sp>
        <p:nvSpPr>
          <p:cNvPr id="353" name="Shape 3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
        <p:nvSpPr>
          <p:cNvPr id="354" name="Shape 354"/>
          <p:cNvSpPr/>
          <p:nvPr/>
        </p:nvSpPr>
        <p:spPr>
          <a:xfrm>
            <a:off x="1885537" y="1711275"/>
            <a:ext cx="1508400" cy="194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HomeTheater</a:t>
            </a:r>
          </a:p>
          <a:p>
            <a:pPr lvl="0" rtl="0" algn="ctr">
              <a:spcBef>
                <a:spcPts val="0"/>
              </a:spcBef>
              <a:buNone/>
            </a:pPr>
            <a:r>
              <a:rPr b="1" lang="en"/>
              <a:t>Facade</a:t>
            </a:r>
          </a:p>
          <a:p>
            <a:pPr lvl="0" rtl="0">
              <a:spcBef>
                <a:spcPts val="0"/>
              </a:spcBef>
              <a:buNone/>
            </a:pPr>
            <a:r>
              <a:t/>
            </a:r>
            <a:endParaRPr/>
          </a:p>
          <a:p>
            <a:pPr lvl="0" rtl="0">
              <a:spcBef>
                <a:spcPts val="0"/>
              </a:spcBef>
              <a:buNone/>
            </a:pPr>
            <a:r>
              <a:rPr lang="en"/>
              <a:t>watchMovie()</a:t>
            </a:r>
          </a:p>
          <a:p>
            <a:pPr lvl="0" rtl="0">
              <a:spcBef>
                <a:spcPts val="0"/>
              </a:spcBef>
              <a:buNone/>
            </a:pPr>
            <a:r>
              <a:rPr lang="en"/>
              <a:t>endMovie()</a:t>
            </a:r>
          </a:p>
          <a:p>
            <a:pPr lvl="0" rtl="0">
              <a:spcBef>
                <a:spcPts val="0"/>
              </a:spcBef>
              <a:buNone/>
            </a:pPr>
            <a:r>
              <a:rPr lang="en"/>
              <a:t>listenToCD()</a:t>
            </a:r>
          </a:p>
          <a:p>
            <a:pPr lvl="0" rtl="0">
              <a:spcBef>
                <a:spcPts val="0"/>
              </a:spcBef>
              <a:buNone/>
            </a:pPr>
            <a:r>
              <a:rPr lang="en"/>
              <a:t>endCD()</a:t>
            </a:r>
          </a:p>
          <a:p>
            <a:pPr lvl="0" rtl="0">
              <a:spcBef>
                <a:spcPts val="0"/>
              </a:spcBef>
              <a:buNone/>
            </a:pPr>
            <a:r>
              <a:rPr lang="en"/>
              <a:t>listenToRadio()</a:t>
            </a:r>
          </a:p>
          <a:p>
            <a:pPr lvl="0" rtl="0">
              <a:spcBef>
                <a:spcPts val="0"/>
              </a:spcBef>
              <a:buNone/>
            </a:pPr>
            <a:r>
              <a:rPr lang="en"/>
              <a:t>endRadio()</a:t>
            </a:r>
          </a:p>
        </p:txBody>
      </p:sp>
      <p:cxnSp>
        <p:nvCxnSpPr>
          <p:cNvPr id="355" name="Shape 355"/>
          <p:cNvCxnSpPr/>
          <p:nvPr/>
        </p:nvCxnSpPr>
        <p:spPr>
          <a:xfrm>
            <a:off x="1885550" y="2263173"/>
            <a:ext cx="1508400" cy="0"/>
          </a:xfrm>
          <a:prstGeom prst="straightConnector1">
            <a:avLst/>
          </a:prstGeom>
          <a:noFill/>
          <a:ln cap="flat" cmpd="sng" w="19050">
            <a:solidFill>
              <a:schemeClr val="dk2"/>
            </a:solidFill>
            <a:prstDash val="solid"/>
            <a:round/>
            <a:headEnd len="lg" w="lg" type="none"/>
            <a:tailEnd len="lg" w="lg" type="none"/>
          </a:ln>
        </p:spPr>
      </p:cxnSp>
      <p:sp>
        <p:nvSpPr>
          <p:cNvPr id="356" name="Shape 356"/>
          <p:cNvSpPr/>
          <p:nvPr/>
        </p:nvSpPr>
        <p:spPr>
          <a:xfrm>
            <a:off x="1149959" y="3763325"/>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Amplifier</a:t>
            </a:r>
          </a:p>
          <a:p>
            <a:pPr lvl="0" rtl="0">
              <a:spcBef>
                <a:spcPts val="0"/>
              </a:spcBef>
              <a:buNone/>
            </a:pPr>
            <a:r>
              <a:t/>
            </a:r>
            <a:endParaRPr/>
          </a:p>
          <a:p>
            <a:pPr lvl="0" rtl="0">
              <a:spcBef>
                <a:spcPts val="0"/>
              </a:spcBef>
              <a:buNone/>
            </a:pPr>
            <a:r>
              <a:t/>
            </a:r>
            <a:endParaRPr i="1"/>
          </a:p>
        </p:txBody>
      </p:sp>
      <p:cxnSp>
        <p:nvCxnSpPr>
          <p:cNvPr id="357" name="Shape 357"/>
          <p:cNvCxnSpPr/>
          <p:nvPr/>
        </p:nvCxnSpPr>
        <p:spPr>
          <a:xfrm>
            <a:off x="1149950" y="4100903"/>
            <a:ext cx="1105800" cy="0"/>
          </a:xfrm>
          <a:prstGeom prst="straightConnector1">
            <a:avLst/>
          </a:prstGeom>
          <a:noFill/>
          <a:ln cap="flat" cmpd="sng" w="19050">
            <a:solidFill>
              <a:schemeClr val="dk2"/>
            </a:solidFill>
            <a:prstDash val="solid"/>
            <a:round/>
            <a:headEnd len="lg" w="lg" type="none"/>
            <a:tailEnd len="lg" w="lg" type="none"/>
          </a:ln>
        </p:spPr>
      </p:cxnSp>
      <p:sp>
        <p:nvSpPr>
          <p:cNvPr id="347" name="Shape 347"/>
          <p:cNvSpPr/>
          <p:nvPr/>
        </p:nvSpPr>
        <p:spPr>
          <a:xfrm>
            <a:off x="2524010" y="3763250"/>
            <a:ext cx="12594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DVD Player</a:t>
            </a:r>
          </a:p>
          <a:p>
            <a:pPr lvl="0" rtl="0">
              <a:spcBef>
                <a:spcPts val="0"/>
              </a:spcBef>
              <a:buNone/>
            </a:pPr>
            <a:r>
              <a:t/>
            </a:r>
            <a:endParaRPr/>
          </a:p>
          <a:p>
            <a:pPr lvl="0" rtl="0">
              <a:spcBef>
                <a:spcPts val="0"/>
              </a:spcBef>
              <a:buNone/>
            </a:pPr>
            <a:r>
              <a:t/>
            </a:r>
            <a:endParaRPr i="1"/>
          </a:p>
        </p:txBody>
      </p:sp>
      <p:cxnSp>
        <p:nvCxnSpPr>
          <p:cNvPr id="358" name="Shape 358"/>
          <p:cNvCxnSpPr/>
          <p:nvPr/>
        </p:nvCxnSpPr>
        <p:spPr>
          <a:xfrm>
            <a:off x="2524000" y="4100828"/>
            <a:ext cx="1259400" cy="0"/>
          </a:xfrm>
          <a:prstGeom prst="straightConnector1">
            <a:avLst/>
          </a:prstGeom>
          <a:noFill/>
          <a:ln cap="flat" cmpd="sng" w="19050">
            <a:solidFill>
              <a:schemeClr val="dk2"/>
            </a:solidFill>
            <a:prstDash val="solid"/>
            <a:round/>
            <a:headEnd len="lg" w="lg" type="none"/>
            <a:tailEnd len="lg" w="lg" type="none"/>
          </a:ln>
        </p:spPr>
      </p:cxnSp>
      <p:sp>
        <p:nvSpPr>
          <p:cNvPr id="348" name="Shape 348"/>
          <p:cNvSpPr/>
          <p:nvPr/>
        </p:nvSpPr>
        <p:spPr>
          <a:xfrm>
            <a:off x="543459" y="4546900"/>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Tuner</a:t>
            </a:r>
          </a:p>
          <a:p>
            <a:pPr lvl="0" rtl="0">
              <a:spcBef>
                <a:spcPts val="0"/>
              </a:spcBef>
              <a:buNone/>
            </a:pPr>
            <a:r>
              <a:t/>
            </a:r>
            <a:endParaRPr/>
          </a:p>
          <a:p>
            <a:pPr lvl="0" rtl="0">
              <a:spcBef>
                <a:spcPts val="0"/>
              </a:spcBef>
              <a:buNone/>
            </a:pPr>
            <a:r>
              <a:t/>
            </a:r>
            <a:endParaRPr i="1"/>
          </a:p>
        </p:txBody>
      </p:sp>
      <p:cxnSp>
        <p:nvCxnSpPr>
          <p:cNvPr id="359" name="Shape 359"/>
          <p:cNvCxnSpPr/>
          <p:nvPr/>
        </p:nvCxnSpPr>
        <p:spPr>
          <a:xfrm>
            <a:off x="543450" y="4884478"/>
            <a:ext cx="1105800" cy="0"/>
          </a:xfrm>
          <a:prstGeom prst="straightConnector1">
            <a:avLst/>
          </a:prstGeom>
          <a:noFill/>
          <a:ln cap="flat" cmpd="sng" w="19050">
            <a:solidFill>
              <a:schemeClr val="dk2"/>
            </a:solidFill>
            <a:prstDash val="solid"/>
            <a:round/>
            <a:headEnd len="lg" w="lg" type="none"/>
            <a:tailEnd len="lg" w="lg" type="none"/>
          </a:ln>
        </p:spPr>
      </p:cxnSp>
      <p:sp>
        <p:nvSpPr>
          <p:cNvPr id="360" name="Shape 360"/>
          <p:cNvSpPr/>
          <p:nvPr/>
        </p:nvSpPr>
        <p:spPr>
          <a:xfrm>
            <a:off x="1994309" y="4546825"/>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CD Player</a:t>
            </a:r>
          </a:p>
          <a:p>
            <a:pPr lvl="0" rtl="0">
              <a:spcBef>
                <a:spcPts val="0"/>
              </a:spcBef>
              <a:buNone/>
            </a:pPr>
            <a:r>
              <a:t/>
            </a:r>
            <a:endParaRPr/>
          </a:p>
          <a:p>
            <a:pPr lvl="0" rtl="0">
              <a:spcBef>
                <a:spcPts val="0"/>
              </a:spcBef>
              <a:buNone/>
            </a:pPr>
            <a:r>
              <a:t/>
            </a:r>
            <a:endParaRPr i="1"/>
          </a:p>
        </p:txBody>
      </p:sp>
      <p:cxnSp>
        <p:nvCxnSpPr>
          <p:cNvPr id="361" name="Shape 361"/>
          <p:cNvCxnSpPr/>
          <p:nvPr/>
        </p:nvCxnSpPr>
        <p:spPr>
          <a:xfrm>
            <a:off x="1994300" y="4884403"/>
            <a:ext cx="1105800" cy="0"/>
          </a:xfrm>
          <a:prstGeom prst="straightConnector1">
            <a:avLst/>
          </a:prstGeom>
          <a:noFill/>
          <a:ln cap="flat" cmpd="sng" w="19050">
            <a:solidFill>
              <a:schemeClr val="dk2"/>
            </a:solidFill>
            <a:prstDash val="solid"/>
            <a:round/>
            <a:headEnd len="lg" w="lg" type="none"/>
            <a:tailEnd len="lg" w="lg" type="none"/>
          </a:ln>
        </p:spPr>
      </p:cxnSp>
      <p:sp>
        <p:nvSpPr>
          <p:cNvPr id="350" name="Shape 350"/>
          <p:cNvSpPr/>
          <p:nvPr/>
        </p:nvSpPr>
        <p:spPr>
          <a:xfrm>
            <a:off x="543459" y="5330350"/>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Projector</a:t>
            </a:r>
          </a:p>
          <a:p>
            <a:pPr lvl="0" rtl="0">
              <a:spcBef>
                <a:spcPts val="0"/>
              </a:spcBef>
              <a:buNone/>
            </a:pPr>
            <a:r>
              <a:t/>
            </a:r>
            <a:endParaRPr/>
          </a:p>
          <a:p>
            <a:pPr lvl="0" rtl="0">
              <a:spcBef>
                <a:spcPts val="0"/>
              </a:spcBef>
              <a:buNone/>
            </a:pPr>
            <a:r>
              <a:t/>
            </a:r>
            <a:endParaRPr i="1"/>
          </a:p>
        </p:txBody>
      </p:sp>
      <p:cxnSp>
        <p:nvCxnSpPr>
          <p:cNvPr id="362" name="Shape 362"/>
          <p:cNvCxnSpPr/>
          <p:nvPr/>
        </p:nvCxnSpPr>
        <p:spPr>
          <a:xfrm>
            <a:off x="543450" y="5667928"/>
            <a:ext cx="1105800" cy="0"/>
          </a:xfrm>
          <a:prstGeom prst="straightConnector1">
            <a:avLst/>
          </a:prstGeom>
          <a:noFill/>
          <a:ln cap="flat" cmpd="sng" w="19050">
            <a:solidFill>
              <a:schemeClr val="dk2"/>
            </a:solidFill>
            <a:prstDash val="solid"/>
            <a:round/>
            <a:headEnd len="lg" w="lg" type="none"/>
            <a:tailEnd len="lg" w="lg" type="none"/>
          </a:ln>
        </p:spPr>
      </p:cxnSp>
      <p:sp>
        <p:nvSpPr>
          <p:cNvPr id="363" name="Shape 363"/>
          <p:cNvSpPr/>
          <p:nvPr/>
        </p:nvSpPr>
        <p:spPr>
          <a:xfrm>
            <a:off x="1771209" y="5330312"/>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Screen</a:t>
            </a:r>
          </a:p>
          <a:p>
            <a:pPr lvl="0" rtl="0">
              <a:spcBef>
                <a:spcPts val="0"/>
              </a:spcBef>
              <a:buNone/>
            </a:pPr>
            <a:r>
              <a:t/>
            </a:r>
            <a:endParaRPr/>
          </a:p>
          <a:p>
            <a:pPr lvl="0" rtl="0">
              <a:spcBef>
                <a:spcPts val="0"/>
              </a:spcBef>
              <a:buNone/>
            </a:pPr>
            <a:r>
              <a:t/>
            </a:r>
            <a:endParaRPr i="1"/>
          </a:p>
        </p:txBody>
      </p:sp>
      <p:cxnSp>
        <p:nvCxnSpPr>
          <p:cNvPr id="364" name="Shape 364"/>
          <p:cNvCxnSpPr/>
          <p:nvPr/>
        </p:nvCxnSpPr>
        <p:spPr>
          <a:xfrm>
            <a:off x="1771200" y="5667890"/>
            <a:ext cx="1105800" cy="0"/>
          </a:xfrm>
          <a:prstGeom prst="straightConnector1">
            <a:avLst/>
          </a:prstGeom>
          <a:noFill/>
          <a:ln cap="flat" cmpd="sng" w="19050">
            <a:solidFill>
              <a:schemeClr val="dk2"/>
            </a:solidFill>
            <a:prstDash val="solid"/>
            <a:round/>
            <a:headEnd len="lg" w="lg" type="none"/>
            <a:tailEnd len="lg" w="lg" type="none"/>
          </a:ln>
        </p:spPr>
      </p:cxnSp>
      <p:sp>
        <p:nvSpPr>
          <p:cNvPr id="365" name="Shape 365"/>
          <p:cNvSpPr/>
          <p:nvPr/>
        </p:nvSpPr>
        <p:spPr>
          <a:xfrm>
            <a:off x="3100113" y="5330350"/>
            <a:ext cx="16164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Popcorn Maker</a:t>
            </a:r>
          </a:p>
          <a:p>
            <a:pPr lvl="0" rtl="0">
              <a:spcBef>
                <a:spcPts val="0"/>
              </a:spcBef>
              <a:buNone/>
            </a:pPr>
            <a:r>
              <a:t/>
            </a:r>
            <a:endParaRPr/>
          </a:p>
          <a:p>
            <a:pPr lvl="0" rtl="0">
              <a:spcBef>
                <a:spcPts val="0"/>
              </a:spcBef>
              <a:buNone/>
            </a:pPr>
            <a:r>
              <a:t/>
            </a:r>
            <a:endParaRPr i="1"/>
          </a:p>
        </p:txBody>
      </p:sp>
      <p:cxnSp>
        <p:nvCxnSpPr>
          <p:cNvPr id="366" name="Shape 366"/>
          <p:cNvCxnSpPr/>
          <p:nvPr/>
        </p:nvCxnSpPr>
        <p:spPr>
          <a:xfrm>
            <a:off x="3100100" y="5667928"/>
            <a:ext cx="1616400" cy="0"/>
          </a:xfrm>
          <a:prstGeom prst="straightConnector1">
            <a:avLst/>
          </a:prstGeom>
          <a:noFill/>
          <a:ln cap="flat" cmpd="sng" w="19050">
            <a:solidFill>
              <a:schemeClr val="dk2"/>
            </a:solidFill>
            <a:prstDash val="solid"/>
            <a:round/>
            <a:headEnd len="lg" w="lg" type="none"/>
            <a:tailEnd len="lg" w="lg" type="none"/>
          </a:ln>
        </p:spPr>
      </p:cxnSp>
      <p:sp>
        <p:nvSpPr>
          <p:cNvPr id="367" name="Shape 367"/>
          <p:cNvSpPr/>
          <p:nvPr/>
        </p:nvSpPr>
        <p:spPr>
          <a:xfrm>
            <a:off x="3230659" y="4546900"/>
            <a:ext cx="1105799"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Lights</a:t>
            </a:r>
          </a:p>
          <a:p>
            <a:pPr lvl="0" rtl="0">
              <a:spcBef>
                <a:spcPts val="0"/>
              </a:spcBef>
              <a:buNone/>
            </a:pPr>
            <a:r>
              <a:t/>
            </a:r>
            <a:endParaRPr/>
          </a:p>
          <a:p>
            <a:pPr lvl="0" rtl="0">
              <a:spcBef>
                <a:spcPts val="0"/>
              </a:spcBef>
              <a:buNone/>
            </a:pPr>
            <a:r>
              <a:t/>
            </a:r>
            <a:endParaRPr i="1"/>
          </a:p>
        </p:txBody>
      </p:sp>
      <p:cxnSp>
        <p:nvCxnSpPr>
          <p:cNvPr id="368" name="Shape 368"/>
          <p:cNvCxnSpPr/>
          <p:nvPr/>
        </p:nvCxnSpPr>
        <p:spPr>
          <a:xfrm>
            <a:off x="3230650" y="4884478"/>
            <a:ext cx="1105800" cy="0"/>
          </a:xfrm>
          <a:prstGeom prst="straightConnector1">
            <a:avLst/>
          </a:prstGeom>
          <a:noFill/>
          <a:ln cap="flat" cmpd="sng" w="19050">
            <a:solidFill>
              <a:schemeClr val="dk2"/>
            </a:solidFill>
            <a:prstDash val="solid"/>
            <a:round/>
            <a:headEnd len="lg" w="lg" type="none"/>
            <a:tailEnd len="lg" w="lg" type="none"/>
          </a:ln>
        </p:spPr>
      </p:cxnSp>
      <p:sp>
        <p:nvSpPr>
          <p:cNvPr id="369" name="Shape 369"/>
          <p:cNvSpPr txBox="1"/>
          <p:nvPr/>
        </p:nvSpPr>
        <p:spPr>
          <a:xfrm>
            <a:off x="5096850" y="1691175"/>
            <a:ext cx="3590100" cy="4770300"/>
          </a:xfrm>
          <a:prstGeom prst="rect">
            <a:avLst/>
          </a:prstGeom>
          <a:noFill/>
          <a:ln>
            <a:noFill/>
          </a:ln>
        </p:spPr>
        <p:txBody>
          <a:bodyPr anchorCtr="0" anchor="t" bIns="91425" lIns="91425" rIns="91425" tIns="91425">
            <a:noAutofit/>
          </a:bodyPr>
          <a:lstStyle/>
          <a:p>
            <a:pPr indent="-355600" lvl="0" marL="457200" rtl="0">
              <a:spcBef>
                <a:spcPts val="0"/>
              </a:spcBef>
              <a:buSzPct val="100000"/>
              <a:buAutoNum type="arabicPeriod"/>
            </a:pPr>
            <a:r>
              <a:rPr lang="en" sz="2000"/>
              <a:t>Create a new class HomeTheaterFacade that exposes a few simple methods.</a:t>
            </a:r>
          </a:p>
          <a:p>
            <a:pPr indent="-355600" lvl="0" marL="457200" rtl="0">
              <a:spcBef>
                <a:spcPts val="0"/>
              </a:spcBef>
              <a:buSzPct val="100000"/>
              <a:buAutoNum type="arabicPeriod"/>
            </a:pPr>
            <a:r>
              <a:rPr lang="en" sz="2000"/>
              <a:t>Facade treats the home theater components as a subsystem and call on the subsystem to implement its methods.</a:t>
            </a:r>
          </a:p>
          <a:p>
            <a:pPr indent="-355600" lvl="0" marL="457200" rtl="0">
              <a:spcBef>
                <a:spcPts val="0"/>
              </a:spcBef>
              <a:buSzPct val="100000"/>
              <a:buAutoNum type="arabicPeriod"/>
            </a:pPr>
            <a:r>
              <a:rPr lang="en" sz="2000"/>
              <a:t>Client code calls methods on the facade instead of the subsystem.</a:t>
            </a:r>
          </a:p>
          <a:p>
            <a:pPr indent="-355600" lvl="0" marL="457200">
              <a:spcBef>
                <a:spcPts val="0"/>
              </a:spcBef>
              <a:buSzPct val="100000"/>
              <a:buAutoNum type="arabicPeriod"/>
            </a:pPr>
            <a:r>
              <a:rPr lang="en" sz="2000"/>
              <a:t>Facade still leaves the subsystem accessible to use directly.</a:t>
            </a:r>
          </a:p>
        </p:txBody>
      </p:sp>
      <p:cxnSp>
        <p:nvCxnSpPr>
          <p:cNvPr id="370" name="Shape 370"/>
          <p:cNvCxnSpPr>
            <a:stCxn id="356" idx="3"/>
            <a:endCxn id="347" idx="1"/>
          </p:cNvCxnSpPr>
          <p:nvPr/>
        </p:nvCxnSpPr>
        <p:spPr>
          <a:xfrm>
            <a:off x="2255759" y="4100975"/>
            <a:ext cx="268200" cy="0"/>
          </a:xfrm>
          <a:prstGeom prst="straightConnector1">
            <a:avLst/>
          </a:prstGeom>
          <a:noFill/>
          <a:ln cap="flat" cmpd="sng" w="19050">
            <a:solidFill>
              <a:schemeClr val="dk2"/>
            </a:solidFill>
            <a:prstDash val="solid"/>
            <a:round/>
            <a:headEnd len="lg" w="lg" type="none"/>
            <a:tailEnd len="lg" w="lg" type="none"/>
          </a:ln>
        </p:spPr>
      </p:cxnSp>
      <p:cxnSp>
        <p:nvCxnSpPr>
          <p:cNvPr id="371" name="Shape 371"/>
          <p:cNvCxnSpPr>
            <a:stCxn id="360" idx="0"/>
            <a:endCxn id="356" idx="2"/>
          </p:cNvCxnSpPr>
          <p:nvPr/>
        </p:nvCxnSpPr>
        <p:spPr>
          <a:xfrm rot="10800000">
            <a:off x="1703009" y="4438525"/>
            <a:ext cx="844200" cy="108300"/>
          </a:xfrm>
          <a:prstGeom prst="straightConnector1">
            <a:avLst/>
          </a:prstGeom>
          <a:noFill/>
          <a:ln cap="flat" cmpd="sng" w="19050">
            <a:solidFill>
              <a:schemeClr val="dk2"/>
            </a:solidFill>
            <a:prstDash val="solid"/>
            <a:round/>
            <a:headEnd len="lg" w="lg" type="none"/>
            <a:tailEnd len="lg" w="lg" type="none"/>
          </a:ln>
        </p:spPr>
      </p:cxnSp>
      <p:cxnSp>
        <p:nvCxnSpPr>
          <p:cNvPr id="372" name="Shape 372"/>
          <p:cNvCxnSpPr>
            <a:stCxn id="363" idx="1"/>
            <a:endCxn id="350" idx="3"/>
          </p:cNvCxnSpPr>
          <p:nvPr/>
        </p:nvCxnSpPr>
        <p:spPr>
          <a:xfrm rot="10800000">
            <a:off x="1649109" y="5667962"/>
            <a:ext cx="122100" cy="0"/>
          </a:xfrm>
          <a:prstGeom prst="straightConnector1">
            <a:avLst/>
          </a:prstGeom>
          <a:noFill/>
          <a:ln cap="flat" cmpd="sng" w="19050">
            <a:solidFill>
              <a:schemeClr val="dk2"/>
            </a:solidFill>
            <a:prstDash val="solid"/>
            <a:round/>
            <a:headEnd len="lg" w="lg" type="none"/>
            <a:tailEnd len="lg" w="lg" type="none"/>
          </a:ln>
        </p:spPr>
      </p:cxnSp>
      <p:cxnSp>
        <p:nvCxnSpPr>
          <p:cNvPr id="373" name="Shape 373"/>
          <p:cNvCxnSpPr>
            <a:stCxn id="356" idx="1"/>
            <a:endCxn id="348" idx="0"/>
          </p:cNvCxnSpPr>
          <p:nvPr/>
        </p:nvCxnSpPr>
        <p:spPr>
          <a:xfrm flipH="1">
            <a:off x="1096259" y="4100975"/>
            <a:ext cx="53700" cy="445800"/>
          </a:xfrm>
          <a:prstGeom prst="straightConnector1">
            <a:avLst/>
          </a:prstGeom>
          <a:noFill/>
          <a:ln cap="flat" cmpd="sng" w="19050">
            <a:solidFill>
              <a:schemeClr val="dk2"/>
            </a:solidFill>
            <a:prstDash val="solid"/>
            <a:round/>
            <a:headEnd len="lg" w="lg" type="none"/>
            <a:tailEnd len="lg" w="lg" type="none"/>
          </a:ln>
        </p:spPr>
      </p:cxnSp>
      <p:cxnSp>
        <p:nvCxnSpPr>
          <p:cNvPr id="374" name="Shape 374"/>
          <p:cNvCxnSpPr>
            <a:stCxn id="360" idx="1"/>
            <a:endCxn id="348" idx="3"/>
          </p:cNvCxnSpPr>
          <p:nvPr/>
        </p:nvCxnSpPr>
        <p:spPr>
          <a:xfrm rot="10800000">
            <a:off x="1649309" y="4884475"/>
            <a:ext cx="3450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Facade Pattern Defined</a:t>
            </a:r>
          </a:p>
        </p:txBody>
      </p:sp>
      <p:sp>
        <p:nvSpPr>
          <p:cNvPr id="380" name="Shape 3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The Facade Pattern provides a unified interface to a set of interfaces in a subsystem. </a:t>
            </a:r>
          </a:p>
          <a:p>
            <a:pPr indent="-228600" lvl="0" marL="457200" marR="0" rtl="0" algn="l">
              <a:lnSpc>
                <a:spcPct val="100000"/>
              </a:lnSpc>
              <a:spcBef>
                <a:spcPts val="600"/>
              </a:spcBef>
              <a:spcAft>
                <a:spcPts val="0"/>
              </a:spcAft>
              <a:buClr>
                <a:srgbClr val="000000"/>
              </a:buClr>
            </a:pPr>
            <a:r>
              <a:rPr lang="en">
                <a:solidFill>
                  <a:srgbClr val="000000"/>
                </a:solidFill>
              </a:rPr>
              <a:t>Facade defines a higher-level interface that makes the subsystem easier to use.</a:t>
            </a:r>
          </a:p>
          <a:p>
            <a:pPr indent="-228600" lvl="1" marL="914400" marR="0" rtl="0" algn="l">
              <a:lnSpc>
                <a:spcPct val="100000"/>
              </a:lnSpc>
              <a:spcBef>
                <a:spcPts val="600"/>
              </a:spcBef>
              <a:spcAft>
                <a:spcPts val="0"/>
              </a:spcAft>
              <a:buClr>
                <a:srgbClr val="000000"/>
              </a:buClr>
            </a:pPr>
            <a:r>
              <a:rPr lang="en">
                <a:solidFill>
                  <a:srgbClr val="000000"/>
                </a:solidFill>
              </a:rPr>
              <a:t>No encapsulation - the lower levels are still accessible. Merely provides another method of access.</a:t>
            </a:r>
          </a:p>
          <a:p>
            <a:pPr indent="-228600" lvl="1" marL="914400" marR="0" rtl="0" algn="l">
              <a:lnSpc>
                <a:spcPct val="100000"/>
              </a:lnSpc>
              <a:spcBef>
                <a:spcPts val="600"/>
              </a:spcBef>
              <a:spcAft>
                <a:spcPts val="0"/>
              </a:spcAft>
              <a:buClr>
                <a:srgbClr val="000000"/>
              </a:buClr>
            </a:pPr>
            <a:r>
              <a:rPr lang="en">
                <a:solidFill>
                  <a:srgbClr val="000000"/>
                </a:solidFill>
              </a:rPr>
              <a:t>Multiple facades may be defined for the same subsystem to provide different situational functions.</a:t>
            </a:r>
          </a:p>
          <a:p>
            <a:pPr indent="-228600" lvl="1" marL="914400" marR="0" rtl="0" algn="l">
              <a:lnSpc>
                <a:spcPct val="100000"/>
              </a:lnSpc>
              <a:spcBef>
                <a:spcPts val="600"/>
              </a:spcBef>
              <a:spcAft>
                <a:spcPts val="0"/>
              </a:spcAft>
              <a:buClr>
                <a:srgbClr val="000000"/>
              </a:buClr>
            </a:pPr>
            <a:r>
              <a:rPr lang="en">
                <a:solidFill>
                  <a:srgbClr val="000000"/>
                </a:solidFill>
              </a:rPr>
              <a:t>Decouples the client from any one subsystem. </a:t>
            </a:r>
          </a:p>
        </p:txBody>
      </p:sp>
      <p:sp>
        <p:nvSpPr>
          <p:cNvPr id="381" name="Shape 3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Facade Pattern</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
        <p:nvSpPr>
          <p:cNvPr id="388" name="Shape 388"/>
          <p:cNvSpPr/>
          <p:nvPr/>
        </p:nvSpPr>
        <p:spPr>
          <a:xfrm>
            <a:off x="1518550" y="2333174"/>
            <a:ext cx="1508399"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i="1"/>
          </a:p>
        </p:txBody>
      </p:sp>
      <p:cxnSp>
        <p:nvCxnSpPr>
          <p:cNvPr id="389" name="Shape 389"/>
          <p:cNvCxnSpPr/>
          <p:nvPr/>
        </p:nvCxnSpPr>
        <p:spPr>
          <a:xfrm>
            <a:off x="1518537" y="2785562"/>
            <a:ext cx="1508399" cy="0"/>
          </a:xfrm>
          <a:prstGeom prst="straightConnector1">
            <a:avLst/>
          </a:prstGeom>
          <a:noFill/>
          <a:ln cap="flat" cmpd="sng" w="19050">
            <a:solidFill>
              <a:schemeClr val="dk2"/>
            </a:solidFill>
            <a:prstDash val="solid"/>
            <a:round/>
            <a:headEnd len="lg" w="lg" type="none"/>
            <a:tailEnd len="lg" w="lg" type="none"/>
          </a:ln>
        </p:spPr>
      </p:cxnSp>
      <p:sp>
        <p:nvSpPr>
          <p:cNvPr id="390" name="Shape 390"/>
          <p:cNvSpPr/>
          <p:nvPr/>
        </p:nvSpPr>
        <p:spPr>
          <a:xfrm>
            <a:off x="5294200" y="2244824"/>
            <a:ext cx="1508399" cy="108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Facade</a:t>
            </a:r>
          </a:p>
          <a:p>
            <a:pPr lvl="0" rtl="0">
              <a:spcBef>
                <a:spcPts val="0"/>
              </a:spcBef>
              <a:buNone/>
            </a:pPr>
            <a:r>
              <a:t/>
            </a:r>
            <a:endParaRPr/>
          </a:p>
          <a:p>
            <a:pPr lvl="0" rtl="0">
              <a:spcBef>
                <a:spcPts val="0"/>
              </a:spcBef>
              <a:buNone/>
            </a:pPr>
            <a:r>
              <a:rPr lang="en"/>
              <a:t>// Methods</a:t>
            </a:r>
          </a:p>
        </p:txBody>
      </p:sp>
      <p:cxnSp>
        <p:nvCxnSpPr>
          <p:cNvPr id="391" name="Shape 391"/>
          <p:cNvCxnSpPr/>
          <p:nvPr/>
        </p:nvCxnSpPr>
        <p:spPr>
          <a:xfrm>
            <a:off x="5294187" y="2856412"/>
            <a:ext cx="1508399" cy="0"/>
          </a:xfrm>
          <a:prstGeom prst="straightConnector1">
            <a:avLst/>
          </a:prstGeom>
          <a:noFill/>
          <a:ln cap="flat" cmpd="sng" w="19050">
            <a:solidFill>
              <a:schemeClr val="dk2"/>
            </a:solidFill>
            <a:prstDash val="solid"/>
            <a:round/>
            <a:headEnd len="lg" w="lg" type="none"/>
            <a:tailEnd len="lg" w="lg" type="none"/>
          </a:ln>
        </p:spPr>
      </p:cxnSp>
      <p:cxnSp>
        <p:nvCxnSpPr>
          <p:cNvPr id="392" name="Shape 392"/>
          <p:cNvCxnSpPr>
            <a:stCxn id="388" idx="3"/>
            <a:endCxn id="390" idx="1"/>
          </p:cNvCxnSpPr>
          <p:nvPr/>
        </p:nvCxnSpPr>
        <p:spPr>
          <a:xfrm>
            <a:off x="3026949" y="2785574"/>
            <a:ext cx="2267399" cy="0"/>
          </a:xfrm>
          <a:prstGeom prst="straightConnector1">
            <a:avLst/>
          </a:prstGeom>
          <a:noFill/>
          <a:ln cap="flat" cmpd="sng" w="28575">
            <a:solidFill>
              <a:schemeClr val="dk2"/>
            </a:solidFill>
            <a:prstDash val="solid"/>
            <a:round/>
            <a:headEnd len="lg" w="lg" type="none"/>
            <a:tailEnd len="lg" w="lg" type="none"/>
          </a:ln>
        </p:spPr>
      </p:cxnSp>
      <p:sp>
        <p:nvSpPr>
          <p:cNvPr id="393" name="Shape 393"/>
          <p:cNvSpPr/>
          <p:nvPr/>
        </p:nvSpPr>
        <p:spPr>
          <a:xfrm>
            <a:off x="4159000" y="3848875"/>
            <a:ext cx="3778800" cy="208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Subsystem Classes</a:t>
            </a:r>
          </a:p>
        </p:txBody>
      </p:sp>
      <p:cxnSp>
        <p:nvCxnSpPr>
          <p:cNvPr id="394" name="Shape 394"/>
          <p:cNvCxnSpPr>
            <a:stCxn id="393" idx="0"/>
            <a:endCxn id="390" idx="2"/>
          </p:cNvCxnSpPr>
          <p:nvPr/>
        </p:nvCxnSpPr>
        <p:spPr>
          <a:xfrm rot="10800000">
            <a:off x="6048400" y="3326275"/>
            <a:ext cx="0" cy="522600"/>
          </a:xfrm>
          <a:prstGeom prst="straightConnector1">
            <a:avLst/>
          </a:prstGeom>
          <a:noFill/>
          <a:ln cap="flat" cmpd="sng" w="28575">
            <a:solidFill>
              <a:schemeClr val="dk2"/>
            </a:solidFill>
            <a:prstDash val="solid"/>
            <a:round/>
            <a:headEnd len="lg" w="lg" type="none"/>
            <a:tailEnd len="lg" w="lg"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Principle of Least Knowledge</a:t>
            </a:r>
          </a:p>
        </p:txBody>
      </p:sp>
      <p:sp>
        <p:nvSpPr>
          <p:cNvPr id="400" name="Shape 4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Principle - </a:t>
            </a:r>
            <a:r>
              <a:rPr b="1" lang="en">
                <a:solidFill>
                  <a:srgbClr val="000000"/>
                </a:solidFill>
              </a:rPr>
              <a:t>talk only to your immediate friends.</a:t>
            </a:r>
          </a:p>
          <a:p>
            <a:pPr indent="-228600" lvl="0" marL="457200" marR="0" rtl="0" algn="l">
              <a:lnSpc>
                <a:spcPct val="100000"/>
              </a:lnSpc>
              <a:spcBef>
                <a:spcPts val="600"/>
              </a:spcBef>
              <a:spcAft>
                <a:spcPts val="0"/>
              </a:spcAft>
              <a:buClr>
                <a:srgbClr val="000000"/>
              </a:buClr>
            </a:pPr>
            <a:r>
              <a:rPr lang="en">
                <a:solidFill>
                  <a:srgbClr val="000000"/>
                </a:solidFill>
              </a:rPr>
              <a:t>When designing a class, be careful of the number of classes it interacts with and how it comes to interact with them.</a:t>
            </a:r>
          </a:p>
          <a:p>
            <a:pPr indent="-228600" lvl="0" marL="457200" marR="0" rtl="0" algn="l">
              <a:lnSpc>
                <a:spcPct val="100000"/>
              </a:lnSpc>
              <a:spcBef>
                <a:spcPts val="600"/>
              </a:spcBef>
              <a:spcAft>
                <a:spcPts val="0"/>
              </a:spcAft>
              <a:buClr>
                <a:srgbClr val="000000"/>
              </a:buClr>
            </a:pPr>
            <a:r>
              <a:rPr lang="en">
                <a:solidFill>
                  <a:srgbClr val="000000"/>
                </a:solidFill>
              </a:rPr>
              <a:t>Only invoke methods that belong to the object itself, objects passed in as parameters, objects the method creates or instantiates, and components of the object.</a:t>
            </a:r>
          </a:p>
          <a:p>
            <a:pPr indent="0" lvl="0" mar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solidFill>
                <a:srgbClr val="000000"/>
              </a:solidFill>
            </a:endParaRPr>
          </a:p>
        </p:txBody>
      </p:sp>
      <p:sp>
        <p:nvSpPr>
          <p:cNvPr id="401" name="Shape 4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Home Automation Remote</a:t>
            </a:r>
          </a:p>
        </p:txBody>
      </p:sp>
      <p:sp>
        <p:nvSpPr>
          <p:cNvPr id="407" name="Shape 4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pPr>
            <a:r>
              <a:rPr lang="en" sz="2400">
                <a:solidFill>
                  <a:srgbClr val="000000"/>
                </a:solidFill>
              </a:rPr>
              <a:t>We want to develop a remote control API for controlling a variety of home appliances.</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ceiling lights, outdoor lights, fan, TV, garage door, faucets, thermostat, hot tub, security, sprinkler, etc.</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The remote should be able to turn any device on or off, there is an undo button to negate the last action taken.</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The remote has seven slots, and each slot can be replaced at any time with another appliance.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The classes for each appliance do not have the same interface, and are independent of each other.</a:t>
            </a:r>
          </a:p>
          <a:p>
            <a:pPr indent="-381000" lvl="0" marL="457200" marR="0" rtl="0" algn="l">
              <a:lnSpc>
                <a:spcPct val="100000"/>
              </a:lnSpc>
              <a:spcBef>
                <a:spcPts val="600"/>
              </a:spcBef>
              <a:spcAft>
                <a:spcPts val="0"/>
              </a:spcAft>
              <a:buClr>
                <a:srgbClr val="000000"/>
              </a:buClr>
              <a:buSzPct val="100000"/>
            </a:pPr>
            <a:r>
              <a:rPr b="1" lang="en" sz="2400">
                <a:solidFill>
                  <a:srgbClr val="000000"/>
                </a:solidFill>
              </a:rPr>
              <a:t>Does the Facade Pattern make sense for designing the remote control API?</a:t>
            </a:r>
          </a:p>
          <a:p>
            <a:pPr indent="0" lvl="0" mar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solidFill>
                <a:srgbClr val="000000"/>
              </a:solidFill>
            </a:endParaRPr>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Facade?</a:t>
            </a:r>
          </a:p>
        </p:txBody>
      </p:sp>
      <p:sp>
        <p:nvSpPr>
          <p:cNvPr id="414" name="Shape 4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rgbClr val="000000"/>
              </a:buClr>
              <a:buSzPct val="100000"/>
            </a:pPr>
            <a:r>
              <a:rPr lang="en" sz="2600">
                <a:solidFill>
                  <a:srgbClr val="000000"/>
                </a:solidFill>
              </a:rPr>
              <a:t>Facade presents a simplified interface for a single subsystem.</a:t>
            </a:r>
          </a:p>
          <a:p>
            <a:pPr indent="-393700" lvl="0" marL="457200" marR="0" rtl="0" algn="l">
              <a:lnSpc>
                <a:spcPct val="100000"/>
              </a:lnSpc>
              <a:spcBef>
                <a:spcPts val="600"/>
              </a:spcBef>
              <a:spcAft>
                <a:spcPts val="0"/>
              </a:spcAft>
              <a:buClr>
                <a:srgbClr val="000000"/>
              </a:buClr>
              <a:buSzPct val="100000"/>
            </a:pPr>
            <a:r>
              <a:rPr lang="en" sz="2600">
                <a:solidFill>
                  <a:srgbClr val="000000"/>
                </a:solidFill>
              </a:rPr>
              <a:t>In this case, we are designing an interface for several independent subsystems.</a:t>
            </a:r>
          </a:p>
          <a:p>
            <a:pPr indent="-381000" lvl="1" marL="914400" marR="0" rtl="0" algn="l">
              <a:lnSpc>
                <a:spcPct val="100000"/>
              </a:lnSpc>
              <a:spcBef>
                <a:spcPts val="600"/>
              </a:spcBef>
              <a:spcAft>
                <a:spcPts val="0"/>
              </a:spcAft>
              <a:buClr>
                <a:srgbClr val="000000"/>
              </a:buClr>
              <a:buSzPct val="100000"/>
            </a:pPr>
            <a:r>
              <a:rPr lang="en">
                <a:solidFill>
                  <a:srgbClr val="000000"/>
                </a:solidFill>
              </a:rPr>
              <a:t>Where subsystems can be replaced at any time.</a:t>
            </a:r>
          </a:p>
          <a:p>
            <a:pPr indent="-228600" lvl="1" marL="914400" marR="0" rtl="0" algn="l">
              <a:lnSpc>
                <a:spcPct val="100000"/>
              </a:lnSpc>
              <a:spcBef>
                <a:spcPts val="600"/>
              </a:spcBef>
              <a:spcAft>
                <a:spcPts val="0"/>
              </a:spcAft>
              <a:buClr>
                <a:srgbClr val="000000"/>
              </a:buClr>
            </a:pPr>
            <a:r>
              <a:rPr lang="en">
                <a:solidFill>
                  <a:srgbClr val="000000"/>
                </a:solidFill>
              </a:rPr>
              <a:t>… And we only want to support seven at once.</a:t>
            </a:r>
          </a:p>
          <a:p>
            <a:pPr indent="-228600" lvl="1" marL="914400" marR="0" rtl="0" algn="l">
              <a:lnSpc>
                <a:spcPct val="100000"/>
              </a:lnSpc>
              <a:spcBef>
                <a:spcPts val="600"/>
              </a:spcBef>
              <a:spcAft>
                <a:spcPts val="0"/>
              </a:spcAft>
              <a:buClr>
                <a:srgbClr val="000000"/>
              </a:buClr>
            </a:pPr>
            <a:r>
              <a:rPr lang="en">
                <a:solidFill>
                  <a:srgbClr val="000000"/>
                </a:solidFill>
              </a:rPr>
              <a:t>… And we need detailed information on how to use each since they don’t provide a common interface.</a:t>
            </a:r>
          </a:p>
          <a:p>
            <a:pPr indent="-393700" lvl="0" marL="457200" marR="0" rtl="0" algn="l">
              <a:lnSpc>
                <a:spcPct val="100000"/>
              </a:lnSpc>
              <a:spcBef>
                <a:spcPts val="600"/>
              </a:spcBef>
              <a:spcAft>
                <a:spcPts val="0"/>
              </a:spcAft>
              <a:buClr>
                <a:srgbClr val="000000"/>
              </a:buClr>
              <a:buSzPct val="100000"/>
            </a:pPr>
            <a:r>
              <a:rPr lang="en" sz="2600">
                <a:solidFill>
                  <a:srgbClr val="000000"/>
                </a:solidFill>
              </a:rPr>
              <a:t>We need a different approach. </a:t>
            </a:r>
            <a:r>
              <a:rPr b="1" lang="en" sz="2600">
                <a:solidFill>
                  <a:srgbClr val="000000"/>
                </a:solidFill>
              </a:rPr>
              <a:t>How should we design this remote?</a:t>
            </a:r>
          </a:p>
        </p:txBody>
      </p: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Command Pattern</a:t>
            </a:r>
          </a:p>
        </p:txBody>
      </p:sp>
      <p:sp>
        <p:nvSpPr>
          <p:cNvPr id="421" name="Shape 4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rgbClr val="000000"/>
              </a:buClr>
              <a:buSzPct val="100000"/>
            </a:pPr>
            <a:r>
              <a:rPr lang="en" sz="2600">
                <a:solidFill>
                  <a:srgbClr val="000000"/>
                </a:solidFill>
              </a:rPr>
              <a:t>The Command Pattern decouples the requester of an action from the object that performs the action. </a:t>
            </a:r>
          </a:p>
          <a:p>
            <a:pPr indent="-228600" lvl="1" marL="914400" marR="0" rtl="0" algn="l">
              <a:lnSpc>
                <a:spcPct val="100000"/>
              </a:lnSpc>
              <a:spcBef>
                <a:spcPts val="600"/>
              </a:spcBef>
              <a:spcAft>
                <a:spcPts val="0"/>
              </a:spcAft>
              <a:buClr>
                <a:srgbClr val="000000"/>
              </a:buClr>
            </a:pPr>
            <a:r>
              <a:rPr lang="en">
                <a:solidFill>
                  <a:srgbClr val="000000"/>
                </a:solidFill>
              </a:rPr>
              <a:t>Command objects are introduced into the design that encapsulate a method call on an object.</a:t>
            </a:r>
          </a:p>
          <a:p>
            <a:pPr indent="-228600" lvl="1" marL="914400" marR="0" rtl="0" algn="l">
              <a:lnSpc>
                <a:spcPct val="100000"/>
              </a:lnSpc>
              <a:spcBef>
                <a:spcPts val="600"/>
              </a:spcBef>
              <a:spcAft>
                <a:spcPts val="0"/>
              </a:spcAft>
              <a:buClr>
                <a:srgbClr val="000000"/>
              </a:buClr>
            </a:pPr>
            <a:r>
              <a:rPr lang="en">
                <a:solidFill>
                  <a:srgbClr val="000000"/>
                </a:solidFill>
              </a:rPr>
              <a:t>When a remote button is pressed, it asks the command object to do some work.</a:t>
            </a:r>
          </a:p>
          <a:p>
            <a:pPr indent="-228600" lvl="1" marL="914400" marR="0" rtl="0" algn="l">
              <a:lnSpc>
                <a:spcPct val="100000"/>
              </a:lnSpc>
              <a:spcBef>
                <a:spcPts val="600"/>
              </a:spcBef>
              <a:spcAft>
                <a:spcPts val="0"/>
              </a:spcAft>
              <a:buClr>
                <a:srgbClr val="000000"/>
              </a:buClr>
            </a:pPr>
            <a:r>
              <a:rPr lang="en">
                <a:solidFill>
                  <a:srgbClr val="000000"/>
                </a:solidFill>
              </a:rPr>
              <a:t>The requester is decoupled from the object doing the work.</a:t>
            </a:r>
          </a:p>
          <a:p>
            <a:pPr indent="-393700" lvl="0" marL="457200" marR="0" rtl="0" algn="l">
              <a:lnSpc>
                <a:spcPct val="100000"/>
              </a:lnSpc>
              <a:spcBef>
                <a:spcPts val="600"/>
              </a:spcBef>
              <a:spcAft>
                <a:spcPts val="0"/>
              </a:spcAft>
              <a:buClr>
                <a:srgbClr val="000000"/>
              </a:buClr>
              <a:buSzPct val="100000"/>
            </a:pPr>
            <a:r>
              <a:rPr lang="en" sz="2600">
                <a:solidFill>
                  <a:srgbClr val="000000"/>
                </a:solidFill>
              </a:rPr>
              <a:t>Command objects can be used to add additional functionality to objects.</a:t>
            </a:r>
          </a:p>
          <a:p>
            <a:pPr indent="-228600" lvl="1" marL="914400" marR="0" rtl="0" algn="l">
              <a:lnSpc>
                <a:spcPct val="100000"/>
              </a:lnSpc>
              <a:spcBef>
                <a:spcPts val="600"/>
              </a:spcBef>
              <a:spcAft>
                <a:spcPts val="0"/>
              </a:spcAft>
              <a:buClr>
                <a:srgbClr val="000000"/>
              </a:buClr>
            </a:pPr>
            <a:r>
              <a:rPr lang="en">
                <a:solidFill>
                  <a:srgbClr val="000000"/>
                </a:solidFill>
              </a:rPr>
              <a:t>Logging, Action Queueing, Undo</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Food</a:t>
            </a:r>
          </a:p>
        </p:txBody>
      </p:sp>
      <p:pic>
        <p:nvPicPr>
          <p:cNvPr descr="hungry-man.jpg" id="428" name="Shape 428"/>
          <p:cNvPicPr preferRelativeResize="0"/>
          <p:nvPr/>
        </p:nvPicPr>
        <p:blipFill>
          <a:blip r:embed="rId3">
            <a:alphaModFix/>
          </a:blip>
          <a:stretch>
            <a:fillRect/>
          </a:stretch>
        </p:blipFill>
        <p:spPr>
          <a:xfrm>
            <a:off x="1077852" y="2099408"/>
            <a:ext cx="2115688" cy="1501755"/>
          </a:xfrm>
          <a:prstGeom prst="rect">
            <a:avLst/>
          </a:prstGeom>
          <a:noFill/>
          <a:ln>
            <a:noFill/>
          </a:ln>
        </p:spPr>
      </p:pic>
      <p:sp>
        <p:nvSpPr>
          <p:cNvPr id="429" name="Shape 429"/>
          <p:cNvSpPr txBox="1"/>
          <p:nvPr/>
        </p:nvSpPr>
        <p:spPr>
          <a:xfrm>
            <a:off x="516226" y="1609925"/>
            <a:ext cx="3537900" cy="623400"/>
          </a:xfrm>
          <a:prstGeom prst="rect">
            <a:avLst/>
          </a:prstGeom>
          <a:noFill/>
          <a:ln>
            <a:noFill/>
          </a:ln>
        </p:spPr>
        <p:txBody>
          <a:bodyPr anchorCtr="0" anchor="t" bIns="91425" lIns="91425" rIns="91425" tIns="91425">
            <a:noAutofit/>
          </a:bodyPr>
          <a:lstStyle/>
          <a:p>
            <a:pPr lvl="0">
              <a:spcBef>
                <a:spcPts val="0"/>
              </a:spcBef>
              <a:buNone/>
            </a:pPr>
            <a:r>
              <a:rPr lang="en" sz="1800"/>
              <a:t>The Customer creates an Order</a:t>
            </a:r>
          </a:p>
        </p:txBody>
      </p:sp>
      <p:pic>
        <p:nvPicPr>
          <p:cNvPr descr="images" id="430" name="Shape 430"/>
          <p:cNvPicPr preferRelativeResize="0"/>
          <p:nvPr/>
        </p:nvPicPr>
        <p:blipFill>
          <a:blip r:embed="rId4">
            <a:alphaModFix/>
          </a:blip>
          <a:stretch>
            <a:fillRect/>
          </a:stretch>
        </p:blipFill>
        <p:spPr>
          <a:xfrm>
            <a:off x="5575964" y="1997217"/>
            <a:ext cx="1253877" cy="1706135"/>
          </a:xfrm>
          <a:prstGeom prst="rect">
            <a:avLst/>
          </a:prstGeom>
          <a:noFill/>
          <a:ln>
            <a:noFill/>
          </a:ln>
        </p:spPr>
      </p:pic>
      <p:cxnSp>
        <p:nvCxnSpPr>
          <p:cNvPr id="431" name="Shape 431"/>
          <p:cNvCxnSpPr>
            <a:stCxn id="428" idx="3"/>
            <a:endCxn id="430" idx="1"/>
          </p:cNvCxnSpPr>
          <p:nvPr/>
        </p:nvCxnSpPr>
        <p:spPr>
          <a:xfrm>
            <a:off x="3193540" y="2850285"/>
            <a:ext cx="2382299" cy="0"/>
          </a:xfrm>
          <a:prstGeom prst="straightConnector1">
            <a:avLst/>
          </a:prstGeom>
          <a:noFill/>
          <a:ln cap="flat" cmpd="sng" w="38100">
            <a:solidFill>
              <a:schemeClr val="dk2"/>
            </a:solidFill>
            <a:prstDash val="solid"/>
            <a:round/>
            <a:headEnd len="lg" w="lg" type="none"/>
            <a:tailEnd len="lg" w="lg" type="triangle"/>
          </a:ln>
        </p:spPr>
      </p:cxnSp>
      <p:sp>
        <p:nvSpPr>
          <p:cNvPr id="432" name="Shape 432"/>
          <p:cNvSpPr txBox="1"/>
          <p:nvPr/>
        </p:nvSpPr>
        <p:spPr>
          <a:xfrm>
            <a:off x="3494922" y="2377116"/>
            <a:ext cx="1770600" cy="318600"/>
          </a:xfrm>
          <a:prstGeom prst="rect">
            <a:avLst/>
          </a:prstGeom>
          <a:noFill/>
          <a:ln>
            <a:noFill/>
          </a:ln>
        </p:spPr>
        <p:txBody>
          <a:bodyPr anchorCtr="0" anchor="t" bIns="91425" lIns="91425" rIns="91425" tIns="91425">
            <a:noAutofit/>
          </a:bodyPr>
          <a:lstStyle/>
          <a:p>
            <a:pPr lvl="0">
              <a:spcBef>
                <a:spcPts val="0"/>
              </a:spcBef>
              <a:buNone/>
            </a:pPr>
            <a:r>
              <a:rPr lang="en"/>
              <a:t>createOrder()</a:t>
            </a:r>
          </a:p>
        </p:txBody>
      </p:sp>
      <p:sp>
        <p:nvSpPr>
          <p:cNvPr id="433" name="Shape 433"/>
          <p:cNvSpPr txBox="1"/>
          <p:nvPr/>
        </p:nvSpPr>
        <p:spPr>
          <a:xfrm>
            <a:off x="7238300" y="1609925"/>
            <a:ext cx="1448400" cy="271499"/>
          </a:xfrm>
          <a:prstGeom prst="rect">
            <a:avLst/>
          </a:prstGeom>
          <a:noFill/>
          <a:ln>
            <a:noFill/>
          </a:ln>
        </p:spPr>
        <p:txBody>
          <a:bodyPr anchorCtr="0" anchor="t" bIns="91425" lIns="91425" rIns="91425" tIns="91425">
            <a:noAutofit/>
          </a:bodyPr>
          <a:lstStyle/>
          <a:p>
            <a:pPr lvl="0">
              <a:spcBef>
                <a:spcPts val="0"/>
              </a:spcBef>
              <a:buNone/>
            </a:pPr>
            <a:r>
              <a:rPr lang="en" sz="1800"/>
              <a:t>The Order consists of an order slip with menu items written on it.</a:t>
            </a:r>
          </a:p>
        </p:txBody>
      </p:sp>
      <p:pic>
        <p:nvPicPr>
          <p:cNvPr descr="Depositphotos_Waitress_SergeyNivens.jpg" id="434" name="Shape 434"/>
          <p:cNvPicPr preferRelativeResize="0"/>
          <p:nvPr/>
        </p:nvPicPr>
        <p:blipFill>
          <a:blip r:embed="rId5">
            <a:alphaModFix/>
          </a:blip>
          <a:stretch>
            <a:fillRect/>
          </a:stretch>
        </p:blipFill>
        <p:spPr>
          <a:xfrm>
            <a:off x="446709" y="4821989"/>
            <a:ext cx="1923445" cy="1706136"/>
          </a:xfrm>
          <a:prstGeom prst="rect">
            <a:avLst/>
          </a:prstGeom>
          <a:noFill/>
          <a:ln>
            <a:noFill/>
          </a:ln>
        </p:spPr>
      </p:pic>
      <p:cxnSp>
        <p:nvCxnSpPr>
          <p:cNvPr id="435" name="Shape 435"/>
          <p:cNvCxnSpPr>
            <a:stCxn id="430" idx="2"/>
            <a:endCxn id="434" idx="0"/>
          </p:cNvCxnSpPr>
          <p:nvPr/>
        </p:nvCxnSpPr>
        <p:spPr>
          <a:xfrm flipH="1">
            <a:off x="1408303" y="3703352"/>
            <a:ext cx="4794600" cy="1118700"/>
          </a:xfrm>
          <a:prstGeom prst="straightConnector1">
            <a:avLst/>
          </a:prstGeom>
          <a:noFill/>
          <a:ln cap="flat" cmpd="sng" w="38100">
            <a:solidFill>
              <a:schemeClr val="dk2"/>
            </a:solidFill>
            <a:prstDash val="solid"/>
            <a:round/>
            <a:headEnd len="lg" w="lg" type="none"/>
            <a:tailEnd len="lg" w="lg" type="triangle"/>
          </a:ln>
        </p:spPr>
      </p:cxnSp>
      <p:sp>
        <p:nvSpPr>
          <p:cNvPr id="436" name="Shape 436"/>
          <p:cNvSpPr txBox="1"/>
          <p:nvPr/>
        </p:nvSpPr>
        <p:spPr>
          <a:xfrm>
            <a:off x="2648971" y="3819910"/>
            <a:ext cx="1865700" cy="177300"/>
          </a:xfrm>
          <a:prstGeom prst="rect">
            <a:avLst/>
          </a:prstGeom>
          <a:noFill/>
          <a:ln>
            <a:noFill/>
          </a:ln>
        </p:spPr>
        <p:txBody>
          <a:bodyPr anchorCtr="0" anchor="t" bIns="91425" lIns="91425" rIns="91425" tIns="91425">
            <a:noAutofit/>
          </a:bodyPr>
          <a:lstStyle/>
          <a:p>
            <a:pPr lvl="0">
              <a:spcBef>
                <a:spcPts val="0"/>
              </a:spcBef>
              <a:buNone/>
            </a:pPr>
            <a:r>
              <a:rPr lang="en"/>
              <a:t>takeOrder()</a:t>
            </a:r>
          </a:p>
        </p:txBody>
      </p:sp>
      <p:sp>
        <p:nvSpPr>
          <p:cNvPr id="437" name="Shape 437"/>
          <p:cNvSpPr txBox="1"/>
          <p:nvPr/>
        </p:nvSpPr>
        <p:spPr>
          <a:xfrm>
            <a:off x="446735" y="3601169"/>
            <a:ext cx="1865700" cy="1066800"/>
          </a:xfrm>
          <a:prstGeom prst="rect">
            <a:avLst/>
          </a:prstGeom>
          <a:noFill/>
          <a:ln>
            <a:noFill/>
          </a:ln>
        </p:spPr>
        <p:txBody>
          <a:bodyPr anchorCtr="0" anchor="t" bIns="91425" lIns="91425" rIns="91425" tIns="91425">
            <a:noAutofit/>
          </a:bodyPr>
          <a:lstStyle/>
          <a:p>
            <a:pPr lvl="0">
              <a:spcBef>
                <a:spcPts val="0"/>
              </a:spcBef>
              <a:buNone/>
            </a:pPr>
            <a:r>
              <a:rPr lang="en" sz="1800"/>
              <a:t>The Waitress takes the Order and sends it to the kitchen.</a:t>
            </a:r>
          </a:p>
        </p:txBody>
      </p:sp>
      <p:pic>
        <p:nvPicPr>
          <p:cNvPr descr="images" id="438" name="Shape 438"/>
          <p:cNvPicPr preferRelativeResize="0"/>
          <p:nvPr/>
        </p:nvPicPr>
        <p:blipFill>
          <a:blip r:embed="rId4">
            <a:alphaModFix/>
          </a:blip>
          <a:stretch>
            <a:fillRect/>
          </a:stretch>
        </p:blipFill>
        <p:spPr>
          <a:xfrm>
            <a:off x="3861254" y="4261522"/>
            <a:ext cx="1253877" cy="1706135"/>
          </a:xfrm>
          <a:prstGeom prst="rect">
            <a:avLst/>
          </a:prstGeom>
          <a:noFill/>
          <a:ln>
            <a:noFill/>
          </a:ln>
        </p:spPr>
      </p:pic>
      <p:cxnSp>
        <p:nvCxnSpPr>
          <p:cNvPr id="439" name="Shape 439"/>
          <p:cNvCxnSpPr>
            <a:stCxn id="434" idx="3"/>
            <a:endCxn id="438" idx="1"/>
          </p:cNvCxnSpPr>
          <p:nvPr/>
        </p:nvCxnSpPr>
        <p:spPr>
          <a:xfrm flipH="1" rot="10800000">
            <a:off x="2370154" y="5114657"/>
            <a:ext cx="1490999" cy="560400"/>
          </a:xfrm>
          <a:prstGeom prst="straightConnector1">
            <a:avLst/>
          </a:prstGeom>
          <a:noFill/>
          <a:ln cap="flat" cmpd="sng" w="38100">
            <a:solidFill>
              <a:schemeClr val="dk2"/>
            </a:solidFill>
            <a:prstDash val="solid"/>
            <a:round/>
            <a:headEnd len="lg" w="lg" type="none"/>
            <a:tailEnd len="lg" w="lg" type="triangle"/>
          </a:ln>
        </p:spPr>
      </p:cxnSp>
      <p:sp>
        <p:nvSpPr>
          <p:cNvPr id="440" name="Shape 440"/>
          <p:cNvSpPr txBox="1"/>
          <p:nvPr/>
        </p:nvSpPr>
        <p:spPr>
          <a:xfrm>
            <a:off x="2463555" y="4860613"/>
            <a:ext cx="1205400" cy="507900"/>
          </a:xfrm>
          <a:prstGeom prst="rect">
            <a:avLst/>
          </a:prstGeom>
          <a:noFill/>
          <a:ln>
            <a:noFill/>
          </a:ln>
        </p:spPr>
        <p:txBody>
          <a:bodyPr anchorCtr="0" anchor="t" bIns="91425" lIns="91425" rIns="91425" tIns="91425">
            <a:noAutofit/>
          </a:bodyPr>
          <a:lstStyle/>
          <a:p>
            <a:pPr lvl="0">
              <a:spcBef>
                <a:spcPts val="0"/>
              </a:spcBef>
              <a:buNone/>
            </a:pPr>
            <a:r>
              <a:rPr lang="en"/>
              <a:t>orderUp()</a:t>
            </a:r>
          </a:p>
        </p:txBody>
      </p:sp>
      <p:sp>
        <p:nvSpPr>
          <p:cNvPr id="441" name="Shape 441"/>
          <p:cNvSpPr txBox="1"/>
          <p:nvPr/>
        </p:nvSpPr>
        <p:spPr>
          <a:xfrm>
            <a:off x="2894792" y="5852173"/>
            <a:ext cx="3186899" cy="6234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1800"/>
              <a:t>The Order has all instructions for making the meal.</a:t>
            </a:r>
          </a:p>
        </p:txBody>
      </p:sp>
      <p:pic>
        <p:nvPicPr>
          <p:cNvPr descr="252521373_208758992_Everyone_loves_to_cook_xlarge_xlarge.png" id="442" name="Shape 442"/>
          <p:cNvPicPr preferRelativeResize="0"/>
          <p:nvPr/>
        </p:nvPicPr>
        <p:blipFill>
          <a:blip r:embed="rId6">
            <a:alphaModFix/>
          </a:blip>
          <a:stretch>
            <a:fillRect/>
          </a:stretch>
        </p:blipFill>
        <p:spPr>
          <a:xfrm>
            <a:off x="6663942" y="3601162"/>
            <a:ext cx="1617182" cy="2033895"/>
          </a:xfrm>
          <a:prstGeom prst="rect">
            <a:avLst/>
          </a:prstGeom>
          <a:noFill/>
          <a:ln>
            <a:noFill/>
          </a:ln>
        </p:spPr>
      </p:pic>
      <p:cxnSp>
        <p:nvCxnSpPr>
          <p:cNvPr id="443" name="Shape 443"/>
          <p:cNvCxnSpPr>
            <a:stCxn id="438" idx="3"/>
            <a:endCxn id="442" idx="1"/>
          </p:cNvCxnSpPr>
          <p:nvPr/>
        </p:nvCxnSpPr>
        <p:spPr>
          <a:xfrm flipH="1" rot="10800000">
            <a:off x="5115131" y="4618090"/>
            <a:ext cx="1548900" cy="496500"/>
          </a:xfrm>
          <a:prstGeom prst="straightConnector1">
            <a:avLst/>
          </a:prstGeom>
          <a:noFill/>
          <a:ln cap="flat" cmpd="sng" w="38100">
            <a:solidFill>
              <a:schemeClr val="dk2"/>
            </a:solidFill>
            <a:prstDash val="solid"/>
            <a:round/>
            <a:headEnd len="lg" w="lg" type="none"/>
            <a:tailEnd len="lg" w="lg" type="triangle"/>
          </a:ln>
        </p:spPr>
      </p:cxnSp>
      <p:sp>
        <p:nvSpPr>
          <p:cNvPr id="444" name="Shape 444"/>
          <p:cNvSpPr txBox="1"/>
          <p:nvPr/>
        </p:nvSpPr>
        <p:spPr>
          <a:xfrm>
            <a:off x="5339857" y="4152382"/>
            <a:ext cx="1324200" cy="118500"/>
          </a:xfrm>
          <a:prstGeom prst="rect">
            <a:avLst/>
          </a:prstGeom>
          <a:noFill/>
          <a:ln>
            <a:noFill/>
          </a:ln>
        </p:spPr>
        <p:txBody>
          <a:bodyPr anchorCtr="0" anchor="t" bIns="91425" lIns="91425" rIns="91425" tIns="91425">
            <a:noAutofit/>
          </a:bodyPr>
          <a:lstStyle/>
          <a:p>
            <a:pPr lvl="0">
              <a:spcBef>
                <a:spcPts val="0"/>
              </a:spcBef>
              <a:buNone/>
            </a:pPr>
            <a:r>
              <a:rPr lang="en"/>
              <a:t>makeBurger(), makeShake()</a:t>
            </a:r>
          </a:p>
        </p:txBody>
      </p:sp>
      <p:sp>
        <p:nvSpPr>
          <p:cNvPr id="445" name="Shape 445"/>
          <p:cNvSpPr txBox="1"/>
          <p:nvPr/>
        </p:nvSpPr>
        <p:spPr>
          <a:xfrm>
            <a:off x="6392068" y="5675057"/>
            <a:ext cx="2294699" cy="785400"/>
          </a:xfrm>
          <a:prstGeom prst="rect">
            <a:avLst/>
          </a:prstGeom>
          <a:solidFill>
            <a:srgbClr val="FFFFFF"/>
          </a:solidFill>
          <a:ln>
            <a:noFill/>
          </a:ln>
        </p:spPr>
        <p:txBody>
          <a:bodyPr anchorCtr="0" anchor="t" bIns="91425" lIns="91425" rIns="91425" tIns="91425">
            <a:noAutofit/>
          </a:bodyPr>
          <a:lstStyle/>
          <a:p>
            <a:pPr lvl="0">
              <a:spcBef>
                <a:spcPts val="0"/>
              </a:spcBef>
              <a:buNone/>
            </a:pPr>
            <a:r>
              <a:rPr lang="en" sz="1800"/>
              <a:t>The Cook follows the instructions from the Order.</a:t>
            </a:r>
          </a:p>
        </p:txBody>
      </p:sp>
      <p:sp>
        <p:nvSpPr>
          <p:cNvPr id="446" name="Shape 4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Strategy pattern encapsulates behaviors as classes and assigns them to the appropriate owner.</a:t>
            </a:r>
          </a:p>
          <a:p>
            <a:pPr indent="-228600" lvl="0" marL="457200" marR="0" rtl="0" algn="l">
              <a:lnSpc>
                <a:spcPct val="100000"/>
              </a:lnSpc>
              <a:spcBef>
                <a:spcPts val="600"/>
              </a:spcBef>
              <a:spcAft>
                <a:spcPts val="0"/>
              </a:spcAft>
              <a:buClr>
                <a:schemeClr val="dk1"/>
              </a:buClr>
              <a:buFont typeface="Arial"/>
            </a:pPr>
            <a:r>
              <a:rPr lang="en"/>
              <a:t>Visitor pattern enables changes to operations performed over data without modifications to the data classes.</a:t>
            </a:r>
          </a:p>
          <a:p>
            <a:pPr indent="-228600" lvl="0" marL="457200" marR="0" rtl="0" algn="l">
              <a:lnSpc>
                <a:spcPct val="100000"/>
              </a:lnSpc>
              <a:spcBef>
                <a:spcPts val="600"/>
              </a:spcBef>
              <a:spcAft>
                <a:spcPts val="0"/>
              </a:spcAft>
              <a:buClr>
                <a:schemeClr val="dk1"/>
              </a:buClr>
              <a:buFont typeface="Arial"/>
            </a:pPr>
            <a:r>
              <a:rPr lang="en"/>
              <a:t>Factory pattern encapsulates object creation so that the system doesn’t need to know what type of object was created.</a:t>
            </a:r>
          </a:p>
          <a:p>
            <a:pPr indent="-228600" lvl="0" marL="457200" marR="0" rtl="0" algn="l">
              <a:lnSpc>
                <a:spcPct val="100000"/>
              </a:lnSpc>
              <a:spcBef>
                <a:spcPts val="600"/>
              </a:spcBef>
              <a:spcAft>
                <a:spcPts val="0"/>
              </a:spcAft>
            </a:pPr>
            <a:r>
              <a:rPr lang="en"/>
              <a:t>Today - more design patterns.</a:t>
            </a:r>
          </a:p>
        </p:txBody>
      </p:sp>
      <p:sp>
        <p:nvSpPr>
          <p:cNvPr id="59" name="Shape 5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Ordering Food</a:t>
            </a:r>
          </a:p>
        </p:txBody>
      </p:sp>
      <p:sp>
        <p:nvSpPr>
          <p:cNvPr id="452" name="Shape 4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Font typeface="Arial"/>
            </a:pPr>
            <a:r>
              <a:rPr lang="en">
                <a:solidFill>
                  <a:srgbClr val="000000"/>
                </a:solidFill>
              </a:rPr>
              <a:t>An Order Slip encapsulates a request to prepare a meal.</a:t>
            </a:r>
          </a:p>
          <a:p>
            <a:pPr indent="-228600" lvl="1" marL="914400" marR="0" rtl="0" algn="l">
              <a:lnSpc>
                <a:spcPct val="100000"/>
              </a:lnSpc>
              <a:spcBef>
                <a:spcPts val="600"/>
              </a:spcBef>
              <a:spcAft>
                <a:spcPts val="0"/>
              </a:spcAft>
              <a:buClr>
                <a:srgbClr val="000000"/>
              </a:buClr>
            </a:pPr>
            <a:r>
              <a:rPr lang="en">
                <a:solidFill>
                  <a:srgbClr val="000000"/>
                </a:solidFill>
              </a:rPr>
              <a:t>Object that acts as a request to prepare a meal.</a:t>
            </a:r>
          </a:p>
          <a:p>
            <a:pPr indent="-228600" lvl="2" marL="1371600" marR="0" rtl="0" algn="l">
              <a:lnSpc>
                <a:spcPct val="100000"/>
              </a:lnSpc>
              <a:spcBef>
                <a:spcPts val="600"/>
              </a:spcBef>
              <a:spcAft>
                <a:spcPts val="0"/>
              </a:spcAft>
              <a:buClr>
                <a:srgbClr val="000000"/>
              </a:buClr>
            </a:pPr>
            <a:r>
              <a:rPr lang="en">
                <a:solidFill>
                  <a:srgbClr val="000000"/>
                </a:solidFill>
              </a:rPr>
              <a:t>Can be passed around like any object.</a:t>
            </a:r>
          </a:p>
          <a:p>
            <a:pPr indent="-228600" lvl="2" marL="1371600" marR="0" rtl="0" algn="l">
              <a:lnSpc>
                <a:spcPct val="100000"/>
              </a:lnSpc>
              <a:spcBef>
                <a:spcPts val="600"/>
              </a:spcBef>
              <a:spcAft>
                <a:spcPts val="0"/>
              </a:spcAft>
              <a:buClr>
                <a:srgbClr val="000000"/>
              </a:buClr>
            </a:pPr>
            <a:r>
              <a:rPr lang="en">
                <a:solidFill>
                  <a:srgbClr val="000000"/>
                </a:solidFill>
              </a:rPr>
              <a:t>References the object needed to prepare the meal.</a:t>
            </a:r>
          </a:p>
          <a:p>
            <a:pPr indent="-228600" lvl="1" marL="914400" marR="0" rtl="0" algn="l">
              <a:lnSpc>
                <a:spcPct val="100000"/>
              </a:lnSpc>
              <a:spcBef>
                <a:spcPts val="600"/>
              </a:spcBef>
              <a:spcAft>
                <a:spcPts val="0"/>
              </a:spcAft>
              <a:buClr>
                <a:srgbClr val="000000"/>
              </a:buClr>
            </a:pPr>
            <a:r>
              <a:rPr lang="en">
                <a:solidFill>
                  <a:srgbClr val="000000"/>
                </a:solidFill>
              </a:rPr>
              <a:t>Encapsulated such that Waitress doesn’t need to know what is in the meal or who prepares it. </a:t>
            </a:r>
          </a:p>
          <a:p>
            <a:pPr indent="-228600" lvl="0" marL="457200" marR="0" rtl="0" algn="l">
              <a:lnSpc>
                <a:spcPct val="100000"/>
              </a:lnSpc>
              <a:spcBef>
                <a:spcPts val="600"/>
              </a:spcBef>
              <a:spcAft>
                <a:spcPts val="0"/>
              </a:spcAft>
              <a:buClr>
                <a:srgbClr val="000000"/>
              </a:buClr>
            </a:pPr>
            <a:r>
              <a:rPr lang="en">
                <a:solidFill>
                  <a:srgbClr val="000000"/>
                </a:solidFill>
              </a:rPr>
              <a:t>The Cook has the knowledge required to prepare the meal. </a:t>
            </a:r>
          </a:p>
          <a:p>
            <a:pPr indent="-228600" lvl="1" marL="914400" marR="0" rtl="0" algn="l">
              <a:lnSpc>
                <a:spcPct val="100000"/>
              </a:lnSpc>
              <a:spcBef>
                <a:spcPts val="600"/>
              </a:spcBef>
              <a:spcAft>
                <a:spcPts val="0"/>
              </a:spcAft>
              <a:buClr>
                <a:srgbClr val="000000"/>
              </a:buClr>
            </a:pPr>
            <a:r>
              <a:rPr lang="en">
                <a:solidFill>
                  <a:srgbClr val="000000"/>
                </a:solidFill>
              </a:rPr>
              <a:t>Waitress and Cook are completely decoupled. </a:t>
            </a:r>
          </a:p>
        </p:txBody>
      </p:sp>
      <p:sp>
        <p:nvSpPr>
          <p:cNvPr id="453" name="Shape 4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Command Pattern</a:t>
            </a:r>
          </a:p>
        </p:txBody>
      </p:sp>
      <p:sp>
        <p:nvSpPr>
          <p:cNvPr id="459" name="Shape 4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
        <p:nvSpPr>
          <p:cNvPr id="460" name="Shape 460"/>
          <p:cNvSpPr/>
          <p:nvPr/>
        </p:nvSpPr>
        <p:spPr>
          <a:xfrm>
            <a:off x="3768050" y="2116925"/>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Command</a:t>
            </a:r>
          </a:p>
        </p:txBody>
      </p:sp>
      <p:sp>
        <p:nvSpPr>
          <p:cNvPr id="461" name="Shape 461"/>
          <p:cNvSpPr/>
          <p:nvPr/>
        </p:nvSpPr>
        <p:spPr>
          <a:xfrm>
            <a:off x="655675" y="2285975"/>
            <a:ext cx="1503900"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p:txBody>
      </p:sp>
      <p:cxnSp>
        <p:nvCxnSpPr>
          <p:cNvPr id="462" name="Shape 462"/>
          <p:cNvCxnSpPr>
            <a:stCxn id="461" idx="6"/>
            <a:endCxn id="460" idx="2"/>
          </p:cNvCxnSpPr>
          <p:nvPr/>
        </p:nvCxnSpPr>
        <p:spPr>
          <a:xfrm flipH="1" rot="10800000">
            <a:off x="2159575" y="2787725"/>
            <a:ext cx="1608600" cy="168900"/>
          </a:xfrm>
          <a:prstGeom prst="straightConnector1">
            <a:avLst/>
          </a:prstGeom>
          <a:noFill/>
          <a:ln cap="flat" cmpd="sng" w="19050">
            <a:solidFill>
              <a:schemeClr val="dk2"/>
            </a:solidFill>
            <a:prstDash val="solid"/>
            <a:round/>
            <a:headEnd len="lg" w="lg" type="none"/>
            <a:tailEnd len="lg" w="lg" type="triangle"/>
          </a:ln>
        </p:spPr>
      </p:cxnSp>
      <p:sp>
        <p:nvSpPr>
          <p:cNvPr id="463" name="Shape 463"/>
          <p:cNvSpPr txBox="1"/>
          <p:nvPr/>
        </p:nvSpPr>
        <p:spPr>
          <a:xfrm>
            <a:off x="1961100" y="2017750"/>
            <a:ext cx="1712700" cy="559799"/>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464" name="Shape 464"/>
          <p:cNvSpPr txBox="1"/>
          <p:nvPr/>
        </p:nvSpPr>
        <p:spPr>
          <a:xfrm>
            <a:off x="2065675" y="2161900"/>
            <a:ext cx="1597799" cy="271499"/>
          </a:xfrm>
          <a:prstGeom prst="rect">
            <a:avLst/>
          </a:prstGeom>
          <a:noFill/>
          <a:ln>
            <a:noFill/>
          </a:ln>
        </p:spPr>
        <p:txBody>
          <a:bodyPr anchorCtr="0" anchor="t" bIns="91425" lIns="91425" rIns="91425" tIns="91425">
            <a:noAutofit/>
          </a:bodyPr>
          <a:lstStyle/>
          <a:p>
            <a:pPr lvl="0">
              <a:spcBef>
                <a:spcPts val="0"/>
              </a:spcBef>
              <a:buNone/>
            </a:pPr>
            <a:r>
              <a:rPr lang="en"/>
              <a:t>createCommandObject()</a:t>
            </a:r>
          </a:p>
        </p:txBody>
      </p:sp>
      <p:sp>
        <p:nvSpPr>
          <p:cNvPr id="465" name="Shape 465"/>
          <p:cNvSpPr/>
          <p:nvPr/>
        </p:nvSpPr>
        <p:spPr>
          <a:xfrm>
            <a:off x="5383575" y="1892525"/>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Command object consists of a set of actions on a receiver. It provides a method called execute().</a:t>
            </a:r>
          </a:p>
        </p:txBody>
      </p:sp>
      <p:sp>
        <p:nvSpPr>
          <p:cNvPr id="466" name="Shape 466"/>
          <p:cNvSpPr/>
          <p:nvPr/>
        </p:nvSpPr>
        <p:spPr>
          <a:xfrm>
            <a:off x="2159575" y="3575625"/>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Invoker</a:t>
            </a:r>
          </a:p>
        </p:txBody>
      </p:sp>
      <p:sp>
        <p:nvSpPr>
          <p:cNvPr id="467" name="Shape 467"/>
          <p:cNvSpPr txBox="1"/>
          <p:nvPr/>
        </p:nvSpPr>
        <p:spPr>
          <a:xfrm>
            <a:off x="457200" y="4079775"/>
            <a:ext cx="1806900" cy="629700"/>
          </a:xfrm>
          <a:prstGeom prst="rect">
            <a:avLst/>
          </a:prstGeom>
          <a:noFill/>
          <a:ln>
            <a:noFill/>
          </a:ln>
        </p:spPr>
        <p:txBody>
          <a:bodyPr anchorCtr="0" anchor="t" bIns="91425" lIns="91425" rIns="91425" tIns="91425">
            <a:noAutofit/>
          </a:bodyPr>
          <a:lstStyle/>
          <a:p>
            <a:pPr lvl="0">
              <a:spcBef>
                <a:spcPts val="0"/>
              </a:spcBef>
              <a:buNone/>
            </a:pPr>
            <a:r>
              <a:rPr lang="en"/>
              <a:t>setCommand()</a:t>
            </a:r>
          </a:p>
        </p:txBody>
      </p:sp>
      <p:sp>
        <p:nvSpPr>
          <p:cNvPr id="468" name="Shape 468"/>
          <p:cNvSpPr/>
          <p:nvPr/>
        </p:nvSpPr>
        <p:spPr>
          <a:xfrm>
            <a:off x="5383575" y="3440250"/>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Client calls setCommand() to attach a Command object to the Invoker.</a:t>
            </a:r>
          </a:p>
        </p:txBody>
      </p:sp>
      <p:cxnSp>
        <p:nvCxnSpPr>
          <p:cNvPr id="469" name="Shape 469"/>
          <p:cNvCxnSpPr>
            <a:stCxn id="461" idx="4"/>
            <a:endCxn id="466" idx="2"/>
          </p:cNvCxnSpPr>
          <p:nvPr/>
        </p:nvCxnSpPr>
        <p:spPr>
          <a:xfrm>
            <a:off x="1407625" y="3627275"/>
            <a:ext cx="752100" cy="618900"/>
          </a:xfrm>
          <a:prstGeom prst="straightConnector1">
            <a:avLst/>
          </a:prstGeom>
          <a:noFill/>
          <a:ln cap="flat" cmpd="sng" w="19050">
            <a:solidFill>
              <a:schemeClr val="dk2"/>
            </a:solidFill>
            <a:prstDash val="solid"/>
            <a:round/>
            <a:headEnd len="lg" w="lg" type="none"/>
            <a:tailEnd len="lg" w="lg" type="triangle"/>
          </a:ln>
        </p:spPr>
      </p:cxnSp>
      <p:sp>
        <p:nvSpPr>
          <p:cNvPr id="470" name="Shape 470"/>
          <p:cNvSpPr txBox="1"/>
          <p:nvPr/>
        </p:nvSpPr>
        <p:spPr>
          <a:xfrm>
            <a:off x="624850" y="4068700"/>
            <a:ext cx="1387800" cy="373200"/>
          </a:xfrm>
          <a:prstGeom prst="rect">
            <a:avLst/>
          </a:prstGeom>
          <a:noFill/>
          <a:ln>
            <a:noFill/>
          </a:ln>
        </p:spPr>
        <p:txBody>
          <a:bodyPr anchorCtr="0" anchor="t" bIns="91425" lIns="91425" rIns="91425" tIns="91425">
            <a:noAutofit/>
          </a:bodyPr>
          <a:lstStyle/>
          <a:p>
            <a:pPr lvl="0">
              <a:spcBef>
                <a:spcPts val="0"/>
              </a:spcBef>
              <a:buNone/>
            </a:pPr>
            <a:r>
              <a:rPr lang="en"/>
              <a:t>invoke()</a:t>
            </a:r>
          </a:p>
        </p:txBody>
      </p:sp>
      <p:cxnSp>
        <p:nvCxnSpPr>
          <p:cNvPr id="471" name="Shape 471"/>
          <p:cNvCxnSpPr>
            <a:stCxn id="466" idx="6"/>
            <a:endCxn id="460" idx="3"/>
          </p:cNvCxnSpPr>
          <p:nvPr/>
        </p:nvCxnSpPr>
        <p:spPr>
          <a:xfrm flipH="1" rot="10800000">
            <a:off x="3663474" y="3261675"/>
            <a:ext cx="324900" cy="984600"/>
          </a:xfrm>
          <a:prstGeom prst="straightConnector1">
            <a:avLst/>
          </a:prstGeom>
          <a:noFill/>
          <a:ln cap="flat" cmpd="sng" w="19050">
            <a:solidFill>
              <a:schemeClr val="dk2"/>
            </a:solidFill>
            <a:prstDash val="solid"/>
            <a:round/>
            <a:headEnd len="lg" w="lg" type="none"/>
            <a:tailEnd len="lg" w="lg" type="triangle"/>
          </a:ln>
        </p:spPr>
      </p:cxnSp>
      <p:sp>
        <p:nvSpPr>
          <p:cNvPr id="472" name="Shape 472"/>
          <p:cNvSpPr txBox="1"/>
          <p:nvPr/>
        </p:nvSpPr>
        <p:spPr>
          <a:xfrm>
            <a:off x="4058825" y="3627275"/>
            <a:ext cx="1254299" cy="373199"/>
          </a:xfrm>
          <a:prstGeom prst="rect">
            <a:avLst/>
          </a:prstGeom>
          <a:noFill/>
          <a:ln>
            <a:noFill/>
          </a:ln>
        </p:spPr>
        <p:txBody>
          <a:bodyPr anchorCtr="0" anchor="t" bIns="91425" lIns="91425" rIns="91425" tIns="91425">
            <a:noAutofit/>
          </a:bodyPr>
          <a:lstStyle/>
          <a:p>
            <a:pPr lvl="0">
              <a:spcBef>
                <a:spcPts val="0"/>
              </a:spcBef>
              <a:buNone/>
            </a:pPr>
            <a:r>
              <a:rPr lang="en"/>
              <a:t>execute()</a:t>
            </a:r>
          </a:p>
        </p:txBody>
      </p:sp>
      <p:sp>
        <p:nvSpPr>
          <p:cNvPr id="473" name="Shape 473"/>
          <p:cNvSpPr/>
          <p:nvPr/>
        </p:nvSpPr>
        <p:spPr>
          <a:xfrm>
            <a:off x="5383575" y="2751175"/>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Later, the Client asks the Invoker to perform the action. The Invoker executes the Command.</a:t>
            </a:r>
          </a:p>
        </p:txBody>
      </p:sp>
      <p:sp>
        <p:nvSpPr>
          <p:cNvPr id="474" name="Shape 474"/>
          <p:cNvSpPr/>
          <p:nvPr/>
        </p:nvSpPr>
        <p:spPr>
          <a:xfrm>
            <a:off x="3454975" y="4777700"/>
            <a:ext cx="1503899"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Receiver</a:t>
            </a:r>
          </a:p>
        </p:txBody>
      </p:sp>
      <p:cxnSp>
        <p:nvCxnSpPr>
          <p:cNvPr id="475" name="Shape 475"/>
          <p:cNvCxnSpPr>
            <a:endCxn id="474" idx="0"/>
          </p:cNvCxnSpPr>
          <p:nvPr/>
        </p:nvCxnSpPr>
        <p:spPr>
          <a:xfrm flipH="1">
            <a:off x="4206924" y="3458300"/>
            <a:ext cx="313200" cy="1319400"/>
          </a:xfrm>
          <a:prstGeom prst="straightConnector1">
            <a:avLst/>
          </a:prstGeom>
          <a:noFill/>
          <a:ln cap="flat" cmpd="sng" w="19050">
            <a:solidFill>
              <a:schemeClr val="dk2"/>
            </a:solidFill>
            <a:prstDash val="solid"/>
            <a:round/>
            <a:headEnd len="lg" w="lg" type="none"/>
            <a:tailEnd len="lg" w="lg" type="triangle"/>
          </a:ln>
        </p:spPr>
      </p:cxnSp>
      <p:sp>
        <p:nvSpPr>
          <p:cNvPr id="476" name="Shape 476"/>
          <p:cNvSpPr txBox="1"/>
          <p:nvPr/>
        </p:nvSpPr>
        <p:spPr>
          <a:xfrm>
            <a:off x="4397050" y="4109187"/>
            <a:ext cx="1026299" cy="559799"/>
          </a:xfrm>
          <a:prstGeom prst="rect">
            <a:avLst/>
          </a:prstGeom>
          <a:noFill/>
          <a:ln>
            <a:noFill/>
          </a:ln>
        </p:spPr>
        <p:txBody>
          <a:bodyPr anchorCtr="0" anchor="t" bIns="91425" lIns="91425" rIns="91425" tIns="91425">
            <a:noAutofit/>
          </a:bodyPr>
          <a:lstStyle/>
          <a:p>
            <a:pPr lvl="0" rtl="0">
              <a:spcBef>
                <a:spcPts val="0"/>
              </a:spcBef>
              <a:buNone/>
            </a:pPr>
            <a:r>
              <a:rPr lang="en"/>
              <a:t>action1()</a:t>
            </a:r>
          </a:p>
          <a:p>
            <a:pPr lvl="0" rtl="0">
              <a:spcBef>
                <a:spcPts val="0"/>
              </a:spcBef>
              <a:buNone/>
            </a:pPr>
            <a:r>
              <a:rPr lang="en"/>
              <a:t>action2()</a:t>
            </a:r>
          </a:p>
          <a:p>
            <a:pPr lvl="0">
              <a:spcBef>
                <a:spcPts val="0"/>
              </a:spcBef>
              <a:buNone/>
            </a:pPr>
            <a:r>
              <a:rPr lang="en"/>
              <a:t>...</a:t>
            </a:r>
          </a:p>
        </p:txBody>
      </p:sp>
      <p:sp>
        <p:nvSpPr>
          <p:cNvPr id="477" name="Shape 477"/>
          <p:cNvSpPr/>
          <p:nvPr/>
        </p:nvSpPr>
        <p:spPr>
          <a:xfrm>
            <a:off x="5383575" y="3046250"/>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The Command steps through the list of actions and has the Receiver perform them.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5"/>
                                        </p:tgtEl>
                                      </p:cBhvr>
                                    </p:animEffect>
                                    <p:set>
                                      <p:cBhvr>
                                        <p:cTn dur="1" fill="hold">
                                          <p:stCondLst>
                                            <p:cond delay="0"/>
                                          </p:stCondLst>
                                        </p:cTn>
                                        <p:tgtEl>
                                          <p:spTgt spid="4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par>
                                <p:cTn fill="hold" nodeType="with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3"/>
                                        </p:tgtEl>
                                      </p:cBhvr>
                                    </p:animEffect>
                                    <p:set>
                                      <p:cBhvr>
                                        <p:cTn dur="1" fill="hold">
                                          <p:stCondLst>
                                            <p:cond delay="0"/>
                                          </p:stCondLst>
                                        </p:cTn>
                                        <p:tgtEl>
                                          <p:spTgt spid="4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8"/>
                                        </p:tgtEl>
                                      </p:cBhvr>
                                    </p:animEffect>
                                    <p:set>
                                      <p:cBhvr>
                                        <p:cTn dur="1" fill="hold">
                                          <p:stCondLst>
                                            <p:cond delay="0"/>
                                          </p:stCondLst>
                                        </p:cTn>
                                        <p:tgtEl>
                                          <p:spTgt spid="4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7"/>
                                        </p:tgtEl>
                                      </p:cBhvr>
                                    </p:animEffect>
                                    <p:set>
                                      <p:cBhvr>
                                        <p:cTn dur="1" fill="hold">
                                          <p:stCondLst>
                                            <p:cond delay="0"/>
                                          </p:stCondLst>
                                        </p:cTn>
                                        <p:tgtEl>
                                          <p:spTgt spid="4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3"/>
                                        </p:tgtEl>
                                      </p:cBhvr>
                                    </p:animEffect>
                                    <p:set>
                                      <p:cBhvr>
                                        <p:cTn dur="1" fill="hold">
                                          <p:stCondLst>
                                            <p:cond delay="0"/>
                                          </p:stCondLst>
                                        </p:cTn>
                                        <p:tgtEl>
                                          <p:spTgt spid="4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0"/>
                                        </p:tgtEl>
                                      </p:cBhvr>
                                    </p:animEffect>
                                    <p:set>
                                      <p:cBhvr>
                                        <p:cTn dur="1" fill="hold">
                                          <p:stCondLst>
                                            <p:cond delay="0"/>
                                          </p:stCondLst>
                                        </p:cTn>
                                        <p:tgtEl>
                                          <p:spTgt spid="4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9"/>
                                        </p:tgtEl>
                                      </p:cBhvr>
                                    </p:animEffect>
                                    <p:set>
                                      <p:cBhvr>
                                        <p:cTn dur="1" fill="hold">
                                          <p:stCondLst>
                                            <p:cond delay="0"/>
                                          </p:stCondLst>
                                        </p:cTn>
                                        <p:tgtEl>
                                          <p:spTgt spid="4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1"/>
                                        </p:tgtEl>
                                      </p:cBhvr>
                                    </p:animEffect>
                                    <p:set>
                                      <p:cBhvr>
                                        <p:cTn dur="1" fill="hold">
                                          <p:stCondLst>
                                            <p:cond delay="0"/>
                                          </p:stCondLst>
                                        </p:cTn>
                                        <p:tgtEl>
                                          <p:spTgt spid="4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2"/>
                                        </p:tgtEl>
                                      </p:cBhvr>
                                    </p:animEffect>
                                    <p:set>
                                      <p:cBhvr>
                                        <p:cTn dur="1" fill="hold">
                                          <p:stCondLst>
                                            <p:cond delay="0"/>
                                          </p:stCondLst>
                                        </p:cTn>
                                        <p:tgtEl>
                                          <p:spTgt spid="4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Command Pattern Defined</a:t>
            </a:r>
          </a:p>
        </p:txBody>
      </p:sp>
      <p:sp>
        <p:nvSpPr>
          <p:cNvPr id="483" name="Shape 4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The Command Pattern encapsulates a request as an object, allowing control over </a:t>
            </a:r>
            <a:r>
              <a:rPr i="1" lang="en">
                <a:solidFill>
                  <a:srgbClr val="000000"/>
                </a:solidFill>
              </a:rPr>
              <a:t>how requests are performed</a:t>
            </a:r>
            <a:r>
              <a:rPr lang="en">
                <a:solidFill>
                  <a:srgbClr val="000000"/>
                </a:solidFill>
              </a:rPr>
              <a:t>.</a:t>
            </a:r>
          </a:p>
          <a:p>
            <a:pPr indent="-228600" lvl="1" marL="914400" marR="0" rtl="0" algn="l">
              <a:lnSpc>
                <a:spcPct val="100000"/>
              </a:lnSpc>
              <a:spcBef>
                <a:spcPts val="600"/>
              </a:spcBef>
              <a:spcAft>
                <a:spcPts val="0"/>
              </a:spcAft>
              <a:buClr>
                <a:srgbClr val="000000"/>
              </a:buClr>
            </a:pPr>
            <a:r>
              <a:rPr lang="en">
                <a:solidFill>
                  <a:srgbClr val="000000"/>
                </a:solidFill>
              </a:rPr>
              <a:t>Command objects encapsulate requests by binding a set of actions on a specific Receiver. </a:t>
            </a:r>
          </a:p>
          <a:p>
            <a:pPr indent="-228600" lvl="1" marL="914400" marR="0" rtl="0" algn="l">
              <a:lnSpc>
                <a:spcPct val="100000"/>
              </a:lnSpc>
              <a:spcBef>
                <a:spcPts val="600"/>
              </a:spcBef>
              <a:spcAft>
                <a:spcPts val="0"/>
              </a:spcAft>
              <a:buClr>
                <a:srgbClr val="000000"/>
              </a:buClr>
            </a:pPr>
            <a:r>
              <a:rPr lang="en">
                <a:solidFill>
                  <a:srgbClr val="000000"/>
                </a:solidFill>
              </a:rPr>
              <a:t>Objects being parameterized don’t care what commands they have as long as they offer the same interface.</a:t>
            </a:r>
          </a:p>
          <a:p>
            <a:pPr indent="-228600" lvl="1" marL="914400" marR="0" rtl="0" algn="l">
              <a:lnSpc>
                <a:spcPct val="100000"/>
              </a:lnSpc>
              <a:spcBef>
                <a:spcPts val="600"/>
              </a:spcBef>
              <a:spcAft>
                <a:spcPts val="0"/>
              </a:spcAft>
              <a:buClr>
                <a:srgbClr val="000000"/>
              </a:buClr>
            </a:pPr>
            <a:r>
              <a:rPr lang="en">
                <a:solidFill>
                  <a:srgbClr val="000000"/>
                </a:solidFill>
              </a:rPr>
              <a:t>This encapsulation can add functionality that the Receiver does not natively support. </a:t>
            </a:r>
          </a:p>
        </p:txBody>
      </p:sp>
      <p:sp>
        <p:nvSpPr>
          <p:cNvPr id="484" name="Shape 4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x="0" y="0"/>
          <a:ext cx="0" cy="0"/>
          <a:chOff x="0" y="0"/>
          <a:chExt cx="0" cy="0"/>
        </a:xfrm>
      </p:grpSpPr>
      <p:sp>
        <p:nvSpPr>
          <p:cNvPr id="489" name="Shape 489"/>
          <p:cNvSpPr/>
          <p:nvPr/>
        </p:nvSpPr>
        <p:spPr>
          <a:xfrm>
            <a:off x="1121100" y="2834450"/>
            <a:ext cx="6461450" cy="3020775"/>
          </a:xfrm>
          <a:custGeom>
            <a:pathLst>
              <a:path extrusionOk="0" h="120831" w="258458">
                <a:moveTo>
                  <a:pt x="258458" y="103103"/>
                </a:moveTo>
                <a:lnTo>
                  <a:pt x="58783" y="120831"/>
                </a:lnTo>
                <a:lnTo>
                  <a:pt x="0" y="0"/>
                </a:lnTo>
              </a:path>
            </a:pathLst>
          </a:custGeom>
          <a:noFill/>
          <a:ln cap="flat" cmpd="sng" w="28575">
            <a:solidFill>
              <a:schemeClr val="dk2"/>
            </a:solidFill>
            <a:prstDash val="solid"/>
            <a:round/>
            <a:headEnd len="lg" w="lg" type="none"/>
            <a:tailEnd len="lg" w="lg" type="none"/>
          </a:ln>
        </p:spPr>
      </p:sp>
      <p:sp>
        <p:nvSpPr>
          <p:cNvPr id="490" name="Shape 4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Command Pattern</a:t>
            </a:r>
          </a:p>
        </p:txBody>
      </p:sp>
      <p:sp>
        <p:nvSpPr>
          <p:cNvPr id="491" name="Shape 4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
        <p:nvSpPr>
          <p:cNvPr id="492" name="Shape 492"/>
          <p:cNvSpPr/>
          <p:nvPr/>
        </p:nvSpPr>
        <p:spPr>
          <a:xfrm>
            <a:off x="631737" y="2093950"/>
            <a:ext cx="1508400" cy="72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a:p>
        </p:txBody>
      </p:sp>
      <p:cxnSp>
        <p:nvCxnSpPr>
          <p:cNvPr id="493" name="Shape 493"/>
          <p:cNvCxnSpPr/>
          <p:nvPr/>
        </p:nvCxnSpPr>
        <p:spPr>
          <a:xfrm>
            <a:off x="631750" y="2390117"/>
            <a:ext cx="1508400" cy="0"/>
          </a:xfrm>
          <a:prstGeom prst="straightConnector1">
            <a:avLst/>
          </a:prstGeom>
          <a:noFill/>
          <a:ln cap="flat" cmpd="sng" w="19050">
            <a:solidFill>
              <a:schemeClr val="dk2"/>
            </a:solidFill>
            <a:prstDash val="solid"/>
            <a:round/>
            <a:headEnd len="lg" w="lg" type="none"/>
            <a:tailEnd len="lg" w="lg" type="none"/>
          </a:ln>
        </p:spPr>
      </p:cxnSp>
      <p:sp>
        <p:nvSpPr>
          <p:cNvPr id="494" name="Shape 494"/>
          <p:cNvSpPr/>
          <p:nvPr/>
        </p:nvSpPr>
        <p:spPr>
          <a:xfrm>
            <a:off x="6532853" y="1778050"/>
            <a:ext cx="1979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a:t>&lt;&lt;interface&gt;&gt; Command</a:t>
            </a:r>
          </a:p>
          <a:p>
            <a:pPr lvl="0" rtl="0">
              <a:spcBef>
                <a:spcPts val="0"/>
              </a:spcBef>
              <a:buNone/>
            </a:pPr>
            <a:r>
              <a:t/>
            </a:r>
            <a:endParaRPr/>
          </a:p>
          <a:p>
            <a:pPr lvl="0" rtl="0">
              <a:spcBef>
                <a:spcPts val="0"/>
              </a:spcBef>
              <a:buClr>
                <a:schemeClr val="dk1"/>
              </a:buClr>
              <a:buFont typeface="Arial"/>
              <a:buNone/>
            </a:pPr>
            <a:r>
              <a:rPr i="1" lang="en">
                <a:solidFill>
                  <a:schemeClr val="dk1"/>
                </a:solidFill>
              </a:rPr>
              <a:t>execute()</a:t>
            </a:r>
          </a:p>
          <a:p>
            <a:pPr lvl="0" rtl="0">
              <a:spcBef>
                <a:spcPts val="0"/>
              </a:spcBef>
              <a:buClr>
                <a:schemeClr val="dk1"/>
              </a:buClr>
              <a:buFont typeface="Arial"/>
              <a:buNone/>
            </a:pPr>
            <a:r>
              <a:rPr i="1" lang="en">
                <a:solidFill>
                  <a:schemeClr val="dk1"/>
                </a:solidFill>
              </a:rPr>
              <a:t>// Optional, undo()</a:t>
            </a:r>
          </a:p>
        </p:txBody>
      </p:sp>
      <p:cxnSp>
        <p:nvCxnSpPr>
          <p:cNvPr id="495" name="Shape 495"/>
          <p:cNvCxnSpPr/>
          <p:nvPr/>
        </p:nvCxnSpPr>
        <p:spPr>
          <a:xfrm>
            <a:off x="6532837" y="2389638"/>
            <a:ext cx="1979400" cy="0"/>
          </a:xfrm>
          <a:prstGeom prst="straightConnector1">
            <a:avLst/>
          </a:prstGeom>
          <a:noFill/>
          <a:ln cap="flat" cmpd="sng" w="19050">
            <a:solidFill>
              <a:schemeClr val="dk2"/>
            </a:solidFill>
            <a:prstDash val="solid"/>
            <a:round/>
            <a:headEnd len="lg" w="lg" type="none"/>
            <a:tailEnd len="lg" w="lg" type="none"/>
          </a:ln>
        </p:spPr>
      </p:cxnSp>
      <p:sp>
        <p:nvSpPr>
          <p:cNvPr id="496" name="Shape 496"/>
          <p:cNvSpPr/>
          <p:nvPr/>
        </p:nvSpPr>
        <p:spPr>
          <a:xfrm>
            <a:off x="3171975" y="1778050"/>
            <a:ext cx="18966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Invoker</a:t>
            </a:r>
          </a:p>
          <a:p>
            <a:pPr lvl="0" rtl="0">
              <a:spcBef>
                <a:spcPts val="0"/>
              </a:spcBef>
              <a:buNone/>
            </a:pPr>
            <a:r>
              <a:t/>
            </a:r>
            <a:endParaRPr/>
          </a:p>
          <a:p>
            <a:pPr lvl="0" rtl="0">
              <a:spcBef>
                <a:spcPts val="0"/>
              </a:spcBef>
              <a:buNone/>
            </a:pPr>
            <a:r>
              <a:rPr lang="en"/>
              <a:t>Command command</a:t>
            </a:r>
          </a:p>
          <a:p>
            <a:pPr lvl="0" rtl="0">
              <a:spcBef>
                <a:spcPts val="0"/>
              </a:spcBef>
              <a:buNone/>
            </a:pPr>
            <a:r>
              <a:t/>
            </a:r>
            <a:endParaRPr/>
          </a:p>
          <a:p>
            <a:pPr lvl="0" rtl="0">
              <a:spcBef>
                <a:spcPts val="0"/>
              </a:spcBef>
              <a:buNone/>
            </a:pPr>
            <a:r>
              <a:rPr lang="en"/>
              <a:t>setCommand()</a:t>
            </a:r>
          </a:p>
          <a:p>
            <a:pPr lvl="0" rtl="0">
              <a:spcBef>
                <a:spcPts val="0"/>
              </a:spcBef>
              <a:buNone/>
            </a:pPr>
            <a:r>
              <a:t/>
            </a:r>
            <a:endParaRPr/>
          </a:p>
        </p:txBody>
      </p:sp>
      <p:cxnSp>
        <p:nvCxnSpPr>
          <p:cNvPr id="497" name="Shape 497"/>
          <p:cNvCxnSpPr/>
          <p:nvPr/>
        </p:nvCxnSpPr>
        <p:spPr>
          <a:xfrm>
            <a:off x="3171975" y="2142392"/>
            <a:ext cx="1896600" cy="0"/>
          </a:xfrm>
          <a:prstGeom prst="straightConnector1">
            <a:avLst/>
          </a:prstGeom>
          <a:noFill/>
          <a:ln cap="flat" cmpd="sng" w="19050">
            <a:solidFill>
              <a:schemeClr val="dk2"/>
            </a:solidFill>
            <a:prstDash val="solid"/>
            <a:round/>
            <a:headEnd len="lg" w="lg" type="none"/>
            <a:tailEnd len="lg" w="lg" type="none"/>
          </a:ln>
        </p:spPr>
      </p:cxnSp>
      <p:sp>
        <p:nvSpPr>
          <p:cNvPr id="498" name="Shape 498"/>
          <p:cNvSpPr/>
          <p:nvPr/>
        </p:nvSpPr>
        <p:spPr>
          <a:xfrm>
            <a:off x="3676625" y="4096612"/>
            <a:ext cx="1508400" cy="976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Receiver</a:t>
            </a:r>
          </a:p>
          <a:p>
            <a:pPr lvl="0" rtl="0">
              <a:spcBef>
                <a:spcPts val="0"/>
              </a:spcBef>
              <a:buNone/>
            </a:pPr>
            <a:r>
              <a:t/>
            </a:r>
            <a:endParaRPr/>
          </a:p>
          <a:p>
            <a:pPr lvl="0" rtl="0">
              <a:spcBef>
                <a:spcPts val="0"/>
              </a:spcBef>
              <a:buNone/>
            </a:pPr>
            <a:r>
              <a:rPr lang="en"/>
              <a:t>action()</a:t>
            </a:r>
          </a:p>
          <a:p>
            <a:pPr lvl="0" rtl="0">
              <a:spcBef>
                <a:spcPts val="0"/>
              </a:spcBef>
              <a:buNone/>
            </a:pPr>
            <a:r>
              <a:t/>
            </a:r>
            <a:endParaRPr/>
          </a:p>
        </p:txBody>
      </p:sp>
      <p:cxnSp>
        <p:nvCxnSpPr>
          <p:cNvPr id="499" name="Shape 499"/>
          <p:cNvCxnSpPr/>
          <p:nvPr/>
        </p:nvCxnSpPr>
        <p:spPr>
          <a:xfrm>
            <a:off x="3676625" y="4460955"/>
            <a:ext cx="1508400" cy="0"/>
          </a:xfrm>
          <a:prstGeom prst="straightConnector1">
            <a:avLst/>
          </a:prstGeom>
          <a:noFill/>
          <a:ln cap="flat" cmpd="sng" w="19050">
            <a:solidFill>
              <a:schemeClr val="dk2"/>
            </a:solidFill>
            <a:prstDash val="solid"/>
            <a:round/>
            <a:headEnd len="lg" w="lg" type="none"/>
            <a:tailEnd len="lg" w="lg" type="none"/>
          </a:ln>
        </p:spPr>
      </p:cxnSp>
      <p:sp>
        <p:nvSpPr>
          <p:cNvPr id="500" name="Shape 500"/>
          <p:cNvSpPr/>
          <p:nvPr/>
        </p:nvSpPr>
        <p:spPr>
          <a:xfrm>
            <a:off x="6532850" y="3781175"/>
            <a:ext cx="1979400" cy="16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ConcreteCommand</a:t>
            </a:r>
          </a:p>
          <a:p>
            <a:pPr lvl="0" rtl="0">
              <a:spcBef>
                <a:spcPts val="0"/>
              </a:spcBef>
              <a:buNone/>
            </a:pPr>
            <a:r>
              <a:t/>
            </a:r>
            <a:endParaRPr/>
          </a:p>
          <a:p>
            <a:pPr lvl="0" rtl="0">
              <a:spcBef>
                <a:spcPts val="0"/>
              </a:spcBef>
              <a:buNone/>
            </a:pPr>
            <a:r>
              <a:rPr lang="en"/>
              <a:t>Receiver receiver</a:t>
            </a:r>
          </a:p>
          <a:p>
            <a:pPr lvl="0" rtl="0">
              <a:spcBef>
                <a:spcPts val="0"/>
              </a:spcBef>
              <a:buNone/>
            </a:pPr>
            <a:r>
              <a:t/>
            </a:r>
            <a:endParaRPr/>
          </a:p>
          <a:p>
            <a:pPr lvl="0" rtl="0">
              <a:spcBef>
                <a:spcPts val="0"/>
              </a:spcBef>
              <a:buNone/>
            </a:pPr>
            <a:r>
              <a:rPr lang="en"/>
              <a:t>execute()</a:t>
            </a:r>
          </a:p>
          <a:p>
            <a:pPr lvl="0" rtl="0">
              <a:spcBef>
                <a:spcPts val="0"/>
              </a:spcBef>
              <a:buNone/>
            </a:pPr>
            <a:r>
              <a:rPr i="1" lang="en"/>
              <a:t>// Optional, undo()</a:t>
            </a:r>
          </a:p>
          <a:p>
            <a:pPr lvl="0" rtl="0">
              <a:spcBef>
                <a:spcPts val="0"/>
              </a:spcBef>
              <a:buNone/>
            </a:pPr>
            <a:r>
              <a:t/>
            </a:r>
            <a:endParaRPr/>
          </a:p>
        </p:txBody>
      </p:sp>
      <p:cxnSp>
        <p:nvCxnSpPr>
          <p:cNvPr id="501" name="Shape 501"/>
          <p:cNvCxnSpPr/>
          <p:nvPr/>
        </p:nvCxnSpPr>
        <p:spPr>
          <a:xfrm>
            <a:off x="6532850" y="4145517"/>
            <a:ext cx="1979400" cy="0"/>
          </a:xfrm>
          <a:prstGeom prst="straightConnector1">
            <a:avLst/>
          </a:prstGeom>
          <a:noFill/>
          <a:ln cap="flat" cmpd="sng" w="19050">
            <a:solidFill>
              <a:schemeClr val="dk2"/>
            </a:solidFill>
            <a:prstDash val="solid"/>
            <a:round/>
            <a:headEnd len="lg" w="lg" type="none"/>
            <a:tailEnd len="lg" w="lg" type="none"/>
          </a:ln>
        </p:spPr>
      </p:cxnSp>
      <p:cxnSp>
        <p:nvCxnSpPr>
          <p:cNvPr id="502" name="Shape 502"/>
          <p:cNvCxnSpPr>
            <a:stCxn id="500" idx="0"/>
            <a:endCxn id="494" idx="2"/>
          </p:cNvCxnSpPr>
          <p:nvPr/>
        </p:nvCxnSpPr>
        <p:spPr>
          <a:xfrm rot="10800000">
            <a:off x="7522550" y="3138575"/>
            <a:ext cx="0" cy="642600"/>
          </a:xfrm>
          <a:prstGeom prst="straightConnector1">
            <a:avLst/>
          </a:prstGeom>
          <a:noFill/>
          <a:ln cap="flat" cmpd="sng" w="28575">
            <a:solidFill>
              <a:schemeClr val="dk2"/>
            </a:solidFill>
            <a:prstDash val="dash"/>
            <a:round/>
            <a:headEnd len="lg" w="lg" type="none"/>
            <a:tailEnd len="lg" w="lg" type="triangle"/>
          </a:ln>
        </p:spPr>
      </p:cxnSp>
      <p:cxnSp>
        <p:nvCxnSpPr>
          <p:cNvPr id="503" name="Shape 503"/>
          <p:cNvCxnSpPr>
            <a:stCxn id="496" idx="3"/>
            <a:endCxn id="494" idx="1"/>
          </p:cNvCxnSpPr>
          <p:nvPr/>
        </p:nvCxnSpPr>
        <p:spPr>
          <a:xfrm>
            <a:off x="5068575" y="2458300"/>
            <a:ext cx="1464300" cy="0"/>
          </a:xfrm>
          <a:prstGeom prst="straightConnector1">
            <a:avLst/>
          </a:prstGeom>
          <a:noFill/>
          <a:ln cap="flat" cmpd="sng" w="28575">
            <a:solidFill>
              <a:schemeClr val="dk2"/>
            </a:solidFill>
            <a:prstDash val="solid"/>
            <a:round/>
            <a:headEnd len="lg" w="lg" type="diamond"/>
            <a:tailEnd len="lg" w="lg" type="none"/>
          </a:ln>
        </p:spPr>
      </p:cxnSp>
      <p:cxnSp>
        <p:nvCxnSpPr>
          <p:cNvPr id="504" name="Shape 504"/>
          <p:cNvCxnSpPr>
            <a:stCxn id="498" idx="3"/>
            <a:endCxn id="500" idx="1"/>
          </p:cNvCxnSpPr>
          <p:nvPr/>
        </p:nvCxnSpPr>
        <p:spPr>
          <a:xfrm>
            <a:off x="5185025" y="4584862"/>
            <a:ext cx="1347900" cy="0"/>
          </a:xfrm>
          <a:prstGeom prst="straightConnector1">
            <a:avLst/>
          </a:prstGeom>
          <a:noFill/>
          <a:ln cap="flat" cmpd="sng" w="28575">
            <a:solidFill>
              <a:schemeClr val="dk2"/>
            </a:solidFill>
            <a:prstDash val="solid"/>
            <a:round/>
            <a:headEnd len="lg" w="lg" type="none"/>
            <a:tailEnd len="lg" w="lg" type="diamond"/>
          </a:ln>
        </p:spPr>
      </p:cxnSp>
      <p:cxnSp>
        <p:nvCxnSpPr>
          <p:cNvPr id="505" name="Shape 505"/>
          <p:cNvCxnSpPr/>
          <p:nvPr/>
        </p:nvCxnSpPr>
        <p:spPr>
          <a:xfrm>
            <a:off x="6532850" y="4526942"/>
            <a:ext cx="1979400" cy="0"/>
          </a:xfrm>
          <a:prstGeom prst="straightConnector1">
            <a:avLst/>
          </a:prstGeom>
          <a:noFill/>
          <a:ln cap="flat" cmpd="sng" w="19050">
            <a:solidFill>
              <a:schemeClr val="dk2"/>
            </a:solidFill>
            <a:prstDash val="solid"/>
            <a:round/>
            <a:headEnd len="lg" w="lg" type="none"/>
            <a:tailEnd len="lg" w="lg" type="none"/>
          </a:ln>
        </p:spPr>
      </p:cxnSp>
      <p:cxnSp>
        <p:nvCxnSpPr>
          <p:cNvPr id="506" name="Shape 506"/>
          <p:cNvCxnSpPr/>
          <p:nvPr/>
        </p:nvCxnSpPr>
        <p:spPr>
          <a:xfrm>
            <a:off x="3171975" y="2563042"/>
            <a:ext cx="1896600" cy="0"/>
          </a:xfrm>
          <a:prstGeom prst="straightConnector1">
            <a:avLst/>
          </a:prstGeom>
          <a:noFill/>
          <a:ln cap="flat" cmpd="sng" w="19050">
            <a:solidFill>
              <a:schemeClr val="dk2"/>
            </a:solidFill>
            <a:prstDash val="solid"/>
            <a:round/>
            <a:headEnd len="lg" w="lg" type="none"/>
            <a:tailEnd len="lg" w="lg" type="none"/>
          </a:ln>
        </p:spPr>
      </p:cxnSp>
      <p:cxnSp>
        <p:nvCxnSpPr>
          <p:cNvPr id="507" name="Shape 507"/>
          <p:cNvCxnSpPr>
            <a:stCxn id="492" idx="2"/>
            <a:endCxn id="498" idx="1"/>
          </p:cNvCxnSpPr>
          <p:nvPr/>
        </p:nvCxnSpPr>
        <p:spPr>
          <a:xfrm>
            <a:off x="1385937" y="2822650"/>
            <a:ext cx="2290800" cy="1762200"/>
          </a:xfrm>
          <a:prstGeom prst="straightConnector1">
            <a:avLst/>
          </a:prstGeom>
          <a:noFill/>
          <a:ln cap="flat" cmpd="sng" w="28575">
            <a:solidFill>
              <a:schemeClr val="dk2"/>
            </a:solidFill>
            <a:prstDash val="solid"/>
            <a:round/>
            <a:headEnd len="lg" w="lg" type="none"/>
            <a:tailEnd len="lg" w="lg" type="none"/>
          </a:ln>
        </p:spPr>
      </p:cxnSp>
      <p:cxnSp>
        <p:nvCxnSpPr>
          <p:cNvPr id="508" name="Shape 508"/>
          <p:cNvCxnSpPr>
            <a:stCxn id="492" idx="3"/>
            <a:endCxn id="496" idx="1"/>
          </p:cNvCxnSpPr>
          <p:nvPr/>
        </p:nvCxnSpPr>
        <p:spPr>
          <a:xfrm>
            <a:off x="2140137" y="2458300"/>
            <a:ext cx="1031700" cy="0"/>
          </a:xfrm>
          <a:prstGeom prst="straightConnector1">
            <a:avLst/>
          </a:prstGeom>
          <a:noFill/>
          <a:ln cap="flat" cmpd="sng" w="28575">
            <a:solidFill>
              <a:schemeClr val="dk2"/>
            </a:solidFill>
            <a:prstDash val="solid"/>
            <a:round/>
            <a:headEnd len="lg" w="lg" type="none"/>
            <a:tailEnd len="lg" w="lg"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Tip - NoCommand</a:t>
            </a:r>
          </a:p>
        </p:txBody>
      </p:sp>
      <p:sp>
        <p:nvSpPr>
          <p:cNvPr id="514" name="Shape 514"/>
          <p:cNvSpPr txBox="1"/>
          <p:nvPr>
            <p:ph idx="1" type="body"/>
          </p:nvPr>
        </p:nvSpPr>
        <p:spPr>
          <a:xfrm>
            <a:off x="457200" y="1600200"/>
            <a:ext cx="42662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solidFill>
                  <a:srgbClr val="000000"/>
                </a:solidFill>
              </a:rPr>
              <a:t>What if you don’t have enough appliances to fill all seven remote slots?</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Implement a command that does nothing.</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An example of a </a:t>
            </a:r>
            <a:r>
              <a:rPr b="1" lang="en" sz="2400">
                <a:solidFill>
                  <a:srgbClr val="000000"/>
                </a:solidFill>
              </a:rPr>
              <a:t>null object</a:t>
            </a:r>
            <a:r>
              <a:rPr lang="en" sz="2400">
                <a:solidFill>
                  <a:srgbClr val="000000"/>
                </a:solidFill>
              </a:rPr>
              <a:t>.</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Useful when you don’t have anything meaningful to return, but want to avoid having to implement a check for null.</a:t>
            </a:r>
          </a:p>
        </p:txBody>
      </p:sp>
      <p:sp>
        <p:nvSpPr>
          <p:cNvPr id="515" name="Shape 5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
        <p:nvSpPr>
          <p:cNvPr id="516" name="Shape 516"/>
          <p:cNvSpPr txBox="1"/>
          <p:nvPr>
            <p:ph idx="1" type="body"/>
          </p:nvPr>
        </p:nvSpPr>
        <p:spPr>
          <a:xfrm>
            <a:off x="4805125" y="1600200"/>
            <a:ext cx="38817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void buttonPushed(int slot){</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r>
              <a:rPr b="1" lang="en" sz="1400">
                <a:solidFill>
                  <a:srgbClr val="000000"/>
                </a:solidFill>
                <a:highlight>
                  <a:srgbClr val="A4C2F4"/>
                </a:highlight>
                <a:latin typeface="Courier New"/>
                <a:ea typeface="Courier New"/>
                <a:cs typeface="Courier New"/>
                <a:sym typeface="Courier New"/>
              </a:rPr>
              <a:t>if(commands[slot] != null){</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commands[slot].execute();</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p>
          <a:p>
            <a:pPr indent="0" lvl="0" marL="0" marR="0" rtl="0" algn="l">
              <a:lnSpc>
                <a:spcPct val="100000"/>
              </a:lnSpc>
              <a:spcBef>
                <a:spcPts val="600"/>
              </a:spcBef>
              <a:spcAft>
                <a:spcPts val="0"/>
              </a:spcAft>
              <a:buNone/>
            </a:pPr>
            <a:r>
              <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class NoCommand implements Command{</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public void execute() { }</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Using State to Implement Undo</a:t>
            </a:r>
          </a:p>
        </p:txBody>
      </p:sp>
      <p:sp>
        <p:nvSpPr>
          <p:cNvPr id="522" name="Shape 522"/>
          <p:cNvSpPr txBox="1"/>
          <p:nvPr>
            <p:ph idx="1" type="body"/>
          </p:nvPr>
        </p:nvSpPr>
        <p:spPr>
          <a:xfrm>
            <a:off x="457200" y="1600200"/>
            <a:ext cx="43247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buFont typeface="Arial"/>
            </a:pPr>
            <a:r>
              <a:rPr lang="en" sz="2400">
                <a:solidFill>
                  <a:srgbClr val="000000"/>
                </a:solidFill>
              </a:rPr>
              <a:t>Undoing an operation requires keeping track of state information in the Command object.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In the CeilingFan - keep track of previous speed and revert to it.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Keep a stack of states to enable multiple undo presses.</a:t>
            </a:r>
          </a:p>
        </p:txBody>
      </p:sp>
      <p:sp>
        <p:nvSpPr>
          <p:cNvPr id="523" name="Shape 5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
        <p:nvSpPr>
          <p:cNvPr id="524" name="Shape 524"/>
          <p:cNvSpPr txBox="1"/>
          <p:nvPr>
            <p:ph idx="1" type="body"/>
          </p:nvPr>
        </p:nvSpPr>
        <p:spPr>
          <a:xfrm>
            <a:off x="4805125" y="1600200"/>
            <a:ext cx="42662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public class CeilingFanHighCommand implements Command{</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CeilingFan fan;</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int prevSpeed;</a:t>
            </a: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CeilingFanHighCommand (CeilingFan cf){ fan = cf;	}</a:t>
            </a: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void execute(){</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prevSpeed = fan.getSpeed();</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fan.high();</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public void undo(){</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if(prevSpeed == “high”)</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fan.high();</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else if ...</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x="0" y="0"/>
          <a:ext cx="0" cy="0"/>
          <a:chOff x="0" y="0"/>
          <a:chExt cx="0" cy="0"/>
        </a:xfrm>
      </p:grpSpPr>
      <p:sp>
        <p:nvSpPr>
          <p:cNvPr id="529" name="Shape 5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Queueing Requests</a:t>
            </a:r>
          </a:p>
        </p:txBody>
      </p:sp>
      <p:sp>
        <p:nvSpPr>
          <p:cNvPr id="530" name="Shape 53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Commands give us a way to package a piece of computation and pass it around as an object. </a:t>
            </a:r>
          </a:p>
          <a:p>
            <a:pPr indent="-228600" lvl="0" marL="457200" marR="0" rtl="0" algn="l">
              <a:lnSpc>
                <a:spcPct val="100000"/>
              </a:lnSpc>
              <a:spcBef>
                <a:spcPts val="600"/>
              </a:spcBef>
              <a:spcAft>
                <a:spcPts val="0"/>
              </a:spcAft>
              <a:buClr>
                <a:srgbClr val="000000"/>
              </a:buClr>
            </a:pPr>
            <a:r>
              <a:rPr lang="en">
                <a:solidFill>
                  <a:srgbClr val="000000"/>
                </a:solidFill>
              </a:rPr>
              <a:t>Computation can be invoked at any time.</a:t>
            </a:r>
          </a:p>
          <a:p>
            <a:pPr indent="-228600" lvl="0" marL="457200" marR="0" rtl="0" algn="l">
              <a:lnSpc>
                <a:spcPct val="100000"/>
              </a:lnSpc>
              <a:spcBef>
                <a:spcPts val="600"/>
              </a:spcBef>
              <a:spcAft>
                <a:spcPts val="0"/>
              </a:spcAft>
              <a:buClr>
                <a:srgbClr val="000000"/>
              </a:buClr>
            </a:pPr>
            <a:r>
              <a:rPr lang="en">
                <a:solidFill>
                  <a:srgbClr val="000000"/>
                </a:solidFill>
              </a:rPr>
              <a:t>Computation can be invoked by anything with knowledge of the Command object.</a:t>
            </a:r>
          </a:p>
          <a:p>
            <a:pPr indent="-228600" lvl="0" marL="457200" marR="0" rtl="0" algn="l">
              <a:lnSpc>
                <a:spcPct val="100000"/>
              </a:lnSpc>
              <a:spcBef>
                <a:spcPts val="600"/>
              </a:spcBef>
              <a:spcAft>
                <a:spcPts val="0"/>
              </a:spcAft>
              <a:buClr>
                <a:srgbClr val="000000"/>
              </a:buClr>
            </a:pPr>
            <a:r>
              <a:rPr lang="en">
                <a:solidFill>
                  <a:srgbClr val="000000"/>
                </a:solidFill>
              </a:rPr>
              <a:t>A job queue could store Commands that are processed by threads as earlier work is completed.</a:t>
            </a:r>
          </a:p>
          <a:p>
            <a:pPr indent="-228600" lvl="1" marL="914400" marR="0" rtl="0" algn="l">
              <a:lnSpc>
                <a:spcPct val="100000"/>
              </a:lnSpc>
              <a:spcBef>
                <a:spcPts val="600"/>
              </a:spcBef>
              <a:spcAft>
                <a:spcPts val="0"/>
              </a:spcAft>
              <a:buClr>
                <a:srgbClr val="000000"/>
              </a:buClr>
            </a:pPr>
            <a:r>
              <a:rPr lang="en">
                <a:solidFill>
                  <a:srgbClr val="000000"/>
                </a:solidFill>
              </a:rPr>
              <a:t>Job queue decoupled from the work being completed.</a:t>
            </a:r>
          </a:p>
        </p:txBody>
      </p:sp>
      <p:sp>
        <p:nvSpPr>
          <p:cNvPr id="531" name="Shape 5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Logging Requests</a:t>
            </a:r>
          </a:p>
        </p:txBody>
      </p:sp>
      <p:sp>
        <p:nvSpPr>
          <p:cNvPr id="537" name="Shape 53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Some applications recover after a crash by reinvoking the actions already performed.</a:t>
            </a:r>
          </a:p>
          <a:p>
            <a:pPr indent="-228600" lvl="0" marL="457200" marR="0" rtl="0" algn="l">
              <a:lnSpc>
                <a:spcPct val="100000"/>
              </a:lnSpc>
              <a:spcBef>
                <a:spcPts val="600"/>
              </a:spcBef>
              <a:spcAft>
                <a:spcPts val="0"/>
              </a:spcAft>
              <a:buClr>
                <a:srgbClr val="000000"/>
              </a:buClr>
            </a:pPr>
            <a:r>
              <a:rPr lang="en">
                <a:solidFill>
                  <a:srgbClr val="000000"/>
                </a:solidFill>
              </a:rPr>
              <a:t>Commands can enable this with two new methods - store() and load().</a:t>
            </a:r>
          </a:p>
          <a:p>
            <a:pPr indent="-228600" lvl="1" marL="914400" marR="0" rtl="0" algn="l">
              <a:lnSpc>
                <a:spcPct val="100000"/>
              </a:lnSpc>
              <a:spcBef>
                <a:spcPts val="600"/>
              </a:spcBef>
              <a:spcAft>
                <a:spcPts val="0"/>
              </a:spcAft>
              <a:buClr>
                <a:srgbClr val="000000"/>
              </a:buClr>
            </a:pPr>
            <a:r>
              <a:rPr lang="en">
                <a:solidFill>
                  <a:srgbClr val="000000"/>
                </a:solidFill>
              </a:rPr>
              <a:t>As we execute commands, store a history of them on disk. When a crash occurs, reload the list of commands and invoke their execute() methods. </a:t>
            </a:r>
          </a:p>
          <a:p>
            <a:pPr indent="-228600" lvl="0" marL="457200" marR="0" rtl="0" algn="l">
              <a:lnSpc>
                <a:spcPct val="100000"/>
              </a:lnSpc>
              <a:spcBef>
                <a:spcPts val="600"/>
              </a:spcBef>
              <a:spcAft>
                <a:spcPts val="0"/>
              </a:spcAft>
              <a:buClr>
                <a:srgbClr val="000000"/>
              </a:buClr>
            </a:pPr>
            <a:r>
              <a:rPr lang="en">
                <a:solidFill>
                  <a:srgbClr val="000000"/>
                </a:solidFill>
              </a:rPr>
              <a:t>Useful for applications where many actions might be taken between saving a permanent copy of work.</a:t>
            </a:r>
          </a:p>
        </p:txBody>
      </p:sp>
      <p:sp>
        <p:nvSpPr>
          <p:cNvPr id="538" name="Shape 5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Principles of Design</a:t>
            </a:r>
          </a:p>
        </p:txBody>
      </p:sp>
      <p:sp>
        <p:nvSpPr>
          <p:cNvPr id="544" name="Shape 5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AutoNum type="arabicPeriod"/>
            </a:pPr>
            <a:r>
              <a:rPr b="1" lang="en">
                <a:solidFill>
                  <a:srgbClr val="000000"/>
                </a:solidFill>
              </a:rPr>
              <a:t>Identify the aspects that vary and encapsulate them away from what doesn’t. </a:t>
            </a:r>
          </a:p>
          <a:p>
            <a:pPr indent="-228600" lvl="0" marL="457200" marR="0" rtl="0" algn="l">
              <a:lnSpc>
                <a:spcPct val="100000"/>
              </a:lnSpc>
              <a:spcBef>
                <a:spcPts val="600"/>
              </a:spcBef>
              <a:spcAft>
                <a:spcPts val="0"/>
              </a:spcAft>
              <a:buClr>
                <a:srgbClr val="000000"/>
              </a:buClr>
              <a:buAutoNum type="arabicPeriod"/>
            </a:pPr>
            <a:r>
              <a:rPr lang="en">
                <a:solidFill>
                  <a:srgbClr val="000000"/>
                </a:solidFill>
              </a:rPr>
              <a:t>Program to an interface rather than an implementation.</a:t>
            </a:r>
          </a:p>
          <a:p>
            <a:pPr indent="-228600" lvl="0" marL="457200" marR="0" rtl="0" algn="l">
              <a:lnSpc>
                <a:spcPct val="100000"/>
              </a:lnSpc>
              <a:spcBef>
                <a:spcPts val="600"/>
              </a:spcBef>
              <a:spcAft>
                <a:spcPts val="0"/>
              </a:spcAft>
              <a:buClr>
                <a:srgbClr val="000000"/>
              </a:buClr>
              <a:buAutoNum type="arabicPeriod"/>
            </a:pPr>
            <a:r>
              <a:rPr lang="en">
                <a:solidFill>
                  <a:srgbClr val="000000"/>
                </a:solidFill>
              </a:rPr>
              <a:t>Favor composition over inheritance.</a:t>
            </a:r>
          </a:p>
          <a:p>
            <a:pPr indent="-228600" lvl="0" marL="457200" marR="0" rtl="0" algn="l">
              <a:lnSpc>
                <a:spcPct val="100000"/>
              </a:lnSpc>
              <a:spcBef>
                <a:spcPts val="600"/>
              </a:spcBef>
              <a:spcAft>
                <a:spcPts val="0"/>
              </a:spcAft>
              <a:buClr>
                <a:srgbClr val="000000"/>
              </a:buClr>
              <a:buAutoNum type="arabicPeriod"/>
            </a:pPr>
            <a:r>
              <a:rPr lang="en"/>
              <a:t>Classes should be open for extension, but closed for modification.</a:t>
            </a:r>
          </a:p>
          <a:p>
            <a:pPr indent="-228600" lvl="0" marL="457200" marR="0" rtl="0" algn="l">
              <a:lnSpc>
                <a:spcPct val="100000"/>
              </a:lnSpc>
              <a:spcBef>
                <a:spcPts val="600"/>
              </a:spcBef>
              <a:spcAft>
                <a:spcPts val="0"/>
              </a:spcAft>
              <a:buAutoNum type="arabicPeriod"/>
            </a:pPr>
            <a:r>
              <a:rPr lang="en"/>
              <a:t>Talk only to your immediate friends.</a:t>
            </a:r>
          </a:p>
        </p:txBody>
      </p:sp>
      <p:sp>
        <p:nvSpPr>
          <p:cNvPr id="545" name="Shape 5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Patterns</a:t>
            </a:r>
          </a:p>
        </p:txBody>
      </p:sp>
      <p:sp>
        <p:nvSpPr>
          <p:cNvPr id="551" name="Shape 5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b="1" lang="en" sz="2800">
                <a:solidFill>
                  <a:srgbClr val="000000"/>
                </a:solidFill>
              </a:rPr>
              <a:t>Strategy Pattern</a:t>
            </a:r>
            <a:r>
              <a:rPr lang="en" sz="2800">
                <a:solidFill>
                  <a:srgbClr val="000000"/>
                </a:solidFill>
              </a:rPr>
              <a:t> encapsulates interchangeable behaviors and uses delegation to decide which one to use.</a:t>
            </a:r>
          </a:p>
          <a:p>
            <a:pPr indent="-406400" lvl="0" marL="457200" marR="0" rtl="0" algn="l">
              <a:lnSpc>
                <a:spcPct val="100000"/>
              </a:lnSpc>
              <a:spcBef>
                <a:spcPts val="600"/>
              </a:spcBef>
              <a:spcAft>
                <a:spcPts val="0"/>
              </a:spcAft>
              <a:buSzPct val="100000"/>
            </a:pPr>
            <a:r>
              <a:rPr b="1" lang="en" sz="2800">
                <a:solidFill>
                  <a:srgbClr val="000000"/>
                </a:solidFill>
              </a:rPr>
              <a:t>Observer Pattern</a:t>
            </a:r>
            <a:r>
              <a:rPr lang="en" sz="2800">
                <a:solidFill>
                  <a:srgbClr val="000000"/>
                </a:solidFill>
              </a:rPr>
              <a:t> allows objects to be notified when state changes.</a:t>
            </a:r>
          </a:p>
          <a:p>
            <a:pPr indent="-406400" lvl="0" marL="457200" marR="0" rtl="0" algn="l">
              <a:lnSpc>
                <a:spcPct val="100000"/>
              </a:lnSpc>
              <a:spcBef>
                <a:spcPts val="600"/>
              </a:spcBef>
              <a:spcAft>
                <a:spcPts val="0"/>
              </a:spcAft>
              <a:buClr>
                <a:srgbClr val="000000"/>
              </a:buClr>
              <a:buSzPct val="100000"/>
            </a:pPr>
            <a:r>
              <a:rPr b="1" lang="en" sz="2800">
                <a:solidFill>
                  <a:srgbClr val="000000"/>
                </a:solidFill>
              </a:rPr>
              <a:t>Visitor Pattern</a:t>
            </a:r>
            <a:r>
              <a:rPr lang="en" sz="2800">
                <a:solidFill>
                  <a:srgbClr val="000000"/>
                </a:solidFill>
              </a:rPr>
              <a:t> provides a way to traverse a collection of objects without exposing its implementation.</a:t>
            </a:r>
          </a:p>
          <a:p>
            <a:pPr indent="-406400" lvl="0" marL="457200" rtl="0">
              <a:spcBef>
                <a:spcPts val="480"/>
              </a:spcBef>
              <a:buSzPct val="100000"/>
            </a:pPr>
            <a:r>
              <a:rPr b="1" lang="en" sz="2800">
                <a:solidFill>
                  <a:srgbClr val="000000"/>
                </a:solidFill>
              </a:rPr>
              <a:t>Factory Pattern</a:t>
            </a:r>
            <a:r>
              <a:rPr lang="en" sz="2800">
                <a:solidFill>
                  <a:srgbClr val="000000"/>
                </a:solidFill>
              </a:rPr>
              <a:t> </a:t>
            </a:r>
            <a:r>
              <a:rPr lang="en" sz="2800"/>
              <a:t>encapsulates object creation so that the system doesn’t need to know what type of object was created.</a:t>
            </a:r>
          </a:p>
        </p:txBody>
      </p:sp>
      <p:sp>
        <p:nvSpPr>
          <p:cNvPr id="552" name="Shape 5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Coffee Shop Ordering System</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
        <p:nvSpPr>
          <p:cNvPr id="66" name="Shape 66"/>
          <p:cNvSpPr/>
          <p:nvPr/>
        </p:nvSpPr>
        <p:spPr>
          <a:xfrm>
            <a:off x="3913850" y="1700600"/>
            <a:ext cx="1508400" cy="150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Beverage</a:t>
            </a:r>
          </a:p>
          <a:p>
            <a:pPr lvl="0" rtl="0">
              <a:spcBef>
                <a:spcPts val="0"/>
              </a:spcBef>
              <a:buNone/>
            </a:pPr>
            <a:r>
              <a:t/>
            </a:r>
            <a:endParaRPr/>
          </a:p>
          <a:p>
            <a:pPr lvl="0" rtl="0">
              <a:spcBef>
                <a:spcPts val="0"/>
              </a:spcBef>
              <a:buNone/>
            </a:pPr>
            <a:r>
              <a:rPr lang="en"/>
              <a:t>description</a:t>
            </a:r>
          </a:p>
          <a:p>
            <a:pPr lvl="0" rtl="0">
              <a:spcBef>
                <a:spcPts val="0"/>
              </a:spcBef>
              <a:buNone/>
            </a:pPr>
            <a:r>
              <a:t/>
            </a:r>
            <a:endParaRPr/>
          </a:p>
          <a:p>
            <a:pPr lvl="0" rtl="0">
              <a:spcBef>
                <a:spcPts val="0"/>
              </a:spcBef>
              <a:buNone/>
            </a:pPr>
            <a:r>
              <a:rPr lang="en"/>
              <a:t>getDescription()</a:t>
            </a:r>
          </a:p>
          <a:p>
            <a:pPr lvl="0">
              <a:spcBef>
                <a:spcPts val="0"/>
              </a:spcBef>
              <a:buNone/>
            </a:pPr>
            <a:r>
              <a:rPr i="1" lang="en"/>
              <a:t>cost()</a:t>
            </a:r>
          </a:p>
        </p:txBody>
      </p:sp>
      <p:cxnSp>
        <p:nvCxnSpPr>
          <p:cNvPr id="67" name="Shape 67"/>
          <p:cNvCxnSpPr/>
          <p:nvPr/>
        </p:nvCxnSpPr>
        <p:spPr>
          <a:xfrm>
            <a:off x="3913850" y="2125225"/>
            <a:ext cx="1508400" cy="0"/>
          </a:xfrm>
          <a:prstGeom prst="straightConnector1">
            <a:avLst/>
          </a:prstGeom>
          <a:noFill/>
          <a:ln cap="flat" cmpd="sng" w="19050">
            <a:solidFill>
              <a:schemeClr val="dk2"/>
            </a:solidFill>
            <a:prstDash val="solid"/>
            <a:round/>
            <a:headEnd len="lg" w="lg" type="none"/>
            <a:tailEnd len="lg" w="lg" type="none"/>
          </a:ln>
        </p:spPr>
      </p:cxnSp>
      <p:cxnSp>
        <p:nvCxnSpPr>
          <p:cNvPr id="68" name="Shape 68"/>
          <p:cNvCxnSpPr/>
          <p:nvPr/>
        </p:nvCxnSpPr>
        <p:spPr>
          <a:xfrm>
            <a:off x="3913850" y="2556225"/>
            <a:ext cx="1508400" cy="0"/>
          </a:xfrm>
          <a:prstGeom prst="straightConnector1">
            <a:avLst/>
          </a:prstGeom>
          <a:noFill/>
          <a:ln cap="flat" cmpd="sng" w="19050">
            <a:solidFill>
              <a:schemeClr val="dk2"/>
            </a:solidFill>
            <a:prstDash val="solid"/>
            <a:round/>
            <a:headEnd len="lg" w="lg" type="none"/>
            <a:tailEnd len="lg" w="lg" type="none"/>
          </a:ln>
        </p:spPr>
      </p:cxnSp>
      <p:sp>
        <p:nvSpPr>
          <p:cNvPr id="69" name="Shape 69"/>
          <p:cNvSpPr/>
          <p:nvPr/>
        </p:nvSpPr>
        <p:spPr>
          <a:xfrm>
            <a:off x="1342250" y="4064537"/>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70" name="Shape 70"/>
          <p:cNvCxnSpPr/>
          <p:nvPr/>
        </p:nvCxnSpPr>
        <p:spPr>
          <a:xfrm>
            <a:off x="1342250" y="4498637"/>
            <a:ext cx="1508400" cy="0"/>
          </a:xfrm>
          <a:prstGeom prst="straightConnector1">
            <a:avLst/>
          </a:prstGeom>
          <a:noFill/>
          <a:ln cap="flat" cmpd="sng" w="19050">
            <a:solidFill>
              <a:schemeClr val="dk2"/>
            </a:solidFill>
            <a:prstDash val="solid"/>
            <a:round/>
            <a:headEnd len="lg" w="lg" type="none"/>
            <a:tailEnd len="lg" w="lg" type="none"/>
          </a:ln>
        </p:spPr>
      </p:cxnSp>
      <p:sp>
        <p:nvSpPr>
          <p:cNvPr id="71" name="Shape 71"/>
          <p:cNvSpPr/>
          <p:nvPr/>
        </p:nvSpPr>
        <p:spPr>
          <a:xfrm>
            <a:off x="3193300" y="4050875"/>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72" name="Shape 72"/>
          <p:cNvCxnSpPr/>
          <p:nvPr/>
        </p:nvCxnSpPr>
        <p:spPr>
          <a:xfrm>
            <a:off x="3193300" y="4484975"/>
            <a:ext cx="1508400" cy="0"/>
          </a:xfrm>
          <a:prstGeom prst="straightConnector1">
            <a:avLst/>
          </a:prstGeom>
          <a:noFill/>
          <a:ln cap="flat" cmpd="sng" w="19050">
            <a:solidFill>
              <a:schemeClr val="dk2"/>
            </a:solidFill>
            <a:prstDash val="solid"/>
            <a:round/>
            <a:headEnd len="lg" w="lg" type="none"/>
            <a:tailEnd len="lg" w="lg" type="none"/>
          </a:ln>
        </p:spPr>
      </p:cxnSp>
      <p:sp>
        <p:nvSpPr>
          <p:cNvPr id="73" name="Shape 73"/>
          <p:cNvSpPr/>
          <p:nvPr/>
        </p:nvSpPr>
        <p:spPr>
          <a:xfrm>
            <a:off x="5120425" y="4064537"/>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74" name="Shape 74"/>
          <p:cNvCxnSpPr/>
          <p:nvPr/>
        </p:nvCxnSpPr>
        <p:spPr>
          <a:xfrm>
            <a:off x="5120425" y="4498637"/>
            <a:ext cx="1508400" cy="0"/>
          </a:xfrm>
          <a:prstGeom prst="straightConnector1">
            <a:avLst/>
          </a:prstGeom>
          <a:noFill/>
          <a:ln cap="flat" cmpd="sng" w="19050">
            <a:solidFill>
              <a:schemeClr val="dk2"/>
            </a:solidFill>
            <a:prstDash val="solid"/>
            <a:round/>
            <a:headEnd len="lg" w="lg" type="none"/>
            <a:tailEnd len="lg" w="lg" type="none"/>
          </a:ln>
        </p:spPr>
      </p:cxnSp>
      <p:sp>
        <p:nvSpPr>
          <p:cNvPr id="75" name="Shape 75"/>
          <p:cNvSpPr/>
          <p:nvPr/>
        </p:nvSpPr>
        <p:spPr>
          <a:xfrm>
            <a:off x="7047550" y="4050887"/>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76" name="Shape 76"/>
          <p:cNvCxnSpPr/>
          <p:nvPr/>
        </p:nvCxnSpPr>
        <p:spPr>
          <a:xfrm>
            <a:off x="7047550" y="4484987"/>
            <a:ext cx="1508400" cy="0"/>
          </a:xfrm>
          <a:prstGeom prst="straightConnector1">
            <a:avLst/>
          </a:prstGeom>
          <a:noFill/>
          <a:ln cap="flat" cmpd="sng" w="19050">
            <a:solidFill>
              <a:schemeClr val="dk2"/>
            </a:solidFill>
            <a:prstDash val="solid"/>
            <a:round/>
            <a:headEnd len="lg" w="lg" type="none"/>
            <a:tailEnd len="lg" w="lg" type="none"/>
          </a:ln>
        </p:spPr>
      </p:cxnSp>
      <p:cxnSp>
        <p:nvCxnSpPr>
          <p:cNvPr id="77" name="Shape 77"/>
          <p:cNvCxnSpPr>
            <a:stCxn id="69" idx="0"/>
            <a:endCxn id="66" idx="2"/>
          </p:cNvCxnSpPr>
          <p:nvPr/>
        </p:nvCxnSpPr>
        <p:spPr>
          <a:xfrm flipH="1" rot="10800000">
            <a:off x="2096450" y="3208937"/>
            <a:ext cx="2571600" cy="855600"/>
          </a:xfrm>
          <a:prstGeom prst="straightConnector1">
            <a:avLst/>
          </a:prstGeom>
          <a:noFill/>
          <a:ln cap="flat" cmpd="sng" w="19050">
            <a:solidFill>
              <a:schemeClr val="dk2"/>
            </a:solidFill>
            <a:prstDash val="solid"/>
            <a:round/>
            <a:headEnd len="lg" w="lg" type="none"/>
            <a:tailEnd len="lg" w="lg" type="triangle"/>
          </a:ln>
        </p:spPr>
      </p:cxnSp>
      <p:cxnSp>
        <p:nvCxnSpPr>
          <p:cNvPr id="78" name="Shape 78"/>
          <p:cNvCxnSpPr>
            <a:stCxn id="71" idx="0"/>
            <a:endCxn id="66" idx="2"/>
          </p:cNvCxnSpPr>
          <p:nvPr/>
        </p:nvCxnSpPr>
        <p:spPr>
          <a:xfrm flipH="1" rot="10800000">
            <a:off x="3947500" y="3209075"/>
            <a:ext cx="720600" cy="841800"/>
          </a:xfrm>
          <a:prstGeom prst="straightConnector1">
            <a:avLst/>
          </a:prstGeom>
          <a:noFill/>
          <a:ln cap="flat" cmpd="sng" w="19050">
            <a:solidFill>
              <a:schemeClr val="dk2"/>
            </a:solidFill>
            <a:prstDash val="solid"/>
            <a:round/>
            <a:headEnd len="lg" w="lg" type="none"/>
            <a:tailEnd len="lg" w="lg" type="triangle"/>
          </a:ln>
        </p:spPr>
      </p:cxnSp>
      <p:cxnSp>
        <p:nvCxnSpPr>
          <p:cNvPr id="79" name="Shape 79"/>
          <p:cNvCxnSpPr>
            <a:stCxn id="73" idx="0"/>
            <a:endCxn id="66" idx="2"/>
          </p:cNvCxnSpPr>
          <p:nvPr/>
        </p:nvCxnSpPr>
        <p:spPr>
          <a:xfrm rot="10800000">
            <a:off x="4668025" y="3208937"/>
            <a:ext cx="1206600" cy="855600"/>
          </a:xfrm>
          <a:prstGeom prst="straightConnector1">
            <a:avLst/>
          </a:prstGeom>
          <a:noFill/>
          <a:ln cap="flat" cmpd="sng" w="19050">
            <a:solidFill>
              <a:schemeClr val="dk2"/>
            </a:solidFill>
            <a:prstDash val="solid"/>
            <a:round/>
            <a:headEnd len="lg" w="lg" type="none"/>
            <a:tailEnd len="lg" w="lg" type="triangle"/>
          </a:ln>
        </p:spPr>
      </p:cxnSp>
      <p:cxnSp>
        <p:nvCxnSpPr>
          <p:cNvPr id="80" name="Shape 80"/>
          <p:cNvCxnSpPr>
            <a:stCxn id="75" idx="0"/>
            <a:endCxn id="66" idx="2"/>
          </p:cNvCxnSpPr>
          <p:nvPr/>
        </p:nvCxnSpPr>
        <p:spPr>
          <a:xfrm rot="10800000">
            <a:off x="4667950" y="3209087"/>
            <a:ext cx="3133800" cy="841800"/>
          </a:xfrm>
          <a:prstGeom prst="straightConnector1">
            <a:avLst/>
          </a:prstGeom>
          <a:noFill/>
          <a:ln cap="flat" cmpd="sng" w="19050">
            <a:solidFill>
              <a:schemeClr val="dk2"/>
            </a:solidFill>
            <a:prstDash val="solid"/>
            <a:round/>
            <a:headEnd len="lg" w="lg" type="none"/>
            <a:tailEnd len="lg" w="lg" type="triangle"/>
          </a:ln>
        </p:spPr>
      </p:cxnSp>
      <p:sp>
        <p:nvSpPr>
          <p:cNvPr id="81" name="Shape 81"/>
          <p:cNvSpPr/>
          <p:nvPr/>
        </p:nvSpPr>
        <p:spPr>
          <a:xfrm>
            <a:off x="603300" y="4356387"/>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HouseBlendWithSoy</a:t>
            </a:r>
          </a:p>
          <a:p>
            <a:pPr lvl="0" rtl="0">
              <a:spcBef>
                <a:spcPts val="0"/>
              </a:spcBef>
              <a:buNone/>
            </a:pPr>
            <a:r>
              <a:t/>
            </a:r>
            <a:endParaRPr/>
          </a:p>
          <a:p>
            <a:pPr lvl="0" rtl="0">
              <a:spcBef>
                <a:spcPts val="0"/>
              </a:spcBef>
              <a:buNone/>
            </a:pPr>
            <a:r>
              <a:rPr lang="en"/>
              <a:t>cost()</a:t>
            </a:r>
          </a:p>
        </p:txBody>
      </p:sp>
      <p:cxnSp>
        <p:nvCxnSpPr>
          <p:cNvPr id="82" name="Shape 82"/>
          <p:cNvCxnSpPr/>
          <p:nvPr/>
        </p:nvCxnSpPr>
        <p:spPr>
          <a:xfrm>
            <a:off x="603300" y="4790487"/>
            <a:ext cx="1508400" cy="0"/>
          </a:xfrm>
          <a:prstGeom prst="straightConnector1">
            <a:avLst/>
          </a:prstGeom>
          <a:noFill/>
          <a:ln cap="flat" cmpd="sng" w="19050">
            <a:solidFill>
              <a:schemeClr val="dk2"/>
            </a:solidFill>
            <a:prstDash val="solid"/>
            <a:round/>
            <a:headEnd len="lg" w="lg" type="none"/>
            <a:tailEnd len="lg" w="lg" type="none"/>
          </a:ln>
        </p:spPr>
      </p:cxnSp>
      <p:sp>
        <p:nvSpPr>
          <p:cNvPr id="83" name="Shape 83"/>
          <p:cNvSpPr/>
          <p:nvPr/>
        </p:nvSpPr>
        <p:spPr>
          <a:xfrm>
            <a:off x="1621525" y="4811862"/>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HouseBlendWithMilk</a:t>
            </a:r>
          </a:p>
          <a:p>
            <a:pPr lvl="0" rtl="0">
              <a:spcBef>
                <a:spcPts val="0"/>
              </a:spcBef>
              <a:buNone/>
            </a:pPr>
            <a:r>
              <a:t/>
            </a:r>
            <a:endParaRPr/>
          </a:p>
          <a:p>
            <a:pPr lvl="0" rtl="0">
              <a:spcBef>
                <a:spcPts val="0"/>
              </a:spcBef>
              <a:buNone/>
            </a:pPr>
            <a:r>
              <a:rPr lang="en"/>
              <a:t>cost()</a:t>
            </a:r>
          </a:p>
        </p:txBody>
      </p:sp>
      <p:cxnSp>
        <p:nvCxnSpPr>
          <p:cNvPr id="84" name="Shape 84"/>
          <p:cNvCxnSpPr/>
          <p:nvPr/>
        </p:nvCxnSpPr>
        <p:spPr>
          <a:xfrm>
            <a:off x="1621525" y="5245962"/>
            <a:ext cx="1508400" cy="0"/>
          </a:xfrm>
          <a:prstGeom prst="straightConnector1">
            <a:avLst/>
          </a:prstGeom>
          <a:noFill/>
          <a:ln cap="flat" cmpd="sng" w="19050">
            <a:solidFill>
              <a:schemeClr val="dk2"/>
            </a:solidFill>
            <a:prstDash val="solid"/>
            <a:round/>
            <a:headEnd len="lg" w="lg" type="none"/>
            <a:tailEnd len="lg" w="lg" type="none"/>
          </a:ln>
        </p:spPr>
      </p:cxnSp>
      <p:sp>
        <p:nvSpPr>
          <p:cNvPr id="85" name="Shape 85"/>
          <p:cNvSpPr/>
          <p:nvPr/>
        </p:nvSpPr>
        <p:spPr>
          <a:xfrm>
            <a:off x="588050" y="5245975"/>
            <a:ext cx="1508400" cy="102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HouseBlendWithSoyAndMocha</a:t>
            </a:r>
          </a:p>
          <a:p>
            <a:pPr lvl="0" rtl="0">
              <a:spcBef>
                <a:spcPts val="0"/>
              </a:spcBef>
              <a:buNone/>
            </a:pPr>
            <a:r>
              <a:t/>
            </a:r>
            <a:endParaRPr/>
          </a:p>
          <a:p>
            <a:pPr lvl="0" rtl="0">
              <a:spcBef>
                <a:spcPts val="0"/>
              </a:spcBef>
              <a:buNone/>
            </a:pPr>
            <a:r>
              <a:rPr lang="en"/>
              <a:t>cost()</a:t>
            </a:r>
          </a:p>
        </p:txBody>
      </p:sp>
      <p:cxnSp>
        <p:nvCxnSpPr>
          <p:cNvPr id="86" name="Shape 86"/>
          <p:cNvCxnSpPr/>
          <p:nvPr/>
        </p:nvCxnSpPr>
        <p:spPr>
          <a:xfrm>
            <a:off x="588050" y="5680062"/>
            <a:ext cx="1508400" cy="0"/>
          </a:xfrm>
          <a:prstGeom prst="straightConnector1">
            <a:avLst/>
          </a:prstGeom>
          <a:noFill/>
          <a:ln cap="flat" cmpd="sng" w="19050">
            <a:solidFill>
              <a:schemeClr val="dk2"/>
            </a:solidFill>
            <a:prstDash val="solid"/>
            <a:round/>
            <a:headEnd len="lg" w="lg" type="none"/>
            <a:tailEnd len="lg" w="lg" type="none"/>
          </a:ln>
        </p:spPr>
      </p:cxnSp>
      <p:sp>
        <p:nvSpPr>
          <p:cNvPr id="87" name="Shape 87"/>
          <p:cNvSpPr/>
          <p:nvPr/>
        </p:nvSpPr>
        <p:spPr>
          <a:xfrm>
            <a:off x="2096450" y="5402575"/>
            <a:ext cx="17160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HouseBlendWithMilkAndMocha</a:t>
            </a:r>
          </a:p>
          <a:p>
            <a:pPr lvl="0" rtl="0">
              <a:spcBef>
                <a:spcPts val="0"/>
              </a:spcBef>
              <a:buNone/>
            </a:pPr>
            <a:r>
              <a:t/>
            </a:r>
            <a:endParaRPr/>
          </a:p>
          <a:p>
            <a:pPr lvl="0" rtl="0">
              <a:spcBef>
                <a:spcPts val="0"/>
              </a:spcBef>
              <a:buNone/>
            </a:pPr>
            <a:r>
              <a:rPr lang="en"/>
              <a:t>cost()</a:t>
            </a:r>
          </a:p>
        </p:txBody>
      </p:sp>
      <p:cxnSp>
        <p:nvCxnSpPr>
          <p:cNvPr id="88" name="Shape 88"/>
          <p:cNvCxnSpPr/>
          <p:nvPr/>
        </p:nvCxnSpPr>
        <p:spPr>
          <a:xfrm>
            <a:off x="2096450" y="5836675"/>
            <a:ext cx="1716000" cy="0"/>
          </a:xfrm>
          <a:prstGeom prst="straightConnector1">
            <a:avLst/>
          </a:prstGeom>
          <a:noFill/>
          <a:ln cap="flat" cmpd="sng" w="19050">
            <a:solidFill>
              <a:schemeClr val="dk2"/>
            </a:solidFill>
            <a:prstDash val="solid"/>
            <a:round/>
            <a:headEnd len="lg" w="lg" type="none"/>
            <a:tailEnd len="lg" w="lg" type="none"/>
          </a:ln>
        </p:spPr>
      </p:cxnSp>
      <p:sp>
        <p:nvSpPr>
          <p:cNvPr id="89" name="Shape 89"/>
          <p:cNvSpPr/>
          <p:nvPr/>
        </p:nvSpPr>
        <p:spPr>
          <a:xfrm>
            <a:off x="834300" y="5559200"/>
            <a:ext cx="21138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HouseBlendWithWhippedCream</a:t>
            </a:r>
          </a:p>
          <a:p>
            <a:pPr lvl="0" rtl="0">
              <a:spcBef>
                <a:spcPts val="0"/>
              </a:spcBef>
              <a:buNone/>
            </a:pPr>
            <a:r>
              <a:t/>
            </a:r>
            <a:endParaRPr/>
          </a:p>
          <a:p>
            <a:pPr lvl="0" rtl="0">
              <a:spcBef>
                <a:spcPts val="0"/>
              </a:spcBef>
              <a:buNone/>
            </a:pPr>
            <a:r>
              <a:rPr lang="en"/>
              <a:t>cost()</a:t>
            </a:r>
          </a:p>
        </p:txBody>
      </p:sp>
      <p:cxnSp>
        <p:nvCxnSpPr>
          <p:cNvPr id="90" name="Shape 90"/>
          <p:cNvCxnSpPr>
            <a:endCxn id="89" idx="3"/>
          </p:cNvCxnSpPr>
          <p:nvPr/>
        </p:nvCxnSpPr>
        <p:spPr>
          <a:xfrm>
            <a:off x="834300" y="5993300"/>
            <a:ext cx="21138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Design Patterns</a:t>
            </a:r>
          </a:p>
        </p:txBody>
      </p:sp>
      <p:sp>
        <p:nvSpPr>
          <p:cNvPr id="558" name="Shape 5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b="1" lang="en">
                <a:solidFill>
                  <a:srgbClr val="000000"/>
                </a:solidFill>
              </a:rPr>
              <a:t>Decorator Pattern</a:t>
            </a:r>
            <a:r>
              <a:rPr lang="en">
                <a:solidFill>
                  <a:srgbClr val="000000"/>
                </a:solidFill>
              </a:rPr>
              <a:t> wraps an object to provide new behavior.</a:t>
            </a:r>
          </a:p>
          <a:p>
            <a:pPr indent="-228600" lvl="0" marL="457200" marR="0" rtl="0" algn="l">
              <a:lnSpc>
                <a:spcPct val="100000"/>
              </a:lnSpc>
              <a:spcBef>
                <a:spcPts val="600"/>
              </a:spcBef>
              <a:spcAft>
                <a:spcPts val="0"/>
              </a:spcAft>
              <a:buClr>
                <a:srgbClr val="000000"/>
              </a:buClr>
            </a:pPr>
            <a:r>
              <a:rPr b="1" lang="en">
                <a:solidFill>
                  <a:srgbClr val="000000"/>
                </a:solidFill>
              </a:rPr>
              <a:t>Adapter Pattern</a:t>
            </a:r>
            <a:r>
              <a:rPr lang="en">
                <a:solidFill>
                  <a:srgbClr val="000000"/>
                </a:solidFill>
              </a:rPr>
              <a:t> wraps an object and provides a different interface to it.</a:t>
            </a:r>
          </a:p>
          <a:p>
            <a:pPr indent="-228600" lvl="0" marL="457200" marR="0" rtl="0" algn="l">
              <a:lnSpc>
                <a:spcPct val="100000"/>
              </a:lnSpc>
              <a:spcBef>
                <a:spcPts val="600"/>
              </a:spcBef>
              <a:spcAft>
                <a:spcPts val="0"/>
              </a:spcAft>
              <a:buClr>
                <a:srgbClr val="000000"/>
              </a:buClr>
            </a:pPr>
            <a:r>
              <a:rPr b="1" lang="en">
                <a:solidFill>
                  <a:srgbClr val="000000"/>
                </a:solidFill>
              </a:rPr>
              <a:t>Facade Pattern</a:t>
            </a:r>
            <a:r>
              <a:rPr lang="en">
                <a:solidFill>
                  <a:srgbClr val="000000"/>
                </a:solidFill>
              </a:rPr>
              <a:t> simplifies the interface of a set of classes.</a:t>
            </a:r>
          </a:p>
          <a:p>
            <a:pPr indent="-228600" lvl="0" marL="457200" marR="0" rtl="0" algn="l">
              <a:lnSpc>
                <a:spcPct val="100000"/>
              </a:lnSpc>
              <a:spcBef>
                <a:spcPts val="600"/>
              </a:spcBef>
              <a:spcAft>
                <a:spcPts val="0"/>
              </a:spcAft>
              <a:buClr>
                <a:srgbClr val="000000"/>
              </a:buClr>
            </a:pPr>
            <a:r>
              <a:rPr b="1" lang="en">
                <a:solidFill>
                  <a:srgbClr val="000000"/>
                </a:solidFill>
              </a:rPr>
              <a:t>Command Pattern</a:t>
            </a:r>
            <a:r>
              <a:rPr lang="en">
                <a:solidFill>
                  <a:srgbClr val="000000"/>
                </a:solidFill>
              </a:rPr>
              <a:t> encapsulates a request as an object.</a:t>
            </a:r>
          </a:p>
        </p:txBody>
      </p:sp>
      <p:sp>
        <p:nvSpPr>
          <p:cNvPr id="559" name="Shape 5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3" name="Shape 563"/>
        <p:cNvGrpSpPr/>
        <p:nvPr/>
      </p:nvGrpSpPr>
      <p:grpSpPr>
        <a:xfrm>
          <a:off x="0" y="0"/>
          <a:ext cx="0" cy="0"/>
          <a:chOff x="0" y="0"/>
          <a:chExt cx="0" cy="0"/>
        </a:xfrm>
      </p:grpSpPr>
      <p:sp>
        <p:nvSpPr>
          <p:cNvPr id="564" name="Shape 5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65" name="Shape 5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From Design to Implementation </a:t>
            </a:r>
          </a:p>
          <a:p>
            <a:pPr indent="-228600" lvl="1" marL="914400" rtl="0">
              <a:spcBef>
                <a:spcPts val="0"/>
              </a:spcBef>
            </a:pPr>
            <a:r>
              <a:rPr lang="en"/>
              <a:t>Modeling dynamic behavior of objects.</a:t>
            </a:r>
          </a:p>
          <a:p>
            <a:pPr indent="-228600" lvl="1" marL="914400" rtl="0">
              <a:spcBef>
                <a:spcPts val="0"/>
              </a:spcBef>
            </a:pPr>
            <a:r>
              <a:rPr lang="en"/>
              <a:t>UML sequence diagrams</a:t>
            </a:r>
          </a:p>
          <a:p>
            <a:pPr indent="-228600" lvl="1" marL="914400" rtl="0">
              <a:spcBef>
                <a:spcPts val="0"/>
              </a:spcBef>
            </a:pPr>
            <a:r>
              <a:rPr lang="en"/>
              <a:t>Implementation Practices</a:t>
            </a:r>
          </a:p>
          <a:p>
            <a:pPr indent="-228600" lvl="0" marL="457200" rtl="0">
              <a:spcBef>
                <a:spcPts val="0"/>
              </a:spcBef>
            </a:pPr>
            <a:r>
              <a:rPr lang="en"/>
              <a:t>Reading</a:t>
            </a:r>
          </a:p>
          <a:p>
            <a:pPr indent="-228600" lvl="1" marL="914400" rtl="0">
              <a:spcBef>
                <a:spcPts val="0"/>
              </a:spcBef>
            </a:pPr>
            <a:r>
              <a:rPr lang="en"/>
              <a:t>Sommerville, chapter 5, 7</a:t>
            </a:r>
          </a:p>
          <a:p>
            <a:pPr indent="-228600" lvl="1" marL="914400" rtl="0">
              <a:spcBef>
                <a:spcPts val="0"/>
              </a:spcBef>
            </a:pPr>
            <a:r>
              <a:rPr lang="en"/>
              <a:t>Fowler, chapter 4</a:t>
            </a:r>
          </a:p>
          <a:p>
            <a:pPr indent="-228600" lvl="0" marL="457200" rtl="0">
              <a:spcBef>
                <a:spcPts val="0"/>
              </a:spcBef>
            </a:pPr>
            <a:r>
              <a:rPr lang="en"/>
              <a:t>Homework</a:t>
            </a:r>
          </a:p>
          <a:p>
            <a:pPr indent="-228600" lvl="1" marL="914400" rtl="0">
              <a:spcBef>
                <a:spcPts val="0"/>
              </a:spcBef>
            </a:pPr>
            <a:r>
              <a:rPr lang="en"/>
              <a:t>Questions on class diagrams?</a:t>
            </a:r>
          </a:p>
          <a:p>
            <a:pPr lvl="0" marR="0" rtl="0" algn="l">
              <a:lnSpc>
                <a:spcPct val="100000"/>
              </a:lnSpc>
              <a:spcBef>
                <a:spcPts val="600"/>
              </a:spcBef>
              <a:spcAft>
                <a:spcPts val="0"/>
              </a:spcAft>
              <a:buNone/>
            </a:pPr>
            <a:r>
              <a:t/>
            </a:r>
            <a:endParaRPr>
              <a:solidFill>
                <a:srgbClr val="000000"/>
              </a:solidFill>
            </a:endParaRPr>
          </a:p>
        </p:txBody>
      </p:sp>
      <p:sp>
        <p:nvSpPr>
          <p:cNvPr id="566" name="Shape 5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Ordering System - Take 2</a:t>
            </a:r>
          </a:p>
        </p:txBody>
      </p:sp>
      <p:sp>
        <p:nvSpPr>
          <p:cNvPr id="96" name="Shape 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
        <p:nvSpPr>
          <p:cNvPr id="97" name="Shape 97"/>
          <p:cNvSpPr/>
          <p:nvPr/>
        </p:nvSpPr>
        <p:spPr>
          <a:xfrm>
            <a:off x="3536750" y="1698650"/>
            <a:ext cx="1673399" cy="2902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Beverage</a:t>
            </a:r>
          </a:p>
          <a:p>
            <a:pPr lvl="0" rtl="0">
              <a:spcBef>
                <a:spcPts val="0"/>
              </a:spcBef>
              <a:buNone/>
            </a:pPr>
            <a:r>
              <a:t/>
            </a:r>
            <a:endParaRPr/>
          </a:p>
          <a:p>
            <a:pPr lvl="0" rtl="0">
              <a:spcBef>
                <a:spcPts val="0"/>
              </a:spcBef>
              <a:buNone/>
            </a:pPr>
            <a:r>
              <a:rPr lang="en"/>
              <a:t>description</a:t>
            </a:r>
          </a:p>
          <a:p>
            <a:pPr lvl="0" rtl="0">
              <a:spcBef>
                <a:spcPts val="0"/>
              </a:spcBef>
              <a:buNone/>
            </a:pPr>
            <a:r>
              <a:rPr lang="en"/>
              <a:t>milk</a:t>
            </a:r>
          </a:p>
          <a:p>
            <a:pPr lvl="0" rtl="0">
              <a:spcBef>
                <a:spcPts val="0"/>
              </a:spcBef>
              <a:buNone/>
            </a:pPr>
            <a:r>
              <a:rPr lang="en"/>
              <a:t>soy</a:t>
            </a:r>
          </a:p>
          <a:p>
            <a:pPr lvl="0" rtl="0">
              <a:spcBef>
                <a:spcPts val="0"/>
              </a:spcBef>
              <a:buNone/>
            </a:pPr>
            <a:r>
              <a:rPr lang="en"/>
              <a:t>mocha</a:t>
            </a:r>
          </a:p>
          <a:p>
            <a:pPr lvl="0" rtl="0">
              <a:spcBef>
                <a:spcPts val="0"/>
              </a:spcBef>
              <a:buNone/>
            </a:pPr>
            <a:r>
              <a:rPr lang="en"/>
              <a:t>whip</a:t>
            </a:r>
          </a:p>
          <a:p>
            <a:pPr lvl="0" rtl="0">
              <a:spcBef>
                <a:spcPts val="0"/>
              </a:spcBef>
              <a:buNone/>
            </a:pPr>
            <a:r>
              <a:t/>
            </a:r>
            <a:endParaRPr/>
          </a:p>
          <a:p>
            <a:pPr lvl="0" rtl="0">
              <a:spcBef>
                <a:spcPts val="0"/>
              </a:spcBef>
              <a:buNone/>
            </a:pPr>
            <a:r>
              <a:rPr lang="en"/>
              <a:t>getDescription()</a:t>
            </a:r>
          </a:p>
          <a:p>
            <a:pPr lvl="0" rtl="0">
              <a:spcBef>
                <a:spcPts val="0"/>
              </a:spcBef>
              <a:buNone/>
            </a:pPr>
            <a:r>
              <a:rPr lang="en"/>
              <a:t>cost()</a:t>
            </a:r>
          </a:p>
          <a:p>
            <a:pPr lvl="0" rtl="0">
              <a:spcBef>
                <a:spcPts val="0"/>
              </a:spcBef>
              <a:buNone/>
            </a:pPr>
            <a:r>
              <a:t/>
            </a:r>
            <a:endParaRPr/>
          </a:p>
          <a:p>
            <a:pPr lvl="0" rtl="0">
              <a:spcBef>
                <a:spcPts val="0"/>
              </a:spcBef>
              <a:buNone/>
            </a:pPr>
            <a:r>
              <a:rPr lang="en"/>
              <a:t>// Getters/Setters for the condiments</a:t>
            </a:r>
          </a:p>
        </p:txBody>
      </p:sp>
      <p:cxnSp>
        <p:nvCxnSpPr>
          <p:cNvPr id="98" name="Shape 98"/>
          <p:cNvCxnSpPr/>
          <p:nvPr/>
        </p:nvCxnSpPr>
        <p:spPr>
          <a:xfrm>
            <a:off x="3536750" y="2110575"/>
            <a:ext cx="1673399" cy="0"/>
          </a:xfrm>
          <a:prstGeom prst="straightConnector1">
            <a:avLst/>
          </a:prstGeom>
          <a:noFill/>
          <a:ln cap="flat" cmpd="sng" w="19050">
            <a:solidFill>
              <a:schemeClr val="dk2"/>
            </a:solidFill>
            <a:prstDash val="solid"/>
            <a:round/>
            <a:headEnd len="lg" w="lg" type="none"/>
            <a:tailEnd len="lg" w="lg" type="none"/>
          </a:ln>
        </p:spPr>
      </p:cxnSp>
      <p:cxnSp>
        <p:nvCxnSpPr>
          <p:cNvPr id="99" name="Shape 99"/>
          <p:cNvCxnSpPr/>
          <p:nvPr/>
        </p:nvCxnSpPr>
        <p:spPr>
          <a:xfrm>
            <a:off x="3536750" y="3390900"/>
            <a:ext cx="1673399" cy="0"/>
          </a:xfrm>
          <a:prstGeom prst="straightConnector1">
            <a:avLst/>
          </a:prstGeom>
          <a:noFill/>
          <a:ln cap="flat" cmpd="sng" w="19050">
            <a:solidFill>
              <a:schemeClr val="dk2"/>
            </a:solidFill>
            <a:prstDash val="solid"/>
            <a:round/>
            <a:headEnd len="lg" w="lg" type="none"/>
            <a:tailEnd len="lg" w="lg" type="none"/>
          </a:ln>
        </p:spPr>
      </p:cxnSp>
      <p:sp>
        <p:nvSpPr>
          <p:cNvPr id="100" name="Shape 100"/>
          <p:cNvSpPr/>
          <p:nvPr/>
        </p:nvSpPr>
        <p:spPr>
          <a:xfrm>
            <a:off x="1041200" y="545701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101" name="Shape 101"/>
          <p:cNvCxnSpPr/>
          <p:nvPr/>
        </p:nvCxnSpPr>
        <p:spPr>
          <a:xfrm>
            <a:off x="1041200" y="5891112"/>
            <a:ext cx="1508399" cy="0"/>
          </a:xfrm>
          <a:prstGeom prst="straightConnector1">
            <a:avLst/>
          </a:prstGeom>
          <a:noFill/>
          <a:ln cap="flat" cmpd="sng" w="19050">
            <a:solidFill>
              <a:schemeClr val="dk2"/>
            </a:solidFill>
            <a:prstDash val="solid"/>
            <a:round/>
            <a:headEnd len="lg" w="lg" type="none"/>
            <a:tailEnd len="lg" w="lg" type="none"/>
          </a:ln>
        </p:spPr>
      </p:cxnSp>
      <p:sp>
        <p:nvSpPr>
          <p:cNvPr id="102" name="Shape 102"/>
          <p:cNvSpPr/>
          <p:nvPr/>
        </p:nvSpPr>
        <p:spPr>
          <a:xfrm>
            <a:off x="2892250" y="5443350"/>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103" name="Shape 103"/>
          <p:cNvCxnSpPr/>
          <p:nvPr/>
        </p:nvCxnSpPr>
        <p:spPr>
          <a:xfrm>
            <a:off x="2892250" y="5877450"/>
            <a:ext cx="1508399" cy="0"/>
          </a:xfrm>
          <a:prstGeom prst="straightConnector1">
            <a:avLst/>
          </a:prstGeom>
          <a:noFill/>
          <a:ln cap="flat" cmpd="sng" w="19050">
            <a:solidFill>
              <a:schemeClr val="dk2"/>
            </a:solidFill>
            <a:prstDash val="solid"/>
            <a:round/>
            <a:headEnd len="lg" w="lg" type="none"/>
            <a:tailEnd len="lg" w="lg" type="none"/>
          </a:ln>
        </p:spPr>
      </p:cxnSp>
      <p:sp>
        <p:nvSpPr>
          <p:cNvPr id="104" name="Shape 104"/>
          <p:cNvSpPr/>
          <p:nvPr/>
        </p:nvSpPr>
        <p:spPr>
          <a:xfrm>
            <a:off x="4819375" y="545701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105" name="Shape 105"/>
          <p:cNvCxnSpPr/>
          <p:nvPr/>
        </p:nvCxnSpPr>
        <p:spPr>
          <a:xfrm>
            <a:off x="4819375" y="5891112"/>
            <a:ext cx="1508399" cy="0"/>
          </a:xfrm>
          <a:prstGeom prst="straightConnector1">
            <a:avLst/>
          </a:prstGeom>
          <a:noFill/>
          <a:ln cap="flat" cmpd="sng" w="19050">
            <a:solidFill>
              <a:schemeClr val="dk2"/>
            </a:solidFill>
            <a:prstDash val="solid"/>
            <a:round/>
            <a:headEnd len="lg" w="lg" type="none"/>
            <a:tailEnd len="lg" w="lg" type="none"/>
          </a:ln>
        </p:spPr>
      </p:cxnSp>
      <p:sp>
        <p:nvSpPr>
          <p:cNvPr id="106" name="Shape 106"/>
          <p:cNvSpPr/>
          <p:nvPr/>
        </p:nvSpPr>
        <p:spPr>
          <a:xfrm>
            <a:off x="6746500" y="5443362"/>
            <a:ext cx="1508399"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107" name="Shape 107"/>
          <p:cNvCxnSpPr/>
          <p:nvPr/>
        </p:nvCxnSpPr>
        <p:spPr>
          <a:xfrm>
            <a:off x="6746500" y="5877462"/>
            <a:ext cx="1508399" cy="0"/>
          </a:xfrm>
          <a:prstGeom prst="straightConnector1">
            <a:avLst/>
          </a:prstGeom>
          <a:noFill/>
          <a:ln cap="flat" cmpd="sng" w="19050">
            <a:solidFill>
              <a:schemeClr val="dk2"/>
            </a:solidFill>
            <a:prstDash val="solid"/>
            <a:round/>
            <a:headEnd len="lg" w="lg" type="none"/>
            <a:tailEnd len="lg" w="lg" type="none"/>
          </a:ln>
        </p:spPr>
      </p:cxnSp>
      <p:cxnSp>
        <p:nvCxnSpPr>
          <p:cNvPr id="108" name="Shape 108"/>
          <p:cNvCxnSpPr>
            <a:stCxn id="100" idx="0"/>
            <a:endCxn id="97" idx="2"/>
          </p:cNvCxnSpPr>
          <p:nvPr/>
        </p:nvCxnSpPr>
        <p:spPr>
          <a:xfrm flipH="1" rot="10800000">
            <a:off x="1795399" y="4601412"/>
            <a:ext cx="2578200" cy="855600"/>
          </a:xfrm>
          <a:prstGeom prst="straightConnector1">
            <a:avLst/>
          </a:prstGeom>
          <a:noFill/>
          <a:ln cap="flat" cmpd="sng" w="19050">
            <a:solidFill>
              <a:schemeClr val="dk2"/>
            </a:solidFill>
            <a:prstDash val="solid"/>
            <a:round/>
            <a:headEnd len="lg" w="lg" type="none"/>
            <a:tailEnd len="lg" w="lg" type="triangle"/>
          </a:ln>
        </p:spPr>
      </p:cxnSp>
      <p:cxnSp>
        <p:nvCxnSpPr>
          <p:cNvPr id="109" name="Shape 109"/>
          <p:cNvCxnSpPr>
            <a:stCxn id="102" idx="0"/>
            <a:endCxn id="97" idx="2"/>
          </p:cNvCxnSpPr>
          <p:nvPr/>
        </p:nvCxnSpPr>
        <p:spPr>
          <a:xfrm flipH="1" rot="10800000">
            <a:off x="3646449" y="4601550"/>
            <a:ext cx="726900" cy="841800"/>
          </a:xfrm>
          <a:prstGeom prst="straightConnector1">
            <a:avLst/>
          </a:prstGeom>
          <a:noFill/>
          <a:ln cap="flat" cmpd="sng" w="19050">
            <a:solidFill>
              <a:schemeClr val="dk2"/>
            </a:solidFill>
            <a:prstDash val="solid"/>
            <a:round/>
            <a:headEnd len="lg" w="lg" type="none"/>
            <a:tailEnd len="lg" w="lg" type="triangle"/>
          </a:ln>
        </p:spPr>
      </p:cxnSp>
      <p:cxnSp>
        <p:nvCxnSpPr>
          <p:cNvPr id="110" name="Shape 110"/>
          <p:cNvCxnSpPr>
            <a:stCxn id="104" idx="0"/>
            <a:endCxn id="97" idx="2"/>
          </p:cNvCxnSpPr>
          <p:nvPr/>
        </p:nvCxnSpPr>
        <p:spPr>
          <a:xfrm rot="10800000">
            <a:off x="4373574" y="4601412"/>
            <a:ext cx="1200000" cy="855600"/>
          </a:xfrm>
          <a:prstGeom prst="straightConnector1">
            <a:avLst/>
          </a:prstGeom>
          <a:noFill/>
          <a:ln cap="flat" cmpd="sng" w="19050">
            <a:solidFill>
              <a:schemeClr val="dk2"/>
            </a:solidFill>
            <a:prstDash val="solid"/>
            <a:round/>
            <a:headEnd len="lg" w="lg" type="none"/>
            <a:tailEnd len="lg" w="lg" type="triangle"/>
          </a:ln>
        </p:spPr>
      </p:cxnSp>
      <p:cxnSp>
        <p:nvCxnSpPr>
          <p:cNvPr id="111" name="Shape 111"/>
          <p:cNvCxnSpPr>
            <a:stCxn id="106" idx="0"/>
            <a:endCxn id="97" idx="2"/>
          </p:cNvCxnSpPr>
          <p:nvPr/>
        </p:nvCxnSpPr>
        <p:spPr>
          <a:xfrm rot="10800000">
            <a:off x="4373499" y="4601562"/>
            <a:ext cx="3127200" cy="841800"/>
          </a:xfrm>
          <a:prstGeom prst="straightConnector1">
            <a:avLst/>
          </a:prstGeom>
          <a:noFill/>
          <a:ln cap="flat" cmpd="sng" w="19050">
            <a:solidFill>
              <a:schemeClr val="dk2"/>
            </a:solidFill>
            <a:prstDash val="solid"/>
            <a:round/>
            <a:headEnd len="lg" w="lg" type="none"/>
            <a:tailEnd len="lg" w="lg" type="triangle"/>
          </a:ln>
        </p:spPr>
      </p:cxnSp>
      <p:sp>
        <p:nvSpPr>
          <p:cNvPr id="112" name="Shape 112"/>
          <p:cNvSpPr/>
          <p:nvPr/>
        </p:nvSpPr>
        <p:spPr>
          <a:xfrm>
            <a:off x="646525" y="2028250"/>
            <a:ext cx="2118600" cy="7479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Boolean values for each condiment.</a:t>
            </a:r>
          </a:p>
        </p:txBody>
      </p:sp>
      <p:cxnSp>
        <p:nvCxnSpPr>
          <p:cNvPr id="113" name="Shape 113"/>
          <p:cNvCxnSpPr>
            <a:stCxn id="112" idx="3"/>
          </p:cNvCxnSpPr>
          <p:nvPr/>
        </p:nvCxnSpPr>
        <p:spPr>
          <a:xfrm>
            <a:off x="2765125" y="2402200"/>
            <a:ext cx="645000" cy="234600"/>
          </a:xfrm>
          <a:prstGeom prst="straightConnector1">
            <a:avLst/>
          </a:prstGeom>
          <a:noFill/>
          <a:ln cap="flat" cmpd="sng" w="19050">
            <a:solidFill>
              <a:schemeClr val="dk2"/>
            </a:solidFill>
            <a:prstDash val="solid"/>
            <a:round/>
            <a:headEnd len="lg" w="lg" type="none"/>
            <a:tailEnd len="lg" w="lg" type="triangle"/>
          </a:ln>
        </p:spPr>
      </p:cxnSp>
      <p:sp>
        <p:nvSpPr>
          <p:cNvPr id="114" name="Shape 114"/>
          <p:cNvSpPr/>
          <p:nvPr/>
        </p:nvSpPr>
        <p:spPr>
          <a:xfrm>
            <a:off x="5573575" y="3189400"/>
            <a:ext cx="2865000" cy="11433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Cost for the condiments is calculated in the parent, then the specifics of the drink are added in the child.</a:t>
            </a:r>
          </a:p>
        </p:txBody>
      </p:sp>
      <p:cxnSp>
        <p:nvCxnSpPr>
          <p:cNvPr id="115" name="Shape 115"/>
          <p:cNvCxnSpPr>
            <a:stCxn id="114" idx="1"/>
          </p:cNvCxnSpPr>
          <p:nvPr/>
        </p:nvCxnSpPr>
        <p:spPr>
          <a:xfrm flipH="1">
            <a:off x="4166875" y="3761050"/>
            <a:ext cx="1406700" cy="41100"/>
          </a:xfrm>
          <a:prstGeom prst="straightConnector1">
            <a:avLst/>
          </a:prstGeom>
          <a:noFill/>
          <a:ln cap="flat" cmpd="sng" w="19050">
            <a:solidFill>
              <a:schemeClr val="dk2"/>
            </a:solidFill>
            <a:prstDash val="solid"/>
            <a:round/>
            <a:headEnd len="lg" w="lg" type="none"/>
            <a:tailEnd len="lg" w="lg" type="triangle"/>
          </a:ln>
        </p:spPr>
      </p:cxnSp>
      <p:sp>
        <p:nvSpPr>
          <p:cNvPr id="116" name="Shape 116"/>
          <p:cNvSpPr/>
          <p:nvPr/>
        </p:nvSpPr>
        <p:spPr>
          <a:xfrm>
            <a:off x="646525" y="3407300"/>
            <a:ext cx="2685300" cy="14049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rPr lang="en"/>
              <a:t>int cost(){</a:t>
            </a:r>
          </a:p>
          <a:p>
            <a:pPr lvl="0" rtl="0">
              <a:spcBef>
                <a:spcPts val="0"/>
              </a:spcBef>
              <a:buNone/>
            </a:pPr>
            <a:r>
              <a:rPr lang="en"/>
              <a:t>	int total = super.cost();</a:t>
            </a:r>
          </a:p>
          <a:p>
            <a:pPr lvl="0" rtl="0">
              <a:spcBef>
                <a:spcPts val="0"/>
              </a:spcBef>
              <a:buNone/>
            </a:pPr>
            <a:r>
              <a:rPr lang="en"/>
              <a:t>	total+=2.99;</a:t>
            </a:r>
          </a:p>
          <a:p>
            <a:pPr lvl="0" rtl="0">
              <a:spcBef>
                <a:spcPts val="0"/>
              </a:spcBef>
              <a:buNone/>
            </a:pPr>
            <a:r>
              <a:rPr lang="en"/>
              <a:t>	return total;</a:t>
            </a:r>
          </a:p>
          <a:p>
            <a:pPr lvl="0">
              <a:spcBef>
                <a:spcPts val="0"/>
              </a:spcBef>
              <a:buNone/>
            </a:pPr>
            <a:r>
              <a:rPr lang="en"/>
              <a:t>}</a:t>
            </a:r>
          </a:p>
        </p:txBody>
      </p:sp>
      <p:cxnSp>
        <p:nvCxnSpPr>
          <p:cNvPr id="117" name="Shape 117"/>
          <p:cNvCxnSpPr>
            <a:stCxn id="116" idx="2"/>
          </p:cNvCxnSpPr>
          <p:nvPr/>
        </p:nvCxnSpPr>
        <p:spPr>
          <a:xfrm flipH="1">
            <a:off x="1718875" y="4812200"/>
            <a:ext cx="270300" cy="1143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Code Reuse is Achieved</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solidFill>
                  <a:srgbClr val="000000"/>
                </a:solidFill>
              </a:rPr>
              <a:t>Inheritance allows us to write code once and reuse it in the children.</a:t>
            </a:r>
          </a:p>
          <a:p>
            <a:pPr indent="-228600" lvl="1" marL="914400" marR="0" rtl="0" algn="l">
              <a:lnSpc>
                <a:spcPct val="100000"/>
              </a:lnSpc>
              <a:spcBef>
                <a:spcPts val="600"/>
              </a:spcBef>
              <a:spcAft>
                <a:spcPts val="0"/>
              </a:spcAft>
              <a:buClr>
                <a:srgbClr val="000000"/>
              </a:buClr>
            </a:pPr>
            <a:r>
              <a:rPr lang="en">
                <a:solidFill>
                  <a:srgbClr val="000000"/>
                </a:solidFill>
              </a:rPr>
              <a:t>Good - changes only need to be made once </a:t>
            </a:r>
          </a:p>
          <a:p>
            <a:pPr indent="-228600" lvl="2" marL="1371600" marR="0" rtl="0" algn="l">
              <a:lnSpc>
                <a:spcPct val="100000"/>
              </a:lnSpc>
              <a:spcBef>
                <a:spcPts val="600"/>
              </a:spcBef>
              <a:spcAft>
                <a:spcPts val="0"/>
              </a:spcAft>
              <a:buClr>
                <a:srgbClr val="000000"/>
              </a:buClr>
            </a:pPr>
            <a:r>
              <a:rPr lang="en">
                <a:solidFill>
                  <a:srgbClr val="000000"/>
                </a:solidFill>
              </a:rPr>
              <a:t>(in theory).</a:t>
            </a:r>
          </a:p>
          <a:p>
            <a:pPr indent="-228600" lvl="1" marL="914400" marR="0" rtl="0" algn="l">
              <a:lnSpc>
                <a:spcPct val="100000"/>
              </a:lnSpc>
              <a:spcBef>
                <a:spcPts val="600"/>
              </a:spcBef>
              <a:spcAft>
                <a:spcPts val="0"/>
              </a:spcAft>
              <a:buClr>
                <a:srgbClr val="000000"/>
              </a:buClr>
            </a:pPr>
            <a:r>
              <a:rPr lang="en">
                <a:solidFill>
                  <a:srgbClr val="000000"/>
                </a:solidFill>
              </a:rPr>
              <a:t>Bad - maintenance issues and inflexible design.</a:t>
            </a:r>
          </a:p>
          <a:p>
            <a:pPr indent="-228600" lvl="2" marL="1371600" marR="0" rtl="0" algn="l">
              <a:lnSpc>
                <a:spcPct val="100000"/>
              </a:lnSpc>
              <a:spcBef>
                <a:spcPts val="600"/>
              </a:spcBef>
              <a:spcAft>
                <a:spcPts val="0"/>
              </a:spcAft>
              <a:buClr>
                <a:srgbClr val="000000"/>
              </a:buClr>
            </a:pPr>
            <a:r>
              <a:rPr lang="en">
                <a:solidFill>
                  <a:srgbClr val="000000"/>
                </a:solidFill>
              </a:rPr>
              <a:t>Must inherit all behaviors of the parent. Might have to write code in the child to work around inherited features.</a:t>
            </a:r>
          </a:p>
          <a:p>
            <a:pPr indent="-228600" lvl="0" marL="457200" marR="0" rtl="0" algn="l">
              <a:lnSpc>
                <a:spcPct val="100000"/>
              </a:lnSpc>
              <a:spcBef>
                <a:spcPts val="600"/>
              </a:spcBef>
              <a:spcAft>
                <a:spcPts val="0"/>
              </a:spcAft>
              <a:buClr>
                <a:srgbClr val="000000"/>
              </a:buClr>
            </a:pPr>
            <a:r>
              <a:rPr lang="en">
                <a:solidFill>
                  <a:srgbClr val="000000"/>
                </a:solidFill>
              </a:rPr>
              <a:t>Code can also be reused through composition.</a:t>
            </a: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Composition</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We can “attach” an object to another object to add behaviors and attributes to it.</a:t>
            </a:r>
          </a:p>
          <a:p>
            <a:pPr indent="-228600" lvl="1" marL="914400" marR="0" rtl="0" algn="l">
              <a:lnSpc>
                <a:spcPct val="100000"/>
              </a:lnSpc>
              <a:spcBef>
                <a:spcPts val="600"/>
              </a:spcBef>
              <a:spcAft>
                <a:spcPts val="0"/>
              </a:spcAft>
              <a:buClr>
                <a:srgbClr val="000000"/>
              </a:buClr>
            </a:pPr>
            <a:r>
              <a:rPr lang="en">
                <a:solidFill>
                  <a:srgbClr val="000000"/>
                </a:solidFill>
              </a:rPr>
              <a:t>All Ducks have some form of flying behavior.</a:t>
            </a:r>
          </a:p>
          <a:p>
            <a:pPr indent="-228600" lvl="1" marL="914400" marR="0" rtl="0" algn="l">
              <a:lnSpc>
                <a:spcPct val="100000"/>
              </a:lnSpc>
              <a:spcBef>
                <a:spcPts val="600"/>
              </a:spcBef>
              <a:spcAft>
                <a:spcPts val="0"/>
              </a:spcAft>
              <a:buClr>
                <a:srgbClr val="000000"/>
              </a:buClr>
            </a:pPr>
            <a:r>
              <a:rPr lang="en">
                <a:solidFill>
                  <a:srgbClr val="000000"/>
                </a:solidFill>
              </a:rPr>
              <a:t>We implement each flying behavior as a class.</a:t>
            </a:r>
          </a:p>
          <a:p>
            <a:pPr indent="-228600" lvl="1" marL="914400" marR="0" rtl="0" algn="l">
              <a:lnSpc>
                <a:spcPct val="100000"/>
              </a:lnSpc>
              <a:spcBef>
                <a:spcPts val="600"/>
              </a:spcBef>
              <a:spcAft>
                <a:spcPts val="0"/>
              </a:spcAft>
              <a:buClr>
                <a:srgbClr val="000000"/>
              </a:buClr>
            </a:pPr>
            <a:r>
              <a:rPr lang="en">
                <a:solidFill>
                  <a:srgbClr val="000000"/>
                </a:solidFill>
              </a:rPr>
              <a:t>We attach the appropriate one at object creation. </a:t>
            </a:r>
          </a:p>
          <a:p>
            <a:pPr indent="-228600" lvl="0" marL="457200" marR="0" rtl="0" algn="l">
              <a:lnSpc>
                <a:spcPct val="100000"/>
              </a:lnSpc>
              <a:spcBef>
                <a:spcPts val="600"/>
              </a:spcBef>
              <a:spcAft>
                <a:spcPts val="0"/>
              </a:spcAft>
              <a:buClr>
                <a:srgbClr val="000000"/>
              </a:buClr>
            </a:pPr>
            <a:r>
              <a:rPr lang="en">
                <a:solidFill>
                  <a:srgbClr val="000000"/>
                </a:solidFill>
              </a:rPr>
              <a:t>Behavior extension can be done at runtime.</a:t>
            </a:r>
          </a:p>
          <a:p>
            <a:pPr indent="-228600" lvl="1" marL="914400" marR="0" rtl="0" algn="l">
              <a:lnSpc>
                <a:spcPct val="100000"/>
              </a:lnSpc>
              <a:spcBef>
                <a:spcPts val="600"/>
              </a:spcBef>
              <a:spcAft>
                <a:spcPts val="0"/>
              </a:spcAft>
              <a:buClr>
                <a:srgbClr val="000000"/>
              </a:buClr>
            </a:pPr>
            <a:r>
              <a:rPr lang="en">
                <a:solidFill>
                  <a:srgbClr val="000000"/>
                </a:solidFill>
              </a:rPr>
              <a:t>We can dynamically change the abilities and responsibilities of objects as the system runs.</a:t>
            </a:r>
          </a:p>
          <a:p>
            <a:pPr indent="-228600" lvl="0" marL="457200" marR="0" rtl="0" algn="l">
              <a:lnSpc>
                <a:spcPct val="100000"/>
              </a:lnSpc>
              <a:spcBef>
                <a:spcPts val="600"/>
              </a:spcBef>
              <a:spcAft>
                <a:spcPts val="0"/>
              </a:spcAft>
              <a:buClr>
                <a:srgbClr val="000000"/>
              </a:buClr>
            </a:pPr>
            <a:r>
              <a:rPr lang="en">
                <a:solidFill>
                  <a:srgbClr val="000000"/>
                </a:solidFill>
              </a:rPr>
              <a:t>Allows changes to a class while never changing the code of that class.</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Open-Closed Principle</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Classes should be open for extension, but closed for modification.</a:t>
            </a:r>
          </a:p>
          <a:p>
            <a:pPr indent="-228600" lvl="1" marL="914400" marR="0" rtl="0" algn="l">
              <a:lnSpc>
                <a:spcPct val="100000"/>
              </a:lnSpc>
              <a:spcBef>
                <a:spcPts val="600"/>
              </a:spcBef>
              <a:spcAft>
                <a:spcPts val="0"/>
              </a:spcAft>
              <a:buClr>
                <a:srgbClr val="000000"/>
              </a:buClr>
            </a:pPr>
            <a:r>
              <a:rPr lang="en">
                <a:solidFill>
                  <a:srgbClr val="000000"/>
                </a:solidFill>
              </a:rPr>
              <a:t>Feel free to extend the class with new behavior, but we spent a lot of time getting the code right, so don’t change what it already there. </a:t>
            </a:r>
          </a:p>
          <a:p>
            <a:pPr indent="-228600" lvl="0" marL="457200" marR="0" rtl="0" algn="l">
              <a:lnSpc>
                <a:spcPct val="100000"/>
              </a:lnSpc>
              <a:spcBef>
                <a:spcPts val="600"/>
              </a:spcBef>
              <a:spcAft>
                <a:spcPts val="0"/>
              </a:spcAft>
              <a:buClr>
                <a:srgbClr val="000000"/>
              </a:buClr>
            </a:pPr>
            <a:r>
              <a:rPr lang="en">
                <a:solidFill>
                  <a:srgbClr val="000000"/>
                </a:solidFill>
              </a:rPr>
              <a:t>Allow change to the system without direct modification. </a:t>
            </a:r>
          </a:p>
          <a:p>
            <a:pPr indent="-228600" lvl="0" marL="457200" marR="0" rtl="0" algn="l">
              <a:lnSpc>
                <a:spcPct val="100000"/>
              </a:lnSpc>
              <a:spcBef>
                <a:spcPts val="600"/>
              </a:spcBef>
              <a:spcAft>
                <a:spcPts val="0"/>
              </a:spcAft>
              <a:buClr>
                <a:srgbClr val="000000"/>
              </a:buClr>
            </a:pPr>
            <a:r>
              <a:rPr b="1" lang="en">
                <a:solidFill>
                  <a:srgbClr val="000000"/>
                </a:solidFill>
              </a:rPr>
              <a:t>Do not try to apply this everywhere</a:t>
            </a:r>
            <a:r>
              <a:rPr lang="en">
                <a:solidFill>
                  <a:srgbClr val="000000"/>
                </a:solidFill>
              </a:rPr>
              <a:t>, but can be important for protecting critical parts of your system. </a:t>
            </a: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p:nvPr/>
        </p:nvSpPr>
        <p:spPr>
          <a:xfrm>
            <a:off x="585350" y="2191575"/>
            <a:ext cx="5298900" cy="34101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Whip</a:t>
            </a:r>
          </a:p>
          <a:p>
            <a:pPr lvl="0" rtl="0">
              <a:spcBef>
                <a:spcPts val="0"/>
              </a:spcBef>
              <a:buNone/>
            </a:pPr>
            <a:r>
              <a:t/>
            </a:r>
            <a:endParaRPr/>
          </a:p>
          <a:p>
            <a:pPr lvl="0">
              <a:spcBef>
                <a:spcPts val="0"/>
              </a:spcBef>
              <a:buNone/>
            </a:pPr>
            <a:r>
              <a:rPr lang="en" sz="2400"/>
              <a:t>cost()</a:t>
            </a:r>
          </a:p>
        </p:txBody>
      </p:sp>
      <p:sp>
        <p:nvSpPr>
          <p:cNvPr id="144" name="Shape 144"/>
          <p:cNvSpPr/>
          <p:nvPr/>
        </p:nvSpPr>
        <p:spPr>
          <a:xfrm>
            <a:off x="2499475" y="2453175"/>
            <a:ext cx="3067800" cy="2307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Mocha</a:t>
            </a:r>
          </a:p>
          <a:p>
            <a:pPr lvl="0" rtl="0">
              <a:spcBef>
                <a:spcPts val="0"/>
              </a:spcBef>
              <a:buNone/>
            </a:pPr>
            <a:r>
              <a:t/>
            </a:r>
            <a:endParaRPr/>
          </a:p>
          <a:p>
            <a:pPr lvl="0">
              <a:spcBef>
                <a:spcPts val="0"/>
              </a:spcBef>
              <a:buNone/>
            </a:pPr>
            <a:r>
              <a:rPr lang="en" sz="1800"/>
              <a:t>cost()</a:t>
            </a:r>
          </a:p>
        </p:txBody>
      </p:sp>
      <p:sp>
        <p:nvSpPr>
          <p:cNvPr id="145" name="Shape 1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Decorator Pattern</a:t>
            </a:r>
          </a:p>
        </p:txBody>
      </p:sp>
      <p:sp>
        <p:nvSpPr>
          <p:cNvPr id="146" name="Shape 1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
        <p:nvSpPr>
          <p:cNvPr id="147" name="Shape 147"/>
          <p:cNvSpPr/>
          <p:nvPr/>
        </p:nvSpPr>
        <p:spPr>
          <a:xfrm>
            <a:off x="3845375" y="2833475"/>
            <a:ext cx="1559100" cy="13311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DarkRoast</a:t>
            </a:r>
          </a:p>
          <a:p>
            <a:pPr lvl="0" rtl="0">
              <a:spcBef>
                <a:spcPts val="0"/>
              </a:spcBef>
              <a:buNone/>
            </a:pPr>
            <a:r>
              <a:t/>
            </a:r>
            <a:endParaRPr b="1"/>
          </a:p>
          <a:p>
            <a:pPr lvl="0">
              <a:spcBef>
                <a:spcPts val="0"/>
              </a:spcBef>
              <a:buNone/>
            </a:pPr>
            <a:r>
              <a:rPr lang="en"/>
              <a:t>cost()</a:t>
            </a:r>
          </a:p>
        </p:txBody>
      </p:sp>
      <p:sp>
        <p:nvSpPr>
          <p:cNvPr id="148" name="Shape 148"/>
          <p:cNvSpPr txBox="1"/>
          <p:nvPr/>
        </p:nvSpPr>
        <p:spPr>
          <a:xfrm>
            <a:off x="6099625" y="1958775"/>
            <a:ext cx="2649300" cy="11433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1800"/>
              <a:t>DarkRoast inherits from Beverage and has a cost() method.</a:t>
            </a:r>
          </a:p>
        </p:txBody>
      </p:sp>
      <p:cxnSp>
        <p:nvCxnSpPr>
          <p:cNvPr id="149" name="Shape 149"/>
          <p:cNvCxnSpPr>
            <a:stCxn id="148" idx="1"/>
            <a:endCxn id="147" idx="7"/>
          </p:cNvCxnSpPr>
          <p:nvPr/>
        </p:nvCxnSpPr>
        <p:spPr>
          <a:xfrm flipH="1">
            <a:off x="5176225" y="2530425"/>
            <a:ext cx="923400" cy="498000"/>
          </a:xfrm>
          <a:prstGeom prst="straightConnector1">
            <a:avLst/>
          </a:prstGeom>
          <a:noFill/>
          <a:ln cap="flat" cmpd="sng" w="19050">
            <a:solidFill>
              <a:schemeClr val="dk2"/>
            </a:solidFill>
            <a:prstDash val="solid"/>
            <a:round/>
            <a:headEnd len="lg" w="lg" type="none"/>
            <a:tailEnd len="lg" w="lg" type="triangle"/>
          </a:ln>
        </p:spPr>
      </p:cxnSp>
      <p:sp>
        <p:nvSpPr>
          <p:cNvPr id="150" name="Shape 150"/>
          <p:cNvSpPr txBox="1"/>
          <p:nvPr/>
        </p:nvSpPr>
        <p:spPr>
          <a:xfrm>
            <a:off x="500925" y="1885125"/>
            <a:ext cx="2649300" cy="11433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Mocha is a decorator. Its type mirrors the object it decorates.</a:t>
            </a:r>
          </a:p>
        </p:txBody>
      </p:sp>
      <p:sp>
        <p:nvSpPr>
          <p:cNvPr id="151" name="Shape 151"/>
          <p:cNvSpPr txBox="1"/>
          <p:nvPr/>
        </p:nvSpPr>
        <p:spPr>
          <a:xfrm>
            <a:off x="500925" y="4255925"/>
            <a:ext cx="2649300" cy="13311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Through polymorphism, any Beverage wrapped in Mocha is still a Beverage.</a:t>
            </a:r>
          </a:p>
        </p:txBody>
      </p:sp>
      <p:sp>
        <p:nvSpPr>
          <p:cNvPr id="152" name="Shape 152"/>
          <p:cNvSpPr txBox="1"/>
          <p:nvPr/>
        </p:nvSpPr>
        <p:spPr>
          <a:xfrm>
            <a:off x="5774650" y="3228975"/>
            <a:ext cx="2649300" cy="15312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Whip is a decorator. Its type still mirrors the object it decorates (and the object that object decorates).</a:t>
            </a:r>
          </a:p>
        </p:txBody>
      </p:sp>
      <p:sp>
        <p:nvSpPr>
          <p:cNvPr id="153" name="Shape 153"/>
          <p:cNvSpPr txBox="1"/>
          <p:nvPr/>
        </p:nvSpPr>
        <p:spPr>
          <a:xfrm>
            <a:off x="5404475" y="4836862"/>
            <a:ext cx="2649300" cy="15312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800"/>
              <a:t>A DarkRoast wrapped in Mocha and Whip is still a Beverage, and can perform any promised function of a Beverage.</a:t>
            </a:r>
          </a:p>
        </p:txBody>
      </p:sp>
      <p:cxnSp>
        <p:nvCxnSpPr>
          <p:cNvPr id="154" name="Shape 154"/>
          <p:cNvCxnSpPr/>
          <p:nvPr/>
        </p:nvCxnSpPr>
        <p:spPr>
          <a:xfrm flipH="1" rot="10800000">
            <a:off x="2334700" y="3923675"/>
            <a:ext cx="583200" cy="202800"/>
          </a:xfrm>
          <a:prstGeom prst="straightConnector1">
            <a:avLst/>
          </a:prstGeom>
          <a:noFill/>
          <a:ln cap="flat" cmpd="sng" w="19050">
            <a:solidFill>
              <a:srgbClr val="980000"/>
            </a:solidFill>
            <a:prstDash val="solid"/>
            <a:round/>
            <a:headEnd len="lg" w="lg" type="none"/>
            <a:tailEnd len="lg" w="lg" type="triangle"/>
          </a:ln>
        </p:spPr>
      </p:cxnSp>
      <p:cxnSp>
        <p:nvCxnSpPr>
          <p:cNvPr id="155" name="Shape 155"/>
          <p:cNvCxnSpPr/>
          <p:nvPr/>
        </p:nvCxnSpPr>
        <p:spPr>
          <a:xfrm flipH="1" rot="10800000">
            <a:off x="3691100" y="3708175"/>
            <a:ext cx="393000" cy="101400"/>
          </a:xfrm>
          <a:prstGeom prst="straightConnector1">
            <a:avLst/>
          </a:prstGeom>
          <a:noFill/>
          <a:ln cap="flat" cmpd="sng" w="19050">
            <a:solidFill>
              <a:srgbClr val="980000"/>
            </a:solidFill>
            <a:prstDash val="solid"/>
            <a:round/>
            <a:headEnd len="lg" w="lg" type="none"/>
            <a:tailEnd len="lg" w="lg" type="triangle"/>
          </a:ln>
        </p:spPr>
      </p:cxnSp>
      <p:cxnSp>
        <p:nvCxnSpPr>
          <p:cNvPr id="156" name="Shape 156"/>
          <p:cNvCxnSpPr/>
          <p:nvPr/>
        </p:nvCxnSpPr>
        <p:spPr>
          <a:xfrm flipH="1">
            <a:off x="3805100" y="3872950"/>
            <a:ext cx="633900" cy="76200"/>
          </a:xfrm>
          <a:prstGeom prst="straightConnector1">
            <a:avLst/>
          </a:prstGeom>
          <a:noFill/>
          <a:ln cap="flat" cmpd="sng" w="19050">
            <a:solidFill>
              <a:srgbClr val="980000"/>
            </a:solidFill>
            <a:prstDash val="solid"/>
            <a:round/>
            <a:headEnd len="lg" w="lg" type="none"/>
            <a:tailEnd len="lg" w="lg" type="triangle"/>
          </a:ln>
        </p:spPr>
      </p:cxnSp>
      <p:sp>
        <p:nvSpPr>
          <p:cNvPr id="157" name="Shape 157"/>
          <p:cNvSpPr txBox="1"/>
          <p:nvPr/>
        </p:nvSpPr>
        <p:spPr>
          <a:xfrm>
            <a:off x="4084100" y="3984425"/>
            <a:ext cx="633900" cy="271500"/>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solidFill>
                  <a:srgbClr val="980000"/>
                </a:solidFill>
              </a:rPr>
              <a:t>0.99</a:t>
            </a:r>
          </a:p>
        </p:txBody>
      </p:sp>
      <p:cxnSp>
        <p:nvCxnSpPr>
          <p:cNvPr id="158" name="Shape 158"/>
          <p:cNvCxnSpPr/>
          <p:nvPr/>
        </p:nvCxnSpPr>
        <p:spPr>
          <a:xfrm flipH="1">
            <a:off x="2524950" y="3999725"/>
            <a:ext cx="709800" cy="266100"/>
          </a:xfrm>
          <a:prstGeom prst="straightConnector1">
            <a:avLst/>
          </a:prstGeom>
          <a:noFill/>
          <a:ln cap="flat" cmpd="sng" w="19050">
            <a:solidFill>
              <a:srgbClr val="980000"/>
            </a:solidFill>
            <a:prstDash val="solid"/>
            <a:round/>
            <a:headEnd len="lg" w="lg" type="none"/>
            <a:tailEnd len="lg" w="lg" type="triangle"/>
          </a:ln>
        </p:spPr>
      </p:cxnSp>
      <p:sp>
        <p:nvSpPr>
          <p:cNvPr id="159" name="Shape 159"/>
          <p:cNvSpPr txBox="1"/>
          <p:nvPr/>
        </p:nvSpPr>
        <p:spPr>
          <a:xfrm>
            <a:off x="2917850" y="4164575"/>
            <a:ext cx="633900" cy="271500"/>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980000"/>
                </a:solidFill>
              </a:rPr>
              <a:t>1.29</a:t>
            </a:r>
          </a:p>
        </p:txBody>
      </p:sp>
      <p:cxnSp>
        <p:nvCxnSpPr>
          <p:cNvPr id="160" name="Shape 160"/>
          <p:cNvCxnSpPr/>
          <p:nvPr/>
        </p:nvCxnSpPr>
        <p:spPr>
          <a:xfrm flipH="1">
            <a:off x="395075" y="4506775"/>
            <a:ext cx="1470600" cy="887400"/>
          </a:xfrm>
          <a:prstGeom prst="straightConnector1">
            <a:avLst/>
          </a:prstGeom>
          <a:noFill/>
          <a:ln cap="flat" cmpd="sng" w="19050">
            <a:solidFill>
              <a:srgbClr val="980000"/>
            </a:solidFill>
            <a:prstDash val="solid"/>
            <a:round/>
            <a:headEnd len="lg" w="lg" type="none"/>
            <a:tailEnd len="lg" w="lg" type="triangle"/>
          </a:ln>
        </p:spPr>
      </p:cxnSp>
      <p:sp>
        <p:nvSpPr>
          <p:cNvPr id="161" name="Shape 161"/>
          <p:cNvSpPr txBox="1"/>
          <p:nvPr/>
        </p:nvSpPr>
        <p:spPr>
          <a:xfrm>
            <a:off x="662250" y="5466725"/>
            <a:ext cx="633900" cy="271500"/>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980000"/>
                </a:solidFill>
              </a:rPr>
              <a:t>1.79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9"/>
                                        </p:tgtEl>
                                      </p:cBhvr>
                                    </p:animEffect>
                                    <p:set>
                                      <p:cBhvr>
                                        <p:cTn dur="1" fill="hold">
                                          <p:stCondLst>
                                            <p:cond delay="0"/>
                                          </p:stCondLst>
                                        </p:cTn>
                                        <p:tgtEl>
                                          <p:spTgt spid="1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3"/>
                                        </p:tgtEl>
                                      </p:cBhvr>
                                    </p:animEffect>
                                    <p:set>
                                      <p:cBhvr>
                                        <p:cTn dur="1" fill="hold">
                                          <p:stCondLst>
                                            <p:cond delay="0"/>
                                          </p:stCondLst>
                                        </p:cTn>
                                        <p:tgtEl>
                                          <p:spTgt spid="15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