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Actors - either users or external systems such as databases can also be modeled as objects in sequence diagrams. They are indicated by the stick figures, and should be given unique names like the object instances. This is needed if user interactions need to be modeled, or if information needs to be returned to some external user or system.</a:t>
            </a:r>
          </a:p>
          <a:p>
            <a:pPr lvl="0" rtl="0">
              <a:spcBef>
                <a:spcPts val="0"/>
              </a:spcBef>
              <a:buNone/>
            </a:pPr>
            <a:r>
              <a:rPr lang="en">
                <a:solidFill>
                  <a:schemeClr val="dk1"/>
                </a:solidFill>
              </a:rPr>
              <a:t>- New - Previously, we had the actor and this Order object lined up. That’s because they began to exist at the same time. But, not all objects are present from the time that the software turns on. We create objects all the time. So, when that happens, you start that onject’s lifeline from the point of creation, with a message labeled new pointing at that name box.</a:t>
            </a:r>
          </a:p>
          <a:p>
            <a:pPr lvl="0" rtl="0">
              <a:spcBef>
                <a:spcPts val="0"/>
              </a:spcBef>
              <a:buNone/>
            </a:pPr>
            <a:r>
              <a:rPr lang="en">
                <a:solidFill>
                  <a:schemeClr val="dk1"/>
                </a:solidFill>
              </a:rPr>
              <a:t>- (read close)</a:t>
            </a:r>
          </a:p>
          <a:p>
            <a:pPr lvl="0" rtl="0">
              <a:spcBef>
                <a:spcPts val="0"/>
              </a:spcBef>
              <a:buNone/>
            </a:pPr>
            <a:r>
              <a:rPr lang="en">
                <a:solidFill>
                  <a:schemeClr val="dk1"/>
                </a:solidFill>
              </a:rPr>
              <a:t>- (read self-call) - this is indicated by an message arrow pointing at themself. Notice the second box over the first. That’s because the first method is still executing on the stack. This Order calls one of its own methods while performing the calculatePrice method.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(walk through example)</a:t>
            </a:r>
          </a:p>
          <a:p>
            <a:pPr lvl="0" rtl="0">
              <a:spcBef>
                <a:spcPts val="0"/>
              </a:spcBef>
              <a:buNone/>
            </a:pPr>
            <a:r>
              <a:rPr lang="en">
                <a:solidFill>
                  <a:schemeClr val="dk1"/>
                </a:solidFill>
              </a:rPr>
              <a:t>order is made up of a series of order lines, each line of order has a product and a quantity</a:t>
            </a:r>
          </a:p>
          <a:p>
            <a:pPr lvl="0" rtl="0">
              <a:spcBef>
                <a:spcPts val="0"/>
              </a:spcBef>
              <a:buNone/>
            </a:pPr>
            <a:r>
              <a:rPr lang="en">
                <a:solidFill>
                  <a:schemeClr val="dk1"/>
                </a:solidFill>
              </a:rPr>
              <a:t>we would want to go through each line of the order. This example technically only shows us going through a single line, we’ll go over how ytou handle repeated operations shortly.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 - right? this is programming 101, you encounter loops, you repeat actions over a collection of items, you hit if-then-else blocks</a:t>
            </a:r>
          </a:p>
          <a:p>
            <a:pPr lvl="0" rtl="0">
              <a:spcBef>
                <a:spcPts val="0"/>
              </a:spcBef>
              <a:buNone/>
            </a:pPr>
            <a:r>
              <a:rPr lang="en">
                <a:solidFill>
                  <a:schemeClr val="dk1"/>
                </a:solidFill>
              </a:rPr>
              <a:t>The question is - how do you depict these in a sequence diagram? There is a construct known as a frame to convey this kind of situation - loops, conditional statements, and optional events.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over procedure</a:t>
            </a:r>
          </a:p>
          <a:p>
            <a:pPr lvl="0" rtl="0">
              <a:spcBef>
                <a:spcPts val="0"/>
              </a:spcBef>
              <a:buNone/>
            </a:pPr>
            <a:r>
              <a:rPr lang="en">
                <a:solidFill>
                  <a:schemeClr val="dk1"/>
                </a:solidFill>
              </a:rPr>
              <a:t>- first, we need to go through each item in the order and decide how to ship it, this requires a loop. This takes the form of a frame, a box around an area of the sequence diagram. In the corner, we apply a keyword to describe the frame - in this case, it is a loop. Next to that, we place a condiitonal statement in the brackets that defines the loop condition. In this, we say it loops over all line items</a:t>
            </a:r>
          </a:p>
          <a:p>
            <a:pPr lvl="0" rtl="0">
              <a:spcBef>
                <a:spcPts val="0"/>
              </a:spcBef>
              <a:buNone/>
            </a:pPr>
            <a:r>
              <a:rPr lang="en">
                <a:solidFill>
                  <a:schemeClr val="dk1"/>
                </a:solidFill>
              </a:rPr>
              <a:t>- now, we have an if-then-else block, if the product is worth more than 10k, we use careful shipping, else we use normal shipping. We bring in another frame. This one is labeled with alt - that means that multiple scenarios can occur. You can use this anytime you have multiple possible actions. You cut the frame into portions for each outcome. The first here is if the value &gt; 10000, the second covers the else branch</a:t>
            </a:r>
          </a:p>
          <a:p>
            <a:pPr lvl="0" rtl="0">
              <a:spcBef>
                <a:spcPts val="0"/>
              </a:spcBef>
              <a:buNone/>
            </a:pPr>
            <a:r>
              <a:rPr lang="en">
                <a:solidFill>
                  <a:schemeClr val="dk1"/>
                </a:solidFill>
              </a:rPr>
              <a:t>- This last if statement just has one outcome, so we don’t use alt for that - there’s one outcome. Instead, we use opt for optional - this is an optional block of code. We use the opt keyword and define the condition - if it needs confirmation, we send confirmation.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Those tags that we place on frames - opt, alt, loop - are called frame operators. They indicate why you’ve carved out that special block of the interaction diagram. There are several frame operators that we can make use of.</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Remember the Home Heating System from last week? We designed a couple of class diagrams for it, right? Let’s see if we can take those diagrams and a use case and sketch out a sequence diagram.</a:t>
            </a:r>
          </a:p>
          <a:p>
            <a:pPr lvl="0" rtl="0">
              <a:spcBef>
                <a:spcPts val="0"/>
              </a:spcBef>
              <a:buNone/>
            </a:pPr>
            <a:r>
              <a:rPr lang="en">
                <a:solidFill>
                  <a:schemeClr val="dk1"/>
                </a:solidFill>
              </a:rPr>
              <a:t>Here is our use case (read)</a:t>
            </a:r>
          </a:p>
          <a:p>
            <a:pPr lvl="0" rtl="0">
              <a:spcBef>
                <a:spcPts val="0"/>
              </a:spcBef>
              <a:buNone/>
            </a:pPr>
            <a:r>
              <a:rPr lang="en">
                <a:solidFill>
                  <a:schemeClr val="dk1"/>
                </a:solidFill>
              </a:rPr>
              <a:t>This doesn’t give us much yet.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use case gives us the external events - we know that the home owner starts heating by flipping the power button and that the system tries to start up, returning that status message when its done. Now, we need to fill in what happens between request and return. If we look over our requirements and our class diagram, we can do that. Now, we don’t have operations listed in this class diagram yet. This is a good way to figure some of those out, right? We have down how classes are associated, let’s use that to fill in operations, then sketch out our diagram. This is pretty straightforward</a:t>
            </a:r>
          </a:p>
          <a:p>
            <a:pPr lvl="0" rtl="0">
              <a:spcBef>
                <a:spcPts val="0"/>
              </a:spcBef>
              <a:buNone/>
            </a:pPr>
            <a:r>
              <a:rPr lang="en">
                <a:solidFill>
                  <a:schemeClr val="dk1"/>
                </a:solidFill>
              </a:rPr>
              <a:t>(discussion, walk through)</a:t>
            </a:r>
          </a:p>
          <a:p>
            <a:pPr lvl="0" rtl="0">
              <a:spcBef>
                <a:spcPts val="0"/>
              </a:spcBef>
              <a:buClr>
                <a:schemeClr val="dk1"/>
              </a:buClr>
              <a:buSzPct val="100000"/>
              <a:buFont typeface="Arial"/>
              <a:buNone/>
            </a:pPr>
            <a:r>
              <a:rPr lang="en">
                <a:solidFill>
                  <a:schemeClr val="dk1"/>
                </a:solidFill>
              </a:rPr>
              <a:t>owner - on-off switch, system on</a:t>
            </a:r>
          </a:p>
          <a:p>
            <a:pPr lvl="0" rtl="0">
              <a:spcBef>
                <a:spcPts val="0"/>
              </a:spcBef>
              <a:buClr>
                <a:schemeClr val="dk1"/>
              </a:buClr>
              <a:buSzPct val="100000"/>
              <a:buFont typeface="Arial"/>
              <a:buNone/>
            </a:pPr>
            <a:r>
              <a:rPr lang="en">
                <a:solidFill>
                  <a:schemeClr val="dk1"/>
                </a:solidFill>
              </a:rPr>
              <a:t>oos - controller, power on</a:t>
            </a:r>
          </a:p>
          <a:p>
            <a:pPr lvl="0" rtl="0">
              <a:spcBef>
                <a:spcPts val="0"/>
              </a:spcBef>
              <a:buClr>
                <a:schemeClr val="dk1"/>
              </a:buClr>
              <a:buSzPct val="100000"/>
              <a:buFont typeface="Arial"/>
              <a:buNone/>
            </a:pPr>
            <a:r>
              <a:rPr lang="en">
                <a:solidFill>
                  <a:schemeClr val="dk1"/>
                </a:solidFill>
              </a:rPr>
              <a:t>controller - check temperature of all rooms (loop)</a:t>
            </a:r>
          </a:p>
          <a:p>
            <a:pPr lvl="0" rtl="0">
              <a:spcBef>
                <a:spcPts val="0"/>
              </a:spcBef>
              <a:buClr>
                <a:schemeClr val="dk1"/>
              </a:buClr>
              <a:buSzPct val="100000"/>
              <a:buFont typeface="Arial"/>
              <a:buNone/>
            </a:pPr>
            <a:r>
              <a:rPr lang="en">
                <a:solidFill>
                  <a:schemeClr val="dk1"/>
                </a:solidFill>
              </a:rPr>
              <a:t>if status low - controller turns on pump, opens valve, starts burner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(walk through example)</a:t>
            </a:r>
          </a:p>
          <a:p>
            <a:pPr lvl="0" rtl="0">
              <a:spcBef>
                <a:spcPts val="0"/>
              </a:spcBef>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second class diagram, more decentralized structure. On the static side, we don’t change things all that much - the class diagram is pretty similar -  but it does change the sequence diagram a bit - we’ve overhauled how objects are allowed to communicate with this architecture. Let’s see what this might look like</a:t>
            </a:r>
          </a:p>
          <a:p>
            <a:pPr lvl="0" rtl="0">
              <a:spcBef>
                <a:spcPts val="0"/>
              </a:spcBef>
              <a:buNone/>
            </a:pPr>
            <a:r>
              <a:rPr lang="en">
                <a:solidFill>
                  <a:schemeClr val="dk1"/>
                </a:solidFill>
              </a:rPr>
              <a:t>(discussion)</a:t>
            </a:r>
            <a:br>
              <a:rPr lang="en">
                <a:solidFill>
                  <a:schemeClr val="dk1"/>
                </a:solidFill>
              </a:rPr>
            </a:br>
            <a:r>
              <a:rPr lang="en">
                <a:solidFill>
                  <a:schemeClr val="dk1"/>
                </a:solidFill>
              </a:rPr>
              <a:t>owner - power stich, system on</a:t>
            </a:r>
          </a:p>
          <a:p>
            <a:pPr lvl="0" rtl="0">
              <a:spcBef>
                <a:spcPts val="0"/>
              </a:spcBef>
              <a:buNone/>
            </a:pPr>
            <a:r>
              <a:rPr lang="en">
                <a:solidFill>
                  <a:schemeClr val="dk1"/>
                </a:solidFill>
              </a:rPr>
              <a:t>power switch - control panel, power on</a:t>
            </a:r>
          </a:p>
          <a:p>
            <a:pPr lvl="0" rtl="0">
              <a:spcBef>
                <a:spcPts val="0"/>
              </a:spcBef>
              <a:buNone/>
            </a:pPr>
            <a:r>
              <a:rPr lang="en">
                <a:solidFill>
                  <a:schemeClr val="dk1"/>
                </a:solidFill>
              </a:rPr>
              <a:t>control panel - notify all rooms, loop, rooms check their temp</a:t>
            </a:r>
          </a:p>
          <a:p>
            <a:pPr lvl="0" rtl="0">
              <a:spcBef>
                <a:spcPts val="0"/>
              </a:spcBef>
              <a:buNone/>
            </a:pPr>
            <a:r>
              <a:rPr lang="en">
                <a:solidFill>
                  <a:schemeClr val="dk1"/>
                </a:solidFill>
              </a:rPr>
              <a:t>if status is low, room requests heat from the furnace. </a:t>
            </a:r>
          </a:p>
          <a:p>
            <a:pPr lvl="0" rtl="0">
              <a:spcBef>
                <a:spcPts val="0"/>
              </a:spcBef>
              <a:buNone/>
            </a:pPr>
            <a:r>
              <a:rPr lang="en">
                <a:solidFill>
                  <a:schemeClr val="dk1"/>
                </a:solidFill>
              </a:rPr>
              <a:t>furnace, turns on pump, opens valve, and ignite burner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(walk through example)</a:t>
            </a:r>
          </a:p>
          <a:p>
            <a:pPr lvl="0" rtl="0">
              <a:spcBef>
                <a:spcPts val="0"/>
              </a:spcBef>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We’ve been talking about how you design object oriented systems a whole lot lately, and you’ve gotten quite familiar with our friend, the class diagram. </a:t>
            </a:r>
          </a:p>
          <a:p>
            <a:pPr lvl="0" rtl="0">
              <a:spcBef>
                <a:spcPts val="0"/>
              </a:spcBef>
              <a:buNone/>
            </a:pPr>
            <a:r>
              <a:rPr lang="en"/>
              <a:t>You remember our pal, the home heating system - (walk through)</a:t>
            </a:r>
          </a:p>
          <a:p>
            <a:pPr lvl="0" rtl="0">
              <a:spcBef>
                <a:spcPts val="0"/>
              </a:spcBef>
              <a:buNone/>
            </a:pPr>
            <a:r>
              <a:rPr lang="en"/>
              <a:t>We’ve talked a lot about class diagrams, as they are essentially the closest analogue that we have in software to blueprints, but they just represent one view of the system - the static structure of the source code, the abstract classes that may or may not be instantiated and used by the system during runtime. This doesn’t give us the complete picture. And to transition from design to implementation, we need the bigger picture.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24" name="Shape 5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we don’t always have to start from use cases. Once you have an idea of the classes in your system, you can model any execution scenario. So, here’s another example, based on a poker system. We’ve talked to our stakeholders, and they tell us that this is what should happen (read)</a:t>
            </a:r>
          </a:p>
          <a:p>
            <a:pPr lvl="0" rtl="0">
              <a:spcBef>
                <a:spcPts val="0"/>
              </a:spcBef>
              <a:buNone/>
            </a:pPr>
            <a:r>
              <a:rPr lang="en">
                <a:solidFill>
                  <a:schemeClr val="dk1"/>
                </a:solidFill>
              </a:rPr>
              <a:t>Not giving you the class diagram here, but we can pick out objects and classes from the text. What are our classes? Think you could draw this? Give me some interactions.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(point out - no name on Player object because we’re looping over several)</a:t>
            </a:r>
          </a:p>
          <a:p>
            <a:pPr indent="-298450" lvl="0" marL="457200" rtl="0">
              <a:spcBef>
                <a:spcPts val="600"/>
              </a:spcBef>
              <a:buClr>
                <a:schemeClr val="dk1"/>
              </a:buClr>
              <a:buSzPct val="100000"/>
            </a:pPr>
            <a:r>
              <a:rPr lang="en">
                <a:solidFill>
                  <a:schemeClr val="dk1"/>
                </a:solidFill>
              </a:rPr>
              <a:t>The scenario begins when someone chooses to start a new round in the UI. An actor wasn’t named, so we use the “found message” starting point.</a:t>
            </a:r>
          </a:p>
          <a:p>
            <a:pPr indent="-298450" lvl="0" marL="457200" rtl="0">
              <a:spcBef>
                <a:spcPts val="600"/>
              </a:spcBef>
              <a:buClr>
                <a:schemeClr val="dk1"/>
              </a:buClr>
              <a:buSzPct val="100000"/>
            </a:pPr>
            <a:r>
              <a:rPr lang="en">
                <a:solidFill>
                  <a:schemeClr val="dk1"/>
                </a:solidFill>
              </a:rPr>
              <a:t>All players' hands are emptied into the deck, which is then shuffled. </a:t>
            </a:r>
          </a:p>
          <a:p>
            <a:pPr indent="-298450" lvl="0" marL="457200" rtl="0">
              <a:spcBef>
                <a:spcPts val="600"/>
              </a:spcBef>
              <a:buClr>
                <a:schemeClr val="dk1"/>
              </a:buClr>
              <a:buSzPct val="100000"/>
            </a:pPr>
            <a:r>
              <a:rPr lang="en">
                <a:solidFill>
                  <a:schemeClr val="dk1"/>
                </a:solidFill>
              </a:rPr>
              <a:t>If the player left of the dealer doesn't have enough money to ante, he/she is removed from the game, and the next player supplies the ante. </a:t>
            </a:r>
          </a:p>
          <a:p>
            <a:pPr indent="-298450" lvl="0" marL="457200" rtl="0">
              <a:spcBef>
                <a:spcPts val="600"/>
              </a:spcBef>
              <a:buClr>
                <a:schemeClr val="dk1"/>
              </a:buClr>
              <a:buSzPct val="100000"/>
            </a:pPr>
            <a:r>
              <a:rPr lang="en">
                <a:solidFill>
                  <a:schemeClr val="dk1"/>
                </a:solidFill>
              </a:rPr>
              <a:t>If that player also cannot afford the ante, this cycle continues until such a player is found or all players are removed</a:t>
            </a:r>
          </a:p>
          <a:p>
            <a:pPr lvl="0" rtl="0">
              <a:spcBef>
                <a:spcPts val="600"/>
              </a:spcBef>
              <a:buNone/>
            </a:pPr>
            <a:r>
              <a:rPr lang="en">
                <a:solidFill>
                  <a:schemeClr val="dk1"/>
                </a:solidFill>
              </a:rPr>
              <a:t>not quite enough room on the slide, so we’ll continue on the next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8450" lvl="0" marL="457200" rtl="0">
              <a:spcBef>
                <a:spcPts val="600"/>
              </a:spcBef>
              <a:buClr>
                <a:schemeClr val="dk1"/>
              </a:buClr>
              <a:buSzPct val="100000"/>
            </a:pPr>
            <a:r>
              <a:rPr lang="en">
                <a:solidFill>
                  <a:schemeClr val="dk1"/>
                </a:solidFill>
              </a:rPr>
              <a:t>The player left of the dealer supplies an ante bet of the proper amount. </a:t>
            </a:r>
          </a:p>
          <a:p>
            <a:pPr indent="-298450" lvl="0" marL="457200" rtl="0">
              <a:spcBef>
                <a:spcPts val="600"/>
              </a:spcBef>
              <a:buClr>
                <a:schemeClr val="dk1"/>
              </a:buClr>
              <a:buSzPct val="100000"/>
            </a:pPr>
            <a:r>
              <a:rPr lang="en">
                <a:solidFill>
                  <a:schemeClr val="dk1"/>
                </a:solidFill>
              </a:rPr>
              <a:t>Next each player is dealt a hand of two cards from the deck in a round-robin fashion; one card to each player, then the second card.</a:t>
            </a:r>
          </a:p>
          <a:p>
            <a:pPr lvl="0" rtl="0">
              <a:spcBef>
                <a:spcPts val="600"/>
              </a:spcBef>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2" name="Shape 612"/>
        <p:cNvGrpSpPr/>
        <p:nvPr/>
      </p:nvGrpSpPr>
      <p:grpSpPr>
        <a:xfrm>
          <a:off x="0" y="0"/>
          <a:ext cx="0" cy="0"/>
          <a:chOff x="0" y="0"/>
          <a:chExt cx="0" cy="0"/>
        </a:xfrm>
      </p:grpSpPr>
      <p:sp>
        <p:nvSpPr>
          <p:cNvPr id="613" name="Shape 6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4" name="Shape 6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(walk through example)</a:t>
            </a:r>
          </a:p>
          <a:p>
            <a:pPr lvl="0" rtl="0">
              <a:spcBef>
                <a:spcPts val="0"/>
              </a:spcBef>
              <a:buNone/>
            </a:pPr>
            <a:r>
              <a:rPr lang="en">
                <a:solidFill>
                  <a:schemeClr val="dk1"/>
                </a:solidFill>
              </a:rPr>
              <a:t>anything different? </a:t>
            </a:r>
          </a:p>
          <a:p>
            <a:pPr lvl="0" rtl="0">
              <a:spcBef>
                <a:spcPts val="0"/>
              </a:spcBef>
              <a:buNone/>
            </a:pPr>
            <a:r>
              <a:rPr lang="en">
                <a:solidFill>
                  <a:schemeClr val="dk1"/>
                </a:solidFill>
              </a:rPr>
              <a:t>One thing I didn’t add here was error scenarios - this is easier to read, but when coming up with these, you should think about including error checking in here. What if we couldn’t establish a communication link? You should think about and try to include these things. If there are alternative or exception scenarios, then you should try to model and incorporate those to make implementation easier.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8" name="Shape 708"/>
        <p:cNvGrpSpPr/>
        <p:nvPr/>
      </p:nvGrpSpPr>
      <p:grpSpPr>
        <a:xfrm>
          <a:off x="0" y="0"/>
          <a:ext cx="0" cy="0"/>
          <a:chOff x="0" y="0"/>
          <a:chExt cx="0" cy="0"/>
        </a:xfrm>
      </p:grpSpPr>
      <p:sp>
        <p:nvSpPr>
          <p:cNvPr id="709" name="Shape 7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10" name="Shape 7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(backup slides - probably will not get to today)</a:t>
            </a:r>
          </a:p>
          <a:p>
            <a:pPr lvl="0" rtl="0">
              <a:spcBef>
                <a:spcPts val="0"/>
              </a:spcBef>
              <a:buNone/>
            </a:pPr>
            <a:r>
              <a:rPr lang="en"/>
              <a:t>Basic considerations to keep in mind as your design the system to get the design ready for programming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3" name="Shape 713"/>
        <p:cNvGrpSpPr/>
        <p:nvPr/>
      </p:nvGrpSpPr>
      <p:grpSpPr>
        <a:xfrm>
          <a:off x="0" y="0"/>
          <a:ext cx="0" cy="0"/>
          <a:chOff x="0" y="0"/>
          <a:chExt cx="0" cy="0"/>
        </a:xfrm>
      </p:grpSpPr>
      <p:sp>
        <p:nvSpPr>
          <p:cNvPr id="714" name="Shape 7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15" name="Shape 7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Your program contains data, and that data needs to go somewhere. (read)</a:t>
            </a:r>
          </a:p>
          <a:p>
            <a:pPr lvl="0" rtl="0">
              <a:spcBef>
                <a:spcPts val="0"/>
              </a:spcBef>
              <a:buNone/>
            </a:pPr>
            <a:r>
              <a:rPr lang="en" sz="1200">
                <a:solidFill>
                  <a:schemeClr val="dk1"/>
                </a:solidFill>
              </a:rPr>
              <a:t>That choice of data structure - how you store data and collections of data within your system - matters. Each type of data structure out there, whther you use language objects like arrays or maps or trees or roll your own specialized structure - takes up different amounts of memory, has different time-bounds for performing operations, and has its own guidelines for usage.</a:t>
            </a:r>
          </a:p>
          <a:p>
            <a:pPr lvl="0" rtl="0">
              <a:spcBef>
                <a:spcPts val="0"/>
              </a:spcBef>
              <a:buNone/>
            </a:pPr>
            <a:r>
              <a:rPr lang="en" sz="1200">
                <a:solidFill>
                  <a:schemeClr val="dk1"/>
                </a:solidFill>
              </a:rPr>
              <a:t>- some may be more suitable for the problem you’re trying to solve than others or may emohasize different priorities. Like with many other problems in this class, there is a trade-off game here. Is efficiency the most important attribute of the project? Then, choose data structures with fast operation time. Is memory limited? Focus on low storage cost and simplicity. Is maintainability important? Then choose something that makes sense for the data being stored, something explicitly clear to use, even if it isn’t the most efficient storage mechanism. </a:t>
            </a:r>
          </a:p>
          <a:p>
            <a:pPr lvl="0" rtl="0">
              <a:spcBef>
                <a:spcPts val="0"/>
              </a:spcBef>
              <a:buNone/>
            </a:pPr>
            <a:r>
              <a:rPr lang="en" sz="1200">
                <a:solidFill>
                  <a:schemeClr val="dk1"/>
                </a:solidFill>
              </a:rPr>
              <a:t>There are whole classes and books of advice on this topic, so I’m not going to spend much time on this, but key is to think and make the judgement call based on your project priorities.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0" name="Shape 720"/>
        <p:cNvGrpSpPr/>
        <p:nvPr/>
      </p:nvGrpSpPr>
      <p:grpSpPr>
        <a:xfrm>
          <a:off x="0" y="0"/>
          <a:ext cx="0" cy="0"/>
          <a:chOff x="0" y="0"/>
          <a:chExt cx="0" cy="0"/>
        </a:xfrm>
      </p:grpSpPr>
      <p:sp>
        <p:nvSpPr>
          <p:cNvPr id="721" name="Shape 7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22" name="Shape 7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On the same note, (read) When implementing the functionality of the system and the operations that each class provides, there may be dozens of ways to implement the solution. The obvious example is search. There are as many search algorithms as there are planets in our galaxy. Design gives you behavior description, but how do you actually realize that in code? </a:t>
            </a:r>
          </a:p>
          <a:p>
            <a:pPr lvl="0" rtl="0">
              <a:spcBef>
                <a:spcPts val="0"/>
              </a:spcBef>
              <a:buNone/>
            </a:pPr>
            <a:r>
              <a:rPr lang="en" sz="1200">
                <a:solidFill>
                  <a:schemeClr val="dk1"/>
                </a:solidFill>
              </a:rPr>
              <a:t>(read). Start filling in these details early. Even include pseudocode with your design description. Design patterns may make this easier by giving class structure that suggests certain realization. As with data structures, watch for inefficient algorithms, watch storage and memory costs. Learn from previous experience on similar topics - make use of other solutions.</a:t>
            </a:r>
          </a:p>
          <a:p>
            <a:pPr lvl="0" rtl="0">
              <a:spcBef>
                <a:spcPts val="0"/>
              </a:spcBef>
              <a:buNone/>
            </a:pPr>
            <a:r>
              <a:rPr lang="en" sz="1200">
                <a:solidFill>
                  <a:schemeClr val="dk1"/>
                </a:solidFill>
              </a:rPr>
              <a:t>- (read) Trade-offs will occur here too. Something that is easy to understand is often not the most efficient realization, and the most efficient code is often hard to comprehend. You can always combat that through clear coding standards and good documentation, but plan ahead and realize that you may need to make the judgement between competing solutions.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7" name="Shape 727"/>
        <p:cNvGrpSpPr/>
        <p:nvPr/>
      </p:nvGrpSpPr>
      <p:grpSpPr>
        <a:xfrm>
          <a:off x="0" y="0"/>
          <a:ext cx="0" cy="0"/>
          <a:chOff x="0" y="0"/>
          <a:chExt cx="0" cy="0"/>
        </a:xfrm>
      </p:grpSpPr>
      <p:sp>
        <p:nvSpPr>
          <p:cNvPr id="728" name="Shape 7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29" name="Shape 7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However, when deciding how to implement the system, you should be mindful of the pitfalls of relying on certain language constructs. There may be features - data structures, algorithms, code structuring styles - that are more error-prone than others. Doesn’t mean you should avoid them, may be needed to realize the design, BUT be careful, mindful. </a:t>
            </a:r>
          </a:p>
          <a:p>
            <a:pPr lvl="0" rtl="0">
              <a:spcBef>
                <a:spcPts val="0"/>
              </a:spcBef>
              <a:buNone/>
            </a:pPr>
            <a:r>
              <a:t/>
            </a:r>
            <a:endParaRPr sz="12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do not actually avoid parallelism these days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1" name="Shape 741"/>
        <p:cNvGrpSpPr/>
        <p:nvPr/>
      </p:nvGrpSpPr>
      <p:grpSpPr>
        <a:xfrm>
          <a:off x="0" y="0"/>
          <a:ext cx="0" cy="0"/>
          <a:chOff x="0" y="0"/>
          <a:chExt cx="0" cy="0"/>
        </a:xfrm>
      </p:grpSpPr>
      <p:sp>
        <p:nvSpPr>
          <p:cNvPr id="742" name="Shape 7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43" name="Shape 7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Design, class diagrams, show how classes relate in the abstract and may be broken into some basic set of hierarchical subsystems in your design, but when you write the code, you may be left with a folder containing dozens of classes. </a:t>
            </a:r>
          </a:p>
          <a:p>
            <a:pPr lvl="0" rtl="0">
              <a:spcBef>
                <a:spcPts val="0"/>
              </a:spcBef>
              <a:buNone/>
            </a:pPr>
            <a:r>
              <a:rPr lang="en" sz="1200">
                <a:solidFill>
                  <a:schemeClr val="dk1"/>
                </a:solidFill>
              </a:rPr>
              <a:t>Even if the design is organized, it can be hard to visualize and find what you need in the code.</a:t>
            </a:r>
          </a:p>
          <a:p>
            <a:pPr lvl="0" rtl="0">
              <a:spcBef>
                <a:spcPts val="0"/>
              </a:spcBef>
              <a:buNone/>
            </a:pPr>
            <a:r>
              <a:rPr lang="en" sz="1200">
                <a:solidFill>
                  <a:schemeClr val="dk1"/>
                </a:solidFill>
              </a:rPr>
              <a:t>How do you organize your code? Give it structure? </a:t>
            </a:r>
          </a:p>
          <a:p>
            <a:pPr lvl="0" rtl="0">
              <a:spcBef>
                <a:spcPts val="0"/>
              </a:spcBef>
              <a:buNone/>
            </a:pPr>
            <a:r>
              <a:rPr lang="en" sz="1200">
                <a:solidFill>
                  <a:schemeClr val="dk1"/>
                </a:solidFill>
              </a:rPr>
              <a:t>Your code itself can be structured into packages - such groupings are needed to organize large projects.</a:t>
            </a:r>
          </a:p>
          <a:p>
            <a:pPr lvl="0" rtl="0">
              <a:spcBef>
                <a:spcPts val="0"/>
              </a:spcBef>
              <a:buNone/>
            </a:pPr>
            <a:r>
              <a:rPr lang="en" sz="1200">
                <a:solidFill>
                  <a:schemeClr val="dk1"/>
                </a:solidFill>
              </a:rPr>
              <a:t>Be careful, though, Packages should be defined to have high cohesion and low coupling - remember your design priciples!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I don’t expect you to actually tell me. This is awful.</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5" name="Shape 755"/>
        <p:cNvGrpSpPr/>
        <p:nvPr/>
      </p:nvGrpSpPr>
      <p:grpSpPr>
        <a:xfrm>
          <a:off x="0" y="0"/>
          <a:ext cx="0" cy="0"/>
          <a:chOff x="0" y="0"/>
          <a:chExt cx="0" cy="0"/>
        </a:xfrm>
      </p:grpSpPr>
      <p:sp>
        <p:nvSpPr>
          <p:cNvPr id="756" name="Shape 7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57" name="Shape 7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What about this one?</a:t>
            </a:r>
          </a:p>
          <a:p>
            <a:pPr lvl="0" rtl="0">
              <a:spcBef>
                <a:spcPts val="0"/>
              </a:spcBef>
              <a:buNone/>
            </a:pPr>
            <a:r>
              <a:rPr lang="en" sz="1200">
                <a:solidFill>
                  <a:schemeClr val="dk1"/>
                </a:solidFill>
              </a:rPr>
              <a:t>How you write your code is as important as anything else here, but design doesn’t touch on this at all. One of the hardest lessons to teach during your degree. You write small projects, never have to touch them again. So, we harp on things like comments, but you never get to see how important those are until you get handed someone else’s code (or have to revisit your own code a year later or have to extensively test your own code) .</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How can you write clean, safe code that is easier to test and maintain? Involves two primary aspects - following a consistent style and documentation!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2" name="Shape 762"/>
        <p:cNvGrpSpPr/>
        <p:nvPr/>
      </p:nvGrpSpPr>
      <p:grpSpPr>
        <a:xfrm>
          <a:off x="0" y="0"/>
          <a:ext cx="0" cy="0"/>
          <a:chOff x="0" y="0"/>
          <a:chExt cx="0" cy="0"/>
        </a:xfrm>
      </p:grpSpPr>
      <p:sp>
        <p:nvSpPr>
          <p:cNvPr id="763" name="Shape 7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64" name="Shape 7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Variables and Class/Interface/Enum names should use CamelCase with variable names starting with a lower case letter and Class/Interface/Enum names starting with an upper case letter. Moreover names should be easily readable, using long names over abbreviations.</a:t>
            </a:r>
          </a:p>
          <a:p>
            <a:pPr lvl="0" rtl="0">
              <a:spcBef>
                <a:spcPts val="0"/>
              </a:spcBef>
              <a:buNone/>
            </a:pPr>
            <a:r>
              <a:rPr lang="en" sz="1200">
                <a:solidFill>
                  <a:schemeClr val="dk1"/>
                </a:solidFill>
              </a:rPr>
              <a:t>Apache’s Java style guide - which we will link in the next assignment - gives a nice set of guidelines</a:t>
            </a:r>
          </a:p>
          <a:p>
            <a:pPr indent="-304800" lvl="0" marL="457200" rtl="0">
              <a:spcBef>
                <a:spcPts val="0"/>
              </a:spcBef>
              <a:buClr>
                <a:schemeClr val="dk1"/>
              </a:buClr>
              <a:buSzPct val="100000"/>
              <a:buAutoNum type="arabicParenR"/>
            </a:pPr>
            <a:r>
              <a:rPr lang="en" sz="1200">
                <a:solidFill>
                  <a:schemeClr val="dk1"/>
                </a:solidFill>
              </a:rPr>
              <a:t>Variable names, should use camel case, i.e., variable names are often multiple words combined into one. Lower vs upper. </a:t>
            </a:r>
          </a:p>
          <a:p>
            <a:pPr lvl="0" rtl="0">
              <a:spcBef>
                <a:spcPts val="0"/>
              </a:spcBef>
              <a:buNone/>
            </a:pPr>
            <a:r>
              <a:rPr lang="en" sz="1200">
                <a:solidFill>
                  <a:schemeClr val="dk1"/>
                </a:solidFill>
              </a:rPr>
              <a:t>descriptive clear names. Easily readable, favoring long names over abbreviations. Yes, typing that variable name may be a pain, but descriptive variable names can help make your code easier to understand.</a:t>
            </a:r>
          </a:p>
          <a:p>
            <a:pPr indent="-304800" lvl="0" marL="457200" rtl="0">
              <a:spcBef>
                <a:spcPts val="0"/>
              </a:spcBef>
              <a:buClr>
                <a:schemeClr val="dk1"/>
              </a:buClr>
              <a:buSzPct val="100000"/>
              <a:buAutoNum type="arabicParenR" startAt="2"/>
            </a:pPr>
            <a:r>
              <a:rPr lang="en" sz="1200">
                <a:solidFill>
                  <a:schemeClr val="dk1"/>
                </a:solidFill>
              </a:rPr>
              <a:t>Brackets - different schools of thought. Either is fine, but pick one and stick to it. Having started with C, I prefer new line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73" name="Shape 77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rtl="0">
              <a:spcBef>
                <a:spcPts val="0"/>
              </a:spcBef>
              <a:buClr>
                <a:schemeClr val="dk1"/>
              </a:buClr>
              <a:buSzPct val="100000"/>
              <a:buAutoNum type="arabicParenR"/>
            </a:pPr>
            <a:r>
              <a:rPr lang="en" sz="1200">
                <a:solidFill>
                  <a:schemeClr val="dk1"/>
                </a:solidFill>
              </a:rPr>
              <a:t>Using indentation to make code easier to read is always a good idea. Makes it easier to visualize control flow and scoping. Deals with that intangibility problem. </a:t>
            </a:r>
          </a:p>
          <a:p>
            <a:pPr lvl="0" rtl="0">
              <a:spcBef>
                <a:spcPts val="0"/>
              </a:spcBef>
              <a:buNone/>
            </a:pPr>
            <a:r>
              <a:rPr lang="en" sz="1200">
                <a:solidFill>
                  <a:schemeClr val="dk1"/>
                </a:solidFill>
              </a:rPr>
              <a:t>Now, this matters less these days since IDES handle all of this, but there is a debate between tabs and spacing. Some worship spaces, others like tabs because it’s more efficient to hit one key than several. </a:t>
            </a:r>
          </a:p>
          <a:p>
            <a:pPr lvl="0" rtl="0">
              <a:spcBef>
                <a:spcPts val="0"/>
              </a:spcBef>
              <a:buNone/>
            </a:pPr>
            <a:r>
              <a:rPr lang="en" sz="1200">
                <a:solidFill>
                  <a:schemeClr val="dk1"/>
                </a:solidFill>
              </a:rPr>
              <a:t>The reason is that the implementation of tab is platform dependent, and havoc can break out when moving between different OSes, IDES, or machines. Diffs, version control, can all get messed up. </a:t>
            </a:r>
          </a:p>
          <a:p>
            <a:pPr lvl="0" rtl="0">
              <a:spcBef>
                <a:spcPts val="0"/>
              </a:spcBef>
              <a:buNone/>
            </a:pPr>
            <a:r>
              <a:rPr lang="en" sz="1200">
                <a:solidFill>
                  <a:schemeClr val="dk1"/>
                </a:solidFill>
              </a:rPr>
              <a:t>So, try to use spaces. Spaces are consistent. You can even configure IDES such as Eclipse to interpret a tab press as spaces in the code.</a:t>
            </a:r>
          </a:p>
          <a:p>
            <a:pPr lvl="0" rtl="0">
              <a:spcBef>
                <a:spcPts val="0"/>
              </a:spcBef>
              <a:buNone/>
            </a:pPr>
            <a:r>
              <a:rPr lang="en" sz="1200">
                <a:solidFill>
                  <a:schemeClr val="dk1"/>
                </a:solidFill>
              </a:rPr>
              <a:t>How many? Four is normal - but doesn’t really matter. Pick a number, and stay consistent.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82" name="Shape 7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See this comment block? It’s longer than the code being commented. That may seem insane - tedious - but writing documentation this good will make software maintenance so much easier. </a:t>
            </a:r>
          </a:p>
          <a:p>
            <a:pPr lvl="0" rtl="0">
              <a:spcBef>
                <a:spcPts val="0"/>
              </a:spcBef>
              <a:buNone/>
            </a:pPr>
            <a:r>
              <a:rPr lang="en" sz="1200">
                <a:solidFill>
                  <a:schemeClr val="dk1"/>
                </a:solidFill>
              </a:rPr>
              <a:t>This follows a standard format called the JavaDoc comment style. YOU will follow this for every method in your implementation. Kind of tedious, but Good practice.</a:t>
            </a:r>
          </a:p>
          <a:p>
            <a:pPr indent="-304800" lvl="0" marL="457200" rtl="0">
              <a:spcBef>
                <a:spcPts val="0"/>
              </a:spcBef>
              <a:buClr>
                <a:schemeClr val="dk1"/>
              </a:buClr>
              <a:buSzPct val="100000"/>
              <a:buAutoNum type="arabicParenR"/>
            </a:pPr>
            <a:r>
              <a:rPr lang="en" sz="1200">
                <a:solidFill>
                  <a:schemeClr val="dk1"/>
                </a:solidFill>
              </a:rPr>
              <a:t>Break down the behavior being implemented. What is being computed and why? What info is needed for that computation? What background is needed to understand what this code does? </a:t>
            </a:r>
          </a:p>
          <a:p>
            <a:pPr indent="-304800" lvl="0" marL="457200" rtl="0">
              <a:spcBef>
                <a:spcPts val="0"/>
              </a:spcBef>
              <a:buClr>
                <a:schemeClr val="dk1"/>
              </a:buClr>
              <a:buSzPct val="100000"/>
              <a:buAutoNum type="arabicParenR"/>
            </a:pPr>
            <a:r>
              <a:rPr lang="en" sz="1200">
                <a:solidFill>
                  <a:schemeClr val="dk1"/>
                </a:solidFill>
              </a:rPr>
              <a:t>For each parameter, describe what that parameter is. What do you need to perform this computation? Don’t be vague, but clearly define your data.</a:t>
            </a:r>
          </a:p>
          <a:p>
            <a:pPr indent="-304800" lvl="0" marL="457200" rtl="0">
              <a:spcBef>
                <a:spcPts val="0"/>
              </a:spcBef>
              <a:buClr>
                <a:schemeClr val="dk1"/>
              </a:buClr>
              <a:buSzPct val="100000"/>
              <a:buAutoNum type="arabicParenR"/>
            </a:pPr>
            <a:r>
              <a:rPr lang="en" sz="1200">
                <a:solidFill>
                  <a:schemeClr val="dk1"/>
                </a:solidFill>
              </a:rPr>
              <a:t>Similarly, what are we returning? We need to describe that.</a:t>
            </a:r>
          </a:p>
          <a:p>
            <a:pPr indent="-304800" lvl="0" marL="457200" rtl="0">
              <a:spcBef>
                <a:spcPts val="0"/>
              </a:spcBef>
              <a:buClr>
                <a:schemeClr val="dk1"/>
              </a:buClr>
              <a:buSzPct val="100000"/>
              <a:buAutoNum type="arabicParenR"/>
            </a:pPr>
            <a:r>
              <a:rPr lang="en" sz="1200">
                <a:solidFill>
                  <a:schemeClr val="dk1"/>
                </a:solidFill>
              </a:rPr>
              <a:t>throws - what exceptions can be thrown? list them and tell us why they are thrown</a:t>
            </a:r>
          </a:p>
          <a:p>
            <a:pPr indent="-304800" lvl="0" marL="457200" rtl="0">
              <a:spcBef>
                <a:spcPts val="0"/>
              </a:spcBef>
              <a:buClr>
                <a:schemeClr val="dk1"/>
              </a:buClr>
              <a:buSzPct val="100000"/>
              <a:buAutoNum type="arabicParenR"/>
            </a:pPr>
            <a:r>
              <a:rPr lang="en" sz="1200">
                <a:solidFill>
                  <a:schemeClr val="dk1"/>
                </a:solidFill>
              </a:rPr>
              <a:t>see lets you cross-reference a related class. In this case, the code returns an Image, so we link to the Image class so the reader can learn more.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2" name="Shape 792"/>
        <p:cNvGrpSpPr/>
        <p:nvPr/>
      </p:nvGrpSpPr>
      <p:grpSpPr>
        <a:xfrm>
          <a:off x="0" y="0"/>
          <a:ext cx="0" cy="0"/>
          <a:chOff x="0" y="0"/>
          <a:chExt cx="0" cy="0"/>
        </a:xfrm>
      </p:grpSpPr>
      <p:sp>
        <p:nvSpPr>
          <p:cNvPr id="793" name="Shape 7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94" name="Shape 7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Don’t just stick a Javadoc at the front of the method either. You also need inline comments to help a reader figure out what is going on.</a:t>
            </a:r>
          </a:p>
          <a:p>
            <a:pPr lvl="0" rtl="0">
              <a:spcBef>
                <a:spcPts val="0"/>
              </a:spcBef>
              <a:buNone/>
            </a:pPr>
            <a:r>
              <a:rPr lang="en" sz="1200">
                <a:solidFill>
                  <a:schemeClr val="dk1"/>
                </a:solidFill>
              </a:rPr>
              <a:t>Self-documenting code is an idea that sounds great - reality is that your code probably isn’t that beautiful. Even if it is - code is bad at acapturing intent. So, document! </a:t>
            </a:r>
          </a:p>
          <a:p>
            <a:pPr lvl="0" rtl="0">
              <a:spcBef>
                <a:spcPts val="0"/>
              </a:spcBef>
              <a:buNone/>
            </a:pPr>
            <a:r>
              <a:rPr lang="en" sz="1200">
                <a:solidFill>
                  <a:schemeClr val="dk1"/>
                </a:solidFill>
              </a:rPr>
              <a:t>Again, I have no doubt that you’ve covered commenting elsewhere, but I need to drill this in here. Documenting your code, and following a clear, consistent style is key to writing safe code. It will cut down on your own mistakes, it will make testing easier, and it will allow others to maintain and expand your code with much less hassle. </a:t>
            </a:r>
          </a:p>
          <a:p>
            <a:pPr lvl="0" rtl="0">
              <a:spcBef>
                <a:spcPts val="0"/>
              </a:spcBef>
              <a:buNone/>
            </a:pPr>
            <a:r>
              <a:t/>
            </a:r>
            <a:endParaRPr sz="1200">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05" name="Shape 8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Until relatively recently, most new software was developed completely from scratch. The only significant example of reuse was the limited set of library functions in languages such as C.  </a:t>
            </a:r>
          </a:p>
          <a:p>
            <a:pPr lvl="0" rtl="0">
              <a:spcBef>
                <a:spcPts val="0"/>
              </a:spcBef>
              <a:buNone/>
            </a:pPr>
            <a:r>
              <a:rPr lang="en" sz="1200">
                <a:solidFill>
                  <a:schemeClr val="dk1"/>
                </a:solidFill>
              </a:rPr>
              <a:t>However, with the increasing complexity of modern software, the lack of increase in time to develop, and the ease of sharing code, many modern projects are based, at least in part, on reusing existing systems or components. </a:t>
            </a:r>
          </a:p>
          <a:p>
            <a:pPr lvl="0" rtl="0">
              <a:spcBef>
                <a:spcPts val="0"/>
              </a:spcBef>
              <a:buNone/>
            </a:pPr>
            <a:r>
              <a:rPr lang="en" sz="1200">
                <a:solidFill>
                  <a:schemeClr val="dk1"/>
                </a:solidFill>
              </a:rPr>
              <a:t>(read) - reuse should be one of the first things you consider when designing the implementation.</a:t>
            </a:r>
          </a:p>
          <a:p>
            <a:pPr lvl="0" rtl="0">
              <a:spcBef>
                <a:spcPts val="0"/>
              </a:spcBef>
              <a:buNone/>
            </a:pPr>
            <a:r>
              <a:rPr lang="en" sz="1200">
                <a:solidFill>
                  <a:schemeClr val="dk1"/>
                </a:solidFill>
              </a:rPr>
              <a:t>(read) - abstract, object level, component level, or system level</a:t>
            </a:r>
          </a:p>
          <a:p>
            <a:pPr lvl="0" rtl="0">
              <a:spcBef>
                <a:spcPts val="0"/>
              </a:spcBef>
              <a:buNone/>
            </a:pPr>
            <a:r>
              <a:rPr lang="en" sz="1200">
                <a:solidFill>
                  <a:schemeClr val="dk1"/>
                </a:solidFill>
              </a:rPr>
              <a:t>(read)</a:t>
            </a:r>
          </a:p>
          <a:p>
            <a:pPr lvl="0" rtl="0">
              <a:spcBef>
                <a:spcPts val="0"/>
              </a:spcBef>
              <a:buNone/>
            </a:pPr>
            <a:r>
              <a:t/>
            </a:r>
            <a:endParaRPr sz="1200">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0" name="Shape 810"/>
        <p:cNvGrpSpPr/>
        <p:nvPr/>
      </p:nvGrpSpPr>
      <p:grpSpPr>
        <a:xfrm>
          <a:off x="0" y="0"/>
          <a:ext cx="0" cy="0"/>
          <a:chOff x="0" y="0"/>
          <a:chExt cx="0" cy="0"/>
        </a:xfrm>
      </p:grpSpPr>
      <p:sp>
        <p:nvSpPr>
          <p:cNvPr id="811" name="Shape 8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12" name="Shape 8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(read)</a:t>
            </a:r>
          </a:p>
          <a:p>
            <a:pPr lvl="0" rtl="0">
              <a:spcBef>
                <a:spcPts val="0"/>
              </a:spcBef>
              <a:buNone/>
            </a:pPr>
            <a:r>
              <a:rPr lang="en" sz="1200">
                <a:solidFill>
                  <a:schemeClr val="dk1"/>
                </a:solidFill>
              </a:rPr>
              <a:t>- at this level, you don’t reuse software directly but rather use knowledge of successful solutions to similar problems in the design of your software. Design patterns and the architectural styles we discussed a few weeks back are major examples of this. Learn from the experience of others.</a:t>
            </a:r>
          </a:p>
          <a:p>
            <a:pPr lvl="0" rtl="0">
              <a:spcBef>
                <a:spcPts val="0"/>
              </a:spcBef>
              <a:buNone/>
            </a:pPr>
            <a:r>
              <a:rPr lang="en" sz="1200">
                <a:solidFill>
                  <a:schemeClr val="dk1"/>
                </a:solidFill>
              </a:rPr>
              <a:t>- at the object level, you directly reuse objects from a library rather than writing the code yourself. To do this, you need to find libraries of objects and functions that offer functionality you need. In most modern languages, such as Java or Python, yuo do this all the time, and the languages offer hundreds of libraries and packages to import small pieces of functionality from.</a:t>
            </a:r>
          </a:p>
          <a:p>
            <a:pPr lvl="0" rtl="0">
              <a:spcBef>
                <a:spcPts val="0"/>
              </a:spcBef>
              <a:buNone/>
            </a:pPr>
            <a:r>
              <a:rPr lang="en" sz="1200">
                <a:solidFill>
                  <a:schemeClr val="dk1"/>
                </a:solidFill>
              </a:rPr>
              <a:t>- Components are collections of objects that operate together to provide functions and services. You often have to adapt and extend these components for ytour needs by adding code of your own. For instance, you might build your user interface in a particular GUI framework. This framework offers a set of general classes for event handling, display management, etc. You add in connections to display the data calculated in your system and write code to define specific display details.</a:t>
            </a:r>
          </a:p>
          <a:p>
            <a:pPr lvl="0" rtl="0">
              <a:spcBef>
                <a:spcPts val="0"/>
              </a:spcBef>
              <a:buNone/>
            </a:pPr>
            <a:r>
              <a:rPr lang="en" sz="1200">
                <a:solidFill>
                  <a:schemeClr val="dk1"/>
                </a:solidFill>
              </a:rPr>
              <a:t>- At the system level, you reuse entire complete applications. to help your system perform services. You’ll sometimes see entire systems created by grabbing off-the-shelf systems and adapt them by writing scripting to tie them all together and give the result you need.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7" name="Shape 817"/>
        <p:cNvGrpSpPr/>
        <p:nvPr/>
      </p:nvGrpSpPr>
      <p:grpSpPr>
        <a:xfrm>
          <a:off x="0" y="0"/>
          <a:ext cx="0" cy="0"/>
          <a:chOff x="0" y="0"/>
          <a:chExt cx="0" cy="0"/>
        </a:xfrm>
      </p:grpSpPr>
      <p:sp>
        <p:nvSpPr>
          <p:cNvPr id="818" name="Shape 8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19" name="Shape 8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By reusing software, you can theoretically develop systems more quickly, with fewer development risks, and lower costs. Theoretically, that software has already been tested and should be more reliable than new software. Notice that I said theoretically. The practice is generally messier. There are several problems and costs to watch out for when reusing code. As long as you temper your expectations and work to reduce these risks, code reuse may benefit your project.</a:t>
            </a:r>
          </a:p>
          <a:p>
            <a:pPr lvl="0" rtl="0">
              <a:spcBef>
                <a:spcPts val="0"/>
              </a:spcBef>
              <a:buNone/>
            </a:pPr>
            <a:r>
              <a:rPr lang="en" sz="1200">
                <a:solidFill>
                  <a:schemeClr val="dk1"/>
                </a:solidFill>
              </a:rPr>
              <a:t>- (read), You may need to test the software to see if it will even work in your environment.</a:t>
            </a:r>
          </a:p>
          <a:p>
            <a:pPr lvl="0" rtl="0">
              <a:spcBef>
                <a:spcPts val="0"/>
              </a:spcBef>
              <a:buNone/>
            </a:pPr>
            <a:r>
              <a:rPr lang="en" sz="1200">
                <a:solidFill>
                  <a:schemeClr val="dk1"/>
                </a:solidFill>
              </a:rPr>
              <a:t>- (read), especially if you buy it and find it doesn’t fit your needs.</a:t>
            </a:r>
          </a:p>
          <a:p>
            <a:pPr lvl="0" rtl="0">
              <a:spcBef>
                <a:spcPts val="0"/>
              </a:spcBef>
              <a:buNone/>
            </a:pPr>
            <a:r>
              <a:rPr lang="en" sz="1200">
                <a:solidFill>
                  <a:schemeClr val="dk1"/>
                </a:solidFill>
              </a:rPr>
              <a:t>-(read)</a:t>
            </a:r>
          </a:p>
          <a:p>
            <a:pPr lvl="0" rtl="0">
              <a:spcBef>
                <a:spcPts val="0"/>
              </a:spcBef>
              <a:buNone/>
            </a:pPr>
            <a:r>
              <a:rPr lang="en" sz="1200">
                <a:solidFill>
                  <a:schemeClr val="dk1"/>
                </a:solidFill>
              </a:rPr>
              <a:t>-(read) and even if not, it can be time consuming to figure out. </a:t>
            </a:r>
          </a:p>
          <a:p>
            <a:pPr lvl="0" rtl="0">
              <a:spcBef>
                <a:spcPts val="0"/>
              </a:spcBef>
              <a:buNone/>
            </a:pPr>
            <a:r>
              <a:rPr lang="en" sz="1200">
                <a:solidFill>
                  <a:schemeClr val="dk1"/>
                </a:solidFill>
              </a:rPr>
              <a:t>What it comes down to is that you are using software for purposes it may not have been intended for. Remember that talk about environmental assumptions? The developers of the original code made certain domain assumptions when you put those systems together. Your new project might undermine those assumptions, and lead to poor results. Be careful, and do your research.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(backup slides - probably will not get to today)</a:t>
            </a:r>
          </a:p>
          <a:p>
            <a:pPr lvl="0" rtl="0">
              <a:spcBef>
                <a:spcPts val="0"/>
              </a:spcBef>
              <a:buNone/>
            </a:pPr>
            <a:r>
              <a:rPr lang="en"/>
              <a:t>Basic considerations to keep in mind as your design the system to get the design ready for programming</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4" name="Shape 824"/>
        <p:cNvGrpSpPr/>
        <p:nvPr/>
      </p:nvGrpSpPr>
      <p:grpSpPr>
        <a:xfrm>
          <a:off x="0" y="0"/>
          <a:ext cx="0" cy="0"/>
          <a:chOff x="0" y="0"/>
          <a:chExt cx="0" cy="0"/>
        </a:xfrm>
      </p:grpSpPr>
      <p:sp>
        <p:nvSpPr>
          <p:cNvPr id="825" name="Shape 8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6" name="Shape 8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(read). Sometimes, the development and execution platforms are the same, but generally, software must be packaged, installed, and executed on many different forms of hardware, operating a variety of operating system versions, and potentially with software installed that may conflict with the new software.</a:t>
            </a:r>
          </a:p>
          <a:p>
            <a:pPr lvl="0" rtl="0">
              <a:spcBef>
                <a:spcPts val="0"/>
              </a:spcBef>
              <a:buNone/>
            </a:pPr>
            <a:r>
              <a:rPr lang="en" sz="1200">
                <a:solidFill>
                  <a:schemeClr val="dk1"/>
                </a:solidFill>
              </a:rPr>
              <a:t>- for embedded systems, the target will be very different from the host. You’re moving from a fully-featured desktop to a tiny system with limited execution power and all sorts of special-purpose hardware such as sensors. In that case, it’s normal to test using a simulation of the target system that runs on your desktop. In that case, how you simulate the target platform becomes hugely important to actually finding and fixing defects.</a:t>
            </a:r>
          </a:p>
          <a:p>
            <a:pPr lvl="0" rtl="0">
              <a:spcBef>
                <a:spcPts val="0"/>
              </a:spcBef>
              <a:buNone/>
            </a:pPr>
            <a:r>
              <a:rPr lang="en" sz="1200">
                <a:solidFill>
                  <a:schemeClr val="dk1"/>
                </a:solidFill>
              </a:rPr>
              <a:t>- Most of you will not be working in embedded systems, but for desktop applications, there are some important decisions to make in order to ensure that your application works across the staggering variety of hardware builds, OS types, and execution environments out there.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1" name="Shape 831"/>
        <p:cNvGrpSpPr/>
        <p:nvPr/>
      </p:nvGrpSpPr>
      <p:grpSpPr>
        <a:xfrm>
          <a:off x="0" y="0"/>
          <a:ext cx="0" cy="0"/>
          <a:chOff x="0" y="0"/>
          <a:chExt cx="0" cy="0"/>
        </a:xfrm>
      </p:grpSpPr>
      <p:sp>
        <p:nvSpPr>
          <p:cNvPr id="832" name="Shape 8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33" name="Shape 8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(read)</a:t>
            </a:r>
          </a:p>
          <a:p>
            <a:pPr lvl="0" rtl="0">
              <a:spcBef>
                <a:spcPts val="0"/>
              </a:spcBef>
              <a:buNone/>
            </a:pPr>
            <a:r>
              <a:rPr lang="en" sz="1200">
                <a:solidFill>
                  <a:schemeClr val="dk1"/>
                </a:solidFill>
              </a:rPr>
              <a:t>(read) - in a high availability system, components need to be deployed on multiple machines and platforms.. (Read)</a:t>
            </a:r>
          </a:p>
          <a:p>
            <a:pPr lvl="0" rtl="0">
              <a:spcBef>
                <a:spcPts val="0"/>
              </a:spcBef>
              <a:buNone/>
            </a:pPr>
            <a:r>
              <a:rPr lang="en" sz="1200">
                <a:solidFill>
                  <a:schemeClr val="dk1"/>
                </a:solidFill>
              </a:rPr>
              <a:t>(read) reduce communication latency</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40" name="Shape 8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(read)</a:t>
            </a:r>
          </a:p>
          <a:p>
            <a:pPr lvl="0" rtl="0">
              <a:spcBef>
                <a:spcPts val="0"/>
              </a:spcBef>
              <a:buNone/>
            </a:pPr>
            <a:r>
              <a:rPr lang="en" sz="1200">
                <a:solidFill>
                  <a:schemeClr val="dk1"/>
                </a:solidFill>
              </a:rPr>
              <a:t>How many of you keep your code in source control? IF not all, do it. What do you use? Git? SVN? BZR?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47" name="Shape 8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(read). The aim of configuration manage it to support the development process such that developers can access the project code and documents in a controlled way, find out what changes have been made, and compile and link components to create a system. </a:t>
            </a:r>
          </a:p>
          <a:p>
            <a:pPr lvl="0" rtl="0">
              <a:spcBef>
                <a:spcPts val="0"/>
              </a:spcBef>
              <a:buNone/>
            </a:pPr>
            <a:r>
              <a:rPr lang="en" sz="1200">
                <a:solidFill>
                  <a:schemeClr val="dk1"/>
                </a:solidFill>
              </a:rPr>
              <a:t>(read)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2" name="Shape 852"/>
        <p:cNvGrpSpPr/>
        <p:nvPr/>
      </p:nvGrpSpPr>
      <p:grpSpPr>
        <a:xfrm>
          <a:off x="0" y="0"/>
          <a:ext cx="0" cy="0"/>
          <a:chOff x="0" y="0"/>
          <a:chExt cx="0" cy="0"/>
        </a:xfrm>
      </p:grpSpPr>
      <p:sp>
        <p:nvSpPr>
          <p:cNvPr id="853" name="Shape 8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54" name="Shape 8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200">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9" name="Shape 859"/>
        <p:cNvGrpSpPr/>
        <p:nvPr/>
      </p:nvGrpSpPr>
      <p:grpSpPr>
        <a:xfrm>
          <a:off x="0" y="0"/>
          <a:ext cx="0" cy="0"/>
          <a:chOff x="0" y="0"/>
          <a:chExt cx="0" cy="0"/>
        </a:xfrm>
      </p:grpSpPr>
      <p:sp>
        <p:nvSpPr>
          <p:cNvPr id="860" name="Shape 8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61" name="Shape 8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6" name="Shape 866"/>
        <p:cNvGrpSpPr/>
        <p:nvPr/>
      </p:nvGrpSpPr>
      <p:grpSpPr>
        <a:xfrm>
          <a:off x="0" y="0"/>
          <a:ext cx="0" cy="0"/>
          <a:chOff x="0" y="0"/>
          <a:chExt cx="0" cy="0"/>
        </a:xfrm>
      </p:grpSpPr>
      <p:sp>
        <p:nvSpPr>
          <p:cNvPr id="867" name="Shape 8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68" name="Shape 8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 Structural models, such as class diagrams, (read). class diagrams are a “flat” view - they tell you about the structure of the code, but don’t give the complete picture of how the system will work when it executes. They tell us what, say, a Control Panel or a Furnace can do - the full set of operations that *might* be invoked - but not what the instantiated objects will do during any one concrete execution of the system. Class diagrams define the universe of behaviors, but during runtime, we take one of an infinite number of strolls through that universe. </a:t>
            </a:r>
          </a:p>
          <a:p>
            <a:pPr lvl="0" rtl="0">
              <a:lnSpc>
                <a:spcPct val="115000"/>
              </a:lnSpc>
              <a:spcBef>
                <a:spcPts val="0"/>
              </a:spcBef>
              <a:buNone/>
            </a:pPr>
            <a:r>
              <a:rPr lang="en">
                <a:solidFill>
                  <a:schemeClr val="dk1"/>
                </a:solidFill>
              </a:rPr>
              <a:t>- (read)</a:t>
            </a:r>
          </a:p>
          <a:p>
            <a:pPr lvl="0" rtl="0">
              <a:lnSpc>
                <a:spcPct val="115000"/>
              </a:lnSpc>
              <a:spcBef>
                <a:spcPts val="0"/>
              </a:spcBef>
              <a:buNone/>
            </a:pPr>
            <a:r>
              <a:rPr lang="en">
                <a:solidFill>
                  <a:schemeClr val="dk1"/>
                </a:solidFill>
              </a:rPr>
              <a:t>(3) - as we move towards implementation, we should take a look at our design, understand how it will work at runtime, and proceed forward with coding up that sucker.</a:t>
            </a:r>
          </a:p>
          <a:p>
            <a:pPr lvl="0" rtl="0">
              <a:lnSpc>
                <a:spcPct val="115000"/>
              </a:lnSpc>
              <a:spcBef>
                <a:spcPts val="0"/>
              </a:spcBef>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Dynamic models give us the context for associations. They tell us how the objects actually interact during a set of chosen scenarios. They let us construct sequences of events, and tie multiple objects together as they perform the functions of the system. With just a class diagram, our view of the system is too vague, it only tells us what might happen. We need that context to fill in the details for implementation, to construct the sequence of interactions that take place between objects.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Start with use cases - these are an external view of system behavior - what does the user feed in and what does the system pop back out -  but they are a good starting place. They give us scenarios to analyze. During these, what does the system do to generate that output? What interactions need to take place internally?  </a:t>
            </a:r>
          </a:p>
          <a:p>
            <a:pPr lvl="0" rtl="0">
              <a:spcBef>
                <a:spcPts val="0"/>
              </a:spcBef>
              <a:buNone/>
            </a:pPr>
            <a:r>
              <a:rPr lang="en"/>
              <a:t>(read, bring in example)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Sequence diagrams describe how objects collaborate and the behaviors and state of those objects during the execution of the system. They capture a detailed sequence of object interactions during a scenario.</a:t>
            </a:r>
          </a:p>
          <a:p>
            <a:pPr lvl="0" rtl="0">
              <a:spcBef>
                <a:spcPts val="0"/>
              </a:spcBef>
              <a:buNone/>
            </a:pPr>
            <a:r>
              <a:rPr lang="en">
                <a:solidFill>
                  <a:schemeClr val="dk1"/>
                </a:solidFill>
              </a:rPr>
              <a:t>(read 3). This provides context to the static class diagram. From the sequence diagrams, we can figure out when and how objects should interact, not just a drawing of all of the ways that the abstract classes might collaborate.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In the box, you name the object. These are object instances, rather than classes, so you give the instance a name, then indicate its class, just like you would do in the code. </a:t>
            </a:r>
          </a:p>
          <a:p>
            <a:pPr lvl="0" rtl="0">
              <a:spcBef>
                <a:spcPts val="0"/>
              </a:spcBef>
              <a:buNone/>
            </a:pPr>
            <a:r>
              <a:rPr lang="en">
                <a:solidFill>
                  <a:schemeClr val="dk1"/>
                </a:solidFill>
              </a:rPr>
              <a:t>- (read lifeline). It should end either when the object is destroyed, or when the system stops execution</a:t>
            </a:r>
          </a:p>
          <a:p>
            <a:pPr lvl="0" rtl="0">
              <a:spcBef>
                <a:spcPts val="0"/>
              </a:spcBef>
              <a:buNone/>
            </a:pPr>
            <a:r>
              <a:rPr lang="en">
                <a:solidFill>
                  <a:schemeClr val="dk1"/>
                </a:solidFill>
              </a:rPr>
              <a:t>- The sequence of events is kicked off by some event, usually a call to a method in the object that then calls into other objects. If the actor or object that starts the sequence is not important - or can be a number of different sources - we just indicate the start of a sequence with what is called a found message. We got a command from some unmodled source. Indicated by the circle with an arrow. </a:t>
            </a:r>
          </a:p>
          <a:p>
            <a:pPr lvl="0" rtl="0">
              <a:spcBef>
                <a:spcPts val="0"/>
              </a:spcBef>
              <a:buNone/>
            </a:pPr>
            <a:r>
              <a:rPr lang="en">
                <a:solidFill>
                  <a:schemeClr val="dk1"/>
                </a:solidFill>
              </a:rPr>
              <a:t>- A box on the lifeline indicated that the object is currently active - that a method performed by this object is on the stack. The box should end when that method is done executing. So, the external source called the calculatePrice method in this Order instance.</a:t>
            </a:r>
          </a:p>
          <a:p>
            <a:pPr lvl="0" rtl="0">
              <a:spcBef>
                <a:spcPts val="0"/>
              </a:spcBef>
              <a:buNone/>
            </a:pPr>
            <a:r>
              <a:rPr lang="en">
                <a:solidFill>
                  <a:schemeClr val="dk1"/>
                </a:solidFill>
              </a:rPr>
              <a:t>- Now we bring in a second object, a line on the order form. The arrow is called a message. It activates a method on the object. So, this Order is calling the process method in the OrderLine object.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1" Type="http://schemas.openxmlformats.org/officeDocument/2006/relationships/hyperlink" Target="http://www.oracle.com/technetwork/java/javase/documentation/index-137868.html#@see" TargetMode="External"/><Relationship Id="rId10" Type="http://schemas.openxmlformats.org/officeDocument/2006/relationships/hyperlink" Target="http://www.oracle.com/technetwork/java/javase/documentation/index-137868.html#@return" TargetMode="External"/><Relationship Id="rId13" Type="http://schemas.openxmlformats.org/officeDocument/2006/relationships/hyperlink" Target="http://www.oracle.com/technetwork/java/javase/documentation/index-137868.html#@see" TargetMode="External"/><Relationship Id="rId12" Type="http://schemas.openxmlformats.org/officeDocument/2006/relationships/hyperlink" Target="http://www.oracle.com/technetwork/java/javase/documentation/index-137868.html#@see" TargetMode="External"/><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www.oracle.com/technetwork/java/javase/documentation/index-137868.html#{@link}" TargetMode="External"/><Relationship Id="rId4" Type="http://schemas.openxmlformats.org/officeDocument/2006/relationships/hyperlink" Target="http://www.oracle.com/technetwork/java/javase/documentation/index-137868.html#{@link}" TargetMode="External"/><Relationship Id="rId9" Type="http://schemas.openxmlformats.org/officeDocument/2006/relationships/hyperlink" Target="http://www.oracle.com/technetwork/java/javase/documentation/index-137868.html#@return" TargetMode="External"/><Relationship Id="rId14" Type="http://schemas.openxmlformats.org/officeDocument/2006/relationships/hyperlink" Target="http://www.oracle.com/technetwork/java/javase/documentation/index-137868.html#@see" TargetMode="External"/><Relationship Id="rId5" Type="http://schemas.openxmlformats.org/officeDocument/2006/relationships/hyperlink" Target="http://www.oracle.com/technetwork/java/javase/documentation/index-137868.html#@param" TargetMode="External"/><Relationship Id="rId6" Type="http://schemas.openxmlformats.org/officeDocument/2006/relationships/hyperlink" Target="http://www.oracle.com/technetwork/java/javase/documentation/index-137868.html#@param" TargetMode="External"/><Relationship Id="rId7" Type="http://schemas.openxmlformats.org/officeDocument/2006/relationships/hyperlink" Target="http://www.oracle.com/technetwork/java/javase/documentation/index-137868.html#@param" TargetMode="External"/><Relationship Id="rId8" Type="http://schemas.openxmlformats.org/officeDocument/2006/relationships/hyperlink" Target="http://www.oracle.com/technetwork/java/javase/documentation/index-137868.html#@param" TargetMode="External"/></Relationships>
</file>

<file path=ppt/slides/_rels/slide36.xml.rels><?xml version="1.0" encoding="UTF-8" standalone="yes"?><Relationships xmlns="http://schemas.openxmlformats.org/package/2006/relationships"><Relationship Id="rId10" Type="http://schemas.openxmlformats.org/officeDocument/2006/relationships/hyperlink" Target="http://www.oracle.com/technetwork/java/javase/documentation/index-137868.html#@see" TargetMode="External"/><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www.oracle.com/technetwork/java/javase/documentation/index-137868.html#@param" TargetMode="External"/><Relationship Id="rId4" Type="http://schemas.openxmlformats.org/officeDocument/2006/relationships/hyperlink" Target="http://www.oracle.com/technetwork/java/javase/documentation/index-137868.html#@param" TargetMode="External"/><Relationship Id="rId9" Type="http://schemas.openxmlformats.org/officeDocument/2006/relationships/hyperlink" Target="http://www.oracle.com/technetwork/java/javase/documentation/index-137868.html#@see" TargetMode="External"/><Relationship Id="rId5" Type="http://schemas.openxmlformats.org/officeDocument/2006/relationships/hyperlink" Target="http://www.oracle.com/technetwork/java/javase/documentation/index-137868.html#@param" TargetMode="External"/><Relationship Id="rId6" Type="http://schemas.openxmlformats.org/officeDocument/2006/relationships/hyperlink" Target="http://www.oracle.com/technetwork/java/javase/documentation/index-137868.html#@param" TargetMode="External"/><Relationship Id="rId7" Type="http://schemas.openxmlformats.org/officeDocument/2006/relationships/hyperlink" Target="http://www.oracle.com/technetwork/java/javase/documentation/index-137868.html#@return" TargetMode="External"/><Relationship Id="rId8" Type="http://schemas.openxmlformats.org/officeDocument/2006/relationships/hyperlink" Target="http://www.oracle.com/technetwork/java/javase/documentation/index-137868.html#@retur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From Design to Implementation</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19 - 10/27/2016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Sequence Diagram Syntax (2)</a:t>
            </a:r>
          </a:p>
        </p:txBody>
      </p:sp>
      <p:sp>
        <p:nvSpPr>
          <p:cNvPr id="191" name="Shape 191"/>
          <p:cNvSpPr/>
          <p:nvPr/>
        </p:nvSpPr>
        <p:spPr>
          <a:xfrm>
            <a:off x="1765092" y="1976075"/>
            <a:ext cx="1280100" cy="481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ord1: Order</a:t>
            </a:r>
          </a:p>
        </p:txBody>
      </p:sp>
      <p:cxnSp>
        <p:nvCxnSpPr>
          <p:cNvPr id="192" name="Shape 192"/>
          <p:cNvCxnSpPr>
            <a:stCxn id="191" idx="2"/>
            <a:endCxn id="193" idx="0"/>
          </p:cNvCxnSpPr>
          <p:nvPr/>
        </p:nvCxnSpPr>
        <p:spPr>
          <a:xfrm>
            <a:off x="2405142" y="2457875"/>
            <a:ext cx="0" cy="3436200"/>
          </a:xfrm>
          <a:prstGeom prst="straightConnector1">
            <a:avLst/>
          </a:prstGeom>
          <a:noFill/>
          <a:ln cap="flat" cmpd="sng" w="19050">
            <a:solidFill>
              <a:srgbClr val="000000"/>
            </a:solidFill>
            <a:prstDash val="dash"/>
            <a:round/>
            <a:headEnd len="lg" w="lg" type="none"/>
            <a:tailEnd len="lg" w="lg" type="none"/>
          </a:ln>
        </p:spPr>
      </p:cxnSp>
      <p:cxnSp>
        <p:nvCxnSpPr>
          <p:cNvPr id="194" name="Shape 194"/>
          <p:cNvCxnSpPr>
            <a:stCxn id="195" idx="2"/>
          </p:cNvCxnSpPr>
          <p:nvPr/>
        </p:nvCxnSpPr>
        <p:spPr>
          <a:xfrm>
            <a:off x="3822283" y="3403946"/>
            <a:ext cx="1500" cy="918600"/>
          </a:xfrm>
          <a:prstGeom prst="straightConnector1">
            <a:avLst/>
          </a:prstGeom>
          <a:noFill/>
          <a:ln cap="flat" cmpd="sng" w="19050">
            <a:solidFill>
              <a:srgbClr val="000000"/>
            </a:solidFill>
            <a:prstDash val="dash"/>
            <a:round/>
            <a:headEnd len="lg" w="lg" type="none"/>
            <a:tailEnd len="lg" w="lg" type="none"/>
          </a:ln>
        </p:spPr>
      </p:cxnSp>
      <p:sp>
        <p:nvSpPr>
          <p:cNvPr id="196" name="Shape 196"/>
          <p:cNvSpPr/>
          <p:nvPr/>
        </p:nvSpPr>
        <p:spPr>
          <a:xfrm>
            <a:off x="2254531" y="2807413"/>
            <a:ext cx="310500" cy="2845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txBox="1"/>
          <p:nvPr/>
        </p:nvSpPr>
        <p:spPr>
          <a:xfrm>
            <a:off x="4462325" y="1655375"/>
            <a:ext cx="42246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Actors: external users/systems can be modeled as objects</a:t>
            </a:r>
          </a:p>
        </p:txBody>
      </p:sp>
      <p:sp>
        <p:nvSpPr>
          <p:cNvPr id="198" name="Shape 198"/>
          <p:cNvSpPr txBox="1"/>
          <p:nvPr/>
        </p:nvSpPr>
        <p:spPr>
          <a:xfrm>
            <a:off x="4462325" y="2614377"/>
            <a:ext cx="42246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New: When an object is created, a “new” message should point to the box naming the new object.</a:t>
            </a:r>
          </a:p>
        </p:txBody>
      </p:sp>
      <p:sp>
        <p:nvSpPr>
          <p:cNvPr id="199" name="Shape 199"/>
          <p:cNvSpPr txBox="1"/>
          <p:nvPr/>
        </p:nvSpPr>
        <p:spPr>
          <a:xfrm>
            <a:off x="4462325" y="4971872"/>
            <a:ext cx="42246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Self-Call: Objects can call their own methods.</a:t>
            </a:r>
          </a:p>
        </p:txBody>
      </p:sp>
      <p:sp>
        <p:nvSpPr>
          <p:cNvPr id="195" name="Shape 195"/>
          <p:cNvSpPr/>
          <p:nvPr/>
        </p:nvSpPr>
        <p:spPr>
          <a:xfrm>
            <a:off x="3182233" y="2922146"/>
            <a:ext cx="1280100" cy="4817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items: Catalog</a:t>
            </a:r>
          </a:p>
        </p:txBody>
      </p:sp>
      <p:cxnSp>
        <p:nvCxnSpPr>
          <p:cNvPr id="200" name="Shape 200"/>
          <p:cNvCxnSpPr>
            <a:stCxn id="195" idx="1"/>
          </p:cNvCxnSpPr>
          <p:nvPr/>
        </p:nvCxnSpPr>
        <p:spPr>
          <a:xfrm flipH="1">
            <a:off x="2569633" y="3163046"/>
            <a:ext cx="612600" cy="6000"/>
          </a:xfrm>
          <a:prstGeom prst="straightConnector1">
            <a:avLst/>
          </a:prstGeom>
          <a:noFill/>
          <a:ln cap="flat" cmpd="sng" w="19050">
            <a:solidFill>
              <a:srgbClr val="000000"/>
            </a:solidFill>
            <a:prstDash val="solid"/>
            <a:round/>
            <a:headEnd len="lg" w="lg" type="triangle"/>
            <a:tailEnd len="lg" w="lg" type="none"/>
          </a:ln>
        </p:spPr>
      </p:cxnSp>
      <p:sp>
        <p:nvSpPr>
          <p:cNvPr id="201" name="Shape 201"/>
          <p:cNvSpPr txBox="1"/>
          <p:nvPr/>
        </p:nvSpPr>
        <p:spPr>
          <a:xfrm>
            <a:off x="2565159" y="2874920"/>
            <a:ext cx="612600" cy="294000"/>
          </a:xfrm>
          <a:prstGeom prst="rect">
            <a:avLst/>
          </a:prstGeom>
          <a:noFill/>
          <a:ln>
            <a:noFill/>
          </a:ln>
        </p:spPr>
        <p:txBody>
          <a:bodyPr anchorCtr="0" anchor="t" bIns="91425" lIns="91425" rIns="91425" tIns="91425">
            <a:noAutofit/>
          </a:bodyPr>
          <a:lstStyle/>
          <a:p>
            <a:pPr lvl="0" rtl="0">
              <a:spcBef>
                <a:spcPts val="0"/>
              </a:spcBef>
              <a:buNone/>
            </a:pPr>
            <a:r>
              <a:rPr lang="en" sz="1200"/>
              <a:t>new</a:t>
            </a:r>
          </a:p>
        </p:txBody>
      </p:sp>
      <p:cxnSp>
        <p:nvCxnSpPr>
          <p:cNvPr id="202" name="Shape 202"/>
          <p:cNvCxnSpPr/>
          <p:nvPr/>
        </p:nvCxnSpPr>
        <p:spPr>
          <a:xfrm>
            <a:off x="863252" y="2580991"/>
            <a:ext cx="0" cy="3436200"/>
          </a:xfrm>
          <a:prstGeom prst="straightConnector1">
            <a:avLst/>
          </a:prstGeom>
          <a:noFill/>
          <a:ln cap="flat" cmpd="sng" w="19050">
            <a:solidFill>
              <a:srgbClr val="000000"/>
            </a:solidFill>
            <a:prstDash val="dash"/>
            <a:round/>
            <a:headEnd len="lg" w="lg" type="none"/>
            <a:tailEnd len="lg" w="lg" type="none"/>
          </a:ln>
        </p:spPr>
      </p:cxnSp>
      <p:sp>
        <p:nvSpPr>
          <p:cNvPr id="203" name="Shape 203"/>
          <p:cNvSpPr/>
          <p:nvPr/>
        </p:nvSpPr>
        <p:spPr>
          <a:xfrm>
            <a:off x="791024" y="1914662"/>
            <a:ext cx="151199" cy="153000"/>
          </a:xfrm>
          <a:prstGeom prst="ellipse">
            <a:avLst/>
          </a:prstGeom>
          <a:solidFill>
            <a:srgbClr val="BBD7F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04" name="Shape 204"/>
          <p:cNvCxnSpPr>
            <a:stCxn id="203" idx="4"/>
          </p:cNvCxnSpPr>
          <p:nvPr/>
        </p:nvCxnSpPr>
        <p:spPr>
          <a:xfrm>
            <a:off x="866624" y="2067662"/>
            <a:ext cx="0" cy="195900"/>
          </a:xfrm>
          <a:prstGeom prst="straightConnector1">
            <a:avLst/>
          </a:prstGeom>
          <a:noFill/>
          <a:ln cap="flat" cmpd="sng" w="19050">
            <a:solidFill>
              <a:srgbClr val="000000"/>
            </a:solidFill>
            <a:prstDash val="solid"/>
            <a:round/>
            <a:headEnd len="lg" w="lg" type="none"/>
            <a:tailEnd len="lg" w="lg" type="none"/>
          </a:ln>
        </p:spPr>
      </p:cxnSp>
      <p:cxnSp>
        <p:nvCxnSpPr>
          <p:cNvPr id="205" name="Shape 205"/>
          <p:cNvCxnSpPr/>
          <p:nvPr/>
        </p:nvCxnSpPr>
        <p:spPr>
          <a:xfrm flipH="1">
            <a:off x="818716" y="2263910"/>
            <a:ext cx="48000" cy="82800"/>
          </a:xfrm>
          <a:prstGeom prst="straightConnector1">
            <a:avLst/>
          </a:prstGeom>
          <a:noFill/>
          <a:ln cap="flat" cmpd="sng" w="19050">
            <a:solidFill>
              <a:srgbClr val="000000"/>
            </a:solidFill>
            <a:prstDash val="solid"/>
            <a:round/>
            <a:headEnd len="lg" w="lg" type="none"/>
            <a:tailEnd len="lg" w="lg" type="none"/>
          </a:ln>
        </p:spPr>
      </p:cxnSp>
      <p:cxnSp>
        <p:nvCxnSpPr>
          <p:cNvPr id="206" name="Shape 206"/>
          <p:cNvCxnSpPr/>
          <p:nvPr/>
        </p:nvCxnSpPr>
        <p:spPr>
          <a:xfrm>
            <a:off x="866716" y="2263910"/>
            <a:ext cx="48000" cy="82800"/>
          </a:xfrm>
          <a:prstGeom prst="straightConnector1">
            <a:avLst/>
          </a:prstGeom>
          <a:noFill/>
          <a:ln cap="flat" cmpd="sng" w="19050">
            <a:solidFill>
              <a:srgbClr val="000000"/>
            </a:solidFill>
            <a:prstDash val="solid"/>
            <a:round/>
            <a:headEnd len="lg" w="lg" type="none"/>
            <a:tailEnd len="lg" w="lg" type="none"/>
          </a:ln>
        </p:spPr>
      </p:cxnSp>
      <p:cxnSp>
        <p:nvCxnSpPr>
          <p:cNvPr id="207" name="Shape 207"/>
          <p:cNvCxnSpPr/>
          <p:nvPr/>
        </p:nvCxnSpPr>
        <p:spPr>
          <a:xfrm>
            <a:off x="784143" y="2149626"/>
            <a:ext cx="158100" cy="0"/>
          </a:xfrm>
          <a:prstGeom prst="straightConnector1">
            <a:avLst/>
          </a:prstGeom>
          <a:noFill/>
          <a:ln cap="flat" cmpd="sng" w="19050">
            <a:solidFill>
              <a:srgbClr val="000000"/>
            </a:solidFill>
            <a:prstDash val="solid"/>
            <a:round/>
            <a:headEnd len="lg" w="lg" type="none"/>
            <a:tailEnd len="lg" w="lg" type="none"/>
          </a:ln>
        </p:spPr>
      </p:cxnSp>
      <p:sp>
        <p:nvSpPr>
          <p:cNvPr id="208" name="Shape 208"/>
          <p:cNvSpPr txBox="1"/>
          <p:nvPr/>
        </p:nvSpPr>
        <p:spPr>
          <a:xfrm>
            <a:off x="295975" y="2231365"/>
            <a:ext cx="1134600" cy="254400"/>
          </a:xfrm>
          <a:prstGeom prst="rect">
            <a:avLst/>
          </a:prstGeom>
          <a:noFill/>
          <a:ln>
            <a:noFill/>
          </a:ln>
        </p:spPr>
        <p:txBody>
          <a:bodyPr anchorCtr="0" anchor="t" bIns="91425" lIns="91425" rIns="91425" tIns="91425">
            <a:noAutofit/>
          </a:bodyPr>
          <a:lstStyle/>
          <a:p>
            <a:pPr lvl="0" rtl="0" algn="ctr">
              <a:spcBef>
                <a:spcPts val="0"/>
              </a:spcBef>
              <a:buNone/>
            </a:pPr>
            <a:r>
              <a:rPr lang="en"/>
              <a:t>A Customer</a:t>
            </a:r>
          </a:p>
        </p:txBody>
      </p:sp>
      <p:cxnSp>
        <p:nvCxnSpPr>
          <p:cNvPr id="209" name="Shape 209"/>
          <p:cNvCxnSpPr/>
          <p:nvPr/>
        </p:nvCxnSpPr>
        <p:spPr>
          <a:xfrm>
            <a:off x="868173" y="2807413"/>
            <a:ext cx="1408200" cy="0"/>
          </a:xfrm>
          <a:prstGeom prst="straightConnector1">
            <a:avLst/>
          </a:prstGeom>
          <a:noFill/>
          <a:ln cap="flat" cmpd="sng" w="19050">
            <a:solidFill>
              <a:srgbClr val="000000"/>
            </a:solidFill>
            <a:prstDash val="solid"/>
            <a:round/>
            <a:headEnd len="lg" w="lg" type="none"/>
            <a:tailEnd len="lg" w="lg" type="triangle"/>
          </a:ln>
        </p:spPr>
      </p:cxnSp>
      <p:sp>
        <p:nvSpPr>
          <p:cNvPr id="210" name="Shape 210"/>
          <p:cNvSpPr txBox="1"/>
          <p:nvPr/>
        </p:nvSpPr>
        <p:spPr>
          <a:xfrm>
            <a:off x="868175" y="2542587"/>
            <a:ext cx="1280099" cy="294000"/>
          </a:xfrm>
          <a:prstGeom prst="rect">
            <a:avLst/>
          </a:prstGeom>
          <a:noFill/>
          <a:ln>
            <a:noFill/>
          </a:ln>
        </p:spPr>
        <p:txBody>
          <a:bodyPr anchorCtr="0" anchor="t" bIns="91425" lIns="91425" rIns="91425" tIns="91425">
            <a:noAutofit/>
          </a:bodyPr>
          <a:lstStyle/>
          <a:p>
            <a:pPr lvl="0" rtl="0">
              <a:spcBef>
                <a:spcPts val="0"/>
              </a:spcBef>
              <a:buNone/>
            </a:pPr>
            <a:r>
              <a:rPr lang="en" sz="1200"/>
              <a:t>calculatePrice</a:t>
            </a:r>
          </a:p>
        </p:txBody>
      </p:sp>
      <p:cxnSp>
        <p:nvCxnSpPr>
          <p:cNvPr id="211" name="Shape 211"/>
          <p:cNvCxnSpPr/>
          <p:nvPr/>
        </p:nvCxnSpPr>
        <p:spPr>
          <a:xfrm rot="10800000">
            <a:off x="888435" y="5652994"/>
            <a:ext cx="1341000" cy="6000"/>
          </a:xfrm>
          <a:prstGeom prst="straightConnector1">
            <a:avLst/>
          </a:prstGeom>
          <a:noFill/>
          <a:ln cap="flat" cmpd="sng" w="19050">
            <a:solidFill>
              <a:srgbClr val="000000"/>
            </a:solidFill>
            <a:prstDash val="dash"/>
            <a:round/>
            <a:headEnd len="lg" w="lg" type="none"/>
            <a:tailEnd len="lg" w="lg" type="triangle"/>
          </a:ln>
        </p:spPr>
      </p:cxnSp>
      <p:sp>
        <p:nvSpPr>
          <p:cNvPr id="212" name="Shape 212"/>
          <p:cNvSpPr txBox="1"/>
          <p:nvPr/>
        </p:nvSpPr>
        <p:spPr>
          <a:xfrm>
            <a:off x="1003561" y="5722916"/>
            <a:ext cx="1110600" cy="294000"/>
          </a:xfrm>
          <a:prstGeom prst="rect">
            <a:avLst/>
          </a:prstGeom>
          <a:noFill/>
          <a:ln>
            <a:noFill/>
          </a:ln>
        </p:spPr>
        <p:txBody>
          <a:bodyPr anchorCtr="0" anchor="t" bIns="91425" lIns="91425" rIns="91425" tIns="91425">
            <a:noAutofit/>
          </a:bodyPr>
          <a:lstStyle/>
          <a:p>
            <a:pPr lvl="0" rtl="0">
              <a:spcBef>
                <a:spcPts val="0"/>
              </a:spcBef>
              <a:buNone/>
            </a:pPr>
            <a:r>
              <a:rPr lang="en" sz="1200"/>
              <a:t>totalPrice</a:t>
            </a:r>
          </a:p>
        </p:txBody>
      </p:sp>
      <p:sp>
        <p:nvSpPr>
          <p:cNvPr id="213" name="Shape 213"/>
          <p:cNvSpPr txBox="1"/>
          <p:nvPr/>
        </p:nvSpPr>
        <p:spPr>
          <a:xfrm>
            <a:off x="4462325" y="3945419"/>
            <a:ext cx="42246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Close: When an object is destroyed, end its lifeline with an X.</a:t>
            </a:r>
          </a:p>
        </p:txBody>
      </p:sp>
      <p:cxnSp>
        <p:nvCxnSpPr>
          <p:cNvPr id="214" name="Shape 214"/>
          <p:cNvCxnSpPr/>
          <p:nvPr/>
        </p:nvCxnSpPr>
        <p:spPr>
          <a:xfrm>
            <a:off x="2569777" y="3928109"/>
            <a:ext cx="1134600" cy="300"/>
          </a:xfrm>
          <a:prstGeom prst="straightConnector1">
            <a:avLst/>
          </a:prstGeom>
          <a:noFill/>
          <a:ln cap="flat" cmpd="sng" w="19050">
            <a:solidFill>
              <a:srgbClr val="000000"/>
            </a:solidFill>
            <a:prstDash val="solid"/>
            <a:round/>
            <a:headEnd len="lg" w="lg" type="none"/>
            <a:tailEnd len="lg" w="lg" type="triangle"/>
          </a:ln>
        </p:spPr>
      </p:cxnSp>
      <p:sp>
        <p:nvSpPr>
          <p:cNvPr id="215" name="Shape 215"/>
          <p:cNvSpPr txBox="1"/>
          <p:nvPr/>
        </p:nvSpPr>
        <p:spPr>
          <a:xfrm>
            <a:off x="2581769" y="3587223"/>
            <a:ext cx="1110600" cy="294000"/>
          </a:xfrm>
          <a:prstGeom prst="rect">
            <a:avLst/>
          </a:prstGeom>
          <a:noFill/>
          <a:ln>
            <a:noFill/>
          </a:ln>
        </p:spPr>
        <p:txBody>
          <a:bodyPr anchorCtr="0" anchor="t" bIns="91425" lIns="91425" rIns="91425" tIns="91425">
            <a:noAutofit/>
          </a:bodyPr>
          <a:lstStyle/>
          <a:p>
            <a:pPr lvl="0" rtl="0">
              <a:spcBef>
                <a:spcPts val="0"/>
              </a:spcBef>
              <a:buNone/>
            </a:pPr>
            <a:r>
              <a:rPr lang="en" sz="1200"/>
              <a:t>close</a:t>
            </a:r>
          </a:p>
        </p:txBody>
      </p:sp>
      <p:sp>
        <p:nvSpPr>
          <p:cNvPr id="216" name="Shape 216"/>
          <p:cNvSpPr/>
          <p:nvPr/>
        </p:nvSpPr>
        <p:spPr>
          <a:xfrm>
            <a:off x="3711358" y="3925696"/>
            <a:ext cx="310500" cy="153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7" name="Shape 217"/>
          <p:cNvSpPr/>
          <p:nvPr/>
        </p:nvSpPr>
        <p:spPr>
          <a:xfrm>
            <a:off x="3704721" y="4200645"/>
            <a:ext cx="237900" cy="254400"/>
          </a:xfrm>
          <a:prstGeom prst="mathMultiply">
            <a:avLst>
              <a:gd fmla="val 23520" name="adj1"/>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a:off x="2579000" y="4359934"/>
            <a:ext cx="448480" cy="215508"/>
          </a:xfrm>
          <a:custGeom>
            <a:pathLst>
              <a:path extrusionOk="0" h="9197" w="19595">
                <a:moveTo>
                  <a:pt x="0" y="0"/>
                </a:moveTo>
                <a:lnTo>
                  <a:pt x="19595" y="0"/>
                </a:lnTo>
                <a:lnTo>
                  <a:pt x="19595" y="9197"/>
                </a:lnTo>
              </a:path>
            </a:pathLst>
          </a:custGeom>
          <a:noFill/>
          <a:ln cap="flat" cmpd="sng" w="19050">
            <a:solidFill>
              <a:srgbClr val="000000"/>
            </a:solidFill>
            <a:prstDash val="solid"/>
            <a:round/>
            <a:headEnd len="lg" w="lg" type="none"/>
            <a:tailEnd len="lg" w="lg" type="none"/>
          </a:ln>
        </p:spPr>
      </p:sp>
      <p:cxnSp>
        <p:nvCxnSpPr>
          <p:cNvPr id="219" name="Shape 219"/>
          <p:cNvCxnSpPr/>
          <p:nvPr/>
        </p:nvCxnSpPr>
        <p:spPr>
          <a:xfrm rot="10800000">
            <a:off x="2569971" y="4584809"/>
            <a:ext cx="457500" cy="0"/>
          </a:xfrm>
          <a:prstGeom prst="straightConnector1">
            <a:avLst/>
          </a:prstGeom>
          <a:noFill/>
          <a:ln cap="flat" cmpd="sng" w="19050">
            <a:solidFill>
              <a:srgbClr val="000000"/>
            </a:solidFill>
            <a:prstDash val="solid"/>
            <a:round/>
            <a:headEnd len="lg" w="lg" type="none"/>
            <a:tailEnd len="lg" w="lg" type="triangle"/>
          </a:ln>
        </p:spPr>
      </p:cxnSp>
      <p:sp>
        <p:nvSpPr>
          <p:cNvPr id="220" name="Shape 220"/>
          <p:cNvSpPr txBox="1"/>
          <p:nvPr/>
        </p:nvSpPr>
        <p:spPr>
          <a:xfrm>
            <a:off x="2499594" y="4086016"/>
            <a:ext cx="1110600" cy="294000"/>
          </a:xfrm>
          <a:prstGeom prst="rect">
            <a:avLst/>
          </a:prstGeom>
          <a:noFill/>
          <a:ln>
            <a:noFill/>
          </a:ln>
        </p:spPr>
        <p:txBody>
          <a:bodyPr anchorCtr="0" anchor="t" bIns="91425" lIns="91425" rIns="91425" tIns="91425">
            <a:noAutofit/>
          </a:bodyPr>
          <a:lstStyle/>
          <a:p>
            <a:pPr lvl="0" rtl="0">
              <a:spcBef>
                <a:spcPts val="0"/>
              </a:spcBef>
              <a:buNone/>
            </a:pPr>
            <a:r>
              <a:rPr lang="en" sz="1200"/>
              <a:t>sumPrices</a:t>
            </a:r>
          </a:p>
        </p:txBody>
      </p:sp>
      <p:sp>
        <p:nvSpPr>
          <p:cNvPr id="221" name="Shape 221"/>
          <p:cNvSpPr/>
          <p:nvPr/>
        </p:nvSpPr>
        <p:spPr>
          <a:xfrm>
            <a:off x="2428701" y="4581295"/>
            <a:ext cx="158100" cy="294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Ordering Example</a:t>
            </a:r>
          </a:p>
        </p:txBody>
      </p:sp>
      <p:sp>
        <p:nvSpPr>
          <p:cNvPr id="228" name="Shape 228"/>
          <p:cNvSpPr/>
          <p:nvPr/>
        </p:nvSpPr>
        <p:spPr>
          <a:xfrm>
            <a:off x="1323525" y="1594200"/>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ord1: Order</a:t>
            </a:r>
          </a:p>
        </p:txBody>
      </p:sp>
      <p:sp>
        <p:nvSpPr>
          <p:cNvPr id="229" name="Shape 229"/>
          <p:cNvSpPr/>
          <p:nvPr/>
        </p:nvSpPr>
        <p:spPr>
          <a:xfrm>
            <a:off x="2876525" y="1594200"/>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line: OrderLine</a:t>
            </a:r>
          </a:p>
        </p:txBody>
      </p:sp>
      <p:cxnSp>
        <p:nvCxnSpPr>
          <p:cNvPr id="230" name="Shape 230"/>
          <p:cNvCxnSpPr>
            <a:stCxn id="228" idx="2"/>
            <a:endCxn id="231" idx="0"/>
          </p:cNvCxnSpPr>
          <p:nvPr/>
        </p:nvCxnSpPr>
        <p:spPr>
          <a:xfrm>
            <a:off x="2022675" y="2108399"/>
            <a:ext cx="0" cy="3666000"/>
          </a:xfrm>
          <a:prstGeom prst="straightConnector1">
            <a:avLst/>
          </a:prstGeom>
          <a:noFill/>
          <a:ln cap="flat" cmpd="sng" w="19050">
            <a:solidFill>
              <a:srgbClr val="000000"/>
            </a:solidFill>
            <a:prstDash val="dash"/>
            <a:round/>
            <a:headEnd len="lg" w="lg" type="none"/>
            <a:tailEnd len="lg" w="lg" type="none"/>
          </a:ln>
        </p:spPr>
      </p:cxnSp>
      <p:cxnSp>
        <p:nvCxnSpPr>
          <p:cNvPr id="232" name="Shape 232"/>
          <p:cNvCxnSpPr/>
          <p:nvPr/>
        </p:nvCxnSpPr>
        <p:spPr>
          <a:xfrm>
            <a:off x="3575675" y="2108400"/>
            <a:ext cx="0" cy="3666000"/>
          </a:xfrm>
          <a:prstGeom prst="straightConnector1">
            <a:avLst/>
          </a:prstGeom>
          <a:noFill/>
          <a:ln cap="flat" cmpd="sng" w="19050">
            <a:solidFill>
              <a:srgbClr val="000000"/>
            </a:solidFill>
            <a:prstDash val="dash"/>
            <a:round/>
            <a:headEnd len="lg" w="lg" type="none"/>
            <a:tailEnd len="lg" w="lg" type="none"/>
          </a:ln>
        </p:spPr>
      </p:cxnSp>
      <p:sp>
        <p:nvSpPr>
          <p:cNvPr id="233" name="Shape 233"/>
          <p:cNvSpPr/>
          <p:nvPr/>
        </p:nvSpPr>
        <p:spPr>
          <a:xfrm>
            <a:off x="1858150" y="2629350"/>
            <a:ext cx="339299" cy="3016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536950" y="2541900"/>
            <a:ext cx="174899" cy="1748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35" name="Shape 235"/>
          <p:cNvCxnSpPr>
            <a:stCxn id="234" idx="6"/>
          </p:cNvCxnSpPr>
          <p:nvPr/>
        </p:nvCxnSpPr>
        <p:spPr>
          <a:xfrm>
            <a:off x="711850" y="2629350"/>
            <a:ext cx="1079400" cy="5100"/>
          </a:xfrm>
          <a:prstGeom prst="straightConnector1">
            <a:avLst/>
          </a:prstGeom>
          <a:noFill/>
          <a:ln cap="flat" cmpd="sng" w="19050">
            <a:solidFill>
              <a:srgbClr val="000000"/>
            </a:solidFill>
            <a:prstDash val="solid"/>
            <a:round/>
            <a:headEnd len="lg" w="lg" type="none"/>
            <a:tailEnd len="lg" w="lg" type="triangle"/>
          </a:ln>
        </p:spPr>
      </p:cxnSp>
      <p:sp>
        <p:nvSpPr>
          <p:cNvPr id="236" name="Shape 236"/>
          <p:cNvSpPr/>
          <p:nvPr/>
        </p:nvSpPr>
        <p:spPr>
          <a:xfrm>
            <a:off x="3423600" y="2748625"/>
            <a:ext cx="339299" cy="69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37" name="Shape 237"/>
          <p:cNvCxnSpPr/>
          <p:nvPr/>
        </p:nvCxnSpPr>
        <p:spPr>
          <a:xfrm>
            <a:off x="2176612" y="2748625"/>
            <a:ext cx="1239300" cy="299"/>
          </a:xfrm>
          <a:prstGeom prst="straightConnector1">
            <a:avLst/>
          </a:prstGeom>
          <a:noFill/>
          <a:ln cap="flat" cmpd="sng" w="19050">
            <a:solidFill>
              <a:srgbClr val="000000"/>
            </a:solidFill>
            <a:prstDash val="solid"/>
            <a:round/>
            <a:headEnd len="lg" w="lg" type="none"/>
            <a:tailEnd len="lg" w="lg" type="triangle"/>
          </a:ln>
        </p:spPr>
      </p:cxnSp>
      <p:sp>
        <p:nvSpPr>
          <p:cNvPr id="238" name="Shape 238"/>
          <p:cNvSpPr txBox="1"/>
          <p:nvPr/>
        </p:nvSpPr>
        <p:spPr>
          <a:xfrm>
            <a:off x="2189712" y="2384925"/>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priceLine()</a:t>
            </a:r>
          </a:p>
        </p:txBody>
      </p:sp>
      <p:cxnSp>
        <p:nvCxnSpPr>
          <p:cNvPr id="239" name="Shape 239"/>
          <p:cNvCxnSpPr/>
          <p:nvPr/>
        </p:nvCxnSpPr>
        <p:spPr>
          <a:xfrm rot="10800000">
            <a:off x="2263487" y="3440600"/>
            <a:ext cx="1157699" cy="0"/>
          </a:xfrm>
          <a:prstGeom prst="straightConnector1">
            <a:avLst/>
          </a:prstGeom>
          <a:noFill/>
          <a:ln cap="flat" cmpd="sng" w="19050">
            <a:solidFill>
              <a:srgbClr val="000000"/>
            </a:solidFill>
            <a:prstDash val="dash"/>
            <a:round/>
            <a:headEnd len="lg" w="lg" type="none"/>
            <a:tailEnd len="lg" w="lg" type="triangle"/>
          </a:ln>
        </p:spPr>
      </p:cxnSp>
      <p:sp>
        <p:nvSpPr>
          <p:cNvPr id="240" name="Shape 240"/>
          <p:cNvSpPr txBox="1"/>
          <p:nvPr/>
        </p:nvSpPr>
        <p:spPr>
          <a:xfrm>
            <a:off x="2277037" y="3511575"/>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price</a:t>
            </a:r>
          </a:p>
        </p:txBody>
      </p:sp>
      <p:sp>
        <p:nvSpPr>
          <p:cNvPr id="241" name="Shape 241"/>
          <p:cNvSpPr txBox="1"/>
          <p:nvPr/>
        </p:nvSpPr>
        <p:spPr>
          <a:xfrm>
            <a:off x="644950" y="2284950"/>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calculatePrice</a:t>
            </a:r>
          </a:p>
        </p:txBody>
      </p:sp>
      <p:sp>
        <p:nvSpPr>
          <p:cNvPr id="242" name="Shape 242"/>
          <p:cNvSpPr/>
          <p:nvPr/>
        </p:nvSpPr>
        <p:spPr>
          <a:xfrm>
            <a:off x="4528500" y="1594200"/>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 Product</a:t>
            </a:r>
          </a:p>
        </p:txBody>
      </p:sp>
      <p:cxnSp>
        <p:nvCxnSpPr>
          <p:cNvPr id="243" name="Shape 243"/>
          <p:cNvCxnSpPr/>
          <p:nvPr/>
        </p:nvCxnSpPr>
        <p:spPr>
          <a:xfrm>
            <a:off x="5227650" y="2108400"/>
            <a:ext cx="0" cy="3666000"/>
          </a:xfrm>
          <a:prstGeom prst="straightConnector1">
            <a:avLst/>
          </a:prstGeom>
          <a:noFill/>
          <a:ln cap="flat" cmpd="sng" w="19050">
            <a:solidFill>
              <a:srgbClr val="000000"/>
            </a:solidFill>
            <a:prstDash val="dash"/>
            <a:round/>
            <a:headEnd len="lg" w="lg" type="none"/>
            <a:tailEnd len="lg" w="lg" type="none"/>
          </a:ln>
        </p:spPr>
      </p:cxnSp>
      <p:sp>
        <p:nvSpPr>
          <p:cNvPr id="244" name="Shape 244"/>
          <p:cNvSpPr/>
          <p:nvPr/>
        </p:nvSpPr>
        <p:spPr>
          <a:xfrm>
            <a:off x="6180475" y="1594200"/>
            <a:ext cx="1527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user: Customer</a:t>
            </a:r>
          </a:p>
        </p:txBody>
      </p:sp>
      <p:cxnSp>
        <p:nvCxnSpPr>
          <p:cNvPr id="245" name="Shape 245"/>
          <p:cNvCxnSpPr/>
          <p:nvPr/>
        </p:nvCxnSpPr>
        <p:spPr>
          <a:xfrm>
            <a:off x="6879625" y="2108400"/>
            <a:ext cx="0" cy="3666000"/>
          </a:xfrm>
          <a:prstGeom prst="straightConnector1">
            <a:avLst/>
          </a:prstGeom>
          <a:noFill/>
          <a:ln cap="flat" cmpd="sng" w="19050">
            <a:solidFill>
              <a:srgbClr val="000000"/>
            </a:solidFill>
            <a:prstDash val="dash"/>
            <a:round/>
            <a:headEnd len="lg" w="lg" type="none"/>
            <a:tailEnd len="lg" w="lg" type="none"/>
          </a:ln>
        </p:spPr>
      </p:cxnSp>
      <p:sp>
        <p:nvSpPr>
          <p:cNvPr id="246" name="Shape 246"/>
          <p:cNvSpPr/>
          <p:nvPr/>
        </p:nvSpPr>
        <p:spPr>
          <a:xfrm>
            <a:off x="4992375" y="2859200"/>
            <a:ext cx="339299" cy="354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47" name="Shape 247"/>
          <p:cNvCxnSpPr/>
          <p:nvPr/>
        </p:nvCxnSpPr>
        <p:spPr>
          <a:xfrm>
            <a:off x="3745387" y="2859200"/>
            <a:ext cx="1239300" cy="299"/>
          </a:xfrm>
          <a:prstGeom prst="straightConnector1">
            <a:avLst/>
          </a:prstGeom>
          <a:noFill/>
          <a:ln cap="flat" cmpd="sng" w="19050">
            <a:solidFill>
              <a:srgbClr val="000000"/>
            </a:solidFill>
            <a:prstDash val="solid"/>
            <a:round/>
            <a:headEnd len="lg" w="lg" type="none"/>
            <a:tailEnd len="lg" w="lg" type="triangle"/>
          </a:ln>
        </p:spPr>
      </p:cxnSp>
      <p:cxnSp>
        <p:nvCxnSpPr>
          <p:cNvPr id="248" name="Shape 248"/>
          <p:cNvCxnSpPr/>
          <p:nvPr/>
        </p:nvCxnSpPr>
        <p:spPr>
          <a:xfrm rot="10800000">
            <a:off x="3798775" y="3213625"/>
            <a:ext cx="1157699" cy="0"/>
          </a:xfrm>
          <a:prstGeom prst="straightConnector1">
            <a:avLst/>
          </a:prstGeom>
          <a:noFill/>
          <a:ln cap="flat" cmpd="sng" w="19050">
            <a:solidFill>
              <a:srgbClr val="000000"/>
            </a:solidFill>
            <a:prstDash val="dash"/>
            <a:round/>
            <a:headEnd len="lg" w="lg" type="none"/>
            <a:tailEnd len="lg" w="lg" type="triangle"/>
          </a:ln>
        </p:spPr>
      </p:cxnSp>
      <p:sp>
        <p:nvSpPr>
          <p:cNvPr id="249" name="Shape 249"/>
          <p:cNvSpPr txBox="1"/>
          <p:nvPr/>
        </p:nvSpPr>
        <p:spPr>
          <a:xfrm>
            <a:off x="3702512" y="2504112"/>
            <a:ext cx="1398300" cy="313799"/>
          </a:xfrm>
          <a:prstGeom prst="rect">
            <a:avLst/>
          </a:prstGeom>
          <a:noFill/>
          <a:ln>
            <a:noFill/>
          </a:ln>
        </p:spPr>
        <p:txBody>
          <a:bodyPr anchorCtr="0" anchor="t" bIns="91425" lIns="91425" rIns="91425" tIns="91425">
            <a:noAutofit/>
          </a:bodyPr>
          <a:lstStyle/>
          <a:p>
            <a:pPr lvl="0" rtl="0">
              <a:spcBef>
                <a:spcPts val="0"/>
              </a:spcBef>
              <a:buNone/>
            </a:pPr>
            <a:r>
              <a:rPr lang="en" sz="1200"/>
              <a:t>getPrice(quantity)</a:t>
            </a:r>
          </a:p>
        </p:txBody>
      </p:sp>
      <p:sp>
        <p:nvSpPr>
          <p:cNvPr id="250" name="Shape 250"/>
          <p:cNvSpPr txBox="1"/>
          <p:nvPr/>
        </p:nvSpPr>
        <p:spPr>
          <a:xfrm>
            <a:off x="3888662" y="3272100"/>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price</a:t>
            </a:r>
          </a:p>
        </p:txBody>
      </p:sp>
      <p:sp>
        <p:nvSpPr>
          <p:cNvPr id="251" name="Shape 251"/>
          <p:cNvSpPr/>
          <p:nvPr/>
        </p:nvSpPr>
        <p:spPr>
          <a:xfrm>
            <a:off x="6709975" y="4097700"/>
            <a:ext cx="339299" cy="1416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2" name="Shape 252"/>
          <p:cNvCxnSpPr/>
          <p:nvPr/>
        </p:nvCxnSpPr>
        <p:spPr>
          <a:xfrm>
            <a:off x="2210737" y="4097700"/>
            <a:ext cx="4480800" cy="17100"/>
          </a:xfrm>
          <a:prstGeom prst="straightConnector1">
            <a:avLst/>
          </a:prstGeom>
          <a:noFill/>
          <a:ln cap="flat" cmpd="sng" w="19050">
            <a:solidFill>
              <a:srgbClr val="000000"/>
            </a:solidFill>
            <a:prstDash val="solid"/>
            <a:round/>
            <a:headEnd len="lg" w="lg" type="none"/>
            <a:tailEnd len="lg" w="lg" type="triangle"/>
          </a:ln>
        </p:spPr>
      </p:cxnSp>
      <p:sp>
        <p:nvSpPr>
          <p:cNvPr id="253" name="Shape 253"/>
          <p:cNvSpPr txBox="1"/>
          <p:nvPr/>
        </p:nvSpPr>
        <p:spPr>
          <a:xfrm>
            <a:off x="3661100" y="3739050"/>
            <a:ext cx="2295899" cy="3137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getDiscountedValue(ord1)</a:t>
            </a:r>
          </a:p>
        </p:txBody>
      </p:sp>
      <p:cxnSp>
        <p:nvCxnSpPr>
          <p:cNvPr id="254" name="Shape 254"/>
          <p:cNvCxnSpPr/>
          <p:nvPr/>
        </p:nvCxnSpPr>
        <p:spPr>
          <a:xfrm>
            <a:off x="2213300" y="5513775"/>
            <a:ext cx="4480800" cy="17100"/>
          </a:xfrm>
          <a:prstGeom prst="straightConnector1">
            <a:avLst/>
          </a:prstGeom>
          <a:noFill/>
          <a:ln cap="flat" cmpd="sng" w="19050">
            <a:solidFill>
              <a:srgbClr val="000000"/>
            </a:solidFill>
            <a:prstDash val="dash"/>
            <a:round/>
            <a:headEnd len="lg" w="lg" type="triangle"/>
            <a:tailEnd len="lg" w="lg" type="none"/>
          </a:ln>
        </p:spPr>
      </p:cxnSp>
      <p:sp>
        <p:nvSpPr>
          <p:cNvPr id="255" name="Shape 255"/>
          <p:cNvSpPr txBox="1"/>
          <p:nvPr/>
        </p:nvSpPr>
        <p:spPr>
          <a:xfrm>
            <a:off x="3745400" y="5590975"/>
            <a:ext cx="1355399" cy="3137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discounted total</a:t>
            </a:r>
          </a:p>
        </p:txBody>
      </p:sp>
      <p:sp>
        <p:nvSpPr>
          <p:cNvPr id="256" name="Shape 256"/>
          <p:cNvSpPr txBox="1"/>
          <p:nvPr/>
        </p:nvSpPr>
        <p:spPr>
          <a:xfrm>
            <a:off x="3702525" y="4134825"/>
            <a:ext cx="1355399" cy="3137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getCurrentTotal</a:t>
            </a:r>
          </a:p>
        </p:txBody>
      </p:sp>
      <p:sp>
        <p:nvSpPr>
          <p:cNvPr id="257" name="Shape 257"/>
          <p:cNvSpPr/>
          <p:nvPr/>
        </p:nvSpPr>
        <p:spPr>
          <a:xfrm>
            <a:off x="1937750" y="4435575"/>
            <a:ext cx="339299" cy="354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8" name="Shape 258"/>
          <p:cNvCxnSpPr/>
          <p:nvPr/>
        </p:nvCxnSpPr>
        <p:spPr>
          <a:xfrm>
            <a:off x="2210750" y="4468637"/>
            <a:ext cx="4480800" cy="17100"/>
          </a:xfrm>
          <a:prstGeom prst="straightConnector1">
            <a:avLst/>
          </a:prstGeom>
          <a:noFill/>
          <a:ln cap="flat" cmpd="sng" w="19050">
            <a:solidFill>
              <a:srgbClr val="000000"/>
            </a:solidFill>
            <a:prstDash val="solid"/>
            <a:round/>
            <a:headEnd len="lg" w="lg" type="triangle"/>
            <a:tailEnd len="lg" w="lg" type="none"/>
          </a:ln>
        </p:spPr>
      </p:cxnSp>
      <p:cxnSp>
        <p:nvCxnSpPr>
          <p:cNvPr id="259" name="Shape 259"/>
          <p:cNvCxnSpPr/>
          <p:nvPr/>
        </p:nvCxnSpPr>
        <p:spPr>
          <a:xfrm>
            <a:off x="2298125" y="4805737"/>
            <a:ext cx="4480800" cy="17100"/>
          </a:xfrm>
          <a:prstGeom prst="straightConnector1">
            <a:avLst/>
          </a:prstGeom>
          <a:noFill/>
          <a:ln cap="flat" cmpd="sng" w="19050">
            <a:solidFill>
              <a:srgbClr val="000000"/>
            </a:solidFill>
            <a:prstDash val="dash"/>
            <a:round/>
            <a:headEnd len="lg" w="lg" type="none"/>
            <a:tailEnd len="lg" w="lg" type="triangle"/>
          </a:ln>
        </p:spPr>
      </p:cxnSp>
      <p:sp>
        <p:nvSpPr>
          <p:cNvPr id="260" name="Shape 260"/>
          <p:cNvSpPr txBox="1"/>
          <p:nvPr/>
        </p:nvSpPr>
        <p:spPr>
          <a:xfrm>
            <a:off x="3723962" y="4842862"/>
            <a:ext cx="1355399" cy="3137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current total</a:t>
            </a:r>
          </a:p>
        </p:txBody>
      </p:sp>
      <p:sp>
        <p:nvSpPr>
          <p:cNvPr id="261" name="Shape 2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Conditional Behavior</a:t>
            </a:r>
          </a:p>
        </p:txBody>
      </p:sp>
      <p:sp>
        <p:nvSpPr>
          <p:cNvPr id="267" name="Shape 26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600"/>
              <a:t>When capturing complex scenarios, you will commonly encounter conditional behavior:</a:t>
            </a:r>
          </a:p>
          <a:p>
            <a:pPr indent="-381000" lvl="0" marL="457200" marR="0" rtl="0" algn="l">
              <a:lnSpc>
                <a:spcPct val="100000"/>
              </a:lnSpc>
              <a:spcBef>
                <a:spcPts val="600"/>
              </a:spcBef>
              <a:spcAft>
                <a:spcPts val="0"/>
              </a:spcAft>
              <a:buSzPct val="100000"/>
            </a:pPr>
            <a:r>
              <a:rPr lang="en" sz="2400"/>
              <a:t>The user does something, if this is X, do this… If Y, do this… If Z, do something else… </a:t>
            </a:r>
          </a:p>
          <a:p>
            <a:pPr indent="-381000" lvl="0" marL="457200" marR="0" rtl="0" algn="l">
              <a:lnSpc>
                <a:spcPct val="100000"/>
              </a:lnSpc>
              <a:spcBef>
                <a:spcPts val="600"/>
              </a:spcBef>
              <a:spcAft>
                <a:spcPts val="0"/>
              </a:spcAft>
              <a:buSzPct val="100000"/>
            </a:pPr>
            <a:r>
              <a:rPr lang="en" sz="2400"/>
              <a:t>For each item, do this...</a:t>
            </a:r>
          </a:p>
          <a:p>
            <a:pPr lvl="0" marR="0" rtl="0" algn="l">
              <a:lnSpc>
                <a:spcPct val="100000"/>
              </a:lnSpc>
              <a:spcBef>
                <a:spcPts val="600"/>
              </a:spcBef>
              <a:spcAft>
                <a:spcPts val="0"/>
              </a:spcAft>
              <a:buNone/>
            </a:pPr>
            <a:r>
              <a:t/>
            </a:r>
            <a:endParaRPr sz="2600"/>
          </a:p>
          <a:p>
            <a:pPr lvl="0" marR="0" rtl="0" algn="l">
              <a:lnSpc>
                <a:spcPct val="100000"/>
              </a:lnSpc>
              <a:spcBef>
                <a:spcPts val="600"/>
              </a:spcBef>
              <a:spcAft>
                <a:spcPts val="0"/>
              </a:spcAft>
              <a:buNone/>
            </a:pPr>
            <a:r>
              <a:rPr lang="en" sz="2400"/>
              <a:t>Use “frames” to highlight branches in the diagram.</a:t>
            </a:r>
          </a:p>
        </p:txBody>
      </p:sp>
      <p:sp>
        <p:nvSpPr>
          <p:cNvPr id="268" name="Shape 2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Loops and Conditions</a:t>
            </a:r>
          </a:p>
        </p:txBody>
      </p:sp>
      <p:sp>
        <p:nvSpPr>
          <p:cNvPr id="274" name="Shape 274"/>
          <p:cNvSpPr/>
          <p:nvPr/>
        </p:nvSpPr>
        <p:spPr>
          <a:xfrm>
            <a:off x="1009962" y="1829923"/>
            <a:ext cx="1138500" cy="404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ord1: Order</a:t>
            </a:r>
          </a:p>
        </p:txBody>
      </p:sp>
      <p:sp>
        <p:nvSpPr>
          <p:cNvPr id="275" name="Shape 275"/>
          <p:cNvSpPr/>
          <p:nvPr/>
        </p:nvSpPr>
        <p:spPr>
          <a:xfrm>
            <a:off x="2274381" y="1829923"/>
            <a:ext cx="1138500" cy="404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careful: Distributor</a:t>
            </a:r>
          </a:p>
        </p:txBody>
      </p:sp>
      <p:cxnSp>
        <p:nvCxnSpPr>
          <p:cNvPr id="276" name="Shape 276"/>
          <p:cNvCxnSpPr>
            <a:stCxn id="274" idx="2"/>
          </p:cNvCxnSpPr>
          <p:nvPr/>
        </p:nvCxnSpPr>
        <p:spPr>
          <a:xfrm>
            <a:off x="1579212" y="2234023"/>
            <a:ext cx="20100" cy="3867900"/>
          </a:xfrm>
          <a:prstGeom prst="straightConnector1">
            <a:avLst/>
          </a:prstGeom>
          <a:noFill/>
          <a:ln cap="flat" cmpd="sng" w="19050">
            <a:solidFill>
              <a:srgbClr val="000000"/>
            </a:solidFill>
            <a:prstDash val="dash"/>
            <a:round/>
            <a:headEnd len="lg" w="lg" type="none"/>
            <a:tailEnd len="lg" w="lg" type="none"/>
          </a:ln>
        </p:spPr>
      </p:cxnSp>
      <p:cxnSp>
        <p:nvCxnSpPr>
          <p:cNvPr id="277" name="Shape 277"/>
          <p:cNvCxnSpPr/>
          <p:nvPr/>
        </p:nvCxnSpPr>
        <p:spPr>
          <a:xfrm>
            <a:off x="2843613" y="2234024"/>
            <a:ext cx="15300" cy="3827700"/>
          </a:xfrm>
          <a:prstGeom prst="straightConnector1">
            <a:avLst/>
          </a:prstGeom>
          <a:noFill/>
          <a:ln cap="flat" cmpd="sng" w="19050">
            <a:solidFill>
              <a:srgbClr val="000000"/>
            </a:solidFill>
            <a:prstDash val="dash"/>
            <a:round/>
            <a:headEnd len="lg" w="lg" type="none"/>
            <a:tailEnd len="lg" w="lg" type="none"/>
          </a:ln>
        </p:spPr>
      </p:cxnSp>
      <p:sp>
        <p:nvSpPr>
          <p:cNvPr id="278" name="Shape 278"/>
          <p:cNvSpPr/>
          <p:nvPr/>
        </p:nvSpPr>
        <p:spPr>
          <a:xfrm>
            <a:off x="1445250" y="2643400"/>
            <a:ext cx="276300" cy="3168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9" name="Shape 279"/>
          <p:cNvSpPr/>
          <p:nvPr/>
        </p:nvSpPr>
        <p:spPr>
          <a:xfrm>
            <a:off x="369550" y="2574704"/>
            <a:ext cx="142500" cy="1374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80" name="Shape 280"/>
          <p:cNvCxnSpPr>
            <a:stCxn id="279" idx="6"/>
          </p:cNvCxnSpPr>
          <p:nvPr/>
        </p:nvCxnSpPr>
        <p:spPr>
          <a:xfrm>
            <a:off x="512050" y="2643404"/>
            <a:ext cx="878700" cy="3900"/>
          </a:xfrm>
          <a:prstGeom prst="straightConnector1">
            <a:avLst/>
          </a:prstGeom>
          <a:noFill/>
          <a:ln cap="flat" cmpd="sng" w="19050">
            <a:solidFill>
              <a:srgbClr val="000000"/>
            </a:solidFill>
            <a:prstDash val="solid"/>
            <a:round/>
            <a:headEnd len="lg" w="lg" type="none"/>
            <a:tailEnd len="lg" w="lg" type="triangle"/>
          </a:ln>
        </p:spPr>
      </p:cxnSp>
      <p:sp>
        <p:nvSpPr>
          <p:cNvPr id="281" name="Shape 281"/>
          <p:cNvSpPr txBox="1"/>
          <p:nvPr/>
        </p:nvSpPr>
        <p:spPr>
          <a:xfrm>
            <a:off x="457481" y="2372771"/>
            <a:ext cx="987900" cy="246600"/>
          </a:xfrm>
          <a:prstGeom prst="rect">
            <a:avLst/>
          </a:prstGeom>
          <a:noFill/>
          <a:ln>
            <a:noFill/>
          </a:ln>
        </p:spPr>
        <p:txBody>
          <a:bodyPr anchorCtr="0" anchor="t" bIns="91425" lIns="91425" rIns="91425" tIns="91425">
            <a:noAutofit/>
          </a:bodyPr>
          <a:lstStyle/>
          <a:p>
            <a:pPr lvl="0" rtl="0">
              <a:spcBef>
                <a:spcPts val="0"/>
              </a:spcBef>
              <a:buNone/>
            </a:pPr>
            <a:r>
              <a:rPr lang="en" sz="1200"/>
              <a:t>dispatch</a:t>
            </a:r>
          </a:p>
        </p:txBody>
      </p:sp>
      <p:sp>
        <p:nvSpPr>
          <p:cNvPr id="282" name="Shape 282"/>
          <p:cNvSpPr/>
          <p:nvPr/>
        </p:nvSpPr>
        <p:spPr>
          <a:xfrm>
            <a:off x="3619383" y="1829923"/>
            <a:ext cx="1138500" cy="404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regular: Distributos</a:t>
            </a:r>
          </a:p>
        </p:txBody>
      </p:sp>
      <p:cxnSp>
        <p:nvCxnSpPr>
          <p:cNvPr id="283" name="Shape 283"/>
          <p:cNvCxnSpPr/>
          <p:nvPr/>
        </p:nvCxnSpPr>
        <p:spPr>
          <a:xfrm>
            <a:off x="4188616" y="2234024"/>
            <a:ext cx="9900" cy="3807900"/>
          </a:xfrm>
          <a:prstGeom prst="straightConnector1">
            <a:avLst/>
          </a:prstGeom>
          <a:noFill/>
          <a:ln cap="flat" cmpd="sng" w="19050">
            <a:solidFill>
              <a:srgbClr val="000000"/>
            </a:solidFill>
            <a:prstDash val="dash"/>
            <a:round/>
            <a:headEnd len="lg" w="lg" type="none"/>
            <a:tailEnd len="lg" w="lg" type="none"/>
          </a:ln>
        </p:spPr>
      </p:cxnSp>
      <p:sp>
        <p:nvSpPr>
          <p:cNvPr id="284" name="Shape 284"/>
          <p:cNvSpPr/>
          <p:nvPr/>
        </p:nvSpPr>
        <p:spPr>
          <a:xfrm>
            <a:off x="4964385" y="1829923"/>
            <a:ext cx="1243500" cy="404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emails: Messenger</a:t>
            </a:r>
          </a:p>
        </p:txBody>
      </p:sp>
      <p:cxnSp>
        <p:nvCxnSpPr>
          <p:cNvPr id="285" name="Shape 285"/>
          <p:cNvCxnSpPr/>
          <p:nvPr/>
        </p:nvCxnSpPr>
        <p:spPr>
          <a:xfrm>
            <a:off x="5533618" y="2234024"/>
            <a:ext cx="14400" cy="3827700"/>
          </a:xfrm>
          <a:prstGeom prst="straightConnector1">
            <a:avLst/>
          </a:prstGeom>
          <a:noFill/>
          <a:ln cap="flat" cmpd="sng" w="19050">
            <a:solidFill>
              <a:srgbClr val="000000"/>
            </a:solidFill>
            <a:prstDash val="dash"/>
            <a:round/>
            <a:headEnd len="lg" w="lg" type="none"/>
            <a:tailEnd len="lg" w="lg" type="none"/>
          </a:ln>
        </p:spPr>
      </p:cxnSp>
      <p:sp>
        <p:nvSpPr>
          <p:cNvPr id="286" name="Shape 286"/>
          <p:cNvSpPr/>
          <p:nvPr/>
        </p:nvSpPr>
        <p:spPr>
          <a:xfrm>
            <a:off x="1009350" y="2802775"/>
            <a:ext cx="4048800" cy="22194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7" name="Shape 287"/>
          <p:cNvSpPr/>
          <p:nvPr/>
        </p:nvSpPr>
        <p:spPr>
          <a:xfrm>
            <a:off x="1009350" y="2802775"/>
            <a:ext cx="570000" cy="339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loop</a:t>
            </a:r>
          </a:p>
        </p:txBody>
      </p:sp>
      <p:sp>
        <p:nvSpPr>
          <p:cNvPr id="288" name="Shape 288"/>
          <p:cNvSpPr txBox="1"/>
          <p:nvPr/>
        </p:nvSpPr>
        <p:spPr>
          <a:xfrm>
            <a:off x="1769125" y="2882750"/>
            <a:ext cx="1519500" cy="339900"/>
          </a:xfrm>
          <a:prstGeom prst="rect">
            <a:avLst/>
          </a:prstGeom>
          <a:solidFill>
            <a:srgbClr val="FFFFFF"/>
          </a:solidFill>
          <a:ln>
            <a:noFill/>
          </a:ln>
        </p:spPr>
        <p:txBody>
          <a:bodyPr anchorCtr="0" anchor="t" bIns="91425" lIns="91425" rIns="91425" tIns="91425">
            <a:noAutofit/>
          </a:bodyPr>
          <a:lstStyle/>
          <a:p>
            <a:pPr lvl="0">
              <a:spcBef>
                <a:spcPts val="0"/>
              </a:spcBef>
              <a:buNone/>
            </a:pPr>
            <a:r>
              <a:rPr lang="en" sz="1200"/>
              <a:t>[for each line item]</a:t>
            </a:r>
          </a:p>
        </p:txBody>
      </p:sp>
      <p:sp>
        <p:nvSpPr>
          <p:cNvPr id="289" name="Shape 289"/>
          <p:cNvSpPr txBox="1"/>
          <p:nvPr/>
        </p:nvSpPr>
        <p:spPr>
          <a:xfrm>
            <a:off x="5928025" y="2678325"/>
            <a:ext cx="2689200" cy="2459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public void dispatch(){</a:t>
            </a:r>
          </a:p>
          <a:p>
            <a:pPr lvl="0" rtl="0">
              <a:spcBef>
                <a:spcPts val="0"/>
              </a:spcBef>
              <a:buNone/>
            </a:pPr>
            <a:r>
              <a:rPr lang="en"/>
              <a:t>    for(lineitem in items){</a:t>
            </a:r>
          </a:p>
          <a:p>
            <a:pPr lvl="0" rtl="0">
              <a:spcBef>
                <a:spcPts val="0"/>
              </a:spcBef>
              <a:buNone/>
            </a:pPr>
            <a:r>
              <a:rPr lang="en"/>
              <a:t>        if (item.value &gt; 10000)</a:t>
            </a:r>
          </a:p>
          <a:p>
            <a:pPr lvl="0" rtl="0">
              <a:spcBef>
                <a:spcPts val="0"/>
              </a:spcBef>
              <a:buNone/>
            </a:pPr>
            <a:r>
              <a:rPr lang="en"/>
              <a:t>            careful.dispatch</a:t>
            </a:r>
          </a:p>
          <a:p>
            <a:pPr lvl="0" rtl="0">
              <a:spcBef>
                <a:spcPts val="0"/>
              </a:spcBef>
              <a:buNone/>
            </a:pPr>
            <a:r>
              <a:rPr lang="en"/>
              <a:t>        else</a:t>
            </a:r>
          </a:p>
          <a:p>
            <a:pPr lvl="0" rtl="0">
              <a:spcBef>
                <a:spcPts val="0"/>
              </a:spcBef>
              <a:buNone/>
            </a:pPr>
            <a:r>
              <a:rPr lang="en"/>
              <a:t>             regular.dispatch</a:t>
            </a:r>
          </a:p>
          <a:p>
            <a:pPr lvl="0">
              <a:spcBef>
                <a:spcPts val="0"/>
              </a:spcBef>
              <a:buNone/>
            </a:pPr>
            <a:r>
              <a:rPr lang="en"/>
              <a:t>    }</a:t>
            </a:r>
          </a:p>
          <a:p>
            <a:pPr lvl="0" rtl="0">
              <a:spcBef>
                <a:spcPts val="0"/>
              </a:spcBef>
              <a:buNone/>
            </a:pPr>
            <a:r>
              <a:t/>
            </a:r>
            <a:endParaRPr/>
          </a:p>
          <a:p>
            <a:pPr lvl="0" rtl="0">
              <a:spcBef>
                <a:spcPts val="0"/>
              </a:spcBef>
              <a:buNone/>
            </a:pPr>
            <a:r>
              <a:rPr lang="en"/>
              <a:t>    if (needsConfirmation)</a:t>
            </a:r>
          </a:p>
          <a:p>
            <a:pPr lvl="0">
              <a:spcBef>
                <a:spcPts val="0"/>
              </a:spcBef>
              <a:buNone/>
            </a:pPr>
            <a:r>
              <a:rPr lang="en"/>
              <a:t>        Emails.confirm</a:t>
            </a:r>
          </a:p>
          <a:p>
            <a:pPr lvl="0">
              <a:spcBef>
                <a:spcPts val="0"/>
              </a:spcBef>
              <a:buNone/>
            </a:pPr>
            <a:r>
              <a:rPr lang="en"/>
              <a:t>}</a:t>
            </a:r>
          </a:p>
        </p:txBody>
      </p:sp>
      <p:sp>
        <p:nvSpPr>
          <p:cNvPr id="290" name="Shape 290"/>
          <p:cNvSpPr/>
          <p:nvPr/>
        </p:nvSpPr>
        <p:spPr>
          <a:xfrm>
            <a:off x="1189300" y="3222650"/>
            <a:ext cx="3568500" cy="16995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1" name="Shape 291"/>
          <p:cNvSpPr/>
          <p:nvPr/>
        </p:nvSpPr>
        <p:spPr>
          <a:xfrm>
            <a:off x="1189300" y="3222650"/>
            <a:ext cx="570000" cy="339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alt</a:t>
            </a:r>
          </a:p>
        </p:txBody>
      </p:sp>
      <p:sp>
        <p:nvSpPr>
          <p:cNvPr id="292" name="Shape 292"/>
          <p:cNvSpPr txBox="1"/>
          <p:nvPr/>
        </p:nvSpPr>
        <p:spPr>
          <a:xfrm>
            <a:off x="1851525" y="3302625"/>
            <a:ext cx="1243500" cy="3399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[value &gt; 10000]</a:t>
            </a:r>
          </a:p>
        </p:txBody>
      </p:sp>
      <p:cxnSp>
        <p:nvCxnSpPr>
          <p:cNvPr id="293" name="Shape 293"/>
          <p:cNvCxnSpPr>
            <a:stCxn id="290" idx="1"/>
            <a:endCxn id="290" idx="3"/>
          </p:cNvCxnSpPr>
          <p:nvPr/>
        </p:nvCxnSpPr>
        <p:spPr>
          <a:xfrm>
            <a:off x="1189300" y="4072400"/>
            <a:ext cx="3568500" cy="0"/>
          </a:xfrm>
          <a:prstGeom prst="straightConnector1">
            <a:avLst/>
          </a:prstGeom>
          <a:noFill/>
          <a:ln cap="flat" cmpd="sng" w="19050">
            <a:solidFill>
              <a:srgbClr val="000000"/>
            </a:solidFill>
            <a:prstDash val="dot"/>
            <a:round/>
            <a:headEnd len="lg" w="lg" type="none"/>
            <a:tailEnd len="lg" w="lg" type="none"/>
          </a:ln>
        </p:spPr>
      </p:cxnSp>
      <p:sp>
        <p:nvSpPr>
          <p:cNvPr id="294" name="Shape 294"/>
          <p:cNvSpPr txBox="1"/>
          <p:nvPr/>
        </p:nvSpPr>
        <p:spPr>
          <a:xfrm>
            <a:off x="1851525" y="4152375"/>
            <a:ext cx="570000" cy="3399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[else]</a:t>
            </a:r>
          </a:p>
        </p:txBody>
      </p:sp>
      <p:sp>
        <p:nvSpPr>
          <p:cNvPr id="295" name="Shape 295"/>
          <p:cNvSpPr/>
          <p:nvPr/>
        </p:nvSpPr>
        <p:spPr>
          <a:xfrm>
            <a:off x="2778825" y="3721725"/>
            <a:ext cx="210000" cy="222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6" name="Shape 296"/>
          <p:cNvSpPr/>
          <p:nvPr/>
        </p:nvSpPr>
        <p:spPr>
          <a:xfrm>
            <a:off x="4091275" y="4432350"/>
            <a:ext cx="210000" cy="271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97" name="Shape 297"/>
          <p:cNvCxnSpPr/>
          <p:nvPr/>
        </p:nvCxnSpPr>
        <p:spPr>
          <a:xfrm flipH="1" rot="10800000">
            <a:off x="1757737" y="3722500"/>
            <a:ext cx="1049700" cy="4200"/>
          </a:xfrm>
          <a:prstGeom prst="straightConnector1">
            <a:avLst/>
          </a:prstGeom>
          <a:noFill/>
          <a:ln cap="flat" cmpd="sng" w="19050">
            <a:solidFill>
              <a:srgbClr val="000000"/>
            </a:solidFill>
            <a:prstDash val="solid"/>
            <a:round/>
            <a:headEnd len="lg" w="lg" type="none"/>
            <a:tailEnd len="lg" w="lg" type="triangle"/>
          </a:ln>
        </p:spPr>
      </p:cxnSp>
      <p:cxnSp>
        <p:nvCxnSpPr>
          <p:cNvPr id="298" name="Shape 298"/>
          <p:cNvCxnSpPr/>
          <p:nvPr/>
        </p:nvCxnSpPr>
        <p:spPr>
          <a:xfrm>
            <a:off x="1788987" y="4469312"/>
            <a:ext cx="2332200" cy="6000"/>
          </a:xfrm>
          <a:prstGeom prst="straightConnector1">
            <a:avLst/>
          </a:prstGeom>
          <a:noFill/>
          <a:ln cap="flat" cmpd="sng" w="19050">
            <a:solidFill>
              <a:srgbClr val="000000"/>
            </a:solidFill>
            <a:prstDash val="solid"/>
            <a:round/>
            <a:headEnd len="lg" w="lg" type="none"/>
            <a:tailEnd len="lg" w="lg" type="triangle"/>
          </a:ln>
        </p:spPr>
      </p:cxnSp>
      <p:sp>
        <p:nvSpPr>
          <p:cNvPr id="299" name="Shape 299"/>
          <p:cNvSpPr txBox="1"/>
          <p:nvPr/>
        </p:nvSpPr>
        <p:spPr>
          <a:xfrm>
            <a:off x="1862737" y="3721712"/>
            <a:ext cx="774900" cy="271500"/>
          </a:xfrm>
          <a:prstGeom prst="rect">
            <a:avLst/>
          </a:prstGeom>
          <a:noFill/>
          <a:ln>
            <a:noFill/>
          </a:ln>
        </p:spPr>
        <p:txBody>
          <a:bodyPr anchorCtr="0" anchor="t" bIns="91425" lIns="91425" rIns="91425" tIns="91425">
            <a:noAutofit/>
          </a:bodyPr>
          <a:lstStyle/>
          <a:p>
            <a:pPr lvl="0" rtl="0">
              <a:spcBef>
                <a:spcPts val="0"/>
              </a:spcBef>
              <a:buNone/>
            </a:pPr>
            <a:r>
              <a:rPr lang="en" sz="1200"/>
              <a:t>dispatch</a:t>
            </a:r>
          </a:p>
        </p:txBody>
      </p:sp>
      <p:sp>
        <p:nvSpPr>
          <p:cNvPr id="300" name="Shape 300"/>
          <p:cNvSpPr txBox="1"/>
          <p:nvPr/>
        </p:nvSpPr>
        <p:spPr>
          <a:xfrm>
            <a:off x="2003925" y="4562212"/>
            <a:ext cx="774900" cy="271500"/>
          </a:xfrm>
          <a:prstGeom prst="rect">
            <a:avLst/>
          </a:prstGeom>
          <a:noFill/>
          <a:ln>
            <a:noFill/>
          </a:ln>
        </p:spPr>
        <p:txBody>
          <a:bodyPr anchorCtr="0" anchor="t" bIns="91425" lIns="91425" rIns="91425" tIns="91425">
            <a:noAutofit/>
          </a:bodyPr>
          <a:lstStyle/>
          <a:p>
            <a:pPr lvl="0" rtl="0">
              <a:spcBef>
                <a:spcPts val="0"/>
              </a:spcBef>
              <a:buNone/>
            </a:pPr>
            <a:r>
              <a:rPr lang="en" sz="1200"/>
              <a:t>dispatch</a:t>
            </a:r>
          </a:p>
        </p:txBody>
      </p:sp>
      <p:sp>
        <p:nvSpPr>
          <p:cNvPr id="301" name="Shape 301"/>
          <p:cNvSpPr/>
          <p:nvPr/>
        </p:nvSpPr>
        <p:spPr>
          <a:xfrm>
            <a:off x="1059325" y="5342025"/>
            <a:ext cx="4868700" cy="7599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2" name="Shape 302"/>
          <p:cNvSpPr/>
          <p:nvPr/>
        </p:nvSpPr>
        <p:spPr>
          <a:xfrm>
            <a:off x="1059325" y="5342025"/>
            <a:ext cx="570000" cy="339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opt</a:t>
            </a:r>
          </a:p>
        </p:txBody>
      </p:sp>
      <p:sp>
        <p:nvSpPr>
          <p:cNvPr id="303" name="Shape 303"/>
          <p:cNvSpPr txBox="1"/>
          <p:nvPr/>
        </p:nvSpPr>
        <p:spPr>
          <a:xfrm>
            <a:off x="1769625" y="5355075"/>
            <a:ext cx="1643100" cy="3399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[needsConfirmation]</a:t>
            </a:r>
          </a:p>
        </p:txBody>
      </p:sp>
      <p:sp>
        <p:nvSpPr>
          <p:cNvPr id="304" name="Shape 304"/>
          <p:cNvSpPr/>
          <p:nvPr/>
        </p:nvSpPr>
        <p:spPr>
          <a:xfrm>
            <a:off x="5435825" y="5635425"/>
            <a:ext cx="210000" cy="222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05" name="Shape 305"/>
          <p:cNvCxnSpPr/>
          <p:nvPr/>
        </p:nvCxnSpPr>
        <p:spPr>
          <a:xfrm flipH="1">
            <a:off x="1784237" y="5685687"/>
            <a:ext cx="3686700" cy="20100"/>
          </a:xfrm>
          <a:prstGeom prst="straightConnector1">
            <a:avLst/>
          </a:prstGeom>
          <a:noFill/>
          <a:ln cap="flat" cmpd="sng" w="19050">
            <a:solidFill>
              <a:srgbClr val="000000"/>
            </a:solidFill>
            <a:prstDash val="solid"/>
            <a:round/>
            <a:headEnd len="lg" w="lg" type="triangle"/>
            <a:tailEnd len="lg" w="lg" type="none"/>
          </a:ln>
        </p:spPr>
      </p:cxnSp>
      <p:sp>
        <p:nvSpPr>
          <p:cNvPr id="306" name="Shape 306"/>
          <p:cNvSpPr txBox="1"/>
          <p:nvPr/>
        </p:nvSpPr>
        <p:spPr>
          <a:xfrm>
            <a:off x="1749075" y="5769062"/>
            <a:ext cx="774900" cy="271500"/>
          </a:xfrm>
          <a:prstGeom prst="rect">
            <a:avLst/>
          </a:prstGeom>
          <a:noFill/>
          <a:ln>
            <a:noFill/>
          </a:ln>
        </p:spPr>
        <p:txBody>
          <a:bodyPr anchorCtr="0" anchor="t" bIns="91425" lIns="91425" rIns="91425" tIns="91425">
            <a:noAutofit/>
          </a:bodyPr>
          <a:lstStyle/>
          <a:p>
            <a:pPr lvl="0" rtl="0">
              <a:spcBef>
                <a:spcPts val="0"/>
              </a:spcBef>
              <a:buNone/>
            </a:pPr>
            <a:r>
              <a:rPr lang="en" sz="1200"/>
              <a:t>confirm</a:t>
            </a:r>
          </a:p>
        </p:txBody>
      </p:sp>
      <p:sp>
        <p:nvSpPr>
          <p:cNvPr id="307" name="Shape 3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Frame Operators</a:t>
            </a:r>
          </a:p>
        </p:txBody>
      </p:sp>
      <p:sp>
        <p:nvSpPr>
          <p:cNvPr id="313" name="Shape 3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00000"/>
              </a:lnSpc>
              <a:spcBef>
                <a:spcPts val="600"/>
              </a:spcBef>
              <a:spcAft>
                <a:spcPts val="0"/>
              </a:spcAft>
              <a:buSzPct val="100000"/>
            </a:pPr>
            <a:r>
              <a:rPr b="1" lang="en" sz="2600"/>
              <a:t>alt: </a:t>
            </a:r>
            <a:r>
              <a:rPr lang="en" sz="2600"/>
              <a:t>Alternative paths, only one will execute.</a:t>
            </a:r>
          </a:p>
          <a:p>
            <a:pPr indent="-393700" lvl="0" marL="457200" marR="0" rtl="0" algn="l">
              <a:lnSpc>
                <a:spcPct val="100000"/>
              </a:lnSpc>
              <a:spcBef>
                <a:spcPts val="600"/>
              </a:spcBef>
              <a:spcAft>
                <a:spcPts val="0"/>
              </a:spcAft>
              <a:buSzPct val="100000"/>
            </a:pPr>
            <a:r>
              <a:rPr b="1" lang="en" sz="2600"/>
              <a:t>opt:</a:t>
            </a:r>
            <a:r>
              <a:rPr lang="en" sz="2600"/>
              <a:t> Optional set of interactions.</a:t>
            </a:r>
          </a:p>
          <a:p>
            <a:pPr indent="-393700" lvl="0" marL="457200" marR="0" rtl="0" algn="l">
              <a:lnSpc>
                <a:spcPct val="100000"/>
              </a:lnSpc>
              <a:spcBef>
                <a:spcPts val="600"/>
              </a:spcBef>
              <a:spcAft>
                <a:spcPts val="0"/>
              </a:spcAft>
              <a:buSzPct val="100000"/>
            </a:pPr>
            <a:r>
              <a:rPr b="1" lang="en" sz="2600"/>
              <a:t>loop:</a:t>
            </a:r>
            <a:r>
              <a:rPr lang="en" sz="2600"/>
              <a:t> Set of interactions executes multiple times.</a:t>
            </a:r>
          </a:p>
          <a:p>
            <a:pPr indent="-393700" lvl="0" marL="457200" marR="0" rtl="0" algn="l">
              <a:lnSpc>
                <a:spcPct val="100000"/>
              </a:lnSpc>
              <a:spcBef>
                <a:spcPts val="600"/>
              </a:spcBef>
              <a:spcAft>
                <a:spcPts val="0"/>
              </a:spcAft>
              <a:buSzPct val="100000"/>
            </a:pPr>
            <a:r>
              <a:rPr b="1" lang="en" sz="2600"/>
              <a:t>par:</a:t>
            </a:r>
            <a:r>
              <a:rPr lang="en" sz="2600"/>
              <a:t> Each indicated set of interactions will execute in parallel.</a:t>
            </a:r>
          </a:p>
          <a:p>
            <a:pPr indent="-393700" lvl="0" marL="457200" marR="0" rtl="0" algn="l">
              <a:lnSpc>
                <a:spcPct val="100000"/>
              </a:lnSpc>
              <a:spcBef>
                <a:spcPts val="600"/>
              </a:spcBef>
              <a:spcAft>
                <a:spcPts val="0"/>
              </a:spcAft>
              <a:buSzPct val="100000"/>
            </a:pPr>
            <a:r>
              <a:rPr b="1" lang="en" sz="2600"/>
              <a:t>region:</a:t>
            </a:r>
            <a:r>
              <a:rPr lang="en" sz="2600"/>
              <a:t> Critical region, only one thread can execute this interaction sequence at once.</a:t>
            </a:r>
          </a:p>
          <a:p>
            <a:pPr indent="-393700" lvl="0" marL="457200" marR="0" rtl="0" algn="l">
              <a:lnSpc>
                <a:spcPct val="100000"/>
              </a:lnSpc>
              <a:spcBef>
                <a:spcPts val="600"/>
              </a:spcBef>
              <a:spcAft>
                <a:spcPts val="0"/>
              </a:spcAft>
              <a:buSzPct val="100000"/>
            </a:pPr>
            <a:r>
              <a:rPr b="1" lang="en" sz="2600"/>
              <a:t>neg:</a:t>
            </a:r>
            <a:r>
              <a:rPr lang="en" sz="2600"/>
              <a:t> This set of interactions can never legally happen.</a:t>
            </a:r>
          </a:p>
          <a:p>
            <a:pPr indent="-393700" lvl="0" marL="457200" marR="0" rtl="0" algn="l">
              <a:lnSpc>
                <a:spcPct val="100000"/>
              </a:lnSpc>
              <a:spcBef>
                <a:spcPts val="600"/>
              </a:spcBef>
              <a:spcAft>
                <a:spcPts val="0"/>
              </a:spcAft>
              <a:buSzPct val="100000"/>
            </a:pPr>
            <a:r>
              <a:rPr b="1" lang="en" sz="2600"/>
              <a:t>ref:</a:t>
            </a:r>
            <a:r>
              <a:rPr lang="en" sz="2600"/>
              <a:t> Used to refer to a set of interactions depicted on another diagram.</a:t>
            </a:r>
          </a:p>
        </p:txBody>
      </p:sp>
      <p:sp>
        <p:nvSpPr>
          <p:cNvPr id="314" name="Shape 3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Home Heating Use Case</a:t>
            </a:r>
          </a:p>
        </p:txBody>
      </p:sp>
      <p:sp>
        <p:nvSpPr>
          <p:cNvPr id="320" name="Shape 32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Use Case: Power Up</a:t>
            </a:r>
          </a:p>
          <a:p>
            <a:pPr lvl="0" marR="0" rtl="0" algn="l">
              <a:lnSpc>
                <a:spcPct val="100000"/>
              </a:lnSpc>
              <a:spcBef>
                <a:spcPts val="600"/>
              </a:spcBef>
              <a:spcAft>
                <a:spcPts val="0"/>
              </a:spcAft>
              <a:buNone/>
            </a:pPr>
            <a:r>
              <a:rPr b="1" lang="en"/>
              <a:t>Actors:</a:t>
            </a:r>
            <a:r>
              <a:rPr lang="en"/>
              <a:t> Home Owner</a:t>
            </a:r>
          </a:p>
          <a:p>
            <a:pPr lvl="0" marR="0" rtl="0" algn="l">
              <a:lnSpc>
                <a:spcPct val="100000"/>
              </a:lnSpc>
              <a:spcBef>
                <a:spcPts val="600"/>
              </a:spcBef>
              <a:spcAft>
                <a:spcPts val="0"/>
              </a:spcAft>
              <a:buNone/>
            </a:pPr>
            <a:r>
              <a:rPr b="1" lang="en"/>
              <a:t>Description:</a:t>
            </a:r>
            <a:r>
              <a:rPr lang="en"/>
              <a:t> </a:t>
            </a:r>
          </a:p>
          <a:p>
            <a:pPr indent="-228600" lvl="0" marL="457200" marR="0" rtl="0" algn="l">
              <a:lnSpc>
                <a:spcPct val="100000"/>
              </a:lnSpc>
              <a:spcBef>
                <a:spcPts val="600"/>
              </a:spcBef>
              <a:spcAft>
                <a:spcPts val="0"/>
              </a:spcAft>
              <a:buAutoNum type="arabicPeriod"/>
            </a:pPr>
            <a:r>
              <a:rPr lang="en"/>
              <a:t>The Home Owner moves the power switch to the “on” position. </a:t>
            </a:r>
          </a:p>
          <a:p>
            <a:pPr indent="-228600" lvl="0" marL="457200" marR="0" rtl="0" algn="l">
              <a:lnSpc>
                <a:spcPct val="100000"/>
              </a:lnSpc>
              <a:spcBef>
                <a:spcPts val="600"/>
              </a:spcBef>
              <a:spcAft>
                <a:spcPts val="0"/>
              </a:spcAft>
              <a:buAutoNum type="arabicPeriod"/>
            </a:pPr>
            <a:r>
              <a:rPr lang="en"/>
              <a:t>The system responds with a “system ready” status message if it starts successfully.</a:t>
            </a:r>
          </a:p>
        </p:txBody>
      </p:sp>
      <p:sp>
        <p:nvSpPr>
          <p:cNvPr id="321" name="Shape 3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p:nvPr/>
        </p:nvSpPr>
        <p:spPr>
          <a:xfrm>
            <a:off x="4548600" y="3083243"/>
            <a:ext cx="3086122" cy="1105748"/>
          </a:xfrm>
          <a:custGeom>
            <a:pathLst>
              <a:path extrusionOk="0" h="101259" w="262537">
                <a:moveTo>
                  <a:pt x="262537" y="101259"/>
                </a:moveTo>
                <a:lnTo>
                  <a:pt x="737" y="100154"/>
                </a:lnTo>
                <a:lnTo>
                  <a:pt x="0" y="0"/>
                </a:lnTo>
                <a:lnTo>
                  <a:pt x="14361" y="0"/>
                </a:lnTo>
              </a:path>
            </a:pathLst>
          </a:custGeom>
          <a:noFill/>
          <a:ln cap="flat" cmpd="sng" w="19050">
            <a:solidFill>
              <a:srgbClr val="2388DB"/>
            </a:solidFill>
            <a:prstDash val="solid"/>
            <a:round/>
            <a:headEnd len="lg" w="lg" type="none"/>
            <a:tailEnd len="lg" w="lg" type="none"/>
          </a:ln>
        </p:spPr>
      </p:sp>
      <p:sp>
        <p:nvSpPr>
          <p:cNvPr id="327" name="Shape 3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Class Diagram - v1</a:t>
            </a:r>
          </a:p>
        </p:txBody>
      </p:sp>
      <p:sp>
        <p:nvSpPr>
          <p:cNvPr id="328" name="Shape 328"/>
          <p:cNvSpPr txBox="1"/>
          <p:nvPr>
            <p:ph idx="1" type="body"/>
          </p:nvPr>
        </p:nvSpPr>
        <p:spPr>
          <a:xfrm>
            <a:off x="457200" y="1600200"/>
            <a:ext cx="40914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1800"/>
              <a:t>Use Case: Power Up</a:t>
            </a:r>
          </a:p>
          <a:p>
            <a:pPr lvl="0" marR="0" rtl="0" algn="l">
              <a:lnSpc>
                <a:spcPct val="100000"/>
              </a:lnSpc>
              <a:spcBef>
                <a:spcPts val="600"/>
              </a:spcBef>
              <a:spcAft>
                <a:spcPts val="0"/>
              </a:spcAft>
              <a:buNone/>
            </a:pPr>
            <a:r>
              <a:rPr b="1" lang="en" sz="1800"/>
              <a:t>Actors:</a:t>
            </a:r>
            <a:r>
              <a:rPr lang="en" sz="1800"/>
              <a:t> Home Owner</a:t>
            </a:r>
          </a:p>
          <a:p>
            <a:pPr indent="-342900" lvl="0" marL="457200" rtl="0">
              <a:spcBef>
                <a:spcPts val="0"/>
              </a:spcBef>
              <a:buSzPct val="100000"/>
              <a:buAutoNum type="arabicPeriod"/>
            </a:pPr>
            <a:r>
              <a:rPr lang="en" sz="1800"/>
              <a:t>The Home Owner moves the power switch to the “on” position. </a:t>
            </a:r>
          </a:p>
          <a:p>
            <a:pPr indent="-342900" lvl="0" marL="457200" rtl="0">
              <a:spcBef>
                <a:spcPts val="0"/>
              </a:spcBef>
              <a:buSzPct val="100000"/>
              <a:buAutoNum type="arabicPeriod"/>
            </a:pPr>
            <a:r>
              <a:rPr lang="en" sz="1800"/>
              <a:t>The system responds with a “system ready” status message if it starts successfully.</a:t>
            </a:r>
          </a:p>
          <a:p>
            <a:pPr lvl="0" marR="0" rtl="0" algn="l">
              <a:lnSpc>
                <a:spcPct val="100000"/>
              </a:lnSpc>
              <a:spcBef>
                <a:spcPts val="600"/>
              </a:spcBef>
              <a:spcAft>
                <a:spcPts val="0"/>
              </a:spcAft>
              <a:buNone/>
            </a:pPr>
            <a:r>
              <a:rPr b="1" lang="en" sz="1800"/>
              <a:t>Related Requirement:</a:t>
            </a:r>
          </a:p>
          <a:p>
            <a:pPr lvl="0" marR="0" rtl="0" algn="l">
              <a:lnSpc>
                <a:spcPct val="100000"/>
              </a:lnSpc>
              <a:spcBef>
                <a:spcPts val="600"/>
              </a:spcBef>
              <a:spcAft>
                <a:spcPts val="0"/>
              </a:spcAft>
              <a:buNone/>
            </a:pPr>
            <a:r>
              <a:rPr lang="en" sz="1800"/>
              <a:t>An operator class processes input signals. When</a:t>
            </a:r>
            <a:r>
              <a:rPr b="1" lang="en" sz="1800"/>
              <a:t> </a:t>
            </a:r>
            <a:r>
              <a:rPr lang="en" sz="1800"/>
              <a:t>the power is turned on, each room is temperature checked. If a room is below the desired temperature, the valve for the room is opened, the water pump started, the fuel valve opened, and the burner ignited.</a:t>
            </a:r>
          </a:p>
        </p:txBody>
      </p:sp>
      <p:sp>
        <p:nvSpPr>
          <p:cNvPr id="329" name="Shape 3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
        <p:nvSpPr>
          <p:cNvPr id="330" name="Shape 330"/>
          <p:cNvSpPr/>
          <p:nvPr/>
        </p:nvSpPr>
        <p:spPr>
          <a:xfrm>
            <a:off x="6765075" y="2218720"/>
            <a:ext cx="1921801" cy="1841570"/>
          </a:xfrm>
          <a:custGeom>
            <a:pathLst>
              <a:path extrusionOk="0" h="168642" w="163488">
                <a:moveTo>
                  <a:pt x="119302" y="168642"/>
                </a:moveTo>
                <a:lnTo>
                  <a:pt x="163488" y="119670"/>
                </a:lnTo>
                <a:lnTo>
                  <a:pt x="156123" y="736"/>
                </a:lnTo>
                <a:lnTo>
                  <a:pt x="0" y="0"/>
                </a:lnTo>
              </a:path>
            </a:pathLst>
          </a:custGeom>
          <a:noFill/>
          <a:ln cap="flat" cmpd="sng" w="19050">
            <a:solidFill>
              <a:srgbClr val="2388DB"/>
            </a:solidFill>
            <a:prstDash val="solid"/>
            <a:round/>
            <a:headEnd len="lg" w="lg" type="none"/>
            <a:tailEnd len="lg" w="lg" type="diamond"/>
          </a:ln>
        </p:spPr>
      </p:sp>
      <p:sp>
        <p:nvSpPr>
          <p:cNvPr id="331" name="Shape 331"/>
          <p:cNvSpPr/>
          <p:nvPr/>
        </p:nvSpPr>
        <p:spPr>
          <a:xfrm>
            <a:off x="6197725" y="2072675"/>
            <a:ext cx="552300" cy="4062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Home Heating System</a:t>
            </a:r>
          </a:p>
        </p:txBody>
      </p:sp>
      <p:sp>
        <p:nvSpPr>
          <p:cNvPr id="332" name="Shape 332"/>
          <p:cNvSpPr/>
          <p:nvPr/>
        </p:nvSpPr>
        <p:spPr>
          <a:xfrm>
            <a:off x="5137006" y="2430375"/>
            <a:ext cx="5304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Control Panel</a:t>
            </a:r>
          </a:p>
        </p:txBody>
      </p:sp>
      <p:sp>
        <p:nvSpPr>
          <p:cNvPr id="333" name="Shape 333"/>
          <p:cNvSpPr/>
          <p:nvPr/>
        </p:nvSpPr>
        <p:spPr>
          <a:xfrm>
            <a:off x="4710573" y="2949815"/>
            <a:ext cx="5304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On-Off Switch</a:t>
            </a:r>
          </a:p>
        </p:txBody>
      </p:sp>
      <p:sp>
        <p:nvSpPr>
          <p:cNvPr id="334" name="Shape 334"/>
          <p:cNvSpPr/>
          <p:nvPr/>
        </p:nvSpPr>
        <p:spPr>
          <a:xfrm>
            <a:off x="5402173" y="2949825"/>
            <a:ext cx="7191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Thermostat</a:t>
            </a:r>
          </a:p>
        </p:txBody>
      </p:sp>
      <p:sp>
        <p:nvSpPr>
          <p:cNvPr id="335" name="Shape 335"/>
          <p:cNvSpPr/>
          <p:nvPr/>
        </p:nvSpPr>
        <p:spPr>
          <a:xfrm>
            <a:off x="6219610" y="2885384"/>
            <a:ext cx="530399"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Room</a:t>
            </a:r>
          </a:p>
        </p:txBody>
      </p:sp>
      <p:sp>
        <p:nvSpPr>
          <p:cNvPr id="336" name="Shape 336"/>
          <p:cNvSpPr/>
          <p:nvPr/>
        </p:nvSpPr>
        <p:spPr>
          <a:xfrm>
            <a:off x="4933027" y="3469250"/>
            <a:ext cx="5955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Operator</a:t>
            </a:r>
          </a:p>
        </p:txBody>
      </p:sp>
      <p:sp>
        <p:nvSpPr>
          <p:cNvPr id="337" name="Shape 337"/>
          <p:cNvSpPr/>
          <p:nvPr/>
        </p:nvSpPr>
        <p:spPr>
          <a:xfrm>
            <a:off x="6971974" y="2393125"/>
            <a:ext cx="5955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Furnace</a:t>
            </a:r>
          </a:p>
        </p:txBody>
      </p:sp>
      <p:sp>
        <p:nvSpPr>
          <p:cNvPr id="338" name="Shape 338"/>
          <p:cNvSpPr/>
          <p:nvPr/>
        </p:nvSpPr>
        <p:spPr>
          <a:xfrm>
            <a:off x="7695077" y="2393115"/>
            <a:ext cx="5304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Water Pump</a:t>
            </a:r>
          </a:p>
        </p:txBody>
      </p:sp>
      <p:sp>
        <p:nvSpPr>
          <p:cNvPr id="339" name="Shape 339"/>
          <p:cNvSpPr/>
          <p:nvPr/>
        </p:nvSpPr>
        <p:spPr>
          <a:xfrm>
            <a:off x="7695075" y="2931195"/>
            <a:ext cx="5304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Burner</a:t>
            </a:r>
          </a:p>
        </p:txBody>
      </p:sp>
      <p:sp>
        <p:nvSpPr>
          <p:cNvPr id="340" name="Shape 340"/>
          <p:cNvSpPr/>
          <p:nvPr/>
        </p:nvSpPr>
        <p:spPr>
          <a:xfrm>
            <a:off x="7037063" y="2931193"/>
            <a:ext cx="5304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Fuel Valve</a:t>
            </a:r>
          </a:p>
        </p:txBody>
      </p:sp>
      <p:sp>
        <p:nvSpPr>
          <p:cNvPr id="341" name="Shape 341"/>
          <p:cNvSpPr/>
          <p:nvPr/>
        </p:nvSpPr>
        <p:spPr>
          <a:xfrm>
            <a:off x="7567225" y="3915650"/>
            <a:ext cx="7191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Controller</a:t>
            </a:r>
          </a:p>
        </p:txBody>
      </p:sp>
      <p:sp>
        <p:nvSpPr>
          <p:cNvPr id="342" name="Shape 342"/>
          <p:cNvSpPr/>
          <p:nvPr/>
        </p:nvSpPr>
        <p:spPr>
          <a:xfrm>
            <a:off x="6567977" y="3469268"/>
            <a:ext cx="5304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Temp Sensor</a:t>
            </a:r>
          </a:p>
        </p:txBody>
      </p:sp>
      <p:sp>
        <p:nvSpPr>
          <p:cNvPr id="343" name="Shape 343"/>
          <p:cNvSpPr/>
          <p:nvPr/>
        </p:nvSpPr>
        <p:spPr>
          <a:xfrm>
            <a:off x="5855729" y="3469268"/>
            <a:ext cx="5304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Water Valve</a:t>
            </a:r>
          </a:p>
        </p:txBody>
      </p:sp>
      <p:cxnSp>
        <p:nvCxnSpPr>
          <p:cNvPr id="344" name="Shape 344"/>
          <p:cNvCxnSpPr>
            <a:stCxn id="335" idx="0"/>
            <a:endCxn id="331" idx="2"/>
          </p:cNvCxnSpPr>
          <p:nvPr/>
        </p:nvCxnSpPr>
        <p:spPr>
          <a:xfrm rot="10800000">
            <a:off x="6474010" y="2478884"/>
            <a:ext cx="10800" cy="406500"/>
          </a:xfrm>
          <a:prstGeom prst="straightConnector1">
            <a:avLst/>
          </a:prstGeom>
          <a:noFill/>
          <a:ln cap="flat" cmpd="sng" w="19050">
            <a:solidFill>
              <a:srgbClr val="2388DB"/>
            </a:solidFill>
            <a:prstDash val="solid"/>
            <a:round/>
            <a:headEnd len="lg" w="lg" type="none"/>
            <a:tailEnd len="lg" w="lg" type="diamond"/>
          </a:ln>
        </p:spPr>
      </p:cxnSp>
      <p:cxnSp>
        <p:nvCxnSpPr>
          <p:cNvPr id="345" name="Shape 345"/>
          <p:cNvCxnSpPr>
            <a:stCxn id="343" idx="0"/>
            <a:endCxn id="335" idx="2"/>
          </p:cNvCxnSpPr>
          <p:nvPr/>
        </p:nvCxnSpPr>
        <p:spPr>
          <a:xfrm flipH="1" rot="10800000">
            <a:off x="6120929" y="3193868"/>
            <a:ext cx="363900" cy="275400"/>
          </a:xfrm>
          <a:prstGeom prst="straightConnector1">
            <a:avLst/>
          </a:prstGeom>
          <a:noFill/>
          <a:ln cap="flat" cmpd="sng" w="19050">
            <a:solidFill>
              <a:srgbClr val="2388DB"/>
            </a:solidFill>
            <a:prstDash val="solid"/>
            <a:round/>
            <a:headEnd len="lg" w="lg" type="none"/>
            <a:tailEnd len="lg" w="lg" type="diamond"/>
          </a:ln>
        </p:spPr>
      </p:cxnSp>
      <p:cxnSp>
        <p:nvCxnSpPr>
          <p:cNvPr id="346" name="Shape 346"/>
          <p:cNvCxnSpPr>
            <a:stCxn id="342" idx="0"/>
            <a:endCxn id="335" idx="2"/>
          </p:cNvCxnSpPr>
          <p:nvPr/>
        </p:nvCxnSpPr>
        <p:spPr>
          <a:xfrm rot="10800000">
            <a:off x="6484877" y="3193868"/>
            <a:ext cx="348300" cy="275400"/>
          </a:xfrm>
          <a:prstGeom prst="straightConnector1">
            <a:avLst/>
          </a:prstGeom>
          <a:noFill/>
          <a:ln cap="flat" cmpd="sng" w="19050">
            <a:solidFill>
              <a:srgbClr val="2388DB"/>
            </a:solidFill>
            <a:prstDash val="solid"/>
            <a:round/>
            <a:headEnd len="lg" w="lg" type="none"/>
            <a:tailEnd len="lg" w="lg" type="diamond"/>
          </a:ln>
        </p:spPr>
      </p:cxnSp>
      <p:cxnSp>
        <p:nvCxnSpPr>
          <p:cNvPr id="347" name="Shape 347"/>
          <p:cNvCxnSpPr>
            <a:stCxn id="341" idx="1"/>
            <a:endCxn id="343" idx="2"/>
          </p:cNvCxnSpPr>
          <p:nvPr/>
        </p:nvCxnSpPr>
        <p:spPr>
          <a:xfrm rot="10800000">
            <a:off x="6120925" y="3777650"/>
            <a:ext cx="1446300" cy="292200"/>
          </a:xfrm>
          <a:prstGeom prst="straightConnector1">
            <a:avLst/>
          </a:prstGeom>
          <a:noFill/>
          <a:ln cap="flat" cmpd="sng" w="19050">
            <a:solidFill>
              <a:srgbClr val="2388DB"/>
            </a:solidFill>
            <a:prstDash val="solid"/>
            <a:round/>
            <a:headEnd len="lg" w="lg" type="none"/>
            <a:tailEnd len="lg" w="lg" type="none"/>
          </a:ln>
        </p:spPr>
      </p:cxnSp>
      <p:cxnSp>
        <p:nvCxnSpPr>
          <p:cNvPr id="348" name="Shape 348"/>
          <p:cNvCxnSpPr>
            <a:stCxn id="341" idx="1"/>
            <a:endCxn id="342" idx="3"/>
          </p:cNvCxnSpPr>
          <p:nvPr/>
        </p:nvCxnSpPr>
        <p:spPr>
          <a:xfrm rot="10800000">
            <a:off x="7098325" y="3623450"/>
            <a:ext cx="468900" cy="446400"/>
          </a:xfrm>
          <a:prstGeom prst="straightConnector1">
            <a:avLst/>
          </a:prstGeom>
          <a:noFill/>
          <a:ln cap="flat" cmpd="sng" w="19050">
            <a:solidFill>
              <a:srgbClr val="2388DB"/>
            </a:solidFill>
            <a:prstDash val="solid"/>
            <a:round/>
            <a:headEnd len="lg" w="lg" type="none"/>
            <a:tailEnd len="lg" w="lg" type="none"/>
          </a:ln>
        </p:spPr>
      </p:cxnSp>
      <p:cxnSp>
        <p:nvCxnSpPr>
          <p:cNvPr id="349" name="Shape 349"/>
          <p:cNvCxnSpPr>
            <a:stCxn id="337" idx="1"/>
            <a:endCxn id="331" idx="3"/>
          </p:cNvCxnSpPr>
          <p:nvPr/>
        </p:nvCxnSpPr>
        <p:spPr>
          <a:xfrm rot="10800000">
            <a:off x="6749974" y="2275825"/>
            <a:ext cx="222000" cy="271500"/>
          </a:xfrm>
          <a:prstGeom prst="straightConnector1">
            <a:avLst/>
          </a:prstGeom>
          <a:noFill/>
          <a:ln cap="flat" cmpd="sng" w="19050">
            <a:solidFill>
              <a:srgbClr val="2388DB"/>
            </a:solidFill>
            <a:prstDash val="solid"/>
            <a:round/>
            <a:headEnd len="lg" w="lg" type="none"/>
            <a:tailEnd len="lg" w="lg" type="diamond"/>
          </a:ln>
        </p:spPr>
      </p:cxnSp>
      <p:cxnSp>
        <p:nvCxnSpPr>
          <p:cNvPr id="350" name="Shape 350"/>
          <p:cNvCxnSpPr>
            <a:stCxn id="338" idx="0"/>
            <a:endCxn id="331" idx="3"/>
          </p:cNvCxnSpPr>
          <p:nvPr/>
        </p:nvCxnSpPr>
        <p:spPr>
          <a:xfrm rot="10800000">
            <a:off x="6750077" y="2275815"/>
            <a:ext cx="1210200" cy="117300"/>
          </a:xfrm>
          <a:prstGeom prst="straightConnector1">
            <a:avLst/>
          </a:prstGeom>
          <a:noFill/>
          <a:ln cap="flat" cmpd="sng" w="19050">
            <a:solidFill>
              <a:srgbClr val="2388DB"/>
            </a:solidFill>
            <a:prstDash val="solid"/>
            <a:round/>
            <a:headEnd len="lg" w="lg" type="none"/>
            <a:tailEnd len="lg" w="lg" type="diamond"/>
          </a:ln>
        </p:spPr>
      </p:cxnSp>
      <p:sp>
        <p:nvSpPr>
          <p:cNvPr id="351" name="Shape 351"/>
          <p:cNvSpPr/>
          <p:nvPr/>
        </p:nvSpPr>
        <p:spPr>
          <a:xfrm>
            <a:off x="8163366" y="2540402"/>
            <a:ext cx="333277" cy="1403296"/>
          </a:xfrm>
          <a:custGeom>
            <a:pathLst>
              <a:path extrusionOk="0" h="128507" w="28352">
                <a:moveTo>
                  <a:pt x="0" y="128507"/>
                </a:moveTo>
                <a:lnTo>
                  <a:pt x="28352" y="74011"/>
                </a:lnTo>
                <a:lnTo>
                  <a:pt x="27248" y="0"/>
                </a:lnTo>
                <a:lnTo>
                  <a:pt x="5523" y="368"/>
                </a:lnTo>
              </a:path>
            </a:pathLst>
          </a:custGeom>
          <a:noFill/>
          <a:ln cap="flat" cmpd="sng" w="19050">
            <a:solidFill>
              <a:srgbClr val="2388DB"/>
            </a:solidFill>
            <a:prstDash val="solid"/>
            <a:round/>
            <a:headEnd len="lg" w="lg" type="none"/>
            <a:tailEnd len="lg" w="lg" type="none"/>
          </a:ln>
        </p:spPr>
      </p:sp>
      <p:cxnSp>
        <p:nvCxnSpPr>
          <p:cNvPr id="352" name="Shape 352"/>
          <p:cNvCxnSpPr>
            <a:stCxn id="340" idx="0"/>
            <a:endCxn id="337" idx="2"/>
          </p:cNvCxnSpPr>
          <p:nvPr/>
        </p:nvCxnSpPr>
        <p:spPr>
          <a:xfrm rot="10800000">
            <a:off x="7269863" y="2701393"/>
            <a:ext cx="32400" cy="229800"/>
          </a:xfrm>
          <a:prstGeom prst="straightConnector1">
            <a:avLst/>
          </a:prstGeom>
          <a:noFill/>
          <a:ln cap="flat" cmpd="sng" w="19050">
            <a:solidFill>
              <a:srgbClr val="2388DB"/>
            </a:solidFill>
            <a:prstDash val="solid"/>
            <a:round/>
            <a:headEnd len="lg" w="lg" type="none"/>
            <a:tailEnd len="lg" w="lg" type="diamond"/>
          </a:ln>
        </p:spPr>
      </p:cxnSp>
      <p:cxnSp>
        <p:nvCxnSpPr>
          <p:cNvPr id="353" name="Shape 353"/>
          <p:cNvCxnSpPr>
            <a:stCxn id="339" idx="0"/>
            <a:endCxn id="337" idx="2"/>
          </p:cNvCxnSpPr>
          <p:nvPr/>
        </p:nvCxnSpPr>
        <p:spPr>
          <a:xfrm rot="10800000">
            <a:off x="7269675" y="2701395"/>
            <a:ext cx="690600" cy="229800"/>
          </a:xfrm>
          <a:prstGeom prst="straightConnector1">
            <a:avLst/>
          </a:prstGeom>
          <a:noFill/>
          <a:ln cap="flat" cmpd="sng" w="19050">
            <a:solidFill>
              <a:srgbClr val="2388DB"/>
            </a:solidFill>
            <a:prstDash val="solid"/>
            <a:round/>
            <a:headEnd len="lg" w="lg" type="none"/>
            <a:tailEnd len="lg" w="lg" type="diamond"/>
          </a:ln>
        </p:spPr>
      </p:cxnSp>
      <p:cxnSp>
        <p:nvCxnSpPr>
          <p:cNvPr id="354" name="Shape 354"/>
          <p:cNvCxnSpPr>
            <a:stCxn id="341" idx="0"/>
            <a:endCxn id="340" idx="2"/>
          </p:cNvCxnSpPr>
          <p:nvPr/>
        </p:nvCxnSpPr>
        <p:spPr>
          <a:xfrm rot="10800000">
            <a:off x="7302175" y="3239450"/>
            <a:ext cx="624600" cy="676200"/>
          </a:xfrm>
          <a:prstGeom prst="straightConnector1">
            <a:avLst/>
          </a:prstGeom>
          <a:noFill/>
          <a:ln cap="flat" cmpd="sng" w="19050">
            <a:solidFill>
              <a:srgbClr val="2388DB"/>
            </a:solidFill>
            <a:prstDash val="solid"/>
            <a:round/>
            <a:headEnd len="lg" w="lg" type="none"/>
            <a:tailEnd len="lg" w="lg" type="none"/>
          </a:ln>
        </p:spPr>
      </p:cxnSp>
      <p:cxnSp>
        <p:nvCxnSpPr>
          <p:cNvPr id="355" name="Shape 355"/>
          <p:cNvCxnSpPr>
            <a:stCxn id="341" idx="0"/>
            <a:endCxn id="339" idx="2"/>
          </p:cNvCxnSpPr>
          <p:nvPr/>
        </p:nvCxnSpPr>
        <p:spPr>
          <a:xfrm flipH="1" rot="10800000">
            <a:off x="7926775" y="3239450"/>
            <a:ext cx="33600" cy="676200"/>
          </a:xfrm>
          <a:prstGeom prst="straightConnector1">
            <a:avLst/>
          </a:prstGeom>
          <a:noFill/>
          <a:ln cap="flat" cmpd="sng" w="19050">
            <a:solidFill>
              <a:srgbClr val="2388DB"/>
            </a:solidFill>
            <a:prstDash val="solid"/>
            <a:round/>
            <a:headEnd len="lg" w="lg" type="none"/>
            <a:tailEnd len="lg" w="lg" type="none"/>
          </a:ln>
        </p:spPr>
      </p:cxnSp>
      <p:cxnSp>
        <p:nvCxnSpPr>
          <p:cNvPr id="356" name="Shape 356"/>
          <p:cNvCxnSpPr>
            <a:stCxn id="332" idx="3"/>
            <a:endCxn id="331" idx="1"/>
          </p:cNvCxnSpPr>
          <p:nvPr/>
        </p:nvCxnSpPr>
        <p:spPr>
          <a:xfrm flipH="1" rot="10800000">
            <a:off x="5667406" y="2275875"/>
            <a:ext cx="530400" cy="308700"/>
          </a:xfrm>
          <a:prstGeom prst="straightConnector1">
            <a:avLst/>
          </a:prstGeom>
          <a:noFill/>
          <a:ln cap="flat" cmpd="sng" w="19050">
            <a:solidFill>
              <a:srgbClr val="2388DB"/>
            </a:solidFill>
            <a:prstDash val="solid"/>
            <a:round/>
            <a:headEnd len="lg" w="lg" type="none"/>
            <a:tailEnd len="lg" w="lg" type="diamond"/>
          </a:ln>
        </p:spPr>
      </p:cxnSp>
      <p:cxnSp>
        <p:nvCxnSpPr>
          <p:cNvPr id="357" name="Shape 357"/>
          <p:cNvCxnSpPr>
            <a:stCxn id="333" idx="0"/>
            <a:endCxn id="332" idx="2"/>
          </p:cNvCxnSpPr>
          <p:nvPr/>
        </p:nvCxnSpPr>
        <p:spPr>
          <a:xfrm flipH="1" rot="10800000">
            <a:off x="4975773" y="2738915"/>
            <a:ext cx="426300" cy="210900"/>
          </a:xfrm>
          <a:prstGeom prst="straightConnector1">
            <a:avLst/>
          </a:prstGeom>
          <a:noFill/>
          <a:ln cap="flat" cmpd="sng" w="19050">
            <a:solidFill>
              <a:srgbClr val="2388DB"/>
            </a:solidFill>
            <a:prstDash val="solid"/>
            <a:round/>
            <a:headEnd len="lg" w="lg" type="none"/>
            <a:tailEnd len="lg" w="lg" type="diamond"/>
          </a:ln>
        </p:spPr>
      </p:cxnSp>
      <p:cxnSp>
        <p:nvCxnSpPr>
          <p:cNvPr id="358" name="Shape 358"/>
          <p:cNvCxnSpPr>
            <a:stCxn id="334" idx="0"/>
            <a:endCxn id="332" idx="2"/>
          </p:cNvCxnSpPr>
          <p:nvPr/>
        </p:nvCxnSpPr>
        <p:spPr>
          <a:xfrm rot="10800000">
            <a:off x="5402323" y="2738925"/>
            <a:ext cx="359400" cy="210900"/>
          </a:xfrm>
          <a:prstGeom prst="straightConnector1">
            <a:avLst/>
          </a:prstGeom>
          <a:noFill/>
          <a:ln cap="flat" cmpd="sng" w="19050">
            <a:solidFill>
              <a:srgbClr val="2388DB"/>
            </a:solidFill>
            <a:prstDash val="solid"/>
            <a:round/>
            <a:headEnd len="lg" w="lg" type="none"/>
            <a:tailEnd len="lg" w="lg" type="diamond"/>
          </a:ln>
        </p:spPr>
      </p:cxnSp>
      <p:cxnSp>
        <p:nvCxnSpPr>
          <p:cNvPr id="359" name="Shape 359"/>
          <p:cNvCxnSpPr>
            <a:stCxn id="336" idx="0"/>
            <a:endCxn id="333" idx="2"/>
          </p:cNvCxnSpPr>
          <p:nvPr/>
        </p:nvCxnSpPr>
        <p:spPr>
          <a:xfrm rot="10800000">
            <a:off x="4975777" y="3258350"/>
            <a:ext cx="255000" cy="210900"/>
          </a:xfrm>
          <a:prstGeom prst="straightConnector1">
            <a:avLst/>
          </a:prstGeom>
          <a:noFill/>
          <a:ln cap="flat" cmpd="sng" w="19050">
            <a:solidFill>
              <a:srgbClr val="2388DB"/>
            </a:solidFill>
            <a:prstDash val="solid"/>
            <a:round/>
            <a:headEnd len="lg" w="lg" type="none"/>
            <a:tailEnd len="lg" w="lg" type="none"/>
          </a:ln>
        </p:spPr>
      </p:cxnSp>
      <p:cxnSp>
        <p:nvCxnSpPr>
          <p:cNvPr id="360" name="Shape 360"/>
          <p:cNvCxnSpPr>
            <a:stCxn id="336" idx="0"/>
            <a:endCxn id="334" idx="2"/>
          </p:cNvCxnSpPr>
          <p:nvPr/>
        </p:nvCxnSpPr>
        <p:spPr>
          <a:xfrm flipH="1" rot="10800000">
            <a:off x="5230777" y="3258350"/>
            <a:ext cx="531000" cy="210900"/>
          </a:xfrm>
          <a:prstGeom prst="straightConnector1">
            <a:avLst/>
          </a:prstGeom>
          <a:noFill/>
          <a:ln cap="flat" cmpd="sng" w="19050">
            <a:solidFill>
              <a:srgbClr val="2388DB"/>
            </a:solidFill>
            <a:prstDash val="solid"/>
            <a:round/>
            <a:headEnd len="lg" w="lg" type="none"/>
            <a:tailEnd len="lg" w="lg"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Sequence Diagram - v1</a:t>
            </a:r>
          </a:p>
        </p:txBody>
      </p:sp>
      <p:sp>
        <p:nvSpPr>
          <p:cNvPr id="366" name="Shape 366"/>
          <p:cNvSpPr/>
          <p:nvPr/>
        </p:nvSpPr>
        <p:spPr>
          <a:xfrm>
            <a:off x="2154733" y="2054999"/>
            <a:ext cx="1142099" cy="446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switch: On-Off Switch</a:t>
            </a:r>
          </a:p>
        </p:txBody>
      </p:sp>
      <p:sp>
        <p:nvSpPr>
          <p:cNvPr id="367" name="Shape 367"/>
          <p:cNvSpPr/>
          <p:nvPr/>
        </p:nvSpPr>
        <p:spPr>
          <a:xfrm>
            <a:off x="3350837" y="2064023"/>
            <a:ext cx="1230900" cy="446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con: Controller</a:t>
            </a:r>
          </a:p>
        </p:txBody>
      </p:sp>
      <p:cxnSp>
        <p:nvCxnSpPr>
          <p:cNvPr id="368" name="Shape 368"/>
          <p:cNvCxnSpPr>
            <a:stCxn id="366" idx="2"/>
            <a:endCxn id="369" idx="0"/>
          </p:cNvCxnSpPr>
          <p:nvPr/>
        </p:nvCxnSpPr>
        <p:spPr>
          <a:xfrm>
            <a:off x="2725783" y="2501099"/>
            <a:ext cx="0" cy="3180900"/>
          </a:xfrm>
          <a:prstGeom prst="straightConnector1">
            <a:avLst/>
          </a:prstGeom>
          <a:noFill/>
          <a:ln cap="flat" cmpd="sng" w="19050">
            <a:solidFill>
              <a:srgbClr val="000000"/>
            </a:solidFill>
            <a:prstDash val="dash"/>
            <a:round/>
            <a:headEnd len="lg" w="lg" type="none"/>
            <a:tailEnd len="lg" w="lg" type="none"/>
          </a:ln>
        </p:spPr>
      </p:cxnSp>
      <p:cxnSp>
        <p:nvCxnSpPr>
          <p:cNvPr id="370" name="Shape 370"/>
          <p:cNvCxnSpPr/>
          <p:nvPr/>
        </p:nvCxnSpPr>
        <p:spPr>
          <a:xfrm>
            <a:off x="3966285" y="2510184"/>
            <a:ext cx="0" cy="3180900"/>
          </a:xfrm>
          <a:prstGeom prst="straightConnector1">
            <a:avLst/>
          </a:prstGeom>
          <a:noFill/>
          <a:ln cap="flat" cmpd="sng" w="19050">
            <a:solidFill>
              <a:srgbClr val="000000"/>
            </a:solidFill>
            <a:prstDash val="dash"/>
            <a:round/>
            <a:headEnd len="lg" w="lg" type="none"/>
            <a:tailEnd len="lg" w="lg" type="none"/>
          </a:ln>
        </p:spPr>
      </p:cxnSp>
      <p:sp>
        <p:nvSpPr>
          <p:cNvPr id="371" name="Shape 371"/>
          <p:cNvSpPr/>
          <p:nvPr/>
        </p:nvSpPr>
        <p:spPr>
          <a:xfrm>
            <a:off x="2562359" y="2966559"/>
            <a:ext cx="298800" cy="2857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2" name="Shape 372"/>
          <p:cNvSpPr/>
          <p:nvPr/>
        </p:nvSpPr>
        <p:spPr>
          <a:xfrm>
            <a:off x="3832417" y="3059881"/>
            <a:ext cx="298800" cy="26252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73" name="Shape 373"/>
          <p:cNvCxnSpPr/>
          <p:nvPr/>
        </p:nvCxnSpPr>
        <p:spPr>
          <a:xfrm flipH="1" rot="10800000">
            <a:off x="2876541" y="3066048"/>
            <a:ext cx="949200" cy="11100"/>
          </a:xfrm>
          <a:prstGeom prst="straightConnector1">
            <a:avLst/>
          </a:prstGeom>
          <a:noFill/>
          <a:ln cap="flat" cmpd="sng" w="19050">
            <a:solidFill>
              <a:srgbClr val="000000"/>
            </a:solidFill>
            <a:prstDash val="solid"/>
            <a:round/>
            <a:headEnd len="lg" w="lg" type="none"/>
            <a:tailEnd len="lg" w="lg" type="triangle"/>
          </a:ln>
        </p:spPr>
      </p:cxnSp>
      <p:sp>
        <p:nvSpPr>
          <p:cNvPr id="374" name="Shape 374"/>
          <p:cNvSpPr txBox="1"/>
          <p:nvPr/>
        </p:nvSpPr>
        <p:spPr>
          <a:xfrm>
            <a:off x="2746249" y="2750120"/>
            <a:ext cx="1068000" cy="272100"/>
          </a:xfrm>
          <a:prstGeom prst="rect">
            <a:avLst/>
          </a:prstGeom>
          <a:noFill/>
          <a:ln>
            <a:noFill/>
          </a:ln>
        </p:spPr>
        <p:txBody>
          <a:bodyPr anchorCtr="0" anchor="t" bIns="91425" lIns="91425" rIns="91425" tIns="91425">
            <a:noAutofit/>
          </a:bodyPr>
          <a:lstStyle/>
          <a:p>
            <a:pPr lvl="0" rtl="0">
              <a:spcBef>
                <a:spcPts val="0"/>
              </a:spcBef>
              <a:buNone/>
            </a:pPr>
            <a:r>
              <a:rPr lang="en" sz="1200"/>
              <a:t>power on</a:t>
            </a:r>
          </a:p>
        </p:txBody>
      </p:sp>
      <p:sp>
        <p:nvSpPr>
          <p:cNvPr id="375" name="Shape 375"/>
          <p:cNvSpPr/>
          <p:nvPr/>
        </p:nvSpPr>
        <p:spPr>
          <a:xfrm>
            <a:off x="4728389" y="2064012"/>
            <a:ext cx="862500" cy="446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Room</a:t>
            </a:r>
          </a:p>
        </p:txBody>
      </p:sp>
      <p:cxnSp>
        <p:nvCxnSpPr>
          <p:cNvPr id="376" name="Shape 376"/>
          <p:cNvCxnSpPr/>
          <p:nvPr/>
        </p:nvCxnSpPr>
        <p:spPr>
          <a:xfrm>
            <a:off x="5159639" y="2515954"/>
            <a:ext cx="0" cy="3180899"/>
          </a:xfrm>
          <a:prstGeom prst="straightConnector1">
            <a:avLst/>
          </a:prstGeom>
          <a:noFill/>
          <a:ln cap="flat" cmpd="sng" w="19050">
            <a:solidFill>
              <a:srgbClr val="000000"/>
            </a:solidFill>
            <a:prstDash val="dash"/>
            <a:round/>
            <a:headEnd len="lg" w="lg" type="none"/>
            <a:tailEnd len="lg" w="lg" type="none"/>
          </a:ln>
        </p:spPr>
      </p:cxnSp>
      <p:sp>
        <p:nvSpPr>
          <p:cNvPr id="377" name="Shape 377"/>
          <p:cNvSpPr/>
          <p:nvPr/>
        </p:nvSpPr>
        <p:spPr>
          <a:xfrm>
            <a:off x="5678278" y="2058253"/>
            <a:ext cx="1142100" cy="446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300"/>
              <a:t>pump: Water Pump</a:t>
            </a:r>
          </a:p>
        </p:txBody>
      </p:sp>
      <p:cxnSp>
        <p:nvCxnSpPr>
          <p:cNvPr id="378" name="Shape 378"/>
          <p:cNvCxnSpPr/>
          <p:nvPr/>
        </p:nvCxnSpPr>
        <p:spPr>
          <a:xfrm>
            <a:off x="6293727" y="2504414"/>
            <a:ext cx="0" cy="3180900"/>
          </a:xfrm>
          <a:prstGeom prst="straightConnector1">
            <a:avLst/>
          </a:prstGeom>
          <a:noFill/>
          <a:ln cap="flat" cmpd="sng" w="19050">
            <a:solidFill>
              <a:srgbClr val="000000"/>
            </a:solidFill>
            <a:prstDash val="dash"/>
            <a:round/>
            <a:headEnd len="lg" w="lg" type="none"/>
            <a:tailEnd len="lg" w="lg" type="none"/>
          </a:ln>
        </p:spPr>
      </p:cxnSp>
      <p:sp>
        <p:nvSpPr>
          <p:cNvPr id="379" name="Shape 379"/>
          <p:cNvSpPr/>
          <p:nvPr/>
        </p:nvSpPr>
        <p:spPr>
          <a:xfrm>
            <a:off x="5095158" y="3161638"/>
            <a:ext cx="298800" cy="303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80" name="Shape 380"/>
          <p:cNvCxnSpPr/>
          <p:nvPr/>
        </p:nvCxnSpPr>
        <p:spPr>
          <a:xfrm>
            <a:off x="4115680" y="3161638"/>
            <a:ext cx="997200" cy="0"/>
          </a:xfrm>
          <a:prstGeom prst="straightConnector1">
            <a:avLst/>
          </a:prstGeom>
          <a:noFill/>
          <a:ln cap="flat" cmpd="sng" w="19050">
            <a:solidFill>
              <a:srgbClr val="000000"/>
            </a:solidFill>
            <a:prstDash val="solid"/>
            <a:round/>
            <a:headEnd len="lg" w="lg" type="none"/>
            <a:tailEnd len="lg" w="lg" type="triangle"/>
          </a:ln>
        </p:spPr>
      </p:cxnSp>
      <p:cxnSp>
        <p:nvCxnSpPr>
          <p:cNvPr id="381" name="Shape 381"/>
          <p:cNvCxnSpPr/>
          <p:nvPr/>
        </p:nvCxnSpPr>
        <p:spPr>
          <a:xfrm flipH="1">
            <a:off x="4162715" y="3465218"/>
            <a:ext cx="915300" cy="3900"/>
          </a:xfrm>
          <a:prstGeom prst="straightConnector1">
            <a:avLst/>
          </a:prstGeom>
          <a:noFill/>
          <a:ln cap="flat" cmpd="sng" w="19050">
            <a:solidFill>
              <a:srgbClr val="000000"/>
            </a:solidFill>
            <a:prstDash val="dash"/>
            <a:round/>
            <a:headEnd len="lg" w="lg" type="none"/>
            <a:tailEnd len="lg" w="lg" type="triangle"/>
          </a:ln>
        </p:spPr>
      </p:cxnSp>
      <p:sp>
        <p:nvSpPr>
          <p:cNvPr id="382" name="Shape 382"/>
          <p:cNvSpPr txBox="1"/>
          <p:nvPr/>
        </p:nvSpPr>
        <p:spPr>
          <a:xfrm>
            <a:off x="4077938" y="2853536"/>
            <a:ext cx="1230900" cy="272100"/>
          </a:xfrm>
          <a:prstGeom prst="rect">
            <a:avLst/>
          </a:prstGeom>
          <a:noFill/>
          <a:ln>
            <a:noFill/>
          </a:ln>
        </p:spPr>
        <p:txBody>
          <a:bodyPr anchorCtr="0" anchor="t" bIns="91425" lIns="91425" rIns="91425" tIns="91425">
            <a:noAutofit/>
          </a:bodyPr>
          <a:lstStyle/>
          <a:p>
            <a:pPr lvl="0" rtl="0">
              <a:spcBef>
                <a:spcPts val="0"/>
              </a:spcBef>
              <a:buNone/>
            </a:pPr>
            <a:r>
              <a:rPr lang="en" sz="1200"/>
              <a:t>get temperature</a:t>
            </a:r>
          </a:p>
        </p:txBody>
      </p:sp>
      <p:sp>
        <p:nvSpPr>
          <p:cNvPr id="383" name="Shape 383"/>
          <p:cNvSpPr txBox="1"/>
          <p:nvPr/>
        </p:nvSpPr>
        <p:spPr>
          <a:xfrm>
            <a:off x="4241802" y="3519903"/>
            <a:ext cx="1068000" cy="272100"/>
          </a:xfrm>
          <a:prstGeom prst="rect">
            <a:avLst/>
          </a:prstGeom>
          <a:noFill/>
          <a:ln>
            <a:noFill/>
          </a:ln>
        </p:spPr>
        <p:txBody>
          <a:bodyPr anchorCtr="0" anchor="t" bIns="91425" lIns="91425" rIns="91425" tIns="91425">
            <a:noAutofit/>
          </a:bodyPr>
          <a:lstStyle/>
          <a:p>
            <a:pPr lvl="0" rtl="0">
              <a:spcBef>
                <a:spcPts val="0"/>
              </a:spcBef>
              <a:buNone/>
            </a:pPr>
            <a:r>
              <a:rPr lang="en" sz="1200"/>
              <a:t>temperature</a:t>
            </a:r>
          </a:p>
        </p:txBody>
      </p:sp>
      <p:cxnSp>
        <p:nvCxnSpPr>
          <p:cNvPr id="384" name="Shape 384"/>
          <p:cNvCxnSpPr/>
          <p:nvPr/>
        </p:nvCxnSpPr>
        <p:spPr>
          <a:xfrm>
            <a:off x="873866" y="2671855"/>
            <a:ext cx="0" cy="3180900"/>
          </a:xfrm>
          <a:prstGeom prst="straightConnector1">
            <a:avLst/>
          </a:prstGeom>
          <a:noFill/>
          <a:ln cap="flat" cmpd="sng" w="19050">
            <a:solidFill>
              <a:srgbClr val="000000"/>
            </a:solidFill>
            <a:prstDash val="dash"/>
            <a:round/>
            <a:headEnd len="lg" w="lg" type="none"/>
            <a:tailEnd len="lg" w="lg" type="none"/>
          </a:ln>
        </p:spPr>
      </p:cxnSp>
      <p:sp>
        <p:nvSpPr>
          <p:cNvPr id="385" name="Shape 385"/>
          <p:cNvSpPr/>
          <p:nvPr/>
        </p:nvSpPr>
        <p:spPr>
          <a:xfrm>
            <a:off x="793162" y="2008301"/>
            <a:ext cx="161400" cy="158400"/>
          </a:xfrm>
          <a:prstGeom prst="ellipse">
            <a:avLst/>
          </a:prstGeom>
          <a:solidFill>
            <a:srgbClr val="BBD7F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86" name="Shape 386"/>
          <p:cNvCxnSpPr/>
          <p:nvPr/>
        </p:nvCxnSpPr>
        <p:spPr>
          <a:xfrm>
            <a:off x="877145" y="2196780"/>
            <a:ext cx="0" cy="181500"/>
          </a:xfrm>
          <a:prstGeom prst="straightConnector1">
            <a:avLst/>
          </a:prstGeom>
          <a:noFill/>
          <a:ln cap="flat" cmpd="sng" w="19050">
            <a:solidFill>
              <a:srgbClr val="000000"/>
            </a:solidFill>
            <a:prstDash val="solid"/>
            <a:round/>
            <a:headEnd len="lg" w="lg" type="none"/>
            <a:tailEnd len="lg" w="lg" type="none"/>
          </a:ln>
        </p:spPr>
      </p:cxnSp>
      <p:cxnSp>
        <p:nvCxnSpPr>
          <p:cNvPr id="387" name="Shape 387"/>
          <p:cNvCxnSpPr/>
          <p:nvPr/>
        </p:nvCxnSpPr>
        <p:spPr>
          <a:xfrm flipH="1">
            <a:off x="830997" y="2378317"/>
            <a:ext cx="46200" cy="76500"/>
          </a:xfrm>
          <a:prstGeom prst="straightConnector1">
            <a:avLst/>
          </a:prstGeom>
          <a:noFill/>
          <a:ln cap="flat" cmpd="sng" w="19050">
            <a:solidFill>
              <a:srgbClr val="000000"/>
            </a:solidFill>
            <a:prstDash val="solid"/>
            <a:round/>
            <a:headEnd len="lg" w="lg" type="none"/>
            <a:tailEnd len="lg" w="lg" type="none"/>
          </a:ln>
        </p:spPr>
      </p:cxnSp>
      <p:cxnSp>
        <p:nvCxnSpPr>
          <p:cNvPr id="388" name="Shape 388"/>
          <p:cNvCxnSpPr/>
          <p:nvPr/>
        </p:nvCxnSpPr>
        <p:spPr>
          <a:xfrm>
            <a:off x="877197" y="2378317"/>
            <a:ext cx="46200" cy="76500"/>
          </a:xfrm>
          <a:prstGeom prst="straightConnector1">
            <a:avLst/>
          </a:prstGeom>
          <a:noFill/>
          <a:ln cap="flat" cmpd="sng" w="19050">
            <a:solidFill>
              <a:srgbClr val="000000"/>
            </a:solidFill>
            <a:prstDash val="solid"/>
            <a:round/>
            <a:headEnd len="lg" w="lg" type="none"/>
            <a:tailEnd len="lg" w="lg" type="none"/>
          </a:ln>
        </p:spPr>
      </p:cxnSp>
      <p:cxnSp>
        <p:nvCxnSpPr>
          <p:cNvPr id="389" name="Shape 389"/>
          <p:cNvCxnSpPr/>
          <p:nvPr/>
        </p:nvCxnSpPr>
        <p:spPr>
          <a:xfrm>
            <a:off x="797799" y="2272519"/>
            <a:ext cx="152399" cy="0"/>
          </a:xfrm>
          <a:prstGeom prst="straightConnector1">
            <a:avLst/>
          </a:prstGeom>
          <a:noFill/>
          <a:ln cap="flat" cmpd="sng" w="19050">
            <a:solidFill>
              <a:srgbClr val="000000"/>
            </a:solidFill>
            <a:prstDash val="solid"/>
            <a:round/>
            <a:headEnd len="lg" w="lg" type="none"/>
            <a:tailEnd len="lg" w="lg" type="none"/>
          </a:ln>
        </p:spPr>
      </p:cxnSp>
      <p:sp>
        <p:nvSpPr>
          <p:cNvPr id="390" name="Shape 390"/>
          <p:cNvSpPr txBox="1"/>
          <p:nvPr/>
        </p:nvSpPr>
        <p:spPr>
          <a:xfrm>
            <a:off x="226199" y="2348189"/>
            <a:ext cx="1230900" cy="235500"/>
          </a:xfrm>
          <a:prstGeom prst="rect">
            <a:avLst/>
          </a:prstGeom>
          <a:noFill/>
          <a:ln>
            <a:noFill/>
          </a:ln>
        </p:spPr>
        <p:txBody>
          <a:bodyPr anchorCtr="0" anchor="t" bIns="91425" lIns="91425" rIns="91425" tIns="91425">
            <a:noAutofit/>
          </a:bodyPr>
          <a:lstStyle/>
          <a:p>
            <a:pPr lvl="0" rtl="0" algn="ctr">
              <a:spcBef>
                <a:spcPts val="0"/>
              </a:spcBef>
              <a:buNone/>
            </a:pPr>
            <a:r>
              <a:rPr lang="en"/>
              <a:t>An Owner</a:t>
            </a:r>
          </a:p>
        </p:txBody>
      </p:sp>
      <p:sp>
        <p:nvSpPr>
          <p:cNvPr id="391" name="Shape 391"/>
          <p:cNvSpPr txBox="1"/>
          <p:nvPr/>
        </p:nvSpPr>
        <p:spPr>
          <a:xfrm>
            <a:off x="4001904" y="2651800"/>
            <a:ext cx="1230900" cy="272100"/>
          </a:xfrm>
          <a:prstGeom prst="rect">
            <a:avLst/>
          </a:prstGeom>
          <a:noFill/>
          <a:ln>
            <a:noFill/>
          </a:ln>
        </p:spPr>
        <p:txBody>
          <a:bodyPr anchorCtr="0" anchor="t" bIns="91425" lIns="91425" rIns="91425" tIns="91425">
            <a:noAutofit/>
          </a:bodyPr>
          <a:lstStyle/>
          <a:p>
            <a:pPr lvl="0" rtl="0">
              <a:spcBef>
                <a:spcPts val="0"/>
              </a:spcBef>
              <a:buNone/>
            </a:pPr>
            <a:r>
              <a:rPr lang="en" sz="1200"/>
              <a:t>[for all rooms]</a:t>
            </a:r>
          </a:p>
        </p:txBody>
      </p:sp>
      <p:sp>
        <p:nvSpPr>
          <p:cNvPr id="392" name="Shape 392"/>
          <p:cNvSpPr/>
          <p:nvPr/>
        </p:nvSpPr>
        <p:spPr>
          <a:xfrm>
            <a:off x="6890932" y="2058253"/>
            <a:ext cx="862500" cy="446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fv: Fuel Valve</a:t>
            </a:r>
          </a:p>
        </p:txBody>
      </p:sp>
      <p:cxnSp>
        <p:nvCxnSpPr>
          <p:cNvPr id="393" name="Shape 393"/>
          <p:cNvCxnSpPr/>
          <p:nvPr/>
        </p:nvCxnSpPr>
        <p:spPr>
          <a:xfrm>
            <a:off x="7309330" y="2504414"/>
            <a:ext cx="0" cy="3180900"/>
          </a:xfrm>
          <a:prstGeom prst="straightConnector1">
            <a:avLst/>
          </a:prstGeom>
          <a:noFill/>
          <a:ln cap="flat" cmpd="sng" w="19050">
            <a:solidFill>
              <a:srgbClr val="000000"/>
            </a:solidFill>
            <a:prstDash val="dash"/>
            <a:round/>
            <a:headEnd len="lg" w="lg" type="none"/>
            <a:tailEnd len="lg" w="lg" type="none"/>
          </a:ln>
        </p:spPr>
      </p:cxnSp>
      <p:sp>
        <p:nvSpPr>
          <p:cNvPr id="394" name="Shape 394"/>
          <p:cNvSpPr/>
          <p:nvPr/>
        </p:nvSpPr>
        <p:spPr>
          <a:xfrm>
            <a:off x="7824184" y="2058253"/>
            <a:ext cx="862500" cy="446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bur: Burner</a:t>
            </a:r>
          </a:p>
        </p:txBody>
      </p:sp>
      <p:cxnSp>
        <p:nvCxnSpPr>
          <p:cNvPr id="395" name="Shape 395"/>
          <p:cNvCxnSpPr/>
          <p:nvPr/>
        </p:nvCxnSpPr>
        <p:spPr>
          <a:xfrm>
            <a:off x="8242582" y="2504414"/>
            <a:ext cx="0" cy="3180900"/>
          </a:xfrm>
          <a:prstGeom prst="straightConnector1">
            <a:avLst/>
          </a:prstGeom>
          <a:noFill/>
          <a:ln cap="flat" cmpd="sng" w="19050">
            <a:solidFill>
              <a:srgbClr val="000000"/>
            </a:solidFill>
            <a:prstDash val="dash"/>
            <a:round/>
            <a:headEnd len="lg" w="lg" type="none"/>
            <a:tailEnd len="lg" w="lg" type="none"/>
          </a:ln>
        </p:spPr>
      </p:cxnSp>
      <p:sp>
        <p:nvSpPr>
          <p:cNvPr id="396" name="Shape 396"/>
          <p:cNvSpPr/>
          <p:nvPr/>
        </p:nvSpPr>
        <p:spPr>
          <a:xfrm>
            <a:off x="3423548" y="4167822"/>
            <a:ext cx="5263200" cy="17838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7" name="Shape 397"/>
          <p:cNvSpPr/>
          <p:nvPr/>
        </p:nvSpPr>
        <p:spPr>
          <a:xfrm>
            <a:off x="3423548" y="4167811"/>
            <a:ext cx="477300" cy="27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opt</a:t>
            </a:r>
          </a:p>
        </p:txBody>
      </p:sp>
      <p:sp>
        <p:nvSpPr>
          <p:cNvPr id="398" name="Shape 398"/>
          <p:cNvSpPr txBox="1"/>
          <p:nvPr/>
        </p:nvSpPr>
        <p:spPr>
          <a:xfrm>
            <a:off x="4031824" y="4186260"/>
            <a:ext cx="1433700" cy="2721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[tempStatus==low]</a:t>
            </a:r>
          </a:p>
        </p:txBody>
      </p:sp>
      <p:sp>
        <p:nvSpPr>
          <p:cNvPr id="399" name="Shape 399"/>
          <p:cNvSpPr/>
          <p:nvPr/>
        </p:nvSpPr>
        <p:spPr>
          <a:xfrm>
            <a:off x="6144388" y="4611835"/>
            <a:ext cx="298800" cy="27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0" name="Shape 400"/>
          <p:cNvSpPr/>
          <p:nvPr/>
        </p:nvSpPr>
        <p:spPr>
          <a:xfrm>
            <a:off x="3548218" y="2680879"/>
            <a:ext cx="2258400" cy="11112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1" name="Shape 401"/>
          <p:cNvSpPr/>
          <p:nvPr/>
        </p:nvSpPr>
        <p:spPr>
          <a:xfrm>
            <a:off x="3548218" y="2651800"/>
            <a:ext cx="477300" cy="27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200"/>
              <a:t>loop</a:t>
            </a:r>
          </a:p>
        </p:txBody>
      </p:sp>
      <p:cxnSp>
        <p:nvCxnSpPr>
          <p:cNvPr id="402" name="Shape 402"/>
          <p:cNvCxnSpPr/>
          <p:nvPr/>
        </p:nvCxnSpPr>
        <p:spPr>
          <a:xfrm flipH="1" rot="10800000">
            <a:off x="4139294" y="4622485"/>
            <a:ext cx="1981500" cy="12300"/>
          </a:xfrm>
          <a:prstGeom prst="straightConnector1">
            <a:avLst/>
          </a:prstGeom>
          <a:noFill/>
          <a:ln cap="flat" cmpd="sng" w="19050">
            <a:solidFill>
              <a:srgbClr val="000000"/>
            </a:solidFill>
            <a:prstDash val="solid"/>
            <a:round/>
            <a:headEnd len="lg" w="lg" type="none"/>
            <a:tailEnd len="lg" w="lg" type="triangle"/>
          </a:ln>
        </p:spPr>
      </p:cxnSp>
      <p:cxnSp>
        <p:nvCxnSpPr>
          <p:cNvPr id="403" name="Shape 403"/>
          <p:cNvCxnSpPr/>
          <p:nvPr/>
        </p:nvCxnSpPr>
        <p:spPr>
          <a:xfrm flipH="1" rot="10800000">
            <a:off x="4146974" y="5000526"/>
            <a:ext cx="3030900" cy="9900"/>
          </a:xfrm>
          <a:prstGeom prst="straightConnector1">
            <a:avLst/>
          </a:prstGeom>
          <a:noFill/>
          <a:ln cap="flat" cmpd="sng" w="19050">
            <a:solidFill>
              <a:srgbClr val="000000"/>
            </a:solidFill>
            <a:prstDash val="solid"/>
            <a:round/>
            <a:headEnd len="lg" w="lg" type="none"/>
            <a:tailEnd len="lg" w="lg" type="triangle"/>
          </a:ln>
        </p:spPr>
      </p:cxnSp>
      <p:cxnSp>
        <p:nvCxnSpPr>
          <p:cNvPr id="404" name="Shape 404"/>
          <p:cNvCxnSpPr/>
          <p:nvPr/>
        </p:nvCxnSpPr>
        <p:spPr>
          <a:xfrm>
            <a:off x="4132780" y="5552162"/>
            <a:ext cx="3943499" cy="10800"/>
          </a:xfrm>
          <a:prstGeom prst="straightConnector1">
            <a:avLst/>
          </a:prstGeom>
          <a:noFill/>
          <a:ln cap="flat" cmpd="sng" w="19050">
            <a:solidFill>
              <a:srgbClr val="000000"/>
            </a:solidFill>
            <a:prstDash val="solid"/>
            <a:round/>
            <a:headEnd len="lg" w="lg" type="none"/>
            <a:tailEnd len="lg" w="lg" type="triangle"/>
          </a:ln>
        </p:spPr>
      </p:cxnSp>
      <p:sp>
        <p:nvSpPr>
          <p:cNvPr id="405" name="Shape 405"/>
          <p:cNvSpPr txBox="1"/>
          <p:nvPr/>
        </p:nvSpPr>
        <p:spPr>
          <a:xfrm>
            <a:off x="4159408" y="4623028"/>
            <a:ext cx="1068000" cy="272100"/>
          </a:xfrm>
          <a:prstGeom prst="rect">
            <a:avLst/>
          </a:prstGeom>
          <a:noFill/>
          <a:ln>
            <a:noFill/>
          </a:ln>
        </p:spPr>
        <p:txBody>
          <a:bodyPr anchorCtr="0" anchor="t" bIns="91425" lIns="91425" rIns="91425" tIns="91425">
            <a:noAutofit/>
          </a:bodyPr>
          <a:lstStyle/>
          <a:p>
            <a:pPr lvl="0" rtl="0">
              <a:spcBef>
                <a:spcPts val="0"/>
              </a:spcBef>
              <a:buNone/>
            </a:pPr>
            <a:r>
              <a:rPr lang="en" sz="1200"/>
              <a:t>pump on</a:t>
            </a:r>
          </a:p>
        </p:txBody>
      </p:sp>
      <p:sp>
        <p:nvSpPr>
          <p:cNvPr id="406" name="Shape 406"/>
          <p:cNvSpPr txBox="1"/>
          <p:nvPr/>
        </p:nvSpPr>
        <p:spPr>
          <a:xfrm>
            <a:off x="5192693" y="5115382"/>
            <a:ext cx="1068000" cy="272100"/>
          </a:xfrm>
          <a:prstGeom prst="rect">
            <a:avLst/>
          </a:prstGeom>
          <a:noFill/>
          <a:ln>
            <a:noFill/>
          </a:ln>
        </p:spPr>
        <p:txBody>
          <a:bodyPr anchorCtr="0" anchor="t" bIns="91425" lIns="91425" rIns="91425" tIns="91425">
            <a:noAutofit/>
          </a:bodyPr>
          <a:lstStyle/>
          <a:p>
            <a:pPr lvl="0" rtl="0">
              <a:spcBef>
                <a:spcPts val="0"/>
              </a:spcBef>
              <a:buNone/>
            </a:pPr>
            <a:r>
              <a:rPr lang="en" sz="1200"/>
              <a:t>open valve</a:t>
            </a:r>
          </a:p>
        </p:txBody>
      </p:sp>
      <p:sp>
        <p:nvSpPr>
          <p:cNvPr id="407" name="Shape 407"/>
          <p:cNvSpPr txBox="1"/>
          <p:nvPr/>
        </p:nvSpPr>
        <p:spPr>
          <a:xfrm>
            <a:off x="6293716" y="5607737"/>
            <a:ext cx="1068000" cy="272100"/>
          </a:xfrm>
          <a:prstGeom prst="rect">
            <a:avLst/>
          </a:prstGeom>
          <a:noFill/>
          <a:ln>
            <a:noFill/>
          </a:ln>
        </p:spPr>
        <p:txBody>
          <a:bodyPr anchorCtr="0" anchor="t" bIns="91425" lIns="91425" rIns="91425" tIns="91425">
            <a:noAutofit/>
          </a:bodyPr>
          <a:lstStyle/>
          <a:p>
            <a:pPr lvl="0" rtl="0">
              <a:spcBef>
                <a:spcPts val="0"/>
              </a:spcBef>
              <a:buNone/>
            </a:pPr>
            <a:r>
              <a:rPr lang="en" sz="1200"/>
              <a:t>start burner</a:t>
            </a:r>
          </a:p>
        </p:txBody>
      </p:sp>
      <p:sp>
        <p:nvSpPr>
          <p:cNvPr id="408" name="Shape 4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
        <p:nvSpPr>
          <p:cNvPr id="409" name="Shape 409"/>
          <p:cNvSpPr/>
          <p:nvPr/>
        </p:nvSpPr>
        <p:spPr>
          <a:xfrm>
            <a:off x="7193507" y="5000274"/>
            <a:ext cx="298800" cy="27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0" name="Shape 410"/>
          <p:cNvSpPr/>
          <p:nvPr/>
        </p:nvSpPr>
        <p:spPr>
          <a:xfrm>
            <a:off x="8106094" y="5552162"/>
            <a:ext cx="298800" cy="27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1" name="Shape 411"/>
          <p:cNvSpPr/>
          <p:nvPr/>
        </p:nvSpPr>
        <p:spPr>
          <a:xfrm>
            <a:off x="1238030" y="2064023"/>
            <a:ext cx="862500" cy="446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300"/>
              <a:t>ioProc: Operator</a:t>
            </a:r>
          </a:p>
        </p:txBody>
      </p:sp>
      <p:cxnSp>
        <p:nvCxnSpPr>
          <p:cNvPr id="412" name="Shape 412"/>
          <p:cNvCxnSpPr>
            <a:stCxn id="411" idx="2"/>
            <a:endCxn id="413" idx="0"/>
          </p:cNvCxnSpPr>
          <p:nvPr/>
        </p:nvCxnSpPr>
        <p:spPr>
          <a:xfrm>
            <a:off x="1669280" y="2510123"/>
            <a:ext cx="0" cy="3180900"/>
          </a:xfrm>
          <a:prstGeom prst="straightConnector1">
            <a:avLst/>
          </a:prstGeom>
          <a:noFill/>
          <a:ln cap="flat" cmpd="sng" w="19050">
            <a:solidFill>
              <a:srgbClr val="000000"/>
            </a:solidFill>
            <a:prstDash val="dash"/>
            <a:round/>
            <a:headEnd len="lg" w="lg" type="none"/>
            <a:tailEnd len="lg" w="lg" type="none"/>
          </a:ln>
        </p:spPr>
      </p:cxnSp>
      <p:sp>
        <p:nvSpPr>
          <p:cNvPr id="414" name="Shape 414"/>
          <p:cNvSpPr/>
          <p:nvPr/>
        </p:nvSpPr>
        <p:spPr>
          <a:xfrm>
            <a:off x="1520429" y="2750110"/>
            <a:ext cx="298799" cy="3201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5" name="Shape 415"/>
          <p:cNvCxnSpPr/>
          <p:nvPr/>
        </p:nvCxnSpPr>
        <p:spPr>
          <a:xfrm>
            <a:off x="865462" y="2757360"/>
            <a:ext cx="615300" cy="9600"/>
          </a:xfrm>
          <a:prstGeom prst="straightConnector1">
            <a:avLst/>
          </a:prstGeom>
          <a:noFill/>
          <a:ln cap="flat" cmpd="sng" w="19050">
            <a:solidFill>
              <a:srgbClr val="000000"/>
            </a:solidFill>
            <a:prstDash val="solid"/>
            <a:round/>
            <a:headEnd len="lg" w="lg" type="none"/>
            <a:tailEnd len="lg" w="lg" type="triangle"/>
          </a:ln>
        </p:spPr>
      </p:cxnSp>
      <p:sp>
        <p:nvSpPr>
          <p:cNvPr id="416" name="Shape 416"/>
          <p:cNvSpPr txBox="1"/>
          <p:nvPr/>
        </p:nvSpPr>
        <p:spPr>
          <a:xfrm>
            <a:off x="985051" y="2717025"/>
            <a:ext cx="477300" cy="508800"/>
          </a:xfrm>
          <a:prstGeom prst="rect">
            <a:avLst/>
          </a:prstGeom>
          <a:noFill/>
          <a:ln>
            <a:noFill/>
          </a:ln>
        </p:spPr>
        <p:txBody>
          <a:bodyPr anchorCtr="0" anchor="t" bIns="91425" lIns="91425" rIns="91425" tIns="91425">
            <a:noAutofit/>
          </a:bodyPr>
          <a:lstStyle/>
          <a:p>
            <a:pPr lvl="0">
              <a:spcBef>
                <a:spcPts val="0"/>
              </a:spcBef>
              <a:buNone/>
            </a:pPr>
            <a:r>
              <a:rPr lang="en" sz="1200"/>
              <a:t>turnon</a:t>
            </a:r>
          </a:p>
        </p:txBody>
      </p:sp>
      <p:cxnSp>
        <p:nvCxnSpPr>
          <p:cNvPr id="417" name="Shape 417"/>
          <p:cNvCxnSpPr/>
          <p:nvPr/>
        </p:nvCxnSpPr>
        <p:spPr>
          <a:xfrm>
            <a:off x="1844136" y="2989118"/>
            <a:ext cx="671400" cy="0"/>
          </a:xfrm>
          <a:prstGeom prst="straightConnector1">
            <a:avLst/>
          </a:prstGeom>
          <a:noFill/>
          <a:ln cap="flat" cmpd="sng" w="19050">
            <a:solidFill>
              <a:srgbClr val="000000"/>
            </a:solidFill>
            <a:prstDash val="solid"/>
            <a:round/>
            <a:headEnd len="lg" w="lg" type="none"/>
            <a:tailEnd len="lg" w="lg" type="triangle"/>
          </a:ln>
        </p:spPr>
      </p:cxnSp>
      <p:sp>
        <p:nvSpPr>
          <p:cNvPr id="418" name="Shape 418"/>
          <p:cNvSpPr txBox="1"/>
          <p:nvPr/>
        </p:nvSpPr>
        <p:spPr>
          <a:xfrm>
            <a:off x="1865272" y="2711308"/>
            <a:ext cx="834900" cy="76500"/>
          </a:xfrm>
          <a:prstGeom prst="rect">
            <a:avLst/>
          </a:prstGeom>
          <a:noFill/>
          <a:ln>
            <a:noFill/>
          </a:ln>
        </p:spPr>
        <p:txBody>
          <a:bodyPr anchorCtr="0" anchor="t" bIns="91425" lIns="91425" rIns="91425" tIns="91425">
            <a:noAutofit/>
          </a:bodyPr>
          <a:lstStyle/>
          <a:p>
            <a:pPr lvl="0">
              <a:spcBef>
                <a:spcPts val="0"/>
              </a:spcBef>
              <a:buNone/>
            </a:pPr>
            <a:r>
              <a:rPr lang="en" sz="1200"/>
              <a:t>activate</a:t>
            </a:r>
          </a:p>
        </p:txBody>
      </p:sp>
      <p:cxnSp>
        <p:nvCxnSpPr>
          <p:cNvPr id="419" name="Shape 419"/>
          <p:cNvCxnSpPr>
            <a:stCxn id="371" idx="2"/>
          </p:cNvCxnSpPr>
          <p:nvPr/>
        </p:nvCxnSpPr>
        <p:spPr>
          <a:xfrm rot="10800000">
            <a:off x="1844159" y="5819859"/>
            <a:ext cx="867600" cy="3900"/>
          </a:xfrm>
          <a:prstGeom prst="straightConnector1">
            <a:avLst/>
          </a:prstGeom>
          <a:noFill/>
          <a:ln cap="flat" cmpd="sng" w="19050">
            <a:solidFill>
              <a:srgbClr val="000000"/>
            </a:solidFill>
            <a:prstDash val="dashDot"/>
            <a:round/>
            <a:headEnd len="lg" w="lg" type="none"/>
            <a:tailEnd len="lg" w="lg" type="triangle"/>
          </a:ln>
        </p:spPr>
      </p:cxnSp>
      <p:sp>
        <p:nvSpPr>
          <p:cNvPr id="420" name="Shape 420"/>
          <p:cNvSpPr txBox="1"/>
          <p:nvPr/>
        </p:nvSpPr>
        <p:spPr>
          <a:xfrm>
            <a:off x="1964756" y="5552166"/>
            <a:ext cx="615300" cy="141900"/>
          </a:xfrm>
          <a:prstGeom prst="rect">
            <a:avLst/>
          </a:prstGeom>
          <a:noFill/>
          <a:ln>
            <a:noFill/>
          </a:ln>
        </p:spPr>
        <p:txBody>
          <a:bodyPr anchorCtr="0" anchor="t" bIns="91425" lIns="91425" rIns="91425" tIns="91425">
            <a:noAutofit/>
          </a:bodyPr>
          <a:lstStyle/>
          <a:p>
            <a:pPr lvl="0">
              <a:spcBef>
                <a:spcPts val="0"/>
              </a:spcBef>
              <a:buNone/>
            </a:pPr>
            <a:r>
              <a:rPr lang="en" sz="1200"/>
              <a:t>status</a:t>
            </a:r>
          </a:p>
        </p:txBody>
      </p:sp>
      <p:cxnSp>
        <p:nvCxnSpPr>
          <p:cNvPr id="421" name="Shape 421"/>
          <p:cNvCxnSpPr/>
          <p:nvPr/>
        </p:nvCxnSpPr>
        <p:spPr>
          <a:xfrm rot="10800000">
            <a:off x="801698" y="5981649"/>
            <a:ext cx="867600" cy="3900"/>
          </a:xfrm>
          <a:prstGeom prst="straightConnector1">
            <a:avLst/>
          </a:prstGeom>
          <a:noFill/>
          <a:ln cap="flat" cmpd="sng" w="19050">
            <a:solidFill>
              <a:srgbClr val="000000"/>
            </a:solidFill>
            <a:prstDash val="dashDot"/>
            <a:round/>
            <a:headEnd len="lg" w="lg" type="none"/>
            <a:tailEnd len="lg" w="lg" type="triangle"/>
          </a:ln>
        </p:spPr>
      </p:cxnSp>
      <p:sp>
        <p:nvSpPr>
          <p:cNvPr id="422" name="Shape 422"/>
          <p:cNvSpPr txBox="1"/>
          <p:nvPr/>
        </p:nvSpPr>
        <p:spPr>
          <a:xfrm>
            <a:off x="830999" y="5486600"/>
            <a:ext cx="915300" cy="141900"/>
          </a:xfrm>
          <a:prstGeom prst="rect">
            <a:avLst/>
          </a:prstGeom>
          <a:noFill/>
          <a:ln>
            <a:noFill/>
          </a:ln>
        </p:spPr>
        <p:txBody>
          <a:bodyPr anchorCtr="0" anchor="t" bIns="91425" lIns="91425" rIns="91425" tIns="91425">
            <a:noAutofit/>
          </a:bodyPr>
          <a:lstStyle/>
          <a:p>
            <a:pPr lvl="0" rtl="0">
              <a:spcBef>
                <a:spcPts val="0"/>
              </a:spcBef>
              <a:buNone/>
            </a:pPr>
            <a:r>
              <a:rPr lang="en" sz="1100"/>
              <a:t>result message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Class Diagram - v2</a:t>
            </a:r>
          </a:p>
        </p:txBody>
      </p:sp>
      <p:sp>
        <p:nvSpPr>
          <p:cNvPr id="428" name="Shape 428"/>
          <p:cNvSpPr txBox="1"/>
          <p:nvPr>
            <p:ph idx="1" type="body"/>
          </p:nvPr>
        </p:nvSpPr>
        <p:spPr>
          <a:xfrm>
            <a:off x="457200" y="1600200"/>
            <a:ext cx="4290000" cy="49677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b="1" lang="en" sz="1800"/>
              <a:t>Use Case: Power Up</a:t>
            </a:r>
          </a:p>
          <a:p>
            <a:pPr lvl="0" rtl="0">
              <a:spcBef>
                <a:spcPts val="0"/>
              </a:spcBef>
              <a:buClr>
                <a:schemeClr val="dk1"/>
              </a:buClr>
              <a:buSzPct val="61111"/>
              <a:buFont typeface="Arial"/>
              <a:buNone/>
            </a:pPr>
            <a:r>
              <a:rPr b="1" lang="en" sz="1800"/>
              <a:t>Actors:</a:t>
            </a:r>
            <a:r>
              <a:rPr lang="en" sz="1800"/>
              <a:t> Home Owner</a:t>
            </a:r>
          </a:p>
          <a:p>
            <a:pPr indent="-342900" lvl="0" marL="457200" rtl="0">
              <a:spcBef>
                <a:spcPts val="0"/>
              </a:spcBef>
              <a:buSzPct val="100000"/>
              <a:buAutoNum type="arabicPeriod"/>
            </a:pPr>
            <a:r>
              <a:rPr lang="en" sz="1800"/>
              <a:t>The Home Owner moves the power switch to the “on” position. </a:t>
            </a:r>
          </a:p>
          <a:p>
            <a:pPr indent="-342900" lvl="0" marL="457200" rtl="0">
              <a:spcBef>
                <a:spcPts val="0"/>
              </a:spcBef>
              <a:buSzPct val="100000"/>
              <a:buAutoNum type="arabicPeriod"/>
            </a:pPr>
            <a:r>
              <a:rPr lang="en" sz="1800"/>
              <a:t>The system responds with a “system ready” status message if it starts successfully.</a:t>
            </a:r>
          </a:p>
          <a:p>
            <a:pPr lvl="0" rtl="0">
              <a:spcBef>
                <a:spcPts val="0"/>
              </a:spcBef>
              <a:buClr>
                <a:schemeClr val="dk1"/>
              </a:buClr>
              <a:buSzPct val="61111"/>
              <a:buFont typeface="Arial"/>
              <a:buNone/>
            </a:pPr>
            <a:r>
              <a:rPr b="1" lang="en" sz="1800"/>
              <a:t>Related Requirement:</a:t>
            </a:r>
          </a:p>
          <a:p>
            <a:pPr lvl="0" rtl="0">
              <a:spcBef>
                <a:spcPts val="0"/>
              </a:spcBef>
              <a:buClr>
                <a:schemeClr val="dk1"/>
              </a:buClr>
              <a:buSzPct val="61111"/>
              <a:buFont typeface="Arial"/>
              <a:buNone/>
            </a:pPr>
            <a:r>
              <a:rPr lang="en" sz="1800"/>
              <a:t>An operator class processes input signals. When</a:t>
            </a:r>
            <a:r>
              <a:rPr b="1" lang="en" sz="1800"/>
              <a:t> </a:t>
            </a:r>
            <a:r>
              <a:rPr lang="en" sz="1800"/>
              <a:t>the power is turned on, each room is temperature checked. If a room is below the desired temperature, the valve for the room is opened, the water pump started, the fuel valve opened, and the burner ignited.</a:t>
            </a:r>
          </a:p>
          <a:p>
            <a:pPr lvl="0" marR="0" rtl="0" algn="l">
              <a:lnSpc>
                <a:spcPct val="100000"/>
              </a:lnSpc>
              <a:spcBef>
                <a:spcPts val="600"/>
              </a:spcBef>
              <a:spcAft>
                <a:spcPts val="0"/>
              </a:spcAft>
              <a:buNone/>
            </a:pPr>
            <a:r>
              <a:t/>
            </a:r>
            <a:endParaRPr b="1" sz="2200"/>
          </a:p>
        </p:txBody>
      </p:sp>
      <p:sp>
        <p:nvSpPr>
          <p:cNvPr id="429" name="Shape 4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
        <p:nvSpPr>
          <p:cNvPr id="430" name="Shape 430"/>
          <p:cNvSpPr/>
          <p:nvPr/>
        </p:nvSpPr>
        <p:spPr>
          <a:xfrm>
            <a:off x="5306749" y="2518650"/>
            <a:ext cx="5208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Control Panel</a:t>
            </a:r>
          </a:p>
        </p:txBody>
      </p:sp>
      <p:sp>
        <p:nvSpPr>
          <p:cNvPr id="431" name="Shape 431"/>
          <p:cNvSpPr/>
          <p:nvPr/>
        </p:nvSpPr>
        <p:spPr>
          <a:xfrm>
            <a:off x="4945850" y="3278159"/>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On-Off Switch</a:t>
            </a:r>
          </a:p>
        </p:txBody>
      </p:sp>
      <p:sp>
        <p:nvSpPr>
          <p:cNvPr id="432" name="Shape 432"/>
          <p:cNvSpPr/>
          <p:nvPr/>
        </p:nvSpPr>
        <p:spPr>
          <a:xfrm>
            <a:off x="5551393" y="3278166"/>
            <a:ext cx="5208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Thermostat</a:t>
            </a:r>
          </a:p>
        </p:txBody>
      </p:sp>
      <p:sp>
        <p:nvSpPr>
          <p:cNvPr id="433" name="Shape 433"/>
          <p:cNvSpPr/>
          <p:nvPr/>
        </p:nvSpPr>
        <p:spPr>
          <a:xfrm>
            <a:off x="6572679" y="2192650"/>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Room</a:t>
            </a:r>
          </a:p>
        </p:txBody>
      </p:sp>
      <p:sp>
        <p:nvSpPr>
          <p:cNvPr id="434" name="Shape 434"/>
          <p:cNvSpPr/>
          <p:nvPr/>
        </p:nvSpPr>
        <p:spPr>
          <a:xfrm>
            <a:off x="5210851" y="4037673"/>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Operator</a:t>
            </a:r>
          </a:p>
        </p:txBody>
      </p:sp>
      <p:sp>
        <p:nvSpPr>
          <p:cNvPr id="435" name="Shape 435"/>
          <p:cNvSpPr/>
          <p:nvPr/>
        </p:nvSpPr>
        <p:spPr>
          <a:xfrm>
            <a:off x="7806497" y="2619525"/>
            <a:ext cx="6294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Furnace</a:t>
            </a:r>
          </a:p>
        </p:txBody>
      </p:sp>
      <p:sp>
        <p:nvSpPr>
          <p:cNvPr id="436" name="Shape 436"/>
          <p:cNvSpPr/>
          <p:nvPr/>
        </p:nvSpPr>
        <p:spPr>
          <a:xfrm>
            <a:off x="7061524" y="3674815"/>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Water Pump</a:t>
            </a:r>
          </a:p>
        </p:txBody>
      </p:sp>
      <p:sp>
        <p:nvSpPr>
          <p:cNvPr id="437" name="Shape 437"/>
          <p:cNvSpPr/>
          <p:nvPr/>
        </p:nvSpPr>
        <p:spPr>
          <a:xfrm>
            <a:off x="7834694" y="3657232"/>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Burner</a:t>
            </a:r>
          </a:p>
        </p:txBody>
      </p:sp>
      <p:sp>
        <p:nvSpPr>
          <p:cNvPr id="438" name="Shape 438"/>
          <p:cNvSpPr/>
          <p:nvPr/>
        </p:nvSpPr>
        <p:spPr>
          <a:xfrm>
            <a:off x="7345860" y="4214459"/>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Fuel Valve</a:t>
            </a:r>
          </a:p>
        </p:txBody>
      </p:sp>
      <p:sp>
        <p:nvSpPr>
          <p:cNvPr id="439" name="Shape 439"/>
          <p:cNvSpPr/>
          <p:nvPr/>
        </p:nvSpPr>
        <p:spPr>
          <a:xfrm>
            <a:off x="6959349" y="3034350"/>
            <a:ext cx="5208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Temp Sensor</a:t>
            </a:r>
          </a:p>
        </p:txBody>
      </p:sp>
      <p:sp>
        <p:nvSpPr>
          <p:cNvPr id="440" name="Shape 440"/>
          <p:cNvSpPr/>
          <p:nvPr/>
        </p:nvSpPr>
        <p:spPr>
          <a:xfrm>
            <a:off x="6237322" y="3046385"/>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Water Valve</a:t>
            </a:r>
          </a:p>
        </p:txBody>
      </p:sp>
      <p:cxnSp>
        <p:nvCxnSpPr>
          <p:cNvPr id="441" name="Shape 441"/>
          <p:cNvCxnSpPr>
            <a:stCxn id="440" idx="0"/>
            <a:endCxn id="433" idx="2"/>
          </p:cNvCxnSpPr>
          <p:nvPr/>
        </p:nvCxnSpPr>
        <p:spPr>
          <a:xfrm flipH="1" rot="10800000">
            <a:off x="6481672" y="2643485"/>
            <a:ext cx="335400" cy="402900"/>
          </a:xfrm>
          <a:prstGeom prst="straightConnector1">
            <a:avLst/>
          </a:prstGeom>
          <a:noFill/>
          <a:ln cap="flat" cmpd="sng" w="19050">
            <a:solidFill>
              <a:srgbClr val="2388DB"/>
            </a:solidFill>
            <a:prstDash val="solid"/>
            <a:round/>
            <a:headEnd len="lg" w="lg" type="none"/>
            <a:tailEnd len="lg" w="lg" type="diamond"/>
          </a:ln>
        </p:spPr>
      </p:cxnSp>
      <p:cxnSp>
        <p:nvCxnSpPr>
          <p:cNvPr id="442" name="Shape 442"/>
          <p:cNvCxnSpPr>
            <a:stCxn id="439" idx="0"/>
            <a:endCxn id="433" idx="2"/>
          </p:cNvCxnSpPr>
          <p:nvPr/>
        </p:nvCxnSpPr>
        <p:spPr>
          <a:xfrm rot="10800000">
            <a:off x="6817149" y="2643450"/>
            <a:ext cx="402600" cy="390900"/>
          </a:xfrm>
          <a:prstGeom prst="straightConnector1">
            <a:avLst/>
          </a:prstGeom>
          <a:noFill/>
          <a:ln cap="flat" cmpd="sng" w="19050">
            <a:solidFill>
              <a:srgbClr val="2388DB"/>
            </a:solidFill>
            <a:prstDash val="solid"/>
            <a:round/>
            <a:headEnd len="lg" w="lg" type="none"/>
            <a:tailEnd len="lg" w="lg" type="diamond"/>
          </a:ln>
        </p:spPr>
      </p:cxnSp>
      <p:cxnSp>
        <p:nvCxnSpPr>
          <p:cNvPr id="443" name="Shape 443"/>
          <p:cNvCxnSpPr>
            <a:stCxn id="438" idx="0"/>
            <a:endCxn id="435" idx="2"/>
          </p:cNvCxnSpPr>
          <p:nvPr/>
        </p:nvCxnSpPr>
        <p:spPr>
          <a:xfrm flipH="1" rot="10800000">
            <a:off x="7590210" y="3070559"/>
            <a:ext cx="531000" cy="1143900"/>
          </a:xfrm>
          <a:prstGeom prst="straightConnector1">
            <a:avLst/>
          </a:prstGeom>
          <a:noFill/>
          <a:ln cap="flat" cmpd="sng" w="19050">
            <a:solidFill>
              <a:srgbClr val="2388DB"/>
            </a:solidFill>
            <a:prstDash val="solid"/>
            <a:round/>
            <a:headEnd len="lg" w="lg" type="none"/>
            <a:tailEnd len="lg" w="lg" type="diamond"/>
          </a:ln>
        </p:spPr>
      </p:cxnSp>
      <p:cxnSp>
        <p:nvCxnSpPr>
          <p:cNvPr id="444" name="Shape 444"/>
          <p:cNvCxnSpPr>
            <a:stCxn id="437" idx="0"/>
            <a:endCxn id="435" idx="2"/>
          </p:cNvCxnSpPr>
          <p:nvPr/>
        </p:nvCxnSpPr>
        <p:spPr>
          <a:xfrm flipH="1" rot="10800000">
            <a:off x="8079044" y="3070432"/>
            <a:ext cx="42300" cy="586800"/>
          </a:xfrm>
          <a:prstGeom prst="straightConnector1">
            <a:avLst/>
          </a:prstGeom>
          <a:noFill/>
          <a:ln cap="flat" cmpd="sng" w="19050">
            <a:solidFill>
              <a:srgbClr val="2388DB"/>
            </a:solidFill>
            <a:prstDash val="solid"/>
            <a:round/>
            <a:headEnd len="lg" w="lg" type="none"/>
            <a:tailEnd len="lg" w="lg" type="diamond"/>
          </a:ln>
        </p:spPr>
      </p:cxnSp>
      <p:cxnSp>
        <p:nvCxnSpPr>
          <p:cNvPr id="445" name="Shape 445"/>
          <p:cNvCxnSpPr>
            <a:stCxn id="431" idx="0"/>
            <a:endCxn id="430" idx="2"/>
          </p:cNvCxnSpPr>
          <p:nvPr/>
        </p:nvCxnSpPr>
        <p:spPr>
          <a:xfrm flipH="1" rot="10800000">
            <a:off x="5190200" y="2969459"/>
            <a:ext cx="376800" cy="308700"/>
          </a:xfrm>
          <a:prstGeom prst="straightConnector1">
            <a:avLst/>
          </a:prstGeom>
          <a:noFill/>
          <a:ln cap="flat" cmpd="sng" w="19050">
            <a:solidFill>
              <a:srgbClr val="2388DB"/>
            </a:solidFill>
            <a:prstDash val="solid"/>
            <a:round/>
            <a:headEnd len="lg" w="lg" type="none"/>
            <a:tailEnd len="lg" w="lg" type="diamond"/>
          </a:ln>
        </p:spPr>
      </p:cxnSp>
      <p:cxnSp>
        <p:nvCxnSpPr>
          <p:cNvPr id="446" name="Shape 446"/>
          <p:cNvCxnSpPr>
            <a:stCxn id="432" idx="0"/>
            <a:endCxn id="430" idx="2"/>
          </p:cNvCxnSpPr>
          <p:nvPr/>
        </p:nvCxnSpPr>
        <p:spPr>
          <a:xfrm rot="10800000">
            <a:off x="5567293" y="2969466"/>
            <a:ext cx="244500" cy="308700"/>
          </a:xfrm>
          <a:prstGeom prst="straightConnector1">
            <a:avLst/>
          </a:prstGeom>
          <a:noFill/>
          <a:ln cap="flat" cmpd="sng" w="19050">
            <a:solidFill>
              <a:srgbClr val="2388DB"/>
            </a:solidFill>
            <a:prstDash val="solid"/>
            <a:round/>
            <a:headEnd len="lg" w="lg" type="none"/>
            <a:tailEnd len="lg" w="lg" type="diamond"/>
          </a:ln>
        </p:spPr>
      </p:cxnSp>
      <p:cxnSp>
        <p:nvCxnSpPr>
          <p:cNvPr id="447" name="Shape 447"/>
          <p:cNvCxnSpPr>
            <a:stCxn id="434" idx="0"/>
            <a:endCxn id="431" idx="2"/>
          </p:cNvCxnSpPr>
          <p:nvPr/>
        </p:nvCxnSpPr>
        <p:spPr>
          <a:xfrm rot="10800000">
            <a:off x="5190301" y="3728973"/>
            <a:ext cx="264900" cy="308700"/>
          </a:xfrm>
          <a:prstGeom prst="straightConnector1">
            <a:avLst/>
          </a:prstGeom>
          <a:noFill/>
          <a:ln cap="flat" cmpd="sng" w="19050">
            <a:solidFill>
              <a:srgbClr val="2388DB"/>
            </a:solidFill>
            <a:prstDash val="solid"/>
            <a:round/>
            <a:headEnd len="lg" w="lg" type="none"/>
            <a:tailEnd len="lg" w="lg" type="none"/>
          </a:ln>
        </p:spPr>
      </p:cxnSp>
      <p:cxnSp>
        <p:nvCxnSpPr>
          <p:cNvPr id="448" name="Shape 448"/>
          <p:cNvCxnSpPr>
            <a:stCxn id="434" idx="0"/>
            <a:endCxn id="432" idx="2"/>
          </p:cNvCxnSpPr>
          <p:nvPr/>
        </p:nvCxnSpPr>
        <p:spPr>
          <a:xfrm flipH="1" rot="10800000">
            <a:off x="5455201" y="3728973"/>
            <a:ext cx="356700" cy="308700"/>
          </a:xfrm>
          <a:prstGeom prst="straightConnector1">
            <a:avLst/>
          </a:prstGeom>
          <a:noFill/>
          <a:ln cap="flat" cmpd="sng" w="19050">
            <a:solidFill>
              <a:srgbClr val="2388DB"/>
            </a:solidFill>
            <a:prstDash val="solid"/>
            <a:round/>
            <a:headEnd len="lg" w="lg" type="none"/>
            <a:tailEnd len="lg" w="lg" type="none"/>
          </a:ln>
        </p:spPr>
      </p:cxnSp>
      <p:cxnSp>
        <p:nvCxnSpPr>
          <p:cNvPr id="449" name="Shape 449"/>
          <p:cNvCxnSpPr>
            <a:stCxn id="430" idx="3"/>
            <a:endCxn id="433" idx="1"/>
          </p:cNvCxnSpPr>
          <p:nvPr/>
        </p:nvCxnSpPr>
        <p:spPr>
          <a:xfrm flipH="1" rot="10800000">
            <a:off x="5827549" y="2418000"/>
            <a:ext cx="745200" cy="326100"/>
          </a:xfrm>
          <a:prstGeom prst="straightConnector1">
            <a:avLst/>
          </a:prstGeom>
          <a:noFill/>
          <a:ln cap="flat" cmpd="sng" w="19050">
            <a:solidFill>
              <a:srgbClr val="2388DB"/>
            </a:solidFill>
            <a:prstDash val="solid"/>
            <a:round/>
            <a:headEnd len="lg" w="lg" type="none"/>
            <a:tailEnd len="lg" w="lg" type="none"/>
          </a:ln>
        </p:spPr>
      </p:cxnSp>
      <p:cxnSp>
        <p:nvCxnSpPr>
          <p:cNvPr id="450" name="Shape 450"/>
          <p:cNvCxnSpPr>
            <a:stCxn id="433" idx="3"/>
            <a:endCxn id="435" idx="1"/>
          </p:cNvCxnSpPr>
          <p:nvPr/>
        </p:nvCxnSpPr>
        <p:spPr>
          <a:xfrm>
            <a:off x="7061379" y="2418100"/>
            <a:ext cx="745200" cy="426900"/>
          </a:xfrm>
          <a:prstGeom prst="straightConnector1">
            <a:avLst/>
          </a:prstGeom>
          <a:noFill/>
          <a:ln cap="flat" cmpd="sng" w="19050">
            <a:solidFill>
              <a:srgbClr val="2388DB"/>
            </a:solidFill>
            <a:prstDash val="solid"/>
            <a:round/>
            <a:headEnd len="lg" w="lg" type="none"/>
            <a:tailEnd len="lg" w="lg" type="none"/>
          </a:ln>
        </p:spPr>
      </p:cxnSp>
      <p:cxnSp>
        <p:nvCxnSpPr>
          <p:cNvPr id="451" name="Shape 451"/>
          <p:cNvCxnSpPr>
            <a:stCxn id="436" idx="3"/>
            <a:endCxn id="435" idx="2"/>
          </p:cNvCxnSpPr>
          <p:nvPr/>
        </p:nvCxnSpPr>
        <p:spPr>
          <a:xfrm flipH="1" rot="10800000">
            <a:off x="7550224" y="3070465"/>
            <a:ext cx="570900" cy="829800"/>
          </a:xfrm>
          <a:prstGeom prst="straightConnector1">
            <a:avLst/>
          </a:prstGeom>
          <a:noFill/>
          <a:ln cap="flat" cmpd="sng" w="19050">
            <a:solidFill>
              <a:srgbClr val="2388DB"/>
            </a:solidFill>
            <a:prstDash val="solid"/>
            <a:round/>
            <a:headEnd len="lg" w="lg" type="none"/>
            <a:tailEnd len="lg" w="lg"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p:nvPr/>
        </p:nvSpPr>
        <p:spPr>
          <a:xfrm>
            <a:off x="3600237" y="2759765"/>
            <a:ext cx="2158800" cy="1443899"/>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7" name="Shape 4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Sequence Diagram - v2</a:t>
            </a:r>
          </a:p>
        </p:txBody>
      </p:sp>
      <p:sp>
        <p:nvSpPr>
          <p:cNvPr id="458" name="Shape 458"/>
          <p:cNvSpPr/>
          <p:nvPr/>
        </p:nvSpPr>
        <p:spPr>
          <a:xfrm>
            <a:off x="2197323" y="2134950"/>
            <a:ext cx="1185000" cy="451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300"/>
              <a:t>switch: Power Switch</a:t>
            </a:r>
          </a:p>
        </p:txBody>
      </p:sp>
      <p:sp>
        <p:nvSpPr>
          <p:cNvPr id="459" name="Shape 459"/>
          <p:cNvSpPr/>
          <p:nvPr/>
        </p:nvSpPr>
        <p:spPr>
          <a:xfrm>
            <a:off x="3522590" y="2143809"/>
            <a:ext cx="960600" cy="451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cp: Control Panel</a:t>
            </a:r>
          </a:p>
        </p:txBody>
      </p:sp>
      <p:cxnSp>
        <p:nvCxnSpPr>
          <p:cNvPr id="460" name="Shape 460"/>
          <p:cNvCxnSpPr>
            <a:stCxn id="458" idx="2"/>
            <a:endCxn id="461" idx="0"/>
          </p:cNvCxnSpPr>
          <p:nvPr/>
        </p:nvCxnSpPr>
        <p:spPr>
          <a:xfrm>
            <a:off x="2789823" y="2586450"/>
            <a:ext cx="0" cy="3221700"/>
          </a:xfrm>
          <a:prstGeom prst="straightConnector1">
            <a:avLst/>
          </a:prstGeom>
          <a:noFill/>
          <a:ln cap="flat" cmpd="sng" w="19050">
            <a:solidFill>
              <a:srgbClr val="000000"/>
            </a:solidFill>
            <a:prstDash val="dash"/>
            <a:round/>
            <a:headEnd len="lg" w="lg" type="none"/>
            <a:tailEnd len="lg" w="lg" type="none"/>
          </a:ln>
        </p:spPr>
      </p:cxnSp>
      <p:cxnSp>
        <p:nvCxnSpPr>
          <p:cNvPr id="462" name="Shape 462"/>
          <p:cNvCxnSpPr/>
          <p:nvPr/>
        </p:nvCxnSpPr>
        <p:spPr>
          <a:xfrm>
            <a:off x="4002707" y="2586870"/>
            <a:ext cx="0" cy="3221700"/>
          </a:xfrm>
          <a:prstGeom prst="straightConnector1">
            <a:avLst/>
          </a:prstGeom>
          <a:noFill/>
          <a:ln cap="flat" cmpd="sng" w="19050">
            <a:solidFill>
              <a:srgbClr val="000000"/>
            </a:solidFill>
            <a:prstDash val="dash"/>
            <a:round/>
            <a:headEnd len="lg" w="lg" type="none"/>
            <a:tailEnd len="lg" w="lg" type="none"/>
          </a:ln>
        </p:spPr>
      </p:cxnSp>
      <p:sp>
        <p:nvSpPr>
          <p:cNvPr id="463" name="Shape 463"/>
          <p:cNvSpPr/>
          <p:nvPr/>
        </p:nvSpPr>
        <p:spPr>
          <a:xfrm>
            <a:off x="2547211" y="3052352"/>
            <a:ext cx="287400" cy="29297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4" name="Shape 464"/>
          <p:cNvSpPr/>
          <p:nvPr/>
        </p:nvSpPr>
        <p:spPr>
          <a:xfrm>
            <a:off x="3873833" y="3159739"/>
            <a:ext cx="287400" cy="2643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65" name="Shape 465"/>
          <p:cNvCxnSpPr/>
          <p:nvPr/>
        </p:nvCxnSpPr>
        <p:spPr>
          <a:xfrm>
            <a:off x="2817085" y="3149544"/>
            <a:ext cx="1050300" cy="300"/>
          </a:xfrm>
          <a:prstGeom prst="straightConnector1">
            <a:avLst/>
          </a:prstGeom>
          <a:noFill/>
          <a:ln cap="flat" cmpd="sng" w="19050">
            <a:solidFill>
              <a:srgbClr val="000000"/>
            </a:solidFill>
            <a:prstDash val="solid"/>
            <a:round/>
            <a:headEnd len="lg" w="lg" type="none"/>
            <a:tailEnd len="lg" w="lg" type="triangle"/>
          </a:ln>
        </p:spPr>
      </p:cxnSp>
      <p:sp>
        <p:nvSpPr>
          <p:cNvPr id="466" name="Shape 466"/>
          <p:cNvSpPr txBox="1"/>
          <p:nvPr/>
        </p:nvSpPr>
        <p:spPr>
          <a:xfrm>
            <a:off x="2828186" y="2829899"/>
            <a:ext cx="1028100" cy="275700"/>
          </a:xfrm>
          <a:prstGeom prst="rect">
            <a:avLst/>
          </a:prstGeom>
          <a:noFill/>
          <a:ln>
            <a:noFill/>
          </a:ln>
        </p:spPr>
        <p:txBody>
          <a:bodyPr anchorCtr="0" anchor="t" bIns="91425" lIns="91425" rIns="91425" tIns="91425">
            <a:noAutofit/>
          </a:bodyPr>
          <a:lstStyle/>
          <a:p>
            <a:pPr lvl="0" rtl="0">
              <a:spcBef>
                <a:spcPts val="0"/>
              </a:spcBef>
              <a:buNone/>
            </a:pPr>
            <a:r>
              <a:rPr lang="en" sz="1200"/>
              <a:t>power on</a:t>
            </a:r>
          </a:p>
        </p:txBody>
      </p:sp>
      <p:sp>
        <p:nvSpPr>
          <p:cNvPr id="467" name="Shape 467"/>
          <p:cNvSpPr/>
          <p:nvPr/>
        </p:nvSpPr>
        <p:spPr>
          <a:xfrm>
            <a:off x="4568268" y="2146578"/>
            <a:ext cx="830400" cy="451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Room</a:t>
            </a:r>
          </a:p>
        </p:txBody>
      </p:sp>
      <p:cxnSp>
        <p:nvCxnSpPr>
          <p:cNvPr id="468" name="Shape 468"/>
          <p:cNvCxnSpPr/>
          <p:nvPr/>
        </p:nvCxnSpPr>
        <p:spPr>
          <a:xfrm>
            <a:off x="4983429" y="2604348"/>
            <a:ext cx="0" cy="3221700"/>
          </a:xfrm>
          <a:prstGeom prst="straightConnector1">
            <a:avLst/>
          </a:prstGeom>
          <a:noFill/>
          <a:ln cap="flat" cmpd="sng" w="19050">
            <a:solidFill>
              <a:srgbClr val="000000"/>
            </a:solidFill>
            <a:prstDash val="dash"/>
            <a:round/>
            <a:headEnd len="lg" w="lg" type="none"/>
            <a:tailEnd len="lg" w="lg" type="none"/>
          </a:ln>
        </p:spPr>
      </p:cxnSp>
      <p:sp>
        <p:nvSpPr>
          <p:cNvPr id="469" name="Shape 469"/>
          <p:cNvSpPr/>
          <p:nvPr/>
        </p:nvSpPr>
        <p:spPr>
          <a:xfrm>
            <a:off x="6532573" y="2055000"/>
            <a:ext cx="681899" cy="535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pump: Water Pump</a:t>
            </a:r>
          </a:p>
        </p:txBody>
      </p:sp>
      <p:cxnSp>
        <p:nvCxnSpPr>
          <p:cNvPr id="470" name="Shape 470"/>
          <p:cNvCxnSpPr/>
          <p:nvPr/>
        </p:nvCxnSpPr>
        <p:spPr>
          <a:xfrm>
            <a:off x="6699264" y="2590484"/>
            <a:ext cx="0" cy="3221700"/>
          </a:xfrm>
          <a:prstGeom prst="straightConnector1">
            <a:avLst/>
          </a:prstGeom>
          <a:noFill/>
          <a:ln cap="flat" cmpd="sng" w="19050">
            <a:solidFill>
              <a:srgbClr val="000000"/>
            </a:solidFill>
            <a:prstDash val="dash"/>
            <a:round/>
            <a:headEnd len="lg" w="lg" type="none"/>
            <a:tailEnd len="lg" w="lg" type="none"/>
          </a:ln>
        </p:spPr>
      </p:cxnSp>
      <p:sp>
        <p:nvSpPr>
          <p:cNvPr id="471" name="Shape 471"/>
          <p:cNvSpPr/>
          <p:nvPr/>
        </p:nvSpPr>
        <p:spPr>
          <a:xfrm>
            <a:off x="4878325" y="3246835"/>
            <a:ext cx="205500" cy="8637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72" name="Shape 472"/>
          <p:cNvCxnSpPr/>
          <p:nvPr/>
        </p:nvCxnSpPr>
        <p:spPr>
          <a:xfrm>
            <a:off x="4146423" y="3246824"/>
            <a:ext cx="757200" cy="17700"/>
          </a:xfrm>
          <a:prstGeom prst="straightConnector1">
            <a:avLst/>
          </a:prstGeom>
          <a:noFill/>
          <a:ln cap="flat" cmpd="sng" w="19050">
            <a:solidFill>
              <a:srgbClr val="000000"/>
            </a:solidFill>
            <a:prstDash val="solid"/>
            <a:round/>
            <a:headEnd len="lg" w="lg" type="none"/>
            <a:tailEnd len="lg" w="lg" type="triangle"/>
          </a:ln>
        </p:spPr>
      </p:cxnSp>
      <p:sp>
        <p:nvSpPr>
          <p:cNvPr id="473" name="Shape 473"/>
          <p:cNvSpPr txBox="1"/>
          <p:nvPr/>
        </p:nvSpPr>
        <p:spPr>
          <a:xfrm>
            <a:off x="4138076" y="3011770"/>
            <a:ext cx="1185000" cy="275699"/>
          </a:xfrm>
          <a:prstGeom prst="rect">
            <a:avLst/>
          </a:prstGeom>
          <a:noFill/>
          <a:ln>
            <a:noFill/>
          </a:ln>
        </p:spPr>
        <p:txBody>
          <a:bodyPr anchorCtr="0" anchor="t" bIns="91425" lIns="91425" rIns="91425" tIns="91425">
            <a:noAutofit/>
          </a:bodyPr>
          <a:lstStyle/>
          <a:p>
            <a:pPr lvl="0" rtl="0">
              <a:spcBef>
                <a:spcPts val="0"/>
              </a:spcBef>
              <a:buNone/>
            </a:pPr>
            <a:r>
              <a:rPr lang="en" sz="1200"/>
              <a:t>notify</a:t>
            </a:r>
          </a:p>
        </p:txBody>
      </p:sp>
      <p:sp>
        <p:nvSpPr>
          <p:cNvPr id="474" name="Shape 474"/>
          <p:cNvSpPr txBox="1"/>
          <p:nvPr/>
        </p:nvSpPr>
        <p:spPr>
          <a:xfrm>
            <a:off x="4036997" y="2730312"/>
            <a:ext cx="1185000" cy="275700"/>
          </a:xfrm>
          <a:prstGeom prst="rect">
            <a:avLst/>
          </a:prstGeom>
          <a:noFill/>
          <a:ln>
            <a:noFill/>
          </a:ln>
        </p:spPr>
        <p:txBody>
          <a:bodyPr anchorCtr="0" anchor="t" bIns="91425" lIns="91425" rIns="91425" tIns="91425">
            <a:noAutofit/>
          </a:bodyPr>
          <a:lstStyle/>
          <a:p>
            <a:pPr lvl="0" rtl="0">
              <a:spcBef>
                <a:spcPts val="0"/>
              </a:spcBef>
              <a:buNone/>
            </a:pPr>
            <a:r>
              <a:rPr lang="en" sz="1200"/>
              <a:t>[for all rooms]</a:t>
            </a:r>
          </a:p>
        </p:txBody>
      </p:sp>
      <p:sp>
        <p:nvSpPr>
          <p:cNvPr id="475" name="Shape 475"/>
          <p:cNvSpPr/>
          <p:nvPr/>
        </p:nvSpPr>
        <p:spPr>
          <a:xfrm>
            <a:off x="7233840" y="2129330"/>
            <a:ext cx="681900" cy="451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fv: Fuel Valve</a:t>
            </a:r>
          </a:p>
        </p:txBody>
      </p:sp>
      <p:cxnSp>
        <p:nvCxnSpPr>
          <p:cNvPr id="476" name="Shape 476"/>
          <p:cNvCxnSpPr/>
          <p:nvPr/>
        </p:nvCxnSpPr>
        <p:spPr>
          <a:xfrm>
            <a:off x="7592710" y="2586859"/>
            <a:ext cx="0" cy="3221700"/>
          </a:xfrm>
          <a:prstGeom prst="straightConnector1">
            <a:avLst/>
          </a:prstGeom>
          <a:noFill/>
          <a:ln cap="flat" cmpd="sng" w="19050">
            <a:solidFill>
              <a:srgbClr val="000000"/>
            </a:solidFill>
            <a:prstDash val="dash"/>
            <a:round/>
            <a:headEnd len="lg" w="lg" type="none"/>
            <a:tailEnd len="lg" w="lg" type="none"/>
          </a:ln>
        </p:spPr>
      </p:cxnSp>
      <p:sp>
        <p:nvSpPr>
          <p:cNvPr id="477" name="Shape 477"/>
          <p:cNvSpPr/>
          <p:nvPr/>
        </p:nvSpPr>
        <p:spPr>
          <a:xfrm>
            <a:off x="8004937" y="2134955"/>
            <a:ext cx="681900" cy="451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300"/>
              <a:t>bur: Burner</a:t>
            </a:r>
          </a:p>
        </p:txBody>
      </p:sp>
      <p:cxnSp>
        <p:nvCxnSpPr>
          <p:cNvPr id="478" name="Shape 478"/>
          <p:cNvCxnSpPr/>
          <p:nvPr/>
        </p:nvCxnSpPr>
        <p:spPr>
          <a:xfrm>
            <a:off x="8259508" y="2586859"/>
            <a:ext cx="0" cy="3221700"/>
          </a:xfrm>
          <a:prstGeom prst="straightConnector1">
            <a:avLst/>
          </a:prstGeom>
          <a:noFill/>
          <a:ln cap="flat" cmpd="sng" w="19050">
            <a:solidFill>
              <a:srgbClr val="000000"/>
            </a:solidFill>
            <a:prstDash val="dash"/>
            <a:round/>
            <a:headEnd len="lg" w="lg" type="none"/>
            <a:tailEnd len="lg" w="lg" type="none"/>
          </a:ln>
        </p:spPr>
      </p:cxnSp>
      <p:sp>
        <p:nvSpPr>
          <p:cNvPr id="479" name="Shape 479"/>
          <p:cNvSpPr/>
          <p:nvPr/>
        </p:nvSpPr>
        <p:spPr>
          <a:xfrm>
            <a:off x="4482826" y="4328240"/>
            <a:ext cx="4148100" cy="18069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0" name="Shape 480"/>
          <p:cNvSpPr/>
          <p:nvPr/>
        </p:nvSpPr>
        <p:spPr>
          <a:xfrm>
            <a:off x="4463249" y="4319551"/>
            <a:ext cx="459300" cy="2757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opt</a:t>
            </a:r>
          </a:p>
        </p:txBody>
      </p:sp>
      <p:sp>
        <p:nvSpPr>
          <p:cNvPr id="481" name="Shape 481"/>
          <p:cNvSpPr/>
          <p:nvPr/>
        </p:nvSpPr>
        <p:spPr>
          <a:xfrm>
            <a:off x="6600834" y="5020592"/>
            <a:ext cx="287400" cy="2757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2" name="Shape 482"/>
          <p:cNvSpPr/>
          <p:nvPr/>
        </p:nvSpPr>
        <p:spPr>
          <a:xfrm>
            <a:off x="3600237" y="2730312"/>
            <a:ext cx="459300" cy="2757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loop</a:t>
            </a:r>
          </a:p>
        </p:txBody>
      </p:sp>
      <p:sp>
        <p:nvSpPr>
          <p:cNvPr id="483" name="Shape 483"/>
          <p:cNvSpPr txBox="1"/>
          <p:nvPr/>
        </p:nvSpPr>
        <p:spPr>
          <a:xfrm>
            <a:off x="6110827" y="4562975"/>
            <a:ext cx="674399" cy="275700"/>
          </a:xfrm>
          <a:prstGeom prst="rect">
            <a:avLst/>
          </a:prstGeom>
          <a:noFill/>
          <a:ln>
            <a:noFill/>
          </a:ln>
        </p:spPr>
        <p:txBody>
          <a:bodyPr anchorCtr="0" anchor="t" bIns="91425" lIns="91425" rIns="91425" tIns="91425">
            <a:noAutofit/>
          </a:bodyPr>
          <a:lstStyle/>
          <a:p>
            <a:pPr lvl="0" rtl="0">
              <a:spcBef>
                <a:spcPts val="0"/>
              </a:spcBef>
              <a:buNone/>
            </a:pPr>
            <a:r>
              <a:rPr lang="en" sz="1100"/>
              <a:t>pump on</a:t>
            </a:r>
          </a:p>
        </p:txBody>
      </p:sp>
      <p:sp>
        <p:nvSpPr>
          <p:cNvPr id="484" name="Shape 484"/>
          <p:cNvSpPr txBox="1"/>
          <p:nvPr/>
        </p:nvSpPr>
        <p:spPr>
          <a:xfrm>
            <a:off x="6707717" y="5172779"/>
            <a:ext cx="1028100" cy="275700"/>
          </a:xfrm>
          <a:prstGeom prst="rect">
            <a:avLst/>
          </a:prstGeom>
          <a:noFill/>
          <a:ln>
            <a:noFill/>
          </a:ln>
        </p:spPr>
        <p:txBody>
          <a:bodyPr anchorCtr="0" anchor="t" bIns="91425" lIns="91425" rIns="91425" tIns="91425">
            <a:noAutofit/>
          </a:bodyPr>
          <a:lstStyle/>
          <a:p>
            <a:pPr lvl="0" rtl="0">
              <a:spcBef>
                <a:spcPts val="0"/>
              </a:spcBef>
              <a:buNone/>
            </a:pPr>
            <a:r>
              <a:rPr lang="en" sz="1200"/>
              <a:t>open valve</a:t>
            </a:r>
          </a:p>
        </p:txBody>
      </p:sp>
      <p:sp>
        <p:nvSpPr>
          <p:cNvPr id="485" name="Shape 485"/>
          <p:cNvSpPr txBox="1"/>
          <p:nvPr/>
        </p:nvSpPr>
        <p:spPr>
          <a:xfrm>
            <a:off x="6642486" y="5782572"/>
            <a:ext cx="1028100" cy="275700"/>
          </a:xfrm>
          <a:prstGeom prst="rect">
            <a:avLst/>
          </a:prstGeom>
          <a:noFill/>
          <a:ln>
            <a:noFill/>
          </a:ln>
        </p:spPr>
        <p:txBody>
          <a:bodyPr anchorCtr="0" anchor="t" bIns="91425" lIns="91425" rIns="91425" tIns="91425">
            <a:noAutofit/>
          </a:bodyPr>
          <a:lstStyle/>
          <a:p>
            <a:pPr lvl="0" rtl="0">
              <a:spcBef>
                <a:spcPts val="0"/>
              </a:spcBef>
              <a:buNone/>
            </a:pPr>
            <a:r>
              <a:rPr lang="en" sz="1200"/>
              <a:t>start burner</a:t>
            </a:r>
          </a:p>
        </p:txBody>
      </p:sp>
      <p:sp>
        <p:nvSpPr>
          <p:cNvPr id="486" name="Shape 486"/>
          <p:cNvSpPr/>
          <p:nvPr/>
        </p:nvSpPr>
        <p:spPr>
          <a:xfrm>
            <a:off x="5123840" y="3830350"/>
            <a:ext cx="415120" cy="202081"/>
          </a:xfrm>
          <a:custGeom>
            <a:pathLst>
              <a:path extrusionOk="0" h="9197" w="19595">
                <a:moveTo>
                  <a:pt x="0" y="0"/>
                </a:moveTo>
                <a:lnTo>
                  <a:pt x="19595" y="0"/>
                </a:lnTo>
                <a:lnTo>
                  <a:pt x="19595" y="9197"/>
                </a:lnTo>
              </a:path>
            </a:pathLst>
          </a:custGeom>
          <a:noFill/>
          <a:ln cap="flat" cmpd="sng" w="19050">
            <a:solidFill>
              <a:srgbClr val="000000"/>
            </a:solidFill>
            <a:prstDash val="solid"/>
            <a:round/>
            <a:headEnd len="lg" w="lg" type="none"/>
            <a:tailEnd len="lg" w="lg" type="none"/>
          </a:ln>
        </p:spPr>
      </p:sp>
      <p:cxnSp>
        <p:nvCxnSpPr>
          <p:cNvPr id="487" name="Shape 487"/>
          <p:cNvCxnSpPr/>
          <p:nvPr/>
        </p:nvCxnSpPr>
        <p:spPr>
          <a:xfrm rot="10800000">
            <a:off x="5119885" y="4004344"/>
            <a:ext cx="423300" cy="0"/>
          </a:xfrm>
          <a:prstGeom prst="straightConnector1">
            <a:avLst/>
          </a:prstGeom>
          <a:noFill/>
          <a:ln cap="flat" cmpd="sng" w="19050">
            <a:solidFill>
              <a:srgbClr val="000000"/>
            </a:solidFill>
            <a:prstDash val="solid"/>
            <a:round/>
            <a:headEnd len="lg" w="lg" type="none"/>
            <a:tailEnd len="lg" w="lg" type="triangle"/>
          </a:ln>
        </p:spPr>
      </p:cxnSp>
      <p:sp>
        <p:nvSpPr>
          <p:cNvPr id="488" name="Shape 488"/>
          <p:cNvSpPr txBox="1"/>
          <p:nvPr/>
        </p:nvSpPr>
        <p:spPr>
          <a:xfrm>
            <a:off x="5020600" y="3469507"/>
            <a:ext cx="1028100" cy="275700"/>
          </a:xfrm>
          <a:prstGeom prst="rect">
            <a:avLst/>
          </a:prstGeom>
          <a:noFill/>
          <a:ln>
            <a:noFill/>
          </a:ln>
        </p:spPr>
        <p:txBody>
          <a:bodyPr anchorCtr="0" anchor="t" bIns="91425" lIns="91425" rIns="91425" tIns="91425">
            <a:noAutofit/>
          </a:bodyPr>
          <a:lstStyle/>
          <a:p>
            <a:pPr lvl="0" rtl="0">
              <a:spcBef>
                <a:spcPts val="0"/>
              </a:spcBef>
              <a:buNone/>
            </a:pPr>
            <a:r>
              <a:rPr lang="en" sz="1200"/>
              <a:t>check temp</a:t>
            </a:r>
          </a:p>
        </p:txBody>
      </p:sp>
      <p:sp>
        <p:nvSpPr>
          <p:cNvPr id="489" name="Shape 489"/>
          <p:cNvSpPr/>
          <p:nvPr/>
        </p:nvSpPr>
        <p:spPr>
          <a:xfrm>
            <a:off x="4983429" y="3756634"/>
            <a:ext cx="146400" cy="2757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0" name="Shape 490"/>
          <p:cNvSpPr/>
          <p:nvPr/>
        </p:nvSpPr>
        <p:spPr>
          <a:xfrm>
            <a:off x="5694731" y="2164617"/>
            <a:ext cx="830400" cy="451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300"/>
              <a:t>furn: Furnace</a:t>
            </a:r>
          </a:p>
        </p:txBody>
      </p:sp>
      <p:cxnSp>
        <p:nvCxnSpPr>
          <p:cNvPr id="491" name="Shape 491"/>
          <p:cNvCxnSpPr/>
          <p:nvPr/>
        </p:nvCxnSpPr>
        <p:spPr>
          <a:xfrm>
            <a:off x="6053588" y="2622145"/>
            <a:ext cx="0" cy="3221700"/>
          </a:xfrm>
          <a:prstGeom prst="straightConnector1">
            <a:avLst/>
          </a:prstGeom>
          <a:noFill/>
          <a:ln cap="flat" cmpd="sng" w="19050">
            <a:solidFill>
              <a:srgbClr val="000000"/>
            </a:solidFill>
            <a:prstDash val="dash"/>
            <a:round/>
            <a:headEnd len="lg" w="lg" type="none"/>
            <a:tailEnd len="lg" w="lg" type="none"/>
          </a:ln>
        </p:spPr>
      </p:cxnSp>
      <p:sp>
        <p:nvSpPr>
          <p:cNvPr id="492" name="Shape 492"/>
          <p:cNvSpPr txBox="1"/>
          <p:nvPr/>
        </p:nvSpPr>
        <p:spPr>
          <a:xfrm>
            <a:off x="5044203" y="4390849"/>
            <a:ext cx="1379700" cy="2757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100"/>
              <a:t>[tempStatus==low]</a:t>
            </a:r>
          </a:p>
        </p:txBody>
      </p:sp>
      <p:sp>
        <p:nvSpPr>
          <p:cNvPr id="493" name="Shape 493"/>
          <p:cNvSpPr/>
          <p:nvPr/>
        </p:nvSpPr>
        <p:spPr>
          <a:xfrm>
            <a:off x="5896505" y="5025074"/>
            <a:ext cx="287400" cy="777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4" name="Shape 494"/>
          <p:cNvSpPr/>
          <p:nvPr/>
        </p:nvSpPr>
        <p:spPr>
          <a:xfrm>
            <a:off x="4805838" y="4804676"/>
            <a:ext cx="287400" cy="492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95" name="Shape 495"/>
          <p:cNvCxnSpPr/>
          <p:nvPr/>
        </p:nvCxnSpPr>
        <p:spPr>
          <a:xfrm flipH="1" rot="10800000">
            <a:off x="5116954" y="5024965"/>
            <a:ext cx="803100" cy="900"/>
          </a:xfrm>
          <a:prstGeom prst="straightConnector1">
            <a:avLst/>
          </a:prstGeom>
          <a:noFill/>
          <a:ln cap="flat" cmpd="sng" w="19050">
            <a:solidFill>
              <a:srgbClr val="000000"/>
            </a:solidFill>
            <a:prstDash val="solid"/>
            <a:round/>
            <a:headEnd len="lg" w="lg" type="none"/>
            <a:tailEnd len="lg" w="lg" type="triangle"/>
          </a:ln>
        </p:spPr>
      </p:cxnSp>
      <p:sp>
        <p:nvSpPr>
          <p:cNvPr id="496" name="Shape 496"/>
          <p:cNvSpPr txBox="1"/>
          <p:nvPr/>
        </p:nvSpPr>
        <p:spPr>
          <a:xfrm>
            <a:off x="5033068" y="4707967"/>
            <a:ext cx="1028100" cy="275700"/>
          </a:xfrm>
          <a:prstGeom prst="rect">
            <a:avLst/>
          </a:prstGeom>
          <a:noFill/>
          <a:ln>
            <a:noFill/>
          </a:ln>
        </p:spPr>
        <p:txBody>
          <a:bodyPr anchorCtr="0" anchor="t" bIns="91425" lIns="91425" rIns="91425" tIns="91425">
            <a:noAutofit/>
          </a:bodyPr>
          <a:lstStyle/>
          <a:p>
            <a:pPr lvl="0" rtl="0">
              <a:spcBef>
                <a:spcPts val="0"/>
              </a:spcBef>
              <a:buNone/>
            </a:pPr>
            <a:r>
              <a:rPr lang="en" sz="1200"/>
              <a:t>request heat</a:t>
            </a:r>
          </a:p>
        </p:txBody>
      </p:sp>
      <p:cxnSp>
        <p:nvCxnSpPr>
          <p:cNvPr id="497" name="Shape 497"/>
          <p:cNvCxnSpPr/>
          <p:nvPr/>
        </p:nvCxnSpPr>
        <p:spPr>
          <a:xfrm>
            <a:off x="6175842" y="5049748"/>
            <a:ext cx="401400" cy="2400"/>
          </a:xfrm>
          <a:prstGeom prst="straightConnector1">
            <a:avLst/>
          </a:prstGeom>
          <a:noFill/>
          <a:ln cap="flat" cmpd="sng" w="19050">
            <a:solidFill>
              <a:srgbClr val="000000"/>
            </a:solidFill>
            <a:prstDash val="solid"/>
            <a:round/>
            <a:headEnd len="lg" w="lg" type="none"/>
            <a:tailEnd len="lg" w="lg" type="triangle"/>
          </a:ln>
        </p:spPr>
      </p:cxnSp>
      <p:cxnSp>
        <p:nvCxnSpPr>
          <p:cNvPr id="498" name="Shape 498"/>
          <p:cNvCxnSpPr/>
          <p:nvPr/>
        </p:nvCxnSpPr>
        <p:spPr>
          <a:xfrm>
            <a:off x="6207918" y="5411546"/>
            <a:ext cx="1230599" cy="11700"/>
          </a:xfrm>
          <a:prstGeom prst="straightConnector1">
            <a:avLst/>
          </a:prstGeom>
          <a:noFill/>
          <a:ln cap="flat" cmpd="sng" w="19050">
            <a:solidFill>
              <a:srgbClr val="000000"/>
            </a:solidFill>
            <a:prstDash val="solid"/>
            <a:round/>
            <a:headEnd len="lg" w="lg" type="none"/>
            <a:tailEnd len="lg" w="lg" type="triangle"/>
          </a:ln>
        </p:spPr>
      </p:cxnSp>
      <p:cxnSp>
        <p:nvCxnSpPr>
          <p:cNvPr id="499" name="Shape 499"/>
          <p:cNvCxnSpPr/>
          <p:nvPr/>
        </p:nvCxnSpPr>
        <p:spPr>
          <a:xfrm>
            <a:off x="6216604" y="5706945"/>
            <a:ext cx="1861199" cy="17700"/>
          </a:xfrm>
          <a:prstGeom prst="straightConnector1">
            <a:avLst/>
          </a:prstGeom>
          <a:noFill/>
          <a:ln cap="flat" cmpd="sng" w="19050">
            <a:solidFill>
              <a:srgbClr val="000000"/>
            </a:solidFill>
            <a:prstDash val="solid"/>
            <a:round/>
            <a:headEnd len="lg" w="lg" type="none"/>
            <a:tailEnd len="lg" w="lg" type="triangle"/>
          </a:ln>
        </p:spPr>
      </p:cxnSp>
      <p:sp>
        <p:nvSpPr>
          <p:cNvPr id="500" name="Shape 5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
        <p:nvSpPr>
          <p:cNvPr id="501" name="Shape 501"/>
          <p:cNvSpPr/>
          <p:nvPr/>
        </p:nvSpPr>
        <p:spPr>
          <a:xfrm>
            <a:off x="7462268" y="5372931"/>
            <a:ext cx="287400" cy="2757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2" name="Shape 502"/>
          <p:cNvSpPr/>
          <p:nvPr/>
        </p:nvSpPr>
        <p:spPr>
          <a:xfrm>
            <a:off x="8110401" y="5706945"/>
            <a:ext cx="287400" cy="2757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03" name="Shape 503"/>
          <p:cNvCxnSpPr/>
          <p:nvPr/>
        </p:nvCxnSpPr>
        <p:spPr>
          <a:xfrm>
            <a:off x="876776" y="2773789"/>
            <a:ext cx="0" cy="3247199"/>
          </a:xfrm>
          <a:prstGeom prst="straightConnector1">
            <a:avLst/>
          </a:prstGeom>
          <a:noFill/>
          <a:ln cap="flat" cmpd="sng" w="19050">
            <a:solidFill>
              <a:srgbClr val="000000"/>
            </a:solidFill>
            <a:prstDash val="dash"/>
            <a:round/>
            <a:headEnd len="lg" w="lg" type="none"/>
            <a:tailEnd len="lg" w="lg" type="none"/>
          </a:ln>
        </p:spPr>
      </p:cxnSp>
      <p:cxnSp>
        <p:nvCxnSpPr>
          <p:cNvPr id="504" name="Shape 504"/>
          <p:cNvCxnSpPr/>
          <p:nvPr/>
        </p:nvCxnSpPr>
        <p:spPr>
          <a:xfrm>
            <a:off x="880095" y="2288900"/>
            <a:ext cx="0" cy="185400"/>
          </a:xfrm>
          <a:prstGeom prst="straightConnector1">
            <a:avLst/>
          </a:prstGeom>
          <a:noFill/>
          <a:ln cap="flat" cmpd="sng" w="19050">
            <a:solidFill>
              <a:srgbClr val="000000"/>
            </a:solidFill>
            <a:prstDash val="solid"/>
            <a:round/>
            <a:headEnd len="lg" w="lg" type="none"/>
            <a:tailEnd len="lg" w="lg" type="none"/>
          </a:ln>
        </p:spPr>
      </p:cxnSp>
      <p:cxnSp>
        <p:nvCxnSpPr>
          <p:cNvPr id="505" name="Shape 505"/>
          <p:cNvCxnSpPr/>
          <p:nvPr/>
        </p:nvCxnSpPr>
        <p:spPr>
          <a:xfrm flipH="1">
            <a:off x="833621" y="2474133"/>
            <a:ext cx="46500" cy="78300"/>
          </a:xfrm>
          <a:prstGeom prst="straightConnector1">
            <a:avLst/>
          </a:prstGeom>
          <a:noFill/>
          <a:ln cap="flat" cmpd="sng" w="19050">
            <a:solidFill>
              <a:srgbClr val="000000"/>
            </a:solidFill>
            <a:prstDash val="solid"/>
            <a:round/>
            <a:headEnd len="lg" w="lg" type="none"/>
            <a:tailEnd len="lg" w="lg" type="none"/>
          </a:ln>
        </p:spPr>
      </p:cxnSp>
      <p:cxnSp>
        <p:nvCxnSpPr>
          <p:cNvPr id="506" name="Shape 506"/>
          <p:cNvCxnSpPr/>
          <p:nvPr/>
        </p:nvCxnSpPr>
        <p:spPr>
          <a:xfrm>
            <a:off x="880121" y="2474133"/>
            <a:ext cx="46500" cy="78300"/>
          </a:xfrm>
          <a:prstGeom prst="straightConnector1">
            <a:avLst/>
          </a:prstGeom>
          <a:noFill/>
          <a:ln cap="flat" cmpd="sng" w="19050">
            <a:solidFill>
              <a:srgbClr val="000000"/>
            </a:solidFill>
            <a:prstDash val="solid"/>
            <a:round/>
            <a:headEnd len="lg" w="lg" type="none"/>
            <a:tailEnd len="lg" w="lg" type="none"/>
          </a:ln>
        </p:spPr>
      </p:cxnSp>
      <p:cxnSp>
        <p:nvCxnSpPr>
          <p:cNvPr id="507" name="Shape 507"/>
          <p:cNvCxnSpPr/>
          <p:nvPr/>
        </p:nvCxnSpPr>
        <p:spPr>
          <a:xfrm>
            <a:off x="800367" y="2366130"/>
            <a:ext cx="152699" cy="0"/>
          </a:xfrm>
          <a:prstGeom prst="straightConnector1">
            <a:avLst/>
          </a:prstGeom>
          <a:noFill/>
          <a:ln cap="flat" cmpd="sng" w="19050">
            <a:solidFill>
              <a:srgbClr val="000000"/>
            </a:solidFill>
            <a:prstDash val="solid"/>
            <a:round/>
            <a:headEnd len="lg" w="lg" type="none"/>
            <a:tailEnd len="lg" w="lg" type="none"/>
          </a:ln>
        </p:spPr>
      </p:cxnSp>
      <p:sp>
        <p:nvSpPr>
          <p:cNvPr id="508" name="Shape 508"/>
          <p:cNvSpPr txBox="1"/>
          <p:nvPr/>
        </p:nvSpPr>
        <p:spPr>
          <a:xfrm>
            <a:off x="226200" y="2443376"/>
            <a:ext cx="1236600" cy="240300"/>
          </a:xfrm>
          <a:prstGeom prst="rect">
            <a:avLst/>
          </a:prstGeom>
          <a:noFill/>
          <a:ln>
            <a:noFill/>
          </a:ln>
        </p:spPr>
        <p:txBody>
          <a:bodyPr anchorCtr="0" anchor="t" bIns="91425" lIns="91425" rIns="91425" tIns="91425">
            <a:noAutofit/>
          </a:bodyPr>
          <a:lstStyle/>
          <a:p>
            <a:pPr lvl="0" rtl="0" algn="ctr">
              <a:spcBef>
                <a:spcPts val="0"/>
              </a:spcBef>
              <a:buNone/>
            </a:pPr>
            <a:r>
              <a:rPr lang="en"/>
              <a:t>An Owner</a:t>
            </a:r>
          </a:p>
        </p:txBody>
      </p:sp>
      <p:sp>
        <p:nvSpPr>
          <p:cNvPr id="509" name="Shape 509"/>
          <p:cNvSpPr/>
          <p:nvPr/>
        </p:nvSpPr>
        <p:spPr>
          <a:xfrm>
            <a:off x="1242575" y="2153288"/>
            <a:ext cx="866400" cy="4554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300"/>
              <a:t>ioProc: Operator</a:t>
            </a:r>
          </a:p>
        </p:txBody>
      </p:sp>
      <p:cxnSp>
        <p:nvCxnSpPr>
          <p:cNvPr id="510" name="Shape 510"/>
          <p:cNvCxnSpPr>
            <a:stCxn id="509" idx="2"/>
            <a:endCxn id="511" idx="0"/>
          </p:cNvCxnSpPr>
          <p:nvPr/>
        </p:nvCxnSpPr>
        <p:spPr>
          <a:xfrm>
            <a:off x="1675775" y="2608688"/>
            <a:ext cx="0" cy="3247200"/>
          </a:xfrm>
          <a:prstGeom prst="straightConnector1">
            <a:avLst/>
          </a:prstGeom>
          <a:noFill/>
          <a:ln cap="flat" cmpd="sng" w="19050">
            <a:solidFill>
              <a:srgbClr val="000000"/>
            </a:solidFill>
            <a:prstDash val="dash"/>
            <a:round/>
            <a:headEnd len="lg" w="lg" type="none"/>
            <a:tailEnd len="lg" w="lg" type="none"/>
          </a:ln>
        </p:spPr>
      </p:cxnSp>
      <p:sp>
        <p:nvSpPr>
          <p:cNvPr id="512" name="Shape 512"/>
          <p:cNvSpPr/>
          <p:nvPr/>
        </p:nvSpPr>
        <p:spPr>
          <a:xfrm>
            <a:off x="1526242" y="2853674"/>
            <a:ext cx="300000" cy="32684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13" name="Shape 513"/>
          <p:cNvCxnSpPr/>
          <p:nvPr/>
        </p:nvCxnSpPr>
        <p:spPr>
          <a:xfrm>
            <a:off x="868333" y="2861075"/>
            <a:ext cx="618300" cy="9600"/>
          </a:xfrm>
          <a:prstGeom prst="straightConnector1">
            <a:avLst/>
          </a:prstGeom>
          <a:noFill/>
          <a:ln cap="flat" cmpd="sng" w="19050">
            <a:solidFill>
              <a:srgbClr val="000000"/>
            </a:solidFill>
            <a:prstDash val="solid"/>
            <a:round/>
            <a:headEnd len="lg" w="lg" type="none"/>
            <a:tailEnd len="lg" w="lg" type="triangle"/>
          </a:ln>
        </p:spPr>
      </p:cxnSp>
      <p:sp>
        <p:nvSpPr>
          <p:cNvPr id="514" name="Shape 514"/>
          <p:cNvSpPr txBox="1"/>
          <p:nvPr/>
        </p:nvSpPr>
        <p:spPr>
          <a:xfrm>
            <a:off x="908050" y="2819925"/>
            <a:ext cx="618300" cy="144900"/>
          </a:xfrm>
          <a:prstGeom prst="rect">
            <a:avLst/>
          </a:prstGeom>
          <a:noFill/>
          <a:ln>
            <a:noFill/>
          </a:ln>
        </p:spPr>
        <p:txBody>
          <a:bodyPr anchorCtr="0" anchor="t" bIns="91425" lIns="91425" rIns="91425" tIns="91425">
            <a:noAutofit/>
          </a:bodyPr>
          <a:lstStyle/>
          <a:p>
            <a:pPr lvl="0" rtl="0">
              <a:spcBef>
                <a:spcPts val="0"/>
              </a:spcBef>
              <a:buNone/>
            </a:pPr>
            <a:r>
              <a:rPr lang="en" sz="1200"/>
              <a:t>turnon</a:t>
            </a:r>
          </a:p>
        </p:txBody>
      </p:sp>
      <p:cxnSp>
        <p:nvCxnSpPr>
          <p:cNvPr id="515" name="Shape 515"/>
          <p:cNvCxnSpPr/>
          <p:nvPr/>
        </p:nvCxnSpPr>
        <p:spPr>
          <a:xfrm rot="10800000">
            <a:off x="804280" y="6152350"/>
            <a:ext cx="871500" cy="4200"/>
          </a:xfrm>
          <a:prstGeom prst="straightConnector1">
            <a:avLst/>
          </a:prstGeom>
          <a:noFill/>
          <a:ln cap="flat" cmpd="sng" w="19050">
            <a:solidFill>
              <a:srgbClr val="000000"/>
            </a:solidFill>
            <a:prstDash val="dashDot"/>
            <a:round/>
            <a:headEnd len="lg" w="lg" type="none"/>
            <a:tailEnd len="lg" w="lg" type="triangle"/>
          </a:ln>
        </p:spPr>
      </p:cxnSp>
      <p:sp>
        <p:nvSpPr>
          <p:cNvPr id="516" name="Shape 516"/>
          <p:cNvSpPr txBox="1"/>
          <p:nvPr/>
        </p:nvSpPr>
        <p:spPr>
          <a:xfrm>
            <a:off x="800375" y="5673622"/>
            <a:ext cx="866399" cy="185400"/>
          </a:xfrm>
          <a:prstGeom prst="rect">
            <a:avLst/>
          </a:prstGeom>
          <a:noFill/>
          <a:ln>
            <a:noFill/>
          </a:ln>
        </p:spPr>
        <p:txBody>
          <a:bodyPr anchorCtr="0" anchor="t" bIns="91425" lIns="91425" rIns="91425" tIns="91425">
            <a:noAutofit/>
          </a:bodyPr>
          <a:lstStyle/>
          <a:p>
            <a:pPr lvl="0" rtl="0">
              <a:spcBef>
                <a:spcPts val="0"/>
              </a:spcBef>
              <a:buNone/>
            </a:pPr>
            <a:r>
              <a:rPr lang="en" sz="1100"/>
              <a:t>result message</a:t>
            </a:r>
          </a:p>
        </p:txBody>
      </p:sp>
      <p:cxnSp>
        <p:nvCxnSpPr>
          <p:cNvPr id="517" name="Shape 517"/>
          <p:cNvCxnSpPr/>
          <p:nvPr/>
        </p:nvCxnSpPr>
        <p:spPr>
          <a:xfrm>
            <a:off x="1872315" y="3092250"/>
            <a:ext cx="674400" cy="0"/>
          </a:xfrm>
          <a:prstGeom prst="straightConnector1">
            <a:avLst/>
          </a:prstGeom>
          <a:noFill/>
          <a:ln cap="flat" cmpd="sng" w="19050">
            <a:solidFill>
              <a:srgbClr val="000000"/>
            </a:solidFill>
            <a:prstDash val="solid"/>
            <a:round/>
            <a:headEnd len="lg" w="lg" type="none"/>
            <a:tailEnd len="lg" w="lg" type="triangle"/>
          </a:ln>
        </p:spPr>
      </p:cxnSp>
      <p:sp>
        <p:nvSpPr>
          <p:cNvPr id="518" name="Shape 518"/>
          <p:cNvSpPr txBox="1"/>
          <p:nvPr/>
        </p:nvSpPr>
        <p:spPr>
          <a:xfrm>
            <a:off x="1893546" y="2808650"/>
            <a:ext cx="838500" cy="78300"/>
          </a:xfrm>
          <a:prstGeom prst="rect">
            <a:avLst/>
          </a:prstGeom>
          <a:noFill/>
          <a:ln>
            <a:noFill/>
          </a:ln>
        </p:spPr>
        <p:txBody>
          <a:bodyPr anchorCtr="0" anchor="t" bIns="91425" lIns="91425" rIns="91425" tIns="91425">
            <a:noAutofit/>
          </a:bodyPr>
          <a:lstStyle/>
          <a:p>
            <a:pPr lvl="0" rtl="0">
              <a:spcBef>
                <a:spcPts val="0"/>
              </a:spcBef>
              <a:buNone/>
            </a:pPr>
            <a:r>
              <a:rPr lang="en" sz="1200"/>
              <a:t>activate</a:t>
            </a:r>
          </a:p>
        </p:txBody>
      </p:sp>
      <p:cxnSp>
        <p:nvCxnSpPr>
          <p:cNvPr id="519" name="Shape 519"/>
          <p:cNvCxnSpPr/>
          <p:nvPr/>
        </p:nvCxnSpPr>
        <p:spPr>
          <a:xfrm rot="10800000">
            <a:off x="1872314" y="5981903"/>
            <a:ext cx="871500" cy="4200"/>
          </a:xfrm>
          <a:prstGeom prst="straightConnector1">
            <a:avLst/>
          </a:prstGeom>
          <a:noFill/>
          <a:ln cap="flat" cmpd="sng" w="19050">
            <a:solidFill>
              <a:srgbClr val="000000"/>
            </a:solidFill>
            <a:prstDash val="dashDot"/>
            <a:round/>
            <a:headEnd len="lg" w="lg" type="none"/>
            <a:tailEnd len="lg" w="lg" type="triangle"/>
          </a:ln>
        </p:spPr>
      </p:cxnSp>
      <p:sp>
        <p:nvSpPr>
          <p:cNvPr id="520" name="Shape 520"/>
          <p:cNvSpPr txBox="1"/>
          <p:nvPr/>
        </p:nvSpPr>
        <p:spPr>
          <a:xfrm>
            <a:off x="1993477" y="5708719"/>
            <a:ext cx="618300" cy="144900"/>
          </a:xfrm>
          <a:prstGeom prst="rect">
            <a:avLst/>
          </a:prstGeom>
          <a:noFill/>
          <a:ln>
            <a:noFill/>
          </a:ln>
        </p:spPr>
        <p:txBody>
          <a:bodyPr anchorCtr="0" anchor="t" bIns="91425" lIns="91425" rIns="91425" tIns="91425">
            <a:noAutofit/>
          </a:bodyPr>
          <a:lstStyle/>
          <a:p>
            <a:pPr lvl="0" rtl="0">
              <a:spcBef>
                <a:spcPts val="0"/>
              </a:spcBef>
              <a:buNone/>
            </a:pPr>
            <a:r>
              <a:rPr lang="en" sz="1200"/>
              <a:t>status</a:t>
            </a:r>
          </a:p>
        </p:txBody>
      </p:sp>
      <p:sp>
        <p:nvSpPr>
          <p:cNvPr id="521" name="Shape 521"/>
          <p:cNvSpPr/>
          <p:nvPr/>
        </p:nvSpPr>
        <p:spPr>
          <a:xfrm>
            <a:off x="803708" y="2144135"/>
            <a:ext cx="146099" cy="144900"/>
          </a:xfrm>
          <a:prstGeom prst="ellipse">
            <a:avLst/>
          </a:prstGeom>
          <a:solidFill>
            <a:srgbClr val="BBD7F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Class Diagram</a:t>
            </a:r>
          </a:p>
        </p:txBody>
      </p:sp>
      <p:sp>
        <p:nvSpPr>
          <p:cNvPr id="57" name="Shape 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
        <p:nvSpPr>
          <p:cNvPr id="58" name="Shape 58"/>
          <p:cNvSpPr/>
          <p:nvPr/>
        </p:nvSpPr>
        <p:spPr>
          <a:xfrm>
            <a:off x="1542691" y="2302713"/>
            <a:ext cx="1067399"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Control Panel</a:t>
            </a:r>
          </a:p>
        </p:txBody>
      </p:sp>
      <p:sp>
        <p:nvSpPr>
          <p:cNvPr id="59" name="Shape 59"/>
          <p:cNvSpPr/>
          <p:nvPr/>
        </p:nvSpPr>
        <p:spPr>
          <a:xfrm>
            <a:off x="684550" y="3419613"/>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On-Off Switch</a:t>
            </a:r>
          </a:p>
        </p:txBody>
      </p:sp>
      <p:sp>
        <p:nvSpPr>
          <p:cNvPr id="60" name="Shape 60"/>
          <p:cNvSpPr/>
          <p:nvPr/>
        </p:nvSpPr>
        <p:spPr>
          <a:xfrm>
            <a:off x="2006775" y="3419625"/>
            <a:ext cx="11370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Thermostat</a:t>
            </a:r>
          </a:p>
        </p:txBody>
      </p:sp>
      <p:sp>
        <p:nvSpPr>
          <p:cNvPr id="61" name="Shape 61"/>
          <p:cNvSpPr/>
          <p:nvPr/>
        </p:nvSpPr>
        <p:spPr>
          <a:xfrm>
            <a:off x="4236789" y="1823310"/>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Room</a:t>
            </a:r>
          </a:p>
        </p:txBody>
      </p:sp>
      <p:sp>
        <p:nvSpPr>
          <p:cNvPr id="62" name="Shape 62"/>
          <p:cNvSpPr/>
          <p:nvPr/>
        </p:nvSpPr>
        <p:spPr>
          <a:xfrm>
            <a:off x="1263189" y="4536523"/>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Operator</a:t>
            </a:r>
          </a:p>
        </p:txBody>
      </p:sp>
      <p:sp>
        <p:nvSpPr>
          <p:cNvPr id="63" name="Shape 63"/>
          <p:cNvSpPr/>
          <p:nvPr/>
        </p:nvSpPr>
        <p:spPr>
          <a:xfrm>
            <a:off x="6930907" y="2451036"/>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Furnace</a:t>
            </a:r>
          </a:p>
        </p:txBody>
      </p:sp>
      <p:sp>
        <p:nvSpPr>
          <p:cNvPr id="64" name="Shape 64"/>
          <p:cNvSpPr/>
          <p:nvPr/>
        </p:nvSpPr>
        <p:spPr>
          <a:xfrm>
            <a:off x="5304200" y="4002920"/>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Pump</a:t>
            </a:r>
          </a:p>
        </p:txBody>
      </p:sp>
      <p:sp>
        <p:nvSpPr>
          <p:cNvPr id="65" name="Shape 65"/>
          <p:cNvSpPr/>
          <p:nvPr/>
        </p:nvSpPr>
        <p:spPr>
          <a:xfrm>
            <a:off x="6992445" y="3977063"/>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Burner</a:t>
            </a:r>
          </a:p>
        </p:txBody>
      </p:sp>
      <p:sp>
        <p:nvSpPr>
          <p:cNvPr id="66" name="Shape 66"/>
          <p:cNvSpPr/>
          <p:nvPr/>
        </p:nvSpPr>
        <p:spPr>
          <a:xfrm>
            <a:off x="5925057" y="4796497"/>
            <a:ext cx="1067399"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Fuel Valve</a:t>
            </a:r>
          </a:p>
        </p:txBody>
      </p:sp>
      <p:sp>
        <p:nvSpPr>
          <p:cNvPr id="67" name="Shape 67"/>
          <p:cNvSpPr/>
          <p:nvPr/>
        </p:nvSpPr>
        <p:spPr>
          <a:xfrm>
            <a:off x="4937832" y="3078778"/>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Temp Sensor</a:t>
            </a:r>
          </a:p>
        </p:txBody>
      </p:sp>
      <p:sp>
        <p:nvSpPr>
          <p:cNvPr id="68" name="Shape 68"/>
          <p:cNvSpPr/>
          <p:nvPr/>
        </p:nvSpPr>
        <p:spPr>
          <a:xfrm>
            <a:off x="3504527" y="3078778"/>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Valve</a:t>
            </a:r>
          </a:p>
        </p:txBody>
      </p:sp>
      <p:cxnSp>
        <p:nvCxnSpPr>
          <p:cNvPr id="69" name="Shape 69"/>
          <p:cNvCxnSpPr>
            <a:stCxn id="68" idx="0"/>
            <a:endCxn id="61" idx="2"/>
          </p:cNvCxnSpPr>
          <p:nvPr/>
        </p:nvCxnSpPr>
        <p:spPr>
          <a:xfrm flipH="1" rot="10800000">
            <a:off x="4038227" y="2486578"/>
            <a:ext cx="732300" cy="592200"/>
          </a:xfrm>
          <a:prstGeom prst="straightConnector1">
            <a:avLst/>
          </a:prstGeom>
          <a:noFill/>
          <a:ln cap="flat" cmpd="sng" w="19050">
            <a:solidFill>
              <a:srgbClr val="2388DB"/>
            </a:solidFill>
            <a:prstDash val="solid"/>
            <a:round/>
            <a:headEnd len="lg" w="lg" type="none"/>
            <a:tailEnd len="lg" w="lg" type="diamond"/>
          </a:ln>
        </p:spPr>
      </p:cxnSp>
      <p:cxnSp>
        <p:nvCxnSpPr>
          <p:cNvPr id="70" name="Shape 70"/>
          <p:cNvCxnSpPr>
            <a:stCxn id="67" idx="0"/>
            <a:endCxn id="61" idx="2"/>
          </p:cNvCxnSpPr>
          <p:nvPr/>
        </p:nvCxnSpPr>
        <p:spPr>
          <a:xfrm rot="10800000">
            <a:off x="4770432" y="2486578"/>
            <a:ext cx="701100" cy="592200"/>
          </a:xfrm>
          <a:prstGeom prst="straightConnector1">
            <a:avLst/>
          </a:prstGeom>
          <a:noFill/>
          <a:ln cap="flat" cmpd="sng" w="19050">
            <a:solidFill>
              <a:srgbClr val="2388DB"/>
            </a:solidFill>
            <a:prstDash val="solid"/>
            <a:round/>
            <a:headEnd len="lg" w="lg" type="none"/>
            <a:tailEnd len="lg" w="lg" type="diamond"/>
          </a:ln>
        </p:spPr>
      </p:cxnSp>
      <p:cxnSp>
        <p:nvCxnSpPr>
          <p:cNvPr id="71" name="Shape 71"/>
          <p:cNvCxnSpPr>
            <a:stCxn id="66" idx="0"/>
            <a:endCxn id="63" idx="2"/>
          </p:cNvCxnSpPr>
          <p:nvPr/>
        </p:nvCxnSpPr>
        <p:spPr>
          <a:xfrm flipH="1" rot="10800000">
            <a:off x="6458757" y="3114397"/>
            <a:ext cx="1005899" cy="1682100"/>
          </a:xfrm>
          <a:prstGeom prst="straightConnector1">
            <a:avLst/>
          </a:prstGeom>
          <a:noFill/>
          <a:ln cap="flat" cmpd="sng" w="19050">
            <a:solidFill>
              <a:srgbClr val="2388DB"/>
            </a:solidFill>
            <a:prstDash val="solid"/>
            <a:round/>
            <a:headEnd len="lg" w="lg" type="none"/>
            <a:tailEnd len="lg" w="lg" type="diamond"/>
          </a:ln>
        </p:spPr>
      </p:cxnSp>
      <p:cxnSp>
        <p:nvCxnSpPr>
          <p:cNvPr id="72" name="Shape 72"/>
          <p:cNvCxnSpPr>
            <a:stCxn id="65" idx="0"/>
            <a:endCxn id="63" idx="2"/>
          </p:cNvCxnSpPr>
          <p:nvPr/>
        </p:nvCxnSpPr>
        <p:spPr>
          <a:xfrm rot="10800000">
            <a:off x="7464645" y="3114263"/>
            <a:ext cx="61500" cy="862800"/>
          </a:xfrm>
          <a:prstGeom prst="straightConnector1">
            <a:avLst/>
          </a:prstGeom>
          <a:noFill/>
          <a:ln cap="flat" cmpd="sng" w="19050">
            <a:solidFill>
              <a:srgbClr val="2388DB"/>
            </a:solidFill>
            <a:prstDash val="solid"/>
            <a:round/>
            <a:headEnd len="lg" w="lg" type="none"/>
            <a:tailEnd len="lg" w="lg" type="diamond"/>
          </a:ln>
        </p:spPr>
      </p:cxnSp>
      <p:cxnSp>
        <p:nvCxnSpPr>
          <p:cNvPr id="73" name="Shape 73"/>
          <p:cNvCxnSpPr>
            <a:stCxn id="59" idx="0"/>
            <a:endCxn id="58" idx="2"/>
          </p:cNvCxnSpPr>
          <p:nvPr/>
        </p:nvCxnSpPr>
        <p:spPr>
          <a:xfrm flipH="1" rot="10800000">
            <a:off x="1218250" y="2966013"/>
            <a:ext cx="858000" cy="453600"/>
          </a:xfrm>
          <a:prstGeom prst="straightConnector1">
            <a:avLst/>
          </a:prstGeom>
          <a:noFill/>
          <a:ln cap="flat" cmpd="sng" w="19050">
            <a:solidFill>
              <a:srgbClr val="2388DB"/>
            </a:solidFill>
            <a:prstDash val="solid"/>
            <a:round/>
            <a:headEnd len="lg" w="lg" type="none"/>
            <a:tailEnd len="lg" w="lg" type="diamond"/>
          </a:ln>
        </p:spPr>
      </p:cxnSp>
      <p:cxnSp>
        <p:nvCxnSpPr>
          <p:cNvPr id="74" name="Shape 74"/>
          <p:cNvCxnSpPr>
            <a:stCxn id="60" idx="0"/>
            <a:endCxn id="58" idx="2"/>
          </p:cNvCxnSpPr>
          <p:nvPr/>
        </p:nvCxnSpPr>
        <p:spPr>
          <a:xfrm rot="10800000">
            <a:off x="2076375" y="2966025"/>
            <a:ext cx="498900" cy="453600"/>
          </a:xfrm>
          <a:prstGeom prst="straightConnector1">
            <a:avLst/>
          </a:prstGeom>
          <a:noFill/>
          <a:ln cap="flat" cmpd="sng" w="19050">
            <a:solidFill>
              <a:srgbClr val="2388DB"/>
            </a:solidFill>
            <a:prstDash val="solid"/>
            <a:round/>
            <a:headEnd len="lg" w="lg" type="none"/>
            <a:tailEnd len="lg" w="lg" type="diamond"/>
          </a:ln>
        </p:spPr>
      </p:cxnSp>
      <p:cxnSp>
        <p:nvCxnSpPr>
          <p:cNvPr id="75" name="Shape 75"/>
          <p:cNvCxnSpPr>
            <a:stCxn id="62" idx="0"/>
            <a:endCxn id="59" idx="2"/>
          </p:cNvCxnSpPr>
          <p:nvPr/>
        </p:nvCxnSpPr>
        <p:spPr>
          <a:xfrm rot="10800000">
            <a:off x="1218189" y="4082923"/>
            <a:ext cx="578700" cy="453600"/>
          </a:xfrm>
          <a:prstGeom prst="straightConnector1">
            <a:avLst/>
          </a:prstGeom>
          <a:noFill/>
          <a:ln cap="flat" cmpd="sng" w="19050">
            <a:solidFill>
              <a:srgbClr val="2388DB"/>
            </a:solidFill>
            <a:prstDash val="solid"/>
            <a:round/>
            <a:headEnd len="lg" w="lg" type="none"/>
            <a:tailEnd len="lg" w="lg" type="none"/>
          </a:ln>
        </p:spPr>
      </p:cxnSp>
      <p:cxnSp>
        <p:nvCxnSpPr>
          <p:cNvPr id="76" name="Shape 76"/>
          <p:cNvCxnSpPr>
            <a:stCxn id="62" idx="0"/>
            <a:endCxn id="60" idx="2"/>
          </p:cNvCxnSpPr>
          <p:nvPr/>
        </p:nvCxnSpPr>
        <p:spPr>
          <a:xfrm flipH="1" rot="10800000">
            <a:off x="1796889" y="4082923"/>
            <a:ext cx="778500" cy="453600"/>
          </a:xfrm>
          <a:prstGeom prst="straightConnector1">
            <a:avLst/>
          </a:prstGeom>
          <a:noFill/>
          <a:ln cap="flat" cmpd="sng" w="19050">
            <a:solidFill>
              <a:srgbClr val="2388DB"/>
            </a:solidFill>
            <a:prstDash val="solid"/>
            <a:round/>
            <a:headEnd len="lg" w="lg" type="none"/>
            <a:tailEnd len="lg" w="lg" type="none"/>
          </a:ln>
        </p:spPr>
      </p:cxnSp>
      <p:sp>
        <p:nvSpPr>
          <p:cNvPr id="77" name="Shape 77"/>
          <p:cNvSpPr txBox="1"/>
          <p:nvPr/>
        </p:nvSpPr>
        <p:spPr>
          <a:xfrm>
            <a:off x="721484" y="4083756"/>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Pushes</a:t>
            </a:r>
          </a:p>
        </p:txBody>
      </p:sp>
      <p:sp>
        <p:nvSpPr>
          <p:cNvPr id="78" name="Shape 78"/>
          <p:cNvSpPr txBox="1"/>
          <p:nvPr/>
        </p:nvSpPr>
        <p:spPr>
          <a:xfrm>
            <a:off x="2231423" y="4144290"/>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Adjusts</a:t>
            </a:r>
          </a:p>
        </p:txBody>
      </p:sp>
      <p:sp>
        <p:nvSpPr>
          <p:cNvPr id="79" name="Shape 79"/>
          <p:cNvSpPr txBox="1"/>
          <p:nvPr/>
        </p:nvSpPr>
        <p:spPr>
          <a:xfrm>
            <a:off x="3041228" y="2023517"/>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Notifies</a:t>
            </a:r>
          </a:p>
        </p:txBody>
      </p:sp>
      <p:cxnSp>
        <p:nvCxnSpPr>
          <p:cNvPr id="80" name="Shape 80"/>
          <p:cNvCxnSpPr>
            <a:stCxn id="58" idx="3"/>
            <a:endCxn id="61" idx="1"/>
          </p:cNvCxnSpPr>
          <p:nvPr/>
        </p:nvCxnSpPr>
        <p:spPr>
          <a:xfrm flipH="1" rot="10800000">
            <a:off x="2610091" y="2154963"/>
            <a:ext cx="1626599" cy="479400"/>
          </a:xfrm>
          <a:prstGeom prst="straightConnector1">
            <a:avLst/>
          </a:prstGeom>
          <a:noFill/>
          <a:ln cap="flat" cmpd="sng" w="19050">
            <a:solidFill>
              <a:srgbClr val="2388DB"/>
            </a:solidFill>
            <a:prstDash val="solid"/>
            <a:round/>
            <a:headEnd len="lg" w="lg" type="none"/>
            <a:tailEnd len="lg" w="lg" type="none"/>
          </a:ln>
        </p:spPr>
      </p:cxnSp>
      <p:cxnSp>
        <p:nvCxnSpPr>
          <p:cNvPr id="81" name="Shape 81"/>
          <p:cNvCxnSpPr>
            <a:stCxn id="61" idx="3"/>
            <a:endCxn id="63" idx="1"/>
          </p:cNvCxnSpPr>
          <p:nvPr/>
        </p:nvCxnSpPr>
        <p:spPr>
          <a:xfrm>
            <a:off x="5304189" y="2154960"/>
            <a:ext cx="1626600" cy="627600"/>
          </a:xfrm>
          <a:prstGeom prst="straightConnector1">
            <a:avLst/>
          </a:prstGeom>
          <a:noFill/>
          <a:ln cap="flat" cmpd="sng" w="19050">
            <a:solidFill>
              <a:srgbClr val="2388DB"/>
            </a:solidFill>
            <a:prstDash val="solid"/>
            <a:round/>
            <a:headEnd len="lg" w="lg" type="none"/>
            <a:tailEnd len="lg" w="lg" type="none"/>
          </a:ln>
        </p:spPr>
      </p:cxnSp>
      <p:sp>
        <p:nvSpPr>
          <p:cNvPr id="82" name="Shape 82"/>
          <p:cNvSpPr txBox="1"/>
          <p:nvPr/>
        </p:nvSpPr>
        <p:spPr>
          <a:xfrm>
            <a:off x="6074403" y="2001317"/>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Requests Heat</a:t>
            </a:r>
          </a:p>
        </p:txBody>
      </p:sp>
      <p:cxnSp>
        <p:nvCxnSpPr>
          <p:cNvPr id="83" name="Shape 83"/>
          <p:cNvCxnSpPr>
            <a:stCxn id="64" idx="3"/>
            <a:endCxn id="63" idx="2"/>
          </p:cNvCxnSpPr>
          <p:nvPr/>
        </p:nvCxnSpPr>
        <p:spPr>
          <a:xfrm flipH="1" rot="10800000">
            <a:off x="6371600" y="3114470"/>
            <a:ext cx="1092900" cy="1220100"/>
          </a:xfrm>
          <a:prstGeom prst="straightConnector1">
            <a:avLst/>
          </a:prstGeom>
          <a:noFill/>
          <a:ln cap="flat" cmpd="sng" w="19050">
            <a:solidFill>
              <a:srgbClr val="2388DB"/>
            </a:solidFill>
            <a:prstDash val="solid"/>
            <a:round/>
            <a:headEnd len="lg" w="lg" type="none"/>
            <a:tailEnd len="lg" w="lg" type="none"/>
          </a:ln>
        </p:spPr>
      </p:cxnSp>
      <p:sp>
        <p:nvSpPr>
          <p:cNvPr id="84" name="Shape 84"/>
          <p:cNvSpPr txBox="1"/>
          <p:nvPr/>
        </p:nvSpPr>
        <p:spPr>
          <a:xfrm>
            <a:off x="6074403" y="3419617"/>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Starts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 Poker Hand</a:t>
            </a:r>
          </a:p>
        </p:txBody>
      </p:sp>
      <p:sp>
        <p:nvSpPr>
          <p:cNvPr id="527" name="Shape 52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200"/>
              <a:t>Starting a New Game Round</a:t>
            </a:r>
          </a:p>
          <a:p>
            <a:pPr indent="-342900" lvl="0" marL="457200" marR="0" rtl="0" algn="l">
              <a:lnSpc>
                <a:spcPct val="100000"/>
              </a:lnSpc>
              <a:spcBef>
                <a:spcPts val="600"/>
              </a:spcBef>
              <a:spcAft>
                <a:spcPts val="0"/>
              </a:spcAft>
              <a:buSzPct val="100000"/>
            </a:pPr>
            <a:r>
              <a:rPr lang="en" sz="1800"/>
              <a:t>The scenario begins when a request for a new round is sent to the UI.</a:t>
            </a:r>
          </a:p>
          <a:p>
            <a:pPr indent="-342900" lvl="0" marL="457200" marR="0" rtl="0" algn="l">
              <a:lnSpc>
                <a:spcPct val="100000"/>
              </a:lnSpc>
              <a:spcBef>
                <a:spcPts val="600"/>
              </a:spcBef>
              <a:spcAft>
                <a:spcPts val="0"/>
              </a:spcAft>
              <a:buSzPct val="100000"/>
            </a:pPr>
            <a:r>
              <a:rPr lang="en" sz="1800"/>
              <a:t>All players' hands are emptied into the deck, which is then shuffled. </a:t>
            </a:r>
          </a:p>
          <a:p>
            <a:pPr indent="-342900" lvl="0" marL="457200" marR="0" rtl="0" algn="l">
              <a:lnSpc>
                <a:spcPct val="100000"/>
              </a:lnSpc>
              <a:spcBef>
                <a:spcPts val="600"/>
              </a:spcBef>
              <a:spcAft>
                <a:spcPts val="0"/>
              </a:spcAft>
              <a:buSzPct val="100000"/>
            </a:pPr>
            <a:r>
              <a:rPr lang="en" sz="1800"/>
              <a:t>The player left of the dealer supplies an ante bet of the proper amount. </a:t>
            </a:r>
          </a:p>
          <a:p>
            <a:pPr indent="-342900" lvl="0" marL="457200" marR="0" rtl="0" algn="l">
              <a:lnSpc>
                <a:spcPct val="100000"/>
              </a:lnSpc>
              <a:spcBef>
                <a:spcPts val="600"/>
              </a:spcBef>
              <a:spcAft>
                <a:spcPts val="0"/>
              </a:spcAft>
              <a:buSzPct val="100000"/>
            </a:pPr>
            <a:r>
              <a:rPr lang="en" sz="1800"/>
              <a:t>Next each player is dealt a hand of two cards from the deck in a round-robin fashion; one card to each player, then the second card.</a:t>
            </a:r>
          </a:p>
          <a:p>
            <a:pPr indent="-342900" lvl="0" marL="457200" marR="0" rtl="0" algn="l">
              <a:lnSpc>
                <a:spcPct val="100000"/>
              </a:lnSpc>
              <a:spcBef>
                <a:spcPts val="600"/>
              </a:spcBef>
              <a:spcAft>
                <a:spcPts val="0"/>
              </a:spcAft>
              <a:buSzPct val="100000"/>
            </a:pPr>
            <a:r>
              <a:rPr lang="en" sz="1800"/>
              <a:t>If the player left of the dealer doesn't have enough money to ante, he/she is removed from the game, and the next player supplies the ante. </a:t>
            </a:r>
          </a:p>
          <a:p>
            <a:pPr indent="-342900" lvl="0" marL="457200" marR="0" rtl="0" algn="l">
              <a:lnSpc>
                <a:spcPct val="100000"/>
              </a:lnSpc>
              <a:spcBef>
                <a:spcPts val="600"/>
              </a:spcBef>
              <a:spcAft>
                <a:spcPts val="0"/>
              </a:spcAft>
              <a:buSzPct val="100000"/>
            </a:pPr>
            <a:r>
              <a:rPr lang="en" sz="1800"/>
              <a:t>If that player also cannot afford the ante, this cycle continues until such a player is found or all players are removed.</a:t>
            </a:r>
          </a:p>
        </p:txBody>
      </p:sp>
      <p:sp>
        <p:nvSpPr>
          <p:cNvPr id="528" name="Shape 5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Poker Hand</a:t>
            </a:r>
          </a:p>
        </p:txBody>
      </p:sp>
      <p:sp>
        <p:nvSpPr>
          <p:cNvPr id="534" name="Shape 5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
        <p:nvSpPr>
          <p:cNvPr id="535" name="Shape 535"/>
          <p:cNvSpPr/>
          <p:nvPr/>
        </p:nvSpPr>
        <p:spPr>
          <a:xfrm>
            <a:off x="1230104" y="1828024"/>
            <a:ext cx="1131600" cy="471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interface: UI</a:t>
            </a:r>
          </a:p>
        </p:txBody>
      </p:sp>
      <p:cxnSp>
        <p:nvCxnSpPr>
          <p:cNvPr id="536" name="Shape 536"/>
          <p:cNvCxnSpPr/>
          <p:nvPr/>
        </p:nvCxnSpPr>
        <p:spPr>
          <a:xfrm>
            <a:off x="1844331" y="2289948"/>
            <a:ext cx="0" cy="3359100"/>
          </a:xfrm>
          <a:prstGeom prst="straightConnector1">
            <a:avLst/>
          </a:prstGeom>
          <a:noFill/>
          <a:ln cap="flat" cmpd="sng" w="19050">
            <a:solidFill>
              <a:srgbClr val="000000"/>
            </a:solidFill>
            <a:prstDash val="dash"/>
            <a:round/>
            <a:headEnd len="lg" w="lg" type="none"/>
            <a:tailEnd len="lg" w="lg" type="none"/>
          </a:ln>
        </p:spPr>
      </p:cxnSp>
      <p:sp>
        <p:nvSpPr>
          <p:cNvPr id="537" name="Shape 537"/>
          <p:cNvSpPr/>
          <p:nvPr/>
        </p:nvSpPr>
        <p:spPr>
          <a:xfrm>
            <a:off x="638063" y="2621575"/>
            <a:ext cx="159600" cy="1602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38" name="Shape 538"/>
          <p:cNvCxnSpPr>
            <a:stCxn id="537" idx="6"/>
          </p:cNvCxnSpPr>
          <p:nvPr/>
        </p:nvCxnSpPr>
        <p:spPr>
          <a:xfrm>
            <a:off x="797663" y="2701675"/>
            <a:ext cx="985500" cy="4500"/>
          </a:xfrm>
          <a:prstGeom prst="straightConnector1">
            <a:avLst/>
          </a:prstGeom>
          <a:noFill/>
          <a:ln cap="flat" cmpd="sng" w="19050">
            <a:solidFill>
              <a:srgbClr val="000000"/>
            </a:solidFill>
            <a:prstDash val="solid"/>
            <a:round/>
            <a:headEnd len="lg" w="lg" type="none"/>
            <a:tailEnd len="lg" w="lg" type="triangle"/>
          </a:ln>
        </p:spPr>
      </p:cxnSp>
      <p:sp>
        <p:nvSpPr>
          <p:cNvPr id="539" name="Shape 539"/>
          <p:cNvSpPr txBox="1"/>
          <p:nvPr/>
        </p:nvSpPr>
        <p:spPr>
          <a:xfrm>
            <a:off x="457150" y="2356665"/>
            <a:ext cx="1666800" cy="287400"/>
          </a:xfrm>
          <a:prstGeom prst="rect">
            <a:avLst/>
          </a:prstGeom>
          <a:noFill/>
          <a:ln>
            <a:noFill/>
          </a:ln>
        </p:spPr>
        <p:txBody>
          <a:bodyPr anchorCtr="0" anchor="t" bIns="91425" lIns="91425" rIns="91425" tIns="91425">
            <a:noAutofit/>
          </a:bodyPr>
          <a:lstStyle/>
          <a:p>
            <a:pPr lvl="0" rtl="0">
              <a:spcBef>
                <a:spcPts val="0"/>
              </a:spcBef>
              <a:buNone/>
            </a:pPr>
            <a:r>
              <a:rPr lang="en" sz="1200"/>
              <a:t>newRound()</a:t>
            </a:r>
          </a:p>
        </p:txBody>
      </p:sp>
      <p:sp>
        <p:nvSpPr>
          <p:cNvPr id="540" name="Shape 540"/>
          <p:cNvSpPr/>
          <p:nvPr/>
        </p:nvSpPr>
        <p:spPr>
          <a:xfrm>
            <a:off x="2441211" y="1828024"/>
            <a:ext cx="1131600" cy="471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table: Table</a:t>
            </a:r>
          </a:p>
        </p:txBody>
      </p:sp>
      <p:cxnSp>
        <p:nvCxnSpPr>
          <p:cNvPr id="541" name="Shape 541"/>
          <p:cNvCxnSpPr/>
          <p:nvPr/>
        </p:nvCxnSpPr>
        <p:spPr>
          <a:xfrm>
            <a:off x="3055438" y="2289948"/>
            <a:ext cx="0" cy="3359100"/>
          </a:xfrm>
          <a:prstGeom prst="straightConnector1">
            <a:avLst/>
          </a:prstGeom>
          <a:noFill/>
          <a:ln cap="flat" cmpd="sng" w="19050">
            <a:solidFill>
              <a:srgbClr val="000000"/>
            </a:solidFill>
            <a:prstDash val="dash"/>
            <a:round/>
            <a:headEnd len="lg" w="lg" type="none"/>
            <a:tailEnd len="lg" w="lg" type="none"/>
          </a:ln>
        </p:spPr>
      </p:cxnSp>
      <p:sp>
        <p:nvSpPr>
          <p:cNvPr id="542" name="Shape 542"/>
          <p:cNvSpPr/>
          <p:nvPr/>
        </p:nvSpPr>
        <p:spPr>
          <a:xfrm>
            <a:off x="5133038" y="1828024"/>
            <a:ext cx="1131600" cy="471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Player</a:t>
            </a:r>
          </a:p>
        </p:txBody>
      </p:sp>
      <p:cxnSp>
        <p:nvCxnSpPr>
          <p:cNvPr id="543" name="Shape 543"/>
          <p:cNvCxnSpPr/>
          <p:nvPr/>
        </p:nvCxnSpPr>
        <p:spPr>
          <a:xfrm>
            <a:off x="5747265" y="2289948"/>
            <a:ext cx="0" cy="3359100"/>
          </a:xfrm>
          <a:prstGeom prst="straightConnector1">
            <a:avLst/>
          </a:prstGeom>
          <a:noFill/>
          <a:ln cap="flat" cmpd="sng" w="19050">
            <a:solidFill>
              <a:srgbClr val="000000"/>
            </a:solidFill>
            <a:prstDash val="dash"/>
            <a:round/>
            <a:headEnd len="lg" w="lg" type="none"/>
            <a:tailEnd len="lg" w="lg" type="none"/>
          </a:ln>
        </p:spPr>
      </p:cxnSp>
      <p:sp>
        <p:nvSpPr>
          <p:cNvPr id="544" name="Shape 544"/>
          <p:cNvSpPr/>
          <p:nvPr/>
        </p:nvSpPr>
        <p:spPr>
          <a:xfrm>
            <a:off x="6344145" y="1828024"/>
            <a:ext cx="1131600" cy="471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cards: Deck</a:t>
            </a:r>
          </a:p>
        </p:txBody>
      </p:sp>
      <p:cxnSp>
        <p:nvCxnSpPr>
          <p:cNvPr id="545" name="Shape 545"/>
          <p:cNvCxnSpPr/>
          <p:nvPr/>
        </p:nvCxnSpPr>
        <p:spPr>
          <a:xfrm>
            <a:off x="6958372" y="2289948"/>
            <a:ext cx="0" cy="3359100"/>
          </a:xfrm>
          <a:prstGeom prst="straightConnector1">
            <a:avLst/>
          </a:prstGeom>
          <a:noFill/>
          <a:ln cap="flat" cmpd="sng" w="19050">
            <a:solidFill>
              <a:srgbClr val="000000"/>
            </a:solidFill>
            <a:prstDash val="dash"/>
            <a:round/>
            <a:headEnd len="lg" w="lg" type="none"/>
            <a:tailEnd len="lg" w="lg" type="none"/>
          </a:ln>
        </p:spPr>
      </p:cxnSp>
      <p:sp>
        <p:nvSpPr>
          <p:cNvPr id="546" name="Shape 546"/>
          <p:cNvSpPr/>
          <p:nvPr/>
        </p:nvSpPr>
        <p:spPr>
          <a:xfrm>
            <a:off x="2887559" y="3213451"/>
            <a:ext cx="320400" cy="3177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47" name="Shape 547"/>
          <p:cNvCxnSpPr>
            <a:endCxn id="546" idx="0"/>
          </p:cNvCxnSpPr>
          <p:nvPr/>
        </p:nvCxnSpPr>
        <p:spPr>
          <a:xfrm>
            <a:off x="1835759" y="3213451"/>
            <a:ext cx="1212000" cy="0"/>
          </a:xfrm>
          <a:prstGeom prst="straightConnector1">
            <a:avLst/>
          </a:prstGeom>
          <a:noFill/>
          <a:ln cap="flat" cmpd="sng" w="19050">
            <a:solidFill>
              <a:srgbClr val="000000"/>
            </a:solidFill>
            <a:prstDash val="solid"/>
            <a:round/>
            <a:headEnd len="lg" w="lg" type="none"/>
            <a:tailEnd len="lg" w="lg" type="triangle"/>
          </a:ln>
        </p:spPr>
      </p:cxnSp>
      <p:sp>
        <p:nvSpPr>
          <p:cNvPr id="548" name="Shape 548"/>
          <p:cNvSpPr txBox="1"/>
          <p:nvPr/>
        </p:nvSpPr>
        <p:spPr>
          <a:xfrm>
            <a:off x="1923237" y="2888500"/>
            <a:ext cx="1053300" cy="171000"/>
          </a:xfrm>
          <a:prstGeom prst="rect">
            <a:avLst/>
          </a:prstGeom>
          <a:noFill/>
          <a:ln>
            <a:noFill/>
          </a:ln>
        </p:spPr>
        <p:txBody>
          <a:bodyPr anchorCtr="0" anchor="t" bIns="91425" lIns="91425" rIns="91425" tIns="91425">
            <a:noAutofit/>
          </a:bodyPr>
          <a:lstStyle/>
          <a:p>
            <a:pPr lvl="0">
              <a:spcBef>
                <a:spcPts val="0"/>
              </a:spcBef>
              <a:buNone/>
            </a:pPr>
            <a:r>
              <a:rPr lang="en" sz="1200"/>
              <a:t>newGame()</a:t>
            </a:r>
          </a:p>
        </p:txBody>
      </p:sp>
      <p:sp>
        <p:nvSpPr>
          <p:cNvPr id="549" name="Shape 549"/>
          <p:cNvSpPr/>
          <p:nvPr/>
        </p:nvSpPr>
        <p:spPr>
          <a:xfrm>
            <a:off x="7555253" y="1828024"/>
            <a:ext cx="1131600" cy="471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leftmost: Player</a:t>
            </a:r>
          </a:p>
        </p:txBody>
      </p:sp>
      <p:cxnSp>
        <p:nvCxnSpPr>
          <p:cNvPr id="550" name="Shape 550"/>
          <p:cNvCxnSpPr/>
          <p:nvPr/>
        </p:nvCxnSpPr>
        <p:spPr>
          <a:xfrm>
            <a:off x="8169480" y="2289948"/>
            <a:ext cx="0" cy="3359100"/>
          </a:xfrm>
          <a:prstGeom prst="straightConnector1">
            <a:avLst/>
          </a:prstGeom>
          <a:noFill/>
          <a:ln cap="flat" cmpd="sng" w="19050">
            <a:solidFill>
              <a:srgbClr val="000000"/>
            </a:solidFill>
            <a:prstDash val="dash"/>
            <a:round/>
            <a:headEnd len="lg" w="lg" type="none"/>
            <a:tailEnd len="lg" w="lg" type="none"/>
          </a:ln>
        </p:spPr>
      </p:cxnSp>
      <p:sp>
        <p:nvSpPr>
          <p:cNvPr id="551" name="Shape 551"/>
          <p:cNvSpPr/>
          <p:nvPr/>
        </p:nvSpPr>
        <p:spPr>
          <a:xfrm>
            <a:off x="2757318" y="3303934"/>
            <a:ext cx="4797900" cy="9351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2" name="Shape 552"/>
          <p:cNvSpPr/>
          <p:nvPr/>
        </p:nvSpPr>
        <p:spPr>
          <a:xfrm>
            <a:off x="2767338" y="3283822"/>
            <a:ext cx="601200" cy="351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loop</a:t>
            </a:r>
          </a:p>
        </p:txBody>
      </p:sp>
      <p:sp>
        <p:nvSpPr>
          <p:cNvPr id="553" name="Shape 553"/>
          <p:cNvSpPr txBox="1"/>
          <p:nvPr/>
        </p:nvSpPr>
        <p:spPr>
          <a:xfrm>
            <a:off x="3438560" y="3313991"/>
            <a:ext cx="1452300" cy="287400"/>
          </a:xfrm>
          <a:prstGeom prst="rect">
            <a:avLst/>
          </a:prstGeom>
          <a:noFill/>
          <a:ln>
            <a:noFill/>
          </a:ln>
        </p:spPr>
        <p:txBody>
          <a:bodyPr anchorCtr="0" anchor="t" bIns="91425" lIns="91425" rIns="91425" tIns="91425">
            <a:noAutofit/>
          </a:bodyPr>
          <a:lstStyle/>
          <a:p>
            <a:pPr lvl="0">
              <a:spcBef>
                <a:spcPts val="0"/>
              </a:spcBef>
              <a:buNone/>
            </a:pPr>
            <a:r>
              <a:rPr lang="en"/>
              <a:t>[for all players]</a:t>
            </a:r>
          </a:p>
        </p:txBody>
      </p:sp>
      <p:sp>
        <p:nvSpPr>
          <p:cNvPr id="554" name="Shape 554"/>
          <p:cNvSpPr/>
          <p:nvPr/>
        </p:nvSpPr>
        <p:spPr>
          <a:xfrm>
            <a:off x="3107959" y="3665891"/>
            <a:ext cx="320399" cy="471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5" name="Shape 555"/>
          <p:cNvSpPr/>
          <p:nvPr/>
        </p:nvSpPr>
        <p:spPr>
          <a:xfrm>
            <a:off x="3368441" y="3464812"/>
            <a:ext cx="140259" cy="191025"/>
          </a:xfrm>
          <a:custGeom>
            <a:pathLst>
              <a:path extrusionOk="0" h="8339" w="6145">
                <a:moveTo>
                  <a:pt x="0" y="0"/>
                </a:moveTo>
                <a:lnTo>
                  <a:pt x="5706" y="439"/>
                </a:lnTo>
                <a:lnTo>
                  <a:pt x="6145" y="8339"/>
                </a:lnTo>
              </a:path>
            </a:pathLst>
          </a:custGeom>
          <a:noFill/>
          <a:ln cap="flat" cmpd="sng" w="19050">
            <a:solidFill>
              <a:srgbClr val="000000"/>
            </a:solidFill>
            <a:prstDash val="solid"/>
            <a:round/>
            <a:headEnd len="lg" w="lg" type="none"/>
            <a:tailEnd len="lg" w="lg" type="triangle"/>
          </a:ln>
        </p:spPr>
      </p:sp>
      <p:sp>
        <p:nvSpPr>
          <p:cNvPr id="556" name="Shape 556"/>
          <p:cNvSpPr/>
          <p:nvPr/>
        </p:nvSpPr>
        <p:spPr>
          <a:xfrm>
            <a:off x="5682670" y="3706116"/>
            <a:ext cx="159600" cy="431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7" name="Shape 557"/>
          <p:cNvSpPr/>
          <p:nvPr/>
        </p:nvSpPr>
        <p:spPr>
          <a:xfrm>
            <a:off x="6904893" y="3836802"/>
            <a:ext cx="159600" cy="2487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58" name="Shape 558"/>
          <p:cNvCxnSpPr/>
          <p:nvPr/>
        </p:nvCxnSpPr>
        <p:spPr>
          <a:xfrm>
            <a:off x="3438948" y="3706116"/>
            <a:ext cx="2254200" cy="20100"/>
          </a:xfrm>
          <a:prstGeom prst="straightConnector1">
            <a:avLst/>
          </a:prstGeom>
          <a:noFill/>
          <a:ln cap="flat" cmpd="sng" w="19050">
            <a:solidFill>
              <a:srgbClr val="000000"/>
            </a:solidFill>
            <a:prstDash val="solid"/>
            <a:round/>
            <a:headEnd len="lg" w="lg" type="none"/>
            <a:tailEnd len="lg" w="lg" type="triangle"/>
          </a:ln>
        </p:spPr>
      </p:cxnSp>
      <p:sp>
        <p:nvSpPr>
          <p:cNvPr id="559" name="Shape 559"/>
          <p:cNvSpPr txBox="1"/>
          <p:nvPr/>
        </p:nvSpPr>
        <p:spPr>
          <a:xfrm>
            <a:off x="4597717" y="3409731"/>
            <a:ext cx="1131600" cy="160200"/>
          </a:xfrm>
          <a:prstGeom prst="rect">
            <a:avLst/>
          </a:prstGeom>
          <a:noFill/>
          <a:ln>
            <a:noFill/>
          </a:ln>
        </p:spPr>
        <p:txBody>
          <a:bodyPr anchorCtr="0" anchor="t" bIns="91425" lIns="91425" rIns="91425" tIns="91425">
            <a:noAutofit/>
          </a:bodyPr>
          <a:lstStyle/>
          <a:p>
            <a:pPr lvl="0">
              <a:spcBef>
                <a:spcPts val="0"/>
              </a:spcBef>
              <a:buNone/>
            </a:pPr>
            <a:r>
              <a:rPr lang="en" sz="1200"/>
              <a:t>emptyHand()</a:t>
            </a:r>
          </a:p>
        </p:txBody>
      </p:sp>
      <p:cxnSp>
        <p:nvCxnSpPr>
          <p:cNvPr id="560" name="Shape 560"/>
          <p:cNvCxnSpPr/>
          <p:nvPr/>
        </p:nvCxnSpPr>
        <p:spPr>
          <a:xfrm>
            <a:off x="5873785" y="3836802"/>
            <a:ext cx="1053300" cy="1800"/>
          </a:xfrm>
          <a:prstGeom prst="straightConnector1">
            <a:avLst/>
          </a:prstGeom>
          <a:noFill/>
          <a:ln cap="flat" cmpd="sng" w="19050">
            <a:solidFill>
              <a:srgbClr val="000000"/>
            </a:solidFill>
            <a:prstDash val="solid"/>
            <a:round/>
            <a:headEnd len="lg" w="lg" type="none"/>
            <a:tailEnd len="lg" w="lg" type="triangle"/>
          </a:ln>
        </p:spPr>
      </p:cxnSp>
      <p:sp>
        <p:nvSpPr>
          <p:cNvPr id="561" name="Shape 561"/>
          <p:cNvSpPr txBox="1"/>
          <p:nvPr/>
        </p:nvSpPr>
        <p:spPr>
          <a:xfrm>
            <a:off x="5905373" y="3458700"/>
            <a:ext cx="1053299" cy="171000"/>
          </a:xfrm>
          <a:prstGeom prst="rect">
            <a:avLst/>
          </a:prstGeom>
          <a:noFill/>
          <a:ln>
            <a:noFill/>
          </a:ln>
        </p:spPr>
        <p:txBody>
          <a:bodyPr anchorCtr="0" anchor="t" bIns="91425" lIns="91425" rIns="91425" tIns="91425">
            <a:noAutofit/>
          </a:bodyPr>
          <a:lstStyle/>
          <a:p>
            <a:pPr lvl="0">
              <a:spcBef>
                <a:spcPts val="0"/>
              </a:spcBef>
              <a:buNone/>
            </a:pPr>
            <a:r>
              <a:rPr lang="en" sz="1200"/>
              <a:t>addCards()</a:t>
            </a:r>
          </a:p>
        </p:txBody>
      </p:sp>
      <p:sp>
        <p:nvSpPr>
          <p:cNvPr id="562" name="Shape 562"/>
          <p:cNvSpPr/>
          <p:nvPr/>
        </p:nvSpPr>
        <p:spPr>
          <a:xfrm>
            <a:off x="6858946" y="4426478"/>
            <a:ext cx="198900" cy="2874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63" name="Shape 563"/>
          <p:cNvCxnSpPr/>
          <p:nvPr/>
        </p:nvCxnSpPr>
        <p:spPr>
          <a:xfrm>
            <a:off x="3220111" y="4426478"/>
            <a:ext cx="3726300" cy="0"/>
          </a:xfrm>
          <a:prstGeom prst="straightConnector1">
            <a:avLst/>
          </a:prstGeom>
          <a:noFill/>
          <a:ln cap="flat" cmpd="sng" w="19050">
            <a:solidFill>
              <a:srgbClr val="000000"/>
            </a:solidFill>
            <a:prstDash val="solid"/>
            <a:round/>
            <a:headEnd len="lg" w="lg" type="none"/>
            <a:tailEnd len="lg" w="lg" type="triangle"/>
          </a:ln>
        </p:spPr>
      </p:cxnSp>
      <p:sp>
        <p:nvSpPr>
          <p:cNvPr id="564" name="Shape 564"/>
          <p:cNvSpPr txBox="1"/>
          <p:nvPr/>
        </p:nvSpPr>
        <p:spPr>
          <a:xfrm>
            <a:off x="3508702" y="4158693"/>
            <a:ext cx="985500" cy="160200"/>
          </a:xfrm>
          <a:prstGeom prst="rect">
            <a:avLst/>
          </a:prstGeom>
          <a:noFill/>
          <a:ln>
            <a:noFill/>
          </a:ln>
        </p:spPr>
        <p:txBody>
          <a:bodyPr anchorCtr="0" anchor="t" bIns="91425" lIns="91425" rIns="91425" tIns="91425">
            <a:noAutofit/>
          </a:bodyPr>
          <a:lstStyle/>
          <a:p>
            <a:pPr lvl="0">
              <a:spcBef>
                <a:spcPts val="0"/>
              </a:spcBef>
              <a:buNone/>
            </a:pPr>
            <a:r>
              <a:rPr lang="en" sz="1200"/>
              <a:t>shuffle()</a:t>
            </a:r>
          </a:p>
        </p:txBody>
      </p:sp>
      <p:sp>
        <p:nvSpPr>
          <p:cNvPr id="565" name="Shape 565"/>
          <p:cNvSpPr/>
          <p:nvPr/>
        </p:nvSpPr>
        <p:spPr>
          <a:xfrm>
            <a:off x="2818558" y="4789088"/>
            <a:ext cx="5760300" cy="10476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6" name="Shape 566"/>
          <p:cNvSpPr/>
          <p:nvPr/>
        </p:nvSpPr>
        <p:spPr>
          <a:xfrm>
            <a:off x="2818558" y="4795319"/>
            <a:ext cx="601199" cy="351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loop</a:t>
            </a:r>
          </a:p>
        </p:txBody>
      </p:sp>
      <p:sp>
        <p:nvSpPr>
          <p:cNvPr id="567" name="Shape 567"/>
          <p:cNvSpPr txBox="1"/>
          <p:nvPr/>
        </p:nvSpPr>
        <p:spPr>
          <a:xfrm>
            <a:off x="3438549" y="4842875"/>
            <a:ext cx="3037200" cy="190800"/>
          </a:xfrm>
          <a:prstGeom prst="rect">
            <a:avLst/>
          </a:prstGeom>
          <a:solidFill>
            <a:srgbClr val="FFFFFF"/>
          </a:solidFill>
          <a:ln>
            <a:noFill/>
          </a:ln>
        </p:spPr>
        <p:txBody>
          <a:bodyPr anchorCtr="0" anchor="t" bIns="91425" lIns="91425" rIns="91425" tIns="91425">
            <a:noAutofit/>
          </a:bodyPr>
          <a:lstStyle/>
          <a:p>
            <a:pPr lvl="0">
              <a:spcBef>
                <a:spcPts val="0"/>
              </a:spcBef>
              <a:buNone/>
            </a:pPr>
            <a:r>
              <a:rPr lang="en" sz="1200"/>
              <a:t>[players remain and leftmost cannot ante]</a:t>
            </a:r>
          </a:p>
        </p:txBody>
      </p:sp>
      <p:sp>
        <p:nvSpPr>
          <p:cNvPr id="568" name="Shape 568"/>
          <p:cNvSpPr/>
          <p:nvPr/>
        </p:nvSpPr>
        <p:spPr>
          <a:xfrm>
            <a:off x="3083708" y="5197111"/>
            <a:ext cx="320400" cy="471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9" name="Shape 569"/>
          <p:cNvSpPr/>
          <p:nvPr/>
        </p:nvSpPr>
        <p:spPr>
          <a:xfrm>
            <a:off x="3432443" y="5030530"/>
            <a:ext cx="140259" cy="191025"/>
          </a:xfrm>
          <a:custGeom>
            <a:pathLst>
              <a:path extrusionOk="0" h="8339" w="6145">
                <a:moveTo>
                  <a:pt x="0" y="0"/>
                </a:moveTo>
                <a:lnTo>
                  <a:pt x="5706" y="439"/>
                </a:lnTo>
                <a:lnTo>
                  <a:pt x="6145" y="8339"/>
                </a:lnTo>
              </a:path>
            </a:pathLst>
          </a:custGeom>
          <a:noFill/>
          <a:ln cap="flat" cmpd="sng" w="19050">
            <a:solidFill>
              <a:srgbClr val="000000"/>
            </a:solidFill>
            <a:prstDash val="solid"/>
            <a:round/>
            <a:headEnd len="lg" w="lg" type="none"/>
            <a:tailEnd len="lg" w="lg" type="triangle"/>
          </a:ln>
        </p:spPr>
      </p:sp>
      <p:sp>
        <p:nvSpPr>
          <p:cNvPr id="570" name="Shape 570"/>
          <p:cNvSpPr txBox="1"/>
          <p:nvPr/>
        </p:nvSpPr>
        <p:spPr>
          <a:xfrm>
            <a:off x="3359824" y="5192825"/>
            <a:ext cx="1885200" cy="160200"/>
          </a:xfrm>
          <a:prstGeom prst="rect">
            <a:avLst/>
          </a:prstGeom>
          <a:noFill/>
          <a:ln>
            <a:noFill/>
          </a:ln>
        </p:spPr>
        <p:txBody>
          <a:bodyPr anchorCtr="0" anchor="t" bIns="91425" lIns="91425" rIns="91425" tIns="91425">
            <a:noAutofit/>
          </a:bodyPr>
          <a:lstStyle/>
          <a:p>
            <a:pPr lvl="0">
              <a:spcBef>
                <a:spcPts val="0"/>
              </a:spcBef>
              <a:buNone/>
            </a:pPr>
            <a:r>
              <a:rPr lang="en" sz="1200"/>
              <a:t>removePlayer(leftmost)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4" name="Shape 574"/>
        <p:cNvGrpSpPr/>
        <p:nvPr/>
      </p:nvGrpSpPr>
      <p:grpSpPr>
        <a:xfrm>
          <a:off x="0" y="0"/>
          <a:ext cx="0" cy="0"/>
          <a:chOff x="0" y="0"/>
          <a:chExt cx="0" cy="0"/>
        </a:xfrm>
      </p:grpSpPr>
      <p:sp>
        <p:nvSpPr>
          <p:cNvPr id="575" name="Shape 57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Poker Hand</a:t>
            </a:r>
          </a:p>
        </p:txBody>
      </p:sp>
      <p:sp>
        <p:nvSpPr>
          <p:cNvPr id="576" name="Shape 5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
        <p:nvSpPr>
          <p:cNvPr id="577" name="Shape 577"/>
          <p:cNvSpPr/>
          <p:nvPr/>
        </p:nvSpPr>
        <p:spPr>
          <a:xfrm>
            <a:off x="488450" y="1602525"/>
            <a:ext cx="1239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interface: UI</a:t>
            </a:r>
          </a:p>
        </p:txBody>
      </p:sp>
      <p:cxnSp>
        <p:nvCxnSpPr>
          <p:cNvPr id="578" name="Shape 578"/>
          <p:cNvCxnSpPr/>
          <p:nvPr/>
        </p:nvCxnSpPr>
        <p:spPr>
          <a:xfrm>
            <a:off x="1161200" y="2106650"/>
            <a:ext cx="0" cy="3666000"/>
          </a:xfrm>
          <a:prstGeom prst="straightConnector1">
            <a:avLst/>
          </a:prstGeom>
          <a:noFill/>
          <a:ln cap="flat" cmpd="sng" w="19050">
            <a:solidFill>
              <a:srgbClr val="000000"/>
            </a:solidFill>
            <a:prstDash val="dash"/>
            <a:round/>
            <a:headEnd len="lg" w="lg" type="none"/>
            <a:tailEnd len="lg" w="lg" type="none"/>
          </a:ln>
        </p:spPr>
      </p:cxnSp>
      <p:sp>
        <p:nvSpPr>
          <p:cNvPr id="579" name="Shape 579"/>
          <p:cNvSpPr/>
          <p:nvPr/>
        </p:nvSpPr>
        <p:spPr>
          <a:xfrm>
            <a:off x="1814950" y="1602525"/>
            <a:ext cx="1239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table: Table</a:t>
            </a:r>
          </a:p>
        </p:txBody>
      </p:sp>
      <p:cxnSp>
        <p:nvCxnSpPr>
          <p:cNvPr id="580" name="Shape 580"/>
          <p:cNvCxnSpPr/>
          <p:nvPr/>
        </p:nvCxnSpPr>
        <p:spPr>
          <a:xfrm>
            <a:off x="2487700" y="2106650"/>
            <a:ext cx="0" cy="3666000"/>
          </a:xfrm>
          <a:prstGeom prst="straightConnector1">
            <a:avLst/>
          </a:prstGeom>
          <a:noFill/>
          <a:ln cap="flat" cmpd="sng" w="19050">
            <a:solidFill>
              <a:srgbClr val="000000"/>
            </a:solidFill>
            <a:prstDash val="dash"/>
            <a:round/>
            <a:headEnd len="lg" w="lg" type="none"/>
            <a:tailEnd len="lg" w="lg" type="none"/>
          </a:ln>
        </p:spPr>
      </p:cxnSp>
      <p:sp>
        <p:nvSpPr>
          <p:cNvPr id="581" name="Shape 581"/>
          <p:cNvSpPr/>
          <p:nvPr/>
        </p:nvSpPr>
        <p:spPr>
          <a:xfrm>
            <a:off x="4763250" y="1602525"/>
            <a:ext cx="1239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Player</a:t>
            </a:r>
          </a:p>
        </p:txBody>
      </p:sp>
      <p:cxnSp>
        <p:nvCxnSpPr>
          <p:cNvPr id="582" name="Shape 582"/>
          <p:cNvCxnSpPr/>
          <p:nvPr/>
        </p:nvCxnSpPr>
        <p:spPr>
          <a:xfrm>
            <a:off x="5436000" y="2106650"/>
            <a:ext cx="0" cy="3666000"/>
          </a:xfrm>
          <a:prstGeom prst="straightConnector1">
            <a:avLst/>
          </a:prstGeom>
          <a:noFill/>
          <a:ln cap="flat" cmpd="sng" w="19050">
            <a:solidFill>
              <a:srgbClr val="000000"/>
            </a:solidFill>
            <a:prstDash val="dash"/>
            <a:round/>
            <a:headEnd len="lg" w="lg" type="none"/>
            <a:tailEnd len="lg" w="lg" type="none"/>
          </a:ln>
        </p:spPr>
      </p:cxnSp>
      <p:sp>
        <p:nvSpPr>
          <p:cNvPr id="583" name="Shape 583"/>
          <p:cNvSpPr/>
          <p:nvPr/>
        </p:nvSpPr>
        <p:spPr>
          <a:xfrm>
            <a:off x="6089750" y="1602525"/>
            <a:ext cx="1239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cards: Deck</a:t>
            </a:r>
          </a:p>
        </p:txBody>
      </p:sp>
      <p:cxnSp>
        <p:nvCxnSpPr>
          <p:cNvPr id="584" name="Shape 584"/>
          <p:cNvCxnSpPr/>
          <p:nvPr/>
        </p:nvCxnSpPr>
        <p:spPr>
          <a:xfrm>
            <a:off x="6762500" y="2106650"/>
            <a:ext cx="0" cy="3666000"/>
          </a:xfrm>
          <a:prstGeom prst="straightConnector1">
            <a:avLst/>
          </a:prstGeom>
          <a:noFill/>
          <a:ln cap="flat" cmpd="sng" w="19050">
            <a:solidFill>
              <a:srgbClr val="000000"/>
            </a:solidFill>
            <a:prstDash val="dash"/>
            <a:round/>
            <a:headEnd len="lg" w="lg" type="none"/>
            <a:tailEnd len="lg" w="lg" type="none"/>
          </a:ln>
        </p:spPr>
      </p:cxnSp>
      <p:sp>
        <p:nvSpPr>
          <p:cNvPr id="585" name="Shape 585"/>
          <p:cNvSpPr/>
          <p:nvPr/>
        </p:nvSpPr>
        <p:spPr>
          <a:xfrm>
            <a:off x="2259100" y="2208675"/>
            <a:ext cx="351000" cy="3934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6" name="Shape 586"/>
          <p:cNvSpPr/>
          <p:nvPr/>
        </p:nvSpPr>
        <p:spPr>
          <a:xfrm>
            <a:off x="7416250" y="1602525"/>
            <a:ext cx="1239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leftmost: Player</a:t>
            </a:r>
          </a:p>
        </p:txBody>
      </p:sp>
      <p:cxnSp>
        <p:nvCxnSpPr>
          <p:cNvPr id="587" name="Shape 587"/>
          <p:cNvCxnSpPr/>
          <p:nvPr/>
        </p:nvCxnSpPr>
        <p:spPr>
          <a:xfrm>
            <a:off x="8089000" y="2106650"/>
            <a:ext cx="0" cy="3666000"/>
          </a:xfrm>
          <a:prstGeom prst="straightConnector1">
            <a:avLst/>
          </a:prstGeom>
          <a:noFill/>
          <a:ln cap="flat" cmpd="sng" w="19050">
            <a:solidFill>
              <a:srgbClr val="000000"/>
            </a:solidFill>
            <a:prstDash val="dash"/>
            <a:round/>
            <a:headEnd len="lg" w="lg" type="none"/>
            <a:tailEnd len="lg" w="lg" type="none"/>
          </a:ln>
        </p:spPr>
      </p:cxnSp>
      <p:sp>
        <p:nvSpPr>
          <p:cNvPr id="588" name="Shape 588"/>
          <p:cNvSpPr/>
          <p:nvPr/>
        </p:nvSpPr>
        <p:spPr>
          <a:xfrm>
            <a:off x="1941725" y="2181825"/>
            <a:ext cx="6605700" cy="41478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9" name="Shape 589"/>
          <p:cNvSpPr/>
          <p:nvPr/>
        </p:nvSpPr>
        <p:spPr>
          <a:xfrm>
            <a:off x="1941725" y="2208675"/>
            <a:ext cx="658500" cy="384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alt</a:t>
            </a:r>
          </a:p>
        </p:txBody>
      </p:sp>
      <p:sp>
        <p:nvSpPr>
          <p:cNvPr id="590" name="Shape 590"/>
          <p:cNvSpPr txBox="1"/>
          <p:nvPr/>
        </p:nvSpPr>
        <p:spPr>
          <a:xfrm>
            <a:off x="2600225" y="2106650"/>
            <a:ext cx="1087200" cy="271500"/>
          </a:xfrm>
          <a:prstGeom prst="rect">
            <a:avLst/>
          </a:prstGeom>
          <a:noFill/>
          <a:ln>
            <a:noFill/>
          </a:ln>
        </p:spPr>
        <p:txBody>
          <a:bodyPr anchorCtr="0" anchor="t" bIns="91425" lIns="91425" rIns="91425" tIns="91425">
            <a:noAutofit/>
          </a:bodyPr>
          <a:lstStyle/>
          <a:p>
            <a:pPr lvl="0">
              <a:spcBef>
                <a:spcPts val="0"/>
              </a:spcBef>
              <a:buNone/>
            </a:pPr>
            <a:r>
              <a:rPr lang="en" sz="1200"/>
              <a:t>[players remain]</a:t>
            </a:r>
          </a:p>
        </p:txBody>
      </p:sp>
      <p:sp>
        <p:nvSpPr>
          <p:cNvPr id="591" name="Shape 591"/>
          <p:cNvSpPr/>
          <p:nvPr/>
        </p:nvSpPr>
        <p:spPr>
          <a:xfrm>
            <a:off x="7965800" y="2592675"/>
            <a:ext cx="292500" cy="444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92" name="Shape 592"/>
          <p:cNvCxnSpPr/>
          <p:nvPr/>
        </p:nvCxnSpPr>
        <p:spPr>
          <a:xfrm flipH="1" rot="10800000">
            <a:off x="2611000" y="2592675"/>
            <a:ext cx="5354700" cy="27600"/>
          </a:xfrm>
          <a:prstGeom prst="straightConnector1">
            <a:avLst/>
          </a:prstGeom>
          <a:noFill/>
          <a:ln cap="flat" cmpd="sng" w="19050">
            <a:solidFill>
              <a:schemeClr val="dk1"/>
            </a:solidFill>
            <a:prstDash val="solid"/>
            <a:round/>
            <a:headEnd len="lg" w="lg" type="none"/>
            <a:tailEnd len="lg" w="lg" type="triangle"/>
          </a:ln>
        </p:spPr>
      </p:cxnSp>
      <p:sp>
        <p:nvSpPr>
          <p:cNvPr id="593" name="Shape 593"/>
          <p:cNvSpPr txBox="1"/>
          <p:nvPr/>
        </p:nvSpPr>
        <p:spPr>
          <a:xfrm>
            <a:off x="6990750" y="2208675"/>
            <a:ext cx="870000" cy="142800"/>
          </a:xfrm>
          <a:prstGeom prst="rect">
            <a:avLst/>
          </a:prstGeom>
          <a:noFill/>
          <a:ln>
            <a:noFill/>
          </a:ln>
        </p:spPr>
        <p:txBody>
          <a:bodyPr anchorCtr="0" anchor="t" bIns="91425" lIns="91425" rIns="91425" tIns="91425">
            <a:noAutofit/>
          </a:bodyPr>
          <a:lstStyle/>
          <a:p>
            <a:pPr lvl="0">
              <a:spcBef>
                <a:spcPts val="0"/>
              </a:spcBef>
              <a:buNone/>
            </a:pPr>
            <a:r>
              <a:rPr lang="en" sz="1200"/>
              <a:t>ante()</a:t>
            </a:r>
          </a:p>
        </p:txBody>
      </p:sp>
      <p:cxnSp>
        <p:nvCxnSpPr>
          <p:cNvPr id="594" name="Shape 594"/>
          <p:cNvCxnSpPr>
            <a:stCxn id="591" idx="2"/>
          </p:cNvCxnSpPr>
          <p:nvPr/>
        </p:nvCxnSpPr>
        <p:spPr>
          <a:xfrm flipH="1">
            <a:off x="2632850" y="3037575"/>
            <a:ext cx="5479200" cy="11100"/>
          </a:xfrm>
          <a:prstGeom prst="straightConnector1">
            <a:avLst/>
          </a:prstGeom>
          <a:noFill/>
          <a:ln cap="flat" cmpd="sng" w="19050">
            <a:solidFill>
              <a:srgbClr val="000000"/>
            </a:solidFill>
            <a:prstDash val="dashDot"/>
            <a:round/>
            <a:headEnd len="lg" w="lg" type="none"/>
            <a:tailEnd len="lg" w="lg" type="triangle"/>
          </a:ln>
        </p:spPr>
      </p:cxnSp>
      <p:sp>
        <p:nvSpPr>
          <p:cNvPr id="595" name="Shape 595"/>
          <p:cNvSpPr txBox="1"/>
          <p:nvPr/>
        </p:nvSpPr>
        <p:spPr>
          <a:xfrm>
            <a:off x="2930175" y="2659125"/>
            <a:ext cx="658500" cy="142800"/>
          </a:xfrm>
          <a:prstGeom prst="rect">
            <a:avLst/>
          </a:prstGeom>
          <a:noFill/>
          <a:ln>
            <a:noFill/>
          </a:ln>
        </p:spPr>
        <p:txBody>
          <a:bodyPr anchorCtr="0" anchor="t" bIns="91425" lIns="91425" rIns="91425" tIns="91425">
            <a:noAutofit/>
          </a:bodyPr>
          <a:lstStyle/>
          <a:p>
            <a:pPr lvl="0">
              <a:spcBef>
                <a:spcPts val="0"/>
              </a:spcBef>
              <a:buNone/>
            </a:pPr>
            <a:r>
              <a:rPr lang="en"/>
              <a:t>bet</a:t>
            </a:r>
          </a:p>
        </p:txBody>
      </p:sp>
      <p:sp>
        <p:nvSpPr>
          <p:cNvPr id="596" name="Shape 596"/>
          <p:cNvSpPr/>
          <p:nvPr/>
        </p:nvSpPr>
        <p:spPr>
          <a:xfrm>
            <a:off x="2073400" y="3399825"/>
            <a:ext cx="5479200" cy="18201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7" name="Shape 597"/>
          <p:cNvSpPr/>
          <p:nvPr/>
        </p:nvSpPr>
        <p:spPr>
          <a:xfrm>
            <a:off x="2105350" y="3407100"/>
            <a:ext cx="658500" cy="384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loop</a:t>
            </a:r>
          </a:p>
        </p:txBody>
      </p:sp>
      <p:sp>
        <p:nvSpPr>
          <p:cNvPr id="598" name="Shape 598"/>
          <p:cNvSpPr txBox="1"/>
          <p:nvPr/>
        </p:nvSpPr>
        <p:spPr>
          <a:xfrm>
            <a:off x="2824425" y="3399825"/>
            <a:ext cx="1087200" cy="271500"/>
          </a:xfrm>
          <a:prstGeom prst="rect">
            <a:avLst/>
          </a:prstGeom>
          <a:noFill/>
          <a:ln>
            <a:noFill/>
          </a:ln>
        </p:spPr>
        <p:txBody>
          <a:bodyPr anchorCtr="0" anchor="t" bIns="91425" lIns="91425" rIns="91425" tIns="91425">
            <a:noAutofit/>
          </a:bodyPr>
          <a:lstStyle/>
          <a:p>
            <a:pPr lvl="0">
              <a:spcBef>
                <a:spcPts val="0"/>
              </a:spcBef>
              <a:buNone/>
            </a:pPr>
            <a:r>
              <a:rPr lang="en" sz="1200"/>
              <a:t>[for each player, twice]</a:t>
            </a:r>
          </a:p>
        </p:txBody>
      </p:sp>
      <p:sp>
        <p:nvSpPr>
          <p:cNvPr id="599" name="Shape 599"/>
          <p:cNvSpPr/>
          <p:nvPr/>
        </p:nvSpPr>
        <p:spPr>
          <a:xfrm>
            <a:off x="5226600" y="3969525"/>
            <a:ext cx="417000" cy="1189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00" name="Shape 600"/>
          <p:cNvCxnSpPr>
            <a:endCxn id="599" idx="0"/>
          </p:cNvCxnSpPr>
          <p:nvPr/>
        </p:nvCxnSpPr>
        <p:spPr>
          <a:xfrm>
            <a:off x="2622000" y="3959325"/>
            <a:ext cx="2813100" cy="10200"/>
          </a:xfrm>
          <a:prstGeom prst="straightConnector1">
            <a:avLst/>
          </a:prstGeom>
          <a:noFill/>
          <a:ln cap="flat" cmpd="sng" w="19050">
            <a:solidFill>
              <a:srgbClr val="000000"/>
            </a:solidFill>
            <a:prstDash val="solid"/>
            <a:round/>
            <a:headEnd len="lg" w="lg" type="none"/>
            <a:tailEnd len="lg" w="lg" type="triangle"/>
          </a:ln>
        </p:spPr>
      </p:cxnSp>
      <p:sp>
        <p:nvSpPr>
          <p:cNvPr id="601" name="Shape 601"/>
          <p:cNvSpPr txBox="1"/>
          <p:nvPr/>
        </p:nvSpPr>
        <p:spPr>
          <a:xfrm>
            <a:off x="4051500" y="3671325"/>
            <a:ext cx="1147200" cy="142800"/>
          </a:xfrm>
          <a:prstGeom prst="rect">
            <a:avLst/>
          </a:prstGeom>
          <a:noFill/>
          <a:ln>
            <a:noFill/>
          </a:ln>
        </p:spPr>
        <p:txBody>
          <a:bodyPr anchorCtr="0" anchor="t" bIns="91425" lIns="91425" rIns="91425" tIns="91425">
            <a:noAutofit/>
          </a:bodyPr>
          <a:lstStyle/>
          <a:p>
            <a:pPr lvl="0">
              <a:spcBef>
                <a:spcPts val="0"/>
              </a:spcBef>
              <a:buNone/>
            </a:pPr>
            <a:r>
              <a:rPr lang="en" sz="1200"/>
              <a:t>drawCard()</a:t>
            </a:r>
          </a:p>
        </p:txBody>
      </p:sp>
      <p:sp>
        <p:nvSpPr>
          <p:cNvPr id="602" name="Shape 602"/>
          <p:cNvSpPr/>
          <p:nvPr/>
        </p:nvSpPr>
        <p:spPr>
          <a:xfrm>
            <a:off x="6627100" y="4091100"/>
            <a:ext cx="292500" cy="930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03" name="Shape 603"/>
          <p:cNvCxnSpPr/>
          <p:nvPr/>
        </p:nvCxnSpPr>
        <p:spPr>
          <a:xfrm flipH="1" rot="10800000">
            <a:off x="5607550" y="4091100"/>
            <a:ext cx="983400" cy="8100"/>
          </a:xfrm>
          <a:prstGeom prst="straightConnector1">
            <a:avLst/>
          </a:prstGeom>
          <a:noFill/>
          <a:ln cap="flat" cmpd="sng" w="19050">
            <a:solidFill>
              <a:srgbClr val="000000"/>
            </a:solidFill>
            <a:prstDash val="solid"/>
            <a:round/>
            <a:headEnd len="lg" w="lg" type="none"/>
            <a:tailEnd len="lg" w="lg" type="triangle"/>
          </a:ln>
        </p:spPr>
      </p:cxnSp>
      <p:sp>
        <p:nvSpPr>
          <p:cNvPr id="604" name="Shape 604"/>
          <p:cNvSpPr txBox="1"/>
          <p:nvPr/>
        </p:nvSpPr>
        <p:spPr>
          <a:xfrm>
            <a:off x="5734300" y="3818700"/>
            <a:ext cx="892800" cy="142800"/>
          </a:xfrm>
          <a:prstGeom prst="rect">
            <a:avLst/>
          </a:prstGeom>
          <a:noFill/>
          <a:ln>
            <a:noFill/>
          </a:ln>
        </p:spPr>
        <p:txBody>
          <a:bodyPr anchorCtr="0" anchor="t" bIns="91425" lIns="91425" rIns="91425" tIns="91425">
            <a:noAutofit/>
          </a:bodyPr>
          <a:lstStyle/>
          <a:p>
            <a:pPr lvl="0">
              <a:spcBef>
                <a:spcPts val="0"/>
              </a:spcBef>
              <a:buNone/>
            </a:pPr>
            <a:r>
              <a:rPr lang="en" sz="1200"/>
              <a:t>getCard()</a:t>
            </a:r>
          </a:p>
        </p:txBody>
      </p:sp>
      <p:cxnSp>
        <p:nvCxnSpPr>
          <p:cNvPr id="605" name="Shape 605"/>
          <p:cNvCxnSpPr>
            <a:stCxn id="602" idx="2"/>
          </p:cNvCxnSpPr>
          <p:nvPr/>
        </p:nvCxnSpPr>
        <p:spPr>
          <a:xfrm rot="10800000">
            <a:off x="5716450" y="5001900"/>
            <a:ext cx="1056900" cy="19800"/>
          </a:xfrm>
          <a:prstGeom prst="straightConnector1">
            <a:avLst/>
          </a:prstGeom>
          <a:noFill/>
          <a:ln cap="flat" cmpd="sng" w="19050">
            <a:solidFill>
              <a:srgbClr val="000000"/>
            </a:solidFill>
            <a:prstDash val="dashDot"/>
            <a:round/>
            <a:headEnd len="lg" w="lg" type="none"/>
            <a:tailEnd len="lg" w="lg" type="triangle"/>
          </a:ln>
        </p:spPr>
      </p:cxnSp>
      <p:sp>
        <p:nvSpPr>
          <p:cNvPr id="606" name="Shape 606"/>
          <p:cNvSpPr txBox="1"/>
          <p:nvPr/>
        </p:nvSpPr>
        <p:spPr>
          <a:xfrm>
            <a:off x="5869975" y="4738500"/>
            <a:ext cx="658500" cy="142800"/>
          </a:xfrm>
          <a:prstGeom prst="rect">
            <a:avLst/>
          </a:prstGeom>
          <a:noFill/>
          <a:ln>
            <a:noFill/>
          </a:ln>
        </p:spPr>
        <p:txBody>
          <a:bodyPr anchorCtr="0" anchor="t" bIns="91425" lIns="91425" rIns="91425" tIns="91425">
            <a:noAutofit/>
          </a:bodyPr>
          <a:lstStyle/>
          <a:p>
            <a:pPr lvl="0">
              <a:spcBef>
                <a:spcPts val="0"/>
              </a:spcBef>
              <a:buNone/>
            </a:pPr>
            <a:r>
              <a:rPr lang="en" sz="1200"/>
              <a:t>a card</a:t>
            </a:r>
          </a:p>
        </p:txBody>
      </p:sp>
      <p:cxnSp>
        <p:nvCxnSpPr>
          <p:cNvPr id="607" name="Shape 607"/>
          <p:cNvCxnSpPr/>
          <p:nvPr/>
        </p:nvCxnSpPr>
        <p:spPr>
          <a:xfrm>
            <a:off x="1941725" y="5287150"/>
            <a:ext cx="6605700" cy="0"/>
          </a:xfrm>
          <a:prstGeom prst="straightConnector1">
            <a:avLst/>
          </a:prstGeom>
          <a:noFill/>
          <a:ln cap="flat" cmpd="sng" w="38100">
            <a:solidFill>
              <a:srgbClr val="000000"/>
            </a:solidFill>
            <a:prstDash val="dot"/>
            <a:round/>
            <a:headEnd len="lg" w="lg" type="none"/>
            <a:tailEnd len="lg" w="lg" type="none"/>
          </a:ln>
        </p:spPr>
      </p:cxnSp>
      <p:sp>
        <p:nvSpPr>
          <p:cNvPr id="608" name="Shape 608"/>
          <p:cNvSpPr txBox="1"/>
          <p:nvPr/>
        </p:nvSpPr>
        <p:spPr>
          <a:xfrm>
            <a:off x="2821300" y="5219925"/>
            <a:ext cx="954600" cy="230400"/>
          </a:xfrm>
          <a:prstGeom prst="rect">
            <a:avLst/>
          </a:prstGeom>
          <a:noFill/>
          <a:ln>
            <a:noFill/>
          </a:ln>
        </p:spPr>
        <p:txBody>
          <a:bodyPr anchorCtr="0" anchor="t" bIns="91425" lIns="91425" rIns="91425" tIns="91425">
            <a:noAutofit/>
          </a:bodyPr>
          <a:lstStyle/>
          <a:p>
            <a:pPr lvl="0">
              <a:spcBef>
                <a:spcPts val="0"/>
              </a:spcBef>
              <a:buNone/>
            </a:pPr>
            <a:r>
              <a:rPr lang="en" sz="1200"/>
              <a:t>[else]</a:t>
            </a:r>
          </a:p>
        </p:txBody>
      </p:sp>
      <p:sp>
        <p:nvSpPr>
          <p:cNvPr id="609" name="Shape 609"/>
          <p:cNvSpPr/>
          <p:nvPr/>
        </p:nvSpPr>
        <p:spPr>
          <a:xfrm>
            <a:off x="2325775" y="5572425"/>
            <a:ext cx="417000" cy="570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0" name="Shape 610"/>
          <p:cNvSpPr/>
          <p:nvPr/>
        </p:nvSpPr>
        <p:spPr>
          <a:xfrm>
            <a:off x="2622000" y="5354375"/>
            <a:ext cx="252375" cy="263350"/>
          </a:xfrm>
          <a:custGeom>
            <a:pathLst>
              <a:path extrusionOk="0" h="10534" w="10095">
                <a:moveTo>
                  <a:pt x="0" y="439"/>
                </a:moveTo>
                <a:lnTo>
                  <a:pt x="9217" y="0"/>
                </a:lnTo>
                <a:lnTo>
                  <a:pt x="10095" y="10534"/>
                </a:lnTo>
                <a:lnTo>
                  <a:pt x="3950" y="10095"/>
                </a:lnTo>
              </a:path>
            </a:pathLst>
          </a:custGeom>
          <a:noFill/>
          <a:ln cap="flat" cmpd="sng" w="19050">
            <a:solidFill>
              <a:srgbClr val="000000"/>
            </a:solidFill>
            <a:prstDash val="solid"/>
            <a:round/>
            <a:headEnd len="lg" w="lg" type="none"/>
            <a:tailEnd len="lg" w="lg" type="triangle"/>
          </a:ln>
        </p:spPr>
      </p:sp>
      <p:sp>
        <p:nvSpPr>
          <p:cNvPr id="611" name="Shape 611"/>
          <p:cNvSpPr txBox="1"/>
          <p:nvPr/>
        </p:nvSpPr>
        <p:spPr>
          <a:xfrm>
            <a:off x="2826977" y="5571075"/>
            <a:ext cx="954600" cy="230400"/>
          </a:xfrm>
          <a:prstGeom prst="rect">
            <a:avLst/>
          </a:prstGeom>
          <a:noFill/>
          <a:ln>
            <a:noFill/>
          </a:ln>
        </p:spPr>
        <p:txBody>
          <a:bodyPr anchorCtr="0" anchor="t" bIns="91425" lIns="91425" rIns="91425" tIns="91425">
            <a:noAutofit/>
          </a:bodyPr>
          <a:lstStyle/>
          <a:p>
            <a:pPr lvl="0">
              <a:spcBef>
                <a:spcPts val="0"/>
              </a:spcBef>
              <a:buNone/>
            </a:pPr>
            <a:r>
              <a:rPr lang="en" sz="1200"/>
              <a:t>endGame()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5" name="Shape 615"/>
        <p:cNvGrpSpPr/>
        <p:nvPr/>
      </p:nvGrpSpPr>
      <p:grpSpPr>
        <a:xfrm>
          <a:off x="0" y="0"/>
          <a:ext cx="0" cy="0"/>
          <a:chOff x="0" y="0"/>
          <a:chExt cx="0" cy="0"/>
        </a:xfrm>
      </p:grpSpPr>
      <p:sp>
        <p:nvSpPr>
          <p:cNvPr id="616" name="Shape 6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Sequence Diagram Activity</a:t>
            </a:r>
          </a:p>
        </p:txBody>
      </p:sp>
      <p:sp>
        <p:nvSpPr>
          <p:cNvPr id="617" name="Shape 617"/>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800"/>
              <a:t>A local television station opens a communication link to the SatComms module, identifies itself, and requests a link to the WeatherStation instance for a particular location. It then requests a weather report from the WeatherStation. The WeatherStation requests a summary from that location’s WeatherData instance. If new readings have not been take in the last five minutes, then the WeatherData will gather new values for its attributes. WeatherData will then return its summary.</a:t>
            </a:r>
          </a:p>
          <a:p>
            <a:pPr lvl="0" marR="0" rtl="0" algn="l">
              <a:lnSpc>
                <a:spcPct val="100000"/>
              </a:lnSpc>
              <a:spcBef>
                <a:spcPts val="600"/>
              </a:spcBef>
              <a:spcAft>
                <a:spcPts val="0"/>
              </a:spcAft>
              <a:buNone/>
            </a:pPr>
            <a:r>
              <a:rPr b="1" lang="en" sz="1800"/>
              <a:t>Draw a sequence diagram for this scenario using these classes.</a:t>
            </a:r>
          </a:p>
        </p:txBody>
      </p:sp>
      <p:sp>
        <p:nvSpPr>
          <p:cNvPr id="618" name="Shape 618"/>
          <p:cNvSpPr/>
          <p:nvPr/>
        </p:nvSpPr>
        <p:spPr>
          <a:xfrm>
            <a:off x="4628650" y="1689500"/>
            <a:ext cx="1899599" cy="1842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WeatherStation</a:t>
            </a:r>
          </a:p>
          <a:p>
            <a:pPr lvl="0" rtl="0">
              <a:spcBef>
                <a:spcPts val="0"/>
              </a:spcBef>
              <a:buNone/>
            </a:pPr>
            <a:r>
              <a:t/>
            </a:r>
            <a:endParaRPr sz="1200"/>
          </a:p>
          <a:p>
            <a:pPr lvl="0" rtl="0">
              <a:spcBef>
                <a:spcPts val="0"/>
              </a:spcBef>
              <a:buNone/>
            </a:pPr>
            <a:r>
              <a:rPr lang="en" sz="1200"/>
              <a:t>identifier</a:t>
            </a:r>
          </a:p>
          <a:p>
            <a:pPr lvl="0" rtl="0">
              <a:spcBef>
                <a:spcPts val="0"/>
              </a:spcBef>
              <a:buNone/>
            </a:pPr>
            <a:r>
              <a:t/>
            </a:r>
            <a:endParaRPr sz="1200"/>
          </a:p>
          <a:p>
            <a:pPr lvl="0" rtl="0">
              <a:spcBef>
                <a:spcPts val="0"/>
              </a:spcBef>
              <a:buNone/>
            </a:pPr>
            <a:r>
              <a:rPr lang="en" sz="1200"/>
              <a:t>testLink()</a:t>
            </a:r>
          </a:p>
          <a:p>
            <a:pPr lvl="0" rtl="0">
              <a:spcBef>
                <a:spcPts val="0"/>
              </a:spcBef>
              <a:buNone/>
            </a:pPr>
            <a:r>
              <a:rPr lang="en" sz="1200"/>
              <a:t>reportWeather()</a:t>
            </a:r>
            <a:br>
              <a:rPr lang="en" sz="1200"/>
            </a:br>
            <a:r>
              <a:rPr lang="en" sz="1200"/>
              <a:t>reportStatus()</a:t>
            </a:r>
          </a:p>
          <a:p>
            <a:pPr lvl="0" rtl="0">
              <a:spcBef>
                <a:spcPts val="0"/>
              </a:spcBef>
              <a:buNone/>
            </a:pPr>
            <a:r>
              <a:rPr lang="en" sz="1200"/>
              <a:t>restart(instruments)</a:t>
            </a:r>
          </a:p>
          <a:p>
            <a:pPr lvl="0" rtl="0">
              <a:spcBef>
                <a:spcPts val="0"/>
              </a:spcBef>
              <a:buNone/>
            </a:pPr>
            <a:r>
              <a:rPr lang="en" sz="1200"/>
              <a:t>shutdown(instruments)</a:t>
            </a:r>
          </a:p>
          <a:p>
            <a:pPr lvl="0" rtl="0">
              <a:spcBef>
                <a:spcPts val="0"/>
              </a:spcBef>
              <a:buNone/>
            </a:pPr>
            <a:r>
              <a:rPr lang="en" sz="1200"/>
              <a:t>reconfigure(commands)</a:t>
            </a:r>
          </a:p>
        </p:txBody>
      </p:sp>
      <p:cxnSp>
        <p:nvCxnSpPr>
          <p:cNvPr id="619" name="Shape 619"/>
          <p:cNvCxnSpPr/>
          <p:nvPr/>
        </p:nvCxnSpPr>
        <p:spPr>
          <a:xfrm>
            <a:off x="4628650" y="1933925"/>
            <a:ext cx="1899599" cy="0"/>
          </a:xfrm>
          <a:prstGeom prst="straightConnector1">
            <a:avLst/>
          </a:prstGeom>
          <a:noFill/>
          <a:ln cap="flat" cmpd="sng" w="19050">
            <a:solidFill>
              <a:schemeClr val="dk2"/>
            </a:solidFill>
            <a:prstDash val="solid"/>
            <a:round/>
            <a:headEnd len="lg" w="lg" type="none"/>
            <a:tailEnd len="lg" w="lg" type="none"/>
          </a:ln>
        </p:spPr>
      </p:cxnSp>
      <p:cxnSp>
        <p:nvCxnSpPr>
          <p:cNvPr id="620" name="Shape 620"/>
          <p:cNvCxnSpPr/>
          <p:nvPr/>
        </p:nvCxnSpPr>
        <p:spPr>
          <a:xfrm>
            <a:off x="4628650" y="2313800"/>
            <a:ext cx="1899599" cy="0"/>
          </a:xfrm>
          <a:prstGeom prst="straightConnector1">
            <a:avLst/>
          </a:prstGeom>
          <a:noFill/>
          <a:ln cap="flat" cmpd="sng" w="19050">
            <a:solidFill>
              <a:schemeClr val="dk2"/>
            </a:solidFill>
            <a:prstDash val="solid"/>
            <a:round/>
            <a:headEnd len="lg" w="lg" type="none"/>
            <a:tailEnd len="lg" w="lg" type="none"/>
          </a:ln>
        </p:spPr>
      </p:cxnSp>
      <p:sp>
        <p:nvSpPr>
          <p:cNvPr id="621" name="Shape 621"/>
          <p:cNvSpPr/>
          <p:nvPr/>
        </p:nvSpPr>
        <p:spPr>
          <a:xfrm>
            <a:off x="6787200" y="1592750"/>
            <a:ext cx="1899599" cy="1949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WeatherData</a:t>
            </a:r>
          </a:p>
          <a:p>
            <a:pPr lvl="0" rtl="0">
              <a:spcBef>
                <a:spcPts val="0"/>
              </a:spcBef>
              <a:buNone/>
            </a:pPr>
            <a:r>
              <a:t/>
            </a:r>
            <a:endParaRPr sz="1200"/>
          </a:p>
          <a:p>
            <a:pPr lvl="0" rtl="0">
              <a:spcBef>
                <a:spcPts val="0"/>
              </a:spcBef>
              <a:buNone/>
            </a:pPr>
            <a:r>
              <a:rPr lang="en" sz="1200"/>
              <a:t>temperature</a:t>
            </a:r>
          </a:p>
          <a:p>
            <a:pPr lvl="0" rtl="0">
              <a:spcBef>
                <a:spcPts val="0"/>
              </a:spcBef>
              <a:buNone/>
            </a:pPr>
            <a:r>
              <a:rPr lang="en" sz="1200"/>
              <a:t>windSpeed</a:t>
            </a:r>
          </a:p>
          <a:p>
            <a:pPr lvl="0" rtl="0">
              <a:spcBef>
                <a:spcPts val="0"/>
              </a:spcBef>
              <a:buNone/>
            </a:pPr>
            <a:r>
              <a:rPr lang="en" sz="1200"/>
              <a:t>windDirection</a:t>
            </a:r>
          </a:p>
          <a:p>
            <a:pPr lvl="0" rtl="0">
              <a:spcBef>
                <a:spcPts val="0"/>
              </a:spcBef>
              <a:buNone/>
            </a:pPr>
            <a:r>
              <a:rPr lang="en" sz="1200"/>
              <a:t>pressure</a:t>
            </a:r>
          </a:p>
          <a:p>
            <a:pPr lvl="0" rtl="0">
              <a:spcBef>
                <a:spcPts val="0"/>
              </a:spcBef>
              <a:buNone/>
            </a:pPr>
            <a:r>
              <a:rPr lang="en" sz="1200"/>
              <a:t>lastReadingTime</a:t>
            </a:r>
          </a:p>
          <a:p>
            <a:pPr lvl="0" rtl="0">
              <a:spcBef>
                <a:spcPts val="0"/>
              </a:spcBef>
              <a:buNone/>
            </a:pPr>
            <a:r>
              <a:t/>
            </a:r>
            <a:endParaRPr sz="1200"/>
          </a:p>
          <a:p>
            <a:pPr lvl="0" rtl="0">
              <a:spcBef>
                <a:spcPts val="0"/>
              </a:spcBef>
              <a:buNone/>
            </a:pPr>
            <a:r>
              <a:rPr lang="en" sz="1200"/>
              <a:t>collect()</a:t>
            </a:r>
          </a:p>
          <a:p>
            <a:pPr lvl="0" rtl="0">
              <a:spcBef>
                <a:spcPts val="0"/>
              </a:spcBef>
              <a:buNone/>
            </a:pPr>
            <a:r>
              <a:rPr lang="en" sz="1200"/>
              <a:t>summarize(time)</a:t>
            </a:r>
          </a:p>
        </p:txBody>
      </p:sp>
      <p:cxnSp>
        <p:nvCxnSpPr>
          <p:cNvPr id="622" name="Shape 622"/>
          <p:cNvCxnSpPr/>
          <p:nvPr/>
        </p:nvCxnSpPr>
        <p:spPr>
          <a:xfrm>
            <a:off x="6787200" y="1957700"/>
            <a:ext cx="1899599" cy="0"/>
          </a:xfrm>
          <a:prstGeom prst="straightConnector1">
            <a:avLst/>
          </a:prstGeom>
          <a:noFill/>
          <a:ln cap="flat" cmpd="sng" w="19050">
            <a:solidFill>
              <a:schemeClr val="dk2"/>
            </a:solidFill>
            <a:prstDash val="solid"/>
            <a:round/>
            <a:headEnd len="lg" w="lg" type="none"/>
            <a:tailEnd len="lg" w="lg" type="none"/>
          </a:ln>
        </p:spPr>
      </p:cxnSp>
      <p:cxnSp>
        <p:nvCxnSpPr>
          <p:cNvPr id="623" name="Shape 623"/>
          <p:cNvCxnSpPr/>
          <p:nvPr/>
        </p:nvCxnSpPr>
        <p:spPr>
          <a:xfrm>
            <a:off x="6787200" y="2997375"/>
            <a:ext cx="1899599" cy="0"/>
          </a:xfrm>
          <a:prstGeom prst="straightConnector1">
            <a:avLst/>
          </a:prstGeom>
          <a:noFill/>
          <a:ln cap="flat" cmpd="sng" w="19050">
            <a:solidFill>
              <a:schemeClr val="dk2"/>
            </a:solidFill>
            <a:prstDash val="solid"/>
            <a:round/>
            <a:headEnd len="lg" w="lg" type="none"/>
            <a:tailEnd len="lg" w="lg" type="none"/>
          </a:ln>
        </p:spPr>
      </p:cxnSp>
      <p:sp>
        <p:nvSpPr>
          <p:cNvPr id="624" name="Shape 624"/>
          <p:cNvSpPr/>
          <p:nvPr/>
        </p:nvSpPr>
        <p:spPr>
          <a:xfrm>
            <a:off x="4628650" y="3542150"/>
            <a:ext cx="1346700" cy="1334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625" name="Shape 625"/>
          <p:cNvCxnSpPr/>
          <p:nvPr/>
        </p:nvCxnSpPr>
        <p:spPr>
          <a:xfrm>
            <a:off x="4628650" y="3837112"/>
            <a:ext cx="1346700" cy="0"/>
          </a:xfrm>
          <a:prstGeom prst="straightConnector1">
            <a:avLst/>
          </a:prstGeom>
          <a:noFill/>
          <a:ln cap="flat" cmpd="sng" w="19050">
            <a:solidFill>
              <a:schemeClr val="dk2"/>
            </a:solidFill>
            <a:prstDash val="solid"/>
            <a:round/>
            <a:headEnd len="lg" w="lg" type="none"/>
            <a:tailEnd len="lg" w="lg" type="none"/>
          </a:ln>
        </p:spPr>
      </p:cxnSp>
      <p:cxnSp>
        <p:nvCxnSpPr>
          <p:cNvPr id="626" name="Shape 626"/>
          <p:cNvCxnSpPr/>
          <p:nvPr/>
        </p:nvCxnSpPr>
        <p:spPr>
          <a:xfrm>
            <a:off x="4628650" y="4266962"/>
            <a:ext cx="1346700" cy="0"/>
          </a:xfrm>
          <a:prstGeom prst="straightConnector1">
            <a:avLst/>
          </a:prstGeom>
          <a:noFill/>
          <a:ln cap="flat" cmpd="sng" w="19050">
            <a:solidFill>
              <a:schemeClr val="dk2"/>
            </a:solidFill>
            <a:prstDash val="solid"/>
            <a:round/>
            <a:headEnd len="lg" w="lg" type="none"/>
            <a:tailEnd len="lg" w="lg" type="none"/>
          </a:ln>
        </p:spPr>
      </p:cxnSp>
      <p:sp>
        <p:nvSpPr>
          <p:cNvPr id="627" name="Shape 627"/>
          <p:cNvSpPr/>
          <p:nvPr/>
        </p:nvSpPr>
        <p:spPr>
          <a:xfrm>
            <a:off x="4628650" y="4966225"/>
            <a:ext cx="1346700" cy="1458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Anemometer</a:t>
            </a:r>
          </a:p>
          <a:p>
            <a:pPr lvl="0" rtl="0">
              <a:spcBef>
                <a:spcPts val="0"/>
              </a:spcBef>
              <a:buNone/>
            </a:pPr>
            <a:r>
              <a:t/>
            </a:r>
            <a:endParaRPr sz="600"/>
          </a:p>
          <a:p>
            <a:pPr lvl="0" rtl="0">
              <a:spcBef>
                <a:spcPts val="0"/>
              </a:spcBef>
              <a:buNone/>
            </a:pPr>
            <a:r>
              <a:rPr lang="en" sz="1200"/>
              <a:t>an_identifier</a:t>
            </a:r>
          </a:p>
          <a:p>
            <a:pPr lvl="0" rtl="0">
              <a:spcBef>
                <a:spcPts val="0"/>
              </a:spcBef>
              <a:buNone/>
            </a:pPr>
            <a:r>
              <a:rPr lang="en" sz="1200"/>
              <a:t>windSpeed</a:t>
            </a:r>
          </a:p>
          <a:p>
            <a:pPr lvl="0" rtl="0">
              <a:spcBef>
                <a:spcPts val="0"/>
              </a:spcBef>
              <a:buNone/>
            </a:pPr>
            <a:r>
              <a:rPr lang="en" sz="1200"/>
              <a:t>windDirection</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628" name="Shape 628"/>
          <p:cNvCxnSpPr/>
          <p:nvPr/>
        </p:nvCxnSpPr>
        <p:spPr>
          <a:xfrm>
            <a:off x="4628650" y="5211187"/>
            <a:ext cx="1346700" cy="0"/>
          </a:xfrm>
          <a:prstGeom prst="straightConnector1">
            <a:avLst/>
          </a:prstGeom>
          <a:noFill/>
          <a:ln cap="flat" cmpd="sng" w="19050">
            <a:solidFill>
              <a:schemeClr val="dk2"/>
            </a:solidFill>
            <a:prstDash val="solid"/>
            <a:round/>
            <a:headEnd len="lg" w="lg" type="none"/>
            <a:tailEnd len="lg" w="lg" type="none"/>
          </a:ln>
        </p:spPr>
      </p:cxnSp>
      <p:cxnSp>
        <p:nvCxnSpPr>
          <p:cNvPr id="629" name="Shape 629"/>
          <p:cNvCxnSpPr/>
          <p:nvPr/>
        </p:nvCxnSpPr>
        <p:spPr>
          <a:xfrm>
            <a:off x="4628650" y="5840987"/>
            <a:ext cx="1346700" cy="0"/>
          </a:xfrm>
          <a:prstGeom prst="straightConnector1">
            <a:avLst/>
          </a:prstGeom>
          <a:noFill/>
          <a:ln cap="flat" cmpd="sng" w="19050">
            <a:solidFill>
              <a:schemeClr val="dk2"/>
            </a:solidFill>
            <a:prstDash val="solid"/>
            <a:round/>
            <a:headEnd len="lg" w="lg" type="none"/>
            <a:tailEnd len="lg" w="lg" type="none"/>
          </a:ln>
        </p:spPr>
      </p:cxnSp>
      <p:sp>
        <p:nvSpPr>
          <p:cNvPr id="630" name="Shape 630"/>
          <p:cNvSpPr/>
          <p:nvPr/>
        </p:nvSpPr>
        <p:spPr>
          <a:xfrm>
            <a:off x="6083100" y="3602700"/>
            <a:ext cx="1346700" cy="1334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Barometer</a:t>
            </a:r>
          </a:p>
          <a:p>
            <a:pPr lvl="0" rtl="0">
              <a:spcBef>
                <a:spcPts val="0"/>
              </a:spcBef>
              <a:buNone/>
            </a:pPr>
            <a:r>
              <a:t/>
            </a:r>
            <a:endParaRPr sz="600"/>
          </a:p>
          <a:p>
            <a:pPr lvl="0" rtl="0">
              <a:spcBef>
                <a:spcPts val="0"/>
              </a:spcBef>
              <a:buNone/>
            </a:pPr>
            <a:r>
              <a:rPr lang="en" sz="1200"/>
              <a:t>bar_identifier</a:t>
            </a:r>
          </a:p>
          <a:p>
            <a:pPr lvl="0" rtl="0">
              <a:spcBef>
                <a:spcPts val="0"/>
              </a:spcBef>
              <a:buNone/>
            </a:pPr>
            <a:r>
              <a:rPr lang="en" sz="1200"/>
              <a:t>pressure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631" name="Shape 631"/>
          <p:cNvCxnSpPr/>
          <p:nvPr/>
        </p:nvCxnSpPr>
        <p:spPr>
          <a:xfrm>
            <a:off x="6083100" y="3897662"/>
            <a:ext cx="1346700" cy="0"/>
          </a:xfrm>
          <a:prstGeom prst="straightConnector1">
            <a:avLst/>
          </a:prstGeom>
          <a:noFill/>
          <a:ln cap="flat" cmpd="sng" w="19050">
            <a:solidFill>
              <a:schemeClr val="dk2"/>
            </a:solidFill>
            <a:prstDash val="solid"/>
            <a:round/>
            <a:headEnd len="lg" w="lg" type="none"/>
            <a:tailEnd len="lg" w="lg" type="none"/>
          </a:ln>
        </p:spPr>
      </p:cxnSp>
      <p:cxnSp>
        <p:nvCxnSpPr>
          <p:cNvPr id="632" name="Shape 632"/>
          <p:cNvCxnSpPr/>
          <p:nvPr/>
        </p:nvCxnSpPr>
        <p:spPr>
          <a:xfrm>
            <a:off x="6083100" y="4327512"/>
            <a:ext cx="1346700" cy="0"/>
          </a:xfrm>
          <a:prstGeom prst="straightConnector1">
            <a:avLst/>
          </a:prstGeom>
          <a:noFill/>
          <a:ln cap="flat" cmpd="sng" w="19050">
            <a:solidFill>
              <a:schemeClr val="dk2"/>
            </a:solidFill>
            <a:prstDash val="solid"/>
            <a:round/>
            <a:headEnd len="lg" w="lg" type="none"/>
            <a:tailEnd len="lg" w="lg" type="none"/>
          </a:ln>
        </p:spPr>
      </p:cxnSp>
      <p:sp>
        <p:nvSpPr>
          <p:cNvPr id="633" name="Shape 633"/>
          <p:cNvSpPr/>
          <p:nvPr/>
        </p:nvSpPr>
        <p:spPr>
          <a:xfrm>
            <a:off x="6225500" y="4997650"/>
            <a:ext cx="1712099" cy="1648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SatComms</a:t>
            </a:r>
          </a:p>
          <a:p>
            <a:pPr lvl="0" rtl="0">
              <a:spcBef>
                <a:spcPts val="0"/>
              </a:spcBef>
              <a:buNone/>
            </a:pPr>
            <a:r>
              <a:t/>
            </a:r>
            <a:endParaRPr sz="600"/>
          </a:p>
          <a:p>
            <a:pPr lvl="0" rtl="0">
              <a:spcBef>
                <a:spcPts val="0"/>
              </a:spcBef>
              <a:buNone/>
            </a:pPr>
            <a:r>
              <a:t/>
            </a:r>
            <a:endParaRPr sz="600"/>
          </a:p>
          <a:p>
            <a:pPr lvl="0" rtl="0">
              <a:spcBef>
                <a:spcPts val="0"/>
              </a:spcBef>
              <a:buNone/>
            </a:pPr>
            <a:r>
              <a:rPr lang="en" sz="1200"/>
              <a:t>linkedStation</a:t>
            </a:r>
          </a:p>
          <a:p>
            <a:pPr lvl="0" rtl="0">
              <a:spcBef>
                <a:spcPts val="0"/>
              </a:spcBef>
              <a:buNone/>
            </a:pPr>
            <a:r>
              <a:rPr lang="en" sz="1200"/>
              <a:t>stationList[]</a:t>
            </a:r>
          </a:p>
          <a:p>
            <a:pPr lvl="0" rtl="0">
              <a:spcBef>
                <a:spcPts val="0"/>
              </a:spcBef>
              <a:buNone/>
            </a:pPr>
            <a:r>
              <a:t/>
            </a:r>
            <a:endParaRPr sz="1200"/>
          </a:p>
          <a:p>
            <a:pPr lvl="0" rtl="0">
              <a:spcBef>
                <a:spcPts val="0"/>
              </a:spcBef>
              <a:buNone/>
            </a:pPr>
            <a:r>
              <a:rPr lang="en" sz="1200"/>
              <a:t>openLink(identifier)</a:t>
            </a:r>
          </a:p>
          <a:p>
            <a:pPr lvl="0" rtl="0">
              <a:spcBef>
                <a:spcPts val="0"/>
              </a:spcBef>
              <a:buNone/>
            </a:pPr>
            <a:r>
              <a:rPr lang="en" sz="1200"/>
              <a:t>closeLink(identifier)</a:t>
            </a:r>
          </a:p>
          <a:p>
            <a:pPr lvl="0" rtl="0">
              <a:spcBef>
                <a:spcPts val="0"/>
              </a:spcBef>
              <a:buNone/>
            </a:pPr>
            <a:r>
              <a:rPr lang="en" sz="1200"/>
              <a:t>identify(userID)</a:t>
            </a:r>
          </a:p>
          <a:p>
            <a:pPr lvl="0" rtl="0">
              <a:spcBef>
                <a:spcPts val="0"/>
              </a:spcBef>
              <a:buNone/>
            </a:pPr>
            <a:r>
              <a:rPr lang="en" sz="1200"/>
              <a:t>requestReport()</a:t>
            </a:r>
          </a:p>
        </p:txBody>
      </p:sp>
      <p:cxnSp>
        <p:nvCxnSpPr>
          <p:cNvPr id="634" name="Shape 634"/>
          <p:cNvCxnSpPr/>
          <p:nvPr/>
        </p:nvCxnSpPr>
        <p:spPr>
          <a:xfrm>
            <a:off x="6225500" y="5250304"/>
            <a:ext cx="1712099" cy="0"/>
          </a:xfrm>
          <a:prstGeom prst="straightConnector1">
            <a:avLst/>
          </a:prstGeom>
          <a:noFill/>
          <a:ln cap="flat" cmpd="sng" w="19050">
            <a:solidFill>
              <a:schemeClr val="dk2"/>
            </a:solidFill>
            <a:prstDash val="solid"/>
            <a:round/>
            <a:headEnd len="lg" w="lg" type="none"/>
            <a:tailEnd len="lg" w="lg" type="none"/>
          </a:ln>
        </p:spPr>
      </p:cxnSp>
      <p:cxnSp>
        <p:nvCxnSpPr>
          <p:cNvPr id="635" name="Shape 635"/>
          <p:cNvCxnSpPr/>
          <p:nvPr/>
        </p:nvCxnSpPr>
        <p:spPr>
          <a:xfrm>
            <a:off x="6225500" y="5821754"/>
            <a:ext cx="1712099" cy="0"/>
          </a:xfrm>
          <a:prstGeom prst="straightConnector1">
            <a:avLst/>
          </a:prstGeom>
          <a:noFill/>
          <a:ln cap="flat" cmpd="sng" w="19050">
            <a:solidFill>
              <a:schemeClr val="dk2"/>
            </a:solidFill>
            <a:prstDash val="solid"/>
            <a:round/>
            <a:headEnd len="lg" w="lg" type="none"/>
            <a:tailEnd len="lg" w="lg" type="none"/>
          </a:ln>
        </p:spPr>
      </p:cxnSp>
      <p:sp>
        <p:nvSpPr>
          <p:cNvPr id="636" name="Shape 6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0" name="Shape 640"/>
        <p:cNvGrpSpPr/>
        <p:nvPr/>
      </p:nvGrpSpPr>
      <p:grpSpPr>
        <a:xfrm>
          <a:off x="0" y="0"/>
          <a:ext cx="0" cy="0"/>
          <a:chOff x="0" y="0"/>
          <a:chExt cx="0" cy="0"/>
        </a:xfrm>
      </p:grpSpPr>
      <p:sp>
        <p:nvSpPr>
          <p:cNvPr id="641" name="Shape 64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Solution</a:t>
            </a:r>
          </a:p>
        </p:txBody>
      </p:sp>
      <p:sp>
        <p:nvSpPr>
          <p:cNvPr id="642" name="Shape 642"/>
          <p:cNvSpPr/>
          <p:nvPr/>
        </p:nvSpPr>
        <p:spPr>
          <a:xfrm>
            <a:off x="1521575" y="1899699"/>
            <a:ext cx="1285500" cy="480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comms: SatComms</a:t>
            </a:r>
          </a:p>
        </p:txBody>
      </p:sp>
      <p:sp>
        <p:nvSpPr>
          <p:cNvPr id="643" name="Shape 643"/>
          <p:cNvSpPr/>
          <p:nvPr/>
        </p:nvSpPr>
        <p:spPr>
          <a:xfrm>
            <a:off x="2973480" y="1909115"/>
            <a:ext cx="1139100" cy="480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s1: Weather Station</a:t>
            </a:r>
          </a:p>
        </p:txBody>
      </p:sp>
      <p:cxnSp>
        <p:nvCxnSpPr>
          <p:cNvPr id="644" name="Shape 644"/>
          <p:cNvCxnSpPr>
            <a:stCxn id="642" idx="2"/>
            <a:endCxn id="645" idx="0"/>
          </p:cNvCxnSpPr>
          <p:nvPr/>
        </p:nvCxnSpPr>
        <p:spPr>
          <a:xfrm>
            <a:off x="2164325" y="2379999"/>
            <a:ext cx="0" cy="3426300"/>
          </a:xfrm>
          <a:prstGeom prst="straightConnector1">
            <a:avLst/>
          </a:prstGeom>
          <a:noFill/>
          <a:ln cap="flat" cmpd="sng" w="19050">
            <a:solidFill>
              <a:srgbClr val="000000"/>
            </a:solidFill>
            <a:prstDash val="dash"/>
            <a:round/>
            <a:headEnd len="lg" w="lg" type="none"/>
            <a:tailEnd len="lg" w="lg" type="none"/>
          </a:ln>
        </p:spPr>
      </p:cxnSp>
      <p:cxnSp>
        <p:nvCxnSpPr>
          <p:cNvPr id="646" name="Shape 646"/>
          <p:cNvCxnSpPr/>
          <p:nvPr/>
        </p:nvCxnSpPr>
        <p:spPr>
          <a:xfrm>
            <a:off x="3591923" y="2380248"/>
            <a:ext cx="0" cy="3426300"/>
          </a:xfrm>
          <a:prstGeom prst="straightConnector1">
            <a:avLst/>
          </a:prstGeom>
          <a:noFill/>
          <a:ln cap="flat" cmpd="sng" w="19050">
            <a:solidFill>
              <a:srgbClr val="000000"/>
            </a:solidFill>
            <a:prstDash val="dash"/>
            <a:round/>
            <a:headEnd len="lg" w="lg" type="none"/>
            <a:tailEnd len="lg" w="lg" type="none"/>
          </a:ln>
        </p:spPr>
      </p:cxnSp>
      <p:sp>
        <p:nvSpPr>
          <p:cNvPr id="647" name="Shape 647"/>
          <p:cNvSpPr/>
          <p:nvPr/>
        </p:nvSpPr>
        <p:spPr>
          <a:xfrm>
            <a:off x="2013043" y="2794280"/>
            <a:ext cx="312000" cy="253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8" name="Shape 648"/>
          <p:cNvSpPr/>
          <p:nvPr/>
        </p:nvSpPr>
        <p:spPr>
          <a:xfrm>
            <a:off x="4205426" y="1912059"/>
            <a:ext cx="1210500" cy="480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300"/>
              <a:t>wD: WeatherData</a:t>
            </a:r>
          </a:p>
        </p:txBody>
      </p:sp>
      <p:cxnSp>
        <p:nvCxnSpPr>
          <p:cNvPr id="649" name="Shape 649"/>
          <p:cNvCxnSpPr/>
          <p:nvPr/>
        </p:nvCxnSpPr>
        <p:spPr>
          <a:xfrm>
            <a:off x="4655779" y="2398834"/>
            <a:ext cx="5100" cy="3841200"/>
          </a:xfrm>
          <a:prstGeom prst="straightConnector1">
            <a:avLst/>
          </a:prstGeom>
          <a:noFill/>
          <a:ln cap="flat" cmpd="sng" w="19050">
            <a:solidFill>
              <a:srgbClr val="000000"/>
            </a:solidFill>
            <a:prstDash val="dash"/>
            <a:round/>
            <a:headEnd len="lg" w="lg" type="none"/>
            <a:tailEnd len="lg" w="lg" type="none"/>
          </a:ln>
        </p:spPr>
      </p:cxnSp>
      <p:sp>
        <p:nvSpPr>
          <p:cNvPr id="650" name="Shape 650"/>
          <p:cNvSpPr/>
          <p:nvPr/>
        </p:nvSpPr>
        <p:spPr>
          <a:xfrm>
            <a:off x="4544225" y="4328401"/>
            <a:ext cx="223200" cy="1537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51" name="Shape 651"/>
          <p:cNvCxnSpPr/>
          <p:nvPr/>
        </p:nvCxnSpPr>
        <p:spPr>
          <a:xfrm flipH="1">
            <a:off x="883657" y="2564099"/>
            <a:ext cx="18900" cy="3629100"/>
          </a:xfrm>
          <a:prstGeom prst="straightConnector1">
            <a:avLst/>
          </a:prstGeom>
          <a:noFill/>
          <a:ln cap="flat" cmpd="sng" w="19050">
            <a:solidFill>
              <a:srgbClr val="000000"/>
            </a:solidFill>
            <a:prstDash val="dash"/>
            <a:round/>
            <a:headEnd len="lg" w="lg" type="none"/>
            <a:tailEnd len="lg" w="lg" type="none"/>
          </a:ln>
        </p:spPr>
      </p:cxnSp>
      <p:sp>
        <p:nvSpPr>
          <p:cNvPr id="652" name="Shape 652"/>
          <p:cNvSpPr txBox="1"/>
          <p:nvPr/>
        </p:nvSpPr>
        <p:spPr>
          <a:xfrm>
            <a:off x="907500" y="2525800"/>
            <a:ext cx="1285500" cy="293100"/>
          </a:xfrm>
          <a:prstGeom prst="rect">
            <a:avLst/>
          </a:prstGeom>
          <a:noFill/>
          <a:ln>
            <a:noFill/>
          </a:ln>
        </p:spPr>
        <p:txBody>
          <a:bodyPr anchorCtr="0" anchor="t" bIns="91425" lIns="91425" rIns="91425" tIns="91425">
            <a:noAutofit/>
          </a:bodyPr>
          <a:lstStyle/>
          <a:p>
            <a:pPr lvl="0" rtl="0">
              <a:spcBef>
                <a:spcPts val="0"/>
              </a:spcBef>
              <a:buNone/>
            </a:pPr>
            <a:r>
              <a:rPr lang="en" sz="1200"/>
              <a:t>identify(userID)</a:t>
            </a:r>
          </a:p>
        </p:txBody>
      </p:sp>
      <p:cxnSp>
        <p:nvCxnSpPr>
          <p:cNvPr id="653" name="Shape 653"/>
          <p:cNvCxnSpPr/>
          <p:nvPr/>
        </p:nvCxnSpPr>
        <p:spPr>
          <a:xfrm>
            <a:off x="895490" y="2839197"/>
            <a:ext cx="1139100" cy="300"/>
          </a:xfrm>
          <a:prstGeom prst="straightConnector1">
            <a:avLst/>
          </a:prstGeom>
          <a:noFill/>
          <a:ln cap="flat" cmpd="sng" w="19050">
            <a:solidFill>
              <a:srgbClr val="000000"/>
            </a:solidFill>
            <a:prstDash val="solid"/>
            <a:round/>
            <a:headEnd len="lg" w="lg" type="none"/>
            <a:tailEnd len="lg" w="lg" type="triangle"/>
          </a:ln>
        </p:spPr>
      </p:cxnSp>
      <p:sp>
        <p:nvSpPr>
          <p:cNvPr id="654" name="Shape 654"/>
          <p:cNvSpPr/>
          <p:nvPr/>
        </p:nvSpPr>
        <p:spPr>
          <a:xfrm>
            <a:off x="3411010" y="4328401"/>
            <a:ext cx="312000" cy="1659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5" name="Shape 655"/>
          <p:cNvSpPr txBox="1"/>
          <p:nvPr/>
        </p:nvSpPr>
        <p:spPr>
          <a:xfrm>
            <a:off x="859801" y="3846475"/>
            <a:ext cx="1304399" cy="293100"/>
          </a:xfrm>
          <a:prstGeom prst="rect">
            <a:avLst/>
          </a:prstGeom>
          <a:noFill/>
          <a:ln>
            <a:noFill/>
          </a:ln>
        </p:spPr>
        <p:txBody>
          <a:bodyPr anchorCtr="0" anchor="t" bIns="91425" lIns="91425" rIns="91425" tIns="91425">
            <a:noAutofit/>
          </a:bodyPr>
          <a:lstStyle/>
          <a:p>
            <a:pPr lvl="0" rtl="0">
              <a:spcBef>
                <a:spcPts val="0"/>
              </a:spcBef>
              <a:buNone/>
            </a:pPr>
            <a:r>
              <a:rPr lang="en" sz="1200"/>
              <a:t>requestReport()</a:t>
            </a:r>
          </a:p>
        </p:txBody>
      </p:sp>
      <p:cxnSp>
        <p:nvCxnSpPr>
          <p:cNvPr id="656" name="Shape 656"/>
          <p:cNvCxnSpPr/>
          <p:nvPr/>
        </p:nvCxnSpPr>
        <p:spPr>
          <a:xfrm>
            <a:off x="919230" y="4196325"/>
            <a:ext cx="1139100" cy="300"/>
          </a:xfrm>
          <a:prstGeom prst="straightConnector1">
            <a:avLst/>
          </a:prstGeom>
          <a:noFill/>
          <a:ln cap="flat" cmpd="sng" w="19050">
            <a:solidFill>
              <a:srgbClr val="000000"/>
            </a:solidFill>
            <a:prstDash val="solid"/>
            <a:round/>
            <a:headEnd len="lg" w="lg" type="none"/>
            <a:tailEnd len="lg" w="lg" type="triangle"/>
          </a:ln>
        </p:spPr>
      </p:cxnSp>
      <p:sp>
        <p:nvSpPr>
          <p:cNvPr id="657" name="Shape 657"/>
          <p:cNvSpPr txBox="1"/>
          <p:nvPr/>
        </p:nvSpPr>
        <p:spPr>
          <a:xfrm>
            <a:off x="907500" y="2871198"/>
            <a:ext cx="1401000" cy="82500"/>
          </a:xfrm>
          <a:prstGeom prst="rect">
            <a:avLst/>
          </a:prstGeom>
          <a:noFill/>
          <a:ln>
            <a:noFill/>
          </a:ln>
        </p:spPr>
        <p:txBody>
          <a:bodyPr anchorCtr="0" anchor="t" bIns="91425" lIns="91425" rIns="91425" tIns="91425">
            <a:noAutofit/>
          </a:bodyPr>
          <a:lstStyle/>
          <a:p>
            <a:pPr lvl="0" rtl="0">
              <a:spcBef>
                <a:spcPts val="0"/>
              </a:spcBef>
              <a:buNone/>
            </a:pPr>
            <a:r>
              <a:rPr lang="en" sz="1200"/>
              <a:t>openLink (location)</a:t>
            </a:r>
          </a:p>
        </p:txBody>
      </p:sp>
      <p:cxnSp>
        <p:nvCxnSpPr>
          <p:cNvPr id="658" name="Shape 658"/>
          <p:cNvCxnSpPr/>
          <p:nvPr/>
        </p:nvCxnSpPr>
        <p:spPr>
          <a:xfrm>
            <a:off x="895490" y="3298427"/>
            <a:ext cx="1139100" cy="300"/>
          </a:xfrm>
          <a:prstGeom prst="straightConnector1">
            <a:avLst/>
          </a:prstGeom>
          <a:noFill/>
          <a:ln cap="flat" cmpd="sng" w="19050">
            <a:solidFill>
              <a:srgbClr val="000000"/>
            </a:solidFill>
            <a:prstDash val="solid"/>
            <a:round/>
            <a:headEnd len="lg" w="lg" type="none"/>
            <a:tailEnd len="lg" w="lg" type="triangle"/>
          </a:ln>
        </p:spPr>
      </p:cxnSp>
      <p:sp>
        <p:nvSpPr>
          <p:cNvPr id="659" name="Shape 659"/>
          <p:cNvSpPr/>
          <p:nvPr/>
        </p:nvSpPr>
        <p:spPr>
          <a:xfrm>
            <a:off x="2021385" y="3238193"/>
            <a:ext cx="312000" cy="2537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0" name="Shape 660"/>
          <p:cNvSpPr/>
          <p:nvPr/>
        </p:nvSpPr>
        <p:spPr>
          <a:xfrm>
            <a:off x="3452125" y="3358889"/>
            <a:ext cx="312000" cy="3684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61" name="Shape 661"/>
          <p:cNvCxnSpPr/>
          <p:nvPr/>
        </p:nvCxnSpPr>
        <p:spPr>
          <a:xfrm>
            <a:off x="2308464" y="3358893"/>
            <a:ext cx="1139100" cy="300"/>
          </a:xfrm>
          <a:prstGeom prst="straightConnector1">
            <a:avLst/>
          </a:prstGeom>
          <a:noFill/>
          <a:ln cap="flat" cmpd="sng" w="19050">
            <a:solidFill>
              <a:srgbClr val="000000"/>
            </a:solidFill>
            <a:prstDash val="solid"/>
            <a:round/>
            <a:headEnd len="lg" w="lg" type="none"/>
            <a:tailEnd len="lg" w="lg" type="triangle"/>
          </a:ln>
        </p:spPr>
      </p:cxnSp>
      <p:sp>
        <p:nvSpPr>
          <p:cNvPr id="662" name="Shape 662"/>
          <p:cNvSpPr txBox="1"/>
          <p:nvPr/>
        </p:nvSpPr>
        <p:spPr>
          <a:xfrm>
            <a:off x="2404977" y="3005163"/>
            <a:ext cx="1115399" cy="293100"/>
          </a:xfrm>
          <a:prstGeom prst="rect">
            <a:avLst/>
          </a:prstGeom>
          <a:noFill/>
          <a:ln>
            <a:noFill/>
          </a:ln>
        </p:spPr>
        <p:txBody>
          <a:bodyPr anchorCtr="0" anchor="t" bIns="91425" lIns="91425" rIns="91425" tIns="91425">
            <a:noAutofit/>
          </a:bodyPr>
          <a:lstStyle/>
          <a:p>
            <a:pPr lvl="0" rtl="0">
              <a:spcBef>
                <a:spcPts val="0"/>
              </a:spcBef>
              <a:buNone/>
            </a:pPr>
            <a:r>
              <a:rPr lang="en" sz="1200"/>
              <a:t>testLink()</a:t>
            </a:r>
          </a:p>
        </p:txBody>
      </p:sp>
      <p:cxnSp>
        <p:nvCxnSpPr>
          <p:cNvPr id="663" name="Shape 663"/>
          <p:cNvCxnSpPr>
            <a:stCxn id="660" idx="2"/>
          </p:cNvCxnSpPr>
          <p:nvPr/>
        </p:nvCxnSpPr>
        <p:spPr>
          <a:xfrm rot="10800000">
            <a:off x="920725" y="3726389"/>
            <a:ext cx="2687400" cy="900"/>
          </a:xfrm>
          <a:prstGeom prst="straightConnector1">
            <a:avLst/>
          </a:prstGeom>
          <a:noFill/>
          <a:ln cap="flat" cmpd="sng" w="19050">
            <a:solidFill>
              <a:srgbClr val="000000"/>
            </a:solidFill>
            <a:prstDash val="dashDot"/>
            <a:round/>
            <a:headEnd len="lg" w="lg" type="none"/>
            <a:tailEnd len="lg" w="lg" type="triangle"/>
          </a:ln>
        </p:spPr>
      </p:cxnSp>
      <p:sp>
        <p:nvSpPr>
          <p:cNvPr id="664" name="Shape 664"/>
          <p:cNvSpPr txBox="1"/>
          <p:nvPr/>
        </p:nvSpPr>
        <p:spPr>
          <a:xfrm>
            <a:off x="874887" y="3425959"/>
            <a:ext cx="1422899" cy="293100"/>
          </a:xfrm>
          <a:prstGeom prst="rect">
            <a:avLst/>
          </a:prstGeom>
          <a:noFill/>
          <a:ln>
            <a:noFill/>
          </a:ln>
        </p:spPr>
        <p:txBody>
          <a:bodyPr anchorCtr="0" anchor="t" bIns="91425" lIns="91425" rIns="91425" tIns="91425">
            <a:noAutofit/>
          </a:bodyPr>
          <a:lstStyle/>
          <a:p>
            <a:pPr lvl="0" rtl="0">
              <a:spcBef>
                <a:spcPts val="0"/>
              </a:spcBef>
              <a:buNone/>
            </a:pPr>
            <a:r>
              <a:rPr lang="en" sz="1200"/>
              <a:t>acknowledgement</a:t>
            </a:r>
          </a:p>
        </p:txBody>
      </p:sp>
      <p:sp>
        <p:nvSpPr>
          <p:cNvPr id="665" name="Shape 665"/>
          <p:cNvSpPr/>
          <p:nvPr/>
        </p:nvSpPr>
        <p:spPr>
          <a:xfrm>
            <a:off x="2021385" y="4196325"/>
            <a:ext cx="312000" cy="1920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66" name="Shape 666"/>
          <p:cNvCxnSpPr/>
          <p:nvPr/>
        </p:nvCxnSpPr>
        <p:spPr>
          <a:xfrm>
            <a:off x="2334537" y="4328399"/>
            <a:ext cx="1086900" cy="4500"/>
          </a:xfrm>
          <a:prstGeom prst="straightConnector1">
            <a:avLst/>
          </a:prstGeom>
          <a:noFill/>
          <a:ln cap="flat" cmpd="sng" w="19050">
            <a:solidFill>
              <a:srgbClr val="000000"/>
            </a:solidFill>
            <a:prstDash val="solid"/>
            <a:round/>
            <a:headEnd len="lg" w="lg" type="none"/>
            <a:tailEnd len="lg" w="lg" type="triangle"/>
          </a:ln>
        </p:spPr>
      </p:cxnSp>
      <p:cxnSp>
        <p:nvCxnSpPr>
          <p:cNvPr id="667" name="Shape 667"/>
          <p:cNvCxnSpPr>
            <a:stCxn id="665" idx="2"/>
          </p:cNvCxnSpPr>
          <p:nvPr/>
        </p:nvCxnSpPr>
        <p:spPr>
          <a:xfrm rot="10800000">
            <a:off x="911385" y="6114225"/>
            <a:ext cx="1266000" cy="3000"/>
          </a:xfrm>
          <a:prstGeom prst="straightConnector1">
            <a:avLst/>
          </a:prstGeom>
          <a:noFill/>
          <a:ln cap="flat" cmpd="sng" w="19050">
            <a:solidFill>
              <a:srgbClr val="000000"/>
            </a:solidFill>
            <a:prstDash val="dashDot"/>
            <a:round/>
            <a:headEnd len="lg" w="lg" type="none"/>
            <a:tailEnd len="lg" w="lg" type="triangle"/>
          </a:ln>
        </p:spPr>
      </p:cxnSp>
      <p:sp>
        <p:nvSpPr>
          <p:cNvPr id="668" name="Shape 668"/>
          <p:cNvSpPr txBox="1"/>
          <p:nvPr/>
        </p:nvSpPr>
        <p:spPr>
          <a:xfrm>
            <a:off x="928067" y="5605964"/>
            <a:ext cx="1210499" cy="293100"/>
          </a:xfrm>
          <a:prstGeom prst="rect">
            <a:avLst/>
          </a:prstGeom>
          <a:noFill/>
          <a:ln>
            <a:noFill/>
          </a:ln>
        </p:spPr>
        <p:txBody>
          <a:bodyPr anchorCtr="0" anchor="t" bIns="91425" lIns="91425" rIns="91425" tIns="91425">
            <a:noAutofit/>
          </a:bodyPr>
          <a:lstStyle/>
          <a:p>
            <a:pPr lvl="0" rtl="0">
              <a:spcBef>
                <a:spcPts val="0"/>
              </a:spcBef>
              <a:buNone/>
            </a:pPr>
            <a:r>
              <a:rPr lang="en" sz="1200"/>
              <a:t>report</a:t>
            </a:r>
          </a:p>
        </p:txBody>
      </p:sp>
      <p:cxnSp>
        <p:nvCxnSpPr>
          <p:cNvPr id="669" name="Shape 669"/>
          <p:cNvCxnSpPr/>
          <p:nvPr/>
        </p:nvCxnSpPr>
        <p:spPr>
          <a:xfrm rot="10800000">
            <a:off x="2325923" y="5968815"/>
            <a:ext cx="1266000" cy="3000"/>
          </a:xfrm>
          <a:prstGeom prst="straightConnector1">
            <a:avLst/>
          </a:prstGeom>
          <a:noFill/>
          <a:ln cap="flat" cmpd="sng" w="19050">
            <a:solidFill>
              <a:srgbClr val="000000"/>
            </a:solidFill>
            <a:prstDash val="dashDot"/>
            <a:round/>
            <a:headEnd len="lg" w="lg" type="none"/>
            <a:tailEnd len="lg" w="lg" type="triangle"/>
          </a:ln>
        </p:spPr>
      </p:cxnSp>
      <p:sp>
        <p:nvSpPr>
          <p:cNvPr id="670" name="Shape 670"/>
          <p:cNvSpPr txBox="1"/>
          <p:nvPr/>
        </p:nvSpPr>
        <p:spPr>
          <a:xfrm>
            <a:off x="2357255" y="5969307"/>
            <a:ext cx="1210499" cy="293100"/>
          </a:xfrm>
          <a:prstGeom prst="rect">
            <a:avLst/>
          </a:prstGeom>
          <a:noFill/>
          <a:ln>
            <a:noFill/>
          </a:ln>
        </p:spPr>
        <p:txBody>
          <a:bodyPr anchorCtr="0" anchor="t" bIns="91425" lIns="91425" rIns="91425" tIns="91425">
            <a:noAutofit/>
          </a:bodyPr>
          <a:lstStyle/>
          <a:p>
            <a:pPr lvl="0" rtl="0">
              <a:spcBef>
                <a:spcPts val="0"/>
              </a:spcBef>
              <a:buNone/>
            </a:pPr>
            <a:r>
              <a:rPr lang="en" sz="1200"/>
              <a:t>report</a:t>
            </a:r>
          </a:p>
        </p:txBody>
      </p:sp>
      <p:cxnSp>
        <p:nvCxnSpPr>
          <p:cNvPr id="671" name="Shape 671"/>
          <p:cNvCxnSpPr/>
          <p:nvPr/>
        </p:nvCxnSpPr>
        <p:spPr>
          <a:xfrm>
            <a:off x="3713211" y="4370573"/>
            <a:ext cx="821100" cy="0"/>
          </a:xfrm>
          <a:prstGeom prst="straightConnector1">
            <a:avLst/>
          </a:prstGeom>
          <a:noFill/>
          <a:ln cap="flat" cmpd="sng" w="19050">
            <a:solidFill>
              <a:srgbClr val="000000"/>
            </a:solidFill>
            <a:prstDash val="solid"/>
            <a:round/>
            <a:headEnd len="lg" w="lg" type="none"/>
            <a:tailEnd len="lg" w="lg" type="triangle"/>
          </a:ln>
        </p:spPr>
      </p:cxnSp>
      <p:sp>
        <p:nvSpPr>
          <p:cNvPr id="672" name="Shape 672"/>
          <p:cNvSpPr txBox="1"/>
          <p:nvPr/>
        </p:nvSpPr>
        <p:spPr>
          <a:xfrm>
            <a:off x="2326080" y="3960151"/>
            <a:ext cx="1265999" cy="293100"/>
          </a:xfrm>
          <a:prstGeom prst="rect">
            <a:avLst/>
          </a:prstGeom>
          <a:noFill/>
          <a:ln>
            <a:noFill/>
          </a:ln>
        </p:spPr>
        <p:txBody>
          <a:bodyPr anchorCtr="0" anchor="t" bIns="91425" lIns="91425" rIns="91425" tIns="91425">
            <a:noAutofit/>
          </a:bodyPr>
          <a:lstStyle/>
          <a:p>
            <a:pPr lvl="0" rtl="0">
              <a:spcBef>
                <a:spcPts val="0"/>
              </a:spcBef>
              <a:buNone/>
            </a:pPr>
            <a:r>
              <a:rPr lang="en" sz="1200"/>
              <a:t>reportWeather()</a:t>
            </a:r>
          </a:p>
        </p:txBody>
      </p:sp>
      <p:cxnSp>
        <p:nvCxnSpPr>
          <p:cNvPr id="673" name="Shape 673"/>
          <p:cNvCxnSpPr/>
          <p:nvPr/>
        </p:nvCxnSpPr>
        <p:spPr>
          <a:xfrm rot="10800000">
            <a:off x="3741583" y="5866024"/>
            <a:ext cx="895500" cy="12900"/>
          </a:xfrm>
          <a:prstGeom prst="straightConnector1">
            <a:avLst/>
          </a:prstGeom>
          <a:noFill/>
          <a:ln cap="flat" cmpd="sng" w="19050">
            <a:solidFill>
              <a:srgbClr val="000000"/>
            </a:solidFill>
            <a:prstDash val="dashDot"/>
            <a:round/>
            <a:headEnd len="lg" w="lg" type="none"/>
            <a:tailEnd len="lg" w="lg" type="triangle"/>
          </a:ln>
        </p:spPr>
      </p:cxnSp>
      <p:sp>
        <p:nvSpPr>
          <p:cNvPr id="674" name="Shape 674"/>
          <p:cNvSpPr txBox="1"/>
          <p:nvPr/>
        </p:nvSpPr>
        <p:spPr>
          <a:xfrm>
            <a:off x="3899588" y="5824042"/>
            <a:ext cx="616800" cy="293100"/>
          </a:xfrm>
          <a:prstGeom prst="rect">
            <a:avLst/>
          </a:prstGeom>
          <a:noFill/>
          <a:ln>
            <a:noFill/>
          </a:ln>
        </p:spPr>
        <p:txBody>
          <a:bodyPr anchorCtr="0" anchor="t" bIns="91425" lIns="91425" rIns="91425" tIns="91425">
            <a:noAutofit/>
          </a:bodyPr>
          <a:lstStyle/>
          <a:p>
            <a:pPr lvl="0" rtl="0">
              <a:spcBef>
                <a:spcPts val="0"/>
              </a:spcBef>
              <a:buNone/>
            </a:pPr>
            <a:r>
              <a:rPr lang="en" sz="1200"/>
              <a:t>report</a:t>
            </a:r>
          </a:p>
        </p:txBody>
      </p:sp>
      <p:sp>
        <p:nvSpPr>
          <p:cNvPr id="675" name="Shape 675"/>
          <p:cNvSpPr txBox="1"/>
          <p:nvPr/>
        </p:nvSpPr>
        <p:spPr>
          <a:xfrm>
            <a:off x="3690447" y="4018503"/>
            <a:ext cx="1285500" cy="195300"/>
          </a:xfrm>
          <a:prstGeom prst="rect">
            <a:avLst/>
          </a:prstGeom>
          <a:noFill/>
          <a:ln>
            <a:noFill/>
          </a:ln>
        </p:spPr>
        <p:txBody>
          <a:bodyPr anchorCtr="0" anchor="t" bIns="91425" lIns="91425" rIns="91425" tIns="91425">
            <a:noAutofit/>
          </a:bodyPr>
          <a:lstStyle/>
          <a:p>
            <a:pPr lvl="0">
              <a:spcBef>
                <a:spcPts val="0"/>
              </a:spcBef>
              <a:buNone/>
            </a:pPr>
            <a:r>
              <a:rPr lang="en" sz="1100"/>
              <a:t>summarize(time)</a:t>
            </a:r>
          </a:p>
        </p:txBody>
      </p:sp>
      <p:sp>
        <p:nvSpPr>
          <p:cNvPr id="676" name="Shape 676"/>
          <p:cNvSpPr/>
          <p:nvPr/>
        </p:nvSpPr>
        <p:spPr>
          <a:xfrm>
            <a:off x="5466719" y="1909115"/>
            <a:ext cx="1210500" cy="480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300"/>
              <a:t>ther: Thermometer</a:t>
            </a:r>
          </a:p>
        </p:txBody>
      </p:sp>
      <p:cxnSp>
        <p:nvCxnSpPr>
          <p:cNvPr id="677" name="Shape 677"/>
          <p:cNvCxnSpPr/>
          <p:nvPr/>
        </p:nvCxnSpPr>
        <p:spPr>
          <a:xfrm>
            <a:off x="5917073" y="2395891"/>
            <a:ext cx="3000" cy="3797400"/>
          </a:xfrm>
          <a:prstGeom prst="straightConnector1">
            <a:avLst/>
          </a:prstGeom>
          <a:noFill/>
          <a:ln cap="flat" cmpd="sng" w="19050">
            <a:solidFill>
              <a:srgbClr val="000000"/>
            </a:solidFill>
            <a:prstDash val="dash"/>
            <a:round/>
            <a:headEnd len="lg" w="lg" type="none"/>
            <a:tailEnd len="lg" w="lg" type="none"/>
          </a:ln>
        </p:spPr>
      </p:cxnSp>
      <p:sp>
        <p:nvSpPr>
          <p:cNvPr id="678" name="Shape 678"/>
          <p:cNvSpPr/>
          <p:nvPr/>
        </p:nvSpPr>
        <p:spPr>
          <a:xfrm>
            <a:off x="6718820" y="1918531"/>
            <a:ext cx="984000" cy="480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300"/>
              <a:t>bar: Barometer</a:t>
            </a:r>
          </a:p>
        </p:txBody>
      </p:sp>
      <p:cxnSp>
        <p:nvCxnSpPr>
          <p:cNvPr id="679" name="Shape 679"/>
          <p:cNvCxnSpPr/>
          <p:nvPr/>
        </p:nvCxnSpPr>
        <p:spPr>
          <a:xfrm>
            <a:off x="7169173" y="2405306"/>
            <a:ext cx="9900" cy="3759600"/>
          </a:xfrm>
          <a:prstGeom prst="straightConnector1">
            <a:avLst/>
          </a:prstGeom>
          <a:noFill/>
          <a:ln cap="flat" cmpd="sng" w="19050">
            <a:solidFill>
              <a:srgbClr val="000000"/>
            </a:solidFill>
            <a:prstDash val="dash"/>
            <a:round/>
            <a:headEnd len="lg" w="lg" type="none"/>
            <a:tailEnd len="lg" w="lg" type="none"/>
          </a:ln>
        </p:spPr>
      </p:cxnSp>
      <p:sp>
        <p:nvSpPr>
          <p:cNvPr id="680" name="Shape 680"/>
          <p:cNvSpPr/>
          <p:nvPr/>
        </p:nvSpPr>
        <p:spPr>
          <a:xfrm>
            <a:off x="7702813" y="1918531"/>
            <a:ext cx="984000" cy="480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chemeClr val="dk1"/>
              </a:buClr>
              <a:buSzPct val="100000"/>
              <a:buFont typeface="Arial"/>
              <a:buNone/>
            </a:pPr>
            <a:r>
              <a:rPr lang="en" sz="1100"/>
              <a:t>an: </a:t>
            </a:r>
            <a:r>
              <a:rPr lang="en" sz="1100">
                <a:solidFill>
                  <a:schemeClr val="dk1"/>
                </a:solidFill>
              </a:rPr>
              <a:t>Anemometer</a:t>
            </a:r>
          </a:p>
        </p:txBody>
      </p:sp>
      <p:cxnSp>
        <p:nvCxnSpPr>
          <p:cNvPr id="681" name="Shape 681"/>
          <p:cNvCxnSpPr/>
          <p:nvPr/>
        </p:nvCxnSpPr>
        <p:spPr>
          <a:xfrm>
            <a:off x="8153167" y="2405306"/>
            <a:ext cx="18600" cy="3787800"/>
          </a:xfrm>
          <a:prstGeom prst="straightConnector1">
            <a:avLst/>
          </a:prstGeom>
          <a:noFill/>
          <a:ln cap="flat" cmpd="sng" w="19050">
            <a:solidFill>
              <a:srgbClr val="000000"/>
            </a:solidFill>
            <a:prstDash val="dash"/>
            <a:round/>
            <a:headEnd len="lg" w="lg" type="none"/>
            <a:tailEnd len="lg" w="lg" type="none"/>
          </a:ln>
        </p:spPr>
      </p:cxnSp>
      <p:sp>
        <p:nvSpPr>
          <p:cNvPr id="682" name="Shape 682"/>
          <p:cNvSpPr/>
          <p:nvPr/>
        </p:nvSpPr>
        <p:spPr>
          <a:xfrm>
            <a:off x="4112740" y="4500921"/>
            <a:ext cx="407100" cy="293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200"/>
              <a:t>opt</a:t>
            </a:r>
          </a:p>
        </p:txBody>
      </p:sp>
      <p:sp>
        <p:nvSpPr>
          <p:cNvPr id="683" name="Shape 683"/>
          <p:cNvSpPr txBox="1"/>
          <p:nvPr/>
        </p:nvSpPr>
        <p:spPr>
          <a:xfrm>
            <a:off x="4821949" y="4500925"/>
            <a:ext cx="2466300" cy="1953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[time - lastReading &gt; 5 minutes]</a:t>
            </a:r>
          </a:p>
        </p:txBody>
      </p:sp>
      <p:sp>
        <p:nvSpPr>
          <p:cNvPr id="684" name="Shape 684"/>
          <p:cNvSpPr/>
          <p:nvPr/>
        </p:nvSpPr>
        <p:spPr>
          <a:xfrm>
            <a:off x="4615239" y="5048526"/>
            <a:ext cx="223200" cy="775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85" name="Shape 685"/>
          <p:cNvCxnSpPr/>
          <p:nvPr/>
        </p:nvCxnSpPr>
        <p:spPr>
          <a:xfrm rot="10800000">
            <a:off x="4767320" y="5048513"/>
            <a:ext cx="345300" cy="0"/>
          </a:xfrm>
          <a:prstGeom prst="straightConnector1">
            <a:avLst/>
          </a:prstGeom>
          <a:noFill/>
          <a:ln cap="flat" cmpd="sng" w="19050">
            <a:solidFill>
              <a:srgbClr val="000000"/>
            </a:solidFill>
            <a:prstDash val="solid"/>
            <a:round/>
            <a:headEnd len="lg" w="lg" type="none"/>
            <a:tailEnd len="lg" w="lg" type="triangle"/>
          </a:ln>
        </p:spPr>
      </p:cxnSp>
      <p:sp>
        <p:nvSpPr>
          <p:cNvPr id="686" name="Shape 686"/>
          <p:cNvSpPr/>
          <p:nvPr/>
        </p:nvSpPr>
        <p:spPr>
          <a:xfrm>
            <a:off x="4770807" y="4898454"/>
            <a:ext cx="338356" cy="174283"/>
          </a:xfrm>
          <a:custGeom>
            <a:pathLst>
              <a:path extrusionOk="0" h="9197" w="19595">
                <a:moveTo>
                  <a:pt x="0" y="0"/>
                </a:moveTo>
                <a:lnTo>
                  <a:pt x="19595" y="0"/>
                </a:lnTo>
                <a:lnTo>
                  <a:pt x="19595" y="9197"/>
                </a:lnTo>
              </a:path>
            </a:pathLst>
          </a:custGeom>
          <a:noFill/>
          <a:ln cap="flat" cmpd="sng" w="19050">
            <a:solidFill>
              <a:srgbClr val="000000"/>
            </a:solidFill>
            <a:prstDash val="solid"/>
            <a:round/>
            <a:headEnd len="lg" w="lg" type="none"/>
            <a:tailEnd len="lg" w="lg" type="none"/>
          </a:ln>
        </p:spPr>
      </p:sp>
      <p:sp>
        <p:nvSpPr>
          <p:cNvPr id="687" name="Shape 687"/>
          <p:cNvSpPr txBox="1"/>
          <p:nvPr/>
        </p:nvSpPr>
        <p:spPr>
          <a:xfrm>
            <a:off x="5035404" y="4725798"/>
            <a:ext cx="821100" cy="293100"/>
          </a:xfrm>
          <a:prstGeom prst="rect">
            <a:avLst/>
          </a:prstGeom>
          <a:noFill/>
          <a:ln>
            <a:noFill/>
          </a:ln>
        </p:spPr>
        <p:txBody>
          <a:bodyPr anchorCtr="0" anchor="t" bIns="91425" lIns="91425" rIns="91425" tIns="91425">
            <a:noAutofit/>
          </a:bodyPr>
          <a:lstStyle/>
          <a:p>
            <a:pPr lvl="0" rtl="0">
              <a:spcBef>
                <a:spcPts val="0"/>
              </a:spcBef>
              <a:buNone/>
            </a:pPr>
            <a:r>
              <a:rPr lang="en" sz="1200"/>
              <a:t>collect()</a:t>
            </a:r>
          </a:p>
        </p:txBody>
      </p:sp>
      <p:sp>
        <p:nvSpPr>
          <p:cNvPr id="688" name="Shape 688"/>
          <p:cNvSpPr/>
          <p:nvPr/>
        </p:nvSpPr>
        <p:spPr>
          <a:xfrm>
            <a:off x="5861663" y="5143989"/>
            <a:ext cx="223200" cy="195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9" name="Shape 689"/>
          <p:cNvSpPr/>
          <p:nvPr/>
        </p:nvSpPr>
        <p:spPr>
          <a:xfrm>
            <a:off x="7137826" y="5378189"/>
            <a:ext cx="223200" cy="195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0" name="Shape 690"/>
          <p:cNvSpPr/>
          <p:nvPr/>
        </p:nvSpPr>
        <p:spPr>
          <a:xfrm>
            <a:off x="8050851" y="5605964"/>
            <a:ext cx="223200" cy="195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91" name="Shape 691"/>
          <p:cNvCxnSpPr/>
          <p:nvPr/>
        </p:nvCxnSpPr>
        <p:spPr>
          <a:xfrm>
            <a:off x="4869017" y="5177680"/>
            <a:ext cx="1017300" cy="6000"/>
          </a:xfrm>
          <a:prstGeom prst="straightConnector1">
            <a:avLst/>
          </a:prstGeom>
          <a:noFill/>
          <a:ln cap="flat" cmpd="sng" w="19050">
            <a:solidFill>
              <a:srgbClr val="000000"/>
            </a:solidFill>
            <a:prstDash val="solid"/>
            <a:round/>
            <a:headEnd len="lg" w="lg" type="none"/>
            <a:tailEnd len="lg" w="lg" type="triangle"/>
          </a:ln>
        </p:spPr>
      </p:cxnSp>
      <p:sp>
        <p:nvSpPr>
          <p:cNvPr id="692" name="Shape 692"/>
          <p:cNvSpPr txBox="1"/>
          <p:nvPr/>
        </p:nvSpPr>
        <p:spPr>
          <a:xfrm>
            <a:off x="5112647" y="4910050"/>
            <a:ext cx="1401000" cy="293100"/>
          </a:xfrm>
          <a:prstGeom prst="rect">
            <a:avLst/>
          </a:prstGeom>
          <a:noFill/>
          <a:ln>
            <a:noFill/>
          </a:ln>
        </p:spPr>
        <p:txBody>
          <a:bodyPr anchorCtr="0" anchor="t" bIns="91425" lIns="91425" rIns="91425" tIns="91425">
            <a:noAutofit/>
          </a:bodyPr>
          <a:lstStyle/>
          <a:p>
            <a:pPr lvl="0" rtl="0">
              <a:spcBef>
                <a:spcPts val="0"/>
              </a:spcBef>
              <a:buNone/>
            </a:pPr>
            <a:r>
              <a:rPr lang="en" sz="1000"/>
              <a:t>get(temperature)</a:t>
            </a:r>
          </a:p>
        </p:txBody>
      </p:sp>
      <p:cxnSp>
        <p:nvCxnSpPr>
          <p:cNvPr id="693" name="Shape 693"/>
          <p:cNvCxnSpPr/>
          <p:nvPr/>
        </p:nvCxnSpPr>
        <p:spPr>
          <a:xfrm>
            <a:off x="4805817" y="5288775"/>
            <a:ext cx="1017300" cy="6000"/>
          </a:xfrm>
          <a:prstGeom prst="straightConnector1">
            <a:avLst/>
          </a:prstGeom>
          <a:noFill/>
          <a:ln cap="flat" cmpd="sng" w="19050">
            <a:solidFill>
              <a:srgbClr val="000000"/>
            </a:solidFill>
            <a:prstDash val="dashDot"/>
            <a:round/>
            <a:headEnd len="lg" w="lg" type="triangle"/>
            <a:tailEnd len="lg" w="lg" type="none"/>
          </a:ln>
        </p:spPr>
      </p:cxnSp>
      <p:cxnSp>
        <p:nvCxnSpPr>
          <p:cNvPr id="694" name="Shape 694"/>
          <p:cNvCxnSpPr/>
          <p:nvPr/>
        </p:nvCxnSpPr>
        <p:spPr>
          <a:xfrm>
            <a:off x="4899249" y="5417073"/>
            <a:ext cx="2209200" cy="8700"/>
          </a:xfrm>
          <a:prstGeom prst="straightConnector1">
            <a:avLst/>
          </a:prstGeom>
          <a:noFill/>
          <a:ln cap="flat" cmpd="sng" w="19050">
            <a:solidFill>
              <a:srgbClr val="000000"/>
            </a:solidFill>
            <a:prstDash val="solid"/>
            <a:round/>
            <a:headEnd len="lg" w="lg" type="none"/>
            <a:tailEnd len="lg" w="lg" type="triangle"/>
          </a:ln>
        </p:spPr>
      </p:cxnSp>
      <p:cxnSp>
        <p:nvCxnSpPr>
          <p:cNvPr id="695" name="Shape 695"/>
          <p:cNvCxnSpPr/>
          <p:nvPr/>
        </p:nvCxnSpPr>
        <p:spPr>
          <a:xfrm>
            <a:off x="4848060" y="5547881"/>
            <a:ext cx="2209200" cy="8700"/>
          </a:xfrm>
          <a:prstGeom prst="straightConnector1">
            <a:avLst/>
          </a:prstGeom>
          <a:noFill/>
          <a:ln cap="flat" cmpd="sng" w="19050">
            <a:solidFill>
              <a:srgbClr val="000000"/>
            </a:solidFill>
            <a:prstDash val="dashDot"/>
            <a:round/>
            <a:headEnd len="lg" w="lg" type="triangle"/>
            <a:tailEnd len="lg" w="lg" type="none"/>
          </a:ln>
        </p:spPr>
      </p:cxnSp>
      <p:sp>
        <p:nvSpPr>
          <p:cNvPr id="696" name="Shape 696"/>
          <p:cNvSpPr txBox="1"/>
          <p:nvPr/>
        </p:nvSpPr>
        <p:spPr>
          <a:xfrm>
            <a:off x="6163576" y="5087750"/>
            <a:ext cx="1017300" cy="293100"/>
          </a:xfrm>
          <a:prstGeom prst="rect">
            <a:avLst/>
          </a:prstGeom>
          <a:noFill/>
          <a:ln>
            <a:noFill/>
          </a:ln>
        </p:spPr>
        <p:txBody>
          <a:bodyPr anchorCtr="0" anchor="t" bIns="91425" lIns="91425" rIns="91425" tIns="91425">
            <a:noAutofit/>
          </a:bodyPr>
          <a:lstStyle/>
          <a:p>
            <a:pPr lvl="0" rtl="0">
              <a:spcBef>
                <a:spcPts val="0"/>
              </a:spcBef>
              <a:buNone/>
            </a:pPr>
            <a:r>
              <a:rPr lang="en" sz="1000"/>
              <a:t>get(pressure)</a:t>
            </a:r>
          </a:p>
        </p:txBody>
      </p:sp>
      <p:sp>
        <p:nvSpPr>
          <p:cNvPr id="697" name="Shape 697"/>
          <p:cNvSpPr txBox="1"/>
          <p:nvPr/>
        </p:nvSpPr>
        <p:spPr>
          <a:xfrm>
            <a:off x="7360933" y="5343493"/>
            <a:ext cx="895500" cy="293100"/>
          </a:xfrm>
          <a:prstGeom prst="rect">
            <a:avLst/>
          </a:prstGeom>
          <a:noFill/>
          <a:ln>
            <a:noFill/>
          </a:ln>
        </p:spPr>
        <p:txBody>
          <a:bodyPr anchorCtr="0" anchor="t" bIns="91425" lIns="91425" rIns="91425" tIns="91425">
            <a:noAutofit/>
          </a:bodyPr>
          <a:lstStyle/>
          <a:p>
            <a:pPr lvl="0" rtl="0">
              <a:spcBef>
                <a:spcPts val="0"/>
              </a:spcBef>
              <a:buNone/>
            </a:pPr>
            <a:r>
              <a:rPr lang="en" sz="1000"/>
              <a:t>get(speed)</a:t>
            </a:r>
          </a:p>
        </p:txBody>
      </p:sp>
      <p:cxnSp>
        <p:nvCxnSpPr>
          <p:cNvPr id="698" name="Shape 698"/>
          <p:cNvCxnSpPr/>
          <p:nvPr/>
        </p:nvCxnSpPr>
        <p:spPr>
          <a:xfrm>
            <a:off x="4907247" y="5635363"/>
            <a:ext cx="3074700" cy="1500"/>
          </a:xfrm>
          <a:prstGeom prst="straightConnector1">
            <a:avLst/>
          </a:prstGeom>
          <a:noFill/>
          <a:ln cap="flat" cmpd="sng" w="19050">
            <a:solidFill>
              <a:srgbClr val="000000"/>
            </a:solidFill>
            <a:prstDash val="solid"/>
            <a:round/>
            <a:headEnd len="lg" w="lg" type="none"/>
            <a:tailEnd len="lg" w="lg" type="triangle"/>
          </a:ln>
        </p:spPr>
      </p:cxnSp>
      <p:cxnSp>
        <p:nvCxnSpPr>
          <p:cNvPr id="699" name="Shape 699"/>
          <p:cNvCxnSpPr/>
          <p:nvPr/>
        </p:nvCxnSpPr>
        <p:spPr>
          <a:xfrm>
            <a:off x="4922902" y="5772414"/>
            <a:ext cx="3074700" cy="1500"/>
          </a:xfrm>
          <a:prstGeom prst="straightConnector1">
            <a:avLst/>
          </a:prstGeom>
          <a:noFill/>
          <a:ln cap="flat" cmpd="sng" w="19050">
            <a:solidFill>
              <a:srgbClr val="000000"/>
            </a:solidFill>
            <a:prstDash val="dashDot"/>
            <a:round/>
            <a:headEnd len="lg" w="lg" type="triangle"/>
            <a:tailEnd len="lg" w="lg" type="none"/>
          </a:ln>
        </p:spPr>
      </p:cxnSp>
      <p:sp>
        <p:nvSpPr>
          <p:cNvPr id="700" name="Shape 7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
        <p:nvSpPr>
          <p:cNvPr id="701" name="Shape 701"/>
          <p:cNvSpPr/>
          <p:nvPr/>
        </p:nvSpPr>
        <p:spPr>
          <a:xfrm>
            <a:off x="830030" y="1899701"/>
            <a:ext cx="151800" cy="152700"/>
          </a:xfrm>
          <a:prstGeom prst="ellipse">
            <a:avLst/>
          </a:prstGeom>
          <a:solidFill>
            <a:srgbClr val="BBD7F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02" name="Shape 702"/>
          <p:cNvCxnSpPr>
            <a:stCxn id="701" idx="4"/>
          </p:cNvCxnSpPr>
          <p:nvPr/>
        </p:nvCxnSpPr>
        <p:spPr>
          <a:xfrm>
            <a:off x="905930" y="2052401"/>
            <a:ext cx="0" cy="195300"/>
          </a:xfrm>
          <a:prstGeom prst="straightConnector1">
            <a:avLst/>
          </a:prstGeom>
          <a:noFill/>
          <a:ln cap="flat" cmpd="sng" w="19050">
            <a:solidFill>
              <a:srgbClr val="000000"/>
            </a:solidFill>
            <a:prstDash val="solid"/>
            <a:round/>
            <a:headEnd len="lg" w="lg" type="none"/>
            <a:tailEnd len="lg" w="lg" type="none"/>
          </a:ln>
        </p:spPr>
      </p:cxnSp>
      <p:cxnSp>
        <p:nvCxnSpPr>
          <p:cNvPr id="703" name="Shape 703"/>
          <p:cNvCxnSpPr/>
          <p:nvPr/>
        </p:nvCxnSpPr>
        <p:spPr>
          <a:xfrm flipH="1">
            <a:off x="857735" y="2247937"/>
            <a:ext cx="48300" cy="82500"/>
          </a:xfrm>
          <a:prstGeom prst="straightConnector1">
            <a:avLst/>
          </a:prstGeom>
          <a:noFill/>
          <a:ln cap="flat" cmpd="sng" w="19050">
            <a:solidFill>
              <a:srgbClr val="000000"/>
            </a:solidFill>
            <a:prstDash val="solid"/>
            <a:round/>
            <a:headEnd len="lg" w="lg" type="none"/>
            <a:tailEnd len="lg" w="lg" type="none"/>
          </a:ln>
        </p:spPr>
      </p:cxnSp>
      <p:cxnSp>
        <p:nvCxnSpPr>
          <p:cNvPr id="704" name="Shape 704"/>
          <p:cNvCxnSpPr/>
          <p:nvPr/>
        </p:nvCxnSpPr>
        <p:spPr>
          <a:xfrm>
            <a:off x="906035" y="2247937"/>
            <a:ext cx="48300" cy="82500"/>
          </a:xfrm>
          <a:prstGeom prst="straightConnector1">
            <a:avLst/>
          </a:prstGeom>
          <a:noFill/>
          <a:ln cap="flat" cmpd="sng" w="19050">
            <a:solidFill>
              <a:srgbClr val="000000"/>
            </a:solidFill>
            <a:prstDash val="solid"/>
            <a:round/>
            <a:headEnd len="lg" w="lg" type="none"/>
            <a:tailEnd len="lg" w="lg" type="none"/>
          </a:ln>
        </p:spPr>
      </p:cxnSp>
      <p:cxnSp>
        <p:nvCxnSpPr>
          <p:cNvPr id="705" name="Shape 705"/>
          <p:cNvCxnSpPr/>
          <p:nvPr/>
        </p:nvCxnSpPr>
        <p:spPr>
          <a:xfrm>
            <a:off x="823120" y="2133985"/>
            <a:ext cx="158700" cy="0"/>
          </a:xfrm>
          <a:prstGeom prst="straightConnector1">
            <a:avLst/>
          </a:prstGeom>
          <a:noFill/>
          <a:ln cap="flat" cmpd="sng" w="19050">
            <a:solidFill>
              <a:srgbClr val="000000"/>
            </a:solidFill>
            <a:prstDash val="solid"/>
            <a:round/>
            <a:headEnd len="lg" w="lg" type="none"/>
            <a:tailEnd len="lg" w="lg" type="none"/>
          </a:ln>
        </p:spPr>
      </p:cxnSp>
      <p:sp>
        <p:nvSpPr>
          <p:cNvPr id="706" name="Shape 706"/>
          <p:cNvSpPr txBox="1"/>
          <p:nvPr/>
        </p:nvSpPr>
        <p:spPr>
          <a:xfrm>
            <a:off x="226199" y="2215486"/>
            <a:ext cx="1285500" cy="253800"/>
          </a:xfrm>
          <a:prstGeom prst="rect">
            <a:avLst/>
          </a:prstGeom>
          <a:noFill/>
          <a:ln>
            <a:noFill/>
          </a:ln>
        </p:spPr>
        <p:txBody>
          <a:bodyPr anchorCtr="0" anchor="t" bIns="91425" lIns="91425" rIns="91425" tIns="91425">
            <a:noAutofit/>
          </a:bodyPr>
          <a:lstStyle/>
          <a:p>
            <a:pPr lvl="0" rtl="0" algn="ctr">
              <a:spcBef>
                <a:spcPts val="0"/>
              </a:spcBef>
              <a:buNone/>
            </a:pPr>
            <a:r>
              <a:rPr lang="en"/>
              <a:t>A TV Station</a:t>
            </a:r>
          </a:p>
        </p:txBody>
      </p:sp>
      <p:sp>
        <p:nvSpPr>
          <p:cNvPr id="707" name="Shape 707"/>
          <p:cNvSpPr/>
          <p:nvPr/>
        </p:nvSpPr>
        <p:spPr>
          <a:xfrm>
            <a:off x="4112740" y="4492650"/>
            <a:ext cx="4389900" cy="13314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1" name="Shape 711"/>
        <p:cNvGrpSpPr/>
        <p:nvPr/>
      </p:nvGrpSpPr>
      <p:grpSpPr>
        <a:xfrm>
          <a:off x="0" y="0"/>
          <a:ext cx="0" cy="0"/>
          <a:chOff x="0" y="0"/>
          <a:chExt cx="0" cy="0"/>
        </a:xfrm>
      </p:grpSpPr>
      <p:sp>
        <p:nvSpPr>
          <p:cNvPr id="712" name="Shape 712"/>
          <p:cNvSpPr txBox="1"/>
          <p:nvPr/>
        </p:nvSpPr>
        <p:spPr>
          <a:xfrm>
            <a:off x="453425" y="1983725"/>
            <a:ext cx="8184300" cy="2165100"/>
          </a:xfrm>
          <a:prstGeom prst="rect">
            <a:avLst/>
          </a:prstGeom>
          <a:noFill/>
          <a:ln>
            <a:noFill/>
          </a:ln>
        </p:spPr>
        <p:txBody>
          <a:bodyPr anchorCtr="0" anchor="t" bIns="91425" lIns="91425" rIns="91425" tIns="91425">
            <a:noAutofit/>
          </a:bodyPr>
          <a:lstStyle/>
          <a:p>
            <a:pPr lvl="0" rtl="0">
              <a:spcBef>
                <a:spcPts val="0"/>
              </a:spcBef>
              <a:buNone/>
            </a:pPr>
            <a:r>
              <a:rPr b="1" lang="en" sz="4000">
                <a:solidFill>
                  <a:srgbClr val="FFFFFF"/>
                </a:solidFill>
              </a:rPr>
              <a:t>Preparing for Implementation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6" name="Shape 716"/>
        <p:cNvGrpSpPr/>
        <p:nvPr/>
      </p:nvGrpSpPr>
      <p:grpSpPr>
        <a:xfrm>
          <a:off x="0" y="0"/>
          <a:ext cx="0" cy="0"/>
          <a:chOff x="0" y="0"/>
          <a:chExt cx="0" cy="0"/>
        </a:xfrm>
      </p:grpSpPr>
      <p:sp>
        <p:nvSpPr>
          <p:cNvPr id="717" name="Shape 7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Choosing Data Structures</a:t>
            </a:r>
          </a:p>
        </p:txBody>
      </p:sp>
      <p:sp>
        <p:nvSpPr>
          <p:cNvPr id="718" name="Shape 71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Design documents detail </a:t>
            </a:r>
            <a:r>
              <a:rPr i="1" lang="en"/>
              <a:t>what is being stored</a:t>
            </a:r>
            <a:r>
              <a:rPr lang="en"/>
              <a:t>, but not </a:t>
            </a:r>
            <a:r>
              <a:rPr i="1" lang="en"/>
              <a:t>how to store it.</a:t>
            </a:r>
          </a:p>
          <a:p>
            <a:pPr lvl="0" rtl="0">
              <a:spcBef>
                <a:spcPts val="0"/>
              </a:spcBef>
              <a:buNone/>
            </a:pPr>
            <a:r>
              <a:t/>
            </a:r>
            <a:endParaRPr sz="1100"/>
          </a:p>
          <a:p>
            <a:pPr lvl="0" rtl="0">
              <a:spcBef>
                <a:spcPts val="0"/>
              </a:spcBef>
              <a:buNone/>
            </a:pPr>
            <a:r>
              <a:rPr lang="en"/>
              <a:t>Choice of data structure matters:</a:t>
            </a:r>
          </a:p>
          <a:p>
            <a:pPr indent="-228600" lvl="0" marL="457200" rtl="0">
              <a:spcBef>
                <a:spcPts val="0"/>
              </a:spcBef>
            </a:pPr>
            <a:r>
              <a:rPr lang="en"/>
              <a:t>Storage and operation costs</a:t>
            </a:r>
          </a:p>
          <a:p>
            <a:pPr indent="-228600" lvl="0" marL="457200" rtl="0">
              <a:spcBef>
                <a:spcPts val="0"/>
              </a:spcBef>
            </a:pPr>
            <a:r>
              <a:rPr lang="en"/>
              <a:t>Suitability to problem (and what data is being stored)</a:t>
            </a:r>
          </a:p>
          <a:p>
            <a:pPr indent="-228600" lvl="0" marL="457200" rtl="0">
              <a:spcBef>
                <a:spcPts val="0"/>
              </a:spcBef>
            </a:pPr>
            <a:r>
              <a:rPr lang="en"/>
              <a:t>Many guidelines out there - key is to think through the problem and your priorities (ease-of-use vs efficiency)</a:t>
            </a:r>
          </a:p>
          <a:p>
            <a:pPr lvl="0" rtl="0">
              <a:spcBef>
                <a:spcPts val="0"/>
              </a:spcBef>
              <a:buNone/>
            </a:pPr>
            <a:r>
              <a:t/>
            </a:r>
            <a:endParaRPr/>
          </a:p>
        </p:txBody>
      </p:sp>
      <p:sp>
        <p:nvSpPr>
          <p:cNvPr id="719" name="Shape 71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3" name="Shape 723"/>
        <p:cNvGrpSpPr/>
        <p:nvPr/>
      </p:nvGrpSpPr>
      <p:grpSpPr>
        <a:xfrm>
          <a:off x="0" y="0"/>
          <a:ext cx="0" cy="0"/>
          <a:chOff x="0" y="0"/>
          <a:chExt cx="0" cy="0"/>
        </a:xfrm>
      </p:grpSpPr>
      <p:sp>
        <p:nvSpPr>
          <p:cNvPr id="724" name="Shape 72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Choosing Algorithms</a:t>
            </a:r>
          </a:p>
        </p:txBody>
      </p:sp>
      <p:sp>
        <p:nvSpPr>
          <p:cNvPr id="725" name="Shape 725"/>
          <p:cNvSpPr txBox="1"/>
          <p:nvPr>
            <p:ph idx="1" type="body"/>
          </p:nvPr>
        </p:nvSpPr>
        <p:spPr>
          <a:xfrm>
            <a:off x="457200" y="1600200"/>
            <a:ext cx="8229600" cy="4814400"/>
          </a:xfrm>
          <a:prstGeom prst="rect">
            <a:avLst/>
          </a:prstGeom>
        </p:spPr>
        <p:txBody>
          <a:bodyPr anchorCtr="0" anchor="t" bIns="91425" lIns="91425" rIns="91425" tIns="91425">
            <a:noAutofit/>
          </a:bodyPr>
          <a:lstStyle/>
          <a:p>
            <a:pPr lvl="0" rtl="0">
              <a:spcBef>
                <a:spcPts val="0"/>
              </a:spcBef>
              <a:buNone/>
            </a:pPr>
            <a:r>
              <a:rPr lang="en"/>
              <a:t>Design gives you </a:t>
            </a:r>
            <a:r>
              <a:rPr i="1" lang="en"/>
              <a:t>what a method should do</a:t>
            </a:r>
            <a:r>
              <a:rPr lang="en"/>
              <a:t>, implementation concerns </a:t>
            </a:r>
            <a:r>
              <a:rPr i="1" lang="en"/>
              <a:t>how to code it to do that.</a:t>
            </a:r>
          </a:p>
          <a:p>
            <a:pPr lvl="0" rtl="0">
              <a:spcBef>
                <a:spcPts val="0"/>
              </a:spcBef>
              <a:buNone/>
            </a:pPr>
            <a:r>
              <a:t/>
            </a:r>
            <a:endParaRPr sz="1100"/>
          </a:p>
          <a:p>
            <a:pPr lvl="0" rtl="0">
              <a:spcBef>
                <a:spcPts val="0"/>
              </a:spcBef>
              <a:buNone/>
            </a:pPr>
            <a:r>
              <a:rPr lang="en"/>
              <a:t>Many ways to solve a problem, think carefully about choice. </a:t>
            </a:r>
          </a:p>
          <a:p>
            <a:pPr indent="-228600" lvl="0" marL="457200" rtl="0">
              <a:spcBef>
                <a:spcPts val="0"/>
              </a:spcBef>
            </a:pPr>
            <a:r>
              <a:rPr lang="en"/>
              <a:t>Good design may suggest certain realization.</a:t>
            </a:r>
          </a:p>
          <a:p>
            <a:pPr indent="-228600" lvl="0" marL="457200" rtl="0">
              <a:spcBef>
                <a:spcPts val="0"/>
              </a:spcBef>
            </a:pPr>
            <a:r>
              <a:rPr lang="en"/>
              <a:t>Be prepared to trade efficiency for maintainability or understandability.</a:t>
            </a:r>
          </a:p>
          <a:p>
            <a:pPr lvl="0" rtl="0">
              <a:spcBef>
                <a:spcPts val="0"/>
              </a:spcBef>
              <a:buNone/>
            </a:pPr>
            <a:r>
              <a:t/>
            </a:r>
            <a:endParaRPr/>
          </a:p>
        </p:txBody>
      </p:sp>
      <p:sp>
        <p:nvSpPr>
          <p:cNvPr id="726" name="Shape 72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0" name="Shape 730"/>
        <p:cNvGrpSpPr/>
        <p:nvPr/>
      </p:nvGrpSpPr>
      <p:grpSpPr>
        <a:xfrm>
          <a:off x="0" y="0"/>
          <a:ext cx="0" cy="0"/>
          <a:chOff x="0" y="0"/>
          <a:chExt cx="0" cy="0"/>
        </a:xfrm>
      </p:grpSpPr>
      <p:sp>
        <p:nvSpPr>
          <p:cNvPr id="731" name="Shape 73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Error-Prone Constructs</a:t>
            </a:r>
          </a:p>
        </p:txBody>
      </p:sp>
      <p:sp>
        <p:nvSpPr>
          <p:cNvPr id="732" name="Shape 732"/>
          <p:cNvSpPr txBox="1"/>
          <p:nvPr>
            <p:ph idx="1" type="body"/>
          </p:nvPr>
        </p:nvSpPr>
        <p:spPr>
          <a:xfrm>
            <a:off x="457200" y="1600200"/>
            <a:ext cx="8229600" cy="4814400"/>
          </a:xfrm>
          <a:prstGeom prst="rect">
            <a:avLst/>
          </a:prstGeom>
        </p:spPr>
        <p:txBody>
          <a:bodyPr anchorCtr="0" anchor="t" bIns="91425" lIns="91425" rIns="91425" tIns="91425">
            <a:noAutofit/>
          </a:bodyPr>
          <a:lstStyle/>
          <a:p>
            <a:pPr lvl="0" rtl="0">
              <a:spcBef>
                <a:spcPts val="0"/>
              </a:spcBef>
              <a:buNone/>
            </a:pPr>
            <a:r>
              <a:rPr lang="en"/>
              <a:t>Use these, but use them with great care.</a:t>
            </a:r>
          </a:p>
          <a:p>
            <a:pPr lvl="0" rtl="0">
              <a:spcBef>
                <a:spcPts val="0"/>
              </a:spcBef>
              <a:buNone/>
            </a:pPr>
            <a:r>
              <a:t/>
            </a:r>
            <a:endParaRPr sz="1100"/>
          </a:p>
          <a:p>
            <a:pPr indent="-228600" lvl="0" marL="457200" rtl="0">
              <a:spcBef>
                <a:spcPts val="0"/>
              </a:spcBef>
            </a:pPr>
            <a:r>
              <a:rPr lang="en"/>
              <a:t>Floating-point numbers</a:t>
            </a:r>
          </a:p>
          <a:p>
            <a:pPr indent="-228600" lvl="1" marL="914400" rtl="0">
              <a:spcBef>
                <a:spcPts val="0"/>
              </a:spcBef>
            </a:pPr>
            <a:r>
              <a:rPr lang="en"/>
              <a:t>Inherently imprecise. The imprecision may lead to invalid comparisons.</a:t>
            </a:r>
          </a:p>
          <a:p>
            <a:pPr indent="-228600" lvl="0" marL="457200" rtl="0">
              <a:spcBef>
                <a:spcPts val="0"/>
              </a:spcBef>
            </a:pPr>
            <a:r>
              <a:rPr lang="en"/>
              <a:t>Pointers</a:t>
            </a:r>
          </a:p>
          <a:p>
            <a:pPr indent="-228600" lvl="1" marL="914400" rtl="0">
              <a:spcBef>
                <a:spcPts val="0"/>
              </a:spcBef>
            </a:pPr>
            <a:r>
              <a:rPr lang="en"/>
              <a:t>Pointers referring to the wrong memory areas can corrupt data.</a:t>
            </a:r>
          </a:p>
          <a:p>
            <a:pPr indent="-228600" lvl="1" marL="914400" rtl="0">
              <a:spcBef>
                <a:spcPts val="0"/>
              </a:spcBef>
            </a:pPr>
            <a:r>
              <a:rPr lang="en"/>
              <a:t>Aliasing can make programs difficult to understand and change.</a:t>
            </a:r>
          </a:p>
        </p:txBody>
      </p:sp>
      <p:sp>
        <p:nvSpPr>
          <p:cNvPr id="733" name="Shape 73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7" name="Shape 737"/>
        <p:cNvGrpSpPr/>
        <p:nvPr/>
      </p:nvGrpSpPr>
      <p:grpSpPr>
        <a:xfrm>
          <a:off x="0" y="0"/>
          <a:ext cx="0" cy="0"/>
          <a:chOff x="0" y="0"/>
          <a:chExt cx="0" cy="0"/>
        </a:xfrm>
      </p:grpSpPr>
      <p:sp>
        <p:nvSpPr>
          <p:cNvPr id="738" name="Shape 73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Error-Prone Constructs</a:t>
            </a:r>
          </a:p>
        </p:txBody>
      </p:sp>
      <p:sp>
        <p:nvSpPr>
          <p:cNvPr id="739" name="Shape 739"/>
          <p:cNvSpPr txBox="1"/>
          <p:nvPr>
            <p:ph idx="1" type="body"/>
          </p:nvPr>
        </p:nvSpPr>
        <p:spPr>
          <a:xfrm>
            <a:off x="457200" y="1600200"/>
            <a:ext cx="8229600" cy="4814400"/>
          </a:xfrm>
          <a:prstGeom prst="rect">
            <a:avLst/>
          </a:prstGeom>
        </p:spPr>
        <p:txBody>
          <a:bodyPr anchorCtr="0" anchor="t" bIns="91425" lIns="91425" rIns="91425" tIns="91425">
            <a:noAutofit/>
          </a:bodyPr>
          <a:lstStyle/>
          <a:p>
            <a:pPr indent="-228600" lvl="0" marL="457200" rtl="0">
              <a:spcBef>
                <a:spcPts val="0"/>
              </a:spcBef>
            </a:pPr>
            <a:r>
              <a:rPr lang="en"/>
              <a:t>Dynamic memory allocation</a:t>
            </a:r>
          </a:p>
          <a:p>
            <a:pPr indent="-228600" lvl="1" marL="914400" rtl="0">
              <a:spcBef>
                <a:spcPts val="0"/>
              </a:spcBef>
            </a:pPr>
            <a:r>
              <a:rPr lang="en"/>
              <a:t>Run-time allocation can cause memory overflow and garbage collection issues.</a:t>
            </a:r>
          </a:p>
          <a:p>
            <a:pPr indent="-228600" lvl="0" marL="457200" rtl="0">
              <a:spcBef>
                <a:spcPts val="0"/>
              </a:spcBef>
            </a:pPr>
            <a:r>
              <a:rPr lang="en"/>
              <a:t>Parallelism</a:t>
            </a:r>
          </a:p>
          <a:p>
            <a:pPr indent="-228600" lvl="1" marL="914400" rtl="0">
              <a:spcBef>
                <a:spcPts val="0"/>
              </a:spcBef>
            </a:pPr>
            <a:r>
              <a:rPr lang="en"/>
              <a:t>Can result in subtle timing errors because of unforeseen interaction between parallel processes.</a:t>
            </a:r>
          </a:p>
          <a:p>
            <a:pPr indent="-228600" lvl="0" marL="457200" rtl="0">
              <a:spcBef>
                <a:spcPts val="0"/>
              </a:spcBef>
            </a:pPr>
            <a:r>
              <a:rPr lang="en"/>
              <a:t>Recursion</a:t>
            </a:r>
          </a:p>
          <a:p>
            <a:pPr indent="-228600" lvl="1" marL="914400" rtl="0">
              <a:spcBef>
                <a:spcPts val="0"/>
              </a:spcBef>
            </a:pPr>
            <a:r>
              <a:rPr lang="en"/>
              <a:t>Errors in recursion can cause memory overflow.</a:t>
            </a:r>
          </a:p>
          <a:p>
            <a:pPr indent="-228600" lvl="0" marL="457200" rtl="0">
              <a:spcBef>
                <a:spcPts val="0"/>
              </a:spcBef>
            </a:pPr>
            <a:r>
              <a:rPr lang="en"/>
              <a:t>Interrupts</a:t>
            </a:r>
          </a:p>
          <a:p>
            <a:pPr indent="-228600" lvl="1" marL="914400" rtl="0">
              <a:spcBef>
                <a:spcPts val="0"/>
              </a:spcBef>
            </a:pPr>
            <a:r>
              <a:rPr lang="en"/>
              <a:t>Can cause a critical operation to be terminated and make a program difficult to understand. </a:t>
            </a:r>
          </a:p>
          <a:p>
            <a:pPr lvl="0" rtl="0">
              <a:spcBef>
                <a:spcPts val="0"/>
              </a:spcBef>
              <a:buNone/>
            </a:pPr>
            <a:r>
              <a:t/>
            </a:r>
            <a:endParaRPr/>
          </a:p>
        </p:txBody>
      </p:sp>
      <p:sp>
        <p:nvSpPr>
          <p:cNvPr id="740" name="Shape 74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What Does This Transition Mean?</a:t>
            </a:r>
          </a:p>
        </p:txBody>
      </p:sp>
      <p:sp>
        <p:nvSpPr>
          <p:cNvPr id="90" name="Shape 90"/>
          <p:cNvSpPr txBox="1"/>
          <p:nvPr>
            <p:ph idx="1" type="body"/>
          </p:nvPr>
        </p:nvSpPr>
        <p:spPr>
          <a:xfrm>
            <a:off x="457200" y="1600200"/>
            <a:ext cx="8229600" cy="4814400"/>
          </a:xfrm>
          <a:prstGeom prst="rect">
            <a:avLst/>
          </a:prstGeom>
        </p:spPr>
        <p:txBody>
          <a:bodyPr anchorCtr="0" anchor="t" bIns="91425" lIns="91425" rIns="91425" tIns="91425">
            <a:noAutofit/>
          </a:bodyPr>
          <a:lstStyle/>
          <a:p>
            <a:pPr indent="-228600" lvl="0" marL="457200" rtl="0">
              <a:spcBef>
                <a:spcPts val="0"/>
              </a:spcBef>
            </a:pPr>
            <a:r>
              <a:rPr lang="en"/>
              <a:t>Move away from the conceptual model and start thinking about the implementation.</a:t>
            </a:r>
          </a:p>
          <a:p>
            <a:pPr indent="-228600" lvl="1" marL="914400" rtl="0">
              <a:spcBef>
                <a:spcPts val="0"/>
              </a:spcBef>
            </a:pPr>
            <a:r>
              <a:rPr lang="en"/>
              <a:t>Understanding both the static and dynamic design of your system.</a:t>
            </a:r>
          </a:p>
          <a:p>
            <a:pPr indent="-228600" lvl="1" marL="914400" rtl="0">
              <a:spcBef>
                <a:spcPts val="0"/>
              </a:spcBef>
            </a:pPr>
            <a:r>
              <a:rPr lang="en"/>
              <a:t>Making final decisions on algorithms, data structures, etc.</a:t>
            </a:r>
          </a:p>
          <a:p>
            <a:pPr lvl="0" rtl="0">
              <a:spcBef>
                <a:spcPts val="0"/>
              </a:spcBef>
              <a:buNone/>
            </a:pPr>
            <a:r>
              <a:t/>
            </a:r>
            <a:endParaRPr sz="1100"/>
          </a:p>
          <a:p>
            <a:pPr indent="-228600" lvl="0" marL="457200" rtl="0">
              <a:spcBef>
                <a:spcPts val="0"/>
              </a:spcBef>
            </a:pPr>
            <a:r>
              <a:rPr lang="en"/>
              <a:t>Refine (revise) your model so it is clear </a:t>
            </a:r>
            <a:r>
              <a:rPr i="1" lang="en"/>
              <a:t>what to build.</a:t>
            </a:r>
          </a:p>
          <a:p>
            <a:pPr indent="-228600" lvl="0" marL="457200" rtl="0">
              <a:spcBef>
                <a:spcPts val="0"/>
              </a:spcBef>
            </a:pPr>
            <a:r>
              <a:rPr lang="en"/>
              <a:t>Make decisions on </a:t>
            </a:r>
            <a:r>
              <a:rPr i="1" lang="en"/>
              <a:t>how to build it.</a:t>
            </a:r>
          </a:p>
          <a:p>
            <a:pPr lvl="0" rtl="0">
              <a:spcBef>
                <a:spcPts val="0"/>
              </a:spcBef>
              <a:buNone/>
            </a:pPr>
            <a:r>
              <a:t/>
            </a:r>
            <a:endParaRPr/>
          </a:p>
          <a:p>
            <a:pPr lvl="0" rtl="0">
              <a:spcBef>
                <a:spcPts val="0"/>
              </a:spcBef>
              <a:buNone/>
            </a:pPr>
            <a:r>
              <a:t/>
            </a:r>
            <a:endParaRPr/>
          </a:p>
        </p:txBody>
      </p:sp>
      <p:sp>
        <p:nvSpPr>
          <p:cNvPr id="91" name="Shape 9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4" name="Shape 744"/>
        <p:cNvGrpSpPr/>
        <p:nvPr/>
      </p:nvGrpSpPr>
      <p:grpSpPr>
        <a:xfrm>
          <a:off x="0" y="0"/>
          <a:ext cx="0" cy="0"/>
          <a:chOff x="0" y="0"/>
          <a:chExt cx="0" cy="0"/>
        </a:xfrm>
      </p:grpSpPr>
      <p:sp>
        <p:nvSpPr>
          <p:cNvPr id="745" name="Shape 74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Implementation Structure (Packages)</a:t>
            </a:r>
          </a:p>
        </p:txBody>
      </p:sp>
      <p:sp>
        <p:nvSpPr>
          <p:cNvPr id="746" name="Shape 746"/>
          <p:cNvSpPr txBox="1"/>
          <p:nvPr>
            <p:ph idx="1" type="body"/>
          </p:nvPr>
        </p:nvSpPr>
        <p:spPr>
          <a:xfrm>
            <a:off x="457200" y="1600200"/>
            <a:ext cx="8229600" cy="4814400"/>
          </a:xfrm>
          <a:prstGeom prst="rect">
            <a:avLst/>
          </a:prstGeom>
        </p:spPr>
        <p:txBody>
          <a:bodyPr anchorCtr="0" anchor="t" bIns="91425" lIns="91425" rIns="91425" tIns="91425">
            <a:noAutofit/>
          </a:bodyPr>
          <a:lstStyle/>
          <a:p>
            <a:pPr lvl="0" rtl="0">
              <a:spcBef>
                <a:spcPts val="0"/>
              </a:spcBef>
              <a:buNone/>
            </a:pPr>
            <a:r>
              <a:rPr lang="en"/>
              <a:t>Packages are groupings of classes that provide structure and organization to the source code. </a:t>
            </a:r>
          </a:p>
          <a:p>
            <a:pPr lvl="0" rtl="0">
              <a:spcBef>
                <a:spcPts val="0"/>
              </a:spcBef>
              <a:buNone/>
            </a:pPr>
            <a:r>
              <a:rPr lang="en"/>
              <a:t>Allows developers to:</a:t>
            </a:r>
          </a:p>
          <a:p>
            <a:pPr indent="-228600" lvl="0" marL="457200" rtl="0">
              <a:spcBef>
                <a:spcPts val="0"/>
              </a:spcBef>
            </a:pPr>
            <a:r>
              <a:rPr lang="en"/>
              <a:t>Determine what types are related and dependent</a:t>
            </a:r>
          </a:p>
          <a:p>
            <a:pPr indent="-228600" lvl="0" marL="457200" rtl="0">
              <a:spcBef>
                <a:spcPts val="0"/>
              </a:spcBef>
            </a:pPr>
            <a:r>
              <a:rPr lang="en"/>
              <a:t>Find classes that provide certain functionality</a:t>
            </a:r>
          </a:p>
          <a:p>
            <a:pPr indent="-228600" lvl="0" marL="457200" rtl="0">
              <a:spcBef>
                <a:spcPts val="0"/>
              </a:spcBef>
            </a:pPr>
            <a:r>
              <a:rPr lang="en"/>
              <a:t>Know that the class names will not conflict</a:t>
            </a:r>
          </a:p>
          <a:p>
            <a:pPr indent="-228600" lvl="0" marL="457200" rtl="0">
              <a:spcBef>
                <a:spcPts val="0"/>
              </a:spcBef>
            </a:pPr>
            <a:r>
              <a:rPr lang="en"/>
              <a:t>Share data freely between package members</a:t>
            </a:r>
          </a:p>
          <a:p>
            <a:pPr lvl="0" rtl="0">
              <a:spcBef>
                <a:spcPts val="0"/>
              </a:spcBef>
              <a:buNone/>
            </a:pPr>
            <a:r>
              <a:t/>
            </a:r>
            <a:endParaRPr/>
          </a:p>
        </p:txBody>
      </p:sp>
      <p:sp>
        <p:nvSpPr>
          <p:cNvPr id="747" name="Shape 74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1" name="Shape 751"/>
        <p:cNvGrpSpPr/>
        <p:nvPr/>
      </p:nvGrpSpPr>
      <p:grpSpPr>
        <a:xfrm>
          <a:off x="0" y="0"/>
          <a:ext cx="0" cy="0"/>
          <a:chOff x="0" y="0"/>
          <a:chExt cx="0" cy="0"/>
        </a:xfrm>
      </p:grpSpPr>
      <p:sp>
        <p:nvSpPr>
          <p:cNvPr id="752" name="Shape 75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What does this do?</a:t>
            </a:r>
          </a:p>
        </p:txBody>
      </p:sp>
      <p:sp>
        <p:nvSpPr>
          <p:cNvPr id="753" name="Shape 753"/>
          <p:cNvSpPr txBox="1"/>
          <p:nvPr>
            <p:ph idx="1" type="body"/>
          </p:nvPr>
        </p:nvSpPr>
        <p:spPr>
          <a:xfrm>
            <a:off x="457200" y="1600200"/>
            <a:ext cx="8229600" cy="48144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latin typeface="Courier New"/>
                <a:ea typeface="Courier New"/>
                <a:cs typeface="Courier New"/>
                <a:sym typeface="Courier New"/>
              </a:rPr>
              <a:t>#include &lt;stdio.h&gt;</a:t>
            </a:r>
          </a:p>
          <a:p>
            <a:pPr lvl="0" rtl="0">
              <a:spcBef>
                <a:spcPts val="0"/>
              </a:spcBef>
              <a:buClr>
                <a:schemeClr val="dk1"/>
              </a:buClr>
              <a:buSzPct val="78571"/>
              <a:buFont typeface="Arial"/>
              <a:buNone/>
            </a:pPr>
            <a:r>
              <a:rPr lang="en" sz="1400">
                <a:latin typeface="Courier New"/>
                <a:ea typeface="Courier New"/>
                <a:cs typeface="Courier New"/>
                <a:sym typeface="Courier New"/>
              </a:rPr>
              <a:t>main(t,_,a)</a:t>
            </a:r>
          </a:p>
          <a:p>
            <a:pPr lvl="0" rtl="0">
              <a:spcBef>
                <a:spcPts val="0"/>
              </a:spcBef>
              <a:buClr>
                <a:schemeClr val="dk1"/>
              </a:buClr>
              <a:buSzPct val="78571"/>
              <a:buFont typeface="Arial"/>
              <a:buNone/>
            </a:pPr>
            <a:r>
              <a:rPr lang="en" sz="1400">
                <a:latin typeface="Courier New"/>
                <a:ea typeface="Courier New"/>
                <a:cs typeface="Courier New"/>
                <a:sym typeface="Courier New"/>
              </a:rPr>
              <a:t>char *a;</a:t>
            </a:r>
          </a:p>
          <a:p>
            <a:pPr lvl="0" rtl="0">
              <a:spcBef>
                <a:spcPts val="0"/>
              </a:spcBef>
              <a:buClr>
                <a:schemeClr val="dk1"/>
              </a:buClr>
              <a:buSzPct val="78571"/>
              <a:buFont typeface="Arial"/>
              <a:buNone/>
            </a:pPr>
            <a:r>
              <a:rPr lang="en" sz="1400">
                <a:latin typeface="Courier New"/>
                <a:ea typeface="Courier New"/>
                <a:cs typeface="Courier New"/>
                <a:sym typeface="Courier New"/>
              </a:rPr>
              <a:t>{</a:t>
            </a:r>
          </a:p>
          <a:p>
            <a:pPr lvl="0" rtl="0">
              <a:spcBef>
                <a:spcPts val="0"/>
              </a:spcBef>
              <a:buClr>
                <a:schemeClr val="dk1"/>
              </a:buClr>
              <a:buSzPct val="78571"/>
              <a:buFont typeface="Arial"/>
              <a:buNone/>
            </a:pPr>
            <a:r>
              <a:rPr lang="en" sz="1400">
                <a:latin typeface="Courier New"/>
                <a:ea typeface="Courier New"/>
                <a:cs typeface="Courier New"/>
                <a:sym typeface="Courier New"/>
              </a:rPr>
              <a:t>return!0&lt;t?t&lt;3?main(-79,-13,a+main(-87,1-_,main(-86,0,a+1)+a)): 1,t&lt;_?main(t+1,_,a):3,main(-94,-27+t,a)&amp;&amp;t==2?_&lt;13? main(2,_+1,"%s %d %d\n"):9:16:t&lt;0?t&lt;-72?main(_,t,</a:t>
            </a:r>
          </a:p>
          <a:p>
            <a:pPr lvl="0" rtl="0">
              <a:spcBef>
                <a:spcPts val="0"/>
              </a:spcBef>
              <a:buClr>
                <a:schemeClr val="dk1"/>
              </a:buClr>
              <a:buSzPct val="78571"/>
              <a:buFont typeface="Arial"/>
              <a:buNone/>
            </a:pPr>
            <a:r>
              <a:rPr lang="en" sz="1400">
                <a:latin typeface="Courier New"/>
                <a:ea typeface="Courier New"/>
                <a:cs typeface="Courier New"/>
                <a:sym typeface="Courier New"/>
              </a:rPr>
              <a:t>"@n'+,#'/*{}w+/w#cdnr/+,{}r/*de}+,/*{*+,/w{%+,/w#q#n+,/#{l+,/n{n+,/+#n+,/#\ ;#q#n+,/+k#;*+,/'r :'d*'3,}{w+K w'K:'+}e#';dq#'l \ q#'+d'K#!/+k#;q#'r}eKK#}w'r}eKK{nl]'/#;#q#n'){)#}w'){){nl]'/+#n';d}rw' i;# \ ){nl]!/n{n#'; r{#w'r nc{nl]'/#{l,+'K {rw' iK{;[{nl]'/w#q#n'wk nw' \ iwk{KK{nl]!/w{%'l##w#' i; :{nl]'/*{q#'ld;r'}{nlw]!/*de}'c \</a:t>
            </a:r>
          </a:p>
          <a:p>
            <a:pPr lvl="0" rtl="0">
              <a:spcBef>
                <a:spcPts val="0"/>
              </a:spcBef>
              <a:buClr>
                <a:schemeClr val="dk1"/>
              </a:buClr>
              <a:buSzPct val="78571"/>
              <a:buFont typeface="Arial"/>
              <a:buNone/>
            </a:pPr>
            <a:r>
              <a:rPr lang="en" sz="1400">
                <a:latin typeface="Courier New"/>
                <a:ea typeface="Courier New"/>
                <a:cs typeface="Courier New"/>
                <a:sym typeface="Courier New"/>
              </a:rPr>
              <a:t>;;{nl'-{}rw]'/+,}##'*}#nc,',#nw]'/+kd'+e}+;#'rdq#w! nr'/ ') }+}{rl#'{n' ')# \ }'+}##(!!/")</a:t>
            </a:r>
          </a:p>
          <a:p>
            <a:pPr lvl="0" rtl="0">
              <a:spcBef>
                <a:spcPts val="0"/>
              </a:spcBef>
              <a:buClr>
                <a:schemeClr val="dk1"/>
              </a:buClr>
              <a:buSzPct val="78571"/>
              <a:buFont typeface="Arial"/>
              <a:buNone/>
            </a:pPr>
            <a:r>
              <a:rPr lang="en" sz="1400">
                <a:latin typeface="Courier New"/>
                <a:ea typeface="Courier New"/>
                <a:cs typeface="Courier New"/>
                <a:sym typeface="Courier New"/>
              </a:rPr>
              <a:t>:t&lt;-50?_==*a?putchar(31[a]):main(-65,_,a+1):main((*a=='/')+t,_,a+1)</a:t>
            </a:r>
          </a:p>
          <a:p>
            <a:pPr lvl="0" rtl="0">
              <a:spcBef>
                <a:spcPts val="0"/>
              </a:spcBef>
              <a:buClr>
                <a:schemeClr val="dk1"/>
              </a:buClr>
              <a:buSzPct val="78571"/>
              <a:buFont typeface="Arial"/>
              <a:buNone/>
            </a:pPr>
            <a:r>
              <a:rPr lang="en" sz="1400">
                <a:latin typeface="Courier New"/>
                <a:ea typeface="Courier New"/>
                <a:cs typeface="Courier New"/>
                <a:sym typeface="Courier New"/>
              </a:rPr>
              <a:t>:0&lt;t?main(2,2,"%s"):*a=='/'||main(0,main(-61,*a,</a:t>
            </a:r>
          </a:p>
          <a:p>
            <a:pPr lvl="0" rtl="0">
              <a:spcBef>
                <a:spcPts val="0"/>
              </a:spcBef>
              <a:buClr>
                <a:schemeClr val="dk1"/>
              </a:buClr>
              <a:buSzPct val="78571"/>
              <a:buFont typeface="Arial"/>
              <a:buNone/>
            </a:pPr>
            <a:r>
              <a:rPr lang="en" sz="1400">
                <a:latin typeface="Courier New"/>
                <a:ea typeface="Courier New"/>
                <a:cs typeface="Courier New"/>
                <a:sym typeface="Courier New"/>
              </a:rPr>
              <a:t>"!ek;dc i@bK'(q)-[w]*%n+r3#l,{}:\nuwloca-O;m .vpbks,fxntdCeghiry"),a+1);</a:t>
            </a:r>
          </a:p>
          <a:p>
            <a:pPr lvl="0" rtl="0">
              <a:spcBef>
                <a:spcPts val="0"/>
              </a:spcBef>
              <a:buClr>
                <a:schemeClr val="dk1"/>
              </a:buClr>
              <a:buSzPct val="78571"/>
              <a:buFont typeface="Arial"/>
              <a:buNone/>
            </a:pPr>
            <a:r>
              <a:rPr lang="en" sz="1400">
                <a:latin typeface="Courier New"/>
                <a:ea typeface="Courier New"/>
                <a:cs typeface="Courier New"/>
                <a:sym typeface="Courier New"/>
              </a:rPr>
              <a:t>}</a:t>
            </a:r>
          </a:p>
          <a:p>
            <a:pPr lvl="0" rtl="0">
              <a:spcBef>
                <a:spcPts val="0"/>
              </a:spcBef>
              <a:buNone/>
            </a:pPr>
            <a:r>
              <a:t/>
            </a:r>
            <a:endParaRPr sz="1400">
              <a:latin typeface="Courier New"/>
              <a:ea typeface="Courier New"/>
              <a:cs typeface="Courier New"/>
              <a:sym typeface="Courier New"/>
            </a:endParaRPr>
          </a:p>
        </p:txBody>
      </p:sp>
      <p:sp>
        <p:nvSpPr>
          <p:cNvPr id="754" name="Shape 75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8" name="Shape 758"/>
        <p:cNvGrpSpPr/>
        <p:nvPr/>
      </p:nvGrpSpPr>
      <p:grpSpPr>
        <a:xfrm>
          <a:off x="0" y="0"/>
          <a:ext cx="0" cy="0"/>
          <a:chOff x="0" y="0"/>
          <a:chExt cx="0" cy="0"/>
        </a:xfrm>
      </p:grpSpPr>
      <p:sp>
        <p:nvSpPr>
          <p:cNvPr id="759" name="Shape 75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What about this?</a:t>
            </a:r>
          </a:p>
        </p:txBody>
      </p:sp>
      <p:sp>
        <p:nvSpPr>
          <p:cNvPr id="760" name="Shape 760"/>
          <p:cNvSpPr txBox="1"/>
          <p:nvPr>
            <p:ph idx="1" type="body"/>
          </p:nvPr>
        </p:nvSpPr>
        <p:spPr>
          <a:xfrm>
            <a:off x="457200" y="1600200"/>
            <a:ext cx="8229600" cy="48144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latin typeface="Courier New"/>
                <a:ea typeface="Courier New"/>
                <a:cs typeface="Courier New"/>
                <a:sym typeface="Courier New"/>
              </a:rPr>
              <a:t>int m,u,e=0; float l,_,I;main(){for(;e&lt;1863;putchar((++e&gt;923&amp;&amp;952&gt;</a:t>
            </a:r>
          </a:p>
          <a:p>
            <a:pPr lvl="0" rtl="0">
              <a:spcBef>
                <a:spcPts val="0"/>
              </a:spcBef>
              <a:buClr>
                <a:schemeClr val="dk1"/>
              </a:buClr>
              <a:buSzPct val="36666"/>
              <a:buFont typeface="Arial"/>
              <a:buNone/>
            </a:pPr>
            <a:r>
              <a:rPr lang="en">
                <a:latin typeface="Courier New"/>
                <a:ea typeface="Courier New"/>
                <a:cs typeface="Courier New"/>
                <a:sym typeface="Courier New"/>
              </a:rPr>
              <a:t>e?60-m:u)["\n)ed.fsg@eum(rezneuM drahnreB"]))for(u=_=l=0;(m=e%81)</a:t>
            </a:r>
          </a:p>
          <a:p>
            <a:pPr lvl="0" rtl="0">
              <a:spcBef>
                <a:spcPts val="0"/>
              </a:spcBef>
              <a:buClr>
                <a:schemeClr val="dk1"/>
              </a:buClr>
              <a:buSzPct val="36666"/>
              <a:buFont typeface="Arial"/>
              <a:buNone/>
            </a:pPr>
            <a:r>
              <a:rPr lang="en">
                <a:latin typeface="Courier New"/>
                <a:ea typeface="Courier New"/>
                <a:cs typeface="Courier New"/>
                <a:sym typeface="Courier New"/>
              </a:rPr>
              <a:t>&lt;80&amp;&amp;I*l+_*_&lt;6&amp;&amp;20&gt;++u;_=2*l*_+e/81*.09-1,l=I)I=l*l-_*_-2+m/27.;}</a:t>
            </a:r>
          </a:p>
          <a:p>
            <a:pPr lvl="0" rtl="0">
              <a:spcBef>
                <a:spcPts val="0"/>
              </a:spcBef>
              <a:buNone/>
            </a:pPr>
            <a:r>
              <a:t/>
            </a:r>
            <a:endParaRPr/>
          </a:p>
        </p:txBody>
      </p:sp>
      <p:sp>
        <p:nvSpPr>
          <p:cNvPr id="761" name="Shape 76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5" name="Shape 765"/>
        <p:cNvGrpSpPr/>
        <p:nvPr/>
      </p:nvGrpSpPr>
      <p:grpSpPr>
        <a:xfrm>
          <a:off x="0" y="0"/>
          <a:ext cx="0" cy="0"/>
          <a:chOff x="0" y="0"/>
          <a:chExt cx="0" cy="0"/>
        </a:xfrm>
      </p:grpSpPr>
      <p:sp>
        <p:nvSpPr>
          <p:cNvPr id="766" name="Shape 76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Writing Good Code - Style Guide</a:t>
            </a:r>
          </a:p>
        </p:txBody>
      </p:sp>
      <p:sp>
        <p:nvSpPr>
          <p:cNvPr id="767" name="Shape 767"/>
          <p:cNvSpPr txBox="1"/>
          <p:nvPr>
            <p:ph idx="1" type="body"/>
          </p:nvPr>
        </p:nvSpPr>
        <p:spPr>
          <a:xfrm>
            <a:off x="457200" y="1600200"/>
            <a:ext cx="8229600" cy="4814400"/>
          </a:xfrm>
          <a:prstGeom prst="rect">
            <a:avLst/>
          </a:prstGeom>
        </p:spPr>
        <p:txBody>
          <a:bodyPr anchorCtr="0" anchor="t" bIns="91425" lIns="91425" rIns="91425" tIns="91425">
            <a:noAutofit/>
          </a:bodyPr>
          <a:lstStyle/>
          <a:p>
            <a:pPr indent="-228600" lvl="0" marL="457200" rtl="0">
              <a:spcBef>
                <a:spcPts val="0"/>
              </a:spcBef>
            </a:pPr>
            <a:r>
              <a:rPr lang="en"/>
              <a:t>Variable Naming:</a:t>
            </a:r>
          </a:p>
          <a:p>
            <a:pPr indent="-228600" lvl="1" marL="914400" rtl="0">
              <a:spcBef>
                <a:spcPts val="0"/>
              </a:spcBef>
            </a:pPr>
            <a:r>
              <a:rPr lang="en"/>
              <a:t>Use camel case</a:t>
            </a:r>
          </a:p>
          <a:p>
            <a:pPr indent="-228600" lvl="2" marL="1371600" rtl="0">
              <a:spcBef>
                <a:spcPts val="0"/>
              </a:spcBef>
            </a:pPr>
            <a:r>
              <a:rPr lang="en"/>
              <a:t>variableName</a:t>
            </a:r>
          </a:p>
          <a:p>
            <a:pPr indent="-228600" lvl="2" marL="1371600" rtl="0">
              <a:spcBef>
                <a:spcPts val="0"/>
              </a:spcBef>
            </a:pPr>
            <a:r>
              <a:rPr lang="en"/>
              <a:t>ClassOrEnumOrInterfaceName</a:t>
            </a:r>
          </a:p>
          <a:p>
            <a:pPr indent="-228600" lvl="1" marL="914400" rtl="0">
              <a:spcBef>
                <a:spcPts val="0"/>
              </a:spcBef>
            </a:pPr>
            <a:r>
              <a:rPr lang="en"/>
              <a:t>Names should be easily readable</a:t>
            </a:r>
          </a:p>
          <a:p>
            <a:pPr indent="-228600" lvl="2" marL="1371600" rtl="0">
              <a:spcBef>
                <a:spcPts val="0"/>
              </a:spcBef>
            </a:pPr>
            <a:r>
              <a:rPr lang="en"/>
              <a:t>Descriptive, favor long name over abbreviation.</a:t>
            </a:r>
          </a:p>
          <a:p>
            <a:pPr indent="-228600" lvl="0" marL="457200" rtl="0">
              <a:spcBef>
                <a:spcPts val="0"/>
              </a:spcBef>
            </a:pPr>
            <a:r>
              <a:rPr lang="en"/>
              <a:t>Brackets - pick one:</a:t>
            </a:r>
          </a:p>
          <a:p>
            <a:pPr indent="0" lvl="0" marL="0" rtl="0">
              <a:spcBef>
                <a:spcPts val="0"/>
              </a:spcBef>
              <a:buNone/>
            </a:pPr>
            <a:r>
              <a:rPr lang="en" sz="2400">
                <a:latin typeface="Courier New"/>
                <a:ea typeface="Courier New"/>
                <a:cs typeface="Courier New"/>
                <a:sym typeface="Courier New"/>
              </a:rPr>
              <a:t>   </a:t>
            </a:r>
          </a:p>
        </p:txBody>
      </p:sp>
      <p:sp>
        <p:nvSpPr>
          <p:cNvPr id="768" name="Shape 768"/>
          <p:cNvSpPr/>
          <p:nvPr/>
        </p:nvSpPr>
        <p:spPr>
          <a:xfrm>
            <a:off x="1018850" y="4656000"/>
            <a:ext cx="2771700" cy="159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latin typeface="Courier New"/>
                <a:ea typeface="Courier New"/>
                <a:cs typeface="Courier New"/>
                <a:sym typeface="Courier New"/>
              </a:rPr>
              <a:t>try{ </a:t>
            </a:r>
          </a:p>
          <a:p>
            <a:pPr lvl="0" rtl="0">
              <a:spcBef>
                <a:spcPts val="0"/>
              </a:spcBef>
              <a:buNone/>
            </a:pPr>
            <a:r>
              <a:rPr lang="en" sz="2400">
                <a:latin typeface="Courier New"/>
                <a:ea typeface="Courier New"/>
                <a:cs typeface="Courier New"/>
                <a:sym typeface="Courier New"/>
              </a:rPr>
              <a:t>	// do stuff</a:t>
            </a:r>
          </a:p>
          <a:p>
            <a:pPr lvl="0" rtl="0">
              <a:spcBef>
                <a:spcPts val="0"/>
              </a:spcBef>
              <a:buNone/>
            </a:pPr>
            <a:r>
              <a:rPr lang="en" sz="2400">
                <a:latin typeface="Courier New"/>
                <a:ea typeface="Courier New"/>
                <a:cs typeface="Courier New"/>
                <a:sym typeface="Courier New"/>
              </a:rPr>
              <a:t>}</a:t>
            </a:r>
          </a:p>
        </p:txBody>
      </p:sp>
      <p:sp>
        <p:nvSpPr>
          <p:cNvPr id="769" name="Shape 769"/>
          <p:cNvSpPr/>
          <p:nvPr/>
        </p:nvSpPr>
        <p:spPr>
          <a:xfrm>
            <a:off x="4676925" y="4656000"/>
            <a:ext cx="2771700" cy="159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latin typeface="Courier New"/>
                <a:ea typeface="Courier New"/>
                <a:cs typeface="Courier New"/>
                <a:sym typeface="Courier New"/>
              </a:rPr>
              <a:t>try</a:t>
            </a:r>
          </a:p>
          <a:p>
            <a:pPr lvl="0" rtl="0">
              <a:spcBef>
                <a:spcPts val="0"/>
              </a:spcBef>
              <a:buNone/>
            </a:pPr>
            <a:r>
              <a:rPr lang="en" sz="2400">
                <a:latin typeface="Courier New"/>
                <a:ea typeface="Courier New"/>
                <a:cs typeface="Courier New"/>
                <a:sym typeface="Courier New"/>
              </a:rPr>
              <a:t>{ </a:t>
            </a:r>
          </a:p>
          <a:p>
            <a:pPr lvl="0" rtl="0">
              <a:spcBef>
                <a:spcPts val="0"/>
              </a:spcBef>
              <a:buNone/>
            </a:pPr>
            <a:r>
              <a:rPr lang="en" sz="2400">
                <a:latin typeface="Courier New"/>
                <a:ea typeface="Courier New"/>
                <a:cs typeface="Courier New"/>
                <a:sym typeface="Courier New"/>
              </a:rPr>
              <a:t>	// do stuff</a:t>
            </a:r>
          </a:p>
          <a:p>
            <a:pPr lvl="0" rtl="0">
              <a:spcBef>
                <a:spcPts val="0"/>
              </a:spcBef>
              <a:buNone/>
            </a:pPr>
            <a:r>
              <a:rPr lang="en" sz="2400">
                <a:latin typeface="Courier New"/>
                <a:ea typeface="Courier New"/>
                <a:cs typeface="Courier New"/>
                <a:sym typeface="Courier New"/>
              </a:rPr>
              <a:t>}</a:t>
            </a:r>
          </a:p>
        </p:txBody>
      </p:sp>
      <p:sp>
        <p:nvSpPr>
          <p:cNvPr id="770" name="Shape 77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4" name="Shape 774"/>
        <p:cNvGrpSpPr/>
        <p:nvPr/>
      </p:nvGrpSpPr>
      <p:grpSpPr>
        <a:xfrm>
          <a:off x="0" y="0"/>
          <a:ext cx="0" cy="0"/>
          <a:chOff x="0" y="0"/>
          <a:chExt cx="0" cy="0"/>
        </a:xfrm>
      </p:grpSpPr>
      <p:sp>
        <p:nvSpPr>
          <p:cNvPr id="775" name="Shape 77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Writing Good Code - Style Guide</a:t>
            </a:r>
          </a:p>
        </p:txBody>
      </p:sp>
      <p:sp>
        <p:nvSpPr>
          <p:cNvPr id="776" name="Shape 776"/>
          <p:cNvSpPr txBox="1"/>
          <p:nvPr>
            <p:ph idx="1" type="body"/>
          </p:nvPr>
        </p:nvSpPr>
        <p:spPr>
          <a:xfrm>
            <a:off x="457200" y="1600200"/>
            <a:ext cx="8229600" cy="2760600"/>
          </a:xfrm>
          <a:prstGeom prst="rect">
            <a:avLst/>
          </a:prstGeom>
        </p:spPr>
        <p:txBody>
          <a:bodyPr anchorCtr="0" anchor="t" bIns="91425" lIns="91425" rIns="91425" tIns="91425">
            <a:noAutofit/>
          </a:bodyPr>
          <a:lstStyle/>
          <a:p>
            <a:pPr indent="-228600" lvl="0" marL="457200" rtl="0">
              <a:spcBef>
                <a:spcPts val="0"/>
              </a:spcBef>
            </a:pPr>
            <a:r>
              <a:rPr lang="en"/>
              <a:t>Indentation</a:t>
            </a:r>
          </a:p>
          <a:p>
            <a:pPr indent="-228600" lvl="1" marL="914400" rtl="0">
              <a:spcBef>
                <a:spcPts val="0"/>
              </a:spcBef>
            </a:pPr>
            <a:r>
              <a:rPr lang="en"/>
              <a:t>DO indent, but use spaces instead of tabs!</a:t>
            </a:r>
          </a:p>
          <a:p>
            <a:pPr indent="-228600" lvl="1" marL="914400" rtl="0">
              <a:spcBef>
                <a:spcPts val="0"/>
              </a:spcBef>
            </a:pPr>
            <a:r>
              <a:rPr lang="en"/>
              <a:t>How many? Four spaces is common. Pick a number and stick to it.</a:t>
            </a:r>
          </a:p>
          <a:p>
            <a:pPr indent="0" lvl="0" marL="0" rtl="0">
              <a:spcBef>
                <a:spcPts val="0"/>
              </a:spcBef>
              <a:buNone/>
            </a:pPr>
            <a:r>
              <a:t/>
            </a:r>
            <a:endParaRPr/>
          </a:p>
          <a:p>
            <a:pPr indent="-228600" lvl="0" marL="457200" rtl="0">
              <a:spcBef>
                <a:spcPts val="0"/>
              </a:spcBef>
            </a:pPr>
            <a:r>
              <a:rPr lang="en"/>
              <a:t>Fully qualify import statements</a:t>
            </a:r>
          </a:p>
          <a:p>
            <a:pPr indent="0" lvl="0" marL="0" rtl="0">
              <a:spcBef>
                <a:spcPts val="0"/>
              </a:spcBef>
              <a:buNone/>
            </a:pPr>
            <a:r>
              <a:rPr lang="en" sz="2400">
                <a:latin typeface="Courier New"/>
                <a:ea typeface="Courier New"/>
                <a:cs typeface="Courier New"/>
                <a:sym typeface="Courier New"/>
              </a:rPr>
              <a:t> </a:t>
            </a:r>
          </a:p>
        </p:txBody>
      </p:sp>
      <p:sp>
        <p:nvSpPr>
          <p:cNvPr id="777" name="Shape 777"/>
          <p:cNvSpPr/>
          <p:nvPr/>
        </p:nvSpPr>
        <p:spPr>
          <a:xfrm>
            <a:off x="457200" y="4648050"/>
            <a:ext cx="3951600" cy="1578900"/>
          </a:xfrm>
          <a:prstGeom prst="rect">
            <a:avLst/>
          </a:prstGeom>
          <a:solidFill>
            <a:srgbClr val="F4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rtl="0">
              <a:spcBef>
                <a:spcPts val="480"/>
              </a:spcBef>
              <a:buNone/>
            </a:pPr>
            <a:r>
              <a:rPr lang="en" sz="2400">
                <a:solidFill>
                  <a:schemeClr val="dk1"/>
                </a:solidFill>
              </a:rPr>
              <a:t>Bad:</a:t>
            </a:r>
          </a:p>
          <a:p>
            <a:pPr indent="0" lvl="0" marL="0" rtl="0">
              <a:spcBef>
                <a:spcPts val="600"/>
              </a:spcBef>
              <a:buNone/>
            </a:pPr>
            <a:r>
              <a:rPr lang="en" sz="2000">
                <a:solidFill>
                  <a:schemeClr val="dk1"/>
                </a:solidFill>
                <a:latin typeface="Courier New"/>
                <a:ea typeface="Courier New"/>
                <a:cs typeface="Courier New"/>
                <a:sym typeface="Courier New"/>
              </a:rPr>
              <a:t>import java.util.*;</a:t>
            </a:r>
          </a:p>
          <a:p>
            <a:pPr indent="0" lvl="0" marL="0" rtl="0">
              <a:spcBef>
                <a:spcPts val="480"/>
              </a:spcBef>
              <a:buNone/>
            </a:pPr>
            <a:r>
              <a:rPr lang="en" sz="2000">
                <a:solidFill>
                  <a:schemeClr val="dk1"/>
                </a:solidFill>
                <a:latin typeface="Courier New"/>
                <a:ea typeface="Courier New"/>
                <a:cs typeface="Courier New"/>
                <a:sym typeface="Courier New"/>
              </a:rPr>
              <a:t>import org.apache.foo.*;</a:t>
            </a:r>
          </a:p>
          <a:p>
            <a:pPr lvl="0" rtl="0">
              <a:spcBef>
                <a:spcPts val="0"/>
              </a:spcBef>
              <a:buNone/>
            </a:pPr>
            <a:r>
              <a:t/>
            </a:r>
            <a:endParaRPr/>
          </a:p>
        </p:txBody>
      </p:sp>
      <p:sp>
        <p:nvSpPr>
          <p:cNvPr id="778" name="Shape 778"/>
          <p:cNvSpPr/>
          <p:nvPr/>
        </p:nvSpPr>
        <p:spPr>
          <a:xfrm>
            <a:off x="4540150" y="4648050"/>
            <a:ext cx="4146600" cy="1578900"/>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rtl="0">
              <a:spcBef>
                <a:spcPts val="480"/>
              </a:spcBef>
              <a:buNone/>
            </a:pPr>
            <a:r>
              <a:rPr lang="en" sz="2400">
                <a:solidFill>
                  <a:schemeClr val="dk1"/>
                </a:solidFill>
              </a:rPr>
              <a:t>Good:</a:t>
            </a:r>
          </a:p>
          <a:p>
            <a:pPr indent="0" lvl="0" marL="0" rtl="0">
              <a:spcBef>
                <a:spcPts val="600"/>
              </a:spcBef>
              <a:buNone/>
            </a:pPr>
            <a:r>
              <a:rPr lang="en" sz="2000">
                <a:solidFill>
                  <a:schemeClr val="dk1"/>
                </a:solidFill>
                <a:latin typeface="Courier New"/>
                <a:ea typeface="Courier New"/>
                <a:cs typeface="Courier New"/>
                <a:sym typeface="Courier New"/>
              </a:rPr>
              <a:t>import java.util.ArrayList;</a:t>
            </a:r>
          </a:p>
          <a:p>
            <a:pPr indent="0" lvl="0" marL="0" rtl="0">
              <a:spcBef>
                <a:spcPts val="600"/>
              </a:spcBef>
              <a:buNone/>
            </a:pPr>
            <a:r>
              <a:rPr lang="en" sz="2000">
                <a:solidFill>
                  <a:schemeClr val="dk1"/>
                </a:solidFill>
                <a:latin typeface="Courier New"/>
                <a:ea typeface="Courier New"/>
                <a:cs typeface="Courier New"/>
                <a:sym typeface="Courier New"/>
              </a:rPr>
              <a:t>import org.apache.foo.Bar;</a:t>
            </a:r>
          </a:p>
          <a:p>
            <a:pPr lvl="0" rtl="0">
              <a:spcBef>
                <a:spcPts val="0"/>
              </a:spcBef>
              <a:buNone/>
            </a:pPr>
            <a:r>
              <a:t/>
            </a:r>
            <a:endParaRPr/>
          </a:p>
        </p:txBody>
      </p:sp>
      <p:sp>
        <p:nvSpPr>
          <p:cNvPr id="779" name="Shape 77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3" name="Shape 783"/>
        <p:cNvGrpSpPr/>
        <p:nvPr/>
      </p:nvGrpSpPr>
      <p:grpSpPr>
        <a:xfrm>
          <a:off x="0" y="0"/>
          <a:ext cx="0" cy="0"/>
          <a:chOff x="0" y="0"/>
          <a:chExt cx="0" cy="0"/>
        </a:xfrm>
      </p:grpSpPr>
      <p:sp>
        <p:nvSpPr>
          <p:cNvPr id="784" name="Shape 78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Writing Good Code - Documentation</a:t>
            </a:r>
          </a:p>
        </p:txBody>
      </p:sp>
      <p:sp>
        <p:nvSpPr>
          <p:cNvPr id="785" name="Shape 785"/>
          <p:cNvSpPr txBox="1"/>
          <p:nvPr>
            <p:ph idx="1" type="body"/>
          </p:nvPr>
        </p:nvSpPr>
        <p:spPr>
          <a:xfrm>
            <a:off x="457200" y="1600200"/>
            <a:ext cx="5597400" cy="4353000"/>
          </a:xfrm>
          <a:prstGeom prst="rect">
            <a:avLst/>
          </a:prstGeom>
        </p:spPr>
        <p:txBody>
          <a:bodyPr anchorCtr="0" anchor="t" bIns="91425" lIns="91425" rIns="91425" tIns="91425">
            <a:noAutofit/>
          </a:bodyPr>
          <a:lstStyle/>
          <a:p>
            <a:pPr lvl="0" rtl="0">
              <a:lnSpc>
                <a:spcPct val="115000"/>
              </a:lnSpc>
              <a:spcBef>
                <a:spcPts val="0"/>
              </a:spcBef>
              <a:buClr>
                <a:schemeClr val="dk1"/>
              </a:buClr>
              <a:buSzPct val="91666"/>
              <a:buFont typeface="Arial"/>
              <a:buNone/>
            </a:pPr>
            <a:r>
              <a:rPr lang="en" sz="1200">
                <a:highlight>
                  <a:srgbClr val="FFFFFF"/>
                </a:highlight>
              </a:rPr>
              <a:t>/**</a:t>
            </a:r>
            <a:br>
              <a:rPr lang="en" sz="1200">
                <a:highlight>
                  <a:srgbClr val="FFFFFF"/>
                </a:highlight>
              </a:rPr>
            </a:br>
            <a:r>
              <a:rPr lang="en" sz="1200">
                <a:highlight>
                  <a:srgbClr val="FFFFFF"/>
                </a:highlight>
              </a:rPr>
              <a:t> * Returns an Image object that can then be painted on the screen. </a:t>
            </a:r>
            <a:br>
              <a:rPr lang="en" sz="1200">
                <a:highlight>
                  <a:srgbClr val="FFFFFF"/>
                </a:highlight>
              </a:rPr>
            </a:br>
            <a:r>
              <a:rPr lang="en" sz="1200">
                <a:highlight>
                  <a:srgbClr val="FFFFFF"/>
                </a:highlight>
              </a:rPr>
              <a:t> * The url argument must specify an absolute</a:t>
            </a:r>
            <a:r>
              <a:rPr lang="en" sz="1200">
                <a:highlight>
                  <a:srgbClr val="FFFFFF"/>
                </a:highlight>
                <a:hlinkClick r:id="rId3"/>
              </a:rPr>
              <a:t> </a:t>
            </a:r>
            <a:r>
              <a:rPr lang="en" sz="1200">
                <a:solidFill>
                  <a:srgbClr val="1F4F82"/>
                </a:solidFill>
                <a:highlight>
                  <a:srgbClr val="FFFFFF"/>
                </a:highlight>
                <a:hlinkClick r:id="rId4"/>
              </a:rPr>
              <a:t>{@link URL}</a:t>
            </a:r>
            <a:r>
              <a:rPr lang="en" sz="1200">
                <a:highlight>
                  <a:srgbClr val="FFFFFF"/>
                </a:highlight>
              </a:rPr>
              <a:t>. The name</a:t>
            </a:r>
            <a:br>
              <a:rPr lang="en" sz="1200">
                <a:highlight>
                  <a:srgbClr val="FFFFFF"/>
                </a:highlight>
              </a:rPr>
            </a:br>
            <a:r>
              <a:rPr lang="en" sz="1200">
                <a:highlight>
                  <a:srgbClr val="FFFFFF"/>
                </a:highlight>
              </a:rPr>
              <a:t> * argument is a specifier that is relative to the url argument. </a:t>
            </a:r>
            <a:br>
              <a:rPr lang="en" sz="1200">
                <a:highlight>
                  <a:srgbClr val="FFFFFF"/>
                </a:highlight>
              </a:rPr>
            </a:br>
            <a:r>
              <a:rPr lang="en" sz="1200">
                <a:highlight>
                  <a:srgbClr val="FFFFFF"/>
                </a:highlight>
              </a:rPr>
              <a:t> * &lt;p&gt;</a:t>
            </a:r>
            <a:br>
              <a:rPr lang="en" sz="1200">
                <a:highlight>
                  <a:srgbClr val="FFFFFF"/>
                </a:highlight>
              </a:rPr>
            </a:br>
            <a:r>
              <a:rPr lang="en" sz="1200">
                <a:highlight>
                  <a:srgbClr val="FFFFFF"/>
                </a:highlight>
              </a:rPr>
              <a:t> * This method always returns immediately, whether or not the </a:t>
            </a:r>
            <a:br>
              <a:rPr lang="en" sz="1200">
                <a:highlight>
                  <a:srgbClr val="FFFFFF"/>
                </a:highlight>
              </a:rPr>
            </a:br>
            <a:r>
              <a:rPr lang="en" sz="1200">
                <a:highlight>
                  <a:srgbClr val="FFFFFF"/>
                </a:highlight>
              </a:rPr>
              <a:t> * image exists. When this applet attempts to draw the image on</a:t>
            </a:r>
            <a:br>
              <a:rPr lang="en" sz="1200">
                <a:highlight>
                  <a:srgbClr val="FFFFFF"/>
                </a:highlight>
              </a:rPr>
            </a:br>
            <a:r>
              <a:rPr lang="en" sz="1200">
                <a:highlight>
                  <a:srgbClr val="FFFFFF"/>
                </a:highlight>
              </a:rPr>
              <a:t> * the screen, the data will be loaded. The graphics primitives </a:t>
            </a:r>
            <a:br>
              <a:rPr lang="en" sz="1200">
                <a:highlight>
                  <a:srgbClr val="FFFFFF"/>
                </a:highlight>
              </a:rPr>
            </a:br>
            <a:r>
              <a:rPr lang="en" sz="1200">
                <a:highlight>
                  <a:srgbClr val="FFFFFF"/>
                </a:highlight>
              </a:rPr>
              <a:t> * that draw the image will incrementally paint on the screen. </a:t>
            </a:r>
            <a:br>
              <a:rPr lang="en" sz="1200">
                <a:highlight>
                  <a:srgbClr val="FFFFFF"/>
                </a:highlight>
              </a:rPr>
            </a:br>
            <a:r>
              <a:rPr lang="en" sz="1200">
                <a:highlight>
                  <a:srgbClr val="FFFFFF"/>
                </a:highlight>
              </a:rPr>
              <a:t> *</a:t>
            </a:r>
            <a:br>
              <a:rPr lang="en" sz="1200">
                <a:highlight>
                  <a:srgbClr val="FFFFFF"/>
                </a:highlight>
              </a:rPr>
            </a:br>
            <a:r>
              <a:rPr lang="en" sz="1200">
                <a:highlight>
                  <a:srgbClr val="FFFFFF"/>
                </a:highlight>
              </a:rPr>
              <a:t> *</a:t>
            </a:r>
            <a:r>
              <a:rPr lang="en" sz="1200">
                <a:highlight>
                  <a:srgbClr val="FFFFFF"/>
                </a:highlight>
                <a:hlinkClick r:id="rId5"/>
              </a:rPr>
              <a:t> </a:t>
            </a:r>
            <a:r>
              <a:rPr lang="en" sz="1200">
                <a:solidFill>
                  <a:srgbClr val="1F4F82"/>
                </a:solidFill>
                <a:highlight>
                  <a:srgbClr val="FFFFFF"/>
                </a:highlight>
                <a:hlinkClick r:id="rId6"/>
              </a:rPr>
              <a:t>@param</a:t>
            </a:r>
            <a:r>
              <a:rPr lang="en" sz="1200">
                <a:highlight>
                  <a:srgbClr val="FFFFFF"/>
                </a:highlight>
              </a:rPr>
              <a:t>  url  an absolute URL giving the base location of the image</a:t>
            </a:r>
            <a:br>
              <a:rPr lang="en" sz="1200">
                <a:highlight>
                  <a:srgbClr val="FFFFFF"/>
                </a:highlight>
              </a:rPr>
            </a:br>
            <a:r>
              <a:rPr lang="en" sz="1200">
                <a:highlight>
                  <a:srgbClr val="FFFFFF"/>
                </a:highlight>
              </a:rPr>
              <a:t> *</a:t>
            </a:r>
            <a:r>
              <a:rPr lang="en" sz="1200">
                <a:highlight>
                  <a:srgbClr val="FFFFFF"/>
                </a:highlight>
                <a:hlinkClick r:id="rId7"/>
              </a:rPr>
              <a:t> </a:t>
            </a:r>
            <a:r>
              <a:rPr lang="en" sz="1200">
                <a:solidFill>
                  <a:srgbClr val="1F4F82"/>
                </a:solidFill>
                <a:highlight>
                  <a:srgbClr val="FFFFFF"/>
                </a:highlight>
                <a:hlinkClick r:id="rId8"/>
              </a:rPr>
              <a:t>@param</a:t>
            </a:r>
            <a:r>
              <a:rPr lang="en" sz="1200">
                <a:highlight>
                  <a:srgbClr val="FFFFFF"/>
                </a:highlight>
              </a:rPr>
              <a:t>  name the location of the image, relative to the url argument</a:t>
            </a:r>
            <a:br>
              <a:rPr lang="en" sz="1200">
                <a:highlight>
                  <a:srgbClr val="FFFFFF"/>
                </a:highlight>
              </a:rPr>
            </a:br>
            <a:r>
              <a:rPr lang="en" sz="1200">
                <a:highlight>
                  <a:srgbClr val="FFFFFF"/>
                </a:highlight>
              </a:rPr>
              <a:t> *</a:t>
            </a:r>
            <a:r>
              <a:rPr lang="en" sz="1200">
                <a:highlight>
                  <a:srgbClr val="FFFFFF"/>
                </a:highlight>
                <a:hlinkClick r:id="rId9"/>
              </a:rPr>
              <a:t> </a:t>
            </a:r>
            <a:r>
              <a:rPr lang="en" sz="1200">
                <a:solidFill>
                  <a:srgbClr val="1F4F82"/>
                </a:solidFill>
                <a:highlight>
                  <a:srgbClr val="FFFFFF"/>
                </a:highlight>
                <a:hlinkClick r:id="rId10"/>
              </a:rPr>
              <a:t>@return</a:t>
            </a:r>
            <a:r>
              <a:rPr lang="en" sz="1200">
                <a:highlight>
                  <a:srgbClr val="FFFFFF"/>
                </a:highlight>
              </a:rPr>
              <a:t>      the image at the specified URL</a:t>
            </a:r>
          </a:p>
          <a:p>
            <a:pPr lvl="0" rtl="0">
              <a:lnSpc>
                <a:spcPct val="115000"/>
              </a:lnSpc>
              <a:spcBef>
                <a:spcPts val="0"/>
              </a:spcBef>
              <a:buClr>
                <a:schemeClr val="dk1"/>
              </a:buClr>
              <a:buSzPct val="91666"/>
              <a:buFont typeface="Arial"/>
              <a:buNone/>
            </a:pPr>
            <a:r>
              <a:rPr lang="en" sz="1200"/>
              <a:t> *</a:t>
            </a:r>
            <a:r>
              <a:rPr lang="en" sz="1200">
                <a:hlinkClick r:id="rId11"/>
              </a:rPr>
              <a:t> </a:t>
            </a:r>
            <a:r>
              <a:rPr lang="en" sz="1200">
                <a:solidFill>
                  <a:srgbClr val="1F4F82"/>
                </a:solidFill>
                <a:hlinkClick r:id="rId12"/>
              </a:rPr>
              <a:t>@</a:t>
            </a:r>
            <a:r>
              <a:rPr lang="en" sz="1200">
                <a:solidFill>
                  <a:srgbClr val="1F4F82"/>
                </a:solidFill>
              </a:rPr>
              <a:t>throws</a:t>
            </a:r>
            <a:r>
              <a:rPr lang="en" sz="1200">
                <a:solidFill>
                  <a:srgbClr val="4A86E8"/>
                </a:solidFill>
              </a:rPr>
              <a:t> </a:t>
            </a:r>
            <a:r>
              <a:rPr lang="en" sz="1200"/>
              <a:t>   MalformedURLException if image URL is incorrect or doesn’t exist</a:t>
            </a:r>
            <a:br>
              <a:rPr lang="en" sz="1200">
                <a:highlight>
                  <a:srgbClr val="FFFFFF"/>
                </a:highlight>
              </a:rPr>
            </a:br>
            <a:r>
              <a:rPr lang="en" sz="1200">
                <a:highlight>
                  <a:srgbClr val="FFFFFF"/>
                </a:highlight>
              </a:rPr>
              <a:t> *</a:t>
            </a:r>
            <a:r>
              <a:rPr lang="en" sz="1200">
                <a:highlight>
                  <a:srgbClr val="FFFFFF"/>
                </a:highlight>
                <a:hlinkClick r:id="rId13"/>
              </a:rPr>
              <a:t> </a:t>
            </a:r>
            <a:r>
              <a:rPr lang="en" sz="1200">
                <a:solidFill>
                  <a:srgbClr val="1F4F82"/>
                </a:solidFill>
                <a:highlight>
                  <a:srgbClr val="FFFFFF"/>
                </a:highlight>
                <a:hlinkClick r:id="rId14"/>
              </a:rPr>
              <a:t>@see</a:t>
            </a:r>
            <a:r>
              <a:rPr lang="en" sz="1200">
                <a:highlight>
                  <a:srgbClr val="FFFFFF"/>
                </a:highlight>
              </a:rPr>
              <a:t>         Image</a:t>
            </a:r>
            <a:br>
              <a:rPr lang="en" sz="1200">
                <a:highlight>
                  <a:srgbClr val="FFFFFF"/>
                </a:highlight>
              </a:rPr>
            </a:br>
            <a:r>
              <a:rPr lang="en" sz="1200">
                <a:highlight>
                  <a:srgbClr val="FFFFFF"/>
                </a:highlight>
              </a:rPr>
              <a:t> */</a:t>
            </a:r>
            <a:br>
              <a:rPr lang="en" sz="1200">
                <a:highlight>
                  <a:srgbClr val="FFFFFF"/>
                </a:highlight>
              </a:rPr>
            </a:br>
            <a:r>
              <a:rPr lang="en" sz="1200">
                <a:highlight>
                  <a:srgbClr val="FFFFFF"/>
                </a:highlight>
              </a:rPr>
              <a:t> public Image getImage(URL url, String name) {</a:t>
            </a:r>
            <a:br>
              <a:rPr lang="en" sz="1200">
                <a:highlight>
                  <a:srgbClr val="FFFFFF"/>
                </a:highlight>
              </a:rPr>
            </a:br>
            <a:r>
              <a:rPr lang="en" sz="1200">
                <a:highlight>
                  <a:srgbClr val="FFFFFF"/>
                </a:highlight>
              </a:rPr>
              <a:t>        try {</a:t>
            </a:r>
            <a:br>
              <a:rPr lang="en" sz="1200">
                <a:highlight>
                  <a:srgbClr val="FFFFFF"/>
                </a:highlight>
              </a:rPr>
            </a:br>
            <a:r>
              <a:rPr lang="en" sz="1200">
                <a:highlight>
                  <a:srgbClr val="FFFFFF"/>
                </a:highlight>
              </a:rPr>
              <a:t>            return getImage(new URL(url, name));</a:t>
            </a:r>
            <a:br>
              <a:rPr lang="en" sz="1200">
                <a:highlight>
                  <a:srgbClr val="FFFFFF"/>
                </a:highlight>
              </a:rPr>
            </a:br>
            <a:r>
              <a:rPr lang="en" sz="1200">
                <a:highlight>
                  <a:srgbClr val="FFFFFF"/>
                </a:highlight>
              </a:rPr>
              <a:t>        } catch (MalformedURLException e) {</a:t>
            </a:r>
            <a:br>
              <a:rPr lang="en" sz="1200">
                <a:highlight>
                  <a:srgbClr val="FFFFFF"/>
                </a:highlight>
              </a:rPr>
            </a:br>
            <a:r>
              <a:rPr lang="en" sz="1200">
                <a:highlight>
                  <a:srgbClr val="FFFFFF"/>
                </a:highlight>
              </a:rPr>
              <a:t>            return null;</a:t>
            </a:r>
            <a:br>
              <a:rPr lang="en" sz="1200">
                <a:highlight>
                  <a:srgbClr val="FFFFFF"/>
                </a:highlight>
              </a:rPr>
            </a:br>
            <a:r>
              <a:rPr lang="en" sz="1200">
                <a:highlight>
                  <a:srgbClr val="FFFFFF"/>
                </a:highlight>
              </a:rPr>
              <a:t>        }</a:t>
            </a:r>
            <a:br>
              <a:rPr lang="en" sz="1200">
                <a:highlight>
                  <a:srgbClr val="FFFFFF"/>
                </a:highlight>
              </a:rPr>
            </a:br>
            <a:r>
              <a:rPr lang="en" sz="1200">
                <a:highlight>
                  <a:srgbClr val="FFFFFF"/>
                </a:highlight>
              </a:rPr>
              <a:t> }</a:t>
            </a:r>
          </a:p>
        </p:txBody>
      </p:sp>
      <p:sp>
        <p:nvSpPr>
          <p:cNvPr id="786" name="Shape 786"/>
          <p:cNvSpPr/>
          <p:nvPr/>
        </p:nvSpPr>
        <p:spPr>
          <a:xfrm>
            <a:off x="5817150" y="2091450"/>
            <a:ext cx="1848300" cy="90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Method Description</a:t>
            </a:r>
          </a:p>
        </p:txBody>
      </p:sp>
      <p:sp>
        <p:nvSpPr>
          <p:cNvPr id="787" name="Shape 787"/>
          <p:cNvSpPr/>
          <p:nvPr/>
        </p:nvSpPr>
        <p:spPr>
          <a:xfrm>
            <a:off x="5551250" y="3430625"/>
            <a:ext cx="3087000" cy="1316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@param - describe a parameter.</a:t>
            </a:r>
          </a:p>
          <a:p>
            <a:pPr lvl="0" rtl="0">
              <a:spcBef>
                <a:spcPts val="0"/>
              </a:spcBef>
              <a:buNone/>
            </a:pPr>
            <a:r>
              <a:rPr lang="en"/>
              <a:t>Format:</a:t>
            </a:r>
          </a:p>
          <a:p>
            <a:pPr lvl="0" rtl="0">
              <a:spcBef>
                <a:spcPts val="0"/>
              </a:spcBef>
              <a:buNone/>
            </a:pPr>
            <a:r>
              <a:rPr lang="en"/>
              <a:t>@param &lt;variable name&gt; &lt;description&gt;</a:t>
            </a:r>
          </a:p>
        </p:txBody>
      </p:sp>
      <p:sp>
        <p:nvSpPr>
          <p:cNvPr id="788" name="Shape 788"/>
          <p:cNvSpPr/>
          <p:nvPr/>
        </p:nvSpPr>
        <p:spPr>
          <a:xfrm>
            <a:off x="3857450" y="3669750"/>
            <a:ext cx="2542200" cy="90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return - describes what is being returned</a:t>
            </a:r>
          </a:p>
        </p:txBody>
      </p:sp>
      <p:sp>
        <p:nvSpPr>
          <p:cNvPr id="789" name="Shape 789"/>
          <p:cNvSpPr/>
          <p:nvPr/>
        </p:nvSpPr>
        <p:spPr>
          <a:xfrm>
            <a:off x="2472700" y="4644625"/>
            <a:ext cx="1848300" cy="90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@see - cross-reference another class.</a:t>
            </a:r>
          </a:p>
        </p:txBody>
      </p:sp>
      <p:sp>
        <p:nvSpPr>
          <p:cNvPr id="790" name="Shape 790"/>
          <p:cNvSpPr/>
          <p:nvPr/>
        </p:nvSpPr>
        <p:spPr>
          <a:xfrm>
            <a:off x="5283425" y="4644625"/>
            <a:ext cx="3185400" cy="90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@throws - describe the exceptions being thrown and why they are thrown</a:t>
            </a:r>
          </a:p>
        </p:txBody>
      </p:sp>
      <p:sp>
        <p:nvSpPr>
          <p:cNvPr id="791" name="Shape 79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1"/>
                                        <p:tgtEl>
                                          <p:spTgt spid="7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86"/>
                                        </p:tgtEl>
                                      </p:cBhvr>
                                    </p:animEffect>
                                    <p:set>
                                      <p:cBhvr>
                                        <p:cTn dur="1" fill="hold">
                                          <p:stCondLst>
                                            <p:cond delay="0"/>
                                          </p:stCondLst>
                                        </p:cTn>
                                        <p:tgtEl>
                                          <p:spTgt spid="78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1"/>
                                        <p:tgtEl>
                                          <p:spTgt spid="7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87"/>
                                        </p:tgtEl>
                                      </p:cBhvr>
                                    </p:animEffect>
                                    <p:set>
                                      <p:cBhvr>
                                        <p:cTn dur="1" fill="hold">
                                          <p:stCondLst>
                                            <p:cond delay="0"/>
                                          </p:stCondLst>
                                        </p:cTn>
                                        <p:tgtEl>
                                          <p:spTgt spid="78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1"/>
                                        <p:tgtEl>
                                          <p:spTgt spid="7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88"/>
                                        </p:tgtEl>
                                      </p:cBhvr>
                                    </p:animEffect>
                                    <p:set>
                                      <p:cBhvr>
                                        <p:cTn dur="1" fill="hold">
                                          <p:stCondLst>
                                            <p:cond delay="0"/>
                                          </p:stCondLst>
                                        </p:cTn>
                                        <p:tgtEl>
                                          <p:spTgt spid="78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90"/>
                                        </p:tgtEl>
                                        <p:attrNameLst>
                                          <p:attrName>style.visibility</p:attrName>
                                        </p:attrNameLst>
                                      </p:cBhvr>
                                      <p:to>
                                        <p:strVal val="visible"/>
                                      </p:to>
                                    </p:set>
                                    <p:animEffect filter="fade" transition="in">
                                      <p:cBhvr>
                                        <p:cTn dur="1"/>
                                        <p:tgtEl>
                                          <p:spTgt spid="7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90"/>
                                        </p:tgtEl>
                                      </p:cBhvr>
                                    </p:animEffect>
                                    <p:set>
                                      <p:cBhvr>
                                        <p:cTn dur="1" fill="hold">
                                          <p:stCondLst>
                                            <p:cond delay="0"/>
                                          </p:stCondLst>
                                        </p:cTn>
                                        <p:tgtEl>
                                          <p:spTgt spid="7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1"/>
                                        <p:tgtEl>
                                          <p:spTgt spid="7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5" name="Shape 795"/>
        <p:cNvGrpSpPr/>
        <p:nvPr/>
      </p:nvGrpSpPr>
      <p:grpSpPr>
        <a:xfrm>
          <a:off x="0" y="0"/>
          <a:ext cx="0" cy="0"/>
          <a:chOff x="0" y="0"/>
          <a:chExt cx="0" cy="0"/>
        </a:xfrm>
      </p:grpSpPr>
      <p:sp>
        <p:nvSpPr>
          <p:cNvPr id="796" name="Shape 79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Writing Good Code - Documentation</a:t>
            </a:r>
          </a:p>
        </p:txBody>
      </p:sp>
      <p:sp>
        <p:nvSpPr>
          <p:cNvPr id="797" name="Shape 797"/>
          <p:cNvSpPr txBox="1"/>
          <p:nvPr>
            <p:ph idx="1" type="body"/>
          </p:nvPr>
        </p:nvSpPr>
        <p:spPr>
          <a:xfrm>
            <a:off x="457200" y="1600200"/>
            <a:ext cx="8229600" cy="4814400"/>
          </a:xfrm>
          <a:prstGeom prst="rect">
            <a:avLst/>
          </a:prstGeom>
        </p:spPr>
        <p:txBody>
          <a:bodyPr anchorCtr="0" anchor="t" bIns="91425" lIns="91425" rIns="91425" tIns="91425">
            <a:noAutofit/>
          </a:bodyPr>
          <a:lstStyle/>
          <a:p>
            <a:pPr lvl="0" rtl="0">
              <a:lnSpc>
                <a:spcPct val="115000"/>
              </a:lnSpc>
              <a:spcBef>
                <a:spcPts val="0"/>
              </a:spcBef>
              <a:buNone/>
            </a:pPr>
            <a:r>
              <a:rPr lang="en" sz="1200"/>
              <a:t>/**</a:t>
            </a:r>
            <a:br>
              <a:rPr lang="en" sz="1200"/>
            </a:br>
            <a:r>
              <a:rPr lang="en" sz="1200"/>
              <a:t> * &lt;&lt;Description&gt;&gt;</a:t>
            </a:r>
            <a:br>
              <a:rPr lang="en" sz="1200"/>
            </a:br>
            <a:r>
              <a:rPr lang="en" sz="1200"/>
              <a:t> *</a:t>
            </a:r>
            <a:br>
              <a:rPr lang="en" sz="1200"/>
            </a:br>
            <a:r>
              <a:rPr lang="en" sz="1200"/>
              <a:t> *</a:t>
            </a:r>
            <a:r>
              <a:rPr lang="en" sz="1200">
                <a:hlinkClick r:id="rId3"/>
              </a:rPr>
              <a:t> </a:t>
            </a:r>
            <a:r>
              <a:rPr lang="en" sz="1200">
                <a:solidFill>
                  <a:srgbClr val="1F4F82"/>
                </a:solidFill>
                <a:hlinkClick r:id="rId4"/>
              </a:rPr>
              <a:t>@param</a:t>
            </a:r>
            <a:r>
              <a:rPr lang="en" sz="1200"/>
              <a:t>  url  an absolute URL giving the base location of the image</a:t>
            </a:r>
            <a:br>
              <a:rPr lang="en" sz="1200"/>
            </a:br>
            <a:r>
              <a:rPr lang="en" sz="1200"/>
              <a:t> *</a:t>
            </a:r>
            <a:r>
              <a:rPr lang="en" sz="1200">
                <a:hlinkClick r:id="rId5"/>
              </a:rPr>
              <a:t> </a:t>
            </a:r>
            <a:r>
              <a:rPr lang="en" sz="1200">
                <a:solidFill>
                  <a:srgbClr val="1F4F82"/>
                </a:solidFill>
                <a:hlinkClick r:id="rId6"/>
              </a:rPr>
              <a:t>@param</a:t>
            </a:r>
            <a:r>
              <a:rPr lang="en" sz="1200"/>
              <a:t>  name the location of the image, relative to the url argument</a:t>
            </a:r>
            <a:br>
              <a:rPr lang="en" sz="1200"/>
            </a:br>
            <a:r>
              <a:rPr lang="en" sz="1200"/>
              <a:t> *</a:t>
            </a:r>
            <a:r>
              <a:rPr lang="en" sz="1200">
                <a:hlinkClick r:id="rId7"/>
              </a:rPr>
              <a:t> </a:t>
            </a:r>
            <a:r>
              <a:rPr lang="en" sz="1200">
                <a:solidFill>
                  <a:srgbClr val="1F4F82"/>
                </a:solidFill>
                <a:hlinkClick r:id="rId8"/>
              </a:rPr>
              <a:t>@return</a:t>
            </a:r>
            <a:r>
              <a:rPr lang="en" sz="1200"/>
              <a:t>      the image at the specified URL</a:t>
            </a:r>
            <a:br>
              <a:rPr lang="en" sz="1200"/>
            </a:br>
            <a:r>
              <a:rPr lang="en" sz="1200"/>
              <a:t> *</a:t>
            </a:r>
            <a:r>
              <a:rPr lang="en" sz="1200">
                <a:hlinkClick r:id="rId9"/>
              </a:rPr>
              <a:t> </a:t>
            </a:r>
            <a:r>
              <a:rPr lang="en" sz="1200">
                <a:solidFill>
                  <a:srgbClr val="1F4F82"/>
                </a:solidFill>
                <a:hlinkClick r:id="rId10"/>
              </a:rPr>
              <a:t>@see</a:t>
            </a:r>
            <a:r>
              <a:rPr lang="en" sz="1200"/>
              <a:t>         Image</a:t>
            </a:r>
            <a:br>
              <a:rPr lang="en" sz="1200"/>
            </a:br>
            <a:r>
              <a:rPr lang="en" sz="1200"/>
              <a:t> */</a:t>
            </a:r>
            <a:br>
              <a:rPr lang="en" sz="1200"/>
            </a:br>
            <a:r>
              <a:rPr lang="en" sz="1200"/>
              <a:t> public Image getImage(URL url, String name) {</a:t>
            </a:r>
          </a:p>
          <a:p>
            <a:pPr indent="0" lvl="0" marL="0" rtl="0">
              <a:lnSpc>
                <a:spcPct val="115000"/>
              </a:lnSpc>
              <a:spcBef>
                <a:spcPts val="0"/>
              </a:spcBef>
              <a:buNone/>
            </a:pPr>
            <a:r>
              <a:rPr lang="en" sz="1200"/>
              <a:t>        </a:t>
            </a:r>
            <a:r>
              <a:rPr b="1" lang="en" sz="1200"/>
              <a:t>// The URL might be malformed, so make sure we check for that.</a:t>
            </a:r>
            <a:br>
              <a:rPr b="1" lang="en" sz="1200"/>
            </a:br>
            <a:r>
              <a:rPr lang="en" sz="1200"/>
              <a:t>        try {</a:t>
            </a:r>
          </a:p>
          <a:p>
            <a:pPr indent="0" lvl="0" marL="0" rtl="0">
              <a:lnSpc>
                <a:spcPct val="115000"/>
              </a:lnSpc>
              <a:spcBef>
                <a:spcPts val="0"/>
              </a:spcBef>
              <a:buNone/>
            </a:pPr>
            <a:r>
              <a:rPr lang="en" sz="1200"/>
              <a:t>            </a:t>
            </a:r>
            <a:r>
              <a:rPr b="1" lang="en" sz="1200"/>
              <a:t>// Try to retrieve the image from the URL.</a:t>
            </a:r>
            <a:br>
              <a:rPr lang="en" sz="1200"/>
            </a:br>
            <a:r>
              <a:rPr lang="en" sz="1200"/>
              <a:t>            return getImage(new URL(url, name));</a:t>
            </a:r>
            <a:br>
              <a:rPr lang="en" sz="1200"/>
            </a:br>
            <a:r>
              <a:rPr lang="en" sz="1200"/>
              <a:t>        } catch (MalformedURLException e) {</a:t>
            </a:r>
          </a:p>
          <a:p>
            <a:pPr indent="-69850" lvl="0" marL="0" rtl="0">
              <a:lnSpc>
                <a:spcPct val="115000"/>
              </a:lnSpc>
              <a:spcBef>
                <a:spcPts val="0"/>
              </a:spcBef>
              <a:buClr>
                <a:schemeClr val="dk1"/>
              </a:buClr>
              <a:buSzPct val="91666"/>
              <a:buFont typeface="Arial"/>
              <a:buNone/>
            </a:pPr>
            <a:r>
              <a:rPr lang="en" sz="1200"/>
              <a:t>          </a:t>
            </a:r>
            <a:r>
              <a:rPr b="1" lang="en" sz="1200"/>
              <a:t>  // If we can’t get the image, return a null value</a:t>
            </a:r>
            <a:br>
              <a:rPr lang="en" sz="1200"/>
            </a:br>
            <a:r>
              <a:rPr lang="en" sz="1200"/>
              <a:t>            return null;</a:t>
            </a:r>
            <a:br>
              <a:rPr lang="en" sz="1200"/>
            </a:br>
            <a:r>
              <a:rPr lang="en" sz="1200"/>
              <a:t>        }</a:t>
            </a:r>
            <a:br>
              <a:rPr lang="en" sz="1200"/>
            </a:br>
            <a:r>
              <a:rPr lang="en" sz="1200"/>
              <a:t> }</a:t>
            </a:r>
          </a:p>
          <a:p>
            <a:pPr lvl="0" rtl="0">
              <a:spcBef>
                <a:spcPts val="0"/>
              </a:spcBef>
              <a:buNone/>
            </a:pPr>
            <a:r>
              <a:t/>
            </a:r>
            <a:endParaRPr sz="1200"/>
          </a:p>
        </p:txBody>
      </p:sp>
      <p:sp>
        <p:nvSpPr>
          <p:cNvPr id="798" name="Shape 798"/>
          <p:cNvSpPr/>
          <p:nvPr/>
        </p:nvSpPr>
        <p:spPr>
          <a:xfrm>
            <a:off x="5848125" y="4094075"/>
            <a:ext cx="30933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Also add inline comments!</a:t>
            </a:r>
          </a:p>
        </p:txBody>
      </p:sp>
      <p:cxnSp>
        <p:nvCxnSpPr>
          <p:cNvPr id="799" name="Shape 799"/>
          <p:cNvCxnSpPr>
            <a:stCxn id="798" idx="1"/>
          </p:cNvCxnSpPr>
          <p:nvPr/>
        </p:nvCxnSpPr>
        <p:spPr>
          <a:xfrm rot="10800000">
            <a:off x="4722825" y="3854225"/>
            <a:ext cx="1125300" cy="570600"/>
          </a:xfrm>
          <a:prstGeom prst="straightConnector1">
            <a:avLst/>
          </a:prstGeom>
          <a:noFill/>
          <a:ln cap="flat" cmpd="sng" w="19050">
            <a:solidFill>
              <a:schemeClr val="dk2"/>
            </a:solidFill>
            <a:prstDash val="solid"/>
            <a:round/>
            <a:headEnd len="lg" w="lg" type="none"/>
            <a:tailEnd len="lg" w="lg" type="triangle"/>
          </a:ln>
        </p:spPr>
      </p:cxnSp>
      <p:cxnSp>
        <p:nvCxnSpPr>
          <p:cNvPr id="800" name="Shape 800"/>
          <p:cNvCxnSpPr>
            <a:stCxn id="798" idx="1"/>
          </p:cNvCxnSpPr>
          <p:nvPr/>
        </p:nvCxnSpPr>
        <p:spPr>
          <a:xfrm rot="10800000">
            <a:off x="4053225" y="4116725"/>
            <a:ext cx="1794900" cy="308100"/>
          </a:xfrm>
          <a:prstGeom prst="straightConnector1">
            <a:avLst/>
          </a:prstGeom>
          <a:noFill/>
          <a:ln cap="flat" cmpd="sng" w="19050">
            <a:solidFill>
              <a:schemeClr val="dk2"/>
            </a:solidFill>
            <a:prstDash val="solid"/>
            <a:round/>
            <a:headEnd len="lg" w="lg" type="none"/>
            <a:tailEnd len="lg" w="lg" type="triangle"/>
          </a:ln>
        </p:spPr>
      </p:cxnSp>
      <p:cxnSp>
        <p:nvCxnSpPr>
          <p:cNvPr id="801" name="Shape 801"/>
          <p:cNvCxnSpPr>
            <a:stCxn id="798" idx="1"/>
          </p:cNvCxnSpPr>
          <p:nvPr/>
        </p:nvCxnSpPr>
        <p:spPr>
          <a:xfrm flipH="1">
            <a:off x="4388025" y="4424825"/>
            <a:ext cx="1460100" cy="315900"/>
          </a:xfrm>
          <a:prstGeom prst="straightConnector1">
            <a:avLst/>
          </a:prstGeom>
          <a:noFill/>
          <a:ln cap="flat" cmpd="sng" w="19050">
            <a:solidFill>
              <a:schemeClr val="dk2"/>
            </a:solidFill>
            <a:prstDash val="solid"/>
            <a:round/>
            <a:headEnd len="lg" w="lg" type="none"/>
            <a:tailEnd len="lg" w="lg" type="triangle"/>
          </a:ln>
        </p:spPr>
      </p:cxnSp>
      <p:sp>
        <p:nvSpPr>
          <p:cNvPr id="802" name="Shape 80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1"/>
                                        <p:tgtEl>
                                          <p:spTgt spid="798"/>
                                        </p:tgtEl>
                                      </p:cBhvr>
                                    </p:animEffect>
                                  </p:childTnLst>
                                </p:cTn>
                              </p:par>
                              <p:par>
                                <p:cTn fill="hold" nodeType="with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1"/>
                                        <p:tgtEl>
                                          <p:spTgt spid="799"/>
                                        </p:tgtEl>
                                      </p:cBhvr>
                                    </p:animEffect>
                                  </p:childTnLst>
                                </p:cTn>
                              </p:par>
                              <p:par>
                                <p:cTn fill="hold" nodeType="with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1"/>
                                        <p:tgtEl>
                                          <p:spTgt spid="800"/>
                                        </p:tgtEl>
                                      </p:cBhvr>
                                    </p:animEffect>
                                  </p:childTnLst>
                                </p:cTn>
                              </p:par>
                              <p:par>
                                <p:cTn fill="hold" nodeType="with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1"/>
                                        <p:tgtEl>
                                          <p:spTgt spid="8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6" name="Shape 806"/>
        <p:cNvGrpSpPr/>
        <p:nvPr/>
      </p:nvGrpSpPr>
      <p:grpSpPr>
        <a:xfrm>
          <a:off x="0" y="0"/>
          <a:ext cx="0" cy="0"/>
          <a:chOff x="0" y="0"/>
          <a:chExt cx="0" cy="0"/>
        </a:xfrm>
      </p:grpSpPr>
      <p:sp>
        <p:nvSpPr>
          <p:cNvPr id="807" name="Shape 80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Code Reuse</a:t>
            </a:r>
          </a:p>
        </p:txBody>
      </p:sp>
      <p:sp>
        <p:nvSpPr>
          <p:cNvPr id="808" name="Shape 808"/>
          <p:cNvSpPr txBox="1"/>
          <p:nvPr>
            <p:ph idx="1" type="body"/>
          </p:nvPr>
        </p:nvSpPr>
        <p:spPr>
          <a:xfrm>
            <a:off x="457200" y="1600200"/>
            <a:ext cx="8229600" cy="4814400"/>
          </a:xfrm>
          <a:prstGeom prst="rect">
            <a:avLst/>
          </a:prstGeom>
        </p:spPr>
        <p:txBody>
          <a:bodyPr anchorCtr="0" anchor="t" bIns="91425" lIns="91425" rIns="91425" tIns="91425">
            <a:noAutofit/>
          </a:bodyPr>
          <a:lstStyle/>
          <a:p>
            <a:pPr lvl="0" rtl="0">
              <a:spcBef>
                <a:spcPts val="0"/>
              </a:spcBef>
              <a:buNone/>
            </a:pPr>
            <a:r>
              <a:rPr lang="en"/>
              <a:t>Most modern software is constructed, in part, by reusing existing components or systems. </a:t>
            </a:r>
          </a:p>
          <a:p>
            <a:pPr indent="-228600" lvl="0" marL="457200" rtl="0">
              <a:spcBef>
                <a:spcPts val="0"/>
              </a:spcBef>
            </a:pPr>
            <a:r>
              <a:rPr lang="en"/>
              <a:t>When developing software, consider how to make use of existing code.</a:t>
            </a:r>
          </a:p>
          <a:p>
            <a:pPr indent="-228600" lvl="0" marL="457200" rtl="0">
              <a:spcBef>
                <a:spcPts val="0"/>
              </a:spcBef>
            </a:pPr>
            <a:r>
              <a:rPr lang="en"/>
              <a:t>Possible at many levels of development.</a:t>
            </a:r>
          </a:p>
          <a:p>
            <a:pPr indent="-228600" lvl="0" marL="457200" rtl="0">
              <a:spcBef>
                <a:spcPts val="0"/>
              </a:spcBef>
            </a:pPr>
            <a:r>
              <a:rPr lang="en"/>
              <a:t>Be careful - many problems and costs associated with reuse.</a:t>
            </a:r>
          </a:p>
        </p:txBody>
      </p:sp>
      <p:sp>
        <p:nvSpPr>
          <p:cNvPr id="809" name="Shape 80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3" name="Shape 813"/>
        <p:cNvGrpSpPr/>
        <p:nvPr/>
      </p:nvGrpSpPr>
      <p:grpSpPr>
        <a:xfrm>
          <a:off x="0" y="0"/>
          <a:ext cx="0" cy="0"/>
          <a:chOff x="0" y="0"/>
          <a:chExt cx="0" cy="0"/>
        </a:xfrm>
      </p:grpSpPr>
      <p:sp>
        <p:nvSpPr>
          <p:cNvPr id="814" name="Shape 81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Code Reuse Levels</a:t>
            </a:r>
          </a:p>
        </p:txBody>
      </p:sp>
      <p:sp>
        <p:nvSpPr>
          <p:cNvPr id="815" name="Shape 815"/>
          <p:cNvSpPr txBox="1"/>
          <p:nvPr>
            <p:ph idx="1" type="body"/>
          </p:nvPr>
        </p:nvSpPr>
        <p:spPr>
          <a:xfrm>
            <a:off x="457200" y="1600200"/>
            <a:ext cx="8229600" cy="4814400"/>
          </a:xfrm>
          <a:prstGeom prst="rect">
            <a:avLst/>
          </a:prstGeom>
        </p:spPr>
        <p:txBody>
          <a:bodyPr anchorCtr="0" anchor="t" bIns="91425" lIns="91425" rIns="91425" tIns="91425">
            <a:noAutofit/>
          </a:bodyPr>
          <a:lstStyle/>
          <a:p>
            <a:pPr indent="-228600" lvl="0" marL="457200" rtl="0">
              <a:spcBef>
                <a:spcPts val="0"/>
              </a:spcBef>
              <a:buAutoNum type="arabicPeriod"/>
            </a:pPr>
            <a:r>
              <a:rPr lang="en" sz="2800"/>
              <a:t>Abstraction Level</a:t>
            </a:r>
            <a:br>
              <a:rPr lang="en" sz="2800"/>
            </a:br>
            <a:r>
              <a:rPr lang="en" sz="2200"/>
              <a:t>Use knowledge from similar projects in your system design (design/architectural patterns)</a:t>
            </a:r>
          </a:p>
          <a:p>
            <a:pPr indent="-228600" lvl="0" marL="457200" rtl="0">
              <a:spcBef>
                <a:spcPts val="0"/>
              </a:spcBef>
              <a:buAutoNum type="arabicPeriod"/>
            </a:pPr>
            <a:r>
              <a:rPr lang="en" sz="2800"/>
              <a:t>Object Level</a:t>
            </a:r>
            <a:br>
              <a:rPr lang="en" sz="2800"/>
            </a:br>
            <a:r>
              <a:rPr lang="en" sz="2200"/>
              <a:t>Import individual objects and functions from libraries and use them in your project.</a:t>
            </a:r>
          </a:p>
          <a:p>
            <a:pPr indent="-228600" lvl="0" marL="457200" rtl="0">
              <a:spcBef>
                <a:spcPts val="0"/>
              </a:spcBef>
              <a:buAutoNum type="arabicPeriod"/>
            </a:pPr>
            <a:r>
              <a:rPr lang="en" sz="2800"/>
              <a:t>Component Level</a:t>
            </a:r>
            <a:br>
              <a:rPr lang="en" sz="2800"/>
            </a:br>
            <a:r>
              <a:rPr lang="en" sz="2200"/>
              <a:t>Incorporate collections of objects and adapt them to your needs.</a:t>
            </a:r>
          </a:p>
          <a:p>
            <a:pPr indent="-228600" lvl="0" marL="457200" rtl="0">
              <a:spcBef>
                <a:spcPts val="0"/>
              </a:spcBef>
              <a:buAutoNum type="arabicPeriod"/>
            </a:pPr>
            <a:r>
              <a:rPr lang="en" sz="2800"/>
              <a:t>System Level</a:t>
            </a:r>
            <a:br>
              <a:rPr lang="en" sz="2800"/>
            </a:br>
            <a:r>
              <a:rPr lang="en" sz="2200"/>
              <a:t>Reuse complete applications, wired together with scripting.</a:t>
            </a:r>
            <a:br>
              <a:rPr lang="en" sz="2400"/>
            </a:br>
          </a:p>
        </p:txBody>
      </p:sp>
      <p:sp>
        <p:nvSpPr>
          <p:cNvPr id="816" name="Shape 81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0" name="Shape 820"/>
        <p:cNvGrpSpPr/>
        <p:nvPr/>
      </p:nvGrpSpPr>
      <p:grpSpPr>
        <a:xfrm>
          <a:off x="0" y="0"/>
          <a:ext cx="0" cy="0"/>
          <a:chOff x="0" y="0"/>
          <a:chExt cx="0" cy="0"/>
        </a:xfrm>
      </p:grpSpPr>
      <p:sp>
        <p:nvSpPr>
          <p:cNvPr id="821" name="Shape 82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Costs of Code Reuse</a:t>
            </a:r>
          </a:p>
        </p:txBody>
      </p:sp>
      <p:sp>
        <p:nvSpPr>
          <p:cNvPr id="822" name="Shape 822"/>
          <p:cNvSpPr txBox="1"/>
          <p:nvPr>
            <p:ph idx="1" type="body"/>
          </p:nvPr>
        </p:nvSpPr>
        <p:spPr>
          <a:xfrm>
            <a:off x="457200" y="1600200"/>
            <a:ext cx="8229600" cy="4814400"/>
          </a:xfrm>
          <a:prstGeom prst="rect">
            <a:avLst/>
          </a:prstGeom>
        </p:spPr>
        <p:txBody>
          <a:bodyPr anchorCtr="0" anchor="t" bIns="91425" lIns="91425" rIns="91425" tIns="91425">
            <a:noAutofit/>
          </a:bodyPr>
          <a:lstStyle/>
          <a:p>
            <a:pPr indent="-406400" lvl="0" marL="457200" rtl="0">
              <a:spcBef>
                <a:spcPts val="0"/>
              </a:spcBef>
              <a:buSzPct val="100000"/>
            </a:pPr>
            <a:r>
              <a:rPr lang="en" sz="2800"/>
              <a:t>The time spent looking for software to reuse and addressing whether it fits your needs can be high.</a:t>
            </a:r>
          </a:p>
          <a:p>
            <a:pPr indent="-406400" lvl="0" marL="457200" rtl="0">
              <a:spcBef>
                <a:spcPts val="0"/>
              </a:spcBef>
              <a:buSzPct val="100000"/>
            </a:pPr>
            <a:r>
              <a:rPr lang="en" sz="2800"/>
              <a:t>Buying and licensing software for reuse can be expensive.</a:t>
            </a:r>
          </a:p>
          <a:p>
            <a:pPr indent="-406400" lvl="0" marL="457200" rtl="0">
              <a:spcBef>
                <a:spcPts val="0"/>
              </a:spcBef>
              <a:buSzPct val="100000"/>
            </a:pPr>
            <a:r>
              <a:rPr lang="en" sz="2800"/>
              <a:t>Cost of adapting and configuring the reusable components to fit your requirements can be more expensive than coding yourself.</a:t>
            </a:r>
          </a:p>
          <a:p>
            <a:pPr indent="-406400" lvl="0" marL="457200" rtl="0">
              <a:spcBef>
                <a:spcPts val="0"/>
              </a:spcBef>
              <a:buSzPct val="100000"/>
            </a:pPr>
            <a:r>
              <a:rPr lang="en" sz="2800"/>
              <a:t>Integrating reused systems with each other and with your new code can result in new defects.</a:t>
            </a:r>
          </a:p>
        </p:txBody>
      </p:sp>
      <p:sp>
        <p:nvSpPr>
          <p:cNvPr id="823" name="Shape 82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nvSpPr>
        <p:spPr>
          <a:xfrm>
            <a:off x="453425" y="1983725"/>
            <a:ext cx="8184300" cy="2165100"/>
          </a:xfrm>
          <a:prstGeom prst="rect">
            <a:avLst/>
          </a:prstGeom>
          <a:noFill/>
          <a:ln>
            <a:noFill/>
          </a:ln>
        </p:spPr>
        <p:txBody>
          <a:bodyPr anchorCtr="0" anchor="t" bIns="91425" lIns="91425" rIns="91425" tIns="91425">
            <a:noAutofit/>
          </a:bodyPr>
          <a:lstStyle/>
          <a:p>
            <a:pPr lvl="0" rtl="0">
              <a:spcBef>
                <a:spcPts val="0"/>
              </a:spcBef>
              <a:buNone/>
            </a:pPr>
            <a:r>
              <a:rPr b="1" lang="en" sz="4000">
                <a:solidFill>
                  <a:srgbClr val="FFFFFF"/>
                </a:solidFill>
              </a:rPr>
              <a:t>Modeling Dynamic Behavior</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7" name="Shape 827"/>
        <p:cNvGrpSpPr/>
        <p:nvPr/>
      </p:nvGrpSpPr>
      <p:grpSpPr>
        <a:xfrm>
          <a:off x="0" y="0"/>
          <a:ext cx="0" cy="0"/>
          <a:chOff x="0" y="0"/>
          <a:chExt cx="0" cy="0"/>
        </a:xfrm>
      </p:grpSpPr>
      <p:sp>
        <p:nvSpPr>
          <p:cNvPr id="828" name="Shape 82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Host-Target Development</a:t>
            </a:r>
          </a:p>
        </p:txBody>
      </p:sp>
      <p:sp>
        <p:nvSpPr>
          <p:cNvPr id="829" name="Shape 829"/>
          <p:cNvSpPr txBox="1"/>
          <p:nvPr>
            <p:ph idx="1" type="body"/>
          </p:nvPr>
        </p:nvSpPr>
        <p:spPr>
          <a:xfrm>
            <a:off x="457200" y="1600200"/>
            <a:ext cx="8229600" cy="4814400"/>
          </a:xfrm>
          <a:prstGeom prst="rect">
            <a:avLst/>
          </a:prstGeom>
        </p:spPr>
        <p:txBody>
          <a:bodyPr anchorCtr="0" anchor="t" bIns="91425" lIns="91425" rIns="91425" tIns="91425">
            <a:noAutofit/>
          </a:bodyPr>
          <a:lstStyle/>
          <a:p>
            <a:pPr lvl="0" rtl="0">
              <a:spcBef>
                <a:spcPts val="0"/>
              </a:spcBef>
              <a:buNone/>
            </a:pPr>
            <a:r>
              <a:rPr lang="en"/>
              <a:t>Most software is developed on one type of computer (the host) and deployed on different types of computers (targets). </a:t>
            </a:r>
          </a:p>
          <a:p>
            <a:pPr indent="-228600" lvl="0" marL="457200" rtl="0">
              <a:spcBef>
                <a:spcPts val="0"/>
              </a:spcBef>
            </a:pPr>
            <a:r>
              <a:rPr lang="en"/>
              <a:t>For embedded systems, the target is </a:t>
            </a:r>
            <a:r>
              <a:rPr b="1" lang="en"/>
              <a:t>very </a:t>
            </a:r>
            <a:r>
              <a:rPr lang="en"/>
              <a:t>different from the host.</a:t>
            </a:r>
          </a:p>
          <a:p>
            <a:pPr indent="-228600" lvl="0" marL="457200" rtl="0">
              <a:spcBef>
                <a:spcPts val="0"/>
              </a:spcBef>
            </a:pPr>
            <a:r>
              <a:rPr lang="en"/>
              <a:t>For desktop applications, still need to consider a wide variety of target environments.</a:t>
            </a:r>
          </a:p>
        </p:txBody>
      </p:sp>
      <p:sp>
        <p:nvSpPr>
          <p:cNvPr id="830" name="Shape 83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4" name="Shape 834"/>
        <p:cNvGrpSpPr/>
        <p:nvPr/>
      </p:nvGrpSpPr>
      <p:grpSpPr>
        <a:xfrm>
          <a:off x="0" y="0"/>
          <a:ext cx="0" cy="0"/>
          <a:chOff x="0" y="0"/>
          <a:chExt cx="0" cy="0"/>
        </a:xfrm>
      </p:grpSpPr>
      <p:sp>
        <p:nvSpPr>
          <p:cNvPr id="835" name="Shape 83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Target Support Issues</a:t>
            </a:r>
          </a:p>
        </p:txBody>
      </p:sp>
      <p:sp>
        <p:nvSpPr>
          <p:cNvPr id="836" name="Shape 836"/>
          <p:cNvSpPr txBox="1"/>
          <p:nvPr>
            <p:ph idx="1" type="body"/>
          </p:nvPr>
        </p:nvSpPr>
        <p:spPr>
          <a:xfrm>
            <a:off x="457200" y="1600200"/>
            <a:ext cx="8229600" cy="4814400"/>
          </a:xfrm>
          <a:prstGeom prst="rect">
            <a:avLst/>
          </a:prstGeom>
        </p:spPr>
        <p:txBody>
          <a:bodyPr anchorCtr="0" anchor="t" bIns="91425" lIns="91425" rIns="91425" tIns="91425">
            <a:noAutofit/>
          </a:bodyPr>
          <a:lstStyle/>
          <a:p>
            <a:pPr indent="-381000" lvl="0" marL="457200" rtl="0">
              <a:spcBef>
                <a:spcPts val="0"/>
              </a:spcBef>
              <a:buSzPct val="100000"/>
            </a:pPr>
            <a:r>
              <a:rPr lang="en" sz="2400"/>
              <a:t>The hardware and software requirements of a component.  </a:t>
            </a:r>
          </a:p>
          <a:p>
            <a:pPr indent="-368300" lvl="1" marL="914400" rtl="0">
              <a:spcBef>
                <a:spcPts val="0"/>
              </a:spcBef>
              <a:buSzPct val="100000"/>
            </a:pPr>
            <a:r>
              <a:rPr lang="en" sz="2200"/>
              <a:t>If a component is designed for specific hardware architecture, requires certain CPU/RAM/GPU or special software, make sure assumptions are clearly stated.</a:t>
            </a:r>
          </a:p>
          <a:p>
            <a:pPr indent="-381000" lvl="0" marL="457200" rtl="0">
              <a:spcBef>
                <a:spcPts val="0"/>
              </a:spcBef>
              <a:buSzPct val="100000"/>
            </a:pPr>
            <a:r>
              <a:rPr lang="en" sz="2400"/>
              <a:t>The availability requirements of the system.</a:t>
            </a:r>
          </a:p>
          <a:p>
            <a:pPr indent="-368300" lvl="1" marL="914400" rtl="0">
              <a:spcBef>
                <a:spcPts val="0"/>
              </a:spcBef>
              <a:buSzPct val="100000"/>
            </a:pPr>
            <a:r>
              <a:rPr lang="en" sz="2200"/>
              <a:t>Components may be deployed on multiple platforms. Make sure an alternative implementation of the component is available if one fails.</a:t>
            </a:r>
          </a:p>
          <a:p>
            <a:pPr indent="-381000" lvl="0" marL="457200" rtl="0">
              <a:spcBef>
                <a:spcPts val="0"/>
              </a:spcBef>
              <a:buSzPct val="100000"/>
            </a:pPr>
            <a:r>
              <a:rPr lang="en" sz="2400"/>
              <a:t>Component Communications</a:t>
            </a:r>
          </a:p>
          <a:p>
            <a:pPr indent="-368300" lvl="1" marL="914400" rtl="0">
              <a:spcBef>
                <a:spcPts val="0"/>
              </a:spcBef>
              <a:buSzPct val="100000"/>
            </a:pPr>
            <a:r>
              <a:rPr lang="en" sz="2200"/>
              <a:t>If distributed components must communicate, try to install them on a single system or ensure geographically close servers exist.</a:t>
            </a:r>
          </a:p>
        </p:txBody>
      </p:sp>
      <p:sp>
        <p:nvSpPr>
          <p:cNvPr id="837" name="Shape 83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1" name="Shape 841"/>
        <p:cNvGrpSpPr/>
        <p:nvPr/>
      </p:nvGrpSpPr>
      <p:grpSpPr>
        <a:xfrm>
          <a:off x="0" y="0"/>
          <a:ext cx="0" cy="0"/>
          <a:chOff x="0" y="0"/>
          <a:chExt cx="0" cy="0"/>
        </a:xfrm>
      </p:grpSpPr>
      <p:sp>
        <p:nvSpPr>
          <p:cNvPr id="842" name="Shape 84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Managing Change</a:t>
            </a:r>
          </a:p>
        </p:txBody>
      </p:sp>
      <p:sp>
        <p:nvSpPr>
          <p:cNvPr id="843" name="Shape 843"/>
          <p:cNvSpPr txBox="1"/>
          <p:nvPr>
            <p:ph idx="1" type="body"/>
          </p:nvPr>
        </p:nvSpPr>
        <p:spPr>
          <a:xfrm>
            <a:off x="457200" y="1600200"/>
            <a:ext cx="8229600" cy="48144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Change happens all the time, so managing change is essential. </a:t>
            </a:r>
          </a:p>
          <a:p>
            <a:pPr indent="-228600" lvl="0" marL="457200" marR="0" rtl="0" algn="l">
              <a:lnSpc>
                <a:spcPct val="100000"/>
              </a:lnSpc>
              <a:spcBef>
                <a:spcPts val="600"/>
              </a:spcBef>
              <a:spcAft>
                <a:spcPts val="0"/>
              </a:spcAft>
            </a:pPr>
            <a:r>
              <a:rPr lang="en"/>
              <a:t>When teams work together, their work must not conflict. </a:t>
            </a:r>
          </a:p>
          <a:p>
            <a:pPr indent="-228600" lvl="1" marL="914400" marR="0" rtl="0" algn="l">
              <a:lnSpc>
                <a:spcPct val="100000"/>
              </a:lnSpc>
              <a:spcBef>
                <a:spcPts val="600"/>
              </a:spcBef>
              <a:spcAft>
                <a:spcPts val="0"/>
              </a:spcAft>
            </a:pPr>
            <a:r>
              <a:rPr lang="en"/>
              <a:t>Changes must be coordinated. Otherwise, one programmer may overwrite the other’s work.</a:t>
            </a:r>
          </a:p>
          <a:p>
            <a:pPr indent="-228600" lvl="1" marL="914400" marR="0" rtl="0" algn="l">
              <a:lnSpc>
                <a:spcPct val="100000"/>
              </a:lnSpc>
              <a:spcBef>
                <a:spcPts val="600"/>
              </a:spcBef>
              <a:spcAft>
                <a:spcPts val="0"/>
              </a:spcAft>
            </a:pPr>
            <a:r>
              <a:rPr lang="en"/>
              <a:t>Everybody must have access to the most up-to-date versions of all project components.</a:t>
            </a:r>
          </a:p>
          <a:p>
            <a:pPr indent="-228600" lvl="0" marL="457200" marR="0" rtl="0" algn="l">
              <a:lnSpc>
                <a:spcPct val="100000"/>
              </a:lnSpc>
              <a:spcBef>
                <a:spcPts val="600"/>
              </a:spcBef>
              <a:spcAft>
                <a:spcPts val="0"/>
              </a:spcAft>
            </a:pPr>
            <a:r>
              <a:rPr lang="en"/>
              <a:t>If something is broken, we should be able to go back to the working version.</a:t>
            </a:r>
          </a:p>
          <a:p>
            <a:pPr lvl="0" rtl="0">
              <a:spcBef>
                <a:spcPts val="0"/>
              </a:spcBef>
              <a:buNone/>
            </a:pPr>
            <a:r>
              <a:t/>
            </a:r>
            <a:endParaRPr/>
          </a:p>
        </p:txBody>
      </p:sp>
      <p:sp>
        <p:nvSpPr>
          <p:cNvPr id="844" name="Shape 84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8" name="Shape 848"/>
        <p:cNvGrpSpPr/>
        <p:nvPr/>
      </p:nvGrpSpPr>
      <p:grpSpPr>
        <a:xfrm>
          <a:off x="0" y="0"/>
          <a:ext cx="0" cy="0"/>
          <a:chOff x="0" y="0"/>
          <a:chExt cx="0" cy="0"/>
        </a:xfrm>
      </p:grpSpPr>
      <p:sp>
        <p:nvSpPr>
          <p:cNvPr id="849" name="Shape 84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Configuration Management</a:t>
            </a:r>
          </a:p>
        </p:txBody>
      </p:sp>
      <p:sp>
        <p:nvSpPr>
          <p:cNvPr id="850" name="Shape 850"/>
          <p:cNvSpPr txBox="1"/>
          <p:nvPr>
            <p:ph idx="1" type="body"/>
          </p:nvPr>
        </p:nvSpPr>
        <p:spPr>
          <a:xfrm>
            <a:off x="457200" y="1600200"/>
            <a:ext cx="8229600" cy="48144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The process of managing a changing system. </a:t>
            </a:r>
            <a:br>
              <a:rPr lang="en" sz="2400"/>
            </a:br>
            <a:r>
              <a:rPr lang="en" sz="2400"/>
              <a:t>Three fundamental activities:</a:t>
            </a:r>
          </a:p>
          <a:p>
            <a:pPr indent="-381000" lvl="0" marL="457200" marR="0" rtl="0" algn="l">
              <a:lnSpc>
                <a:spcPct val="100000"/>
              </a:lnSpc>
              <a:spcBef>
                <a:spcPts val="600"/>
              </a:spcBef>
              <a:spcAft>
                <a:spcPts val="0"/>
              </a:spcAft>
              <a:buSzPct val="100000"/>
              <a:buAutoNum type="arabicPeriod"/>
            </a:pPr>
            <a:r>
              <a:rPr lang="en" sz="2400"/>
              <a:t>Version Management</a:t>
            </a:r>
            <a:br>
              <a:rPr lang="en" sz="2400"/>
            </a:br>
            <a:r>
              <a:rPr lang="en" sz="2200"/>
              <a:t>Different versions of system components are tracked. Coordinates development by several programmers. Prevents overwriting of code.</a:t>
            </a:r>
          </a:p>
          <a:p>
            <a:pPr indent="-381000" lvl="0" marL="457200" marR="0" rtl="0" algn="l">
              <a:lnSpc>
                <a:spcPct val="100000"/>
              </a:lnSpc>
              <a:spcBef>
                <a:spcPts val="600"/>
              </a:spcBef>
              <a:spcAft>
                <a:spcPts val="0"/>
              </a:spcAft>
              <a:buSzPct val="100000"/>
              <a:buAutoNum type="arabicPeriod"/>
            </a:pPr>
            <a:r>
              <a:rPr lang="en" sz="2400"/>
              <a:t>System Integration</a:t>
            </a:r>
            <a:br>
              <a:rPr lang="en" sz="2400"/>
            </a:br>
            <a:r>
              <a:rPr lang="en" sz="2200"/>
              <a:t>Support is provided to help developers define what versions of a component are used to create a system build. Supports automated builds by linking components.</a:t>
            </a:r>
          </a:p>
          <a:p>
            <a:pPr indent="-381000" lvl="0" marL="457200" marR="0" rtl="0" algn="l">
              <a:lnSpc>
                <a:spcPct val="100000"/>
              </a:lnSpc>
              <a:spcBef>
                <a:spcPts val="600"/>
              </a:spcBef>
              <a:spcAft>
                <a:spcPts val="0"/>
              </a:spcAft>
              <a:buSzPct val="100000"/>
              <a:buAutoNum type="arabicPeriod"/>
            </a:pPr>
            <a:r>
              <a:rPr lang="en" sz="2400"/>
              <a:t>Problem Tracking</a:t>
            </a:r>
            <a:br>
              <a:rPr lang="en" sz="2400"/>
            </a:br>
            <a:r>
              <a:rPr lang="en" sz="2200"/>
              <a:t>Allow users to report bugs and other problems, and allow developers to see who is working on these problems.</a:t>
            </a:r>
          </a:p>
          <a:p>
            <a:pPr lvl="0" rtl="0">
              <a:spcBef>
                <a:spcPts val="0"/>
              </a:spcBef>
              <a:buNone/>
            </a:pPr>
            <a:r>
              <a:t/>
            </a:r>
            <a:endParaRPr sz="2200"/>
          </a:p>
        </p:txBody>
      </p:sp>
      <p:sp>
        <p:nvSpPr>
          <p:cNvPr id="851" name="Shape 85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43</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5" name="Shape 855"/>
        <p:cNvGrpSpPr/>
        <p:nvPr/>
      </p:nvGrpSpPr>
      <p:grpSpPr>
        <a:xfrm>
          <a:off x="0" y="0"/>
          <a:ext cx="0" cy="0"/>
          <a:chOff x="0" y="0"/>
          <a:chExt cx="0" cy="0"/>
        </a:xfrm>
      </p:grpSpPr>
      <p:sp>
        <p:nvSpPr>
          <p:cNvPr id="856" name="Shape 85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Summary</a:t>
            </a:r>
          </a:p>
        </p:txBody>
      </p:sp>
      <p:sp>
        <p:nvSpPr>
          <p:cNvPr id="857" name="Shape 857"/>
          <p:cNvSpPr txBox="1"/>
          <p:nvPr>
            <p:ph idx="1" type="body"/>
          </p:nvPr>
        </p:nvSpPr>
        <p:spPr>
          <a:xfrm>
            <a:off x="457200" y="1600200"/>
            <a:ext cx="8229600" cy="4814400"/>
          </a:xfrm>
          <a:prstGeom prst="rect">
            <a:avLst/>
          </a:prstGeom>
        </p:spPr>
        <p:txBody>
          <a:bodyPr anchorCtr="0" anchor="t" bIns="91425" lIns="91425" rIns="91425" tIns="91425">
            <a:noAutofit/>
          </a:bodyPr>
          <a:lstStyle/>
          <a:p>
            <a:pPr indent="-228600" lvl="0" marL="457200" rtl="0">
              <a:spcBef>
                <a:spcPts val="0"/>
              </a:spcBef>
            </a:pPr>
            <a:r>
              <a:rPr lang="en"/>
              <a:t>Move away from the conceptual model and start thinking about the implementation</a:t>
            </a:r>
          </a:p>
          <a:p>
            <a:pPr lvl="0" rtl="0">
              <a:spcBef>
                <a:spcPts val="0"/>
              </a:spcBef>
              <a:buClr>
                <a:schemeClr val="dk1"/>
              </a:buClr>
              <a:buSzPct val="36666"/>
              <a:buFont typeface="Arial"/>
              <a:buNone/>
            </a:pPr>
            <a:r>
              <a:t/>
            </a:r>
            <a:endParaRPr/>
          </a:p>
          <a:p>
            <a:pPr indent="-228600" lvl="0" marL="457200" rtl="0">
              <a:spcBef>
                <a:spcPts val="0"/>
              </a:spcBef>
            </a:pPr>
            <a:r>
              <a:rPr lang="en"/>
              <a:t>Refine (revise) your model so it is clear </a:t>
            </a:r>
            <a:r>
              <a:rPr i="1" lang="en"/>
              <a:t>what to build</a:t>
            </a:r>
          </a:p>
          <a:p>
            <a:pPr indent="-228600" lvl="0" marL="457200" rtl="0">
              <a:spcBef>
                <a:spcPts val="0"/>
              </a:spcBef>
            </a:pPr>
            <a:r>
              <a:rPr lang="en"/>
              <a:t>Make decisions on </a:t>
            </a:r>
            <a:r>
              <a:rPr i="1" lang="en"/>
              <a:t>how to build it</a:t>
            </a:r>
          </a:p>
          <a:p>
            <a:pPr lvl="0" rtl="0">
              <a:spcBef>
                <a:spcPts val="0"/>
              </a:spcBef>
              <a:buNone/>
            </a:pPr>
            <a:r>
              <a:t/>
            </a:r>
            <a:endParaRPr/>
          </a:p>
        </p:txBody>
      </p:sp>
      <p:sp>
        <p:nvSpPr>
          <p:cNvPr id="858" name="Shape 85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44</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2" name="Shape 862"/>
        <p:cNvGrpSpPr/>
        <p:nvPr/>
      </p:nvGrpSpPr>
      <p:grpSpPr>
        <a:xfrm>
          <a:off x="0" y="0"/>
          <a:ext cx="0" cy="0"/>
          <a:chOff x="0" y="0"/>
          <a:chExt cx="0" cy="0"/>
        </a:xfrm>
      </p:grpSpPr>
      <p:sp>
        <p:nvSpPr>
          <p:cNvPr id="863" name="Shape 8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864" name="Shape 8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Dynamic modeling allows us to design how the system acts during execution. </a:t>
            </a:r>
          </a:p>
          <a:p>
            <a:pPr indent="-228600" lvl="1" marL="914400" marR="0" rtl="0" algn="l">
              <a:lnSpc>
                <a:spcPct val="100000"/>
              </a:lnSpc>
              <a:spcBef>
                <a:spcPts val="600"/>
              </a:spcBef>
              <a:spcAft>
                <a:spcPts val="0"/>
              </a:spcAft>
            </a:pPr>
            <a:r>
              <a:rPr lang="en"/>
              <a:t>Sequence diagrams allow modeling of detailed object interactions.</a:t>
            </a:r>
          </a:p>
          <a:p>
            <a:pPr indent="-228600" lvl="0" marL="457200" marR="0" rtl="0" algn="l">
              <a:lnSpc>
                <a:spcPct val="100000"/>
              </a:lnSpc>
              <a:spcBef>
                <a:spcPts val="600"/>
              </a:spcBef>
              <a:spcAft>
                <a:spcPts val="0"/>
              </a:spcAft>
            </a:pPr>
            <a:r>
              <a:rPr lang="en"/>
              <a:t>These provide context to the static structural diagrams.</a:t>
            </a:r>
          </a:p>
          <a:p>
            <a:pPr indent="-228600" lvl="0" marL="457200" marR="0" rtl="0" algn="l">
              <a:lnSpc>
                <a:spcPct val="100000"/>
              </a:lnSpc>
              <a:spcBef>
                <a:spcPts val="600"/>
              </a:spcBef>
              <a:spcAft>
                <a:spcPts val="0"/>
              </a:spcAft>
            </a:pPr>
            <a:r>
              <a:rPr lang="en"/>
              <a:t>In preparing for implementation, consider trade-offs in choosing algorithms and language structures, and in code reuse.</a:t>
            </a:r>
          </a:p>
        </p:txBody>
      </p:sp>
      <p:sp>
        <p:nvSpPr>
          <p:cNvPr id="865" name="Shape 8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45</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9" name="Shape 869"/>
        <p:cNvGrpSpPr/>
        <p:nvPr/>
      </p:nvGrpSpPr>
      <p:grpSpPr>
        <a:xfrm>
          <a:off x="0" y="0"/>
          <a:ext cx="0" cy="0"/>
          <a:chOff x="0" y="0"/>
          <a:chExt cx="0" cy="0"/>
        </a:xfrm>
      </p:grpSpPr>
      <p:sp>
        <p:nvSpPr>
          <p:cNvPr id="870" name="Shape 8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871" name="Shape 87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Testing Fundamentals.</a:t>
            </a:r>
          </a:p>
          <a:p>
            <a:pPr indent="-228600" lvl="0" marL="457200" marR="0" rtl="0" algn="l">
              <a:lnSpc>
                <a:spcPct val="100000"/>
              </a:lnSpc>
              <a:spcBef>
                <a:spcPts val="600"/>
              </a:spcBef>
              <a:spcAft>
                <a:spcPts val="0"/>
              </a:spcAft>
            </a:pPr>
            <a:r>
              <a:rPr lang="en"/>
              <a:t>Reading:</a:t>
            </a:r>
          </a:p>
          <a:p>
            <a:pPr indent="-228600" lvl="1" marL="914400" marR="0" rtl="0" algn="l">
              <a:lnSpc>
                <a:spcPct val="100000"/>
              </a:lnSpc>
              <a:spcBef>
                <a:spcPts val="600"/>
              </a:spcBef>
              <a:spcAft>
                <a:spcPts val="0"/>
              </a:spcAft>
            </a:pPr>
            <a:r>
              <a:rPr lang="en"/>
              <a:t>Sommerville, ch. 8</a:t>
            </a:r>
          </a:p>
        </p:txBody>
      </p:sp>
      <p:sp>
        <p:nvSpPr>
          <p:cNvPr id="872" name="Shape 8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46</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Overview</a:t>
            </a:r>
          </a:p>
        </p:txBody>
      </p:sp>
      <p:sp>
        <p:nvSpPr>
          <p:cNvPr id="102" name="Shape 10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Static models describe the structure of the classes (attributes, operations) and their relationships.</a:t>
            </a:r>
          </a:p>
          <a:p>
            <a:pPr indent="-228600" lvl="0" marL="457200" marR="0" rtl="0" algn="l">
              <a:lnSpc>
                <a:spcPct val="100000"/>
              </a:lnSpc>
              <a:spcBef>
                <a:spcPts val="600"/>
              </a:spcBef>
              <a:spcAft>
                <a:spcPts val="0"/>
              </a:spcAft>
            </a:pPr>
            <a:r>
              <a:rPr lang="en"/>
              <a:t>Dynamic models describe how objects interact and change state, including the ordering of interactions.</a:t>
            </a:r>
          </a:p>
          <a:p>
            <a:pPr indent="-228600" lvl="0" marL="457200" marR="0" rtl="0" algn="l">
              <a:lnSpc>
                <a:spcPct val="100000"/>
              </a:lnSpc>
              <a:spcBef>
                <a:spcPts val="600"/>
              </a:spcBef>
              <a:spcAft>
                <a:spcPts val="0"/>
              </a:spcAft>
            </a:pPr>
            <a:r>
              <a:rPr lang="en"/>
              <a:t>To properly implement a system, we should understand both the static and dynamic behavior.</a:t>
            </a:r>
          </a:p>
        </p:txBody>
      </p:sp>
      <p:sp>
        <p:nvSpPr>
          <p:cNvPr id="103" name="Shape 1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Model Dynamic Behavior?</a:t>
            </a:r>
          </a:p>
        </p:txBody>
      </p:sp>
      <p:sp>
        <p:nvSpPr>
          <p:cNvPr id="109" name="Shape 109"/>
          <p:cNvSpPr txBox="1"/>
          <p:nvPr>
            <p:ph idx="1" type="body"/>
          </p:nvPr>
        </p:nvSpPr>
        <p:spPr>
          <a:xfrm>
            <a:off x="457200" y="1600200"/>
            <a:ext cx="56214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Static models tells us that Rooms request heat from </a:t>
            </a:r>
            <a:br>
              <a:rPr lang="en" sz="2800"/>
            </a:br>
            <a:r>
              <a:rPr lang="en" sz="2800"/>
              <a:t>a Furnace.</a:t>
            </a:r>
          </a:p>
          <a:p>
            <a:pPr indent="-228600" lvl="1" marL="914400" marR="0" rtl="0" algn="l">
              <a:lnSpc>
                <a:spcPct val="100000"/>
              </a:lnSpc>
              <a:spcBef>
                <a:spcPts val="600"/>
              </a:spcBef>
              <a:spcAft>
                <a:spcPts val="0"/>
              </a:spcAft>
            </a:pPr>
            <a:r>
              <a:rPr lang="en" sz="2400"/>
              <a:t>But not when</a:t>
            </a:r>
          </a:p>
          <a:p>
            <a:pPr indent="-228600" lvl="1" marL="914400" marR="0" rtl="0" algn="l">
              <a:lnSpc>
                <a:spcPct val="100000"/>
              </a:lnSpc>
              <a:spcBef>
                <a:spcPts val="600"/>
              </a:spcBef>
              <a:spcAft>
                <a:spcPts val="0"/>
              </a:spcAft>
            </a:pPr>
            <a:r>
              <a:rPr lang="en" sz="2400"/>
              <a:t>Or how</a:t>
            </a:r>
          </a:p>
          <a:p>
            <a:pPr indent="-228600" lvl="1" marL="914400" marR="0" rtl="0" algn="l">
              <a:lnSpc>
                <a:spcPct val="100000"/>
              </a:lnSpc>
              <a:spcBef>
                <a:spcPts val="600"/>
              </a:spcBef>
              <a:spcAft>
                <a:spcPts val="0"/>
              </a:spcAft>
            </a:pPr>
            <a:r>
              <a:rPr lang="en" sz="2400"/>
              <a:t>Or how often</a:t>
            </a:r>
          </a:p>
          <a:p>
            <a:pPr indent="-406400" lvl="0" marL="457200" marR="0" rtl="0" algn="l">
              <a:lnSpc>
                <a:spcPct val="100000"/>
              </a:lnSpc>
              <a:spcBef>
                <a:spcPts val="600"/>
              </a:spcBef>
              <a:spcAft>
                <a:spcPts val="0"/>
              </a:spcAft>
              <a:buSzPct val="100000"/>
            </a:pPr>
            <a:r>
              <a:rPr lang="en" sz="2800"/>
              <a:t>… and that a Furnace can</a:t>
            </a:r>
            <a:br>
              <a:rPr lang="en" sz="2800"/>
            </a:br>
            <a:r>
              <a:rPr lang="en" sz="2800"/>
              <a:t> start a Water Pump</a:t>
            </a:r>
          </a:p>
          <a:p>
            <a:pPr indent="-228600" lvl="1" marL="914400" marR="0" rtl="0" algn="l">
              <a:lnSpc>
                <a:spcPct val="100000"/>
              </a:lnSpc>
              <a:spcBef>
                <a:spcPts val="600"/>
              </a:spcBef>
              <a:spcAft>
                <a:spcPts val="0"/>
              </a:spcAft>
            </a:pPr>
            <a:r>
              <a:rPr lang="en" sz="2400"/>
              <a:t>But no</a:t>
            </a:r>
            <a:r>
              <a:rPr lang="en"/>
              <a:t>t under what circumstances</a:t>
            </a:r>
          </a:p>
          <a:p>
            <a:pPr indent="-406400" lvl="0" marL="457200" marR="0" rtl="0" algn="l">
              <a:lnSpc>
                <a:spcPct val="100000"/>
              </a:lnSpc>
              <a:spcBef>
                <a:spcPts val="600"/>
              </a:spcBef>
              <a:spcAft>
                <a:spcPts val="0"/>
              </a:spcAft>
              <a:buSzPct val="100000"/>
            </a:pPr>
            <a:r>
              <a:rPr lang="en" sz="2800"/>
              <a:t>Dynamic models add </a:t>
            </a:r>
            <a:r>
              <a:rPr b="1" lang="en" sz="2800"/>
              <a:t>context.</a:t>
            </a:r>
          </a:p>
        </p:txBody>
      </p:sp>
      <p:sp>
        <p:nvSpPr>
          <p:cNvPr id="110" name="Shape 1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
        <p:nvSpPr>
          <p:cNvPr id="111" name="Shape 111"/>
          <p:cNvSpPr/>
          <p:nvPr/>
        </p:nvSpPr>
        <p:spPr>
          <a:xfrm>
            <a:off x="5557649" y="2357075"/>
            <a:ext cx="5208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Control Panel</a:t>
            </a:r>
          </a:p>
        </p:txBody>
      </p:sp>
      <p:sp>
        <p:nvSpPr>
          <p:cNvPr id="112" name="Shape 112"/>
          <p:cNvSpPr/>
          <p:nvPr/>
        </p:nvSpPr>
        <p:spPr>
          <a:xfrm>
            <a:off x="5196750" y="3116584"/>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On-Off Switch</a:t>
            </a:r>
          </a:p>
        </p:txBody>
      </p:sp>
      <p:sp>
        <p:nvSpPr>
          <p:cNvPr id="113" name="Shape 113"/>
          <p:cNvSpPr/>
          <p:nvPr/>
        </p:nvSpPr>
        <p:spPr>
          <a:xfrm>
            <a:off x="5802293" y="3116591"/>
            <a:ext cx="520800" cy="4508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Thermostat</a:t>
            </a:r>
          </a:p>
        </p:txBody>
      </p:sp>
      <p:sp>
        <p:nvSpPr>
          <p:cNvPr id="114" name="Shape 114"/>
          <p:cNvSpPr/>
          <p:nvPr/>
        </p:nvSpPr>
        <p:spPr>
          <a:xfrm>
            <a:off x="6823579" y="2031075"/>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Room</a:t>
            </a:r>
          </a:p>
        </p:txBody>
      </p:sp>
      <p:sp>
        <p:nvSpPr>
          <p:cNvPr id="115" name="Shape 115"/>
          <p:cNvSpPr/>
          <p:nvPr/>
        </p:nvSpPr>
        <p:spPr>
          <a:xfrm>
            <a:off x="5461751" y="3876098"/>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Operator</a:t>
            </a:r>
          </a:p>
        </p:txBody>
      </p:sp>
      <p:sp>
        <p:nvSpPr>
          <p:cNvPr id="116" name="Shape 116"/>
          <p:cNvSpPr/>
          <p:nvPr/>
        </p:nvSpPr>
        <p:spPr>
          <a:xfrm>
            <a:off x="8057397" y="2457950"/>
            <a:ext cx="6294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Furnace</a:t>
            </a:r>
          </a:p>
        </p:txBody>
      </p:sp>
      <p:sp>
        <p:nvSpPr>
          <p:cNvPr id="117" name="Shape 117"/>
          <p:cNvSpPr/>
          <p:nvPr/>
        </p:nvSpPr>
        <p:spPr>
          <a:xfrm>
            <a:off x="7312424" y="3513240"/>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Water Pump</a:t>
            </a:r>
          </a:p>
        </p:txBody>
      </p:sp>
      <p:sp>
        <p:nvSpPr>
          <p:cNvPr id="118" name="Shape 118"/>
          <p:cNvSpPr/>
          <p:nvPr/>
        </p:nvSpPr>
        <p:spPr>
          <a:xfrm>
            <a:off x="8085594" y="3495657"/>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Burner</a:t>
            </a:r>
          </a:p>
        </p:txBody>
      </p:sp>
      <p:sp>
        <p:nvSpPr>
          <p:cNvPr id="119" name="Shape 119"/>
          <p:cNvSpPr/>
          <p:nvPr/>
        </p:nvSpPr>
        <p:spPr>
          <a:xfrm>
            <a:off x="7596760" y="4052884"/>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Fuel Valve</a:t>
            </a:r>
          </a:p>
        </p:txBody>
      </p:sp>
      <p:sp>
        <p:nvSpPr>
          <p:cNvPr id="120" name="Shape 120"/>
          <p:cNvSpPr/>
          <p:nvPr/>
        </p:nvSpPr>
        <p:spPr>
          <a:xfrm>
            <a:off x="7210249" y="2872775"/>
            <a:ext cx="5208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Temp Sensor</a:t>
            </a:r>
          </a:p>
        </p:txBody>
      </p:sp>
      <p:sp>
        <p:nvSpPr>
          <p:cNvPr id="121" name="Shape 121"/>
          <p:cNvSpPr/>
          <p:nvPr/>
        </p:nvSpPr>
        <p:spPr>
          <a:xfrm>
            <a:off x="6488222" y="2884810"/>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t>Water Valve</a:t>
            </a:r>
          </a:p>
        </p:txBody>
      </p:sp>
      <p:cxnSp>
        <p:nvCxnSpPr>
          <p:cNvPr id="122" name="Shape 122"/>
          <p:cNvCxnSpPr>
            <a:stCxn id="121" idx="0"/>
            <a:endCxn id="114" idx="2"/>
          </p:cNvCxnSpPr>
          <p:nvPr/>
        </p:nvCxnSpPr>
        <p:spPr>
          <a:xfrm flipH="1" rot="10800000">
            <a:off x="6732572" y="2481910"/>
            <a:ext cx="335400" cy="402900"/>
          </a:xfrm>
          <a:prstGeom prst="straightConnector1">
            <a:avLst/>
          </a:prstGeom>
          <a:noFill/>
          <a:ln cap="flat" cmpd="sng" w="19050">
            <a:solidFill>
              <a:srgbClr val="2388DB"/>
            </a:solidFill>
            <a:prstDash val="solid"/>
            <a:round/>
            <a:headEnd len="lg" w="lg" type="none"/>
            <a:tailEnd len="lg" w="lg" type="diamond"/>
          </a:ln>
        </p:spPr>
      </p:cxnSp>
      <p:cxnSp>
        <p:nvCxnSpPr>
          <p:cNvPr id="123" name="Shape 123"/>
          <p:cNvCxnSpPr>
            <a:stCxn id="120" idx="0"/>
            <a:endCxn id="114" idx="2"/>
          </p:cNvCxnSpPr>
          <p:nvPr/>
        </p:nvCxnSpPr>
        <p:spPr>
          <a:xfrm rot="10800000">
            <a:off x="7068049" y="2481875"/>
            <a:ext cx="402600" cy="390900"/>
          </a:xfrm>
          <a:prstGeom prst="straightConnector1">
            <a:avLst/>
          </a:prstGeom>
          <a:noFill/>
          <a:ln cap="flat" cmpd="sng" w="19050">
            <a:solidFill>
              <a:srgbClr val="2388DB"/>
            </a:solidFill>
            <a:prstDash val="solid"/>
            <a:round/>
            <a:headEnd len="lg" w="lg" type="none"/>
            <a:tailEnd len="lg" w="lg" type="diamond"/>
          </a:ln>
        </p:spPr>
      </p:cxnSp>
      <p:cxnSp>
        <p:nvCxnSpPr>
          <p:cNvPr id="124" name="Shape 124"/>
          <p:cNvCxnSpPr>
            <a:stCxn id="119" idx="0"/>
            <a:endCxn id="116" idx="2"/>
          </p:cNvCxnSpPr>
          <p:nvPr/>
        </p:nvCxnSpPr>
        <p:spPr>
          <a:xfrm flipH="1" rot="10800000">
            <a:off x="7841110" y="2908984"/>
            <a:ext cx="531000" cy="1143900"/>
          </a:xfrm>
          <a:prstGeom prst="straightConnector1">
            <a:avLst/>
          </a:prstGeom>
          <a:noFill/>
          <a:ln cap="flat" cmpd="sng" w="19050">
            <a:solidFill>
              <a:srgbClr val="2388DB"/>
            </a:solidFill>
            <a:prstDash val="solid"/>
            <a:round/>
            <a:headEnd len="lg" w="lg" type="none"/>
            <a:tailEnd len="lg" w="lg" type="diamond"/>
          </a:ln>
        </p:spPr>
      </p:cxnSp>
      <p:cxnSp>
        <p:nvCxnSpPr>
          <p:cNvPr id="125" name="Shape 125"/>
          <p:cNvCxnSpPr>
            <a:stCxn id="118" idx="0"/>
            <a:endCxn id="116" idx="2"/>
          </p:cNvCxnSpPr>
          <p:nvPr/>
        </p:nvCxnSpPr>
        <p:spPr>
          <a:xfrm flipH="1" rot="10800000">
            <a:off x="8329944" y="2908857"/>
            <a:ext cx="42300" cy="586800"/>
          </a:xfrm>
          <a:prstGeom prst="straightConnector1">
            <a:avLst/>
          </a:prstGeom>
          <a:noFill/>
          <a:ln cap="flat" cmpd="sng" w="19050">
            <a:solidFill>
              <a:srgbClr val="2388DB"/>
            </a:solidFill>
            <a:prstDash val="solid"/>
            <a:round/>
            <a:headEnd len="lg" w="lg" type="none"/>
            <a:tailEnd len="lg" w="lg" type="diamond"/>
          </a:ln>
        </p:spPr>
      </p:cxnSp>
      <p:cxnSp>
        <p:nvCxnSpPr>
          <p:cNvPr id="126" name="Shape 126"/>
          <p:cNvCxnSpPr>
            <a:stCxn id="112" idx="0"/>
            <a:endCxn id="111" idx="2"/>
          </p:cNvCxnSpPr>
          <p:nvPr/>
        </p:nvCxnSpPr>
        <p:spPr>
          <a:xfrm flipH="1" rot="10800000">
            <a:off x="5441100" y="2807884"/>
            <a:ext cx="376800" cy="308700"/>
          </a:xfrm>
          <a:prstGeom prst="straightConnector1">
            <a:avLst/>
          </a:prstGeom>
          <a:noFill/>
          <a:ln cap="flat" cmpd="sng" w="19050">
            <a:solidFill>
              <a:srgbClr val="2388DB"/>
            </a:solidFill>
            <a:prstDash val="solid"/>
            <a:round/>
            <a:headEnd len="lg" w="lg" type="none"/>
            <a:tailEnd len="lg" w="lg" type="diamond"/>
          </a:ln>
        </p:spPr>
      </p:cxnSp>
      <p:cxnSp>
        <p:nvCxnSpPr>
          <p:cNvPr id="127" name="Shape 127"/>
          <p:cNvCxnSpPr>
            <a:stCxn id="113" idx="0"/>
            <a:endCxn id="111" idx="2"/>
          </p:cNvCxnSpPr>
          <p:nvPr/>
        </p:nvCxnSpPr>
        <p:spPr>
          <a:xfrm rot="10800000">
            <a:off x="5818193" y="2807891"/>
            <a:ext cx="244500" cy="308700"/>
          </a:xfrm>
          <a:prstGeom prst="straightConnector1">
            <a:avLst/>
          </a:prstGeom>
          <a:noFill/>
          <a:ln cap="flat" cmpd="sng" w="19050">
            <a:solidFill>
              <a:srgbClr val="2388DB"/>
            </a:solidFill>
            <a:prstDash val="solid"/>
            <a:round/>
            <a:headEnd len="lg" w="lg" type="none"/>
            <a:tailEnd len="lg" w="lg" type="diamond"/>
          </a:ln>
        </p:spPr>
      </p:cxnSp>
      <p:cxnSp>
        <p:nvCxnSpPr>
          <p:cNvPr id="128" name="Shape 128"/>
          <p:cNvCxnSpPr>
            <a:stCxn id="115" idx="0"/>
            <a:endCxn id="112" idx="2"/>
          </p:cNvCxnSpPr>
          <p:nvPr/>
        </p:nvCxnSpPr>
        <p:spPr>
          <a:xfrm rot="10800000">
            <a:off x="5441201" y="3567398"/>
            <a:ext cx="264900" cy="308700"/>
          </a:xfrm>
          <a:prstGeom prst="straightConnector1">
            <a:avLst/>
          </a:prstGeom>
          <a:noFill/>
          <a:ln cap="flat" cmpd="sng" w="19050">
            <a:solidFill>
              <a:srgbClr val="2388DB"/>
            </a:solidFill>
            <a:prstDash val="solid"/>
            <a:round/>
            <a:headEnd len="lg" w="lg" type="none"/>
            <a:tailEnd len="lg" w="lg" type="none"/>
          </a:ln>
        </p:spPr>
      </p:cxnSp>
      <p:cxnSp>
        <p:nvCxnSpPr>
          <p:cNvPr id="129" name="Shape 129"/>
          <p:cNvCxnSpPr>
            <a:stCxn id="115" idx="0"/>
            <a:endCxn id="113" idx="2"/>
          </p:cNvCxnSpPr>
          <p:nvPr/>
        </p:nvCxnSpPr>
        <p:spPr>
          <a:xfrm flipH="1" rot="10800000">
            <a:off x="5706101" y="3567398"/>
            <a:ext cx="356700" cy="308700"/>
          </a:xfrm>
          <a:prstGeom prst="straightConnector1">
            <a:avLst/>
          </a:prstGeom>
          <a:noFill/>
          <a:ln cap="flat" cmpd="sng" w="19050">
            <a:solidFill>
              <a:srgbClr val="2388DB"/>
            </a:solidFill>
            <a:prstDash val="solid"/>
            <a:round/>
            <a:headEnd len="lg" w="lg" type="none"/>
            <a:tailEnd len="lg" w="lg" type="none"/>
          </a:ln>
        </p:spPr>
      </p:cxnSp>
      <p:cxnSp>
        <p:nvCxnSpPr>
          <p:cNvPr id="130" name="Shape 130"/>
          <p:cNvCxnSpPr>
            <a:stCxn id="111" idx="3"/>
            <a:endCxn id="114" idx="1"/>
          </p:cNvCxnSpPr>
          <p:nvPr/>
        </p:nvCxnSpPr>
        <p:spPr>
          <a:xfrm flipH="1" rot="10800000">
            <a:off x="6078449" y="2256425"/>
            <a:ext cx="745200" cy="326100"/>
          </a:xfrm>
          <a:prstGeom prst="straightConnector1">
            <a:avLst/>
          </a:prstGeom>
          <a:noFill/>
          <a:ln cap="flat" cmpd="sng" w="19050">
            <a:solidFill>
              <a:srgbClr val="2388DB"/>
            </a:solidFill>
            <a:prstDash val="solid"/>
            <a:round/>
            <a:headEnd len="lg" w="lg" type="none"/>
            <a:tailEnd len="lg" w="lg" type="none"/>
          </a:ln>
        </p:spPr>
      </p:cxnSp>
      <p:cxnSp>
        <p:nvCxnSpPr>
          <p:cNvPr id="131" name="Shape 131"/>
          <p:cNvCxnSpPr>
            <a:stCxn id="114" idx="3"/>
            <a:endCxn id="116" idx="1"/>
          </p:cNvCxnSpPr>
          <p:nvPr/>
        </p:nvCxnSpPr>
        <p:spPr>
          <a:xfrm>
            <a:off x="7312279" y="2256525"/>
            <a:ext cx="745200" cy="426900"/>
          </a:xfrm>
          <a:prstGeom prst="straightConnector1">
            <a:avLst/>
          </a:prstGeom>
          <a:noFill/>
          <a:ln cap="flat" cmpd="sng" w="19050">
            <a:solidFill>
              <a:srgbClr val="2388DB"/>
            </a:solidFill>
            <a:prstDash val="solid"/>
            <a:round/>
            <a:headEnd len="lg" w="lg" type="none"/>
            <a:tailEnd len="lg" w="lg" type="none"/>
          </a:ln>
        </p:spPr>
      </p:cxnSp>
      <p:cxnSp>
        <p:nvCxnSpPr>
          <p:cNvPr id="132" name="Shape 132"/>
          <p:cNvCxnSpPr>
            <a:stCxn id="117" idx="3"/>
            <a:endCxn id="116" idx="2"/>
          </p:cNvCxnSpPr>
          <p:nvPr/>
        </p:nvCxnSpPr>
        <p:spPr>
          <a:xfrm flipH="1" rot="10800000">
            <a:off x="7801124" y="2908890"/>
            <a:ext cx="570900" cy="829800"/>
          </a:xfrm>
          <a:prstGeom prst="straightConnector1">
            <a:avLst/>
          </a:prstGeom>
          <a:noFill/>
          <a:ln cap="flat" cmpd="sng" w="19050">
            <a:solidFill>
              <a:srgbClr val="2388DB"/>
            </a:solidFill>
            <a:prstDash val="solid"/>
            <a:round/>
            <a:headEnd len="lg" w="lg" type="none"/>
            <a:tailEnd len="lg" w="lg"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Start With The Use-Cases</a:t>
            </a:r>
          </a:p>
        </p:txBody>
      </p:sp>
      <p:sp>
        <p:nvSpPr>
          <p:cNvPr id="138" name="Shape 138"/>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Use-cases describe functions the system can accomplish.</a:t>
            </a:r>
          </a:p>
          <a:p>
            <a:pPr indent="-228600" lvl="0" marL="457200" marR="0" rtl="0" algn="l">
              <a:lnSpc>
                <a:spcPct val="100000"/>
              </a:lnSpc>
              <a:spcBef>
                <a:spcPts val="600"/>
              </a:spcBef>
              <a:spcAft>
                <a:spcPts val="0"/>
              </a:spcAft>
            </a:pPr>
            <a:r>
              <a:rPr lang="en"/>
              <a:t>Functions can be decomposed into series of actions performed internally by system classes.</a:t>
            </a:r>
          </a:p>
        </p:txBody>
      </p:sp>
      <p:pic>
        <p:nvPicPr>
          <p:cNvPr descr="usecase.png" id="139" name="Shape 139"/>
          <p:cNvPicPr preferRelativeResize="0"/>
          <p:nvPr/>
        </p:nvPicPr>
        <p:blipFill>
          <a:blip r:embed="rId3">
            <a:alphaModFix/>
          </a:blip>
          <a:stretch>
            <a:fillRect/>
          </a:stretch>
        </p:blipFill>
        <p:spPr>
          <a:xfrm>
            <a:off x="4389375" y="2103475"/>
            <a:ext cx="4154074" cy="3724899"/>
          </a:xfrm>
          <a:prstGeom prst="rect">
            <a:avLst/>
          </a:prstGeom>
          <a:noFill/>
          <a:ln>
            <a:noFill/>
          </a:ln>
        </p:spPr>
      </p:pic>
      <p:sp>
        <p:nvSpPr>
          <p:cNvPr id="140" name="Shape 1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Sequence Diagrams</a:t>
            </a:r>
          </a:p>
        </p:txBody>
      </p:sp>
      <p:sp>
        <p:nvSpPr>
          <p:cNvPr id="146" name="Shape 146"/>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Capture how the system fulfills a use case.</a:t>
            </a:r>
          </a:p>
          <a:p>
            <a:pPr indent="-228600" lvl="1" marL="914400" marR="0" rtl="0" algn="l">
              <a:lnSpc>
                <a:spcPct val="100000"/>
              </a:lnSpc>
              <a:spcBef>
                <a:spcPts val="600"/>
              </a:spcBef>
              <a:spcAft>
                <a:spcPts val="0"/>
              </a:spcAft>
            </a:pPr>
            <a:r>
              <a:rPr lang="en"/>
              <a:t>Sequence of interactions between objects within the system.</a:t>
            </a:r>
          </a:p>
          <a:p>
            <a:pPr indent="-228600" lvl="0" marL="457200" marR="0" rtl="0" algn="l">
              <a:lnSpc>
                <a:spcPct val="100000"/>
              </a:lnSpc>
              <a:spcBef>
                <a:spcPts val="600"/>
              </a:spcBef>
              <a:spcAft>
                <a:spcPts val="0"/>
              </a:spcAft>
            </a:pPr>
            <a:r>
              <a:rPr lang="en"/>
              <a:t>Highlight the order and sequencing of interactions.</a:t>
            </a:r>
          </a:p>
        </p:txBody>
      </p:sp>
      <p:sp>
        <p:nvSpPr>
          <p:cNvPr id="147" name="Shape 147"/>
          <p:cNvSpPr/>
          <p:nvPr/>
        </p:nvSpPr>
        <p:spPr>
          <a:xfrm>
            <a:off x="5449400" y="1819875"/>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ord1: Order</a:t>
            </a:r>
          </a:p>
        </p:txBody>
      </p:sp>
      <p:sp>
        <p:nvSpPr>
          <p:cNvPr id="148" name="Shape 148"/>
          <p:cNvSpPr/>
          <p:nvPr/>
        </p:nvSpPr>
        <p:spPr>
          <a:xfrm>
            <a:off x="7002300" y="1819875"/>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items: Catalog</a:t>
            </a:r>
          </a:p>
        </p:txBody>
      </p:sp>
      <p:cxnSp>
        <p:nvCxnSpPr>
          <p:cNvPr id="149" name="Shape 149"/>
          <p:cNvCxnSpPr>
            <a:stCxn id="147" idx="2"/>
            <a:endCxn id="150" idx="0"/>
          </p:cNvCxnSpPr>
          <p:nvPr/>
        </p:nvCxnSpPr>
        <p:spPr>
          <a:xfrm>
            <a:off x="6148550" y="2334074"/>
            <a:ext cx="0" cy="3666000"/>
          </a:xfrm>
          <a:prstGeom prst="straightConnector1">
            <a:avLst/>
          </a:prstGeom>
          <a:noFill/>
          <a:ln cap="flat" cmpd="sng" w="19050">
            <a:solidFill>
              <a:srgbClr val="000000"/>
            </a:solidFill>
            <a:prstDash val="dash"/>
            <a:round/>
            <a:headEnd len="lg" w="lg" type="none"/>
            <a:tailEnd len="lg" w="lg" type="none"/>
          </a:ln>
        </p:spPr>
      </p:cxnSp>
      <p:cxnSp>
        <p:nvCxnSpPr>
          <p:cNvPr id="151" name="Shape 151"/>
          <p:cNvCxnSpPr>
            <a:endCxn id="152" idx="0"/>
          </p:cNvCxnSpPr>
          <p:nvPr/>
        </p:nvCxnSpPr>
        <p:spPr>
          <a:xfrm>
            <a:off x="7701450" y="2334075"/>
            <a:ext cx="0" cy="3666000"/>
          </a:xfrm>
          <a:prstGeom prst="straightConnector1">
            <a:avLst/>
          </a:prstGeom>
          <a:noFill/>
          <a:ln cap="flat" cmpd="sng" w="19050">
            <a:solidFill>
              <a:srgbClr val="000000"/>
            </a:solidFill>
            <a:prstDash val="dash"/>
            <a:round/>
            <a:headEnd len="lg" w="lg" type="none"/>
            <a:tailEnd len="lg" w="lg" type="none"/>
          </a:ln>
        </p:spPr>
      </p:cxnSp>
      <p:sp>
        <p:nvSpPr>
          <p:cNvPr id="153" name="Shape 153"/>
          <p:cNvSpPr/>
          <p:nvPr/>
        </p:nvSpPr>
        <p:spPr>
          <a:xfrm>
            <a:off x="5984025" y="2678475"/>
            <a:ext cx="339299" cy="3321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4709100" y="2591025"/>
            <a:ext cx="174899" cy="1748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55" name="Shape 155"/>
          <p:cNvCxnSpPr>
            <a:stCxn id="154" idx="6"/>
          </p:cNvCxnSpPr>
          <p:nvPr/>
        </p:nvCxnSpPr>
        <p:spPr>
          <a:xfrm>
            <a:off x="4884000" y="2678475"/>
            <a:ext cx="1079400" cy="5100"/>
          </a:xfrm>
          <a:prstGeom prst="straightConnector1">
            <a:avLst/>
          </a:prstGeom>
          <a:noFill/>
          <a:ln cap="flat" cmpd="sng" w="19050">
            <a:solidFill>
              <a:srgbClr val="000000"/>
            </a:solidFill>
            <a:prstDash val="solid"/>
            <a:round/>
            <a:headEnd len="lg" w="lg" type="none"/>
            <a:tailEnd len="lg" w="lg" type="triangle"/>
          </a:ln>
        </p:spPr>
      </p:cxnSp>
      <p:sp>
        <p:nvSpPr>
          <p:cNvPr id="156" name="Shape 156"/>
          <p:cNvSpPr txBox="1"/>
          <p:nvPr/>
        </p:nvSpPr>
        <p:spPr>
          <a:xfrm>
            <a:off x="4817100" y="2334075"/>
            <a:ext cx="1213199" cy="313799"/>
          </a:xfrm>
          <a:prstGeom prst="rect">
            <a:avLst/>
          </a:prstGeom>
          <a:noFill/>
          <a:ln>
            <a:noFill/>
          </a:ln>
        </p:spPr>
        <p:txBody>
          <a:bodyPr anchorCtr="0" anchor="t" bIns="91425" lIns="91425" rIns="91425" tIns="91425">
            <a:noAutofit/>
          </a:bodyPr>
          <a:lstStyle/>
          <a:p>
            <a:pPr lvl="0">
              <a:spcBef>
                <a:spcPts val="0"/>
              </a:spcBef>
              <a:buNone/>
            </a:pPr>
            <a:r>
              <a:rPr lang="en" sz="1200"/>
              <a:t>calculatePrice</a:t>
            </a:r>
          </a:p>
        </p:txBody>
      </p:sp>
      <p:sp>
        <p:nvSpPr>
          <p:cNvPr id="157" name="Shape 157"/>
          <p:cNvSpPr/>
          <p:nvPr/>
        </p:nvSpPr>
        <p:spPr>
          <a:xfrm>
            <a:off x="7552275" y="3259275"/>
            <a:ext cx="339299"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58" name="Shape 158"/>
          <p:cNvCxnSpPr/>
          <p:nvPr/>
        </p:nvCxnSpPr>
        <p:spPr>
          <a:xfrm>
            <a:off x="6305350" y="3259275"/>
            <a:ext cx="1239300" cy="299"/>
          </a:xfrm>
          <a:prstGeom prst="straightConnector1">
            <a:avLst/>
          </a:prstGeom>
          <a:noFill/>
          <a:ln cap="flat" cmpd="sng" w="19050">
            <a:solidFill>
              <a:srgbClr val="000000"/>
            </a:solidFill>
            <a:prstDash val="solid"/>
            <a:round/>
            <a:headEnd len="lg" w="lg" type="none"/>
            <a:tailEnd len="lg" w="lg" type="triangle"/>
          </a:ln>
        </p:spPr>
      </p:cxnSp>
      <p:sp>
        <p:nvSpPr>
          <p:cNvPr id="159" name="Shape 159"/>
          <p:cNvSpPr txBox="1"/>
          <p:nvPr/>
        </p:nvSpPr>
        <p:spPr>
          <a:xfrm>
            <a:off x="6318400" y="2908050"/>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calculatePrice</a:t>
            </a:r>
          </a:p>
        </p:txBody>
      </p:sp>
      <p:sp>
        <p:nvSpPr>
          <p:cNvPr id="160" name="Shape 1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Sequence Diagram Syntax</a:t>
            </a:r>
          </a:p>
        </p:txBody>
      </p:sp>
      <p:sp>
        <p:nvSpPr>
          <p:cNvPr id="166" name="Shape 166"/>
          <p:cNvSpPr/>
          <p:nvPr/>
        </p:nvSpPr>
        <p:spPr>
          <a:xfrm>
            <a:off x="1323525" y="1594200"/>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ord1: Order</a:t>
            </a:r>
          </a:p>
        </p:txBody>
      </p:sp>
      <p:sp>
        <p:nvSpPr>
          <p:cNvPr id="167" name="Shape 167"/>
          <p:cNvSpPr/>
          <p:nvPr/>
        </p:nvSpPr>
        <p:spPr>
          <a:xfrm>
            <a:off x="2876525" y="1594200"/>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items: Catalog</a:t>
            </a:r>
          </a:p>
        </p:txBody>
      </p:sp>
      <p:cxnSp>
        <p:nvCxnSpPr>
          <p:cNvPr id="168" name="Shape 168"/>
          <p:cNvCxnSpPr>
            <a:stCxn id="166" idx="2"/>
            <a:endCxn id="169" idx="0"/>
          </p:cNvCxnSpPr>
          <p:nvPr/>
        </p:nvCxnSpPr>
        <p:spPr>
          <a:xfrm>
            <a:off x="2022675" y="2108399"/>
            <a:ext cx="0" cy="3666000"/>
          </a:xfrm>
          <a:prstGeom prst="straightConnector1">
            <a:avLst/>
          </a:prstGeom>
          <a:noFill/>
          <a:ln cap="flat" cmpd="sng" w="19050">
            <a:solidFill>
              <a:srgbClr val="000000"/>
            </a:solidFill>
            <a:prstDash val="dash"/>
            <a:round/>
            <a:headEnd len="lg" w="lg" type="none"/>
            <a:tailEnd len="lg" w="lg" type="none"/>
          </a:ln>
        </p:spPr>
      </p:cxnSp>
      <p:cxnSp>
        <p:nvCxnSpPr>
          <p:cNvPr id="170" name="Shape 170"/>
          <p:cNvCxnSpPr/>
          <p:nvPr/>
        </p:nvCxnSpPr>
        <p:spPr>
          <a:xfrm>
            <a:off x="3575675" y="2108400"/>
            <a:ext cx="0" cy="3666000"/>
          </a:xfrm>
          <a:prstGeom prst="straightConnector1">
            <a:avLst/>
          </a:prstGeom>
          <a:noFill/>
          <a:ln cap="flat" cmpd="sng" w="19050">
            <a:solidFill>
              <a:srgbClr val="000000"/>
            </a:solidFill>
            <a:prstDash val="dash"/>
            <a:round/>
            <a:headEnd len="lg" w="lg" type="none"/>
            <a:tailEnd len="lg" w="lg" type="none"/>
          </a:ln>
        </p:spPr>
      </p:cxnSp>
      <p:sp>
        <p:nvSpPr>
          <p:cNvPr id="171" name="Shape 171"/>
          <p:cNvSpPr/>
          <p:nvPr/>
        </p:nvSpPr>
        <p:spPr>
          <a:xfrm>
            <a:off x="1858150" y="2629350"/>
            <a:ext cx="339299" cy="3016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536950" y="2541900"/>
            <a:ext cx="174899" cy="1748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3" name="Shape 173"/>
          <p:cNvCxnSpPr>
            <a:stCxn id="172" idx="6"/>
          </p:cNvCxnSpPr>
          <p:nvPr/>
        </p:nvCxnSpPr>
        <p:spPr>
          <a:xfrm>
            <a:off x="711850" y="2629350"/>
            <a:ext cx="1079400" cy="5100"/>
          </a:xfrm>
          <a:prstGeom prst="straightConnector1">
            <a:avLst/>
          </a:prstGeom>
          <a:noFill/>
          <a:ln cap="flat" cmpd="sng" w="19050">
            <a:solidFill>
              <a:srgbClr val="000000"/>
            </a:solidFill>
            <a:prstDash val="solid"/>
            <a:round/>
            <a:headEnd len="lg" w="lg" type="none"/>
            <a:tailEnd len="lg" w="lg" type="triangle"/>
          </a:ln>
        </p:spPr>
      </p:cxnSp>
      <p:sp>
        <p:nvSpPr>
          <p:cNvPr id="174" name="Shape 174"/>
          <p:cNvSpPr/>
          <p:nvPr/>
        </p:nvSpPr>
        <p:spPr>
          <a:xfrm>
            <a:off x="3426500" y="3046075"/>
            <a:ext cx="339299" cy="69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5" name="Shape 175"/>
          <p:cNvCxnSpPr/>
          <p:nvPr/>
        </p:nvCxnSpPr>
        <p:spPr>
          <a:xfrm>
            <a:off x="2179525" y="3046075"/>
            <a:ext cx="1239300" cy="299"/>
          </a:xfrm>
          <a:prstGeom prst="straightConnector1">
            <a:avLst/>
          </a:prstGeom>
          <a:noFill/>
          <a:ln cap="flat" cmpd="sng" w="19050">
            <a:solidFill>
              <a:srgbClr val="000000"/>
            </a:solidFill>
            <a:prstDash val="solid"/>
            <a:round/>
            <a:headEnd len="lg" w="lg" type="none"/>
            <a:tailEnd len="lg" w="lg" type="triangle"/>
          </a:ln>
        </p:spPr>
      </p:cxnSp>
      <p:sp>
        <p:nvSpPr>
          <p:cNvPr id="176" name="Shape 176"/>
          <p:cNvSpPr txBox="1"/>
          <p:nvPr/>
        </p:nvSpPr>
        <p:spPr>
          <a:xfrm>
            <a:off x="2192625" y="2682375"/>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lookup(item)</a:t>
            </a:r>
          </a:p>
        </p:txBody>
      </p:sp>
      <p:sp>
        <p:nvSpPr>
          <p:cNvPr id="177" name="Shape 177"/>
          <p:cNvSpPr txBox="1"/>
          <p:nvPr/>
        </p:nvSpPr>
        <p:spPr>
          <a:xfrm>
            <a:off x="4429525" y="1594200"/>
            <a:ext cx="42978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Naming: </a:t>
            </a:r>
            <a:r>
              <a:rPr i="1" lang="en" sz="2200"/>
              <a:t>name : Class</a:t>
            </a:r>
            <a:r>
              <a:rPr lang="en" sz="2200"/>
              <a:t> or, informally, “A Class”.</a:t>
            </a:r>
          </a:p>
          <a:p>
            <a:pPr indent="-368300" lvl="0" marL="457200" rtl="0">
              <a:spcBef>
                <a:spcPts val="0"/>
              </a:spcBef>
              <a:buSzPct val="100000"/>
              <a:buChar char="●"/>
            </a:pPr>
            <a:r>
              <a:rPr lang="en" sz="2200"/>
              <a:t>Lifeline: dashed line indicates life of the object.</a:t>
            </a:r>
          </a:p>
        </p:txBody>
      </p:sp>
      <p:sp>
        <p:nvSpPr>
          <p:cNvPr id="178" name="Shape 178"/>
          <p:cNvSpPr txBox="1"/>
          <p:nvPr/>
        </p:nvSpPr>
        <p:spPr>
          <a:xfrm>
            <a:off x="4462325" y="2874350"/>
            <a:ext cx="42978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Found Message: Commands from an unmodeled source.</a:t>
            </a:r>
          </a:p>
        </p:txBody>
      </p:sp>
      <p:sp>
        <p:nvSpPr>
          <p:cNvPr id="179" name="Shape 179"/>
          <p:cNvSpPr txBox="1"/>
          <p:nvPr/>
        </p:nvSpPr>
        <p:spPr>
          <a:xfrm>
            <a:off x="4462325" y="3534062"/>
            <a:ext cx="42978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Activation Box: A method is being executed.</a:t>
            </a:r>
          </a:p>
        </p:txBody>
      </p:sp>
      <p:sp>
        <p:nvSpPr>
          <p:cNvPr id="180" name="Shape 180"/>
          <p:cNvSpPr txBox="1"/>
          <p:nvPr/>
        </p:nvSpPr>
        <p:spPr>
          <a:xfrm>
            <a:off x="4462325" y="4191487"/>
            <a:ext cx="42978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Message: One object calls a method offered by another object.</a:t>
            </a:r>
          </a:p>
        </p:txBody>
      </p:sp>
      <p:cxnSp>
        <p:nvCxnSpPr>
          <p:cNvPr id="181" name="Shape 181"/>
          <p:cNvCxnSpPr/>
          <p:nvPr/>
        </p:nvCxnSpPr>
        <p:spPr>
          <a:xfrm rot="10800000">
            <a:off x="2266400" y="3738050"/>
            <a:ext cx="1157699" cy="0"/>
          </a:xfrm>
          <a:prstGeom prst="straightConnector1">
            <a:avLst/>
          </a:prstGeom>
          <a:noFill/>
          <a:ln cap="flat" cmpd="sng" w="19050">
            <a:solidFill>
              <a:srgbClr val="000000"/>
            </a:solidFill>
            <a:prstDash val="dash"/>
            <a:round/>
            <a:headEnd len="lg" w="lg" type="none"/>
            <a:tailEnd len="lg" w="lg" type="triangle"/>
          </a:ln>
        </p:spPr>
      </p:cxnSp>
      <p:sp>
        <p:nvSpPr>
          <p:cNvPr id="182" name="Shape 182"/>
          <p:cNvSpPr txBox="1"/>
          <p:nvPr/>
        </p:nvSpPr>
        <p:spPr>
          <a:xfrm>
            <a:off x="2279950" y="3809025"/>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price</a:t>
            </a:r>
          </a:p>
        </p:txBody>
      </p:sp>
      <p:sp>
        <p:nvSpPr>
          <p:cNvPr id="183" name="Shape 183"/>
          <p:cNvSpPr txBox="1"/>
          <p:nvPr/>
        </p:nvSpPr>
        <p:spPr>
          <a:xfrm>
            <a:off x="4462325" y="5194750"/>
            <a:ext cx="42978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Return: Information that the object returns to the calling object.</a:t>
            </a:r>
          </a:p>
        </p:txBody>
      </p:sp>
      <p:sp>
        <p:nvSpPr>
          <p:cNvPr id="184" name="Shape 184"/>
          <p:cNvSpPr txBox="1"/>
          <p:nvPr/>
        </p:nvSpPr>
        <p:spPr>
          <a:xfrm>
            <a:off x="644950" y="2284950"/>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calculatePrice</a:t>
            </a:r>
          </a:p>
        </p:txBody>
      </p:sp>
      <p:sp>
        <p:nvSpPr>
          <p:cNvPr id="185" name="Shape 1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