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None/>
            </a:pPr>
            <a:r>
              <a:rPr lang="en">
                <a:solidFill>
                  <a:schemeClr val="dk1"/>
                </a:solidFill>
              </a:rPr>
              <a:t>Both are extremely important, and they are closely linked. (read2). You could have had a misunderstanding, the customer might not have told you everything</a:t>
            </a:r>
          </a:p>
          <a:p>
            <a:pPr lvl="0" rtl="0">
              <a:spcBef>
                <a:spcPts val="0"/>
              </a:spcBef>
              <a:buClr>
                <a:schemeClr val="dk1"/>
              </a:buClr>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lvl="0" rtl="0">
              <a:spcBef>
                <a:spcPts val="0"/>
              </a:spcBef>
              <a:buClr>
                <a:schemeClr val="dk1"/>
              </a:buClr>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lvl="0" rtl="0">
              <a:spcBef>
                <a:spcPts val="0"/>
              </a:spcBef>
              <a:buNone/>
            </a:pPr>
            <a:r>
              <a:rPr lang="en">
                <a:solidFill>
                  <a:schemeClr val="dk1"/>
                </a:solidFill>
              </a:rPr>
              <a:t>- When do you perform verification and validation? </a:t>
            </a:r>
          </a:p>
          <a:p>
            <a:pPr lvl="0" rtl="0">
              <a:spcBef>
                <a:spcPts val="0"/>
              </a:spcBef>
              <a:buNone/>
            </a:pPr>
            <a:r>
              <a:rPr lang="en">
                <a:solidFill>
                  <a:schemeClr val="dk1"/>
                </a:solidFill>
              </a:rPr>
              <a:t>- (read)</a:t>
            </a:r>
          </a:p>
          <a:p>
            <a:pPr lvl="0" rtl="0">
              <a:spcBef>
                <a:spcPts val="0"/>
              </a:spcBef>
              <a:buNone/>
            </a:pPr>
            <a:r>
              <a:rPr lang="en">
                <a:solidFill>
                  <a:schemeClr val="dk1"/>
                </a:solidFill>
              </a:rPr>
              <a:t>- Ultimately, both require the full software to finish the job, but (read)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p>
          <a:p>
            <a:pPr indent="-228600" lvl="0" marL="457200" rtl="0" algn="just">
              <a:lnSpc>
                <a:spcPct val="115000"/>
              </a:lnSpc>
              <a:spcBef>
                <a:spcPts val="0"/>
              </a:spcBef>
              <a:buClr>
                <a:schemeClr val="dk1"/>
              </a:buClr>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p>
          <a:p>
            <a:pPr indent="-228600" lvl="0" marL="457200" rtl="0" algn="just">
              <a:lnSpc>
                <a:spcPct val="115000"/>
              </a:lnSpc>
              <a:spcBef>
                <a:spcPts val="0"/>
              </a:spcBef>
              <a:buClr>
                <a:schemeClr val="dk1"/>
              </a:buClr>
              <a:buChar char="-"/>
            </a:pPr>
            <a:r>
              <a:rPr lang="en">
                <a:solidFill>
                  <a:schemeClr val="dk1"/>
                </a:solidFill>
              </a:rPr>
              <a:t>(read) Maybe. But, they still expect the software to become more reliable as the system matures, and failure to increase reliability can be costly.</a:t>
            </a:r>
          </a:p>
          <a:p>
            <a:pPr indent="-228600" lvl="0" marL="457200" rtl="0" algn="just">
              <a:lnSpc>
                <a:spcPct val="115000"/>
              </a:lnSpc>
              <a:spcBef>
                <a:spcPts val="0"/>
              </a:spcBef>
              <a:buClr>
                <a:schemeClr val="dk1"/>
              </a:buClr>
              <a:buChar char="-"/>
            </a:pPr>
            <a:r>
              <a:rPr lang="en">
                <a:solidFill>
                  <a:schemeClr val="dk1"/>
                </a:solidFill>
              </a:rPr>
              <a:t>(read) Those weigh heavily into the calculation of how much time and effort to spend on V&amp;V</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Verification comes in two main forms - either static or dynamic. </a:t>
            </a:r>
          </a:p>
          <a:p>
            <a:pPr lvl="0" rtl="0">
              <a:spcBef>
                <a:spcPts val="0"/>
              </a:spcBef>
              <a:buNone/>
            </a:pPr>
            <a:r>
              <a:rPr lang="en">
                <a:solidFill>
                  <a:schemeClr val="dk1"/>
                </a:solidFill>
              </a:rPr>
              <a:t>Static verification is (read). So, it’s the process of inspecting the artifacts produced during development - the requirements, specifications, design documents, source code to find issues, to make formal arguments for correctness. A couple common forms of static verification include</a:t>
            </a:r>
          </a:p>
          <a:p>
            <a:pPr lvl="0" rtl="0">
              <a:spcBef>
                <a:spcPts val="0"/>
              </a:spcBef>
              <a:buNone/>
            </a:pPr>
            <a:r>
              <a:rPr lang="en">
                <a:solidFill>
                  <a:schemeClr val="dk1"/>
                </a:solidFill>
              </a:rPr>
              <a:t>(read), (read).</a:t>
            </a:r>
          </a:p>
          <a:p>
            <a:pPr lvl="0" rtl="0">
              <a:spcBef>
                <a:spcPts val="0"/>
              </a:spcBef>
              <a:buNone/>
            </a:pPr>
            <a:r>
              <a:rPr lang="en">
                <a:solidFill>
                  <a:schemeClr val="dk1"/>
                </a:solidFill>
              </a:rPr>
              <a:t>Static verification can be very effective, and more importantly, does not require working code to perform. Static verification can start from the moment you have detailed requirements or a specification document, and can continue throughout the entire development process.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 you can read through pieces of the code in isolation and look for issues.</a:t>
            </a:r>
          </a:p>
          <a:p>
            <a:pPr lvl="0" rtl="0">
              <a:spcBef>
                <a:spcPts val="0"/>
              </a:spcBef>
              <a:buNone/>
            </a:pPr>
            <a:r>
              <a:rPr lang="en">
                <a:solidFill>
                  <a:schemeClr val="dk1"/>
                </a:solidFill>
              </a:rPr>
              <a:t>(read). If you need to actually execute the code, (read)</a:t>
            </a:r>
          </a:p>
          <a:p>
            <a:pPr lvl="0" rtl="0">
              <a:spcBef>
                <a:spcPts val="0"/>
              </a:spcBef>
              <a:buNone/>
            </a:pPr>
            <a:r>
              <a:rPr lang="en">
                <a:solidFill>
                  <a:schemeClr val="dk1"/>
                </a:solidFill>
              </a:rPr>
              <a:t>(read) - there are even automated code review techniques that inspect for known vulnerabilities or design issues.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Dynamic verification, on the other hand, involves the working code. In dynamic verification, you (read)</a:t>
            </a:r>
          </a:p>
          <a:p>
            <a:pPr lvl="0" rtl="0">
              <a:spcBef>
                <a:spcPts val="0"/>
              </a:spcBef>
              <a:buNone/>
            </a:pPr>
            <a:r>
              <a:rPr lang="en">
                <a:solidFill>
                  <a:schemeClr val="dk1"/>
                </a:solidFill>
              </a:rPr>
              <a:t>Dynamic verification takes many forms, but the central one is testing. When performing testing as a verification activity, you are less focused on finding bugs, and more on demonstrating compliance. You formulate sets of input in order to demonstrate that the software meets the conditions imposed on it - that it fulfills the specification of a requirement.</a:t>
            </a:r>
          </a:p>
          <a:p>
            <a:pPr lvl="0" rtl="0">
              <a:spcBef>
                <a:spcPts val="0"/>
              </a:spcBef>
              <a:buNone/>
            </a:pPr>
            <a:r>
              <a:rPr lang="en">
                <a:solidFill>
                  <a:schemeClr val="dk1"/>
                </a:solidFill>
              </a:rPr>
              <a:t>(read). Code reviews are limited in their use. They aren’t as useful for looking at how objects interact when the system executes. That’s where a lot of your problems are going to lie, and you need to actually run the code to see those problems emerge. </a:t>
            </a:r>
          </a:p>
          <a:p>
            <a:pPr lvl="0" rtl="0">
              <a:spcBef>
                <a:spcPts val="0"/>
              </a:spcBef>
              <a:buNone/>
            </a:pPr>
            <a:r>
              <a:rPr lang="en">
                <a:solidFill>
                  <a:schemeClr val="dk1"/>
                </a:solidFill>
              </a:rPr>
              <a:t>(read)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 2-3) we pass input to methods, or create environmental conditions that the system must react to. We poke it and see what it does</a:t>
            </a:r>
          </a:p>
          <a:p>
            <a:pPr lvl="0" rtl="0">
              <a:spcBef>
                <a:spcPts val="0"/>
              </a:spcBef>
              <a:buClr>
                <a:schemeClr val="dk1"/>
              </a:buClr>
              <a:buSzPct val="100000"/>
              <a:buFont typeface="Arial"/>
              <a:buNone/>
            </a:pPr>
            <a:r>
              <a:rPr lang="en">
                <a:solidFill>
                  <a:schemeClr val="dk1"/>
                </a:solidFill>
              </a:rPr>
              <a:t>(read 4). We mark down the output, actions taken, internal state, power consumption values, anything that we can use to analyze the system behavior, then we use that to</a:t>
            </a:r>
          </a:p>
          <a:p>
            <a:pPr lvl="0" rtl="0">
              <a:spcBef>
                <a:spcPts val="0"/>
              </a:spcBef>
              <a:buClr>
                <a:schemeClr val="dk1"/>
              </a:buClr>
              <a:buSzPct val="100000"/>
              <a:buFont typeface="Arial"/>
              <a:buNone/>
            </a:pPr>
            <a:r>
              <a:rPr lang="en">
                <a:solidFill>
                  <a:schemeClr val="dk1"/>
                </a:solidFill>
              </a:rPr>
              <a:t>(read 5)</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during testing, we take the system that we’re developing - the system under test - and we run test cases. To test, you need two key things - the inputs - how we poke the system and the test oracle - which is how we make sense of the behavior we observe following those inputs. The oracle takes the output of the system under test, compares it to the expected output, and makes a judgment - does the test pass or fail. We make that judgement, clean up, and run the next test.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test case is made up of a little more than just the inputs and oracle, generally, you want to consider - at minimum - these things when testing (read)</a:t>
            </a:r>
          </a:p>
          <a:p>
            <a:pPr lvl="0" rtl="0">
              <a:lnSpc>
                <a:spcPct val="115000"/>
              </a:lnSpc>
              <a:spcBef>
                <a:spcPts val="0"/>
              </a:spcBef>
              <a:buNone/>
            </a:pPr>
            <a:r>
              <a:rPr lang="en">
                <a:solidFill>
                  <a:schemeClr val="dk1"/>
                </a:solidFill>
              </a:rPr>
              <a:t>We’ll look at some examples of these later in this class.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p>
          <a:p>
            <a:pPr lvl="0" rtl="0">
              <a:lnSpc>
                <a:spcPct val="115000"/>
              </a:lnSpc>
              <a:spcBef>
                <a:spcPts val="0"/>
              </a:spcBef>
              <a:buNone/>
            </a:pPr>
            <a:r>
              <a:rPr lang="en">
                <a:solidFill>
                  <a:schemeClr val="dk1"/>
                </a:solidFill>
              </a:rPr>
              <a:t>Instead, to be clear about our meaning, there are two concepts that we reason about in testing - faults and failures.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So, of course, the goal of testing (read)</a:t>
            </a:r>
          </a:p>
          <a:p>
            <a:pPr lvl="0" rtl="0">
              <a:spcBef>
                <a:spcPts val="0"/>
              </a:spcBef>
              <a:buNone/>
            </a:pPr>
            <a:r>
              <a:rPr lang="en">
                <a:solidFill>
                  <a:schemeClr val="dk1"/>
                </a:solidFill>
              </a:rPr>
              <a:t>There are many ways to design tests, but generally, you start from one of two points of view - you want to design tests that (read)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So, your current goal shapes the kind of scenarios we cover when designing tests.</a:t>
            </a:r>
          </a:p>
          <a:p>
            <a:pPr lvl="0" rtl="0">
              <a:lnSpc>
                <a:spcPct val="115000"/>
              </a:lnSpc>
              <a:spcBef>
                <a:spcPts val="0"/>
              </a:spcBef>
              <a:buClr>
                <a:schemeClr val="dk1"/>
              </a:buClr>
              <a:buSzPct val="100000"/>
              <a:buFont typeface="Arial"/>
              <a:buNone/>
            </a:pPr>
            <a:r>
              <a:rPr lang="en">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p>
          <a:p>
            <a:pPr lvl="0" rtl="0">
              <a:lnSpc>
                <a:spcPct val="115000"/>
              </a:lnSpc>
              <a:spcBef>
                <a:spcPts val="0"/>
              </a:spcBef>
              <a:buClr>
                <a:schemeClr val="dk1"/>
              </a:buClr>
              <a:buSzPct val="100000"/>
              <a:buFont typeface="Arial"/>
              <a:buNone/>
            </a:pPr>
            <a:r>
              <a:rPr lang="en">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Fault testing is concerned with rooting out undesirable system behavior such as system crashes, unwanted interactions with other systems, incorrect computations, and data corruption.</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a:t>
            </a:r>
          </a:p>
          <a:p>
            <a:pPr lvl="0" rtl="0">
              <a:lnSpc>
                <a:spcPct val="115000"/>
              </a:lnSpc>
              <a:spcBef>
                <a:spcPts val="0"/>
              </a:spcBef>
              <a:buClr>
                <a:schemeClr val="dk1"/>
              </a:buClr>
              <a:buSzPct val="100000"/>
              <a:buFont typeface="Arial"/>
              <a:buNone/>
            </a:pPr>
            <a:r>
              <a:rPr lang="en">
                <a:solidFill>
                  <a:schemeClr val="dk1"/>
                </a:solidFill>
              </a:rPr>
              <a:t>But, you will need tests for both goals, and they’ll look a little different.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 real limitation of testing, the real thing to keep in mind is that (read). </a:t>
            </a:r>
          </a:p>
          <a:p>
            <a:pPr lvl="0" rtl="0">
              <a:spcBef>
                <a:spcPts val="0"/>
              </a:spcBef>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p>
          <a:p>
            <a:pPr lvl="0" rtl="0">
              <a:spcBef>
                <a:spcPts val="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Where do those test cases come from? Typically, Testing efforts can basically be divided into two groups. </a:t>
            </a:r>
          </a:p>
          <a:p>
            <a:pPr lvl="0" rtl="0">
              <a:spcBef>
                <a:spcPts val="0"/>
              </a:spcBef>
              <a:buNone/>
            </a:pPr>
            <a:r>
              <a:rPr lang="en">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a:t>
            </a:r>
          </a:p>
          <a:p>
            <a:pPr lvl="0" rtl="0">
              <a:spcBef>
                <a:spcPts val="0"/>
              </a:spcBef>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break testing into independent stages that we stagger throughout the development process. </a:t>
            </a:r>
          </a:p>
          <a:p>
            <a:pPr lvl="0" rtl="0">
              <a:spcBef>
                <a:spcPts val="0"/>
              </a:spcBef>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p>
          <a:p>
            <a:pPr lvl="0" rtl="0">
              <a:spcBef>
                <a:spcPts val="0"/>
              </a:spcBef>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p>
          <a:p>
            <a:pPr lvl="0" rtl="0">
              <a:spcBef>
                <a:spcPts val="0"/>
              </a:spcBef>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p>
          <a:p>
            <a:pPr lvl="0" rtl="0">
              <a:spcBef>
                <a:spcPts val="0"/>
              </a:spcBef>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p>
          <a:p>
            <a:pPr lvl="0"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lvl="0"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lvl="0"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lvl="0" rtl="0">
              <a:lnSpc>
                <a:spcPct val="115000"/>
              </a:lnSpc>
              <a:spcBef>
                <a:spcPts val="0"/>
              </a:spcBef>
              <a:buNone/>
            </a:pPr>
            <a:r>
              <a:rPr lang="en">
                <a:solidFill>
                  <a:schemeClr val="dk1"/>
                </a:solidFill>
              </a:rPr>
              <a:t>During detailed class design - we figure what classes belong to each subsystem and how to test their integration.</a:t>
            </a:r>
          </a:p>
          <a:p>
            <a:pPr lvl="0"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lv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small units of code, tested in isolation from the rest of the system </a:t>
            </a:r>
          </a:p>
          <a:p>
            <a:pPr lvl="0" rtl="0">
              <a:spcBef>
                <a:spcPts val="0"/>
              </a:spcBef>
              <a:buNone/>
            </a:pPr>
            <a:r>
              <a:rPr lang="en"/>
              <a:t>If writing unit tests for classes, your Tests should:</a:t>
            </a:r>
          </a:p>
          <a:p>
            <a:pPr lvl="0" rtl="0">
              <a:spcBef>
                <a:spcPts val="0"/>
              </a:spcBef>
              <a:buNone/>
            </a:pPr>
            <a:r>
              <a:rPr lang="en"/>
              <a:t>(read) - so try every function that is offered by that class</a:t>
            </a:r>
          </a:p>
          <a:p>
            <a:pPr lvl="0" rtl="0">
              <a:spcBef>
                <a:spcPts val="0"/>
              </a:spcBef>
              <a:buNone/>
            </a:pPr>
            <a:r>
              <a:rPr lang="en"/>
              <a:t>(read) - make sure you can set values properly</a:t>
            </a:r>
          </a:p>
          <a:p>
            <a:pPr lvl="0" rtl="0">
              <a:spcBef>
                <a:spcPts val="0"/>
              </a:spcBef>
              <a:buNone/>
            </a:pPr>
            <a:r>
              <a:rPr lang="en"/>
              <a:t>(read) - every outcome of each function should be hit at least once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(read)</a:t>
            </a:r>
          </a:p>
          <a:p>
            <a:pPr lvl="0" rtl="0">
              <a:spcBef>
                <a:spcPts val="0"/>
              </a:spcBef>
              <a:buNone/>
            </a:pPr>
            <a:r>
              <a:rPr lang="en"/>
              <a:t>(read). Now, you have often inherited methods from parent classes. You need to test those in the child as well.</a:t>
            </a:r>
          </a:p>
          <a:p>
            <a:pPr lvl="0" rtl="0">
              <a:spcBef>
                <a:spcPts val="0"/>
              </a:spcBef>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p>
          <a:p>
            <a:pPr lvl="0" rtl="0">
              <a:spcBef>
                <a:spcPts val="0"/>
              </a:spcBef>
              <a:buNone/>
            </a:pPr>
            <a:r>
              <a:rPr lang="en"/>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6" name="Shape 2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3" name="Shape 293"/>
        <p:cNvGrpSpPr/>
        <p:nvPr/>
      </p:nvGrpSpPr>
      <p:grpSpPr>
        <a:xfrm>
          <a:off x="0" y="0"/>
          <a:ext cx="0" cy="0"/>
          <a:chOff x="0" y="0"/>
          <a:chExt cx="0" cy="0"/>
        </a:xfrm>
      </p:grpSpPr>
      <p:sp>
        <p:nvSpPr>
          <p:cNvPr id="294" name="Shape 2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5" name="Shape 2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a:t>
            </a:r>
          </a:p>
          <a:p>
            <a:pPr lvl="0"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short answer - and you’ll see pretty soon why this is so complicated - is that (read).</a:t>
            </a:r>
          </a:p>
          <a:p>
            <a:pPr lvl="0" rtl="0">
              <a:spcBef>
                <a:spcPts val="0"/>
              </a:spcBef>
              <a:buNone/>
            </a:pPr>
            <a:r>
              <a:rPr lang="en">
                <a:solidFill>
                  <a:schemeClr val="dk1"/>
                </a:solidFill>
              </a:rPr>
              <a:t>This is usually measured along four dimensions (read).</a:t>
            </a:r>
          </a:p>
          <a:p>
            <a:pPr lvl="0" rtl="0">
              <a:spcBef>
                <a:spcPts val="0"/>
              </a:spcBef>
              <a:buNone/>
            </a:pPr>
            <a:r>
              <a:rPr lang="en">
                <a:solidFill>
                  <a:schemeClr val="dk1"/>
                </a:solidFill>
              </a:rPr>
              <a:t>(read)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p>
          <a:p>
            <a:pPr lvl="0" rtl="0">
              <a:spcBef>
                <a:spcPts val="0"/>
              </a:spcBef>
              <a:buNone/>
            </a:pPr>
            <a:r>
              <a:rPr lang="en"/>
              <a:t>(read) - that is, what arguments do you pass to a function? </a:t>
            </a:r>
          </a:p>
          <a:p>
            <a:pPr lvl="0" rtl="0">
              <a:spcBef>
                <a:spcPts val="0"/>
              </a:spcBef>
              <a:buNone/>
            </a:pPr>
            <a:r>
              <a:rPr lang="en"/>
              <a:t>(read 2-4)</a:t>
            </a:r>
          </a:p>
          <a:p>
            <a:pPr lvl="0" rtl="0">
              <a:spcBef>
                <a:spcPts val="0"/>
              </a:spcBef>
              <a:buNone/>
            </a:pPr>
            <a:r>
              <a:rPr lang="en"/>
              <a:t>(read 5) - when you have a class that acts as the door to a subsystem -(read 6-8)</a:t>
            </a:r>
          </a:p>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1 -2) the different subsystems don’t talk directly, but instead make changes and read from the central data.</a:t>
            </a:r>
          </a:p>
          <a:p>
            <a:pPr lvl="0" rtl="0">
              <a:spcBef>
                <a:spcPts val="0"/>
              </a:spcBef>
              <a:buNone/>
            </a:pPr>
            <a:r>
              <a:rPr lang="en"/>
              <a:t>(read 3-4). It’s important to look at how you can corrupt that data </a:t>
            </a:r>
          </a:p>
          <a:p>
            <a:pPr lvl="0" rtl="0">
              <a:spcBef>
                <a:spcPts val="0"/>
              </a:spcBef>
              <a:buNone/>
            </a:pPr>
            <a:r>
              <a:rPr lang="en"/>
              <a:t>(read 5-7)</a:t>
            </a:r>
          </a:p>
          <a:p>
            <a:pPr lvl="0" rtl="0">
              <a:spcBef>
                <a:spcPts val="0"/>
              </a:spcBef>
              <a:buNone/>
            </a:pPr>
            <a:r>
              <a:rPr lang="en"/>
              <a:t>Common when you have multiple processes that need to synchronize from time to time, but mostly run independently and can’t be expected to immediately respond to a method call.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0" name="Shape 340"/>
        <p:cNvGrpSpPr/>
        <p:nvPr/>
      </p:nvGrpSpPr>
      <p:grpSpPr>
        <a:xfrm>
          <a:off x="0" y="0"/>
          <a:ext cx="0" cy="0"/>
          <a:chOff x="0" y="0"/>
          <a:chExt cx="0" cy="0"/>
        </a:xfrm>
      </p:grpSpPr>
      <p:sp>
        <p:nvSpPr>
          <p:cNvPr id="341" name="Shape 3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2" name="Shape 3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Interface errors are one of the most common forms of error in complex systems. These usually fall into three types.</a:t>
            </a:r>
          </a:p>
          <a:p>
            <a:pPr lvl="0" rtl="0">
              <a:spcBef>
                <a:spcPts val="0"/>
              </a:spcBef>
              <a:buNone/>
            </a:pPr>
            <a:r>
              <a:rPr lang="en"/>
              <a:t>(read)</a:t>
            </a:r>
          </a:p>
          <a:p>
            <a:pPr lvl="0" rtl="0">
              <a:spcBef>
                <a:spcPts val="0"/>
              </a:spcBef>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p>
          <a:p>
            <a:pPr lvl="0" rtl="0">
              <a:spcBef>
                <a:spcPts val="0"/>
              </a:spcBef>
              <a:buNone/>
            </a:pPr>
            <a:r>
              <a:rPr lang="en"/>
              <a:t>(read)</a:t>
            </a:r>
          </a:p>
          <a:p>
            <a:pPr lvl="0" rtl="0">
              <a:spcBef>
                <a:spcPts val="0"/>
              </a:spcBef>
              <a:buNone/>
            </a:pPr>
            <a:r>
              <a:rPr lang="en"/>
              <a:t>You need to watch out for all three of these, and write tests to account for them.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4" name="Shape 354"/>
        <p:cNvGrpSpPr/>
        <p:nvPr/>
      </p:nvGrpSpPr>
      <p:grpSpPr>
        <a:xfrm>
          <a:off x="0" y="0"/>
          <a:ext cx="0" cy="0"/>
          <a:chOff x="0" y="0"/>
          <a:chExt cx="0" cy="0"/>
        </a:xfrm>
      </p:grpSpPr>
      <p:sp>
        <p:nvSpPr>
          <p:cNvPr id="355" name="Shape 3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6" name="Shape 3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lv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lv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lv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8" name="Shape 368"/>
        <p:cNvGrpSpPr/>
        <p:nvPr/>
      </p:nvGrpSpPr>
      <p:grpSpPr>
        <a:xfrm>
          <a:off x="0" y="0"/>
          <a:ext cx="0" cy="0"/>
          <a:chOff x="0" y="0"/>
          <a:chExt cx="0" cy="0"/>
        </a:xfrm>
      </p:grpSpPr>
      <p:sp>
        <p:nvSpPr>
          <p:cNvPr id="369" name="Shape 3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0" name="Shape 3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Acceptance testing typically follows six stages.</a:t>
            </a:r>
          </a:p>
          <a:p>
            <a:pPr lvl="0" rtl="0">
              <a:spcBef>
                <a:spcPts val="0"/>
              </a:spcBef>
              <a:buNone/>
            </a:pPr>
            <a:r>
              <a:rPr lang="en"/>
              <a:t>- Early in the development process, ideally when signing the contract to build the software, you should (read)</a:t>
            </a:r>
          </a:p>
          <a:p>
            <a:pPr lvl="0"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5" name="Shape 375"/>
        <p:cNvGrpSpPr/>
        <p:nvPr/>
      </p:nvGrpSpPr>
      <p:grpSpPr>
        <a:xfrm>
          <a:off x="0" y="0"/>
          <a:ext cx="0" cy="0"/>
          <a:chOff x="0" y="0"/>
          <a:chExt cx="0" cy="0"/>
        </a:xfrm>
      </p:grpSpPr>
      <p:sp>
        <p:nvSpPr>
          <p:cNvPr id="376" name="Shape 3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7" name="Shape 3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2" name="Shape 382"/>
        <p:cNvGrpSpPr/>
        <p:nvPr/>
      </p:nvGrpSpPr>
      <p:grpSpPr>
        <a:xfrm>
          <a:off x="0" y="0"/>
          <a:ext cx="0" cy="0"/>
          <a:chOff x="0" y="0"/>
          <a:chExt cx="0" cy="0"/>
        </a:xfrm>
      </p:grpSpPr>
      <p:sp>
        <p:nvSpPr>
          <p:cNvPr id="383" name="Shape 3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4" name="Shape 3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 we are going to reintroduce idea of testing, go over some terminology, and lay out the fundamentals of the process.</a:t>
            </a:r>
          </a:p>
          <a:p>
            <a:pPr lvl="0" rt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9" name="Shape 389"/>
        <p:cNvGrpSpPr/>
        <p:nvPr/>
      </p:nvGrpSpPr>
      <p:grpSpPr>
        <a:xfrm>
          <a:off x="0" y="0"/>
          <a:ext cx="0" cy="0"/>
          <a:chOff x="0" y="0"/>
          <a:chExt cx="0" cy="0"/>
        </a:xfrm>
      </p:grpSpPr>
      <p:sp>
        <p:nvSpPr>
          <p:cNvPr id="390" name="Shape 3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1" name="Shape 3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6" name="Shape 396"/>
        <p:cNvGrpSpPr/>
        <p:nvPr/>
      </p:nvGrpSpPr>
      <p:grpSpPr>
        <a:xfrm>
          <a:off x="0" y="0"/>
          <a:ext cx="0" cy="0"/>
          <a:chOff x="0" y="0"/>
          <a:chExt cx="0" cy="0"/>
        </a:xfrm>
      </p:grpSpPr>
      <p:sp>
        <p:nvSpPr>
          <p:cNvPr id="397" name="Shape 3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8" name="Shape 3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0" name="Shape 410"/>
        <p:cNvGrpSpPr/>
        <p:nvPr/>
      </p:nvGrpSpPr>
      <p:grpSpPr>
        <a:xfrm>
          <a:off x="0" y="0"/>
          <a:ext cx="0" cy="0"/>
          <a:chOff x="0" y="0"/>
          <a:chExt cx="0" cy="0"/>
        </a:xfrm>
      </p:grpSpPr>
      <p:sp>
        <p:nvSpPr>
          <p:cNvPr id="411" name="Shape 4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2" name="Shape 4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7" name="Shape 417"/>
        <p:cNvGrpSpPr/>
        <p:nvPr/>
      </p:nvGrpSpPr>
      <p:grpSpPr>
        <a:xfrm>
          <a:off x="0" y="0"/>
          <a:ext cx="0" cy="0"/>
          <a:chOff x="0" y="0"/>
          <a:chExt cx="0" cy="0"/>
        </a:xfrm>
      </p:grpSpPr>
      <p:sp>
        <p:nvSpPr>
          <p:cNvPr id="418" name="Shape 4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9" name="Shape 4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Automation and structural or requirements-based testing alone isn’t enough to guarantee testing. No matter what, you need to put the work in. Effective testing is about not just tools or techniques, but about the working environment, and the pressures and incentives for developers. There are a few essentials to help ensure effective testing.</a:t>
            </a:r>
          </a:p>
          <a:p>
            <a:pPr lvl="0" rtl="0">
              <a:lnSpc>
                <a:spcPct val="120000"/>
              </a:lnSpc>
              <a:spcBef>
                <a:spcPts val="0"/>
              </a:spcBef>
              <a:buClr>
                <a:schemeClr val="dk1"/>
              </a:buClr>
              <a:buSzPct val="100000"/>
              <a:buFont typeface="Arial"/>
              <a:buNone/>
            </a:pPr>
            <a:r>
              <a:rPr lang="en">
                <a:solidFill>
                  <a:schemeClr val="dk1"/>
                </a:solidFill>
              </a:rPr>
              <a:t>1. - Just as the quality of a software product depends on the quality of the process that produced it, the quality of the testing done depends on the quality of the process that produced it. Organization, setting the right expectations, establishing quality standards. Those are all important. It’s important to decide on the activities that you’re going to perform - what test types you need, artifacts you need to produce - and set a schedule for producing those. </a:t>
            </a:r>
          </a:p>
          <a:p>
            <a:pPr lvl="0" rtl="0">
              <a:lnSpc>
                <a:spcPct val="120000"/>
              </a:lnSpc>
              <a:spcBef>
                <a:spcPts val="0"/>
              </a:spcBef>
              <a:buClr>
                <a:schemeClr val="dk1"/>
              </a:buClr>
              <a:buSzPct val="100000"/>
              <a:buFont typeface="Arial"/>
              <a:buNone/>
            </a:pPr>
            <a:r>
              <a:rPr lang="en">
                <a:solidFill>
                  <a:schemeClr val="dk1"/>
                </a:solidFill>
              </a:rPr>
              <a:t>2. - This is just a fancy way of saying that you should start testing early. Half the errors are introduced in the requirements.</a:t>
            </a:r>
          </a:p>
          <a:p>
            <a:pPr lvl="0" rtl="0">
              <a:lnSpc>
                <a:spcPct val="120000"/>
              </a:lnSpc>
              <a:spcBef>
                <a:spcPts val="0"/>
              </a:spcBef>
              <a:buClr>
                <a:schemeClr val="dk1"/>
              </a:buClr>
              <a:buSzPct val="100000"/>
              <a:buFont typeface="Arial"/>
              <a:buNone/>
            </a:pPr>
            <a:r>
              <a:rPr lang="en">
                <a:solidFill>
                  <a:schemeClr val="dk1"/>
                </a:solidFill>
              </a:rPr>
              <a:t>- The cost of errors is minimized if they're found where they're introduced. Write tests as soon as you can, and use those to refine your requirements, design, or code. </a:t>
            </a:r>
          </a:p>
          <a:p>
            <a:pPr lvl="0" rtl="0">
              <a:lnSpc>
                <a:spcPct val="120000"/>
              </a:lnSpc>
              <a:spcBef>
                <a:spcPts val="0"/>
              </a:spcBef>
              <a:buNone/>
            </a:pPr>
            <a:r>
              <a:rPr lang="en">
                <a:solidFill>
                  <a:schemeClr val="dk1"/>
                </a:solidFill>
              </a:rPr>
              <a:t>3. - You don’t need to create testing infrastructure from scratch. Coverage tools, Capture/Playback.  Have a strategy!</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4. - Somebody has to drive improvement.  That starts with you, the developers! - Must have management support. - Don't just buy tools.  Must have a process in place first.</a:t>
            </a:r>
          </a:p>
          <a:p>
            <a:pPr lvl="0" rtl="0">
              <a:lnSpc>
                <a:spcPct val="120000"/>
              </a:lnSpc>
              <a:spcBef>
                <a:spcPts val="0"/>
              </a:spcBef>
              <a:buNone/>
            </a:pPr>
            <a:r>
              <a:rPr lang="en">
                <a:solidFill>
                  <a:schemeClr val="dk1"/>
                </a:solidFill>
              </a:rPr>
              <a:t>5. - Testing is a discipline requiring trained professionals. Too often, companies will hire testers and treat them as second-class citizens. Testing should be conducted by engineers who have the right technical background. Even if they aren’t directly responsible for writing the system, testing has a hugely important role in the quality of the final product. So, testers should be engineers too, who look at the system in informed, rigorous ways. - Testing is not an entry level job to other things. - Don't let testing become subservient to development.</a:t>
            </a:r>
          </a:p>
          <a:p>
            <a:pPr lvl="0" rtl="0">
              <a:lnSpc>
                <a:spcPct val="120000"/>
              </a:lnSpc>
              <a:spcBef>
                <a:spcPts val="0"/>
              </a:spcBef>
              <a:buNone/>
            </a:pPr>
            <a:r>
              <a:rPr lang="en">
                <a:solidFill>
                  <a:schemeClr val="dk1"/>
                </a:solidFill>
              </a:rPr>
              <a:t>6. - Good testing requires real ingenuity and can be viewed as destructive.  Destroying something in a controlled, systematic way isn't easy! - Objective:  Show that it does what it shouldn't do and doesn't do what it should.  That's testing!</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8" name="Shape 438"/>
        <p:cNvGrpSpPr/>
        <p:nvPr/>
      </p:nvGrpSpPr>
      <p:grpSpPr>
        <a:xfrm>
          <a:off x="0" y="0"/>
          <a:ext cx="0" cy="0"/>
          <a:chOff x="0" y="0"/>
          <a:chExt cx="0" cy="0"/>
        </a:xfrm>
      </p:grpSpPr>
      <p:sp>
        <p:nvSpPr>
          <p:cNvPr id="439" name="Shape 4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0" name="Shape 4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Really, the key to effective testing is setting the right incentives. Creating an environment where quality is essential, developers and testers are given the time and incentive to focus on creating a robust system.</a:t>
            </a:r>
          </a:p>
          <a:p>
            <a:pPr lvl="0" rtl="0">
              <a:lnSpc>
                <a:spcPct val="120000"/>
              </a:lnSpc>
              <a:spcBef>
                <a:spcPts val="0"/>
              </a:spcBef>
              <a:buNone/>
            </a:pPr>
            <a:r>
              <a:rPr lang="en">
                <a:solidFill>
                  <a:schemeClr val="dk1"/>
                </a:solidFill>
              </a:rPr>
              <a:t>And - this isn’t the right way to do it - but create an environment where it is worth taking pride in your system and where it is worth putting in the effort to test effectively.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4" name="Shape 4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lv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lvl="0" rtl="0">
              <a:spcBef>
                <a:spcPts val="0"/>
              </a:spcBef>
              <a:buNone/>
            </a:pPr>
            <a:r>
              <a:rPr lang="en">
                <a:solidFill>
                  <a:schemeClr val="dk1"/>
                </a:solidFill>
              </a:rPr>
              <a:t>In any of these cases, verification is a check of consistency between two descriptions. It is an empirical activity - an experiment we can conduct.</a:t>
            </a:r>
          </a:p>
          <a:p>
            <a:pPr lvl="0" rtl="0">
              <a:spcBef>
                <a:spcPts val="0"/>
              </a:spcBef>
              <a:buNone/>
            </a:pPr>
            <a:r>
              <a:rPr lang="en">
                <a:solidFill>
                  <a:schemeClr val="dk1"/>
                </a:solidFill>
              </a:rPr>
              <a:t>(read)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Validation asks a broader question - (read 1-2)</a:t>
            </a:r>
          </a:p>
          <a:p>
            <a:pPr lv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1-4) talk about people</a:t>
            </a:r>
          </a:p>
          <a:p>
            <a:pPr lvl="0" rtl="0">
              <a:spcBef>
                <a:spcPts val="0"/>
              </a:spcBef>
              <a:buClr>
                <a:schemeClr val="dk1"/>
              </a:buClr>
              <a:buSzPct val="1000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lvl="0" rtl="0">
              <a:spcBef>
                <a:spcPts val="0"/>
              </a:spcBef>
              <a:buClr>
                <a:schemeClr val="dk1"/>
              </a:buClr>
              <a:buSzPct val="100000"/>
              <a:buFont typeface="Arial"/>
              <a:buNone/>
            </a:pPr>
            <a:r>
              <a:rPr lang="en">
                <a:solidFill>
                  <a:schemeClr val="dk1"/>
                </a:solidFill>
              </a:rPr>
              <a:t>Ultimately, the point of both is to answer the big, nebulous question of whether the software is correct and ready for release, but at two different scopes. </a:t>
            </a:r>
          </a:p>
          <a:p>
            <a:pPr lvl="0" rtl="0">
              <a:spcBef>
                <a:spcPts val="0"/>
              </a:spcBef>
              <a:buNone/>
            </a:pPr>
            <a:r>
              <a:rPr lang="en">
                <a:solidFill>
                  <a:schemeClr val="dk1"/>
                </a:solidFill>
              </a:rPr>
              <a:t>(read rest)</a:t>
            </a:r>
          </a:p>
          <a:p>
            <a:pPr lvl="0" rtl="0">
              <a:spcBef>
                <a:spcPts val="0"/>
              </a:spcBef>
              <a:buNone/>
            </a:pPr>
            <a:br>
              <a:rPr lang="en">
                <a:solidFill>
                  <a:schemeClr val="dk1"/>
                </a:solidFill>
              </a:rPr>
            </a: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00.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01.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800"/>
              <a:t>Testing Fundamentals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20 - 11/01/2016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 </a:t>
            </a:r>
            <a:br>
              <a:rPr lang="en"/>
            </a:br>
            <a:r>
              <a:rPr lang="en"/>
              <a:t>Motivation</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800"/>
              <a:t>Which is more important?</a:t>
            </a:r>
          </a:p>
          <a:p>
            <a:pPr indent="-406400" lvl="0" marL="457200" marR="0" rtl="0" algn="l">
              <a:lnSpc>
                <a:spcPct val="100000"/>
              </a:lnSpc>
              <a:spcBef>
                <a:spcPts val="600"/>
              </a:spcBef>
              <a:spcAft>
                <a:spcPts val="0"/>
              </a:spcAft>
              <a:buSzPct val="100000"/>
            </a:pPr>
            <a:r>
              <a:rPr lang="en" sz="2800"/>
              <a:t>Both are important.</a:t>
            </a:r>
          </a:p>
          <a:p>
            <a:pPr indent="-368300" lvl="1" marL="914400" marR="0" rtl="0" algn="l">
              <a:lnSpc>
                <a:spcPct val="100000"/>
              </a:lnSpc>
              <a:spcBef>
                <a:spcPts val="600"/>
              </a:spcBef>
              <a:spcAft>
                <a:spcPts val="0"/>
              </a:spcAft>
              <a:buSzPct val="100000"/>
            </a:pPr>
            <a:r>
              <a:rPr lang="en" sz="2200"/>
              <a:t>A well-verified system might not meet the user’s needs.</a:t>
            </a:r>
          </a:p>
          <a:p>
            <a:pPr indent="-368300" lvl="1" marL="914400" marR="0" rtl="0" algn="l">
              <a:lnSpc>
                <a:spcPct val="100000"/>
              </a:lnSpc>
              <a:spcBef>
                <a:spcPts val="600"/>
              </a:spcBef>
              <a:spcAft>
                <a:spcPts val="0"/>
              </a:spcAft>
              <a:buSzPct val="100000"/>
            </a:pPr>
            <a:r>
              <a:rPr lang="en" sz="2200"/>
              <a:t>A system can’t meet the user’s needs unless it is well-constructed.</a:t>
            </a:r>
          </a:p>
          <a:p>
            <a:pPr indent="0" lvl="0" marL="0" marR="0" rtl="0" algn="l">
              <a:lnSpc>
                <a:spcPct val="100000"/>
              </a:lnSpc>
              <a:spcBef>
                <a:spcPts val="600"/>
              </a:spcBef>
              <a:spcAft>
                <a:spcPts val="0"/>
              </a:spcAft>
              <a:buNone/>
            </a:pPr>
            <a:r>
              <a:rPr b="1" lang="en" sz="2800"/>
              <a:t>When do you perform V&amp;V?</a:t>
            </a:r>
          </a:p>
          <a:p>
            <a:pPr indent="-406400" lvl="0" marL="457200" marR="0" rtl="0" algn="l">
              <a:lnSpc>
                <a:spcPct val="100000"/>
              </a:lnSpc>
              <a:spcBef>
                <a:spcPts val="600"/>
              </a:spcBef>
              <a:spcAft>
                <a:spcPts val="0"/>
              </a:spcAft>
              <a:buSzPct val="100000"/>
            </a:pPr>
            <a:r>
              <a:rPr lang="en" sz="2800"/>
              <a:t>Constantly, throughout development.</a:t>
            </a:r>
          </a:p>
          <a:p>
            <a:pPr indent="-228600" lvl="1" marL="914400" marR="0" rtl="0" algn="l">
              <a:lnSpc>
                <a:spcPct val="100000"/>
              </a:lnSpc>
              <a:spcBef>
                <a:spcPts val="600"/>
              </a:spcBef>
              <a:spcAft>
                <a:spcPts val="0"/>
              </a:spcAft>
            </a:pPr>
            <a:r>
              <a:rPr lang="en"/>
              <a:t>Verification requires specifications, but can begin then and be executed throughout development.</a:t>
            </a:r>
          </a:p>
          <a:p>
            <a:pPr indent="-228600" lvl="1" marL="914400" marR="0" rtl="0" algn="l">
              <a:lnSpc>
                <a:spcPct val="100000"/>
              </a:lnSpc>
              <a:spcBef>
                <a:spcPts val="600"/>
              </a:spcBef>
              <a:spcAft>
                <a:spcPts val="0"/>
              </a:spcAft>
            </a:pPr>
            <a:r>
              <a:rPr lang="en"/>
              <a:t>Validation can start at any time by seeking feedback.</a:t>
            </a:r>
          </a:p>
        </p:txBody>
      </p:sp>
      <p:sp>
        <p:nvSpPr>
          <p:cNvPr id="112" name="Shape 11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
                                        <p:tgtEl>
                                          <p:spTgt spid="11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4" st="4"/>
                                            </p:txEl>
                                          </p:spTgt>
                                        </p:tgtEl>
                                        <p:attrNameLst>
                                          <p:attrName>style.visibility</p:attrName>
                                        </p:attrNameLst>
                                      </p:cBhvr>
                                      <p:to>
                                        <p:strVal val="visible"/>
                                      </p:to>
                                    </p:set>
                                    <p:animEffect filter="fade" transition="in">
                                      <p:cBhvr>
                                        <p:cTn dur="1"/>
                                        <p:tgtEl>
                                          <p:spTgt spid="11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5" st="5"/>
                                            </p:txEl>
                                          </p:spTgt>
                                        </p:tgtEl>
                                        <p:attrNameLst>
                                          <p:attrName>style.visibility</p:attrName>
                                        </p:attrNameLst>
                                      </p:cBhvr>
                                      <p:to>
                                        <p:strVal val="visible"/>
                                      </p:to>
                                    </p:set>
                                    <p:animEffect filter="fade" transition="in">
                                      <p:cBhvr>
                                        <p:cTn dur="1"/>
                                        <p:tgtEl>
                                          <p:spTgt spid="11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6" st="6"/>
                                            </p:txEl>
                                          </p:spTgt>
                                        </p:tgtEl>
                                        <p:attrNameLst>
                                          <p:attrName>style.visibility</p:attrName>
                                        </p:attrNameLst>
                                      </p:cBhvr>
                                      <p:to>
                                        <p:strVal val="visible"/>
                                      </p:to>
                                    </p:set>
                                    <p:animEffect filter="fade" transition="in">
                                      <p:cBhvr>
                                        <p:cTn dur="1"/>
                                        <p:tgtEl>
                                          <p:spTgt spid="11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7" st="7"/>
                                            </p:txEl>
                                          </p:spTgt>
                                        </p:tgtEl>
                                        <p:attrNameLst>
                                          <p:attrName>style.visibility</p:attrName>
                                        </p:attrNameLst>
                                      </p:cBhvr>
                                      <p:to>
                                        <p:strVal val="visible"/>
                                      </p:to>
                                    </p:set>
                                    <p:animEffect filter="fade" transition="in">
                                      <p:cBhvr>
                                        <p:cTn dur="1"/>
                                        <p:tgtEl>
                                          <p:spTgt spid="11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Required Level of V&amp;V</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600"/>
              <a:t>The goal of V&amp;V is to establish confidence that the system is “fit for purpose.” </a:t>
            </a:r>
          </a:p>
          <a:p>
            <a:pPr lvl="0" marR="0" rtl="0" algn="l">
              <a:lnSpc>
                <a:spcPct val="100000"/>
              </a:lnSpc>
              <a:spcBef>
                <a:spcPts val="600"/>
              </a:spcBef>
              <a:spcAft>
                <a:spcPts val="0"/>
              </a:spcAft>
              <a:buNone/>
            </a:pPr>
            <a:r>
              <a:rPr lang="en" sz="2600"/>
              <a:t>How confident do you need to be? Depends on:</a:t>
            </a:r>
          </a:p>
          <a:p>
            <a:pPr indent="-393700" lvl="0" marL="457200" marR="0" rtl="0" algn="l">
              <a:lnSpc>
                <a:spcPct val="100000"/>
              </a:lnSpc>
              <a:spcBef>
                <a:spcPts val="600"/>
              </a:spcBef>
              <a:spcAft>
                <a:spcPts val="0"/>
              </a:spcAft>
              <a:buSzPct val="100000"/>
            </a:pPr>
            <a:r>
              <a:rPr b="1" lang="en" sz="2600"/>
              <a:t>Software Purpose: </a:t>
            </a:r>
            <a:r>
              <a:rPr lang="en" sz="2600"/>
              <a:t>The more critical the software, the more important that it is reliable.</a:t>
            </a:r>
          </a:p>
          <a:p>
            <a:pPr indent="-393700" lvl="0" marL="457200" marR="0" rtl="0" algn="l">
              <a:lnSpc>
                <a:spcPct val="100000"/>
              </a:lnSpc>
              <a:spcBef>
                <a:spcPts val="600"/>
              </a:spcBef>
              <a:spcAft>
                <a:spcPts val="0"/>
              </a:spcAft>
              <a:buSzPct val="100000"/>
            </a:pPr>
            <a:r>
              <a:rPr b="1" lang="en" sz="2600"/>
              <a:t>User Expectations:</a:t>
            </a:r>
            <a:r>
              <a:rPr lang="en" sz="2600"/>
              <a:t> When a new system is installed, how willing are users to tolerate bugs because benefits outweigh cost of failure recovery.</a:t>
            </a:r>
          </a:p>
          <a:p>
            <a:pPr indent="-393700" lvl="0" marL="457200" marR="0" rtl="0" algn="l">
              <a:lnSpc>
                <a:spcPct val="100000"/>
              </a:lnSpc>
              <a:spcBef>
                <a:spcPts val="600"/>
              </a:spcBef>
              <a:spcAft>
                <a:spcPts val="0"/>
              </a:spcAft>
              <a:buSzPct val="100000"/>
            </a:pPr>
            <a:r>
              <a:rPr b="1" lang="en" sz="2600"/>
              <a:t>Marketing Environment:</a:t>
            </a:r>
            <a:r>
              <a:rPr lang="en" sz="2600"/>
              <a:t> Must take into account competing products - features and cost - and speed to market.</a:t>
            </a:r>
          </a:p>
        </p:txBody>
      </p:sp>
      <p:sp>
        <p:nvSpPr>
          <p:cNvPr id="119" name="Shape 11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Verification</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Static Verification</a:t>
            </a:r>
          </a:p>
          <a:p>
            <a:pPr indent="-228600" lvl="0" marL="457200" marR="0" rtl="0" algn="l">
              <a:lnSpc>
                <a:spcPct val="100000"/>
              </a:lnSpc>
              <a:spcBef>
                <a:spcPts val="600"/>
              </a:spcBef>
              <a:spcAft>
                <a:spcPts val="0"/>
              </a:spcAft>
            </a:pPr>
            <a:r>
              <a:rPr lang="en"/>
              <a:t>Analysis of static system artifacts to discover problems.</a:t>
            </a:r>
          </a:p>
          <a:p>
            <a:pPr indent="-228600" lvl="1" marL="914400" marR="0" rtl="0" algn="l">
              <a:lnSpc>
                <a:spcPct val="100000"/>
              </a:lnSpc>
              <a:spcBef>
                <a:spcPts val="600"/>
              </a:spcBef>
              <a:spcAft>
                <a:spcPts val="0"/>
              </a:spcAft>
            </a:pPr>
            <a:r>
              <a:rPr lang="en"/>
              <a:t>Proofs: Posing hypotheses and making a logical argument for their validity using specifications, system models, etc.</a:t>
            </a:r>
          </a:p>
          <a:p>
            <a:pPr indent="-228600" lvl="1" marL="914400" marR="0" rtl="0" algn="l">
              <a:lnSpc>
                <a:spcPct val="100000"/>
              </a:lnSpc>
              <a:spcBef>
                <a:spcPts val="600"/>
              </a:spcBef>
              <a:spcAft>
                <a:spcPts val="0"/>
              </a:spcAft>
            </a:pPr>
            <a:r>
              <a:rPr lang="en"/>
              <a:t>Inspections: Manual “sanity check” on artifacts (such as source code) by other people or tools, searching for issues.</a:t>
            </a:r>
          </a:p>
        </p:txBody>
      </p:sp>
      <p:sp>
        <p:nvSpPr>
          <p:cNvPr id="126" name="Shape 12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Advantages of Static Verification</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0050" lvl="0" marL="457200" marR="0" rtl="0" algn="l">
              <a:lnSpc>
                <a:spcPct val="100000"/>
              </a:lnSpc>
              <a:spcBef>
                <a:spcPts val="600"/>
              </a:spcBef>
              <a:spcAft>
                <a:spcPts val="0"/>
              </a:spcAft>
              <a:buSzPct val="100000"/>
            </a:pPr>
            <a:r>
              <a:rPr lang="en" sz="2700"/>
              <a:t>During execution, errors can hide other errors. It can be hard to find all problems or trace back to a single source. Static inspections are not impacted by program interactions.</a:t>
            </a:r>
          </a:p>
          <a:p>
            <a:pPr indent="-400050" lvl="0" marL="457200" marR="0" rtl="0" algn="l">
              <a:lnSpc>
                <a:spcPct val="100000"/>
              </a:lnSpc>
              <a:spcBef>
                <a:spcPts val="600"/>
              </a:spcBef>
              <a:spcAft>
                <a:spcPts val="0"/>
              </a:spcAft>
              <a:buSzPct val="100000"/>
            </a:pPr>
            <a:r>
              <a:rPr lang="en" sz="2700"/>
              <a:t>Incomplete systems can be inspected without additional costs. If a program is incomplete, special code is needed to run the part that is to be tested.</a:t>
            </a:r>
          </a:p>
          <a:p>
            <a:pPr indent="-400050" lvl="0" marL="457200" marR="0" rtl="0" algn="l">
              <a:lnSpc>
                <a:spcPct val="100000"/>
              </a:lnSpc>
              <a:spcBef>
                <a:spcPts val="600"/>
              </a:spcBef>
              <a:spcAft>
                <a:spcPts val="0"/>
              </a:spcAft>
              <a:buSzPct val="100000"/>
            </a:pPr>
            <a:r>
              <a:rPr lang="en" sz="2700"/>
              <a:t>Inspection can also assess quality attributes such as maintainability, portability, poor programming, inefficiencies, etc.</a:t>
            </a:r>
          </a:p>
        </p:txBody>
      </p:sp>
      <p:sp>
        <p:nvSpPr>
          <p:cNvPr id="133" name="Shape 13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Dynamic Verification</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Exercising and observing the system to argue that it meets the requirements.</a:t>
            </a:r>
          </a:p>
          <a:p>
            <a:pPr indent="-228600" lvl="1" marL="914400" marR="0" rtl="0" algn="l">
              <a:lnSpc>
                <a:spcPct val="100000"/>
              </a:lnSpc>
              <a:spcBef>
                <a:spcPts val="600"/>
              </a:spcBef>
              <a:spcAft>
                <a:spcPts val="0"/>
              </a:spcAft>
            </a:pPr>
            <a:r>
              <a:rPr lang="en" sz="2400"/>
              <a:t>Testing: Formulating controlled sets of input to demonstrate requirement satisfaction.</a:t>
            </a:r>
          </a:p>
          <a:p>
            <a:pPr indent="-228600" lvl="0" marL="457200" marR="0" rtl="0" algn="l">
              <a:lnSpc>
                <a:spcPct val="100000"/>
              </a:lnSpc>
              <a:spcBef>
                <a:spcPts val="600"/>
              </a:spcBef>
              <a:spcAft>
                <a:spcPts val="0"/>
              </a:spcAft>
            </a:pPr>
            <a:r>
              <a:rPr lang="en"/>
              <a:t>Static verification is not good at discovering problems that arise from runtime interaction, timing problems, or performance issues.</a:t>
            </a:r>
          </a:p>
          <a:p>
            <a:pPr indent="-228600" lvl="0" marL="457200" marR="0" rtl="0" algn="l">
              <a:lnSpc>
                <a:spcPct val="100000"/>
              </a:lnSpc>
              <a:spcBef>
                <a:spcPts val="600"/>
              </a:spcBef>
              <a:spcAft>
                <a:spcPts val="0"/>
              </a:spcAft>
            </a:pPr>
            <a:r>
              <a:rPr lang="en"/>
              <a:t>Dynamic verification is often cheaper than static - easier to automate. </a:t>
            </a:r>
          </a:p>
        </p:txBody>
      </p:sp>
      <p:sp>
        <p:nvSpPr>
          <p:cNvPr id="140" name="Shape 1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46" name="Shape 1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investigation conducted to provide information about system quality.</a:t>
            </a:r>
          </a:p>
          <a:p>
            <a:pPr indent="-228600" lvl="0" marL="457200" marR="0" rtl="0" algn="l">
              <a:lnSpc>
                <a:spcPct val="100000"/>
              </a:lnSpc>
              <a:spcBef>
                <a:spcPts val="600"/>
              </a:spcBef>
              <a:spcAft>
                <a:spcPts val="0"/>
              </a:spcAft>
            </a:pPr>
            <a:r>
              <a:rPr lang="en"/>
              <a:t>Analysis of </a:t>
            </a:r>
            <a:r>
              <a:rPr i="1" lang="en"/>
              <a:t>sequences</a:t>
            </a:r>
            <a:r>
              <a:rPr lang="en"/>
              <a:t> of </a:t>
            </a:r>
            <a:r>
              <a:rPr b="1" lang="en"/>
              <a:t>stimuli</a:t>
            </a:r>
            <a:r>
              <a:rPr lang="en"/>
              <a:t> and </a:t>
            </a:r>
            <a:r>
              <a:rPr b="1" lang="en"/>
              <a:t>observations</a:t>
            </a:r>
            <a:r>
              <a:rPr lang="en"/>
              <a:t>.</a:t>
            </a:r>
          </a:p>
          <a:p>
            <a:pPr indent="-228600" lvl="1" marL="914400" marR="0" rtl="0" algn="l">
              <a:lnSpc>
                <a:spcPct val="100000"/>
              </a:lnSpc>
              <a:spcBef>
                <a:spcPts val="600"/>
              </a:spcBef>
              <a:spcAft>
                <a:spcPts val="0"/>
              </a:spcAft>
            </a:pPr>
            <a:r>
              <a:rPr lang="en"/>
              <a:t>We create </a:t>
            </a:r>
            <a:r>
              <a:rPr b="1" lang="en"/>
              <a:t>stimuli </a:t>
            </a:r>
            <a:r>
              <a:rPr lang="en"/>
              <a:t>that the system must react to.</a:t>
            </a:r>
          </a:p>
          <a:p>
            <a:pPr indent="-228600" lvl="1" marL="914400" marR="0" rtl="0" algn="l">
              <a:lnSpc>
                <a:spcPct val="100000"/>
              </a:lnSpc>
              <a:spcBef>
                <a:spcPts val="600"/>
              </a:spcBef>
              <a:spcAft>
                <a:spcPts val="0"/>
              </a:spcAft>
            </a:pPr>
            <a:r>
              <a:rPr lang="en"/>
              <a:t>We record </a:t>
            </a:r>
            <a:r>
              <a:rPr b="1" lang="en"/>
              <a:t>observations</a:t>
            </a:r>
            <a:r>
              <a:rPr lang="en"/>
              <a:t>, noting </a:t>
            </a:r>
            <a:r>
              <a:rPr i="1" lang="en"/>
              <a:t>how</a:t>
            </a:r>
            <a:r>
              <a:rPr lang="en"/>
              <a:t> the system reacted to the stimuli.</a:t>
            </a:r>
          </a:p>
          <a:p>
            <a:pPr indent="-228600" lvl="1" marL="914400" marR="0" rtl="0" algn="l">
              <a:lnSpc>
                <a:spcPct val="100000"/>
              </a:lnSpc>
              <a:spcBef>
                <a:spcPts val="600"/>
              </a:spcBef>
              <a:spcAft>
                <a:spcPts val="0"/>
              </a:spcAft>
            </a:pPr>
            <a:r>
              <a:rPr lang="en"/>
              <a:t>We issue judgements on the </a:t>
            </a:r>
            <a:r>
              <a:rPr i="1" lang="en"/>
              <a:t>correctness</a:t>
            </a:r>
            <a:r>
              <a:rPr lang="en"/>
              <a:t> of of the sequences observed. </a:t>
            </a:r>
          </a:p>
        </p:txBody>
      </p:sp>
      <p:sp>
        <p:nvSpPr>
          <p:cNvPr id="147" name="Shape 1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Test?</a:t>
            </a:r>
          </a:p>
        </p:txBody>
      </p:sp>
      <p:sp>
        <p:nvSpPr>
          <p:cNvPr id="153" name="Shape 1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sz="2600"/>
              <a:t>During testing, we instrument the </a:t>
            </a:r>
            <a:r>
              <a:rPr b="1" lang="en" sz="2600"/>
              <a:t>system under test</a:t>
            </a:r>
            <a:r>
              <a:rPr lang="en" sz="2600"/>
              <a:t> and run </a:t>
            </a:r>
            <a:r>
              <a:rPr b="1" lang="en" sz="2600"/>
              <a:t>test cases.</a:t>
            </a:r>
            <a:r>
              <a:rPr lang="en" sz="2600"/>
              <a:t> </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rPr lang="en" sz="2600"/>
              <a:t>To test, we need:</a:t>
            </a:r>
          </a:p>
          <a:p>
            <a:pPr indent="-381000" lvl="0" marL="457200" rtl="0" algn="l">
              <a:spcBef>
                <a:spcPts val="0"/>
              </a:spcBef>
              <a:buSzPct val="100000"/>
            </a:pPr>
            <a:r>
              <a:rPr b="1" lang="en" sz="2400"/>
              <a:t>Test Input</a:t>
            </a:r>
            <a:r>
              <a:rPr lang="en" sz="2400"/>
              <a:t> - Stimuli fed to the system.</a:t>
            </a:r>
          </a:p>
          <a:p>
            <a:pPr indent="-381000" lvl="0" marL="457200" rtl="0" algn="l">
              <a:spcBef>
                <a:spcPts val="0"/>
              </a:spcBef>
              <a:buSzPct val="100000"/>
            </a:pPr>
            <a:r>
              <a:rPr b="1" lang="en" sz="2400"/>
              <a:t>Test Oracle </a:t>
            </a:r>
            <a:r>
              <a:rPr lang="en" sz="2400"/>
              <a:t>- The expected output, and a way to check whether the actual output matches the expected output.</a:t>
            </a:r>
          </a:p>
          <a:p>
            <a:pPr indent="0" lvl="0" marL="0" rtl="0" algn="ctr">
              <a:spcBef>
                <a:spcPts val="0"/>
              </a:spcBef>
              <a:buNone/>
            </a:pPr>
            <a:r>
              <a:t/>
            </a:r>
            <a:endParaRPr>
              <a:solidFill>
                <a:schemeClr val="dk2"/>
              </a:solidFill>
            </a:endParaRPr>
          </a:p>
        </p:txBody>
      </p:sp>
      <p:sp>
        <p:nvSpPr>
          <p:cNvPr id="154" name="Shape 154"/>
          <p:cNvSpPr/>
          <p:nvPr/>
        </p:nvSpPr>
        <p:spPr>
          <a:xfrm>
            <a:off x="3161062" y="3096475"/>
            <a:ext cx="1013999" cy="839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SUT</a:t>
            </a:r>
          </a:p>
        </p:txBody>
      </p:sp>
      <p:sp>
        <p:nvSpPr>
          <p:cNvPr id="155" name="Shape 155"/>
          <p:cNvSpPr/>
          <p:nvPr/>
        </p:nvSpPr>
        <p:spPr>
          <a:xfrm>
            <a:off x="1449262" y="3134575"/>
            <a:ext cx="7632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Input</a:t>
            </a:r>
          </a:p>
        </p:txBody>
      </p:sp>
      <p:cxnSp>
        <p:nvCxnSpPr>
          <p:cNvPr id="156" name="Shape 156"/>
          <p:cNvCxnSpPr>
            <a:endCxn id="154" idx="1"/>
          </p:cNvCxnSpPr>
          <p:nvPr/>
        </p:nvCxnSpPr>
        <p:spPr>
          <a:xfrm>
            <a:off x="2212462" y="3516174"/>
            <a:ext cx="948600" cy="0"/>
          </a:xfrm>
          <a:prstGeom prst="straightConnector1">
            <a:avLst/>
          </a:prstGeom>
          <a:noFill/>
          <a:ln cap="flat" cmpd="sng" w="19050">
            <a:solidFill>
              <a:schemeClr val="dk2"/>
            </a:solidFill>
            <a:prstDash val="solid"/>
            <a:round/>
            <a:headEnd len="lg" w="lg" type="none"/>
            <a:tailEnd len="lg" w="lg" type="triangle"/>
          </a:ln>
        </p:spPr>
      </p:cxnSp>
      <p:sp>
        <p:nvSpPr>
          <p:cNvPr id="157" name="Shape 157"/>
          <p:cNvSpPr/>
          <p:nvPr/>
        </p:nvSpPr>
        <p:spPr>
          <a:xfrm>
            <a:off x="5297787" y="3455000"/>
            <a:ext cx="894299"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Output</a:t>
            </a:r>
          </a:p>
        </p:txBody>
      </p:sp>
      <p:sp>
        <p:nvSpPr>
          <p:cNvPr id="158" name="Shape 158"/>
          <p:cNvSpPr/>
          <p:nvPr/>
        </p:nvSpPr>
        <p:spPr>
          <a:xfrm>
            <a:off x="5150637" y="2371375"/>
            <a:ext cx="11886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Expected Output</a:t>
            </a:r>
          </a:p>
        </p:txBody>
      </p:sp>
      <p:cxnSp>
        <p:nvCxnSpPr>
          <p:cNvPr id="159" name="Shape 159"/>
          <p:cNvCxnSpPr>
            <a:stCxn id="154" idx="3"/>
            <a:endCxn id="157" idx="1"/>
          </p:cNvCxnSpPr>
          <p:nvPr/>
        </p:nvCxnSpPr>
        <p:spPr>
          <a:xfrm>
            <a:off x="4175062" y="3516174"/>
            <a:ext cx="1122600" cy="320400"/>
          </a:xfrm>
          <a:prstGeom prst="straightConnector1">
            <a:avLst/>
          </a:prstGeom>
          <a:noFill/>
          <a:ln cap="flat" cmpd="sng" w="19050">
            <a:solidFill>
              <a:schemeClr val="dk2"/>
            </a:solidFill>
            <a:prstDash val="solid"/>
            <a:round/>
            <a:headEnd len="lg" w="lg" type="none"/>
            <a:tailEnd len="lg" w="lg" type="triangle"/>
          </a:ln>
        </p:spPr>
      </p:cxnSp>
      <p:cxnSp>
        <p:nvCxnSpPr>
          <p:cNvPr id="160" name="Shape 160"/>
          <p:cNvCxnSpPr>
            <a:stCxn id="158" idx="2"/>
            <a:endCxn id="157" idx="0"/>
          </p:cNvCxnSpPr>
          <p:nvPr/>
        </p:nvCxnSpPr>
        <p:spPr>
          <a:xfrm>
            <a:off x="5744937" y="3134575"/>
            <a:ext cx="0" cy="320400"/>
          </a:xfrm>
          <a:prstGeom prst="straightConnector1">
            <a:avLst/>
          </a:prstGeom>
          <a:noFill/>
          <a:ln cap="flat" cmpd="sng" w="19050">
            <a:solidFill>
              <a:schemeClr val="dk2"/>
            </a:solidFill>
            <a:prstDash val="solid"/>
            <a:round/>
            <a:headEnd len="lg" w="lg" type="triangle"/>
            <a:tailEnd len="lg" w="lg" type="triangle"/>
          </a:ln>
        </p:spPr>
      </p:cxnSp>
      <p:sp>
        <p:nvSpPr>
          <p:cNvPr id="161" name="Shape 161"/>
          <p:cNvSpPr txBox="1"/>
          <p:nvPr/>
        </p:nvSpPr>
        <p:spPr>
          <a:xfrm>
            <a:off x="6126637" y="3159037"/>
            <a:ext cx="1799099" cy="271499"/>
          </a:xfrm>
          <a:prstGeom prst="rect">
            <a:avLst/>
          </a:prstGeom>
          <a:noFill/>
          <a:ln>
            <a:noFill/>
          </a:ln>
        </p:spPr>
        <p:txBody>
          <a:bodyPr anchorCtr="0" anchor="t" bIns="91425" lIns="91425" rIns="91425" tIns="91425">
            <a:noAutofit/>
          </a:bodyPr>
          <a:lstStyle/>
          <a:p>
            <a:pPr lvl="0">
              <a:spcBef>
                <a:spcPts val="0"/>
              </a:spcBef>
              <a:buNone/>
            </a:pPr>
            <a:r>
              <a:rPr lang="en"/>
              <a:t>Do they match?</a:t>
            </a: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Anatomy of a Test Case</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Input</a:t>
            </a:r>
          </a:p>
          <a:p>
            <a:pPr indent="-228600" lvl="1" marL="914400" rtl="0">
              <a:spcBef>
                <a:spcPts val="0"/>
              </a:spcBef>
              <a:buClr>
                <a:srgbClr val="000000"/>
              </a:buClr>
            </a:pPr>
            <a:r>
              <a:rPr lang="en">
                <a:solidFill>
                  <a:srgbClr val="000000"/>
                </a:solidFill>
              </a:rPr>
              <a:t>Any required input data.</a:t>
            </a:r>
          </a:p>
          <a:p>
            <a:pPr indent="-228600" lvl="0" marL="457200" rtl="0">
              <a:spcBef>
                <a:spcPts val="0"/>
              </a:spcBef>
              <a:buClr>
                <a:srgbClr val="000000"/>
              </a:buClr>
            </a:pPr>
            <a:r>
              <a:rPr lang="en">
                <a:solidFill>
                  <a:srgbClr val="000000"/>
                </a:solidFill>
              </a:rPr>
              <a:t>Expected Output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228600" lvl="0" marL="457200" rtl="0">
              <a:spcBef>
                <a:spcPts val="0"/>
              </a:spcBef>
              <a:buClr>
                <a:srgbClr val="000000"/>
              </a:buClr>
            </a:pPr>
            <a:r>
              <a:rPr lang="en">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228600" lvl="0" marL="457200" rtl="0">
              <a:spcBef>
                <a:spcPts val="0"/>
              </a:spcBef>
              <a:buClr>
                <a:srgbClr val="000000"/>
              </a:buClr>
            </a:pPr>
            <a:r>
              <a:rPr lang="en">
                <a:solidFill>
                  <a:srgbClr val="000000"/>
                </a:solidFill>
              </a:rPr>
              <a:t>Test Steps</a:t>
            </a:r>
          </a:p>
          <a:p>
            <a:pPr indent="-228600" lvl="1" marL="914400" rtl="0">
              <a:spcBef>
                <a:spcPts val="0"/>
              </a:spcBef>
              <a:buClr>
                <a:srgbClr val="000000"/>
              </a:buClr>
            </a:pPr>
            <a:r>
              <a:rPr lang="en">
                <a:solidFill>
                  <a:srgbClr val="000000"/>
                </a:solidFill>
              </a:rPr>
              <a:t>Interactions with the system, and comparisons between expected and actual values.</a:t>
            </a:r>
          </a:p>
          <a:p>
            <a:pPr indent="-228600" lvl="0" marL="457200" rtl="0">
              <a:spcBef>
                <a:spcPts val="0"/>
              </a:spcBef>
              <a:buClr>
                <a:srgbClr val="000000"/>
              </a:buClr>
            </a:pPr>
            <a:r>
              <a:rPr lang="en">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a:t>
            </a:r>
          </a:p>
          <a:p>
            <a:pPr lvl="0" marR="0" rtl="0" algn="l">
              <a:lnSpc>
                <a:spcPct val="100000"/>
              </a:lnSpc>
              <a:spcBef>
                <a:spcPts val="600"/>
              </a:spcBef>
              <a:spcAft>
                <a:spcPts val="0"/>
              </a:spcAft>
              <a:buNone/>
            </a:pPr>
            <a:r>
              <a:t/>
            </a:r>
            <a:endParaRPr>
              <a:solidFill>
                <a:srgbClr val="000000"/>
              </a:solidFill>
            </a:endParaRP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Bugs? What are Those?</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Bug is an overloaded term - does it refer to the bad behavior observed, the source code problem that led to that behavior, or both?</a:t>
            </a:r>
          </a:p>
          <a:p>
            <a:pPr indent="-228600" lvl="0" marL="457200" marR="0" rtl="0" algn="l">
              <a:lnSpc>
                <a:spcPct val="100000"/>
              </a:lnSpc>
              <a:spcBef>
                <a:spcPts val="600"/>
              </a:spcBef>
              <a:spcAft>
                <a:spcPts val="0"/>
              </a:spcAft>
            </a:pPr>
            <a:r>
              <a:rPr b="1" lang="en"/>
              <a:t>Failure</a:t>
            </a:r>
          </a:p>
          <a:p>
            <a:pPr indent="-228600" lvl="1" marL="914400" marR="0" rtl="0" algn="l">
              <a:lnSpc>
                <a:spcPct val="100000"/>
              </a:lnSpc>
              <a:spcBef>
                <a:spcPts val="600"/>
              </a:spcBef>
              <a:spcAft>
                <a:spcPts val="0"/>
              </a:spcAft>
            </a:pPr>
            <a:r>
              <a:rPr lang="en"/>
              <a:t>An execution that yields an incorrect result.</a:t>
            </a:r>
          </a:p>
          <a:p>
            <a:pPr indent="-228600" lvl="0" marL="457200" marR="0" rtl="0" algn="l">
              <a:lnSpc>
                <a:spcPct val="100000"/>
              </a:lnSpc>
              <a:spcBef>
                <a:spcPts val="600"/>
              </a:spcBef>
              <a:spcAft>
                <a:spcPts val="0"/>
              </a:spcAft>
            </a:pPr>
            <a:r>
              <a:rPr b="1" lang="en"/>
              <a:t>Fault</a:t>
            </a:r>
          </a:p>
          <a:p>
            <a:pPr indent="-228600" lvl="1" marL="914400" marR="0" rtl="0" algn="l">
              <a:lnSpc>
                <a:spcPct val="100000"/>
              </a:lnSpc>
              <a:spcBef>
                <a:spcPts val="600"/>
              </a:spcBef>
              <a:spcAft>
                <a:spcPts val="0"/>
              </a:spcAft>
            </a:pPr>
            <a:r>
              <a:rPr lang="en" sz="2400"/>
              <a:t>The problem that is the source of that failure.</a:t>
            </a:r>
          </a:p>
          <a:p>
            <a:pPr indent="-228600" lvl="1" marL="914400" marR="0" rtl="0" algn="l">
              <a:lnSpc>
                <a:spcPct val="100000"/>
              </a:lnSpc>
              <a:spcBef>
                <a:spcPts val="600"/>
              </a:spcBef>
              <a:spcAft>
                <a:spcPts val="0"/>
              </a:spcAft>
            </a:pPr>
            <a:r>
              <a:rPr lang="en"/>
              <a:t>For instance, a typo in a line of the source code.</a:t>
            </a:r>
          </a:p>
          <a:p>
            <a:pPr indent="-228600" lvl="0" marL="457200" marR="0" rtl="0" algn="l">
              <a:lnSpc>
                <a:spcPct val="100000"/>
              </a:lnSpc>
              <a:spcBef>
                <a:spcPts val="600"/>
              </a:spcBef>
              <a:spcAft>
                <a:spcPts val="0"/>
              </a:spcAft>
            </a:pPr>
            <a:r>
              <a:rPr lang="en"/>
              <a:t>When we observe a failure, we try to find the fault that caused it.</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main purpose of testing is to find faults:</a:t>
            </a:r>
            <a:br>
              <a:rPr lang="en"/>
            </a:br>
            <a:br>
              <a:rPr lang="en"/>
            </a:br>
            <a:r>
              <a:rPr lang="en"/>
              <a:t>“Testing is the process of trying to discover every conceivable fault or weakness in a work product”                     - Glenford Myers</a:t>
            </a:r>
            <a:br>
              <a:rPr lang="en"/>
            </a:br>
          </a:p>
          <a:p>
            <a:pPr indent="-228600" lvl="0" marL="457200" marR="0" rtl="0" algn="l">
              <a:lnSpc>
                <a:spcPct val="100000"/>
              </a:lnSpc>
              <a:spcBef>
                <a:spcPts val="600"/>
              </a:spcBef>
              <a:spcAft>
                <a:spcPts val="0"/>
              </a:spcAft>
            </a:pPr>
            <a:r>
              <a:rPr lang="en"/>
              <a:t>Tests must reflect both normal system usage and extreme boundary events.</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500" cy="1547400"/>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Scenarios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b="1" lang="en"/>
              <a:t>Verification:</a:t>
            </a:r>
            <a:r>
              <a:rPr lang="en"/>
              <a:t> Demonstrate to the customer that the software meets the specifications.</a:t>
            </a:r>
          </a:p>
          <a:p>
            <a:pPr indent="-406400" lvl="1" marL="914400" rtl="0">
              <a:spcBef>
                <a:spcPts val="600"/>
              </a:spcBef>
              <a:buSzPct val="100000"/>
            </a:pPr>
            <a:r>
              <a:rPr lang="en" sz="2800"/>
              <a:t>Tests tend to reflect “normal” usage.</a:t>
            </a:r>
          </a:p>
          <a:p>
            <a:pPr indent="-406400" lvl="1" marL="914400" rtl="0">
              <a:spcBef>
                <a:spcPts val="600"/>
              </a:spcBef>
              <a:buSzPct val="100000"/>
            </a:pPr>
            <a:r>
              <a:rPr lang="en" sz="2800"/>
              <a:t>If the software doesn’t conform to the specifications, there is a fault.</a:t>
            </a:r>
          </a:p>
          <a:p>
            <a:pPr indent="0" lvl="0" marL="457200" rtl="0">
              <a:spcBef>
                <a:spcPts val="600"/>
              </a:spcBef>
              <a:buNone/>
            </a:pPr>
            <a:r>
              <a:t/>
            </a:r>
            <a:endParaRPr sz="1100"/>
          </a:p>
          <a:p>
            <a:pPr indent="-228600" lvl="0" marL="457200" marR="0" rtl="0" algn="l">
              <a:lnSpc>
                <a:spcPct val="100000"/>
              </a:lnSpc>
              <a:spcBef>
                <a:spcPts val="600"/>
              </a:spcBef>
              <a:spcAft>
                <a:spcPts val="0"/>
              </a:spcAft>
            </a:pPr>
            <a:r>
              <a:rPr b="1" lang="en"/>
              <a:t>Fault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Axiom of Testing</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Black and White Box Testing</a:t>
            </a:r>
          </a:p>
        </p:txBody>
      </p:sp>
      <p:sp>
        <p:nvSpPr>
          <p:cNvPr id="203" name="Shape 2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Black Box (Functional) Testing</a:t>
            </a:r>
          </a:p>
          <a:p>
            <a:pPr indent="-228600" lvl="1" marL="914400" rtl="0">
              <a:spcBef>
                <a:spcPts val="0"/>
              </a:spcBef>
            </a:pPr>
            <a:r>
              <a:rPr lang="en"/>
              <a:t>Designed without knowledge of the program’s internal structure and design.</a:t>
            </a:r>
          </a:p>
          <a:p>
            <a:pPr indent="-228600" lvl="1" marL="914400" rtl="0">
              <a:spcBef>
                <a:spcPts val="0"/>
              </a:spcBef>
            </a:pPr>
            <a:r>
              <a:rPr lang="en"/>
              <a:t>Based on functional and non-functional requirement specifications. </a:t>
            </a:r>
          </a:p>
          <a:p>
            <a:pPr indent="0" lvl="0" marL="457200" rtl="0">
              <a:spcBef>
                <a:spcPts val="0"/>
              </a:spcBef>
              <a:buNone/>
            </a:pPr>
            <a:r>
              <a:t/>
            </a:r>
            <a:endParaRPr sz="1100"/>
          </a:p>
          <a:p>
            <a:pPr indent="-419100" lvl="0" marL="457200" marR="0" rtl="0" algn="l">
              <a:lnSpc>
                <a:spcPct val="100000"/>
              </a:lnSpc>
              <a:spcBef>
                <a:spcPts val="600"/>
              </a:spcBef>
              <a:spcAft>
                <a:spcPts val="0"/>
              </a:spcAft>
              <a:buClr>
                <a:schemeClr val="dk1"/>
              </a:buClr>
              <a:buSzPct val="100000"/>
              <a:buFont typeface="Arial"/>
            </a:pPr>
            <a:r>
              <a:rPr lang="en"/>
              <a:t>White Box (Structural) Testing</a:t>
            </a:r>
          </a:p>
          <a:p>
            <a:pPr indent="-228600" lvl="1" marL="914400" marR="0" rtl="0" algn="l">
              <a:lnSpc>
                <a:spcPct val="100000"/>
              </a:lnSpc>
              <a:spcBef>
                <a:spcPts val="600"/>
              </a:spcBef>
              <a:spcAft>
                <a:spcPts val="0"/>
              </a:spcAft>
            </a:pPr>
            <a:r>
              <a:rPr lang="en"/>
              <a:t>Examines the internal design of the program. </a:t>
            </a:r>
          </a:p>
          <a:p>
            <a:pPr indent="-228600" lvl="1" marL="914400" marR="0" rtl="0" algn="l">
              <a:lnSpc>
                <a:spcPct val="100000"/>
              </a:lnSpc>
              <a:spcBef>
                <a:spcPts val="600"/>
              </a:spcBef>
              <a:spcAft>
                <a:spcPts val="0"/>
              </a:spcAft>
            </a:pPr>
            <a:r>
              <a:rPr lang="en"/>
              <a:t>Requires detailed knowledge of its structure.</a:t>
            </a:r>
          </a:p>
          <a:p>
            <a:pPr indent="-228600" lvl="1" marL="914400" marR="0" rtl="0" algn="l">
              <a:lnSpc>
                <a:spcPct val="100000"/>
              </a:lnSpc>
              <a:spcBef>
                <a:spcPts val="600"/>
              </a:spcBef>
              <a:spcAft>
                <a:spcPts val="0"/>
              </a:spcAft>
            </a:pPr>
            <a:r>
              <a:rPr lang="en"/>
              <a:t>Tests typically based on coverage of the source code (all statements/conditions/branches have been executed)</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204" name="Shape 2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210" name="Shape 2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Unit Testing</a:t>
            </a:r>
          </a:p>
          <a:p>
            <a:pPr indent="-228600" lvl="1" marL="914400" marR="0" rtl="0" algn="l">
              <a:lnSpc>
                <a:spcPct val="100000"/>
              </a:lnSpc>
              <a:spcBef>
                <a:spcPts val="600"/>
              </a:spcBef>
              <a:spcAft>
                <a:spcPts val="0"/>
              </a:spcAft>
            </a:pPr>
            <a:r>
              <a:rPr lang="en"/>
              <a:t>Testing of individual methods of a class. </a:t>
            </a:r>
          </a:p>
          <a:p>
            <a:pPr indent="-228600" lvl="1" marL="914400" marR="0" rtl="0" algn="l">
              <a:lnSpc>
                <a:spcPct val="100000"/>
              </a:lnSpc>
              <a:spcBef>
                <a:spcPts val="600"/>
              </a:spcBef>
              <a:spcAft>
                <a:spcPts val="0"/>
              </a:spcAft>
            </a:pPr>
            <a:r>
              <a:rPr lang="en"/>
              <a:t>Requires design to be final, so usually written and executed simultaneously with coding of the units.</a:t>
            </a:r>
          </a:p>
          <a:p>
            <a:pPr indent="-228600" lvl="0" marL="457200" marR="0" rtl="0" algn="l">
              <a:lnSpc>
                <a:spcPct val="100000"/>
              </a:lnSpc>
              <a:spcBef>
                <a:spcPts val="600"/>
              </a:spcBef>
              <a:spcAft>
                <a:spcPts val="0"/>
              </a:spcAft>
            </a:pPr>
            <a:r>
              <a:rPr lang="en"/>
              <a:t>Module Testing</a:t>
            </a:r>
          </a:p>
          <a:p>
            <a:pPr indent="-228600" lvl="1" marL="914400" marR="0" rtl="0" algn="l">
              <a:lnSpc>
                <a:spcPct val="100000"/>
              </a:lnSpc>
              <a:spcBef>
                <a:spcPts val="600"/>
              </a:spcBef>
              <a:spcAft>
                <a:spcPts val="0"/>
              </a:spcAft>
            </a:pPr>
            <a:r>
              <a:rPr lang="en"/>
              <a:t>Testing of collections of dependent units.</a:t>
            </a:r>
          </a:p>
          <a:p>
            <a:pPr indent="-228600" lvl="1" marL="914400" marR="0" rtl="0" algn="l">
              <a:lnSpc>
                <a:spcPct val="100000"/>
              </a:lnSpc>
              <a:spcBef>
                <a:spcPts val="600"/>
              </a:spcBef>
              <a:spcAft>
                <a:spcPts val="0"/>
              </a:spcAft>
            </a:pPr>
            <a:r>
              <a:rPr lang="en"/>
              <a:t>Takes place at same time as unit testing, as soon as all dependent units complete.</a:t>
            </a:r>
          </a:p>
          <a:p>
            <a:pPr indent="-228600" lvl="0" marL="457200" marR="0" rtl="0" algn="l">
              <a:lnSpc>
                <a:spcPct val="100000"/>
              </a:lnSpc>
              <a:spcBef>
                <a:spcPts val="600"/>
              </a:spcBef>
              <a:spcAft>
                <a:spcPts val="0"/>
              </a:spcAft>
            </a:pPr>
            <a:r>
              <a:rPr lang="en"/>
              <a:t>Subsystem Integration Testing</a:t>
            </a:r>
          </a:p>
          <a:p>
            <a:pPr indent="-228600" lvl="1" marL="914400" marR="0" rtl="0" algn="l">
              <a:lnSpc>
                <a:spcPct val="100000"/>
              </a:lnSpc>
              <a:spcBef>
                <a:spcPts val="600"/>
              </a:spcBef>
              <a:spcAft>
                <a:spcPts val="0"/>
              </a:spcAft>
            </a:pPr>
            <a:r>
              <a:rPr lang="en"/>
              <a:t>Testing modules integrated into subsystems.</a:t>
            </a:r>
          </a:p>
          <a:p>
            <a:pPr indent="-228600" lvl="1" marL="914400" marR="0" rtl="0" algn="l">
              <a:lnSpc>
                <a:spcPct val="100000"/>
              </a:lnSpc>
              <a:spcBef>
                <a:spcPts val="600"/>
              </a:spcBef>
              <a:spcAft>
                <a:spcPts val="0"/>
              </a:spcAft>
            </a:pPr>
            <a:r>
              <a:rPr lang="en"/>
              <a:t>Tests can be written once design is finalized, using SRS document.</a:t>
            </a:r>
          </a:p>
        </p:txBody>
      </p:sp>
      <p:sp>
        <p:nvSpPr>
          <p:cNvPr id="211" name="Shape 2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217" name="Shape 2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Integration Testing</a:t>
            </a:r>
          </a:p>
          <a:p>
            <a:pPr indent="-228600" lvl="1" marL="914400" marR="0" rtl="0" algn="l">
              <a:lnSpc>
                <a:spcPct val="100000"/>
              </a:lnSpc>
              <a:spcBef>
                <a:spcPts val="600"/>
              </a:spcBef>
              <a:spcAft>
                <a:spcPts val="0"/>
              </a:spcAft>
            </a:pPr>
            <a:r>
              <a:rPr lang="en"/>
              <a:t>Integrate subsystems into a complete system, then test the entire product.</a:t>
            </a:r>
          </a:p>
          <a:p>
            <a:pPr indent="-228600" lvl="1" marL="914400" marR="0" rtl="0" algn="l">
              <a:lnSpc>
                <a:spcPct val="100000"/>
              </a:lnSpc>
              <a:spcBef>
                <a:spcPts val="600"/>
              </a:spcBef>
              <a:spcAft>
                <a:spcPts val="0"/>
              </a:spcAft>
            </a:pPr>
            <a:r>
              <a:rPr lang="en"/>
              <a:t>Tests can be written as soon as specification is finalized, executed after subsystem testing.</a:t>
            </a:r>
          </a:p>
          <a:p>
            <a:pPr indent="-419100" lvl="0" marL="457200" marR="0" rtl="0" algn="l">
              <a:lnSpc>
                <a:spcPct val="100000"/>
              </a:lnSpc>
              <a:spcBef>
                <a:spcPts val="600"/>
              </a:spcBef>
              <a:spcAft>
                <a:spcPts val="0"/>
              </a:spcAft>
              <a:buClr>
                <a:schemeClr val="dk1"/>
              </a:buClr>
              <a:buSzPct val="100000"/>
              <a:buFont typeface="Arial"/>
            </a:pPr>
            <a:r>
              <a:rPr lang="en"/>
              <a:t>Acceptance Testing</a:t>
            </a:r>
          </a:p>
          <a:p>
            <a:pPr indent="-228600" lvl="1" marL="914400" marR="0" rtl="0" algn="l">
              <a:lnSpc>
                <a:spcPct val="100000"/>
              </a:lnSpc>
              <a:spcBef>
                <a:spcPts val="600"/>
              </a:spcBef>
              <a:spcAft>
                <a:spcPts val="0"/>
              </a:spcAft>
            </a:pPr>
            <a:r>
              <a:rPr lang="en"/>
              <a:t>Give product to a set of users to check whether it meets their needs. Can also expose more faults.</a:t>
            </a:r>
          </a:p>
          <a:p>
            <a:pPr indent="-228600" lvl="1" marL="914400" marR="0" rtl="0" algn="l">
              <a:lnSpc>
                <a:spcPct val="100000"/>
              </a:lnSpc>
              <a:spcBef>
                <a:spcPts val="600"/>
              </a:spcBef>
              <a:spcAft>
                <a:spcPts val="0"/>
              </a:spcAft>
            </a:pPr>
            <a:r>
              <a:rPr lang="en"/>
              <a:t>Also called alpha/beta testing.</a:t>
            </a:r>
          </a:p>
          <a:p>
            <a:pPr indent="-228600" lvl="1" marL="914400" marR="0" rtl="0" algn="l">
              <a:lnSpc>
                <a:spcPct val="100000"/>
              </a:lnSpc>
              <a:spcBef>
                <a:spcPts val="600"/>
              </a:spcBef>
              <a:spcAft>
                <a:spcPts val="0"/>
              </a:spcAft>
            </a:pPr>
            <a:r>
              <a:rPr lang="en"/>
              <a:t>Acceptance planning can take place during requirements elicitation.</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218" name="Shape 2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224" name="Shape 224"/>
          <p:cNvSpPr/>
          <p:nvPr/>
        </p:nvSpPr>
        <p:spPr>
          <a:xfrm>
            <a:off x="458325" y="198077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225" name="Shape 225"/>
          <p:cNvSpPr/>
          <p:nvPr/>
        </p:nvSpPr>
        <p:spPr>
          <a:xfrm>
            <a:off x="1151075" y="2915850"/>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226" name="Shape 226"/>
          <p:cNvSpPr/>
          <p:nvPr/>
        </p:nvSpPr>
        <p:spPr>
          <a:xfrm>
            <a:off x="1928025" y="385092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227" name="Shape 227"/>
          <p:cNvSpPr/>
          <p:nvPr/>
        </p:nvSpPr>
        <p:spPr>
          <a:xfrm>
            <a:off x="2908900" y="4785987"/>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228" name="Shape 228"/>
          <p:cNvSpPr/>
          <p:nvPr/>
        </p:nvSpPr>
        <p:spPr>
          <a:xfrm>
            <a:off x="3994025" y="5709462"/>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229" name="Shape 229"/>
          <p:cNvSpPr/>
          <p:nvPr/>
        </p:nvSpPr>
        <p:spPr>
          <a:xfrm>
            <a:off x="5071150" y="4785987"/>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230" name="Shape 230"/>
          <p:cNvSpPr/>
          <p:nvPr/>
        </p:nvSpPr>
        <p:spPr>
          <a:xfrm>
            <a:off x="5883275" y="3850912"/>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231" name="Shape 231"/>
          <p:cNvSpPr/>
          <p:nvPr/>
        </p:nvSpPr>
        <p:spPr>
          <a:xfrm>
            <a:off x="6540850" y="2915837"/>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232" name="Shape 232"/>
          <p:cNvSpPr/>
          <p:nvPr/>
        </p:nvSpPr>
        <p:spPr>
          <a:xfrm>
            <a:off x="7215975" y="1980762"/>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233" name="Shape 233"/>
          <p:cNvCxnSpPr>
            <a:endCxn id="225" idx="1"/>
          </p:cNvCxnSpPr>
          <p:nvPr/>
        </p:nvCxnSpPr>
        <p:spPr>
          <a:xfrm>
            <a:off x="739775" y="2685000"/>
            <a:ext cx="411300" cy="588900"/>
          </a:xfrm>
          <a:prstGeom prst="straightConnector1">
            <a:avLst/>
          </a:prstGeom>
          <a:noFill/>
          <a:ln cap="flat" cmpd="sng" w="19050">
            <a:solidFill>
              <a:schemeClr val="dk2"/>
            </a:solidFill>
            <a:prstDash val="solid"/>
            <a:round/>
            <a:headEnd len="lg" w="lg" type="none"/>
            <a:tailEnd len="lg" w="lg" type="triangle"/>
          </a:ln>
        </p:spPr>
      </p:cxnSp>
      <p:cxnSp>
        <p:nvCxnSpPr>
          <p:cNvPr id="234" name="Shape 234"/>
          <p:cNvCxnSpPr>
            <a:endCxn id="226" idx="1"/>
          </p:cNvCxnSpPr>
          <p:nvPr/>
        </p:nvCxnSpPr>
        <p:spPr>
          <a:xfrm>
            <a:off x="1491525" y="3635975"/>
            <a:ext cx="436500" cy="573000"/>
          </a:xfrm>
          <a:prstGeom prst="straightConnector1">
            <a:avLst/>
          </a:prstGeom>
          <a:noFill/>
          <a:ln cap="flat" cmpd="sng" w="19050">
            <a:solidFill>
              <a:schemeClr val="dk2"/>
            </a:solidFill>
            <a:prstDash val="solid"/>
            <a:round/>
            <a:headEnd len="lg" w="lg" type="none"/>
            <a:tailEnd len="lg" w="lg" type="triangle"/>
          </a:ln>
        </p:spPr>
      </p:cxnSp>
      <p:cxnSp>
        <p:nvCxnSpPr>
          <p:cNvPr id="235" name="Shape 235"/>
          <p:cNvCxnSpPr>
            <a:endCxn id="227" idx="1"/>
          </p:cNvCxnSpPr>
          <p:nvPr/>
        </p:nvCxnSpPr>
        <p:spPr>
          <a:xfrm>
            <a:off x="2289400" y="4571937"/>
            <a:ext cx="619500" cy="572100"/>
          </a:xfrm>
          <a:prstGeom prst="straightConnector1">
            <a:avLst/>
          </a:prstGeom>
          <a:noFill/>
          <a:ln cap="flat" cmpd="sng" w="19050">
            <a:solidFill>
              <a:schemeClr val="dk2"/>
            </a:solidFill>
            <a:prstDash val="solid"/>
            <a:round/>
            <a:headEnd len="lg" w="lg" type="none"/>
            <a:tailEnd len="lg" w="lg" type="triangle"/>
          </a:ln>
        </p:spPr>
      </p:cxnSp>
      <p:cxnSp>
        <p:nvCxnSpPr>
          <p:cNvPr id="236" name="Shape 236"/>
          <p:cNvCxnSpPr>
            <a:endCxn id="228" idx="1"/>
          </p:cNvCxnSpPr>
          <p:nvPr/>
        </p:nvCxnSpPr>
        <p:spPr>
          <a:xfrm>
            <a:off x="3240725" y="5508012"/>
            <a:ext cx="753300" cy="559500"/>
          </a:xfrm>
          <a:prstGeom prst="straightConnector1">
            <a:avLst/>
          </a:prstGeom>
          <a:noFill/>
          <a:ln cap="flat" cmpd="sng" w="19050">
            <a:solidFill>
              <a:schemeClr val="dk2"/>
            </a:solidFill>
            <a:prstDash val="solid"/>
            <a:round/>
            <a:headEnd len="lg" w="lg" type="none"/>
            <a:tailEnd len="lg" w="lg" type="triangle"/>
          </a:ln>
        </p:spPr>
      </p:cxnSp>
      <p:cxnSp>
        <p:nvCxnSpPr>
          <p:cNvPr id="237" name="Shape 237"/>
          <p:cNvCxnSpPr>
            <a:stCxn id="228" idx="3"/>
          </p:cNvCxnSpPr>
          <p:nvPr/>
        </p:nvCxnSpPr>
        <p:spPr>
          <a:xfrm flipH="1" rot="10800000">
            <a:off x="5463725" y="5538612"/>
            <a:ext cx="707400" cy="528900"/>
          </a:xfrm>
          <a:prstGeom prst="straightConnector1">
            <a:avLst/>
          </a:prstGeom>
          <a:noFill/>
          <a:ln cap="flat" cmpd="sng" w="19050">
            <a:solidFill>
              <a:schemeClr val="dk2"/>
            </a:solidFill>
            <a:prstDash val="solid"/>
            <a:round/>
            <a:headEnd len="lg" w="lg" type="none"/>
            <a:tailEnd len="lg" w="lg" type="triangle"/>
          </a:ln>
        </p:spPr>
      </p:cxnSp>
      <p:cxnSp>
        <p:nvCxnSpPr>
          <p:cNvPr id="238" name="Shape 238"/>
          <p:cNvCxnSpPr>
            <a:stCxn id="229" idx="3"/>
          </p:cNvCxnSpPr>
          <p:nvPr/>
        </p:nvCxnSpPr>
        <p:spPr>
          <a:xfrm flipH="1" rot="10800000">
            <a:off x="6540850" y="4587237"/>
            <a:ext cx="504600" cy="556800"/>
          </a:xfrm>
          <a:prstGeom prst="straightConnector1">
            <a:avLst/>
          </a:prstGeom>
          <a:noFill/>
          <a:ln cap="flat" cmpd="sng" w="19050">
            <a:solidFill>
              <a:schemeClr val="dk2"/>
            </a:solidFill>
            <a:prstDash val="solid"/>
            <a:round/>
            <a:headEnd len="lg" w="lg" type="none"/>
            <a:tailEnd len="lg" w="lg" type="triangle"/>
          </a:ln>
        </p:spPr>
      </p:cxnSp>
      <p:cxnSp>
        <p:nvCxnSpPr>
          <p:cNvPr id="239" name="Shape 239"/>
          <p:cNvCxnSpPr>
            <a:stCxn id="230" idx="3"/>
          </p:cNvCxnSpPr>
          <p:nvPr/>
        </p:nvCxnSpPr>
        <p:spPr>
          <a:xfrm flipH="1" rot="10800000">
            <a:off x="7352975" y="3666862"/>
            <a:ext cx="367800" cy="542100"/>
          </a:xfrm>
          <a:prstGeom prst="straightConnector1">
            <a:avLst/>
          </a:prstGeom>
          <a:noFill/>
          <a:ln cap="flat" cmpd="sng" w="19050">
            <a:solidFill>
              <a:schemeClr val="dk2"/>
            </a:solidFill>
            <a:prstDash val="solid"/>
            <a:round/>
            <a:headEnd len="lg" w="lg" type="none"/>
            <a:tailEnd len="lg" w="lg" type="triangle"/>
          </a:ln>
        </p:spPr>
      </p:cxnSp>
      <p:cxnSp>
        <p:nvCxnSpPr>
          <p:cNvPr id="240" name="Shape 240"/>
          <p:cNvCxnSpPr>
            <a:stCxn id="231" idx="3"/>
          </p:cNvCxnSpPr>
          <p:nvPr/>
        </p:nvCxnSpPr>
        <p:spPr>
          <a:xfrm flipH="1" rot="10800000">
            <a:off x="8010550" y="2730887"/>
            <a:ext cx="400500" cy="543000"/>
          </a:xfrm>
          <a:prstGeom prst="straightConnector1">
            <a:avLst/>
          </a:prstGeom>
          <a:noFill/>
          <a:ln cap="flat" cmpd="sng" w="19050">
            <a:solidFill>
              <a:schemeClr val="dk2"/>
            </a:solidFill>
            <a:prstDash val="solid"/>
            <a:round/>
            <a:headEnd len="lg" w="lg" type="none"/>
            <a:tailEnd len="lg" w="lg" type="triangle"/>
          </a:ln>
        </p:spPr>
      </p:cxnSp>
      <p:sp>
        <p:nvSpPr>
          <p:cNvPr id="241" name="Shape 241"/>
          <p:cNvSpPr/>
          <p:nvPr/>
        </p:nvSpPr>
        <p:spPr>
          <a:xfrm>
            <a:off x="3931075" y="18104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242" name="Shape 242"/>
          <p:cNvSpPr/>
          <p:nvPr/>
        </p:nvSpPr>
        <p:spPr>
          <a:xfrm>
            <a:off x="3931075" y="26214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243" name="Shape 243"/>
          <p:cNvSpPr/>
          <p:nvPr/>
        </p:nvSpPr>
        <p:spPr>
          <a:xfrm>
            <a:off x="3905650" y="34324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244" name="Shape 244"/>
          <p:cNvCxnSpPr>
            <a:stCxn id="224" idx="3"/>
            <a:endCxn id="241" idx="1"/>
          </p:cNvCxnSpPr>
          <p:nvPr/>
        </p:nvCxnSpPr>
        <p:spPr>
          <a:xfrm flipH="1" rot="10800000">
            <a:off x="1928025" y="2168425"/>
            <a:ext cx="2003100" cy="170400"/>
          </a:xfrm>
          <a:prstGeom prst="straightConnector1">
            <a:avLst/>
          </a:prstGeom>
          <a:noFill/>
          <a:ln cap="flat" cmpd="sng" w="19050">
            <a:solidFill>
              <a:srgbClr val="980000"/>
            </a:solidFill>
            <a:prstDash val="dash"/>
            <a:round/>
            <a:headEnd len="lg" w="lg" type="none"/>
            <a:tailEnd len="lg" w="lg" type="triangle"/>
          </a:ln>
        </p:spPr>
      </p:cxnSp>
      <p:cxnSp>
        <p:nvCxnSpPr>
          <p:cNvPr id="245" name="Shape 245"/>
          <p:cNvCxnSpPr>
            <a:stCxn id="225" idx="3"/>
            <a:endCxn id="241" idx="1"/>
          </p:cNvCxnSpPr>
          <p:nvPr/>
        </p:nvCxnSpPr>
        <p:spPr>
          <a:xfrm flipH="1" rot="10800000">
            <a:off x="2620775" y="2168400"/>
            <a:ext cx="1310400" cy="1105500"/>
          </a:xfrm>
          <a:prstGeom prst="straightConnector1">
            <a:avLst/>
          </a:prstGeom>
          <a:noFill/>
          <a:ln cap="flat" cmpd="sng" w="19050">
            <a:solidFill>
              <a:srgbClr val="980000"/>
            </a:solidFill>
            <a:prstDash val="dash"/>
            <a:round/>
            <a:headEnd len="lg" w="lg" type="none"/>
            <a:tailEnd len="lg" w="lg" type="triangle"/>
          </a:ln>
        </p:spPr>
      </p:cxnSp>
      <p:cxnSp>
        <p:nvCxnSpPr>
          <p:cNvPr id="246" name="Shape 246"/>
          <p:cNvCxnSpPr>
            <a:stCxn id="225" idx="3"/>
            <a:endCxn id="242" idx="1"/>
          </p:cNvCxnSpPr>
          <p:nvPr/>
        </p:nvCxnSpPr>
        <p:spPr>
          <a:xfrm flipH="1" rot="10800000">
            <a:off x="2620775" y="2979600"/>
            <a:ext cx="1310400" cy="294300"/>
          </a:xfrm>
          <a:prstGeom prst="straightConnector1">
            <a:avLst/>
          </a:prstGeom>
          <a:noFill/>
          <a:ln cap="flat" cmpd="sng" w="19050">
            <a:solidFill>
              <a:srgbClr val="9900FF"/>
            </a:solidFill>
            <a:prstDash val="dash"/>
            <a:round/>
            <a:headEnd len="lg" w="lg" type="none"/>
            <a:tailEnd len="lg" w="lg" type="triangle"/>
          </a:ln>
        </p:spPr>
      </p:cxnSp>
      <p:cxnSp>
        <p:nvCxnSpPr>
          <p:cNvPr id="247" name="Shape 247"/>
          <p:cNvCxnSpPr>
            <a:stCxn id="226" idx="3"/>
            <a:endCxn id="242" idx="1"/>
          </p:cNvCxnSpPr>
          <p:nvPr/>
        </p:nvCxnSpPr>
        <p:spPr>
          <a:xfrm flipH="1" rot="10800000">
            <a:off x="3397725" y="2979575"/>
            <a:ext cx="533400" cy="1229400"/>
          </a:xfrm>
          <a:prstGeom prst="straightConnector1">
            <a:avLst/>
          </a:prstGeom>
          <a:noFill/>
          <a:ln cap="flat" cmpd="sng" w="19050">
            <a:solidFill>
              <a:srgbClr val="9900FF"/>
            </a:solidFill>
            <a:prstDash val="dash"/>
            <a:round/>
            <a:headEnd len="lg" w="lg" type="none"/>
            <a:tailEnd len="lg" w="lg" type="triangle"/>
          </a:ln>
        </p:spPr>
      </p:cxnSp>
      <p:cxnSp>
        <p:nvCxnSpPr>
          <p:cNvPr id="248" name="Shape 248"/>
          <p:cNvCxnSpPr>
            <a:stCxn id="226" idx="3"/>
            <a:endCxn id="243" idx="1"/>
          </p:cNvCxnSpPr>
          <p:nvPr/>
        </p:nvCxnSpPr>
        <p:spPr>
          <a:xfrm flipH="1" rot="10800000">
            <a:off x="3397725" y="3790475"/>
            <a:ext cx="507900" cy="418500"/>
          </a:xfrm>
          <a:prstGeom prst="straightConnector1">
            <a:avLst/>
          </a:prstGeom>
          <a:noFill/>
          <a:ln cap="flat" cmpd="sng" w="19050">
            <a:solidFill>
              <a:srgbClr val="FF00FF"/>
            </a:solidFill>
            <a:prstDash val="dash"/>
            <a:round/>
            <a:headEnd len="lg" w="lg" type="none"/>
            <a:tailEnd len="lg" w="lg" type="triangle"/>
          </a:ln>
        </p:spPr>
      </p:cxnSp>
      <p:cxnSp>
        <p:nvCxnSpPr>
          <p:cNvPr id="249" name="Shape 249"/>
          <p:cNvCxnSpPr>
            <a:stCxn id="227" idx="3"/>
            <a:endCxn id="243" idx="2"/>
          </p:cNvCxnSpPr>
          <p:nvPr/>
        </p:nvCxnSpPr>
        <p:spPr>
          <a:xfrm flipH="1" rot="10800000">
            <a:off x="4378600" y="4148637"/>
            <a:ext cx="261900" cy="995400"/>
          </a:xfrm>
          <a:prstGeom prst="straightConnector1">
            <a:avLst/>
          </a:prstGeom>
          <a:noFill/>
          <a:ln cap="flat" cmpd="sng" w="19050">
            <a:solidFill>
              <a:srgbClr val="FF00FF"/>
            </a:solidFill>
            <a:prstDash val="dash"/>
            <a:round/>
            <a:headEnd len="lg" w="lg" type="none"/>
            <a:tailEnd len="lg" w="lg" type="triangle"/>
          </a:ln>
        </p:spPr>
      </p:cxnSp>
      <p:cxnSp>
        <p:nvCxnSpPr>
          <p:cNvPr id="250" name="Shape 250"/>
          <p:cNvCxnSpPr>
            <a:stCxn id="241" idx="3"/>
            <a:endCxn id="231" idx="1"/>
          </p:cNvCxnSpPr>
          <p:nvPr/>
        </p:nvCxnSpPr>
        <p:spPr>
          <a:xfrm>
            <a:off x="5400775" y="2168450"/>
            <a:ext cx="1140000" cy="1105500"/>
          </a:xfrm>
          <a:prstGeom prst="straightConnector1">
            <a:avLst/>
          </a:prstGeom>
          <a:noFill/>
          <a:ln cap="flat" cmpd="sng" w="19050">
            <a:solidFill>
              <a:srgbClr val="980000"/>
            </a:solidFill>
            <a:prstDash val="dash"/>
            <a:round/>
            <a:headEnd len="lg" w="lg" type="none"/>
            <a:tailEnd len="lg" w="lg" type="triangle"/>
          </a:ln>
        </p:spPr>
      </p:cxnSp>
      <p:cxnSp>
        <p:nvCxnSpPr>
          <p:cNvPr id="251" name="Shape 251"/>
          <p:cNvCxnSpPr>
            <a:stCxn id="242" idx="3"/>
            <a:endCxn id="230" idx="1"/>
          </p:cNvCxnSpPr>
          <p:nvPr/>
        </p:nvCxnSpPr>
        <p:spPr>
          <a:xfrm>
            <a:off x="5400775" y="2979450"/>
            <a:ext cx="482400" cy="1229400"/>
          </a:xfrm>
          <a:prstGeom prst="straightConnector1">
            <a:avLst/>
          </a:prstGeom>
          <a:noFill/>
          <a:ln cap="flat" cmpd="sng" w="19050">
            <a:solidFill>
              <a:srgbClr val="9900FF"/>
            </a:solidFill>
            <a:prstDash val="dash"/>
            <a:round/>
            <a:headEnd len="lg" w="lg" type="none"/>
            <a:tailEnd len="lg" w="lg" type="triangle"/>
          </a:ln>
        </p:spPr>
      </p:cxnSp>
      <p:cxnSp>
        <p:nvCxnSpPr>
          <p:cNvPr id="252" name="Shape 252"/>
          <p:cNvCxnSpPr>
            <a:stCxn id="243" idx="3"/>
            <a:endCxn id="229" idx="0"/>
          </p:cNvCxnSpPr>
          <p:nvPr/>
        </p:nvCxnSpPr>
        <p:spPr>
          <a:xfrm>
            <a:off x="5375350" y="3790450"/>
            <a:ext cx="430800" cy="995400"/>
          </a:xfrm>
          <a:prstGeom prst="straightConnector1">
            <a:avLst/>
          </a:prstGeom>
          <a:noFill/>
          <a:ln cap="flat" cmpd="sng" w="19050">
            <a:solidFill>
              <a:srgbClr val="FF00FF"/>
            </a:solidFill>
            <a:prstDash val="dash"/>
            <a:round/>
            <a:headEnd len="lg" w="lg" type="none"/>
            <a:tailEnd len="lg" w="lg" type="triangle"/>
          </a:ln>
        </p:spPr>
      </p:cxnSp>
      <p:sp>
        <p:nvSpPr>
          <p:cNvPr id="253" name="Shape 253"/>
          <p:cNvSpPr/>
          <p:nvPr/>
        </p:nvSpPr>
        <p:spPr>
          <a:xfrm>
            <a:off x="739775" y="5608575"/>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254" name="Shape 254"/>
          <p:cNvCxnSpPr>
            <a:stCxn id="253" idx="3"/>
          </p:cNvCxnSpPr>
          <p:nvPr/>
        </p:nvCxnSpPr>
        <p:spPr>
          <a:xfrm>
            <a:off x="2209475" y="5966625"/>
            <a:ext cx="1774500" cy="335400"/>
          </a:xfrm>
          <a:prstGeom prst="straightConnector1">
            <a:avLst/>
          </a:prstGeom>
          <a:noFill/>
          <a:ln cap="flat" cmpd="sng" w="19050">
            <a:solidFill>
              <a:srgbClr val="274E13"/>
            </a:solidFill>
            <a:prstDash val="dash"/>
            <a:round/>
            <a:headEnd len="lg" w="lg" type="triangle"/>
            <a:tailEnd len="lg" w="lg" type="triangle"/>
          </a:ln>
        </p:spPr>
      </p:cxnSp>
      <p:cxnSp>
        <p:nvCxnSpPr>
          <p:cNvPr id="255" name="Shape 255"/>
          <p:cNvCxnSpPr>
            <a:stCxn id="227" idx="1"/>
          </p:cNvCxnSpPr>
          <p:nvPr/>
        </p:nvCxnSpPr>
        <p:spPr>
          <a:xfrm flipH="1">
            <a:off x="2261200" y="5144037"/>
            <a:ext cx="647700" cy="547200"/>
          </a:xfrm>
          <a:prstGeom prst="straightConnector1">
            <a:avLst/>
          </a:prstGeom>
          <a:noFill/>
          <a:ln cap="flat" cmpd="sng" w="19050">
            <a:solidFill>
              <a:srgbClr val="274E13"/>
            </a:solidFill>
            <a:prstDash val="dash"/>
            <a:round/>
            <a:headEnd len="lg" w="lg" type="none"/>
            <a:tailEnd len="lg" w="lg" type="triangle"/>
          </a:ln>
        </p:spPr>
      </p:cxnSp>
      <p:sp>
        <p:nvSpPr>
          <p:cNvPr id="256" name="Shape 2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262" name="Shape 2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Unit testing is the process of testing the smallest isolated “unit” that can be tested.</a:t>
            </a:r>
          </a:p>
          <a:p>
            <a:pPr indent="-228600" lvl="1" marL="914400" marR="0" rtl="0" algn="l">
              <a:lnSpc>
                <a:spcPct val="100000"/>
              </a:lnSpc>
              <a:spcBef>
                <a:spcPts val="600"/>
              </a:spcBef>
              <a:spcAft>
                <a:spcPts val="0"/>
              </a:spcAft>
            </a:pPr>
            <a:r>
              <a:rPr lang="en"/>
              <a:t>Often, a class and its methods.</a:t>
            </a:r>
          </a:p>
          <a:p>
            <a:pPr indent="-228600" lvl="1" marL="914400" marR="0" rtl="0" algn="l">
              <a:lnSpc>
                <a:spcPct val="100000"/>
              </a:lnSpc>
              <a:spcBef>
                <a:spcPts val="600"/>
              </a:spcBef>
              <a:spcAft>
                <a:spcPts val="0"/>
              </a:spcAft>
            </a:pPr>
            <a:r>
              <a:rPr lang="en"/>
              <a:t>A small set of dependent classes.</a:t>
            </a:r>
          </a:p>
          <a:p>
            <a:pPr indent="-228600" lvl="0" marL="457200" marR="0" rtl="0" algn="l">
              <a:lnSpc>
                <a:spcPct val="100000"/>
              </a:lnSpc>
              <a:spcBef>
                <a:spcPts val="600"/>
              </a:spcBef>
              <a:spcAft>
                <a:spcPts val="0"/>
              </a:spcAft>
            </a:pPr>
            <a:r>
              <a:rPr lang="en"/>
              <a:t>Test input should be calls to methods with different input parameters. </a:t>
            </a:r>
          </a:p>
          <a:p>
            <a:pPr indent="-228600" lvl="0" marL="457200" marR="0" rtl="0" algn="l">
              <a:lnSpc>
                <a:spcPct val="100000"/>
              </a:lnSpc>
              <a:spcBef>
                <a:spcPts val="600"/>
              </a:spcBef>
              <a:spcAft>
                <a:spcPts val="0"/>
              </a:spcAft>
            </a:pPr>
            <a:r>
              <a:rPr lang="en"/>
              <a:t>For a class, tests should:</a:t>
            </a:r>
          </a:p>
          <a:p>
            <a:pPr indent="-228600" lvl="1" marL="914400" marR="0" rtl="0" algn="l">
              <a:lnSpc>
                <a:spcPct val="100000"/>
              </a:lnSpc>
              <a:spcBef>
                <a:spcPts val="600"/>
              </a:spcBef>
              <a:spcAft>
                <a:spcPts val="0"/>
              </a:spcAft>
            </a:pPr>
            <a:r>
              <a:rPr lang="en"/>
              <a:t>Test all “jobs” associated with the class.</a:t>
            </a:r>
          </a:p>
          <a:p>
            <a:pPr indent="-228600" lvl="1" marL="914400" marR="0" rtl="0" algn="l">
              <a:lnSpc>
                <a:spcPct val="100000"/>
              </a:lnSpc>
              <a:spcBef>
                <a:spcPts val="600"/>
              </a:spcBef>
              <a:spcAft>
                <a:spcPts val="0"/>
              </a:spcAft>
            </a:pPr>
            <a:r>
              <a:rPr lang="en"/>
              <a:t>Set and check the value of all attributes associated with the class.</a:t>
            </a:r>
          </a:p>
          <a:p>
            <a:pPr indent="-228600" lvl="1" marL="914400" marR="0" rtl="0" algn="l">
              <a:lnSpc>
                <a:spcPct val="100000"/>
              </a:lnSpc>
              <a:spcBef>
                <a:spcPts val="600"/>
              </a:spcBef>
              <a:spcAft>
                <a:spcPts val="0"/>
              </a:spcAft>
            </a:pPr>
            <a:r>
              <a:rPr lang="en"/>
              <a:t>Put the class into all possible states.</a:t>
            </a:r>
          </a:p>
          <a:p>
            <a:pPr indent="0" lvl="0" marL="457200" marR="0" rtl="0" algn="l">
              <a:lnSpc>
                <a:spcPct val="100000"/>
              </a:lnSpc>
              <a:spcBef>
                <a:spcPts val="600"/>
              </a:spcBef>
              <a:spcAft>
                <a:spcPts val="0"/>
              </a:spcAft>
              <a:buNone/>
            </a:pPr>
            <a:r>
              <a:t/>
            </a:r>
            <a:endParaRPr/>
          </a:p>
        </p:txBody>
      </p:sp>
      <p:sp>
        <p:nvSpPr>
          <p:cNvPr id="263" name="Shape 2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WeatherStation</a:t>
            </a:r>
          </a:p>
        </p:txBody>
      </p:sp>
      <p:sp>
        <p:nvSpPr>
          <p:cNvPr id="269" name="Shape 269"/>
          <p:cNvSpPr txBox="1"/>
          <p:nvPr>
            <p:ph idx="2" type="body"/>
          </p:nvPr>
        </p:nvSpPr>
        <p:spPr>
          <a:xfrm>
            <a:off x="3543475" y="1600200"/>
            <a:ext cx="5143200" cy="4967700"/>
          </a:xfrm>
          <a:prstGeom prst="rect">
            <a:avLst/>
          </a:prstGeom>
        </p:spPr>
        <p:txBody>
          <a:bodyPr anchorCtr="0" anchor="t" bIns="91425" lIns="91425" rIns="91425" tIns="91425">
            <a:noAutofit/>
          </a:bodyPr>
          <a:lstStyle/>
          <a:p>
            <a:pPr lvl="0" rtl="0">
              <a:spcBef>
                <a:spcPts val="0"/>
              </a:spcBef>
              <a:buNone/>
            </a:pPr>
            <a:r>
              <a:rPr lang="en" sz="2400"/>
              <a:t>When writing unit tests for WeatherStation, we need:</a:t>
            </a:r>
          </a:p>
          <a:p>
            <a:pPr indent="-381000" lvl="0" marL="457200" rtl="0">
              <a:spcBef>
                <a:spcPts val="0"/>
              </a:spcBef>
              <a:buSzPct val="100000"/>
            </a:pPr>
            <a:r>
              <a:rPr lang="en" sz="2400"/>
              <a:t>Set and check identifier.</a:t>
            </a:r>
          </a:p>
          <a:p>
            <a:pPr indent="-381000" lvl="0" marL="457200" rtl="0">
              <a:spcBef>
                <a:spcPts val="0"/>
              </a:spcBef>
              <a:buSzPct val="100000"/>
            </a:pPr>
            <a:r>
              <a:rPr lang="en" sz="2400"/>
              <a:t>Tests for each “job” performed by the class.</a:t>
            </a:r>
          </a:p>
          <a:p>
            <a:pPr indent="-355600" lvl="1" marL="914400" rtl="0">
              <a:spcBef>
                <a:spcPts val="0"/>
              </a:spcBef>
              <a:buSzPct val="100000"/>
            </a:pPr>
            <a:r>
              <a:rPr lang="en" sz="2000"/>
              <a:t>Methods that work together to perform that class’ responsibilities.</a:t>
            </a:r>
          </a:p>
          <a:p>
            <a:pPr indent="-381000" lvl="0" marL="457200">
              <a:spcBef>
                <a:spcPts val="0"/>
              </a:spcBef>
              <a:buSzPct val="100000"/>
            </a:pPr>
            <a:r>
              <a:rPr lang="en" sz="2400"/>
              <a:t>Tests that hit each outcome of each “job” (error handling, return conditions).</a:t>
            </a:r>
          </a:p>
        </p:txBody>
      </p:sp>
      <p:sp>
        <p:nvSpPr>
          <p:cNvPr id="270" name="Shape 270"/>
          <p:cNvSpPr/>
          <p:nvPr/>
        </p:nvSpPr>
        <p:spPr>
          <a:xfrm>
            <a:off x="695250" y="2120625"/>
            <a:ext cx="2494200" cy="244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a:t>
            </a:r>
            <a:r>
              <a:rPr b="1" lang="en"/>
              <a:t>eatherStation</a:t>
            </a:r>
          </a:p>
          <a:p>
            <a:pPr lvl="0" rtl="0">
              <a:spcBef>
                <a:spcPts val="0"/>
              </a:spcBef>
              <a:buNone/>
            </a:pPr>
            <a:r>
              <a:t/>
            </a:r>
            <a:endParaRPr/>
          </a:p>
          <a:p>
            <a:pPr lvl="0" rtl="0">
              <a:spcBef>
                <a:spcPts val="0"/>
              </a:spcBef>
              <a:buNone/>
            </a:pPr>
            <a:r>
              <a:rPr lang="en"/>
              <a:t>identifier</a:t>
            </a:r>
          </a:p>
          <a:p>
            <a:pPr lvl="0" rtl="0">
              <a:spcBef>
                <a:spcPts val="0"/>
              </a:spcBef>
              <a:buNone/>
            </a:pPr>
            <a:r>
              <a:t/>
            </a:r>
            <a:endParaRPr/>
          </a:p>
          <a:p>
            <a:pPr lvl="0" rtl="0">
              <a:spcBef>
                <a:spcPts val="0"/>
              </a:spcBef>
              <a:buNone/>
            </a:pPr>
            <a:r>
              <a:rPr lang="en"/>
              <a:t>testLink()</a:t>
            </a:r>
          </a:p>
          <a:p>
            <a:pPr lvl="0" rtl="0">
              <a:spcBef>
                <a:spcPts val="0"/>
              </a:spcBef>
              <a:buNone/>
            </a:pPr>
            <a:r>
              <a:rPr lang="en"/>
              <a:t>reportWeather()</a:t>
            </a:r>
            <a:br>
              <a:rPr lang="en"/>
            </a:br>
            <a:r>
              <a:rPr lang="en"/>
              <a:t>reportStatus()</a:t>
            </a:r>
          </a:p>
          <a:p>
            <a:pPr lvl="0" rtl="0">
              <a:spcBef>
                <a:spcPts val="0"/>
              </a:spcBef>
              <a:buNone/>
            </a:pPr>
            <a:r>
              <a:rPr lang="en"/>
              <a:t>restart(instruments)</a:t>
            </a:r>
          </a:p>
          <a:p>
            <a:pPr lvl="0" rtl="0">
              <a:spcBef>
                <a:spcPts val="0"/>
              </a:spcBef>
              <a:buNone/>
            </a:pPr>
            <a:r>
              <a:rPr lang="en"/>
              <a:t>shutdown(instruments)</a:t>
            </a:r>
          </a:p>
          <a:p>
            <a:pPr lvl="0" rtl="0">
              <a:spcBef>
                <a:spcPts val="0"/>
              </a:spcBef>
              <a:buNone/>
            </a:pPr>
            <a:r>
              <a:rPr lang="en"/>
              <a:t>reconfigure(commands)</a:t>
            </a:r>
          </a:p>
        </p:txBody>
      </p:sp>
      <p:cxnSp>
        <p:nvCxnSpPr>
          <p:cNvPr id="271" name="Shape 271"/>
          <p:cNvCxnSpPr/>
          <p:nvPr/>
        </p:nvCxnSpPr>
        <p:spPr>
          <a:xfrm>
            <a:off x="695250" y="2564586"/>
            <a:ext cx="2494200" cy="0"/>
          </a:xfrm>
          <a:prstGeom prst="straightConnector1">
            <a:avLst/>
          </a:prstGeom>
          <a:noFill/>
          <a:ln cap="flat" cmpd="sng" w="19050">
            <a:solidFill>
              <a:srgbClr val="2388DB"/>
            </a:solidFill>
            <a:prstDash val="solid"/>
            <a:round/>
            <a:headEnd len="lg" w="lg" type="none"/>
            <a:tailEnd len="lg" w="lg" type="none"/>
          </a:ln>
        </p:spPr>
      </p:cxnSp>
      <p:cxnSp>
        <p:nvCxnSpPr>
          <p:cNvPr id="272" name="Shape 272"/>
          <p:cNvCxnSpPr/>
          <p:nvPr/>
        </p:nvCxnSpPr>
        <p:spPr>
          <a:xfrm>
            <a:off x="695250" y="2948264"/>
            <a:ext cx="2494200" cy="0"/>
          </a:xfrm>
          <a:prstGeom prst="straightConnector1">
            <a:avLst/>
          </a:prstGeom>
          <a:noFill/>
          <a:ln cap="flat" cmpd="sng" w="19050">
            <a:solidFill>
              <a:srgbClr val="2388DB"/>
            </a:solidFill>
            <a:prstDash val="solid"/>
            <a:round/>
            <a:headEnd len="lg" w="lg" type="none"/>
            <a:tailEnd len="lg" w="lg" type="none"/>
          </a:ln>
        </p:spPr>
      </p:cxnSp>
      <p:sp>
        <p:nvSpPr>
          <p:cNvPr id="273" name="Shape 2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7" name="Shape 277"/>
        <p:cNvGrpSpPr/>
        <p:nvPr/>
      </p:nvGrpSpPr>
      <p:grpSpPr>
        <a:xfrm>
          <a:off x="0" y="0"/>
          <a:ext cx="0" cy="0"/>
          <a:chOff x="0" y="0"/>
          <a:chExt cx="0" cy="0"/>
        </a:xfrm>
      </p:grpSpPr>
      <p:sp>
        <p:nvSpPr>
          <p:cNvPr id="278" name="Shape 2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Object Mocking</a:t>
            </a:r>
          </a:p>
        </p:txBody>
      </p:sp>
      <p:sp>
        <p:nvSpPr>
          <p:cNvPr id="279" name="Shape 279"/>
          <p:cNvSpPr txBox="1"/>
          <p:nvPr>
            <p:ph idx="1" type="body"/>
          </p:nvPr>
        </p:nvSpPr>
        <p:spPr>
          <a:xfrm>
            <a:off x="457200" y="1600200"/>
            <a:ext cx="41658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68300" lvl="0" marL="457200" marR="0" rtl="0" algn="l">
              <a:lnSpc>
                <a:spcPct val="100000"/>
              </a:lnSpc>
              <a:spcBef>
                <a:spcPts val="600"/>
              </a:spcBef>
              <a:spcAft>
                <a:spcPts val="0"/>
              </a:spcAft>
              <a:buSzPct val="100000"/>
            </a:pPr>
            <a:r>
              <a:rPr lang="en" sz="2200"/>
              <a:t>Mock objects have the same interface as the real component, but are hand-created to simulate the real component.</a:t>
            </a:r>
          </a:p>
          <a:p>
            <a:pPr indent="-368300" lvl="0" marL="457200" marR="0" rtl="0" algn="l">
              <a:lnSpc>
                <a:spcPct val="100000"/>
              </a:lnSpc>
              <a:spcBef>
                <a:spcPts val="600"/>
              </a:spcBef>
              <a:spcAft>
                <a:spcPts val="0"/>
              </a:spcAft>
              <a:buSzPct val="100000"/>
            </a:pPr>
            <a:r>
              <a:rPr lang="en" sz="2200"/>
              <a:t>Can also be used to simulate abnormal operation or rare events.</a:t>
            </a:r>
          </a:p>
        </p:txBody>
      </p:sp>
      <p:sp>
        <p:nvSpPr>
          <p:cNvPr id="280" name="Shape 280"/>
          <p:cNvSpPr/>
          <p:nvPr/>
        </p:nvSpPr>
        <p:spPr>
          <a:xfrm>
            <a:off x="4830825" y="1784437"/>
            <a:ext cx="1899600"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81" name="Shape 281"/>
          <p:cNvCxnSpPr/>
          <p:nvPr/>
        </p:nvCxnSpPr>
        <p:spPr>
          <a:xfrm>
            <a:off x="4830825" y="2149387"/>
            <a:ext cx="1899600" cy="0"/>
          </a:xfrm>
          <a:prstGeom prst="straightConnector1">
            <a:avLst/>
          </a:prstGeom>
          <a:noFill/>
          <a:ln cap="flat" cmpd="sng" w="19050">
            <a:solidFill>
              <a:srgbClr val="2388DB"/>
            </a:solidFill>
            <a:prstDash val="solid"/>
            <a:round/>
            <a:headEnd len="lg" w="lg" type="none"/>
            <a:tailEnd len="lg" w="lg" type="none"/>
          </a:ln>
        </p:spPr>
      </p:cxnSp>
      <p:cxnSp>
        <p:nvCxnSpPr>
          <p:cNvPr id="282" name="Shape 282"/>
          <p:cNvCxnSpPr/>
          <p:nvPr/>
        </p:nvCxnSpPr>
        <p:spPr>
          <a:xfrm>
            <a:off x="4830825" y="3189062"/>
            <a:ext cx="1899600" cy="0"/>
          </a:xfrm>
          <a:prstGeom prst="straightConnector1">
            <a:avLst/>
          </a:prstGeom>
          <a:noFill/>
          <a:ln cap="flat" cmpd="sng" w="19050">
            <a:solidFill>
              <a:srgbClr val="2388DB"/>
            </a:solidFill>
            <a:prstDash val="solid"/>
            <a:round/>
            <a:headEnd len="lg" w="lg" type="none"/>
            <a:tailEnd len="lg" w="lg" type="none"/>
          </a:ln>
        </p:spPr>
      </p:cxnSp>
      <p:sp>
        <p:nvSpPr>
          <p:cNvPr id="283" name="Shape 283"/>
          <p:cNvSpPr/>
          <p:nvPr/>
        </p:nvSpPr>
        <p:spPr>
          <a:xfrm>
            <a:off x="7378975" y="3036037"/>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84" name="Shape 284"/>
          <p:cNvCxnSpPr/>
          <p:nvPr/>
        </p:nvCxnSpPr>
        <p:spPr>
          <a:xfrm>
            <a:off x="7378975" y="3331000"/>
            <a:ext cx="1346700" cy="0"/>
          </a:xfrm>
          <a:prstGeom prst="straightConnector1">
            <a:avLst/>
          </a:prstGeom>
          <a:noFill/>
          <a:ln cap="flat" cmpd="sng" w="19050">
            <a:solidFill>
              <a:srgbClr val="2388DB"/>
            </a:solidFill>
            <a:prstDash val="solid"/>
            <a:round/>
            <a:headEnd len="lg" w="lg" type="none"/>
            <a:tailEnd len="lg" w="lg" type="none"/>
          </a:ln>
        </p:spPr>
      </p:cxnSp>
      <p:cxnSp>
        <p:nvCxnSpPr>
          <p:cNvPr id="285" name="Shape 285"/>
          <p:cNvCxnSpPr/>
          <p:nvPr/>
        </p:nvCxnSpPr>
        <p:spPr>
          <a:xfrm>
            <a:off x="7378975" y="3760850"/>
            <a:ext cx="1346700" cy="0"/>
          </a:xfrm>
          <a:prstGeom prst="straightConnector1">
            <a:avLst/>
          </a:prstGeom>
          <a:noFill/>
          <a:ln cap="flat" cmpd="sng" w="19050">
            <a:solidFill>
              <a:srgbClr val="2388DB"/>
            </a:solidFill>
            <a:prstDash val="solid"/>
            <a:round/>
            <a:headEnd len="lg" w="lg" type="none"/>
            <a:tailEnd len="lg" w="lg" type="none"/>
          </a:ln>
        </p:spPr>
      </p:cxnSp>
      <p:sp>
        <p:nvSpPr>
          <p:cNvPr id="286" name="Shape 286"/>
          <p:cNvSpPr/>
          <p:nvPr/>
        </p:nvSpPr>
        <p:spPr>
          <a:xfrm>
            <a:off x="5296250" y="4454537"/>
            <a:ext cx="17424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87" name="Shape 287"/>
          <p:cNvCxnSpPr/>
          <p:nvPr/>
        </p:nvCxnSpPr>
        <p:spPr>
          <a:xfrm>
            <a:off x="5296250" y="474950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88" name="Shape 288"/>
          <p:cNvCxnSpPr/>
          <p:nvPr/>
        </p:nvCxnSpPr>
        <p:spPr>
          <a:xfrm>
            <a:off x="5296250" y="517935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89" name="Shape 289"/>
          <p:cNvCxnSpPr/>
          <p:nvPr/>
        </p:nvCxnSpPr>
        <p:spPr>
          <a:xfrm flipH="1" rot="10800000">
            <a:off x="6984100" y="2950112"/>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90" name="Shape 290"/>
          <p:cNvCxnSpPr/>
          <p:nvPr/>
        </p:nvCxnSpPr>
        <p:spPr>
          <a:xfrm>
            <a:off x="5021550" y="3506212"/>
            <a:ext cx="218100" cy="1842600"/>
          </a:xfrm>
          <a:prstGeom prst="straightConnector1">
            <a:avLst/>
          </a:prstGeom>
          <a:noFill/>
          <a:ln cap="flat" cmpd="sng" w="38100">
            <a:solidFill>
              <a:srgbClr val="000000"/>
            </a:solidFill>
            <a:prstDash val="solid"/>
            <a:round/>
            <a:headEnd len="lg" w="lg" type="none"/>
            <a:tailEnd len="lg" w="lg" type="triangle"/>
          </a:ln>
        </p:spPr>
      </p:cxnSp>
      <p:sp>
        <p:nvSpPr>
          <p:cNvPr id="291" name="Shape 291"/>
          <p:cNvSpPr/>
          <p:nvPr/>
        </p:nvSpPr>
        <p:spPr>
          <a:xfrm>
            <a:off x="6308100" y="5348812"/>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get(){</a:t>
            </a:r>
          </a:p>
          <a:p>
            <a:pPr lvl="0" rtl="0">
              <a:spcBef>
                <a:spcPts val="0"/>
              </a:spcBef>
              <a:buNone/>
            </a:pPr>
            <a:r>
              <a:rPr lang="en"/>
              <a:t>	return 98;</a:t>
            </a:r>
          </a:p>
          <a:p>
            <a:pPr lvl="0">
              <a:spcBef>
                <a:spcPts val="0"/>
              </a:spcBef>
              <a:buNone/>
            </a:pPr>
            <a:r>
              <a:rPr lang="en"/>
              <a:t>}</a:t>
            </a:r>
          </a:p>
        </p:txBody>
      </p:sp>
      <p:sp>
        <p:nvSpPr>
          <p:cNvPr id="292" name="Shape 2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6" name="Shape 296"/>
        <p:cNvGrpSpPr/>
        <p:nvPr/>
      </p:nvGrpSpPr>
      <p:grpSpPr>
        <a:xfrm>
          <a:off x="0" y="0"/>
          <a:ext cx="0" cy="0"/>
          <a:chOff x="0" y="0"/>
          <a:chExt cx="0" cy="0"/>
        </a:xfrm>
      </p:grpSpPr>
      <p:sp>
        <p:nvSpPr>
          <p:cNvPr id="297" name="Shape 2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298" name="Shape 2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software works by combining multiple, interacting components. </a:t>
            </a:r>
          </a:p>
          <a:p>
            <a:pPr indent="-2286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228600" lvl="0" marL="457200" marR="0" rtl="0" algn="l">
              <a:lnSpc>
                <a:spcPct val="100000"/>
              </a:lnSpc>
              <a:spcBef>
                <a:spcPts val="600"/>
              </a:spcBef>
              <a:spcAft>
                <a:spcPts val="0"/>
              </a:spcAft>
            </a:pPr>
            <a:r>
              <a:rPr lang="en"/>
              <a:t>Functionality performed across components is accessed through a defined interface. </a:t>
            </a:r>
          </a:p>
          <a:p>
            <a:pPr indent="-2286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299" name="Shape 2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Answer...</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ct val="100000"/>
            </a:pPr>
            <a:r>
              <a:rPr lang="en" sz="2800"/>
              <a:t>Correct, reliable, safe, and robust.</a:t>
            </a:r>
          </a:p>
          <a:p>
            <a:pPr indent="-406400" lvl="0" marL="457200" marR="0" rtl="0" algn="l">
              <a:lnSpc>
                <a:spcPct val="100000"/>
              </a:lnSpc>
              <a:spcBef>
                <a:spcPts val="600"/>
              </a:spcBef>
              <a:spcAft>
                <a:spcPts val="0"/>
              </a:spcAft>
              <a:buSzPct val="100000"/>
            </a:pPr>
            <a:r>
              <a:rPr lang="en" sz="2800"/>
              <a:t>The primary process of making software dependable (and providing evidence of dependability) is</a:t>
            </a:r>
            <a:r>
              <a:rPr b="1" lang="en" sz="2800"/>
              <a:t> Verification and Validation</a:t>
            </a:r>
            <a:r>
              <a:rPr lang="en" sz="2800"/>
              <a:t>.</a:t>
            </a:r>
          </a:p>
          <a:p>
            <a:pPr indent="-406400" lvl="1" marL="914400" marR="0" rtl="0" algn="l">
              <a:lnSpc>
                <a:spcPct val="100000"/>
              </a:lnSpc>
              <a:spcBef>
                <a:spcPts val="600"/>
              </a:spcBef>
              <a:spcAft>
                <a:spcPts val="0"/>
              </a:spcAft>
              <a:buSzPct val="100000"/>
            </a:pPr>
            <a:r>
              <a:rPr b="1" lang="en" sz="2800"/>
              <a:t>Testing</a:t>
            </a:r>
            <a:r>
              <a:rPr lang="en" sz="2800"/>
              <a:t> is our primary form of verification.</a:t>
            </a:r>
          </a:p>
          <a:p>
            <a:pPr lvl="0" marR="0" rtl="0" algn="l">
              <a:lnSpc>
                <a:spcPct val="100000"/>
              </a:lnSpc>
              <a:spcBef>
                <a:spcPts val="600"/>
              </a:spcBef>
              <a:spcAft>
                <a:spcPts val="0"/>
              </a:spcAft>
              <a:buNone/>
            </a:pPr>
            <a:r>
              <a:t/>
            </a:r>
            <a:endParaRPr sz="2800"/>
          </a:p>
        </p:txBody>
      </p:sp>
      <p:sp>
        <p:nvSpPr>
          <p:cNvPr id="63" name="Shape 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305" name="Shape 305"/>
          <p:cNvSpPr txBox="1"/>
          <p:nvPr>
            <p:ph idx="1" type="body"/>
          </p:nvPr>
        </p:nvSpPr>
        <p:spPr>
          <a:xfrm>
            <a:off x="457200" y="1600200"/>
            <a:ext cx="43182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have a subsystem made up of A, B, and C. We have performed unit testing...</a:t>
            </a:r>
          </a:p>
          <a:p>
            <a:pPr indent="-368300" lvl="0" marL="457200" marR="0" rtl="0" algn="l">
              <a:lnSpc>
                <a:spcPct val="100000"/>
              </a:lnSpc>
              <a:spcBef>
                <a:spcPts val="600"/>
              </a:spcBef>
              <a:spcAft>
                <a:spcPts val="0"/>
              </a:spcAft>
              <a:buSzPct val="100000"/>
            </a:pPr>
            <a:r>
              <a:rPr lang="en" sz="2200"/>
              <a:t>However, they work together to perform functions.</a:t>
            </a:r>
          </a:p>
          <a:p>
            <a:pPr indent="-3683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3683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306" name="Shape 306"/>
          <p:cNvSpPr/>
          <p:nvPr/>
        </p:nvSpPr>
        <p:spPr>
          <a:xfrm>
            <a:off x="5008825" y="3152775"/>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p:nvPr/>
        </p:nvSpPr>
        <p:spPr>
          <a:xfrm>
            <a:off x="5434050" y="3697925"/>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308" name="Shape 308"/>
          <p:cNvSpPr/>
          <p:nvPr/>
        </p:nvSpPr>
        <p:spPr>
          <a:xfrm>
            <a:off x="6404175" y="4602650"/>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309" name="Shape 309"/>
          <p:cNvSpPr/>
          <p:nvPr/>
        </p:nvSpPr>
        <p:spPr>
          <a:xfrm>
            <a:off x="7243475" y="3697925"/>
            <a:ext cx="10467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310" name="Shape 310"/>
          <p:cNvCxnSpPr/>
          <p:nvPr/>
        </p:nvCxnSpPr>
        <p:spPr>
          <a:xfrm>
            <a:off x="6480750" y="3845100"/>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311" name="Shape 311"/>
          <p:cNvCxnSpPr>
            <a:stCxn id="309" idx="2"/>
            <a:endCxn id="308" idx="3"/>
          </p:cNvCxnSpPr>
          <p:nvPr/>
        </p:nvCxnSpPr>
        <p:spPr>
          <a:xfrm flipH="1">
            <a:off x="7450925" y="4210325"/>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312" name="Shape 312"/>
          <p:cNvCxnSpPr>
            <a:stCxn id="308" idx="1"/>
            <a:endCxn id="307" idx="2"/>
          </p:cNvCxnSpPr>
          <p:nvPr/>
        </p:nvCxnSpPr>
        <p:spPr>
          <a:xfrm rot="10800000">
            <a:off x="5957475" y="4210250"/>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313" name="Shape 313"/>
          <p:cNvCxnSpPr/>
          <p:nvPr/>
        </p:nvCxnSpPr>
        <p:spPr>
          <a:xfrm rot="10800000">
            <a:off x="6480750" y="4063175"/>
            <a:ext cx="762600" cy="0"/>
          </a:xfrm>
          <a:prstGeom prst="straightConnector1">
            <a:avLst/>
          </a:prstGeom>
          <a:noFill/>
          <a:ln cap="flat" cmpd="sng" w="19050">
            <a:solidFill>
              <a:schemeClr val="dk2"/>
            </a:solidFill>
            <a:prstDash val="solid"/>
            <a:round/>
            <a:headEnd len="lg" w="lg" type="none"/>
            <a:tailEnd len="lg" w="lg" type="triangle"/>
          </a:ln>
        </p:spPr>
      </p:cxnSp>
      <p:sp>
        <p:nvSpPr>
          <p:cNvPr id="314" name="Shape 314"/>
          <p:cNvSpPr/>
          <p:nvPr/>
        </p:nvSpPr>
        <p:spPr>
          <a:xfrm>
            <a:off x="6213300" y="1854575"/>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Test Cases</a:t>
            </a:r>
          </a:p>
        </p:txBody>
      </p:sp>
      <p:sp>
        <p:nvSpPr>
          <p:cNvPr id="315" name="Shape 315"/>
          <p:cNvSpPr/>
          <p:nvPr/>
        </p:nvSpPr>
        <p:spPr>
          <a:xfrm>
            <a:off x="5258625"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16" name="Shape 316"/>
          <p:cNvSpPr/>
          <p:nvPr/>
        </p:nvSpPr>
        <p:spPr>
          <a:xfrm>
            <a:off x="5981362"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17" name="Shape 317"/>
          <p:cNvSpPr/>
          <p:nvPr/>
        </p:nvSpPr>
        <p:spPr>
          <a:xfrm>
            <a:off x="6704100" y="29702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18" name="Shape 318"/>
          <p:cNvSpPr/>
          <p:nvPr/>
        </p:nvSpPr>
        <p:spPr>
          <a:xfrm>
            <a:off x="7426825"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19" name="Shape 319"/>
          <p:cNvSpPr/>
          <p:nvPr/>
        </p:nvSpPr>
        <p:spPr>
          <a:xfrm>
            <a:off x="8062475" y="2978675"/>
            <a:ext cx="315900" cy="2715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cxnSp>
        <p:nvCxnSpPr>
          <p:cNvPr id="320" name="Shape 320"/>
          <p:cNvCxnSpPr>
            <a:stCxn id="314" idx="2"/>
            <a:endCxn id="315" idx="0"/>
          </p:cNvCxnSpPr>
          <p:nvPr/>
        </p:nvCxnSpPr>
        <p:spPr>
          <a:xfrm flipH="1">
            <a:off x="5416650" y="2366975"/>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321" name="Shape 321"/>
          <p:cNvCxnSpPr>
            <a:stCxn id="314" idx="2"/>
            <a:endCxn id="316" idx="0"/>
          </p:cNvCxnSpPr>
          <p:nvPr/>
        </p:nvCxnSpPr>
        <p:spPr>
          <a:xfrm flipH="1">
            <a:off x="6139350" y="23669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322" name="Shape 322"/>
          <p:cNvCxnSpPr>
            <a:stCxn id="314" idx="2"/>
            <a:endCxn id="317" idx="0"/>
          </p:cNvCxnSpPr>
          <p:nvPr/>
        </p:nvCxnSpPr>
        <p:spPr>
          <a:xfrm>
            <a:off x="6862050" y="2366975"/>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323" name="Shape 323"/>
          <p:cNvCxnSpPr>
            <a:stCxn id="314" idx="2"/>
            <a:endCxn id="318" idx="0"/>
          </p:cNvCxnSpPr>
          <p:nvPr/>
        </p:nvCxnSpPr>
        <p:spPr>
          <a:xfrm>
            <a:off x="6862050" y="23669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324" name="Shape 324"/>
          <p:cNvCxnSpPr>
            <a:stCxn id="314" idx="2"/>
            <a:endCxn id="319" idx="0"/>
          </p:cNvCxnSpPr>
          <p:nvPr/>
        </p:nvCxnSpPr>
        <p:spPr>
          <a:xfrm>
            <a:off x="6862050" y="2366975"/>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325" name="Shape 3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331" name="Shape 3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Parameter Interfaces</a:t>
            </a:r>
          </a:p>
          <a:p>
            <a:pPr indent="-228600" lvl="1" marL="914400" marR="0" rtl="0" algn="l">
              <a:lnSpc>
                <a:spcPct val="100000"/>
              </a:lnSpc>
              <a:spcBef>
                <a:spcPts val="600"/>
              </a:spcBef>
              <a:spcAft>
                <a:spcPts val="0"/>
              </a:spcAft>
            </a:pPr>
            <a:r>
              <a:rPr lang="en"/>
              <a:t>Data is passed from one component to another. </a:t>
            </a:r>
          </a:p>
          <a:p>
            <a:pPr indent="-228600" lvl="1" marL="914400" marR="0" rtl="0" algn="l">
              <a:lnSpc>
                <a:spcPct val="100000"/>
              </a:lnSpc>
              <a:spcBef>
                <a:spcPts val="600"/>
              </a:spcBef>
              <a:spcAft>
                <a:spcPts val="0"/>
              </a:spcAft>
            </a:pPr>
            <a:r>
              <a:rPr lang="en"/>
              <a:t>All methods that accept arguments have a parameter interface.</a:t>
            </a:r>
          </a:p>
          <a:p>
            <a:pPr indent="-228600" lvl="1" marL="914400" marR="0" rtl="0" algn="l">
              <a:lnSpc>
                <a:spcPct val="100000"/>
              </a:lnSpc>
              <a:spcBef>
                <a:spcPts val="600"/>
              </a:spcBef>
              <a:spcAft>
                <a:spcPts val="0"/>
              </a:spcAft>
            </a:pPr>
            <a:r>
              <a:rPr lang="en"/>
              <a:t>If functionality is triggered by a method call, test different parameter combinations to that call.</a:t>
            </a:r>
          </a:p>
          <a:p>
            <a:pPr indent="-228600" lvl="0" marL="457200" marR="0" rtl="0" algn="l">
              <a:lnSpc>
                <a:spcPct val="100000"/>
              </a:lnSpc>
              <a:spcBef>
                <a:spcPts val="600"/>
              </a:spcBef>
              <a:spcAft>
                <a:spcPts val="0"/>
              </a:spcAft>
            </a:pPr>
            <a:r>
              <a:rPr lang="en"/>
              <a:t>Procedural Interfaces</a:t>
            </a:r>
          </a:p>
          <a:p>
            <a:pPr indent="-228600" lvl="1" marL="914400" marR="0" rtl="0" algn="l">
              <a:lnSpc>
                <a:spcPct val="100000"/>
              </a:lnSpc>
              <a:spcBef>
                <a:spcPts val="600"/>
              </a:spcBef>
              <a:spcAft>
                <a:spcPts val="0"/>
              </a:spcAft>
            </a:pPr>
            <a:r>
              <a:rPr lang="en"/>
              <a:t>When one component encapsulates a set of functions that can be called by other components. </a:t>
            </a:r>
          </a:p>
          <a:p>
            <a:pPr indent="-228600" lvl="1" marL="914400" marR="0" rtl="0" algn="l">
              <a:lnSpc>
                <a:spcPct val="100000"/>
              </a:lnSpc>
              <a:spcBef>
                <a:spcPts val="600"/>
              </a:spcBef>
              <a:spcAft>
                <a:spcPts val="0"/>
              </a:spcAft>
            </a:pPr>
            <a:r>
              <a:rPr lang="en"/>
              <a:t>Controls access to subsystem functionality. Thus, is important to test rigorously.</a:t>
            </a:r>
          </a:p>
        </p:txBody>
      </p: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338" name="Shape 3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Shared Memory Interfaces</a:t>
            </a:r>
          </a:p>
          <a:p>
            <a:pPr indent="-228600" lvl="1" marL="914400" rtl="0">
              <a:spcBef>
                <a:spcPts val="0"/>
              </a:spcBef>
            </a:pPr>
            <a:r>
              <a:rPr lang="en"/>
              <a:t>A block of memory is shared between components. </a:t>
            </a:r>
          </a:p>
          <a:p>
            <a:pPr indent="-228600" lvl="1" marL="914400" rtl="0">
              <a:spcBef>
                <a:spcPts val="0"/>
              </a:spcBef>
            </a:pPr>
            <a:r>
              <a:rPr lang="en"/>
              <a:t>Data is placed in this memory by one subsystem and retrieved by another.</a:t>
            </a:r>
          </a:p>
          <a:p>
            <a:pPr indent="-228600" lvl="1" marL="914400" rtl="0">
              <a:spcBef>
                <a:spcPts val="0"/>
              </a:spcBef>
            </a:pPr>
            <a:r>
              <a:rPr lang="en"/>
              <a:t>Common if system is architected around a central data repository.</a:t>
            </a:r>
          </a:p>
          <a:p>
            <a:pPr indent="-228600" lvl="0" marL="457200" rtl="0">
              <a:spcBef>
                <a:spcPts val="0"/>
              </a:spcBef>
            </a:pPr>
            <a:r>
              <a:rPr lang="en"/>
              <a:t>Message-Passing Interfaces</a:t>
            </a:r>
          </a:p>
          <a:p>
            <a:pPr indent="-228600" lvl="1" marL="914400" marR="0" rtl="0" algn="l">
              <a:lnSpc>
                <a:spcPct val="100000"/>
              </a:lnSpc>
              <a:spcBef>
                <a:spcPts val="600"/>
              </a:spcBef>
              <a:spcAft>
                <a:spcPts val="0"/>
              </a:spcAft>
            </a:pPr>
            <a:r>
              <a:rPr lang="en"/>
              <a:t>Interfaces where one component requests a service by passing a message to another component. A return message indicates the results of executing the service.</a:t>
            </a:r>
          </a:p>
          <a:p>
            <a:pPr indent="-228600" lvl="1" marL="914400" marR="0" rtl="0" algn="l">
              <a:lnSpc>
                <a:spcPct val="100000"/>
              </a:lnSpc>
              <a:spcBef>
                <a:spcPts val="600"/>
              </a:spcBef>
              <a:spcAft>
                <a:spcPts val="0"/>
              </a:spcAft>
            </a:pPr>
            <a:r>
              <a:rPr lang="en"/>
              <a:t>Common in parallel systems, client-server systems.</a:t>
            </a:r>
          </a:p>
          <a:p>
            <a:pPr indent="0" lvl="0" marL="457200" marR="0" rtl="0" algn="l">
              <a:lnSpc>
                <a:spcPct val="100000"/>
              </a:lnSpc>
              <a:spcBef>
                <a:spcPts val="600"/>
              </a:spcBef>
              <a:spcAft>
                <a:spcPts val="0"/>
              </a:spcAft>
              <a:buNone/>
            </a:pPr>
            <a:r>
              <a:t/>
            </a:r>
            <a:endParaRPr/>
          </a:p>
        </p:txBody>
      </p:sp>
      <p:sp>
        <p:nvSpPr>
          <p:cNvPr id="339" name="Shape 3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3" name="Shape 343"/>
        <p:cNvGrpSpPr/>
        <p:nvPr/>
      </p:nvGrpSpPr>
      <p:grpSpPr>
        <a:xfrm>
          <a:off x="0" y="0"/>
          <a:ext cx="0" cy="0"/>
          <a:chOff x="0" y="0"/>
          <a:chExt cx="0" cy="0"/>
        </a:xfrm>
      </p:grpSpPr>
      <p:sp>
        <p:nvSpPr>
          <p:cNvPr id="344" name="Shape 3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Errors</a:t>
            </a:r>
          </a:p>
        </p:txBody>
      </p:sp>
      <p:sp>
        <p:nvSpPr>
          <p:cNvPr id="345" name="Shape 3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Interface Misuse</a:t>
            </a:r>
          </a:p>
          <a:p>
            <a:pPr indent="-368300" lvl="1" marL="914400" marR="0" rtl="0" algn="l">
              <a:lnSpc>
                <a:spcPct val="100000"/>
              </a:lnSpc>
              <a:spcBef>
                <a:spcPts val="600"/>
              </a:spcBef>
              <a:spcAft>
                <a:spcPts val="0"/>
              </a:spcAft>
              <a:buSzPct val="100000"/>
            </a:pPr>
            <a:r>
              <a:rPr lang="en" sz="2200"/>
              <a:t>A calling component calls another component and makes an error in the use of its interface. </a:t>
            </a:r>
          </a:p>
          <a:p>
            <a:pPr indent="-368300" lvl="1" marL="914400" marR="0" rtl="0" algn="l">
              <a:lnSpc>
                <a:spcPct val="100000"/>
              </a:lnSpc>
              <a:spcBef>
                <a:spcPts val="600"/>
              </a:spcBef>
              <a:spcAft>
                <a:spcPts val="0"/>
              </a:spcAft>
              <a:buSzPct val="100000"/>
            </a:pPr>
            <a:r>
              <a:rPr lang="en" sz="2200"/>
              <a:t>Wrong type or malformed data passed to a parameter, parameters passed in the wrong order, wrong number of parameters.</a:t>
            </a:r>
          </a:p>
          <a:p>
            <a:pPr indent="-228600" lvl="0" marL="457200" marR="0" rtl="0" algn="l">
              <a:lnSpc>
                <a:spcPct val="100000"/>
              </a:lnSpc>
              <a:spcBef>
                <a:spcPts val="600"/>
              </a:spcBef>
              <a:spcAft>
                <a:spcPts val="0"/>
              </a:spcAft>
            </a:pPr>
            <a:r>
              <a:rPr lang="en"/>
              <a:t>Interface Misunderstanding</a:t>
            </a:r>
          </a:p>
          <a:p>
            <a:pPr indent="-368300" lvl="1" marL="914400" marR="0" rtl="0" algn="l">
              <a:lnSpc>
                <a:spcPct val="100000"/>
              </a:lnSpc>
              <a:spcBef>
                <a:spcPts val="600"/>
              </a:spcBef>
              <a:spcAft>
                <a:spcPts val="0"/>
              </a:spcAft>
              <a:buSzPct val="100000"/>
            </a:pPr>
            <a:r>
              <a:rPr lang="en" sz="2200"/>
              <a:t>Incorrect assumptions made about the called component. </a:t>
            </a:r>
          </a:p>
          <a:p>
            <a:pPr indent="-368300" lvl="1" marL="914400" marR="0" rtl="0" algn="l">
              <a:lnSpc>
                <a:spcPct val="100000"/>
              </a:lnSpc>
              <a:spcBef>
                <a:spcPts val="600"/>
              </a:spcBef>
              <a:spcAft>
                <a:spcPts val="0"/>
              </a:spcAft>
              <a:buSzPct val="100000"/>
            </a:pPr>
            <a:r>
              <a:rPr lang="en" sz="2200"/>
              <a:t>A binary search called with an unordered array.</a:t>
            </a:r>
          </a:p>
          <a:p>
            <a:pPr indent="-228600" lvl="0" marL="457200" marR="0" rtl="0" algn="l">
              <a:lnSpc>
                <a:spcPct val="100000"/>
              </a:lnSpc>
              <a:spcBef>
                <a:spcPts val="600"/>
              </a:spcBef>
              <a:spcAft>
                <a:spcPts val="0"/>
              </a:spcAft>
            </a:pPr>
            <a:r>
              <a:rPr lang="en"/>
              <a:t>Timing Errors</a:t>
            </a:r>
          </a:p>
          <a:p>
            <a:pPr indent="-368300" lvl="1" marL="914400" marR="0" rtl="0" algn="l">
              <a:lnSpc>
                <a:spcPct val="100000"/>
              </a:lnSpc>
              <a:spcBef>
                <a:spcPts val="600"/>
              </a:spcBef>
              <a:spcAft>
                <a:spcPts val="0"/>
              </a:spcAft>
              <a:buSzPct val="100000"/>
            </a:pPr>
            <a:r>
              <a:rPr lang="en" sz="2200"/>
              <a:t>In shared memory or message passing - producer of data and consumer of data may operate at different speeds, and may access out of data information as a result.</a:t>
            </a:r>
          </a:p>
          <a:p>
            <a:pPr indent="0" lvl="0" marL="457200" marR="0" rtl="0" algn="l">
              <a:lnSpc>
                <a:spcPct val="100000"/>
              </a:lnSpc>
              <a:spcBef>
                <a:spcPts val="600"/>
              </a:spcBef>
              <a:spcAft>
                <a:spcPts val="0"/>
              </a:spcAft>
              <a:buNone/>
            </a:pPr>
            <a:r>
              <a:t/>
            </a:r>
            <a:endParaRPr sz="2200"/>
          </a:p>
        </p:txBody>
      </p:sp>
      <p:sp>
        <p:nvSpPr>
          <p:cNvPr id="346" name="Shape 3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ct val="100000"/>
            </a:pPr>
            <a:r>
              <a:rPr lang="en" sz="2400"/>
              <a:t>Advice about interface testing still important here (you interact with a system through some interface).</a:t>
            </a:r>
          </a:p>
          <a:p>
            <a:pPr indent="-381000" lvl="0" marL="457200" marR="0" rtl="0" algn="l">
              <a:lnSpc>
                <a:spcPct val="100000"/>
              </a:lnSpc>
              <a:spcBef>
                <a:spcPts val="600"/>
              </a:spcBef>
              <a:spcAft>
                <a:spcPts val="0"/>
              </a:spcAft>
              <a:buSzPct val="100000"/>
            </a:pPr>
            <a:r>
              <a:rPr lang="en" sz="2400"/>
              <a:t>Two important differences:</a:t>
            </a:r>
          </a:p>
          <a:p>
            <a:pPr indent="-228600" lvl="1" marL="914400" marR="0" rtl="0" algn="l">
              <a:lnSpc>
                <a:spcPct val="100000"/>
              </a:lnSpc>
              <a:spcBef>
                <a:spcPts val="600"/>
              </a:spcBef>
              <a:spcAft>
                <a:spcPts val="0"/>
              </a:spcAft>
            </a:pPr>
            <a:r>
              <a:rPr lang="en"/>
              <a:t>Reusable components (off-the-shelf systems) need to be integrated with the newly-developed components.</a:t>
            </a:r>
          </a:p>
          <a:p>
            <a:pPr indent="-2286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353" name="Shape 3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7" name="Shape 357"/>
        <p:cNvGrpSpPr/>
        <p:nvPr/>
      </p:nvGrpSpPr>
      <p:grpSpPr>
        <a:xfrm>
          <a:off x="0" y="0"/>
          <a:ext cx="0" cy="0"/>
          <a:chOff x="0" y="0"/>
          <a:chExt cx="0" cy="0"/>
        </a:xfrm>
      </p:grpSpPr>
      <p:sp>
        <p:nvSpPr>
          <p:cNvPr id="358" name="Shape 3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359" name="Shape 3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228600" lvl="0" marL="457200" marR="0" rtl="0" algn="l">
              <a:lnSpc>
                <a:spcPct val="100000"/>
              </a:lnSpc>
              <a:spcBef>
                <a:spcPts val="600"/>
              </a:spcBef>
              <a:spcAft>
                <a:spcPts val="0"/>
              </a:spcAft>
            </a:pPr>
            <a:r>
              <a:rPr lang="en"/>
              <a:t>Users must ultimately approve the system.</a:t>
            </a:r>
          </a:p>
          <a:p>
            <a:pPr indent="-228600" lvl="0" marL="457200" marR="0" rtl="0" algn="l">
              <a:lnSpc>
                <a:spcPct val="100000"/>
              </a:lnSpc>
              <a:spcBef>
                <a:spcPts val="600"/>
              </a:spcBef>
              <a:spcAft>
                <a:spcPts val="0"/>
              </a:spcAft>
            </a:pPr>
            <a:r>
              <a:rPr lang="en"/>
              <a:t>Many faults do not emerge until the system is used in the wild.</a:t>
            </a:r>
          </a:p>
          <a:p>
            <a:pPr indent="-381000" lvl="1" marL="914400" rtl="0">
              <a:spcBef>
                <a:spcPts val="0"/>
              </a:spcBef>
              <a:buSzPct val="100000"/>
            </a:pPr>
            <a:r>
              <a:rPr lang="en" sz="2400"/>
              <a:t>Alternative operating environments.</a:t>
            </a:r>
          </a:p>
          <a:p>
            <a:pPr indent="-381000" lvl="1" marL="914400" rtl="0">
              <a:spcBef>
                <a:spcPts val="0"/>
              </a:spcBef>
              <a:buSzPct val="100000"/>
            </a:pPr>
            <a:r>
              <a:rPr lang="en" sz="2400"/>
              <a:t>More eyes on the system.</a:t>
            </a:r>
          </a:p>
          <a:p>
            <a:pPr indent="-381000" lvl="1" marL="914400" rtl="0">
              <a:spcBef>
                <a:spcPts val="0"/>
              </a:spcBef>
              <a:buSzPct val="100000"/>
            </a:pPr>
            <a:r>
              <a:rPr lang="en" sz="2400"/>
              <a:t>Wide variety of usage types. </a:t>
            </a:r>
          </a:p>
          <a:p>
            <a:pPr indent="-2286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360" name="Shape 3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Types</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Three types of user-based testing:</a:t>
            </a:r>
          </a:p>
          <a:p>
            <a:pPr indent="-228600" lvl="0" marL="457200" marR="0" rtl="0" algn="l">
              <a:lnSpc>
                <a:spcPct val="100000"/>
              </a:lnSpc>
              <a:spcBef>
                <a:spcPts val="600"/>
              </a:spcBef>
              <a:spcAft>
                <a:spcPts val="0"/>
              </a:spcAft>
            </a:pPr>
            <a:r>
              <a:rPr lang="en"/>
              <a:t>Alpha Testing</a:t>
            </a:r>
          </a:p>
          <a:p>
            <a:pPr indent="-228600" lvl="1" marL="914400" marR="0" rtl="0" algn="l">
              <a:lnSpc>
                <a:spcPct val="100000"/>
              </a:lnSpc>
              <a:spcBef>
                <a:spcPts val="600"/>
              </a:spcBef>
              <a:spcAft>
                <a:spcPts val="0"/>
              </a:spcAft>
            </a:pPr>
            <a:r>
              <a:rPr lang="en"/>
              <a:t>A small group of users work closely with development team to test the software.</a:t>
            </a:r>
          </a:p>
          <a:p>
            <a:pPr indent="-228600" lvl="0" marL="457200" marR="0" rtl="0" algn="l">
              <a:lnSpc>
                <a:spcPct val="100000"/>
              </a:lnSpc>
              <a:spcBef>
                <a:spcPts val="600"/>
              </a:spcBef>
              <a:spcAft>
                <a:spcPts val="0"/>
              </a:spcAft>
            </a:pPr>
            <a:r>
              <a:rPr lang="en"/>
              <a:t>Beta Testing</a:t>
            </a:r>
          </a:p>
          <a:p>
            <a:pPr indent="-228600" lvl="1" marL="914400" marR="0" rtl="0" algn="l">
              <a:lnSpc>
                <a:spcPct val="100000"/>
              </a:lnSpc>
              <a:spcBef>
                <a:spcPts val="600"/>
              </a:spcBef>
              <a:spcAft>
                <a:spcPts val="0"/>
              </a:spcAft>
            </a:pPr>
            <a:r>
              <a:rPr lang="en"/>
              <a:t>A release of the software is made available to a larger group of interested users. </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367" name="Shape 3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1" name="Shape 371"/>
        <p:cNvGrpSpPr/>
        <p:nvPr/>
      </p:nvGrpSpPr>
      <p:grpSpPr>
        <a:xfrm>
          <a:off x="0" y="0"/>
          <a:ext cx="0" cy="0"/>
          <a:chOff x="0" y="0"/>
          <a:chExt cx="0" cy="0"/>
        </a:xfrm>
      </p:grpSpPr>
      <p:sp>
        <p:nvSpPr>
          <p:cNvPr id="372" name="Shape 3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73" name="Shape 3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acceptance criteria</a:t>
            </a:r>
          </a:p>
          <a:p>
            <a:pPr indent="-3683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228600" lvl="0" marL="457200" marR="0" rtl="0" algn="l">
              <a:lnSpc>
                <a:spcPct val="100000"/>
              </a:lnSpc>
              <a:spcBef>
                <a:spcPts val="600"/>
              </a:spcBef>
              <a:spcAft>
                <a:spcPts val="0"/>
              </a:spcAft>
            </a:pPr>
            <a:r>
              <a:rPr lang="en"/>
              <a:t>Plan acceptance testing</a:t>
            </a:r>
          </a:p>
          <a:p>
            <a:pPr indent="-3683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228600" lvl="0" marL="457200" marR="0" rtl="0" algn="l">
              <a:lnSpc>
                <a:spcPct val="100000"/>
              </a:lnSpc>
              <a:spcBef>
                <a:spcPts val="600"/>
              </a:spcBef>
              <a:spcAft>
                <a:spcPts val="0"/>
              </a:spcAft>
            </a:pPr>
            <a:r>
              <a:rPr lang="en"/>
              <a:t>Derive acceptance tests.</a:t>
            </a:r>
          </a:p>
          <a:p>
            <a:pPr indent="-3683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374" name="Shape 3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8" name="Shape 378"/>
        <p:cNvGrpSpPr/>
        <p:nvPr/>
      </p:nvGrpSpPr>
      <p:grpSpPr>
        <a:xfrm>
          <a:off x="0" y="0"/>
          <a:ext cx="0" cy="0"/>
          <a:chOff x="0" y="0"/>
          <a:chExt cx="0" cy="0"/>
        </a:xfrm>
      </p:grpSpPr>
      <p:sp>
        <p:nvSpPr>
          <p:cNvPr id="379" name="Shape 3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80" name="Shape 3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Run acceptance tests</a:t>
            </a:r>
          </a:p>
          <a:p>
            <a:pPr indent="-228600" lvl="1" marL="914400" marR="0" rtl="0" algn="l">
              <a:lnSpc>
                <a:spcPct val="100000"/>
              </a:lnSpc>
              <a:spcBef>
                <a:spcPts val="600"/>
              </a:spcBef>
              <a:spcAft>
                <a:spcPts val="0"/>
              </a:spcAft>
            </a:pPr>
            <a:r>
              <a:rPr lang="en"/>
              <a:t>Users complete the set of tests. Should take place in the same environment that they will use the software. Some training may be required.</a:t>
            </a:r>
          </a:p>
          <a:p>
            <a:pPr indent="-228600" lvl="0" marL="457200" marR="0" rtl="0" algn="l">
              <a:lnSpc>
                <a:spcPct val="100000"/>
              </a:lnSpc>
              <a:spcBef>
                <a:spcPts val="600"/>
              </a:spcBef>
              <a:spcAft>
                <a:spcPts val="0"/>
              </a:spcAft>
            </a:pPr>
            <a:r>
              <a:rPr lang="en"/>
              <a:t>Negotiate test results</a:t>
            </a:r>
          </a:p>
          <a:p>
            <a:pPr indent="-228600" lvl="1" marL="914400" marR="0" rtl="0" algn="l">
              <a:lnSpc>
                <a:spcPct val="100000"/>
              </a:lnSpc>
              <a:spcBef>
                <a:spcPts val="600"/>
              </a:spcBef>
              <a:spcAft>
                <a:spcPts val="0"/>
              </a:spcAft>
            </a:pPr>
            <a:r>
              <a:rPr lang="en"/>
              <a:t>It is unlikely that all of the tests will pass the first time. Developer and customer negotiate to decide if the system is good enough or if it needs more work.</a:t>
            </a:r>
          </a:p>
          <a:p>
            <a:pPr indent="-228600" lvl="0" marL="457200" marR="0" rtl="0" algn="l">
              <a:lnSpc>
                <a:spcPct val="100000"/>
              </a:lnSpc>
              <a:spcBef>
                <a:spcPts val="600"/>
              </a:spcBef>
              <a:spcAft>
                <a:spcPts val="0"/>
              </a:spcAft>
            </a:pPr>
            <a:r>
              <a:rPr lang="en"/>
              <a:t>Reject or accept the system</a:t>
            </a:r>
          </a:p>
          <a:p>
            <a:pPr indent="-2286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381" name="Shape 3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5" name="Shape 385"/>
        <p:cNvGrpSpPr/>
        <p:nvPr/>
      </p:nvGrpSpPr>
      <p:grpSpPr>
        <a:xfrm>
          <a:off x="0" y="0"/>
          <a:ext cx="0" cy="0"/>
          <a:chOff x="0" y="0"/>
          <a:chExt cx="0" cy="0"/>
        </a:xfrm>
      </p:grpSpPr>
      <p:sp>
        <p:nvSpPr>
          <p:cNvPr id="386" name="Shape 3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Dependability Properties</a:t>
            </a:r>
          </a:p>
        </p:txBody>
      </p:sp>
      <p:sp>
        <p:nvSpPr>
          <p:cNvPr id="387" name="Shape 3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performing verification, we want to prove four things about the system:</a:t>
            </a:r>
          </a:p>
          <a:p>
            <a:pPr indent="-228600" lvl="1" marL="914400" marR="0" rtl="0" algn="l">
              <a:lnSpc>
                <a:spcPct val="100000"/>
              </a:lnSpc>
              <a:spcBef>
                <a:spcPts val="600"/>
              </a:spcBef>
              <a:spcAft>
                <a:spcPts val="0"/>
              </a:spcAft>
            </a:pPr>
            <a:r>
              <a:rPr lang="en"/>
              <a:t>That it is </a:t>
            </a:r>
            <a:r>
              <a:rPr b="1" lang="en"/>
              <a:t>correct</a:t>
            </a:r>
            <a:r>
              <a:rPr lang="en"/>
              <a:t>.</a:t>
            </a:r>
          </a:p>
          <a:p>
            <a:pPr indent="-228600" lvl="1" marL="914400" marR="0" rtl="0" algn="l">
              <a:lnSpc>
                <a:spcPct val="100000"/>
              </a:lnSpc>
              <a:spcBef>
                <a:spcPts val="600"/>
              </a:spcBef>
              <a:spcAft>
                <a:spcPts val="0"/>
              </a:spcAft>
            </a:pPr>
            <a:r>
              <a:rPr lang="en"/>
              <a:t>That it is </a:t>
            </a:r>
            <a:r>
              <a:rPr b="1" lang="en"/>
              <a:t>reliable</a:t>
            </a:r>
            <a:r>
              <a:rPr lang="en"/>
              <a:t>.</a:t>
            </a:r>
          </a:p>
          <a:p>
            <a:pPr indent="-228600" lvl="1" marL="914400" marR="0" rtl="0" algn="l">
              <a:lnSpc>
                <a:spcPct val="100000"/>
              </a:lnSpc>
              <a:spcBef>
                <a:spcPts val="600"/>
              </a:spcBef>
              <a:spcAft>
                <a:spcPts val="0"/>
              </a:spcAft>
            </a:pPr>
            <a:r>
              <a:rPr lang="en"/>
              <a:t>That it is </a:t>
            </a:r>
            <a:r>
              <a:rPr b="1" lang="en"/>
              <a:t>safe</a:t>
            </a:r>
            <a:r>
              <a:rPr lang="en"/>
              <a:t>.</a:t>
            </a:r>
          </a:p>
          <a:p>
            <a:pPr indent="-228600" lvl="1" marL="914400" marR="0" rtl="0" algn="l">
              <a:lnSpc>
                <a:spcPct val="100000"/>
              </a:lnSpc>
              <a:spcBef>
                <a:spcPts val="600"/>
              </a:spcBef>
              <a:spcAft>
                <a:spcPts val="0"/>
              </a:spcAft>
            </a:pPr>
            <a:r>
              <a:rPr lang="en"/>
              <a:t>That is is </a:t>
            </a:r>
            <a:r>
              <a:rPr b="1" lang="en"/>
              <a:t>robust</a:t>
            </a:r>
            <a:r>
              <a:rPr lang="en"/>
              <a:t>.</a:t>
            </a:r>
          </a:p>
        </p:txBody>
      </p:sp>
      <p:sp>
        <p:nvSpPr>
          <p:cNvPr id="388" name="Shape 3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Revisiting Verification &amp; Validation</a:t>
            </a:r>
          </a:p>
          <a:p>
            <a:pPr indent="-419100" lvl="0" marL="457200" marR="0" rtl="0" algn="l">
              <a:lnSpc>
                <a:spcPct val="100000"/>
              </a:lnSpc>
              <a:spcBef>
                <a:spcPts val="600"/>
              </a:spcBef>
              <a:spcAft>
                <a:spcPts val="0"/>
              </a:spcAft>
              <a:buClr>
                <a:schemeClr val="dk1"/>
              </a:buClr>
              <a:buSzPct val="100000"/>
              <a:buFont typeface="Arial"/>
            </a:pPr>
            <a:r>
              <a:rPr lang="en"/>
              <a:t>Testing definitions</a:t>
            </a:r>
          </a:p>
          <a:p>
            <a:pPr indent="-228600" lvl="1" marL="914400" marR="0" rtl="0" algn="l">
              <a:lnSpc>
                <a:spcPct val="100000"/>
              </a:lnSpc>
              <a:spcBef>
                <a:spcPts val="600"/>
              </a:spcBef>
              <a:spcAft>
                <a:spcPts val="0"/>
              </a:spcAft>
            </a:pPr>
            <a:r>
              <a:rPr lang="en"/>
              <a:t>Let’s get the language right.</a:t>
            </a:r>
          </a:p>
          <a:p>
            <a:pPr indent="-228600" lvl="0" marL="457200" marR="0" rtl="0" algn="l">
              <a:lnSpc>
                <a:spcPct val="100000"/>
              </a:lnSpc>
              <a:spcBef>
                <a:spcPts val="600"/>
              </a:spcBef>
              <a:spcAft>
                <a:spcPts val="0"/>
              </a:spcAft>
            </a:pPr>
            <a:r>
              <a:rPr lang="en"/>
              <a:t>What is a test? </a:t>
            </a:r>
          </a:p>
          <a:p>
            <a:pPr indent="-228600" lvl="0" marL="457200" rtl="0">
              <a:spcBef>
                <a:spcPts val="0"/>
              </a:spcBef>
            </a:pPr>
            <a:r>
              <a:rPr lang="en"/>
              <a:t>Principles of analysis and testing.</a:t>
            </a:r>
          </a:p>
          <a:p>
            <a:pPr indent="-228600" lvl="0" marL="457200" marR="0" rtl="0" algn="l">
              <a:lnSpc>
                <a:spcPct val="100000"/>
              </a:lnSpc>
              <a:spcBef>
                <a:spcPts val="600"/>
              </a:spcBef>
              <a:spcAft>
                <a:spcPts val="0"/>
              </a:spcAft>
            </a:pPr>
            <a:r>
              <a:rPr lang="en"/>
              <a:t>Testing stages.</a:t>
            </a:r>
          </a:p>
          <a:p>
            <a:pPr indent="-228600" lvl="1" marL="914400" marR="0" rtl="0" algn="l">
              <a:lnSpc>
                <a:spcPct val="100000"/>
              </a:lnSpc>
              <a:spcBef>
                <a:spcPts val="600"/>
              </a:spcBef>
              <a:spcAft>
                <a:spcPts val="0"/>
              </a:spcAft>
            </a:pPr>
            <a:r>
              <a:rPr lang="en"/>
              <a:t>Unit, Subsystem, System, and Acceptance Testing</a:t>
            </a:r>
          </a:p>
        </p:txBody>
      </p:sp>
      <p:sp>
        <p:nvSpPr>
          <p:cNvPr id="70" name="Shape 7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2" name="Shape 392"/>
        <p:cNvGrpSpPr/>
        <p:nvPr/>
      </p:nvGrpSpPr>
      <p:grpSpPr>
        <a:xfrm>
          <a:off x="0" y="0"/>
          <a:ext cx="0" cy="0"/>
          <a:chOff x="0" y="0"/>
          <a:chExt cx="0" cy="0"/>
        </a:xfrm>
      </p:grpSpPr>
      <p:sp>
        <p:nvSpPr>
          <p:cNvPr id="393" name="Shape 3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Correctness</a:t>
            </a:r>
          </a:p>
        </p:txBody>
      </p:sp>
      <p:sp>
        <p:nvSpPr>
          <p:cNvPr id="394" name="Shape 3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228600" lvl="1" marL="914400" marR="0" rtl="0" algn="l">
              <a:lnSpc>
                <a:spcPct val="100000"/>
              </a:lnSpc>
              <a:spcBef>
                <a:spcPts val="600"/>
              </a:spcBef>
              <a:spcAft>
                <a:spcPts val="0"/>
              </a:spcAft>
            </a:pPr>
            <a:r>
              <a:rPr lang="en"/>
              <a:t>A program cannot be 30% correct. It is either correct or not correct.</a:t>
            </a:r>
          </a:p>
          <a:p>
            <a:pPr indent="-2286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228600" lvl="1" marL="914400" marR="0" rtl="0" algn="l">
              <a:lnSpc>
                <a:spcPct val="100000"/>
              </a:lnSpc>
              <a:spcBef>
                <a:spcPts val="600"/>
              </a:spcBef>
              <a:spcAft>
                <a:spcPts val="0"/>
              </a:spcAft>
            </a:pPr>
            <a:r>
              <a:rPr lang="en"/>
              <a:t>Correctness is a goal to aim for, but is rarely provably achieved.</a:t>
            </a:r>
          </a:p>
        </p:txBody>
      </p:sp>
      <p:sp>
        <p:nvSpPr>
          <p:cNvPr id="395" name="Shape 3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9" name="Shape 399"/>
        <p:cNvGrpSpPr/>
        <p:nvPr/>
      </p:nvGrpSpPr>
      <p:grpSpPr>
        <a:xfrm>
          <a:off x="0" y="0"/>
          <a:ext cx="0" cy="0"/>
          <a:chOff x="0" y="0"/>
          <a:chExt cx="0" cy="0"/>
        </a:xfrm>
      </p:grpSpPr>
      <p:sp>
        <p:nvSpPr>
          <p:cNvPr id="400" name="Shape 4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a:t>
            </a:r>
          </a:p>
        </p:txBody>
      </p:sp>
      <p:sp>
        <p:nvSpPr>
          <p:cNvPr id="401" name="Shape 4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228600" lvl="0" marL="457200" marR="0" rtl="0" algn="l">
              <a:lnSpc>
                <a:spcPct val="100000"/>
              </a:lnSpc>
              <a:spcBef>
                <a:spcPts val="600"/>
              </a:spcBef>
              <a:spcAft>
                <a:spcPts val="0"/>
              </a:spcAft>
            </a:pPr>
            <a:r>
              <a:rPr lang="en"/>
              <a:t>Reliability is a measure of the likelihood of correct behavior from some period of observed behavior. </a:t>
            </a:r>
          </a:p>
          <a:p>
            <a:pPr indent="-228600" lvl="1" marL="914400" marR="0" rtl="0" algn="l">
              <a:lnSpc>
                <a:spcPct val="100000"/>
              </a:lnSpc>
              <a:spcBef>
                <a:spcPts val="600"/>
              </a:spcBef>
              <a:spcAft>
                <a:spcPts val="0"/>
              </a:spcAft>
            </a:pPr>
            <a:r>
              <a:rPr lang="en"/>
              <a:t>Time period, number of system executions</a:t>
            </a:r>
          </a:p>
          <a:p>
            <a:pPr indent="-228600" lvl="1" marL="914400" marR="0" rtl="0" algn="l">
              <a:lnSpc>
                <a:spcPct val="100000"/>
              </a:lnSpc>
              <a:spcBef>
                <a:spcPts val="600"/>
              </a:spcBef>
              <a:spcAft>
                <a:spcPts val="0"/>
              </a:spcAft>
            </a:pPr>
            <a:r>
              <a:rPr lang="en"/>
              <a:t>Measured relative to a specification and a usage profile (expected pattern of interaction).</a:t>
            </a:r>
          </a:p>
          <a:p>
            <a:pPr indent="-228600" lvl="2" marL="1371600" marR="0" rtl="0" algn="l">
              <a:lnSpc>
                <a:spcPct val="100000"/>
              </a:lnSpc>
              <a:spcBef>
                <a:spcPts val="600"/>
              </a:spcBef>
              <a:spcAft>
                <a:spcPts val="0"/>
              </a:spcAft>
            </a:pPr>
            <a:r>
              <a:rPr lang="en"/>
              <a:t>Reliability is dependent on how the system is interacted with by a user.</a:t>
            </a:r>
          </a:p>
        </p:txBody>
      </p:sp>
      <p:sp>
        <p:nvSpPr>
          <p:cNvPr id="402" name="Shape 4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6" name="Shape 406"/>
        <p:cNvGrpSpPr/>
        <p:nvPr/>
      </p:nvGrpSpPr>
      <p:grpSpPr>
        <a:xfrm>
          <a:off x="0" y="0"/>
          <a:ext cx="0" cy="0"/>
          <a:chOff x="0" y="0"/>
          <a:chExt cx="0" cy="0"/>
        </a:xfrm>
      </p:grpSpPr>
      <p:sp>
        <p:nvSpPr>
          <p:cNvPr id="407" name="Shape 40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Safety</a:t>
            </a:r>
          </a:p>
        </p:txBody>
      </p:sp>
      <p:sp>
        <p:nvSpPr>
          <p:cNvPr id="408" name="Shape 4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228600" lvl="1" marL="914400" marR="0" rtl="0" algn="l">
              <a:lnSpc>
                <a:spcPct val="100000"/>
              </a:lnSpc>
              <a:spcBef>
                <a:spcPts val="600"/>
              </a:spcBef>
              <a:spcAft>
                <a:spcPts val="0"/>
              </a:spcAft>
            </a:pPr>
            <a:r>
              <a:rPr lang="en"/>
              <a:t>Success is relative to the strength of the specification.</a:t>
            </a:r>
          </a:p>
          <a:p>
            <a:pPr indent="-228600" lvl="1" marL="914400" marR="0" rtl="0" algn="l">
              <a:lnSpc>
                <a:spcPct val="100000"/>
              </a:lnSpc>
              <a:spcBef>
                <a:spcPts val="600"/>
              </a:spcBef>
              <a:spcAft>
                <a:spcPts val="0"/>
              </a:spcAft>
            </a:pPr>
            <a:r>
              <a:rPr lang="en"/>
              <a:t>Severity of a failure is not considered. Some failures are worse than others.</a:t>
            </a:r>
          </a:p>
          <a:p>
            <a:pPr indent="-2286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228600" lvl="1" marL="914400" marR="0" rtl="0" algn="l">
              <a:lnSpc>
                <a:spcPct val="100000"/>
              </a:lnSpc>
              <a:spcBef>
                <a:spcPts val="600"/>
              </a:spcBef>
              <a:spcAft>
                <a:spcPts val="0"/>
              </a:spcAft>
            </a:pPr>
            <a:r>
              <a:rPr lang="en"/>
              <a:t>Hazard = any undesirable situation.</a:t>
            </a:r>
          </a:p>
          <a:p>
            <a:pPr indent="-228600" lvl="1" marL="914400" marR="0" rtl="0" algn="l">
              <a:lnSpc>
                <a:spcPct val="100000"/>
              </a:lnSpc>
              <a:spcBef>
                <a:spcPts val="600"/>
              </a:spcBef>
              <a:spcAft>
                <a:spcPts val="0"/>
              </a:spcAft>
            </a:pPr>
            <a:r>
              <a:rPr lang="en"/>
              <a:t>Relies on a specification of hazards.</a:t>
            </a:r>
          </a:p>
          <a:p>
            <a:pPr indent="-228600" lvl="2" marL="1371600" marR="0" rtl="0" algn="l">
              <a:lnSpc>
                <a:spcPct val="100000"/>
              </a:lnSpc>
              <a:spcBef>
                <a:spcPts val="600"/>
              </a:spcBef>
              <a:spcAft>
                <a:spcPts val="0"/>
              </a:spcAft>
            </a:pPr>
            <a:r>
              <a:rPr lang="en"/>
              <a:t>But is only concerned with avoiding hazards, not other aspects of correctness.</a:t>
            </a:r>
          </a:p>
        </p:txBody>
      </p:sp>
      <p:sp>
        <p:nvSpPr>
          <p:cNvPr id="409" name="Shape 4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3" name="Shape 413"/>
        <p:cNvGrpSpPr/>
        <p:nvPr/>
      </p:nvGrpSpPr>
      <p:grpSpPr>
        <a:xfrm>
          <a:off x="0" y="0"/>
          <a:ext cx="0" cy="0"/>
          <a:chOff x="0" y="0"/>
          <a:chExt cx="0" cy="0"/>
        </a:xfrm>
      </p:grpSpPr>
      <p:sp>
        <p:nvSpPr>
          <p:cNvPr id="414" name="Shape 4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Robustness</a:t>
            </a:r>
          </a:p>
        </p:txBody>
      </p:sp>
      <p:sp>
        <p:nvSpPr>
          <p:cNvPr id="415" name="Shape 4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2286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228600" lvl="0" marL="457200" marR="0" rtl="0" algn="l">
              <a:lnSpc>
                <a:spcPct val="100000"/>
              </a:lnSpc>
              <a:spcBef>
                <a:spcPts val="600"/>
              </a:spcBef>
              <a:spcAft>
                <a:spcPts val="0"/>
              </a:spcAft>
            </a:pPr>
            <a:r>
              <a:rPr lang="en"/>
              <a:t>Software that “gracefully” fails is </a:t>
            </a:r>
            <a:r>
              <a:rPr b="1" lang="en"/>
              <a:t>robust</a:t>
            </a:r>
            <a:r>
              <a:rPr lang="en"/>
              <a:t>. </a:t>
            </a:r>
          </a:p>
          <a:p>
            <a:pPr indent="-228600" lvl="1" marL="914400" marR="0" rtl="0" algn="l">
              <a:lnSpc>
                <a:spcPct val="100000"/>
              </a:lnSpc>
              <a:spcBef>
                <a:spcPts val="600"/>
              </a:spcBef>
              <a:spcAft>
                <a:spcPts val="0"/>
              </a:spcAft>
            </a:pPr>
            <a:r>
              <a:rPr lang="en"/>
              <a:t>Consider events that could cause system failure.</a:t>
            </a:r>
          </a:p>
          <a:p>
            <a:pPr indent="-228600" lvl="1" marL="914400" marR="0" rtl="0" algn="l">
              <a:lnSpc>
                <a:spcPct val="100000"/>
              </a:lnSpc>
              <a:spcBef>
                <a:spcPts val="600"/>
              </a:spcBef>
              <a:spcAft>
                <a:spcPts val="0"/>
              </a:spcAft>
            </a:pPr>
            <a:r>
              <a:rPr lang="en"/>
              <a:t>Decide on an appropriate counter-measure to ensure graceful degradation of services.</a:t>
            </a:r>
          </a:p>
        </p:txBody>
      </p:sp>
      <p:sp>
        <p:nvSpPr>
          <p:cNvPr id="416" name="Shape 4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0" name="Shape 420"/>
        <p:cNvGrpSpPr/>
        <p:nvPr/>
      </p:nvGrpSpPr>
      <p:grpSpPr>
        <a:xfrm>
          <a:off x="0" y="0"/>
          <a:ext cx="0" cy="0"/>
          <a:chOff x="0" y="0"/>
          <a:chExt cx="0" cy="0"/>
        </a:xfrm>
      </p:grpSpPr>
      <p:sp>
        <p:nvSpPr>
          <p:cNvPr id="421" name="Shape 4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Property Relations</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pic>
        <p:nvPicPr>
          <p:cNvPr id="423" name="Shape 423"/>
          <p:cNvPicPr preferRelativeResize="0"/>
          <p:nvPr/>
        </p:nvPicPr>
        <p:blipFill>
          <a:blip r:embed="rId3">
            <a:alphaModFix/>
          </a:blip>
          <a:stretch>
            <a:fillRect/>
          </a:stretch>
        </p:blipFill>
        <p:spPr>
          <a:xfrm>
            <a:off x="1076400" y="1920325"/>
            <a:ext cx="7486650" cy="3543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Six Essentials of Testing</a:t>
            </a:r>
          </a:p>
        </p:txBody>
      </p:sp>
      <p:sp>
        <p:nvSpPr>
          <p:cNvPr id="429" name="Shape 4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0050" lvl="0" marL="444500" rtl="0">
              <a:lnSpc>
                <a:spcPct val="120000"/>
              </a:lnSpc>
              <a:spcBef>
                <a:spcPts val="0"/>
              </a:spcBef>
              <a:buClr>
                <a:schemeClr val="dk1"/>
              </a:buClr>
              <a:buSzPct val="68750"/>
              <a:buFont typeface="Arial"/>
              <a:buNone/>
            </a:pPr>
            <a:r>
              <a:rPr lang="en" sz="1600"/>
              <a:t>Adapted from Software Testing in the Real World, Edward Kit; Addison-Wesley, 1995</a:t>
            </a:r>
          </a:p>
          <a:p>
            <a:pPr indent="-165100" lvl="0" marL="0" rtl="0">
              <a:lnSpc>
                <a:spcPct val="120000"/>
              </a:lnSpc>
              <a:spcBef>
                <a:spcPts val="0"/>
              </a:spcBef>
              <a:buClr>
                <a:srgbClr val="D16349"/>
              </a:buClr>
              <a:buSzPct val="81250"/>
              <a:buNone/>
            </a:pPr>
            <a:r>
              <a:t/>
            </a:r>
            <a:endParaRPr sz="3200"/>
          </a:p>
          <a:p>
            <a:pPr indent="-228600" lvl="0" marL="457200" rtl="0">
              <a:lnSpc>
                <a:spcPct val="120000"/>
              </a:lnSpc>
              <a:spcBef>
                <a:spcPts val="0"/>
              </a:spcBef>
            </a:pPr>
            <a:r>
              <a:rPr lang="en"/>
              <a:t>The quality of the test process determines the success of the test effort.</a:t>
            </a:r>
          </a:p>
          <a:p>
            <a:pPr indent="-228600" lvl="0" marL="457200" rtl="0">
              <a:lnSpc>
                <a:spcPct val="120000"/>
              </a:lnSpc>
              <a:spcBef>
                <a:spcPts val="0"/>
              </a:spcBef>
            </a:pPr>
            <a:r>
              <a:rPr lang="en"/>
              <a:t>Prevent defect migration by using early life-cycle testing techniques.</a:t>
            </a:r>
          </a:p>
          <a:p>
            <a:pPr indent="-419100" lvl="1" marL="914400" rtl="0">
              <a:lnSpc>
                <a:spcPct val="120000"/>
              </a:lnSpc>
              <a:spcBef>
                <a:spcPts val="0"/>
              </a:spcBef>
              <a:buSzPct val="100000"/>
            </a:pPr>
            <a:r>
              <a:rPr lang="en" sz="3000"/>
              <a:t>Start testing early.</a:t>
            </a:r>
          </a:p>
          <a:p>
            <a:pPr indent="-228600" lvl="0" marL="457200" rtl="0">
              <a:lnSpc>
                <a:spcPct val="120000"/>
              </a:lnSpc>
              <a:spcBef>
                <a:spcPts val="0"/>
              </a:spcBef>
            </a:pPr>
            <a:r>
              <a:rPr lang="en"/>
              <a:t>The time for software testing tools is now.</a:t>
            </a:r>
          </a:p>
          <a:p>
            <a:pPr lvl="0" rtl="0">
              <a:lnSpc>
                <a:spcPct val="115000"/>
              </a:lnSpc>
              <a:spcBef>
                <a:spcPts val="0"/>
              </a:spcBef>
              <a:buClr>
                <a:srgbClr val="000000"/>
              </a:buClr>
              <a:buSzPct val="34375"/>
              <a:buNone/>
            </a:pPr>
            <a:r>
              <a:t/>
            </a:r>
            <a:endParaRPr sz="3200"/>
          </a:p>
          <a:p>
            <a:pPr indent="-298450" lvl="0" marL="457200" marR="0" rtl="0" algn="l">
              <a:lnSpc>
                <a:spcPct val="120000"/>
              </a:lnSpc>
              <a:spcBef>
                <a:spcPts val="0"/>
              </a:spcBef>
              <a:spcAft>
                <a:spcPts val="0"/>
              </a:spcAft>
              <a:buClr>
                <a:srgbClr val="000000"/>
              </a:buClr>
              <a:buSzPct val="34375"/>
              <a:buNone/>
            </a:pPr>
            <a:r>
              <a:t/>
            </a:r>
            <a:endParaRPr sz="3200"/>
          </a:p>
          <a:p>
            <a:pPr lvl="0" marR="0" rtl="0" algn="l">
              <a:lnSpc>
                <a:spcPct val="120000"/>
              </a:lnSpc>
              <a:spcBef>
                <a:spcPts val="0"/>
              </a:spcBef>
              <a:spcAft>
                <a:spcPts val="0"/>
              </a:spcAft>
              <a:buNone/>
            </a:pPr>
            <a:r>
              <a:t/>
            </a:r>
            <a:endParaRPr/>
          </a:p>
        </p:txBody>
      </p:sp>
      <p:sp>
        <p:nvSpPr>
          <p:cNvPr id="430" name="Shape 4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Six Essentials of Testing</a:t>
            </a:r>
          </a:p>
        </p:txBody>
      </p:sp>
      <p:sp>
        <p:nvSpPr>
          <p:cNvPr id="436" name="Shape 4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A real person must take responsibility for improving the testing process.</a:t>
            </a:r>
          </a:p>
          <a:p>
            <a:pPr indent="-228600" lvl="0" marL="457200" rtl="0">
              <a:lnSpc>
                <a:spcPct val="120000"/>
              </a:lnSpc>
              <a:spcBef>
                <a:spcPts val="0"/>
              </a:spcBef>
            </a:pPr>
            <a:r>
              <a:rPr lang="en"/>
              <a:t>Testing is a professional discipline requiring trained, skilled people.</a:t>
            </a:r>
          </a:p>
          <a:p>
            <a:pPr indent="-228600" lvl="0" marL="457200" rtl="0">
              <a:lnSpc>
                <a:spcPct val="120000"/>
              </a:lnSpc>
              <a:spcBef>
                <a:spcPts val="0"/>
              </a:spcBef>
            </a:pPr>
            <a:r>
              <a:rPr lang="en"/>
              <a:t>Cultivate a positive team attitude of creative destruction.</a:t>
            </a:r>
          </a:p>
          <a:p>
            <a:pPr lvl="0" rtl="0">
              <a:lnSpc>
                <a:spcPct val="115000"/>
              </a:lnSpc>
              <a:spcBef>
                <a:spcPts val="0"/>
              </a:spcBef>
              <a:buClr>
                <a:srgbClr val="000000"/>
              </a:buClr>
              <a:buSzPct val="34375"/>
              <a:buNone/>
            </a:pPr>
            <a:r>
              <a:t/>
            </a:r>
            <a:endParaRPr sz="3200"/>
          </a:p>
          <a:p>
            <a:pPr indent="-298450" lvl="0" marL="457200" marR="0" rtl="0" algn="l">
              <a:lnSpc>
                <a:spcPct val="120000"/>
              </a:lnSpc>
              <a:spcBef>
                <a:spcPts val="0"/>
              </a:spcBef>
              <a:spcAft>
                <a:spcPts val="0"/>
              </a:spcAft>
              <a:buClr>
                <a:srgbClr val="000000"/>
              </a:buClr>
              <a:buSzPct val="34375"/>
              <a:buNone/>
            </a:pPr>
            <a:r>
              <a:t/>
            </a:r>
            <a:endParaRPr sz="3200"/>
          </a:p>
          <a:p>
            <a:pPr lvl="0" marR="0" rtl="0" algn="l">
              <a:lnSpc>
                <a:spcPct val="120000"/>
              </a:lnSpc>
              <a:spcBef>
                <a:spcPts val="0"/>
              </a:spcBef>
              <a:spcAft>
                <a:spcPts val="0"/>
              </a:spcAft>
              <a:buNone/>
            </a:pPr>
            <a:r>
              <a:t/>
            </a:r>
            <a:endParaRPr/>
          </a:p>
        </p:txBody>
      </p:sp>
      <p:sp>
        <p:nvSpPr>
          <p:cNvPr id="437" name="Shape 43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1" name="Shape 441"/>
        <p:cNvGrpSpPr/>
        <p:nvPr/>
      </p:nvGrpSpPr>
      <p:grpSpPr>
        <a:xfrm>
          <a:off x="0" y="0"/>
          <a:ext cx="0" cy="0"/>
          <a:chOff x="0" y="0"/>
          <a:chExt cx="0" cy="0"/>
        </a:xfrm>
      </p:grpSpPr>
      <p:sp>
        <p:nvSpPr>
          <p:cNvPr id="442" name="Shape 4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Key to Effective Testing: Offering the Right Incentives</a:t>
            </a:r>
          </a:p>
        </p:txBody>
      </p:sp>
      <p:pic>
        <p:nvPicPr>
          <p:cNvPr id="443" name="Shape 443"/>
          <p:cNvPicPr preferRelativeResize="0"/>
          <p:nvPr/>
        </p:nvPicPr>
        <p:blipFill>
          <a:blip r:embed="rId3">
            <a:alphaModFix/>
          </a:blip>
          <a:stretch>
            <a:fillRect/>
          </a:stretch>
        </p:blipFill>
        <p:spPr>
          <a:xfrm>
            <a:off x="457197" y="2057400"/>
            <a:ext cx="8295582" cy="2514599"/>
          </a:xfrm>
          <a:prstGeom prst="rect">
            <a:avLst/>
          </a:prstGeom>
          <a:noFill/>
          <a:ln>
            <a:noFill/>
          </a:ln>
        </p:spPr>
      </p:pic>
      <p:sp>
        <p:nvSpPr>
          <p:cNvPr id="444" name="Shape 44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50" name="Shape 4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What is testing?</a:t>
            </a:r>
          </a:p>
          <a:p>
            <a:pPr indent="-419100" lvl="0" marL="457200" marR="0" rtl="0" algn="l">
              <a:lnSpc>
                <a:spcPct val="100000"/>
              </a:lnSpc>
              <a:spcBef>
                <a:spcPts val="600"/>
              </a:spcBef>
              <a:spcAft>
                <a:spcPts val="0"/>
              </a:spcAft>
              <a:buClr>
                <a:schemeClr val="dk1"/>
              </a:buClr>
              <a:buSzPct val="100000"/>
              <a:buFont typeface="Arial"/>
            </a:pPr>
            <a:r>
              <a:rPr lang="en"/>
              <a:t>Testing terminology and definitions.</a:t>
            </a:r>
          </a:p>
          <a:p>
            <a:pPr indent="-228600" lvl="0" marL="457200" marR="0" rtl="0" algn="l">
              <a:lnSpc>
                <a:spcPct val="100000"/>
              </a:lnSpc>
              <a:spcBef>
                <a:spcPts val="600"/>
              </a:spcBef>
              <a:spcAft>
                <a:spcPts val="0"/>
              </a:spcAft>
            </a:pPr>
            <a:r>
              <a:rPr lang="en"/>
              <a:t>Testing stages include unit testing, subsystem testing, system testing, and acceptance testing.</a:t>
            </a:r>
          </a:p>
          <a:p>
            <a:pPr indent="-228600" lvl="0" marL="457200" marR="0" rtl="0" algn="l">
              <a:lnSpc>
                <a:spcPct val="100000"/>
              </a:lnSpc>
              <a:spcBef>
                <a:spcPts val="600"/>
              </a:spcBef>
              <a:spcAft>
                <a:spcPts val="0"/>
              </a:spcAft>
            </a:pPr>
            <a:r>
              <a:rPr lang="en"/>
              <a:t>We want testing to result in systems that are correct, reliable, safe, and robust.</a:t>
            </a:r>
          </a:p>
          <a:p>
            <a:pPr indent="0" lvl="0" marL="457200" marR="0" rtl="0" algn="l">
              <a:lnSpc>
                <a:spcPct val="100000"/>
              </a:lnSpc>
              <a:spcBef>
                <a:spcPts val="600"/>
              </a:spcBef>
              <a:spcAft>
                <a:spcPts val="0"/>
              </a:spcAft>
              <a:buNone/>
            </a:pPr>
            <a:r>
              <a:t/>
            </a:r>
            <a:endParaRPr/>
          </a:p>
        </p:txBody>
      </p:sp>
      <p:sp>
        <p:nvSpPr>
          <p:cNvPr id="451" name="Shape 4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57" name="Shape 457"/>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Structural (White-Box) Testing</a:t>
            </a:r>
          </a:p>
          <a:p>
            <a:pPr indent="-228600" lvl="1" marL="914400" marR="0" rtl="0" algn="l">
              <a:lnSpc>
                <a:spcPct val="100000"/>
              </a:lnSpc>
              <a:spcBef>
                <a:spcPts val="600"/>
              </a:spcBef>
              <a:spcAft>
                <a:spcPts val="0"/>
              </a:spcAft>
            </a:pPr>
            <a:r>
              <a:rPr lang="en"/>
              <a:t>Using the source code to derive test cases.</a:t>
            </a:r>
          </a:p>
          <a:p>
            <a:pPr indent="-228600" lvl="0" marL="457200" marR="0" rtl="0" algn="l">
              <a:lnSpc>
                <a:spcPct val="100000"/>
              </a:lnSpc>
              <a:spcBef>
                <a:spcPts val="600"/>
              </a:spcBef>
              <a:spcAft>
                <a:spcPts val="0"/>
              </a:spcAft>
            </a:pPr>
            <a:r>
              <a:rPr lang="en"/>
              <a:t>Homework 4</a:t>
            </a:r>
          </a:p>
          <a:p>
            <a:pPr indent="-228600" lvl="1" marL="914400" marR="0" rtl="0" algn="l">
              <a:lnSpc>
                <a:spcPct val="100000"/>
              </a:lnSpc>
              <a:spcBef>
                <a:spcPts val="600"/>
              </a:spcBef>
              <a:spcAft>
                <a:spcPts val="0"/>
              </a:spcAft>
            </a:pPr>
            <a:r>
              <a:rPr lang="en"/>
              <a:t>Out now. Due November 20.</a:t>
            </a:r>
          </a:p>
          <a:p>
            <a:pPr indent="-228600" lvl="2" marL="1371600" marR="0" rtl="0" algn="l">
              <a:lnSpc>
                <a:spcPct val="100000"/>
              </a:lnSpc>
              <a:spcBef>
                <a:spcPts val="600"/>
              </a:spcBef>
              <a:spcAft>
                <a:spcPts val="0"/>
              </a:spcAft>
            </a:pPr>
            <a:r>
              <a:rPr lang="en"/>
              <a:t>Fix any design issues (will have feedback soon)</a:t>
            </a:r>
          </a:p>
          <a:p>
            <a:pPr indent="-228600" lvl="2" marL="1371600" marR="0" rtl="0" algn="l">
              <a:lnSpc>
                <a:spcPct val="100000"/>
              </a:lnSpc>
              <a:spcBef>
                <a:spcPts val="600"/>
              </a:spcBef>
              <a:spcAft>
                <a:spcPts val="0"/>
              </a:spcAft>
            </a:pPr>
            <a:r>
              <a:rPr lang="en"/>
              <a:t>Add sequence diagrams.</a:t>
            </a:r>
          </a:p>
          <a:p>
            <a:pPr indent="-228600" lvl="2" marL="1371600" marR="0" rtl="0" algn="l">
              <a:lnSpc>
                <a:spcPct val="100000"/>
              </a:lnSpc>
              <a:spcBef>
                <a:spcPts val="600"/>
              </a:spcBef>
              <a:spcAft>
                <a:spcPts val="0"/>
              </a:spcAft>
            </a:pPr>
            <a:r>
              <a:rPr lang="en"/>
              <a:t>Code the system.</a:t>
            </a:r>
          </a:p>
          <a:p>
            <a:pPr indent="-228600" lvl="1" marL="914400" marR="0" rtl="0" algn="l">
              <a:lnSpc>
                <a:spcPct val="100000"/>
              </a:lnSpc>
              <a:spcBef>
                <a:spcPts val="600"/>
              </a:spcBef>
              <a:spcAft>
                <a:spcPts val="0"/>
              </a:spcAft>
            </a:pPr>
            <a:r>
              <a:rPr lang="en"/>
              <a:t>Any questions?</a:t>
            </a:r>
          </a:p>
          <a:p>
            <a:pPr indent="0" lvl="0" marL="457200" marR="0" rtl="0" algn="l">
              <a:lnSpc>
                <a:spcPct val="100000"/>
              </a:lnSpc>
              <a:spcBef>
                <a:spcPts val="600"/>
              </a:spcBef>
              <a:spcAft>
                <a:spcPts val="0"/>
              </a:spcAft>
              <a:buNone/>
            </a:pPr>
            <a:r>
              <a:t/>
            </a:r>
            <a:endParaRPr/>
          </a:p>
        </p:txBody>
      </p:sp>
      <p:sp>
        <p:nvSpPr>
          <p:cNvPr id="458" name="Shape 4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77" name="Shape 7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Barry Boehm, inventor of “software engineering” describes them as:</a:t>
            </a:r>
          </a:p>
          <a:p>
            <a:pPr lvl="0" marR="0" rtl="0" algn="l">
              <a:lnSpc>
                <a:spcPct val="100000"/>
              </a:lnSpc>
              <a:spcBef>
                <a:spcPts val="600"/>
              </a:spcBef>
              <a:spcAft>
                <a:spcPts val="0"/>
              </a:spcAft>
              <a:buNone/>
            </a:pPr>
            <a:r>
              <a:t/>
            </a:r>
            <a:endParaRPr/>
          </a:p>
          <a:p>
            <a:pPr indent="-228600" lvl="0" marL="457200" rtl="0">
              <a:spcBef>
                <a:spcPts val="0"/>
              </a:spcBef>
            </a:pPr>
            <a:r>
              <a:rPr b="1" lang="en"/>
              <a:t>Verification:</a:t>
            </a:r>
            <a:r>
              <a:rPr lang="en"/>
              <a:t> “Are we building the product right?”</a:t>
            </a:r>
          </a:p>
          <a:p>
            <a:pPr indent="-228600" lvl="0" marL="457200" marR="0" rtl="0" algn="l">
              <a:lnSpc>
                <a:spcPct val="100000"/>
              </a:lnSpc>
              <a:spcBef>
                <a:spcPts val="600"/>
              </a:spcBef>
              <a:spcAft>
                <a:spcPts val="0"/>
              </a:spcAft>
            </a:pPr>
            <a:r>
              <a:rPr b="1" lang="en"/>
              <a:t>Validation:</a:t>
            </a:r>
            <a:r>
              <a:rPr lang="en"/>
              <a:t> “Are we building the right product?”</a:t>
            </a:r>
          </a:p>
        </p:txBody>
      </p:sp>
      <p:sp>
        <p:nvSpPr>
          <p:cNvPr id="84" name="Shape 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Is the implementation consistent with its specification?</a:t>
            </a:r>
          </a:p>
          <a:p>
            <a:pPr indent="-228600" lvl="1" marL="914400" marR="0" rtl="0" algn="l">
              <a:lnSpc>
                <a:spcPct val="100000"/>
              </a:lnSpc>
              <a:spcBef>
                <a:spcPts val="600"/>
              </a:spcBef>
              <a:spcAft>
                <a:spcPts val="0"/>
              </a:spcAft>
            </a:pPr>
            <a:r>
              <a:rPr lang="en"/>
              <a:t>“Specification” and “implementation” are roles.</a:t>
            </a:r>
          </a:p>
          <a:p>
            <a:pPr indent="-228600" lvl="2" marL="1371600" marR="0" rtl="0" algn="l">
              <a:lnSpc>
                <a:spcPct val="100000"/>
              </a:lnSpc>
              <a:spcBef>
                <a:spcPts val="600"/>
              </a:spcBef>
              <a:spcAft>
                <a:spcPts val="0"/>
              </a:spcAft>
            </a:pPr>
            <a:r>
              <a:rPr lang="en"/>
              <a:t>Source code and requirement specification.</a:t>
            </a:r>
          </a:p>
          <a:p>
            <a:pPr indent="-228600" lvl="2" marL="1371600" marR="0" rtl="0" algn="l">
              <a:lnSpc>
                <a:spcPct val="100000"/>
              </a:lnSpc>
              <a:spcBef>
                <a:spcPts val="600"/>
              </a:spcBef>
              <a:spcAft>
                <a:spcPts val="0"/>
              </a:spcAft>
            </a:pPr>
            <a:r>
              <a:rPr lang="en"/>
              <a:t>Detailed design and high-level architecture.</a:t>
            </a:r>
          </a:p>
          <a:p>
            <a:pPr indent="-228600" lvl="2" marL="1371600" marR="0" rtl="0" algn="l">
              <a:lnSpc>
                <a:spcPct val="100000"/>
              </a:lnSpc>
              <a:spcBef>
                <a:spcPts val="600"/>
              </a:spcBef>
              <a:spcAft>
                <a:spcPts val="0"/>
              </a:spcAft>
            </a:pPr>
            <a:r>
              <a:rPr lang="en"/>
              <a:t>Test oracle and requirement specification.</a:t>
            </a:r>
          </a:p>
          <a:p>
            <a:pPr indent="-228600" lvl="0" marL="457200" marR="0" rtl="0" algn="l">
              <a:lnSpc>
                <a:spcPct val="100000"/>
              </a:lnSpc>
              <a:spcBef>
                <a:spcPts val="600"/>
              </a:spcBef>
              <a:spcAft>
                <a:spcPts val="0"/>
              </a:spcAft>
            </a:pPr>
            <a:r>
              <a:rPr lang="en"/>
              <a:t>Verification is an experiment.</a:t>
            </a:r>
          </a:p>
          <a:p>
            <a:pPr indent="-228600" lvl="1" marL="914400" marR="0" rtl="0" algn="l">
              <a:lnSpc>
                <a:spcPct val="100000"/>
              </a:lnSpc>
              <a:spcBef>
                <a:spcPts val="600"/>
              </a:spcBef>
              <a:spcAft>
                <a:spcPts val="0"/>
              </a:spcAft>
            </a:pPr>
            <a:r>
              <a:rPr lang="en"/>
              <a:t>Does the software work under the conditions we set?</a:t>
            </a:r>
          </a:p>
          <a:p>
            <a:pPr indent="-228600" lvl="1" marL="914400" rtl="0">
              <a:spcBef>
                <a:spcPts val="600"/>
              </a:spcBef>
            </a:pPr>
            <a:r>
              <a:rPr lang="en"/>
              <a:t>We can perform trials, evaluate the software, and provide evidence for verification.</a:t>
            </a:r>
          </a:p>
          <a:p>
            <a:pPr indent="0" lvl="0" marL="0" rtl="0">
              <a:spcBef>
                <a:spcPts val="600"/>
              </a:spcBef>
              <a:buNone/>
            </a:pPr>
            <a:r>
              <a:t/>
            </a:r>
            <a:endParaRPr/>
          </a:p>
        </p:txBody>
      </p:sp>
      <p:sp>
        <p:nvSpPr>
          <p:cNvPr id="91" name="Shape 9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Validation</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Does the product work in the real world?</a:t>
            </a:r>
          </a:p>
          <a:p>
            <a:pPr indent="-228600" lvl="1" marL="914400" marR="0" rtl="0" algn="l">
              <a:lnSpc>
                <a:spcPct val="100000"/>
              </a:lnSpc>
              <a:spcBef>
                <a:spcPts val="600"/>
              </a:spcBef>
              <a:spcAft>
                <a:spcPts val="0"/>
              </a:spcAft>
            </a:pPr>
            <a:r>
              <a:rPr lang="en"/>
              <a:t>Does the software fulfill the users’ actual requirements?</a:t>
            </a:r>
          </a:p>
          <a:p>
            <a:pPr indent="-228600" lvl="0" marL="457200" marR="0" rtl="0" algn="l">
              <a:lnSpc>
                <a:spcPct val="100000"/>
              </a:lnSpc>
              <a:spcBef>
                <a:spcPts val="600"/>
              </a:spcBef>
              <a:spcAft>
                <a:spcPts val="0"/>
              </a:spcAft>
            </a:pPr>
            <a:r>
              <a:rPr lang="en"/>
              <a:t>Not the same as conforming to a specification.</a:t>
            </a:r>
          </a:p>
          <a:p>
            <a:pPr indent="-228600" lvl="1" marL="914400" marR="0" rtl="0" algn="l">
              <a:lnSpc>
                <a:spcPct val="100000"/>
              </a:lnSpc>
              <a:spcBef>
                <a:spcPts val="600"/>
              </a:spcBef>
              <a:spcAft>
                <a:spcPts val="0"/>
              </a:spcAft>
            </a:pPr>
            <a:r>
              <a:rPr lang="en"/>
              <a:t>If we specify and implement all behaviors related to two buttons, we can achieve verification.</a:t>
            </a:r>
          </a:p>
          <a:p>
            <a:pPr indent="-228600" lvl="1" marL="914400" marR="0" rtl="0" algn="l">
              <a:lnSpc>
                <a:spcPct val="100000"/>
              </a:lnSpc>
              <a:spcBef>
                <a:spcPts val="600"/>
              </a:spcBef>
              <a:spcAft>
                <a:spcPts val="0"/>
              </a:spcAft>
            </a:pPr>
            <a:r>
              <a:rPr lang="en"/>
              <a:t>If the user expected a third button, we have not achieved validation.</a:t>
            </a:r>
          </a:p>
          <a:p>
            <a:pPr lv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98" name="Shape 9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Does the software work as intended?</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Does the software meet the needs of your users?</a:t>
            </a:r>
          </a:p>
          <a:p>
            <a:pPr indent="-228600" lvl="1" marL="914400" marR="0" rtl="0" algn="l">
              <a:lnSpc>
                <a:spcPct val="100000"/>
              </a:lnSpc>
              <a:spcBef>
                <a:spcPts val="600"/>
              </a:spcBef>
              <a:spcAft>
                <a:spcPts val="0"/>
              </a:spcAft>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105" name="Shape 10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