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A6B963-F144-433D-9B55-28A1E6645855}">
  <a:tblStyle styleId="{90A6B963-F144-433D-9B55-28A1E6645855}"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So, in practice, full path coverage isn’t happening. It would be the ideal, but it just isn’t practical. The nice thing is that there are some smarter approaches that give you most of the effect. </a:t>
            </a:r>
          </a:p>
          <a:p>
            <a:pPr lvl="0" rtl="0">
              <a:lnSpc>
                <a:spcPct val="120000"/>
              </a:lnSpc>
              <a:spcBef>
                <a:spcPts val="0"/>
              </a:spcBef>
              <a:buNone/>
            </a:pPr>
            <a:r>
              <a:rPr lang="en" sz="1200">
                <a:solidFill>
                  <a:schemeClr val="dk1"/>
                </a:solidFill>
              </a:rPr>
              <a:t>Just like we did with category-partition testing and combinatorial interaction testing, we can (read 1)</a:t>
            </a:r>
          </a:p>
          <a:p>
            <a:pPr lvl="0" rtl="0">
              <a:lnSpc>
                <a:spcPct val="120000"/>
              </a:lnSpc>
              <a:spcBef>
                <a:spcPts val="0"/>
              </a:spcBef>
              <a:buNone/>
            </a:pPr>
            <a:r>
              <a:rPr lang="en" sz="1200">
                <a:solidFill>
                  <a:schemeClr val="dk1"/>
                </a:solidFill>
              </a:rPr>
              <a:t>The first of these strategies is called boundary interior coverage (read 2). The ideas is that (read 3). There is a lot of repetition. So, rather than worry about all possible executions, we cover the basic cases that can occur when we run through a loop.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The idea is that we start with the CFG, find the loop, and unroll it out into the possible subpaths through the loop. So, let’s take a look at this sample CFG</a:t>
            </a:r>
          </a:p>
          <a:p>
            <a:pPr lvl="0" rtl="0">
              <a:lnSpc>
                <a:spcPct val="120000"/>
              </a:lnSpc>
              <a:spcBef>
                <a:spcPts val="0"/>
              </a:spcBef>
              <a:buNone/>
            </a:pPr>
            <a:r>
              <a:rPr lang="en" sz="1200">
                <a:solidFill>
                  <a:schemeClr val="dk1"/>
                </a:solidFill>
              </a:rPr>
              <a:t>(walk through table)</a:t>
            </a:r>
          </a:p>
          <a:p>
            <a:pPr lvl="0" rtl="0">
              <a:lnSpc>
                <a:spcPct val="120000"/>
              </a:lnSpc>
              <a:spcBef>
                <a:spcPts val="0"/>
              </a:spcBef>
              <a:buNone/>
            </a:pPr>
            <a:r>
              <a:rPr lang="en" sz="1200">
                <a:solidFill>
                  <a:schemeClr val="dk1"/>
                </a:solidFill>
              </a:rPr>
              <a:t>(click) Now, we want to transform the CFG to remove the loop, instead showing the flattened paths. Now we can cover all of the unique situation - the unique subpaths through the loop bodies.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a:t>
            </a:r>
          </a:p>
          <a:p>
            <a:pPr lvl="0" rtl="0">
              <a:lnSpc>
                <a:spcPct val="120000"/>
              </a:lnSpc>
              <a:spcBef>
                <a:spcPts val="0"/>
              </a:spcBef>
              <a:buNone/>
            </a:pPr>
            <a:r>
              <a:rPr lang="en">
                <a:solidFill>
                  <a:schemeClr val="dk1"/>
                </a:solidFill>
              </a:rPr>
              <a:t>However, even with this reduction, the number of paths can still be immense. Consider the code on the right here, we have a series of N if statements in sequence. Well, for N non-looping branches, there are 2^N possible paths. You can try each combination of branch. This is nuts. So, boundary interior coverage may still be infeasible.</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One strategy is to ignore paths altogether, and instead focus on why path coverage is so powerful. One thing it gives you is a set of test obligations on how loops are to be exercised. So, we can extract a coverage metric related specifically to loops and how they are executed. We’re ignoring paths for now. Instead, loop boundary coverage focuses on loops and places obligations on how they must be executed. </a:t>
            </a:r>
          </a:p>
          <a:p>
            <a:pPr lvl="0" rtl="0">
              <a:lnSpc>
                <a:spcPct val="120000"/>
              </a:lnSpc>
              <a:spcBef>
                <a:spcPts val="0"/>
              </a:spcBef>
              <a:buNone/>
            </a:pPr>
            <a:r>
              <a:rPr lang="en">
                <a:solidFill>
                  <a:schemeClr val="dk1"/>
                </a:solidFill>
              </a:rPr>
              <a:t>This is pretty straightforward. There is often little difference between running a loop 19 times and 20 times. So, rather than running all of those iterations, choose tests that will cause a certain number of loop cycles that cover certain important scenarios.</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Another scenario to pay attention to are when you have concatenated loops - when one loop ends, another one starts on the next line of code. </a:t>
            </a:r>
          </a:p>
          <a:p>
            <a:pPr lvl="0" rtl="0">
              <a:lnSpc>
                <a:spcPct val="120000"/>
              </a:lnSpc>
              <a:spcBef>
                <a:spcPts val="0"/>
              </a:spcBef>
              <a:buNone/>
            </a:pPr>
            <a:r>
              <a:rPr lang="en">
                <a:solidFill>
                  <a:schemeClr val="dk1"/>
                </a:solidFill>
              </a:rPr>
              <a:t>These are generally independent, and if they are, they can be tested independently. But, that isn't always the case. How the program executes up the current point in execution will always - obviously - impact how the rest of the execution proceeds. So, how the previous loop executed might have an impact on what happens when the new loop executes.</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It is easy enough to define a bunch of loop iteration values, but why do these make sense? Running the loop zero, one, and more than once? Why are these more likely to reveal faults? (discuss)</a:t>
            </a:r>
          </a:p>
          <a:p>
            <a:pPr lvl="0" rtl="0">
              <a:lnSpc>
                <a:spcPct val="120000"/>
              </a:lnSpc>
              <a:spcBef>
                <a:spcPts val="0"/>
              </a:spcBef>
              <a:buNone/>
            </a:pPr>
            <a:r>
              <a:rPr lang="en">
                <a:solidFill>
                  <a:schemeClr val="dk1"/>
                </a:solidFill>
              </a:rPr>
              <a:t>Well, the intuition is that these values reflect the structure of the program design. You guys have probably taken an algorithms course. Well, if we wanted to write a proof of correctness for that loop, the base case would show that the loop is executed zero times when its postconditions are true in advance of the loop. </a:t>
            </a:r>
          </a:p>
          <a:p>
            <a:pPr lvl="0" rtl="0">
              <a:lnSpc>
                <a:spcPct val="120000"/>
              </a:lnSpc>
              <a:spcBef>
                <a:spcPts val="0"/>
              </a:spcBef>
              <a:buNone/>
            </a:pPr>
            <a:r>
              <a:rPr lang="en">
                <a:solidFill>
                  <a:schemeClr val="dk1"/>
                </a:solidFill>
              </a:rPr>
              <a:t>Then, we would show that the loop invariant is true on entry to the loop, then each iteration of the loop maintains a this invariant. Then, that the invariant and the negation of the looping condition implies that the postconditions are true.</a:t>
            </a:r>
          </a:p>
          <a:p>
            <a:pPr lvl="0" rtl="0">
              <a:lnSpc>
                <a:spcPct val="120000"/>
              </a:lnSpc>
              <a:spcBef>
                <a:spcPts val="0"/>
              </a:spcBef>
              <a:buNone/>
            </a:pPr>
            <a:r>
              <a:rPr lang="en">
                <a:solidFill>
                  <a:schemeClr val="dk1"/>
                </a:solidFill>
              </a:rPr>
              <a:t>These loop strategies force us to exercise the same cases that we would analyze in a proof. Even if you’re not formally writing a proof, when we write tests that hit those conditions, we state the expected outputs for each of those tests. Whether you realize it or not, you’ve performed a form of a proof - we have some idea that the loop behavior of the program is correct.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Clr>
                <a:schemeClr val="dk1"/>
              </a:buClr>
              <a:buSzPct val="100000"/>
              <a:buFont typeface="Arial"/>
              <a:buNone/>
            </a:pPr>
            <a:r>
              <a:rPr lang="en">
                <a:solidFill>
                  <a:schemeClr val="dk1"/>
                </a:solidFill>
              </a:rPr>
              <a:t>Earlier, I mentioned the idea of linear code sequences and jumps. The basic idea is (read)</a:t>
            </a:r>
          </a:p>
          <a:p>
            <a:pPr lvl="0" rtl="0">
              <a:lnSpc>
                <a:spcPct val="120000"/>
              </a:lnSpc>
              <a:spcBef>
                <a:spcPts val="0"/>
              </a:spcBef>
              <a:buNone/>
            </a:pPr>
            <a:r>
              <a:rPr lang="en">
                <a:solidFill>
                  <a:schemeClr val="dk1"/>
                </a:solidFill>
                <a:highlight>
                  <a:srgbClr val="FFFFFF"/>
                </a:highlight>
              </a:rPr>
              <a:t>Jump = false branch, or forced movement (return, back to loop condition, goto)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 That is, (read 2). </a:t>
            </a:r>
          </a:p>
          <a:p>
            <a:pPr lvl="0" rtl="0">
              <a:lnSpc>
                <a:spcPct val="120000"/>
              </a:lnSpc>
              <a:spcBef>
                <a:spcPts val="0"/>
              </a:spcBef>
              <a:buNone/>
            </a:pPr>
            <a:r>
              <a:rPr lang="en">
                <a:solidFill>
                  <a:schemeClr val="dk1"/>
                </a:solidFill>
              </a:rPr>
              <a:t>So, (read 3) - we cover all individual LCSAJs, all linear sequences of statements.</a:t>
            </a:r>
          </a:p>
          <a:p>
            <a:pPr lvl="0" rtl="0">
              <a:lnSpc>
                <a:spcPct val="120000"/>
              </a:lnSpc>
              <a:spcBef>
                <a:spcPts val="0"/>
              </a:spcBef>
              <a:buNone/>
            </a:pPr>
            <a:r>
              <a:rPr lang="en">
                <a:solidFill>
                  <a:schemeClr val="dk1"/>
                </a:solidFill>
              </a:rPr>
              <a:t>(read 4) That is, we cover all connections between individual LCSAJs.</a:t>
            </a:r>
          </a:p>
          <a:p>
            <a:pPr lvl="0" rtl="0">
              <a:lnSpc>
                <a:spcPct val="120000"/>
              </a:lnSpc>
              <a:spcBef>
                <a:spcPts val="0"/>
              </a:spcBef>
              <a:buNone/>
            </a:pPr>
            <a:r>
              <a:rPr lang="en">
                <a:solidFill>
                  <a:schemeClr val="dk1"/>
                </a:solidFill>
              </a:rPr>
              <a:t>It follow then, that (read 5) - we cover longer and longer subpaths (and more and more of the possible subpaths)</a:t>
            </a:r>
          </a:p>
          <a:p>
            <a:pPr lvl="0" rtl="0">
              <a:lnSpc>
                <a:spcPct val="120000"/>
              </a:lnSpc>
              <a:spcBef>
                <a:spcPts val="0"/>
              </a:spcBef>
              <a:buNone/>
            </a:pPr>
            <a:r>
              <a:rPr lang="en">
                <a:solidFill>
                  <a:schemeClr val="dk1"/>
                </a:solidFill>
              </a:rPr>
              <a:t>This is a potentially good compromise on path coverage. We can raise N until the number of tests becomes to high to feasibly cover, exploring some of the many sequences of interactions possible, and ideally seeing many of the faults that can emerge as a result of those interactions.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You’ve got the basics down, but today we’re going to cover a couple of additional structural testing topics (read)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a:t>
            </a:r>
          </a:p>
          <a:p>
            <a:pPr lvl="0" rtl="0">
              <a:spcBef>
                <a:spcPts val="0"/>
              </a:spcBef>
              <a:buNone/>
            </a:pPr>
            <a:r>
              <a:rPr lang="en">
                <a:solidFill>
                  <a:schemeClr val="dk1"/>
                </a:solidFill>
              </a:rPr>
              <a:t>The first is pretty uncommon now, but older languages often used goto statements to jump to labeled points. This means that a procedure could have multiple entry points, defined using labels. </a:t>
            </a:r>
          </a:p>
          <a:p>
            <a:pPr lvl="0" rtl="0">
              <a:spcBef>
                <a:spcPts val="0"/>
              </a:spcBef>
              <a:buNone/>
            </a:pPr>
            <a:r>
              <a:rPr lang="en">
                <a:solidFill>
                  <a:schemeClr val="dk1"/>
                </a:solidFill>
              </a:rPr>
              <a:t>More common are multuple exits, like the code on the right, which has multiple return statements. </a:t>
            </a:r>
          </a:p>
          <a:p>
            <a:pPr lvl="0" rtl="0">
              <a:spcBef>
                <a:spcPts val="0"/>
              </a:spcBef>
              <a:buNone/>
            </a:pPr>
            <a:r>
              <a:rPr lang="en">
                <a:solidFill>
                  <a:schemeClr val="dk1"/>
                </a:solidFill>
              </a:rPr>
              <a:t>You should write tests targeting each of those. Simple statement coverage would technically activate each, but here, you want to ensure that each entry and exit is activated in the context that it is supposed to be activated in. That is, given the input, you don’t get the wrong type of return. This helps us find interface errors that statement coverage would not find.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 In the code on the right, addTopping is called multiple times.</a:t>
            </a:r>
          </a:p>
          <a:p>
            <a:pPr lvl="0" rtl="0">
              <a:spcBef>
                <a:spcPts val="0"/>
              </a:spcBef>
              <a:buNone/>
            </a:pPr>
            <a:r>
              <a:rPr lang="en">
                <a:solidFill>
                  <a:schemeClr val="dk1"/>
                </a:solidFill>
              </a:rPr>
              <a:t>(read 2) </a:t>
            </a:r>
          </a:p>
          <a:p>
            <a:pPr lvl="0" rtl="0">
              <a:spcBef>
                <a:spcPts val="0"/>
              </a:spcBef>
              <a:buNone/>
            </a:pPr>
            <a:r>
              <a:rPr lang="en">
                <a:solidFill>
                  <a:schemeClr val="dk1"/>
                </a:solidFill>
              </a:rPr>
              <a:t>Again, something like branch coverage might hit all of these, but here, we want to look at these calls in the context they are being used. We want to make sure that we get the right method behavior for what we are passing in. This is something you might do instead of branch coverage or in addition to - but we take a close look at how that method responds to being called.</a:t>
            </a:r>
          </a:p>
          <a:p>
            <a:pPr lvl="0" rtl="0">
              <a:spcBef>
                <a:spcPts val="0"/>
              </a:spcBef>
              <a:buNone/>
            </a:pPr>
            <a:r>
              <a:rPr lang="en">
                <a:solidFill>
                  <a:schemeClr val="dk1"/>
                </a:solidFill>
              </a:rPr>
              <a:t>(read 4) - due to ploymorphism. We’ll talk more about testing of OO systems in a couple of weeks.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1" name="Shape 4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CFG</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Let’s simplify this a little bit. Same graph, just put in labels so we can more easily look at each question.</a:t>
            </a:r>
          </a:p>
          <a:p>
            <a:pPr lvl="0" rtl="0">
              <a:lnSpc>
                <a:spcPct val="120000"/>
              </a:lnSpc>
              <a:spcBef>
                <a:spcPts val="0"/>
              </a:spcBef>
              <a:buNone/>
            </a:pPr>
            <a:r>
              <a:rPr lang="en">
                <a:solidFill>
                  <a:schemeClr val="dk1"/>
                </a:solidFill>
              </a:rPr>
              <a:t>1 - subpaths through the loop (go over)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1" name="Shape 5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point out alterations to CFG - not much here, we’re basically just removing the loop and looking at all of the ways one loop cycle could execute (go over)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6" name="Shape 5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Let’s simplify this a little bit. Same graph, just put in labels so we can more easily look at each question.</a:t>
            </a:r>
          </a:p>
          <a:p>
            <a:pPr lvl="0" rtl="0">
              <a:lnSpc>
                <a:spcPct val="120000"/>
              </a:lnSpc>
              <a:spcBef>
                <a:spcPts val="0"/>
              </a:spcBef>
              <a:buNone/>
            </a:pPr>
            <a:r>
              <a:rPr lang="en">
                <a:solidFill>
                  <a:schemeClr val="dk1"/>
                </a:solidFill>
              </a:rPr>
              <a:t>1 - subpaths through the loop (go over)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2" name="Shape 602"/>
        <p:cNvGrpSpPr/>
        <p:nvPr/>
      </p:nvGrpSpPr>
      <p:grpSpPr>
        <a:xfrm>
          <a:off x="0" y="0"/>
          <a:ext cx="0" cy="0"/>
          <a:chOff x="0" y="0"/>
          <a:chExt cx="0" cy="0"/>
        </a:xfrm>
      </p:grpSpPr>
      <p:sp>
        <p:nvSpPr>
          <p:cNvPr id="603" name="Shape 6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04" name="Shape 6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This is even true for statement coverage, the simplest criterion. You might have (read), </a:t>
            </a:r>
          </a:p>
          <a:p>
            <a:pPr lvl="0" rtl="0">
              <a:spcBef>
                <a:spcPts val="0"/>
              </a:spcBef>
              <a:buNone/>
            </a:pPr>
            <a:r>
              <a:rPr lang="en">
                <a:solidFill>
                  <a:schemeClr val="dk1"/>
                </a:solidFill>
              </a:rPr>
              <a:t>often, this is part of defensive programming - (read 4)</a:t>
            </a:r>
          </a:p>
          <a:p>
            <a:pPr lvl="0" rtl="0">
              <a:spcBef>
                <a:spcPts val="0"/>
              </a:spcBef>
              <a:buNone/>
            </a:pPr>
            <a:r>
              <a:rPr lang="en">
                <a:solidFill>
                  <a:schemeClr val="dk1"/>
                </a:solidFill>
              </a:rPr>
              <a:t>Dead code (read) - code that once had a purpose, but now is no longer used, and nothing can call it in your new code. </a:t>
            </a:r>
          </a:p>
          <a:p>
            <a:pPr lvl="0" rtl="0">
              <a:spcBef>
                <a:spcPts val="0"/>
              </a:spcBef>
              <a:buNone/>
            </a:pPr>
            <a:r>
              <a:rPr lang="en">
                <a:solidFill>
                  <a:schemeClr val="dk1"/>
                </a:solidFill>
              </a:rPr>
              <a:t>Similarly, (read)</a:t>
            </a:r>
          </a:p>
          <a:p>
            <a:pPr lvl="0" rtl="0">
              <a:spcBef>
                <a:spcPts val="0"/>
              </a:spcBef>
              <a:buNone/>
            </a:pPr>
            <a:r>
              <a:rPr lang="en">
                <a:solidFill>
                  <a:schemeClr val="dk1"/>
                </a:solidFill>
              </a:rPr>
              <a:t>Some unreachable code is expected in any system, and must be accounted for in testing.</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1" name="Shape 6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 metrics like MCDC</a:t>
            </a:r>
          </a:p>
          <a:p>
            <a:pPr lvl="0" rtl="0">
              <a:spcBef>
                <a:spcPts val="0"/>
              </a:spcBef>
              <a:buNone/>
            </a:pPr>
            <a:r>
              <a:rPr lang="en">
                <a:solidFill>
                  <a:schemeClr val="dk1"/>
                </a:solidFill>
              </a:rPr>
              <a:t>(read) - Now, with a little bit of rewriting, this example is trivially fixed - just place the second part in an else branch. But, this kind of interdependence occurs all the time, and it isn’t usually this easy to rewrite the code to fix. In practice, 100% code coverage is nearly impossible.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8" name="Shape 618"/>
        <p:cNvGrpSpPr/>
        <p:nvPr/>
      </p:nvGrpSpPr>
      <p:grpSpPr>
        <a:xfrm>
          <a:off x="0" y="0"/>
          <a:ext cx="0" cy="0"/>
          <a:chOff x="0" y="0"/>
          <a:chExt cx="0" cy="0"/>
        </a:xfrm>
      </p:grpSpPr>
      <p:sp>
        <p:nvSpPr>
          <p:cNvPr id="619" name="Shape 6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0" name="Shape 6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As a result, stronger criteria - often those related to paths - just aren’t cost-effective if you have a large number of infeasible obligations.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5" name="Shape 625"/>
        <p:cNvGrpSpPr/>
        <p:nvPr/>
      </p:nvGrpSpPr>
      <p:grpSpPr>
        <a:xfrm>
          <a:off x="0" y="0"/>
          <a:ext cx="0" cy="0"/>
          <a:chOff x="0" y="0"/>
          <a:chExt cx="0" cy="0"/>
        </a:xfrm>
      </p:grpSpPr>
      <p:sp>
        <p:nvSpPr>
          <p:cNvPr id="626" name="Shape 6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7" name="Shape 6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Which criterion do you use? They all have their mertis, but in practice, Structural coverage criteria are often replaced by the budget coverage criterion: stop testing when you run out of money, time, or both. Although this is the reason of many failures, we can learn something important: </a:t>
            </a:r>
          </a:p>
          <a:p>
            <a:pPr lvl="0" rtl="0">
              <a:spcBef>
                <a:spcPts val="0"/>
              </a:spcBef>
              <a:buClr>
                <a:schemeClr val="dk1"/>
              </a:buClr>
              <a:buSzPct val="100000"/>
              <a:buFont typeface="Arial"/>
              <a:buNone/>
            </a:pPr>
            <a:r>
              <a:rPr lang="en">
                <a:solidFill>
                  <a:schemeClr val="dk1"/>
                </a:solidFill>
              </a:rPr>
              <a:t>1) Test selection is more important than adequacy judged by some criteria - you can achieve branch coverage, but those tests may be useless for finding faults. 2) Some criteria are just too expensive to satisfy. </a:t>
            </a:r>
          </a:p>
          <a:p>
            <a:pPr lvl="0" rtl="0">
              <a:spcBef>
                <a:spcPts val="0"/>
              </a:spcBef>
              <a:buNone/>
            </a:pPr>
            <a:r>
              <a:rPr lang="en">
                <a:solidFill>
                  <a:schemeClr val="dk1"/>
                </a:solidFill>
              </a:rPr>
              <a:t>Coverage criteria shall not be used for the sake of coverage, but within a careful plan, that consider all testing activities, that evaluates costs globally, and that chooses the right metric for the type of system.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2" name="Shape 632"/>
        <p:cNvGrpSpPr/>
        <p:nvPr/>
      </p:nvGrpSpPr>
      <p:grpSpPr>
        <a:xfrm>
          <a:off x="0" y="0"/>
          <a:ext cx="0" cy="0"/>
          <a:chOff x="0" y="0"/>
          <a:chExt cx="0" cy="0"/>
        </a:xfrm>
      </p:grpSpPr>
      <p:sp>
        <p:nvSpPr>
          <p:cNvPr id="633" name="Shape 6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34" name="Shape 6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We’ve gone over a few different structural coverage metrics now, and the natural question is which one I should use? </a:t>
            </a:r>
          </a:p>
          <a:p>
            <a:pPr lvl="0" rtl="0">
              <a:lnSpc>
                <a:spcPct val="120000"/>
              </a:lnSpc>
              <a:spcBef>
                <a:spcPts val="0"/>
              </a:spcBef>
              <a:buNone/>
            </a:pPr>
            <a:r>
              <a:rPr lang="en">
                <a:solidFill>
                  <a:schemeClr val="dk1"/>
                </a:solidFill>
              </a:rPr>
              <a:t>Well, these criteria can be arranged in terms of their power. Many of these criteria subsume others. For instance, if you achieve branch coverage, then you have also achieved statement coverage. However, the more powerful a criterion, the more expensive it is to fulfill. It will require more tests, and those tests must fulfill very specific conditions, so they will be harder to come up with. </a:t>
            </a:r>
          </a:p>
          <a:p>
            <a:pPr lvl="0" rtl="0">
              <a:lnSpc>
                <a:spcPct val="120000"/>
              </a:lnSpc>
              <a:spcBef>
                <a:spcPts val="0"/>
              </a:spcBef>
              <a:buNone/>
            </a:pPr>
            <a:r>
              <a:rPr lang="en">
                <a:solidFill>
                  <a:schemeClr val="dk1"/>
                </a:solidFill>
              </a:rPr>
              <a:t>In this, any criterion on a higher level subsumes anything it is connected to on a lower level. Those are higher levels are both more expensive, but are considered more powerful than ones on a lower level. Criteria on the same level are considered equally powerful.</a:t>
            </a:r>
          </a:p>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The choice of which to use depends on a couple of things - largely on the capabilities of your testing team, their time constraints, their budget - can you afford a stronger criterion. It also depends on the type of system you are building. If you are building something with complex condition checking, then you might want something like MC/DC - right?</a:t>
            </a:r>
          </a:p>
          <a:p>
            <a:pPr lvl="0" rtl="0">
              <a:lnSpc>
                <a:spcPct val="120000"/>
              </a:lnSpc>
              <a:spcBef>
                <a:spcPts val="0"/>
              </a:spcBef>
              <a:buNone/>
            </a:pPr>
            <a:r>
              <a:rPr lang="en">
                <a:solidFill>
                  <a:schemeClr val="dk1"/>
                </a:solidFill>
              </a:rPr>
              <a:t>This gives you an idea of the ideas behind structural testing. These metrics are a way to enforce our testing efforts, to guide us towards writing better tests, but the thing to be careful about, is that you don’t want to rely on them exclusively.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1" name="Shape 661"/>
        <p:cNvGrpSpPr/>
        <p:nvPr/>
      </p:nvGrpSpPr>
      <p:grpSpPr>
        <a:xfrm>
          <a:off x="0" y="0"/>
          <a:ext cx="0" cy="0"/>
          <a:chOff x="0" y="0"/>
          <a:chExt cx="0" cy="0"/>
        </a:xfrm>
      </p:grpSpPr>
      <p:sp>
        <p:nvSpPr>
          <p:cNvPr id="662" name="Shape 6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63" name="Shape 6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How you execute code matters more than whether it was executed. This is the advantage of something like MCDC over branch coverage - we don’t just require that branches get executed, but we place constraints on how the conditions are executed. If faults are lurking in those conditional statements, or can cause issues with the evaluation of those statements, then we are more likely to catch them. That’s not enough to guarantee faults, and that’s the limitation of coverage as a proxy for effective testing, but strengthening the coverage criterion makes it more likely that we will notice faults. Still..</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70" name="Shape 6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Clr>
                <a:schemeClr val="dk1"/>
              </a:buClr>
              <a:buSzPct val="100000"/>
              <a:buFont typeface="Arial"/>
              <a:buNone/>
            </a:pPr>
            <a:r>
              <a:rPr lang="en">
                <a:solidFill>
                  <a:schemeClr val="dk1"/>
                </a:solidFill>
              </a:rPr>
              <a:t>Coverage metrics shouldn’t be relied on as a crutch for “good testing”. A recent study found that:</a:t>
            </a:r>
          </a:p>
          <a:p>
            <a:pPr lvl="0" rtl="0">
              <a:spcBef>
                <a:spcPts val="0"/>
              </a:spcBef>
              <a:buNone/>
            </a:pPr>
            <a:r>
              <a:rPr lang="en"/>
              <a:t>(read)</a:t>
            </a:r>
          </a:p>
          <a:p>
            <a:pPr lvl="0" rtl="0">
              <a:spcBef>
                <a:spcPts val="0"/>
              </a:spcBef>
              <a:buNone/>
            </a:pPr>
            <a:r>
              <a:rPr lang="en"/>
              <a:t>(read)</a:t>
            </a:r>
          </a:p>
          <a:p>
            <a:pPr lvl="0" rtl="0">
              <a:spcBef>
                <a:spcPts val="0"/>
              </a:spcBef>
              <a:buClr>
                <a:schemeClr val="dk1"/>
              </a:buClr>
              <a:buSzPct val="100000"/>
              <a:buFont typeface="Arial"/>
              <a:buNone/>
            </a:pPr>
            <a:r>
              <a:rPr lang="en"/>
              <a:t>Now, other studies have found happier results - better correlations between fault finding and coverage, but Given the important role of structural coverage criteria in development, especially given that certain forms of coverage are mandated for safety certification of aircraft systems, we found these results kind of scary. These coverage metrics aren’t always a particularly great indicator of test adequacy, and we’re getting junk tests from automated generation, so what can we do? Well, we should start by figuring out what is wrong with coverage metrics, and there were two key issues that kept popping up with, even with “strong” coverage metrics like MC/DC (read)</a:t>
            </a:r>
          </a:p>
          <a:p>
            <a:pPr lvl="0" rtl="0">
              <a:spcBef>
                <a:spcPts val="0"/>
              </a:spcBef>
              <a:buNone/>
            </a:pPr>
            <a:r>
              <a:rPr lang="en"/>
              <a:t>Both of these issues relate to the idea of masking - in an expression, especially boolean expressions, the value of one variable can determine the result of the whole expression regardless of the value of the other variables. In that case, say that a fault corrupted one expression, well, we might not notice that fault if we monitor another expression where the faulty state is masked by another variable.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6" name="Shape 676"/>
        <p:cNvGrpSpPr/>
        <p:nvPr/>
      </p:nvGrpSpPr>
      <p:grpSpPr>
        <a:xfrm>
          <a:off x="0" y="0"/>
          <a:ext cx="0" cy="0"/>
          <a:chOff x="0" y="0"/>
          <a:chExt cx="0" cy="0"/>
        </a:xfrm>
      </p:grpSpPr>
      <p:sp>
        <p:nvSpPr>
          <p:cNvPr id="677" name="Shape 67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78" name="Shape 6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First, there is the idea of masking. Sometimes, the effect of executing code is negated by other other code - we don’t notice because one calculation overrules another for this combination of input. Due to masking, it is possible to change the number and structure of test obligations - we’ve changed how the code was written, so what the tests need to execute changes.</a:t>
            </a:r>
          </a:p>
          <a:p>
            <a:pPr lvl="0" rtl="0">
              <a:spcBef>
                <a:spcPts val="0"/>
              </a:spcBef>
              <a:buClr>
                <a:schemeClr val="dk1"/>
              </a:buClr>
              <a:buSzPct val="100000"/>
              <a:buFont typeface="Arial"/>
              <a:buNone/>
            </a:pPr>
            <a:r>
              <a:rPr lang="en"/>
              <a:t>So, here, these two program fragments have different structures but are functionally equivalent. Version 1 is written with an intermediate variable</a:t>
            </a:r>
          </a:p>
          <a:p>
            <a:pPr lvl="0" rtl="0">
              <a:spcBef>
                <a:spcPts val="0"/>
              </a:spcBef>
              <a:buClr>
                <a:schemeClr val="dk1"/>
              </a:buClr>
              <a:buSzPct val="100000"/>
              <a:buFont typeface="Arial"/>
              <a:buNone/>
            </a:pPr>
            <a:r>
              <a:rPr lang="en"/>
              <a:t>\texttt{expr\_1}, and Version 2 inlines this variable. To give a masking example, given a decision like {in\_1 or in\_2}, the truth value of \texttt{in\_1} is irrelevant if \texttt{in\_2} is true, so we state that \texttt{in\_1} is masked out.</a:t>
            </a:r>
          </a:p>
          <a:p>
            <a:pPr lvl="0" rtl="0">
              <a:spcBef>
                <a:spcPts val="0"/>
              </a:spcBef>
              <a:buNone/>
            </a:pPr>
            <a:r>
              <a:t/>
            </a:r>
            <a:endParaRPr/>
          </a:p>
          <a:p>
            <a:pPr lvl="0" rtl="0">
              <a:spcBef>
                <a:spcPts val="0"/>
              </a:spcBef>
              <a:buClr>
                <a:schemeClr val="dk1"/>
              </a:buClr>
              <a:buSzPct val="100000"/>
              <a:buFont typeface="Arial"/>
              <a:buNone/>
            </a:pPr>
            <a:r>
              <a:rPr lang="en"/>
              <a:t>Based on the form of coverage we’re working with, we will get different test goals and, as a result, different tests from these two fragments.</a:t>
            </a:r>
          </a:p>
          <a:p>
            <a:pPr lvl="0" rtl="0">
              <a:spcBef>
                <a:spcPts val="0"/>
              </a:spcBef>
              <a:buNone/>
            </a:pPr>
            <a:r>
              <a:rPr lang="en"/>
              <a:t>One of these coverage metrics is called MCDC, and it requires tests that overcome the masking effect at the expression level, so we would need a test where in_1 is not masked by in_2. \mcdc\ over the inlined version requires a test suite to take the masking effect of \texttt{in\_3} into consideration as well, so the tests are going to need to satisfy slightly more complicated test goals. Those differences can have significant ramifications when it comes to fault finding. </a:t>
            </a:r>
          </a:p>
          <a:p>
            <a:pPr lvl="0" rtl="0">
              <a:spcBef>
                <a:spcPts val="0"/>
              </a:spcBef>
              <a:buNone/>
            </a:pPr>
            <a:r>
              <a:t/>
            </a:r>
            <a:endParaRPr/>
          </a:p>
          <a:p>
            <a:pPr lvl="0" rtl="0">
              <a:spcBef>
                <a:spcPts val="0"/>
              </a:spcBef>
              <a:buNone/>
            </a:pPr>
            <a:r>
              <a:rPr lang="en"/>
              <a:t>Restructuring the program with additional intermediate variables makes it significantly easier to achieve the desired coverage (\mcdc\ tests are easier to find</a:t>
            </a:r>
          </a:p>
          <a:p>
            <a:pPr lvl="0" rtl="0">
              <a:spcBef>
                <a:spcPts val="0"/>
              </a:spcBef>
              <a:buNone/>
            </a:pPr>
            <a:r>
              <a:rPr lang="en"/>
              <a:t>if the decisions are simple). This restructuring can significantly impact the number and quality of the tests required to satisfy the coverage goals.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4" name="Shape 684"/>
        <p:cNvGrpSpPr/>
        <p:nvPr/>
      </p:nvGrpSpPr>
      <p:grpSpPr>
        <a:xfrm>
          <a:off x="0" y="0"/>
          <a:ext cx="0" cy="0"/>
          <a:chOff x="0" y="0"/>
          <a:chExt cx="0" cy="0"/>
        </a:xfrm>
      </p:grpSpPr>
      <p:sp>
        <p:nvSpPr>
          <p:cNvPr id="685" name="Shape 68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86" name="Shape 6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remember those testing artifacts. We had the oracle, which is what we use to check the behavior of the program, maybe some assertions we write or we take some variables and state what their values should be. Well, of course, when we write an oracle, we choose which variables to check the behavior of. Typically, we take a look at the output of a function. The problem is that, through masking, some expressions in the systems can easily be prevented from influencing the outputs. So, if we don’t check the right variables, we might not notice that there is a fault in the program. </a:t>
            </a:r>
          </a:p>
          <a:p>
            <a:pPr lvl="0" rtl="0">
              <a:spcBef>
                <a:spcPts val="0"/>
              </a:spcBef>
              <a:buNone/>
            </a:pPr>
            <a:r>
              <a:rPr lang="en">
                <a:solidFill>
                  <a:schemeClr val="dk1"/>
                </a:solidFill>
              </a:rPr>
              <a:t>This reduces the effectiveness of any testing process based on structural coverage, as we can easily satisfy coverage obligations without allowing resulting errors to propagate to an observed variable. This is a problem where automated test generation is concerned. We have found that test inputs generated tend to be short, kind of lazy - they only do the bare minimum to exercise the system. The longer you run the code - the more loop cycles, longer path, more statements executed -  the more likely the problems reach the outputs. This is, in some sense, a problem with the test generation technique, but the blame can be shared by the coverage metric. The generation algorithm did exactly what it was told to do. </a:t>
            </a:r>
          </a:p>
          <a:p>
            <a:pPr lvl="0" rtl="0">
              <a:spcBef>
                <a:spcPts val="0"/>
              </a:spcBef>
              <a:buNone/>
            </a:pPr>
            <a:r>
              <a:rPr lang="en"/>
              <a:t>Now, of course, we can always add more variables and expected values for those to the oracle, but there are often so many options to choose from that we just can’t write an oracle for every variable. You’d get one test done a day. That’s just not going to work out. But, by being smart and choosing the right variables, we can do pretty well. We have a couple of techniques for estimating those variables -those chokepoints in control in the system, but there is still research to do in coming up with efficient ways of identifying those variables.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How bad is it? Well, here we go. Here we plot the fault finding effectiveness  against the test suite size of test suites for one system where we vary the program structure and oracle.</a:t>
            </a:r>
          </a:p>
          <a:p>
            <a:pPr lvl="0" rtl="0">
              <a:spcBef>
                <a:spcPts val="0"/>
              </a:spcBef>
              <a:buNone/>
            </a:pPr>
            <a:r>
              <a:rPr lang="en" sz="1200">
                <a:solidFill>
                  <a:schemeClr val="dk1"/>
                </a:solidFill>
              </a:rPr>
              <a:t>1) MC/DC considered strong, but has a couple of important weaknesses wrt propagation - it is formulated assuming that decisions are independent, as a result, you can actually satisfy it with only a small number of tests. However, short length/don’t propagate. effectiveness is Sensitive. </a:t>
            </a:r>
          </a:p>
          <a:p>
            <a:pPr lvl="0" rtl="0">
              <a:spcBef>
                <a:spcPts val="0"/>
              </a:spcBef>
              <a:buNone/>
            </a:pPr>
            <a:r>
              <a:rPr lang="en" sz="1200">
                <a:solidFill>
                  <a:schemeClr val="dk1"/>
                </a:solidFill>
              </a:rPr>
              <a:t>2) by simply changing the oracle so that we observe all of the internal variables, we see a massive increase in effectiveness. If oracle can monitor everything/specify behaviors for all of those variables , this propagation weakness doesn’t matter.</a:t>
            </a:r>
          </a:p>
          <a:p>
            <a:pPr lvl="0" rtl="0">
              <a:spcBef>
                <a:spcPts val="0"/>
              </a:spcBef>
              <a:buNone/>
            </a:pPr>
            <a:r>
              <a:rPr lang="en" sz="1200">
                <a:solidFill>
                  <a:schemeClr val="dk1"/>
                </a:solidFill>
              </a:rPr>
              <a:t>3) MC/DC is also sensitive to the choice of program structure. If we have an expression that uses the result of another expression, we can inline that used expression. Simple syntactic change - type of optimization compilers often make. As a result, the effectiveness of MC/DC tests jumps quite a bit - but it also requires many more tests to achieve coverage (some of benefit from better tests or more tests)</a:t>
            </a:r>
          </a:p>
          <a:p>
            <a:pPr lvl="0" rtl="0">
              <a:spcBef>
                <a:spcPts val="0"/>
              </a:spcBef>
              <a:buNone/>
            </a:pPr>
            <a:r>
              <a:rPr lang="en" sz="1200">
                <a:solidFill>
                  <a:schemeClr val="dk1"/>
                </a:solidFill>
              </a:rPr>
              <a:t>4) despite this restructuring, there are still propagation issues. Effects of faults masked out.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9" name="Shape 709"/>
        <p:cNvGrpSpPr/>
        <p:nvPr/>
      </p:nvGrpSpPr>
      <p:grpSpPr>
        <a:xfrm>
          <a:off x="0" y="0"/>
          <a:ext cx="0" cy="0"/>
          <a:chOff x="0" y="0"/>
          <a:chExt cx="0" cy="0"/>
        </a:xfrm>
      </p:grpSpPr>
      <p:sp>
        <p:nvSpPr>
          <p:cNvPr id="710" name="Shape 71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11" name="Shape 7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If the effect of that fault is masked, then we’re still getting the right output, right? </a:t>
            </a:r>
          </a:p>
          <a:p>
            <a:pPr lvl="0" rtl="0">
              <a:spcBef>
                <a:spcPts val="0"/>
              </a:spcBef>
              <a:buNone/>
            </a:pPr>
            <a:r>
              <a:rPr lang="en"/>
              <a:t>(click)</a:t>
            </a:r>
          </a:p>
          <a:p>
            <a:pPr lvl="0" rtl="0">
              <a:spcBef>
                <a:spcPts val="0"/>
              </a:spcBef>
              <a:buNone/>
            </a:pPr>
            <a:r>
              <a:rPr lang="en"/>
              <a:t>(read). It’ll bite us in the butt eventually.</a:t>
            </a:r>
          </a:p>
          <a:p>
            <a:pPr lvl="0" rtl="0">
              <a:spcBef>
                <a:spcPts val="0"/>
              </a:spcBef>
              <a:buNone/>
            </a:pPr>
            <a:r>
              <a:rPr lang="en"/>
              <a:t>(read)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7" name="Shape 717"/>
        <p:cNvGrpSpPr/>
        <p:nvPr/>
      </p:nvGrpSpPr>
      <p:grpSpPr>
        <a:xfrm>
          <a:off x="0" y="0"/>
          <a:ext cx="0" cy="0"/>
          <a:chOff x="0" y="0"/>
          <a:chExt cx="0" cy="0"/>
        </a:xfrm>
      </p:grpSpPr>
      <p:sp>
        <p:nvSpPr>
          <p:cNvPr id="718" name="Shape 71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19" name="Shape 7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Masking can be addressed by checking behavior of all internal variables w oracle - that’s one way to make sure we notice everything - but too expensive - monitoring all of those variables and  specifying expected values for them is inconcievably expensive.</a:t>
            </a:r>
          </a:p>
          <a:p>
            <a:pPr lvl="0" rtl="0">
              <a:spcBef>
                <a:spcPts val="0"/>
              </a:spcBef>
              <a:buClr>
                <a:schemeClr val="dk1"/>
              </a:buClr>
              <a:buSzPct val="91666"/>
              <a:buFont typeface="Arial"/>
              <a:buNone/>
            </a:pPr>
            <a:r>
              <a:rPr lang="en" sz="1200">
                <a:solidFill>
                  <a:schemeClr val="dk1"/>
                </a:solidFill>
              </a:rPr>
              <a:t>Instead, work with the oracle we have - strengthen coverage criteria with notion of observability to the oracle variables - add a path condition saying that we need to be able to observe the impact of a change to a statement without that impact being masked on the way</a:t>
            </a:r>
          </a:p>
          <a:p>
            <a:pPr lvl="0" rtl="0">
              <a:spcBef>
                <a:spcPts val="0"/>
              </a:spcBef>
              <a:buNone/>
            </a:pPr>
            <a:r>
              <a:t/>
            </a:r>
            <a:endParaRPr sz="1200">
              <a:solidFill>
                <a:schemeClr val="dk1"/>
              </a:solidFill>
            </a:endParaRPr>
          </a:p>
          <a:p>
            <a:pPr lvl="0" rtl="0">
              <a:spcBef>
                <a:spcPts val="0"/>
              </a:spcBef>
              <a:buNone/>
            </a:pPr>
            <a:r>
              <a:rPr lang="en" sz="1200">
                <a:solidFill>
                  <a:schemeClr val="dk1"/>
                </a:solidFill>
              </a:rPr>
              <a:t>If you view a program as a transformer from inputs to outputs. </a:t>
            </a:r>
          </a:p>
          <a:p>
            <a:pPr lvl="0" rtl="0">
              <a:spcBef>
                <a:spcPts val="0"/>
              </a:spcBef>
              <a:buClr>
                <a:schemeClr val="dk1"/>
              </a:buClr>
              <a:buSzPct val="91666"/>
              <a:buFont typeface="Arial"/>
              <a:buNone/>
            </a:pPr>
            <a:r>
              <a:rPr lang="en" sz="1200">
                <a:solidFill>
                  <a:schemeClr val="dk1"/>
                </a:solidFill>
              </a:rPr>
              <a:t>Observability is a measure of how well internal statements of a system can be inferred from available data</a:t>
            </a:r>
          </a:p>
          <a:p>
            <a:pPr lvl="0" rtl="0">
              <a:spcBef>
                <a:spcPts val="0"/>
              </a:spcBef>
              <a:buNone/>
            </a:pPr>
            <a:r>
              <a:rPr lang="en" sz="1200">
                <a:solidFill>
                  <a:schemeClr val="dk1"/>
                </a:solidFill>
              </a:rPr>
              <a:t>An execution of an expression in a program is observable in a test case if we can modify its value - take an instance of the expression and replace it with a particular value, leaving the rest of the program intact - and observe changes in the output of the system.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4" name="Shape 724"/>
        <p:cNvGrpSpPr/>
        <p:nvPr/>
      </p:nvGrpSpPr>
      <p:grpSpPr>
        <a:xfrm>
          <a:off x="0" y="0"/>
          <a:ext cx="0" cy="0"/>
          <a:chOff x="0" y="0"/>
          <a:chExt cx="0" cy="0"/>
        </a:xfrm>
      </p:grpSpPr>
      <p:sp>
        <p:nvSpPr>
          <p:cNvPr id="725" name="Shape 72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26" name="Shape 7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If you remember last class, MC/DC requires that we show the independent impact of condition values at the decision level. For each condition in a decision, we observe the independent impact of setting a condition to true and false. </a:t>
            </a:r>
          </a:p>
          <a:p>
            <a:pPr lvl="0" rtl="0">
              <a:spcBef>
                <a:spcPts val="0"/>
              </a:spcBef>
              <a:buNone/>
            </a:pPr>
            <a:r>
              <a:rPr lang="en" sz="1200">
                <a:solidFill>
                  <a:schemeClr val="dk1"/>
                </a:solidFill>
              </a:rPr>
              <a:t>- We can define a variant of MCDC - called Observable MCDC - that solves the sensitivity issues we saw by lifting that definition to the program level.</a:t>
            </a:r>
          </a:p>
          <a:p>
            <a:pPr lvl="0" rtl="0">
              <a:spcBef>
                <a:spcPts val="0"/>
              </a:spcBef>
              <a:buNone/>
            </a:pPr>
            <a:r>
              <a:rPr lang="en" sz="1200">
                <a:solidFill>
                  <a:schemeClr val="dk1"/>
                </a:solidFill>
              </a:rPr>
              <a:t>For all conditions, we want a test where we can observe the independent impact of setting a condition to true and a test where we can observe the independent impact of setting a condition to false.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Start by drawing the control-flow graph. This is a pretty similar example to the one we examined earlier, but has a few more branches to the logic. </a:t>
            </a:r>
          </a:p>
          <a:p>
            <a:pPr lvl="0" rtl="0">
              <a:spcBef>
                <a:spcPts val="0"/>
              </a:spcBef>
              <a:buNone/>
            </a:pPr>
            <a:r>
              <a:rPr lang="en">
                <a:solidFill>
                  <a:schemeClr val="dk1"/>
                </a:solidFill>
              </a:rPr>
              <a:t>(walk through)</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36" name="Shape 7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formal definition unwieldy for test generation and measurement, requires two versions of the program run in parallel. Instead, approximate using tagged semantics. We assign each condition a set of tags: a unique identifier and the value of that condition. Then, when we evaluate a decision, we can also determine which tags propagate by checking what is masked for that expression, given the current values of each condition. Tag propagation is determined by masking at the expression level. </a:t>
            </a:r>
          </a:p>
          <a:p>
            <a:pPr lvl="0" rtl="0">
              <a:spcBef>
                <a:spcPts val="0"/>
              </a:spcBef>
              <a:buNone/>
            </a:pPr>
            <a:r>
              <a:rPr lang="en" sz="1200">
                <a:solidFill>
                  <a:schemeClr val="dk1"/>
                </a:solidFill>
              </a:rPr>
              <a:t>- If c2 is false, then c1’s tag is masked out. </a:t>
            </a:r>
          </a:p>
          <a:p>
            <a:pPr lvl="0" rtl="0">
              <a:spcBef>
                <a:spcPts val="0"/>
              </a:spcBef>
              <a:buNone/>
            </a:pPr>
            <a:r>
              <a:rPr lang="en" sz="1200">
                <a:solidFill>
                  <a:schemeClr val="dk1"/>
                </a:solidFill>
              </a:rPr>
              <a:t>- But, the tag for c2 has a chance to continue propagation. </a:t>
            </a:r>
          </a:p>
          <a:p>
            <a:pPr lvl="0" rtl="0">
              <a:spcBef>
                <a:spcPts val="0"/>
              </a:spcBef>
              <a:buNone/>
            </a:pPr>
            <a:r>
              <a:rPr lang="en" sz="1200">
                <a:solidFill>
                  <a:schemeClr val="dk1"/>
                </a:solidFill>
              </a:rPr>
              <a:t>- Now, this is an or decision, so if c3 is true, then c4 is masked. </a:t>
            </a:r>
          </a:p>
          <a:p>
            <a:pPr lvl="0" rtl="0">
              <a:spcBef>
                <a:spcPts val="0"/>
              </a:spcBef>
              <a:buNone/>
            </a:pPr>
            <a:r>
              <a:rPr lang="en" sz="1200">
                <a:solidFill>
                  <a:schemeClr val="dk1"/>
                </a:solidFill>
              </a:rPr>
              <a:t>- Since c4 is false, c3 propagates on.</a:t>
            </a:r>
          </a:p>
          <a:p>
            <a:pPr lvl="0" rtl="0">
              <a:spcBef>
                <a:spcPts val="0"/>
              </a:spcBef>
              <a:buNone/>
            </a:pPr>
            <a:r>
              <a:rPr lang="en" sz="1200">
                <a:solidFill>
                  <a:schemeClr val="dk1"/>
                </a:solidFill>
              </a:rPr>
              <a:t>-Now, we have a variable observed by the oracle. The condition c5 will get a tag, then we look at it’s value to see what propagates from earlier expressions. </a:t>
            </a:r>
          </a:p>
          <a:p>
            <a:pPr lvl="0" rtl="0">
              <a:spcBef>
                <a:spcPts val="0"/>
              </a:spcBef>
              <a:buNone/>
            </a:pPr>
            <a:r>
              <a:rPr lang="en" sz="1200">
                <a:solidFill>
                  <a:schemeClr val="dk1"/>
                </a:solidFill>
              </a:rPr>
              <a:t>- Since c5 is true, we propagate the tags that come through the true branch and mask out any from the false branch. As this is an output variable, the tags that propagate are those for c2 and c5. </a:t>
            </a:r>
          </a:p>
          <a:p>
            <a:pPr lvl="0" rtl="0">
              <a:spcBef>
                <a:spcPts val="0"/>
              </a:spcBef>
              <a:buNone/>
            </a:pPr>
            <a:r>
              <a:rPr lang="en" sz="1200">
                <a:solidFill>
                  <a:schemeClr val="dk1"/>
                </a:solidFill>
              </a:rPr>
              <a:t>From this, the level of coverage for a test suite can be assessed by looking at how many of all possible tag pairings have reached an observation point in some test. We want to ensure that all conditions have a tag that propagates to the output in some test.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7" name="Shape 747"/>
        <p:cNvGrpSpPr/>
        <p:nvPr/>
      </p:nvGrpSpPr>
      <p:grpSpPr>
        <a:xfrm>
          <a:off x="0" y="0"/>
          <a:ext cx="0" cy="0"/>
          <a:chOff x="0" y="0"/>
          <a:chExt cx="0" cy="0"/>
        </a:xfrm>
      </p:grpSpPr>
      <p:sp>
        <p:nvSpPr>
          <p:cNvPr id="748" name="Shape 74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49" name="Shape 7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56" name="Shape 7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(explain plot - axis, suite, program structure, oracle, why many dots)</a:t>
            </a:r>
          </a:p>
          <a:p>
            <a:pPr lvl="0" rtl="0">
              <a:spcBef>
                <a:spcPts val="0"/>
              </a:spcBef>
              <a:buNone/>
            </a:pPr>
            <a:r>
              <a:t/>
            </a:r>
            <a:endParaRPr sz="1200">
              <a:solidFill>
                <a:schemeClr val="dk1"/>
              </a:solidFill>
            </a:endParaRPr>
          </a:p>
          <a:p>
            <a:pPr lvl="0" rtl="0">
              <a:spcBef>
                <a:spcPts val="0"/>
              </a:spcBef>
              <a:buNone/>
            </a:pPr>
            <a:r>
              <a:rPr lang="en" sz="1200">
                <a:solidFill>
                  <a:schemeClr val="dk1"/>
                </a:solidFill>
              </a:rPr>
              <a:t>1) OMC/DC test suites outperform MC/DC test suites on </a:t>
            </a:r>
            <a:r>
              <a:rPr b="1" lang="en" sz="1200">
                <a:solidFill>
                  <a:schemeClr val="dk1"/>
                </a:solidFill>
              </a:rPr>
              <a:t>all</a:t>
            </a:r>
            <a:r>
              <a:rPr lang="en" sz="1200">
                <a:solidFill>
                  <a:schemeClr val="dk1"/>
                </a:solidFill>
              </a:rPr>
              <a:t> program, structure, and oracle combinations.</a:t>
            </a:r>
          </a:p>
          <a:p>
            <a:pPr lvl="0" rtl="0">
              <a:spcBef>
                <a:spcPts val="0"/>
              </a:spcBef>
              <a:buNone/>
            </a:pPr>
            <a:r>
              <a:rPr lang="en"/>
              <a:t>2) Up to an 11% improvement in the exact situations where MC/DC thrives - code is structured specifically to aid mc/dc observability and monitoring all variables</a:t>
            </a:r>
          </a:p>
          <a:p>
            <a:pPr lvl="0" rtl="0">
              <a:spcBef>
                <a:spcPts val="0"/>
              </a:spcBef>
              <a:buNone/>
            </a:pPr>
            <a:r>
              <a:rPr lang="en"/>
              <a:t>3) and at times, as much as an 88% improvement in fault finding in the far more common situation where statements are not aggressively inlined and we only monitor a small number of output variables.</a:t>
            </a:r>
          </a:p>
          <a:p>
            <a:pPr lvl="0" rtl="0">
              <a:spcBef>
                <a:spcPts val="0"/>
              </a:spcBef>
              <a:buNone/>
            </a:pPr>
            <a:r>
              <a:rPr lang="en"/>
              <a:t>4) We also see that while MC/DC is sensitive to the choice or oracle</a:t>
            </a:r>
          </a:p>
          <a:p>
            <a:pPr lvl="0" rtl="0">
              <a:spcBef>
                <a:spcPts val="0"/>
              </a:spcBef>
              <a:buNone/>
            </a:pPr>
            <a:r>
              <a:rPr lang="en"/>
              <a:t>and 5) the choice of program structuring</a:t>
            </a:r>
          </a:p>
          <a:p>
            <a:pPr lvl="0" rtl="0">
              <a:spcBef>
                <a:spcPts val="0"/>
              </a:spcBef>
              <a:buNone/>
            </a:pPr>
            <a:r>
              <a:rPr lang="en"/>
              <a:t>6) omcdc is not. Showing no improvement from code structuring, and only a small improvement from increasing the oracle size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7" name="Shape 777"/>
        <p:cNvGrpSpPr/>
        <p:nvPr/>
      </p:nvGrpSpPr>
      <p:grpSpPr>
        <a:xfrm>
          <a:off x="0" y="0"/>
          <a:ext cx="0" cy="0"/>
          <a:chOff x="0" y="0"/>
          <a:chExt cx="0" cy="0"/>
        </a:xfrm>
      </p:grpSpPr>
      <p:sp>
        <p:nvSpPr>
          <p:cNvPr id="778" name="Shape 77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79" name="Shape 7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4" name="Shape 784"/>
        <p:cNvGrpSpPr/>
        <p:nvPr/>
      </p:nvGrpSpPr>
      <p:grpSpPr>
        <a:xfrm>
          <a:off x="0" y="0"/>
          <a:ext cx="0" cy="0"/>
          <a:chOff x="0" y="0"/>
          <a:chExt cx="0" cy="0"/>
        </a:xfrm>
      </p:grpSpPr>
      <p:sp>
        <p:nvSpPr>
          <p:cNvPr id="785" name="Shape 7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86" name="Shape 7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1" name="Shape 791"/>
        <p:cNvGrpSpPr/>
        <p:nvPr/>
      </p:nvGrpSpPr>
      <p:grpSpPr>
        <a:xfrm>
          <a:off x="0" y="0"/>
          <a:ext cx="0" cy="0"/>
          <a:chOff x="0" y="0"/>
          <a:chExt cx="0" cy="0"/>
        </a:xfrm>
      </p:grpSpPr>
      <p:sp>
        <p:nvSpPr>
          <p:cNvPr id="792" name="Shape 7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93" name="Shape 7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(similar to OMCDC)</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8" name="Shape 798"/>
        <p:cNvGrpSpPr/>
        <p:nvPr/>
      </p:nvGrpSpPr>
      <p:grpSpPr>
        <a:xfrm>
          <a:off x="0" y="0"/>
          <a:ext cx="0" cy="0"/>
          <a:chOff x="0" y="0"/>
          <a:chExt cx="0" cy="0"/>
        </a:xfrm>
      </p:grpSpPr>
      <p:sp>
        <p:nvSpPr>
          <p:cNvPr id="799" name="Shape 79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00" name="Shape 8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eventually make a judgement call</a:t>
            </a:r>
          </a:p>
          <a:p>
            <a:pPr lvl="0" rtl="0">
              <a:spcBef>
                <a:spcPts val="0"/>
              </a:spcBef>
              <a:buNone/>
            </a:pPr>
            <a:r>
              <a:rPr lang="en"/>
              <a:t>how do you answer a question like that?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3" name="Shape 803"/>
        <p:cNvGrpSpPr/>
        <p:nvPr/>
      </p:nvGrpSpPr>
      <p:grpSpPr>
        <a:xfrm>
          <a:off x="0" y="0"/>
          <a:ext cx="0" cy="0"/>
          <a:chOff x="0" y="0"/>
          <a:chExt cx="0" cy="0"/>
        </a:xfrm>
      </p:grpSpPr>
      <p:sp>
        <p:nvSpPr>
          <p:cNvPr id="804" name="Shape 8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05" name="Shape 8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Now, those strategies help you test loops or try some combinations of subpaths in a reasonable manner, but it’s a situation like with the input partitioning that we talked about earlier in the class. You try some basic cases, but it’s still easy to miss something by not running the exact number of loop iterations that will raise a fault. </a:t>
            </a:r>
          </a:p>
          <a:p>
            <a:pPr lvl="0" rtl="0">
              <a:lnSpc>
                <a:spcPct val="120000"/>
              </a:lnSpc>
              <a:spcBef>
                <a:spcPts val="0"/>
              </a:spcBef>
              <a:buNone/>
            </a:pPr>
            <a:r>
              <a:rPr lang="en">
                <a:solidFill>
                  <a:schemeClr val="dk1"/>
                </a:solidFill>
              </a:rPr>
              <a:t>But, both loop boundary coverage and LCSAJ coverage points us in an interesting direction - we can always break paths down into subpaths - partial paths through the program - and we will usually see a lot of commonalities between these paths, a lot of repeating subpaths. Perhaps we can avoid that repetition. What are all of the independent subpaths - those that don’t cross other subpaths? We can try to find a set of the tests that covers all of the independent subpaths. If we can do that, we can argue that we could form any full path from this set of tests. These particular subpaths are called a basis set - a set of subpaths that can be combined together to form any path.</a:t>
            </a:r>
          </a:p>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We can get the benefits of path coverage by identifying a basis set and covering them in our test cases.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0" name="Shape 810"/>
        <p:cNvGrpSpPr/>
        <p:nvPr/>
      </p:nvGrpSpPr>
      <p:grpSpPr>
        <a:xfrm>
          <a:off x="0" y="0"/>
          <a:ext cx="0" cy="0"/>
          <a:chOff x="0" y="0"/>
          <a:chExt cx="0" cy="0"/>
        </a:xfrm>
      </p:grpSpPr>
      <p:sp>
        <p:nvSpPr>
          <p:cNvPr id="811" name="Shape 8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12" name="Shape 8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Let’s look at those if statements again. Remember, the number of paths, even in a non-looping program can be immense. here, we have a series of N if statements in sequence. Well, for N non-looping branches, there are 2^N possible paths. But, if we start looking at the possible paths, we can quickly see that most of these are covering similar portions of the code.  So, what we need to do is to identify a set of basis subpaths - a set of idependent paths and cover those when we test.</a:t>
            </a:r>
          </a:p>
          <a:p>
            <a:pPr lvl="0" rtl="0">
              <a:lnSpc>
                <a:spcPct val="120000"/>
              </a:lnSpc>
              <a:spcBef>
                <a:spcPts val="0"/>
              </a:spcBef>
              <a:buNone/>
            </a:pPr>
            <a:r>
              <a:rPr lang="en">
                <a:solidFill>
                  <a:schemeClr val="dk1"/>
                </a:solidFill>
              </a:rPr>
              <a:t>In this code, the number of subpaths is equal to that complexity value - edges - nodes + 2 </a:t>
            </a:r>
          </a:p>
          <a:p>
            <a:pPr lvl="0" rtl="0">
              <a:lnSpc>
                <a:spcPct val="120000"/>
              </a:lnSpc>
              <a:spcBef>
                <a:spcPts val="0"/>
              </a:spcBef>
              <a:buNone/>
            </a:pPr>
            <a:r>
              <a:rPr lang="en">
                <a:solidFill>
                  <a:schemeClr val="dk1"/>
                </a:solidFill>
              </a:rPr>
              <a:t>Or, as it turns out, this is the number of decision points + 1. So, if we have four if statements, and we want to form a set of basis subpaths, we can do so by identifying the five relevant subpaths through those statements - one where all if-statements are false, then one where each is true.. We can then combine these subpaths to form any possible path through those four if statements. We could take those tests and make minor variations to cover any other path. For instance, if we wanted the path (true, false, true, false) through this code - we can take subpaths 2 and 4 and substract path 1 out. We haven’t actually covered all paths in testing - we haven’t tried them all - but we have the knowledge of how to cover all paths to guide us.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21" name="Shape 8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a:t>
            </a:r>
          </a:p>
          <a:p>
            <a:pPr lvl="0" rtl="0">
              <a:lnSpc>
                <a:spcPct val="120000"/>
              </a:lnSpc>
              <a:spcBef>
                <a:spcPts val="0"/>
              </a:spcBef>
              <a:buNone/>
            </a:pPr>
            <a:r>
              <a:rPr lang="en">
                <a:solidFill>
                  <a:schemeClr val="dk1"/>
                </a:solidFill>
              </a:rPr>
              <a:t>it doesn’t matter which set of basis subpaths you’ve covered, as long as they can combine to form any path in the system. So, when testing, what you want to do is (read)</a:t>
            </a:r>
          </a:p>
          <a:p>
            <a:pPr lvl="0" rtl="0">
              <a:lnSpc>
                <a:spcPct val="120000"/>
              </a:lnSpc>
              <a:spcBef>
                <a:spcPts val="0"/>
              </a:spcBef>
              <a:buNone/>
            </a:pPr>
            <a:r>
              <a:rPr lang="en">
                <a:solidFill>
                  <a:schemeClr val="dk1"/>
                </a:solidFill>
              </a:rPr>
              <a:t>So, you only count a new execution path as progress towards your coverage goal if it is independent of all paths explored in previous tests.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2" type="hdr"/>
          </p:nvPr>
        </p:nvSpPr>
        <p:spPr>
          <a:xfrm>
            <a:off x="0" y="0"/>
            <a:ext cx="2971800"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108" name="Shape 108"/>
          <p:cNvSpPr txBox="1"/>
          <p:nvPr>
            <p:ph idx="10" type="dt"/>
          </p:nvPr>
        </p:nvSpPr>
        <p:spPr>
          <a:xfrm>
            <a:off x="3884612" y="0"/>
            <a:ext cx="2971800"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109" name="Shape 109"/>
          <p:cNvSpPr txBox="1"/>
          <p:nvPr>
            <p:ph idx="11" type="ftr"/>
          </p:nvPr>
        </p:nvSpPr>
        <p:spPr>
          <a:xfrm>
            <a:off x="0" y="8685213"/>
            <a:ext cx="2971800"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110" name="Shape 110"/>
          <p:cNvSpPr txBox="1"/>
          <p:nvPr>
            <p:ph idx="12" type="sldNum"/>
          </p:nvPr>
        </p:nvSpPr>
        <p:spPr>
          <a:xfrm>
            <a:off x="3884612" y="8685213"/>
            <a:ext cx="2971800"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111" name="Shape 111"/>
          <p:cNvSpPr/>
          <p:nvPr>
            <p:ph idx="3" type="sldImg"/>
          </p:nvPr>
        </p:nvSpPr>
        <p:spPr>
          <a:xfrm>
            <a:off x="1324570" y="798285"/>
            <a:ext cx="4209000"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112" name="Shape 112"/>
          <p:cNvSpPr txBox="1"/>
          <p:nvPr>
            <p:ph idx="1" type="body"/>
          </p:nvPr>
        </p:nvSpPr>
        <p:spPr>
          <a:xfrm>
            <a:off x="751582" y="4573512"/>
            <a:ext cx="5430600" cy="3884099"/>
          </a:xfrm>
          <a:prstGeom prst="rect">
            <a:avLst/>
          </a:prstGeom>
          <a:noFill/>
          <a:ln>
            <a:noFill/>
          </a:ln>
        </p:spPr>
        <p:txBody>
          <a:bodyPr anchorCtr="0" anchor="t" bIns="44275" lIns="90125" rIns="90125" tIns="44275">
            <a:noAutofit/>
          </a:bodyPr>
          <a:lstStyle/>
          <a:p>
            <a:pPr lvl="0" rtl="0">
              <a:spcBef>
                <a:spcPts val="0"/>
              </a:spcBef>
              <a:buNone/>
            </a:pPr>
            <a:r>
              <a:rPr lang="en" sz="1100"/>
              <a:t>(click click) Our first test, we feed in an array with two entries, a size of 2, and a string for the entry we want. In this case, the entry we want is in the array. So, we initialize the index, when we get to the fist condition, we see that N is not = 1, so we check the next condition. Well, N is not equal to 0, so we check the third condition. N is greater than 1, so we enter the loop. The first array entry is not the one we want, so we increment index and return to the loop condition. The loop condition is still true, so we check the second entry and, it turns out it is what we want, so we return the index.</a:t>
            </a:r>
          </a:p>
          <a:p>
            <a:pPr lvl="0" rtl="0">
              <a:spcBef>
                <a:spcPts val="0"/>
              </a:spcBef>
              <a:buNone/>
            </a:pPr>
            <a:r>
              <a:rPr lang="en" sz="1100"/>
              <a:t>- The second test is very similar to the first, but the entry we want isn’t in the array. So, the loop iterates over the array, doesn’t find what it is looking for, and finally returns -1, aka entry not found.</a:t>
            </a:r>
          </a:p>
          <a:p>
            <a:pPr lvl="0" rtl="0">
              <a:spcBef>
                <a:spcPts val="0"/>
              </a:spcBef>
              <a:buNone/>
            </a:pPr>
            <a:r>
              <a:rPr lang="en" sz="1100"/>
              <a:t>- Test 3 puts in an empty array and a length of 0. Note that this code is technically unnecessary - a programmer who planned this code through more before writing it might have just left the check for an array of length 0 out altogether, since the result is the same as the default if none of theconditions hold. Still, they wrote the code, so we need to cover it.</a:t>
            </a:r>
          </a:p>
          <a:p>
            <a:pPr lvl="0" rtl="0">
              <a:spcBef>
                <a:spcPts val="0"/>
              </a:spcBef>
              <a:buNone/>
            </a:pPr>
            <a:r>
              <a:rPr lang="en" sz="1100"/>
              <a:t>- Similarly, in test 4, we pass in a single entry array, and that entry is actually what we’re looking for. We knock another statement off our list.</a:t>
            </a:r>
          </a:p>
          <a:p>
            <a:pPr lvl="0" rtl="0">
              <a:spcBef>
                <a:spcPts val="0"/>
              </a:spcBef>
              <a:buNone/>
            </a:pPr>
            <a:r>
              <a:rPr lang="en" sz="1100"/>
              <a:t>- So, these four tests give us statement coverage, but what about branch? Right - test 5 gets that last branch. </a:t>
            </a:r>
          </a:p>
          <a:p>
            <a:pPr lvl="0" rtl="0">
              <a:spcBef>
                <a:spcPts val="0"/>
              </a:spcBef>
              <a:buNone/>
            </a:pPr>
            <a:r>
              <a:rPr lang="en" sz="1100"/>
              <a:t>Do we have condition coverage now? We only have one decision statement with multiple conditions - N==1 and A[0] = what - Tests 1-3 all give us a false for n=1, tests 4 and 5 give us a true for that. Great. Test 4 gives us a true for the other condition, and test 5 gives us a false. There we go, the first four tests give us statement coverage, and the fifth gives us branch and condition.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6" name="Shape 826"/>
        <p:cNvGrpSpPr/>
        <p:nvPr/>
      </p:nvGrpSpPr>
      <p:grpSpPr>
        <a:xfrm>
          <a:off x="0" y="0"/>
          <a:ext cx="0" cy="0"/>
          <a:chOff x="0" y="0"/>
          <a:chExt cx="0" cy="0"/>
        </a:xfrm>
      </p:grpSpPr>
      <p:sp>
        <p:nvSpPr>
          <p:cNvPr id="827" name="Shape 8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28" name="Shape 8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This value - the cyclomatic complexity of the control flow graph - is useful for a number of tasks in the engineering and testing of systems. </a:t>
            </a:r>
          </a:p>
          <a:p>
            <a:pPr lvl="0" rtl="0">
              <a:lnSpc>
                <a:spcPct val="120000"/>
              </a:lnSpc>
              <a:spcBef>
                <a:spcPts val="0"/>
              </a:spcBef>
              <a:buNone/>
            </a:pPr>
            <a:r>
              <a:rPr lang="en">
                <a:solidFill>
                  <a:schemeClr val="dk1"/>
                </a:solidFill>
              </a:rPr>
              <a:t>In general, it is a quick way to judge whether you need to add more tests. Cyclomatic complexity is an upper bound on the number of tests needed for branch coverage. You need to measure the actual coverage achieved to see if your tests are any good, but if your complexity is 10, you’ll need at more 10 tests to achieve branch coverage - assuming that your tests hit the rigfht branches. </a:t>
            </a:r>
          </a:p>
          <a:p>
            <a:pPr lvl="0" rtl="0">
              <a:lnSpc>
                <a:spcPct val="120000"/>
              </a:lnSpc>
              <a:spcBef>
                <a:spcPts val="0"/>
              </a:spcBef>
              <a:buNone/>
            </a:pPr>
            <a:r>
              <a:rPr lang="en">
                <a:solidFill>
                  <a:schemeClr val="dk1"/>
                </a:solidFill>
              </a:rPr>
              <a:t>It’s also a lower bound on path coverage - you’ll need at least 10 tests for path coverage. More if loops get involved. </a:t>
            </a:r>
          </a:p>
          <a:p>
            <a:pPr lvl="0" rtl="0">
              <a:lnSpc>
                <a:spcPct val="120000"/>
              </a:lnSpc>
              <a:spcBef>
                <a:spcPts val="0"/>
              </a:spcBef>
              <a:buNone/>
            </a:pPr>
            <a:r>
              <a:rPr lang="en">
                <a:solidFill>
                  <a:schemeClr val="dk1"/>
                </a:solidFill>
              </a:rPr>
              <a:t>The complexist is also used to indicate when you need to refactor code. You can pick some threshold, and any component with a complexy &gt; that threshold should be split into smaller modules. In practice, this value was at one point 10, now it’s usually around 30, as time passes, that has a tendency to rise upward.  This idea is based on the belief that complex code is more fault-prone. If it does more, if it’s harder to parse, then we’re more likely to make mistakes.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Why? (discuss)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167" name="Shape 167"/>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168" name="Shape 168"/>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169" name="Shape 169"/>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170" name="Shape 170"/>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171" name="Shape 171"/>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indent="-298450" lvl="0" marL="457200" rtl="0">
              <a:spcBef>
                <a:spcPts val="0"/>
              </a:spcBef>
              <a:buSzPct val="100000"/>
              <a:buChar char="-"/>
            </a:pPr>
            <a:r>
              <a:rPr lang="en" sz="1100"/>
              <a:t>Statement in four, we’ve hit all of the nodes. </a:t>
            </a:r>
          </a:p>
          <a:p>
            <a:pPr indent="-298450" lvl="0" marL="457200" rtl="0">
              <a:spcBef>
                <a:spcPts val="0"/>
              </a:spcBef>
              <a:buSzPct val="100000"/>
              <a:buChar char="-"/>
            </a:pPr>
            <a:r>
              <a:rPr lang="en" sz="1100"/>
              <a:t>Branch in another two. </a:t>
            </a:r>
          </a:p>
          <a:p>
            <a:pPr indent="-298450" lvl="0" marL="457200" rtl="0">
              <a:spcBef>
                <a:spcPts val="0"/>
              </a:spcBef>
              <a:buSzPct val="100000"/>
              <a:buChar char="-"/>
            </a:pPr>
            <a:r>
              <a:rPr lang="en" sz="1100"/>
              <a:t>Now, what about path? To deal with the infinite problem, we could simply limit the number of loop executions. Let’s say we bound the loop to 20 cycles at most. How many tests do you think that is?</a:t>
            </a:r>
          </a:p>
          <a:p>
            <a:pPr lvl="0" rtl="0">
              <a:spcBef>
                <a:spcPts val="0"/>
              </a:spcBef>
              <a:buNone/>
            </a:pPr>
            <a:r>
              <a:rPr b="0" i="0" lang="en" sz="1100" u="none" cap="none" strike="noStrike"/>
              <a:t>Path coverage 3,656,158,440,062,976</a:t>
            </a:r>
          </a:p>
          <a:p>
            <a:pPr lvl="0" rtl="0">
              <a:spcBef>
                <a:spcPts val="0"/>
              </a:spcBef>
              <a:buNone/>
            </a:pPr>
            <a:r>
              <a:rPr b="0" i="0" lang="en" sz="1100" u="none" cap="none" strike="noStrike"/>
              <a:t>1000 tests per second</a:t>
            </a:r>
          </a:p>
          <a:p>
            <a:pPr lvl="0" rtl="0">
              <a:spcBef>
                <a:spcPts val="0"/>
              </a:spcBef>
              <a:buNone/>
            </a:pPr>
            <a:r>
              <a:rPr b="0" i="0" lang="en" sz="1100" u="none" cap="none" strike="noStrike"/>
              <a:t>116,000 years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(read) </a:t>
            </a:r>
          </a:p>
          <a:p>
            <a:pPr lvl="0" rtl="0">
              <a:lnSpc>
                <a:spcPct val="120000"/>
              </a:lnSpc>
              <a:spcBef>
                <a:spcPts val="0"/>
              </a:spcBef>
              <a:buNone/>
            </a:pPr>
            <a:r>
              <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1 - 4) </a:t>
            </a:r>
          </a:p>
          <a:p>
            <a:pPr lvl="0" rtl="0">
              <a:lnSpc>
                <a:spcPct val="120000"/>
              </a:lnSpc>
              <a:spcBef>
                <a:spcPts val="0"/>
              </a:spcBef>
              <a:buNone/>
            </a:pPr>
            <a:r>
              <a:rPr lang="en">
                <a:solidFill>
                  <a:schemeClr val="dk1"/>
                </a:solidFill>
              </a:rPr>
              <a:t>Loops are a big issue. You see, program execution can actually change pretty dramatically depending on the number of times you execute a loop, so executing a loop 19 times is considered to be a different path from executing 20 times, especially if you have things like nested loops or if-statements within that loop. As a result, unless bounded, loops result in an infinite number of paths, making path coverage impossible. </a:t>
            </a:r>
          </a:p>
          <a:p>
            <a:pPr lvl="0" rtl="0">
              <a:lnSpc>
                <a:spcPct val="120000"/>
              </a:lnSpc>
              <a:spcBef>
                <a:spcPts val="0"/>
              </a:spcBef>
              <a:buNone/>
            </a:pPr>
            <a:r>
              <a:rPr lang="en">
                <a:solidFill>
                  <a:schemeClr val="dk1"/>
                </a:solidFill>
              </a:rPr>
              <a:t>Last time, I showed a relatively simple CFG. Even if we bounded the loop in that program to a small number of iterations, we still ended up with something like 3 quadrillion possible paths. Even at 1000 tests per second, running those would take over a hundred thousand years. So, what do we do? Can we somehow get a few of the benefits of path coverage without the insane requirements?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0.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1.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02.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0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0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Structural Testing: Path-Based Coverage</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22 - 11/10/2016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Boundary Interior Coverage</a:t>
            </a:r>
          </a:p>
        </p:txBody>
      </p:sp>
      <p:sp>
        <p:nvSpPr>
          <p:cNvPr id="241" name="Shape 24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Need to partition the infinite set of paths into a finite number of classes.</a:t>
            </a:r>
          </a:p>
          <a:p>
            <a:pPr indent="-228600" lvl="0" marL="457200" marR="0" rtl="0" algn="l">
              <a:lnSpc>
                <a:spcPct val="120000"/>
              </a:lnSpc>
              <a:spcBef>
                <a:spcPts val="0"/>
              </a:spcBef>
              <a:spcAft>
                <a:spcPts val="0"/>
              </a:spcAft>
            </a:pPr>
            <a:r>
              <a:rPr b="1" lang="en"/>
              <a:t>Boundary Interior Coverage</a:t>
            </a:r>
            <a:r>
              <a:rPr lang="en"/>
              <a:t> groups paths that differ only in the subpath they follow when repeating the body of a loop.</a:t>
            </a:r>
          </a:p>
          <a:p>
            <a:pPr indent="-228600" lvl="1" marL="914400" marR="0" rtl="0" algn="l">
              <a:lnSpc>
                <a:spcPct val="120000"/>
              </a:lnSpc>
              <a:spcBef>
                <a:spcPts val="0"/>
              </a:spcBef>
              <a:spcAft>
                <a:spcPts val="0"/>
              </a:spcAft>
            </a:pPr>
            <a:r>
              <a:rPr lang="en"/>
              <a:t>Executing a loop 20 times is a different path than executing it twice, but the same </a:t>
            </a:r>
            <a:r>
              <a:rPr i="1" lang="en"/>
              <a:t>subsequences</a:t>
            </a:r>
            <a:r>
              <a:rPr lang="en"/>
              <a:t> of statements repeat over and over.</a:t>
            </a:r>
          </a:p>
        </p:txBody>
      </p:sp>
      <p:sp>
        <p:nvSpPr>
          <p:cNvPr id="242" name="Shape 24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Boundary Interior Coverage</a:t>
            </a:r>
          </a:p>
        </p:txBody>
      </p:sp>
      <p:sp>
        <p:nvSpPr>
          <p:cNvPr id="248" name="Shape 248"/>
          <p:cNvSpPr/>
          <p:nvPr/>
        </p:nvSpPr>
        <p:spPr>
          <a:xfrm>
            <a:off x="1458550" y="181130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A</a:t>
            </a:r>
          </a:p>
        </p:txBody>
      </p:sp>
      <p:sp>
        <p:nvSpPr>
          <p:cNvPr id="249" name="Shape 249"/>
          <p:cNvSpPr/>
          <p:nvPr/>
        </p:nvSpPr>
        <p:spPr>
          <a:xfrm>
            <a:off x="1375300" y="2329700"/>
            <a:ext cx="538199" cy="489300"/>
          </a:xfrm>
          <a:prstGeom prst="diamond">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l">
              <a:spcBef>
                <a:spcPts val="0"/>
              </a:spcBef>
              <a:buNone/>
            </a:pPr>
            <a:r>
              <a:rPr lang="en"/>
              <a:t>B</a:t>
            </a:r>
          </a:p>
        </p:txBody>
      </p:sp>
      <p:cxnSp>
        <p:nvCxnSpPr>
          <p:cNvPr id="250" name="Shape 250"/>
          <p:cNvCxnSpPr>
            <a:stCxn id="248" idx="2"/>
            <a:endCxn id="249" idx="0"/>
          </p:cNvCxnSpPr>
          <p:nvPr/>
        </p:nvCxnSpPr>
        <p:spPr>
          <a:xfrm>
            <a:off x="1644399" y="2173400"/>
            <a:ext cx="0" cy="156300"/>
          </a:xfrm>
          <a:prstGeom prst="straightConnector1">
            <a:avLst/>
          </a:prstGeom>
          <a:noFill/>
          <a:ln cap="flat" cmpd="sng" w="9525">
            <a:solidFill>
              <a:schemeClr val="dk2"/>
            </a:solidFill>
            <a:prstDash val="solid"/>
            <a:round/>
            <a:headEnd len="lg" w="lg" type="none"/>
            <a:tailEnd len="lg" w="lg" type="triangle"/>
          </a:ln>
        </p:spPr>
      </p:cxnSp>
      <p:sp>
        <p:nvSpPr>
          <p:cNvPr id="251" name="Shape 251"/>
          <p:cNvSpPr/>
          <p:nvPr/>
        </p:nvSpPr>
        <p:spPr>
          <a:xfrm>
            <a:off x="1003600" y="311235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a:t>
            </a:r>
          </a:p>
        </p:txBody>
      </p:sp>
      <p:cxnSp>
        <p:nvCxnSpPr>
          <p:cNvPr id="252" name="Shape 252"/>
          <p:cNvCxnSpPr>
            <a:stCxn id="249" idx="2"/>
            <a:endCxn id="251" idx="0"/>
          </p:cNvCxnSpPr>
          <p:nvPr/>
        </p:nvCxnSpPr>
        <p:spPr>
          <a:xfrm flipH="1">
            <a:off x="1189299" y="2819000"/>
            <a:ext cx="455100" cy="293400"/>
          </a:xfrm>
          <a:prstGeom prst="straightConnector1">
            <a:avLst/>
          </a:prstGeom>
          <a:noFill/>
          <a:ln cap="flat" cmpd="sng" w="9525">
            <a:solidFill>
              <a:schemeClr val="dk2"/>
            </a:solidFill>
            <a:prstDash val="solid"/>
            <a:round/>
            <a:headEnd len="lg" w="lg" type="none"/>
            <a:tailEnd len="lg" w="lg" type="triangle"/>
          </a:ln>
        </p:spPr>
      </p:cxnSp>
      <p:sp>
        <p:nvSpPr>
          <p:cNvPr id="253" name="Shape 253"/>
          <p:cNvSpPr/>
          <p:nvPr/>
        </p:nvSpPr>
        <p:spPr>
          <a:xfrm>
            <a:off x="1761775" y="3048750"/>
            <a:ext cx="538199"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C</a:t>
            </a:r>
          </a:p>
        </p:txBody>
      </p:sp>
      <p:cxnSp>
        <p:nvCxnSpPr>
          <p:cNvPr id="254" name="Shape 254"/>
          <p:cNvCxnSpPr>
            <a:stCxn id="249" idx="2"/>
            <a:endCxn id="253" idx="0"/>
          </p:cNvCxnSpPr>
          <p:nvPr/>
        </p:nvCxnSpPr>
        <p:spPr>
          <a:xfrm>
            <a:off x="1644399" y="2819000"/>
            <a:ext cx="386400" cy="229800"/>
          </a:xfrm>
          <a:prstGeom prst="straightConnector1">
            <a:avLst/>
          </a:prstGeom>
          <a:noFill/>
          <a:ln cap="flat" cmpd="sng" w="9525">
            <a:solidFill>
              <a:schemeClr val="dk2"/>
            </a:solidFill>
            <a:prstDash val="solid"/>
            <a:round/>
            <a:headEnd len="lg" w="lg" type="none"/>
            <a:tailEnd len="lg" w="lg" type="triangle"/>
          </a:ln>
        </p:spPr>
      </p:cxnSp>
      <p:sp>
        <p:nvSpPr>
          <p:cNvPr id="255" name="Shape 255"/>
          <p:cNvSpPr/>
          <p:nvPr/>
        </p:nvSpPr>
        <p:spPr>
          <a:xfrm>
            <a:off x="1458550" y="3742400"/>
            <a:ext cx="538199"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D</a:t>
            </a:r>
          </a:p>
        </p:txBody>
      </p:sp>
      <p:cxnSp>
        <p:nvCxnSpPr>
          <p:cNvPr id="256" name="Shape 256"/>
          <p:cNvCxnSpPr>
            <a:stCxn id="253" idx="2"/>
            <a:endCxn id="255" idx="0"/>
          </p:cNvCxnSpPr>
          <p:nvPr/>
        </p:nvCxnSpPr>
        <p:spPr>
          <a:xfrm flipH="1">
            <a:off x="1727574" y="3538050"/>
            <a:ext cx="303300" cy="204300"/>
          </a:xfrm>
          <a:prstGeom prst="straightConnector1">
            <a:avLst/>
          </a:prstGeom>
          <a:noFill/>
          <a:ln cap="flat" cmpd="sng" w="9525">
            <a:solidFill>
              <a:schemeClr val="dk2"/>
            </a:solidFill>
            <a:prstDash val="solid"/>
            <a:round/>
            <a:headEnd len="lg" w="lg" type="none"/>
            <a:tailEnd len="lg" w="lg" type="triangle"/>
          </a:ln>
        </p:spPr>
      </p:cxnSp>
      <p:sp>
        <p:nvSpPr>
          <p:cNvPr id="257" name="Shape 257"/>
          <p:cNvSpPr/>
          <p:nvPr/>
        </p:nvSpPr>
        <p:spPr>
          <a:xfrm>
            <a:off x="2193025" y="374240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a:t>
            </a:r>
          </a:p>
        </p:txBody>
      </p:sp>
      <p:cxnSp>
        <p:nvCxnSpPr>
          <p:cNvPr id="258" name="Shape 258"/>
          <p:cNvCxnSpPr>
            <a:stCxn id="253" idx="2"/>
            <a:endCxn id="257" idx="0"/>
          </p:cNvCxnSpPr>
          <p:nvPr/>
        </p:nvCxnSpPr>
        <p:spPr>
          <a:xfrm>
            <a:off x="2030874" y="3538050"/>
            <a:ext cx="348000" cy="204300"/>
          </a:xfrm>
          <a:prstGeom prst="straightConnector1">
            <a:avLst/>
          </a:prstGeom>
          <a:noFill/>
          <a:ln cap="flat" cmpd="sng" w="9525">
            <a:solidFill>
              <a:schemeClr val="dk2"/>
            </a:solidFill>
            <a:prstDash val="solid"/>
            <a:round/>
            <a:headEnd len="lg" w="lg" type="none"/>
            <a:tailEnd len="lg" w="lg" type="triangle"/>
          </a:ln>
        </p:spPr>
      </p:cxnSp>
      <p:sp>
        <p:nvSpPr>
          <p:cNvPr id="259" name="Shape 259"/>
          <p:cNvSpPr/>
          <p:nvPr/>
        </p:nvSpPr>
        <p:spPr>
          <a:xfrm>
            <a:off x="1086850" y="442480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a:t>
            </a:r>
          </a:p>
        </p:txBody>
      </p:sp>
      <p:sp>
        <p:nvSpPr>
          <p:cNvPr id="260" name="Shape 260"/>
          <p:cNvSpPr/>
          <p:nvPr/>
        </p:nvSpPr>
        <p:spPr>
          <a:xfrm>
            <a:off x="1830250" y="4413400"/>
            <a:ext cx="538199"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G</a:t>
            </a:r>
          </a:p>
        </p:txBody>
      </p:sp>
      <p:cxnSp>
        <p:nvCxnSpPr>
          <p:cNvPr id="261" name="Shape 261"/>
          <p:cNvCxnSpPr>
            <a:stCxn id="255" idx="2"/>
            <a:endCxn id="259" idx="0"/>
          </p:cNvCxnSpPr>
          <p:nvPr/>
        </p:nvCxnSpPr>
        <p:spPr>
          <a:xfrm flipH="1">
            <a:off x="1272549" y="4231700"/>
            <a:ext cx="455100" cy="193200"/>
          </a:xfrm>
          <a:prstGeom prst="straightConnector1">
            <a:avLst/>
          </a:prstGeom>
          <a:noFill/>
          <a:ln cap="flat" cmpd="sng" w="9525">
            <a:solidFill>
              <a:schemeClr val="dk2"/>
            </a:solidFill>
            <a:prstDash val="solid"/>
            <a:round/>
            <a:headEnd len="lg" w="lg" type="none"/>
            <a:tailEnd len="lg" w="lg" type="triangle"/>
          </a:ln>
        </p:spPr>
      </p:cxnSp>
      <p:cxnSp>
        <p:nvCxnSpPr>
          <p:cNvPr id="262" name="Shape 262"/>
          <p:cNvCxnSpPr>
            <a:stCxn id="255" idx="2"/>
            <a:endCxn id="260" idx="0"/>
          </p:cNvCxnSpPr>
          <p:nvPr/>
        </p:nvCxnSpPr>
        <p:spPr>
          <a:xfrm>
            <a:off x="1727649" y="4231700"/>
            <a:ext cx="371700" cy="181800"/>
          </a:xfrm>
          <a:prstGeom prst="straightConnector1">
            <a:avLst/>
          </a:prstGeom>
          <a:noFill/>
          <a:ln cap="flat" cmpd="sng" w="9525">
            <a:solidFill>
              <a:schemeClr val="dk2"/>
            </a:solidFill>
            <a:prstDash val="solid"/>
            <a:round/>
            <a:headEnd len="lg" w="lg" type="none"/>
            <a:tailEnd len="lg" w="lg" type="triangle"/>
          </a:ln>
        </p:spPr>
      </p:cxnSp>
      <p:sp>
        <p:nvSpPr>
          <p:cNvPr id="263" name="Shape 263"/>
          <p:cNvSpPr/>
          <p:nvPr/>
        </p:nvSpPr>
        <p:spPr>
          <a:xfrm>
            <a:off x="1644400" y="501745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H</a:t>
            </a:r>
          </a:p>
        </p:txBody>
      </p:sp>
      <p:sp>
        <p:nvSpPr>
          <p:cNvPr id="264" name="Shape 264"/>
          <p:cNvSpPr/>
          <p:nvPr/>
        </p:nvSpPr>
        <p:spPr>
          <a:xfrm>
            <a:off x="2193025" y="501745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a:t>
            </a:r>
          </a:p>
        </p:txBody>
      </p:sp>
      <p:cxnSp>
        <p:nvCxnSpPr>
          <p:cNvPr id="265" name="Shape 265"/>
          <p:cNvCxnSpPr>
            <a:stCxn id="260" idx="2"/>
            <a:endCxn id="263" idx="0"/>
          </p:cNvCxnSpPr>
          <p:nvPr/>
        </p:nvCxnSpPr>
        <p:spPr>
          <a:xfrm flipH="1">
            <a:off x="1830249" y="4902700"/>
            <a:ext cx="269100" cy="114600"/>
          </a:xfrm>
          <a:prstGeom prst="straightConnector1">
            <a:avLst/>
          </a:prstGeom>
          <a:noFill/>
          <a:ln cap="flat" cmpd="sng" w="9525">
            <a:solidFill>
              <a:schemeClr val="dk2"/>
            </a:solidFill>
            <a:prstDash val="solid"/>
            <a:round/>
            <a:headEnd len="lg" w="lg" type="none"/>
            <a:tailEnd len="lg" w="lg" type="triangle"/>
          </a:ln>
        </p:spPr>
      </p:cxnSp>
      <p:cxnSp>
        <p:nvCxnSpPr>
          <p:cNvPr id="266" name="Shape 266"/>
          <p:cNvCxnSpPr>
            <a:stCxn id="260" idx="2"/>
            <a:endCxn id="264" idx="0"/>
          </p:cNvCxnSpPr>
          <p:nvPr/>
        </p:nvCxnSpPr>
        <p:spPr>
          <a:xfrm>
            <a:off x="2099349" y="4902700"/>
            <a:ext cx="279600" cy="114600"/>
          </a:xfrm>
          <a:prstGeom prst="straightConnector1">
            <a:avLst/>
          </a:prstGeom>
          <a:noFill/>
          <a:ln cap="flat" cmpd="sng" w="9525">
            <a:solidFill>
              <a:schemeClr val="dk2"/>
            </a:solidFill>
            <a:prstDash val="solid"/>
            <a:round/>
            <a:headEnd len="lg" w="lg" type="none"/>
            <a:tailEnd len="lg" w="lg" type="triangle"/>
          </a:ln>
        </p:spPr>
      </p:cxnSp>
      <p:sp>
        <p:nvSpPr>
          <p:cNvPr id="267" name="Shape 267"/>
          <p:cNvSpPr/>
          <p:nvPr/>
        </p:nvSpPr>
        <p:spPr>
          <a:xfrm>
            <a:off x="1913500" y="5595187"/>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a:t>
            </a:r>
          </a:p>
        </p:txBody>
      </p:sp>
      <p:cxnSp>
        <p:nvCxnSpPr>
          <p:cNvPr id="268" name="Shape 268"/>
          <p:cNvCxnSpPr>
            <a:stCxn id="263" idx="2"/>
            <a:endCxn id="267" idx="0"/>
          </p:cNvCxnSpPr>
          <p:nvPr/>
        </p:nvCxnSpPr>
        <p:spPr>
          <a:xfrm>
            <a:off x="1830249" y="5379550"/>
            <a:ext cx="269100" cy="215700"/>
          </a:xfrm>
          <a:prstGeom prst="straightConnector1">
            <a:avLst/>
          </a:prstGeom>
          <a:noFill/>
          <a:ln cap="flat" cmpd="sng" w="9525">
            <a:solidFill>
              <a:schemeClr val="dk2"/>
            </a:solidFill>
            <a:prstDash val="solid"/>
            <a:round/>
            <a:headEnd len="lg" w="lg" type="none"/>
            <a:tailEnd len="lg" w="lg" type="triangle"/>
          </a:ln>
        </p:spPr>
      </p:cxnSp>
      <p:cxnSp>
        <p:nvCxnSpPr>
          <p:cNvPr id="269" name="Shape 269"/>
          <p:cNvCxnSpPr>
            <a:stCxn id="264" idx="2"/>
            <a:endCxn id="267" idx="0"/>
          </p:cNvCxnSpPr>
          <p:nvPr/>
        </p:nvCxnSpPr>
        <p:spPr>
          <a:xfrm flipH="1">
            <a:off x="2099274" y="5379550"/>
            <a:ext cx="279600" cy="215700"/>
          </a:xfrm>
          <a:prstGeom prst="straightConnector1">
            <a:avLst/>
          </a:prstGeom>
          <a:noFill/>
          <a:ln cap="flat" cmpd="sng" w="9525">
            <a:solidFill>
              <a:schemeClr val="dk2"/>
            </a:solidFill>
            <a:prstDash val="solid"/>
            <a:round/>
            <a:headEnd len="lg" w="lg" type="none"/>
            <a:tailEnd len="lg" w="lg" type="triangle"/>
          </a:ln>
        </p:spPr>
      </p:cxnSp>
      <p:sp>
        <p:nvSpPr>
          <p:cNvPr id="270" name="Shape 270"/>
          <p:cNvSpPr/>
          <p:nvPr/>
        </p:nvSpPr>
        <p:spPr>
          <a:xfrm>
            <a:off x="1262900" y="4795150"/>
            <a:ext cx="635900" cy="929400"/>
          </a:xfrm>
          <a:custGeom>
            <a:pathLst>
              <a:path extrusionOk="0" h="37176" w="25436">
                <a:moveTo>
                  <a:pt x="0" y="0"/>
                </a:moveTo>
                <a:lnTo>
                  <a:pt x="391" y="37176"/>
                </a:lnTo>
                <a:lnTo>
                  <a:pt x="25436" y="37176"/>
                </a:lnTo>
              </a:path>
            </a:pathLst>
          </a:custGeom>
          <a:noFill/>
          <a:ln cap="flat" cmpd="sng" w="9525">
            <a:solidFill>
              <a:schemeClr val="dk2"/>
            </a:solidFill>
            <a:prstDash val="solid"/>
            <a:round/>
            <a:headEnd len="lg" w="lg" type="none"/>
            <a:tailEnd len="lg" w="lg" type="triangle"/>
          </a:ln>
        </p:spPr>
      </p:sp>
      <p:sp>
        <p:nvSpPr>
          <p:cNvPr id="271" name="Shape 271"/>
          <p:cNvSpPr/>
          <p:nvPr/>
        </p:nvSpPr>
        <p:spPr>
          <a:xfrm>
            <a:off x="2319475" y="3963600"/>
            <a:ext cx="704400" cy="1809875"/>
          </a:xfrm>
          <a:custGeom>
            <a:pathLst>
              <a:path extrusionOk="0" h="72395" w="28176">
                <a:moveTo>
                  <a:pt x="10958" y="0"/>
                </a:moveTo>
                <a:lnTo>
                  <a:pt x="28176" y="0"/>
                </a:lnTo>
                <a:lnTo>
                  <a:pt x="27002" y="72004"/>
                </a:lnTo>
                <a:lnTo>
                  <a:pt x="0" y="72395"/>
                </a:lnTo>
              </a:path>
            </a:pathLst>
          </a:custGeom>
          <a:noFill/>
          <a:ln cap="flat" cmpd="sng" w="9525">
            <a:solidFill>
              <a:schemeClr val="dk2"/>
            </a:solidFill>
            <a:prstDash val="solid"/>
            <a:round/>
            <a:headEnd len="lg" w="lg" type="none"/>
            <a:tailEnd len="lg" w="lg" type="triangle"/>
          </a:ln>
        </p:spPr>
      </p:sp>
      <p:sp>
        <p:nvSpPr>
          <p:cNvPr id="272" name="Shape 272"/>
          <p:cNvSpPr/>
          <p:nvPr/>
        </p:nvSpPr>
        <p:spPr>
          <a:xfrm>
            <a:off x="1810750" y="2251525"/>
            <a:ext cx="1418575" cy="3981750"/>
          </a:xfrm>
          <a:custGeom>
            <a:pathLst>
              <a:path extrusionOk="0" h="159270" w="56743">
                <a:moveTo>
                  <a:pt x="11349" y="148313"/>
                </a:moveTo>
                <a:lnTo>
                  <a:pt x="11740" y="159270"/>
                </a:lnTo>
                <a:lnTo>
                  <a:pt x="56743" y="158879"/>
                </a:lnTo>
                <a:lnTo>
                  <a:pt x="56351" y="0"/>
                </a:lnTo>
                <a:lnTo>
                  <a:pt x="0" y="9392"/>
                </a:lnTo>
              </a:path>
            </a:pathLst>
          </a:custGeom>
          <a:noFill/>
          <a:ln cap="flat" cmpd="sng" w="9525">
            <a:solidFill>
              <a:srgbClr val="FF0000"/>
            </a:solidFill>
            <a:prstDash val="solid"/>
            <a:round/>
            <a:headEnd len="lg" w="lg" type="none"/>
            <a:tailEnd len="lg" w="lg" type="triangle"/>
          </a:ln>
        </p:spPr>
      </p:sp>
      <p:sp>
        <p:nvSpPr>
          <p:cNvPr id="273" name="Shape 273"/>
          <p:cNvSpPr/>
          <p:nvPr/>
        </p:nvSpPr>
        <p:spPr>
          <a:xfrm>
            <a:off x="5405925" y="1706787"/>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a:t>
            </a:r>
          </a:p>
        </p:txBody>
      </p:sp>
      <p:sp>
        <p:nvSpPr>
          <p:cNvPr id="274" name="Shape 274"/>
          <p:cNvSpPr/>
          <p:nvPr/>
        </p:nvSpPr>
        <p:spPr>
          <a:xfrm>
            <a:off x="5322675" y="2225187"/>
            <a:ext cx="538199"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B</a:t>
            </a:r>
          </a:p>
        </p:txBody>
      </p:sp>
      <p:cxnSp>
        <p:nvCxnSpPr>
          <p:cNvPr id="275" name="Shape 275"/>
          <p:cNvCxnSpPr>
            <a:stCxn id="273" idx="2"/>
            <a:endCxn id="274" idx="0"/>
          </p:cNvCxnSpPr>
          <p:nvPr/>
        </p:nvCxnSpPr>
        <p:spPr>
          <a:xfrm>
            <a:off x="5591774" y="2068887"/>
            <a:ext cx="0" cy="156300"/>
          </a:xfrm>
          <a:prstGeom prst="straightConnector1">
            <a:avLst/>
          </a:prstGeom>
          <a:noFill/>
          <a:ln cap="flat" cmpd="sng" w="9525">
            <a:solidFill>
              <a:schemeClr val="dk2"/>
            </a:solidFill>
            <a:prstDash val="solid"/>
            <a:round/>
            <a:headEnd len="lg" w="lg" type="none"/>
            <a:tailEnd len="lg" w="lg" type="triangle"/>
          </a:ln>
        </p:spPr>
      </p:cxnSp>
      <p:sp>
        <p:nvSpPr>
          <p:cNvPr id="276" name="Shape 276"/>
          <p:cNvSpPr/>
          <p:nvPr/>
        </p:nvSpPr>
        <p:spPr>
          <a:xfrm>
            <a:off x="4950975" y="3007837"/>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a:t>
            </a:r>
          </a:p>
        </p:txBody>
      </p:sp>
      <p:cxnSp>
        <p:nvCxnSpPr>
          <p:cNvPr id="277" name="Shape 277"/>
          <p:cNvCxnSpPr>
            <a:stCxn id="274" idx="2"/>
            <a:endCxn id="276" idx="0"/>
          </p:cNvCxnSpPr>
          <p:nvPr/>
        </p:nvCxnSpPr>
        <p:spPr>
          <a:xfrm flipH="1">
            <a:off x="5136674" y="2714487"/>
            <a:ext cx="455100" cy="293400"/>
          </a:xfrm>
          <a:prstGeom prst="straightConnector1">
            <a:avLst/>
          </a:prstGeom>
          <a:noFill/>
          <a:ln cap="flat" cmpd="sng" w="9525">
            <a:solidFill>
              <a:schemeClr val="dk2"/>
            </a:solidFill>
            <a:prstDash val="solid"/>
            <a:round/>
            <a:headEnd len="lg" w="lg" type="none"/>
            <a:tailEnd len="lg" w="lg" type="triangle"/>
          </a:ln>
        </p:spPr>
      </p:cxnSp>
      <p:sp>
        <p:nvSpPr>
          <p:cNvPr id="278" name="Shape 278"/>
          <p:cNvSpPr/>
          <p:nvPr/>
        </p:nvSpPr>
        <p:spPr>
          <a:xfrm>
            <a:off x="5709150" y="2944237"/>
            <a:ext cx="538199"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C</a:t>
            </a:r>
          </a:p>
        </p:txBody>
      </p:sp>
      <p:cxnSp>
        <p:nvCxnSpPr>
          <p:cNvPr id="279" name="Shape 279"/>
          <p:cNvCxnSpPr>
            <a:stCxn id="274" idx="2"/>
            <a:endCxn id="278" idx="0"/>
          </p:cNvCxnSpPr>
          <p:nvPr/>
        </p:nvCxnSpPr>
        <p:spPr>
          <a:xfrm>
            <a:off x="5591774" y="2714487"/>
            <a:ext cx="386400" cy="229800"/>
          </a:xfrm>
          <a:prstGeom prst="straightConnector1">
            <a:avLst/>
          </a:prstGeom>
          <a:noFill/>
          <a:ln cap="flat" cmpd="sng" w="9525">
            <a:solidFill>
              <a:schemeClr val="dk2"/>
            </a:solidFill>
            <a:prstDash val="solid"/>
            <a:round/>
            <a:headEnd len="lg" w="lg" type="none"/>
            <a:tailEnd len="lg" w="lg" type="triangle"/>
          </a:ln>
        </p:spPr>
      </p:cxnSp>
      <p:sp>
        <p:nvSpPr>
          <p:cNvPr id="280" name="Shape 280"/>
          <p:cNvSpPr/>
          <p:nvPr/>
        </p:nvSpPr>
        <p:spPr>
          <a:xfrm>
            <a:off x="5405925" y="3637887"/>
            <a:ext cx="538199"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D</a:t>
            </a:r>
          </a:p>
        </p:txBody>
      </p:sp>
      <p:cxnSp>
        <p:nvCxnSpPr>
          <p:cNvPr id="281" name="Shape 281"/>
          <p:cNvCxnSpPr>
            <a:stCxn id="278" idx="2"/>
            <a:endCxn id="280" idx="0"/>
          </p:cNvCxnSpPr>
          <p:nvPr/>
        </p:nvCxnSpPr>
        <p:spPr>
          <a:xfrm flipH="1">
            <a:off x="5674949" y="3433537"/>
            <a:ext cx="303300" cy="204300"/>
          </a:xfrm>
          <a:prstGeom prst="straightConnector1">
            <a:avLst/>
          </a:prstGeom>
          <a:noFill/>
          <a:ln cap="flat" cmpd="sng" w="9525">
            <a:solidFill>
              <a:schemeClr val="dk2"/>
            </a:solidFill>
            <a:prstDash val="solid"/>
            <a:round/>
            <a:headEnd len="lg" w="lg" type="none"/>
            <a:tailEnd len="lg" w="lg" type="triangle"/>
          </a:ln>
        </p:spPr>
      </p:cxnSp>
      <p:sp>
        <p:nvSpPr>
          <p:cNvPr id="282" name="Shape 282"/>
          <p:cNvSpPr/>
          <p:nvPr/>
        </p:nvSpPr>
        <p:spPr>
          <a:xfrm>
            <a:off x="6639325" y="3701487"/>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a:t>
            </a:r>
          </a:p>
        </p:txBody>
      </p:sp>
      <p:cxnSp>
        <p:nvCxnSpPr>
          <p:cNvPr id="283" name="Shape 283"/>
          <p:cNvCxnSpPr>
            <a:stCxn id="278" idx="2"/>
            <a:endCxn id="282" idx="0"/>
          </p:cNvCxnSpPr>
          <p:nvPr/>
        </p:nvCxnSpPr>
        <p:spPr>
          <a:xfrm>
            <a:off x="5978249" y="3433537"/>
            <a:ext cx="846900" cy="267900"/>
          </a:xfrm>
          <a:prstGeom prst="straightConnector1">
            <a:avLst/>
          </a:prstGeom>
          <a:noFill/>
          <a:ln cap="flat" cmpd="sng" w="9525">
            <a:solidFill>
              <a:schemeClr val="dk2"/>
            </a:solidFill>
            <a:prstDash val="solid"/>
            <a:round/>
            <a:headEnd len="lg" w="lg" type="none"/>
            <a:tailEnd len="lg" w="lg" type="triangle"/>
          </a:ln>
        </p:spPr>
      </p:cxnSp>
      <p:sp>
        <p:nvSpPr>
          <p:cNvPr id="284" name="Shape 284"/>
          <p:cNvSpPr/>
          <p:nvPr/>
        </p:nvSpPr>
        <p:spPr>
          <a:xfrm>
            <a:off x="5034225" y="4320287"/>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a:t>
            </a:r>
          </a:p>
        </p:txBody>
      </p:sp>
      <p:sp>
        <p:nvSpPr>
          <p:cNvPr id="285" name="Shape 285"/>
          <p:cNvSpPr/>
          <p:nvPr/>
        </p:nvSpPr>
        <p:spPr>
          <a:xfrm>
            <a:off x="5777625" y="4308887"/>
            <a:ext cx="538199"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G</a:t>
            </a:r>
          </a:p>
        </p:txBody>
      </p:sp>
      <p:cxnSp>
        <p:nvCxnSpPr>
          <p:cNvPr id="286" name="Shape 286"/>
          <p:cNvCxnSpPr>
            <a:stCxn id="280" idx="2"/>
            <a:endCxn id="284" idx="0"/>
          </p:cNvCxnSpPr>
          <p:nvPr/>
        </p:nvCxnSpPr>
        <p:spPr>
          <a:xfrm flipH="1">
            <a:off x="5219924" y="4127187"/>
            <a:ext cx="455100" cy="193200"/>
          </a:xfrm>
          <a:prstGeom prst="straightConnector1">
            <a:avLst/>
          </a:prstGeom>
          <a:noFill/>
          <a:ln cap="flat" cmpd="sng" w="9525">
            <a:solidFill>
              <a:schemeClr val="dk2"/>
            </a:solidFill>
            <a:prstDash val="solid"/>
            <a:round/>
            <a:headEnd len="lg" w="lg" type="none"/>
            <a:tailEnd len="lg" w="lg" type="triangle"/>
          </a:ln>
        </p:spPr>
      </p:cxnSp>
      <p:cxnSp>
        <p:nvCxnSpPr>
          <p:cNvPr id="287" name="Shape 287"/>
          <p:cNvCxnSpPr>
            <a:stCxn id="280" idx="2"/>
            <a:endCxn id="285" idx="0"/>
          </p:cNvCxnSpPr>
          <p:nvPr/>
        </p:nvCxnSpPr>
        <p:spPr>
          <a:xfrm>
            <a:off x="5675024" y="4127187"/>
            <a:ext cx="371700" cy="181800"/>
          </a:xfrm>
          <a:prstGeom prst="straightConnector1">
            <a:avLst/>
          </a:prstGeom>
          <a:noFill/>
          <a:ln cap="flat" cmpd="sng" w="9525">
            <a:solidFill>
              <a:schemeClr val="dk2"/>
            </a:solidFill>
            <a:prstDash val="solid"/>
            <a:round/>
            <a:headEnd len="lg" w="lg" type="none"/>
            <a:tailEnd len="lg" w="lg" type="triangle"/>
          </a:ln>
        </p:spPr>
      </p:cxnSp>
      <p:sp>
        <p:nvSpPr>
          <p:cNvPr id="288" name="Shape 288"/>
          <p:cNvSpPr/>
          <p:nvPr/>
        </p:nvSpPr>
        <p:spPr>
          <a:xfrm>
            <a:off x="5591775" y="4912937"/>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H</a:t>
            </a:r>
          </a:p>
        </p:txBody>
      </p:sp>
      <p:sp>
        <p:nvSpPr>
          <p:cNvPr id="289" name="Shape 289"/>
          <p:cNvSpPr/>
          <p:nvPr/>
        </p:nvSpPr>
        <p:spPr>
          <a:xfrm>
            <a:off x="6140400" y="4912937"/>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a:t>
            </a:r>
          </a:p>
        </p:txBody>
      </p:sp>
      <p:cxnSp>
        <p:nvCxnSpPr>
          <p:cNvPr id="290" name="Shape 290"/>
          <p:cNvCxnSpPr>
            <a:stCxn id="285" idx="2"/>
            <a:endCxn id="288" idx="0"/>
          </p:cNvCxnSpPr>
          <p:nvPr/>
        </p:nvCxnSpPr>
        <p:spPr>
          <a:xfrm flipH="1">
            <a:off x="5777624" y="4798187"/>
            <a:ext cx="269100" cy="114600"/>
          </a:xfrm>
          <a:prstGeom prst="straightConnector1">
            <a:avLst/>
          </a:prstGeom>
          <a:noFill/>
          <a:ln cap="flat" cmpd="sng" w="9525">
            <a:solidFill>
              <a:schemeClr val="dk2"/>
            </a:solidFill>
            <a:prstDash val="solid"/>
            <a:round/>
            <a:headEnd len="lg" w="lg" type="none"/>
            <a:tailEnd len="lg" w="lg" type="triangle"/>
          </a:ln>
        </p:spPr>
      </p:cxnSp>
      <p:cxnSp>
        <p:nvCxnSpPr>
          <p:cNvPr id="291" name="Shape 291"/>
          <p:cNvCxnSpPr>
            <a:stCxn id="285" idx="2"/>
            <a:endCxn id="289" idx="0"/>
          </p:cNvCxnSpPr>
          <p:nvPr/>
        </p:nvCxnSpPr>
        <p:spPr>
          <a:xfrm>
            <a:off x="6046724" y="4798187"/>
            <a:ext cx="279600" cy="114600"/>
          </a:xfrm>
          <a:prstGeom prst="straightConnector1">
            <a:avLst/>
          </a:prstGeom>
          <a:noFill/>
          <a:ln cap="flat" cmpd="sng" w="9525">
            <a:solidFill>
              <a:schemeClr val="dk2"/>
            </a:solidFill>
            <a:prstDash val="solid"/>
            <a:round/>
            <a:headEnd len="lg" w="lg" type="none"/>
            <a:tailEnd len="lg" w="lg" type="triangle"/>
          </a:ln>
        </p:spPr>
      </p:cxnSp>
      <p:sp>
        <p:nvSpPr>
          <p:cNvPr id="292" name="Shape 292"/>
          <p:cNvSpPr/>
          <p:nvPr/>
        </p:nvSpPr>
        <p:spPr>
          <a:xfrm>
            <a:off x="5599125" y="548280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a:t>
            </a:r>
          </a:p>
        </p:txBody>
      </p:sp>
      <p:sp>
        <p:nvSpPr>
          <p:cNvPr id="293" name="Shape 293"/>
          <p:cNvSpPr/>
          <p:nvPr/>
        </p:nvSpPr>
        <p:spPr>
          <a:xfrm>
            <a:off x="6189375" y="548280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a:t>
            </a:r>
          </a:p>
        </p:txBody>
      </p:sp>
      <p:sp>
        <p:nvSpPr>
          <p:cNvPr id="294" name="Shape 294"/>
          <p:cNvSpPr/>
          <p:nvPr/>
        </p:nvSpPr>
        <p:spPr>
          <a:xfrm>
            <a:off x="5034225" y="491295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a:t>
            </a:r>
          </a:p>
        </p:txBody>
      </p:sp>
      <p:sp>
        <p:nvSpPr>
          <p:cNvPr id="295" name="Shape 295"/>
          <p:cNvSpPr/>
          <p:nvPr/>
        </p:nvSpPr>
        <p:spPr>
          <a:xfrm>
            <a:off x="6639325" y="4226025"/>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a:t>
            </a:r>
          </a:p>
        </p:txBody>
      </p:sp>
      <p:sp>
        <p:nvSpPr>
          <p:cNvPr id="296" name="Shape 296"/>
          <p:cNvSpPr/>
          <p:nvPr/>
        </p:nvSpPr>
        <p:spPr>
          <a:xfrm>
            <a:off x="6566025" y="4750537"/>
            <a:ext cx="538199"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B</a:t>
            </a:r>
          </a:p>
        </p:txBody>
      </p:sp>
      <p:sp>
        <p:nvSpPr>
          <p:cNvPr id="297" name="Shape 297"/>
          <p:cNvSpPr/>
          <p:nvPr/>
        </p:nvSpPr>
        <p:spPr>
          <a:xfrm>
            <a:off x="6132600" y="6009537"/>
            <a:ext cx="538199"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B</a:t>
            </a:r>
          </a:p>
        </p:txBody>
      </p:sp>
      <p:sp>
        <p:nvSpPr>
          <p:cNvPr id="298" name="Shape 298"/>
          <p:cNvSpPr/>
          <p:nvPr/>
        </p:nvSpPr>
        <p:spPr>
          <a:xfrm>
            <a:off x="5508512" y="6024887"/>
            <a:ext cx="538199"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B</a:t>
            </a:r>
          </a:p>
        </p:txBody>
      </p:sp>
      <p:sp>
        <p:nvSpPr>
          <p:cNvPr id="299" name="Shape 299"/>
          <p:cNvSpPr/>
          <p:nvPr/>
        </p:nvSpPr>
        <p:spPr>
          <a:xfrm>
            <a:off x="4950975" y="5439687"/>
            <a:ext cx="538199"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B</a:t>
            </a:r>
          </a:p>
        </p:txBody>
      </p:sp>
      <p:cxnSp>
        <p:nvCxnSpPr>
          <p:cNvPr id="300" name="Shape 300"/>
          <p:cNvCxnSpPr>
            <a:stCxn id="294" idx="2"/>
            <a:endCxn id="299" idx="0"/>
          </p:cNvCxnSpPr>
          <p:nvPr/>
        </p:nvCxnSpPr>
        <p:spPr>
          <a:xfrm>
            <a:off x="5220074" y="5275050"/>
            <a:ext cx="0" cy="164700"/>
          </a:xfrm>
          <a:prstGeom prst="straightConnector1">
            <a:avLst/>
          </a:prstGeom>
          <a:noFill/>
          <a:ln cap="flat" cmpd="sng" w="9525">
            <a:solidFill>
              <a:schemeClr val="dk2"/>
            </a:solidFill>
            <a:prstDash val="solid"/>
            <a:round/>
            <a:headEnd len="lg" w="lg" type="none"/>
            <a:tailEnd len="lg" w="lg" type="triangle"/>
          </a:ln>
        </p:spPr>
      </p:cxnSp>
      <p:cxnSp>
        <p:nvCxnSpPr>
          <p:cNvPr id="301" name="Shape 301"/>
          <p:cNvCxnSpPr>
            <a:stCxn id="292" idx="2"/>
            <a:endCxn id="298" idx="0"/>
          </p:cNvCxnSpPr>
          <p:nvPr/>
        </p:nvCxnSpPr>
        <p:spPr>
          <a:xfrm flipH="1">
            <a:off x="5777474" y="5844900"/>
            <a:ext cx="7500" cy="180000"/>
          </a:xfrm>
          <a:prstGeom prst="straightConnector1">
            <a:avLst/>
          </a:prstGeom>
          <a:noFill/>
          <a:ln cap="flat" cmpd="sng" w="9525">
            <a:solidFill>
              <a:schemeClr val="dk2"/>
            </a:solidFill>
            <a:prstDash val="solid"/>
            <a:round/>
            <a:headEnd len="lg" w="lg" type="none"/>
            <a:tailEnd len="lg" w="lg" type="triangle"/>
          </a:ln>
        </p:spPr>
      </p:cxnSp>
      <p:cxnSp>
        <p:nvCxnSpPr>
          <p:cNvPr id="302" name="Shape 302"/>
          <p:cNvCxnSpPr>
            <a:endCxn id="297" idx="0"/>
          </p:cNvCxnSpPr>
          <p:nvPr/>
        </p:nvCxnSpPr>
        <p:spPr>
          <a:xfrm>
            <a:off x="6375299" y="5844837"/>
            <a:ext cx="26400" cy="164700"/>
          </a:xfrm>
          <a:prstGeom prst="straightConnector1">
            <a:avLst/>
          </a:prstGeom>
          <a:noFill/>
          <a:ln cap="flat" cmpd="sng" w="9525">
            <a:solidFill>
              <a:schemeClr val="dk2"/>
            </a:solidFill>
            <a:prstDash val="solid"/>
            <a:round/>
            <a:headEnd len="lg" w="lg" type="none"/>
            <a:tailEnd len="lg" w="lg" type="triangle"/>
          </a:ln>
        </p:spPr>
      </p:cxnSp>
      <p:cxnSp>
        <p:nvCxnSpPr>
          <p:cNvPr id="303" name="Shape 303"/>
          <p:cNvCxnSpPr>
            <a:stCxn id="282" idx="2"/>
            <a:endCxn id="295" idx="0"/>
          </p:cNvCxnSpPr>
          <p:nvPr/>
        </p:nvCxnSpPr>
        <p:spPr>
          <a:xfrm>
            <a:off x="6825174" y="4063587"/>
            <a:ext cx="0" cy="162300"/>
          </a:xfrm>
          <a:prstGeom prst="straightConnector1">
            <a:avLst/>
          </a:prstGeom>
          <a:noFill/>
          <a:ln cap="flat" cmpd="sng" w="9525">
            <a:solidFill>
              <a:schemeClr val="dk2"/>
            </a:solidFill>
            <a:prstDash val="solid"/>
            <a:round/>
            <a:headEnd len="lg" w="lg" type="none"/>
            <a:tailEnd len="lg" w="lg" type="triangle"/>
          </a:ln>
        </p:spPr>
      </p:cxnSp>
      <p:cxnSp>
        <p:nvCxnSpPr>
          <p:cNvPr id="304" name="Shape 304"/>
          <p:cNvCxnSpPr>
            <a:stCxn id="288" idx="2"/>
            <a:endCxn id="292" idx="0"/>
          </p:cNvCxnSpPr>
          <p:nvPr/>
        </p:nvCxnSpPr>
        <p:spPr>
          <a:xfrm>
            <a:off x="5777624" y="5275037"/>
            <a:ext cx="7500" cy="207900"/>
          </a:xfrm>
          <a:prstGeom prst="straightConnector1">
            <a:avLst/>
          </a:prstGeom>
          <a:noFill/>
          <a:ln cap="flat" cmpd="sng" w="9525">
            <a:solidFill>
              <a:schemeClr val="dk2"/>
            </a:solidFill>
            <a:prstDash val="solid"/>
            <a:round/>
            <a:headEnd len="lg" w="lg" type="none"/>
            <a:tailEnd len="lg" w="lg" type="triangle"/>
          </a:ln>
        </p:spPr>
      </p:cxnSp>
      <p:cxnSp>
        <p:nvCxnSpPr>
          <p:cNvPr id="305" name="Shape 305"/>
          <p:cNvCxnSpPr>
            <a:stCxn id="284" idx="2"/>
            <a:endCxn id="294" idx="0"/>
          </p:cNvCxnSpPr>
          <p:nvPr/>
        </p:nvCxnSpPr>
        <p:spPr>
          <a:xfrm>
            <a:off x="5220074" y="4682387"/>
            <a:ext cx="0" cy="230700"/>
          </a:xfrm>
          <a:prstGeom prst="straightConnector1">
            <a:avLst/>
          </a:prstGeom>
          <a:noFill/>
          <a:ln cap="flat" cmpd="sng" w="9525">
            <a:solidFill>
              <a:schemeClr val="dk2"/>
            </a:solidFill>
            <a:prstDash val="solid"/>
            <a:round/>
            <a:headEnd len="lg" w="lg" type="none"/>
            <a:tailEnd len="lg" w="lg" type="triangle"/>
          </a:ln>
        </p:spPr>
      </p:cxnSp>
      <p:cxnSp>
        <p:nvCxnSpPr>
          <p:cNvPr id="306" name="Shape 306"/>
          <p:cNvCxnSpPr>
            <a:endCxn id="293" idx="0"/>
          </p:cNvCxnSpPr>
          <p:nvPr/>
        </p:nvCxnSpPr>
        <p:spPr>
          <a:xfrm>
            <a:off x="6326324" y="5274900"/>
            <a:ext cx="48900" cy="207900"/>
          </a:xfrm>
          <a:prstGeom prst="straightConnector1">
            <a:avLst/>
          </a:prstGeom>
          <a:noFill/>
          <a:ln cap="flat" cmpd="sng" w="9525">
            <a:solidFill>
              <a:schemeClr val="dk2"/>
            </a:solidFill>
            <a:prstDash val="solid"/>
            <a:round/>
            <a:headEnd len="lg" w="lg" type="none"/>
            <a:tailEnd len="lg" w="lg" type="triangle"/>
          </a:ln>
        </p:spPr>
      </p:cxnSp>
      <p:cxnSp>
        <p:nvCxnSpPr>
          <p:cNvPr id="307" name="Shape 307"/>
          <p:cNvCxnSpPr>
            <a:endCxn id="296" idx="0"/>
          </p:cNvCxnSpPr>
          <p:nvPr/>
        </p:nvCxnSpPr>
        <p:spPr>
          <a:xfrm>
            <a:off x="6825224" y="4588237"/>
            <a:ext cx="9900" cy="162300"/>
          </a:xfrm>
          <a:prstGeom prst="straightConnector1">
            <a:avLst/>
          </a:prstGeom>
          <a:noFill/>
          <a:ln cap="flat" cmpd="sng" w="9525">
            <a:solidFill>
              <a:schemeClr val="dk2"/>
            </a:solidFill>
            <a:prstDash val="solid"/>
            <a:round/>
            <a:headEnd len="lg" w="lg" type="none"/>
            <a:tailEnd len="lg" w="lg" type="triangle"/>
          </a:ln>
        </p:spPr>
      </p:cxnSp>
      <p:graphicFrame>
        <p:nvGraphicFramePr>
          <p:cNvPr id="308" name="Shape 308"/>
          <p:cNvGraphicFramePr/>
          <p:nvPr/>
        </p:nvGraphicFramePr>
        <p:xfrm>
          <a:off x="3623212" y="1706800"/>
          <a:ext cx="3000000" cy="3000000"/>
        </p:xfrm>
        <a:graphic>
          <a:graphicData uri="http://schemas.openxmlformats.org/drawingml/2006/table">
            <a:tbl>
              <a:tblPr>
                <a:noFill/>
                <a:tableStyleId>{90A6B963-F144-433D-9B55-28A1E6645855}</a:tableStyleId>
              </a:tblPr>
              <a:tblGrid>
                <a:gridCol w="4377425"/>
              </a:tblGrid>
              <a:tr h="962775">
                <a:tc>
                  <a:txBody>
                    <a:bodyPr>
                      <a:noAutofit/>
                    </a:bodyPr>
                    <a:lstStyle/>
                    <a:p>
                      <a:pPr lvl="0">
                        <a:spcBef>
                          <a:spcPts val="0"/>
                        </a:spcBef>
                        <a:buNone/>
                      </a:pPr>
                      <a:r>
                        <a:rPr lang="en" sz="2400">
                          <a:solidFill>
                            <a:srgbClr val="FF0000"/>
                          </a:solidFill>
                        </a:rPr>
                        <a:t>B</a:t>
                      </a:r>
                      <a:r>
                        <a:rPr lang="en" sz="2400"/>
                        <a:t> -&gt; M</a:t>
                      </a:r>
                    </a:p>
                  </a:txBody>
                  <a:tcPr marT="91425" marB="91425" marR="91425" marL="91425">
                    <a:solidFill>
                      <a:srgbClr val="FFFFFF"/>
                    </a:solidFill>
                  </a:tcPr>
                </a:tc>
              </a:tr>
              <a:tr h="962775">
                <a:tc>
                  <a:txBody>
                    <a:bodyPr>
                      <a:noAutofit/>
                    </a:bodyPr>
                    <a:lstStyle/>
                    <a:p>
                      <a:pPr lvl="0">
                        <a:spcBef>
                          <a:spcPts val="0"/>
                        </a:spcBef>
                        <a:buNone/>
                      </a:pPr>
                      <a:r>
                        <a:rPr lang="en" sz="2400">
                          <a:solidFill>
                            <a:srgbClr val="FF0000"/>
                          </a:solidFill>
                        </a:rPr>
                        <a:t>B</a:t>
                      </a:r>
                      <a:r>
                        <a:rPr lang="en" sz="2400"/>
                        <a:t> -&gt; C -&gt; E -&gt; L -&gt; </a:t>
                      </a:r>
                      <a:r>
                        <a:rPr lang="en" sz="2400">
                          <a:solidFill>
                            <a:srgbClr val="FF0000"/>
                          </a:solidFill>
                        </a:rPr>
                        <a:t>B</a:t>
                      </a:r>
                    </a:p>
                  </a:txBody>
                  <a:tcPr marT="91425" marB="91425" marR="91425" marL="91425">
                    <a:solidFill>
                      <a:srgbClr val="FFFFFF"/>
                    </a:solidFill>
                  </a:tcPr>
                </a:tc>
              </a:tr>
              <a:tr h="962775">
                <a:tc>
                  <a:txBody>
                    <a:bodyPr>
                      <a:noAutofit/>
                    </a:bodyPr>
                    <a:lstStyle/>
                    <a:p>
                      <a:pPr lvl="0">
                        <a:spcBef>
                          <a:spcPts val="0"/>
                        </a:spcBef>
                        <a:buNone/>
                      </a:pPr>
                      <a:r>
                        <a:rPr lang="en" sz="2400">
                          <a:solidFill>
                            <a:srgbClr val="FF0000"/>
                          </a:solidFill>
                        </a:rPr>
                        <a:t>B</a:t>
                      </a:r>
                      <a:r>
                        <a:rPr lang="en" sz="2400">
                          <a:solidFill>
                            <a:schemeClr val="dk1"/>
                          </a:solidFill>
                        </a:rPr>
                        <a:t> -&gt; C -&gt; D -&gt; F -&gt; L -&gt; </a:t>
                      </a:r>
                      <a:r>
                        <a:rPr lang="en" sz="2400">
                          <a:solidFill>
                            <a:srgbClr val="FF0000"/>
                          </a:solidFill>
                        </a:rPr>
                        <a:t>B</a:t>
                      </a:r>
                    </a:p>
                  </a:txBody>
                  <a:tcPr marT="91425" marB="91425" marR="91425" marL="91425">
                    <a:solidFill>
                      <a:srgbClr val="FFFFFF"/>
                    </a:solidFill>
                  </a:tcPr>
                </a:tc>
              </a:tr>
              <a:tr h="962775">
                <a:tc>
                  <a:txBody>
                    <a:bodyPr>
                      <a:noAutofit/>
                    </a:bodyPr>
                    <a:lstStyle/>
                    <a:p>
                      <a:pPr lvl="0">
                        <a:spcBef>
                          <a:spcPts val="0"/>
                        </a:spcBef>
                        <a:buClr>
                          <a:schemeClr val="dk1"/>
                        </a:buClr>
                        <a:buSzPct val="45833"/>
                        <a:buFont typeface="Arial"/>
                        <a:buNone/>
                      </a:pPr>
                      <a:r>
                        <a:rPr lang="en" sz="2400">
                          <a:solidFill>
                            <a:srgbClr val="FF0000"/>
                          </a:solidFill>
                        </a:rPr>
                        <a:t>B</a:t>
                      </a:r>
                      <a:r>
                        <a:rPr lang="en" sz="2400">
                          <a:solidFill>
                            <a:schemeClr val="dk1"/>
                          </a:solidFill>
                        </a:rPr>
                        <a:t> -&gt; C -&gt; D -&gt; G -&gt; H -&gt; L -&gt; </a:t>
                      </a:r>
                      <a:r>
                        <a:rPr lang="en" sz="2400">
                          <a:solidFill>
                            <a:srgbClr val="FF0000"/>
                          </a:solidFill>
                        </a:rPr>
                        <a:t>B</a:t>
                      </a:r>
                    </a:p>
                  </a:txBody>
                  <a:tcPr marT="91425" marB="91425" marR="91425" marL="91425">
                    <a:solidFill>
                      <a:srgbClr val="FFFFFF"/>
                    </a:solidFill>
                  </a:tcPr>
                </a:tc>
              </a:tr>
              <a:tr h="962775">
                <a:tc>
                  <a:txBody>
                    <a:bodyPr>
                      <a:noAutofit/>
                    </a:bodyPr>
                    <a:lstStyle/>
                    <a:p>
                      <a:pPr lvl="0">
                        <a:spcBef>
                          <a:spcPts val="0"/>
                        </a:spcBef>
                        <a:buClr>
                          <a:schemeClr val="dk1"/>
                        </a:buClr>
                        <a:buSzPct val="45833"/>
                        <a:buFont typeface="Arial"/>
                        <a:buNone/>
                      </a:pPr>
                      <a:r>
                        <a:rPr lang="en" sz="2400">
                          <a:solidFill>
                            <a:srgbClr val="FF0000"/>
                          </a:solidFill>
                        </a:rPr>
                        <a:t>B</a:t>
                      </a:r>
                      <a:r>
                        <a:rPr lang="en" sz="2400">
                          <a:solidFill>
                            <a:schemeClr val="dk1"/>
                          </a:solidFill>
                        </a:rPr>
                        <a:t> -&gt; C -&gt; D -&gt; G -&gt; I -&gt; L -&gt; </a:t>
                      </a:r>
                      <a:r>
                        <a:rPr lang="en" sz="2400">
                          <a:solidFill>
                            <a:srgbClr val="FF0000"/>
                          </a:solidFill>
                        </a:rPr>
                        <a:t>B</a:t>
                      </a:r>
                    </a:p>
                  </a:txBody>
                  <a:tcPr marT="91425" marB="91425" marR="91425" marL="91425">
                    <a:solidFill>
                      <a:srgbClr val="FFFFFF"/>
                    </a:solidFill>
                  </a:tcPr>
                </a:tc>
              </a:tr>
            </a:tbl>
          </a:graphicData>
        </a:graphic>
      </p:graphicFrame>
      <p:sp>
        <p:nvSpPr>
          <p:cNvPr id="309" name="Shape 30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08"/>
                                        </p:tgtEl>
                                      </p:cBhvr>
                                    </p:animEffect>
                                    <p:set>
                                      <p:cBhvr>
                                        <p:cTn dur="1" fill="hold">
                                          <p:stCondLst>
                                            <p:cond delay="0"/>
                                          </p:stCondLst>
                                        </p:cTn>
                                        <p:tgtEl>
                                          <p:spTgt spid="30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Number of Paths</a:t>
            </a:r>
          </a:p>
        </p:txBody>
      </p:sp>
      <p:sp>
        <p:nvSpPr>
          <p:cNvPr id="315" name="Shape 315"/>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55600" lvl="0" marL="457200" marR="0" rtl="0" algn="l">
              <a:lnSpc>
                <a:spcPct val="120000"/>
              </a:lnSpc>
              <a:spcBef>
                <a:spcPts val="0"/>
              </a:spcBef>
              <a:spcAft>
                <a:spcPts val="0"/>
              </a:spcAft>
              <a:buClr>
                <a:schemeClr val="dk1"/>
              </a:buClr>
              <a:buSzPct val="100000"/>
              <a:buFont typeface="Arial"/>
            </a:pPr>
            <a:r>
              <a:rPr lang="en" sz="2000"/>
              <a:t>Boundary Interior Coverage removes the problem of infinite loop-based paths.</a:t>
            </a:r>
          </a:p>
          <a:p>
            <a:pPr indent="-355600" lvl="0" marL="457200" marR="0" rtl="0" algn="l">
              <a:lnSpc>
                <a:spcPct val="120000"/>
              </a:lnSpc>
              <a:spcBef>
                <a:spcPts val="0"/>
              </a:spcBef>
              <a:spcAft>
                <a:spcPts val="0"/>
              </a:spcAft>
              <a:buClr>
                <a:schemeClr val="dk1"/>
              </a:buClr>
              <a:buSzPct val="100000"/>
              <a:buFont typeface="Arial"/>
            </a:pPr>
            <a:r>
              <a:rPr lang="en" sz="2000"/>
              <a:t>However, the number of paths through this code can still be exponential.</a:t>
            </a:r>
          </a:p>
          <a:p>
            <a:pPr indent="-342900" lvl="1" marL="914400" marR="0" rtl="0" algn="l">
              <a:lnSpc>
                <a:spcPct val="120000"/>
              </a:lnSpc>
              <a:spcBef>
                <a:spcPts val="0"/>
              </a:spcBef>
              <a:spcAft>
                <a:spcPts val="0"/>
              </a:spcAft>
              <a:buClr>
                <a:schemeClr val="dk1"/>
              </a:buClr>
              <a:buSzPct val="100000"/>
              <a:buFont typeface="Arial"/>
            </a:pPr>
            <a:r>
              <a:rPr lang="en" sz="1800"/>
              <a:t>N non-loop branches results in 2</a:t>
            </a:r>
            <a:r>
              <a:rPr baseline="30000" lang="en" sz="1800"/>
              <a:t>N</a:t>
            </a:r>
            <a:r>
              <a:rPr lang="en" sz="1800"/>
              <a:t> paths.</a:t>
            </a:r>
          </a:p>
          <a:p>
            <a:pPr indent="-355600" lvl="0" marL="457200" marR="0" rtl="0" algn="l">
              <a:lnSpc>
                <a:spcPct val="120000"/>
              </a:lnSpc>
              <a:spcBef>
                <a:spcPts val="0"/>
              </a:spcBef>
              <a:spcAft>
                <a:spcPts val="0"/>
              </a:spcAft>
              <a:buSzPct val="100000"/>
            </a:pPr>
            <a:r>
              <a:rPr lang="en" sz="2000"/>
              <a:t>Additional limitations may need to be imposed on the paths tested.</a:t>
            </a:r>
          </a:p>
        </p:txBody>
      </p:sp>
      <p:sp>
        <p:nvSpPr>
          <p:cNvPr id="316" name="Shape 316"/>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if (a) 		S1;</a:t>
            </a:r>
          </a:p>
          <a:p>
            <a:pPr lvl="0" rtl="0">
              <a:spcBef>
                <a:spcPts val="0"/>
              </a:spcBef>
              <a:buNone/>
            </a:pPr>
            <a:r>
              <a:rPr lang="en" sz="2400">
                <a:latin typeface="Courier New"/>
                <a:ea typeface="Courier New"/>
                <a:cs typeface="Courier New"/>
                <a:sym typeface="Courier New"/>
              </a:rPr>
              <a:t>if (b)		S2;</a:t>
            </a:r>
          </a:p>
          <a:p>
            <a:pPr lvl="0" rtl="0">
              <a:spcBef>
                <a:spcPts val="0"/>
              </a:spcBef>
              <a:buNone/>
            </a:pPr>
            <a:r>
              <a:rPr lang="en" sz="2400">
                <a:latin typeface="Courier New"/>
                <a:ea typeface="Courier New"/>
                <a:cs typeface="Courier New"/>
                <a:sym typeface="Courier New"/>
              </a:rPr>
              <a:t>if (c)		S3;</a:t>
            </a:r>
          </a:p>
          <a:p>
            <a:pPr lvl="0" rtl="0">
              <a:spcBef>
                <a:spcPts val="0"/>
              </a:spcBef>
              <a:buNone/>
            </a:pPr>
            <a:r>
              <a:rPr lang="en" sz="2400">
                <a:latin typeface="Courier New"/>
                <a:ea typeface="Courier New"/>
                <a:cs typeface="Courier New"/>
                <a:sym typeface="Courier New"/>
              </a:rPr>
              <a:t>…</a:t>
            </a:r>
          </a:p>
          <a:p>
            <a:pPr lvl="0" rtl="0">
              <a:spcBef>
                <a:spcPts val="0"/>
              </a:spcBef>
              <a:buNone/>
            </a:pPr>
            <a:r>
              <a:rPr lang="en" sz="2400">
                <a:latin typeface="Courier New"/>
                <a:ea typeface="Courier New"/>
                <a:cs typeface="Courier New"/>
                <a:sym typeface="Courier New"/>
              </a:rPr>
              <a:t>if (x)		SN;	</a:t>
            </a:r>
          </a:p>
          <a:p>
            <a:pPr lvl="0">
              <a:spcBef>
                <a:spcPts val="0"/>
              </a:spcBef>
              <a:buNone/>
            </a:pPr>
            <a:r>
              <a:t/>
            </a:r>
            <a:endParaRPr/>
          </a:p>
        </p:txBody>
      </p:sp>
      <p:sp>
        <p:nvSpPr>
          <p:cNvPr id="317" name="Shape 31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Loop Boundary Coverage</a:t>
            </a:r>
          </a:p>
        </p:txBody>
      </p:sp>
      <p:sp>
        <p:nvSpPr>
          <p:cNvPr id="323" name="Shape 32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rtl="0">
              <a:lnSpc>
                <a:spcPct val="120000"/>
              </a:lnSpc>
              <a:spcBef>
                <a:spcPts val="0"/>
              </a:spcBef>
              <a:buSzPct val="100000"/>
            </a:pPr>
            <a:r>
              <a:rPr lang="en" sz="2600"/>
              <a:t>Focus on problems related to loops.</a:t>
            </a:r>
          </a:p>
          <a:p>
            <a:pPr indent="-393700" lvl="0" marL="457200" rtl="0">
              <a:lnSpc>
                <a:spcPct val="120000"/>
              </a:lnSpc>
              <a:spcBef>
                <a:spcPts val="0"/>
              </a:spcBef>
              <a:buSzPct val="100000"/>
            </a:pPr>
            <a:r>
              <a:rPr lang="en" sz="2600"/>
              <a:t>Cover </a:t>
            </a:r>
            <a:r>
              <a:rPr i="1" lang="en" sz="2600"/>
              <a:t>scenarios representative of how loops might be executed</a:t>
            </a:r>
            <a:r>
              <a:rPr lang="en" sz="2600"/>
              <a:t>.</a:t>
            </a:r>
          </a:p>
          <a:p>
            <a:pPr indent="-393700" lvl="0" marL="457200" rtl="0">
              <a:lnSpc>
                <a:spcPct val="120000"/>
              </a:lnSpc>
              <a:spcBef>
                <a:spcPts val="0"/>
              </a:spcBef>
              <a:buSzPct val="100000"/>
            </a:pPr>
            <a:r>
              <a:rPr lang="en" sz="2600"/>
              <a:t>For simple loops, write tests that:</a:t>
            </a:r>
          </a:p>
          <a:p>
            <a:pPr indent="-368300" lvl="1" marL="914400" rtl="0">
              <a:lnSpc>
                <a:spcPct val="120000"/>
              </a:lnSpc>
              <a:spcBef>
                <a:spcPts val="0"/>
              </a:spcBef>
              <a:buSzPct val="100000"/>
            </a:pPr>
            <a:r>
              <a:rPr lang="en" sz="2200"/>
              <a:t>Skip the loop entirely.</a:t>
            </a:r>
          </a:p>
          <a:p>
            <a:pPr indent="-368300" lvl="1" marL="914400" rtl="0">
              <a:lnSpc>
                <a:spcPct val="120000"/>
              </a:lnSpc>
              <a:spcBef>
                <a:spcPts val="0"/>
              </a:spcBef>
              <a:buSzPct val="100000"/>
            </a:pPr>
            <a:r>
              <a:rPr lang="en" sz="2200"/>
              <a:t>Take exactly one pass through the loop. </a:t>
            </a:r>
          </a:p>
          <a:p>
            <a:pPr indent="-368300" lvl="1" marL="914400" rtl="0">
              <a:lnSpc>
                <a:spcPct val="120000"/>
              </a:lnSpc>
              <a:spcBef>
                <a:spcPts val="0"/>
              </a:spcBef>
              <a:buSzPct val="100000"/>
            </a:pPr>
            <a:r>
              <a:rPr lang="en" sz="2200"/>
              <a:t>Take two or more passes through the loop.</a:t>
            </a:r>
          </a:p>
          <a:p>
            <a:pPr indent="-368300" lvl="1" marL="914400" rtl="0">
              <a:lnSpc>
                <a:spcPct val="120000"/>
              </a:lnSpc>
              <a:spcBef>
                <a:spcPts val="0"/>
              </a:spcBef>
              <a:buSzPct val="100000"/>
            </a:pPr>
            <a:r>
              <a:rPr lang="en" sz="2200"/>
              <a:t>(optional) Choose an upper bound N, and:</a:t>
            </a:r>
          </a:p>
          <a:p>
            <a:pPr indent="-368300" lvl="2" marL="1371600" rtl="0">
              <a:lnSpc>
                <a:spcPct val="120000"/>
              </a:lnSpc>
              <a:spcBef>
                <a:spcPts val="0"/>
              </a:spcBef>
              <a:buSzPct val="100000"/>
            </a:pPr>
            <a:r>
              <a:rPr lang="en" sz="2200"/>
              <a:t>M passes, where 2 &lt; M &lt; N</a:t>
            </a:r>
          </a:p>
          <a:p>
            <a:pPr indent="-368300" lvl="2" marL="1371600" rtl="0">
              <a:lnSpc>
                <a:spcPct val="120000"/>
              </a:lnSpc>
              <a:spcBef>
                <a:spcPts val="0"/>
              </a:spcBef>
              <a:buSzPct val="100000"/>
            </a:pPr>
            <a:r>
              <a:rPr lang="en" sz="2200"/>
              <a:t>(N-1), N, and (N+1) passes</a:t>
            </a:r>
          </a:p>
        </p:txBody>
      </p:sp>
      <p:sp>
        <p:nvSpPr>
          <p:cNvPr id="324" name="Shape 32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pic>
        <p:nvPicPr>
          <p:cNvPr id="329" name="Shape 329"/>
          <p:cNvPicPr preferRelativeResize="0"/>
          <p:nvPr/>
        </p:nvPicPr>
        <p:blipFill>
          <a:blip r:embed="rId3">
            <a:alphaModFix/>
          </a:blip>
          <a:stretch>
            <a:fillRect/>
          </a:stretch>
        </p:blipFill>
        <p:spPr>
          <a:xfrm>
            <a:off x="5173587" y="2326687"/>
            <a:ext cx="3838575" cy="3514725"/>
          </a:xfrm>
          <a:prstGeom prst="rect">
            <a:avLst/>
          </a:prstGeom>
          <a:noFill/>
          <a:ln>
            <a:noFill/>
          </a:ln>
        </p:spPr>
      </p:pic>
      <p:sp>
        <p:nvSpPr>
          <p:cNvPr id="330" name="Shape 3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Nested Loops</a:t>
            </a:r>
          </a:p>
        </p:txBody>
      </p:sp>
      <p:sp>
        <p:nvSpPr>
          <p:cNvPr id="331" name="Shape 331"/>
          <p:cNvSpPr txBox="1"/>
          <p:nvPr>
            <p:ph idx="1" type="body"/>
          </p:nvPr>
        </p:nvSpPr>
        <p:spPr>
          <a:xfrm>
            <a:off x="457200" y="1600200"/>
            <a:ext cx="6400799" cy="4967700"/>
          </a:xfrm>
          <a:prstGeom prst="rect">
            <a:avLst/>
          </a:prstGeom>
        </p:spPr>
        <p:txBody>
          <a:bodyPr anchorCtr="0" anchor="t" bIns="91425" lIns="91425" rIns="91425" tIns="91425">
            <a:noAutofit/>
          </a:bodyPr>
          <a:lstStyle/>
          <a:p>
            <a:pPr indent="-381000" lvl="0" marL="457200" rtl="0">
              <a:lnSpc>
                <a:spcPct val="120000"/>
              </a:lnSpc>
              <a:spcBef>
                <a:spcPts val="0"/>
              </a:spcBef>
              <a:buSzPct val="100000"/>
            </a:pPr>
            <a:r>
              <a:rPr lang="en" sz="2400"/>
              <a:t>Often, loops are nested within other loops.</a:t>
            </a:r>
          </a:p>
          <a:p>
            <a:pPr indent="-381000" lvl="0" marL="457200" rtl="0">
              <a:lnSpc>
                <a:spcPct val="120000"/>
              </a:lnSpc>
              <a:spcBef>
                <a:spcPts val="0"/>
              </a:spcBef>
              <a:buSzPct val="100000"/>
            </a:pPr>
            <a:r>
              <a:rPr lang="en" sz="2400"/>
              <a:t>For each level, you should execute similar strategies to simple loops.</a:t>
            </a:r>
          </a:p>
          <a:p>
            <a:pPr indent="-381000" lvl="0" marL="457200" rtl="0">
              <a:lnSpc>
                <a:spcPct val="120000"/>
              </a:lnSpc>
              <a:spcBef>
                <a:spcPts val="0"/>
              </a:spcBef>
              <a:buSzPct val="100000"/>
            </a:pPr>
            <a:r>
              <a:rPr lang="en" sz="2400"/>
              <a:t>In addition:</a:t>
            </a:r>
          </a:p>
          <a:p>
            <a:pPr indent="-368300" lvl="1" marL="914400" rtl="0">
              <a:lnSpc>
                <a:spcPct val="120000"/>
              </a:lnSpc>
              <a:spcBef>
                <a:spcPts val="0"/>
              </a:spcBef>
              <a:buSzPct val="100000"/>
            </a:pPr>
            <a:r>
              <a:rPr lang="en" sz="2200"/>
              <a:t>Test innermost loop first with outer loops executed minimum number of times.</a:t>
            </a:r>
          </a:p>
          <a:p>
            <a:pPr indent="-368300" lvl="1" marL="914400" rtl="0">
              <a:lnSpc>
                <a:spcPct val="120000"/>
              </a:lnSpc>
              <a:spcBef>
                <a:spcPts val="0"/>
              </a:spcBef>
              <a:buSzPct val="100000"/>
            </a:pPr>
            <a:r>
              <a:rPr lang="en" sz="2200"/>
              <a:t>Move one loops out, keep the inner loop at “typical” iteration numbers, and test this layer as you did the previous layer.</a:t>
            </a:r>
          </a:p>
          <a:p>
            <a:pPr indent="-368300" lvl="1" marL="914400" rtl="0">
              <a:lnSpc>
                <a:spcPct val="120000"/>
              </a:lnSpc>
              <a:spcBef>
                <a:spcPts val="0"/>
              </a:spcBef>
              <a:buSzPct val="100000"/>
            </a:pPr>
            <a:r>
              <a:rPr lang="en" sz="2200"/>
              <a:t>Continue until the outermost loop tested.</a:t>
            </a:r>
          </a:p>
        </p:txBody>
      </p:sp>
      <p:sp>
        <p:nvSpPr>
          <p:cNvPr id="332" name="Shape 33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Concatenated Loops</a:t>
            </a:r>
          </a:p>
        </p:txBody>
      </p:sp>
      <p:sp>
        <p:nvSpPr>
          <p:cNvPr id="338" name="Shape 338"/>
          <p:cNvSpPr txBox="1"/>
          <p:nvPr>
            <p:ph idx="1" type="body"/>
          </p:nvPr>
        </p:nvSpPr>
        <p:spPr>
          <a:xfrm>
            <a:off x="457200" y="1600200"/>
            <a:ext cx="6575400" cy="4967700"/>
          </a:xfrm>
          <a:prstGeom prst="rect">
            <a:avLst/>
          </a:prstGeom>
        </p:spPr>
        <p:txBody>
          <a:bodyPr anchorCtr="0" anchor="t" bIns="91425" lIns="91425" rIns="91425" tIns="91425">
            <a:noAutofit/>
          </a:bodyPr>
          <a:lstStyle/>
          <a:p>
            <a:pPr indent="-381000" lvl="0" marL="457200" rtl="0">
              <a:lnSpc>
                <a:spcPct val="120000"/>
              </a:lnSpc>
              <a:spcBef>
                <a:spcPts val="0"/>
              </a:spcBef>
              <a:buSzPct val="100000"/>
            </a:pPr>
            <a:r>
              <a:rPr lang="en" sz="2400"/>
              <a:t>One loop executes. The next line of code starts a new loop.</a:t>
            </a:r>
          </a:p>
          <a:p>
            <a:pPr indent="-381000" lvl="0" marL="457200" marR="0" rtl="0" algn="l">
              <a:lnSpc>
                <a:spcPct val="120000"/>
              </a:lnSpc>
              <a:spcBef>
                <a:spcPts val="0"/>
              </a:spcBef>
              <a:spcAft>
                <a:spcPts val="0"/>
              </a:spcAft>
              <a:buClr>
                <a:schemeClr val="dk1"/>
              </a:buClr>
              <a:buSzPct val="100000"/>
              <a:buFont typeface="Arial"/>
            </a:pPr>
            <a:r>
              <a:rPr lang="en" sz="2400"/>
              <a:t>These are generally independent.</a:t>
            </a:r>
          </a:p>
          <a:p>
            <a:pPr indent="-381000" lvl="1" marL="914400" marR="0" rtl="0" algn="l">
              <a:lnSpc>
                <a:spcPct val="120000"/>
              </a:lnSpc>
              <a:spcBef>
                <a:spcPts val="0"/>
              </a:spcBef>
              <a:spcAft>
                <a:spcPts val="0"/>
              </a:spcAft>
              <a:buClr>
                <a:schemeClr val="dk1"/>
              </a:buClr>
              <a:buSzPct val="100000"/>
              <a:buFont typeface="Arial"/>
            </a:pPr>
            <a:r>
              <a:rPr lang="en"/>
              <a:t>Most of the time...</a:t>
            </a:r>
          </a:p>
          <a:p>
            <a:pPr indent="-381000" lvl="0" marL="457200" marR="0" rtl="0" algn="l">
              <a:lnSpc>
                <a:spcPct val="120000"/>
              </a:lnSpc>
              <a:spcBef>
                <a:spcPts val="0"/>
              </a:spcBef>
              <a:spcAft>
                <a:spcPts val="0"/>
              </a:spcAft>
              <a:buClr>
                <a:schemeClr val="dk1"/>
              </a:buClr>
              <a:buSzPct val="100000"/>
              <a:buFont typeface="Arial"/>
            </a:pPr>
            <a:r>
              <a:rPr lang="en" sz="2400"/>
              <a:t>If not, follow a similar strategy to nested loops.</a:t>
            </a:r>
          </a:p>
          <a:p>
            <a:pPr indent="-381000" lvl="1" marL="914400" marR="0" rtl="0" algn="l">
              <a:lnSpc>
                <a:spcPct val="120000"/>
              </a:lnSpc>
              <a:spcBef>
                <a:spcPts val="0"/>
              </a:spcBef>
              <a:spcAft>
                <a:spcPts val="0"/>
              </a:spcAft>
              <a:buSzPct val="100000"/>
            </a:pPr>
            <a:r>
              <a:rPr lang="en"/>
              <a:t>Start with bottom loop, hold higher loops at minimal iteration numbers.</a:t>
            </a:r>
          </a:p>
          <a:p>
            <a:pPr indent="-228600" lvl="1" marL="914400" marR="0" rtl="0" algn="l">
              <a:lnSpc>
                <a:spcPct val="120000"/>
              </a:lnSpc>
              <a:spcBef>
                <a:spcPts val="0"/>
              </a:spcBef>
              <a:spcAft>
                <a:spcPts val="0"/>
              </a:spcAft>
            </a:pPr>
            <a:r>
              <a:rPr lang="en"/>
              <a:t>Work up towards the top, holding lower loops at “typical” iteration numbers.</a:t>
            </a:r>
          </a:p>
        </p:txBody>
      </p:sp>
      <p:pic>
        <p:nvPicPr>
          <p:cNvPr id="339" name="Shape 339"/>
          <p:cNvPicPr preferRelativeResize="0"/>
          <p:nvPr/>
        </p:nvPicPr>
        <p:blipFill>
          <a:blip r:embed="rId3">
            <a:alphaModFix/>
          </a:blip>
          <a:stretch>
            <a:fillRect/>
          </a:stretch>
        </p:blipFill>
        <p:spPr>
          <a:xfrm>
            <a:off x="6981825" y="2215212"/>
            <a:ext cx="1466850" cy="3324225"/>
          </a:xfrm>
          <a:prstGeom prst="rect">
            <a:avLst/>
          </a:prstGeom>
          <a:noFill/>
          <a:ln>
            <a:noFill/>
          </a:ln>
        </p:spPr>
      </p:pic>
      <p:sp>
        <p:nvSpPr>
          <p:cNvPr id="340" name="Shape 34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Why These Loop Strategies?</a:t>
            </a:r>
          </a:p>
        </p:txBody>
      </p:sp>
      <p:sp>
        <p:nvSpPr>
          <p:cNvPr id="346" name="Shape 346"/>
          <p:cNvSpPr txBox="1"/>
          <p:nvPr>
            <p:ph idx="1" type="body"/>
          </p:nvPr>
        </p:nvSpPr>
        <p:spPr>
          <a:xfrm>
            <a:off x="457200" y="2358800"/>
            <a:ext cx="8229600" cy="4209300"/>
          </a:xfrm>
          <a:prstGeom prst="rect">
            <a:avLst/>
          </a:prstGeom>
        </p:spPr>
        <p:txBody>
          <a:bodyPr anchorCtr="0" anchor="t" bIns="91425" lIns="91425" rIns="91425" tIns="91425">
            <a:noAutofit/>
          </a:bodyPr>
          <a:lstStyle/>
          <a:p>
            <a:pPr indent="-368300" lvl="0" marL="457200" rtl="0">
              <a:lnSpc>
                <a:spcPct val="120000"/>
              </a:lnSpc>
              <a:spcBef>
                <a:spcPts val="0"/>
              </a:spcBef>
              <a:buSzPct val="100000"/>
            </a:pPr>
            <a:r>
              <a:rPr lang="en" sz="2200"/>
              <a:t>In proving formal correctness of a loop, we would establish preconditions, postconditions, and invariants that are true on each execution of the loop, then prove that these hold.</a:t>
            </a:r>
          </a:p>
          <a:p>
            <a:pPr indent="-368300" lvl="1" marL="914400" rtl="0">
              <a:lnSpc>
                <a:spcPct val="120000"/>
              </a:lnSpc>
              <a:spcBef>
                <a:spcPts val="0"/>
              </a:spcBef>
              <a:buSzPct val="100000"/>
            </a:pPr>
            <a:r>
              <a:rPr lang="en" sz="2200"/>
              <a:t>The loop executes </a:t>
            </a:r>
            <a:r>
              <a:rPr b="1" lang="en" sz="2200"/>
              <a:t>zero</a:t>
            </a:r>
            <a:r>
              <a:rPr lang="en" sz="2200"/>
              <a:t> times when the postconditions are true in advance.</a:t>
            </a:r>
          </a:p>
          <a:p>
            <a:pPr indent="-368300" lvl="1" marL="914400" rtl="0">
              <a:lnSpc>
                <a:spcPct val="120000"/>
              </a:lnSpc>
              <a:spcBef>
                <a:spcPts val="0"/>
              </a:spcBef>
              <a:buSzPct val="100000"/>
            </a:pPr>
            <a:r>
              <a:rPr lang="en" sz="2200"/>
              <a:t>The loop invariant is true on loop entry (</a:t>
            </a:r>
            <a:r>
              <a:rPr b="1" lang="en" sz="2200"/>
              <a:t>one</a:t>
            </a:r>
            <a:r>
              <a:rPr lang="en" sz="2200"/>
              <a:t>), then each loop iteration maintains the invariant (</a:t>
            </a:r>
            <a:r>
              <a:rPr b="1" lang="en" sz="2200"/>
              <a:t>many</a:t>
            </a:r>
            <a:r>
              <a:rPr lang="en" sz="2200"/>
              <a:t>). </a:t>
            </a:r>
          </a:p>
          <a:p>
            <a:pPr indent="-368300" lvl="2" marL="1371600" rtl="0">
              <a:lnSpc>
                <a:spcPct val="120000"/>
              </a:lnSpc>
              <a:spcBef>
                <a:spcPts val="0"/>
              </a:spcBef>
              <a:buSzPct val="100000"/>
            </a:pPr>
            <a:r>
              <a:rPr lang="en" sz="2200"/>
              <a:t>(invariant and !(loop condition) implies postconditions)</a:t>
            </a:r>
          </a:p>
          <a:p>
            <a:pPr indent="-368300" lvl="0" marL="457200" rtl="0">
              <a:lnSpc>
                <a:spcPct val="120000"/>
              </a:lnSpc>
              <a:spcBef>
                <a:spcPts val="0"/>
              </a:spcBef>
              <a:buSzPct val="100000"/>
            </a:pPr>
            <a:r>
              <a:rPr lang="en" sz="2200"/>
              <a:t>Loop testing strategies echo these cases.</a:t>
            </a:r>
          </a:p>
          <a:p>
            <a:pPr indent="0" lvl="0" marL="0" rtl="0">
              <a:lnSpc>
                <a:spcPct val="120000"/>
              </a:lnSpc>
              <a:spcBef>
                <a:spcPts val="0"/>
              </a:spcBef>
              <a:buNone/>
            </a:pPr>
            <a:r>
              <a:t/>
            </a:r>
            <a:endParaRPr sz="2200"/>
          </a:p>
        </p:txBody>
      </p:sp>
      <p:sp>
        <p:nvSpPr>
          <p:cNvPr id="347" name="Shape 347"/>
          <p:cNvSpPr txBox="1"/>
          <p:nvPr>
            <p:ph idx="1" type="body"/>
          </p:nvPr>
        </p:nvSpPr>
        <p:spPr>
          <a:xfrm>
            <a:off x="457200" y="1626800"/>
            <a:ext cx="8538599" cy="895799"/>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b="1" lang="en"/>
              <a:t>Why do these loop values make sense?</a:t>
            </a:r>
          </a:p>
        </p:txBody>
      </p:sp>
      <p:sp>
        <p:nvSpPr>
          <p:cNvPr id="348" name="Shape 34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Linear Code Sequences and Jumps</a:t>
            </a:r>
          </a:p>
        </p:txBody>
      </p:sp>
      <p:sp>
        <p:nvSpPr>
          <p:cNvPr id="354" name="Shape 354"/>
          <p:cNvSpPr txBox="1"/>
          <p:nvPr>
            <p:ph idx="1" type="body"/>
          </p:nvPr>
        </p:nvSpPr>
        <p:spPr>
          <a:xfrm>
            <a:off x="299600" y="1600200"/>
            <a:ext cx="4622399" cy="4967700"/>
          </a:xfrm>
          <a:prstGeom prst="rect">
            <a:avLst/>
          </a:prstGeom>
        </p:spPr>
        <p:txBody>
          <a:bodyPr anchorCtr="0" anchor="t" bIns="91425" lIns="91425" rIns="91425" tIns="91425">
            <a:noAutofit/>
          </a:bodyPr>
          <a:lstStyle/>
          <a:p>
            <a:pPr indent="-342900" lvl="0" marL="457200" marR="0" rtl="0" algn="l">
              <a:lnSpc>
                <a:spcPct val="120000"/>
              </a:lnSpc>
              <a:spcBef>
                <a:spcPts val="0"/>
              </a:spcBef>
              <a:spcAft>
                <a:spcPts val="0"/>
              </a:spcAft>
              <a:buSzPct val="100000"/>
            </a:pPr>
            <a:r>
              <a:rPr lang="en" sz="1800"/>
              <a:t>Often, we want to reason about the subpaths that execution can take. </a:t>
            </a:r>
          </a:p>
          <a:p>
            <a:pPr indent="-342900" lvl="0" marL="457200" marR="0" rtl="0" algn="l">
              <a:lnSpc>
                <a:spcPct val="120000"/>
              </a:lnSpc>
              <a:spcBef>
                <a:spcPts val="0"/>
              </a:spcBef>
              <a:spcAft>
                <a:spcPts val="0"/>
              </a:spcAft>
              <a:buSzPct val="100000"/>
            </a:pPr>
            <a:r>
              <a:rPr lang="en" sz="1800"/>
              <a:t>A subpath from one branch of control to another is called a LCSAJ.</a:t>
            </a:r>
          </a:p>
          <a:p>
            <a:pPr indent="-342900" lvl="0" marL="457200" marR="0" rtl="0" algn="l">
              <a:lnSpc>
                <a:spcPct val="120000"/>
              </a:lnSpc>
              <a:spcBef>
                <a:spcPts val="0"/>
              </a:spcBef>
              <a:spcAft>
                <a:spcPts val="0"/>
              </a:spcAft>
              <a:buSzPct val="100000"/>
            </a:pPr>
            <a:r>
              <a:rPr lang="en" sz="1800"/>
              <a:t>The LCSAJs for this example:</a:t>
            </a:r>
          </a:p>
        </p:txBody>
      </p:sp>
      <p:graphicFrame>
        <p:nvGraphicFramePr>
          <p:cNvPr id="355" name="Shape 355"/>
          <p:cNvGraphicFramePr/>
          <p:nvPr/>
        </p:nvGraphicFramePr>
        <p:xfrm>
          <a:off x="513350" y="3469000"/>
          <a:ext cx="3000000" cy="3000000"/>
        </p:xfrm>
        <a:graphic>
          <a:graphicData uri="http://schemas.openxmlformats.org/drawingml/2006/table">
            <a:tbl>
              <a:tblPr>
                <a:noFill/>
                <a:tableStyleId>{90A6B963-F144-433D-9B55-28A1E6645855}</a:tableStyleId>
              </a:tblPr>
              <a:tblGrid>
                <a:gridCol w="568550"/>
                <a:gridCol w="668525"/>
                <a:gridCol w="2957825"/>
              </a:tblGrid>
              <a:tr h="465775">
                <a:tc>
                  <a:txBody>
                    <a:bodyPr>
                      <a:noAutofit/>
                    </a:bodyPr>
                    <a:lstStyle/>
                    <a:p>
                      <a:pPr lvl="0" rtl="0">
                        <a:spcBef>
                          <a:spcPts val="0"/>
                        </a:spcBef>
                        <a:buNone/>
                      </a:pPr>
                      <a:r>
                        <a:rPr b="1" lang="en" sz="800"/>
                        <a:t>From</a:t>
                      </a:r>
                    </a:p>
                  </a:txBody>
                  <a:tcPr marT="91425" marB="91425" marR="91425" marL="91425"/>
                </a:tc>
                <a:tc>
                  <a:txBody>
                    <a:bodyPr>
                      <a:noAutofit/>
                    </a:bodyPr>
                    <a:lstStyle/>
                    <a:p>
                      <a:pPr lvl="0" rtl="0">
                        <a:spcBef>
                          <a:spcPts val="0"/>
                        </a:spcBef>
                        <a:buNone/>
                      </a:pPr>
                      <a:r>
                        <a:rPr b="1" lang="en" sz="800"/>
                        <a:t>To</a:t>
                      </a:r>
                    </a:p>
                  </a:txBody>
                  <a:tcPr marT="91425" marB="91425" marR="91425" marL="91425"/>
                </a:tc>
                <a:tc>
                  <a:txBody>
                    <a:bodyPr>
                      <a:noAutofit/>
                    </a:bodyPr>
                    <a:lstStyle/>
                    <a:p>
                      <a:pPr lvl="0" rtl="0">
                        <a:spcBef>
                          <a:spcPts val="0"/>
                        </a:spcBef>
                        <a:buNone/>
                      </a:pPr>
                      <a:r>
                        <a:rPr b="1" lang="en" sz="800"/>
                        <a:t>Sequence of Basic Blocks</a:t>
                      </a:r>
                    </a:p>
                  </a:txBody>
                  <a:tcPr marT="91425" marB="91425" marR="91425" marL="91425"/>
                </a:tc>
              </a:tr>
              <a:tr h="220525">
                <a:tc>
                  <a:txBody>
                    <a:bodyPr>
                      <a:noAutofit/>
                    </a:bodyPr>
                    <a:lstStyle/>
                    <a:p>
                      <a:pPr lvl="0" rtl="0">
                        <a:spcBef>
                          <a:spcPts val="0"/>
                        </a:spcBef>
                        <a:buNone/>
                      </a:pPr>
                      <a:r>
                        <a:rPr lang="en" sz="800"/>
                        <a:t>entry</a:t>
                      </a:r>
                    </a:p>
                  </a:txBody>
                  <a:tcPr marT="91425" marB="91425" marR="91425" marL="91425"/>
                </a:tc>
                <a:tc>
                  <a:txBody>
                    <a:bodyPr>
                      <a:noAutofit/>
                    </a:bodyPr>
                    <a:lstStyle/>
                    <a:p>
                      <a:pPr lvl="0" rtl="0">
                        <a:spcBef>
                          <a:spcPts val="0"/>
                        </a:spcBef>
                        <a:buNone/>
                      </a:pPr>
                      <a:r>
                        <a:rPr lang="en" sz="800"/>
                        <a:t>j1</a:t>
                      </a:r>
                    </a:p>
                  </a:txBody>
                  <a:tcPr marT="91425" marB="91425" marR="91425" marL="91425"/>
                </a:tc>
                <a:tc>
                  <a:txBody>
                    <a:bodyPr>
                      <a:noAutofit/>
                    </a:bodyPr>
                    <a:lstStyle/>
                    <a:p>
                      <a:pPr lvl="0" rtl="0">
                        <a:spcBef>
                          <a:spcPts val="0"/>
                        </a:spcBef>
                        <a:buNone/>
                      </a:pPr>
                      <a:r>
                        <a:rPr lang="en" sz="800"/>
                        <a:t>b1, b2, b3</a:t>
                      </a:r>
                    </a:p>
                  </a:txBody>
                  <a:tcPr marT="91425" marB="91425" marR="91425" marL="91425"/>
                </a:tc>
              </a:tr>
              <a:tr h="265775">
                <a:tc>
                  <a:txBody>
                    <a:bodyPr>
                      <a:noAutofit/>
                    </a:bodyPr>
                    <a:lstStyle/>
                    <a:p>
                      <a:pPr lvl="0" rtl="0">
                        <a:spcBef>
                          <a:spcPts val="0"/>
                        </a:spcBef>
                        <a:buNone/>
                      </a:pPr>
                      <a:r>
                        <a:rPr lang="en" sz="800"/>
                        <a:t>entry</a:t>
                      </a:r>
                    </a:p>
                  </a:txBody>
                  <a:tcPr marT="91425" marB="91425" marR="91425" marL="91425"/>
                </a:tc>
                <a:tc>
                  <a:txBody>
                    <a:bodyPr>
                      <a:noAutofit/>
                    </a:bodyPr>
                    <a:lstStyle/>
                    <a:p>
                      <a:pPr lvl="0" rtl="0">
                        <a:spcBef>
                          <a:spcPts val="0"/>
                        </a:spcBef>
                        <a:buNone/>
                      </a:pPr>
                      <a:r>
                        <a:rPr lang="en" sz="800"/>
                        <a:t>j2</a:t>
                      </a:r>
                    </a:p>
                  </a:txBody>
                  <a:tcPr marT="91425" marB="91425" marR="91425" marL="91425"/>
                </a:tc>
                <a:tc>
                  <a:txBody>
                    <a:bodyPr>
                      <a:noAutofit/>
                    </a:bodyPr>
                    <a:lstStyle/>
                    <a:p>
                      <a:pPr lvl="0" rtl="0">
                        <a:spcBef>
                          <a:spcPts val="0"/>
                        </a:spcBef>
                        <a:buNone/>
                      </a:pPr>
                      <a:r>
                        <a:rPr lang="en" sz="800"/>
                        <a:t>b1, b2, b3, b4, b5</a:t>
                      </a:r>
                    </a:p>
                  </a:txBody>
                  <a:tcPr marT="91425" marB="91425" marR="91425" marL="91425"/>
                </a:tc>
              </a:tr>
              <a:tr h="265775">
                <a:tc>
                  <a:txBody>
                    <a:bodyPr>
                      <a:noAutofit/>
                    </a:bodyPr>
                    <a:lstStyle/>
                    <a:p>
                      <a:pPr lvl="0" rtl="0">
                        <a:spcBef>
                          <a:spcPts val="0"/>
                        </a:spcBef>
                        <a:buNone/>
                      </a:pPr>
                      <a:r>
                        <a:rPr lang="en" sz="800"/>
                        <a:t>entry</a:t>
                      </a:r>
                    </a:p>
                  </a:txBody>
                  <a:tcPr marT="91425" marB="91425" marR="91425" marL="91425"/>
                </a:tc>
                <a:tc>
                  <a:txBody>
                    <a:bodyPr>
                      <a:noAutofit/>
                    </a:bodyPr>
                    <a:lstStyle/>
                    <a:p>
                      <a:pPr lvl="0" rtl="0">
                        <a:spcBef>
                          <a:spcPts val="0"/>
                        </a:spcBef>
                        <a:buNone/>
                      </a:pPr>
                      <a:r>
                        <a:rPr lang="en" sz="800"/>
                        <a:t>j3</a:t>
                      </a:r>
                    </a:p>
                  </a:txBody>
                  <a:tcPr marT="91425" marB="91425" marR="91425" marL="91425"/>
                </a:tc>
                <a:tc>
                  <a:txBody>
                    <a:bodyPr>
                      <a:noAutofit/>
                    </a:bodyPr>
                    <a:lstStyle/>
                    <a:p>
                      <a:pPr lvl="0" rtl="0">
                        <a:spcBef>
                          <a:spcPts val="0"/>
                        </a:spcBef>
                        <a:buNone/>
                      </a:pPr>
                      <a:r>
                        <a:rPr lang="en" sz="800"/>
                        <a:t>b1, b2, b3, b4, b5, b6, b7</a:t>
                      </a:r>
                    </a:p>
                  </a:txBody>
                  <a:tcPr marT="91425" marB="91425" marR="91425" marL="91425"/>
                </a:tc>
              </a:tr>
              <a:tr h="265775">
                <a:tc>
                  <a:txBody>
                    <a:bodyPr>
                      <a:noAutofit/>
                    </a:bodyPr>
                    <a:lstStyle/>
                    <a:p>
                      <a:pPr lvl="0" rtl="0">
                        <a:spcBef>
                          <a:spcPts val="0"/>
                        </a:spcBef>
                        <a:buNone/>
                      </a:pPr>
                      <a:r>
                        <a:rPr lang="en" sz="800"/>
                        <a:t>j1</a:t>
                      </a:r>
                    </a:p>
                  </a:txBody>
                  <a:tcPr marT="91425" marB="91425" marR="91425" marL="91425"/>
                </a:tc>
                <a:tc>
                  <a:txBody>
                    <a:bodyPr>
                      <a:noAutofit/>
                    </a:bodyPr>
                    <a:lstStyle/>
                    <a:p>
                      <a:pPr lvl="0" rtl="0">
                        <a:spcBef>
                          <a:spcPts val="0"/>
                        </a:spcBef>
                        <a:buNone/>
                      </a:pPr>
                      <a:r>
                        <a:rPr lang="en" sz="800"/>
                        <a:t>return</a:t>
                      </a:r>
                    </a:p>
                  </a:txBody>
                  <a:tcPr marT="91425" marB="91425" marR="91425" marL="91425"/>
                </a:tc>
                <a:tc>
                  <a:txBody>
                    <a:bodyPr>
                      <a:noAutofit/>
                    </a:bodyPr>
                    <a:lstStyle/>
                    <a:p>
                      <a:pPr lvl="0" rtl="0">
                        <a:spcBef>
                          <a:spcPts val="0"/>
                        </a:spcBef>
                        <a:buNone/>
                      </a:pPr>
                      <a:r>
                        <a:rPr lang="en" sz="800"/>
                        <a:t>b8</a:t>
                      </a:r>
                    </a:p>
                  </a:txBody>
                  <a:tcPr marT="91425" marB="91425" marR="91425" marL="91425"/>
                </a:tc>
              </a:tr>
              <a:tr h="265775">
                <a:tc>
                  <a:txBody>
                    <a:bodyPr>
                      <a:noAutofit/>
                    </a:bodyPr>
                    <a:lstStyle/>
                    <a:p>
                      <a:pPr lvl="0" rtl="0">
                        <a:spcBef>
                          <a:spcPts val="0"/>
                        </a:spcBef>
                        <a:buNone/>
                      </a:pPr>
                      <a:r>
                        <a:rPr lang="en" sz="800"/>
                        <a:t>j2</a:t>
                      </a:r>
                    </a:p>
                  </a:txBody>
                  <a:tcPr marT="91425" marB="91425" marR="91425" marL="91425"/>
                </a:tc>
                <a:tc>
                  <a:txBody>
                    <a:bodyPr>
                      <a:noAutofit/>
                    </a:bodyPr>
                    <a:lstStyle/>
                    <a:p>
                      <a:pPr lvl="0" rtl="0">
                        <a:spcBef>
                          <a:spcPts val="0"/>
                        </a:spcBef>
                        <a:buNone/>
                      </a:pPr>
                      <a:r>
                        <a:rPr lang="en" sz="800"/>
                        <a:t>j3</a:t>
                      </a:r>
                    </a:p>
                  </a:txBody>
                  <a:tcPr marT="91425" marB="91425" marR="91425" marL="91425"/>
                </a:tc>
                <a:tc>
                  <a:txBody>
                    <a:bodyPr>
                      <a:noAutofit/>
                    </a:bodyPr>
                    <a:lstStyle/>
                    <a:p>
                      <a:pPr lvl="0" rtl="0">
                        <a:spcBef>
                          <a:spcPts val="0"/>
                        </a:spcBef>
                        <a:buNone/>
                      </a:pPr>
                      <a:r>
                        <a:rPr lang="en" sz="800"/>
                        <a:t>b7</a:t>
                      </a:r>
                    </a:p>
                  </a:txBody>
                  <a:tcPr marT="91425" marB="91425" marR="91425" marL="91425"/>
                </a:tc>
              </a:tr>
              <a:tr h="265775">
                <a:tc>
                  <a:txBody>
                    <a:bodyPr>
                      <a:noAutofit/>
                    </a:bodyPr>
                    <a:lstStyle/>
                    <a:p>
                      <a:pPr lvl="0" rtl="0">
                        <a:spcBef>
                          <a:spcPts val="0"/>
                        </a:spcBef>
                        <a:buNone/>
                      </a:pPr>
                      <a:r>
                        <a:rPr lang="en" sz="800"/>
                        <a:t>j3</a:t>
                      </a:r>
                    </a:p>
                  </a:txBody>
                  <a:tcPr marT="91425" marB="91425" marR="91425" marL="91425"/>
                </a:tc>
                <a:tc>
                  <a:txBody>
                    <a:bodyPr>
                      <a:noAutofit/>
                    </a:bodyPr>
                    <a:lstStyle/>
                    <a:p>
                      <a:pPr lvl="0" rtl="0">
                        <a:spcBef>
                          <a:spcPts val="0"/>
                        </a:spcBef>
                        <a:buNone/>
                      </a:pPr>
                      <a:r>
                        <a:rPr lang="en" sz="800"/>
                        <a:t>j2</a:t>
                      </a:r>
                    </a:p>
                  </a:txBody>
                  <a:tcPr marT="91425" marB="91425" marR="91425" marL="91425"/>
                </a:tc>
                <a:tc>
                  <a:txBody>
                    <a:bodyPr>
                      <a:noAutofit/>
                    </a:bodyPr>
                    <a:lstStyle/>
                    <a:p>
                      <a:pPr lvl="0" rtl="0">
                        <a:spcBef>
                          <a:spcPts val="0"/>
                        </a:spcBef>
                        <a:buNone/>
                      </a:pPr>
                      <a:r>
                        <a:rPr lang="en" sz="800"/>
                        <a:t>b3, b4, b5</a:t>
                      </a:r>
                    </a:p>
                  </a:txBody>
                  <a:tcPr marT="91425" marB="91425" marR="91425" marL="91425"/>
                </a:tc>
              </a:tr>
              <a:tr h="265775">
                <a:tc>
                  <a:txBody>
                    <a:bodyPr>
                      <a:noAutofit/>
                    </a:bodyPr>
                    <a:lstStyle/>
                    <a:p>
                      <a:pPr lvl="0" rtl="0">
                        <a:spcBef>
                          <a:spcPts val="0"/>
                        </a:spcBef>
                        <a:buNone/>
                      </a:pPr>
                      <a:r>
                        <a:rPr lang="en" sz="800"/>
                        <a:t>j3</a:t>
                      </a:r>
                    </a:p>
                  </a:txBody>
                  <a:tcPr marT="91425" marB="91425" marR="91425" marL="91425"/>
                </a:tc>
                <a:tc>
                  <a:txBody>
                    <a:bodyPr>
                      <a:noAutofit/>
                    </a:bodyPr>
                    <a:lstStyle/>
                    <a:p>
                      <a:pPr lvl="0" rtl="0">
                        <a:spcBef>
                          <a:spcPts val="0"/>
                        </a:spcBef>
                        <a:buNone/>
                      </a:pPr>
                      <a:r>
                        <a:rPr lang="en" sz="800"/>
                        <a:t>j3</a:t>
                      </a:r>
                    </a:p>
                  </a:txBody>
                  <a:tcPr marT="91425" marB="91425" marR="91425" marL="91425"/>
                </a:tc>
                <a:tc>
                  <a:txBody>
                    <a:bodyPr>
                      <a:noAutofit/>
                    </a:bodyPr>
                    <a:lstStyle/>
                    <a:p>
                      <a:pPr lvl="0" rtl="0">
                        <a:spcBef>
                          <a:spcPts val="0"/>
                        </a:spcBef>
                        <a:buNone/>
                      </a:pPr>
                      <a:r>
                        <a:rPr lang="en" sz="800"/>
                        <a:t>b3, b4, b5, b6, b7</a:t>
                      </a:r>
                    </a:p>
                  </a:txBody>
                  <a:tcPr marT="91425" marB="91425" marR="91425" marL="91425"/>
                </a:tc>
              </a:tr>
            </a:tbl>
          </a:graphicData>
        </a:graphic>
      </p:graphicFrame>
      <p:sp>
        <p:nvSpPr>
          <p:cNvPr id="356" name="Shape 356"/>
          <p:cNvSpPr/>
          <p:nvPr/>
        </p:nvSpPr>
        <p:spPr>
          <a:xfrm>
            <a:off x="5562108" y="1597829"/>
            <a:ext cx="1813800" cy="344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collapseNewlines(String argSt)</a:t>
            </a:r>
          </a:p>
        </p:txBody>
      </p:sp>
      <p:sp>
        <p:nvSpPr>
          <p:cNvPr id="357" name="Shape 357"/>
          <p:cNvSpPr/>
          <p:nvPr/>
        </p:nvSpPr>
        <p:spPr>
          <a:xfrm>
            <a:off x="5618760" y="2144129"/>
            <a:ext cx="2041499" cy="61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char last = argStr.charAt(0);</a:t>
            </a:r>
          </a:p>
          <a:p>
            <a:pPr lvl="0" rtl="0">
              <a:lnSpc>
                <a:spcPct val="120000"/>
              </a:lnSpc>
              <a:spcBef>
                <a:spcPts val="0"/>
              </a:spcBef>
              <a:buNone/>
            </a:pPr>
            <a:r>
              <a:rPr lang="en" sz="800">
                <a:solidFill>
                  <a:schemeClr val="dk1"/>
                </a:solidFill>
                <a:latin typeface="Courier New"/>
                <a:ea typeface="Courier New"/>
                <a:cs typeface="Courier New"/>
                <a:sym typeface="Courier New"/>
              </a:rPr>
              <a:t>StringBuffer argBuf = new StringBuffer();</a:t>
            </a:r>
          </a:p>
          <a:p>
            <a:pPr lvl="0" rtl="0">
              <a:lnSpc>
                <a:spcPct val="120000"/>
              </a:lnSpc>
              <a:spcBef>
                <a:spcPts val="0"/>
              </a:spcBef>
              <a:buNone/>
            </a:pPr>
            <a:r>
              <a:rPr lang="en" sz="800">
                <a:solidFill>
                  <a:schemeClr val="dk1"/>
                </a:solidFill>
                <a:latin typeface="Courier New"/>
                <a:ea typeface="Courier New"/>
                <a:cs typeface="Courier New"/>
                <a:sym typeface="Courier New"/>
              </a:rPr>
              <a:t>int cldx = 0;</a:t>
            </a:r>
          </a:p>
        </p:txBody>
      </p:sp>
      <p:cxnSp>
        <p:nvCxnSpPr>
          <p:cNvPr id="358" name="Shape 358"/>
          <p:cNvCxnSpPr>
            <a:stCxn id="356" idx="2"/>
            <a:endCxn id="357" idx="0"/>
          </p:cNvCxnSpPr>
          <p:nvPr/>
        </p:nvCxnSpPr>
        <p:spPr>
          <a:xfrm>
            <a:off x="6469009" y="1942229"/>
            <a:ext cx="170400" cy="201900"/>
          </a:xfrm>
          <a:prstGeom prst="straightConnector1">
            <a:avLst/>
          </a:prstGeom>
          <a:noFill/>
          <a:ln cap="flat" cmpd="sng" w="9525">
            <a:solidFill>
              <a:schemeClr val="dk2"/>
            </a:solidFill>
            <a:prstDash val="solid"/>
            <a:round/>
            <a:headEnd len="lg" w="lg" type="none"/>
            <a:tailEnd len="lg" w="lg" type="triangle"/>
          </a:ln>
        </p:spPr>
      </p:cxnSp>
      <p:sp>
        <p:nvSpPr>
          <p:cNvPr id="359" name="Shape 359"/>
          <p:cNvSpPr/>
          <p:nvPr/>
        </p:nvSpPr>
        <p:spPr>
          <a:xfrm>
            <a:off x="5812275" y="3003250"/>
            <a:ext cx="1425900" cy="6132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cldx &lt; argStr.length();</a:t>
            </a:r>
          </a:p>
        </p:txBody>
      </p:sp>
      <p:cxnSp>
        <p:nvCxnSpPr>
          <p:cNvPr id="360" name="Shape 360"/>
          <p:cNvCxnSpPr>
            <a:stCxn id="357" idx="2"/>
            <a:endCxn id="359" idx="0"/>
          </p:cNvCxnSpPr>
          <p:nvPr/>
        </p:nvCxnSpPr>
        <p:spPr>
          <a:xfrm flipH="1">
            <a:off x="6525210" y="2757329"/>
            <a:ext cx="114300" cy="246000"/>
          </a:xfrm>
          <a:prstGeom prst="straightConnector1">
            <a:avLst/>
          </a:prstGeom>
          <a:noFill/>
          <a:ln cap="flat" cmpd="sng" w="9525">
            <a:solidFill>
              <a:schemeClr val="dk2"/>
            </a:solidFill>
            <a:prstDash val="solid"/>
            <a:round/>
            <a:headEnd len="lg" w="lg" type="none"/>
            <a:tailEnd len="lg" w="lg" type="triangle"/>
          </a:ln>
        </p:spPr>
      </p:cxnSp>
      <p:sp>
        <p:nvSpPr>
          <p:cNvPr id="361" name="Shape 361"/>
          <p:cNvSpPr/>
          <p:nvPr/>
        </p:nvSpPr>
        <p:spPr>
          <a:xfrm>
            <a:off x="5562108" y="3862355"/>
            <a:ext cx="1813800" cy="344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char ch = argStr.charAt(cldx);</a:t>
            </a:r>
          </a:p>
        </p:txBody>
      </p:sp>
      <p:cxnSp>
        <p:nvCxnSpPr>
          <p:cNvPr id="362" name="Shape 362"/>
          <p:cNvCxnSpPr>
            <a:stCxn id="359" idx="2"/>
            <a:endCxn id="361" idx="0"/>
          </p:cNvCxnSpPr>
          <p:nvPr/>
        </p:nvCxnSpPr>
        <p:spPr>
          <a:xfrm flipH="1">
            <a:off x="6469125" y="3616450"/>
            <a:ext cx="56100" cy="246000"/>
          </a:xfrm>
          <a:prstGeom prst="straightConnector1">
            <a:avLst/>
          </a:prstGeom>
          <a:noFill/>
          <a:ln cap="flat" cmpd="sng" w="9525">
            <a:solidFill>
              <a:schemeClr val="dk2"/>
            </a:solidFill>
            <a:prstDash val="solid"/>
            <a:round/>
            <a:headEnd len="lg" w="lg" type="none"/>
            <a:tailEnd len="lg" w="lg" type="triangle"/>
          </a:ln>
        </p:spPr>
      </p:cxnSp>
      <p:sp>
        <p:nvSpPr>
          <p:cNvPr id="363" name="Shape 363"/>
          <p:cNvSpPr txBox="1"/>
          <p:nvPr/>
        </p:nvSpPr>
        <p:spPr>
          <a:xfrm>
            <a:off x="6582343" y="3580247"/>
            <a:ext cx="313799" cy="187199"/>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64" name="Shape 364"/>
          <p:cNvSpPr/>
          <p:nvPr/>
        </p:nvSpPr>
        <p:spPr>
          <a:xfrm>
            <a:off x="4768700" y="5752321"/>
            <a:ext cx="1813800" cy="246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return argBuf.toString();</a:t>
            </a:r>
          </a:p>
        </p:txBody>
      </p:sp>
      <p:sp>
        <p:nvSpPr>
          <p:cNvPr id="365" name="Shape 365"/>
          <p:cNvSpPr txBox="1"/>
          <p:nvPr/>
        </p:nvSpPr>
        <p:spPr>
          <a:xfrm>
            <a:off x="5075106" y="3293546"/>
            <a:ext cx="313799" cy="201899"/>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366" name="Shape 366"/>
          <p:cNvSpPr/>
          <p:nvPr/>
        </p:nvSpPr>
        <p:spPr>
          <a:xfrm>
            <a:off x="5562108" y="4452792"/>
            <a:ext cx="1813800" cy="6132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 != ‘\n’ || last != ‘\n’)</a:t>
            </a:r>
          </a:p>
        </p:txBody>
      </p:sp>
      <p:cxnSp>
        <p:nvCxnSpPr>
          <p:cNvPr id="367" name="Shape 367"/>
          <p:cNvCxnSpPr>
            <a:stCxn id="361" idx="2"/>
            <a:endCxn id="366" idx="0"/>
          </p:cNvCxnSpPr>
          <p:nvPr/>
        </p:nvCxnSpPr>
        <p:spPr>
          <a:xfrm>
            <a:off x="6469009" y="4206755"/>
            <a:ext cx="0" cy="246000"/>
          </a:xfrm>
          <a:prstGeom prst="straightConnector1">
            <a:avLst/>
          </a:prstGeom>
          <a:noFill/>
          <a:ln cap="flat" cmpd="sng" w="9525">
            <a:solidFill>
              <a:schemeClr val="dk2"/>
            </a:solidFill>
            <a:prstDash val="solid"/>
            <a:round/>
            <a:headEnd len="lg" w="lg" type="none"/>
            <a:tailEnd len="lg" w="lg" type="triangle"/>
          </a:ln>
        </p:spPr>
      </p:cxnSp>
      <p:sp>
        <p:nvSpPr>
          <p:cNvPr id="368" name="Shape 368"/>
          <p:cNvSpPr/>
          <p:nvPr/>
        </p:nvSpPr>
        <p:spPr>
          <a:xfrm>
            <a:off x="5667803" y="5257751"/>
            <a:ext cx="1395299" cy="344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argBuf.append(ch);</a:t>
            </a:r>
          </a:p>
          <a:p>
            <a:pPr lvl="0" rtl="0">
              <a:lnSpc>
                <a:spcPct val="120000"/>
              </a:lnSpc>
              <a:spcBef>
                <a:spcPts val="0"/>
              </a:spcBef>
              <a:buNone/>
            </a:pPr>
            <a:r>
              <a:rPr lang="en" sz="800">
                <a:solidFill>
                  <a:schemeClr val="dk1"/>
                </a:solidFill>
                <a:latin typeface="Courier New"/>
                <a:ea typeface="Courier New"/>
                <a:cs typeface="Courier New"/>
                <a:sym typeface="Courier New"/>
              </a:rPr>
              <a:t>last = ch;</a:t>
            </a:r>
          </a:p>
        </p:txBody>
      </p:sp>
      <p:cxnSp>
        <p:nvCxnSpPr>
          <p:cNvPr id="369" name="Shape 369"/>
          <p:cNvCxnSpPr>
            <a:stCxn id="366" idx="2"/>
            <a:endCxn id="368" idx="0"/>
          </p:cNvCxnSpPr>
          <p:nvPr/>
        </p:nvCxnSpPr>
        <p:spPr>
          <a:xfrm flipH="1">
            <a:off x="6365509" y="5065992"/>
            <a:ext cx="103500" cy="191700"/>
          </a:xfrm>
          <a:prstGeom prst="straightConnector1">
            <a:avLst/>
          </a:prstGeom>
          <a:noFill/>
          <a:ln cap="flat" cmpd="sng" w="9525">
            <a:solidFill>
              <a:schemeClr val="dk2"/>
            </a:solidFill>
            <a:prstDash val="solid"/>
            <a:round/>
            <a:headEnd len="lg" w="lg" type="none"/>
            <a:tailEnd len="lg" w="lg" type="triangle"/>
          </a:ln>
        </p:spPr>
      </p:cxnSp>
      <p:sp>
        <p:nvSpPr>
          <p:cNvPr id="370" name="Shape 370"/>
          <p:cNvSpPr txBox="1"/>
          <p:nvPr/>
        </p:nvSpPr>
        <p:spPr>
          <a:xfrm>
            <a:off x="6636814" y="4992848"/>
            <a:ext cx="313799" cy="187199"/>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71" name="Shape 371"/>
          <p:cNvSpPr/>
          <p:nvPr/>
        </p:nvSpPr>
        <p:spPr>
          <a:xfrm>
            <a:off x="7593739" y="5257776"/>
            <a:ext cx="653999" cy="344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cldx++;</a:t>
            </a:r>
          </a:p>
        </p:txBody>
      </p:sp>
      <p:cxnSp>
        <p:nvCxnSpPr>
          <p:cNvPr id="372" name="Shape 372"/>
          <p:cNvCxnSpPr>
            <a:stCxn id="368" idx="3"/>
            <a:endCxn id="371" idx="1"/>
          </p:cNvCxnSpPr>
          <p:nvPr/>
        </p:nvCxnSpPr>
        <p:spPr>
          <a:xfrm>
            <a:off x="7063103" y="5429951"/>
            <a:ext cx="530700" cy="0"/>
          </a:xfrm>
          <a:prstGeom prst="straightConnector1">
            <a:avLst/>
          </a:prstGeom>
          <a:noFill/>
          <a:ln cap="flat" cmpd="sng" w="9525">
            <a:solidFill>
              <a:schemeClr val="dk2"/>
            </a:solidFill>
            <a:prstDash val="solid"/>
            <a:round/>
            <a:headEnd len="lg" w="lg" type="none"/>
            <a:tailEnd len="lg" w="lg" type="triangle"/>
          </a:ln>
        </p:spPr>
      </p:cxnSp>
      <p:sp>
        <p:nvSpPr>
          <p:cNvPr id="373" name="Shape 373"/>
          <p:cNvSpPr/>
          <p:nvPr/>
        </p:nvSpPr>
        <p:spPr>
          <a:xfrm>
            <a:off x="7149123" y="3239761"/>
            <a:ext cx="1395105" cy="2204346"/>
          </a:xfrm>
          <a:custGeom>
            <a:pathLst>
              <a:path extrusionOk="0" h="97172" w="63981">
                <a:moveTo>
                  <a:pt x="45987" y="96772"/>
                </a:moveTo>
                <a:lnTo>
                  <a:pt x="63981" y="97172"/>
                </a:lnTo>
                <a:lnTo>
                  <a:pt x="62782" y="0"/>
                </a:lnTo>
                <a:lnTo>
                  <a:pt x="0" y="2800"/>
                </a:lnTo>
              </a:path>
            </a:pathLst>
          </a:custGeom>
          <a:noFill/>
          <a:ln cap="flat" cmpd="sng" w="9525">
            <a:solidFill>
              <a:schemeClr val="dk2"/>
            </a:solidFill>
            <a:prstDash val="solid"/>
            <a:round/>
            <a:headEnd len="lg" w="lg" type="none"/>
            <a:tailEnd len="lg" w="lg" type="triangle"/>
          </a:ln>
        </p:spPr>
      </p:sp>
      <p:cxnSp>
        <p:nvCxnSpPr>
          <p:cNvPr id="374" name="Shape 374"/>
          <p:cNvCxnSpPr>
            <a:endCxn id="371" idx="0"/>
          </p:cNvCxnSpPr>
          <p:nvPr/>
        </p:nvCxnSpPr>
        <p:spPr>
          <a:xfrm>
            <a:off x="7087939" y="4891176"/>
            <a:ext cx="832800" cy="366600"/>
          </a:xfrm>
          <a:prstGeom prst="straightConnector1">
            <a:avLst/>
          </a:prstGeom>
          <a:noFill/>
          <a:ln cap="flat" cmpd="sng" w="9525">
            <a:solidFill>
              <a:schemeClr val="dk2"/>
            </a:solidFill>
            <a:prstDash val="solid"/>
            <a:round/>
            <a:headEnd len="lg" w="lg" type="none"/>
            <a:tailEnd len="lg" w="lg" type="triangle"/>
          </a:ln>
        </p:spPr>
      </p:cxnSp>
      <p:sp>
        <p:nvSpPr>
          <p:cNvPr id="375" name="Shape 375"/>
          <p:cNvSpPr txBox="1"/>
          <p:nvPr/>
        </p:nvSpPr>
        <p:spPr>
          <a:xfrm>
            <a:off x="7375753" y="4758458"/>
            <a:ext cx="357299" cy="427499"/>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376" name="Shape 376"/>
          <p:cNvSpPr/>
          <p:nvPr/>
        </p:nvSpPr>
        <p:spPr>
          <a:xfrm>
            <a:off x="5178455" y="3293557"/>
            <a:ext cx="653953" cy="2431106"/>
          </a:xfrm>
          <a:custGeom>
            <a:pathLst>
              <a:path extrusionOk="0" h="107168" w="29991">
                <a:moveTo>
                  <a:pt x="29991" y="0"/>
                </a:moveTo>
                <a:lnTo>
                  <a:pt x="0" y="27991"/>
                </a:lnTo>
                <a:lnTo>
                  <a:pt x="1200" y="107168"/>
                </a:lnTo>
              </a:path>
            </a:pathLst>
          </a:custGeom>
          <a:noFill/>
          <a:ln cap="flat" cmpd="sng" w="9525">
            <a:solidFill>
              <a:schemeClr val="dk2"/>
            </a:solidFill>
            <a:prstDash val="solid"/>
            <a:round/>
            <a:headEnd len="lg" w="lg" type="none"/>
            <a:tailEnd len="lg" w="lg" type="triangle"/>
          </a:ln>
        </p:spPr>
      </p:sp>
      <p:sp>
        <p:nvSpPr>
          <p:cNvPr id="377" name="Shape 377"/>
          <p:cNvSpPr/>
          <p:nvPr/>
        </p:nvSpPr>
        <p:spPr>
          <a:xfrm>
            <a:off x="5445033" y="3239772"/>
            <a:ext cx="530699" cy="427499"/>
          </a:xfrm>
          <a:prstGeom prst="ellipse">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J1</a:t>
            </a:r>
          </a:p>
        </p:txBody>
      </p:sp>
      <p:sp>
        <p:nvSpPr>
          <p:cNvPr id="378" name="Shape 378"/>
          <p:cNvSpPr/>
          <p:nvPr/>
        </p:nvSpPr>
        <p:spPr>
          <a:xfrm>
            <a:off x="7420106" y="4452781"/>
            <a:ext cx="530699" cy="427499"/>
          </a:xfrm>
          <a:prstGeom prst="ellipse">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J2</a:t>
            </a:r>
          </a:p>
        </p:txBody>
      </p:sp>
      <p:sp>
        <p:nvSpPr>
          <p:cNvPr id="379" name="Shape 379"/>
          <p:cNvSpPr/>
          <p:nvPr/>
        </p:nvSpPr>
        <p:spPr>
          <a:xfrm>
            <a:off x="8099470" y="3460200"/>
            <a:ext cx="530699" cy="427499"/>
          </a:xfrm>
          <a:prstGeom prst="ellipse">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J3</a:t>
            </a:r>
          </a:p>
        </p:txBody>
      </p:sp>
      <p:sp>
        <p:nvSpPr>
          <p:cNvPr id="380" name="Shape 380"/>
          <p:cNvSpPr/>
          <p:nvPr/>
        </p:nvSpPr>
        <p:spPr>
          <a:xfrm>
            <a:off x="5069924" y="1574600"/>
            <a:ext cx="5852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B1</a:t>
            </a:r>
          </a:p>
        </p:txBody>
      </p:sp>
      <p:sp>
        <p:nvSpPr>
          <p:cNvPr id="381" name="Shape 381"/>
          <p:cNvSpPr/>
          <p:nvPr/>
        </p:nvSpPr>
        <p:spPr>
          <a:xfrm>
            <a:off x="5069924" y="2237075"/>
            <a:ext cx="5852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B2</a:t>
            </a:r>
          </a:p>
        </p:txBody>
      </p:sp>
      <p:sp>
        <p:nvSpPr>
          <p:cNvPr id="382" name="Shape 382"/>
          <p:cNvSpPr/>
          <p:nvPr/>
        </p:nvSpPr>
        <p:spPr>
          <a:xfrm>
            <a:off x="6739625" y="2812275"/>
            <a:ext cx="5852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B3</a:t>
            </a:r>
          </a:p>
        </p:txBody>
      </p:sp>
      <p:sp>
        <p:nvSpPr>
          <p:cNvPr id="383" name="Shape 383"/>
          <p:cNvSpPr/>
          <p:nvPr/>
        </p:nvSpPr>
        <p:spPr>
          <a:xfrm>
            <a:off x="6962147" y="3544250"/>
            <a:ext cx="654000" cy="4275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B4</a:t>
            </a:r>
          </a:p>
        </p:txBody>
      </p:sp>
      <p:sp>
        <p:nvSpPr>
          <p:cNvPr id="384" name="Shape 384"/>
          <p:cNvSpPr/>
          <p:nvPr/>
        </p:nvSpPr>
        <p:spPr>
          <a:xfrm>
            <a:off x="5507499" y="4376025"/>
            <a:ext cx="5852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B5</a:t>
            </a:r>
          </a:p>
        </p:txBody>
      </p:sp>
      <p:sp>
        <p:nvSpPr>
          <p:cNvPr id="385" name="Shape 385"/>
          <p:cNvSpPr/>
          <p:nvPr/>
        </p:nvSpPr>
        <p:spPr>
          <a:xfrm>
            <a:off x="6636825" y="5443575"/>
            <a:ext cx="5852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B6</a:t>
            </a:r>
          </a:p>
        </p:txBody>
      </p:sp>
      <p:sp>
        <p:nvSpPr>
          <p:cNvPr id="386" name="Shape 386"/>
          <p:cNvSpPr/>
          <p:nvPr/>
        </p:nvSpPr>
        <p:spPr>
          <a:xfrm>
            <a:off x="7581375" y="5529725"/>
            <a:ext cx="6539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B7</a:t>
            </a:r>
          </a:p>
        </p:txBody>
      </p:sp>
      <p:sp>
        <p:nvSpPr>
          <p:cNvPr id="387" name="Shape 387"/>
          <p:cNvSpPr/>
          <p:nvPr/>
        </p:nvSpPr>
        <p:spPr>
          <a:xfrm>
            <a:off x="5618748" y="5902350"/>
            <a:ext cx="5852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B8</a:t>
            </a:r>
          </a:p>
        </p:txBody>
      </p:sp>
      <p:sp>
        <p:nvSpPr>
          <p:cNvPr id="388" name="Shape 38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LCSAJ Coverage</a:t>
            </a:r>
          </a:p>
        </p:txBody>
      </p:sp>
      <p:sp>
        <p:nvSpPr>
          <p:cNvPr id="394" name="Shape 39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20000"/>
              </a:lnSpc>
              <a:spcBef>
                <a:spcPts val="0"/>
              </a:spcBef>
              <a:spcAft>
                <a:spcPts val="0"/>
              </a:spcAft>
              <a:buSzPct val="100000"/>
            </a:pPr>
            <a:r>
              <a:rPr lang="en" sz="2400"/>
              <a:t>We can require coverage of all sequences of LCSAJs of length </a:t>
            </a:r>
            <a:r>
              <a:rPr i="1" lang="en" sz="2400"/>
              <a:t>N</a:t>
            </a:r>
            <a:r>
              <a:rPr lang="en" sz="2400"/>
              <a:t>.</a:t>
            </a:r>
          </a:p>
          <a:p>
            <a:pPr indent="-355600" lvl="1" marL="914400" marR="0" rtl="0" algn="l">
              <a:lnSpc>
                <a:spcPct val="120000"/>
              </a:lnSpc>
              <a:spcBef>
                <a:spcPts val="0"/>
              </a:spcBef>
              <a:spcAft>
                <a:spcPts val="0"/>
              </a:spcAft>
              <a:buSzPct val="100000"/>
            </a:pPr>
            <a:r>
              <a:rPr lang="en" sz="2000"/>
              <a:t>We can string subpaths into paths that connect </a:t>
            </a:r>
            <a:r>
              <a:rPr i="1" lang="en" sz="2000"/>
              <a:t>N</a:t>
            </a:r>
            <a:r>
              <a:rPr lang="en" sz="2000"/>
              <a:t> subpaths.</a:t>
            </a:r>
          </a:p>
          <a:p>
            <a:pPr indent="-355600" lvl="1" marL="914400" marR="0" rtl="0" algn="l">
              <a:lnSpc>
                <a:spcPct val="120000"/>
              </a:lnSpc>
              <a:spcBef>
                <a:spcPts val="0"/>
              </a:spcBef>
              <a:spcAft>
                <a:spcPts val="0"/>
              </a:spcAft>
              <a:buSzPct val="100000"/>
            </a:pPr>
            <a:r>
              <a:rPr lang="en" sz="2000"/>
              <a:t>LCSAJ Coverage (N=1) is equivalent to statement coverage. </a:t>
            </a:r>
          </a:p>
          <a:p>
            <a:pPr indent="-355600" lvl="1" marL="914400" marR="0" rtl="0" algn="l">
              <a:lnSpc>
                <a:spcPct val="120000"/>
              </a:lnSpc>
              <a:spcBef>
                <a:spcPts val="0"/>
              </a:spcBef>
              <a:spcAft>
                <a:spcPts val="0"/>
              </a:spcAft>
              <a:buSzPct val="100000"/>
            </a:pPr>
            <a:r>
              <a:rPr lang="en" sz="2000"/>
              <a:t>LCSAJ Coverage (N=2) is equivalent to branch coverage</a:t>
            </a:r>
          </a:p>
          <a:p>
            <a:pPr indent="-381000" lvl="0" marL="457200" marR="0" rtl="0" algn="l">
              <a:lnSpc>
                <a:spcPct val="120000"/>
              </a:lnSpc>
              <a:spcBef>
                <a:spcPts val="0"/>
              </a:spcBef>
              <a:spcAft>
                <a:spcPts val="0"/>
              </a:spcAft>
              <a:buSzPct val="100000"/>
            </a:pPr>
            <a:r>
              <a:rPr lang="en" sz="2400"/>
              <a:t>Higher values of N achieve stronger levels of path coverage.</a:t>
            </a:r>
          </a:p>
          <a:p>
            <a:pPr indent="-381000" lvl="0" marL="457200" marR="0" rtl="0" algn="l">
              <a:lnSpc>
                <a:spcPct val="120000"/>
              </a:lnSpc>
              <a:spcBef>
                <a:spcPts val="0"/>
              </a:spcBef>
              <a:spcAft>
                <a:spcPts val="0"/>
              </a:spcAft>
              <a:buSzPct val="100000"/>
            </a:pPr>
            <a:r>
              <a:rPr lang="en" sz="2400"/>
              <a:t>Can define a threshold that offers stronger tests while remaining affordable.</a:t>
            </a:r>
          </a:p>
        </p:txBody>
      </p:sp>
      <p:sp>
        <p:nvSpPr>
          <p:cNvPr id="395" name="Shape 39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sp>
        <p:nvSpPr>
          <p:cNvPr id="400" name="Shape 40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Procedure Call Testing</a:t>
            </a:r>
          </a:p>
        </p:txBody>
      </p:sp>
      <p:sp>
        <p:nvSpPr>
          <p:cNvPr id="401" name="Shape 40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0"/>
              </a:spcBef>
              <a:spcAft>
                <a:spcPts val="0"/>
              </a:spcAft>
            </a:pPr>
            <a:r>
              <a:rPr lang="en"/>
              <a:t>Metrics covered to this point all look at code </a:t>
            </a:r>
            <a:r>
              <a:rPr i="1" lang="en"/>
              <a:t>within</a:t>
            </a:r>
            <a:r>
              <a:rPr lang="en"/>
              <a:t> a procedure.</a:t>
            </a:r>
          </a:p>
          <a:p>
            <a:pPr indent="-228600" lvl="0" marL="457200" marR="0" rtl="0" algn="l">
              <a:lnSpc>
                <a:spcPct val="100000"/>
              </a:lnSpc>
              <a:spcBef>
                <a:spcPts val="0"/>
              </a:spcBef>
              <a:spcAft>
                <a:spcPts val="0"/>
              </a:spcAft>
            </a:pPr>
            <a:r>
              <a:rPr lang="en"/>
              <a:t>Good for testing individual units of code, but not well-suited for integration testing.</a:t>
            </a:r>
          </a:p>
          <a:p>
            <a:pPr indent="-228600" lvl="1" marL="914400" marR="0" rtl="0" algn="l">
              <a:lnSpc>
                <a:spcPct val="100000"/>
              </a:lnSpc>
              <a:spcBef>
                <a:spcPts val="0"/>
              </a:spcBef>
              <a:spcAft>
                <a:spcPts val="0"/>
              </a:spcAft>
            </a:pPr>
            <a:r>
              <a:rPr lang="en"/>
              <a:t>i.e., subsystem or system testing, where we bring together units of code and test their combination.</a:t>
            </a:r>
          </a:p>
          <a:p>
            <a:pPr indent="-228600" lvl="0" marL="457200" marR="0" rtl="0" algn="l">
              <a:lnSpc>
                <a:spcPct val="100000"/>
              </a:lnSpc>
              <a:spcBef>
                <a:spcPts val="0"/>
              </a:spcBef>
              <a:spcAft>
                <a:spcPts val="0"/>
              </a:spcAft>
            </a:pPr>
            <a:r>
              <a:rPr lang="en"/>
              <a:t>Should also cover connections between procedures:</a:t>
            </a:r>
          </a:p>
          <a:p>
            <a:pPr indent="-228600" lvl="1" marL="914400" marR="0" rtl="0" algn="l">
              <a:lnSpc>
                <a:spcPct val="100000"/>
              </a:lnSpc>
              <a:spcBef>
                <a:spcPts val="0"/>
              </a:spcBef>
              <a:spcAft>
                <a:spcPts val="0"/>
              </a:spcAft>
            </a:pPr>
            <a:r>
              <a:rPr b="1" lang="en"/>
              <a:t>calls</a:t>
            </a:r>
            <a:r>
              <a:rPr lang="en"/>
              <a:t> and </a:t>
            </a:r>
            <a:r>
              <a:rPr b="1" lang="en"/>
              <a:t>returns</a:t>
            </a:r>
            <a:r>
              <a:rPr lang="en"/>
              <a:t>.</a:t>
            </a:r>
          </a:p>
          <a:p>
            <a:pPr lvl="0" marR="0" rtl="0" algn="l">
              <a:lnSpc>
                <a:spcPct val="100000"/>
              </a:lnSpc>
              <a:spcBef>
                <a:spcPts val="0"/>
              </a:spcBef>
              <a:spcAft>
                <a:spcPts val="0"/>
              </a:spcAft>
              <a:buNone/>
            </a:pPr>
            <a:r>
              <a:t/>
            </a:r>
            <a:endParaRPr/>
          </a:p>
        </p:txBody>
      </p:sp>
      <p:sp>
        <p:nvSpPr>
          <p:cNvPr id="402" name="Shape 40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Additional structural testing strategies</a:t>
            </a:r>
          </a:p>
          <a:p>
            <a:pPr indent="-228600" lvl="1" marL="914400" rtl="0">
              <a:lnSpc>
                <a:spcPct val="120000"/>
              </a:lnSpc>
              <a:spcBef>
                <a:spcPts val="0"/>
              </a:spcBef>
            </a:pPr>
            <a:r>
              <a:rPr lang="en"/>
              <a:t>Path-based testing strategies</a:t>
            </a:r>
          </a:p>
          <a:p>
            <a:pPr indent="-228600" lvl="1" marL="914400" rtl="0">
              <a:lnSpc>
                <a:spcPct val="120000"/>
              </a:lnSpc>
              <a:spcBef>
                <a:spcPts val="0"/>
              </a:spcBef>
            </a:pPr>
            <a:r>
              <a:rPr lang="en"/>
              <a:t>Procedure coverage</a:t>
            </a:r>
          </a:p>
          <a:p>
            <a:pPr indent="-228600" lvl="0" marL="457200" rtl="0">
              <a:lnSpc>
                <a:spcPct val="120000"/>
              </a:lnSpc>
              <a:spcBef>
                <a:spcPts val="0"/>
              </a:spcBef>
            </a:pPr>
            <a:r>
              <a:rPr lang="en"/>
              <a:t>Challenges of structural testing</a:t>
            </a:r>
          </a:p>
          <a:p>
            <a:pPr indent="-228600" lvl="1" marL="914400" rtl="0">
              <a:lnSpc>
                <a:spcPct val="120000"/>
              </a:lnSpc>
              <a:spcBef>
                <a:spcPts val="0"/>
              </a:spcBef>
            </a:pPr>
            <a:r>
              <a:rPr lang="en"/>
              <a:t>Infeasibility problem</a:t>
            </a:r>
          </a:p>
          <a:p>
            <a:pPr indent="-228600" lvl="1" marL="914400" rtl="0">
              <a:lnSpc>
                <a:spcPct val="120000"/>
              </a:lnSpc>
              <a:spcBef>
                <a:spcPts val="0"/>
              </a:spcBef>
            </a:pPr>
            <a:r>
              <a:rPr lang="en"/>
              <a:t>Sensitivity to structure and oracle</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Entry and Exit Testing</a:t>
            </a:r>
          </a:p>
        </p:txBody>
      </p:sp>
      <p:sp>
        <p:nvSpPr>
          <p:cNvPr id="408" name="Shape 408"/>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0"/>
              </a:spcBef>
              <a:spcAft>
                <a:spcPts val="0"/>
              </a:spcAft>
              <a:buSzPct val="100000"/>
            </a:pPr>
            <a:r>
              <a:rPr lang="en" sz="2400"/>
              <a:t>A single procedure may have several entry and exit points.</a:t>
            </a:r>
          </a:p>
          <a:p>
            <a:pPr indent="-355600" lvl="1" marL="914400" marR="0" rtl="0" algn="l">
              <a:lnSpc>
                <a:spcPct val="100000"/>
              </a:lnSpc>
              <a:spcBef>
                <a:spcPts val="0"/>
              </a:spcBef>
              <a:spcAft>
                <a:spcPts val="0"/>
              </a:spcAft>
              <a:buSzPct val="100000"/>
            </a:pPr>
            <a:r>
              <a:rPr lang="en" sz="2000"/>
              <a:t>In languages with goto statements, labels allow multiple entry points.</a:t>
            </a:r>
          </a:p>
          <a:p>
            <a:pPr indent="-355600" lvl="1" marL="914400" marR="0" rtl="0" algn="l">
              <a:lnSpc>
                <a:spcPct val="100000"/>
              </a:lnSpc>
              <a:spcBef>
                <a:spcPts val="0"/>
              </a:spcBef>
              <a:spcAft>
                <a:spcPts val="0"/>
              </a:spcAft>
              <a:buSzPct val="100000"/>
            </a:pPr>
            <a:r>
              <a:rPr lang="en" sz="2000"/>
              <a:t>Multiple returns mean multiple exit points.</a:t>
            </a:r>
          </a:p>
          <a:p>
            <a:pPr indent="-381000" lvl="0" marL="457200" marR="0" rtl="0" algn="l">
              <a:lnSpc>
                <a:spcPct val="100000"/>
              </a:lnSpc>
              <a:spcBef>
                <a:spcPts val="0"/>
              </a:spcBef>
              <a:spcAft>
                <a:spcPts val="0"/>
              </a:spcAft>
              <a:buSzPct val="100000"/>
            </a:pPr>
            <a:r>
              <a:rPr lang="en" sz="2400"/>
              <a:t>Write tests to ensure these entry/exit points are entered and exited in the context they are intended to be used.</a:t>
            </a:r>
          </a:p>
        </p:txBody>
      </p:sp>
      <p:sp>
        <p:nvSpPr>
          <p:cNvPr id="409" name="Shape 409"/>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int status (String str){</a:t>
            </a:r>
          </a:p>
          <a:p>
            <a:pPr lvl="0" rtl="0">
              <a:spcBef>
                <a:spcPts val="0"/>
              </a:spcBef>
              <a:buNone/>
            </a:pPr>
            <a:r>
              <a:rPr lang="en" sz="1400">
                <a:latin typeface="Courier New"/>
                <a:ea typeface="Courier New"/>
                <a:cs typeface="Courier New"/>
                <a:sym typeface="Courier New"/>
              </a:rPr>
              <a:t>	if(str.equals(”panic”))</a:t>
            </a:r>
          </a:p>
          <a:p>
            <a:pPr lvl="0" rtl="0">
              <a:spcBef>
                <a:spcPts val="0"/>
              </a:spcBef>
              <a:buNone/>
            </a:pPr>
            <a:r>
              <a:rPr lang="en" sz="1400">
                <a:latin typeface="Courier New"/>
                <a:ea typeface="Courier New"/>
                <a:cs typeface="Courier New"/>
                <a:sym typeface="Courier New"/>
              </a:rPr>
              <a:t>		return 0;</a:t>
            </a:r>
          </a:p>
          <a:p>
            <a:pPr indent="457200" lvl="0" rtl="0">
              <a:spcBef>
                <a:spcPts val="0"/>
              </a:spcBef>
              <a:buNone/>
            </a:pPr>
            <a:r>
              <a:rPr lang="en" sz="1400">
                <a:latin typeface="Courier New"/>
                <a:ea typeface="Courier New"/>
                <a:cs typeface="Courier New"/>
                <a:sym typeface="Courier New"/>
              </a:rPr>
              <a:t>else if(str.contains(“+”))</a:t>
            </a:r>
          </a:p>
          <a:p>
            <a:pPr lvl="0" rtl="0">
              <a:spcBef>
                <a:spcPts val="0"/>
              </a:spcBef>
              <a:buNone/>
            </a:pPr>
            <a:r>
              <a:rPr lang="en" sz="1400">
                <a:latin typeface="Courier New"/>
                <a:ea typeface="Courier New"/>
                <a:cs typeface="Courier New"/>
                <a:sym typeface="Courier New"/>
              </a:rPr>
              <a:t>		return 1;</a:t>
            </a:r>
          </a:p>
          <a:p>
            <a:pPr indent="457200" lvl="0" rtl="0">
              <a:spcBef>
                <a:spcPts val="0"/>
              </a:spcBef>
              <a:buNone/>
            </a:pPr>
            <a:r>
              <a:rPr lang="en" sz="1400">
                <a:latin typeface="Courier New"/>
                <a:ea typeface="Courier New"/>
                <a:cs typeface="Courier New"/>
                <a:sym typeface="Courier New"/>
              </a:rPr>
              <a:t>else if(str.contains(“-”))</a:t>
            </a:r>
          </a:p>
          <a:p>
            <a:pPr lvl="0" rtl="0">
              <a:spcBef>
                <a:spcPts val="0"/>
              </a:spcBef>
              <a:buNone/>
            </a:pPr>
            <a:r>
              <a:rPr lang="en" sz="1400">
                <a:latin typeface="Courier New"/>
                <a:ea typeface="Courier New"/>
                <a:cs typeface="Courier New"/>
                <a:sym typeface="Courier New"/>
              </a:rPr>
              <a:t>		return 2;</a:t>
            </a:r>
          </a:p>
          <a:p>
            <a:pPr lvl="0" rtl="0">
              <a:spcBef>
                <a:spcPts val="0"/>
              </a:spcBef>
              <a:buNone/>
            </a:pPr>
            <a:r>
              <a:rPr lang="en" sz="1400">
                <a:latin typeface="Courier New"/>
                <a:ea typeface="Courier New"/>
                <a:cs typeface="Courier New"/>
                <a:sym typeface="Courier New"/>
              </a:rPr>
              <a:t>	else</a:t>
            </a:r>
          </a:p>
          <a:p>
            <a:pPr lvl="0" rtl="0">
              <a:spcBef>
                <a:spcPts val="0"/>
              </a:spcBef>
              <a:buNone/>
            </a:pPr>
            <a:r>
              <a:rPr lang="en" sz="1400">
                <a:latin typeface="Courier New"/>
                <a:ea typeface="Courier New"/>
                <a:cs typeface="Courier New"/>
                <a:sym typeface="Courier New"/>
              </a:rPr>
              <a:t>		return 3;</a:t>
            </a:r>
          </a:p>
          <a:p>
            <a:pPr lvl="0" rtl="0">
              <a:spcBef>
                <a:spcPts val="0"/>
              </a:spcBef>
              <a:buNone/>
            </a:pPr>
            <a:r>
              <a:rPr lang="en" sz="1400">
                <a:latin typeface="Courier New"/>
                <a:ea typeface="Courier New"/>
                <a:cs typeface="Courier New"/>
                <a:sym typeface="Courier New"/>
              </a:rPr>
              <a:t>}</a:t>
            </a:r>
          </a:p>
          <a:p>
            <a:pPr lvl="0" rtl="0">
              <a:spcBef>
                <a:spcPts val="0"/>
              </a:spcBef>
              <a:buNone/>
            </a:pPr>
            <a:r>
              <a:t/>
            </a:r>
            <a:endParaRPr sz="1400">
              <a:latin typeface="Courier New"/>
              <a:ea typeface="Courier New"/>
              <a:cs typeface="Courier New"/>
              <a:sym typeface="Courier New"/>
            </a:endParaRPr>
          </a:p>
          <a:p>
            <a:pPr indent="-381000" lvl="0" marL="457200">
              <a:spcBef>
                <a:spcPts val="0"/>
              </a:spcBef>
              <a:buSzPct val="100000"/>
            </a:pPr>
            <a:r>
              <a:rPr lang="en" sz="2400"/>
              <a:t>Finds interface errors that statement coverage would not find.</a:t>
            </a:r>
          </a:p>
        </p:txBody>
      </p:sp>
      <p:sp>
        <p:nvSpPr>
          <p:cNvPr id="410" name="Shape 41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Call Coverage</a:t>
            </a:r>
          </a:p>
        </p:txBody>
      </p:sp>
      <p:sp>
        <p:nvSpPr>
          <p:cNvPr id="416" name="Shape 416"/>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0"/>
              </a:spcBef>
              <a:spcAft>
                <a:spcPts val="0"/>
              </a:spcAft>
              <a:buSzPct val="100000"/>
            </a:pPr>
            <a:r>
              <a:rPr lang="en" sz="2400"/>
              <a:t>A procedure might be called from multiple locations.</a:t>
            </a:r>
          </a:p>
          <a:p>
            <a:pPr indent="-381000" lvl="0" marL="457200" marR="0" rtl="0" algn="l">
              <a:lnSpc>
                <a:spcPct val="100000"/>
              </a:lnSpc>
              <a:spcBef>
                <a:spcPts val="0"/>
              </a:spcBef>
              <a:spcAft>
                <a:spcPts val="0"/>
              </a:spcAft>
              <a:buSzPct val="100000"/>
            </a:pPr>
            <a:r>
              <a:rPr lang="en" sz="2400"/>
              <a:t>Call coverage requires that a test suite executes all possible method calls.</a:t>
            </a:r>
          </a:p>
          <a:p>
            <a:pPr indent="-381000" lvl="0" marL="457200" rtl="0">
              <a:spcBef>
                <a:spcPts val="0"/>
              </a:spcBef>
              <a:buSzPct val="100000"/>
            </a:pPr>
            <a:r>
              <a:rPr lang="en" sz="2400"/>
              <a:t>Also finds interface errors that statement/branch coverage would not find.</a:t>
            </a:r>
          </a:p>
        </p:txBody>
      </p:sp>
      <p:sp>
        <p:nvSpPr>
          <p:cNvPr id="417" name="Shape 417"/>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void orderPizza (String str){</a:t>
            </a:r>
          </a:p>
          <a:p>
            <a:pPr lvl="0" rtl="0">
              <a:spcBef>
                <a:spcPts val="0"/>
              </a:spcBef>
              <a:buNone/>
            </a:pPr>
            <a:r>
              <a:rPr lang="en" sz="1400">
                <a:latin typeface="Courier New"/>
                <a:ea typeface="Courier New"/>
                <a:cs typeface="Courier New"/>
                <a:sym typeface="Courier New"/>
              </a:rPr>
              <a:t>	if(str.contains(”pepperoni”))</a:t>
            </a:r>
          </a:p>
          <a:p>
            <a:pPr lvl="0" rtl="0">
              <a:spcBef>
                <a:spcPts val="0"/>
              </a:spcBef>
              <a:buNone/>
            </a:pPr>
            <a:r>
              <a:rPr lang="en" sz="1400">
                <a:latin typeface="Courier New"/>
                <a:ea typeface="Courier New"/>
                <a:cs typeface="Courier New"/>
                <a:sym typeface="Courier New"/>
              </a:rPr>
              <a:t>		addTopping(“pepperoni”);</a:t>
            </a:r>
          </a:p>
          <a:p>
            <a:pPr indent="457200" lvl="0" rtl="0">
              <a:spcBef>
                <a:spcPts val="0"/>
              </a:spcBef>
              <a:buNone/>
            </a:pPr>
            <a:r>
              <a:rPr lang="en" sz="1400">
                <a:latin typeface="Courier New"/>
                <a:ea typeface="Courier New"/>
                <a:cs typeface="Courier New"/>
                <a:sym typeface="Courier New"/>
              </a:rPr>
              <a:t>if(str.contains(“onions”))</a:t>
            </a:r>
          </a:p>
          <a:p>
            <a:pPr lvl="0" rtl="0">
              <a:spcBef>
                <a:spcPts val="0"/>
              </a:spcBef>
              <a:buNone/>
            </a:pPr>
            <a:r>
              <a:rPr lang="en" sz="1400">
                <a:latin typeface="Courier New"/>
                <a:ea typeface="Courier New"/>
                <a:cs typeface="Courier New"/>
                <a:sym typeface="Courier New"/>
              </a:rPr>
              <a:t>		addTopping(“onions”);</a:t>
            </a:r>
          </a:p>
          <a:p>
            <a:pPr indent="457200" lvl="0" rtl="0">
              <a:spcBef>
                <a:spcPts val="0"/>
              </a:spcBef>
              <a:buNone/>
            </a:pPr>
            <a:r>
              <a:rPr lang="en" sz="1400">
                <a:latin typeface="Courier New"/>
                <a:ea typeface="Courier New"/>
                <a:cs typeface="Courier New"/>
                <a:sym typeface="Courier New"/>
              </a:rPr>
              <a:t>if(str.contains(“mushroom”))</a:t>
            </a:r>
          </a:p>
          <a:p>
            <a:pPr lvl="0" rtl="0">
              <a:spcBef>
                <a:spcPts val="0"/>
              </a:spcBef>
              <a:buNone/>
            </a:pPr>
            <a:r>
              <a:rPr lang="en" sz="1400">
                <a:latin typeface="Courier New"/>
                <a:ea typeface="Courier New"/>
                <a:cs typeface="Courier New"/>
                <a:sym typeface="Courier New"/>
              </a:rPr>
              <a:t>		addTopping(“mushroom”)</a:t>
            </a:r>
          </a:p>
          <a:p>
            <a:pPr lvl="0" rtl="0">
              <a:spcBef>
                <a:spcPts val="0"/>
              </a:spcBef>
              <a:buNone/>
            </a:pPr>
            <a:r>
              <a:rPr lang="en" sz="1400">
                <a:latin typeface="Courier New"/>
                <a:ea typeface="Courier New"/>
                <a:cs typeface="Courier New"/>
                <a:sym typeface="Courier New"/>
              </a:rPr>
              <a:t>}</a:t>
            </a:r>
          </a:p>
          <a:p>
            <a:pPr lvl="0" rtl="0">
              <a:spcBef>
                <a:spcPts val="0"/>
              </a:spcBef>
              <a:buNone/>
            </a:pPr>
            <a:r>
              <a:t/>
            </a:r>
            <a:endParaRPr sz="1400">
              <a:latin typeface="Courier New"/>
              <a:ea typeface="Courier New"/>
              <a:cs typeface="Courier New"/>
              <a:sym typeface="Courier New"/>
            </a:endParaRPr>
          </a:p>
          <a:p>
            <a:pPr indent="-381000" lvl="0" marL="457200" rtl="0">
              <a:spcBef>
                <a:spcPts val="0"/>
              </a:spcBef>
              <a:buSzPct val="100000"/>
            </a:pPr>
            <a:r>
              <a:rPr lang="en" sz="2400"/>
              <a:t>Challenging for OO systems, where a method call might be bound to different objects at runtime.</a:t>
            </a:r>
          </a:p>
        </p:txBody>
      </p:sp>
      <p:sp>
        <p:nvSpPr>
          <p:cNvPr id="418" name="Shape 41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a:t>
            </a:r>
            <a:br>
              <a:rPr lang="en"/>
            </a:br>
            <a:r>
              <a:rPr lang="en"/>
              <a:t>Writing Loop-Covering Tests</a:t>
            </a:r>
          </a:p>
        </p:txBody>
      </p:sp>
      <p:sp>
        <p:nvSpPr>
          <p:cNvPr id="424" name="Shape 42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lang="en"/>
              <a:t>For the binary-search code:</a:t>
            </a:r>
          </a:p>
          <a:p>
            <a:pPr indent="-228600" lvl="0" marL="457200" marR="0" rtl="0" algn="l">
              <a:lnSpc>
                <a:spcPct val="120000"/>
              </a:lnSpc>
              <a:spcBef>
                <a:spcPts val="0"/>
              </a:spcBef>
              <a:spcAft>
                <a:spcPts val="0"/>
              </a:spcAft>
              <a:buAutoNum type="arabicPeriod"/>
            </a:pPr>
            <a:r>
              <a:rPr lang="en"/>
              <a:t>Draw the control-flow graph for the method.</a:t>
            </a:r>
          </a:p>
          <a:p>
            <a:pPr indent="-228600" lvl="0" marL="457200" marR="0" rtl="0" algn="l">
              <a:lnSpc>
                <a:spcPct val="120000"/>
              </a:lnSpc>
              <a:spcBef>
                <a:spcPts val="0"/>
              </a:spcBef>
              <a:spcAft>
                <a:spcPts val="0"/>
              </a:spcAft>
              <a:buAutoNum type="arabicPeriod"/>
            </a:pPr>
            <a:r>
              <a:rPr lang="en"/>
              <a:t>Identify the subpaths through the loop and draw the unfolded CFG for boundary interior testing.</a:t>
            </a:r>
          </a:p>
          <a:p>
            <a:pPr indent="-228600" lvl="0" marL="457200" marR="0" rtl="0" algn="l">
              <a:lnSpc>
                <a:spcPct val="120000"/>
              </a:lnSpc>
              <a:spcBef>
                <a:spcPts val="0"/>
              </a:spcBef>
              <a:spcAft>
                <a:spcPts val="0"/>
              </a:spcAft>
              <a:buAutoNum type="arabicPeriod"/>
            </a:pPr>
            <a:r>
              <a:rPr lang="en"/>
              <a:t>Develop a test suite that achieves loop boundary coverage.</a:t>
            </a:r>
          </a:p>
        </p:txBody>
      </p:sp>
      <p:sp>
        <p:nvSpPr>
          <p:cNvPr id="425" name="Shape 42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p:nvPr/>
        </p:nvSpPr>
        <p:spPr>
          <a:xfrm>
            <a:off x="996307" y="2729564"/>
            <a:ext cx="2901788" cy="3375857"/>
          </a:xfrm>
          <a:custGeom>
            <a:pathLst>
              <a:path extrusionOk="0" h="147643" w="124929">
                <a:moveTo>
                  <a:pt x="0" y="108330"/>
                </a:moveTo>
                <a:lnTo>
                  <a:pt x="0" y="146770"/>
                </a:lnTo>
                <a:lnTo>
                  <a:pt x="99157" y="147643"/>
                </a:lnTo>
                <a:lnTo>
                  <a:pt x="100031" y="0"/>
                </a:lnTo>
                <a:lnTo>
                  <a:pt x="124929" y="0"/>
                </a:lnTo>
              </a:path>
            </a:pathLst>
          </a:custGeom>
          <a:noFill/>
          <a:ln cap="flat" cmpd="sng" w="19050">
            <a:solidFill>
              <a:schemeClr val="dk2"/>
            </a:solidFill>
            <a:prstDash val="solid"/>
            <a:round/>
            <a:headEnd len="lg" w="lg" type="none"/>
            <a:tailEnd len="lg" w="lg" type="triangle"/>
          </a:ln>
        </p:spPr>
      </p:sp>
      <p:sp>
        <p:nvSpPr>
          <p:cNvPr id="431" name="Shape 431"/>
          <p:cNvSpPr/>
          <p:nvPr/>
        </p:nvSpPr>
        <p:spPr>
          <a:xfrm>
            <a:off x="4212512" y="3009237"/>
            <a:ext cx="4474452" cy="3285974"/>
          </a:xfrm>
          <a:custGeom>
            <a:pathLst>
              <a:path extrusionOk="0" h="143712" w="192636">
                <a:moveTo>
                  <a:pt x="0" y="131481"/>
                </a:moveTo>
                <a:lnTo>
                  <a:pt x="0" y="143712"/>
                </a:lnTo>
                <a:lnTo>
                  <a:pt x="192636" y="143275"/>
                </a:lnTo>
                <a:lnTo>
                  <a:pt x="184773" y="20967"/>
                </a:lnTo>
                <a:lnTo>
                  <a:pt x="48487" y="0"/>
                </a:lnTo>
              </a:path>
            </a:pathLst>
          </a:custGeom>
          <a:noFill/>
          <a:ln cap="flat" cmpd="sng" w="19050">
            <a:solidFill>
              <a:schemeClr val="dk2"/>
            </a:solidFill>
            <a:prstDash val="solid"/>
            <a:round/>
            <a:headEnd len="lg" w="lg" type="none"/>
            <a:tailEnd len="lg" w="lg" type="triangle"/>
          </a:ln>
        </p:spPr>
      </p:sp>
      <p:sp>
        <p:nvSpPr>
          <p:cNvPr id="432" name="Shape 4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CFG</a:t>
            </a:r>
          </a:p>
        </p:txBody>
      </p:sp>
      <p:sp>
        <p:nvSpPr>
          <p:cNvPr id="433" name="Shape 433"/>
          <p:cNvSpPr/>
          <p:nvPr/>
        </p:nvSpPr>
        <p:spPr>
          <a:xfrm>
            <a:off x="704882" y="1824600"/>
            <a:ext cx="1701600" cy="7035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int bott, top, mid;</a:t>
            </a:r>
          </a:p>
          <a:p>
            <a:pPr lvl="0" rtl="0">
              <a:spcBef>
                <a:spcPts val="0"/>
              </a:spcBef>
              <a:buNone/>
            </a:pPr>
            <a:r>
              <a:rPr lang="en">
                <a:solidFill>
                  <a:schemeClr val="dk1"/>
                </a:solidFill>
              </a:rPr>
              <a:t>bott=0; top=size-1;</a:t>
            </a:r>
          </a:p>
          <a:p>
            <a:pPr lvl="0" rtl="0">
              <a:spcBef>
                <a:spcPts val="0"/>
              </a:spcBef>
              <a:buNone/>
            </a:pPr>
            <a:r>
              <a:rPr lang="en">
                <a:solidFill>
                  <a:schemeClr val="dk1"/>
                </a:solidFill>
              </a:rPr>
              <a:t>L = 0;</a:t>
            </a:r>
          </a:p>
        </p:txBody>
      </p:sp>
      <p:sp>
        <p:nvSpPr>
          <p:cNvPr id="434" name="Shape 434"/>
          <p:cNvSpPr/>
          <p:nvPr/>
        </p:nvSpPr>
        <p:spPr>
          <a:xfrm>
            <a:off x="809146" y="3256807"/>
            <a:ext cx="1300499" cy="9212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T[L] == key</a:t>
            </a:r>
          </a:p>
        </p:txBody>
      </p:sp>
      <p:sp>
        <p:nvSpPr>
          <p:cNvPr id="435" name="Shape 435"/>
          <p:cNvSpPr/>
          <p:nvPr/>
        </p:nvSpPr>
        <p:spPr>
          <a:xfrm>
            <a:off x="1664875" y="4726425"/>
            <a:ext cx="1181700" cy="467099"/>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found=false;</a:t>
            </a:r>
          </a:p>
        </p:txBody>
      </p:sp>
      <p:sp>
        <p:nvSpPr>
          <p:cNvPr id="436" name="Shape 436"/>
          <p:cNvSpPr/>
          <p:nvPr/>
        </p:nvSpPr>
        <p:spPr>
          <a:xfrm>
            <a:off x="362925" y="4726400"/>
            <a:ext cx="1139100" cy="467099"/>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found=true;</a:t>
            </a:r>
          </a:p>
        </p:txBody>
      </p:sp>
      <p:sp>
        <p:nvSpPr>
          <p:cNvPr id="437" name="Shape 437"/>
          <p:cNvSpPr txBox="1"/>
          <p:nvPr/>
        </p:nvSpPr>
        <p:spPr>
          <a:xfrm>
            <a:off x="1920685" y="4095117"/>
            <a:ext cx="313799" cy="418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438" name="Shape 438"/>
          <p:cNvSpPr txBox="1"/>
          <p:nvPr/>
        </p:nvSpPr>
        <p:spPr>
          <a:xfrm>
            <a:off x="822827" y="4178212"/>
            <a:ext cx="313799" cy="418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39" name="Shape 439"/>
          <p:cNvSpPr/>
          <p:nvPr/>
        </p:nvSpPr>
        <p:spPr>
          <a:xfrm>
            <a:off x="3910193" y="2116529"/>
            <a:ext cx="1838700" cy="11867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bott&lt;=top &amp;&amp; !found</a:t>
            </a:r>
          </a:p>
        </p:txBody>
      </p:sp>
      <p:sp>
        <p:nvSpPr>
          <p:cNvPr id="440" name="Shape 440"/>
          <p:cNvSpPr/>
          <p:nvPr/>
        </p:nvSpPr>
        <p:spPr>
          <a:xfrm>
            <a:off x="7589701" y="2476393"/>
            <a:ext cx="596399" cy="467099"/>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EXIT</a:t>
            </a:r>
          </a:p>
        </p:txBody>
      </p:sp>
      <p:cxnSp>
        <p:nvCxnSpPr>
          <p:cNvPr id="441" name="Shape 441"/>
          <p:cNvCxnSpPr>
            <a:stCxn id="439" idx="3"/>
            <a:endCxn id="440" idx="1"/>
          </p:cNvCxnSpPr>
          <p:nvPr/>
        </p:nvCxnSpPr>
        <p:spPr>
          <a:xfrm>
            <a:off x="5748893" y="2709929"/>
            <a:ext cx="1840800" cy="0"/>
          </a:xfrm>
          <a:prstGeom prst="straightConnector1">
            <a:avLst/>
          </a:prstGeom>
          <a:noFill/>
          <a:ln cap="flat" cmpd="sng" w="19050">
            <a:solidFill>
              <a:schemeClr val="dk2"/>
            </a:solidFill>
            <a:prstDash val="solid"/>
            <a:round/>
            <a:headEnd len="lg" w="lg" type="none"/>
            <a:tailEnd len="lg" w="lg" type="triangle"/>
          </a:ln>
        </p:spPr>
      </p:cxnSp>
      <p:sp>
        <p:nvSpPr>
          <p:cNvPr id="442" name="Shape 442"/>
          <p:cNvSpPr txBox="1"/>
          <p:nvPr/>
        </p:nvSpPr>
        <p:spPr>
          <a:xfrm>
            <a:off x="5748913" y="2294037"/>
            <a:ext cx="313799" cy="418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443" name="Shape 443"/>
          <p:cNvSpPr/>
          <p:nvPr/>
        </p:nvSpPr>
        <p:spPr>
          <a:xfrm>
            <a:off x="4110732" y="3465675"/>
            <a:ext cx="1437600" cy="467099"/>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mid=round(top+bott/2);</a:t>
            </a:r>
          </a:p>
        </p:txBody>
      </p:sp>
      <p:sp>
        <p:nvSpPr>
          <p:cNvPr id="444" name="Shape 444"/>
          <p:cNvSpPr txBox="1"/>
          <p:nvPr/>
        </p:nvSpPr>
        <p:spPr>
          <a:xfrm>
            <a:off x="4374867" y="3117439"/>
            <a:ext cx="313799" cy="418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45" name="Shape 445"/>
          <p:cNvSpPr/>
          <p:nvPr/>
        </p:nvSpPr>
        <p:spPr>
          <a:xfrm>
            <a:off x="4179300" y="4095125"/>
            <a:ext cx="1437600" cy="9212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T[mid] == key</a:t>
            </a:r>
          </a:p>
        </p:txBody>
      </p:sp>
      <p:cxnSp>
        <p:nvCxnSpPr>
          <p:cNvPr id="446" name="Shape 446"/>
          <p:cNvCxnSpPr>
            <a:stCxn id="443" idx="2"/>
            <a:endCxn id="445" idx="0"/>
          </p:cNvCxnSpPr>
          <p:nvPr/>
        </p:nvCxnSpPr>
        <p:spPr>
          <a:xfrm>
            <a:off x="4829532" y="3932775"/>
            <a:ext cx="68700" cy="162300"/>
          </a:xfrm>
          <a:prstGeom prst="straightConnector1">
            <a:avLst/>
          </a:prstGeom>
          <a:noFill/>
          <a:ln cap="flat" cmpd="sng" w="19050">
            <a:solidFill>
              <a:schemeClr val="dk2"/>
            </a:solidFill>
            <a:prstDash val="solid"/>
            <a:round/>
            <a:headEnd len="lg" w="lg" type="none"/>
            <a:tailEnd len="lg" w="lg" type="triangle"/>
          </a:ln>
        </p:spPr>
      </p:cxnSp>
      <p:sp>
        <p:nvSpPr>
          <p:cNvPr id="447" name="Shape 447"/>
          <p:cNvSpPr/>
          <p:nvPr/>
        </p:nvSpPr>
        <p:spPr>
          <a:xfrm>
            <a:off x="3644048" y="5492575"/>
            <a:ext cx="1181700" cy="467099"/>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found=true; </a:t>
            </a:r>
          </a:p>
          <a:p>
            <a:pPr lvl="0" rtl="0">
              <a:spcBef>
                <a:spcPts val="0"/>
              </a:spcBef>
              <a:buNone/>
            </a:pPr>
            <a:r>
              <a:rPr lang="en">
                <a:solidFill>
                  <a:schemeClr val="dk1"/>
                </a:solidFill>
              </a:rPr>
              <a:t>L= mid;</a:t>
            </a:r>
          </a:p>
        </p:txBody>
      </p:sp>
      <p:cxnSp>
        <p:nvCxnSpPr>
          <p:cNvPr id="448" name="Shape 448"/>
          <p:cNvCxnSpPr>
            <a:endCxn id="447" idx="0"/>
          </p:cNvCxnSpPr>
          <p:nvPr/>
        </p:nvCxnSpPr>
        <p:spPr>
          <a:xfrm flipH="1">
            <a:off x="4234898" y="4769275"/>
            <a:ext cx="286800" cy="723300"/>
          </a:xfrm>
          <a:prstGeom prst="straightConnector1">
            <a:avLst/>
          </a:prstGeom>
          <a:noFill/>
          <a:ln cap="flat" cmpd="sng" w="19050">
            <a:solidFill>
              <a:schemeClr val="dk2"/>
            </a:solidFill>
            <a:prstDash val="solid"/>
            <a:round/>
            <a:headEnd len="lg" w="lg" type="none"/>
            <a:tailEnd len="lg" w="lg" type="triangle"/>
          </a:ln>
        </p:spPr>
      </p:cxnSp>
      <p:sp>
        <p:nvSpPr>
          <p:cNvPr id="449" name="Shape 449"/>
          <p:cNvSpPr txBox="1"/>
          <p:nvPr/>
        </p:nvSpPr>
        <p:spPr>
          <a:xfrm>
            <a:off x="3828876" y="4783404"/>
            <a:ext cx="313799" cy="418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50" name="Shape 450"/>
          <p:cNvSpPr/>
          <p:nvPr/>
        </p:nvSpPr>
        <p:spPr>
          <a:xfrm>
            <a:off x="4967174" y="4951750"/>
            <a:ext cx="1353600" cy="9212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T[mid] &lt; key</a:t>
            </a:r>
          </a:p>
        </p:txBody>
      </p:sp>
      <p:cxnSp>
        <p:nvCxnSpPr>
          <p:cNvPr id="451" name="Shape 451"/>
          <p:cNvCxnSpPr>
            <a:endCxn id="450" idx="0"/>
          </p:cNvCxnSpPr>
          <p:nvPr/>
        </p:nvCxnSpPr>
        <p:spPr>
          <a:xfrm>
            <a:off x="5140874" y="4759450"/>
            <a:ext cx="503100" cy="192300"/>
          </a:xfrm>
          <a:prstGeom prst="straightConnector1">
            <a:avLst/>
          </a:prstGeom>
          <a:noFill/>
          <a:ln cap="flat" cmpd="sng" w="19050">
            <a:solidFill>
              <a:schemeClr val="dk2"/>
            </a:solidFill>
            <a:prstDash val="solid"/>
            <a:round/>
            <a:headEnd len="lg" w="lg" type="none"/>
            <a:tailEnd len="lg" w="lg" type="triangle"/>
          </a:ln>
        </p:spPr>
      </p:cxnSp>
      <p:sp>
        <p:nvSpPr>
          <p:cNvPr id="452" name="Shape 452"/>
          <p:cNvSpPr txBox="1"/>
          <p:nvPr/>
        </p:nvSpPr>
        <p:spPr>
          <a:xfrm>
            <a:off x="5356846" y="4550823"/>
            <a:ext cx="313799" cy="418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453" name="Shape 453"/>
          <p:cNvSpPr/>
          <p:nvPr/>
        </p:nvSpPr>
        <p:spPr>
          <a:xfrm>
            <a:off x="6469523" y="4951742"/>
            <a:ext cx="1181700" cy="467099"/>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bott=mid+1;</a:t>
            </a:r>
          </a:p>
        </p:txBody>
      </p:sp>
      <p:sp>
        <p:nvSpPr>
          <p:cNvPr id="454" name="Shape 454"/>
          <p:cNvSpPr/>
          <p:nvPr/>
        </p:nvSpPr>
        <p:spPr>
          <a:xfrm>
            <a:off x="6469523" y="5494100"/>
            <a:ext cx="1044599" cy="467099"/>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top=mid-1;</a:t>
            </a:r>
          </a:p>
        </p:txBody>
      </p:sp>
      <p:cxnSp>
        <p:nvCxnSpPr>
          <p:cNvPr id="455" name="Shape 455"/>
          <p:cNvCxnSpPr>
            <a:endCxn id="453" idx="1"/>
          </p:cNvCxnSpPr>
          <p:nvPr/>
        </p:nvCxnSpPr>
        <p:spPr>
          <a:xfrm flipH="1" rot="10800000">
            <a:off x="6112523" y="5185292"/>
            <a:ext cx="357000" cy="67500"/>
          </a:xfrm>
          <a:prstGeom prst="straightConnector1">
            <a:avLst/>
          </a:prstGeom>
          <a:noFill/>
          <a:ln cap="flat" cmpd="sng" w="19050">
            <a:solidFill>
              <a:schemeClr val="dk2"/>
            </a:solidFill>
            <a:prstDash val="solid"/>
            <a:round/>
            <a:headEnd len="lg" w="lg" type="none"/>
            <a:tailEnd len="lg" w="lg" type="triangle"/>
          </a:ln>
        </p:spPr>
      </p:cxnSp>
      <p:cxnSp>
        <p:nvCxnSpPr>
          <p:cNvPr id="456" name="Shape 456"/>
          <p:cNvCxnSpPr>
            <a:endCxn id="454" idx="1"/>
          </p:cNvCxnSpPr>
          <p:nvPr/>
        </p:nvCxnSpPr>
        <p:spPr>
          <a:xfrm>
            <a:off x="6037223" y="5634349"/>
            <a:ext cx="432300" cy="93300"/>
          </a:xfrm>
          <a:prstGeom prst="straightConnector1">
            <a:avLst/>
          </a:prstGeom>
          <a:noFill/>
          <a:ln cap="flat" cmpd="sng" w="19050">
            <a:solidFill>
              <a:schemeClr val="dk2"/>
            </a:solidFill>
            <a:prstDash val="solid"/>
            <a:round/>
            <a:headEnd len="lg" w="lg" type="none"/>
            <a:tailEnd len="lg" w="lg" type="triangle"/>
          </a:ln>
        </p:spPr>
      </p:cxnSp>
      <p:sp>
        <p:nvSpPr>
          <p:cNvPr id="457" name="Shape 457"/>
          <p:cNvSpPr txBox="1"/>
          <p:nvPr/>
        </p:nvSpPr>
        <p:spPr>
          <a:xfrm>
            <a:off x="6096455" y="4843358"/>
            <a:ext cx="313799" cy="254699"/>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58" name="Shape 458"/>
          <p:cNvSpPr txBox="1"/>
          <p:nvPr/>
        </p:nvSpPr>
        <p:spPr>
          <a:xfrm>
            <a:off x="6037226" y="5645952"/>
            <a:ext cx="313799" cy="418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459" name="Shape 459"/>
          <p:cNvCxnSpPr>
            <a:stCxn id="433" idx="2"/>
            <a:endCxn id="434" idx="0"/>
          </p:cNvCxnSpPr>
          <p:nvPr/>
        </p:nvCxnSpPr>
        <p:spPr>
          <a:xfrm flipH="1">
            <a:off x="1459382" y="2528100"/>
            <a:ext cx="96300" cy="728700"/>
          </a:xfrm>
          <a:prstGeom prst="straightConnector1">
            <a:avLst/>
          </a:prstGeom>
          <a:noFill/>
          <a:ln cap="flat" cmpd="sng" w="19050">
            <a:solidFill>
              <a:schemeClr val="dk2"/>
            </a:solidFill>
            <a:prstDash val="solid"/>
            <a:round/>
            <a:headEnd len="lg" w="lg" type="none"/>
            <a:tailEnd len="lg" w="lg" type="triangle"/>
          </a:ln>
        </p:spPr>
      </p:cxnSp>
      <p:cxnSp>
        <p:nvCxnSpPr>
          <p:cNvPr id="460" name="Shape 460"/>
          <p:cNvCxnSpPr>
            <a:stCxn id="434" idx="2"/>
          </p:cNvCxnSpPr>
          <p:nvPr/>
        </p:nvCxnSpPr>
        <p:spPr>
          <a:xfrm flipH="1">
            <a:off x="976096" y="4178107"/>
            <a:ext cx="483300" cy="569100"/>
          </a:xfrm>
          <a:prstGeom prst="straightConnector1">
            <a:avLst/>
          </a:prstGeom>
          <a:noFill/>
          <a:ln cap="flat" cmpd="sng" w="19050">
            <a:solidFill>
              <a:schemeClr val="dk2"/>
            </a:solidFill>
            <a:prstDash val="solid"/>
            <a:round/>
            <a:headEnd len="lg" w="lg" type="none"/>
            <a:tailEnd len="lg" w="lg" type="triangle"/>
          </a:ln>
        </p:spPr>
      </p:cxnSp>
      <p:cxnSp>
        <p:nvCxnSpPr>
          <p:cNvPr id="461" name="Shape 461"/>
          <p:cNvCxnSpPr>
            <a:stCxn id="434" idx="2"/>
            <a:endCxn id="435" idx="0"/>
          </p:cNvCxnSpPr>
          <p:nvPr/>
        </p:nvCxnSpPr>
        <p:spPr>
          <a:xfrm>
            <a:off x="1459396" y="4178107"/>
            <a:ext cx="796200" cy="548400"/>
          </a:xfrm>
          <a:prstGeom prst="straightConnector1">
            <a:avLst/>
          </a:prstGeom>
          <a:noFill/>
          <a:ln cap="flat" cmpd="sng" w="19050">
            <a:solidFill>
              <a:schemeClr val="dk2"/>
            </a:solidFill>
            <a:prstDash val="solid"/>
            <a:round/>
            <a:headEnd len="lg" w="lg" type="none"/>
            <a:tailEnd len="lg" w="lg" type="triangle"/>
          </a:ln>
        </p:spPr>
      </p:cxnSp>
      <p:sp>
        <p:nvSpPr>
          <p:cNvPr id="462" name="Shape 462"/>
          <p:cNvSpPr/>
          <p:nvPr/>
        </p:nvSpPr>
        <p:spPr>
          <a:xfrm>
            <a:off x="2264533" y="2469876"/>
            <a:ext cx="1724850" cy="3236037"/>
          </a:xfrm>
          <a:custGeom>
            <a:pathLst>
              <a:path extrusionOk="0" h="141528" w="74259">
                <a:moveTo>
                  <a:pt x="437" y="119687"/>
                </a:moveTo>
                <a:lnTo>
                  <a:pt x="0" y="141528"/>
                </a:lnTo>
                <a:lnTo>
                  <a:pt x="30577" y="140217"/>
                </a:lnTo>
                <a:lnTo>
                  <a:pt x="33635" y="0"/>
                </a:lnTo>
                <a:lnTo>
                  <a:pt x="74259" y="5678"/>
                </a:lnTo>
              </a:path>
            </a:pathLst>
          </a:custGeom>
          <a:noFill/>
          <a:ln cap="flat" cmpd="sng" w="19050">
            <a:solidFill>
              <a:schemeClr val="dk2"/>
            </a:solidFill>
            <a:prstDash val="solid"/>
            <a:round/>
            <a:headEnd len="lg" w="lg" type="none"/>
            <a:tailEnd len="lg" w="lg" type="triangle"/>
          </a:ln>
        </p:spPr>
      </p:sp>
      <p:cxnSp>
        <p:nvCxnSpPr>
          <p:cNvPr id="463" name="Shape 463"/>
          <p:cNvCxnSpPr>
            <a:stCxn id="439" idx="2"/>
            <a:endCxn id="443" idx="0"/>
          </p:cNvCxnSpPr>
          <p:nvPr/>
        </p:nvCxnSpPr>
        <p:spPr>
          <a:xfrm>
            <a:off x="4829543" y="3303329"/>
            <a:ext cx="0" cy="162300"/>
          </a:xfrm>
          <a:prstGeom prst="straightConnector1">
            <a:avLst/>
          </a:prstGeom>
          <a:noFill/>
          <a:ln cap="flat" cmpd="sng" w="19050">
            <a:solidFill>
              <a:schemeClr val="dk2"/>
            </a:solidFill>
            <a:prstDash val="solid"/>
            <a:round/>
            <a:headEnd len="lg" w="lg" type="none"/>
            <a:tailEnd len="lg" w="lg" type="triangle"/>
          </a:ln>
        </p:spPr>
      </p:cxnSp>
      <p:sp>
        <p:nvSpPr>
          <p:cNvPr id="464" name="Shape 464"/>
          <p:cNvSpPr/>
          <p:nvPr/>
        </p:nvSpPr>
        <p:spPr>
          <a:xfrm>
            <a:off x="5196675" y="3139070"/>
            <a:ext cx="3287341" cy="2566870"/>
          </a:xfrm>
          <a:custGeom>
            <a:pathLst>
              <a:path extrusionOk="0" h="112262" w="141528">
                <a:moveTo>
                  <a:pt x="100030" y="112262"/>
                </a:moveTo>
                <a:lnTo>
                  <a:pt x="141528" y="111388"/>
                </a:lnTo>
                <a:lnTo>
                  <a:pt x="134975" y="25772"/>
                </a:lnTo>
                <a:lnTo>
                  <a:pt x="0" y="0"/>
                </a:lnTo>
              </a:path>
            </a:pathLst>
          </a:custGeom>
          <a:noFill/>
          <a:ln cap="flat" cmpd="sng" w="19050">
            <a:solidFill>
              <a:schemeClr val="dk2"/>
            </a:solidFill>
            <a:prstDash val="solid"/>
            <a:round/>
            <a:headEnd len="lg" w="lg" type="none"/>
            <a:tailEnd len="lg" w="lg" type="triangle"/>
          </a:ln>
        </p:spPr>
      </p:sp>
      <p:sp>
        <p:nvSpPr>
          <p:cNvPr id="465" name="Shape 465"/>
          <p:cNvSpPr/>
          <p:nvPr/>
        </p:nvSpPr>
        <p:spPr>
          <a:xfrm>
            <a:off x="5135798" y="3218986"/>
            <a:ext cx="3114854" cy="1937625"/>
          </a:xfrm>
          <a:custGeom>
            <a:pathLst>
              <a:path extrusionOk="0" h="84742" w="134102">
                <a:moveTo>
                  <a:pt x="108767" y="84305"/>
                </a:moveTo>
                <a:lnTo>
                  <a:pt x="134102" y="84742"/>
                </a:lnTo>
                <a:lnTo>
                  <a:pt x="129734" y="34508"/>
                </a:lnTo>
                <a:lnTo>
                  <a:pt x="0" y="0"/>
                </a:lnTo>
              </a:path>
            </a:pathLst>
          </a:custGeom>
          <a:noFill/>
          <a:ln cap="flat" cmpd="sng" w="19050">
            <a:solidFill>
              <a:schemeClr val="dk2"/>
            </a:solidFill>
            <a:prstDash val="solid"/>
            <a:round/>
            <a:headEnd len="lg" w="lg" type="none"/>
            <a:tailEnd len="lg" w="lg" type="triangle"/>
          </a:ln>
        </p:spPr>
      </p:sp>
      <p:sp>
        <p:nvSpPr>
          <p:cNvPr id="466" name="Shape 46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CFG</a:t>
            </a:r>
          </a:p>
        </p:txBody>
      </p:sp>
      <p:sp>
        <p:nvSpPr>
          <p:cNvPr id="472" name="Shape 472"/>
          <p:cNvSpPr/>
          <p:nvPr/>
        </p:nvSpPr>
        <p:spPr>
          <a:xfrm>
            <a:off x="2209450" y="1878800"/>
            <a:ext cx="337799" cy="4572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473" name="Shape 473"/>
          <p:cNvSpPr/>
          <p:nvPr/>
        </p:nvSpPr>
        <p:spPr>
          <a:xfrm>
            <a:off x="2028400" y="270620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474" name="Shape 474"/>
          <p:cNvSpPr/>
          <p:nvPr/>
        </p:nvSpPr>
        <p:spPr>
          <a:xfrm>
            <a:off x="2445975"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475" name="Shape 475"/>
          <p:cNvSpPr/>
          <p:nvPr/>
        </p:nvSpPr>
        <p:spPr>
          <a:xfrm>
            <a:off x="1858150"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476" name="Shape 476"/>
          <p:cNvSpPr txBox="1"/>
          <p:nvPr/>
        </p:nvSpPr>
        <p:spPr>
          <a:xfrm>
            <a:off x="2642750" y="3148425"/>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477" name="Shape 477"/>
          <p:cNvSpPr txBox="1"/>
          <p:nvPr/>
        </p:nvSpPr>
        <p:spPr>
          <a:xfrm>
            <a:off x="1673150" y="3148425"/>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78" name="Shape 478"/>
          <p:cNvSpPr/>
          <p:nvPr/>
        </p:nvSpPr>
        <p:spPr>
          <a:xfrm>
            <a:off x="604187" y="4401725"/>
            <a:ext cx="642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EXIT</a:t>
            </a:r>
          </a:p>
        </p:txBody>
      </p:sp>
      <p:cxnSp>
        <p:nvCxnSpPr>
          <p:cNvPr id="479" name="Shape 479"/>
          <p:cNvCxnSpPr>
            <a:stCxn id="480" idx="1"/>
            <a:endCxn id="478" idx="3"/>
          </p:cNvCxnSpPr>
          <p:nvPr/>
        </p:nvCxnSpPr>
        <p:spPr>
          <a:xfrm rot="10800000">
            <a:off x="1246300" y="4657025"/>
            <a:ext cx="782100" cy="0"/>
          </a:xfrm>
          <a:prstGeom prst="straightConnector1">
            <a:avLst/>
          </a:prstGeom>
          <a:noFill/>
          <a:ln cap="flat" cmpd="sng" w="19050">
            <a:solidFill>
              <a:schemeClr val="dk2"/>
            </a:solidFill>
            <a:prstDash val="solid"/>
            <a:round/>
            <a:headEnd len="lg" w="lg" type="none"/>
            <a:tailEnd len="lg" w="lg" type="triangle"/>
          </a:ln>
        </p:spPr>
      </p:cxnSp>
      <p:sp>
        <p:nvSpPr>
          <p:cNvPr id="481" name="Shape 481"/>
          <p:cNvSpPr txBox="1"/>
          <p:nvPr/>
        </p:nvSpPr>
        <p:spPr>
          <a:xfrm>
            <a:off x="1034187" y="40540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482" name="Shape 482"/>
          <p:cNvSpPr/>
          <p:nvPr/>
        </p:nvSpPr>
        <p:spPr>
          <a:xfrm>
            <a:off x="2145700" y="5205725"/>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a:t>
            </a:r>
          </a:p>
        </p:txBody>
      </p:sp>
      <p:sp>
        <p:nvSpPr>
          <p:cNvPr id="483" name="Shape 483"/>
          <p:cNvSpPr txBox="1"/>
          <p:nvPr/>
        </p:nvSpPr>
        <p:spPr>
          <a:xfrm>
            <a:off x="1742050" y="4758975"/>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84" name="Shape 484"/>
          <p:cNvSpPr/>
          <p:nvPr/>
        </p:nvSpPr>
        <p:spPr>
          <a:xfrm>
            <a:off x="3172200" y="5176537"/>
            <a:ext cx="741899" cy="6362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a:t>
            </a:r>
          </a:p>
        </p:txBody>
      </p:sp>
      <p:cxnSp>
        <p:nvCxnSpPr>
          <p:cNvPr id="485" name="Shape 485"/>
          <p:cNvCxnSpPr>
            <a:stCxn id="482" idx="3"/>
            <a:endCxn id="484" idx="1"/>
          </p:cNvCxnSpPr>
          <p:nvPr/>
        </p:nvCxnSpPr>
        <p:spPr>
          <a:xfrm>
            <a:off x="2611000" y="5461025"/>
            <a:ext cx="561300" cy="33600"/>
          </a:xfrm>
          <a:prstGeom prst="straightConnector1">
            <a:avLst/>
          </a:prstGeom>
          <a:noFill/>
          <a:ln cap="flat" cmpd="sng" w="19050">
            <a:solidFill>
              <a:schemeClr val="dk2"/>
            </a:solidFill>
            <a:prstDash val="solid"/>
            <a:round/>
            <a:headEnd len="lg" w="lg" type="none"/>
            <a:tailEnd len="lg" w="lg" type="triangle"/>
          </a:ln>
        </p:spPr>
      </p:cxnSp>
      <p:sp>
        <p:nvSpPr>
          <p:cNvPr id="486" name="Shape 486"/>
          <p:cNvSpPr/>
          <p:nvPr/>
        </p:nvSpPr>
        <p:spPr>
          <a:xfrm>
            <a:off x="4648425" y="581285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t>
            </a:r>
          </a:p>
        </p:txBody>
      </p:sp>
      <p:cxnSp>
        <p:nvCxnSpPr>
          <p:cNvPr id="487" name="Shape 487"/>
          <p:cNvCxnSpPr>
            <a:stCxn id="484" idx="2"/>
            <a:endCxn id="486" idx="1"/>
          </p:cNvCxnSpPr>
          <p:nvPr/>
        </p:nvCxnSpPr>
        <p:spPr>
          <a:xfrm>
            <a:off x="3543149" y="5812837"/>
            <a:ext cx="1105200" cy="255300"/>
          </a:xfrm>
          <a:prstGeom prst="straightConnector1">
            <a:avLst/>
          </a:prstGeom>
          <a:noFill/>
          <a:ln cap="flat" cmpd="sng" w="19050">
            <a:solidFill>
              <a:schemeClr val="dk2"/>
            </a:solidFill>
            <a:prstDash val="solid"/>
            <a:round/>
            <a:headEnd len="lg" w="lg" type="none"/>
            <a:tailEnd len="lg" w="lg" type="triangle"/>
          </a:ln>
        </p:spPr>
      </p:cxnSp>
      <p:sp>
        <p:nvSpPr>
          <p:cNvPr id="488" name="Shape 488"/>
          <p:cNvSpPr txBox="1"/>
          <p:nvPr/>
        </p:nvSpPr>
        <p:spPr>
          <a:xfrm>
            <a:off x="3926850" y="6057000"/>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89" name="Shape 489"/>
          <p:cNvSpPr/>
          <p:nvPr/>
        </p:nvSpPr>
        <p:spPr>
          <a:xfrm>
            <a:off x="4551825" y="5000500"/>
            <a:ext cx="642000" cy="5930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a:t>
            </a:r>
          </a:p>
        </p:txBody>
      </p:sp>
      <p:cxnSp>
        <p:nvCxnSpPr>
          <p:cNvPr id="490" name="Shape 490"/>
          <p:cNvCxnSpPr>
            <a:stCxn id="484" idx="0"/>
            <a:endCxn id="489" idx="1"/>
          </p:cNvCxnSpPr>
          <p:nvPr/>
        </p:nvCxnSpPr>
        <p:spPr>
          <a:xfrm>
            <a:off x="3543149" y="5176537"/>
            <a:ext cx="1008600" cy="120600"/>
          </a:xfrm>
          <a:prstGeom prst="straightConnector1">
            <a:avLst/>
          </a:prstGeom>
          <a:noFill/>
          <a:ln cap="flat" cmpd="sng" w="19050">
            <a:solidFill>
              <a:schemeClr val="dk2"/>
            </a:solidFill>
            <a:prstDash val="solid"/>
            <a:round/>
            <a:headEnd len="lg" w="lg" type="none"/>
            <a:tailEnd len="lg" w="lg" type="triangle"/>
          </a:ln>
        </p:spPr>
      </p:cxnSp>
      <p:sp>
        <p:nvSpPr>
          <p:cNvPr id="491" name="Shape 491"/>
          <p:cNvSpPr txBox="1"/>
          <p:nvPr/>
        </p:nvSpPr>
        <p:spPr>
          <a:xfrm>
            <a:off x="3926850" y="46924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492" name="Shape 492"/>
          <p:cNvSpPr/>
          <p:nvPr/>
        </p:nvSpPr>
        <p:spPr>
          <a:xfrm>
            <a:off x="5569775" y="4732275"/>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J</a:t>
            </a:r>
          </a:p>
        </p:txBody>
      </p:sp>
      <p:sp>
        <p:nvSpPr>
          <p:cNvPr id="493" name="Shape 493"/>
          <p:cNvSpPr/>
          <p:nvPr/>
        </p:nvSpPr>
        <p:spPr>
          <a:xfrm>
            <a:off x="5462150" y="5297150"/>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K</a:t>
            </a:r>
          </a:p>
        </p:txBody>
      </p:sp>
      <p:cxnSp>
        <p:nvCxnSpPr>
          <p:cNvPr id="494" name="Shape 494"/>
          <p:cNvCxnSpPr>
            <a:stCxn id="489" idx="0"/>
            <a:endCxn id="492" idx="1"/>
          </p:cNvCxnSpPr>
          <p:nvPr/>
        </p:nvCxnSpPr>
        <p:spPr>
          <a:xfrm flipH="1" rot="10800000">
            <a:off x="4872825" y="4987600"/>
            <a:ext cx="696900" cy="12900"/>
          </a:xfrm>
          <a:prstGeom prst="straightConnector1">
            <a:avLst/>
          </a:prstGeom>
          <a:noFill/>
          <a:ln cap="flat" cmpd="sng" w="19050">
            <a:solidFill>
              <a:schemeClr val="dk2"/>
            </a:solidFill>
            <a:prstDash val="solid"/>
            <a:round/>
            <a:headEnd len="lg" w="lg" type="none"/>
            <a:tailEnd len="lg" w="lg" type="triangle"/>
          </a:ln>
        </p:spPr>
      </p:cxnSp>
      <p:cxnSp>
        <p:nvCxnSpPr>
          <p:cNvPr id="495" name="Shape 495"/>
          <p:cNvCxnSpPr>
            <a:stCxn id="489" idx="2"/>
            <a:endCxn id="493" idx="1"/>
          </p:cNvCxnSpPr>
          <p:nvPr/>
        </p:nvCxnSpPr>
        <p:spPr>
          <a:xfrm flipH="1" rot="10800000">
            <a:off x="4872825" y="5552499"/>
            <a:ext cx="589200" cy="41100"/>
          </a:xfrm>
          <a:prstGeom prst="straightConnector1">
            <a:avLst/>
          </a:prstGeom>
          <a:noFill/>
          <a:ln cap="flat" cmpd="sng" w="19050">
            <a:solidFill>
              <a:schemeClr val="dk2"/>
            </a:solidFill>
            <a:prstDash val="solid"/>
            <a:round/>
            <a:headEnd len="lg" w="lg" type="none"/>
            <a:tailEnd len="lg" w="lg" type="triangle"/>
          </a:ln>
        </p:spPr>
      </p:cxnSp>
      <p:sp>
        <p:nvSpPr>
          <p:cNvPr id="496" name="Shape 496"/>
          <p:cNvSpPr txBox="1"/>
          <p:nvPr/>
        </p:nvSpPr>
        <p:spPr>
          <a:xfrm>
            <a:off x="4991862" y="4657025"/>
            <a:ext cx="337799" cy="2100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97" name="Shape 497"/>
          <p:cNvSpPr txBox="1"/>
          <p:nvPr/>
        </p:nvSpPr>
        <p:spPr>
          <a:xfrm>
            <a:off x="5124350" y="51765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498" name="Shape 498"/>
          <p:cNvCxnSpPr>
            <a:stCxn id="472" idx="2"/>
            <a:endCxn id="473" idx="0"/>
          </p:cNvCxnSpPr>
          <p:nvPr/>
        </p:nvCxnSpPr>
        <p:spPr>
          <a:xfrm>
            <a:off x="2378349" y="2336000"/>
            <a:ext cx="0" cy="370200"/>
          </a:xfrm>
          <a:prstGeom prst="straightConnector1">
            <a:avLst/>
          </a:prstGeom>
          <a:noFill/>
          <a:ln cap="flat" cmpd="sng" w="19050">
            <a:solidFill>
              <a:schemeClr val="dk2"/>
            </a:solidFill>
            <a:prstDash val="solid"/>
            <a:round/>
            <a:headEnd len="lg" w="lg" type="none"/>
            <a:tailEnd len="lg" w="lg" type="triangle"/>
          </a:ln>
        </p:spPr>
      </p:cxnSp>
      <p:cxnSp>
        <p:nvCxnSpPr>
          <p:cNvPr id="499" name="Shape 499"/>
          <p:cNvCxnSpPr>
            <a:stCxn id="473" idx="2"/>
          </p:cNvCxnSpPr>
          <p:nvPr/>
        </p:nvCxnSpPr>
        <p:spPr>
          <a:xfrm flipH="1">
            <a:off x="2079850" y="3216800"/>
            <a:ext cx="298500" cy="422100"/>
          </a:xfrm>
          <a:prstGeom prst="straightConnector1">
            <a:avLst/>
          </a:prstGeom>
          <a:noFill/>
          <a:ln cap="flat" cmpd="sng" w="19050">
            <a:solidFill>
              <a:schemeClr val="dk2"/>
            </a:solidFill>
            <a:prstDash val="solid"/>
            <a:round/>
            <a:headEnd len="lg" w="lg" type="none"/>
            <a:tailEnd len="lg" w="lg" type="triangle"/>
          </a:ln>
        </p:spPr>
      </p:cxnSp>
      <p:cxnSp>
        <p:nvCxnSpPr>
          <p:cNvPr id="500" name="Shape 500"/>
          <p:cNvCxnSpPr>
            <a:stCxn id="473" idx="2"/>
            <a:endCxn id="474" idx="0"/>
          </p:cNvCxnSpPr>
          <p:nvPr/>
        </p:nvCxnSpPr>
        <p:spPr>
          <a:xfrm>
            <a:off x="2378350" y="3216800"/>
            <a:ext cx="259500" cy="436200"/>
          </a:xfrm>
          <a:prstGeom prst="straightConnector1">
            <a:avLst/>
          </a:prstGeom>
          <a:noFill/>
          <a:ln cap="flat" cmpd="sng" w="19050">
            <a:solidFill>
              <a:schemeClr val="dk2"/>
            </a:solidFill>
            <a:prstDash val="solid"/>
            <a:round/>
            <a:headEnd len="lg" w="lg" type="none"/>
            <a:tailEnd len="lg" w="lg" type="triangle"/>
          </a:ln>
        </p:spPr>
      </p:cxnSp>
      <p:cxnSp>
        <p:nvCxnSpPr>
          <p:cNvPr id="501" name="Shape 501"/>
          <p:cNvCxnSpPr>
            <a:stCxn id="480" idx="2"/>
            <a:endCxn id="482" idx="0"/>
          </p:cNvCxnSpPr>
          <p:nvPr/>
        </p:nvCxnSpPr>
        <p:spPr>
          <a:xfrm>
            <a:off x="2378350" y="4912325"/>
            <a:ext cx="0" cy="293400"/>
          </a:xfrm>
          <a:prstGeom prst="straightConnector1">
            <a:avLst/>
          </a:prstGeom>
          <a:noFill/>
          <a:ln cap="flat" cmpd="sng" w="19050">
            <a:solidFill>
              <a:schemeClr val="dk2"/>
            </a:solidFill>
            <a:prstDash val="solid"/>
            <a:round/>
            <a:headEnd len="lg" w="lg" type="none"/>
            <a:tailEnd len="lg" w="lg" type="triangle"/>
          </a:ln>
        </p:spPr>
      </p:cxnSp>
      <p:sp>
        <p:nvSpPr>
          <p:cNvPr id="502" name="Shape 5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
        <p:nvSpPr>
          <p:cNvPr id="480" name="Shape 480"/>
          <p:cNvSpPr/>
          <p:nvPr/>
        </p:nvSpPr>
        <p:spPr>
          <a:xfrm>
            <a:off x="2028400" y="440172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503" name="Shape 503"/>
          <p:cNvCxnSpPr>
            <a:stCxn id="475" idx="2"/>
            <a:endCxn id="480" idx="0"/>
          </p:cNvCxnSpPr>
          <p:nvPr/>
        </p:nvCxnSpPr>
        <p:spPr>
          <a:xfrm>
            <a:off x="2050150" y="4163700"/>
            <a:ext cx="328200" cy="237900"/>
          </a:xfrm>
          <a:prstGeom prst="straightConnector1">
            <a:avLst/>
          </a:prstGeom>
          <a:noFill/>
          <a:ln cap="flat" cmpd="sng" w="19050">
            <a:solidFill>
              <a:schemeClr val="dk2"/>
            </a:solidFill>
            <a:prstDash val="solid"/>
            <a:round/>
            <a:headEnd len="lg" w="lg" type="none"/>
            <a:tailEnd len="lg" w="lg" type="triangle"/>
          </a:ln>
        </p:spPr>
      </p:cxnSp>
      <p:cxnSp>
        <p:nvCxnSpPr>
          <p:cNvPr id="504" name="Shape 504"/>
          <p:cNvCxnSpPr>
            <a:stCxn id="474" idx="2"/>
            <a:endCxn id="480" idx="0"/>
          </p:cNvCxnSpPr>
          <p:nvPr/>
        </p:nvCxnSpPr>
        <p:spPr>
          <a:xfrm flipH="1">
            <a:off x="2378475" y="4163700"/>
            <a:ext cx="259500" cy="237900"/>
          </a:xfrm>
          <a:prstGeom prst="straightConnector1">
            <a:avLst/>
          </a:prstGeom>
          <a:noFill/>
          <a:ln cap="flat" cmpd="sng" w="19050">
            <a:solidFill>
              <a:schemeClr val="dk2"/>
            </a:solidFill>
            <a:prstDash val="solid"/>
            <a:round/>
            <a:headEnd len="lg" w="lg" type="none"/>
            <a:tailEnd len="lg" w="lg" type="triangle"/>
          </a:ln>
        </p:spPr>
      </p:cxnSp>
      <p:sp>
        <p:nvSpPr>
          <p:cNvPr id="505" name="Shape 505"/>
          <p:cNvSpPr/>
          <p:nvPr/>
        </p:nvSpPr>
        <p:spPr>
          <a:xfrm>
            <a:off x="2745150" y="4583925"/>
            <a:ext cx="3482800" cy="322850"/>
          </a:xfrm>
          <a:custGeom>
            <a:pathLst>
              <a:path extrusionOk="0" h="12914" w="139312">
                <a:moveTo>
                  <a:pt x="128355" y="12914"/>
                </a:moveTo>
                <a:lnTo>
                  <a:pt x="139312" y="12914"/>
                </a:lnTo>
                <a:lnTo>
                  <a:pt x="138530" y="0"/>
                </a:lnTo>
                <a:lnTo>
                  <a:pt x="0" y="3131"/>
                </a:lnTo>
              </a:path>
            </a:pathLst>
          </a:custGeom>
          <a:noFill/>
          <a:ln cap="flat" cmpd="sng" w="19050">
            <a:solidFill>
              <a:schemeClr val="dk2"/>
            </a:solidFill>
            <a:prstDash val="solid"/>
            <a:round/>
            <a:headEnd len="lg" w="lg" type="none"/>
            <a:tailEnd len="lg" w="lg" type="triangle"/>
          </a:ln>
        </p:spPr>
      </p:sp>
      <p:sp>
        <p:nvSpPr>
          <p:cNvPr id="506" name="Shape 506"/>
          <p:cNvSpPr/>
          <p:nvPr/>
        </p:nvSpPr>
        <p:spPr>
          <a:xfrm>
            <a:off x="2676675" y="4378500"/>
            <a:ext cx="3727375" cy="1134825"/>
          </a:xfrm>
          <a:custGeom>
            <a:pathLst>
              <a:path extrusionOk="0" h="45393" w="149095">
                <a:moveTo>
                  <a:pt x="131094" y="45002"/>
                </a:moveTo>
                <a:lnTo>
                  <a:pt x="149095" y="45393"/>
                </a:lnTo>
                <a:lnTo>
                  <a:pt x="146356" y="0"/>
                </a:lnTo>
                <a:lnTo>
                  <a:pt x="0" y="7435"/>
                </a:lnTo>
              </a:path>
            </a:pathLst>
          </a:custGeom>
          <a:noFill/>
          <a:ln cap="flat" cmpd="sng" w="19050">
            <a:solidFill>
              <a:schemeClr val="dk2"/>
            </a:solidFill>
            <a:prstDash val="solid"/>
            <a:round/>
            <a:headEnd len="lg" w="lg" type="none"/>
            <a:tailEnd len="lg" w="lg" type="triangle"/>
          </a:ln>
        </p:spPr>
      </p:sp>
      <p:sp>
        <p:nvSpPr>
          <p:cNvPr id="507" name="Shape 507"/>
          <p:cNvSpPr/>
          <p:nvPr/>
        </p:nvSpPr>
        <p:spPr>
          <a:xfrm>
            <a:off x="2559275" y="4094775"/>
            <a:ext cx="4060000" cy="2083825"/>
          </a:xfrm>
          <a:custGeom>
            <a:pathLst>
              <a:path extrusionOk="0" h="83353" w="162400">
                <a:moveTo>
                  <a:pt x="99397" y="83353"/>
                </a:moveTo>
                <a:lnTo>
                  <a:pt x="162400" y="79831"/>
                </a:lnTo>
                <a:lnTo>
                  <a:pt x="158096" y="0"/>
                </a:lnTo>
                <a:lnTo>
                  <a:pt x="0" y="16044"/>
                </a:lnTo>
              </a:path>
            </a:pathLst>
          </a:custGeom>
          <a:noFill/>
          <a:ln cap="flat" cmpd="sng" w="19050">
            <a:solidFill>
              <a:schemeClr val="dk2"/>
            </a:solidFill>
            <a:prstDash val="solid"/>
            <a:round/>
            <a:headEnd len="lg" w="lg" type="none"/>
            <a:tailEnd len="lg" w="lg" type="triangle"/>
          </a:ln>
        </p:spPr>
      </p:sp>
      <p:graphicFrame>
        <p:nvGraphicFramePr>
          <p:cNvPr id="508" name="Shape 508"/>
          <p:cNvGraphicFramePr/>
          <p:nvPr/>
        </p:nvGraphicFramePr>
        <p:xfrm>
          <a:off x="4759150" y="2113412"/>
          <a:ext cx="3000000" cy="3000000"/>
        </p:xfrm>
        <a:graphic>
          <a:graphicData uri="http://schemas.openxmlformats.org/drawingml/2006/table">
            <a:tbl>
              <a:tblPr>
                <a:noFill/>
                <a:tableStyleId>{90A6B963-F144-433D-9B55-28A1E6645855}</a:tableStyleId>
              </a:tblPr>
              <a:tblGrid>
                <a:gridCol w="3780650"/>
              </a:tblGrid>
              <a:tr h="353300">
                <a:tc>
                  <a:txBody>
                    <a:bodyPr>
                      <a:noAutofit/>
                    </a:bodyPr>
                    <a:lstStyle/>
                    <a:p>
                      <a:pPr lvl="0">
                        <a:spcBef>
                          <a:spcPts val="0"/>
                        </a:spcBef>
                        <a:buNone/>
                      </a:pPr>
                      <a:r>
                        <a:rPr lang="en">
                          <a:solidFill>
                            <a:srgbClr val="FF0000"/>
                          </a:solidFill>
                        </a:rPr>
                        <a:t>E </a:t>
                      </a:r>
                      <a:r>
                        <a:rPr lang="en"/>
                        <a:t>-&gt; EXIT</a:t>
                      </a:r>
                    </a:p>
                  </a:txBody>
                  <a:tcPr marT="91425" marB="91425" marR="91425" marL="91425">
                    <a:solidFill>
                      <a:srgbClr val="FFFFFF"/>
                    </a:solidFill>
                  </a:tcPr>
                </a:tc>
              </a:tr>
              <a:tr h="353300">
                <a:tc>
                  <a:txBody>
                    <a:bodyPr>
                      <a:noAutofit/>
                    </a:bodyPr>
                    <a:lstStyle/>
                    <a:p>
                      <a:pPr lvl="0">
                        <a:spcBef>
                          <a:spcPts val="0"/>
                        </a:spcBef>
                        <a:buNone/>
                      </a:pPr>
                      <a:r>
                        <a:rPr lang="en">
                          <a:solidFill>
                            <a:srgbClr val="FF0000"/>
                          </a:solidFill>
                        </a:rPr>
                        <a:t>E</a:t>
                      </a:r>
                      <a:r>
                        <a:rPr lang="en"/>
                        <a:t> -&gt; F -&gt; G -&gt; H -&gt; </a:t>
                      </a:r>
                      <a:r>
                        <a:rPr lang="en">
                          <a:solidFill>
                            <a:srgbClr val="FF0000"/>
                          </a:solidFill>
                        </a:rPr>
                        <a:t>E</a:t>
                      </a:r>
                    </a:p>
                  </a:txBody>
                  <a:tcPr marT="91425" marB="91425" marR="91425" marL="91425">
                    <a:solidFill>
                      <a:srgbClr val="FFFFFF"/>
                    </a:solidFill>
                  </a:tcPr>
                </a:tc>
              </a:tr>
              <a:tr h="353300">
                <a:tc>
                  <a:txBody>
                    <a:bodyPr>
                      <a:noAutofit/>
                    </a:bodyPr>
                    <a:lstStyle/>
                    <a:p>
                      <a:pPr lvl="0">
                        <a:spcBef>
                          <a:spcPts val="0"/>
                        </a:spcBef>
                        <a:buClr>
                          <a:schemeClr val="dk1"/>
                        </a:buClr>
                        <a:buSzPct val="78571"/>
                        <a:buFont typeface="Arial"/>
                        <a:buNone/>
                      </a:pPr>
                      <a:r>
                        <a:rPr lang="en">
                          <a:solidFill>
                            <a:srgbClr val="FF0000"/>
                          </a:solidFill>
                        </a:rPr>
                        <a:t>E</a:t>
                      </a:r>
                      <a:r>
                        <a:rPr lang="en">
                          <a:solidFill>
                            <a:schemeClr val="dk1"/>
                          </a:solidFill>
                        </a:rPr>
                        <a:t> -&gt; F -&gt; G -&gt; I -&gt; J -&gt; </a:t>
                      </a:r>
                      <a:r>
                        <a:rPr lang="en">
                          <a:solidFill>
                            <a:srgbClr val="FF0000"/>
                          </a:solidFill>
                        </a:rPr>
                        <a:t>E</a:t>
                      </a:r>
                    </a:p>
                  </a:txBody>
                  <a:tcPr marT="91425" marB="91425" marR="91425" marL="91425">
                    <a:solidFill>
                      <a:srgbClr val="FFFFFF"/>
                    </a:solidFill>
                  </a:tcPr>
                </a:tc>
              </a:tr>
              <a:tr h="353300">
                <a:tc>
                  <a:txBody>
                    <a:bodyPr>
                      <a:noAutofit/>
                    </a:bodyPr>
                    <a:lstStyle/>
                    <a:p>
                      <a:pPr lvl="0">
                        <a:spcBef>
                          <a:spcPts val="0"/>
                        </a:spcBef>
                        <a:buClr>
                          <a:schemeClr val="dk1"/>
                        </a:buClr>
                        <a:buSzPct val="78571"/>
                        <a:buFont typeface="Arial"/>
                        <a:buNone/>
                      </a:pPr>
                      <a:r>
                        <a:rPr lang="en">
                          <a:solidFill>
                            <a:srgbClr val="FF0000"/>
                          </a:solidFill>
                        </a:rPr>
                        <a:t>E</a:t>
                      </a:r>
                      <a:r>
                        <a:rPr lang="en">
                          <a:solidFill>
                            <a:schemeClr val="dk1"/>
                          </a:solidFill>
                        </a:rPr>
                        <a:t> -&gt; F -&gt; G -&gt; I -&gt; K -&gt; </a:t>
                      </a:r>
                      <a:r>
                        <a:rPr lang="en">
                          <a:solidFill>
                            <a:srgbClr val="FF0000"/>
                          </a:solidFill>
                        </a:rPr>
                        <a:t>E</a:t>
                      </a:r>
                    </a:p>
                  </a:txBody>
                  <a:tcPr marT="91425" marB="91425" marR="91425" marL="91425">
                    <a:solidFill>
                      <a:srgbClr val="FFFFFF"/>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CFG</a:t>
            </a:r>
          </a:p>
        </p:txBody>
      </p:sp>
      <p:sp>
        <p:nvSpPr>
          <p:cNvPr id="514" name="Shape 514"/>
          <p:cNvSpPr/>
          <p:nvPr/>
        </p:nvSpPr>
        <p:spPr>
          <a:xfrm>
            <a:off x="2062450" y="1878800"/>
            <a:ext cx="337799" cy="4572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515" name="Shape 515"/>
          <p:cNvSpPr/>
          <p:nvPr/>
        </p:nvSpPr>
        <p:spPr>
          <a:xfrm>
            <a:off x="1881400" y="270620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516" name="Shape 516"/>
          <p:cNvSpPr/>
          <p:nvPr/>
        </p:nvSpPr>
        <p:spPr>
          <a:xfrm>
            <a:off x="2298975"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517" name="Shape 517"/>
          <p:cNvSpPr/>
          <p:nvPr/>
        </p:nvSpPr>
        <p:spPr>
          <a:xfrm>
            <a:off x="1711150"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518" name="Shape 518"/>
          <p:cNvSpPr txBox="1"/>
          <p:nvPr/>
        </p:nvSpPr>
        <p:spPr>
          <a:xfrm>
            <a:off x="2495750" y="3148425"/>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519" name="Shape 519"/>
          <p:cNvSpPr txBox="1"/>
          <p:nvPr/>
        </p:nvSpPr>
        <p:spPr>
          <a:xfrm>
            <a:off x="1526150" y="3148425"/>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20" name="Shape 520"/>
          <p:cNvSpPr/>
          <p:nvPr/>
        </p:nvSpPr>
        <p:spPr>
          <a:xfrm>
            <a:off x="457187" y="4401725"/>
            <a:ext cx="642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EXIT</a:t>
            </a:r>
          </a:p>
        </p:txBody>
      </p:sp>
      <p:cxnSp>
        <p:nvCxnSpPr>
          <p:cNvPr id="521" name="Shape 521"/>
          <p:cNvCxnSpPr>
            <a:stCxn id="522" idx="1"/>
            <a:endCxn id="520" idx="3"/>
          </p:cNvCxnSpPr>
          <p:nvPr/>
        </p:nvCxnSpPr>
        <p:spPr>
          <a:xfrm rot="10800000">
            <a:off x="1099300" y="4657025"/>
            <a:ext cx="782100" cy="0"/>
          </a:xfrm>
          <a:prstGeom prst="straightConnector1">
            <a:avLst/>
          </a:prstGeom>
          <a:noFill/>
          <a:ln cap="flat" cmpd="sng" w="19050">
            <a:solidFill>
              <a:schemeClr val="dk2"/>
            </a:solidFill>
            <a:prstDash val="solid"/>
            <a:round/>
            <a:headEnd len="lg" w="lg" type="none"/>
            <a:tailEnd len="lg" w="lg" type="triangle"/>
          </a:ln>
        </p:spPr>
      </p:cxnSp>
      <p:sp>
        <p:nvSpPr>
          <p:cNvPr id="523" name="Shape 523"/>
          <p:cNvSpPr txBox="1"/>
          <p:nvPr/>
        </p:nvSpPr>
        <p:spPr>
          <a:xfrm>
            <a:off x="887187" y="40540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524" name="Shape 524"/>
          <p:cNvSpPr/>
          <p:nvPr/>
        </p:nvSpPr>
        <p:spPr>
          <a:xfrm>
            <a:off x="1998700" y="5205725"/>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a:t>
            </a:r>
          </a:p>
        </p:txBody>
      </p:sp>
      <p:sp>
        <p:nvSpPr>
          <p:cNvPr id="525" name="Shape 525"/>
          <p:cNvSpPr txBox="1"/>
          <p:nvPr/>
        </p:nvSpPr>
        <p:spPr>
          <a:xfrm>
            <a:off x="1595050" y="4758975"/>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26" name="Shape 526"/>
          <p:cNvSpPr/>
          <p:nvPr/>
        </p:nvSpPr>
        <p:spPr>
          <a:xfrm>
            <a:off x="3025200" y="5176537"/>
            <a:ext cx="741899" cy="6362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a:t>
            </a:r>
          </a:p>
        </p:txBody>
      </p:sp>
      <p:cxnSp>
        <p:nvCxnSpPr>
          <p:cNvPr id="527" name="Shape 527"/>
          <p:cNvCxnSpPr>
            <a:stCxn id="524" idx="3"/>
            <a:endCxn id="526" idx="1"/>
          </p:cNvCxnSpPr>
          <p:nvPr/>
        </p:nvCxnSpPr>
        <p:spPr>
          <a:xfrm>
            <a:off x="2464000" y="5461025"/>
            <a:ext cx="561300" cy="33600"/>
          </a:xfrm>
          <a:prstGeom prst="straightConnector1">
            <a:avLst/>
          </a:prstGeom>
          <a:noFill/>
          <a:ln cap="flat" cmpd="sng" w="19050">
            <a:solidFill>
              <a:schemeClr val="dk2"/>
            </a:solidFill>
            <a:prstDash val="solid"/>
            <a:round/>
            <a:headEnd len="lg" w="lg" type="none"/>
            <a:tailEnd len="lg" w="lg" type="triangle"/>
          </a:ln>
        </p:spPr>
      </p:cxnSp>
      <p:sp>
        <p:nvSpPr>
          <p:cNvPr id="528" name="Shape 528"/>
          <p:cNvSpPr/>
          <p:nvPr/>
        </p:nvSpPr>
        <p:spPr>
          <a:xfrm>
            <a:off x="4501425" y="581285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t>
            </a:r>
          </a:p>
        </p:txBody>
      </p:sp>
      <p:cxnSp>
        <p:nvCxnSpPr>
          <p:cNvPr id="529" name="Shape 529"/>
          <p:cNvCxnSpPr>
            <a:stCxn id="526" idx="2"/>
            <a:endCxn id="528" idx="1"/>
          </p:cNvCxnSpPr>
          <p:nvPr/>
        </p:nvCxnSpPr>
        <p:spPr>
          <a:xfrm>
            <a:off x="3396149" y="5812837"/>
            <a:ext cx="1105200" cy="255300"/>
          </a:xfrm>
          <a:prstGeom prst="straightConnector1">
            <a:avLst/>
          </a:prstGeom>
          <a:noFill/>
          <a:ln cap="flat" cmpd="sng" w="19050">
            <a:solidFill>
              <a:schemeClr val="dk2"/>
            </a:solidFill>
            <a:prstDash val="solid"/>
            <a:round/>
            <a:headEnd len="lg" w="lg" type="none"/>
            <a:tailEnd len="lg" w="lg" type="triangle"/>
          </a:ln>
        </p:spPr>
      </p:cxnSp>
      <p:sp>
        <p:nvSpPr>
          <p:cNvPr id="530" name="Shape 530"/>
          <p:cNvSpPr txBox="1"/>
          <p:nvPr/>
        </p:nvSpPr>
        <p:spPr>
          <a:xfrm>
            <a:off x="3779850" y="6057000"/>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31" name="Shape 531"/>
          <p:cNvSpPr/>
          <p:nvPr/>
        </p:nvSpPr>
        <p:spPr>
          <a:xfrm>
            <a:off x="4404825" y="5000500"/>
            <a:ext cx="642000" cy="5930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a:t>
            </a:r>
          </a:p>
        </p:txBody>
      </p:sp>
      <p:cxnSp>
        <p:nvCxnSpPr>
          <p:cNvPr id="532" name="Shape 532"/>
          <p:cNvCxnSpPr>
            <a:stCxn id="526" idx="0"/>
            <a:endCxn id="531" idx="1"/>
          </p:cNvCxnSpPr>
          <p:nvPr/>
        </p:nvCxnSpPr>
        <p:spPr>
          <a:xfrm>
            <a:off x="3396149" y="5176537"/>
            <a:ext cx="1008600" cy="120600"/>
          </a:xfrm>
          <a:prstGeom prst="straightConnector1">
            <a:avLst/>
          </a:prstGeom>
          <a:noFill/>
          <a:ln cap="flat" cmpd="sng" w="19050">
            <a:solidFill>
              <a:schemeClr val="dk2"/>
            </a:solidFill>
            <a:prstDash val="solid"/>
            <a:round/>
            <a:headEnd len="lg" w="lg" type="none"/>
            <a:tailEnd len="lg" w="lg" type="triangle"/>
          </a:ln>
        </p:spPr>
      </p:cxnSp>
      <p:sp>
        <p:nvSpPr>
          <p:cNvPr id="533" name="Shape 533"/>
          <p:cNvSpPr txBox="1"/>
          <p:nvPr/>
        </p:nvSpPr>
        <p:spPr>
          <a:xfrm>
            <a:off x="3779850" y="46924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534" name="Shape 534"/>
          <p:cNvSpPr/>
          <p:nvPr/>
        </p:nvSpPr>
        <p:spPr>
          <a:xfrm>
            <a:off x="5422775" y="4732275"/>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J</a:t>
            </a:r>
          </a:p>
        </p:txBody>
      </p:sp>
      <p:sp>
        <p:nvSpPr>
          <p:cNvPr id="535" name="Shape 535"/>
          <p:cNvSpPr/>
          <p:nvPr/>
        </p:nvSpPr>
        <p:spPr>
          <a:xfrm>
            <a:off x="5315150" y="5297150"/>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K</a:t>
            </a:r>
          </a:p>
        </p:txBody>
      </p:sp>
      <p:cxnSp>
        <p:nvCxnSpPr>
          <p:cNvPr id="536" name="Shape 536"/>
          <p:cNvCxnSpPr>
            <a:stCxn id="531" idx="0"/>
            <a:endCxn id="534" idx="1"/>
          </p:cNvCxnSpPr>
          <p:nvPr/>
        </p:nvCxnSpPr>
        <p:spPr>
          <a:xfrm flipH="1" rot="10800000">
            <a:off x="4725825" y="4987600"/>
            <a:ext cx="696900" cy="12900"/>
          </a:xfrm>
          <a:prstGeom prst="straightConnector1">
            <a:avLst/>
          </a:prstGeom>
          <a:noFill/>
          <a:ln cap="flat" cmpd="sng" w="19050">
            <a:solidFill>
              <a:schemeClr val="dk2"/>
            </a:solidFill>
            <a:prstDash val="solid"/>
            <a:round/>
            <a:headEnd len="lg" w="lg" type="none"/>
            <a:tailEnd len="lg" w="lg" type="triangle"/>
          </a:ln>
        </p:spPr>
      </p:cxnSp>
      <p:cxnSp>
        <p:nvCxnSpPr>
          <p:cNvPr id="537" name="Shape 537"/>
          <p:cNvCxnSpPr>
            <a:stCxn id="531" idx="2"/>
            <a:endCxn id="535" idx="1"/>
          </p:cNvCxnSpPr>
          <p:nvPr/>
        </p:nvCxnSpPr>
        <p:spPr>
          <a:xfrm flipH="1" rot="10800000">
            <a:off x="4725825" y="5552499"/>
            <a:ext cx="589200" cy="41100"/>
          </a:xfrm>
          <a:prstGeom prst="straightConnector1">
            <a:avLst/>
          </a:prstGeom>
          <a:noFill/>
          <a:ln cap="flat" cmpd="sng" w="19050">
            <a:solidFill>
              <a:schemeClr val="dk2"/>
            </a:solidFill>
            <a:prstDash val="solid"/>
            <a:round/>
            <a:headEnd len="lg" w="lg" type="none"/>
            <a:tailEnd len="lg" w="lg" type="triangle"/>
          </a:ln>
        </p:spPr>
      </p:cxnSp>
      <p:sp>
        <p:nvSpPr>
          <p:cNvPr id="538" name="Shape 538"/>
          <p:cNvSpPr txBox="1"/>
          <p:nvPr/>
        </p:nvSpPr>
        <p:spPr>
          <a:xfrm>
            <a:off x="4844862" y="4657025"/>
            <a:ext cx="337799" cy="2100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39" name="Shape 539"/>
          <p:cNvSpPr txBox="1"/>
          <p:nvPr/>
        </p:nvSpPr>
        <p:spPr>
          <a:xfrm>
            <a:off x="4977350" y="51765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540" name="Shape 540"/>
          <p:cNvCxnSpPr>
            <a:stCxn id="514" idx="2"/>
            <a:endCxn id="515" idx="0"/>
          </p:cNvCxnSpPr>
          <p:nvPr/>
        </p:nvCxnSpPr>
        <p:spPr>
          <a:xfrm>
            <a:off x="2231349" y="2336000"/>
            <a:ext cx="0" cy="370200"/>
          </a:xfrm>
          <a:prstGeom prst="straightConnector1">
            <a:avLst/>
          </a:prstGeom>
          <a:noFill/>
          <a:ln cap="flat" cmpd="sng" w="19050">
            <a:solidFill>
              <a:schemeClr val="dk2"/>
            </a:solidFill>
            <a:prstDash val="solid"/>
            <a:round/>
            <a:headEnd len="lg" w="lg" type="none"/>
            <a:tailEnd len="lg" w="lg" type="triangle"/>
          </a:ln>
        </p:spPr>
      </p:cxnSp>
      <p:cxnSp>
        <p:nvCxnSpPr>
          <p:cNvPr id="541" name="Shape 541"/>
          <p:cNvCxnSpPr>
            <a:stCxn id="515" idx="2"/>
          </p:cNvCxnSpPr>
          <p:nvPr/>
        </p:nvCxnSpPr>
        <p:spPr>
          <a:xfrm flipH="1">
            <a:off x="1932850" y="3216800"/>
            <a:ext cx="298500" cy="422100"/>
          </a:xfrm>
          <a:prstGeom prst="straightConnector1">
            <a:avLst/>
          </a:prstGeom>
          <a:noFill/>
          <a:ln cap="flat" cmpd="sng" w="19050">
            <a:solidFill>
              <a:schemeClr val="dk2"/>
            </a:solidFill>
            <a:prstDash val="solid"/>
            <a:round/>
            <a:headEnd len="lg" w="lg" type="none"/>
            <a:tailEnd len="lg" w="lg" type="triangle"/>
          </a:ln>
        </p:spPr>
      </p:cxnSp>
      <p:cxnSp>
        <p:nvCxnSpPr>
          <p:cNvPr id="542" name="Shape 542"/>
          <p:cNvCxnSpPr>
            <a:stCxn id="515" idx="2"/>
            <a:endCxn id="516" idx="0"/>
          </p:cNvCxnSpPr>
          <p:nvPr/>
        </p:nvCxnSpPr>
        <p:spPr>
          <a:xfrm>
            <a:off x="2231350" y="3216800"/>
            <a:ext cx="259500" cy="436200"/>
          </a:xfrm>
          <a:prstGeom prst="straightConnector1">
            <a:avLst/>
          </a:prstGeom>
          <a:noFill/>
          <a:ln cap="flat" cmpd="sng" w="19050">
            <a:solidFill>
              <a:schemeClr val="dk2"/>
            </a:solidFill>
            <a:prstDash val="solid"/>
            <a:round/>
            <a:headEnd len="lg" w="lg" type="none"/>
            <a:tailEnd len="lg" w="lg" type="triangle"/>
          </a:ln>
        </p:spPr>
      </p:cxnSp>
      <p:cxnSp>
        <p:nvCxnSpPr>
          <p:cNvPr id="543" name="Shape 543"/>
          <p:cNvCxnSpPr>
            <a:stCxn id="522" idx="2"/>
            <a:endCxn id="524" idx="0"/>
          </p:cNvCxnSpPr>
          <p:nvPr/>
        </p:nvCxnSpPr>
        <p:spPr>
          <a:xfrm>
            <a:off x="2231350" y="4912325"/>
            <a:ext cx="0" cy="293400"/>
          </a:xfrm>
          <a:prstGeom prst="straightConnector1">
            <a:avLst/>
          </a:prstGeom>
          <a:noFill/>
          <a:ln cap="flat" cmpd="sng" w="19050">
            <a:solidFill>
              <a:schemeClr val="dk2"/>
            </a:solidFill>
            <a:prstDash val="solid"/>
            <a:round/>
            <a:headEnd len="lg" w="lg" type="none"/>
            <a:tailEnd len="lg" w="lg" type="triangle"/>
          </a:ln>
        </p:spPr>
      </p:cxnSp>
      <p:sp>
        <p:nvSpPr>
          <p:cNvPr id="544" name="Shape 5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
        <p:nvSpPr>
          <p:cNvPr id="522" name="Shape 522"/>
          <p:cNvSpPr/>
          <p:nvPr/>
        </p:nvSpPr>
        <p:spPr>
          <a:xfrm>
            <a:off x="1881400" y="440172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545" name="Shape 545"/>
          <p:cNvCxnSpPr>
            <a:stCxn id="517" idx="2"/>
            <a:endCxn id="522" idx="0"/>
          </p:cNvCxnSpPr>
          <p:nvPr/>
        </p:nvCxnSpPr>
        <p:spPr>
          <a:xfrm>
            <a:off x="1903150" y="4163700"/>
            <a:ext cx="328200" cy="237900"/>
          </a:xfrm>
          <a:prstGeom prst="straightConnector1">
            <a:avLst/>
          </a:prstGeom>
          <a:noFill/>
          <a:ln cap="flat" cmpd="sng" w="19050">
            <a:solidFill>
              <a:schemeClr val="dk2"/>
            </a:solidFill>
            <a:prstDash val="solid"/>
            <a:round/>
            <a:headEnd len="lg" w="lg" type="none"/>
            <a:tailEnd len="lg" w="lg" type="triangle"/>
          </a:ln>
        </p:spPr>
      </p:cxnSp>
      <p:cxnSp>
        <p:nvCxnSpPr>
          <p:cNvPr id="546" name="Shape 546"/>
          <p:cNvCxnSpPr>
            <a:stCxn id="516" idx="2"/>
            <a:endCxn id="522" idx="0"/>
          </p:cNvCxnSpPr>
          <p:nvPr/>
        </p:nvCxnSpPr>
        <p:spPr>
          <a:xfrm flipH="1">
            <a:off x="2231475" y="4163700"/>
            <a:ext cx="259500" cy="237900"/>
          </a:xfrm>
          <a:prstGeom prst="straightConnector1">
            <a:avLst/>
          </a:prstGeom>
          <a:noFill/>
          <a:ln cap="flat" cmpd="sng" w="19050">
            <a:solidFill>
              <a:schemeClr val="dk2"/>
            </a:solidFill>
            <a:prstDash val="solid"/>
            <a:round/>
            <a:headEnd len="lg" w="lg" type="none"/>
            <a:tailEnd len="lg" w="lg" type="triangle"/>
          </a:ln>
        </p:spPr>
      </p:cxnSp>
      <p:graphicFrame>
        <p:nvGraphicFramePr>
          <p:cNvPr id="547" name="Shape 547"/>
          <p:cNvGraphicFramePr/>
          <p:nvPr/>
        </p:nvGraphicFramePr>
        <p:xfrm>
          <a:off x="4251500" y="2176700"/>
          <a:ext cx="3000000" cy="3000000"/>
        </p:xfrm>
        <a:graphic>
          <a:graphicData uri="http://schemas.openxmlformats.org/drawingml/2006/table">
            <a:tbl>
              <a:tblPr>
                <a:noFill/>
                <a:tableStyleId>{90A6B963-F144-433D-9B55-28A1E6645855}</a:tableStyleId>
              </a:tblPr>
              <a:tblGrid>
                <a:gridCol w="3780650"/>
              </a:tblGrid>
              <a:tr h="353300">
                <a:tc>
                  <a:txBody>
                    <a:bodyPr>
                      <a:noAutofit/>
                    </a:bodyPr>
                    <a:lstStyle/>
                    <a:p>
                      <a:pPr lvl="0" rtl="0">
                        <a:spcBef>
                          <a:spcPts val="0"/>
                        </a:spcBef>
                        <a:buNone/>
                      </a:pPr>
                      <a:r>
                        <a:rPr lang="en">
                          <a:solidFill>
                            <a:srgbClr val="FF0000"/>
                          </a:solidFill>
                        </a:rPr>
                        <a:t>E </a:t>
                      </a:r>
                      <a:r>
                        <a:rPr lang="en"/>
                        <a:t>-&gt; EXIT</a:t>
                      </a:r>
                    </a:p>
                  </a:txBody>
                  <a:tcPr marT="91425" marB="91425" marR="91425" marL="91425">
                    <a:solidFill>
                      <a:srgbClr val="FFFFFF"/>
                    </a:solidFill>
                  </a:tcPr>
                </a:tc>
              </a:tr>
              <a:tr h="353300">
                <a:tc>
                  <a:txBody>
                    <a:bodyPr>
                      <a:noAutofit/>
                    </a:bodyPr>
                    <a:lstStyle/>
                    <a:p>
                      <a:pPr lvl="0" rtl="0">
                        <a:spcBef>
                          <a:spcPts val="0"/>
                        </a:spcBef>
                        <a:buNone/>
                      </a:pPr>
                      <a:r>
                        <a:rPr lang="en">
                          <a:solidFill>
                            <a:srgbClr val="FF0000"/>
                          </a:solidFill>
                        </a:rPr>
                        <a:t>E</a:t>
                      </a:r>
                      <a:r>
                        <a:rPr lang="en"/>
                        <a:t> -&gt; F -&gt; G -&gt; H -&gt; </a:t>
                      </a:r>
                      <a:r>
                        <a:rPr lang="en">
                          <a:solidFill>
                            <a:srgbClr val="FF0000"/>
                          </a:solidFill>
                        </a:rPr>
                        <a:t>E</a:t>
                      </a:r>
                    </a:p>
                  </a:txBody>
                  <a:tcPr marT="91425" marB="91425" marR="91425" marL="91425">
                    <a:solidFill>
                      <a:srgbClr val="FFFFFF"/>
                    </a:solidFill>
                  </a:tcPr>
                </a:tc>
              </a:tr>
              <a:tr h="353300">
                <a:tc>
                  <a:txBody>
                    <a:bodyPr>
                      <a:noAutofit/>
                    </a:bodyPr>
                    <a:lstStyle/>
                    <a:p>
                      <a:pPr lvl="0" rtl="0">
                        <a:spcBef>
                          <a:spcPts val="0"/>
                        </a:spcBef>
                        <a:buNone/>
                      </a:pPr>
                      <a:r>
                        <a:rPr lang="en">
                          <a:solidFill>
                            <a:srgbClr val="FF0000"/>
                          </a:solidFill>
                        </a:rPr>
                        <a:t>E</a:t>
                      </a:r>
                      <a:r>
                        <a:rPr lang="en">
                          <a:solidFill>
                            <a:schemeClr val="dk1"/>
                          </a:solidFill>
                        </a:rPr>
                        <a:t> -&gt; F -&gt; G -&gt; I -&gt; J -&gt; </a:t>
                      </a:r>
                      <a:r>
                        <a:rPr lang="en">
                          <a:solidFill>
                            <a:srgbClr val="FF0000"/>
                          </a:solidFill>
                        </a:rPr>
                        <a:t>E</a:t>
                      </a:r>
                    </a:p>
                  </a:txBody>
                  <a:tcPr marT="91425" marB="91425" marR="91425" marL="91425">
                    <a:solidFill>
                      <a:srgbClr val="FFFFFF"/>
                    </a:solidFill>
                  </a:tcPr>
                </a:tc>
              </a:tr>
              <a:tr h="353300">
                <a:tc>
                  <a:txBody>
                    <a:bodyPr>
                      <a:noAutofit/>
                    </a:bodyPr>
                    <a:lstStyle/>
                    <a:p>
                      <a:pPr lvl="0" rtl="0">
                        <a:spcBef>
                          <a:spcPts val="0"/>
                        </a:spcBef>
                        <a:buNone/>
                      </a:pPr>
                      <a:r>
                        <a:rPr lang="en">
                          <a:solidFill>
                            <a:srgbClr val="FF0000"/>
                          </a:solidFill>
                        </a:rPr>
                        <a:t>E</a:t>
                      </a:r>
                      <a:r>
                        <a:rPr lang="en">
                          <a:solidFill>
                            <a:schemeClr val="dk1"/>
                          </a:solidFill>
                        </a:rPr>
                        <a:t> -&gt; F -&gt; G -&gt; I -&gt; K -&gt; </a:t>
                      </a:r>
                      <a:r>
                        <a:rPr lang="en">
                          <a:solidFill>
                            <a:srgbClr val="FF0000"/>
                          </a:solidFill>
                        </a:rPr>
                        <a:t>E</a:t>
                      </a:r>
                    </a:p>
                  </a:txBody>
                  <a:tcPr marT="91425" marB="91425" marR="91425" marL="91425">
                    <a:solidFill>
                      <a:srgbClr val="FFFFFF"/>
                    </a:solidFill>
                  </a:tcPr>
                </a:tc>
              </a:tr>
            </a:tbl>
          </a:graphicData>
        </a:graphic>
      </p:graphicFrame>
      <p:sp>
        <p:nvSpPr>
          <p:cNvPr id="548" name="Shape 548"/>
          <p:cNvSpPr/>
          <p:nvPr/>
        </p:nvSpPr>
        <p:spPr>
          <a:xfrm>
            <a:off x="5269200" y="590567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549" name="Shape 549"/>
          <p:cNvCxnSpPr>
            <a:stCxn id="528" idx="3"/>
            <a:endCxn id="548" idx="1"/>
          </p:cNvCxnSpPr>
          <p:nvPr/>
        </p:nvCxnSpPr>
        <p:spPr>
          <a:xfrm>
            <a:off x="4885425" y="6068150"/>
            <a:ext cx="383700" cy="92700"/>
          </a:xfrm>
          <a:prstGeom prst="straightConnector1">
            <a:avLst/>
          </a:prstGeom>
          <a:noFill/>
          <a:ln cap="flat" cmpd="sng" w="19050">
            <a:solidFill>
              <a:schemeClr val="dk2"/>
            </a:solidFill>
            <a:prstDash val="solid"/>
            <a:round/>
            <a:headEnd len="lg" w="lg" type="none"/>
            <a:tailEnd len="lg" w="lg" type="triangle"/>
          </a:ln>
        </p:spPr>
      </p:cxnSp>
      <p:sp>
        <p:nvSpPr>
          <p:cNvPr id="550" name="Shape 550"/>
          <p:cNvSpPr/>
          <p:nvPr/>
        </p:nvSpPr>
        <p:spPr>
          <a:xfrm>
            <a:off x="6115375" y="473227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551" name="Shape 551"/>
          <p:cNvCxnSpPr>
            <a:stCxn id="534" idx="3"/>
            <a:endCxn id="550" idx="1"/>
          </p:cNvCxnSpPr>
          <p:nvPr/>
        </p:nvCxnSpPr>
        <p:spPr>
          <a:xfrm>
            <a:off x="5806775" y="4987575"/>
            <a:ext cx="308700" cy="0"/>
          </a:xfrm>
          <a:prstGeom prst="straightConnector1">
            <a:avLst/>
          </a:prstGeom>
          <a:noFill/>
          <a:ln cap="flat" cmpd="sng" w="19050">
            <a:solidFill>
              <a:schemeClr val="dk2"/>
            </a:solidFill>
            <a:prstDash val="solid"/>
            <a:round/>
            <a:headEnd len="lg" w="lg" type="none"/>
            <a:tailEnd len="lg" w="lg" type="triangle"/>
          </a:ln>
        </p:spPr>
      </p:cxnSp>
      <p:sp>
        <p:nvSpPr>
          <p:cNvPr id="552" name="Shape 552"/>
          <p:cNvSpPr/>
          <p:nvPr/>
        </p:nvSpPr>
        <p:spPr>
          <a:xfrm>
            <a:off x="6115375" y="531775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553" name="Shape 553"/>
          <p:cNvCxnSpPr>
            <a:stCxn id="535" idx="3"/>
            <a:endCxn id="552" idx="1"/>
          </p:cNvCxnSpPr>
          <p:nvPr/>
        </p:nvCxnSpPr>
        <p:spPr>
          <a:xfrm>
            <a:off x="5780450" y="5552450"/>
            <a:ext cx="334800" cy="207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7" name="Shape 557"/>
        <p:cNvGrpSpPr/>
        <p:nvPr/>
      </p:nvGrpSpPr>
      <p:grpSpPr>
        <a:xfrm>
          <a:off x="0" y="0"/>
          <a:ext cx="0" cy="0"/>
          <a:chOff x="0" y="0"/>
          <a:chExt cx="0" cy="0"/>
        </a:xfrm>
      </p:grpSpPr>
      <p:sp>
        <p:nvSpPr>
          <p:cNvPr id="558" name="Shape 55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CFG</a:t>
            </a:r>
          </a:p>
        </p:txBody>
      </p:sp>
      <p:sp>
        <p:nvSpPr>
          <p:cNvPr id="559" name="Shape 559"/>
          <p:cNvSpPr/>
          <p:nvPr/>
        </p:nvSpPr>
        <p:spPr>
          <a:xfrm>
            <a:off x="2062450" y="1878800"/>
            <a:ext cx="337799" cy="4572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560" name="Shape 560"/>
          <p:cNvSpPr/>
          <p:nvPr/>
        </p:nvSpPr>
        <p:spPr>
          <a:xfrm>
            <a:off x="1881400" y="270620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561" name="Shape 561"/>
          <p:cNvSpPr/>
          <p:nvPr/>
        </p:nvSpPr>
        <p:spPr>
          <a:xfrm>
            <a:off x="2298975"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562" name="Shape 562"/>
          <p:cNvSpPr/>
          <p:nvPr/>
        </p:nvSpPr>
        <p:spPr>
          <a:xfrm>
            <a:off x="1711150"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563" name="Shape 563"/>
          <p:cNvSpPr txBox="1"/>
          <p:nvPr/>
        </p:nvSpPr>
        <p:spPr>
          <a:xfrm>
            <a:off x="2495750" y="3148425"/>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564" name="Shape 564"/>
          <p:cNvSpPr txBox="1"/>
          <p:nvPr/>
        </p:nvSpPr>
        <p:spPr>
          <a:xfrm>
            <a:off x="1526150" y="3148425"/>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65" name="Shape 565"/>
          <p:cNvSpPr/>
          <p:nvPr/>
        </p:nvSpPr>
        <p:spPr>
          <a:xfrm>
            <a:off x="457187" y="4401725"/>
            <a:ext cx="642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EXIT</a:t>
            </a:r>
          </a:p>
        </p:txBody>
      </p:sp>
      <p:cxnSp>
        <p:nvCxnSpPr>
          <p:cNvPr id="566" name="Shape 566"/>
          <p:cNvCxnSpPr>
            <a:stCxn id="567" idx="1"/>
            <a:endCxn id="565" idx="3"/>
          </p:cNvCxnSpPr>
          <p:nvPr/>
        </p:nvCxnSpPr>
        <p:spPr>
          <a:xfrm rot="10800000">
            <a:off x="1099300" y="4657025"/>
            <a:ext cx="782100" cy="0"/>
          </a:xfrm>
          <a:prstGeom prst="straightConnector1">
            <a:avLst/>
          </a:prstGeom>
          <a:noFill/>
          <a:ln cap="flat" cmpd="sng" w="19050">
            <a:solidFill>
              <a:schemeClr val="dk2"/>
            </a:solidFill>
            <a:prstDash val="solid"/>
            <a:round/>
            <a:headEnd len="lg" w="lg" type="none"/>
            <a:tailEnd len="lg" w="lg" type="triangle"/>
          </a:ln>
        </p:spPr>
      </p:cxnSp>
      <p:sp>
        <p:nvSpPr>
          <p:cNvPr id="568" name="Shape 568"/>
          <p:cNvSpPr txBox="1"/>
          <p:nvPr/>
        </p:nvSpPr>
        <p:spPr>
          <a:xfrm>
            <a:off x="887187" y="40540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569" name="Shape 569"/>
          <p:cNvSpPr/>
          <p:nvPr/>
        </p:nvSpPr>
        <p:spPr>
          <a:xfrm>
            <a:off x="1998700" y="5205725"/>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a:t>
            </a:r>
          </a:p>
        </p:txBody>
      </p:sp>
      <p:sp>
        <p:nvSpPr>
          <p:cNvPr id="570" name="Shape 570"/>
          <p:cNvSpPr txBox="1"/>
          <p:nvPr/>
        </p:nvSpPr>
        <p:spPr>
          <a:xfrm>
            <a:off x="1595050" y="4758975"/>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71" name="Shape 571"/>
          <p:cNvSpPr/>
          <p:nvPr/>
        </p:nvSpPr>
        <p:spPr>
          <a:xfrm>
            <a:off x="3025200" y="5176537"/>
            <a:ext cx="741899" cy="6362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a:t>
            </a:r>
          </a:p>
        </p:txBody>
      </p:sp>
      <p:cxnSp>
        <p:nvCxnSpPr>
          <p:cNvPr id="572" name="Shape 572"/>
          <p:cNvCxnSpPr>
            <a:stCxn id="569" idx="3"/>
            <a:endCxn id="571" idx="1"/>
          </p:cNvCxnSpPr>
          <p:nvPr/>
        </p:nvCxnSpPr>
        <p:spPr>
          <a:xfrm>
            <a:off x="2464000" y="5461025"/>
            <a:ext cx="561300" cy="33600"/>
          </a:xfrm>
          <a:prstGeom prst="straightConnector1">
            <a:avLst/>
          </a:prstGeom>
          <a:noFill/>
          <a:ln cap="flat" cmpd="sng" w="19050">
            <a:solidFill>
              <a:schemeClr val="dk2"/>
            </a:solidFill>
            <a:prstDash val="solid"/>
            <a:round/>
            <a:headEnd len="lg" w="lg" type="none"/>
            <a:tailEnd len="lg" w="lg" type="triangle"/>
          </a:ln>
        </p:spPr>
      </p:cxnSp>
      <p:sp>
        <p:nvSpPr>
          <p:cNvPr id="573" name="Shape 573"/>
          <p:cNvSpPr/>
          <p:nvPr/>
        </p:nvSpPr>
        <p:spPr>
          <a:xfrm>
            <a:off x="4501425" y="581285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t>
            </a:r>
          </a:p>
        </p:txBody>
      </p:sp>
      <p:cxnSp>
        <p:nvCxnSpPr>
          <p:cNvPr id="574" name="Shape 574"/>
          <p:cNvCxnSpPr>
            <a:stCxn id="571" idx="2"/>
            <a:endCxn id="573" idx="1"/>
          </p:cNvCxnSpPr>
          <p:nvPr/>
        </p:nvCxnSpPr>
        <p:spPr>
          <a:xfrm>
            <a:off x="3396149" y="5812837"/>
            <a:ext cx="1105200" cy="255300"/>
          </a:xfrm>
          <a:prstGeom prst="straightConnector1">
            <a:avLst/>
          </a:prstGeom>
          <a:noFill/>
          <a:ln cap="flat" cmpd="sng" w="19050">
            <a:solidFill>
              <a:schemeClr val="dk2"/>
            </a:solidFill>
            <a:prstDash val="solid"/>
            <a:round/>
            <a:headEnd len="lg" w="lg" type="none"/>
            <a:tailEnd len="lg" w="lg" type="triangle"/>
          </a:ln>
        </p:spPr>
      </p:cxnSp>
      <p:sp>
        <p:nvSpPr>
          <p:cNvPr id="575" name="Shape 575"/>
          <p:cNvSpPr txBox="1"/>
          <p:nvPr/>
        </p:nvSpPr>
        <p:spPr>
          <a:xfrm>
            <a:off x="3779850" y="6057000"/>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76" name="Shape 576"/>
          <p:cNvSpPr/>
          <p:nvPr/>
        </p:nvSpPr>
        <p:spPr>
          <a:xfrm>
            <a:off x="4404825" y="5000500"/>
            <a:ext cx="642000" cy="5930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a:t>
            </a:r>
          </a:p>
        </p:txBody>
      </p:sp>
      <p:cxnSp>
        <p:nvCxnSpPr>
          <p:cNvPr id="577" name="Shape 577"/>
          <p:cNvCxnSpPr>
            <a:stCxn id="571" idx="0"/>
            <a:endCxn id="576" idx="1"/>
          </p:cNvCxnSpPr>
          <p:nvPr/>
        </p:nvCxnSpPr>
        <p:spPr>
          <a:xfrm>
            <a:off x="3396149" y="5176537"/>
            <a:ext cx="1008600" cy="120600"/>
          </a:xfrm>
          <a:prstGeom prst="straightConnector1">
            <a:avLst/>
          </a:prstGeom>
          <a:noFill/>
          <a:ln cap="flat" cmpd="sng" w="19050">
            <a:solidFill>
              <a:schemeClr val="dk2"/>
            </a:solidFill>
            <a:prstDash val="solid"/>
            <a:round/>
            <a:headEnd len="lg" w="lg" type="none"/>
            <a:tailEnd len="lg" w="lg" type="triangle"/>
          </a:ln>
        </p:spPr>
      </p:cxnSp>
      <p:sp>
        <p:nvSpPr>
          <p:cNvPr id="578" name="Shape 578"/>
          <p:cNvSpPr txBox="1"/>
          <p:nvPr/>
        </p:nvSpPr>
        <p:spPr>
          <a:xfrm>
            <a:off x="3779850" y="46924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579" name="Shape 579"/>
          <p:cNvSpPr/>
          <p:nvPr/>
        </p:nvSpPr>
        <p:spPr>
          <a:xfrm>
            <a:off x="5422775" y="4732275"/>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J</a:t>
            </a:r>
          </a:p>
        </p:txBody>
      </p:sp>
      <p:sp>
        <p:nvSpPr>
          <p:cNvPr id="580" name="Shape 580"/>
          <p:cNvSpPr/>
          <p:nvPr/>
        </p:nvSpPr>
        <p:spPr>
          <a:xfrm>
            <a:off x="5315150" y="5297150"/>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K</a:t>
            </a:r>
          </a:p>
        </p:txBody>
      </p:sp>
      <p:cxnSp>
        <p:nvCxnSpPr>
          <p:cNvPr id="581" name="Shape 581"/>
          <p:cNvCxnSpPr>
            <a:stCxn id="576" idx="0"/>
            <a:endCxn id="579" idx="1"/>
          </p:cNvCxnSpPr>
          <p:nvPr/>
        </p:nvCxnSpPr>
        <p:spPr>
          <a:xfrm flipH="1" rot="10800000">
            <a:off x="4725825" y="4987600"/>
            <a:ext cx="696900" cy="12900"/>
          </a:xfrm>
          <a:prstGeom prst="straightConnector1">
            <a:avLst/>
          </a:prstGeom>
          <a:noFill/>
          <a:ln cap="flat" cmpd="sng" w="19050">
            <a:solidFill>
              <a:schemeClr val="dk2"/>
            </a:solidFill>
            <a:prstDash val="solid"/>
            <a:round/>
            <a:headEnd len="lg" w="lg" type="none"/>
            <a:tailEnd len="lg" w="lg" type="triangle"/>
          </a:ln>
        </p:spPr>
      </p:cxnSp>
      <p:cxnSp>
        <p:nvCxnSpPr>
          <p:cNvPr id="582" name="Shape 582"/>
          <p:cNvCxnSpPr>
            <a:stCxn id="576" idx="2"/>
            <a:endCxn id="580" idx="1"/>
          </p:cNvCxnSpPr>
          <p:nvPr/>
        </p:nvCxnSpPr>
        <p:spPr>
          <a:xfrm flipH="1" rot="10800000">
            <a:off x="4725825" y="5552499"/>
            <a:ext cx="589200" cy="41100"/>
          </a:xfrm>
          <a:prstGeom prst="straightConnector1">
            <a:avLst/>
          </a:prstGeom>
          <a:noFill/>
          <a:ln cap="flat" cmpd="sng" w="19050">
            <a:solidFill>
              <a:schemeClr val="dk2"/>
            </a:solidFill>
            <a:prstDash val="solid"/>
            <a:round/>
            <a:headEnd len="lg" w="lg" type="none"/>
            <a:tailEnd len="lg" w="lg" type="triangle"/>
          </a:ln>
        </p:spPr>
      </p:cxnSp>
      <p:sp>
        <p:nvSpPr>
          <p:cNvPr id="583" name="Shape 583"/>
          <p:cNvSpPr txBox="1"/>
          <p:nvPr/>
        </p:nvSpPr>
        <p:spPr>
          <a:xfrm>
            <a:off x="4844862" y="4657025"/>
            <a:ext cx="337799" cy="2100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84" name="Shape 584"/>
          <p:cNvSpPr txBox="1"/>
          <p:nvPr/>
        </p:nvSpPr>
        <p:spPr>
          <a:xfrm>
            <a:off x="4977350" y="51765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585" name="Shape 585"/>
          <p:cNvCxnSpPr>
            <a:stCxn id="559" idx="2"/>
            <a:endCxn id="560" idx="0"/>
          </p:cNvCxnSpPr>
          <p:nvPr/>
        </p:nvCxnSpPr>
        <p:spPr>
          <a:xfrm>
            <a:off x="2231349" y="2336000"/>
            <a:ext cx="0" cy="370200"/>
          </a:xfrm>
          <a:prstGeom prst="straightConnector1">
            <a:avLst/>
          </a:prstGeom>
          <a:noFill/>
          <a:ln cap="flat" cmpd="sng" w="19050">
            <a:solidFill>
              <a:schemeClr val="dk2"/>
            </a:solidFill>
            <a:prstDash val="solid"/>
            <a:round/>
            <a:headEnd len="lg" w="lg" type="none"/>
            <a:tailEnd len="lg" w="lg" type="triangle"/>
          </a:ln>
        </p:spPr>
      </p:cxnSp>
      <p:cxnSp>
        <p:nvCxnSpPr>
          <p:cNvPr id="586" name="Shape 586"/>
          <p:cNvCxnSpPr>
            <a:stCxn id="560" idx="2"/>
          </p:cNvCxnSpPr>
          <p:nvPr/>
        </p:nvCxnSpPr>
        <p:spPr>
          <a:xfrm flipH="1">
            <a:off x="1932850" y="3216800"/>
            <a:ext cx="298500" cy="422100"/>
          </a:xfrm>
          <a:prstGeom prst="straightConnector1">
            <a:avLst/>
          </a:prstGeom>
          <a:noFill/>
          <a:ln cap="flat" cmpd="sng" w="19050">
            <a:solidFill>
              <a:schemeClr val="dk2"/>
            </a:solidFill>
            <a:prstDash val="solid"/>
            <a:round/>
            <a:headEnd len="lg" w="lg" type="none"/>
            <a:tailEnd len="lg" w="lg" type="triangle"/>
          </a:ln>
        </p:spPr>
      </p:cxnSp>
      <p:cxnSp>
        <p:nvCxnSpPr>
          <p:cNvPr id="587" name="Shape 587"/>
          <p:cNvCxnSpPr>
            <a:stCxn id="560" idx="2"/>
            <a:endCxn id="561" idx="0"/>
          </p:cNvCxnSpPr>
          <p:nvPr/>
        </p:nvCxnSpPr>
        <p:spPr>
          <a:xfrm>
            <a:off x="2231350" y="3216800"/>
            <a:ext cx="259500" cy="436200"/>
          </a:xfrm>
          <a:prstGeom prst="straightConnector1">
            <a:avLst/>
          </a:prstGeom>
          <a:noFill/>
          <a:ln cap="flat" cmpd="sng" w="19050">
            <a:solidFill>
              <a:schemeClr val="dk2"/>
            </a:solidFill>
            <a:prstDash val="solid"/>
            <a:round/>
            <a:headEnd len="lg" w="lg" type="none"/>
            <a:tailEnd len="lg" w="lg" type="triangle"/>
          </a:ln>
        </p:spPr>
      </p:cxnSp>
      <p:cxnSp>
        <p:nvCxnSpPr>
          <p:cNvPr id="588" name="Shape 588"/>
          <p:cNvCxnSpPr>
            <a:stCxn id="567" idx="2"/>
            <a:endCxn id="569" idx="0"/>
          </p:cNvCxnSpPr>
          <p:nvPr/>
        </p:nvCxnSpPr>
        <p:spPr>
          <a:xfrm>
            <a:off x="2231350" y="4912325"/>
            <a:ext cx="0" cy="293400"/>
          </a:xfrm>
          <a:prstGeom prst="straightConnector1">
            <a:avLst/>
          </a:prstGeom>
          <a:noFill/>
          <a:ln cap="flat" cmpd="sng" w="19050">
            <a:solidFill>
              <a:schemeClr val="dk2"/>
            </a:solidFill>
            <a:prstDash val="solid"/>
            <a:round/>
            <a:headEnd len="lg" w="lg" type="none"/>
            <a:tailEnd len="lg" w="lg" type="triangle"/>
          </a:ln>
        </p:spPr>
      </p:cxnSp>
      <p:sp>
        <p:nvSpPr>
          <p:cNvPr id="589" name="Shape 5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sp>
        <p:nvSpPr>
          <p:cNvPr id="567" name="Shape 567"/>
          <p:cNvSpPr/>
          <p:nvPr/>
        </p:nvSpPr>
        <p:spPr>
          <a:xfrm>
            <a:off x="1881400" y="440172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590" name="Shape 590"/>
          <p:cNvCxnSpPr>
            <a:stCxn id="562" idx="2"/>
            <a:endCxn id="567" idx="0"/>
          </p:cNvCxnSpPr>
          <p:nvPr/>
        </p:nvCxnSpPr>
        <p:spPr>
          <a:xfrm>
            <a:off x="1903150" y="4163700"/>
            <a:ext cx="328200" cy="237900"/>
          </a:xfrm>
          <a:prstGeom prst="straightConnector1">
            <a:avLst/>
          </a:prstGeom>
          <a:noFill/>
          <a:ln cap="flat" cmpd="sng" w="19050">
            <a:solidFill>
              <a:schemeClr val="dk2"/>
            </a:solidFill>
            <a:prstDash val="solid"/>
            <a:round/>
            <a:headEnd len="lg" w="lg" type="none"/>
            <a:tailEnd len="lg" w="lg" type="triangle"/>
          </a:ln>
        </p:spPr>
      </p:cxnSp>
      <p:cxnSp>
        <p:nvCxnSpPr>
          <p:cNvPr id="591" name="Shape 591"/>
          <p:cNvCxnSpPr>
            <a:stCxn id="561" idx="2"/>
            <a:endCxn id="567" idx="0"/>
          </p:cNvCxnSpPr>
          <p:nvPr/>
        </p:nvCxnSpPr>
        <p:spPr>
          <a:xfrm flipH="1">
            <a:off x="2231475" y="4163700"/>
            <a:ext cx="259500" cy="237900"/>
          </a:xfrm>
          <a:prstGeom prst="straightConnector1">
            <a:avLst/>
          </a:prstGeom>
          <a:noFill/>
          <a:ln cap="flat" cmpd="sng" w="19050">
            <a:solidFill>
              <a:schemeClr val="dk2"/>
            </a:solidFill>
            <a:prstDash val="solid"/>
            <a:round/>
            <a:headEnd len="lg" w="lg" type="none"/>
            <a:tailEnd len="lg" w="lg" type="triangle"/>
          </a:ln>
        </p:spPr>
      </p:cxnSp>
      <p:sp>
        <p:nvSpPr>
          <p:cNvPr id="592" name="Shape 592"/>
          <p:cNvSpPr/>
          <p:nvPr/>
        </p:nvSpPr>
        <p:spPr>
          <a:xfrm>
            <a:off x="2598150" y="4583925"/>
            <a:ext cx="3482800" cy="322850"/>
          </a:xfrm>
          <a:custGeom>
            <a:pathLst>
              <a:path extrusionOk="0" h="12914" w="139312">
                <a:moveTo>
                  <a:pt x="128355" y="12914"/>
                </a:moveTo>
                <a:lnTo>
                  <a:pt x="139312" y="12914"/>
                </a:lnTo>
                <a:lnTo>
                  <a:pt x="138530" y="0"/>
                </a:lnTo>
                <a:lnTo>
                  <a:pt x="0" y="3131"/>
                </a:lnTo>
              </a:path>
            </a:pathLst>
          </a:custGeom>
          <a:noFill/>
          <a:ln cap="flat" cmpd="sng" w="19050">
            <a:solidFill>
              <a:schemeClr val="dk2"/>
            </a:solidFill>
            <a:prstDash val="solid"/>
            <a:round/>
            <a:headEnd len="lg" w="lg" type="none"/>
            <a:tailEnd len="lg" w="lg" type="triangle"/>
          </a:ln>
        </p:spPr>
      </p:sp>
      <p:sp>
        <p:nvSpPr>
          <p:cNvPr id="593" name="Shape 593"/>
          <p:cNvSpPr/>
          <p:nvPr/>
        </p:nvSpPr>
        <p:spPr>
          <a:xfrm>
            <a:off x="2529675" y="4378500"/>
            <a:ext cx="3727375" cy="1134825"/>
          </a:xfrm>
          <a:custGeom>
            <a:pathLst>
              <a:path extrusionOk="0" h="45393" w="149095">
                <a:moveTo>
                  <a:pt x="131094" y="45002"/>
                </a:moveTo>
                <a:lnTo>
                  <a:pt x="149095" y="45393"/>
                </a:lnTo>
                <a:lnTo>
                  <a:pt x="146356" y="0"/>
                </a:lnTo>
                <a:lnTo>
                  <a:pt x="0" y="7435"/>
                </a:lnTo>
              </a:path>
            </a:pathLst>
          </a:custGeom>
          <a:noFill/>
          <a:ln cap="flat" cmpd="sng" w="19050">
            <a:solidFill>
              <a:schemeClr val="dk2"/>
            </a:solidFill>
            <a:prstDash val="solid"/>
            <a:round/>
            <a:headEnd len="lg" w="lg" type="none"/>
            <a:tailEnd len="lg" w="lg" type="triangle"/>
          </a:ln>
        </p:spPr>
      </p:sp>
      <p:sp>
        <p:nvSpPr>
          <p:cNvPr id="594" name="Shape 594"/>
          <p:cNvSpPr/>
          <p:nvPr/>
        </p:nvSpPr>
        <p:spPr>
          <a:xfrm>
            <a:off x="2412275" y="4094775"/>
            <a:ext cx="4060000" cy="2083825"/>
          </a:xfrm>
          <a:custGeom>
            <a:pathLst>
              <a:path extrusionOk="0" h="83353" w="162400">
                <a:moveTo>
                  <a:pt x="99397" y="83353"/>
                </a:moveTo>
                <a:lnTo>
                  <a:pt x="162400" y="79831"/>
                </a:lnTo>
                <a:lnTo>
                  <a:pt x="158096" y="0"/>
                </a:lnTo>
                <a:lnTo>
                  <a:pt x="0" y="16044"/>
                </a:lnTo>
              </a:path>
            </a:pathLst>
          </a:custGeom>
          <a:noFill/>
          <a:ln cap="flat" cmpd="sng" w="19050">
            <a:solidFill>
              <a:schemeClr val="dk2"/>
            </a:solidFill>
            <a:prstDash val="solid"/>
            <a:round/>
            <a:headEnd len="lg" w="lg" type="none"/>
            <a:tailEnd len="lg" w="lg" type="triangle"/>
          </a:ln>
        </p:spPr>
      </p:sp>
      <p:sp>
        <p:nvSpPr>
          <p:cNvPr id="595" name="Shape 595"/>
          <p:cNvSpPr txBox="1"/>
          <p:nvPr/>
        </p:nvSpPr>
        <p:spPr>
          <a:xfrm>
            <a:off x="3841875" y="1809300"/>
            <a:ext cx="5144099" cy="1018500"/>
          </a:xfrm>
          <a:prstGeom prst="rect">
            <a:avLst/>
          </a:prstGeom>
          <a:noFill/>
          <a:ln>
            <a:noFill/>
          </a:ln>
        </p:spPr>
        <p:txBody>
          <a:bodyPr anchorCtr="0" anchor="t" bIns="91425" lIns="91425" rIns="91425" tIns="91425">
            <a:noAutofit/>
          </a:bodyPr>
          <a:lstStyle/>
          <a:p>
            <a:pPr lvl="0" rtl="0">
              <a:spcBef>
                <a:spcPts val="0"/>
              </a:spcBef>
              <a:buNone/>
            </a:pPr>
            <a:r>
              <a:rPr b="1" lang="en"/>
              <a:t>Tests that execute the loop:</a:t>
            </a:r>
          </a:p>
          <a:p>
            <a:pPr indent="-228600" lvl="0" marL="457200" rtl="0">
              <a:spcBef>
                <a:spcPts val="0"/>
              </a:spcBef>
              <a:buChar char="●"/>
            </a:pPr>
            <a:r>
              <a:rPr b="1" lang="en"/>
              <a:t>0 times</a:t>
            </a:r>
          </a:p>
          <a:p>
            <a:pPr indent="-228600" lvl="0" marL="457200" rtl="0">
              <a:spcBef>
                <a:spcPts val="0"/>
              </a:spcBef>
              <a:buChar char="●"/>
            </a:pPr>
            <a:r>
              <a:rPr b="1" lang="en"/>
              <a:t>1 time</a:t>
            </a:r>
          </a:p>
          <a:p>
            <a:pPr indent="-228600" lvl="0" marL="457200">
              <a:spcBef>
                <a:spcPts val="0"/>
              </a:spcBef>
              <a:buChar char="●"/>
            </a:pPr>
            <a:r>
              <a:rPr b="1" lang="en"/>
              <a:t>2+ times</a:t>
            </a:r>
          </a:p>
        </p:txBody>
      </p:sp>
      <p:sp>
        <p:nvSpPr>
          <p:cNvPr id="596" name="Shape 596"/>
          <p:cNvSpPr txBox="1"/>
          <p:nvPr/>
        </p:nvSpPr>
        <p:spPr>
          <a:xfrm>
            <a:off x="5249425" y="2002400"/>
            <a:ext cx="2134199" cy="210000"/>
          </a:xfrm>
          <a:prstGeom prst="rect">
            <a:avLst/>
          </a:prstGeom>
          <a:noFill/>
          <a:ln>
            <a:noFill/>
          </a:ln>
        </p:spPr>
        <p:txBody>
          <a:bodyPr anchorCtr="0" anchor="t" bIns="91425" lIns="91425" rIns="91425" tIns="91425">
            <a:noAutofit/>
          </a:bodyPr>
          <a:lstStyle/>
          <a:p>
            <a:pPr lvl="0">
              <a:spcBef>
                <a:spcPts val="0"/>
              </a:spcBef>
              <a:buNone/>
            </a:pPr>
            <a:r>
              <a:rPr lang="en">
                <a:solidFill>
                  <a:srgbClr val="38761D"/>
                </a:solidFill>
              </a:rPr>
              <a:t>key = 1, T = [1], size = 1</a:t>
            </a:r>
          </a:p>
        </p:txBody>
      </p:sp>
      <p:sp>
        <p:nvSpPr>
          <p:cNvPr id="597" name="Shape 597"/>
          <p:cNvSpPr/>
          <p:nvPr/>
        </p:nvSpPr>
        <p:spPr>
          <a:xfrm>
            <a:off x="970850" y="2036825"/>
            <a:ext cx="1267575" cy="2535175"/>
          </a:xfrm>
          <a:custGeom>
            <a:pathLst>
              <a:path extrusionOk="0" h="101407" w="50703">
                <a:moveTo>
                  <a:pt x="47236" y="0"/>
                </a:moveTo>
                <a:lnTo>
                  <a:pt x="47236" y="34235"/>
                </a:lnTo>
                <a:lnTo>
                  <a:pt x="38136" y="71938"/>
                </a:lnTo>
                <a:lnTo>
                  <a:pt x="50703" y="100540"/>
                </a:lnTo>
                <a:lnTo>
                  <a:pt x="0" y="101407"/>
                </a:lnTo>
              </a:path>
            </a:pathLst>
          </a:custGeom>
          <a:noFill/>
          <a:ln cap="flat" cmpd="sng" w="38100">
            <a:solidFill>
              <a:srgbClr val="38761D"/>
            </a:solidFill>
            <a:prstDash val="solid"/>
            <a:round/>
            <a:headEnd len="lg" w="lg" type="none"/>
            <a:tailEnd len="lg" w="lg" type="none"/>
          </a:ln>
        </p:spPr>
      </p:sp>
      <p:sp>
        <p:nvSpPr>
          <p:cNvPr id="598" name="Shape 598"/>
          <p:cNvSpPr txBox="1"/>
          <p:nvPr/>
        </p:nvSpPr>
        <p:spPr>
          <a:xfrm>
            <a:off x="5249425" y="2213550"/>
            <a:ext cx="2438700" cy="210000"/>
          </a:xfrm>
          <a:prstGeom prst="rect">
            <a:avLst/>
          </a:prstGeom>
          <a:noFill/>
          <a:ln>
            <a:noFill/>
          </a:ln>
        </p:spPr>
        <p:txBody>
          <a:bodyPr anchorCtr="0" anchor="t" bIns="91425" lIns="91425" rIns="91425" tIns="91425">
            <a:noAutofit/>
          </a:bodyPr>
          <a:lstStyle/>
          <a:p>
            <a:pPr lvl="0" rtl="0">
              <a:spcBef>
                <a:spcPts val="0"/>
              </a:spcBef>
              <a:buNone/>
            </a:pPr>
            <a:r>
              <a:rPr lang="en">
                <a:solidFill>
                  <a:srgbClr val="0000FF"/>
                </a:solidFill>
              </a:rPr>
              <a:t>key = 2, T = [1, 2], size = 2</a:t>
            </a:r>
          </a:p>
        </p:txBody>
      </p:sp>
      <p:sp>
        <p:nvSpPr>
          <p:cNvPr id="599" name="Shape 599"/>
          <p:cNvSpPr/>
          <p:nvPr/>
        </p:nvSpPr>
        <p:spPr>
          <a:xfrm>
            <a:off x="884175" y="2090975"/>
            <a:ext cx="5882925" cy="4008625"/>
          </a:xfrm>
          <a:custGeom>
            <a:pathLst>
              <a:path extrusionOk="0" h="160345" w="235317">
                <a:moveTo>
                  <a:pt x="57637" y="0"/>
                </a:moveTo>
                <a:lnTo>
                  <a:pt x="55037" y="35103"/>
                </a:lnTo>
                <a:lnTo>
                  <a:pt x="66738" y="74106"/>
                </a:lnTo>
                <a:lnTo>
                  <a:pt x="57204" y="101408"/>
                </a:lnTo>
                <a:lnTo>
                  <a:pt x="56337" y="135644"/>
                </a:lnTo>
                <a:lnTo>
                  <a:pt x="97507" y="134777"/>
                </a:lnTo>
                <a:lnTo>
                  <a:pt x="149511" y="160345"/>
                </a:lnTo>
                <a:lnTo>
                  <a:pt x="235317" y="158179"/>
                </a:lnTo>
                <a:lnTo>
                  <a:pt x="232283" y="79306"/>
                </a:lnTo>
                <a:lnTo>
                  <a:pt x="51137" y="101841"/>
                </a:lnTo>
                <a:lnTo>
                  <a:pt x="0" y="104441"/>
                </a:lnTo>
              </a:path>
            </a:pathLst>
          </a:custGeom>
          <a:noFill/>
          <a:ln cap="flat" cmpd="sng" w="19050">
            <a:solidFill>
              <a:srgbClr val="0000FF"/>
            </a:solidFill>
            <a:prstDash val="solid"/>
            <a:round/>
            <a:headEnd len="lg" w="lg" type="none"/>
            <a:tailEnd len="lg" w="lg" type="none"/>
          </a:ln>
        </p:spPr>
      </p:sp>
      <p:sp>
        <p:nvSpPr>
          <p:cNvPr id="600" name="Shape 600"/>
          <p:cNvSpPr txBox="1"/>
          <p:nvPr/>
        </p:nvSpPr>
        <p:spPr>
          <a:xfrm>
            <a:off x="5249425" y="2416100"/>
            <a:ext cx="2600999" cy="210000"/>
          </a:xfrm>
          <a:prstGeom prst="rect">
            <a:avLst/>
          </a:prstGeom>
          <a:noFill/>
          <a:ln>
            <a:noFill/>
          </a:ln>
        </p:spPr>
        <p:txBody>
          <a:bodyPr anchorCtr="0" anchor="t" bIns="91425" lIns="91425" rIns="91425" tIns="91425">
            <a:noAutofit/>
          </a:bodyPr>
          <a:lstStyle/>
          <a:p>
            <a:pPr lvl="0" rtl="0">
              <a:spcBef>
                <a:spcPts val="0"/>
              </a:spcBef>
              <a:buNone/>
            </a:pPr>
            <a:r>
              <a:rPr lang="en">
                <a:solidFill>
                  <a:srgbClr val="9900FF"/>
                </a:solidFill>
              </a:rPr>
              <a:t>key = 3, T = [1, 2, 3], size = 3</a:t>
            </a:r>
          </a:p>
        </p:txBody>
      </p:sp>
      <p:sp>
        <p:nvSpPr>
          <p:cNvPr id="601" name="Shape 601"/>
          <p:cNvSpPr/>
          <p:nvPr/>
        </p:nvSpPr>
        <p:spPr>
          <a:xfrm>
            <a:off x="743325" y="2090975"/>
            <a:ext cx="6316300" cy="3846125"/>
          </a:xfrm>
          <a:custGeom>
            <a:pathLst>
              <a:path extrusionOk="0" h="153845" w="252652">
                <a:moveTo>
                  <a:pt x="64571" y="0"/>
                </a:moveTo>
                <a:lnTo>
                  <a:pt x="59804" y="36836"/>
                </a:lnTo>
                <a:lnTo>
                  <a:pt x="71939" y="76706"/>
                </a:lnTo>
                <a:lnTo>
                  <a:pt x="60671" y="103575"/>
                </a:lnTo>
                <a:lnTo>
                  <a:pt x="58938" y="135210"/>
                </a:lnTo>
                <a:lnTo>
                  <a:pt x="106608" y="136944"/>
                </a:lnTo>
                <a:lnTo>
                  <a:pt x="158178" y="126976"/>
                </a:lnTo>
                <a:lnTo>
                  <a:pt x="193281" y="114842"/>
                </a:lnTo>
                <a:lnTo>
                  <a:pt x="213216" y="113975"/>
                </a:lnTo>
                <a:lnTo>
                  <a:pt x="214949" y="97508"/>
                </a:lnTo>
                <a:lnTo>
                  <a:pt x="67605" y="104008"/>
                </a:lnTo>
                <a:lnTo>
                  <a:pt x="67172" y="130010"/>
                </a:lnTo>
                <a:lnTo>
                  <a:pt x="106174" y="130877"/>
                </a:lnTo>
                <a:lnTo>
                  <a:pt x="158612" y="153845"/>
                </a:lnTo>
                <a:lnTo>
                  <a:pt x="252652" y="151678"/>
                </a:lnTo>
                <a:lnTo>
                  <a:pt x="250052" y="81473"/>
                </a:lnTo>
                <a:lnTo>
                  <a:pt x="57637" y="99674"/>
                </a:lnTo>
                <a:lnTo>
                  <a:pt x="0" y="101841"/>
                </a:lnTo>
              </a:path>
            </a:pathLst>
          </a:custGeom>
          <a:noFill/>
          <a:ln cap="flat" cmpd="sng" w="19050">
            <a:solidFill>
              <a:srgbClr val="9900FF"/>
            </a:solidFill>
            <a:prstDash val="solid"/>
            <a:round/>
            <a:headEnd len="lg" w="lg" type="none"/>
            <a:tailEnd len="lg" w="lg"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1"/>
                                        <p:tgtEl>
                                          <p:spTgt spid="596"/>
                                        </p:tgtEl>
                                      </p:cBhvr>
                                    </p:animEffect>
                                  </p:childTnLst>
                                </p:cTn>
                              </p:par>
                              <p:par>
                                <p:cTn fill="hold" nodeType="with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
                                        <p:tgtEl>
                                          <p:spTgt spid="5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
                                        <p:tgtEl>
                                          <p:spTgt spid="598"/>
                                        </p:tgtEl>
                                      </p:cBhvr>
                                    </p:animEffect>
                                  </p:childTnLst>
                                </p:cTn>
                              </p:par>
                              <p:par>
                                <p:cTn fill="hold" nodeType="with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
                                        <p:tgtEl>
                                          <p:spTgt spid="5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000"/>
                                        <p:tgtEl>
                                          <p:spTgt spid="600"/>
                                        </p:tgtEl>
                                      </p:cBhvr>
                                    </p:animEffect>
                                  </p:childTnLst>
                                </p:cTn>
                              </p:par>
                              <p:par>
                                <p:cTn fill="hold" nodeType="with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
                                        <p:tgtEl>
                                          <p:spTgt spid="6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5" name="Shape 605"/>
        <p:cNvGrpSpPr/>
        <p:nvPr/>
      </p:nvGrpSpPr>
      <p:grpSpPr>
        <a:xfrm>
          <a:off x="0" y="0"/>
          <a:ext cx="0" cy="0"/>
          <a:chOff x="0" y="0"/>
          <a:chExt cx="0" cy="0"/>
        </a:xfrm>
      </p:grpSpPr>
      <p:sp>
        <p:nvSpPr>
          <p:cNvPr id="606" name="Shape 6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Infeasibility Problem</a:t>
            </a:r>
          </a:p>
        </p:txBody>
      </p:sp>
      <p:sp>
        <p:nvSpPr>
          <p:cNvPr id="607" name="Shape 60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0"/>
              </a:spcBef>
              <a:spcAft>
                <a:spcPts val="0"/>
              </a:spcAft>
              <a:buNone/>
            </a:pPr>
            <a:r>
              <a:rPr lang="en"/>
              <a:t>Sometimes, </a:t>
            </a:r>
            <a:r>
              <a:rPr b="1" lang="en"/>
              <a:t>no </a:t>
            </a:r>
            <a:r>
              <a:rPr lang="en"/>
              <a:t>test can satisfy an obligation.</a:t>
            </a:r>
          </a:p>
          <a:p>
            <a:pPr indent="-228600" lvl="0" marL="457200" marR="0" rtl="0" algn="l">
              <a:lnSpc>
                <a:spcPct val="100000"/>
              </a:lnSpc>
              <a:spcBef>
                <a:spcPts val="0"/>
              </a:spcBef>
              <a:spcAft>
                <a:spcPts val="0"/>
              </a:spcAft>
            </a:pPr>
            <a:r>
              <a:rPr lang="en"/>
              <a:t>Impossible combinations of conditions.</a:t>
            </a:r>
          </a:p>
          <a:p>
            <a:pPr indent="-228600" lvl="0" marL="457200" marR="0" rtl="0" algn="l">
              <a:lnSpc>
                <a:spcPct val="100000"/>
              </a:lnSpc>
              <a:spcBef>
                <a:spcPts val="0"/>
              </a:spcBef>
              <a:spcAft>
                <a:spcPts val="0"/>
              </a:spcAft>
            </a:pPr>
            <a:r>
              <a:rPr lang="en"/>
              <a:t>Unreachable statements as part of defensive programming.</a:t>
            </a:r>
          </a:p>
          <a:p>
            <a:pPr indent="-228600" lvl="1" marL="914400" marR="0" rtl="0" algn="l">
              <a:lnSpc>
                <a:spcPct val="100000"/>
              </a:lnSpc>
              <a:spcBef>
                <a:spcPts val="0"/>
              </a:spcBef>
              <a:spcAft>
                <a:spcPts val="0"/>
              </a:spcAft>
            </a:pPr>
            <a:r>
              <a:rPr lang="en"/>
              <a:t>Error-handling code for conditions that can’t actually occur in practice.</a:t>
            </a:r>
          </a:p>
          <a:p>
            <a:pPr indent="-228600" lvl="0" marL="457200" marR="0" rtl="0" algn="l">
              <a:lnSpc>
                <a:spcPct val="100000"/>
              </a:lnSpc>
              <a:spcBef>
                <a:spcPts val="0"/>
              </a:spcBef>
              <a:spcAft>
                <a:spcPts val="0"/>
              </a:spcAft>
            </a:pPr>
            <a:r>
              <a:rPr lang="en"/>
              <a:t>Dead code in legacy applications.</a:t>
            </a:r>
          </a:p>
          <a:p>
            <a:pPr indent="-228600" lvl="0" marL="457200" marR="0" rtl="0" algn="l">
              <a:lnSpc>
                <a:spcPct val="100000"/>
              </a:lnSpc>
              <a:spcBef>
                <a:spcPts val="0"/>
              </a:spcBef>
              <a:spcAft>
                <a:spcPts val="0"/>
              </a:spcAft>
            </a:pPr>
            <a:r>
              <a:rPr lang="en"/>
              <a:t>Inaccessible portions of off-the-shelf systems.</a:t>
            </a:r>
          </a:p>
          <a:p>
            <a:pPr lvl="0" marR="0" rtl="0" algn="l">
              <a:lnSpc>
                <a:spcPct val="100000"/>
              </a:lnSpc>
              <a:spcBef>
                <a:spcPts val="0"/>
              </a:spcBef>
              <a:spcAft>
                <a:spcPts val="0"/>
              </a:spcAft>
              <a:buNone/>
            </a:pPr>
            <a:r>
              <a:t/>
            </a:r>
            <a:endParaRPr/>
          </a:p>
        </p:txBody>
      </p:sp>
      <p:sp>
        <p:nvSpPr>
          <p:cNvPr id="608" name="Shape 6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x="0" y="0"/>
          <a:ext cx="0" cy="0"/>
          <a:chOff x="0" y="0"/>
          <a:chExt cx="0" cy="0"/>
        </a:xfrm>
      </p:grpSpPr>
      <p:sp>
        <p:nvSpPr>
          <p:cNvPr id="613" name="Shape 6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Infeasibility Problem</a:t>
            </a:r>
          </a:p>
        </p:txBody>
      </p:sp>
      <p:sp>
        <p:nvSpPr>
          <p:cNvPr id="614" name="Shape 614"/>
          <p:cNvSpPr txBox="1"/>
          <p:nvPr>
            <p:ph idx="1" type="body"/>
          </p:nvPr>
        </p:nvSpPr>
        <p:spPr>
          <a:xfrm>
            <a:off x="457200" y="3770400"/>
            <a:ext cx="4225799" cy="2797500"/>
          </a:xfrm>
          <a:prstGeom prst="rect">
            <a:avLst/>
          </a:prstGeom>
        </p:spPr>
        <p:txBody>
          <a:bodyPr anchorCtr="0" anchor="t" bIns="91425" lIns="91425" rIns="91425" tIns="91425">
            <a:noAutofit/>
          </a:bodyPr>
          <a:lstStyle/>
          <a:p>
            <a:pPr lvl="0" rtl="0">
              <a:spcBef>
                <a:spcPts val="0"/>
              </a:spcBef>
              <a:buNone/>
            </a:pPr>
            <a:r>
              <a:rPr lang="en" sz="2400"/>
              <a:t>Problem compounded for path-based coverage criteria.</a:t>
            </a:r>
          </a:p>
          <a:p>
            <a:pPr lvl="0" rtl="0">
              <a:spcBef>
                <a:spcPts val="0"/>
              </a:spcBef>
              <a:buNone/>
            </a:pPr>
            <a:r>
              <a:rPr lang="en" sz="2400"/>
              <a:t>Not possible to traverse the path where both if-statements evaluate to true.</a:t>
            </a:r>
          </a:p>
        </p:txBody>
      </p:sp>
      <p:sp>
        <p:nvSpPr>
          <p:cNvPr id="615" name="Shape 615"/>
          <p:cNvSpPr txBox="1"/>
          <p:nvPr>
            <p:ph idx="2" type="body"/>
          </p:nvPr>
        </p:nvSpPr>
        <p:spPr>
          <a:xfrm>
            <a:off x="4692275" y="3770400"/>
            <a:ext cx="4303499" cy="2645700"/>
          </a:xfrm>
          <a:prstGeom prst="rect">
            <a:avLst/>
          </a:prstGeom>
        </p:spPr>
        <p:txBody>
          <a:bodyPr anchorCtr="0" anchor="t" bIns="91425" lIns="91425" rIns="91425" tIns="91425">
            <a:noAutofit/>
          </a:bodyPr>
          <a:lstStyle/>
          <a:p>
            <a:pPr lvl="0" rtl="0">
              <a:spcBef>
                <a:spcPts val="0"/>
              </a:spcBef>
              <a:buNone/>
            </a:pPr>
            <a:r>
              <a:t/>
            </a:r>
            <a:endParaRPr sz="2600">
              <a:latin typeface="Courier New"/>
              <a:ea typeface="Courier New"/>
              <a:cs typeface="Courier New"/>
              <a:sym typeface="Courier New"/>
            </a:endParaRPr>
          </a:p>
          <a:p>
            <a:pPr lvl="0" rtl="0">
              <a:spcBef>
                <a:spcPts val="0"/>
              </a:spcBef>
              <a:buNone/>
            </a:pPr>
            <a:r>
              <a:rPr lang="en" sz="2600">
                <a:latin typeface="Courier New"/>
                <a:ea typeface="Courier New"/>
                <a:cs typeface="Courier New"/>
                <a:sym typeface="Courier New"/>
              </a:rPr>
              <a:t>if (a &lt; 0)	a = 0;</a:t>
            </a:r>
          </a:p>
          <a:p>
            <a:pPr lvl="0" rtl="0">
              <a:spcBef>
                <a:spcPts val="0"/>
              </a:spcBef>
              <a:buNone/>
            </a:pPr>
            <a:r>
              <a:rPr lang="en" sz="2600">
                <a:latin typeface="Courier New"/>
                <a:ea typeface="Courier New"/>
                <a:cs typeface="Courier New"/>
                <a:sym typeface="Courier New"/>
              </a:rPr>
              <a:t>if (a &gt; 10)	a = 10;</a:t>
            </a:r>
          </a:p>
        </p:txBody>
      </p:sp>
      <p:sp>
        <p:nvSpPr>
          <p:cNvPr id="616" name="Shape 616"/>
          <p:cNvSpPr txBox="1"/>
          <p:nvPr>
            <p:ph idx="1" type="body"/>
          </p:nvPr>
        </p:nvSpPr>
        <p:spPr>
          <a:xfrm>
            <a:off x="457200" y="1600200"/>
            <a:ext cx="8460599" cy="2056500"/>
          </a:xfrm>
          <a:prstGeom prst="rect">
            <a:avLst/>
          </a:prstGeom>
        </p:spPr>
        <p:txBody>
          <a:bodyPr anchorCtr="0" anchor="t" bIns="91425" lIns="91425" rIns="91425" tIns="91425">
            <a:noAutofit/>
          </a:bodyPr>
          <a:lstStyle/>
          <a:p>
            <a:pPr lvl="0" marR="0" rtl="0" algn="l">
              <a:lnSpc>
                <a:spcPct val="100000"/>
              </a:lnSpc>
              <a:spcBef>
                <a:spcPts val="0"/>
              </a:spcBef>
              <a:spcAft>
                <a:spcPts val="0"/>
              </a:spcAft>
              <a:buNone/>
            </a:pPr>
            <a:r>
              <a:rPr lang="en"/>
              <a:t>Stronger criteria call for potentially infeasible combinations of elements.</a:t>
            </a:r>
          </a:p>
          <a:p>
            <a:pPr lvl="0" marR="0" rtl="0" algn="ctr">
              <a:lnSpc>
                <a:spcPct val="100000"/>
              </a:lnSpc>
              <a:spcBef>
                <a:spcPts val="0"/>
              </a:spcBef>
              <a:spcAft>
                <a:spcPts val="0"/>
              </a:spcAft>
              <a:buNone/>
            </a:pPr>
            <a:r>
              <a:rPr lang="en">
                <a:latin typeface="Courier New"/>
                <a:ea typeface="Courier New"/>
                <a:cs typeface="Courier New"/>
                <a:sym typeface="Courier New"/>
              </a:rPr>
              <a:t>(a &gt; 0 &amp;&amp; a &lt; 10)</a:t>
            </a:r>
          </a:p>
          <a:p>
            <a:pPr lvl="0" marR="0" rtl="0" algn="l">
              <a:lnSpc>
                <a:spcPct val="100000"/>
              </a:lnSpc>
              <a:spcBef>
                <a:spcPts val="0"/>
              </a:spcBef>
              <a:spcAft>
                <a:spcPts val="0"/>
              </a:spcAft>
              <a:buNone/>
            </a:pPr>
            <a:r>
              <a:rPr lang="en"/>
              <a:t>It is not possible for both conditions to be false.</a:t>
            </a:r>
          </a:p>
          <a:p>
            <a:pPr lvl="0" marR="0" rtl="0" algn="l">
              <a:lnSpc>
                <a:spcPct val="100000"/>
              </a:lnSpc>
              <a:spcBef>
                <a:spcPts val="0"/>
              </a:spcBef>
              <a:spcAft>
                <a:spcPts val="0"/>
              </a:spcAft>
              <a:buNone/>
            </a:pPr>
            <a:r>
              <a:t/>
            </a:r>
            <a:endParaRPr/>
          </a:p>
        </p:txBody>
      </p:sp>
      <p:sp>
        <p:nvSpPr>
          <p:cNvPr id="617" name="Shape 6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1" name="Shape 621"/>
        <p:cNvGrpSpPr/>
        <p:nvPr/>
      </p:nvGrpSpPr>
      <p:grpSpPr>
        <a:xfrm>
          <a:off x="0" y="0"/>
          <a:ext cx="0" cy="0"/>
          <a:chOff x="0" y="0"/>
          <a:chExt cx="0" cy="0"/>
        </a:xfrm>
      </p:grpSpPr>
      <p:sp>
        <p:nvSpPr>
          <p:cNvPr id="622" name="Shape 6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Infeasibility Problem</a:t>
            </a:r>
          </a:p>
        </p:txBody>
      </p:sp>
      <p:sp>
        <p:nvSpPr>
          <p:cNvPr id="623" name="Shape 62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90000"/>
              </a:lnSpc>
              <a:spcBef>
                <a:spcPts val="0"/>
              </a:spcBef>
              <a:buNone/>
            </a:pPr>
            <a:r>
              <a:rPr lang="en"/>
              <a:t>How this is usually addressed:</a:t>
            </a:r>
          </a:p>
          <a:p>
            <a:pPr indent="-228600" lvl="0" marL="457200" rtl="0">
              <a:lnSpc>
                <a:spcPct val="90000"/>
              </a:lnSpc>
              <a:spcBef>
                <a:spcPts val="520"/>
              </a:spcBef>
            </a:pPr>
            <a:r>
              <a:rPr lang="en"/>
              <a:t>Adequacy “scores” based on coverage.</a:t>
            </a:r>
          </a:p>
          <a:p>
            <a:pPr indent="-228600" lvl="1" marL="914400" rtl="0">
              <a:lnSpc>
                <a:spcPct val="90000"/>
              </a:lnSpc>
              <a:spcBef>
                <a:spcPts val="520"/>
              </a:spcBef>
            </a:pPr>
            <a:r>
              <a:rPr lang="en"/>
              <a:t>95% branch coverage, 80% MC/DC coverage, etc.</a:t>
            </a:r>
          </a:p>
          <a:p>
            <a:pPr indent="-228600" lvl="1" marL="914400" rtl="0">
              <a:lnSpc>
                <a:spcPct val="90000"/>
              </a:lnSpc>
              <a:spcBef>
                <a:spcPts val="520"/>
              </a:spcBef>
            </a:pPr>
            <a:r>
              <a:rPr lang="en"/>
              <a:t>Decide to stop once a threshold is reached.</a:t>
            </a:r>
          </a:p>
          <a:p>
            <a:pPr indent="-228600" lvl="1" marL="914400" rtl="0">
              <a:lnSpc>
                <a:spcPct val="90000"/>
              </a:lnSpc>
              <a:spcBef>
                <a:spcPts val="520"/>
              </a:spcBef>
            </a:pPr>
            <a:r>
              <a:rPr lang="en"/>
              <a:t>Unsatisfactory solution - elements are not equally important for fault-finding.</a:t>
            </a:r>
          </a:p>
          <a:p>
            <a:pPr indent="-419100" lvl="0" marL="457200" marR="0" rtl="0" algn="l">
              <a:lnSpc>
                <a:spcPct val="90000"/>
              </a:lnSpc>
              <a:spcBef>
                <a:spcPts val="0"/>
              </a:spcBef>
              <a:spcAft>
                <a:spcPts val="0"/>
              </a:spcAft>
              <a:buClr>
                <a:schemeClr val="dk1"/>
              </a:buClr>
              <a:buSzPct val="100000"/>
              <a:buFont typeface="Arial"/>
            </a:pPr>
            <a:r>
              <a:rPr lang="en" sz="3000"/>
              <a:t>Manual justification for omitting each impossible test</a:t>
            </a:r>
            <a:r>
              <a:rPr lang="en"/>
              <a:t> obligation.</a:t>
            </a:r>
          </a:p>
          <a:p>
            <a:pPr indent="-228600" lvl="1" marL="914400" marR="0" rtl="0" algn="l">
              <a:lnSpc>
                <a:spcPct val="90000"/>
              </a:lnSpc>
              <a:spcBef>
                <a:spcPts val="0"/>
              </a:spcBef>
              <a:spcAft>
                <a:spcPts val="0"/>
              </a:spcAft>
            </a:pPr>
            <a:r>
              <a:rPr lang="en"/>
              <a:t>Required for safety certification in avionic systems.</a:t>
            </a:r>
          </a:p>
          <a:p>
            <a:pPr indent="-228600" lvl="1" marL="914400" marR="0" rtl="0" algn="l">
              <a:lnSpc>
                <a:spcPct val="90000"/>
              </a:lnSpc>
              <a:spcBef>
                <a:spcPts val="0"/>
              </a:spcBef>
              <a:spcAft>
                <a:spcPts val="0"/>
              </a:spcAft>
            </a:pPr>
            <a:r>
              <a:rPr lang="en"/>
              <a:t>Helps refine code and testing efforts.</a:t>
            </a:r>
          </a:p>
          <a:p>
            <a:pPr indent="-228600" lvl="1" marL="914400" marR="0" rtl="0" algn="l">
              <a:lnSpc>
                <a:spcPct val="90000"/>
              </a:lnSpc>
              <a:spcBef>
                <a:spcPts val="0"/>
              </a:spcBef>
              <a:spcAft>
                <a:spcPts val="0"/>
              </a:spcAft>
            </a:pPr>
            <a:r>
              <a:rPr lang="en"/>
              <a:t>… but </a:t>
            </a:r>
            <a:r>
              <a:rPr b="1" lang="en"/>
              <a:t>very</a:t>
            </a:r>
            <a:r>
              <a:rPr lang="en"/>
              <a:t> time-consuming.</a:t>
            </a:r>
          </a:p>
          <a:p>
            <a:pPr lvl="0" marR="0" rtl="0" algn="l">
              <a:lnSpc>
                <a:spcPct val="100000"/>
              </a:lnSpc>
              <a:spcBef>
                <a:spcPts val="0"/>
              </a:spcBef>
              <a:spcAft>
                <a:spcPts val="0"/>
              </a:spcAft>
              <a:buNone/>
            </a:pPr>
            <a:r>
              <a:t/>
            </a:r>
            <a:endParaRPr/>
          </a:p>
        </p:txBody>
      </p:sp>
      <p:sp>
        <p:nvSpPr>
          <p:cNvPr id="624" name="Shape 6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t>Draw the CFG and write tests that provide statement, branch, and basic condition coverage over the following code:</a:t>
            </a:r>
          </a:p>
          <a:p>
            <a:pPr lvl="0" rtl="0">
              <a:spcBef>
                <a:spcPts val="0"/>
              </a:spcBef>
              <a:buNone/>
            </a:pPr>
            <a:r>
              <a:t/>
            </a:r>
            <a:endParaRPr sz="1100"/>
          </a:p>
          <a:p>
            <a:pPr lvl="0" rtl="0">
              <a:spcBef>
                <a:spcPts val="0"/>
              </a:spcBef>
              <a:buClr>
                <a:schemeClr val="dk1"/>
              </a:buClr>
              <a:buSzPct val="78571"/>
              <a:buFont typeface="Arial"/>
              <a:buNone/>
            </a:pPr>
            <a:r>
              <a:rPr b="1" lang="en" sz="1400">
                <a:latin typeface="Courier New"/>
                <a:ea typeface="Courier New"/>
                <a:cs typeface="Courier New"/>
                <a:sym typeface="Courier New"/>
              </a:rPr>
              <a:t>int search(string A[], int N, string what){</a:t>
            </a:r>
            <a:br>
              <a:rPr b="1" lang="en" sz="1400">
                <a:latin typeface="Courier New"/>
                <a:ea typeface="Courier New"/>
                <a:cs typeface="Courier New"/>
                <a:sym typeface="Courier New"/>
              </a:rPr>
            </a:br>
            <a:r>
              <a:rPr b="1" lang="en" sz="1400">
                <a:latin typeface="Courier New"/>
                <a:ea typeface="Courier New"/>
                <a:cs typeface="Courier New"/>
                <a:sym typeface="Courier New"/>
              </a:rPr>
              <a:t>    int index = 0;</a:t>
            </a:r>
          </a:p>
          <a:p>
            <a:pPr lvl="0" rtl="0">
              <a:spcBef>
                <a:spcPts val="0"/>
              </a:spcBef>
              <a:buClr>
                <a:schemeClr val="dk1"/>
              </a:buClr>
              <a:buSzPct val="78571"/>
              <a:buFont typeface="Arial"/>
              <a:buNone/>
            </a:pPr>
            <a:r>
              <a:rPr b="1" lang="en" sz="1400">
                <a:latin typeface="Courier New"/>
                <a:ea typeface="Courier New"/>
                <a:cs typeface="Courier New"/>
                <a:sym typeface="Courier New"/>
              </a:rPr>
              <a:t>    if ((N == 1) &amp;&amp; (A[0] == what)){</a:t>
            </a:r>
          </a:p>
          <a:p>
            <a:pPr indent="387350" lvl="0" marL="457200" rtl="0">
              <a:spcBef>
                <a:spcPts val="0"/>
              </a:spcBef>
              <a:buClr>
                <a:schemeClr val="dk1"/>
              </a:buClr>
              <a:buSzPct val="78571"/>
              <a:buFont typeface="Arial"/>
              <a:buNone/>
            </a:pPr>
            <a:r>
              <a:rPr b="1" lang="en" sz="1400">
                <a:latin typeface="Courier New"/>
                <a:ea typeface="Courier New"/>
                <a:cs typeface="Courier New"/>
                <a:sym typeface="Courier New"/>
              </a:rPr>
              <a:t>return 0; </a:t>
            </a:r>
          </a:p>
          <a:p>
            <a:pPr lvl="0" rtl="0">
              <a:spcBef>
                <a:spcPts val="0"/>
              </a:spcBef>
              <a:buClr>
                <a:schemeClr val="dk1"/>
              </a:buClr>
              <a:buSzPct val="78571"/>
              <a:buFont typeface="Arial"/>
              <a:buNone/>
            </a:pPr>
            <a:r>
              <a:rPr b="1" lang="en" sz="1400">
                <a:latin typeface="Courier New"/>
                <a:ea typeface="Courier New"/>
                <a:cs typeface="Courier New"/>
                <a:sym typeface="Courier New"/>
              </a:rPr>
              <a:t>    } else if (N == 0){</a:t>
            </a:r>
          </a:p>
          <a:p>
            <a:pPr lvl="0" rtl="0">
              <a:spcBef>
                <a:spcPts val="0"/>
              </a:spcBef>
              <a:buClr>
                <a:schemeClr val="dk1"/>
              </a:buClr>
              <a:buSzPct val="78571"/>
              <a:buFont typeface="Arial"/>
              <a:buNone/>
            </a:pPr>
            <a:r>
              <a:rPr b="1" lang="en" sz="1400">
                <a:latin typeface="Courier New"/>
                <a:ea typeface="Courier New"/>
                <a:cs typeface="Courier New"/>
                <a:sym typeface="Courier New"/>
              </a:rPr>
              <a:t>        return -1;</a:t>
            </a:r>
          </a:p>
          <a:p>
            <a:pPr lvl="0" rtl="0">
              <a:spcBef>
                <a:spcPts val="0"/>
              </a:spcBef>
              <a:buClr>
                <a:schemeClr val="dk1"/>
              </a:buClr>
              <a:buSzPct val="78571"/>
              <a:buFont typeface="Arial"/>
              <a:buNone/>
            </a:pPr>
            <a:r>
              <a:rPr b="1" lang="en" sz="1400">
                <a:latin typeface="Courier New"/>
                <a:ea typeface="Courier New"/>
                <a:cs typeface="Courier New"/>
                <a:sym typeface="Courier New"/>
              </a:rPr>
              <a:t>    } else if (N &gt; 1){</a:t>
            </a:r>
            <a:br>
              <a:rPr b="1" lang="en" sz="1400">
                <a:latin typeface="Courier New"/>
                <a:ea typeface="Courier New"/>
                <a:cs typeface="Courier New"/>
                <a:sym typeface="Courier New"/>
              </a:rPr>
            </a:br>
            <a:r>
              <a:rPr b="1" lang="en" sz="1400">
                <a:latin typeface="Courier New"/>
                <a:ea typeface="Courier New"/>
                <a:cs typeface="Courier New"/>
                <a:sym typeface="Courier New"/>
              </a:rPr>
              <a:t>        while(index &lt; N){</a:t>
            </a:r>
          </a:p>
          <a:p>
            <a:pPr lvl="0" rtl="0">
              <a:spcBef>
                <a:spcPts val="0"/>
              </a:spcBef>
              <a:buClr>
                <a:schemeClr val="dk1"/>
              </a:buClr>
              <a:buSzPct val="78571"/>
              <a:buFont typeface="Arial"/>
              <a:buNone/>
            </a:pPr>
            <a:r>
              <a:rPr b="1" lang="en" sz="1400">
                <a:latin typeface="Courier New"/>
                <a:ea typeface="Courier New"/>
                <a:cs typeface="Courier New"/>
                <a:sym typeface="Courier New"/>
              </a:rPr>
              <a:t>            if (A[index] == what)</a:t>
            </a:r>
            <a:br>
              <a:rPr b="1" lang="en" sz="1400">
                <a:latin typeface="Courier New"/>
                <a:ea typeface="Courier New"/>
                <a:cs typeface="Courier New"/>
                <a:sym typeface="Courier New"/>
              </a:rPr>
            </a:br>
            <a:r>
              <a:rPr b="1" lang="en" sz="1400">
                <a:latin typeface="Courier New"/>
                <a:ea typeface="Courier New"/>
                <a:cs typeface="Courier New"/>
                <a:sym typeface="Courier New"/>
              </a:rPr>
              <a:t>               return index;</a:t>
            </a:r>
          </a:p>
          <a:p>
            <a:pPr lvl="0" rtl="0">
              <a:spcBef>
                <a:spcPts val="0"/>
              </a:spcBef>
              <a:buClr>
                <a:schemeClr val="dk1"/>
              </a:buClr>
              <a:buSzPct val="78571"/>
              <a:buFont typeface="Arial"/>
              <a:buNone/>
            </a:pPr>
            <a:r>
              <a:rPr b="1" lang="en" sz="1400">
                <a:latin typeface="Courier New"/>
                <a:ea typeface="Courier New"/>
                <a:cs typeface="Courier New"/>
                <a:sym typeface="Courier New"/>
              </a:rPr>
              <a:t>            else</a:t>
            </a:r>
          </a:p>
          <a:p>
            <a:pPr lvl="0" rtl="0">
              <a:spcBef>
                <a:spcPts val="0"/>
              </a:spcBef>
              <a:buClr>
                <a:schemeClr val="dk1"/>
              </a:buClr>
              <a:buSzPct val="78571"/>
              <a:buFont typeface="Arial"/>
              <a:buNone/>
            </a:pPr>
            <a:r>
              <a:rPr b="1" lang="en" sz="1400">
                <a:latin typeface="Courier New"/>
                <a:ea typeface="Courier New"/>
                <a:cs typeface="Courier New"/>
                <a:sym typeface="Courier New"/>
              </a:rPr>
              <a:t>                index++;</a:t>
            </a:r>
          </a:p>
          <a:p>
            <a:pPr lvl="0" rtl="0">
              <a:spcBef>
                <a:spcPts val="0"/>
              </a:spcBef>
              <a:buClr>
                <a:schemeClr val="dk1"/>
              </a:buClr>
              <a:buSzPct val="78571"/>
              <a:buFont typeface="Arial"/>
              <a:buNone/>
            </a:pPr>
            <a:r>
              <a:rPr b="1" lang="en" sz="1400">
                <a:latin typeface="Courier New"/>
                <a:ea typeface="Courier New"/>
                <a:cs typeface="Courier New"/>
                <a:sym typeface="Courier New"/>
              </a:rPr>
              <a:t>        }</a:t>
            </a:r>
          </a:p>
          <a:p>
            <a:pPr lvl="0" rtl="0">
              <a:spcBef>
                <a:spcPts val="0"/>
              </a:spcBef>
              <a:buClr>
                <a:schemeClr val="dk1"/>
              </a:buClr>
              <a:buSzPct val="78571"/>
              <a:buFont typeface="Arial"/>
              <a:buNone/>
            </a:pPr>
            <a:r>
              <a:rPr b="1" lang="en" sz="1400">
                <a:latin typeface="Courier New"/>
                <a:ea typeface="Courier New"/>
                <a:cs typeface="Courier New"/>
                <a:sym typeface="Courier New"/>
              </a:rPr>
              <a:t>    }  </a:t>
            </a:r>
            <a:br>
              <a:rPr b="1" lang="en" sz="1400">
                <a:latin typeface="Courier New"/>
                <a:ea typeface="Courier New"/>
                <a:cs typeface="Courier New"/>
                <a:sym typeface="Courier New"/>
              </a:rPr>
            </a:br>
            <a:r>
              <a:rPr b="1" lang="en" sz="1400">
                <a:latin typeface="Courier New"/>
                <a:ea typeface="Courier New"/>
                <a:cs typeface="Courier New"/>
                <a:sym typeface="Courier New"/>
              </a:rPr>
              <a:t>    return -1;</a:t>
            </a:r>
            <a:br>
              <a:rPr b="1" lang="en" sz="1400">
                <a:latin typeface="Courier New"/>
                <a:ea typeface="Courier New"/>
                <a:cs typeface="Courier New"/>
                <a:sym typeface="Courier New"/>
              </a:rPr>
            </a:br>
            <a:r>
              <a:rPr b="1" lang="en" sz="1400">
                <a:latin typeface="Courier New"/>
                <a:ea typeface="Courier New"/>
                <a:cs typeface="Courier New"/>
                <a:sym typeface="Courier New"/>
              </a:rPr>
              <a:t>}</a:t>
            </a:r>
          </a:p>
          <a:p>
            <a:pPr lvl="0" marR="0" rtl="0" algn="l">
              <a:lnSpc>
                <a:spcPct val="120000"/>
              </a:lnSpc>
              <a:spcBef>
                <a:spcPts val="0"/>
              </a:spcBef>
              <a:spcAft>
                <a:spcPts val="0"/>
              </a:spcAft>
              <a:buNone/>
            </a:pPr>
            <a:r>
              <a:t/>
            </a:r>
            <a:endParaRPr b="1" sz="2400"/>
          </a:p>
        </p:txBody>
      </p:sp>
      <p:sp>
        <p:nvSpPr>
          <p:cNvPr id="65" name="Shape 6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 Practice.. The Budget Coverage Criterion</a:t>
            </a:r>
          </a:p>
        </p:txBody>
      </p:sp>
      <p:sp>
        <p:nvSpPr>
          <p:cNvPr id="630" name="Shape 63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Industry’s answer to “when is testing done”</a:t>
            </a:r>
          </a:p>
          <a:p>
            <a:pPr indent="-228600" lvl="1" marL="914400" rtl="0">
              <a:spcBef>
                <a:spcPts val="0"/>
              </a:spcBef>
            </a:pPr>
            <a:r>
              <a:rPr lang="en"/>
              <a:t>When the money is used up</a:t>
            </a:r>
          </a:p>
          <a:p>
            <a:pPr indent="-228600" lvl="1" marL="914400" rtl="0">
              <a:spcBef>
                <a:spcPts val="0"/>
              </a:spcBef>
            </a:pPr>
            <a:r>
              <a:rPr lang="en"/>
              <a:t>When the deadline is reached</a:t>
            </a:r>
          </a:p>
          <a:p>
            <a:pPr indent="-228600" lvl="0" marL="457200" rtl="0">
              <a:spcBef>
                <a:spcPts val="0"/>
              </a:spcBef>
            </a:pPr>
            <a:r>
              <a:rPr lang="en"/>
              <a:t>This is sometimes a rational approach!</a:t>
            </a:r>
          </a:p>
          <a:p>
            <a:pPr indent="-228600" lvl="1" marL="914400" rtl="0">
              <a:spcBef>
                <a:spcPts val="0"/>
              </a:spcBef>
            </a:pPr>
            <a:r>
              <a:rPr lang="en" sz="3000"/>
              <a:t>Implication 1:</a:t>
            </a:r>
          </a:p>
          <a:p>
            <a:pPr indent="-228600" lvl="2" marL="1371600" rtl="0">
              <a:spcBef>
                <a:spcPts val="0"/>
              </a:spcBef>
            </a:pPr>
            <a:r>
              <a:rPr lang="en"/>
              <a:t>Adequacy criteria answer the wrong question.  Selection is more important.</a:t>
            </a:r>
          </a:p>
          <a:p>
            <a:pPr indent="-228600" lvl="1" marL="914400" rtl="0">
              <a:spcBef>
                <a:spcPts val="0"/>
              </a:spcBef>
            </a:pPr>
            <a:r>
              <a:rPr lang="en" sz="3000"/>
              <a:t>Implication 2: </a:t>
            </a:r>
          </a:p>
          <a:p>
            <a:pPr indent="-228600" lvl="2" marL="1371600" rtl="0">
              <a:spcBef>
                <a:spcPts val="0"/>
              </a:spcBef>
            </a:pPr>
            <a:r>
              <a:rPr lang="en"/>
              <a:t>Practical comparison of approaches must consider the cost of test case selection</a:t>
            </a:r>
          </a:p>
        </p:txBody>
      </p:sp>
      <p:sp>
        <p:nvSpPr>
          <p:cNvPr id="631" name="Shape 6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5" name="Shape 635"/>
        <p:cNvGrpSpPr/>
        <p:nvPr/>
      </p:nvGrpSpPr>
      <p:grpSpPr>
        <a:xfrm>
          <a:off x="0" y="0"/>
          <a:ext cx="0" cy="0"/>
          <a:chOff x="0" y="0"/>
          <a:chExt cx="0" cy="0"/>
        </a:xfrm>
      </p:grpSpPr>
      <p:sp>
        <p:nvSpPr>
          <p:cNvPr id="636" name="Shape 636"/>
          <p:cNvSpPr txBox="1"/>
          <p:nvPr>
            <p:ph type="title"/>
          </p:nvPr>
        </p:nvSpPr>
        <p:spPr>
          <a:xfrm>
            <a:off x="457200" y="274650"/>
            <a:ext cx="8399100" cy="1143299"/>
          </a:xfrm>
          <a:prstGeom prst="rect">
            <a:avLst/>
          </a:prstGeom>
        </p:spPr>
        <p:txBody>
          <a:bodyPr anchorCtr="0" anchor="b" bIns="91425" lIns="91425" rIns="91425" tIns="91425">
            <a:noAutofit/>
          </a:bodyPr>
          <a:lstStyle/>
          <a:p>
            <a:pPr lvl="0" rtl="0">
              <a:spcBef>
                <a:spcPts val="0"/>
              </a:spcBef>
              <a:buNone/>
            </a:pPr>
            <a:r>
              <a:rPr lang="en"/>
              <a:t>Which Coverage Metric Should I Use?</a:t>
            </a:r>
          </a:p>
        </p:txBody>
      </p:sp>
      <p:sp>
        <p:nvSpPr>
          <p:cNvPr id="637" name="Shape 637"/>
          <p:cNvSpPr/>
          <p:nvPr/>
        </p:nvSpPr>
        <p:spPr>
          <a:xfrm>
            <a:off x="3635700" y="565207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Statement Coverage</a:t>
            </a:r>
          </a:p>
        </p:txBody>
      </p:sp>
      <p:sp>
        <p:nvSpPr>
          <p:cNvPr id="638" name="Shape 638"/>
          <p:cNvSpPr/>
          <p:nvPr/>
        </p:nvSpPr>
        <p:spPr>
          <a:xfrm>
            <a:off x="3635700" y="4864387"/>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Branch Coverage</a:t>
            </a:r>
          </a:p>
        </p:txBody>
      </p:sp>
      <p:sp>
        <p:nvSpPr>
          <p:cNvPr id="639" name="Shape 639"/>
          <p:cNvSpPr/>
          <p:nvPr/>
        </p:nvSpPr>
        <p:spPr>
          <a:xfrm>
            <a:off x="6168750" y="486615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Basic Condition Coverage</a:t>
            </a:r>
          </a:p>
        </p:txBody>
      </p:sp>
      <p:cxnSp>
        <p:nvCxnSpPr>
          <p:cNvPr id="640" name="Shape 640"/>
          <p:cNvCxnSpPr>
            <a:stCxn id="637" idx="0"/>
            <a:endCxn id="638" idx="2"/>
          </p:cNvCxnSpPr>
          <p:nvPr/>
        </p:nvCxnSpPr>
        <p:spPr>
          <a:xfrm rot="10800000">
            <a:off x="4656750" y="5442975"/>
            <a:ext cx="0" cy="209100"/>
          </a:xfrm>
          <a:prstGeom prst="straightConnector1">
            <a:avLst/>
          </a:prstGeom>
          <a:noFill/>
          <a:ln cap="flat" cmpd="sng" w="19050">
            <a:solidFill>
              <a:schemeClr val="dk2"/>
            </a:solidFill>
            <a:prstDash val="solid"/>
            <a:round/>
            <a:headEnd len="lg" w="lg" type="none"/>
            <a:tailEnd len="lg" w="lg" type="none"/>
          </a:ln>
        </p:spPr>
      </p:cxnSp>
      <p:cxnSp>
        <p:nvCxnSpPr>
          <p:cNvPr id="641" name="Shape 641"/>
          <p:cNvCxnSpPr>
            <a:stCxn id="637" idx="0"/>
            <a:endCxn id="639" idx="2"/>
          </p:cNvCxnSpPr>
          <p:nvPr/>
        </p:nvCxnSpPr>
        <p:spPr>
          <a:xfrm flipH="1" rot="10800000">
            <a:off x="4656750" y="5444775"/>
            <a:ext cx="2533200" cy="207300"/>
          </a:xfrm>
          <a:prstGeom prst="straightConnector1">
            <a:avLst/>
          </a:prstGeom>
          <a:noFill/>
          <a:ln cap="flat" cmpd="sng" w="19050">
            <a:solidFill>
              <a:schemeClr val="dk2"/>
            </a:solidFill>
            <a:prstDash val="solid"/>
            <a:round/>
            <a:headEnd len="lg" w="lg" type="none"/>
            <a:tailEnd len="lg" w="lg" type="none"/>
          </a:ln>
        </p:spPr>
      </p:cxnSp>
      <p:sp>
        <p:nvSpPr>
          <p:cNvPr id="642" name="Shape 642"/>
          <p:cNvSpPr/>
          <p:nvPr/>
        </p:nvSpPr>
        <p:spPr>
          <a:xfrm>
            <a:off x="6168750" y="402232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Branch and Condition Coverage</a:t>
            </a:r>
          </a:p>
        </p:txBody>
      </p:sp>
      <p:cxnSp>
        <p:nvCxnSpPr>
          <p:cNvPr id="643" name="Shape 643"/>
          <p:cNvCxnSpPr>
            <a:stCxn id="642" idx="2"/>
            <a:endCxn id="639" idx="0"/>
          </p:cNvCxnSpPr>
          <p:nvPr/>
        </p:nvCxnSpPr>
        <p:spPr>
          <a:xfrm>
            <a:off x="7189800" y="4601025"/>
            <a:ext cx="0" cy="265200"/>
          </a:xfrm>
          <a:prstGeom prst="straightConnector1">
            <a:avLst/>
          </a:prstGeom>
          <a:noFill/>
          <a:ln cap="flat" cmpd="sng" w="19050">
            <a:solidFill>
              <a:schemeClr val="dk2"/>
            </a:solidFill>
            <a:prstDash val="solid"/>
            <a:round/>
            <a:headEnd len="lg" w="lg" type="none"/>
            <a:tailEnd len="lg" w="lg" type="none"/>
          </a:ln>
        </p:spPr>
      </p:cxnSp>
      <p:sp>
        <p:nvSpPr>
          <p:cNvPr id="644" name="Shape 644"/>
          <p:cNvSpPr/>
          <p:nvPr/>
        </p:nvSpPr>
        <p:spPr>
          <a:xfrm>
            <a:off x="6168750" y="317850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MC/DC Coverage</a:t>
            </a:r>
          </a:p>
        </p:txBody>
      </p:sp>
      <p:cxnSp>
        <p:nvCxnSpPr>
          <p:cNvPr id="645" name="Shape 645"/>
          <p:cNvCxnSpPr>
            <a:stCxn id="644" idx="2"/>
            <a:endCxn id="642" idx="0"/>
          </p:cNvCxnSpPr>
          <p:nvPr/>
        </p:nvCxnSpPr>
        <p:spPr>
          <a:xfrm>
            <a:off x="7189800" y="3757200"/>
            <a:ext cx="0" cy="265200"/>
          </a:xfrm>
          <a:prstGeom prst="straightConnector1">
            <a:avLst/>
          </a:prstGeom>
          <a:noFill/>
          <a:ln cap="flat" cmpd="sng" w="19050">
            <a:solidFill>
              <a:schemeClr val="dk2"/>
            </a:solidFill>
            <a:prstDash val="solid"/>
            <a:round/>
            <a:headEnd len="lg" w="lg" type="none"/>
            <a:tailEnd len="lg" w="lg" type="none"/>
          </a:ln>
        </p:spPr>
      </p:cxnSp>
      <p:sp>
        <p:nvSpPr>
          <p:cNvPr id="646" name="Shape 646"/>
          <p:cNvSpPr/>
          <p:nvPr/>
        </p:nvSpPr>
        <p:spPr>
          <a:xfrm>
            <a:off x="6168750" y="233467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Compound Condition Coverage</a:t>
            </a:r>
          </a:p>
        </p:txBody>
      </p:sp>
      <p:cxnSp>
        <p:nvCxnSpPr>
          <p:cNvPr id="647" name="Shape 647"/>
          <p:cNvCxnSpPr>
            <a:stCxn id="646" idx="2"/>
            <a:endCxn id="644" idx="0"/>
          </p:cNvCxnSpPr>
          <p:nvPr/>
        </p:nvCxnSpPr>
        <p:spPr>
          <a:xfrm>
            <a:off x="7189800" y="2913375"/>
            <a:ext cx="0" cy="265200"/>
          </a:xfrm>
          <a:prstGeom prst="straightConnector1">
            <a:avLst/>
          </a:prstGeom>
          <a:noFill/>
          <a:ln cap="flat" cmpd="sng" w="19050">
            <a:solidFill>
              <a:schemeClr val="dk2"/>
            </a:solidFill>
            <a:prstDash val="solid"/>
            <a:round/>
            <a:headEnd len="lg" w="lg" type="none"/>
            <a:tailEnd len="lg" w="lg" type="none"/>
          </a:ln>
        </p:spPr>
      </p:cxnSp>
      <p:cxnSp>
        <p:nvCxnSpPr>
          <p:cNvPr id="648" name="Shape 648"/>
          <p:cNvCxnSpPr>
            <a:stCxn id="649" idx="2"/>
            <a:endCxn id="638" idx="0"/>
          </p:cNvCxnSpPr>
          <p:nvPr/>
        </p:nvCxnSpPr>
        <p:spPr>
          <a:xfrm>
            <a:off x="4656750" y="3729787"/>
            <a:ext cx="0" cy="1134600"/>
          </a:xfrm>
          <a:prstGeom prst="straightConnector1">
            <a:avLst/>
          </a:prstGeom>
          <a:noFill/>
          <a:ln cap="flat" cmpd="sng" w="19050">
            <a:solidFill>
              <a:schemeClr val="dk2"/>
            </a:solidFill>
            <a:prstDash val="solid"/>
            <a:round/>
            <a:headEnd len="lg" w="lg" type="none"/>
            <a:tailEnd len="lg" w="lg" type="none"/>
          </a:ln>
        </p:spPr>
      </p:cxnSp>
      <p:sp>
        <p:nvSpPr>
          <p:cNvPr id="650" name="Shape 650"/>
          <p:cNvSpPr/>
          <p:nvPr/>
        </p:nvSpPr>
        <p:spPr>
          <a:xfrm>
            <a:off x="3635700" y="170137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Path Coverage</a:t>
            </a:r>
          </a:p>
        </p:txBody>
      </p:sp>
      <p:cxnSp>
        <p:nvCxnSpPr>
          <p:cNvPr id="651" name="Shape 651"/>
          <p:cNvCxnSpPr>
            <a:stCxn id="650" idx="2"/>
            <a:endCxn id="649" idx="0"/>
          </p:cNvCxnSpPr>
          <p:nvPr/>
        </p:nvCxnSpPr>
        <p:spPr>
          <a:xfrm>
            <a:off x="4656750" y="2280075"/>
            <a:ext cx="0" cy="871200"/>
          </a:xfrm>
          <a:prstGeom prst="straightConnector1">
            <a:avLst/>
          </a:prstGeom>
          <a:noFill/>
          <a:ln cap="flat" cmpd="sng" w="19050">
            <a:solidFill>
              <a:schemeClr val="dk2"/>
            </a:solidFill>
            <a:prstDash val="solid"/>
            <a:round/>
            <a:headEnd len="lg" w="lg" type="none"/>
            <a:tailEnd len="lg" w="lg" type="none"/>
          </a:ln>
        </p:spPr>
      </p:cxnSp>
      <p:cxnSp>
        <p:nvCxnSpPr>
          <p:cNvPr id="652" name="Shape 652"/>
          <p:cNvCxnSpPr/>
          <p:nvPr/>
        </p:nvCxnSpPr>
        <p:spPr>
          <a:xfrm rot="10800000">
            <a:off x="1361825" y="3023075"/>
            <a:ext cx="6848999" cy="0"/>
          </a:xfrm>
          <a:prstGeom prst="straightConnector1">
            <a:avLst/>
          </a:prstGeom>
          <a:noFill/>
          <a:ln cap="flat" cmpd="sng" w="38100">
            <a:solidFill>
              <a:srgbClr val="FF0000"/>
            </a:solidFill>
            <a:prstDash val="solid"/>
            <a:round/>
            <a:headEnd len="lg" w="lg" type="none"/>
            <a:tailEnd len="lg" w="lg" type="none"/>
          </a:ln>
        </p:spPr>
      </p:cxnSp>
      <p:cxnSp>
        <p:nvCxnSpPr>
          <p:cNvPr id="653" name="Shape 653"/>
          <p:cNvCxnSpPr/>
          <p:nvPr/>
        </p:nvCxnSpPr>
        <p:spPr>
          <a:xfrm rot="10800000">
            <a:off x="605275" y="3483225"/>
            <a:ext cx="0" cy="2500799"/>
          </a:xfrm>
          <a:prstGeom prst="straightConnector1">
            <a:avLst/>
          </a:prstGeom>
          <a:noFill/>
          <a:ln cap="flat" cmpd="sng" w="19050">
            <a:solidFill>
              <a:srgbClr val="FF0000"/>
            </a:solidFill>
            <a:prstDash val="solid"/>
            <a:round/>
            <a:headEnd len="lg" w="lg" type="none"/>
            <a:tailEnd len="lg" w="lg" type="triangle"/>
          </a:ln>
        </p:spPr>
      </p:cxnSp>
      <p:sp>
        <p:nvSpPr>
          <p:cNvPr id="654" name="Shape 654"/>
          <p:cNvSpPr txBox="1"/>
          <p:nvPr/>
        </p:nvSpPr>
        <p:spPr>
          <a:xfrm>
            <a:off x="688000" y="5442975"/>
            <a:ext cx="1059300" cy="371999"/>
          </a:xfrm>
          <a:prstGeom prst="rect">
            <a:avLst/>
          </a:prstGeom>
          <a:noFill/>
          <a:ln>
            <a:noFill/>
          </a:ln>
        </p:spPr>
        <p:txBody>
          <a:bodyPr anchorCtr="0" anchor="t" bIns="91425" lIns="91425" rIns="91425" tIns="91425">
            <a:noAutofit/>
          </a:bodyPr>
          <a:lstStyle/>
          <a:p>
            <a:pPr lvl="0">
              <a:spcBef>
                <a:spcPts val="0"/>
              </a:spcBef>
              <a:buNone/>
            </a:pPr>
            <a:r>
              <a:rPr lang="en"/>
              <a:t>Power, Cost</a:t>
            </a:r>
          </a:p>
        </p:txBody>
      </p:sp>
      <p:sp>
        <p:nvSpPr>
          <p:cNvPr id="655" name="Shape 655"/>
          <p:cNvSpPr txBox="1"/>
          <p:nvPr/>
        </p:nvSpPr>
        <p:spPr>
          <a:xfrm>
            <a:off x="457200" y="2577200"/>
            <a:ext cx="2349300" cy="271499"/>
          </a:xfrm>
          <a:prstGeom prst="rect">
            <a:avLst/>
          </a:prstGeom>
          <a:noFill/>
          <a:ln>
            <a:noFill/>
          </a:ln>
        </p:spPr>
        <p:txBody>
          <a:bodyPr anchorCtr="0" anchor="t" bIns="91425" lIns="91425" rIns="91425" tIns="91425">
            <a:noAutofit/>
          </a:bodyPr>
          <a:lstStyle/>
          <a:p>
            <a:pPr lvl="0">
              <a:spcBef>
                <a:spcPts val="0"/>
              </a:spcBef>
              <a:buNone/>
            </a:pPr>
            <a:r>
              <a:rPr lang="en"/>
              <a:t>Generally Impractical</a:t>
            </a:r>
          </a:p>
        </p:txBody>
      </p:sp>
      <p:sp>
        <p:nvSpPr>
          <p:cNvPr id="656" name="Shape 656"/>
          <p:cNvSpPr/>
          <p:nvPr/>
        </p:nvSpPr>
        <p:spPr>
          <a:xfrm>
            <a:off x="3635700" y="236222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Boundary Interior Testing</a:t>
            </a:r>
          </a:p>
        </p:txBody>
      </p:sp>
      <p:sp>
        <p:nvSpPr>
          <p:cNvPr id="657" name="Shape 6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
        <p:nvSpPr>
          <p:cNvPr id="658" name="Shape 658"/>
          <p:cNvSpPr/>
          <p:nvPr/>
        </p:nvSpPr>
        <p:spPr>
          <a:xfrm>
            <a:off x="3635700" y="400780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LCSAJ Testing</a:t>
            </a:r>
          </a:p>
        </p:txBody>
      </p:sp>
      <p:cxnSp>
        <p:nvCxnSpPr>
          <p:cNvPr id="659" name="Shape 659"/>
          <p:cNvCxnSpPr>
            <a:stCxn id="642" idx="2"/>
            <a:endCxn id="638" idx="0"/>
          </p:cNvCxnSpPr>
          <p:nvPr/>
        </p:nvCxnSpPr>
        <p:spPr>
          <a:xfrm flipH="1">
            <a:off x="4656900" y="4601025"/>
            <a:ext cx="2532900" cy="263400"/>
          </a:xfrm>
          <a:prstGeom prst="straightConnector1">
            <a:avLst/>
          </a:prstGeom>
          <a:noFill/>
          <a:ln cap="flat" cmpd="sng" w="19050">
            <a:solidFill>
              <a:schemeClr val="dk2"/>
            </a:solidFill>
            <a:prstDash val="solid"/>
            <a:round/>
            <a:headEnd len="lg" w="lg" type="none"/>
            <a:tailEnd len="lg" w="lg" type="none"/>
          </a:ln>
        </p:spPr>
      </p:cxnSp>
      <p:sp>
        <p:nvSpPr>
          <p:cNvPr id="660" name="Shape 660"/>
          <p:cNvSpPr/>
          <p:nvPr/>
        </p:nvSpPr>
        <p:spPr>
          <a:xfrm>
            <a:off x="3635700" y="315120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Loop Boundary Testing</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4" name="Shape 664"/>
        <p:cNvGrpSpPr/>
        <p:nvPr/>
      </p:nvGrpSpPr>
      <p:grpSpPr>
        <a:xfrm>
          <a:off x="0" y="0"/>
          <a:ext cx="0" cy="0"/>
          <a:chOff x="0" y="0"/>
          <a:chExt cx="0" cy="0"/>
        </a:xfrm>
      </p:grpSpPr>
      <p:sp>
        <p:nvSpPr>
          <p:cNvPr id="665" name="Shape 66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Where Coverage Goes Wrong...</a:t>
            </a:r>
          </a:p>
        </p:txBody>
      </p:sp>
      <p:sp>
        <p:nvSpPr>
          <p:cNvPr id="666" name="Shape 66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Testing can only reveal a fault when execution of the faulty element causes a failure, but…</a:t>
            </a:r>
          </a:p>
          <a:p>
            <a:pPr indent="-228600" lvl="0" marL="457200" rtl="0">
              <a:lnSpc>
                <a:spcPct val="120000"/>
              </a:lnSpc>
              <a:spcBef>
                <a:spcPts val="0"/>
              </a:spcBef>
            </a:pPr>
            <a:r>
              <a:rPr lang="en"/>
              <a:t>Execution of a line containing a fault does not guarantee a failure.</a:t>
            </a:r>
          </a:p>
          <a:p>
            <a:pPr indent="-228600" lvl="1" marL="914400" rtl="0">
              <a:lnSpc>
                <a:spcPct val="120000"/>
              </a:lnSpc>
              <a:spcBef>
                <a:spcPts val="0"/>
              </a:spcBef>
              <a:buClr>
                <a:srgbClr val="000000"/>
              </a:buClr>
            </a:pPr>
            <a:r>
              <a:rPr lang="en" sz="2400">
                <a:solidFill>
                  <a:srgbClr val="000000"/>
                </a:solidFill>
              </a:rPr>
              <a:t>(a &lt;= b) </a:t>
            </a:r>
            <a:r>
              <a:rPr lang="en">
                <a:solidFill>
                  <a:srgbClr val="000000"/>
                </a:solidFill>
              </a:rPr>
              <a:t>accidentally</a:t>
            </a:r>
            <a:r>
              <a:rPr lang="en" sz="2400">
                <a:solidFill>
                  <a:srgbClr val="000000"/>
                </a:solidFill>
              </a:rPr>
              <a:t> written as (a &gt;= b)</a:t>
            </a:r>
            <a:r>
              <a:rPr lang="en">
                <a:solidFill>
                  <a:srgbClr val="000000"/>
                </a:solidFill>
              </a:rPr>
              <a:t> - </a:t>
            </a:r>
            <a:r>
              <a:rPr lang="en" sz="2400">
                <a:solidFill>
                  <a:srgbClr val="000000"/>
                </a:solidFill>
              </a:rPr>
              <a:t>the fault will not manifest as a failure if a==b in the test case.</a:t>
            </a:r>
          </a:p>
          <a:p>
            <a:pPr indent="-228600" lvl="0" marL="457200" rtl="0">
              <a:lnSpc>
                <a:spcPct val="120000"/>
              </a:lnSpc>
              <a:spcBef>
                <a:spcPts val="0"/>
              </a:spcBef>
            </a:pPr>
            <a:r>
              <a:rPr lang="en"/>
              <a:t>Merely executing code does not guarantee that we will find all faults.</a:t>
            </a:r>
          </a:p>
        </p:txBody>
      </p:sp>
      <p:sp>
        <p:nvSpPr>
          <p:cNvPr id="667" name="Shape 6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1" name="Shape 671"/>
        <p:cNvGrpSpPr/>
        <p:nvPr/>
      </p:nvGrpSpPr>
      <p:grpSpPr>
        <a:xfrm>
          <a:off x="0" y="0"/>
          <a:ext cx="0" cy="0"/>
          <a:chOff x="0" y="0"/>
          <a:chExt cx="0" cy="0"/>
        </a:xfrm>
      </p:grpSpPr>
      <p:sp>
        <p:nvSpPr>
          <p:cNvPr id="672" name="Shape 67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Don’t Rely on Metrics</a:t>
            </a:r>
          </a:p>
        </p:txBody>
      </p:sp>
      <p:sp>
        <p:nvSpPr>
          <p:cNvPr id="673" name="Shape 673"/>
          <p:cNvSpPr txBox="1"/>
          <p:nvPr>
            <p:ph idx="1" type="body"/>
          </p:nvPr>
        </p:nvSpPr>
        <p:spPr>
          <a:xfrm>
            <a:off x="457200" y="3991975"/>
            <a:ext cx="8229600" cy="2576099"/>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There is a </a:t>
            </a:r>
            <a:r>
              <a:rPr i="1" lang="en" sz="2400"/>
              <a:t>small</a:t>
            </a:r>
            <a:r>
              <a:rPr lang="en" sz="2400"/>
              <a:t> benefit from using coverage as a stopping criterion.</a:t>
            </a:r>
          </a:p>
          <a:p>
            <a:pPr indent="-381000" lvl="0" marL="457200" marR="0" rtl="0" algn="l">
              <a:lnSpc>
                <a:spcPct val="100000"/>
              </a:lnSpc>
              <a:spcBef>
                <a:spcPts val="600"/>
              </a:spcBef>
              <a:spcAft>
                <a:spcPts val="0"/>
              </a:spcAft>
              <a:buSzPct val="100000"/>
            </a:pPr>
            <a:r>
              <a:rPr lang="en" sz="2400"/>
              <a:t>But, auto-generating tests with coverage as the goal produces poor tests.</a:t>
            </a:r>
          </a:p>
          <a:p>
            <a:pPr indent="-381000" lvl="0" marL="457200" marR="0" rtl="0" algn="l">
              <a:lnSpc>
                <a:spcPct val="100000"/>
              </a:lnSpc>
              <a:spcBef>
                <a:spcPts val="600"/>
              </a:spcBef>
              <a:spcAft>
                <a:spcPts val="0"/>
              </a:spcAft>
              <a:buSzPct val="100000"/>
            </a:pPr>
            <a:r>
              <a:rPr lang="en" sz="2400"/>
              <a:t>Two key problems - sensitivity to how code is written, and whether infected program state is noticed by oracle.</a:t>
            </a:r>
          </a:p>
        </p:txBody>
      </p:sp>
      <p:pic>
        <p:nvPicPr>
          <p:cNvPr id="674" name="Shape 674"/>
          <p:cNvPicPr preferRelativeResize="0"/>
          <p:nvPr/>
        </p:nvPicPr>
        <p:blipFill>
          <a:blip r:embed="rId3">
            <a:alphaModFix/>
          </a:blip>
          <a:stretch>
            <a:fillRect/>
          </a:stretch>
        </p:blipFill>
        <p:spPr>
          <a:xfrm>
            <a:off x="765800" y="1715124"/>
            <a:ext cx="7677974" cy="2327374"/>
          </a:xfrm>
          <a:prstGeom prst="rect">
            <a:avLst/>
          </a:prstGeom>
          <a:noFill/>
          <a:ln>
            <a:noFill/>
          </a:ln>
        </p:spPr>
      </p:pic>
      <p:sp>
        <p:nvSpPr>
          <p:cNvPr id="675" name="Shape 6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9" name="Shape 679"/>
        <p:cNvGrpSpPr/>
        <p:nvPr/>
      </p:nvGrpSpPr>
      <p:grpSpPr>
        <a:xfrm>
          <a:off x="0" y="0"/>
          <a:ext cx="0" cy="0"/>
          <a:chOff x="0" y="0"/>
          <a:chExt cx="0" cy="0"/>
        </a:xfrm>
      </p:grpSpPr>
      <p:sp>
        <p:nvSpPr>
          <p:cNvPr id="680" name="Shape 68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Sensitivity to Structure</a:t>
            </a:r>
          </a:p>
        </p:txBody>
      </p:sp>
      <p:sp>
        <p:nvSpPr>
          <p:cNvPr id="681" name="Shape 681"/>
          <p:cNvSpPr txBox="1"/>
          <p:nvPr>
            <p:ph idx="1" type="body"/>
          </p:nvPr>
        </p:nvSpPr>
        <p:spPr>
          <a:xfrm>
            <a:off x="457200" y="1600200"/>
            <a:ext cx="8229600" cy="2494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expr_1 = in_1 || in_2;     </a:t>
            </a:r>
          </a:p>
          <a:p>
            <a:pPr lvl="0" marR="0" rtl="0" algn="l">
              <a:lnSpc>
                <a:spcPct val="100000"/>
              </a:lnSpc>
              <a:spcBef>
                <a:spcPts val="600"/>
              </a:spcBef>
              <a:spcAft>
                <a:spcPts val="0"/>
              </a:spcAft>
              <a:buClr>
                <a:schemeClr val="dk1"/>
              </a:buClr>
              <a:buSzPct val="45833"/>
              <a:buFont typeface="Arial"/>
              <a:buNone/>
            </a:pPr>
            <a:r>
              <a:rPr lang="en" sz="2400"/>
              <a:t>out_1 = expr_1 &amp;&amp; in_3;   </a:t>
            </a:r>
          </a:p>
          <a:p>
            <a:pPr lvl="0" marR="0" rtl="0" algn="l">
              <a:lnSpc>
                <a:spcPct val="100000"/>
              </a:lnSpc>
              <a:spcBef>
                <a:spcPts val="600"/>
              </a:spcBef>
              <a:spcAft>
                <a:spcPts val="0"/>
              </a:spcAft>
              <a:buClr>
                <a:schemeClr val="dk1"/>
              </a:buClr>
              <a:buSzPct val="45833"/>
              <a:buFont typeface="Arial"/>
              <a:buNone/>
            </a:pPr>
            <a:r>
              <a:t/>
            </a:r>
            <a:endParaRPr sz="2400"/>
          </a:p>
          <a:p>
            <a:pPr lvl="0" marR="0" rtl="0" algn="l">
              <a:lnSpc>
                <a:spcPct val="100000"/>
              </a:lnSpc>
              <a:spcBef>
                <a:spcPts val="600"/>
              </a:spcBef>
              <a:spcAft>
                <a:spcPts val="0"/>
              </a:spcAft>
              <a:buClr>
                <a:schemeClr val="dk1"/>
              </a:buClr>
              <a:buSzPct val="45833"/>
              <a:buFont typeface="Arial"/>
              <a:buNone/>
            </a:pPr>
            <a:r>
              <a:rPr lang="en" sz="2400"/>
              <a:t>out_1 = (in_1 || in_2) &amp;&amp; in_3;</a:t>
            </a:r>
          </a:p>
          <a:p>
            <a:pPr lvl="0" marR="0" rtl="0" algn="l">
              <a:lnSpc>
                <a:spcPct val="100000"/>
              </a:lnSpc>
              <a:spcBef>
                <a:spcPts val="600"/>
              </a:spcBef>
              <a:spcAft>
                <a:spcPts val="0"/>
              </a:spcAft>
              <a:buClr>
                <a:schemeClr val="dk1"/>
              </a:buClr>
              <a:buSzPct val="45833"/>
              <a:buFont typeface="Arial"/>
              <a:buNone/>
            </a:pPr>
            <a:r>
              <a:t/>
            </a:r>
            <a:endParaRPr sz="2400"/>
          </a:p>
          <a:p>
            <a:pPr lvl="0" marR="0" rtl="0" algn="l">
              <a:lnSpc>
                <a:spcPct val="100000"/>
              </a:lnSpc>
              <a:spcBef>
                <a:spcPts val="600"/>
              </a:spcBef>
              <a:spcAft>
                <a:spcPts val="0"/>
              </a:spcAft>
              <a:buNone/>
            </a:pPr>
            <a:r>
              <a:t/>
            </a:r>
            <a:endParaRPr sz="2400"/>
          </a:p>
        </p:txBody>
      </p:sp>
      <p:sp>
        <p:nvSpPr>
          <p:cNvPr id="682" name="Shape 682"/>
          <p:cNvSpPr txBox="1"/>
          <p:nvPr>
            <p:ph idx="2" type="body"/>
          </p:nvPr>
        </p:nvSpPr>
        <p:spPr>
          <a:xfrm>
            <a:off x="552600" y="4094975"/>
            <a:ext cx="8134200" cy="2179499"/>
          </a:xfrm>
          <a:prstGeom prst="rect">
            <a:avLst/>
          </a:prstGeom>
        </p:spPr>
        <p:txBody>
          <a:bodyPr anchorCtr="0" anchor="t" bIns="91425" lIns="91425" rIns="91425" tIns="91425">
            <a:noAutofit/>
          </a:bodyPr>
          <a:lstStyle/>
          <a:p>
            <a:pPr indent="-228600" lvl="0" marL="457200" rtl="0">
              <a:spcBef>
                <a:spcPts val="0"/>
              </a:spcBef>
            </a:pPr>
            <a:r>
              <a:rPr lang="en"/>
              <a:t>Both pieces of code do the same thing.</a:t>
            </a:r>
          </a:p>
          <a:p>
            <a:pPr indent="-228600" lvl="0" marL="457200" rtl="0">
              <a:spcBef>
                <a:spcPts val="0"/>
              </a:spcBef>
            </a:pPr>
            <a:r>
              <a:rPr lang="en"/>
              <a:t>How code is written impacts the number and type of tests needed.</a:t>
            </a:r>
          </a:p>
          <a:p>
            <a:pPr indent="-228600" lvl="0" marL="457200" rtl="0">
              <a:spcBef>
                <a:spcPts val="0"/>
              </a:spcBef>
            </a:pPr>
            <a:r>
              <a:rPr lang="en"/>
              <a:t>Simpler statements result in simpler tests.</a:t>
            </a:r>
          </a:p>
        </p:txBody>
      </p:sp>
      <p:sp>
        <p:nvSpPr>
          <p:cNvPr id="683" name="Shape 6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7" name="Shape 687"/>
        <p:cNvGrpSpPr/>
        <p:nvPr/>
      </p:nvGrpSpPr>
      <p:grpSpPr>
        <a:xfrm>
          <a:off x="0" y="0"/>
          <a:ext cx="0" cy="0"/>
          <a:chOff x="0" y="0"/>
          <a:chExt cx="0" cy="0"/>
        </a:xfrm>
      </p:grpSpPr>
      <p:sp>
        <p:nvSpPr>
          <p:cNvPr id="688" name="Shape 6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Sensitivity to Oracle</a:t>
            </a:r>
          </a:p>
        </p:txBody>
      </p:sp>
      <p:sp>
        <p:nvSpPr>
          <p:cNvPr id="689" name="Shape 6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oracle judges test correctness.</a:t>
            </a:r>
          </a:p>
          <a:p>
            <a:pPr indent="-228600" lvl="1" marL="914400" marR="0" rtl="0" algn="l">
              <a:lnSpc>
                <a:spcPct val="100000"/>
              </a:lnSpc>
              <a:spcBef>
                <a:spcPts val="600"/>
              </a:spcBef>
              <a:spcAft>
                <a:spcPts val="0"/>
              </a:spcAft>
            </a:pPr>
            <a:r>
              <a:rPr lang="en"/>
              <a:t>We need to choose what results we check when writing an oracle.</a:t>
            </a:r>
          </a:p>
          <a:p>
            <a:pPr indent="-228600" lvl="0" marL="457200" marR="0" rtl="0" algn="l">
              <a:lnSpc>
                <a:spcPct val="100000"/>
              </a:lnSpc>
              <a:spcBef>
                <a:spcPts val="600"/>
              </a:spcBef>
              <a:spcAft>
                <a:spcPts val="0"/>
              </a:spcAft>
            </a:pPr>
            <a:r>
              <a:rPr lang="en"/>
              <a:t>Typically, we check certain output variables.</a:t>
            </a:r>
          </a:p>
          <a:p>
            <a:pPr indent="-228600" lvl="1" marL="914400" marR="0" rtl="0" algn="l">
              <a:lnSpc>
                <a:spcPct val="100000"/>
              </a:lnSpc>
              <a:spcBef>
                <a:spcPts val="600"/>
              </a:spcBef>
              <a:spcAft>
                <a:spcPts val="0"/>
              </a:spcAft>
            </a:pPr>
            <a:r>
              <a:rPr lang="en"/>
              <a:t>However, masking can prevent us from noticing a fault if we do not check the right variables.</a:t>
            </a:r>
          </a:p>
          <a:p>
            <a:pPr indent="-228600" lvl="1" marL="914400" marR="0" rtl="0" algn="l">
              <a:lnSpc>
                <a:spcPct val="100000"/>
              </a:lnSpc>
              <a:spcBef>
                <a:spcPts val="600"/>
              </a:spcBef>
              <a:spcAft>
                <a:spcPts val="0"/>
              </a:spcAft>
            </a:pPr>
            <a:r>
              <a:rPr lang="en"/>
              <a:t>We can’t monitor and check all variables.</a:t>
            </a:r>
          </a:p>
          <a:p>
            <a:pPr indent="-228600" lvl="1" marL="914400" marR="0" rtl="0" algn="l">
              <a:lnSpc>
                <a:spcPct val="100000"/>
              </a:lnSpc>
              <a:spcBef>
                <a:spcPts val="600"/>
              </a:spcBef>
              <a:spcAft>
                <a:spcPts val="0"/>
              </a:spcAft>
            </a:pPr>
            <a:r>
              <a:rPr lang="en"/>
              <a:t>But, we can carefully choose a small number of bottleneck points and check those.</a:t>
            </a:r>
          </a:p>
          <a:p>
            <a:pPr indent="-228600" lvl="2" marL="1371600" marR="0" rtl="0" algn="l">
              <a:lnSpc>
                <a:spcPct val="100000"/>
              </a:lnSpc>
              <a:spcBef>
                <a:spcPts val="600"/>
              </a:spcBef>
              <a:spcAft>
                <a:spcPts val="0"/>
              </a:spcAft>
            </a:pPr>
            <a:r>
              <a:rPr lang="en"/>
              <a:t>Some techniques for choosing these, but still more research to be done.</a:t>
            </a:r>
          </a:p>
        </p:txBody>
      </p:sp>
      <p:sp>
        <p:nvSpPr>
          <p:cNvPr id="690" name="Shape 6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4" name="Shape 694"/>
        <p:cNvGrpSpPr/>
        <p:nvPr/>
      </p:nvGrpSpPr>
      <p:grpSpPr>
        <a:xfrm>
          <a:off x="0" y="0"/>
          <a:ext cx="0" cy="0"/>
          <a:chOff x="0" y="0"/>
          <a:chExt cx="0" cy="0"/>
        </a:xfrm>
      </p:grpSpPr>
      <p:sp>
        <p:nvSpPr>
          <p:cNvPr id="695" name="Shape 69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Coverage Effectiveness</a:t>
            </a:r>
          </a:p>
        </p:txBody>
      </p:sp>
      <p:pic>
        <p:nvPicPr>
          <p:cNvPr id="696" name="Shape 696"/>
          <p:cNvPicPr preferRelativeResize="0"/>
          <p:nvPr/>
        </p:nvPicPr>
        <p:blipFill>
          <a:blip r:embed="rId3">
            <a:alphaModFix/>
          </a:blip>
          <a:stretch>
            <a:fillRect/>
          </a:stretch>
        </p:blipFill>
        <p:spPr>
          <a:xfrm>
            <a:off x="1667050" y="1636975"/>
            <a:ext cx="5867400" cy="4819650"/>
          </a:xfrm>
          <a:prstGeom prst="rect">
            <a:avLst/>
          </a:prstGeom>
          <a:noFill/>
          <a:ln>
            <a:noFill/>
          </a:ln>
        </p:spPr>
      </p:pic>
      <p:sp>
        <p:nvSpPr>
          <p:cNvPr id="697" name="Shape 697"/>
          <p:cNvSpPr/>
          <p:nvPr/>
        </p:nvSpPr>
        <p:spPr>
          <a:xfrm>
            <a:off x="2296675" y="5415900"/>
            <a:ext cx="692100" cy="694199"/>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8" name="Shape 698"/>
          <p:cNvSpPr/>
          <p:nvPr/>
        </p:nvSpPr>
        <p:spPr>
          <a:xfrm>
            <a:off x="5394525" y="3642650"/>
            <a:ext cx="1762499" cy="10362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9" name="Shape 699"/>
          <p:cNvSpPr/>
          <p:nvPr/>
        </p:nvSpPr>
        <p:spPr>
          <a:xfrm>
            <a:off x="2296675" y="2214075"/>
            <a:ext cx="692100" cy="694199"/>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00" name="Shape 700"/>
          <p:cNvCxnSpPr>
            <a:stCxn id="697" idx="0"/>
            <a:endCxn id="699" idx="4"/>
          </p:cNvCxnSpPr>
          <p:nvPr/>
        </p:nvCxnSpPr>
        <p:spPr>
          <a:xfrm rot="10800000">
            <a:off x="2642725" y="2908200"/>
            <a:ext cx="0" cy="2507700"/>
          </a:xfrm>
          <a:prstGeom prst="straightConnector1">
            <a:avLst/>
          </a:prstGeom>
          <a:noFill/>
          <a:ln cap="flat" cmpd="sng" w="38100">
            <a:solidFill>
              <a:srgbClr val="9900FF"/>
            </a:solidFill>
            <a:prstDash val="solid"/>
            <a:round/>
            <a:headEnd len="lg" w="lg" type="none"/>
            <a:tailEnd len="lg" w="lg" type="triangle"/>
          </a:ln>
        </p:spPr>
      </p:cxnSp>
      <p:sp>
        <p:nvSpPr>
          <p:cNvPr id="701" name="Shape 701"/>
          <p:cNvSpPr txBox="1"/>
          <p:nvPr/>
        </p:nvSpPr>
        <p:spPr>
          <a:xfrm>
            <a:off x="2820100" y="3375600"/>
            <a:ext cx="1837199" cy="7691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9900FF"/>
                </a:solidFill>
              </a:rPr>
              <a:t>Sensitive to choice of </a:t>
            </a:r>
            <a:r>
              <a:rPr b="1" lang="en" sz="1800">
                <a:solidFill>
                  <a:srgbClr val="9900FF"/>
                </a:solidFill>
              </a:rPr>
              <a:t>oracle</a:t>
            </a:r>
            <a:r>
              <a:rPr lang="en" sz="1800">
                <a:solidFill>
                  <a:srgbClr val="9900FF"/>
                </a:solidFill>
              </a:rPr>
              <a:t>.</a:t>
            </a:r>
          </a:p>
        </p:txBody>
      </p:sp>
      <p:sp>
        <p:nvSpPr>
          <p:cNvPr id="702" name="Shape 702"/>
          <p:cNvSpPr/>
          <p:nvPr/>
        </p:nvSpPr>
        <p:spPr>
          <a:xfrm>
            <a:off x="6842350" y="2442050"/>
            <a:ext cx="692100" cy="694199"/>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03" name="Shape 703"/>
          <p:cNvCxnSpPr>
            <a:stCxn id="697" idx="6"/>
            <a:endCxn id="702" idx="3"/>
          </p:cNvCxnSpPr>
          <p:nvPr/>
        </p:nvCxnSpPr>
        <p:spPr>
          <a:xfrm flipH="1" rot="10800000">
            <a:off x="2988775" y="3034499"/>
            <a:ext cx="3954900" cy="2728500"/>
          </a:xfrm>
          <a:prstGeom prst="straightConnector1">
            <a:avLst/>
          </a:prstGeom>
          <a:noFill/>
          <a:ln cap="flat" cmpd="sng" w="38100">
            <a:solidFill>
              <a:srgbClr val="9900FF"/>
            </a:solidFill>
            <a:prstDash val="solid"/>
            <a:round/>
            <a:headEnd len="lg" w="lg" type="none"/>
            <a:tailEnd len="lg" w="lg" type="triangle"/>
          </a:ln>
        </p:spPr>
      </p:cxnSp>
      <p:sp>
        <p:nvSpPr>
          <p:cNvPr id="704" name="Shape 704"/>
          <p:cNvSpPr txBox="1"/>
          <p:nvPr/>
        </p:nvSpPr>
        <p:spPr>
          <a:xfrm>
            <a:off x="5357175" y="4014187"/>
            <a:ext cx="1837199" cy="7691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9900FF"/>
                </a:solidFill>
              </a:rPr>
              <a:t>Sensitive to </a:t>
            </a:r>
            <a:r>
              <a:rPr b="1" lang="en" sz="1800">
                <a:solidFill>
                  <a:srgbClr val="9900FF"/>
                </a:solidFill>
              </a:rPr>
              <a:t>structuring of the system.</a:t>
            </a:r>
          </a:p>
        </p:txBody>
      </p:sp>
      <p:sp>
        <p:nvSpPr>
          <p:cNvPr id="705" name="Shape 705"/>
          <p:cNvSpPr/>
          <p:nvPr/>
        </p:nvSpPr>
        <p:spPr>
          <a:xfrm>
            <a:off x="6842350" y="1582900"/>
            <a:ext cx="692100" cy="694199"/>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06" name="Shape 706"/>
          <p:cNvCxnSpPr>
            <a:stCxn id="702" idx="0"/>
            <a:endCxn id="705" idx="4"/>
          </p:cNvCxnSpPr>
          <p:nvPr/>
        </p:nvCxnSpPr>
        <p:spPr>
          <a:xfrm rot="10800000">
            <a:off x="7188400" y="2277050"/>
            <a:ext cx="0" cy="165000"/>
          </a:xfrm>
          <a:prstGeom prst="straightConnector1">
            <a:avLst/>
          </a:prstGeom>
          <a:noFill/>
          <a:ln cap="flat" cmpd="sng" w="19050">
            <a:solidFill>
              <a:srgbClr val="9900FF"/>
            </a:solidFill>
            <a:prstDash val="solid"/>
            <a:round/>
            <a:headEnd len="lg" w="lg" type="none"/>
            <a:tailEnd len="lg" w="lg" type="triangle"/>
          </a:ln>
        </p:spPr>
      </p:cxnSp>
      <p:sp>
        <p:nvSpPr>
          <p:cNvPr id="707" name="Shape 707"/>
          <p:cNvSpPr txBox="1"/>
          <p:nvPr/>
        </p:nvSpPr>
        <p:spPr>
          <a:xfrm>
            <a:off x="5244575" y="1636975"/>
            <a:ext cx="1526400" cy="7691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9900FF"/>
                </a:solidFill>
              </a:rPr>
              <a:t>Still sensitive to choice of </a:t>
            </a:r>
            <a:r>
              <a:rPr b="1" lang="en" sz="1800">
                <a:solidFill>
                  <a:srgbClr val="9900FF"/>
                </a:solidFill>
              </a:rPr>
              <a:t>oracle</a:t>
            </a:r>
            <a:r>
              <a:rPr lang="en" sz="1800">
                <a:solidFill>
                  <a:srgbClr val="9900FF"/>
                </a:solidFill>
              </a:rPr>
              <a:t>.</a:t>
            </a:r>
          </a:p>
        </p:txBody>
      </p:sp>
      <p:sp>
        <p:nvSpPr>
          <p:cNvPr id="708" name="Shape 7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1"/>
                                        <p:tgtEl>
                                          <p:spTgt spid="6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
                                        <p:tgtEl>
                                          <p:spTgt spid="700"/>
                                        </p:tgtEl>
                                      </p:cBhvr>
                                    </p:animEffect>
                                  </p:childTnLst>
                                </p:cTn>
                              </p:par>
                              <p:par>
                                <p:cTn fill="hold" nodeType="with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1"/>
                                        <p:tgtEl>
                                          <p:spTgt spid="701"/>
                                        </p:tgtEl>
                                      </p:cBhvr>
                                    </p:animEffect>
                                  </p:childTnLst>
                                </p:cTn>
                              </p:par>
                              <p:par>
                                <p:cTn fill="hold" nodeType="with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
                                        <p:tgtEl>
                                          <p:spTgt spid="6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1"/>
                                        <p:tgtEl>
                                          <p:spTgt spid="703"/>
                                        </p:tgtEl>
                                      </p:cBhvr>
                                    </p:animEffect>
                                  </p:childTnLst>
                                </p:cTn>
                              </p:par>
                              <p:par>
                                <p:cTn fill="hold" nodeType="with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
                                        <p:tgtEl>
                                          <p:spTgt spid="704"/>
                                        </p:tgtEl>
                                      </p:cBhvr>
                                    </p:animEffect>
                                  </p:childTnLst>
                                </p:cTn>
                              </p:par>
                              <p:par>
                                <p:cTn fill="hold" nodeType="with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1"/>
                                        <p:tgtEl>
                                          <p:spTgt spid="7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1"/>
                                        <p:tgtEl>
                                          <p:spTgt spid="705"/>
                                        </p:tgtEl>
                                      </p:cBhvr>
                                    </p:animEffect>
                                  </p:childTnLst>
                                </p:cTn>
                              </p:par>
                              <p:par>
                                <p:cTn fill="hold" nodeType="with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1"/>
                                        <p:tgtEl>
                                          <p:spTgt spid="706"/>
                                        </p:tgtEl>
                                      </p:cBhvr>
                                    </p:animEffect>
                                  </p:childTnLst>
                                </p:cTn>
                              </p:par>
                              <p:par>
                                <p:cTn fill="hold" nodeType="with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1"/>
                                        <p:tgtEl>
                                          <p:spTgt spid="7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2" name="Shape 712"/>
        <p:cNvGrpSpPr/>
        <p:nvPr/>
      </p:nvGrpSpPr>
      <p:grpSpPr>
        <a:xfrm>
          <a:off x="0" y="0"/>
          <a:ext cx="0" cy="0"/>
          <a:chOff x="0" y="0"/>
          <a:chExt cx="0" cy="0"/>
        </a:xfrm>
      </p:grpSpPr>
      <p:sp>
        <p:nvSpPr>
          <p:cNvPr id="713" name="Shape 7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Masking</a:t>
            </a:r>
          </a:p>
        </p:txBody>
      </p:sp>
      <p:sp>
        <p:nvSpPr>
          <p:cNvPr id="714" name="Shape 71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Why do we care about faults in masked expressions?</a:t>
            </a:r>
          </a:p>
        </p:txBody>
      </p:sp>
      <p:sp>
        <p:nvSpPr>
          <p:cNvPr id="715" name="Shape 715"/>
          <p:cNvSpPr txBox="1"/>
          <p:nvPr>
            <p:ph idx="1" type="body"/>
          </p:nvPr>
        </p:nvSpPr>
        <p:spPr>
          <a:xfrm>
            <a:off x="457200" y="2656175"/>
            <a:ext cx="8229600" cy="36921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Effect of fault is only masked out for </a:t>
            </a:r>
            <a:r>
              <a:rPr i="1" lang="en"/>
              <a:t>this</a:t>
            </a:r>
            <a:r>
              <a:rPr lang="en"/>
              <a:t> test. It is still a fault. In another execution scenario, it might not be masked.</a:t>
            </a:r>
          </a:p>
          <a:p>
            <a:pPr indent="-228600" lvl="0" marL="457200" marR="0" rtl="0" algn="l">
              <a:lnSpc>
                <a:spcPct val="100000"/>
              </a:lnSpc>
              <a:spcBef>
                <a:spcPts val="600"/>
              </a:spcBef>
              <a:spcAft>
                <a:spcPts val="0"/>
              </a:spcAft>
            </a:pPr>
            <a:r>
              <a:rPr lang="en"/>
              <a:t>We just haven’t noticed it yet.</a:t>
            </a:r>
          </a:p>
          <a:p>
            <a:pPr indent="-228600" lvl="1" marL="914400" rtl="0">
              <a:spcBef>
                <a:spcPts val="600"/>
              </a:spcBef>
            </a:pPr>
            <a:r>
              <a:rPr lang="en"/>
              <a:t>The fault isn’t gone, we just have bad tests.</a:t>
            </a:r>
          </a:p>
          <a:p>
            <a:pPr indent="-228600" lvl="0" marL="457200" marR="0" rtl="0" algn="l">
              <a:lnSpc>
                <a:spcPct val="100000"/>
              </a:lnSpc>
              <a:spcBef>
                <a:spcPts val="600"/>
              </a:spcBef>
              <a:spcAft>
                <a:spcPts val="0"/>
              </a:spcAft>
            </a:pPr>
            <a:r>
              <a:rPr lang="en"/>
              <a:t>One solution - ensure that there is a path from assignment to output where we will </a:t>
            </a:r>
            <a:r>
              <a:rPr b="1" lang="en"/>
              <a:t>notice the fault</a:t>
            </a:r>
            <a:r>
              <a:rPr lang="en"/>
              <a:t>.</a:t>
            </a:r>
          </a:p>
        </p:txBody>
      </p:sp>
      <p:sp>
        <p:nvSpPr>
          <p:cNvPr id="716" name="Shape 7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5"/>
                                        </p:tgtEl>
                                        <p:attrNameLst>
                                          <p:attrName>style.visibility</p:attrName>
                                        </p:attrNameLst>
                                      </p:cBhvr>
                                      <p:to>
                                        <p:strVal val="visible"/>
                                      </p:to>
                                    </p:set>
                                    <p:animEffect filter="fade" transition="in">
                                      <p:cBhvr>
                                        <p:cTn dur="1"/>
                                        <p:tgtEl>
                                          <p:spTgt spid="7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0" name="Shape 720"/>
        <p:cNvGrpSpPr/>
        <p:nvPr/>
      </p:nvGrpSpPr>
      <p:grpSpPr>
        <a:xfrm>
          <a:off x="0" y="0"/>
          <a:ext cx="0" cy="0"/>
          <a:chOff x="0" y="0"/>
          <a:chExt cx="0" cy="0"/>
        </a:xfrm>
      </p:grpSpPr>
      <p:sp>
        <p:nvSpPr>
          <p:cNvPr id="721" name="Shape 72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One Solution - Observability</a:t>
            </a:r>
          </a:p>
        </p:txBody>
      </p:sp>
      <p:sp>
        <p:nvSpPr>
          <p:cNvPr id="722" name="Shape 72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Program </a:t>
            </a:r>
            <a:r>
              <a:rPr lang="en">
                <a:latin typeface="Courier New"/>
                <a:ea typeface="Courier New"/>
                <a:cs typeface="Courier New"/>
                <a:sym typeface="Courier New"/>
              </a:rPr>
              <a:t>P </a:t>
            </a:r>
            <a:r>
              <a:rPr lang="en"/>
              <a:t>containing expression </a:t>
            </a:r>
            <a:r>
              <a:rPr lang="en">
                <a:latin typeface="Courier New"/>
                <a:ea typeface="Courier New"/>
                <a:cs typeface="Courier New"/>
                <a:sym typeface="Courier New"/>
              </a:rPr>
              <a:t>e</a:t>
            </a:r>
            <a:r>
              <a:rPr lang="en"/>
              <a:t> is a transformer from inputs to outputs:  </a:t>
            </a:r>
            <a:r>
              <a:rPr lang="en">
                <a:latin typeface="Courier New"/>
                <a:ea typeface="Courier New"/>
                <a:cs typeface="Courier New"/>
                <a:sym typeface="Courier New"/>
              </a:rPr>
              <a:t>P: I → O</a:t>
            </a:r>
          </a:p>
          <a:p>
            <a:pPr lvl="0" rtl="0" algn="l">
              <a:spcBef>
                <a:spcPts val="0"/>
              </a:spcBef>
              <a:buNone/>
            </a:pPr>
            <a:r>
              <a:t/>
            </a:r>
            <a:endParaRPr>
              <a:latin typeface="Courier New"/>
              <a:ea typeface="Courier New"/>
              <a:cs typeface="Courier New"/>
              <a:sym typeface="Courier New"/>
            </a:endParaRPr>
          </a:p>
          <a:p>
            <a:pPr lvl="0" rtl="0" algn="l">
              <a:spcBef>
                <a:spcPts val="0"/>
              </a:spcBef>
              <a:buNone/>
            </a:pPr>
            <a:r>
              <a:rPr lang="en">
                <a:latin typeface="Courier New"/>
                <a:ea typeface="Courier New"/>
                <a:cs typeface="Courier New"/>
                <a:sym typeface="Courier New"/>
              </a:rPr>
              <a:t>P[v/e</a:t>
            </a:r>
            <a:r>
              <a:rPr baseline="-25000" lang="en">
                <a:latin typeface="Courier New"/>
                <a:ea typeface="Courier New"/>
                <a:cs typeface="Courier New"/>
                <a:sym typeface="Courier New"/>
              </a:rPr>
              <a:t>n</a:t>
            </a:r>
            <a:r>
              <a:rPr lang="en">
                <a:latin typeface="Courier New"/>
                <a:ea typeface="Courier New"/>
                <a:cs typeface="Courier New"/>
                <a:sym typeface="Courier New"/>
              </a:rPr>
              <a:t>]</a:t>
            </a:r>
            <a:r>
              <a:rPr lang="en"/>
              <a:t> (computed value for </a:t>
            </a:r>
            <a:r>
              <a:rPr lang="en">
                <a:latin typeface="Courier New"/>
                <a:ea typeface="Courier New"/>
                <a:cs typeface="Courier New"/>
                <a:sym typeface="Courier New"/>
              </a:rPr>
              <a:t>n</a:t>
            </a:r>
            <a:r>
              <a:rPr baseline="30000" lang="en"/>
              <a:t>th</a:t>
            </a:r>
            <a:r>
              <a:rPr lang="en"/>
              <a:t> instance of </a:t>
            </a:r>
            <a:r>
              <a:rPr lang="en">
                <a:latin typeface="Courier New"/>
                <a:ea typeface="Courier New"/>
                <a:cs typeface="Courier New"/>
                <a:sym typeface="Courier New"/>
              </a:rPr>
              <a:t>e</a:t>
            </a:r>
            <a:r>
              <a:rPr lang="en"/>
              <a:t> is replaced by value </a:t>
            </a:r>
            <a:r>
              <a:rPr lang="en">
                <a:latin typeface="Courier New"/>
                <a:ea typeface="Courier New"/>
                <a:cs typeface="Courier New"/>
                <a:sym typeface="Courier New"/>
              </a:rPr>
              <a:t>v)</a:t>
            </a:r>
            <a:r>
              <a:rPr lang="en"/>
              <a:t>.</a:t>
            </a:r>
          </a:p>
          <a:p>
            <a:pPr lvl="0" rtl="0" algn="l">
              <a:spcBef>
                <a:spcPts val="0"/>
              </a:spcBef>
              <a:buNone/>
            </a:pPr>
            <a:r>
              <a:t/>
            </a:r>
            <a:endParaRPr/>
          </a:p>
          <a:p>
            <a:pPr lvl="0" rtl="0" algn="l">
              <a:spcBef>
                <a:spcPts val="0"/>
              </a:spcBef>
              <a:buNone/>
            </a:pPr>
            <a:r>
              <a:rPr lang="en"/>
              <a:t>observable(</a:t>
            </a:r>
            <a:r>
              <a:rPr lang="en">
                <a:latin typeface="Courier New"/>
                <a:ea typeface="Courier New"/>
                <a:cs typeface="Courier New"/>
                <a:sym typeface="Courier New"/>
              </a:rPr>
              <a:t>e</a:t>
            </a:r>
            <a:r>
              <a:rPr lang="en"/>
              <a:t>, </a:t>
            </a:r>
            <a:r>
              <a:rPr lang="en">
                <a:latin typeface="Courier New"/>
                <a:ea typeface="Courier New"/>
                <a:cs typeface="Courier New"/>
                <a:sym typeface="Courier New"/>
              </a:rPr>
              <a:t>t</a:t>
            </a:r>
            <a:r>
              <a:rPr lang="en"/>
              <a:t>) = </a:t>
            </a:r>
            <a:r>
              <a:rPr lang="en">
                <a:latin typeface="Courier New"/>
                <a:ea typeface="Courier New"/>
                <a:cs typeface="Courier New"/>
                <a:sym typeface="Courier New"/>
              </a:rPr>
              <a:t>∃v.P(t)!= P[v/e</a:t>
            </a:r>
            <a:r>
              <a:rPr baseline="-25000" lang="en">
                <a:latin typeface="Courier New"/>
                <a:ea typeface="Courier New"/>
                <a:cs typeface="Courier New"/>
                <a:sym typeface="Courier New"/>
              </a:rPr>
              <a:t>n</a:t>
            </a:r>
            <a:r>
              <a:rPr lang="en">
                <a:latin typeface="Courier New"/>
                <a:ea typeface="Courier New"/>
                <a:cs typeface="Courier New"/>
                <a:sym typeface="Courier New"/>
              </a:rPr>
              <a:t>](t)</a:t>
            </a:r>
          </a:p>
        </p:txBody>
      </p:sp>
      <p:sp>
        <p:nvSpPr>
          <p:cNvPr id="723" name="Shape 7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7" name="Shape 727"/>
        <p:cNvGrpSpPr/>
        <p:nvPr/>
      </p:nvGrpSpPr>
      <p:grpSpPr>
        <a:xfrm>
          <a:off x="0" y="0"/>
          <a:ext cx="0" cy="0"/>
          <a:chOff x="0" y="0"/>
          <a:chExt cx="0" cy="0"/>
        </a:xfrm>
      </p:grpSpPr>
      <p:sp>
        <p:nvSpPr>
          <p:cNvPr id="728" name="Shape 728"/>
          <p:cNvSpPr txBox="1"/>
          <p:nvPr>
            <p:ph type="title"/>
          </p:nvPr>
        </p:nvSpPr>
        <p:spPr>
          <a:xfrm>
            <a:off x="457200" y="274650"/>
            <a:ext cx="5956499" cy="1143299"/>
          </a:xfrm>
          <a:prstGeom prst="rect">
            <a:avLst/>
          </a:prstGeom>
        </p:spPr>
        <p:txBody>
          <a:bodyPr anchorCtr="0" anchor="b" bIns="91425" lIns="91425" rIns="91425" tIns="91425">
            <a:noAutofit/>
          </a:bodyPr>
          <a:lstStyle/>
          <a:p>
            <a:pPr lvl="0" rtl="0">
              <a:spcBef>
                <a:spcPts val="0"/>
              </a:spcBef>
              <a:buNone/>
            </a:pPr>
            <a:r>
              <a:rPr lang="en"/>
              <a:t>Observable MC/DC</a:t>
            </a:r>
          </a:p>
        </p:txBody>
      </p:sp>
      <p:sp>
        <p:nvSpPr>
          <p:cNvPr id="729" name="Shape 729"/>
          <p:cNvSpPr txBox="1"/>
          <p:nvPr>
            <p:ph idx="1" type="body"/>
          </p:nvPr>
        </p:nvSpPr>
        <p:spPr>
          <a:xfrm>
            <a:off x="457200" y="1600200"/>
            <a:ext cx="8415899" cy="681900"/>
          </a:xfrm>
          <a:prstGeom prst="rect">
            <a:avLst/>
          </a:prstGeom>
        </p:spPr>
        <p:txBody>
          <a:bodyPr anchorCtr="0" anchor="t" bIns="91425" lIns="91425" rIns="91425" tIns="91425">
            <a:noAutofit/>
          </a:bodyPr>
          <a:lstStyle/>
          <a:p>
            <a:pPr lvl="0" rtl="0" algn="l">
              <a:spcBef>
                <a:spcPts val="0"/>
              </a:spcBef>
              <a:buNone/>
            </a:pPr>
            <a:r>
              <a:rPr lang="en"/>
              <a:t>MC/DC + </a:t>
            </a:r>
            <a:r>
              <a:rPr b="1" lang="en"/>
              <a:t>observability</a:t>
            </a:r>
            <a:r>
              <a:rPr lang="en"/>
              <a:t> = Observable MC/DC</a:t>
            </a:r>
          </a:p>
          <a:p>
            <a:pPr lvl="0" rtl="0" algn="l">
              <a:spcBef>
                <a:spcPts val="0"/>
              </a:spcBef>
              <a:buNone/>
            </a:pPr>
            <a:r>
              <a:t/>
            </a:r>
            <a:endParaRPr/>
          </a:p>
          <a:p>
            <a:pPr indent="457200" lvl="0" marL="0" rtl="0">
              <a:lnSpc>
                <a:spcPct val="115000"/>
              </a:lnSpc>
              <a:spcBef>
                <a:spcPts val="0"/>
              </a:spcBef>
              <a:buNone/>
            </a:pPr>
            <a:r>
              <a:t/>
            </a:r>
            <a:endParaRPr>
              <a:latin typeface="Courier New"/>
              <a:ea typeface="Courier New"/>
              <a:cs typeface="Courier New"/>
              <a:sym typeface="Courier New"/>
            </a:endParaRPr>
          </a:p>
        </p:txBody>
      </p:sp>
      <p:sp>
        <p:nvSpPr>
          <p:cNvPr id="730" name="Shape 730"/>
          <p:cNvSpPr txBox="1"/>
          <p:nvPr/>
        </p:nvSpPr>
        <p:spPr>
          <a:xfrm>
            <a:off x="457200" y="2403150"/>
            <a:ext cx="8481300" cy="457200"/>
          </a:xfrm>
          <a:prstGeom prst="rect">
            <a:avLst/>
          </a:prstGeom>
          <a:noFill/>
          <a:ln>
            <a:noFill/>
          </a:ln>
        </p:spPr>
        <p:txBody>
          <a:bodyPr anchorCtr="0" anchor="t" bIns="91425" lIns="91425" rIns="91425" tIns="91425">
            <a:noAutofit/>
          </a:bodyPr>
          <a:lstStyle/>
          <a:p>
            <a:pPr lvl="0" rtl="0">
              <a:spcBef>
                <a:spcPts val="600"/>
              </a:spcBef>
              <a:buClr>
                <a:schemeClr val="dk1"/>
              </a:buClr>
              <a:buSzPct val="36666"/>
              <a:buFont typeface="Arial"/>
              <a:buNone/>
            </a:pPr>
            <a:r>
              <a:rPr lang="en" sz="3000">
                <a:solidFill>
                  <a:schemeClr val="dk1"/>
                </a:solidFill>
              </a:rPr>
              <a:t>Given test suite </a:t>
            </a:r>
            <a:r>
              <a:rPr lang="en" sz="3000">
                <a:solidFill>
                  <a:schemeClr val="dk1"/>
                </a:solidFill>
                <a:latin typeface="Courier New"/>
                <a:ea typeface="Courier New"/>
                <a:cs typeface="Courier New"/>
                <a:sym typeface="Courier New"/>
              </a:rPr>
              <a:t>T</a:t>
            </a:r>
            <a:r>
              <a:rPr lang="en" sz="3000">
                <a:solidFill>
                  <a:schemeClr val="dk1"/>
                </a:solidFill>
              </a:rPr>
              <a:t>, MC/DC obligations are:</a:t>
            </a:r>
          </a:p>
          <a:p>
            <a:pPr lvl="0" rtl="0">
              <a:spcBef>
                <a:spcPts val="600"/>
              </a:spcBef>
              <a:buClr>
                <a:schemeClr val="dk1"/>
              </a:buClr>
              <a:buFont typeface="Arial"/>
              <a:buNone/>
            </a:pPr>
            <a:r>
              <a:t/>
            </a:r>
            <a:endParaRPr sz="3000">
              <a:solidFill>
                <a:schemeClr val="dk1"/>
              </a:solidFill>
              <a:latin typeface="Courier New"/>
              <a:ea typeface="Courier New"/>
              <a:cs typeface="Courier New"/>
              <a:sym typeface="Courier New"/>
            </a:endParaRPr>
          </a:p>
          <a:p>
            <a:pPr lvl="0" rtl="0">
              <a:lnSpc>
                <a:spcPct val="115000"/>
              </a:lnSpc>
              <a:spcBef>
                <a:spcPts val="0"/>
              </a:spcBef>
              <a:buClr>
                <a:schemeClr val="dk1"/>
              </a:buClr>
              <a:buSzPct val="36666"/>
              <a:buFont typeface="Arial"/>
              <a:buNone/>
            </a:pPr>
            <a:r>
              <a:rPr lang="en" sz="3000">
                <a:solidFill>
                  <a:schemeClr val="dk1"/>
                </a:solidFill>
                <a:latin typeface="Courier New"/>
                <a:ea typeface="Courier New"/>
                <a:cs typeface="Courier New"/>
                <a:sym typeface="Courier New"/>
              </a:rPr>
              <a:t>(∀c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 ∈ Cond(D) .</a:t>
            </a:r>
          </a:p>
          <a:p>
            <a:pPr lvl="0" rtl="0">
              <a:lnSpc>
                <a:spcPct val="115000"/>
              </a:lnSpc>
              <a:spcBef>
                <a:spcPts val="0"/>
              </a:spcBef>
              <a:buClr>
                <a:schemeClr val="dk1"/>
              </a:buClr>
              <a:buSzPct val="36666"/>
              <a:buFont typeface="Arial"/>
              <a:buNone/>
            </a:pPr>
            <a:r>
              <a:rPr lang="en" sz="3000">
                <a:solidFill>
                  <a:schemeClr val="dk1"/>
                </a:solidFill>
                <a:latin typeface="Courier New"/>
                <a:ea typeface="Courier New"/>
                <a:cs typeface="Courier New"/>
                <a:sym typeface="Courier New"/>
              </a:rPr>
              <a:t>  (∃t ∈ T. (D(t)!=D[true/c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](t))) ⋀ </a:t>
            </a:r>
          </a:p>
          <a:p>
            <a:pPr indent="387350" lvl="0" rtl="0">
              <a:lnSpc>
                <a:spcPct val="115000"/>
              </a:lnSpc>
              <a:spcBef>
                <a:spcPts val="0"/>
              </a:spcBef>
              <a:buClr>
                <a:schemeClr val="dk1"/>
              </a:buClr>
              <a:buSzPct val="36666"/>
              <a:buFont typeface="Arial"/>
              <a:buNone/>
            </a:pPr>
            <a:r>
              <a:rPr lang="en" sz="3000">
                <a:solidFill>
                  <a:schemeClr val="dk1"/>
                </a:solidFill>
                <a:latin typeface="Courier New"/>
                <a:ea typeface="Courier New"/>
                <a:cs typeface="Courier New"/>
                <a:sym typeface="Courier New"/>
              </a:rPr>
              <a:t>(∃t ∈ T. (D(t)!=D[false/c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](t))))</a:t>
            </a:r>
          </a:p>
          <a:p>
            <a:pPr lvl="0" rtl="0">
              <a:spcBef>
                <a:spcPts val="0"/>
              </a:spcBef>
              <a:buNone/>
            </a:pPr>
            <a:r>
              <a:t/>
            </a:r>
            <a:endParaRPr/>
          </a:p>
        </p:txBody>
      </p:sp>
      <p:sp>
        <p:nvSpPr>
          <p:cNvPr id="731" name="Shape 731"/>
          <p:cNvSpPr txBox="1"/>
          <p:nvPr/>
        </p:nvSpPr>
        <p:spPr>
          <a:xfrm>
            <a:off x="457200" y="2403150"/>
            <a:ext cx="8309399" cy="457200"/>
          </a:xfrm>
          <a:prstGeom prst="rect">
            <a:avLst/>
          </a:prstGeom>
          <a:noFill/>
          <a:ln>
            <a:noFill/>
          </a:ln>
        </p:spPr>
        <p:txBody>
          <a:bodyPr anchorCtr="0" anchor="t" bIns="91425" lIns="91425" rIns="91425" tIns="91425">
            <a:noAutofit/>
          </a:bodyPr>
          <a:lstStyle/>
          <a:p>
            <a:pPr lvl="0" rtl="0">
              <a:spcBef>
                <a:spcPts val="600"/>
              </a:spcBef>
              <a:buNone/>
            </a:pPr>
            <a:r>
              <a:rPr lang="en" sz="3000">
                <a:solidFill>
                  <a:schemeClr val="dk1"/>
                </a:solidFill>
              </a:rPr>
              <a:t>Given test suite </a:t>
            </a:r>
            <a:r>
              <a:rPr lang="en" sz="3000">
                <a:solidFill>
                  <a:schemeClr val="dk1"/>
                </a:solidFill>
                <a:latin typeface="Courier New"/>
                <a:ea typeface="Courier New"/>
                <a:cs typeface="Courier New"/>
                <a:sym typeface="Courier New"/>
              </a:rPr>
              <a:t>T</a:t>
            </a:r>
            <a:r>
              <a:rPr lang="en" sz="3000">
                <a:solidFill>
                  <a:schemeClr val="dk1"/>
                </a:solidFill>
              </a:rPr>
              <a:t>, OMC/DC obligations are:</a:t>
            </a:r>
          </a:p>
          <a:p>
            <a:pPr lvl="0" rtl="0">
              <a:spcBef>
                <a:spcPts val="600"/>
              </a:spcBef>
              <a:buNone/>
            </a:pPr>
            <a:r>
              <a:t/>
            </a:r>
            <a:endParaRPr sz="3000">
              <a:solidFill>
                <a:schemeClr val="dk1"/>
              </a:solidFill>
              <a:latin typeface="Courier New"/>
              <a:ea typeface="Courier New"/>
              <a:cs typeface="Courier New"/>
              <a:sym typeface="Courier New"/>
            </a:endParaRPr>
          </a:p>
          <a:p>
            <a:pPr lvl="0" rtl="0">
              <a:lnSpc>
                <a:spcPct val="115000"/>
              </a:lnSpc>
              <a:spcBef>
                <a:spcPts val="0"/>
              </a:spcBef>
              <a:buNone/>
            </a:pPr>
            <a:r>
              <a:rPr lang="en" sz="3000">
                <a:solidFill>
                  <a:schemeClr val="dk1"/>
                </a:solidFill>
                <a:latin typeface="Courier New"/>
                <a:ea typeface="Courier New"/>
                <a:cs typeface="Courier New"/>
                <a:sym typeface="Courier New"/>
              </a:rPr>
              <a:t>(∀c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 ∈ Cond(P) .</a:t>
            </a:r>
          </a:p>
          <a:p>
            <a:pPr lvl="0" rtl="0">
              <a:lnSpc>
                <a:spcPct val="115000"/>
              </a:lnSpc>
              <a:spcBef>
                <a:spcPts val="0"/>
              </a:spcBef>
              <a:buNone/>
            </a:pPr>
            <a:r>
              <a:rPr lang="en" sz="3000">
                <a:solidFill>
                  <a:schemeClr val="dk1"/>
                </a:solidFill>
                <a:latin typeface="Courier New"/>
                <a:ea typeface="Courier New"/>
                <a:cs typeface="Courier New"/>
                <a:sym typeface="Courier New"/>
              </a:rPr>
              <a:t>  (∃t ∈ T. (P(t)!=P[true/c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](t))) ⋀ </a:t>
            </a:r>
          </a:p>
          <a:p>
            <a:pPr indent="457200" lvl="0" rtl="0">
              <a:lnSpc>
                <a:spcPct val="115000"/>
              </a:lnSpc>
              <a:spcBef>
                <a:spcPts val="0"/>
              </a:spcBef>
              <a:buNone/>
            </a:pPr>
            <a:r>
              <a:rPr lang="en" sz="3000">
                <a:solidFill>
                  <a:schemeClr val="dk1"/>
                </a:solidFill>
                <a:latin typeface="Courier New"/>
                <a:ea typeface="Courier New"/>
                <a:cs typeface="Courier New"/>
                <a:sym typeface="Courier New"/>
              </a:rPr>
              <a:t>(∃t ∈ T. (P(t)!=P[false/c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](t))))</a:t>
            </a:r>
          </a:p>
          <a:p>
            <a:pPr lvl="0" rtl="0">
              <a:spcBef>
                <a:spcPts val="0"/>
              </a:spcBef>
              <a:buNone/>
            </a:pPr>
            <a:r>
              <a:t/>
            </a:r>
            <a:endParaRPr/>
          </a:p>
        </p:txBody>
      </p:sp>
      <p:sp>
        <p:nvSpPr>
          <p:cNvPr id="732" name="Shape 732"/>
          <p:cNvSpPr/>
          <p:nvPr/>
        </p:nvSpPr>
        <p:spPr>
          <a:xfrm>
            <a:off x="274325" y="5274800"/>
            <a:ext cx="8598600" cy="95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3000"/>
              <a:t>Idea: Lift observability from decision level to program level.</a:t>
            </a:r>
          </a:p>
        </p:txBody>
      </p:sp>
      <p:sp>
        <p:nvSpPr>
          <p:cNvPr id="733" name="Shape 7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39</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30"/>
                                        </p:tgtEl>
                                      </p:cBhvr>
                                    </p:animEffect>
                                    <p:set>
                                      <p:cBhvr>
                                        <p:cTn dur="1" fill="hold">
                                          <p:stCondLst>
                                            <p:cond delay="0"/>
                                          </p:stCondLst>
                                        </p:cTn>
                                        <p:tgtEl>
                                          <p:spTgt spid="73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1"/>
                                        <p:tgtEl>
                                          <p:spTgt spid="731"/>
                                        </p:tgtEl>
                                      </p:cBhvr>
                                    </p:animEffect>
                                  </p:childTnLst>
                                </p:cTn>
                              </p:par>
                              <p:par>
                                <p:cTn fill="hold" nodeType="with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1"/>
                                        <p:tgtEl>
                                          <p:spTgt spid="7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Activity </a:t>
            </a:r>
          </a:p>
        </p:txBody>
      </p:sp>
      <p:sp>
        <p:nvSpPr>
          <p:cNvPr id="71" name="Shape 71"/>
          <p:cNvSpPr/>
          <p:nvPr/>
        </p:nvSpPr>
        <p:spPr>
          <a:xfrm>
            <a:off x="457075" y="1968975"/>
            <a:ext cx="1009500"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rgbClr val="000000"/>
                </a:solidFill>
                <a:latin typeface="Arial"/>
                <a:ea typeface="Arial"/>
                <a:cs typeface="Arial"/>
                <a:sym typeface="Arial"/>
              </a:rPr>
              <a:t>in</a:t>
            </a:r>
            <a:r>
              <a:rPr b="1" lang="en">
                <a:solidFill>
                  <a:srgbClr val="000000"/>
                </a:solidFill>
              </a:rPr>
              <a:t>dex</a:t>
            </a:r>
            <a:r>
              <a:rPr b="1" i="0" lang="en" sz="1400" u="none" cap="none" strike="noStrike">
                <a:solidFill>
                  <a:srgbClr val="000000"/>
                </a:solidFill>
                <a:latin typeface="Arial"/>
                <a:ea typeface="Arial"/>
                <a:cs typeface="Arial"/>
                <a:sym typeface="Arial"/>
              </a:rPr>
              <a:t>=0</a:t>
            </a:r>
          </a:p>
        </p:txBody>
      </p:sp>
      <p:sp>
        <p:nvSpPr>
          <p:cNvPr id="72" name="Shape 72"/>
          <p:cNvSpPr/>
          <p:nvPr/>
        </p:nvSpPr>
        <p:spPr>
          <a:xfrm>
            <a:off x="457075" y="2768800"/>
            <a:ext cx="2397600" cy="821100"/>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(N==1) &amp;&amp; (A[0] = what)</a:t>
            </a:r>
          </a:p>
        </p:txBody>
      </p:sp>
      <p:sp>
        <p:nvSpPr>
          <p:cNvPr id="73" name="Shape 73"/>
          <p:cNvSpPr/>
          <p:nvPr/>
        </p:nvSpPr>
        <p:spPr>
          <a:xfrm>
            <a:off x="1151053" y="4125300"/>
            <a:ext cx="1009500"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0;</a:t>
            </a:r>
          </a:p>
        </p:txBody>
      </p:sp>
      <p:cxnSp>
        <p:nvCxnSpPr>
          <p:cNvPr id="74" name="Shape 74"/>
          <p:cNvCxnSpPr>
            <a:stCxn id="72" idx="2"/>
            <a:endCxn id="73" idx="0"/>
          </p:cNvCxnSpPr>
          <p:nvPr/>
        </p:nvCxnSpPr>
        <p:spPr>
          <a:xfrm>
            <a:off x="1655875" y="3589900"/>
            <a:ext cx="0" cy="535500"/>
          </a:xfrm>
          <a:prstGeom prst="straightConnector1">
            <a:avLst/>
          </a:prstGeom>
          <a:noFill/>
          <a:ln cap="flat" cmpd="sng" w="19050">
            <a:solidFill>
              <a:srgbClr val="646B86"/>
            </a:solidFill>
            <a:prstDash val="solid"/>
            <a:round/>
            <a:headEnd len="lg" w="lg" type="none"/>
            <a:tailEnd len="lg" w="lg" type="triangle"/>
          </a:ln>
        </p:spPr>
      </p:cxnSp>
      <p:sp>
        <p:nvSpPr>
          <p:cNvPr id="75" name="Shape 75"/>
          <p:cNvSpPr/>
          <p:nvPr/>
        </p:nvSpPr>
        <p:spPr>
          <a:xfrm>
            <a:off x="3057220" y="2768800"/>
            <a:ext cx="1358700" cy="625500"/>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N==0</a:t>
            </a:r>
          </a:p>
        </p:txBody>
      </p:sp>
      <p:sp>
        <p:nvSpPr>
          <p:cNvPr id="76" name="Shape 76"/>
          <p:cNvSpPr txBox="1"/>
          <p:nvPr/>
        </p:nvSpPr>
        <p:spPr>
          <a:xfrm>
            <a:off x="2656750" y="2483575"/>
            <a:ext cx="8538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77" name="Shape 77"/>
          <p:cNvSpPr txBox="1"/>
          <p:nvPr/>
        </p:nvSpPr>
        <p:spPr>
          <a:xfrm>
            <a:off x="1786666" y="3517837"/>
            <a:ext cx="5982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78" name="Shape 78"/>
          <p:cNvSpPr/>
          <p:nvPr/>
        </p:nvSpPr>
        <p:spPr>
          <a:xfrm>
            <a:off x="3231829" y="4125300"/>
            <a:ext cx="1009500"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-1;</a:t>
            </a:r>
          </a:p>
        </p:txBody>
      </p:sp>
      <p:cxnSp>
        <p:nvCxnSpPr>
          <p:cNvPr id="79" name="Shape 79"/>
          <p:cNvCxnSpPr>
            <a:stCxn id="75" idx="2"/>
            <a:endCxn id="78" idx="0"/>
          </p:cNvCxnSpPr>
          <p:nvPr/>
        </p:nvCxnSpPr>
        <p:spPr>
          <a:xfrm>
            <a:off x="3736570" y="3394300"/>
            <a:ext cx="0" cy="731100"/>
          </a:xfrm>
          <a:prstGeom prst="straightConnector1">
            <a:avLst/>
          </a:prstGeom>
          <a:noFill/>
          <a:ln cap="flat" cmpd="sng" w="19050">
            <a:solidFill>
              <a:srgbClr val="646B86"/>
            </a:solidFill>
            <a:prstDash val="solid"/>
            <a:round/>
            <a:headEnd len="lg" w="lg" type="none"/>
            <a:tailEnd len="lg" w="lg" type="triangle"/>
          </a:ln>
        </p:spPr>
      </p:cxnSp>
      <p:sp>
        <p:nvSpPr>
          <p:cNvPr id="80" name="Shape 80"/>
          <p:cNvSpPr txBox="1"/>
          <p:nvPr/>
        </p:nvSpPr>
        <p:spPr>
          <a:xfrm>
            <a:off x="5407845" y="3299312"/>
            <a:ext cx="5982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81" name="Shape 81"/>
          <p:cNvSpPr/>
          <p:nvPr/>
        </p:nvSpPr>
        <p:spPr>
          <a:xfrm>
            <a:off x="4682398" y="2768800"/>
            <a:ext cx="1009500" cy="625500"/>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N&gt;1</a:t>
            </a:r>
          </a:p>
        </p:txBody>
      </p:sp>
      <p:cxnSp>
        <p:nvCxnSpPr>
          <p:cNvPr id="82" name="Shape 82"/>
          <p:cNvCxnSpPr>
            <a:stCxn id="71" idx="2"/>
            <a:endCxn id="72" idx="0"/>
          </p:cNvCxnSpPr>
          <p:nvPr/>
        </p:nvCxnSpPr>
        <p:spPr>
          <a:xfrm>
            <a:off x="961825" y="2418375"/>
            <a:ext cx="693900" cy="350400"/>
          </a:xfrm>
          <a:prstGeom prst="straightConnector1">
            <a:avLst/>
          </a:prstGeom>
          <a:noFill/>
          <a:ln cap="flat" cmpd="sng" w="19050">
            <a:solidFill>
              <a:srgbClr val="646B86"/>
            </a:solidFill>
            <a:prstDash val="solid"/>
            <a:round/>
            <a:headEnd len="lg" w="lg" type="none"/>
            <a:tailEnd len="lg" w="lg" type="triangle"/>
          </a:ln>
        </p:spPr>
      </p:cxnSp>
      <p:cxnSp>
        <p:nvCxnSpPr>
          <p:cNvPr id="83" name="Shape 83"/>
          <p:cNvCxnSpPr>
            <a:stCxn id="72" idx="3"/>
            <a:endCxn id="75" idx="1"/>
          </p:cNvCxnSpPr>
          <p:nvPr/>
        </p:nvCxnSpPr>
        <p:spPr>
          <a:xfrm flipH="1" rot="10800000">
            <a:off x="2854675" y="3081550"/>
            <a:ext cx="202500" cy="97800"/>
          </a:xfrm>
          <a:prstGeom prst="straightConnector1">
            <a:avLst/>
          </a:prstGeom>
          <a:noFill/>
          <a:ln cap="flat" cmpd="sng" w="19050">
            <a:solidFill>
              <a:srgbClr val="646B86"/>
            </a:solidFill>
            <a:prstDash val="solid"/>
            <a:round/>
            <a:headEnd len="lg" w="lg" type="none"/>
            <a:tailEnd len="lg" w="lg" type="triangle"/>
          </a:ln>
        </p:spPr>
      </p:cxnSp>
      <p:cxnSp>
        <p:nvCxnSpPr>
          <p:cNvPr id="84" name="Shape 84"/>
          <p:cNvCxnSpPr>
            <a:stCxn id="75" idx="3"/>
            <a:endCxn id="81" idx="1"/>
          </p:cNvCxnSpPr>
          <p:nvPr/>
        </p:nvCxnSpPr>
        <p:spPr>
          <a:xfrm>
            <a:off x="4415920" y="3081550"/>
            <a:ext cx="266400" cy="0"/>
          </a:xfrm>
          <a:prstGeom prst="straightConnector1">
            <a:avLst/>
          </a:prstGeom>
          <a:noFill/>
          <a:ln cap="flat" cmpd="sng" w="19050">
            <a:solidFill>
              <a:srgbClr val="646B86"/>
            </a:solidFill>
            <a:prstDash val="solid"/>
            <a:round/>
            <a:headEnd len="lg" w="lg" type="none"/>
            <a:tailEnd len="lg" w="lg" type="triangle"/>
          </a:ln>
        </p:spPr>
      </p:cxnSp>
      <p:sp>
        <p:nvSpPr>
          <p:cNvPr id="85" name="Shape 85"/>
          <p:cNvSpPr txBox="1"/>
          <p:nvPr/>
        </p:nvSpPr>
        <p:spPr>
          <a:xfrm>
            <a:off x="5599480" y="2624350"/>
            <a:ext cx="9357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86" name="Shape 86"/>
          <p:cNvSpPr/>
          <p:nvPr/>
        </p:nvSpPr>
        <p:spPr>
          <a:xfrm>
            <a:off x="7677292" y="2856850"/>
            <a:ext cx="1009500"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-1;</a:t>
            </a:r>
          </a:p>
        </p:txBody>
      </p:sp>
      <p:cxnSp>
        <p:nvCxnSpPr>
          <p:cNvPr id="87" name="Shape 87"/>
          <p:cNvCxnSpPr>
            <a:stCxn id="81" idx="3"/>
            <a:endCxn id="86" idx="1"/>
          </p:cNvCxnSpPr>
          <p:nvPr/>
        </p:nvCxnSpPr>
        <p:spPr>
          <a:xfrm>
            <a:off x="5691898" y="3081550"/>
            <a:ext cx="1985400" cy="0"/>
          </a:xfrm>
          <a:prstGeom prst="straightConnector1">
            <a:avLst/>
          </a:prstGeom>
          <a:noFill/>
          <a:ln cap="flat" cmpd="sng" w="19050">
            <a:solidFill>
              <a:srgbClr val="646B86"/>
            </a:solidFill>
            <a:prstDash val="solid"/>
            <a:round/>
            <a:headEnd len="lg" w="lg" type="none"/>
            <a:tailEnd len="lg" w="lg" type="triangle"/>
          </a:ln>
        </p:spPr>
      </p:cxnSp>
      <p:sp>
        <p:nvSpPr>
          <p:cNvPr id="88" name="Shape 88"/>
          <p:cNvSpPr txBox="1"/>
          <p:nvPr/>
        </p:nvSpPr>
        <p:spPr>
          <a:xfrm>
            <a:off x="4255950" y="2624350"/>
            <a:ext cx="8538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89" name="Shape 89"/>
          <p:cNvSpPr/>
          <p:nvPr/>
        </p:nvSpPr>
        <p:spPr>
          <a:xfrm>
            <a:off x="4733407" y="3661525"/>
            <a:ext cx="1289400" cy="625500"/>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index &lt; N</a:t>
            </a:r>
          </a:p>
        </p:txBody>
      </p:sp>
      <p:cxnSp>
        <p:nvCxnSpPr>
          <p:cNvPr id="90" name="Shape 90"/>
          <p:cNvCxnSpPr>
            <a:stCxn id="81" idx="2"/>
            <a:endCxn id="89" idx="0"/>
          </p:cNvCxnSpPr>
          <p:nvPr/>
        </p:nvCxnSpPr>
        <p:spPr>
          <a:xfrm>
            <a:off x="5187148" y="3394300"/>
            <a:ext cx="191100" cy="267300"/>
          </a:xfrm>
          <a:prstGeom prst="straightConnector1">
            <a:avLst/>
          </a:prstGeom>
          <a:noFill/>
          <a:ln cap="flat" cmpd="sng" w="19050">
            <a:solidFill>
              <a:srgbClr val="646B86"/>
            </a:solidFill>
            <a:prstDash val="solid"/>
            <a:round/>
            <a:headEnd len="lg" w="lg" type="none"/>
            <a:tailEnd len="lg" w="lg" type="triangle"/>
          </a:ln>
        </p:spPr>
      </p:cxnSp>
      <p:sp>
        <p:nvSpPr>
          <p:cNvPr id="91" name="Shape 91"/>
          <p:cNvSpPr txBox="1"/>
          <p:nvPr/>
        </p:nvSpPr>
        <p:spPr>
          <a:xfrm>
            <a:off x="3878048" y="3683600"/>
            <a:ext cx="5982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92" name="Shape 92"/>
          <p:cNvSpPr/>
          <p:nvPr/>
        </p:nvSpPr>
        <p:spPr>
          <a:xfrm>
            <a:off x="4474279" y="4483625"/>
            <a:ext cx="1807800" cy="625500"/>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A[index] == what</a:t>
            </a:r>
          </a:p>
        </p:txBody>
      </p:sp>
      <p:cxnSp>
        <p:nvCxnSpPr>
          <p:cNvPr id="93" name="Shape 93"/>
          <p:cNvCxnSpPr>
            <a:stCxn id="89" idx="2"/>
            <a:endCxn id="92" idx="0"/>
          </p:cNvCxnSpPr>
          <p:nvPr/>
        </p:nvCxnSpPr>
        <p:spPr>
          <a:xfrm>
            <a:off x="5378107" y="4287025"/>
            <a:ext cx="0" cy="196500"/>
          </a:xfrm>
          <a:prstGeom prst="straightConnector1">
            <a:avLst/>
          </a:prstGeom>
          <a:noFill/>
          <a:ln cap="flat" cmpd="sng" w="19050">
            <a:solidFill>
              <a:srgbClr val="646B86"/>
            </a:solidFill>
            <a:prstDash val="solid"/>
            <a:round/>
            <a:headEnd len="lg" w="lg" type="none"/>
            <a:tailEnd len="lg" w="lg" type="triangle"/>
          </a:ln>
        </p:spPr>
      </p:cxnSp>
      <p:sp>
        <p:nvSpPr>
          <p:cNvPr id="94" name="Shape 94"/>
          <p:cNvSpPr txBox="1"/>
          <p:nvPr/>
        </p:nvSpPr>
        <p:spPr>
          <a:xfrm>
            <a:off x="4682398" y="4156725"/>
            <a:ext cx="5466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95" name="Shape 95"/>
          <p:cNvSpPr/>
          <p:nvPr/>
        </p:nvSpPr>
        <p:spPr>
          <a:xfrm>
            <a:off x="6006026" y="5082950"/>
            <a:ext cx="1289399"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index;</a:t>
            </a:r>
          </a:p>
        </p:txBody>
      </p:sp>
      <p:cxnSp>
        <p:nvCxnSpPr>
          <p:cNvPr id="96" name="Shape 96"/>
          <p:cNvCxnSpPr>
            <a:stCxn id="92" idx="2"/>
            <a:endCxn id="95" idx="1"/>
          </p:cNvCxnSpPr>
          <p:nvPr/>
        </p:nvCxnSpPr>
        <p:spPr>
          <a:xfrm>
            <a:off x="5378179" y="5109125"/>
            <a:ext cx="627900" cy="198600"/>
          </a:xfrm>
          <a:prstGeom prst="straightConnector1">
            <a:avLst/>
          </a:prstGeom>
          <a:noFill/>
          <a:ln cap="flat" cmpd="sng" w="19050">
            <a:solidFill>
              <a:srgbClr val="646B86"/>
            </a:solidFill>
            <a:prstDash val="solid"/>
            <a:round/>
            <a:headEnd len="lg" w="lg" type="none"/>
            <a:tailEnd len="lg" w="lg" type="triangle"/>
          </a:ln>
        </p:spPr>
      </p:cxnSp>
      <p:sp>
        <p:nvSpPr>
          <p:cNvPr id="97" name="Shape 97"/>
          <p:cNvSpPr txBox="1"/>
          <p:nvPr/>
        </p:nvSpPr>
        <p:spPr>
          <a:xfrm>
            <a:off x="5187148" y="5109125"/>
            <a:ext cx="5466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98" name="Shape 98"/>
          <p:cNvSpPr/>
          <p:nvPr/>
        </p:nvSpPr>
        <p:spPr>
          <a:xfrm>
            <a:off x="6673757" y="4571675"/>
            <a:ext cx="935700"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index++;</a:t>
            </a:r>
          </a:p>
        </p:txBody>
      </p:sp>
      <p:cxnSp>
        <p:nvCxnSpPr>
          <p:cNvPr id="99" name="Shape 99"/>
          <p:cNvCxnSpPr>
            <a:stCxn id="92" idx="3"/>
            <a:endCxn id="98" idx="1"/>
          </p:cNvCxnSpPr>
          <p:nvPr/>
        </p:nvCxnSpPr>
        <p:spPr>
          <a:xfrm>
            <a:off x="6282079" y="4796375"/>
            <a:ext cx="391799" cy="0"/>
          </a:xfrm>
          <a:prstGeom prst="straightConnector1">
            <a:avLst/>
          </a:prstGeom>
          <a:noFill/>
          <a:ln cap="flat" cmpd="sng" w="19050">
            <a:solidFill>
              <a:srgbClr val="646B86"/>
            </a:solidFill>
            <a:prstDash val="solid"/>
            <a:round/>
            <a:headEnd len="lg" w="lg" type="none"/>
            <a:tailEnd len="lg" w="lg" type="triangle"/>
          </a:ln>
        </p:spPr>
      </p:cxnSp>
      <p:sp>
        <p:nvSpPr>
          <p:cNvPr id="100" name="Shape 100"/>
          <p:cNvSpPr txBox="1"/>
          <p:nvPr/>
        </p:nvSpPr>
        <p:spPr>
          <a:xfrm>
            <a:off x="6049328" y="4339175"/>
            <a:ext cx="9357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cxnSp>
        <p:nvCxnSpPr>
          <p:cNvPr id="101" name="Shape 101"/>
          <p:cNvCxnSpPr>
            <a:stCxn id="98" idx="0"/>
          </p:cNvCxnSpPr>
          <p:nvPr/>
        </p:nvCxnSpPr>
        <p:spPr>
          <a:xfrm rot="10800000">
            <a:off x="7131707" y="4000775"/>
            <a:ext cx="9900" cy="570900"/>
          </a:xfrm>
          <a:prstGeom prst="straightConnector1">
            <a:avLst/>
          </a:prstGeom>
          <a:noFill/>
          <a:ln cap="flat" cmpd="sng" w="19050">
            <a:solidFill>
              <a:srgbClr val="646B86"/>
            </a:solidFill>
            <a:prstDash val="solid"/>
            <a:round/>
            <a:headEnd len="lg" w="lg" type="none"/>
            <a:tailEnd len="lg" w="lg" type="none"/>
          </a:ln>
        </p:spPr>
      </p:cxnSp>
      <p:cxnSp>
        <p:nvCxnSpPr>
          <p:cNvPr id="102" name="Shape 102"/>
          <p:cNvCxnSpPr/>
          <p:nvPr/>
        </p:nvCxnSpPr>
        <p:spPr>
          <a:xfrm flipH="1">
            <a:off x="5777821" y="4012075"/>
            <a:ext cx="1353600" cy="125400"/>
          </a:xfrm>
          <a:prstGeom prst="straightConnector1">
            <a:avLst/>
          </a:prstGeom>
          <a:noFill/>
          <a:ln cap="flat" cmpd="sng" w="19050">
            <a:solidFill>
              <a:srgbClr val="646B86"/>
            </a:solidFill>
            <a:prstDash val="solid"/>
            <a:round/>
            <a:headEnd len="lg" w="lg" type="none"/>
            <a:tailEnd len="lg" w="lg" type="triangle"/>
          </a:ln>
        </p:spPr>
      </p:cxnSp>
      <p:cxnSp>
        <p:nvCxnSpPr>
          <p:cNvPr id="103" name="Shape 103"/>
          <p:cNvCxnSpPr>
            <a:stCxn id="89" idx="3"/>
            <a:endCxn id="86" idx="1"/>
          </p:cNvCxnSpPr>
          <p:nvPr/>
        </p:nvCxnSpPr>
        <p:spPr>
          <a:xfrm flipH="1" rot="10800000">
            <a:off x="6022807" y="3081475"/>
            <a:ext cx="1654499" cy="892800"/>
          </a:xfrm>
          <a:prstGeom prst="straightConnector1">
            <a:avLst/>
          </a:prstGeom>
          <a:noFill/>
          <a:ln cap="flat" cmpd="sng" w="19050">
            <a:solidFill>
              <a:srgbClr val="646B86"/>
            </a:solidFill>
            <a:prstDash val="solid"/>
            <a:round/>
            <a:headEnd len="lg" w="lg" type="none"/>
            <a:tailEnd len="lg" w="lg" type="triangle"/>
          </a:ln>
        </p:spPr>
      </p:cxnSp>
      <p:sp>
        <p:nvSpPr>
          <p:cNvPr id="104" name="Shape 104"/>
          <p:cNvSpPr txBox="1"/>
          <p:nvPr/>
        </p:nvSpPr>
        <p:spPr>
          <a:xfrm>
            <a:off x="6049321" y="3299325"/>
            <a:ext cx="9357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105" name="Shape 10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7" name="Shape 737"/>
        <p:cNvGrpSpPr/>
        <p:nvPr/>
      </p:nvGrpSpPr>
      <p:grpSpPr>
        <a:xfrm>
          <a:off x="0" y="0"/>
          <a:ext cx="0" cy="0"/>
          <a:chOff x="0" y="0"/>
          <a:chExt cx="0" cy="0"/>
        </a:xfrm>
      </p:grpSpPr>
      <p:sp>
        <p:nvSpPr>
          <p:cNvPr id="738" name="Shape 738"/>
          <p:cNvSpPr txBox="1"/>
          <p:nvPr>
            <p:ph type="title"/>
          </p:nvPr>
        </p:nvSpPr>
        <p:spPr>
          <a:xfrm>
            <a:off x="457200" y="274650"/>
            <a:ext cx="6400799" cy="1143299"/>
          </a:xfrm>
          <a:prstGeom prst="rect">
            <a:avLst/>
          </a:prstGeom>
        </p:spPr>
        <p:txBody>
          <a:bodyPr anchorCtr="0" anchor="b" bIns="91425" lIns="91425" rIns="91425" tIns="91425">
            <a:noAutofit/>
          </a:bodyPr>
          <a:lstStyle/>
          <a:p>
            <a:pPr lvl="0" rtl="0">
              <a:spcBef>
                <a:spcPts val="0"/>
              </a:spcBef>
              <a:buNone/>
            </a:pPr>
            <a:r>
              <a:rPr lang="en"/>
              <a:t>Tagging Semantics</a:t>
            </a:r>
          </a:p>
        </p:txBody>
      </p:sp>
      <p:sp>
        <p:nvSpPr>
          <p:cNvPr id="739" name="Shape 739"/>
          <p:cNvSpPr txBox="1"/>
          <p:nvPr>
            <p:ph idx="1" type="body"/>
          </p:nvPr>
        </p:nvSpPr>
        <p:spPr>
          <a:xfrm>
            <a:off x="457200" y="1600200"/>
            <a:ext cx="8352599" cy="4967700"/>
          </a:xfrm>
          <a:prstGeom prst="rect">
            <a:avLst/>
          </a:prstGeom>
        </p:spPr>
        <p:txBody>
          <a:bodyPr anchorCtr="0" anchor="t" bIns="91425" lIns="91425" rIns="91425" tIns="91425">
            <a:noAutofit/>
          </a:bodyPr>
          <a:lstStyle/>
          <a:p>
            <a:pPr lvl="0" rtl="0" algn="l">
              <a:spcBef>
                <a:spcPts val="0"/>
              </a:spcBef>
              <a:buNone/>
            </a:pPr>
            <a:r>
              <a:rPr lang="en"/>
              <a:t>Assign each condition a </a:t>
            </a:r>
            <a:r>
              <a:rPr b="1" lang="en"/>
              <a:t>tag set</a:t>
            </a:r>
            <a:r>
              <a:rPr lang="en"/>
              <a:t>:</a:t>
            </a:r>
          </a:p>
          <a:p>
            <a:pPr lvl="0" rtl="0" algn="l">
              <a:spcBef>
                <a:spcPts val="0"/>
              </a:spcBef>
              <a:buNone/>
            </a:pPr>
            <a:r>
              <a:rPr lang="en">
                <a:latin typeface="Courier New"/>
                <a:ea typeface="Courier New"/>
                <a:cs typeface="Courier New"/>
                <a:sym typeface="Courier New"/>
              </a:rPr>
              <a:t>(ID, Boolean Outcome)</a:t>
            </a:r>
          </a:p>
          <a:p>
            <a:pPr lvl="0" rtl="0" algn="l">
              <a:spcBef>
                <a:spcPts val="0"/>
              </a:spcBef>
              <a:buNone/>
            </a:pPr>
            <a:r>
              <a:rPr lang="en"/>
              <a:t>Evaluation determines tag propagation:</a:t>
            </a:r>
          </a:p>
          <a:p>
            <a:pPr indent="0" lvl="0" marL="0" rtl="0" algn="l">
              <a:spcBef>
                <a:spcPts val="0"/>
              </a:spcBef>
              <a:buNone/>
            </a:pPr>
            <a:r>
              <a:rPr lang="en">
                <a:latin typeface="Courier New"/>
                <a:ea typeface="Courier New"/>
                <a:cs typeface="Courier New"/>
                <a:sym typeface="Courier New"/>
              </a:rPr>
              <a:t>exp1=c1 &amp;&amp; c2;</a:t>
            </a:r>
          </a:p>
          <a:p>
            <a:pPr indent="0" lvl="0" marL="0" rtl="0" algn="l">
              <a:spcBef>
                <a:spcPts val="0"/>
              </a:spcBef>
              <a:buNone/>
            </a:pPr>
            <a:r>
              <a:rPr lang="en">
                <a:latin typeface="Courier New"/>
                <a:ea typeface="Courier New"/>
                <a:cs typeface="Courier New"/>
                <a:sym typeface="Courier New"/>
              </a:rPr>
              <a:t>exp2=c3 || c4;</a:t>
            </a:r>
            <a:r>
              <a:rPr lang="en"/>
              <a:t> </a:t>
            </a:r>
          </a:p>
          <a:p>
            <a:pPr lvl="0" rtl="0" algn="l">
              <a:spcBef>
                <a:spcPts val="0"/>
              </a:spcBef>
              <a:buNone/>
            </a:pPr>
            <a:r>
              <a:rPr lang="en">
                <a:latin typeface="Courier New"/>
                <a:ea typeface="Courier New"/>
                <a:cs typeface="Courier New"/>
                <a:sym typeface="Courier New"/>
              </a:rPr>
              <a:t>out=if (c5) then </a:t>
            </a:r>
          </a:p>
          <a:p>
            <a:pPr indent="457200" lvl="0" marL="0" rtl="0" algn="l">
              <a:spcBef>
                <a:spcPts val="0"/>
              </a:spcBef>
              <a:buNone/>
            </a:pPr>
            <a:r>
              <a:rPr lang="en">
                <a:latin typeface="Courier New"/>
                <a:ea typeface="Courier New"/>
                <a:cs typeface="Courier New"/>
                <a:sym typeface="Courier New"/>
              </a:rPr>
              <a:t>exp1 else exp2;</a:t>
            </a:r>
          </a:p>
          <a:p>
            <a:pPr lvl="0" rtl="0" algn="l">
              <a:spcBef>
                <a:spcPts val="0"/>
              </a:spcBef>
              <a:buNone/>
            </a:pPr>
            <a:r>
              <a:t/>
            </a:r>
            <a:endParaRPr/>
          </a:p>
          <a:p>
            <a:pPr lvl="0" rtl="0" algn="l">
              <a:spcBef>
                <a:spcPts val="0"/>
              </a:spcBef>
              <a:buNone/>
            </a:pPr>
            <a:r>
              <a:t/>
            </a:r>
            <a:endParaRPr/>
          </a:p>
          <a:p>
            <a:pPr lvl="0" rtl="0" algn="l">
              <a:spcBef>
                <a:spcPts val="0"/>
              </a:spcBef>
              <a:buNone/>
            </a:pPr>
            <a:r>
              <a:t/>
            </a:r>
            <a:endParaRPr/>
          </a:p>
          <a:p>
            <a:pPr lvl="0" rtl="0" algn="l">
              <a:spcBef>
                <a:spcPts val="0"/>
              </a:spcBef>
              <a:buNone/>
            </a:pPr>
            <a:r>
              <a:t/>
            </a:r>
            <a:endParaRPr/>
          </a:p>
        </p:txBody>
      </p:sp>
      <p:sp>
        <p:nvSpPr>
          <p:cNvPr id="740" name="Shape 740"/>
          <p:cNvSpPr txBox="1"/>
          <p:nvPr/>
        </p:nvSpPr>
        <p:spPr>
          <a:xfrm>
            <a:off x="4466400" y="3302400"/>
            <a:ext cx="3657600" cy="457200"/>
          </a:xfrm>
          <a:prstGeom prst="rect">
            <a:avLst/>
          </a:prstGeom>
          <a:noFill/>
          <a:ln>
            <a:noFill/>
          </a:ln>
        </p:spPr>
        <p:txBody>
          <a:bodyPr anchorCtr="0" anchor="t" bIns="91425" lIns="91425" rIns="91425" tIns="91425">
            <a:noAutofit/>
          </a:bodyPr>
          <a:lstStyle/>
          <a:p>
            <a:pPr lvl="0" rtl="0">
              <a:spcBef>
                <a:spcPts val="0"/>
              </a:spcBef>
              <a:buNone/>
            </a:pPr>
            <a:r>
              <a:rPr lang="en" sz="3000"/>
              <a:t>[(c1,true), (c2,false)]</a:t>
            </a:r>
          </a:p>
        </p:txBody>
      </p:sp>
      <p:sp>
        <p:nvSpPr>
          <p:cNvPr id="741" name="Shape 741"/>
          <p:cNvSpPr txBox="1"/>
          <p:nvPr/>
        </p:nvSpPr>
        <p:spPr>
          <a:xfrm>
            <a:off x="4466400" y="3302400"/>
            <a:ext cx="3887099" cy="457200"/>
          </a:xfrm>
          <a:prstGeom prst="rect">
            <a:avLst/>
          </a:prstGeom>
          <a:noFill/>
          <a:ln>
            <a:noFill/>
          </a:ln>
        </p:spPr>
        <p:txBody>
          <a:bodyPr anchorCtr="0" anchor="t" bIns="91425" lIns="91425" rIns="91425" tIns="91425">
            <a:noAutofit/>
          </a:bodyPr>
          <a:lstStyle/>
          <a:p>
            <a:pPr lvl="0" rtl="0">
              <a:spcBef>
                <a:spcPts val="0"/>
              </a:spcBef>
              <a:buNone/>
            </a:pPr>
            <a:r>
              <a:rPr lang="en" sz="3000"/>
              <a:t>[</a:t>
            </a:r>
            <a:r>
              <a:rPr lang="en" sz="3000" strike="sngStrike">
                <a:solidFill>
                  <a:srgbClr val="FF0000"/>
                </a:solidFill>
              </a:rPr>
              <a:t>(c1,true)</a:t>
            </a:r>
            <a:r>
              <a:rPr lang="en" sz="3000"/>
              <a:t>, (c2,false)]</a:t>
            </a:r>
          </a:p>
        </p:txBody>
      </p:sp>
      <p:sp>
        <p:nvSpPr>
          <p:cNvPr id="742" name="Shape 742"/>
          <p:cNvSpPr txBox="1"/>
          <p:nvPr/>
        </p:nvSpPr>
        <p:spPr>
          <a:xfrm>
            <a:off x="4466400" y="3855450"/>
            <a:ext cx="3657600" cy="457200"/>
          </a:xfrm>
          <a:prstGeom prst="rect">
            <a:avLst/>
          </a:prstGeom>
          <a:noFill/>
          <a:ln>
            <a:noFill/>
          </a:ln>
        </p:spPr>
        <p:txBody>
          <a:bodyPr anchorCtr="0" anchor="t" bIns="91425" lIns="91425" rIns="91425" tIns="91425">
            <a:noAutofit/>
          </a:bodyPr>
          <a:lstStyle/>
          <a:p>
            <a:pPr lvl="0" rtl="0">
              <a:spcBef>
                <a:spcPts val="0"/>
              </a:spcBef>
              <a:buNone/>
            </a:pPr>
            <a:r>
              <a:rPr lang="en" sz="3000"/>
              <a:t>[(c3,true), (c4,false)]</a:t>
            </a:r>
          </a:p>
        </p:txBody>
      </p:sp>
      <p:sp>
        <p:nvSpPr>
          <p:cNvPr id="743" name="Shape 743"/>
          <p:cNvSpPr txBox="1"/>
          <p:nvPr/>
        </p:nvSpPr>
        <p:spPr>
          <a:xfrm>
            <a:off x="4466400" y="3855450"/>
            <a:ext cx="3887099" cy="457200"/>
          </a:xfrm>
          <a:prstGeom prst="rect">
            <a:avLst/>
          </a:prstGeom>
          <a:noFill/>
          <a:ln>
            <a:noFill/>
          </a:ln>
        </p:spPr>
        <p:txBody>
          <a:bodyPr anchorCtr="0" anchor="t" bIns="91425" lIns="91425" rIns="91425" tIns="91425">
            <a:noAutofit/>
          </a:bodyPr>
          <a:lstStyle/>
          <a:p>
            <a:pPr lvl="0" rtl="0">
              <a:spcBef>
                <a:spcPts val="0"/>
              </a:spcBef>
              <a:buNone/>
            </a:pPr>
            <a:r>
              <a:rPr lang="en" sz="3000"/>
              <a:t>[(c3,true), </a:t>
            </a:r>
            <a:r>
              <a:rPr b="1" lang="en" sz="3000" strike="sngStrike">
                <a:solidFill>
                  <a:srgbClr val="FF0000"/>
                </a:solidFill>
              </a:rPr>
              <a:t>(c4,false)</a:t>
            </a:r>
            <a:r>
              <a:rPr lang="en" sz="3000"/>
              <a:t>]</a:t>
            </a:r>
          </a:p>
        </p:txBody>
      </p:sp>
      <p:sp>
        <p:nvSpPr>
          <p:cNvPr id="744" name="Shape 744"/>
          <p:cNvSpPr txBox="1"/>
          <p:nvPr/>
        </p:nvSpPr>
        <p:spPr>
          <a:xfrm>
            <a:off x="4194600" y="4408500"/>
            <a:ext cx="4723200" cy="457200"/>
          </a:xfrm>
          <a:prstGeom prst="rect">
            <a:avLst/>
          </a:prstGeom>
          <a:noFill/>
          <a:ln>
            <a:noFill/>
          </a:ln>
        </p:spPr>
        <p:txBody>
          <a:bodyPr anchorCtr="0" anchor="t" bIns="91425" lIns="91425" rIns="91425" tIns="91425">
            <a:noAutofit/>
          </a:bodyPr>
          <a:lstStyle/>
          <a:p>
            <a:pPr lvl="0" rtl="0">
              <a:spcBef>
                <a:spcPts val="0"/>
              </a:spcBef>
              <a:buNone/>
            </a:pPr>
            <a:r>
              <a:rPr lang="en" sz="3000"/>
              <a:t>[(c5,true), &lt;exp1&gt;,&lt;exp2&gt;]</a:t>
            </a:r>
          </a:p>
        </p:txBody>
      </p:sp>
      <p:sp>
        <p:nvSpPr>
          <p:cNvPr id="745" name="Shape 745"/>
          <p:cNvSpPr txBox="1"/>
          <p:nvPr/>
        </p:nvSpPr>
        <p:spPr>
          <a:xfrm>
            <a:off x="4329250" y="4408500"/>
            <a:ext cx="4343400" cy="457200"/>
          </a:xfrm>
          <a:prstGeom prst="rect">
            <a:avLst/>
          </a:prstGeom>
          <a:noFill/>
          <a:ln>
            <a:noFill/>
          </a:ln>
        </p:spPr>
        <p:txBody>
          <a:bodyPr anchorCtr="0" anchor="t" bIns="91425" lIns="91425" rIns="91425" tIns="91425">
            <a:noAutofit/>
          </a:bodyPr>
          <a:lstStyle/>
          <a:p>
            <a:pPr lvl="0" rtl="0">
              <a:spcBef>
                <a:spcPts val="0"/>
              </a:spcBef>
              <a:buNone/>
            </a:pPr>
            <a:r>
              <a:rPr lang="en" sz="3000"/>
              <a:t>[(c5,true),(c2, false),</a:t>
            </a:r>
          </a:p>
          <a:p>
            <a:pPr lvl="0" rtl="0">
              <a:spcBef>
                <a:spcPts val="0"/>
              </a:spcBef>
              <a:buNone/>
            </a:pPr>
            <a:r>
              <a:rPr b="1" lang="en" sz="3000" strike="sngStrike">
                <a:solidFill>
                  <a:srgbClr val="FF0000"/>
                </a:solidFill>
              </a:rPr>
              <a:t>&lt;exp2&gt;</a:t>
            </a:r>
            <a:r>
              <a:rPr lang="en" sz="3000"/>
              <a:t>]</a:t>
            </a:r>
          </a:p>
        </p:txBody>
      </p:sp>
      <p:sp>
        <p:nvSpPr>
          <p:cNvPr id="746" name="Shape 74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1"/>
                                        <p:tgtEl>
                                          <p:spTgt spid="7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40"/>
                                        </p:tgtEl>
                                      </p:cBhvr>
                                    </p:animEffect>
                                    <p:set>
                                      <p:cBhvr>
                                        <p:cTn dur="1" fill="hold">
                                          <p:stCondLst>
                                            <p:cond delay="0"/>
                                          </p:stCondLst>
                                        </p:cTn>
                                        <p:tgtEl>
                                          <p:spTgt spid="74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1"/>
                                        <p:tgtEl>
                                          <p:spTgt spid="7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1"/>
                                        <p:tgtEl>
                                          <p:spTgt spid="7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42"/>
                                        </p:tgtEl>
                                      </p:cBhvr>
                                    </p:animEffect>
                                    <p:set>
                                      <p:cBhvr>
                                        <p:cTn dur="1" fill="hold">
                                          <p:stCondLst>
                                            <p:cond delay="0"/>
                                          </p:stCondLst>
                                        </p:cTn>
                                        <p:tgtEl>
                                          <p:spTgt spid="7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1"/>
                                        <p:tgtEl>
                                          <p:spTgt spid="7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1"/>
                                        <p:tgtEl>
                                          <p:spTgt spid="7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44"/>
                                        </p:tgtEl>
                                      </p:cBhvr>
                                    </p:animEffect>
                                    <p:set>
                                      <p:cBhvr>
                                        <p:cTn dur="1" fill="hold">
                                          <p:stCondLst>
                                            <p:cond delay="0"/>
                                          </p:stCondLst>
                                        </p:cTn>
                                        <p:tgtEl>
                                          <p:spTgt spid="74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1"/>
                                        <p:tgtEl>
                                          <p:spTgt spid="7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0" name="Shape 750"/>
        <p:cNvGrpSpPr/>
        <p:nvPr/>
      </p:nvGrpSpPr>
      <p:grpSpPr>
        <a:xfrm>
          <a:off x="0" y="0"/>
          <a:ext cx="0" cy="0"/>
          <a:chOff x="0" y="0"/>
          <a:chExt cx="0" cy="0"/>
        </a:xfrm>
      </p:grpSpPr>
      <p:sp>
        <p:nvSpPr>
          <p:cNvPr id="751" name="Shape 75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Benefits of Observability</a:t>
            </a:r>
          </a:p>
        </p:txBody>
      </p:sp>
      <p:sp>
        <p:nvSpPr>
          <p:cNvPr id="752" name="Shape 75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OMC/DC should improve test effectiveness by accounting for </a:t>
            </a:r>
            <a:r>
              <a:rPr b="1" lang="en"/>
              <a:t>program structure</a:t>
            </a:r>
            <a:r>
              <a:rPr lang="en"/>
              <a:t> and </a:t>
            </a:r>
            <a:r>
              <a:rPr b="1" lang="en"/>
              <a:t>oracle composition</a:t>
            </a:r>
            <a:r>
              <a:rPr lang="en"/>
              <a:t>:</a:t>
            </a:r>
          </a:p>
          <a:p>
            <a:pPr indent="-228600" lvl="0" marL="457200" rtl="0" algn="l">
              <a:spcBef>
                <a:spcPts val="0"/>
              </a:spcBef>
            </a:pPr>
            <a:r>
              <a:rPr lang="en"/>
              <a:t>We select what points the oracle monitors, OMC/DC requires propagation path to those points. </a:t>
            </a:r>
          </a:p>
          <a:p>
            <a:pPr indent="-228600" lvl="0" marL="457200" rtl="0" algn="l">
              <a:spcBef>
                <a:spcPts val="0"/>
              </a:spcBef>
            </a:pPr>
            <a:r>
              <a:rPr lang="en"/>
              <a:t>No sensitivity to structure because impact must be propagated at monitoring points.</a:t>
            </a:r>
          </a:p>
          <a:p>
            <a:pPr indent="-228600" lvl="1" marL="914400" rtl="0" algn="l">
              <a:spcBef>
                <a:spcPts val="0"/>
              </a:spcBef>
            </a:pPr>
            <a:r>
              <a:rPr lang="en"/>
              <a:t>i.e., we place conditions on the path taken.</a:t>
            </a:r>
          </a:p>
        </p:txBody>
      </p:sp>
      <p:sp>
        <p:nvSpPr>
          <p:cNvPr id="753" name="Shape 7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7" name="Shape 757"/>
        <p:cNvGrpSpPr/>
        <p:nvPr/>
      </p:nvGrpSpPr>
      <p:grpSpPr>
        <a:xfrm>
          <a:off x="0" y="0"/>
          <a:ext cx="0" cy="0"/>
          <a:chOff x="0" y="0"/>
          <a:chExt cx="0" cy="0"/>
        </a:xfrm>
      </p:grpSpPr>
      <p:sp>
        <p:nvSpPr>
          <p:cNvPr id="758" name="Shape 758"/>
          <p:cNvSpPr txBox="1"/>
          <p:nvPr>
            <p:ph type="title"/>
          </p:nvPr>
        </p:nvSpPr>
        <p:spPr>
          <a:xfrm>
            <a:off x="457200" y="274650"/>
            <a:ext cx="6195000" cy="1143299"/>
          </a:xfrm>
          <a:prstGeom prst="rect">
            <a:avLst/>
          </a:prstGeom>
        </p:spPr>
        <p:txBody>
          <a:bodyPr anchorCtr="0" anchor="b" bIns="91425" lIns="91425" rIns="91425" tIns="91425">
            <a:noAutofit/>
          </a:bodyPr>
          <a:lstStyle/>
          <a:p>
            <a:pPr lvl="0" rtl="0">
              <a:spcBef>
                <a:spcPts val="0"/>
              </a:spcBef>
              <a:buNone/>
            </a:pPr>
            <a:r>
              <a:rPr lang="en"/>
              <a:t>Evaluation - Results</a:t>
            </a:r>
          </a:p>
        </p:txBody>
      </p:sp>
      <p:pic>
        <p:nvPicPr>
          <p:cNvPr id="759" name="Shape 759"/>
          <p:cNvPicPr preferRelativeResize="0"/>
          <p:nvPr/>
        </p:nvPicPr>
        <p:blipFill>
          <a:blip r:embed="rId3">
            <a:alphaModFix/>
          </a:blip>
          <a:stretch>
            <a:fillRect/>
          </a:stretch>
        </p:blipFill>
        <p:spPr>
          <a:xfrm>
            <a:off x="1585900" y="1656450"/>
            <a:ext cx="5972175" cy="4857750"/>
          </a:xfrm>
          <a:prstGeom prst="rect">
            <a:avLst/>
          </a:prstGeom>
          <a:noFill/>
          <a:ln>
            <a:noFill/>
          </a:ln>
        </p:spPr>
      </p:pic>
      <p:sp>
        <p:nvSpPr>
          <p:cNvPr id="760" name="Shape 760"/>
          <p:cNvSpPr/>
          <p:nvPr/>
        </p:nvSpPr>
        <p:spPr>
          <a:xfrm>
            <a:off x="2188462" y="547105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1" name="Shape 761"/>
          <p:cNvSpPr/>
          <p:nvPr/>
        </p:nvSpPr>
        <p:spPr>
          <a:xfrm>
            <a:off x="4487037" y="1753000"/>
            <a:ext cx="955500" cy="910499"/>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2" name="Shape 762"/>
          <p:cNvSpPr/>
          <p:nvPr/>
        </p:nvSpPr>
        <p:spPr>
          <a:xfrm>
            <a:off x="2188462" y="222405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63" name="Shape 763"/>
          <p:cNvCxnSpPr>
            <a:stCxn id="760" idx="7"/>
            <a:endCxn id="761" idx="3"/>
          </p:cNvCxnSpPr>
          <p:nvPr/>
        </p:nvCxnSpPr>
        <p:spPr>
          <a:xfrm flipH="1" rot="10800000">
            <a:off x="2779206" y="2530291"/>
            <a:ext cx="1847700" cy="3025200"/>
          </a:xfrm>
          <a:prstGeom prst="straightConnector1">
            <a:avLst/>
          </a:prstGeom>
          <a:noFill/>
          <a:ln cap="flat" cmpd="sng" w="19050">
            <a:solidFill>
              <a:schemeClr val="dk2"/>
            </a:solidFill>
            <a:prstDash val="solid"/>
            <a:round/>
            <a:headEnd len="lg" w="lg" type="none"/>
            <a:tailEnd len="lg" w="lg" type="triangle"/>
          </a:ln>
        </p:spPr>
      </p:cxnSp>
      <p:sp>
        <p:nvSpPr>
          <p:cNvPr id="764" name="Shape 764"/>
          <p:cNvSpPr/>
          <p:nvPr/>
        </p:nvSpPr>
        <p:spPr>
          <a:xfrm>
            <a:off x="6865987" y="244950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5" name="Shape 765"/>
          <p:cNvSpPr/>
          <p:nvPr/>
        </p:nvSpPr>
        <p:spPr>
          <a:xfrm>
            <a:off x="6785662" y="175300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66" name="Shape 766"/>
          <p:cNvCxnSpPr>
            <a:stCxn id="762" idx="6"/>
            <a:endCxn id="761" idx="2"/>
          </p:cNvCxnSpPr>
          <p:nvPr/>
        </p:nvCxnSpPr>
        <p:spPr>
          <a:xfrm flipH="1" rot="10800000">
            <a:off x="2880562" y="2208150"/>
            <a:ext cx="1606500" cy="304200"/>
          </a:xfrm>
          <a:prstGeom prst="straightConnector1">
            <a:avLst/>
          </a:prstGeom>
          <a:noFill/>
          <a:ln cap="flat" cmpd="sng" w="19050">
            <a:solidFill>
              <a:schemeClr val="dk2"/>
            </a:solidFill>
            <a:prstDash val="solid"/>
            <a:round/>
            <a:headEnd len="lg" w="lg" type="none"/>
            <a:tailEnd len="lg" w="lg" type="triangle"/>
          </a:ln>
        </p:spPr>
      </p:cxnSp>
      <p:cxnSp>
        <p:nvCxnSpPr>
          <p:cNvPr id="767" name="Shape 767"/>
          <p:cNvCxnSpPr>
            <a:stCxn id="765" idx="2"/>
            <a:endCxn id="761" idx="7"/>
          </p:cNvCxnSpPr>
          <p:nvPr/>
        </p:nvCxnSpPr>
        <p:spPr>
          <a:xfrm rot="10800000">
            <a:off x="5302462" y="1886200"/>
            <a:ext cx="1483200" cy="155100"/>
          </a:xfrm>
          <a:prstGeom prst="straightConnector1">
            <a:avLst/>
          </a:prstGeom>
          <a:noFill/>
          <a:ln cap="flat" cmpd="sng" w="19050">
            <a:solidFill>
              <a:schemeClr val="dk2"/>
            </a:solidFill>
            <a:prstDash val="solid"/>
            <a:round/>
            <a:headEnd len="lg" w="lg" type="none"/>
            <a:tailEnd len="lg" w="lg" type="triangle"/>
          </a:ln>
        </p:spPr>
      </p:cxnSp>
      <p:cxnSp>
        <p:nvCxnSpPr>
          <p:cNvPr id="768" name="Shape 768"/>
          <p:cNvCxnSpPr>
            <a:stCxn id="764" idx="2"/>
            <a:endCxn id="761" idx="5"/>
          </p:cNvCxnSpPr>
          <p:nvPr/>
        </p:nvCxnSpPr>
        <p:spPr>
          <a:xfrm rot="10800000">
            <a:off x="5302687" y="2530200"/>
            <a:ext cx="1563300" cy="207600"/>
          </a:xfrm>
          <a:prstGeom prst="straightConnector1">
            <a:avLst/>
          </a:prstGeom>
          <a:noFill/>
          <a:ln cap="flat" cmpd="sng" w="19050">
            <a:solidFill>
              <a:schemeClr val="dk2"/>
            </a:solidFill>
            <a:prstDash val="solid"/>
            <a:round/>
            <a:headEnd len="lg" w="lg" type="none"/>
            <a:tailEnd len="lg" w="lg" type="triangle"/>
          </a:ln>
        </p:spPr>
      </p:cxnSp>
      <p:cxnSp>
        <p:nvCxnSpPr>
          <p:cNvPr id="769" name="Shape 769"/>
          <p:cNvCxnSpPr>
            <a:stCxn id="760" idx="0"/>
            <a:endCxn id="762" idx="4"/>
          </p:cNvCxnSpPr>
          <p:nvPr/>
        </p:nvCxnSpPr>
        <p:spPr>
          <a:xfrm rot="10800000">
            <a:off x="2534512" y="2800750"/>
            <a:ext cx="0" cy="2670300"/>
          </a:xfrm>
          <a:prstGeom prst="straightConnector1">
            <a:avLst/>
          </a:prstGeom>
          <a:noFill/>
          <a:ln cap="flat" cmpd="sng" w="19050">
            <a:solidFill>
              <a:schemeClr val="dk2"/>
            </a:solidFill>
            <a:prstDash val="solid"/>
            <a:round/>
            <a:headEnd len="lg" w="lg" type="none"/>
            <a:tailEnd len="lg" w="lg" type="triangle"/>
          </a:ln>
        </p:spPr>
      </p:cxnSp>
      <p:cxnSp>
        <p:nvCxnSpPr>
          <p:cNvPr id="770" name="Shape 770"/>
          <p:cNvCxnSpPr>
            <a:stCxn id="764" idx="1"/>
            <a:endCxn id="765" idx="3"/>
          </p:cNvCxnSpPr>
          <p:nvPr/>
        </p:nvCxnSpPr>
        <p:spPr>
          <a:xfrm rot="10800000">
            <a:off x="6886943" y="2245041"/>
            <a:ext cx="80400" cy="288900"/>
          </a:xfrm>
          <a:prstGeom prst="straightConnector1">
            <a:avLst/>
          </a:prstGeom>
          <a:noFill/>
          <a:ln cap="flat" cmpd="sng" w="19050">
            <a:solidFill>
              <a:schemeClr val="dk2"/>
            </a:solidFill>
            <a:prstDash val="solid"/>
            <a:round/>
            <a:headEnd len="lg" w="lg" type="none"/>
            <a:tailEnd len="lg" w="lg" type="triangle"/>
          </a:ln>
        </p:spPr>
      </p:cxnSp>
      <p:cxnSp>
        <p:nvCxnSpPr>
          <p:cNvPr id="771" name="Shape 771"/>
          <p:cNvCxnSpPr>
            <a:stCxn id="762" idx="7"/>
            <a:endCxn id="765" idx="2"/>
          </p:cNvCxnSpPr>
          <p:nvPr/>
        </p:nvCxnSpPr>
        <p:spPr>
          <a:xfrm flipH="1" rot="10800000">
            <a:off x="2779206" y="2041191"/>
            <a:ext cx="4006500" cy="267300"/>
          </a:xfrm>
          <a:prstGeom prst="straightConnector1">
            <a:avLst/>
          </a:prstGeom>
          <a:noFill/>
          <a:ln cap="flat" cmpd="sng" w="19050">
            <a:solidFill>
              <a:schemeClr val="dk2"/>
            </a:solidFill>
            <a:prstDash val="solid"/>
            <a:round/>
            <a:headEnd len="lg" w="lg" type="none"/>
            <a:tailEnd len="lg" w="lg" type="triangle"/>
          </a:ln>
        </p:spPr>
      </p:cxnSp>
      <p:cxnSp>
        <p:nvCxnSpPr>
          <p:cNvPr id="772" name="Shape 772"/>
          <p:cNvCxnSpPr>
            <a:stCxn id="760" idx="6"/>
            <a:endCxn id="764" idx="3"/>
          </p:cNvCxnSpPr>
          <p:nvPr/>
        </p:nvCxnSpPr>
        <p:spPr>
          <a:xfrm flipH="1" rot="10800000">
            <a:off x="2880562" y="2941750"/>
            <a:ext cx="4086900" cy="2817600"/>
          </a:xfrm>
          <a:prstGeom prst="straightConnector1">
            <a:avLst/>
          </a:prstGeom>
          <a:noFill/>
          <a:ln cap="flat" cmpd="sng" w="19050">
            <a:solidFill>
              <a:schemeClr val="dk2"/>
            </a:solidFill>
            <a:prstDash val="solid"/>
            <a:round/>
            <a:headEnd len="lg" w="lg" type="none"/>
            <a:tailEnd len="lg" w="lg" type="triangle"/>
          </a:ln>
        </p:spPr>
      </p:cxnSp>
      <p:sp>
        <p:nvSpPr>
          <p:cNvPr id="773" name="Shape 773"/>
          <p:cNvSpPr/>
          <p:nvPr/>
        </p:nvSpPr>
        <p:spPr>
          <a:xfrm>
            <a:off x="4626625" y="2109800"/>
            <a:ext cx="536400" cy="500999"/>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4" name="Shape 774"/>
          <p:cNvSpPr/>
          <p:nvPr/>
        </p:nvSpPr>
        <p:spPr>
          <a:xfrm>
            <a:off x="4514225" y="1570037"/>
            <a:ext cx="536400" cy="500999"/>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5" name="Shape 775"/>
          <p:cNvSpPr txBox="1"/>
          <p:nvPr/>
        </p:nvSpPr>
        <p:spPr>
          <a:xfrm>
            <a:off x="1656525" y="6118000"/>
            <a:ext cx="3083699" cy="288899"/>
          </a:xfrm>
          <a:prstGeom prst="rect">
            <a:avLst/>
          </a:prstGeom>
          <a:noFill/>
          <a:ln>
            <a:noFill/>
          </a:ln>
        </p:spPr>
        <p:txBody>
          <a:bodyPr anchorCtr="0" anchor="t" bIns="91425" lIns="91425" rIns="91425" tIns="91425">
            <a:noAutofit/>
          </a:bodyPr>
          <a:lstStyle/>
          <a:p>
            <a:pPr lvl="0" rtl="0">
              <a:spcBef>
                <a:spcPts val="0"/>
              </a:spcBef>
              <a:buNone/>
            </a:pPr>
            <a:r>
              <a:rPr b="1" lang="en" sz="2400"/>
              <a:t>DWM_1 System</a:t>
            </a:r>
          </a:p>
        </p:txBody>
      </p:sp>
      <p:sp>
        <p:nvSpPr>
          <p:cNvPr id="776" name="Shape 7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42</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1"/>
                                        <p:tgtEl>
                                          <p:spTgt spid="760"/>
                                        </p:tgtEl>
                                      </p:cBhvr>
                                    </p:animEffect>
                                  </p:childTnLst>
                                </p:cTn>
                              </p:par>
                              <p:par>
                                <p:cTn fill="hold" nodeType="with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1"/>
                                        <p:tgtEl>
                                          <p:spTgt spid="761"/>
                                        </p:tgtEl>
                                      </p:cBhvr>
                                    </p:animEffect>
                                  </p:childTnLst>
                                </p:cTn>
                              </p:par>
                              <p:par>
                                <p:cTn fill="hold" nodeType="with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1"/>
                                        <p:tgtEl>
                                          <p:spTgt spid="762"/>
                                        </p:tgtEl>
                                      </p:cBhvr>
                                    </p:animEffect>
                                  </p:childTnLst>
                                </p:cTn>
                              </p:par>
                              <p:par>
                                <p:cTn fill="hold" nodeType="with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1"/>
                                        <p:tgtEl>
                                          <p:spTgt spid="763"/>
                                        </p:tgtEl>
                                      </p:cBhvr>
                                    </p:animEffect>
                                  </p:childTnLst>
                                </p:cTn>
                              </p:par>
                              <p:par>
                                <p:cTn fill="hold" nodeType="withEffect" presetClass="entr" presetID="10" presetSubtype="0">
                                  <p:stCondLst>
                                    <p:cond delay="0"/>
                                  </p:stCondLst>
                                  <p:childTnLst>
                                    <p:set>
                                      <p:cBhvr>
                                        <p:cTn dur="1" fill="hold">
                                          <p:stCondLst>
                                            <p:cond delay="0"/>
                                          </p:stCondLst>
                                        </p:cTn>
                                        <p:tgtEl>
                                          <p:spTgt spid="765"/>
                                        </p:tgtEl>
                                        <p:attrNameLst>
                                          <p:attrName>style.visibility</p:attrName>
                                        </p:attrNameLst>
                                      </p:cBhvr>
                                      <p:to>
                                        <p:strVal val="visible"/>
                                      </p:to>
                                    </p:set>
                                    <p:animEffect filter="fade" transition="in">
                                      <p:cBhvr>
                                        <p:cTn dur="1"/>
                                        <p:tgtEl>
                                          <p:spTgt spid="765"/>
                                        </p:tgtEl>
                                      </p:cBhvr>
                                    </p:animEffect>
                                  </p:childTnLst>
                                </p:cTn>
                              </p:par>
                              <p:par>
                                <p:cTn fill="hold" nodeType="withEffect" presetClass="entr" presetID="10" presetSubtype="0">
                                  <p:stCondLst>
                                    <p:cond delay="0"/>
                                  </p:stCondLst>
                                  <p:childTnLst>
                                    <p:set>
                                      <p:cBhvr>
                                        <p:cTn dur="1" fill="hold">
                                          <p:stCondLst>
                                            <p:cond delay="0"/>
                                          </p:stCondLst>
                                        </p:cTn>
                                        <p:tgtEl>
                                          <p:spTgt spid="766"/>
                                        </p:tgtEl>
                                        <p:attrNameLst>
                                          <p:attrName>style.visibility</p:attrName>
                                        </p:attrNameLst>
                                      </p:cBhvr>
                                      <p:to>
                                        <p:strVal val="visible"/>
                                      </p:to>
                                    </p:set>
                                    <p:animEffect filter="fade" transition="in">
                                      <p:cBhvr>
                                        <p:cTn dur="1"/>
                                        <p:tgtEl>
                                          <p:spTgt spid="766"/>
                                        </p:tgtEl>
                                      </p:cBhvr>
                                    </p:animEffect>
                                  </p:childTnLst>
                                </p:cTn>
                              </p:par>
                              <p:par>
                                <p:cTn fill="hold" nodeType="withEffect" presetClass="entr" presetID="10" presetSubtype="0">
                                  <p:stCondLst>
                                    <p:cond delay="0"/>
                                  </p:stCondLst>
                                  <p:childTnLst>
                                    <p:set>
                                      <p:cBhvr>
                                        <p:cTn dur="1" fill="hold">
                                          <p:stCondLst>
                                            <p:cond delay="0"/>
                                          </p:stCondLst>
                                        </p:cTn>
                                        <p:tgtEl>
                                          <p:spTgt spid="767"/>
                                        </p:tgtEl>
                                        <p:attrNameLst>
                                          <p:attrName>style.visibility</p:attrName>
                                        </p:attrNameLst>
                                      </p:cBhvr>
                                      <p:to>
                                        <p:strVal val="visible"/>
                                      </p:to>
                                    </p:set>
                                    <p:animEffect filter="fade" transition="in">
                                      <p:cBhvr>
                                        <p:cTn dur="1"/>
                                        <p:tgtEl>
                                          <p:spTgt spid="767"/>
                                        </p:tgtEl>
                                      </p:cBhvr>
                                    </p:animEffect>
                                  </p:childTnLst>
                                </p:cTn>
                              </p:par>
                              <p:par>
                                <p:cTn fill="hold" nodeType="with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1"/>
                                        <p:tgtEl>
                                          <p:spTgt spid="768"/>
                                        </p:tgtEl>
                                      </p:cBhvr>
                                    </p:animEffect>
                                  </p:childTnLst>
                                </p:cTn>
                              </p:par>
                              <p:par>
                                <p:cTn fill="hold" nodeType="with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1"/>
                                        <p:tgtEl>
                                          <p:spTgt spid="764"/>
                                        </p:tgtEl>
                                      </p:cBhvr>
                                    </p:animEffect>
                                  </p:childTnLst>
                                </p:cTn>
                              </p:par>
                              <p:par>
                                <p:cTn fill="hold" nodeType="with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1"/>
                                        <p:tgtEl>
                                          <p:spTgt spid="7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60"/>
                                        </p:tgtEl>
                                      </p:cBhvr>
                                    </p:animEffect>
                                    <p:set>
                                      <p:cBhvr>
                                        <p:cTn dur="1" fill="hold">
                                          <p:stCondLst>
                                            <p:cond delay="0"/>
                                          </p:stCondLst>
                                        </p:cTn>
                                        <p:tgtEl>
                                          <p:spTgt spid="7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2"/>
                                        </p:tgtEl>
                                      </p:cBhvr>
                                    </p:animEffect>
                                    <p:set>
                                      <p:cBhvr>
                                        <p:cTn dur="1" fill="hold">
                                          <p:stCondLst>
                                            <p:cond delay="0"/>
                                          </p:stCondLst>
                                        </p:cTn>
                                        <p:tgtEl>
                                          <p:spTgt spid="7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3"/>
                                        </p:tgtEl>
                                      </p:cBhvr>
                                    </p:animEffect>
                                    <p:set>
                                      <p:cBhvr>
                                        <p:cTn dur="1" fill="hold">
                                          <p:stCondLst>
                                            <p:cond delay="0"/>
                                          </p:stCondLst>
                                        </p:cTn>
                                        <p:tgtEl>
                                          <p:spTgt spid="76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4"/>
                                        </p:tgtEl>
                                      </p:cBhvr>
                                    </p:animEffect>
                                    <p:set>
                                      <p:cBhvr>
                                        <p:cTn dur="1" fill="hold">
                                          <p:stCondLst>
                                            <p:cond delay="0"/>
                                          </p:stCondLst>
                                        </p:cTn>
                                        <p:tgtEl>
                                          <p:spTgt spid="76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8"/>
                                        </p:tgtEl>
                                      </p:cBhvr>
                                    </p:animEffect>
                                    <p:set>
                                      <p:cBhvr>
                                        <p:cTn dur="1" fill="hold">
                                          <p:stCondLst>
                                            <p:cond delay="0"/>
                                          </p:stCondLst>
                                        </p:cTn>
                                        <p:tgtEl>
                                          <p:spTgt spid="7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6"/>
                                        </p:tgtEl>
                                      </p:cBhvr>
                                    </p:animEffect>
                                    <p:set>
                                      <p:cBhvr>
                                        <p:cTn dur="1" fill="hold">
                                          <p:stCondLst>
                                            <p:cond delay="0"/>
                                          </p:stCondLst>
                                        </p:cTn>
                                        <p:tgtEl>
                                          <p:spTgt spid="76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65"/>
                                        </p:tgtEl>
                                      </p:cBhvr>
                                    </p:animEffect>
                                    <p:set>
                                      <p:cBhvr>
                                        <p:cTn dur="1" fill="hold">
                                          <p:stCondLst>
                                            <p:cond delay="0"/>
                                          </p:stCondLst>
                                        </p:cTn>
                                        <p:tgtEl>
                                          <p:spTgt spid="7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7"/>
                                        </p:tgtEl>
                                      </p:cBhvr>
                                    </p:animEffect>
                                    <p:set>
                                      <p:cBhvr>
                                        <p:cTn dur="1" fill="hold">
                                          <p:stCondLst>
                                            <p:cond delay="0"/>
                                          </p:stCondLst>
                                        </p:cTn>
                                        <p:tgtEl>
                                          <p:spTgt spid="7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1"/>
                                        <p:tgtEl>
                                          <p:spTgt spid="760"/>
                                        </p:tgtEl>
                                      </p:cBhvr>
                                    </p:animEffect>
                                  </p:childTnLst>
                                </p:cTn>
                              </p:par>
                              <p:par>
                                <p:cTn fill="hold" nodeType="with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1"/>
                                        <p:tgtEl>
                                          <p:spTgt spid="7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61"/>
                                        </p:tgtEl>
                                      </p:cBhvr>
                                    </p:animEffect>
                                    <p:set>
                                      <p:cBhvr>
                                        <p:cTn dur="1" fill="hold">
                                          <p:stCondLst>
                                            <p:cond delay="0"/>
                                          </p:stCondLst>
                                        </p:cTn>
                                        <p:tgtEl>
                                          <p:spTgt spid="76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3"/>
                                        </p:tgtEl>
                                      </p:cBhvr>
                                    </p:animEffect>
                                    <p:set>
                                      <p:cBhvr>
                                        <p:cTn dur="1" fill="hold">
                                          <p:stCondLst>
                                            <p:cond delay="0"/>
                                          </p:stCondLst>
                                        </p:cTn>
                                        <p:tgtEl>
                                          <p:spTgt spid="76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0"/>
                                        </p:tgtEl>
                                      </p:cBhvr>
                                    </p:animEffect>
                                    <p:set>
                                      <p:cBhvr>
                                        <p:cTn dur="1" fill="hold">
                                          <p:stCondLst>
                                            <p:cond delay="0"/>
                                          </p:stCondLst>
                                        </p:cTn>
                                        <p:tgtEl>
                                          <p:spTgt spid="76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1"/>
                                        <p:tgtEl>
                                          <p:spTgt spid="760"/>
                                        </p:tgtEl>
                                      </p:cBhvr>
                                    </p:animEffect>
                                  </p:childTnLst>
                                </p:cTn>
                              </p:par>
                              <p:par>
                                <p:cTn fill="hold" nodeType="with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1"/>
                                        <p:tgtEl>
                                          <p:spTgt spid="762"/>
                                        </p:tgtEl>
                                      </p:cBhvr>
                                    </p:animEffect>
                                  </p:childTnLst>
                                </p:cTn>
                              </p:par>
                              <p:par>
                                <p:cTn fill="hold" nodeType="withEffect" presetClass="entr" presetID="10" presetSubtype="0">
                                  <p:stCondLst>
                                    <p:cond delay="0"/>
                                  </p:stCondLst>
                                  <p:childTnLst>
                                    <p:set>
                                      <p:cBhvr>
                                        <p:cTn dur="1" fill="hold">
                                          <p:stCondLst>
                                            <p:cond delay="0"/>
                                          </p:stCondLst>
                                        </p:cTn>
                                        <p:tgtEl>
                                          <p:spTgt spid="765"/>
                                        </p:tgtEl>
                                        <p:attrNameLst>
                                          <p:attrName>style.visibility</p:attrName>
                                        </p:attrNameLst>
                                      </p:cBhvr>
                                      <p:to>
                                        <p:strVal val="visible"/>
                                      </p:to>
                                    </p:set>
                                    <p:animEffect filter="fade" transition="in">
                                      <p:cBhvr>
                                        <p:cTn dur="1"/>
                                        <p:tgtEl>
                                          <p:spTgt spid="765"/>
                                        </p:tgtEl>
                                      </p:cBhvr>
                                    </p:animEffect>
                                  </p:childTnLst>
                                </p:cTn>
                              </p:par>
                              <p:par>
                                <p:cTn fill="hold" nodeType="with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1"/>
                                        <p:tgtEl>
                                          <p:spTgt spid="764"/>
                                        </p:tgtEl>
                                      </p:cBhvr>
                                    </p:animEffect>
                                  </p:childTnLst>
                                </p:cTn>
                              </p:par>
                              <p:par>
                                <p:cTn fill="hold" nodeType="withEffect" presetClass="entr" presetID="10" presetSubtype="0">
                                  <p:stCondLst>
                                    <p:cond delay="0"/>
                                  </p:stCondLst>
                                  <p:childTnLst>
                                    <p:set>
                                      <p:cBhvr>
                                        <p:cTn dur="1" fill="hold">
                                          <p:stCondLst>
                                            <p:cond delay="0"/>
                                          </p:stCondLst>
                                        </p:cTn>
                                        <p:tgtEl>
                                          <p:spTgt spid="769"/>
                                        </p:tgtEl>
                                        <p:attrNameLst>
                                          <p:attrName>style.visibility</p:attrName>
                                        </p:attrNameLst>
                                      </p:cBhvr>
                                      <p:to>
                                        <p:strVal val="visible"/>
                                      </p:to>
                                    </p:set>
                                    <p:animEffect filter="fade" transition="in">
                                      <p:cBhvr>
                                        <p:cTn dur="1"/>
                                        <p:tgtEl>
                                          <p:spTgt spid="769"/>
                                        </p:tgtEl>
                                      </p:cBhvr>
                                    </p:animEffect>
                                  </p:childTnLst>
                                </p:cTn>
                              </p:par>
                              <p:par>
                                <p:cTn fill="hold" nodeType="with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1"/>
                                        <p:tgtEl>
                                          <p:spTgt spid="7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70"/>
                                        </p:tgtEl>
                                      </p:cBhvr>
                                    </p:animEffect>
                                    <p:set>
                                      <p:cBhvr>
                                        <p:cTn dur="1" fill="hold">
                                          <p:stCondLst>
                                            <p:cond delay="0"/>
                                          </p:stCondLst>
                                        </p:cTn>
                                        <p:tgtEl>
                                          <p:spTgt spid="7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9"/>
                                        </p:tgtEl>
                                      </p:cBhvr>
                                    </p:animEffect>
                                    <p:set>
                                      <p:cBhvr>
                                        <p:cTn dur="1" fill="hold">
                                          <p:stCondLst>
                                            <p:cond delay="0"/>
                                          </p:stCondLst>
                                        </p:cTn>
                                        <p:tgtEl>
                                          <p:spTgt spid="76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1"/>
                                        <p:tgtEl>
                                          <p:spTgt spid="771"/>
                                        </p:tgtEl>
                                      </p:cBhvr>
                                    </p:animEffect>
                                  </p:childTnLst>
                                </p:cTn>
                              </p:par>
                              <p:par>
                                <p:cTn fill="hold" nodeType="with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1"/>
                                        <p:tgtEl>
                                          <p:spTgt spid="7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71"/>
                                        </p:tgtEl>
                                      </p:cBhvr>
                                    </p:animEffect>
                                    <p:set>
                                      <p:cBhvr>
                                        <p:cTn dur="1" fill="hold">
                                          <p:stCondLst>
                                            <p:cond delay="0"/>
                                          </p:stCondLst>
                                        </p:cTn>
                                        <p:tgtEl>
                                          <p:spTgt spid="7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72"/>
                                        </p:tgtEl>
                                      </p:cBhvr>
                                    </p:animEffect>
                                    <p:set>
                                      <p:cBhvr>
                                        <p:cTn dur="1" fill="hold">
                                          <p:stCondLst>
                                            <p:cond delay="0"/>
                                          </p:stCondLst>
                                        </p:cTn>
                                        <p:tgtEl>
                                          <p:spTgt spid="77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1"/>
                                        <p:tgtEl>
                                          <p:spTgt spid="774"/>
                                        </p:tgtEl>
                                      </p:cBhvr>
                                    </p:animEffect>
                                  </p:childTnLst>
                                </p:cTn>
                              </p:par>
                              <p:par>
                                <p:cTn fill="hold" nodeType="with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1"/>
                                        <p:tgtEl>
                                          <p:spTgt spid="773"/>
                                        </p:tgtEl>
                                      </p:cBhvr>
                                    </p:animEffect>
                                  </p:childTnLst>
                                </p:cTn>
                              </p:par>
                              <p:par>
                                <p:cTn fill="hold" nodeType="withEffect" presetClass="exit" presetID="10" presetSubtype="0">
                                  <p:stCondLst>
                                    <p:cond delay="0"/>
                                  </p:stCondLst>
                                  <p:childTnLst>
                                    <p:animEffect filter="fade" transition="out">
                                      <p:cBhvr>
                                        <p:cTn dur="1"/>
                                        <p:tgtEl>
                                          <p:spTgt spid="760"/>
                                        </p:tgtEl>
                                      </p:cBhvr>
                                    </p:animEffect>
                                    <p:set>
                                      <p:cBhvr>
                                        <p:cTn dur="1" fill="hold">
                                          <p:stCondLst>
                                            <p:cond delay="0"/>
                                          </p:stCondLst>
                                        </p:cTn>
                                        <p:tgtEl>
                                          <p:spTgt spid="7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2"/>
                                        </p:tgtEl>
                                      </p:cBhvr>
                                    </p:animEffect>
                                    <p:set>
                                      <p:cBhvr>
                                        <p:cTn dur="1" fill="hold">
                                          <p:stCondLst>
                                            <p:cond delay="0"/>
                                          </p:stCondLst>
                                        </p:cTn>
                                        <p:tgtEl>
                                          <p:spTgt spid="7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5"/>
                                        </p:tgtEl>
                                      </p:cBhvr>
                                    </p:animEffect>
                                    <p:set>
                                      <p:cBhvr>
                                        <p:cTn dur="1" fill="hold">
                                          <p:stCondLst>
                                            <p:cond delay="0"/>
                                          </p:stCondLst>
                                        </p:cTn>
                                        <p:tgtEl>
                                          <p:spTgt spid="7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4"/>
                                        </p:tgtEl>
                                      </p:cBhvr>
                                    </p:animEffect>
                                    <p:set>
                                      <p:cBhvr>
                                        <p:cTn dur="1" fill="hold">
                                          <p:stCondLst>
                                            <p:cond delay="0"/>
                                          </p:stCondLst>
                                        </p:cTn>
                                        <p:tgtEl>
                                          <p:spTgt spid="7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0" name="Shape 780"/>
        <p:cNvGrpSpPr/>
        <p:nvPr/>
      </p:nvGrpSpPr>
      <p:grpSpPr>
        <a:xfrm>
          <a:off x="0" y="0"/>
          <a:ext cx="0" cy="0"/>
          <a:chOff x="0" y="0"/>
          <a:chExt cx="0" cy="0"/>
        </a:xfrm>
      </p:grpSpPr>
      <p:sp>
        <p:nvSpPr>
          <p:cNvPr id="781" name="Shape 7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Still Not a Solved Problem</a:t>
            </a:r>
          </a:p>
        </p:txBody>
      </p:sp>
      <p:sp>
        <p:nvSpPr>
          <p:cNvPr id="782" name="Shape 7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OMC/DC often prescribes a large number of infeasible obligations.</a:t>
            </a:r>
          </a:p>
          <a:p>
            <a:pPr indent="-228600" lvl="0" marL="457200" marR="0" rtl="0" algn="l">
              <a:lnSpc>
                <a:spcPct val="100000"/>
              </a:lnSpc>
              <a:spcBef>
                <a:spcPts val="600"/>
              </a:spcBef>
              <a:spcAft>
                <a:spcPts val="0"/>
              </a:spcAft>
            </a:pPr>
            <a:r>
              <a:rPr lang="en"/>
              <a:t>Tests can be difficult to derive.</a:t>
            </a:r>
          </a:p>
          <a:p>
            <a:pPr indent="-228600" lvl="0" marL="457200" marR="0" rtl="0" algn="l">
              <a:lnSpc>
                <a:spcPct val="100000"/>
              </a:lnSpc>
              <a:spcBef>
                <a:spcPts val="600"/>
              </a:spcBef>
              <a:spcAft>
                <a:spcPts val="0"/>
              </a:spcAft>
            </a:pPr>
            <a:r>
              <a:rPr lang="en"/>
              <a:t>Often results in better fault-finding, but not 100% fault-finding (especially in complex systems).</a:t>
            </a:r>
          </a:p>
          <a:p>
            <a:pPr indent="-228600" lvl="0" marL="457200" marR="0" rtl="0" algn="l">
              <a:lnSpc>
                <a:spcPct val="100000"/>
              </a:lnSpc>
              <a:spcBef>
                <a:spcPts val="600"/>
              </a:spcBef>
              <a:spcAft>
                <a:spcPts val="0"/>
              </a:spcAft>
            </a:pPr>
            <a:r>
              <a:rPr lang="en"/>
              <a:t>New coverage metrics and structural coverage methods are being formulated.</a:t>
            </a:r>
          </a:p>
        </p:txBody>
      </p:sp>
      <p:sp>
        <p:nvSpPr>
          <p:cNvPr id="783" name="Shape 7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43</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7" name="Shape 787"/>
        <p:cNvGrpSpPr/>
        <p:nvPr/>
      </p:nvGrpSpPr>
      <p:grpSpPr>
        <a:xfrm>
          <a:off x="0" y="0"/>
          <a:ext cx="0" cy="0"/>
          <a:chOff x="0" y="0"/>
          <a:chExt cx="0" cy="0"/>
        </a:xfrm>
      </p:grpSpPr>
      <p:sp>
        <p:nvSpPr>
          <p:cNvPr id="788" name="Shape 7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789" name="Shape 7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Strategies to get the benefits of path coverage without the cost.</a:t>
            </a:r>
          </a:p>
          <a:p>
            <a:pPr indent="-228600" lvl="0" marL="457200" marR="0" rtl="0" algn="l">
              <a:lnSpc>
                <a:spcPct val="120000"/>
              </a:lnSpc>
              <a:spcBef>
                <a:spcPts val="0"/>
              </a:spcBef>
              <a:spcAft>
                <a:spcPts val="0"/>
              </a:spcAft>
            </a:pPr>
            <a:r>
              <a:rPr lang="en"/>
              <a:t>Procedure coverage metrics. </a:t>
            </a:r>
          </a:p>
          <a:p>
            <a:pPr indent="-228600" lvl="0" marL="457200" marR="0" rtl="0" algn="l">
              <a:lnSpc>
                <a:spcPct val="120000"/>
              </a:lnSpc>
              <a:spcBef>
                <a:spcPts val="0"/>
              </a:spcBef>
              <a:spcAft>
                <a:spcPts val="0"/>
              </a:spcAft>
            </a:pPr>
            <a:r>
              <a:rPr lang="en"/>
              <a:t>How coverage criteria relate in terms of cost and power.</a:t>
            </a:r>
          </a:p>
          <a:p>
            <a:pPr indent="-228600" lvl="0" marL="457200" marR="0" rtl="0" algn="l">
              <a:lnSpc>
                <a:spcPct val="120000"/>
              </a:lnSpc>
              <a:spcBef>
                <a:spcPts val="0"/>
              </a:spcBef>
              <a:spcAft>
                <a:spcPts val="0"/>
              </a:spcAft>
            </a:pPr>
            <a:r>
              <a:rPr lang="en"/>
              <a:t>Weaknesses of structural testing.</a:t>
            </a:r>
          </a:p>
        </p:txBody>
      </p:sp>
      <p:sp>
        <p:nvSpPr>
          <p:cNvPr id="790" name="Shape 7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44</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4" name="Shape 794"/>
        <p:cNvGrpSpPr/>
        <p:nvPr/>
      </p:nvGrpSpPr>
      <p:grpSpPr>
        <a:xfrm>
          <a:off x="0" y="0"/>
          <a:ext cx="0" cy="0"/>
          <a:chOff x="0" y="0"/>
          <a:chExt cx="0" cy="0"/>
        </a:xfrm>
      </p:grpSpPr>
      <p:sp>
        <p:nvSpPr>
          <p:cNvPr id="795" name="Shape 7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796" name="Shape 79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Test Execution and Automation</a:t>
            </a:r>
          </a:p>
          <a:p>
            <a:pPr indent="-228600" lvl="0" marL="457200" marR="0" rtl="0" algn="l">
              <a:lnSpc>
                <a:spcPct val="120000"/>
              </a:lnSpc>
              <a:spcBef>
                <a:spcPts val="0"/>
              </a:spcBef>
              <a:spcAft>
                <a:spcPts val="0"/>
              </a:spcAft>
            </a:pPr>
            <a:r>
              <a:rPr lang="en"/>
              <a:t>Homework 4.</a:t>
            </a:r>
          </a:p>
          <a:p>
            <a:pPr indent="-228600" lvl="1" marL="914400" rtl="0">
              <a:lnSpc>
                <a:spcPct val="120000"/>
              </a:lnSpc>
              <a:spcBef>
                <a:spcPts val="0"/>
              </a:spcBef>
            </a:pPr>
            <a:r>
              <a:rPr lang="en"/>
              <a:t>Questions?</a:t>
            </a:r>
          </a:p>
        </p:txBody>
      </p:sp>
      <p:sp>
        <p:nvSpPr>
          <p:cNvPr id="797" name="Shape 7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45</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1" name="Shape 801"/>
        <p:cNvGrpSpPr/>
        <p:nvPr/>
      </p:nvGrpSpPr>
      <p:grpSpPr>
        <a:xfrm>
          <a:off x="0" y="0"/>
          <a:ext cx="0" cy="0"/>
          <a:chOff x="0" y="0"/>
          <a:chExt cx="0" cy="0"/>
        </a:xfrm>
      </p:grpSpPr>
      <p:sp>
        <p:nvSpPr>
          <p:cNvPr id="802" name="Shape 802"/>
          <p:cNvSpPr txBox="1"/>
          <p:nvPr>
            <p:ph idx="4294967295" type="title"/>
          </p:nvPr>
        </p:nvSpPr>
        <p:spPr>
          <a:xfrm>
            <a:off x="491275" y="1458250"/>
            <a:ext cx="7948499" cy="2479499"/>
          </a:xfrm>
          <a:prstGeom prst="rect">
            <a:avLst/>
          </a:prstGeom>
        </p:spPr>
        <p:txBody>
          <a:bodyPr anchorCtr="0" anchor="b" bIns="91425" lIns="91425" rIns="91425" tIns="91425">
            <a:noAutofit/>
          </a:bodyPr>
          <a:lstStyle/>
          <a:p>
            <a:pPr indent="457200" lvl="0" rtl="0">
              <a:spcBef>
                <a:spcPts val="0"/>
              </a:spcBef>
              <a:buNone/>
            </a:pPr>
            <a:r>
              <a:rPr lang="en" sz="4000"/>
              <a:t>backup slides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6" name="Shape 806"/>
        <p:cNvGrpSpPr/>
        <p:nvPr/>
      </p:nvGrpSpPr>
      <p:grpSpPr>
        <a:xfrm>
          <a:off x="0" y="0"/>
          <a:ext cx="0" cy="0"/>
          <a:chOff x="0" y="0"/>
          <a:chExt cx="0" cy="0"/>
        </a:xfrm>
      </p:grpSpPr>
      <p:sp>
        <p:nvSpPr>
          <p:cNvPr id="807" name="Shape 8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Identifying the Subpaths</a:t>
            </a:r>
          </a:p>
        </p:txBody>
      </p:sp>
      <p:sp>
        <p:nvSpPr>
          <p:cNvPr id="808" name="Shape 80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Number of paths can be limited by identifying a set of subpaths that can be combined to form all paths.</a:t>
            </a:r>
          </a:p>
          <a:p>
            <a:pPr indent="-419100" lvl="1" marL="914400" marR="0" rtl="0" algn="l">
              <a:lnSpc>
                <a:spcPct val="120000"/>
              </a:lnSpc>
              <a:spcBef>
                <a:spcPts val="0"/>
              </a:spcBef>
              <a:spcAft>
                <a:spcPts val="0"/>
              </a:spcAft>
              <a:buClr>
                <a:schemeClr val="dk1"/>
              </a:buClr>
              <a:buSzPct val="125000"/>
              <a:buFont typeface="Arial"/>
            </a:pPr>
            <a:r>
              <a:rPr lang="en"/>
              <a:t>Called the set of </a:t>
            </a:r>
            <a:r>
              <a:rPr i="1" lang="en"/>
              <a:t>basis subpaths</a:t>
            </a:r>
            <a:r>
              <a:rPr lang="en"/>
              <a:t>. </a:t>
            </a:r>
          </a:p>
          <a:p>
            <a:pPr indent="-419100" lvl="1" marL="914400" marR="0" rtl="0" algn="l">
              <a:lnSpc>
                <a:spcPct val="120000"/>
              </a:lnSpc>
              <a:spcBef>
                <a:spcPts val="0"/>
              </a:spcBef>
              <a:spcAft>
                <a:spcPts val="0"/>
              </a:spcAft>
              <a:buClr>
                <a:schemeClr val="dk1"/>
              </a:buClr>
              <a:buSzPct val="125000"/>
              <a:buFont typeface="Arial"/>
            </a:pPr>
            <a:r>
              <a:rPr lang="en"/>
              <a:t>A control-flow graph can be covered with a set of </a:t>
            </a:r>
            <a:r>
              <a:rPr i="1" lang="en"/>
              <a:t>basis subpaths</a:t>
            </a:r>
            <a:r>
              <a:rPr lang="en"/>
              <a:t> of size:</a:t>
            </a:r>
            <a:br>
              <a:rPr lang="en"/>
            </a:br>
            <a:r>
              <a:rPr lang="en"/>
              <a:t>	</a:t>
            </a:r>
            <a:r>
              <a:rPr b="1" i="1" lang="en"/>
              <a:t>number of edges - number of nodes + 2</a:t>
            </a:r>
          </a:p>
          <a:p>
            <a:pPr indent="-228600" lvl="1" marL="914400" marR="0" rtl="0" algn="l">
              <a:lnSpc>
                <a:spcPct val="120000"/>
              </a:lnSpc>
              <a:spcBef>
                <a:spcPts val="0"/>
              </a:spcBef>
              <a:spcAft>
                <a:spcPts val="0"/>
              </a:spcAft>
            </a:pPr>
            <a:r>
              <a:rPr lang="en"/>
              <a:t>This number is known as the “cyclomatic complexity” of the control flow graph.</a:t>
            </a:r>
          </a:p>
        </p:txBody>
      </p:sp>
      <p:sp>
        <p:nvSpPr>
          <p:cNvPr id="809" name="Shape 8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3" name="Shape 813"/>
        <p:cNvGrpSpPr/>
        <p:nvPr/>
      </p:nvGrpSpPr>
      <p:grpSpPr>
        <a:xfrm>
          <a:off x="0" y="0"/>
          <a:ext cx="0" cy="0"/>
          <a:chOff x="0" y="0"/>
          <a:chExt cx="0" cy="0"/>
        </a:xfrm>
      </p:grpSpPr>
      <p:sp>
        <p:nvSpPr>
          <p:cNvPr id="814" name="Shape 81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Subpaths</a:t>
            </a:r>
          </a:p>
        </p:txBody>
      </p:sp>
      <p:sp>
        <p:nvSpPr>
          <p:cNvPr id="815" name="Shape 815"/>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55600" lvl="0" marL="457200" marR="0" rtl="0" algn="l">
              <a:lnSpc>
                <a:spcPct val="120000"/>
              </a:lnSpc>
              <a:spcBef>
                <a:spcPts val="0"/>
              </a:spcBef>
              <a:spcAft>
                <a:spcPts val="0"/>
              </a:spcAft>
              <a:buClr>
                <a:schemeClr val="dk1"/>
              </a:buClr>
              <a:buSzPct val="100000"/>
              <a:buFont typeface="Arial"/>
            </a:pPr>
            <a:r>
              <a:rPr lang="en" sz="2000"/>
              <a:t>The number of paths through this code is exponential.</a:t>
            </a:r>
          </a:p>
          <a:p>
            <a:pPr indent="-342900" lvl="1" marL="914400" marR="0" rtl="0" algn="l">
              <a:lnSpc>
                <a:spcPct val="120000"/>
              </a:lnSpc>
              <a:spcBef>
                <a:spcPts val="0"/>
              </a:spcBef>
              <a:spcAft>
                <a:spcPts val="0"/>
              </a:spcAft>
              <a:buClr>
                <a:schemeClr val="dk1"/>
              </a:buClr>
              <a:buSzPct val="100000"/>
              <a:buFont typeface="Arial"/>
            </a:pPr>
            <a:r>
              <a:rPr lang="en" sz="1800"/>
              <a:t>N non-loop branches results in 2</a:t>
            </a:r>
            <a:r>
              <a:rPr baseline="30000" lang="en" sz="1800"/>
              <a:t>N</a:t>
            </a:r>
            <a:r>
              <a:rPr lang="en" sz="1800"/>
              <a:t> paths.</a:t>
            </a:r>
          </a:p>
          <a:p>
            <a:pPr indent="-355600" lvl="0" marL="457200" marR="0" rtl="0" algn="l">
              <a:lnSpc>
                <a:spcPct val="120000"/>
              </a:lnSpc>
              <a:spcBef>
                <a:spcPts val="0"/>
              </a:spcBef>
              <a:spcAft>
                <a:spcPts val="0"/>
              </a:spcAft>
              <a:buSzPct val="100000"/>
            </a:pPr>
            <a:r>
              <a:rPr lang="en" sz="2000"/>
              <a:t>However, there are many overlapping subpaths.</a:t>
            </a:r>
          </a:p>
          <a:p>
            <a:pPr indent="-342900" lvl="1" marL="914400" marR="0" rtl="0" algn="l">
              <a:lnSpc>
                <a:spcPct val="120000"/>
              </a:lnSpc>
              <a:spcBef>
                <a:spcPts val="0"/>
              </a:spcBef>
              <a:spcAft>
                <a:spcPts val="0"/>
              </a:spcAft>
              <a:buSzPct val="100000"/>
            </a:pPr>
            <a:r>
              <a:rPr lang="en" sz="1800"/>
              <a:t>number of edges - number of nodes + 2</a:t>
            </a:r>
          </a:p>
          <a:p>
            <a:pPr indent="-342900" lvl="1" marL="914400" marR="0" rtl="0" algn="l">
              <a:lnSpc>
                <a:spcPct val="120000"/>
              </a:lnSpc>
              <a:spcBef>
                <a:spcPts val="0"/>
              </a:spcBef>
              <a:spcAft>
                <a:spcPts val="0"/>
              </a:spcAft>
              <a:buSzPct val="100000"/>
            </a:pPr>
            <a:r>
              <a:rPr lang="en" sz="1800"/>
              <a:t>or… number of decision points +1</a:t>
            </a:r>
          </a:p>
          <a:p>
            <a:pPr indent="-355600" lvl="0" marL="457200" marR="0" rtl="0" algn="l">
              <a:lnSpc>
                <a:spcPct val="120000"/>
              </a:lnSpc>
              <a:spcBef>
                <a:spcPts val="0"/>
              </a:spcBef>
              <a:spcAft>
                <a:spcPts val="0"/>
              </a:spcAft>
              <a:buSzPct val="100000"/>
            </a:pPr>
            <a:r>
              <a:rPr lang="en" sz="2000"/>
              <a:t>We can combine these subpaths to form any path.</a:t>
            </a:r>
          </a:p>
        </p:txBody>
      </p:sp>
      <p:graphicFrame>
        <p:nvGraphicFramePr>
          <p:cNvPr id="816" name="Shape 816"/>
          <p:cNvGraphicFramePr/>
          <p:nvPr/>
        </p:nvGraphicFramePr>
        <p:xfrm>
          <a:off x="4692275" y="4212150"/>
          <a:ext cx="3000000" cy="3000000"/>
        </p:xfrm>
        <a:graphic>
          <a:graphicData uri="http://schemas.openxmlformats.org/drawingml/2006/table">
            <a:tbl>
              <a:tblPr>
                <a:noFill/>
                <a:tableStyleId>{90A6B963-F144-433D-9B55-28A1E6645855}</a:tableStyleId>
              </a:tblPr>
              <a:tblGrid>
                <a:gridCol w="850450"/>
                <a:gridCol w="850450"/>
                <a:gridCol w="850450"/>
                <a:gridCol w="850450"/>
                <a:gridCol w="850450"/>
              </a:tblGrid>
              <a:tr h="381000">
                <a:tc>
                  <a:txBody>
                    <a:bodyPr>
                      <a:noAutofit/>
                    </a:bodyPr>
                    <a:lstStyle/>
                    <a:p>
                      <a:pPr lvl="0" rtl="0">
                        <a:spcBef>
                          <a:spcPts val="0"/>
                        </a:spcBef>
                        <a:buNone/>
                      </a:pPr>
                      <a:r>
                        <a:rPr lang="en"/>
                        <a:t>1</a:t>
                      </a:r>
                    </a:p>
                  </a:txBody>
                  <a:tcPr marT="91425" marB="91425" marR="91425" marL="91425"/>
                </a:tc>
                <a:tc>
                  <a:txBody>
                    <a:bodyPr>
                      <a:noAutofit/>
                    </a:bodyPr>
                    <a:lstStyle/>
                    <a:p>
                      <a:pPr lvl="0" rtl="0">
                        <a:spcBef>
                          <a:spcPts val="0"/>
                        </a:spcBef>
                        <a:buNone/>
                      </a:pPr>
                      <a:r>
                        <a:rPr lang="en"/>
                        <a:t>False</a:t>
                      </a:r>
                    </a:p>
                  </a:txBody>
                  <a:tcPr marT="91425" marB="91425" marR="91425" marL="91425"/>
                </a:tc>
                <a:tc>
                  <a:txBody>
                    <a:bodyPr>
                      <a:noAutofit/>
                    </a:bodyPr>
                    <a:lstStyle/>
                    <a:p>
                      <a:pPr lvl="0" rtl="0">
                        <a:spcBef>
                          <a:spcPts val="0"/>
                        </a:spcBef>
                        <a:buNone/>
                      </a:pPr>
                      <a:r>
                        <a:rPr lang="en"/>
                        <a:t>False</a:t>
                      </a:r>
                    </a:p>
                  </a:txBody>
                  <a:tcPr marT="91425" marB="91425" marR="91425" marL="91425"/>
                </a:tc>
                <a:tc>
                  <a:txBody>
                    <a:bodyPr>
                      <a:noAutofit/>
                    </a:bodyPr>
                    <a:lstStyle/>
                    <a:p>
                      <a:pPr lvl="0" rtl="0">
                        <a:spcBef>
                          <a:spcPts val="0"/>
                        </a:spcBef>
                        <a:buNone/>
                      </a:pPr>
                      <a:r>
                        <a:rPr lang="en"/>
                        <a:t>False</a:t>
                      </a:r>
                    </a:p>
                  </a:txBody>
                  <a:tcPr marT="91425" marB="91425" marR="91425" marL="91425"/>
                </a:tc>
                <a:tc>
                  <a:txBody>
                    <a:bodyPr>
                      <a:noAutofit/>
                    </a:bodyPr>
                    <a:lstStyle/>
                    <a:p>
                      <a:pPr lvl="0" rtl="0">
                        <a:spcBef>
                          <a:spcPts val="0"/>
                        </a:spcBef>
                        <a:buNone/>
                      </a:pPr>
                      <a:r>
                        <a:rPr lang="en"/>
                        <a:t>False</a:t>
                      </a:r>
                    </a:p>
                  </a:txBody>
                  <a:tcPr marT="91425" marB="91425" marR="91425" marL="91425"/>
                </a:tc>
              </a:tr>
              <a:tr h="381000">
                <a:tc>
                  <a:txBody>
                    <a:bodyPr>
                      <a:noAutofit/>
                    </a:bodyPr>
                    <a:lstStyle/>
                    <a:p>
                      <a:pPr lvl="0" rtl="0">
                        <a:spcBef>
                          <a:spcPts val="0"/>
                        </a:spcBef>
                        <a:buNone/>
                      </a:pPr>
                      <a:r>
                        <a:rPr lang="en"/>
                        <a:t>2</a:t>
                      </a:r>
                    </a:p>
                  </a:txBody>
                  <a:tcPr marT="91425" marB="91425" marR="91425" marL="91425"/>
                </a:tc>
                <a:tc>
                  <a:txBody>
                    <a:bodyPr>
                      <a:noAutofit/>
                    </a:bodyPr>
                    <a:lstStyle/>
                    <a:p>
                      <a:pPr lvl="0" rtl="0">
                        <a:spcBef>
                          <a:spcPts val="0"/>
                        </a:spcBef>
                        <a:buNone/>
                      </a:pPr>
                      <a:r>
                        <a:rPr lang="en">
                          <a:solidFill>
                            <a:srgbClr val="0000FF"/>
                          </a:solidFill>
                        </a:rPr>
                        <a:t>True</a:t>
                      </a:r>
                    </a:p>
                  </a:txBody>
                  <a:tcPr marT="91425" marB="91425" marR="91425" marL="91425"/>
                </a:tc>
                <a:tc>
                  <a:txBody>
                    <a:bodyPr>
                      <a:noAutofit/>
                    </a:bodyPr>
                    <a:lstStyle/>
                    <a:p>
                      <a:pPr lvl="0" rtl="0">
                        <a:spcBef>
                          <a:spcPts val="0"/>
                        </a:spcBef>
                        <a:buNone/>
                      </a:pPr>
                      <a:r>
                        <a:rPr lang="en"/>
                        <a:t>False</a:t>
                      </a:r>
                    </a:p>
                  </a:txBody>
                  <a:tcPr marT="91425" marB="91425" marR="91425" marL="91425"/>
                </a:tc>
                <a:tc>
                  <a:txBody>
                    <a:bodyPr>
                      <a:noAutofit/>
                    </a:bodyPr>
                    <a:lstStyle/>
                    <a:p>
                      <a:pPr lvl="0" rtl="0">
                        <a:spcBef>
                          <a:spcPts val="0"/>
                        </a:spcBef>
                        <a:buNone/>
                      </a:pPr>
                      <a:r>
                        <a:rPr lang="en"/>
                        <a:t>False</a:t>
                      </a:r>
                    </a:p>
                  </a:txBody>
                  <a:tcPr marT="91425" marB="91425" marR="91425" marL="91425"/>
                </a:tc>
                <a:tc>
                  <a:txBody>
                    <a:bodyPr>
                      <a:noAutofit/>
                    </a:bodyPr>
                    <a:lstStyle/>
                    <a:p>
                      <a:pPr lvl="0" rtl="0">
                        <a:spcBef>
                          <a:spcPts val="0"/>
                        </a:spcBef>
                        <a:buNone/>
                      </a:pPr>
                      <a:r>
                        <a:rPr lang="en"/>
                        <a:t>False</a:t>
                      </a:r>
                    </a:p>
                  </a:txBody>
                  <a:tcPr marT="91425" marB="91425" marR="91425" marL="91425"/>
                </a:tc>
              </a:tr>
              <a:tr h="381000">
                <a:tc>
                  <a:txBody>
                    <a:bodyPr>
                      <a:noAutofit/>
                    </a:bodyPr>
                    <a:lstStyle/>
                    <a:p>
                      <a:pPr lvl="0" rtl="0">
                        <a:spcBef>
                          <a:spcPts val="0"/>
                        </a:spcBef>
                        <a:buNone/>
                      </a:pPr>
                      <a:r>
                        <a:rPr lang="en"/>
                        <a:t>3</a:t>
                      </a:r>
                    </a:p>
                  </a:txBody>
                  <a:tcPr marT="91425" marB="91425" marR="91425" marL="91425"/>
                </a:tc>
                <a:tc>
                  <a:txBody>
                    <a:bodyPr>
                      <a:noAutofit/>
                    </a:bodyPr>
                    <a:lstStyle/>
                    <a:p>
                      <a:pPr lvl="0" rtl="0">
                        <a:spcBef>
                          <a:spcPts val="0"/>
                        </a:spcBef>
                        <a:buNone/>
                      </a:pPr>
                      <a:r>
                        <a:rPr lang="en"/>
                        <a:t>False</a:t>
                      </a:r>
                    </a:p>
                  </a:txBody>
                  <a:tcPr marT="91425" marB="91425" marR="91425" marL="91425"/>
                </a:tc>
                <a:tc>
                  <a:txBody>
                    <a:bodyPr>
                      <a:noAutofit/>
                    </a:bodyPr>
                    <a:lstStyle/>
                    <a:p>
                      <a:pPr lvl="0" rtl="0">
                        <a:spcBef>
                          <a:spcPts val="0"/>
                        </a:spcBef>
                        <a:buNone/>
                      </a:pPr>
                      <a:r>
                        <a:rPr lang="en">
                          <a:solidFill>
                            <a:srgbClr val="0000FF"/>
                          </a:solidFill>
                        </a:rPr>
                        <a:t>True</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r>
              <a:tr h="381000">
                <a:tc>
                  <a:txBody>
                    <a:bodyPr>
                      <a:noAutofit/>
                    </a:bodyPr>
                    <a:lstStyle/>
                    <a:p>
                      <a:pPr lvl="0" rtl="0">
                        <a:spcBef>
                          <a:spcPts val="0"/>
                        </a:spcBef>
                        <a:buNone/>
                      </a:pPr>
                      <a:r>
                        <a:rPr lang="en"/>
                        <a:t>4</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c>
                  <a:txBody>
                    <a:bodyPr>
                      <a:noAutofit/>
                    </a:bodyPr>
                    <a:lstStyle/>
                    <a:p>
                      <a:pPr lvl="0" rtl="0">
                        <a:spcBef>
                          <a:spcPts val="0"/>
                        </a:spcBef>
                        <a:buNone/>
                      </a:pPr>
                      <a:r>
                        <a:rPr lang="en">
                          <a:solidFill>
                            <a:srgbClr val="0000FF"/>
                          </a:solidFill>
                        </a:rPr>
                        <a:t>True</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r>
              <a:tr h="381000">
                <a:tc>
                  <a:txBody>
                    <a:bodyPr>
                      <a:noAutofit/>
                    </a:bodyPr>
                    <a:lstStyle/>
                    <a:p>
                      <a:pPr lvl="0" rtl="0">
                        <a:spcBef>
                          <a:spcPts val="0"/>
                        </a:spcBef>
                        <a:buNone/>
                      </a:pPr>
                      <a:r>
                        <a:rPr lang="en"/>
                        <a:t>5</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c>
                  <a:txBody>
                    <a:bodyPr>
                      <a:noAutofit/>
                    </a:bodyPr>
                    <a:lstStyle/>
                    <a:p>
                      <a:pPr lvl="0" rtl="0">
                        <a:spcBef>
                          <a:spcPts val="0"/>
                        </a:spcBef>
                        <a:buNone/>
                      </a:pPr>
                      <a:r>
                        <a:rPr lang="en">
                          <a:solidFill>
                            <a:srgbClr val="0000FF"/>
                          </a:solidFill>
                        </a:rPr>
                        <a:t>True</a:t>
                      </a:r>
                    </a:p>
                  </a:txBody>
                  <a:tcPr marT="91425" marB="91425" marR="91425" marL="91425"/>
                </a:tc>
              </a:tr>
            </a:tbl>
          </a:graphicData>
        </a:graphic>
      </p:graphicFrame>
      <p:sp>
        <p:nvSpPr>
          <p:cNvPr id="817" name="Shape 817"/>
          <p:cNvSpPr txBox="1"/>
          <p:nvPr>
            <p:ph idx="2" type="body"/>
          </p:nvPr>
        </p:nvSpPr>
        <p:spPr>
          <a:xfrm>
            <a:off x="4692275" y="1600200"/>
            <a:ext cx="3994500" cy="2429400"/>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if (a) 		S1;</a:t>
            </a:r>
          </a:p>
          <a:p>
            <a:pPr lvl="0" rtl="0">
              <a:spcBef>
                <a:spcPts val="0"/>
              </a:spcBef>
              <a:buNone/>
            </a:pPr>
            <a:r>
              <a:rPr lang="en" sz="2400">
                <a:latin typeface="Courier New"/>
                <a:ea typeface="Courier New"/>
                <a:cs typeface="Courier New"/>
                <a:sym typeface="Courier New"/>
              </a:rPr>
              <a:t>if (b)		S2;</a:t>
            </a:r>
          </a:p>
          <a:p>
            <a:pPr lvl="0" rtl="0">
              <a:spcBef>
                <a:spcPts val="0"/>
              </a:spcBef>
              <a:buNone/>
            </a:pPr>
            <a:r>
              <a:rPr lang="en" sz="2400">
                <a:latin typeface="Courier New"/>
                <a:ea typeface="Courier New"/>
                <a:cs typeface="Courier New"/>
                <a:sym typeface="Courier New"/>
              </a:rPr>
              <a:t>if (c)		S3;</a:t>
            </a:r>
          </a:p>
          <a:p>
            <a:pPr lvl="0" rtl="0">
              <a:spcBef>
                <a:spcPts val="0"/>
              </a:spcBef>
              <a:buNone/>
            </a:pPr>
            <a:r>
              <a:rPr lang="en" sz="2400">
                <a:latin typeface="Courier New"/>
                <a:ea typeface="Courier New"/>
                <a:cs typeface="Courier New"/>
                <a:sym typeface="Courier New"/>
              </a:rPr>
              <a:t>…</a:t>
            </a:r>
          </a:p>
          <a:p>
            <a:pPr lvl="0" rtl="0">
              <a:spcBef>
                <a:spcPts val="0"/>
              </a:spcBef>
              <a:buNone/>
            </a:pPr>
            <a:r>
              <a:rPr lang="en" sz="2400">
                <a:latin typeface="Courier New"/>
                <a:ea typeface="Courier New"/>
                <a:cs typeface="Courier New"/>
                <a:sym typeface="Courier New"/>
              </a:rPr>
              <a:t>if (x)		SN;	</a:t>
            </a:r>
          </a:p>
          <a:p>
            <a:pPr lvl="0" rtl="0">
              <a:spcBef>
                <a:spcPts val="0"/>
              </a:spcBef>
              <a:buNone/>
            </a:pPr>
            <a:r>
              <a:t/>
            </a:r>
            <a:endParaRPr/>
          </a:p>
        </p:txBody>
      </p:sp>
      <p:sp>
        <p:nvSpPr>
          <p:cNvPr id="818" name="Shape 8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2" name="Shape 822"/>
        <p:cNvGrpSpPr/>
        <p:nvPr/>
      </p:nvGrpSpPr>
      <p:grpSpPr>
        <a:xfrm>
          <a:off x="0" y="0"/>
          <a:ext cx="0" cy="0"/>
          <a:chOff x="0" y="0"/>
          <a:chExt cx="0" cy="0"/>
        </a:xfrm>
      </p:grpSpPr>
      <p:sp>
        <p:nvSpPr>
          <p:cNvPr id="823" name="Shape 82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Cyclomatic Testing</a:t>
            </a:r>
          </a:p>
        </p:txBody>
      </p:sp>
      <p:sp>
        <p:nvSpPr>
          <p:cNvPr id="824" name="Shape 82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Generally, there are many options for the set of basis subpaths. </a:t>
            </a:r>
          </a:p>
          <a:p>
            <a:pPr indent="-228600" lvl="0" marL="457200" marR="0" rtl="0" algn="l">
              <a:lnSpc>
                <a:spcPct val="120000"/>
              </a:lnSpc>
              <a:spcBef>
                <a:spcPts val="0"/>
              </a:spcBef>
              <a:spcAft>
                <a:spcPts val="0"/>
              </a:spcAft>
            </a:pPr>
            <a:r>
              <a:rPr lang="en"/>
              <a:t>When testing, count the number of independent paths that have already been covered, and add any new subpaths covered by the new test.</a:t>
            </a:r>
          </a:p>
          <a:p>
            <a:pPr indent="-228600" lvl="1" marL="914400" marR="0" rtl="0" algn="l">
              <a:lnSpc>
                <a:spcPct val="120000"/>
              </a:lnSpc>
              <a:spcBef>
                <a:spcPts val="0"/>
              </a:spcBef>
              <a:spcAft>
                <a:spcPts val="0"/>
              </a:spcAft>
            </a:pPr>
            <a:r>
              <a:rPr lang="en"/>
              <a:t>You can identify allpaths with a set of independent subpaths of size = the cyclomatic complexity.</a:t>
            </a:r>
          </a:p>
        </p:txBody>
      </p:sp>
      <p:sp>
        <p:nvSpPr>
          <p:cNvPr id="825" name="Shape 8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276825" y="3383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t>Activity - Possible Solution</a:t>
            </a:r>
          </a:p>
        </p:txBody>
      </p:sp>
      <p:sp>
        <p:nvSpPr>
          <p:cNvPr id="115" name="Shape 115"/>
          <p:cNvSpPr/>
          <p:nvPr/>
        </p:nvSpPr>
        <p:spPr>
          <a:xfrm>
            <a:off x="323417" y="1481400"/>
            <a:ext cx="1054200" cy="4482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in</a:t>
            </a:r>
            <a:r>
              <a:rPr b="1" lang="en">
                <a:solidFill>
                  <a:schemeClr val="dk1"/>
                </a:solidFill>
              </a:rPr>
              <a:t>dex</a:t>
            </a:r>
            <a:r>
              <a:rPr b="1" i="0" lang="en" sz="1400" u="none" cap="none" strike="noStrike">
                <a:solidFill>
                  <a:schemeClr val="dk1"/>
                </a:solidFill>
                <a:latin typeface="Arial"/>
                <a:ea typeface="Arial"/>
                <a:cs typeface="Arial"/>
                <a:sym typeface="Arial"/>
              </a:rPr>
              <a:t>=0</a:t>
            </a:r>
          </a:p>
        </p:txBody>
      </p:sp>
      <p:sp>
        <p:nvSpPr>
          <p:cNvPr id="116" name="Shape 116"/>
          <p:cNvSpPr/>
          <p:nvPr/>
        </p:nvSpPr>
        <p:spPr>
          <a:xfrm>
            <a:off x="323417" y="2609921"/>
            <a:ext cx="2503800" cy="6237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(N==1) &amp;&amp; (A[0] = what)</a:t>
            </a:r>
          </a:p>
        </p:txBody>
      </p:sp>
      <p:sp>
        <p:nvSpPr>
          <p:cNvPr id="117" name="Shape 117"/>
          <p:cNvSpPr/>
          <p:nvPr/>
        </p:nvSpPr>
        <p:spPr>
          <a:xfrm>
            <a:off x="1048159" y="3962672"/>
            <a:ext cx="1054199" cy="4482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0;</a:t>
            </a:r>
          </a:p>
        </p:txBody>
      </p:sp>
      <p:cxnSp>
        <p:nvCxnSpPr>
          <p:cNvPr id="118" name="Shape 118"/>
          <p:cNvCxnSpPr>
            <a:stCxn id="116" idx="2"/>
            <a:endCxn id="117" idx="0"/>
          </p:cNvCxnSpPr>
          <p:nvPr/>
        </p:nvCxnSpPr>
        <p:spPr>
          <a:xfrm>
            <a:off x="1575317" y="3233621"/>
            <a:ext cx="0" cy="729000"/>
          </a:xfrm>
          <a:prstGeom prst="straightConnector1">
            <a:avLst/>
          </a:prstGeom>
          <a:noFill/>
          <a:ln cap="flat" cmpd="sng" w="19050">
            <a:solidFill>
              <a:schemeClr val="dk2"/>
            </a:solidFill>
            <a:prstDash val="solid"/>
            <a:round/>
            <a:headEnd len="lg" w="lg" type="none"/>
            <a:tailEnd len="lg" w="lg" type="triangle"/>
          </a:ln>
        </p:spPr>
      </p:cxnSp>
      <p:sp>
        <p:nvSpPr>
          <p:cNvPr id="119" name="Shape 119"/>
          <p:cNvSpPr/>
          <p:nvPr/>
        </p:nvSpPr>
        <p:spPr>
          <a:xfrm>
            <a:off x="3038824" y="2609921"/>
            <a:ext cx="1418700" cy="6237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N==0</a:t>
            </a:r>
          </a:p>
        </p:txBody>
      </p:sp>
      <p:sp>
        <p:nvSpPr>
          <p:cNvPr id="120" name="Shape 120"/>
          <p:cNvSpPr txBox="1"/>
          <p:nvPr/>
        </p:nvSpPr>
        <p:spPr>
          <a:xfrm>
            <a:off x="2620639" y="2465871"/>
            <a:ext cx="624600" cy="4560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121" name="Shape 121"/>
          <p:cNvSpPr txBox="1"/>
          <p:nvPr/>
        </p:nvSpPr>
        <p:spPr>
          <a:xfrm>
            <a:off x="1711949" y="3356888"/>
            <a:ext cx="624600" cy="4560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122" name="Shape 122"/>
          <p:cNvSpPr/>
          <p:nvPr/>
        </p:nvSpPr>
        <p:spPr>
          <a:xfrm>
            <a:off x="3221173" y="3962672"/>
            <a:ext cx="1054199" cy="4482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-1;</a:t>
            </a:r>
          </a:p>
        </p:txBody>
      </p:sp>
      <p:cxnSp>
        <p:nvCxnSpPr>
          <p:cNvPr id="123" name="Shape 123"/>
          <p:cNvCxnSpPr>
            <a:stCxn id="119" idx="2"/>
            <a:endCxn id="122" idx="0"/>
          </p:cNvCxnSpPr>
          <p:nvPr/>
        </p:nvCxnSpPr>
        <p:spPr>
          <a:xfrm>
            <a:off x="3748174" y="3233621"/>
            <a:ext cx="0" cy="729000"/>
          </a:xfrm>
          <a:prstGeom prst="straightConnector1">
            <a:avLst/>
          </a:prstGeom>
          <a:noFill/>
          <a:ln cap="flat" cmpd="sng" w="19050">
            <a:solidFill>
              <a:schemeClr val="dk2"/>
            </a:solidFill>
            <a:prstDash val="solid"/>
            <a:round/>
            <a:headEnd len="lg" w="lg" type="none"/>
            <a:tailEnd len="lg" w="lg" type="triangle"/>
          </a:ln>
        </p:spPr>
      </p:cxnSp>
      <p:sp>
        <p:nvSpPr>
          <p:cNvPr id="124" name="Shape 124"/>
          <p:cNvSpPr txBox="1"/>
          <p:nvPr/>
        </p:nvSpPr>
        <p:spPr>
          <a:xfrm>
            <a:off x="5493650" y="3138968"/>
            <a:ext cx="624600" cy="4560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125" name="Shape 125"/>
          <p:cNvSpPr/>
          <p:nvPr/>
        </p:nvSpPr>
        <p:spPr>
          <a:xfrm>
            <a:off x="4736044" y="2609921"/>
            <a:ext cx="1054200" cy="6237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N&gt;1</a:t>
            </a:r>
          </a:p>
        </p:txBody>
      </p:sp>
      <p:cxnSp>
        <p:nvCxnSpPr>
          <p:cNvPr id="126" name="Shape 126"/>
          <p:cNvCxnSpPr>
            <a:stCxn id="115" idx="2"/>
            <a:endCxn id="116" idx="0"/>
          </p:cNvCxnSpPr>
          <p:nvPr/>
        </p:nvCxnSpPr>
        <p:spPr>
          <a:xfrm>
            <a:off x="850517" y="1929600"/>
            <a:ext cx="724800" cy="680400"/>
          </a:xfrm>
          <a:prstGeom prst="straightConnector1">
            <a:avLst/>
          </a:prstGeom>
          <a:noFill/>
          <a:ln cap="flat" cmpd="sng" w="19050">
            <a:solidFill>
              <a:schemeClr val="dk2"/>
            </a:solidFill>
            <a:prstDash val="solid"/>
            <a:round/>
            <a:headEnd len="lg" w="lg" type="none"/>
            <a:tailEnd len="lg" w="lg" type="triangle"/>
          </a:ln>
        </p:spPr>
      </p:cxnSp>
      <p:cxnSp>
        <p:nvCxnSpPr>
          <p:cNvPr id="127" name="Shape 127"/>
          <p:cNvCxnSpPr>
            <a:stCxn id="116" idx="3"/>
            <a:endCxn id="119" idx="1"/>
          </p:cNvCxnSpPr>
          <p:nvPr/>
        </p:nvCxnSpPr>
        <p:spPr>
          <a:xfrm>
            <a:off x="2827217" y="2921771"/>
            <a:ext cx="211500" cy="0"/>
          </a:xfrm>
          <a:prstGeom prst="straightConnector1">
            <a:avLst/>
          </a:prstGeom>
          <a:noFill/>
          <a:ln cap="flat" cmpd="sng" w="19050">
            <a:solidFill>
              <a:schemeClr val="dk2"/>
            </a:solidFill>
            <a:prstDash val="solid"/>
            <a:round/>
            <a:headEnd len="lg" w="lg" type="none"/>
            <a:tailEnd len="lg" w="lg" type="triangle"/>
          </a:ln>
        </p:spPr>
      </p:cxnSp>
      <p:cxnSp>
        <p:nvCxnSpPr>
          <p:cNvPr id="128" name="Shape 128"/>
          <p:cNvCxnSpPr>
            <a:stCxn id="119" idx="3"/>
            <a:endCxn id="125" idx="1"/>
          </p:cNvCxnSpPr>
          <p:nvPr/>
        </p:nvCxnSpPr>
        <p:spPr>
          <a:xfrm>
            <a:off x="4457524" y="2921771"/>
            <a:ext cx="278400" cy="0"/>
          </a:xfrm>
          <a:prstGeom prst="straightConnector1">
            <a:avLst/>
          </a:prstGeom>
          <a:noFill/>
          <a:ln cap="flat" cmpd="sng" w="19050">
            <a:solidFill>
              <a:schemeClr val="dk2"/>
            </a:solidFill>
            <a:prstDash val="solid"/>
            <a:round/>
            <a:headEnd len="lg" w="lg" type="none"/>
            <a:tailEnd len="lg" w="lg" type="triangle"/>
          </a:ln>
        </p:spPr>
      </p:cxnSp>
      <p:sp>
        <p:nvSpPr>
          <p:cNvPr id="129" name="Shape 129"/>
          <p:cNvSpPr txBox="1"/>
          <p:nvPr/>
        </p:nvSpPr>
        <p:spPr>
          <a:xfrm>
            <a:off x="5693763" y="2465871"/>
            <a:ext cx="624600" cy="4560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130" name="Shape 130"/>
          <p:cNvSpPr/>
          <p:nvPr/>
        </p:nvSpPr>
        <p:spPr>
          <a:xfrm>
            <a:off x="7863699" y="2697728"/>
            <a:ext cx="1054200" cy="4482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-1;</a:t>
            </a:r>
          </a:p>
        </p:txBody>
      </p:sp>
      <p:cxnSp>
        <p:nvCxnSpPr>
          <p:cNvPr id="131" name="Shape 131"/>
          <p:cNvCxnSpPr>
            <a:stCxn id="125" idx="3"/>
            <a:endCxn id="130" idx="1"/>
          </p:cNvCxnSpPr>
          <p:nvPr/>
        </p:nvCxnSpPr>
        <p:spPr>
          <a:xfrm>
            <a:off x="5790244" y="2921771"/>
            <a:ext cx="2073600" cy="0"/>
          </a:xfrm>
          <a:prstGeom prst="straightConnector1">
            <a:avLst/>
          </a:prstGeom>
          <a:noFill/>
          <a:ln cap="flat" cmpd="sng" w="19050">
            <a:solidFill>
              <a:schemeClr val="dk2"/>
            </a:solidFill>
            <a:prstDash val="solid"/>
            <a:round/>
            <a:headEnd len="lg" w="lg" type="none"/>
            <a:tailEnd len="lg" w="lg" type="triangle"/>
          </a:ln>
        </p:spPr>
      </p:cxnSp>
      <p:sp>
        <p:nvSpPr>
          <p:cNvPr id="132" name="Shape 132"/>
          <p:cNvSpPr txBox="1"/>
          <p:nvPr/>
        </p:nvSpPr>
        <p:spPr>
          <a:xfrm>
            <a:off x="4290691" y="2465871"/>
            <a:ext cx="624600" cy="4560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133" name="Shape 133"/>
          <p:cNvSpPr/>
          <p:nvPr/>
        </p:nvSpPr>
        <p:spPr>
          <a:xfrm>
            <a:off x="4789314" y="3500179"/>
            <a:ext cx="1347000" cy="6237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index &lt; N</a:t>
            </a:r>
          </a:p>
        </p:txBody>
      </p:sp>
      <p:cxnSp>
        <p:nvCxnSpPr>
          <p:cNvPr id="134" name="Shape 134"/>
          <p:cNvCxnSpPr>
            <a:stCxn id="125" idx="2"/>
            <a:endCxn id="133" idx="0"/>
          </p:cNvCxnSpPr>
          <p:nvPr/>
        </p:nvCxnSpPr>
        <p:spPr>
          <a:xfrm>
            <a:off x="5263144" y="3233621"/>
            <a:ext cx="199800" cy="266700"/>
          </a:xfrm>
          <a:prstGeom prst="straightConnector1">
            <a:avLst/>
          </a:prstGeom>
          <a:noFill/>
          <a:ln cap="flat" cmpd="sng" w="19050">
            <a:solidFill>
              <a:schemeClr val="dk2"/>
            </a:solidFill>
            <a:prstDash val="solid"/>
            <a:round/>
            <a:headEnd len="lg" w="lg" type="none"/>
            <a:tailEnd len="lg" w="lg" type="triangle"/>
          </a:ln>
        </p:spPr>
      </p:cxnSp>
      <p:sp>
        <p:nvSpPr>
          <p:cNvPr id="135" name="Shape 135"/>
          <p:cNvSpPr txBox="1"/>
          <p:nvPr/>
        </p:nvSpPr>
        <p:spPr>
          <a:xfrm>
            <a:off x="3896038" y="3522193"/>
            <a:ext cx="624600" cy="4560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136" name="Shape 136"/>
          <p:cNvSpPr/>
          <p:nvPr/>
        </p:nvSpPr>
        <p:spPr>
          <a:xfrm>
            <a:off x="4518699" y="4320006"/>
            <a:ext cx="1888200" cy="6237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A[index] == what</a:t>
            </a:r>
          </a:p>
        </p:txBody>
      </p:sp>
      <p:cxnSp>
        <p:nvCxnSpPr>
          <p:cNvPr id="137" name="Shape 137"/>
          <p:cNvCxnSpPr>
            <a:stCxn id="133" idx="2"/>
            <a:endCxn id="136" idx="0"/>
          </p:cNvCxnSpPr>
          <p:nvPr/>
        </p:nvCxnSpPr>
        <p:spPr>
          <a:xfrm>
            <a:off x="5462814" y="4123879"/>
            <a:ext cx="0" cy="196200"/>
          </a:xfrm>
          <a:prstGeom prst="straightConnector1">
            <a:avLst/>
          </a:prstGeom>
          <a:noFill/>
          <a:ln cap="flat" cmpd="sng" w="19050">
            <a:solidFill>
              <a:schemeClr val="dk2"/>
            </a:solidFill>
            <a:prstDash val="solid"/>
            <a:round/>
            <a:headEnd len="lg" w="lg" type="none"/>
            <a:tailEnd len="lg" w="lg" type="triangle"/>
          </a:ln>
        </p:spPr>
      </p:cxnSp>
      <p:sp>
        <p:nvSpPr>
          <p:cNvPr id="138" name="Shape 138"/>
          <p:cNvSpPr txBox="1"/>
          <p:nvPr/>
        </p:nvSpPr>
        <p:spPr>
          <a:xfrm>
            <a:off x="4736044" y="3994010"/>
            <a:ext cx="570900" cy="4560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139" name="Shape 139"/>
          <p:cNvSpPr/>
          <p:nvPr/>
        </p:nvSpPr>
        <p:spPr>
          <a:xfrm>
            <a:off x="6118347" y="4917675"/>
            <a:ext cx="1347000" cy="4482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index;</a:t>
            </a:r>
          </a:p>
        </p:txBody>
      </p:sp>
      <p:cxnSp>
        <p:nvCxnSpPr>
          <p:cNvPr id="140" name="Shape 140"/>
          <p:cNvCxnSpPr>
            <a:stCxn id="136" idx="2"/>
            <a:endCxn id="139" idx="1"/>
          </p:cNvCxnSpPr>
          <p:nvPr/>
        </p:nvCxnSpPr>
        <p:spPr>
          <a:xfrm>
            <a:off x="5462799" y="4943706"/>
            <a:ext cx="655500" cy="198000"/>
          </a:xfrm>
          <a:prstGeom prst="straightConnector1">
            <a:avLst/>
          </a:prstGeom>
          <a:noFill/>
          <a:ln cap="flat" cmpd="sng" w="19050">
            <a:solidFill>
              <a:schemeClr val="dk2"/>
            </a:solidFill>
            <a:prstDash val="solid"/>
            <a:round/>
            <a:headEnd len="lg" w="lg" type="none"/>
            <a:tailEnd len="lg" w="lg" type="triangle"/>
          </a:ln>
        </p:spPr>
      </p:cxnSp>
      <p:sp>
        <p:nvSpPr>
          <p:cNvPr id="141" name="Shape 141"/>
          <p:cNvSpPr txBox="1"/>
          <p:nvPr/>
        </p:nvSpPr>
        <p:spPr>
          <a:xfrm>
            <a:off x="5263169" y="5065602"/>
            <a:ext cx="570900" cy="4560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142" name="Shape 142"/>
          <p:cNvSpPr/>
          <p:nvPr/>
        </p:nvSpPr>
        <p:spPr>
          <a:xfrm>
            <a:off x="6815678" y="4407813"/>
            <a:ext cx="976800" cy="4482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index++;</a:t>
            </a:r>
          </a:p>
        </p:txBody>
      </p:sp>
      <p:cxnSp>
        <p:nvCxnSpPr>
          <p:cNvPr id="143" name="Shape 143"/>
          <p:cNvCxnSpPr>
            <a:stCxn id="136" idx="3"/>
            <a:endCxn id="142" idx="1"/>
          </p:cNvCxnSpPr>
          <p:nvPr/>
        </p:nvCxnSpPr>
        <p:spPr>
          <a:xfrm>
            <a:off x="6406899" y="4631856"/>
            <a:ext cx="408899" cy="0"/>
          </a:xfrm>
          <a:prstGeom prst="straightConnector1">
            <a:avLst/>
          </a:prstGeom>
          <a:noFill/>
          <a:ln cap="flat" cmpd="sng" w="19050">
            <a:solidFill>
              <a:schemeClr val="dk2"/>
            </a:solidFill>
            <a:prstDash val="solid"/>
            <a:round/>
            <a:headEnd len="lg" w="lg" type="none"/>
            <a:tailEnd len="lg" w="lg" type="triangle"/>
          </a:ln>
        </p:spPr>
      </p:cxnSp>
      <p:sp>
        <p:nvSpPr>
          <p:cNvPr id="144" name="Shape 144"/>
          <p:cNvSpPr txBox="1"/>
          <p:nvPr/>
        </p:nvSpPr>
        <p:spPr>
          <a:xfrm>
            <a:off x="6163559" y="4175956"/>
            <a:ext cx="624599" cy="4560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cxnSp>
        <p:nvCxnSpPr>
          <p:cNvPr id="145" name="Shape 145"/>
          <p:cNvCxnSpPr>
            <a:stCxn id="142" idx="0"/>
          </p:cNvCxnSpPr>
          <p:nvPr/>
        </p:nvCxnSpPr>
        <p:spPr>
          <a:xfrm rot="10800000">
            <a:off x="7293578" y="3838413"/>
            <a:ext cx="10500" cy="569400"/>
          </a:xfrm>
          <a:prstGeom prst="straightConnector1">
            <a:avLst/>
          </a:prstGeom>
          <a:noFill/>
          <a:ln cap="flat" cmpd="sng" w="19050">
            <a:solidFill>
              <a:schemeClr val="dk2"/>
            </a:solidFill>
            <a:prstDash val="solid"/>
            <a:round/>
            <a:headEnd len="lg" w="lg" type="none"/>
            <a:tailEnd len="lg" w="lg" type="none"/>
          </a:ln>
        </p:spPr>
      </p:cxnSp>
      <p:cxnSp>
        <p:nvCxnSpPr>
          <p:cNvPr id="146" name="Shape 146"/>
          <p:cNvCxnSpPr/>
          <p:nvPr/>
        </p:nvCxnSpPr>
        <p:spPr>
          <a:xfrm flipH="1">
            <a:off x="5879729" y="3849760"/>
            <a:ext cx="1413900" cy="125100"/>
          </a:xfrm>
          <a:prstGeom prst="straightConnector1">
            <a:avLst/>
          </a:prstGeom>
          <a:noFill/>
          <a:ln cap="flat" cmpd="sng" w="19050">
            <a:solidFill>
              <a:schemeClr val="dk2"/>
            </a:solidFill>
            <a:prstDash val="solid"/>
            <a:round/>
            <a:headEnd len="lg" w="lg" type="none"/>
            <a:tailEnd len="lg" w="lg" type="triangle"/>
          </a:ln>
        </p:spPr>
      </p:cxnSp>
      <p:cxnSp>
        <p:nvCxnSpPr>
          <p:cNvPr id="147" name="Shape 147"/>
          <p:cNvCxnSpPr>
            <a:stCxn id="133" idx="3"/>
            <a:endCxn id="130" idx="1"/>
          </p:cNvCxnSpPr>
          <p:nvPr/>
        </p:nvCxnSpPr>
        <p:spPr>
          <a:xfrm flipH="1" rot="10800000">
            <a:off x="6136314" y="2921929"/>
            <a:ext cx="1727400" cy="890100"/>
          </a:xfrm>
          <a:prstGeom prst="straightConnector1">
            <a:avLst/>
          </a:prstGeom>
          <a:noFill/>
          <a:ln cap="flat" cmpd="sng" w="19050">
            <a:solidFill>
              <a:schemeClr val="dk2"/>
            </a:solidFill>
            <a:prstDash val="solid"/>
            <a:round/>
            <a:headEnd len="lg" w="lg" type="none"/>
            <a:tailEnd len="lg" w="lg" type="triangle"/>
          </a:ln>
        </p:spPr>
      </p:cxnSp>
      <p:sp>
        <p:nvSpPr>
          <p:cNvPr id="148" name="Shape 148"/>
          <p:cNvSpPr txBox="1"/>
          <p:nvPr/>
        </p:nvSpPr>
        <p:spPr>
          <a:xfrm>
            <a:off x="6163571" y="3138968"/>
            <a:ext cx="624600" cy="4560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149" name="Shape 149"/>
          <p:cNvSpPr txBox="1"/>
          <p:nvPr/>
        </p:nvSpPr>
        <p:spPr>
          <a:xfrm>
            <a:off x="276837" y="4683100"/>
            <a:ext cx="3721500" cy="9390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FF0000"/>
                </a:solidFill>
              </a:rPr>
              <a:t>1: A[“Bob”, “Jane”], 2, “Jane”</a:t>
            </a:r>
          </a:p>
          <a:p>
            <a:pPr lvl="0" rtl="0">
              <a:spcBef>
                <a:spcPts val="0"/>
              </a:spcBef>
              <a:buNone/>
            </a:pPr>
            <a:r>
              <a:rPr b="1" lang="en">
                <a:solidFill>
                  <a:srgbClr val="0000FF"/>
                </a:solidFill>
              </a:rPr>
              <a:t>2: A[“Bob”, “Jane”], 2, “Spot”</a:t>
            </a:r>
          </a:p>
          <a:p>
            <a:pPr lvl="0" rtl="0">
              <a:spcBef>
                <a:spcPts val="0"/>
              </a:spcBef>
              <a:buNone/>
            </a:pPr>
            <a:r>
              <a:rPr b="1" lang="en">
                <a:solidFill>
                  <a:srgbClr val="6AA84F"/>
                </a:solidFill>
              </a:rPr>
              <a:t>3: A[], 0, “Bob”</a:t>
            </a:r>
          </a:p>
          <a:p>
            <a:pPr lvl="0" rtl="0">
              <a:spcBef>
                <a:spcPts val="0"/>
              </a:spcBef>
              <a:buNone/>
            </a:pPr>
            <a:r>
              <a:rPr b="1" lang="en">
                <a:solidFill>
                  <a:srgbClr val="9900FF"/>
                </a:solidFill>
              </a:rPr>
              <a:t>4. A[“Bob”], 1, “Bob”</a:t>
            </a:r>
          </a:p>
        </p:txBody>
      </p:sp>
      <p:sp>
        <p:nvSpPr>
          <p:cNvPr id="150" name="Shape 150"/>
          <p:cNvSpPr/>
          <p:nvPr/>
        </p:nvSpPr>
        <p:spPr>
          <a:xfrm>
            <a:off x="1226582" y="1992184"/>
            <a:ext cx="5732120" cy="2999078"/>
          </a:xfrm>
          <a:custGeom>
            <a:pathLst>
              <a:path extrusionOk="0" h="120300" w="236498">
                <a:moveTo>
                  <a:pt x="0" y="0"/>
                </a:moveTo>
                <a:lnTo>
                  <a:pt x="25062" y="25063"/>
                </a:lnTo>
                <a:lnTo>
                  <a:pt x="83845" y="29619"/>
                </a:lnTo>
                <a:lnTo>
                  <a:pt x="166324" y="29164"/>
                </a:lnTo>
                <a:lnTo>
                  <a:pt x="178171" y="64251"/>
                </a:lnTo>
                <a:lnTo>
                  <a:pt x="177260" y="99339"/>
                </a:lnTo>
                <a:lnTo>
                  <a:pt x="236498" y="99339"/>
                </a:lnTo>
                <a:lnTo>
                  <a:pt x="183184" y="77466"/>
                </a:lnTo>
                <a:lnTo>
                  <a:pt x="189563" y="109364"/>
                </a:lnTo>
                <a:lnTo>
                  <a:pt x="215537" y="120300"/>
                </a:lnTo>
              </a:path>
            </a:pathLst>
          </a:custGeom>
          <a:noFill/>
          <a:ln cap="flat" cmpd="sng" w="38100">
            <a:solidFill>
              <a:srgbClr val="FF0000"/>
            </a:solidFill>
            <a:prstDash val="solid"/>
            <a:round/>
            <a:headEnd len="lg" w="lg" type="none"/>
            <a:tailEnd len="lg" w="lg" type="none"/>
          </a:ln>
        </p:spPr>
      </p:sp>
      <p:sp>
        <p:nvSpPr>
          <p:cNvPr id="151" name="Shape 151"/>
          <p:cNvSpPr/>
          <p:nvPr/>
        </p:nvSpPr>
        <p:spPr>
          <a:xfrm>
            <a:off x="1027801" y="2037633"/>
            <a:ext cx="7079555" cy="2669629"/>
          </a:xfrm>
          <a:custGeom>
            <a:pathLst>
              <a:path extrusionOk="0" h="107085" w="292091">
                <a:moveTo>
                  <a:pt x="0" y="0"/>
                </a:moveTo>
                <a:lnTo>
                  <a:pt x="31442" y="33720"/>
                </a:lnTo>
                <a:lnTo>
                  <a:pt x="118021" y="35087"/>
                </a:lnTo>
                <a:lnTo>
                  <a:pt x="170880" y="35543"/>
                </a:lnTo>
                <a:lnTo>
                  <a:pt x="179994" y="71086"/>
                </a:lnTo>
                <a:lnTo>
                  <a:pt x="179994" y="102984"/>
                </a:lnTo>
                <a:lnTo>
                  <a:pt x="250169" y="101617"/>
                </a:lnTo>
                <a:lnTo>
                  <a:pt x="194120" y="71998"/>
                </a:lnTo>
                <a:lnTo>
                  <a:pt x="193209" y="107085"/>
                </a:lnTo>
                <a:lnTo>
                  <a:pt x="266118" y="106174"/>
                </a:lnTo>
                <a:lnTo>
                  <a:pt x="200044" y="70630"/>
                </a:lnTo>
                <a:lnTo>
                  <a:pt x="292091" y="36454"/>
                </a:lnTo>
              </a:path>
            </a:pathLst>
          </a:custGeom>
          <a:noFill/>
          <a:ln cap="flat" cmpd="sng" w="38100">
            <a:solidFill>
              <a:srgbClr val="0000FF"/>
            </a:solidFill>
            <a:prstDash val="solid"/>
            <a:round/>
            <a:headEnd len="lg" w="lg" type="none"/>
            <a:tailEnd len="lg" w="lg" type="none"/>
          </a:ln>
        </p:spPr>
      </p:sp>
      <p:sp>
        <p:nvSpPr>
          <p:cNvPr id="152" name="Shape 152"/>
          <p:cNvSpPr/>
          <p:nvPr/>
        </p:nvSpPr>
        <p:spPr>
          <a:xfrm>
            <a:off x="729606" y="2003552"/>
            <a:ext cx="3026221" cy="2101623"/>
          </a:xfrm>
          <a:custGeom>
            <a:pathLst>
              <a:path extrusionOk="0" h="84301" w="124857">
                <a:moveTo>
                  <a:pt x="0" y="0"/>
                </a:moveTo>
                <a:lnTo>
                  <a:pt x="40100" y="40555"/>
                </a:lnTo>
                <a:lnTo>
                  <a:pt x="124857" y="42834"/>
                </a:lnTo>
                <a:lnTo>
                  <a:pt x="124857" y="84301"/>
                </a:lnTo>
              </a:path>
            </a:pathLst>
          </a:custGeom>
          <a:noFill/>
          <a:ln cap="flat" cmpd="sng" w="38100">
            <a:solidFill>
              <a:srgbClr val="6AA84F"/>
            </a:solidFill>
            <a:prstDash val="solid"/>
            <a:round/>
            <a:headEnd len="lg" w="lg" type="none"/>
            <a:tailEnd len="lg" w="lg" type="none"/>
          </a:ln>
        </p:spPr>
      </p:sp>
      <p:sp>
        <p:nvSpPr>
          <p:cNvPr id="153" name="Shape 153"/>
          <p:cNvSpPr/>
          <p:nvPr/>
        </p:nvSpPr>
        <p:spPr>
          <a:xfrm>
            <a:off x="597086" y="2071713"/>
            <a:ext cx="894606" cy="1965306"/>
          </a:xfrm>
          <a:custGeom>
            <a:pathLst>
              <a:path extrusionOk="0" h="78833" w="36910">
                <a:moveTo>
                  <a:pt x="0" y="0"/>
                </a:moveTo>
                <a:lnTo>
                  <a:pt x="36910" y="39189"/>
                </a:lnTo>
                <a:lnTo>
                  <a:pt x="35088" y="78833"/>
                </a:lnTo>
              </a:path>
            </a:pathLst>
          </a:custGeom>
          <a:noFill/>
          <a:ln cap="flat" cmpd="sng" w="38100">
            <a:solidFill>
              <a:srgbClr val="9900FF"/>
            </a:solidFill>
            <a:prstDash val="solid"/>
            <a:round/>
            <a:headEnd len="lg" w="lg" type="none"/>
            <a:tailEnd len="lg" w="lg" type="none"/>
          </a:ln>
        </p:spPr>
      </p:sp>
      <p:sp>
        <p:nvSpPr>
          <p:cNvPr id="154" name="Shape 154"/>
          <p:cNvSpPr txBox="1"/>
          <p:nvPr/>
        </p:nvSpPr>
        <p:spPr>
          <a:xfrm>
            <a:off x="276824" y="5575103"/>
            <a:ext cx="3721500" cy="9390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4A86E8"/>
                </a:solidFill>
              </a:rPr>
              <a:t>5. A[“Bob”], 1, “Spot”</a:t>
            </a:r>
          </a:p>
        </p:txBody>
      </p:sp>
      <p:sp>
        <p:nvSpPr>
          <p:cNvPr id="155" name="Shape 155"/>
          <p:cNvSpPr/>
          <p:nvPr/>
        </p:nvSpPr>
        <p:spPr>
          <a:xfrm>
            <a:off x="497696" y="2219404"/>
            <a:ext cx="7896868" cy="692954"/>
          </a:xfrm>
          <a:custGeom>
            <a:pathLst>
              <a:path extrusionOk="0" h="27796" w="325812">
                <a:moveTo>
                  <a:pt x="0" y="0"/>
                </a:moveTo>
                <a:lnTo>
                  <a:pt x="21417" y="27796"/>
                </a:lnTo>
                <a:lnTo>
                  <a:pt x="325812" y="24607"/>
                </a:lnTo>
              </a:path>
            </a:pathLst>
          </a:custGeom>
          <a:noFill/>
          <a:ln cap="flat" cmpd="sng" w="38100">
            <a:solidFill>
              <a:srgbClr val="4A86E8"/>
            </a:solidFill>
            <a:prstDash val="solid"/>
            <a:round/>
            <a:headEnd len="lg" w="lg" type="none"/>
            <a:tailEnd len="lg" w="lg" type="none"/>
          </a:ln>
        </p:spPr>
      </p:sp>
      <p:sp>
        <p:nvSpPr>
          <p:cNvPr id="156" name="Shape 15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9" name="Shape 829"/>
        <p:cNvGrpSpPr/>
        <p:nvPr/>
      </p:nvGrpSpPr>
      <p:grpSpPr>
        <a:xfrm>
          <a:off x="0" y="0"/>
          <a:ext cx="0" cy="0"/>
          <a:chOff x="0" y="0"/>
          <a:chExt cx="0" cy="0"/>
        </a:xfrm>
      </p:grpSpPr>
      <p:sp>
        <p:nvSpPr>
          <p:cNvPr id="830" name="Shape 83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Uses of Cyclomatic Complexity</a:t>
            </a:r>
          </a:p>
        </p:txBody>
      </p:sp>
      <p:sp>
        <p:nvSpPr>
          <p:cNvPr id="831" name="Shape 83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A way to guess “how much testing is enough”. </a:t>
            </a:r>
          </a:p>
          <a:p>
            <a:pPr indent="-228600" lvl="1" marL="914400" marR="0" rtl="0" algn="l">
              <a:lnSpc>
                <a:spcPct val="120000"/>
              </a:lnSpc>
              <a:spcBef>
                <a:spcPts val="0"/>
              </a:spcBef>
              <a:spcAft>
                <a:spcPts val="0"/>
              </a:spcAft>
            </a:pPr>
            <a:r>
              <a:rPr lang="en"/>
              <a:t>Upper bound on number of tests for branch coverage.</a:t>
            </a:r>
          </a:p>
          <a:p>
            <a:pPr indent="-228600" lvl="1" marL="914400" marR="0" rtl="0" algn="l">
              <a:lnSpc>
                <a:spcPct val="120000"/>
              </a:lnSpc>
              <a:spcBef>
                <a:spcPts val="0"/>
              </a:spcBef>
              <a:spcAft>
                <a:spcPts val="0"/>
              </a:spcAft>
            </a:pPr>
            <a:r>
              <a:rPr lang="en"/>
              <a:t>Lower bound on number of tests for path coverage.</a:t>
            </a:r>
          </a:p>
          <a:p>
            <a:pPr indent="-228600" lvl="0" marL="457200" marR="0" rtl="0" algn="l">
              <a:lnSpc>
                <a:spcPct val="120000"/>
              </a:lnSpc>
              <a:spcBef>
                <a:spcPts val="0"/>
              </a:spcBef>
              <a:spcAft>
                <a:spcPts val="0"/>
              </a:spcAft>
            </a:pPr>
            <a:r>
              <a:rPr lang="en"/>
              <a:t>Used to refactor code.</a:t>
            </a:r>
          </a:p>
          <a:p>
            <a:pPr indent="-228600" lvl="1" marL="914400" marR="0" rtl="0" algn="l">
              <a:lnSpc>
                <a:spcPct val="120000"/>
              </a:lnSpc>
              <a:spcBef>
                <a:spcPts val="0"/>
              </a:spcBef>
              <a:spcAft>
                <a:spcPts val="0"/>
              </a:spcAft>
            </a:pPr>
            <a:r>
              <a:rPr lang="en"/>
              <a:t>Components with a complexity &gt; some threshold should be split into smaller modules.</a:t>
            </a:r>
          </a:p>
          <a:p>
            <a:pPr indent="-228600" lvl="1" marL="914400" marR="0" rtl="0" algn="l">
              <a:lnSpc>
                <a:spcPct val="120000"/>
              </a:lnSpc>
              <a:spcBef>
                <a:spcPts val="0"/>
              </a:spcBef>
              <a:spcAft>
                <a:spcPts val="0"/>
              </a:spcAft>
            </a:pPr>
            <a:r>
              <a:rPr lang="en"/>
              <a:t>Based on the belief that more complex code is more fault-prone.</a:t>
            </a:r>
          </a:p>
        </p:txBody>
      </p:sp>
      <p:sp>
        <p:nvSpPr>
          <p:cNvPr id="832" name="Shape 8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Path Coverage</a:t>
            </a:r>
          </a:p>
        </p:txBody>
      </p:sp>
      <p:sp>
        <p:nvSpPr>
          <p:cNvPr id="162" name="Shape 16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Other criteria focus on single elements. </a:t>
            </a:r>
          </a:p>
          <a:p>
            <a:pPr indent="-419100" lvl="1" marL="914400" marR="0" rtl="0" algn="l">
              <a:lnSpc>
                <a:spcPct val="120000"/>
              </a:lnSpc>
              <a:spcBef>
                <a:spcPts val="0"/>
              </a:spcBef>
              <a:spcAft>
                <a:spcPts val="0"/>
              </a:spcAft>
              <a:buClr>
                <a:schemeClr val="dk1"/>
              </a:buClr>
              <a:buSzPct val="125000"/>
              <a:buFont typeface="Arial"/>
            </a:pPr>
            <a:r>
              <a:rPr lang="en"/>
              <a:t>However, all tests execute a sequence of elements - a path through the program.</a:t>
            </a:r>
          </a:p>
          <a:p>
            <a:pPr indent="-419100" lvl="1" marL="914400" marR="0" rtl="0" algn="l">
              <a:lnSpc>
                <a:spcPct val="120000"/>
              </a:lnSpc>
              <a:spcBef>
                <a:spcPts val="0"/>
              </a:spcBef>
              <a:spcAft>
                <a:spcPts val="0"/>
              </a:spcAft>
              <a:buClr>
                <a:schemeClr val="dk1"/>
              </a:buClr>
              <a:buSzPct val="125000"/>
              <a:buFont typeface="Arial"/>
            </a:pPr>
            <a:r>
              <a:rPr lang="en"/>
              <a:t>Combination of elements matters - interaction sequences are the root of many faults.</a:t>
            </a:r>
          </a:p>
          <a:p>
            <a:pPr indent="-228600" lvl="0" marL="457200" marR="0" rtl="0" algn="l">
              <a:lnSpc>
                <a:spcPct val="120000"/>
              </a:lnSpc>
              <a:spcBef>
                <a:spcPts val="0"/>
              </a:spcBef>
              <a:spcAft>
                <a:spcPts val="0"/>
              </a:spcAft>
            </a:pPr>
            <a:r>
              <a:rPr lang="en"/>
              <a:t>Path coverage requires that all paths through the CFG are covered.</a:t>
            </a:r>
          </a:p>
          <a:p>
            <a:pPr indent="-228600" lvl="0" marL="457200" marR="0" rtl="0" algn="l">
              <a:lnSpc>
                <a:spcPct val="120000"/>
              </a:lnSpc>
              <a:spcBef>
                <a:spcPts val="0"/>
              </a:spcBef>
              <a:spcAft>
                <a:spcPts val="0"/>
              </a:spcAft>
            </a:pPr>
            <a:r>
              <a:rPr lang="en"/>
              <a:t>Coverage = Number of Paths Covered</a:t>
            </a:r>
          </a:p>
          <a:p>
            <a:pPr indent="0" lvl="0" marL="0" marR="0" rtl="0" algn="l">
              <a:lnSpc>
                <a:spcPct val="120000"/>
              </a:lnSpc>
              <a:spcBef>
                <a:spcPts val="0"/>
              </a:spcBef>
              <a:spcAft>
                <a:spcPts val="0"/>
              </a:spcAft>
              <a:buNone/>
            </a:pPr>
            <a:r>
              <a:rPr lang="en"/>
              <a:t>						Number of Total Paths</a:t>
            </a:r>
          </a:p>
          <a:p>
            <a:pPr lvl="0" marR="0" rtl="0" algn="l">
              <a:lnSpc>
                <a:spcPct val="120000"/>
              </a:lnSpc>
              <a:spcBef>
                <a:spcPts val="0"/>
              </a:spcBef>
              <a:spcAft>
                <a:spcPts val="0"/>
              </a:spcAft>
              <a:buNone/>
            </a:pPr>
            <a:r>
              <a:t/>
            </a:r>
            <a:endParaRPr/>
          </a:p>
        </p:txBody>
      </p:sp>
      <p:cxnSp>
        <p:nvCxnSpPr>
          <p:cNvPr id="163" name="Shape 163"/>
          <p:cNvCxnSpPr/>
          <p:nvPr/>
        </p:nvCxnSpPr>
        <p:spPr>
          <a:xfrm flipH="1" rot="10800000">
            <a:off x="2840175" y="5815975"/>
            <a:ext cx="5389499" cy="11699"/>
          </a:xfrm>
          <a:prstGeom prst="straightConnector1">
            <a:avLst/>
          </a:prstGeom>
          <a:noFill/>
          <a:ln cap="flat" cmpd="sng" w="19050">
            <a:solidFill>
              <a:srgbClr val="000000"/>
            </a:solidFill>
            <a:prstDash val="solid"/>
            <a:round/>
            <a:headEnd len="lg" w="lg" type="none"/>
            <a:tailEnd len="lg" w="lg" type="none"/>
          </a:ln>
        </p:spPr>
      </p:cxnSp>
      <p:sp>
        <p:nvSpPr>
          <p:cNvPr id="164" name="Shape 16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cxnSp>
        <p:nvCxnSpPr>
          <p:cNvPr id="173" name="Shape 173"/>
          <p:cNvCxnSpPr>
            <a:stCxn id="174" idx="1"/>
          </p:cNvCxnSpPr>
          <p:nvPr/>
        </p:nvCxnSpPr>
        <p:spPr>
          <a:xfrm rot="10800000">
            <a:off x="3508637" y="2913868"/>
            <a:ext cx="744300" cy="2100"/>
          </a:xfrm>
          <a:prstGeom prst="straightConnector1">
            <a:avLst/>
          </a:prstGeom>
          <a:noFill/>
          <a:ln cap="flat" cmpd="sng" w="19050">
            <a:solidFill>
              <a:schemeClr val="dk2"/>
            </a:solidFill>
            <a:prstDash val="solid"/>
            <a:round/>
            <a:headEnd len="lg" w="lg" type="none"/>
            <a:tailEnd len="lg" w="lg" type="none"/>
          </a:ln>
        </p:spPr>
      </p:cxnSp>
      <p:cxnSp>
        <p:nvCxnSpPr>
          <p:cNvPr id="175" name="Shape 175"/>
          <p:cNvCxnSpPr>
            <a:endCxn id="176" idx="0"/>
          </p:cNvCxnSpPr>
          <p:nvPr/>
        </p:nvCxnSpPr>
        <p:spPr>
          <a:xfrm flipH="1">
            <a:off x="3487762" y="2904850"/>
            <a:ext cx="30000" cy="470700"/>
          </a:xfrm>
          <a:prstGeom prst="straightConnector1">
            <a:avLst/>
          </a:prstGeom>
          <a:noFill/>
          <a:ln cap="flat" cmpd="sng" w="19050">
            <a:solidFill>
              <a:schemeClr val="dk2"/>
            </a:solidFill>
            <a:prstDash val="solid"/>
            <a:round/>
            <a:headEnd len="lg" w="lg" type="none"/>
            <a:tailEnd len="lg" w="lg" type="triangle"/>
          </a:ln>
        </p:spPr>
      </p:cxnSp>
      <p:sp>
        <p:nvSpPr>
          <p:cNvPr id="177" name="Shape 177"/>
          <p:cNvSpPr/>
          <p:nvPr/>
        </p:nvSpPr>
        <p:spPr>
          <a:xfrm>
            <a:off x="4176737" y="1845200"/>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76" name="Shape 176"/>
          <p:cNvSpPr/>
          <p:nvPr/>
        </p:nvSpPr>
        <p:spPr>
          <a:xfrm>
            <a:off x="3105175" y="3375550"/>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78" name="Shape 178"/>
          <p:cNvSpPr/>
          <p:nvPr/>
        </p:nvSpPr>
        <p:spPr>
          <a:xfrm>
            <a:off x="6242075" y="3221563"/>
            <a:ext cx="917575" cy="460375"/>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79" name="Shape 179"/>
          <p:cNvSpPr/>
          <p:nvPr/>
        </p:nvSpPr>
        <p:spPr>
          <a:xfrm>
            <a:off x="3487762" y="4675712"/>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80" name="Shape 180"/>
          <p:cNvSpPr/>
          <p:nvPr/>
        </p:nvSpPr>
        <p:spPr>
          <a:xfrm>
            <a:off x="2033613" y="4675712"/>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81" name="Shape 181"/>
          <p:cNvSpPr/>
          <p:nvPr/>
        </p:nvSpPr>
        <p:spPr>
          <a:xfrm>
            <a:off x="809650" y="4675712"/>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74" name="Shape 174"/>
          <p:cNvSpPr/>
          <p:nvPr/>
        </p:nvSpPr>
        <p:spPr>
          <a:xfrm>
            <a:off x="4252937" y="2686575"/>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82" name="Shape 182"/>
          <p:cNvSpPr/>
          <p:nvPr/>
        </p:nvSpPr>
        <p:spPr>
          <a:xfrm>
            <a:off x="4405337" y="3910537"/>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83" name="Shape 183"/>
          <p:cNvSpPr/>
          <p:nvPr/>
        </p:nvSpPr>
        <p:spPr>
          <a:xfrm>
            <a:off x="1498625" y="3986737"/>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84" name="Shape 184"/>
          <p:cNvSpPr/>
          <p:nvPr/>
        </p:nvSpPr>
        <p:spPr>
          <a:xfrm>
            <a:off x="2874988" y="5669487"/>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85" name="Shape 185"/>
          <p:cNvCxnSpPr>
            <a:stCxn id="177" idx="2"/>
            <a:endCxn id="174" idx="0"/>
          </p:cNvCxnSpPr>
          <p:nvPr/>
        </p:nvCxnSpPr>
        <p:spPr>
          <a:xfrm>
            <a:off x="4635525" y="2303987"/>
            <a:ext cx="0" cy="382500"/>
          </a:xfrm>
          <a:prstGeom prst="straightConnector1">
            <a:avLst/>
          </a:prstGeom>
          <a:noFill/>
          <a:ln cap="flat" cmpd="sng" w="12700">
            <a:solidFill>
              <a:schemeClr val="dk1"/>
            </a:solidFill>
            <a:prstDash val="solid"/>
            <a:round/>
            <a:headEnd len="med" w="med" type="none"/>
            <a:tailEnd len="med" w="med" type="triangle"/>
          </a:ln>
        </p:spPr>
      </p:cxnSp>
      <p:cxnSp>
        <p:nvCxnSpPr>
          <p:cNvPr id="186" name="Shape 186"/>
          <p:cNvCxnSpPr>
            <a:stCxn id="184" idx="2"/>
          </p:cNvCxnSpPr>
          <p:nvPr/>
        </p:nvCxnSpPr>
        <p:spPr>
          <a:xfrm>
            <a:off x="3257575" y="6128274"/>
            <a:ext cx="0" cy="304800"/>
          </a:xfrm>
          <a:prstGeom prst="straightConnector1">
            <a:avLst/>
          </a:prstGeom>
          <a:noFill/>
          <a:ln cap="flat" cmpd="sng" w="12700">
            <a:solidFill>
              <a:schemeClr val="dk1"/>
            </a:solidFill>
            <a:prstDash val="solid"/>
            <a:round/>
            <a:headEnd len="med" w="med" type="none"/>
            <a:tailEnd len="med" w="med" type="triangle"/>
          </a:ln>
        </p:spPr>
      </p:cxnSp>
      <p:cxnSp>
        <p:nvCxnSpPr>
          <p:cNvPr id="187" name="Shape 187"/>
          <p:cNvCxnSpPr>
            <a:endCxn id="177" idx="0"/>
          </p:cNvCxnSpPr>
          <p:nvPr/>
        </p:nvCxnSpPr>
        <p:spPr>
          <a:xfrm flipH="1">
            <a:off x="4635525" y="1307000"/>
            <a:ext cx="212700" cy="538200"/>
          </a:xfrm>
          <a:prstGeom prst="straightConnector1">
            <a:avLst/>
          </a:prstGeom>
          <a:noFill/>
          <a:ln cap="flat" cmpd="sng" w="12700">
            <a:solidFill>
              <a:schemeClr val="dk1"/>
            </a:solidFill>
            <a:prstDash val="solid"/>
            <a:miter/>
            <a:headEnd len="med" w="med" type="none"/>
            <a:tailEnd len="med" w="med" type="triangle"/>
          </a:ln>
        </p:spPr>
      </p:cxnSp>
      <p:sp>
        <p:nvSpPr>
          <p:cNvPr id="188" name="Shape 188"/>
          <p:cNvSpPr txBox="1"/>
          <p:nvPr/>
        </p:nvSpPr>
        <p:spPr>
          <a:xfrm>
            <a:off x="349275" y="1457850"/>
            <a:ext cx="2681400" cy="1552499"/>
          </a:xfrm>
          <a:prstGeom prst="rect">
            <a:avLst/>
          </a:prstGeom>
          <a:noFill/>
          <a:ln>
            <a:noFill/>
          </a:ln>
        </p:spPr>
        <p:txBody>
          <a:bodyPr anchorCtr="0" anchor="t" bIns="45875" lIns="91775" rIns="91775" tIns="45875">
            <a:noAutofit/>
          </a:bodyPr>
          <a:lstStyle/>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How many cases for</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Statement</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Branch</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Path</a:t>
            </a:r>
          </a:p>
        </p:txBody>
      </p:sp>
      <p:sp>
        <p:nvSpPr>
          <p:cNvPr id="189" name="Shape 189"/>
          <p:cNvSpPr/>
          <p:nvPr/>
        </p:nvSpPr>
        <p:spPr>
          <a:xfrm>
            <a:off x="3406012" y="2312338"/>
            <a:ext cx="3365498" cy="4206873"/>
          </a:xfrm>
          <a:custGeom>
            <a:pathLst>
              <a:path extrusionOk="0" h="2640" w="2112">
                <a:moveTo>
                  <a:pt x="864" y="0"/>
                </a:moveTo>
                <a:lnTo>
                  <a:pt x="864" y="240"/>
                </a:lnTo>
                <a:lnTo>
                  <a:pt x="2112" y="240"/>
                </a:lnTo>
                <a:lnTo>
                  <a:pt x="2112" y="2016"/>
                </a:lnTo>
                <a:lnTo>
                  <a:pt x="0" y="2016"/>
                </a:lnTo>
                <a:lnTo>
                  <a:pt x="0" y="2640"/>
                </a:lnTo>
              </a:path>
            </a:pathLst>
          </a:cu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90" name="Shape 190"/>
          <p:cNvSpPr/>
          <p:nvPr/>
        </p:nvSpPr>
        <p:spPr>
          <a:xfrm>
            <a:off x="943137" y="2349725"/>
            <a:ext cx="3365498" cy="4205288"/>
          </a:xfrm>
          <a:custGeom>
            <a:pathLst>
              <a:path extrusionOk="0" h="2640" w="2112">
                <a:moveTo>
                  <a:pt x="2112" y="0"/>
                </a:moveTo>
                <a:lnTo>
                  <a:pt x="2112" y="144"/>
                </a:lnTo>
                <a:lnTo>
                  <a:pt x="1440" y="144"/>
                </a:lnTo>
                <a:lnTo>
                  <a:pt x="1440" y="720"/>
                </a:lnTo>
                <a:lnTo>
                  <a:pt x="384" y="720"/>
                </a:lnTo>
                <a:lnTo>
                  <a:pt x="384" y="1008"/>
                </a:lnTo>
                <a:lnTo>
                  <a:pt x="0" y="1008"/>
                </a:lnTo>
                <a:lnTo>
                  <a:pt x="0" y="1920"/>
                </a:lnTo>
                <a:lnTo>
                  <a:pt x="1248" y="1920"/>
                </a:lnTo>
                <a:lnTo>
                  <a:pt x="1248" y="2592"/>
                </a:lnTo>
                <a:lnTo>
                  <a:pt x="1248" y="2640"/>
                </a:lnTo>
              </a:path>
            </a:pathLst>
          </a:cu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91" name="Shape 191"/>
          <p:cNvSpPr txBox="1"/>
          <p:nvPr>
            <p:ph type="title"/>
          </p:nvPr>
        </p:nvSpPr>
        <p:spPr>
          <a:xfrm>
            <a:off x="457200" y="532112"/>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Path Testing</a:t>
            </a:r>
          </a:p>
        </p:txBody>
      </p:sp>
      <p:sp>
        <p:nvSpPr>
          <p:cNvPr id="192" name="Shape 192"/>
          <p:cNvSpPr/>
          <p:nvPr/>
        </p:nvSpPr>
        <p:spPr>
          <a:xfrm>
            <a:off x="1770887" y="2356862"/>
            <a:ext cx="2590800" cy="4191000"/>
          </a:xfrm>
          <a:custGeom>
            <a:pathLst>
              <a:path extrusionOk="0" h="2640" w="1632">
                <a:moveTo>
                  <a:pt x="1632" y="0"/>
                </a:moveTo>
                <a:lnTo>
                  <a:pt x="1632" y="192"/>
                </a:lnTo>
                <a:lnTo>
                  <a:pt x="1008" y="192"/>
                </a:lnTo>
                <a:lnTo>
                  <a:pt x="1008" y="816"/>
                </a:lnTo>
                <a:lnTo>
                  <a:pt x="0" y="816"/>
                </a:lnTo>
                <a:lnTo>
                  <a:pt x="0" y="1104"/>
                </a:lnTo>
                <a:lnTo>
                  <a:pt x="432" y="1104"/>
                </a:lnTo>
                <a:lnTo>
                  <a:pt x="432" y="1824"/>
                </a:lnTo>
                <a:lnTo>
                  <a:pt x="768" y="1824"/>
                </a:lnTo>
                <a:lnTo>
                  <a:pt x="768" y="2640"/>
                </a:lnTo>
              </a:path>
            </a:pathLst>
          </a:custGeom>
          <a:noFill/>
          <a:ln cap="flat" cmpd="sng" w="38100">
            <a:solidFill>
              <a:srgbClr val="FF0000"/>
            </a:solidFill>
            <a:prstDash val="solid"/>
            <a:miter/>
            <a:headEnd len="med" w="med" type="none"/>
            <a:tailEnd len="med" w="med" type="none"/>
          </a:ln>
        </p:spPr>
        <p:txBody>
          <a:bodyPr anchorCtr="0" anchor="t" bIns="45700" lIns="91425" rIns="91425" tIns="45700">
            <a:noAutofit/>
          </a:bodyPr>
          <a:lstStyle/>
          <a:p>
            <a:pPr lvl="0">
              <a:spcBef>
                <a:spcPts val="0"/>
              </a:spcBef>
              <a:buNone/>
            </a:pPr>
            <a:r>
              <a:t/>
            </a:r>
            <a:endParaRPr/>
          </a:p>
        </p:txBody>
      </p:sp>
      <p:cxnSp>
        <p:nvCxnSpPr>
          <p:cNvPr id="193" name="Shape 193"/>
          <p:cNvCxnSpPr>
            <a:stCxn id="174" idx="3"/>
          </p:cNvCxnSpPr>
          <p:nvPr/>
        </p:nvCxnSpPr>
        <p:spPr>
          <a:xfrm flipH="1" rot="10800000">
            <a:off x="5018112" y="2904868"/>
            <a:ext cx="1695600" cy="11100"/>
          </a:xfrm>
          <a:prstGeom prst="straightConnector1">
            <a:avLst/>
          </a:prstGeom>
          <a:noFill/>
          <a:ln cap="flat" cmpd="sng" w="19050">
            <a:solidFill>
              <a:schemeClr val="dk2"/>
            </a:solidFill>
            <a:prstDash val="solid"/>
            <a:round/>
            <a:headEnd len="lg" w="lg" type="none"/>
            <a:tailEnd len="lg" w="lg" type="none"/>
          </a:ln>
        </p:spPr>
      </p:cxnSp>
      <p:cxnSp>
        <p:nvCxnSpPr>
          <p:cNvPr id="194" name="Shape 194"/>
          <p:cNvCxnSpPr>
            <a:endCxn id="178" idx="0"/>
          </p:cNvCxnSpPr>
          <p:nvPr/>
        </p:nvCxnSpPr>
        <p:spPr>
          <a:xfrm flipH="1">
            <a:off x="6700862" y="2904763"/>
            <a:ext cx="3900" cy="316800"/>
          </a:xfrm>
          <a:prstGeom prst="straightConnector1">
            <a:avLst/>
          </a:prstGeom>
          <a:noFill/>
          <a:ln cap="flat" cmpd="sng" w="19050">
            <a:solidFill>
              <a:schemeClr val="dk2"/>
            </a:solidFill>
            <a:prstDash val="solid"/>
            <a:round/>
            <a:headEnd len="lg" w="lg" type="none"/>
            <a:tailEnd len="lg" w="lg" type="triangle"/>
          </a:ln>
        </p:spPr>
      </p:cxnSp>
      <p:cxnSp>
        <p:nvCxnSpPr>
          <p:cNvPr id="195" name="Shape 195"/>
          <p:cNvCxnSpPr>
            <a:stCxn id="184" idx="3"/>
          </p:cNvCxnSpPr>
          <p:nvPr/>
        </p:nvCxnSpPr>
        <p:spPr>
          <a:xfrm>
            <a:off x="3640163" y="5898881"/>
            <a:ext cx="4087200" cy="1200"/>
          </a:xfrm>
          <a:prstGeom prst="straightConnector1">
            <a:avLst/>
          </a:prstGeom>
          <a:noFill/>
          <a:ln cap="flat" cmpd="sng" w="19050">
            <a:solidFill>
              <a:schemeClr val="dk2"/>
            </a:solidFill>
            <a:prstDash val="solid"/>
            <a:round/>
            <a:headEnd len="lg" w="lg" type="none"/>
            <a:tailEnd len="lg" w="lg" type="none"/>
          </a:ln>
        </p:spPr>
      </p:cxnSp>
      <p:cxnSp>
        <p:nvCxnSpPr>
          <p:cNvPr id="196" name="Shape 196"/>
          <p:cNvCxnSpPr/>
          <p:nvPr/>
        </p:nvCxnSpPr>
        <p:spPr>
          <a:xfrm rot="10800000">
            <a:off x="7736749" y="2092175"/>
            <a:ext cx="9000" cy="3807899"/>
          </a:xfrm>
          <a:prstGeom prst="straightConnector1">
            <a:avLst/>
          </a:prstGeom>
          <a:noFill/>
          <a:ln cap="flat" cmpd="sng" w="19050">
            <a:solidFill>
              <a:schemeClr val="dk2"/>
            </a:solidFill>
            <a:prstDash val="solid"/>
            <a:round/>
            <a:headEnd len="lg" w="lg" type="none"/>
            <a:tailEnd len="lg" w="lg" type="none"/>
          </a:ln>
        </p:spPr>
      </p:cxnSp>
      <p:cxnSp>
        <p:nvCxnSpPr>
          <p:cNvPr id="197" name="Shape 197"/>
          <p:cNvCxnSpPr>
            <a:endCxn id="177" idx="3"/>
          </p:cNvCxnSpPr>
          <p:nvPr/>
        </p:nvCxnSpPr>
        <p:spPr>
          <a:xfrm rot="10800000">
            <a:off x="5094312" y="2074593"/>
            <a:ext cx="2633100" cy="8400"/>
          </a:xfrm>
          <a:prstGeom prst="straightConnector1">
            <a:avLst/>
          </a:prstGeom>
          <a:noFill/>
          <a:ln cap="flat" cmpd="sng" w="19050">
            <a:solidFill>
              <a:schemeClr val="dk2"/>
            </a:solidFill>
            <a:prstDash val="solid"/>
            <a:round/>
            <a:headEnd len="lg" w="lg" type="none"/>
            <a:tailEnd len="lg" w="lg" type="triangle"/>
          </a:ln>
        </p:spPr>
      </p:cxnSp>
      <p:cxnSp>
        <p:nvCxnSpPr>
          <p:cNvPr id="198" name="Shape 198"/>
          <p:cNvCxnSpPr>
            <a:stCxn id="178" idx="2"/>
          </p:cNvCxnSpPr>
          <p:nvPr/>
        </p:nvCxnSpPr>
        <p:spPr>
          <a:xfrm>
            <a:off x="6700862" y="3681938"/>
            <a:ext cx="22200" cy="1697700"/>
          </a:xfrm>
          <a:prstGeom prst="straightConnector1">
            <a:avLst/>
          </a:prstGeom>
          <a:noFill/>
          <a:ln cap="flat" cmpd="sng" w="19050">
            <a:solidFill>
              <a:schemeClr val="dk2"/>
            </a:solidFill>
            <a:prstDash val="solid"/>
            <a:round/>
            <a:headEnd len="lg" w="lg" type="none"/>
            <a:tailEnd len="lg" w="lg" type="none"/>
          </a:ln>
        </p:spPr>
      </p:cxnSp>
      <p:cxnSp>
        <p:nvCxnSpPr>
          <p:cNvPr id="199" name="Shape 199"/>
          <p:cNvCxnSpPr/>
          <p:nvPr/>
        </p:nvCxnSpPr>
        <p:spPr>
          <a:xfrm rot="10800000">
            <a:off x="3271025" y="5388824"/>
            <a:ext cx="3461099" cy="9000"/>
          </a:xfrm>
          <a:prstGeom prst="straightConnector1">
            <a:avLst/>
          </a:prstGeom>
          <a:noFill/>
          <a:ln cap="flat" cmpd="sng" w="19050">
            <a:solidFill>
              <a:schemeClr val="dk2"/>
            </a:solidFill>
            <a:prstDash val="solid"/>
            <a:round/>
            <a:headEnd len="lg" w="lg" type="none"/>
            <a:tailEnd len="lg" w="lg" type="none"/>
          </a:ln>
        </p:spPr>
      </p:cxnSp>
      <p:cxnSp>
        <p:nvCxnSpPr>
          <p:cNvPr id="200" name="Shape 200"/>
          <p:cNvCxnSpPr/>
          <p:nvPr/>
        </p:nvCxnSpPr>
        <p:spPr>
          <a:xfrm>
            <a:off x="3280275" y="5388700"/>
            <a:ext cx="9300" cy="264899"/>
          </a:xfrm>
          <a:prstGeom prst="straightConnector1">
            <a:avLst/>
          </a:prstGeom>
          <a:noFill/>
          <a:ln cap="flat" cmpd="sng" w="19050">
            <a:solidFill>
              <a:schemeClr val="dk2"/>
            </a:solidFill>
            <a:prstDash val="solid"/>
            <a:round/>
            <a:headEnd len="lg" w="lg" type="none"/>
            <a:tailEnd len="lg" w="lg" type="triangle"/>
          </a:ln>
        </p:spPr>
      </p:cxnSp>
      <p:sp>
        <p:nvSpPr>
          <p:cNvPr id="201" name="Shape 201"/>
          <p:cNvSpPr/>
          <p:nvPr/>
        </p:nvSpPr>
        <p:spPr>
          <a:xfrm>
            <a:off x="3640175" y="2146825"/>
            <a:ext cx="4114800" cy="4038600"/>
          </a:xfrm>
          <a:custGeom>
            <a:pathLst>
              <a:path extrusionOk="0" h="2544" w="2592">
                <a:moveTo>
                  <a:pt x="0" y="2544"/>
                </a:moveTo>
                <a:lnTo>
                  <a:pt x="2592" y="2544"/>
                </a:lnTo>
                <a:lnTo>
                  <a:pt x="2592" y="0"/>
                </a:lnTo>
                <a:lnTo>
                  <a:pt x="912" y="0"/>
                </a:lnTo>
              </a:path>
            </a:pathLst>
          </a:custGeom>
          <a:noFill/>
          <a:ln cap="flat" cmpd="sng" w="38100">
            <a:solidFill>
              <a:srgbClr val="66FF33"/>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sp>
        <p:nvSpPr>
          <p:cNvPr id="202" name="Shape 202"/>
          <p:cNvSpPr/>
          <p:nvPr/>
        </p:nvSpPr>
        <p:spPr>
          <a:xfrm>
            <a:off x="3718250" y="1976963"/>
            <a:ext cx="4114800" cy="4325937"/>
          </a:xfrm>
          <a:custGeom>
            <a:pathLst>
              <a:path extrusionOk="0" h="2725" w="2592">
                <a:moveTo>
                  <a:pt x="0" y="2725"/>
                </a:moveTo>
                <a:lnTo>
                  <a:pt x="2592" y="2725"/>
                </a:lnTo>
                <a:lnTo>
                  <a:pt x="2592" y="0"/>
                </a:lnTo>
                <a:lnTo>
                  <a:pt x="885" y="0"/>
                </a:lnTo>
              </a:path>
            </a:pathLst>
          </a:custGeom>
          <a:noFill/>
          <a:ln cap="flat" cmpd="sng" w="38100">
            <a:solidFill>
              <a:srgbClr val="0066FF"/>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cxnSp>
        <p:nvCxnSpPr>
          <p:cNvPr id="203" name="Shape 203"/>
          <p:cNvCxnSpPr>
            <a:stCxn id="176" idx="3"/>
          </p:cNvCxnSpPr>
          <p:nvPr/>
        </p:nvCxnSpPr>
        <p:spPr>
          <a:xfrm flipH="1" rot="10800000">
            <a:off x="3870350" y="3598943"/>
            <a:ext cx="934800" cy="6000"/>
          </a:xfrm>
          <a:prstGeom prst="straightConnector1">
            <a:avLst/>
          </a:prstGeom>
          <a:noFill/>
          <a:ln cap="flat" cmpd="sng" w="19050">
            <a:solidFill>
              <a:schemeClr val="dk2"/>
            </a:solidFill>
            <a:prstDash val="solid"/>
            <a:round/>
            <a:headEnd len="lg" w="lg" type="none"/>
            <a:tailEnd len="lg" w="lg" type="none"/>
          </a:ln>
        </p:spPr>
      </p:cxnSp>
      <p:cxnSp>
        <p:nvCxnSpPr>
          <p:cNvPr id="204" name="Shape 204"/>
          <p:cNvCxnSpPr/>
          <p:nvPr/>
        </p:nvCxnSpPr>
        <p:spPr>
          <a:xfrm>
            <a:off x="4796175" y="3589725"/>
            <a:ext cx="0" cy="328499"/>
          </a:xfrm>
          <a:prstGeom prst="straightConnector1">
            <a:avLst/>
          </a:prstGeom>
          <a:noFill/>
          <a:ln cap="flat" cmpd="sng" w="19050">
            <a:solidFill>
              <a:schemeClr val="dk2"/>
            </a:solidFill>
            <a:prstDash val="solid"/>
            <a:round/>
            <a:headEnd len="lg" w="lg" type="none"/>
            <a:tailEnd len="lg" w="lg" type="triangle"/>
          </a:ln>
        </p:spPr>
      </p:cxnSp>
      <p:cxnSp>
        <p:nvCxnSpPr>
          <p:cNvPr id="205" name="Shape 205"/>
          <p:cNvCxnSpPr>
            <a:stCxn id="176" idx="1"/>
          </p:cNvCxnSpPr>
          <p:nvPr/>
        </p:nvCxnSpPr>
        <p:spPr>
          <a:xfrm flipH="1">
            <a:off x="1910575" y="3604943"/>
            <a:ext cx="1194600" cy="3000"/>
          </a:xfrm>
          <a:prstGeom prst="straightConnector1">
            <a:avLst/>
          </a:prstGeom>
          <a:noFill/>
          <a:ln cap="flat" cmpd="sng" w="19050">
            <a:solidFill>
              <a:schemeClr val="dk2"/>
            </a:solidFill>
            <a:prstDash val="solid"/>
            <a:round/>
            <a:headEnd len="lg" w="lg" type="none"/>
            <a:tailEnd len="lg" w="lg" type="none"/>
          </a:ln>
        </p:spPr>
      </p:cxnSp>
      <p:cxnSp>
        <p:nvCxnSpPr>
          <p:cNvPr id="206" name="Shape 206"/>
          <p:cNvCxnSpPr>
            <a:endCxn id="183" idx="0"/>
          </p:cNvCxnSpPr>
          <p:nvPr/>
        </p:nvCxnSpPr>
        <p:spPr>
          <a:xfrm flipH="1">
            <a:off x="1881212" y="3598837"/>
            <a:ext cx="29400" cy="387900"/>
          </a:xfrm>
          <a:prstGeom prst="straightConnector1">
            <a:avLst/>
          </a:prstGeom>
          <a:noFill/>
          <a:ln cap="flat" cmpd="sng" w="19050">
            <a:solidFill>
              <a:schemeClr val="dk2"/>
            </a:solidFill>
            <a:prstDash val="solid"/>
            <a:round/>
            <a:headEnd len="lg" w="lg" type="none"/>
            <a:tailEnd len="lg" w="lg" type="triangle"/>
          </a:ln>
        </p:spPr>
      </p:cxnSp>
      <p:cxnSp>
        <p:nvCxnSpPr>
          <p:cNvPr id="207" name="Shape 207"/>
          <p:cNvCxnSpPr/>
          <p:nvPr/>
        </p:nvCxnSpPr>
        <p:spPr>
          <a:xfrm>
            <a:off x="4805300" y="4365925"/>
            <a:ext cx="9000" cy="1032000"/>
          </a:xfrm>
          <a:prstGeom prst="straightConnector1">
            <a:avLst/>
          </a:prstGeom>
          <a:noFill/>
          <a:ln cap="flat" cmpd="sng" w="19050">
            <a:solidFill>
              <a:schemeClr val="dk2"/>
            </a:solidFill>
            <a:prstDash val="solid"/>
            <a:round/>
            <a:headEnd len="lg" w="lg" type="none"/>
            <a:tailEnd len="lg" w="lg" type="none"/>
          </a:ln>
        </p:spPr>
      </p:cxnSp>
      <p:cxnSp>
        <p:nvCxnSpPr>
          <p:cNvPr id="208" name="Shape 208"/>
          <p:cNvCxnSpPr>
            <a:stCxn id="179" idx="0"/>
          </p:cNvCxnSpPr>
          <p:nvPr/>
        </p:nvCxnSpPr>
        <p:spPr>
          <a:xfrm flipH="1" rot="10800000">
            <a:off x="3946550" y="4155812"/>
            <a:ext cx="300" cy="519900"/>
          </a:xfrm>
          <a:prstGeom prst="straightConnector1">
            <a:avLst/>
          </a:prstGeom>
          <a:noFill/>
          <a:ln cap="flat" cmpd="sng" w="19050">
            <a:solidFill>
              <a:schemeClr val="dk2"/>
            </a:solidFill>
            <a:prstDash val="solid"/>
            <a:round/>
            <a:headEnd len="lg" w="lg" type="triangle"/>
            <a:tailEnd len="lg" w="lg" type="none"/>
          </a:ln>
        </p:spPr>
      </p:cxnSp>
      <p:cxnSp>
        <p:nvCxnSpPr>
          <p:cNvPr id="209" name="Shape 209"/>
          <p:cNvCxnSpPr/>
          <p:nvPr/>
        </p:nvCxnSpPr>
        <p:spPr>
          <a:xfrm>
            <a:off x="3946900" y="4146775"/>
            <a:ext cx="456599" cy="0"/>
          </a:xfrm>
          <a:prstGeom prst="straightConnector1">
            <a:avLst/>
          </a:prstGeom>
          <a:noFill/>
          <a:ln cap="flat" cmpd="sng" w="19050">
            <a:solidFill>
              <a:schemeClr val="dk2"/>
            </a:solidFill>
            <a:prstDash val="solid"/>
            <a:round/>
            <a:headEnd len="lg" w="lg" type="none"/>
            <a:tailEnd len="lg" w="lg" type="none"/>
          </a:ln>
        </p:spPr>
      </p:cxnSp>
      <p:cxnSp>
        <p:nvCxnSpPr>
          <p:cNvPr id="210" name="Shape 210"/>
          <p:cNvCxnSpPr/>
          <p:nvPr/>
        </p:nvCxnSpPr>
        <p:spPr>
          <a:xfrm>
            <a:off x="3965175" y="5151275"/>
            <a:ext cx="0" cy="246599"/>
          </a:xfrm>
          <a:prstGeom prst="straightConnector1">
            <a:avLst/>
          </a:prstGeom>
          <a:noFill/>
          <a:ln cap="flat" cmpd="sng" w="19050">
            <a:solidFill>
              <a:schemeClr val="dk2"/>
            </a:solidFill>
            <a:prstDash val="solid"/>
            <a:round/>
            <a:headEnd len="lg" w="lg" type="none"/>
            <a:tailEnd len="lg" w="lg" type="none"/>
          </a:ln>
        </p:spPr>
      </p:cxnSp>
      <p:cxnSp>
        <p:nvCxnSpPr>
          <p:cNvPr id="211" name="Shape 211"/>
          <p:cNvCxnSpPr/>
          <p:nvPr/>
        </p:nvCxnSpPr>
        <p:spPr>
          <a:xfrm rot="10800000">
            <a:off x="1284412" y="5397850"/>
            <a:ext cx="1990800" cy="0"/>
          </a:xfrm>
          <a:prstGeom prst="straightConnector1">
            <a:avLst/>
          </a:prstGeom>
          <a:noFill/>
          <a:ln cap="flat" cmpd="sng" w="19050">
            <a:solidFill>
              <a:schemeClr val="dk2"/>
            </a:solidFill>
            <a:prstDash val="solid"/>
            <a:round/>
            <a:headEnd len="lg" w="lg" type="none"/>
            <a:tailEnd len="lg" w="lg" type="none"/>
          </a:ln>
        </p:spPr>
      </p:cxnSp>
      <p:cxnSp>
        <p:nvCxnSpPr>
          <p:cNvPr id="212" name="Shape 212"/>
          <p:cNvCxnSpPr>
            <a:stCxn id="181" idx="2"/>
          </p:cNvCxnSpPr>
          <p:nvPr/>
        </p:nvCxnSpPr>
        <p:spPr>
          <a:xfrm>
            <a:off x="1268437" y="5134499"/>
            <a:ext cx="2700" cy="263400"/>
          </a:xfrm>
          <a:prstGeom prst="straightConnector1">
            <a:avLst/>
          </a:prstGeom>
          <a:noFill/>
          <a:ln cap="flat" cmpd="sng" w="19050">
            <a:solidFill>
              <a:schemeClr val="dk2"/>
            </a:solidFill>
            <a:prstDash val="solid"/>
            <a:round/>
            <a:headEnd len="lg" w="lg" type="none"/>
            <a:tailEnd len="lg" w="lg" type="none"/>
          </a:ln>
        </p:spPr>
      </p:cxnSp>
      <p:cxnSp>
        <p:nvCxnSpPr>
          <p:cNvPr id="213" name="Shape 213"/>
          <p:cNvCxnSpPr>
            <a:stCxn id="180" idx="2"/>
          </p:cNvCxnSpPr>
          <p:nvPr/>
        </p:nvCxnSpPr>
        <p:spPr>
          <a:xfrm>
            <a:off x="2492400" y="5134499"/>
            <a:ext cx="11700" cy="263400"/>
          </a:xfrm>
          <a:prstGeom prst="straightConnector1">
            <a:avLst/>
          </a:prstGeom>
          <a:noFill/>
          <a:ln cap="flat" cmpd="sng" w="19050">
            <a:solidFill>
              <a:schemeClr val="dk2"/>
            </a:solidFill>
            <a:prstDash val="solid"/>
            <a:round/>
            <a:headEnd len="lg" w="lg" type="none"/>
            <a:tailEnd len="lg" w="lg" type="none"/>
          </a:ln>
        </p:spPr>
      </p:cxnSp>
      <p:cxnSp>
        <p:nvCxnSpPr>
          <p:cNvPr id="214" name="Shape 214"/>
          <p:cNvCxnSpPr>
            <a:endCxn id="180" idx="0"/>
          </p:cNvCxnSpPr>
          <p:nvPr/>
        </p:nvCxnSpPr>
        <p:spPr>
          <a:xfrm flipH="1">
            <a:off x="2492400" y="4229012"/>
            <a:ext cx="2400" cy="446700"/>
          </a:xfrm>
          <a:prstGeom prst="straightConnector1">
            <a:avLst/>
          </a:prstGeom>
          <a:noFill/>
          <a:ln cap="flat" cmpd="sng" w="19050">
            <a:solidFill>
              <a:schemeClr val="dk2"/>
            </a:solidFill>
            <a:prstDash val="solid"/>
            <a:round/>
            <a:headEnd len="lg" w="lg" type="none"/>
            <a:tailEnd len="lg" w="lg" type="triangle"/>
          </a:ln>
        </p:spPr>
      </p:cxnSp>
      <p:cxnSp>
        <p:nvCxnSpPr>
          <p:cNvPr id="215" name="Shape 215"/>
          <p:cNvCxnSpPr>
            <a:endCxn id="181" idx="0"/>
          </p:cNvCxnSpPr>
          <p:nvPr/>
        </p:nvCxnSpPr>
        <p:spPr>
          <a:xfrm flipH="1">
            <a:off x="1268437" y="4210712"/>
            <a:ext cx="2700" cy="465000"/>
          </a:xfrm>
          <a:prstGeom prst="straightConnector1">
            <a:avLst/>
          </a:prstGeom>
          <a:noFill/>
          <a:ln cap="flat" cmpd="sng" w="19050">
            <a:solidFill>
              <a:schemeClr val="dk2"/>
            </a:solidFill>
            <a:prstDash val="solid"/>
            <a:round/>
            <a:headEnd len="lg" w="lg" type="none"/>
            <a:tailEnd len="lg" w="lg" type="triangle"/>
          </a:ln>
        </p:spPr>
      </p:cxnSp>
      <p:cxnSp>
        <p:nvCxnSpPr>
          <p:cNvPr id="216" name="Shape 216"/>
          <p:cNvCxnSpPr>
            <a:stCxn id="183" idx="3"/>
          </p:cNvCxnSpPr>
          <p:nvPr/>
        </p:nvCxnSpPr>
        <p:spPr>
          <a:xfrm flipH="1" rot="10800000">
            <a:off x="2263800" y="4210731"/>
            <a:ext cx="249300" cy="5400"/>
          </a:xfrm>
          <a:prstGeom prst="straightConnector1">
            <a:avLst/>
          </a:prstGeom>
          <a:noFill/>
          <a:ln cap="flat" cmpd="sng" w="19050">
            <a:solidFill>
              <a:schemeClr val="dk2"/>
            </a:solidFill>
            <a:prstDash val="solid"/>
            <a:round/>
            <a:headEnd len="lg" w="lg" type="none"/>
            <a:tailEnd len="lg" w="lg" type="none"/>
          </a:ln>
        </p:spPr>
      </p:cxnSp>
      <p:cxnSp>
        <p:nvCxnSpPr>
          <p:cNvPr id="217" name="Shape 217"/>
          <p:cNvCxnSpPr>
            <a:stCxn id="183" idx="1"/>
          </p:cNvCxnSpPr>
          <p:nvPr/>
        </p:nvCxnSpPr>
        <p:spPr>
          <a:xfrm flipH="1">
            <a:off x="1280525" y="4216131"/>
            <a:ext cx="218100" cy="3600"/>
          </a:xfrm>
          <a:prstGeom prst="straightConnector1">
            <a:avLst/>
          </a:prstGeom>
          <a:noFill/>
          <a:ln cap="flat" cmpd="sng" w="19050">
            <a:solidFill>
              <a:schemeClr val="dk2"/>
            </a:solidFill>
            <a:prstDash val="solid"/>
            <a:round/>
            <a:headEnd len="lg" w="lg" type="none"/>
            <a:tailEnd len="lg" w="lg" type="none"/>
          </a:ln>
        </p:spPr>
      </p:cxnSp>
      <p:sp>
        <p:nvSpPr>
          <p:cNvPr id="218" name="Shape 218"/>
          <p:cNvSpPr/>
          <p:nvPr/>
        </p:nvSpPr>
        <p:spPr>
          <a:xfrm>
            <a:off x="3073575" y="2318775"/>
            <a:ext cx="1600200" cy="4190998"/>
          </a:xfrm>
          <a:custGeom>
            <a:pathLst>
              <a:path extrusionOk="0" h="2592" w="1008">
                <a:moveTo>
                  <a:pt x="864" y="0"/>
                </a:moveTo>
                <a:lnTo>
                  <a:pt x="864" y="288"/>
                </a:lnTo>
                <a:lnTo>
                  <a:pt x="288" y="288"/>
                </a:lnTo>
                <a:lnTo>
                  <a:pt x="288" y="768"/>
                </a:lnTo>
                <a:lnTo>
                  <a:pt x="1008" y="768"/>
                </a:lnTo>
                <a:lnTo>
                  <a:pt x="1008" y="1056"/>
                </a:lnTo>
                <a:lnTo>
                  <a:pt x="384" y="1056"/>
                </a:lnTo>
                <a:lnTo>
                  <a:pt x="384" y="1824"/>
                </a:lnTo>
                <a:lnTo>
                  <a:pt x="0" y="1824"/>
                </a:lnTo>
                <a:lnTo>
                  <a:pt x="0" y="2592"/>
                </a:lnTo>
              </a:path>
            </a:pathLst>
          </a:custGeom>
          <a:noFill/>
          <a:ln cap="flat" cmpd="sng" w="38100">
            <a:solidFill>
              <a:srgbClr val="FF0000"/>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sp>
        <p:nvSpPr>
          <p:cNvPr id="219" name="Shape 219"/>
          <p:cNvSpPr/>
          <p:nvPr/>
        </p:nvSpPr>
        <p:spPr>
          <a:xfrm>
            <a:off x="3151188" y="2304000"/>
            <a:ext cx="2125662" cy="4122737"/>
          </a:xfrm>
          <a:custGeom>
            <a:pathLst>
              <a:path extrusionOk="0" h="2597" w="1339">
                <a:moveTo>
                  <a:pt x="859" y="0"/>
                </a:moveTo>
                <a:lnTo>
                  <a:pt x="859" y="384"/>
                </a:lnTo>
                <a:lnTo>
                  <a:pt x="283" y="384"/>
                </a:lnTo>
                <a:lnTo>
                  <a:pt x="283" y="672"/>
                </a:lnTo>
                <a:lnTo>
                  <a:pt x="1003" y="672"/>
                </a:lnTo>
                <a:lnTo>
                  <a:pt x="1003" y="1056"/>
                </a:lnTo>
                <a:lnTo>
                  <a:pt x="1339" y="1056"/>
                </a:lnTo>
                <a:lnTo>
                  <a:pt x="1334" y="1872"/>
                </a:lnTo>
                <a:lnTo>
                  <a:pt x="11" y="1877"/>
                </a:lnTo>
                <a:lnTo>
                  <a:pt x="0" y="2597"/>
                </a:lnTo>
              </a:path>
            </a:pathLst>
          </a:custGeom>
          <a:noFill/>
          <a:ln cap="flat" cmpd="sng" w="38100">
            <a:solidFill>
              <a:srgbClr val="66FF33"/>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sp>
        <p:nvSpPr>
          <p:cNvPr id="220" name="Shape 220"/>
          <p:cNvSpPr txBox="1"/>
          <p:nvPr/>
        </p:nvSpPr>
        <p:spPr>
          <a:xfrm>
            <a:off x="7226326" y="4365925"/>
            <a:ext cx="1746299" cy="458699"/>
          </a:xfrm>
          <a:prstGeom prst="rect">
            <a:avLst/>
          </a:prstGeom>
          <a:solidFill>
            <a:srgbClr val="FFFFFF"/>
          </a:solidFill>
          <a:ln>
            <a:noFill/>
          </a:ln>
        </p:spPr>
        <p:txBody>
          <a:bodyPr anchorCtr="0" anchor="t" bIns="45875" lIns="91775" rIns="91775" tIns="45875">
            <a:noAutofit/>
          </a:bodyPr>
          <a:lstStyle/>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loop &lt;= 20</a:t>
            </a:r>
          </a:p>
        </p:txBody>
      </p:sp>
      <p:sp>
        <p:nvSpPr>
          <p:cNvPr id="221" name="Shape 22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Number of Tests</a:t>
            </a:r>
          </a:p>
        </p:txBody>
      </p:sp>
      <p:sp>
        <p:nvSpPr>
          <p:cNvPr id="227" name="Shape 22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t/>
            </a:r>
            <a:endParaRPr/>
          </a:p>
          <a:p>
            <a:pPr lvl="0" rtl="0">
              <a:spcBef>
                <a:spcPts val="0"/>
              </a:spcBef>
              <a:buClr>
                <a:schemeClr val="dk1"/>
              </a:buClr>
              <a:buSzPct val="25000"/>
              <a:buFont typeface="Arial"/>
              <a:buNone/>
            </a:pPr>
            <a:r>
              <a:rPr lang="en" sz="3200"/>
              <a:t>Path coverage for that loop bound requires:</a:t>
            </a:r>
          </a:p>
          <a:p>
            <a:pPr lvl="0" rtl="0">
              <a:spcBef>
                <a:spcPts val="0"/>
              </a:spcBef>
              <a:buNone/>
            </a:pPr>
            <a:r>
              <a:rPr b="1" lang="en" sz="3200"/>
              <a:t>3,656,158,440,062,976</a:t>
            </a:r>
            <a:r>
              <a:rPr lang="en" sz="3200"/>
              <a:t> test cases</a:t>
            </a:r>
          </a:p>
          <a:p>
            <a:pPr lvl="0" rtl="0">
              <a:spcBef>
                <a:spcPts val="0"/>
              </a:spcBef>
              <a:buClr>
                <a:schemeClr val="dk1"/>
              </a:buClr>
              <a:buSzPct val="34375"/>
              <a:buFont typeface="Arial"/>
              <a:buNone/>
            </a:pPr>
            <a:br>
              <a:rPr lang="en" sz="3200"/>
            </a:br>
            <a:r>
              <a:rPr lang="en" sz="3200"/>
              <a:t>If you run 1000 tests per second, this will take </a:t>
            </a:r>
            <a:r>
              <a:rPr b="1" lang="en" sz="3200"/>
              <a:t>116,000 years</a:t>
            </a:r>
            <a:r>
              <a:rPr lang="en" sz="3200"/>
              <a:t>.</a:t>
            </a:r>
          </a:p>
          <a:p>
            <a:pPr lvl="0" marR="0" rtl="0" algn="l">
              <a:lnSpc>
                <a:spcPct val="120000"/>
              </a:lnSpc>
              <a:spcBef>
                <a:spcPts val="0"/>
              </a:spcBef>
              <a:spcAft>
                <a:spcPts val="0"/>
              </a:spcAft>
              <a:buNone/>
            </a:pPr>
            <a:r>
              <a:t/>
            </a:r>
            <a:endParaRPr/>
          </a:p>
          <a:p>
            <a:pPr lvl="0" marR="0" rtl="0" algn="l">
              <a:lnSpc>
                <a:spcPct val="120000"/>
              </a:lnSpc>
              <a:spcBef>
                <a:spcPts val="0"/>
              </a:spcBef>
              <a:spcAft>
                <a:spcPts val="0"/>
              </a:spcAft>
              <a:buNone/>
            </a:pPr>
            <a:r>
              <a:rPr lang="en"/>
              <a:t>However, there are ways to get some of the benefits of path coverage without the cost...</a:t>
            </a:r>
          </a:p>
        </p:txBody>
      </p:sp>
      <p:sp>
        <p:nvSpPr>
          <p:cNvPr id="228" name="Shape 22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Path Coverage</a:t>
            </a:r>
          </a:p>
        </p:txBody>
      </p:sp>
      <p:sp>
        <p:nvSpPr>
          <p:cNvPr id="234" name="Shape 23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Theoretically, the strongest coverage metric.</a:t>
            </a:r>
          </a:p>
          <a:p>
            <a:pPr indent="-228600" lvl="1" marL="914400" rtl="0">
              <a:lnSpc>
                <a:spcPct val="120000"/>
              </a:lnSpc>
              <a:spcBef>
                <a:spcPts val="0"/>
              </a:spcBef>
            </a:pPr>
            <a:r>
              <a:rPr lang="en"/>
              <a:t>Many faults emerge through sequences of interactions.</a:t>
            </a:r>
          </a:p>
          <a:p>
            <a:pPr indent="-228600" lvl="0" marL="457200" rtl="0">
              <a:lnSpc>
                <a:spcPct val="120000"/>
              </a:lnSpc>
              <a:spcBef>
                <a:spcPts val="0"/>
              </a:spcBef>
            </a:pPr>
            <a:r>
              <a:rPr lang="en"/>
              <a:t>But… Generally impossible to achieve. </a:t>
            </a:r>
          </a:p>
          <a:p>
            <a:pPr indent="-228600" lvl="1" marL="914400" rtl="0">
              <a:lnSpc>
                <a:spcPct val="120000"/>
              </a:lnSpc>
              <a:spcBef>
                <a:spcPts val="0"/>
              </a:spcBef>
            </a:pPr>
            <a:r>
              <a:rPr lang="en"/>
              <a:t>Loops result in an infinite number of path variations.</a:t>
            </a:r>
          </a:p>
          <a:p>
            <a:pPr indent="-228600" lvl="1" marL="914400" rtl="0">
              <a:lnSpc>
                <a:spcPct val="120000"/>
              </a:lnSpc>
              <a:spcBef>
                <a:spcPts val="0"/>
              </a:spcBef>
            </a:pPr>
            <a:r>
              <a:rPr lang="en"/>
              <a:t>Even bounding number of loop executions leaves an infeasible number of tests.</a:t>
            </a:r>
          </a:p>
        </p:txBody>
      </p:sp>
      <p:sp>
        <p:nvSpPr>
          <p:cNvPr id="235" name="Shape 23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