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Analysis and testing are there to reveal faults so they can be removed. Identifying and removing as many faults as possible is a useful goal, but finding all faults is nearly impossible in any complex system, and is definitely not cost-effective.</a:t>
            </a:r>
          </a:p>
          <a:p>
            <a:pPr lvl="0" rtl="0">
              <a:spcBef>
                <a:spcPts val="0"/>
              </a:spcBef>
              <a:buNone/>
            </a:pPr>
            <a:r>
              <a:rPr lang="en"/>
              <a:t>(2). Testing cannot go on forever. Products must be delivered at some point, and to do so, we need to establish criteria for when we are done - when we can claim to be dependable enough.</a:t>
            </a:r>
          </a:p>
          <a:p>
            <a:pPr lvl="0" rtl="0">
              <a:spcBef>
                <a:spcPts val="0"/>
              </a:spcBef>
              <a:buNone/>
            </a:pPr>
            <a:r>
              <a:rPr lang="en"/>
              <a:t>Correctness is not a good basis for this, your software is either correct or not, and it’s unlikely to ever be provably correct. That’s an aim, but not realistically 100% achieveable. </a:t>
            </a:r>
          </a:p>
          <a:p>
            <a:pPr lvl="0" rtl="0">
              <a:spcBef>
                <a:spcPts val="0"/>
              </a:spcBef>
              <a:buNone/>
            </a:pPr>
            <a:r>
              <a:rPr lang="en"/>
              <a:t>Robustness and Safety are important, but hard to measure, and not necessarily the best grounds to base your release on - you could be safe, but the rest of your software could be an incorrect mess. </a:t>
            </a:r>
          </a:p>
          <a:p>
            <a:pPr lvl="0" rtl="0">
              <a:spcBef>
                <a:spcPts val="0"/>
              </a:spcBef>
              <a:buNone/>
            </a:pPr>
            <a:r>
              <a:rPr lang="en"/>
              <a:t>Reliability is the best basis for establishing the level of dependability of your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 know we already defined it, but what is reliability, really?</a:t>
            </a:r>
          </a:p>
          <a:p>
            <a:pPr lvl="0" rtl="0">
              <a:lnSpc>
                <a:spcPct val="120000"/>
              </a:lnSpc>
              <a:spcBef>
                <a:spcPts val="0"/>
              </a:spcBef>
              <a:buNone/>
            </a:pPr>
            <a:r>
              <a:rPr lang="en">
                <a:solidFill>
                  <a:schemeClr val="dk1"/>
                </a:solidFill>
              </a:rPr>
              <a:t>(read) - now, notice the qualifiers there. That’s because (read)</a:t>
            </a:r>
          </a:p>
          <a:p>
            <a:pPr lvl="0" rtl="0">
              <a:lnSpc>
                <a:spcPct val="120000"/>
              </a:lnSpc>
              <a:spcBef>
                <a:spcPts val="0"/>
              </a:spcBef>
              <a:buNone/>
            </a:pPr>
            <a:r>
              <a:rPr lang="en">
                <a:solidFill>
                  <a:schemeClr val="dk1"/>
                </a:solidFill>
              </a:rPr>
              <a:t>But, in general, reliability is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p>
          <a:p>
            <a:pPr lvl="0" rtl="0">
              <a:lnSpc>
                <a:spcPct val="120000"/>
              </a:lnSpc>
              <a:spcBef>
                <a:spcPts val="0"/>
              </a:spcBef>
              <a:buNone/>
            </a:pPr>
            <a:r>
              <a:rPr lang="en">
                <a:solidFill>
                  <a:schemeClr val="dk1"/>
                </a:solidFill>
              </a:rPr>
              <a:t>- Reliability  -once defined -is something you can measure and argue for. It can be divided into levels, and you can specify a level of required reliability. </a:t>
            </a:r>
          </a:p>
          <a:p>
            <a:pPr lvl="0" rtl="0">
              <a:lnSpc>
                <a:spcPct val="120000"/>
              </a:lnSpc>
              <a:spcBef>
                <a:spcPts val="0"/>
              </a:spcBef>
              <a:buNone/>
            </a:pPr>
            <a:r>
              <a:rPr lang="en">
                <a:solidFill>
                  <a:schemeClr val="dk1"/>
                </a:solidFill>
              </a:rPr>
              <a:t>- This starts with the system requirements. (read3-4)</a:t>
            </a:r>
          </a:p>
          <a:p>
            <a:pPr lvl="0" rtl="0">
              <a:lnSpc>
                <a:spcPct val="120000"/>
              </a:lnSpc>
              <a:spcBef>
                <a:spcPts val="0"/>
              </a:spcBef>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We find and fix faults, and as we do so, we track the improvement in reliability. </a:t>
            </a:r>
          </a:p>
          <a:p>
            <a:pPr lvl="0" rtl="0">
              <a:lnSpc>
                <a:spcPct val="120000"/>
              </a:lnSpc>
              <a:spcBef>
                <a:spcPts val="0"/>
              </a:spcBef>
              <a:buNone/>
            </a:pPr>
            <a:r>
              <a:rPr lang="en">
                <a:solidFill>
                  <a:schemeClr val="dk1"/>
                </a:solidFill>
              </a:rPr>
              <a:t>That said, not all faults impact reliability equally - some faults are rarer than others, and (read 2-3). Not all faults are equal and often don’t affect the system in the same way.</a:t>
            </a:r>
          </a:p>
          <a:p>
            <a:pPr lvl="0" rtl="0">
              <a:lnSpc>
                <a:spcPct val="120000"/>
              </a:lnSpc>
              <a:spcBef>
                <a:spcPts val="0"/>
              </a:spcBef>
              <a:buNone/>
            </a:pPr>
            <a:r>
              <a:rPr lang="en">
                <a:solidFill>
                  <a:schemeClr val="dk1"/>
                </a:solidFill>
              </a:rPr>
              <a:t>So, (read), as those have the biggest impact on perceived reliability.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p>
          <a:p>
            <a:pPr lvl="0" rtl="0">
              <a:lnSpc>
                <a:spcPct val="120000"/>
              </a:lnSpc>
              <a:spcBef>
                <a:spcPts val="0"/>
              </a:spcBef>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(discussion)</a:t>
            </a:r>
          </a:p>
          <a:p>
            <a:pPr lvl="0" rtl="0">
              <a:lnSpc>
                <a:spcPct val="120000"/>
              </a:lnSpc>
              <a:spcBef>
                <a:spcPts val="0"/>
              </a:spcBef>
              <a:buClr>
                <a:schemeClr val="dk1"/>
              </a:buClr>
              <a:buSzPct val="1000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p>
          <a:p>
            <a:pPr lvl="0" rtl="0">
              <a:lnSpc>
                <a:spcPct val="120000"/>
              </a:lnSpc>
              <a:spcBef>
                <a:spcPts val="0"/>
              </a:spcBef>
              <a:buNone/>
            </a:pPr>
            <a:r>
              <a:rPr lang="en">
                <a:solidFill>
                  <a:schemeClr val="dk1"/>
                </a:solidFill>
              </a:rPr>
              <a:t>- Measuring reliability (read 3, 4)</a:t>
            </a:r>
          </a:p>
          <a:p>
            <a:pPr lvl="0" rtl="0">
              <a:lnSpc>
                <a:spcPct val="120000"/>
              </a:lnSpc>
              <a:spcBef>
                <a:spcPts val="0"/>
              </a:spcBef>
              <a:buNone/>
            </a:pPr>
            <a:r>
              <a:rPr lang="en">
                <a:solidFill>
                  <a:schemeClr val="dk1"/>
                </a:solidFill>
              </a:rPr>
              <a:t>- (read 5-7). So, you must consider how users are affected by faults.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that said, given an operational profile, how do we measure reliability? </a:t>
            </a:r>
          </a:p>
          <a:p>
            <a:pPr lvl="0" rtl="0">
              <a:lnSpc>
                <a:spcPct val="120000"/>
              </a:lnSpc>
              <a:spcBef>
                <a:spcPts val="0"/>
              </a:spcBef>
              <a:buNone/>
            </a:pPr>
            <a:r>
              <a:rPr lang="en">
                <a:solidFill>
                  <a:schemeClr val="dk1"/>
                </a:solidFill>
              </a:rPr>
              <a:t>- (read 1). In physical engineering. Some of these metrics are tempting to use, but (read rest) - need to consider the differences between software and hardware.</a:t>
            </a:r>
          </a:p>
          <a:p>
            <a:pPr lvl="0" rtl="0">
              <a:lnSpc>
                <a:spcPct val="120000"/>
              </a:lnSpc>
              <a:spcBef>
                <a:spcPts val="0"/>
              </a:spcBef>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p>
          <a:p>
            <a:pPr lvl="0" rtl="0">
              <a:lnSpc>
                <a:spcPct val="120000"/>
              </a:lnSpc>
              <a:spcBef>
                <a:spcPts val="0"/>
              </a:spcBef>
              <a:buNone/>
            </a:pPr>
            <a:r>
              <a:rPr lang="en">
                <a:solidFill>
                  <a:schemeClr val="dk1"/>
                </a:solidFill>
              </a:rPr>
              <a:t>- the thing is, with hardware, the design is assumed to be correct - you just had a component wear out or go bad. in software, parts don’t fail - there’s no hardware degradation. (read 5 -6)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measurement that originated from hardware is still works as a good starting place to talk about how you measure reliability in software is the availability.</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Not perfect - (read 3) - but useful for looking at the uptime of a system. </a:t>
            </a:r>
          </a:p>
          <a:p>
            <a:pPr lvl="0" rtl="0">
              <a:lnSpc>
                <a:spcPct val="120000"/>
              </a:lnSpc>
              <a:spcBef>
                <a:spcPts val="0"/>
              </a:spcBef>
              <a:buNone/>
            </a:pPr>
            <a:r>
              <a:rPr lang="en">
                <a:solidFill>
                  <a:schemeClr val="dk1"/>
                </a:solidFill>
              </a:rPr>
              <a:t>Availability is the uptime divided by the total time examined. (read 4) </a:t>
            </a:r>
          </a:p>
          <a:p>
            <a:pPr lvl="0" rtl="0">
              <a:lnSpc>
                <a:spcPct val="120000"/>
              </a:lnSpc>
              <a:spcBef>
                <a:spcPts val="0"/>
              </a:spcBef>
              <a:buNone/>
            </a:pPr>
            <a:r>
              <a:rPr lang="en">
                <a:solidFill>
                  <a:schemeClr val="dk1"/>
                </a:solidFill>
              </a:rPr>
              <a:t>(on last point - now, be careful when looking at availability figures. One decimal point makes a huge difference.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p>
          <a:p>
            <a:pPr lvl="0" rtl="0">
              <a:lnSpc>
                <a:spcPct val="120000"/>
              </a:lnSpc>
              <a:spcBef>
                <a:spcPts val="0"/>
              </a:spcBef>
              <a:buNone/>
            </a:pPr>
            <a:r>
              <a:rPr lang="en">
                <a:solidFill>
                  <a:schemeClr val="dk1"/>
                </a:solidFill>
              </a:rPr>
              <a:t>(read 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factor to consider is how often failures occur, which you can do through ROCOF. (read 1-4). </a:t>
            </a:r>
          </a:p>
          <a:p>
            <a:pPr lvl="0" rtl="0">
              <a:lnSpc>
                <a:spcPct val="120000"/>
              </a:lnSpc>
              <a:spcBef>
                <a:spcPts val="0"/>
              </a:spcBef>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Today, we talk about an important question. When are you done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 this is an optimization problem. How do we balance reliability improvement over accepting liability. We should improve reliability, but there is a tipping point.</a:t>
            </a:r>
          </a:p>
          <a:p>
            <a:pPr lvl="0" rtl="0">
              <a:lnSpc>
                <a:spcPct val="120000"/>
              </a:lnSpc>
              <a:spcBef>
                <a:spcPts val="0"/>
              </a:spcBef>
              <a:buNone/>
            </a:pPr>
            <a:r>
              <a:rPr lang="en">
                <a:solidFill>
                  <a:schemeClr val="dk1"/>
                </a:solidFill>
              </a:rPr>
              <a:t>(read the rest)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 - We want to approximate the experience of a user playing with the system, so we need to figure out what that looks like and come up with test input to match.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first step in statistical testing is coming up with an operational profile for the software.</a:t>
            </a:r>
          </a:p>
          <a:p>
            <a:pPr lvl="0" rtl="0">
              <a:lnSpc>
                <a:spcPct val="120000"/>
              </a:lnSpc>
              <a:spcBef>
                <a:spcPts val="0"/>
              </a:spcBef>
              <a:buNone/>
            </a:pPr>
            <a:r>
              <a:rPr lang="en">
                <a:solidFill>
                  <a:schemeClr val="dk1"/>
                </a:solidFill>
              </a:rPr>
              <a:t>(read, read)</a:t>
            </a:r>
          </a:p>
          <a:p>
            <a:pPr lvl="0" rtl="0">
              <a:lnSpc>
                <a:spcPct val="120000"/>
              </a:lnSpc>
              <a:spcBef>
                <a:spcPts val="0"/>
              </a:spcBef>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p>
          <a:p>
            <a:pPr lvl="0" rtl="0">
              <a:lnSpc>
                <a:spcPct val="120000"/>
              </a:lnSpc>
              <a:spcBef>
                <a:spcPts val="0"/>
              </a:spcBef>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p>
          <a:p>
            <a:pPr lvl="0" rtl="0">
              <a:lnSpc>
                <a:spcPct val="120000"/>
              </a:lnSpc>
              <a:spcBef>
                <a:spcPts val="0"/>
              </a:spcBef>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p>
          <a:p>
            <a:pPr lvl="0" rtl="0">
              <a:lnSpc>
                <a:spcPct val="120000"/>
              </a:lnSpc>
              <a:spcBef>
                <a:spcPts val="0"/>
              </a:spcBef>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p>
          <a:p>
            <a:pPr lvl="0" rtl="0">
              <a:lnSpc>
                <a:spcPct val="120000"/>
              </a:lnSpc>
              <a:spcBef>
                <a:spcPts val="0"/>
              </a:spcBef>
              <a:buNone/>
            </a:pPr>
            <a:r>
              <a:rPr lang="en">
                <a:solidFill>
                  <a:schemeClr val="dk1"/>
                </a:solidFill>
              </a:rPr>
              <a:t>- (read) These will allow you to calculate reliability measurements.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idea of statistical testing is enticing - we can measure reliability and use that as evidence that our prior testing efforts have paid off. It also comes with several distinct challenges too.</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p>
          <a:p>
            <a:pPr lvl="0" rtl="0">
              <a:lnSpc>
                <a:spcPct val="120000"/>
              </a:lnSpc>
              <a:spcBef>
                <a:spcPts val="0"/>
              </a:spcBef>
              <a:buNone/>
            </a:pPr>
            <a:r>
              <a:rPr lang="en">
                <a:solidFill>
                  <a:schemeClr val="dk1"/>
                </a:solidFill>
              </a:rPr>
              <a:t>This allows you to extrapolate from the existing data to (read 2)</a:t>
            </a:r>
          </a:p>
          <a:p>
            <a:pPr lvl="0" rtl="0">
              <a:lnSpc>
                <a:spcPct val="120000"/>
              </a:lnSpc>
              <a:spcBef>
                <a:spcPts val="0"/>
              </a:spcBef>
              <a:buNone/>
            </a:pPr>
            <a:r>
              <a:rPr lang="en">
                <a:solidFill>
                  <a:schemeClr val="dk1"/>
                </a:solidFill>
              </a:rPr>
              <a:t>(read 3-4)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Problems: Does the requirements passing mean the code is actually good? Did we actually find the major faults? </a:t>
            </a:r>
          </a:p>
          <a:p>
            <a:pPr lvl="0" rtl="0">
              <a:lnSpc>
                <a:spcPct val="120000"/>
              </a:lnSpc>
              <a:spcBef>
                <a:spcPts val="0"/>
              </a:spcBef>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p>
          <a:p>
            <a:pPr lvl="0" rtl="0">
              <a:lnSpc>
                <a:spcPct val="120000"/>
              </a:lnSpc>
              <a:spcBef>
                <a:spcPts val="0"/>
              </a:spcBef>
              <a:buNone/>
            </a:pPr>
            <a:r>
              <a:rPr lang="en">
                <a:solidFill>
                  <a:schemeClr val="dk1"/>
                </a:solidFill>
              </a:rPr>
              <a:t>- What if you’re having trouble reaching 100% coverage? What if you’ve found that you can’t hit that magic 100% point? Are you never done testing? What cut-off point do you need to reach?</a:t>
            </a:r>
          </a:p>
          <a:p>
            <a:pPr lvl="0" rtl="0">
              <a:lnSpc>
                <a:spcPct val="120000"/>
              </a:lnSpc>
              <a:spcBef>
                <a:spcPts val="0"/>
              </a:spcBef>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p>
          <a:p>
            <a:pPr lvl="0" rtl="0">
              <a:lnSpc>
                <a:spcPct val="120000"/>
              </a:lnSpc>
              <a:spcBef>
                <a:spcPts val="0"/>
              </a:spcBef>
              <a:buNone/>
            </a:pPr>
            <a:r>
              <a:rPr lang="en">
                <a:solidFill>
                  <a:schemeClr val="dk1"/>
                </a:solidFill>
              </a:rPr>
              <a:t>- So, you need a bit more to really answer the question of when to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I don’t bring this up purely as a joke. in practice, this is usually when you’re done.</a:t>
            </a:r>
          </a:p>
          <a:p>
            <a:pPr lvl="0" rtl="0">
              <a:lnSpc>
                <a:spcPct val="120000"/>
              </a:lnSpc>
              <a:spcBef>
                <a:spcPts val="0"/>
              </a:spcBef>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p>
          <a:p>
            <a:pPr lvl="0" rtl="0">
              <a:lnSpc>
                <a:spcPct val="120000"/>
              </a:lnSpc>
              <a:spcBef>
                <a:spcPts val="0"/>
              </a:spcBef>
              <a:buNone/>
            </a:pPr>
            <a:r>
              <a:rPr lang="en">
                <a:solidFill>
                  <a:schemeClr val="dk1"/>
                </a:solidFill>
              </a:rPr>
              <a:t>But, this can be a rational approach - it starts to hint at where we should go. It often means that you didn’t actually come up with a good plan, but the budget is a part of a good plan.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let’s plan it this time. Let’s sit down, draft up some plan that maybe combines forms of black and white box testing.</a:t>
            </a:r>
          </a:p>
          <a:p>
            <a:pPr lvl="0" rtl="0">
              <a:lnSpc>
                <a:spcPct val="120000"/>
              </a:lnSpc>
              <a:spcBef>
                <a:spcPts val="0"/>
              </a:spcBef>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p>
          <a:p>
            <a:pPr lvl="0" rtl="0">
              <a:lnSpc>
                <a:spcPct val="120000"/>
              </a:lnSpc>
              <a:spcBef>
                <a:spcPts val="0"/>
              </a:spcBef>
              <a:buClr>
                <a:srgbClr val="000000"/>
              </a:buClr>
              <a:buSzPct val="100000"/>
              <a:buFont typeface="Arial"/>
              <a:buNone/>
            </a:pPr>
            <a:r>
              <a:rPr lang="en">
                <a:solidFill>
                  <a:schemeClr val="dk1"/>
                </a:solidFill>
              </a:rPr>
              <a:t>(read 4)</a:t>
            </a:r>
          </a:p>
          <a:p>
            <a:pPr lvl="0" rtl="0">
              <a:lnSpc>
                <a:spcPct val="120000"/>
              </a:lnSpc>
              <a:spcBef>
                <a:spcPts val="0"/>
              </a:spcBef>
              <a:buNone/>
            </a:pPr>
            <a:r>
              <a:rPr lang="en">
                <a:solidFill>
                  <a:schemeClr val="dk1"/>
                </a:solidFill>
              </a:rPr>
              <a:t>What about this, this seems reasonable,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This helps. You’ve come up with what you feel are a good series of tests, they hit the requirements and coverage, and we can afford them. Great. Are there any problems?</a:t>
            </a:r>
          </a:p>
          <a:p>
            <a:pPr lvl="0" rtl="0">
              <a:lnSpc>
                <a:spcPct val="120000"/>
              </a:lnSpc>
              <a:spcBef>
                <a:spcPts val="0"/>
              </a:spcBef>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p>
          <a:p>
            <a:pPr lvl="0" rtl="0">
              <a:lnSpc>
                <a:spcPct val="120000"/>
              </a:lnSpc>
              <a:spcBef>
                <a:spcPts val="0"/>
              </a:spcBef>
              <a:buNone/>
            </a:pPr>
            <a:r>
              <a:rPr lang="en">
                <a:solidFill>
                  <a:schemeClr val="dk1"/>
                </a:solidFill>
              </a:rPr>
              <a:t>- A plan is good, but you need one more thing to decide to stop testing - evidence to back up your plan - and a defined threshold that establishes when you stop.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answer - we need evidence. (read)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 sz="5600"/>
              <a:t>When to Stop Testing:</a:t>
            </a:r>
          </a:p>
          <a:p>
            <a:pPr lvl="0" rtl="0">
              <a:spcBef>
                <a:spcPts val="0"/>
              </a:spcBef>
              <a:buNone/>
            </a:pPr>
            <a:r>
              <a:rPr lang="en" sz="3600"/>
              <a:t>Dependability &amp; Reliability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24 - 11/07/2016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112" name="Shape 1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119" name="Shape 1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126" name="Shape 1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132" name="Shape 1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
        <p:nvSpPr>
          <p:cNvPr id="133" name="Shape 133"/>
          <p:cNvSpPr/>
          <p:nvPr/>
        </p:nvSpPr>
        <p:spPr>
          <a:xfrm>
            <a:off x="1472175" y="2763475"/>
            <a:ext cx="3889500" cy="21303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3782325" y="2763475"/>
            <a:ext cx="3889500" cy="2130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2502925" y="2968575"/>
            <a:ext cx="2858700" cy="1759200"/>
          </a:xfrm>
          <a:prstGeom prst="ellipse">
            <a:avLst/>
          </a:prstGeom>
          <a:noFill/>
          <a:ln cap="flat" cmpd="sng" w="9525">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3782325" y="2949025"/>
            <a:ext cx="2858700" cy="1759200"/>
          </a:xfrm>
          <a:prstGeom prst="ellipse">
            <a:avLst/>
          </a:prstGeom>
          <a:noFill/>
          <a:ln cap="flat" cmpd="sng" w="9525">
            <a:solidFill>
              <a:srgbClr val="C27BA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1472175" y="3644925"/>
            <a:ext cx="893400" cy="406500"/>
          </a:xfrm>
          <a:prstGeom prst="rect">
            <a:avLst/>
          </a:prstGeom>
          <a:noFill/>
          <a:ln>
            <a:noFill/>
          </a:ln>
        </p:spPr>
        <p:txBody>
          <a:bodyPr anchorCtr="0" anchor="t" bIns="91425" lIns="91425" rIns="91425" tIns="91425">
            <a:noAutofit/>
          </a:bodyPr>
          <a:lstStyle/>
          <a:p>
            <a:pPr lvl="0">
              <a:spcBef>
                <a:spcPts val="0"/>
              </a:spcBef>
              <a:buNone/>
            </a:pPr>
            <a:r>
              <a:rPr b="1" lang="en"/>
              <a:t>Reliable</a:t>
            </a:r>
          </a:p>
        </p:txBody>
      </p:sp>
      <p:sp>
        <p:nvSpPr>
          <p:cNvPr id="138" name="Shape 138"/>
          <p:cNvSpPr txBox="1"/>
          <p:nvPr/>
        </p:nvSpPr>
        <p:spPr>
          <a:xfrm>
            <a:off x="2737350"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Correct</a:t>
            </a:r>
          </a:p>
        </p:txBody>
      </p:sp>
      <p:sp>
        <p:nvSpPr>
          <p:cNvPr id="139" name="Shape 139"/>
          <p:cNvSpPr txBox="1"/>
          <p:nvPr/>
        </p:nvSpPr>
        <p:spPr>
          <a:xfrm>
            <a:off x="5498975"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Safe</a:t>
            </a:r>
          </a:p>
        </p:txBody>
      </p:sp>
      <p:sp>
        <p:nvSpPr>
          <p:cNvPr id="140" name="Shape 140"/>
          <p:cNvSpPr txBox="1"/>
          <p:nvPr/>
        </p:nvSpPr>
        <p:spPr>
          <a:xfrm>
            <a:off x="6712100" y="362537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Robust</a:t>
            </a:r>
          </a:p>
        </p:txBody>
      </p:sp>
      <p:sp>
        <p:nvSpPr>
          <p:cNvPr id="141" name="Shape 141"/>
          <p:cNvSpPr/>
          <p:nvPr/>
        </p:nvSpPr>
        <p:spPr>
          <a:xfrm>
            <a:off x="2502925" y="5057600"/>
            <a:ext cx="25821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Correct, but not safe. Specification is inadequate</a:t>
            </a:r>
          </a:p>
        </p:txBody>
      </p:sp>
      <p:cxnSp>
        <p:nvCxnSpPr>
          <p:cNvPr id="142" name="Shape 142"/>
          <p:cNvCxnSpPr>
            <a:stCxn id="141" idx="0"/>
          </p:cNvCxnSpPr>
          <p:nvPr/>
        </p:nvCxnSpPr>
        <p:spPr>
          <a:xfrm rot="10800000">
            <a:off x="3463375" y="4205600"/>
            <a:ext cx="330600" cy="852000"/>
          </a:xfrm>
          <a:prstGeom prst="straightConnector1">
            <a:avLst/>
          </a:prstGeom>
          <a:noFill/>
          <a:ln cap="flat" cmpd="sng" w="19050">
            <a:solidFill>
              <a:schemeClr val="dk2"/>
            </a:solidFill>
            <a:prstDash val="solid"/>
            <a:round/>
            <a:headEnd len="lg" w="lg" type="none"/>
            <a:tailEnd len="lg" w="lg" type="triangle"/>
          </a:ln>
        </p:spPr>
      </p:cxnSp>
      <p:sp>
        <p:nvSpPr>
          <p:cNvPr id="143" name="Shape 143"/>
          <p:cNvSpPr/>
          <p:nvPr/>
        </p:nvSpPr>
        <p:spPr>
          <a:xfrm>
            <a:off x="5239100" y="5057600"/>
            <a:ext cx="27870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Safe, but not correct. Annoying failures can occur.</a:t>
            </a:r>
          </a:p>
        </p:txBody>
      </p:sp>
      <p:cxnSp>
        <p:nvCxnSpPr>
          <p:cNvPr id="144" name="Shape 144"/>
          <p:cNvCxnSpPr>
            <a:stCxn id="143" idx="0"/>
            <a:endCxn id="139" idx="2"/>
          </p:cNvCxnSpPr>
          <p:nvPr/>
        </p:nvCxnSpPr>
        <p:spPr>
          <a:xfrm rot="10800000">
            <a:off x="5945600" y="4051400"/>
            <a:ext cx="687000" cy="1006200"/>
          </a:xfrm>
          <a:prstGeom prst="straightConnector1">
            <a:avLst/>
          </a:prstGeom>
          <a:noFill/>
          <a:ln cap="flat" cmpd="sng" w="19050">
            <a:solidFill>
              <a:schemeClr val="dk2"/>
            </a:solidFill>
            <a:prstDash val="solid"/>
            <a:round/>
            <a:headEnd len="lg" w="lg" type="none"/>
            <a:tailEnd len="lg" w="lg" type="triangle"/>
          </a:ln>
        </p:spPr>
      </p:cxnSp>
      <p:sp>
        <p:nvSpPr>
          <p:cNvPr id="145" name="Shape 145"/>
          <p:cNvSpPr/>
          <p:nvPr/>
        </p:nvSpPr>
        <p:spPr>
          <a:xfrm>
            <a:off x="4466625" y="1596675"/>
            <a:ext cx="31134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Robust,</a:t>
            </a:r>
            <a:r>
              <a:rPr b="1" lang="en"/>
              <a:t> but not safe. Catastrophic failures can occur.</a:t>
            </a:r>
          </a:p>
        </p:txBody>
      </p:sp>
      <p:cxnSp>
        <p:nvCxnSpPr>
          <p:cNvPr id="146" name="Shape 146"/>
          <p:cNvCxnSpPr>
            <a:stCxn id="145" idx="2"/>
            <a:endCxn id="140" idx="0"/>
          </p:cNvCxnSpPr>
          <p:nvPr/>
        </p:nvCxnSpPr>
        <p:spPr>
          <a:xfrm>
            <a:off x="6023325" y="2434875"/>
            <a:ext cx="1135500" cy="1190400"/>
          </a:xfrm>
          <a:prstGeom prst="straightConnector1">
            <a:avLst/>
          </a:prstGeom>
          <a:noFill/>
          <a:ln cap="flat" cmpd="sng" w="19050">
            <a:solidFill>
              <a:schemeClr val="dk2"/>
            </a:solidFill>
            <a:prstDash val="solid"/>
            <a:round/>
            <a:headEnd len="lg" w="lg" type="none"/>
            <a:tailEnd len="lg" w="lg" type="triangle"/>
          </a:ln>
        </p:spPr>
      </p:cxnSp>
      <p:sp>
        <p:nvSpPr>
          <p:cNvPr id="147" name="Shape 147"/>
          <p:cNvSpPr/>
          <p:nvPr/>
        </p:nvSpPr>
        <p:spPr>
          <a:xfrm>
            <a:off x="881275" y="1671625"/>
            <a:ext cx="3113400" cy="83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Reliable</a:t>
            </a:r>
            <a:r>
              <a:rPr b="1" lang="en"/>
              <a:t>, but not correct. Catastrophic failures can occur.</a:t>
            </a:r>
          </a:p>
        </p:txBody>
      </p:sp>
      <p:cxnSp>
        <p:nvCxnSpPr>
          <p:cNvPr id="148" name="Shape 148"/>
          <p:cNvCxnSpPr>
            <a:stCxn id="147" idx="2"/>
            <a:endCxn id="137" idx="0"/>
          </p:cNvCxnSpPr>
          <p:nvPr/>
        </p:nvCxnSpPr>
        <p:spPr>
          <a:xfrm flipH="1">
            <a:off x="1918975" y="2509825"/>
            <a:ext cx="519000" cy="11352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Measuring Dependability</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Finding all faults is nearly impossible, and always expensive.</a:t>
            </a:r>
          </a:p>
          <a:p>
            <a:pPr indent="-228600" lvl="0" marL="457200" marR="0" rtl="0" algn="l">
              <a:lnSpc>
                <a:spcPct val="100000"/>
              </a:lnSpc>
              <a:spcBef>
                <a:spcPts val="600"/>
              </a:spcBef>
              <a:spcAft>
                <a:spcPts val="0"/>
              </a:spcAft>
            </a:pPr>
            <a:r>
              <a:rPr lang="en"/>
              <a:t>We can </a:t>
            </a:r>
            <a:r>
              <a:rPr i="1" lang="en"/>
              <a:t>always</a:t>
            </a:r>
            <a:r>
              <a:rPr lang="en"/>
              <a:t> test more.</a:t>
            </a:r>
          </a:p>
          <a:p>
            <a:pPr indent="-228600" lvl="0" marL="457200" marR="0" rtl="0" algn="l">
              <a:lnSpc>
                <a:spcPct val="100000"/>
              </a:lnSpc>
              <a:spcBef>
                <a:spcPts val="600"/>
              </a:spcBef>
              <a:spcAft>
                <a:spcPts val="0"/>
              </a:spcAft>
            </a:pPr>
            <a:r>
              <a:rPr lang="en"/>
              <a:t>Must establish criteria for when the system is dependable </a:t>
            </a:r>
            <a:r>
              <a:rPr i="1" lang="en"/>
              <a:t>enough</a:t>
            </a:r>
            <a:r>
              <a:rPr lang="en"/>
              <a:t> to release.</a:t>
            </a:r>
          </a:p>
          <a:p>
            <a:pPr indent="-228600" lvl="1" marL="914400" marR="0" rtl="0" algn="l">
              <a:lnSpc>
                <a:spcPct val="100000"/>
              </a:lnSpc>
              <a:spcBef>
                <a:spcPts val="600"/>
              </a:spcBef>
              <a:spcAft>
                <a:spcPts val="0"/>
              </a:spcAft>
            </a:pPr>
            <a:r>
              <a:rPr lang="en"/>
              <a:t>Correctness hard to prove conclusively.</a:t>
            </a:r>
          </a:p>
          <a:p>
            <a:pPr indent="-228600" lvl="1" marL="914400" marR="0" rtl="0" algn="l">
              <a:lnSpc>
                <a:spcPct val="100000"/>
              </a:lnSpc>
              <a:spcBef>
                <a:spcPts val="600"/>
              </a:spcBef>
              <a:spcAft>
                <a:spcPts val="0"/>
              </a:spcAft>
            </a:pPr>
            <a:r>
              <a:rPr lang="en"/>
              <a:t>Robustness/Safety important, but not enough.</a:t>
            </a:r>
          </a:p>
          <a:p>
            <a:pPr indent="-228600" lvl="1" marL="914400" marR="0" rtl="0" algn="l">
              <a:lnSpc>
                <a:spcPct val="100000"/>
              </a:lnSpc>
              <a:spcBef>
                <a:spcPts val="600"/>
              </a:spcBef>
              <a:spcAft>
                <a:spcPts val="0"/>
              </a:spcAft>
            </a:pPr>
            <a:r>
              <a:rPr lang="en"/>
              <a:t>Reliability is the basis for arguing dependability.</a:t>
            </a:r>
          </a:p>
        </p:txBody>
      </p:sp>
      <p:sp>
        <p:nvSpPr>
          <p:cNvPr id="155" name="Shape 1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4294967295" type="body"/>
          </p:nvPr>
        </p:nvSpPr>
        <p:spPr>
          <a:xfrm>
            <a:off x="742150" y="1600200"/>
            <a:ext cx="8253600" cy="4967700"/>
          </a:xfrm>
          <a:prstGeom prst="rect">
            <a:avLst/>
          </a:prstGeom>
        </p:spPr>
        <p:txBody>
          <a:bodyPr anchorCtr="0" anchor="t" bIns="91425" lIns="91425" rIns="91425" tIns="91425">
            <a:noAutofit/>
          </a:bodyPr>
          <a:lstStyle/>
          <a:p>
            <a:pPr lvl="0" rtl="0">
              <a:lnSpc>
                <a:spcPct val="120000"/>
              </a:lnSpc>
              <a:spcBef>
                <a:spcPts val="0"/>
              </a:spcBef>
              <a:buNone/>
            </a:pPr>
            <a:r>
              <a:rPr b="1" lang="en" sz="4800">
                <a:solidFill>
                  <a:srgbClr val="FFFFFF"/>
                </a:solidFill>
              </a:rPr>
              <a:t>Analyzing Software Reliability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Reliability?</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is the probability of failure-free operation for a specified time in a specified environment for a given purpose.</a:t>
            </a:r>
          </a:p>
          <a:p>
            <a:pPr indent="-228600" lvl="0" marL="457200" marR="0" rtl="0" algn="l">
              <a:lnSpc>
                <a:spcPct val="120000"/>
              </a:lnSpc>
              <a:spcBef>
                <a:spcPts val="0"/>
              </a:spcBef>
              <a:spcAft>
                <a:spcPts val="0"/>
              </a:spcAft>
            </a:pPr>
            <a:r>
              <a:rPr lang="en"/>
              <a:t>This means different things depending on the system and the users of that system.</a:t>
            </a:r>
          </a:p>
          <a:p>
            <a:pPr indent="-228600" lvl="0" marL="457200" marR="0" rtl="0" algn="l">
              <a:lnSpc>
                <a:spcPct val="120000"/>
              </a:lnSpc>
              <a:spcBef>
                <a:spcPts val="0"/>
              </a:spcBef>
              <a:spcAft>
                <a:spcPts val="0"/>
              </a:spcAft>
            </a:pPr>
            <a:r>
              <a:rPr lang="en"/>
              <a:t>Informally, reliability is a measure of how well users think the system provides the services they require.</a:t>
            </a:r>
          </a:p>
        </p:txBody>
      </p:sp>
      <p:sp>
        <p:nvSpPr>
          <p:cNvPr id="167" name="Shape 1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is Measurable</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SzPct val="100000"/>
            </a:pPr>
            <a:r>
              <a:rPr lang="en" sz="2600"/>
              <a:t>Reliability can be defined and measured.</a:t>
            </a:r>
          </a:p>
          <a:p>
            <a:pPr indent="-393700" lvl="0" marL="457200" marR="0" rtl="0" algn="l">
              <a:lnSpc>
                <a:spcPct val="120000"/>
              </a:lnSpc>
              <a:spcBef>
                <a:spcPts val="0"/>
              </a:spcBef>
              <a:spcAft>
                <a:spcPts val="0"/>
              </a:spcAft>
              <a:buSzPct val="100000"/>
            </a:pPr>
            <a:r>
              <a:rPr lang="en" sz="2600"/>
              <a:t>Reliability requirements can be specified:</a:t>
            </a:r>
          </a:p>
          <a:p>
            <a:pPr indent="-228600" lvl="1" marL="914400" marR="0" rtl="0" algn="l">
              <a:lnSpc>
                <a:spcPct val="120000"/>
              </a:lnSpc>
              <a:spcBef>
                <a:spcPts val="0"/>
              </a:spcBef>
              <a:spcAft>
                <a:spcPts val="0"/>
              </a:spcAft>
            </a:pPr>
            <a:r>
              <a:rPr lang="en"/>
              <a:t>Non-functional requirements can define the number of failures that are acceptable during normal use of the system, or the time in which the system is allowed to be unavailable for use.</a:t>
            </a:r>
          </a:p>
          <a:p>
            <a:pPr indent="-228600" lvl="1" marL="914400" marR="0" rtl="0" algn="l">
              <a:lnSpc>
                <a:spcPct val="120000"/>
              </a:lnSpc>
              <a:spcBef>
                <a:spcPts val="0"/>
              </a:spcBef>
              <a:spcAft>
                <a:spcPts val="0"/>
              </a:spcAft>
            </a:pPr>
            <a:r>
              <a:rPr lang="en"/>
              <a:t>Functional requirements can define how the software avoids, detects, and tolerates faults to ensure they don’t lead to failures. </a:t>
            </a:r>
          </a:p>
        </p:txBody>
      </p:sp>
      <p:sp>
        <p:nvSpPr>
          <p:cNvPr id="174" name="Shape 1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Improving Reliability</a:t>
            </a:r>
          </a:p>
        </p:txBody>
      </p:sp>
      <p:sp>
        <p:nvSpPr>
          <p:cNvPr id="180" name="Shape 1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improved when software faults that occur in the most frequently-used parts of the software are removed.</a:t>
            </a:r>
          </a:p>
          <a:p>
            <a:pPr indent="-228600" lvl="1" marL="914400" marR="0" rtl="0" algn="l">
              <a:lnSpc>
                <a:spcPct val="120000"/>
              </a:lnSpc>
              <a:spcBef>
                <a:spcPts val="0"/>
              </a:spcBef>
              <a:spcAft>
                <a:spcPts val="0"/>
              </a:spcAft>
            </a:pPr>
            <a:r>
              <a:rPr lang="en"/>
              <a:t>Removing X% of the faults will not necessarily lead to an X% improvement in reliability.</a:t>
            </a:r>
          </a:p>
          <a:p>
            <a:pPr indent="-228600" lvl="2" marL="1371600" marR="0" rtl="0" algn="l">
              <a:lnSpc>
                <a:spcPct val="120000"/>
              </a:lnSpc>
              <a:spcBef>
                <a:spcPts val="0"/>
              </a:spcBef>
              <a:spcAft>
                <a:spcPts val="0"/>
              </a:spcAft>
            </a:pPr>
            <a:r>
              <a:rPr lang="en"/>
              <a:t>In a study, removing 60% of the faults actually led to a 3% reliability improvement. </a:t>
            </a:r>
          </a:p>
          <a:p>
            <a:pPr indent="-228600" lvl="0" marL="457200" marR="0" rtl="0" algn="l">
              <a:lnSpc>
                <a:spcPct val="120000"/>
              </a:lnSpc>
              <a:spcBef>
                <a:spcPts val="0"/>
              </a:spcBef>
              <a:spcAft>
                <a:spcPts val="0"/>
              </a:spcAft>
            </a:pPr>
            <a:r>
              <a:rPr lang="en"/>
              <a:t>Removing faults with serious consequences is the top priority.</a:t>
            </a:r>
          </a:p>
        </p:txBody>
      </p:sp>
      <p:sp>
        <p:nvSpPr>
          <p:cNvPr id="181" name="Shape 18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Perception</a:t>
            </a:r>
          </a:p>
        </p:txBody>
      </p:sp>
      <p:sp>
        <p:nvSpPr>
          <p:cNvPr id="187" name="Shape 187"/>
          <p:cNvSpPr/>
          <p:nvPr/>
        </p:nvSpPr>
        <p:spPr>
          <a:xfrm>
            <a:off x="1420300" y="1911675"/>
            <a:ext cx="6462299" cy="410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942300" y="4068350"/>
            <a:ext cx="2272199" cy="1420199"/>
          </a:xfrm>
          <a:prstGeom prst="ellipse">
            <a:avLst/>
          </a:prstGeom>
          <a:solidFill>
            <a:srgbClr val="A64D7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2</a:t>
            </a:r>
          </a:p>
        </p:txBody>
      </p:sp>
      <p:sp>
        <p:nvSpPr>
          <p:cNvPr id="189" name="Shape 189"/>
          <p:cNvSpPr/>
          <p:nvPr/>
        </p:nvSpPr>
        <p:spPr>
          <a:xfrm>
            <a:off x="2495675" y="2911600"/>
            <a:ext cx="1531799" cy="14201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User 1</a:t>
            </a:r>
          </a:p>
        </p:txBody>
      </p:sp>
      <p:sp>
        <p:nvSpPr>
          <p:cNvPr id="190" name="Shape 190"/>
          <p:cNvSpPr/>
          <p:nvPr/>
        </p:nvSpPr>
        <p:spPr>
          <a:xfrm>
            <a:off x="5001925" y="3094225"/>
            <a:ext cx="1947300" cy="2303100"/>
          </a:xfrm>
          <a:prstGeom prst="ellipse">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3</a:t>
            </a:r>
          </a:p>
        </p:txBody>
      </p:sp>
      <p:sp>
        <p:nvSpPr>
          <p:cNvPr id="191" name="Shape 191"/>
          <p:cNvSpPr/>
          <p:nvPr/>
        </p:nvSpPr>
        <p:spPr>
          <a:xfrm>
            <a:off x="5102925" y="2404350"/>
            <a:ext cx="1897199" cy="923100"/>
          </a:xfrm>
          <a:prstGeom prst="ellipse">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Input Causing Failure</a:t>
            </a:r>
          </a:p>
        </p:txBody>
      </p:sp>
      <p:sp>
        <p:nvSpPr>
          <p:cNvPr id="192" name="Shape 1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Reliability</a:t>
            </a:r>
          </a:p>
        </p:txBody>
      </p:sp>
      <p:sp>
        <p:nvSpPr>
          <p:cNvPr id="198" name="Shape 1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cannot be defined objectively for all situations.</a:t>
            </a:r>
          </a:p>
          <a:p>
            <a:pPr indent="-228600" lvl="1" marL="914400" marR="0" rtl="0" algn="l">
              <a:lnSpc>
                <a:spcPct val="120000"/>
              </a:lnSpc>
              <a:spcBef>
                <a:spcPts val="0"/>
              </a:spcBef>
              <a:spcAft>
                <a:spcPts val="0"/>
              </a:spcAft>
            </a:pPr>
            <a:r>
              <a:rPr lang="en"/>
              <a:t>Reliability measurements quoted out of context are meaningless.</a:t>
            </a:r>
          </a:p>
          <a:p>
            <a:pPr indent="-228600" lvl="0" marL="457200" marR="0" rtl="0" algn="l">
              <a:lnSpc>
                <a:spcPct val="120000"/>
              </a:lnSpc>
              <a:spcBef>
                <a:spcPts val="0"/>
              </a:spcBef>
              <a:spcAft>
                <a:spcPts val="0"/>
              </a:spcAft>
            </a:pPr>
            <a:r>
              <a:rPr lang="en"/>
              <a:t>Requires operational profile for its definition.</a:t>
            </a:r>
          </a:p>
          <a:p>
            <a:pPr indent="-228600" lvl="1" marL="914400" marR="0" rtl="0" algn="l">
              <a:lnSpc>
                <a:spcPct val="120000"/>
              </a:lnSpc>
              <a:spcBef>
                <a:spcPts val="0"/>
              </a:spcBef>
              <a:spcAft>
                <a:spcPts val="0"/>
              </a:spcAft>
            </a:pPr>
            <a:r>
              <a:rPr lang="en"/>
              <a:t>A profile of the expected pattern of software usage.</a:t>
            </a:r>
          </a:p>
          <a:p>
            <a:pPr indent="-228600" lvl="0" marL="457200" marR="0" rtl="0" algn="l">
              <a:lnSpc>
                <a:spcPct val="120000"/>
              </a:lnSpc>
              <a:spcBef>
                <a:spcPts val="0"/>
              </a:spcBef>
              <a:spcAft>
                <a:spcPts val="0"/>
              </a:spcAft>
            </a:pPr>
            <a:r>
              <a:rPr lang="en"/>
              <a:t>Must consider fault consequences.</a:t>
            </a:r>
          </a:p>
          <a:p>
            <a:pPr indent="-228600" lvl="1" marL="914400" marR="0" rtl="0" algn="l">
              <a:lnSpc>
                <a:spcPct val="120000"/>
              </a:lnSpc>
              <a:spcBef>
                <a:spcPts val="0"/>
              </a:spcBef>
              <a:spcAft>
                <a:spcPts val="0"/>
              </a:spcAft>
            </a:pPr>
            <a:r>
              <a:rPr lang="en"/>
              <a:t>Not all faults are equally serious.</a:t>
            </a:r>
          </a:p>
          <a:p>
            <a:pPr indent="-228600" lvl="1" marL="914400" marR="0" rtl="0" algn="l">
              <a:lnSpc>
                <a:spcPct val="120000"/>
              </a:lnSpc>
              <a:spcBef>
                <a:spcPts val="0"/>
              </a:spcBef>
              <a:spcAft>
                <a:spcPts val="0"/>
              </a:spcAft>
            </a:pPr>
            <a:r>
              <a:rPr lang="en"/>
              <a:t>System is perceived as unreliable if there are more serious faults.</a:t>
            </a:r>
          </a:p>
        </p:txBody>
      </p:sp>
      <p:sp>
        <p:nvSpPr>
          <p:cNvPr id="199" name="Shape 19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to Measure Reliability</a:t>
            </a:r>
          </a:p>
        </p:txBody>
      </p:sp>
      <p:sp>
        <p:nvSpPr>
          <p:cNvPr id="205" name="Shape 2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Measuring reliability is normal when building hardware, but hardware metrics often aren’t suitable for software. </a:t>
            </a:r>
          </a:p>
          <a:p>
            <a:pPr indent="-228600" lvl="1" marL="914400" marR="0" rtl="0" algn="l">
              <a:lnSpc>
                <a:spcPct val="120000"/>
              </a:lnSpc>
              <a:spcBef>
                <a:spcPts val="0"/>
              </a:spcBef>
              <a:spcAft>
                <a:spcPts val="0"/>
              </a:spcAft>
            </a:pPr>
            <a:r>
              <a:rPr lang="en"/>
              <a:t>Based on component failures and the need to repair or replace a component once it has failed.</a:t>
            </a:r>
          </a:p>
          <a:p>
            <a:pPr indent="-228600" lvl="1" marL="914400" marR="0" rtl="0" algn="l">
              <a:lnSpc>
                <a:spcPct val="120000"/>
              </a:lnSpc>
              <a:spcBef>
                <a:spcPts val="0"/>
              </a:spcBef>
              <a:spcAft>
                <a:spcPts val="0"/>
              </a:spcAft>
            </a:pPr>
            <a:r>
              <a:rPr lang="en"/>
              <a:t>In hardware, the design is assumed to be correct.</a:t>
            </a:r>
          </a:p>
          <a:p>
            <a:pPr indent="-228600" lvl="0" marL="457200" marR="0" rtl="0" algn="l">
              <a:lnSpc>
                <a:spcPct val="120000"/>
              </a:lnSpc>
              <a:spcBef>
                <a:spcPts val="0"/>
              </a:spcBef>
              <a:spcAft>
                <a:spcPts val="0"/>
              </a:spcAft>
            </a:pPr>
            <a:r>
              <a:rPr lang="en"/>
              <a:t>Software failures are always design failures.</a:t>
            </a:r>
          </a:p>
          <a:p>
            <a:pPr indent="-228600" lvl="1" marL="914400" marR="0" rtl="0" algn="l">
              <a:lnSpc>
                <a:spcPct val="120000"/>
              </a:lnSpc>
              <a:spcBef>
                <a:spcPts val="0"/>
              </a:spcBef>
              <a:spcAft>
                <a:spcPts val="0"/>
              </a:spcAft>
            </a:pPr>
            <a:r>
              <a:rPr lang="en"/>
              <a:t>Often, the system is available even though a failure has occurred. </a:t>
            </a:r>
          </a:p>
        </p:txBody>
      </p:sp>
      <p:sp>
        <p:nvSpPr>
          <p:cNvPr id="206" name="Shape 2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Availability</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availability of a system reflects its ability to deliver services when available (uptime/total time).</a:t>
            </a:r>
          </a:p>
          <a:p>
            <a:pPr indent="-228600" lvl="1" marL="914400" marR="0" rtl="0" algn="l">
              <a:lnSpc>
                <a:spcPct val="120000"/>
              </a:lnSpc>
              <a:spcBef>
                <a:spcPts val="0"/>
              </a:spcBef>
              <a:spcAft>
                <a:spcPts val="0"/>
              </a:spcAft>
            </a:pPr>
            <a:r>
              <a:rPr lang="en"/>
              <a:t>Takes repair and restart time into account.</a:t>
            </a:r>
          </a:p>
          <a:p>
            <a:pPr indent="-228600" lvl="1" marL="914400" marR="0" rtl="0" algn="l">
              <a:lnSpc>
                <a:spcPct val="120000"/>
              </a:lnSpc>
              <a:spcBef>
                <a:spcPts val="0"/>
              </a:spcBef>
              <a:spcAft>
                <a:spcPts val="0"/>
              </a:spcAft>
            </a:pPr>
            <a:r>
              <a:rPr lang="en"/>
              <a:t>Does not tend to take incorrect computations (partial failures) into account.</a:t>
            </a:r>
          </a:p>
          <a:p>
            <a:pPr indent="-393700" lvl="0" marL="457200" marR="0" rtl="0" algn="l">
              <a:lnSpc>
                <a:spcPct val="120000"/>
              </a:lnSpc>
              <a:spcBef>
                <a:spcPts val="0"/>
              </a:spcBef>
              <a:spcAft>
                <a:spcPts val="0"/>
              </a:spcAft>
              <a:buSzPct val="100000"/>
            </a:pPr>
            <a:r>
              <a:rPr lang="en" sz="2600"/>
              <a:t>Availability of 0.9999 means the system is available 99.99% of the time. </a:t>
            </a:r>
          </a:p>
          <a:p>
            <a:pPr indent="-228600" lvl="1" marL="914400" marR="0" rtl="0" algn="l">
              <a:lnSpc>
                <a:spcPct val="120000"/>
              </a:lnSpc>
              <a:spcBef>
                <a:spcPts val="0"/>
              </a:spcBef>
              <a:spcAft>
                <a:spcPts val="0"/>
              </a:spcAft>
            </a:pPr>
            <a:r>
              <a:rPr lang="en"/>
              <a:t>0.9 = down for 144 minutes a day, 0.99 = down for 14.4 minutes, 0.999 = down for 84 seconds, 0.9999 = down for 8.4 seconds.</a:t>
            </a:r>
          </a:p>
        </p:txBody>
      </p:sp>
      <p:sp>
        <p:nvSpPr>
          <p:cNvPr id="213" name="Shape 2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Probability of Failure on Demand (POFOD)</a:t>
            </a:r>
          </a:p>
        </p:txBody>
      </p:sp>
      <p:sp>
        <p:nvSpPr>
          <p:cNvPr id="219" name="Shape 2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likelihood that a service request will result in a system failure (failures/requests over a period).</a:t>
            </a:r>
          </a:p>
          <a:p>
            <a:pPr indent="-393700" lvl="0" marL="457200" marR="0" rtl="0" algn="l">
              <a:lnSpc>
                <a:spcPct val="120000"/>
              </a:lnSpc>
              <a:spcBef>
                <a:spcPts val="0"/>
              </a:spcBef>
              <a:spcAft>
                <a:spcPts val="0"/>
              </a:spcAft>
              <a:buClr>
                <a:schemeClr val="dk1"/>
              </a:buClr>
              <a:buSzPct val="100000"/>
              <a:buFont typeface="Arial"/>
            </a:pPr>
            <a:r>
              <a:rPr lang="en" sz="2600"/>
              <a:t>POFOD = 0.001 means that 1 out of 1000 service requests result in a failure. </a:t>
            </a:r>
          </a:p>
          <a:p>
            <a:pPr indent="-393700" lvl="0" marL="457200" marR="0" rtl="0" algn="l">
              <a:lnSpc>
                <a:spcPct val="120000"/>
              </a:lnSpc>
              <a:spcBef>
                <a:spcPts val="0"/>
              </a:spcBef>
              <a:spcAft>
                <a:spcPts val="0"/>
              </a:spcAft>
              <a:buClr>
                <a:schemeClr val="dk1"/>
              </a:buClr>
              <a:buSzPct val="100000"/>
              <a:buFont typeface="Arial"/>
            </a:pPr>
            <a:r>
              <a:rPr lang="en" sz="2600"/>
              <a:t>Should be used as a reliability metric in situations where a failure on request is serious. </a:t>
            </a:r>
          </a:p>
          <a:p>
            <a:pPr indent="-393700" lvl="1" marL="914400" marR="0" rtl="0" algn="l">
              <a:lnSpc>
                <a:spcPct val="120000"/>
              </a:lnSpc>
              <a:spcBef>
                <a:spcPts val="0"/>
              </a:spcBef>
              <a:spcAft>
                <a:spcPts val="0"/>
              </a:spcAft>
              <a:buSzPct val="100000"/>
            </a:pPr>
            <a:r>
              <a:rPr lang="en" sz="2600"/>
              <a:t>Independent of the frequency of requests.</a:t>
            </a:r>
          </a:p>
          <a:p>
            <a:pPr indent="-393700" lvl="1" marL="914400" marR="0" rtl="0" algn="l">
              <a:lnSpc>
                <a:spcPct val="120000"/>
              </a:lnSpc>
              <a:spcBef>
                <a:spcPts val="0"/>
              </a:spcBef>
              <a:spcAft>
                <a:spcPts val="0"/>
              </a:spcAft>
              <a:buSzPct val="100000"/>
            </a:pPr>
            <a:r>
              <a:rPr lang="en" sz="2600"/>
              <a:t>1/1000 failure rate sounds risky, but if one failure per lifetime, it is good.</a:t>
            </a:r>
          </a:p>
        </p:txBody>
      </p:sp>
      <p:sp>
        <p:nvSpPr>
          <p:cNvPr id="220" name="Shape 22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Rate of Occurrence of Fault (ROCOF)</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Font typeface="Arial"/>
            </a:pPr>
            <a:r>
              <a:rPr lang="en"/>
              <a:t>Frequency of the occurrence of unexpected behavior.</a:t>
            </a:r>
          </a:p>
          <a:p>
            <a:pPr indent="-228600" lvl="1" marL="914400" marR="0" rtl="0" algn="l">
              <a:lnSpc>
                <a:spcPct val="120000"/>
              </a:lnSpc>
              <a:spcBef>
                <a:spcPts val="0"/>
              </a:spcBef>
              <a:spcAft>
                <a:spcPts val="0"/>
              </a:spcAft>
            </a:pPr>
            <a:r>
              <a:rPr lang="en"/>
              <a:t>Probable number of failures over a period of time or number of system executions.</a:t>
            </a:r>
          </a:p>
          <a:p>
            <a:pPr indent="-228600" lvl="0" marL="457200" marR="0" rtl="0" algn="l">
              <a:lnSpc>
                <a:spcPct val="120000"/>
              </a:lnSpc>
              <a:spcBef>
                <a:spcPts val="0"/>
              </a:spcBef>
              <a:spcAft>
                <a:spcPts val="0"/>
              </a:spcAft>
            </a:pPr>
            <a:r>
              <a:rPr lang="en"/>
              <a:t>ROCOF of 0.02 means that 2 failures are likely per 100 time units.</a:t>
            </a:r>
          </a:p>
          <a:p>
            <a:pPr indent="-228600" lvl="0" marL="457200" marR="0" rtl="0" algn="l">
              <a:lnSpc>
                <a:spcPct val="120000"/>
              </a:lnSpc>
              <a:spcBef>
                <a:spcPts val="0"/>
              </a:spcBef>
              <a:spcAft>
                <a:spcPts val="0"/>
              </a:spcAft>
            </a:pPr>
            <a:r>
              <a:rPr lang="en"/>
              <a:t>Most appropriate metric when requests are made on a regular basis (such as a shop).</a:t>
            </a:r>
          </a:p>
        </p:txBody>
      </p:sp>
      <p:sp>
        <p:nvSpPr>
          <p:cNvPr id="227" name="Shape 2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Mean Time Between Failures (MTBF)</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Measures the average length of time between observed failures.</a:t>
            </a:r>
          </a:p>
          <a:p>
            <a:pPr indent="-228600" lvl="1" marL="914400" rtl="0">
              <a:lnSpc>
                <a:spcPct val="120000"/>
              </a:lnSpc>
              <a:spcBef>
                <a:spcPts val="0"/>
              </a:spcBef>
            </a:pPr>
            <a:r>
              <a:rPr lang="en"/>
              <a:t>Requires the timestamp of each failure and the timestamp of when the system resumed service.</a:t>
            </a:r>
          </a:p>
          <a:p>
            <a:pPr indent="-228600" lvl="0" marL="457200" marR="0" rtl="0" algn="l">
              <a:lnSpc>
                <a:spcPct val="120000"/>
              </a:lnSpc>
              <a:spcBef>
                <a:spcPts val="0"/>
              </a:spcBef>
              <a:spcAft>
                <a:spcPts val="0"/>
              </a:spcAft>
            </a:pPr>
            <a:r>
              <a:rPr lang="en"/>
              <a:t>MTBF of 500 means that the time between failures is, on average, 500 time units (or requests).</a:t>
            </a:r>
          </a:p>
          <a:p>
            <a:pPr indent="-228600" lvl="0" marL="457200" marR="0" rtl="0" algn="l">
              <a:lnSpc>
                <a:spcPct val="120000"/>
              </a:lnSpc>
              <a:spcBef>
                <a:spcPts val="0"/>
              </a:spcBef>
              <a:spcAft>
                <a:spcPts val="0"/>
              </a:spcAft>
            </a:pPr>
            <a:r>
              <a:rPr lang="en"/>
              <a:t>For systems with long user sessions, you want to require a long MTBF.</a:t>
            </a:r>
          </a:p>
        </p:txBody>
      </p:sp>
      <p:sp>
        <p:nvSpPr>
          <p:cNvPr id="234" name="Shape 23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Needed for Measurements</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To assess reliability, data must be captured from users’ sessions with the system:</a:t>
            </a:r>
          </a:p>
          <a:p>
            <a:pPr indent="-381000" lvl="0" marL="457200" marR="0" rtl="0" algn="l">
              <a:lnSpc>
                <a:spcPct val="120000"/>
              </a:lnSpc>
              <a:spcBef>
                <a:spcPts val="0"/>
              </a:spcBef>
              <a:spcAft>
                <a:spcPts val="0"/>
              </a:spcAft>
              <a:buSzPct val="100000"/>
            </a:pPr>
            <a:r>
              <a:rPr lang="en" sz="2400"/>
              <a:t>Measure the number of failures per a given number of requests (used for POFOD).</a:t>
            </a:r>
          </a:p>
          <a:p>
            <a:pPr indent="-381000" lvl="0" marL="457200" marR="0" rtl="0" algn="l">
              <a:lnSpc>
                <a:spcPct val="120000"/>
              </a:lnSpc>
              <a:spcBef>
                <a:spcPts val="0"/>
              </a:spcBef>
              <a:spcAft>
                <a:spcPts val="0"/>
              </a:spcAft>
              <a:buSzPct val="100000"/>
            </a:pPr>
            <a:r>
              <a:rPr lang="en" sz="2400"/>
              <a:t>Measure the number of failures, plus total elapsed time or request number (used for ROCOF).</a:t>
            </a:r>
          </a:p>
          <a:p>
            <a:pPr indent="-381000" lvl="0" marL="457200" rtl="0">
              <a:lnSpc>
                <a:spcPct val="120000"/>
              </a:lnSpc>
              <a:spcBef>
                <a:spcPts val="0"/>
              </a:spcBef>
              <a:buSzPct val="100000"/>
            </a:pPr>
            <a:r>
              <a:rPr lang="en" sz="2400"/>
              <a:t>Requires the timestamp of each failure and the timestamp of when service is resumed (used for MTBF).</a:t>
            </a:r>
          </a:p>
          <a:p>
            <a:pPr indent="-381000" lvl="0" marL="457200" marR="0" rtl="0" algn="l">
              <a:lnSpc>
                <a:spcPct val="120000"/>
              </a:lnSpc>
              <a:spcBef>
                <a:spcPts val="0"/>
              </a:spcBef>
              <a:spcAft>
                <a:spcPts val="0"/>
              </a:spcAft>
              <a:buSzPct val="100000"/>
            </a:pPr>
            <a:r>
              <a:rPr lang="en" sz="2400"/>
              <a:t>Measure the time to restart after a failure (for availability).</a:t>
            </a:r>
          </a:p>
        </p:txBody>
      </p:sp>
      <p:sp>
        <p:nvSpPr>
          <p:cNvPr id="241" name="Shape 2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Provide software with 10000 requests.</a:t>
            </a:r>
          </a:p>
          <a:p>
            <a:pPr indent="-228600" lvl="1" marL="914400" marR="0" rtl="0" algn="l">
              <a:lnSpc>
                <a:spcPct val="120000"/>
              </a:lnSpc>
              <a:spcBef>
                <a:spcPts val="0"/>
              </a:spcBef>
              <a:spcAft>
                <a:spcPts val="0"/>
              </a:spcAft>
            </a:pPr>
            <a:r>
              <a:rPr lang="en"/>
              <a:t>Wrong result on 35 requests, crash on 5 requests.</a:t>
            </a:r>
          </a:p>
          <a:p>
            <a:pPr indent="-228600" lvl="1" marL="914400" marR="0" rtl="0" algn="l">
              <a:lnSpc>
                <a:spcPct val="120000"/>
              </a:lnSpc>
              <a:spcBef>
                <a:spcPts val="0"/>
              </a:spcBef>
              <a:spcAft>
                <a:spcPts val="0"/>
              </a:spcAft>
            </a:pPr>
            <a:r>
              <a:rPr lang="en"/>
              <a:t>What is the POFOD?</a:t>
            </a:r>
          </a:p>
        </p:txBody>
      </p:sp>
      <p:sp>
        <p:nvSpPr>
          <p:cNvPr id="248" name="Shape 248"/>
          <p:cNvSpPr txBox="1"/>
          <p:nvPr>
            <p:ph idx="1" type="body"/>
          </p:nvPr>
        </p:nvSpPr>
        <p:spPr>
          <a:xfrm>
            <a:off x="457200" y="3147975"/>
            <a:ext cx="8538599" cy="6159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40 / 10000 = 0.0004</a:t>
            </a:r>
          </a:p>
        </p:txBody>
      </p:sp>
      <p:sp>
        <p:nvSpPr>
          <p:cNvPr id="249" name="Shape 249"/>
          <p:cNvSpPr txBox="1"/>
          <p:nvPr>
            <p:ph idx="1" type="body"/>
          </p:nvPr>
        </p:nvSpPr>
        <p:spPr>
          <a:xfrm>
            <a:off x="457200" y="3763875"/>
            <a:ext cx="8538599" cy="16362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Run the software for 144 hours </a:t>
            </a:r>
          </a:p>
          <a:p>
            <a:pPr indent="-419100" lvl="1" marL="914400" marR="0" rtl="0" algn="l">
              <a:lnSpc>
                <a:spcPct val="120000"/>
              </a:lnSpc>
              <a:spcBef>
                <a:spcPts val="0"/>
              </a:spcBef>
              <a:spcAft>
                <a:spcPts val="0"/>
              </a:spcAft>
              <a:buClr>
                <a:schemeClr val="dk1"/>
              </a:buClr>
              <a:buSzPct val="125000"/>
              <a:buFont typeface="Arial"/>
            </a:pPr>
            <a:r>
              <a:rPr lang="en"/>
              <a:t>(6 million requests). Software failed on 6 requests.</a:t>
            </a:r>
          </a:p>
          <a:p>
            <a:pPr indent="-228600" lvl="1" marL="914400" marR="0" rtl="0" algn="l">
              <a:lnSpc>
                <a:spcPct val="120000"/>
              </a:lnSpc>
              <a:spcBef>
                <a:spcPts val="0"/>
              </a:spcBef>
              <a:spcAft>
                <a:spcPts val="0"/>
              </a:spcAft>
            </a:pPr>
            <a:r>
              <a:rPr lang="en"/>
              <a:t>What is the ROCOF? The POFOD?</a:t>
            </a:r>
          </a:p>
        </p:txBody>
      </p:sp>
      <p:sp>
        <p:nvSpPr>
          <p:cNvPr id="250" name="Shape 250"/>
          <p:cNvSpPr txBox="1"/>
          <p:nvPr>
            <p:ph idx="1" type="body"/>
          </p:nvPr>
        </p:nvSpPr>
        <p:spPr>
          <a:xfrm>
            <a:off x="457200" y="5336250"/>
            <a:ext cx="8538599" cy="1143299"/>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ROCOF = 6/144 = 1/24 = 0.04 </a:t>
            </a:r>
          </a:p>
          <a:p>
            <a:pPr indent="-228600" lvl="0" marL="457200" marR="0" rtl="0" algn="l">
              <a:lnSpc>
                <a:spcPct val="120000"/>
              </a:lnSpc>
              <a:spcBef>
                <a:spcPts val="0"/>
              </a:spcBef>
              <a:spcAft>
                <a:spcPts val="0"/>
              </a:spcAft>
              <a:buClr>
                <a:srgbClr val="FF0000"/>
              </a:buClr>
            </a:pPr>
            <a:r>
              <a:rPr lang="en">
                <a:solidFill>
                  <a:srgbClr val="FF0000"/>
                </a:solidFill>
              </a:rPr>
              <a:t>POFOD = 6/6000000 = (10</a:t>
            </a:r>
            <a:r>
              <a:rPr baseline="30000" lang="en">
                <a:solidFill>
                  <a:srgbClr val="FF0000"/>
                </a:solidFill>
              </a:rPr>
              <a:t>-6</a:t>
            </a:r>
            <a:r>
              <a:rPr lang="en">
                <a:solidFill>
                  <a:srgbClr val="FF0000"/>
                </a:solidFill>
              </a:rPr>
              <a:t>)</a:t>
            </a:r>
          </a:p>
        </p:txBody>
      </p:sp>
      <p:sp>
        <p:nvSpPr>
          <p:cNvPr id="251" name="Shape 25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You advertise a piece of software with a ROCOF of 0.001 failures per hour.</a:t>
            </a:r>
          </a:p>
          <a:p>
            <a:pPr indent="-368300" lvl="1" marL="914400" marR="0" rtl="0" algn="l">
              <a:lnSpc>
                <a:spcPct val="120000"/>
              </a:lnSpc>
              <a:spcBef>
                <a:spcPts val="0"/>
              </a:spcBef>
              <a:spcAft>
                <a:spcPts val="0"/>
              </a:spcAft>
              <a:buSzPct val="100000"/>
            </a:pPr>
            <a:r>
              <a:rPr lang="en" sz="2200"/>
              <a:t>However, it takes 3 hours (on average) to get the system up again after a failure.</a:t>
            </a:r>
          </a:p>
          <a:p>
            <a:pPr indent="-368300" lvl="1" marL="914400" marR="0" rtl="0" algn="l">
              <a:lnSpc>
                <a:spcPct val="120000"/>
              </a:lnSpc>
              <a:spcBef>
                <a:spcPts val="0"/>
              </a:spcBef>
              <a:spcAft>
                <a:spcPts val="0"/>
              </a:spcAft>
              <a:buSzPct val="100000"/>
            </a:pPr>
            <a:r>
              <a:rPr lang="en" sz="2200"/>
              <a:t>What is the availability per year?</a:t>
            </a:r>
          </a:p>
        </p:txBody>
      </p:sp>
      <p:sp>
        <p:nvSpPr>
          <p:cNvPr id="258" name="Shape 258"/>
          <p:cNvSpPr txBox="1"/>
          <p:nvPr>
            <p:ph idx="1" type="body"/>
          </p:nvPr>
        </p:nvSpPr>
        <p:spPr>
          <a:xfrm>
            <a:off x="457200" y="3787125"/>
            <a:ext cx="8538599" cy="6159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rgbClr val="FF0000"/>
              </a:buClr>
              <a:buSzPct val="100000"/>
              <a:buFont typeface="Arial"/>
            </a:pPr>
            <a:r>
              <a:rPr lang="en" sz="2400">
                <a:solidFill>
                  <a:srgbClr val="FF0000"/>
                </a:solidFill>
              </a:rPr>
              <a:t>Failures per year:</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approximately 8760 hours per year (24*365)</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0.001 * 8760 = 8.76 failures per year </a:t>
            </a:r>
          </a:p>
          <a:p>
            <a:pPr indent="-381000" lvl="0" marL="457200" marR="0" rtl="0" algn="l">
              <a:lnSpc>
                <a:spcPct val="120000"/>
              </a:lnSpc>
              <a:spcBef>
                <a:spcPts val="0"/>
              </a:spcBef>
              <a:spcAft>
                <a:spcPts val="0"/>
              </a:spcAft>
              <a:buClr>
                <a:srgbClr val="FF0000"/>
              </a:buClr>
              <a:buSzPct val="100000"/>
            </a:pPr>
            <a:r>
              <a:rPr lang="en" sz="2400">
                <a:solidFill>
                  <a:srgbClr val="FF0000"/>
                </a:solidFill>
              </a:rPr>
              <a:t>Availability</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8.76 * 3 = 26.28 hours of downtime per year.</a:t>
            </a:r>
          </a:p>
          <a:p>
            <a:pPr indent="-368300" lvl="1" marL="914400" marR="0" rtl="0" algn="l">
              <a:lnSpc>
                <a:spcPct val="120000"/>
              </a:lnSpc>
              <a:spcBef>
                <a:spcPts val="0"/>
              </a:spcBef>
              <a:spcAft>
                <a:spcPts val="0"/>
              </a:spcAft>
              <a:buClr>
                <a:srgbClr val="FF0000"/>
              </a:buClr>
              <a:buSzPct val="100000"/>
            </a:pPr>
            <a:r>
              <a:rPr lang="en" sz="2200">
                <a:solidFill>
                  <a:srgbClr val="FF0000"/>
                </a:solidFill>
              </a:rPr>
              <a:t>Availability = 0.997 ((8760 - 26.28)/8760)</a:t>
            </a:r>
          </a:p>
        </p:txBody>
      </p:sp>
      <p:sp>
        <p:nvSpPr>
          <p:cNvPr id="259" name="Shape 25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Availability</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Your customers want an availability of at least 99%, a POFOD of less than 0.1, and ROCOF of less than 2 failures per 8 hour work period. </a:t>
            </a:r>
          </a:p>
          <a:p>
            <a:pPr indent="-381000" lvl="0" marL="457200" marR="0" rtl="0" algn="l">
              <a:lnSpc>
                <a:spcPct val="120000"/>
              </a:lnSpc>
              <a:spcBef>
                <a:spcPts val="0"/>
              </a:spcBef>
              <a:spcAft>
                <a:spcPts val="0"/>
              </a:spcAft>
              <a:buSzPct val="100000"/>
            </a:pPr>
            <a:r>
              <a:rPr lang="en" sz="2400"/>
              <a:t>After testing your code for 7 full days, 972 requests were made. The product failed 64 times (37 system crashes, 17 bad calculations) and it took an average of 2 minutes to restart after each failure. </a:t>
            </a:r>
          </a:p>
          <a:p>
            <a:pPr indent="-355600" lvl="1" marL="914400" marR="0" rtl="0" algn="l">
              <a:lnSpc>
                <a:spcPct val="120000"/>
              </a:lnSpc>
              <a:spcBef>
                <a:spcPts val="0"/>
              </a:spcBef>
              <a:spcAft>
                <a:spcPts val="0"/>
              </a:spcAft>
              <a:buSzPct val="100000"/>
            </a:pPr>
            <a:r>
              <a:rPr lang="en" sz="2000"/>
              <a:t>What is the availability, POFOD, and ROCOF? </a:t>
            </a:r>
          </a:p>
          <a:p>
            <a:pPr indent="-355600" lvl="1" marL="914400" marR="0" rtl="0" algn="l">
              <a:lnSpc>
                <a:spcPct val="120000"/>
              </a:lnSpc>
              <a:spcBef>
                <a:spcPts val="0"/>
              </a:spcBef>
              <a:spcAft>
                <a:spcPts val="0"/>
              </a:spcAft>
              <a:buSzPct val="100000"/>
            </a:pPr>
            <a:r>
              <a:rPr lang="en" sz="2000"/>
              <a:t>Can we calculate MTBF?</a:t>
            </a:r>
          </a:p>
          <a:p>
            <a:pPr indent="-355600" lvl="1" marL="914400" marR="0" rtl="0" algn="l">
              <a:lnSpc>
                <a:spcPct val="120000"/>
              </a:lnSpc>
              <a:spcBef>
                <a:spcPts val="0"/>
              </a:spcBef>
              <a:spcAft>
                <a:spcPts val="0"/>
              </a:spcAft>
              <a:buSzPct val="100000"/>
            </a:pPr>
            <a:r>
              <a:rPr lang="en" sz="2000"/>
              <a:t>Is the product ready to ship?</a:t>
            </a:r>
          </a:p>
          <a:p>
            <a:pPr indent="-355600" lvl="1" marL="914400" marR="0" rtl="0" algn="l">
              <a:lnSpc>
                <a:spcPct val="120000"/>
              </a:lnSpc>
              <a:spcBef>
                <a:spcPts val="0"/>
              </a:spcBef>
              <a:spcAft>
                <a:spcPts val="0"/>
              </a:spcAft>
              <a:buSzPct val="100000"/>
            </a:pPr>
            <a:r>
              <a:rPr lang="en" sz="2000"/>
              <a:t>If not, why not?</a:t>
            </a:r>
          </a:p>
        </p:txBody>
      </p:sp>
      <p:sp>
        <p:nvSpPr>
          <p:cNvPr id="266" name="Shape 2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How do we know when we are done?</a:t>
            </a:r>
          </a:p>
          <a:p>
            <a:pPr indent="-228600" lvl="0" marL="457200" rtl="0">
              <a:lnSpc>
                <a:spcPct val="120000"/>
              </a:lnSpc>
              <a:spcBef>
                <a:spcPts val="0"/>
              </a:spcBef>
            </a:pPr>
            <a:r>
              <a:rPr lang="en"/>
              <a:t>Stopping Criteria</a:t>
            </a:r>
          </a:p>
          <a:p>
            <a:pPr indent="-228600" lvl="1" marL="914400" rtl="0">
              <a:lnSpc>
                <a:spcPct val="120000"/>
              </a:lnSpc>
              <a:spcBef>
                <a:spcPts val="0"/>
              </a:spcBef>
            </a:pPr>
            <a:r>
              <a:rPr lang="en"/>
              <a:t>Requirements</a:t>
            </a:r>
          </a:p>
          <a:p>
            <a:pPr indent="-228600" lvl="1" marL="914400" rtl="0">
              <a:lnSpc>
                <a:spcPct val="120000"/>
              </a:lnSpc>
              <a:spcBef>
                <a:spcPts val="0"/>
              </a:spcBef>
            </a:pPr>
            <a:r>
              <a:rPr lang="en"/>
              <a:t>Coverage</a:t>
            </a:r>
          </a:p>
          <a:p>
            <a:pPr indent="-228600" lvl="1" marL="914400" rtl="0">
              <a:lnSpc>
                <a:spcPct val="120000"/>
              </a:lnSpc>
              <a:spcBef>
                <a:spcPts val="0"/>
              </a:spcBef>
            </a:pPr>
            <a:r>
              <a:rPr lang="en"/>
              <a:t>Budget</a:t>
            </a:r>
          </a:p>
          <a:p>
            <a:pPr indent="-228600" lvl="1" marL="914400" rtl="0">
              <a:lnSpc>
                <a:spcPct val="120000"/>
              </a:lnSpc>
              <a:spcBef>
                <a:spcPts val="0"/>
              </a:spcBef>
            </a:pPr>
            <a:r>
              <a:rPr lang="en"/>
              <a:t>Plan</a:t>
            </a:r>
          </a:p>
          <a:p>
            <a:pPr indent="-228600" lvl="1" marL="914400" rtl="0">
              <a:lnSpc>
                <a:spcPct val="120000"/>
              </a:lnSpc>
              <a:spcBef>
                <a:spcPts val="0"/>
              </a:spcBef>
            </a:pPr>
            <a:r>
              <a:rPr lang="en"/>
              <a:t>Dependability</a:t>
            </a: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What is the rate of fault occurrence?</a:t>
            </a:r>
          </a:p>
          <a:p>
            <a:pPr indent="-381000" lvl="1" marL="914400" marR="0" rtl="0" algn="l">
              <a:lnSpc>
                <a:spcPct val="120000"/>
              </a:lnSpc>
              <a:spcBef>
                <a:spcPts val="0"/>
              </a:spcBef>
              <a:spcAft>
                <a:spcPts val="0"/>
              </a:spcAft>
              <a:buSzPct val="100000"/>
            </a:pPr>
            <a:r>
              <a:rPr lang="en"/>
              <a:t>64/168</a:t>
            </a:r>
            <a:r>
              <a:rPr lang="en" sz="2400"/>
              <a:t> hours = 0.38/hour = </a:t>
            </a:r>
            <a:r>
              <a:rPr lang="en"/>
              <a:t>3.04</a:t>
            </a:r>
            <a:r>
              <a:rPr lang="en" sz="2400"/>
              <a:t>/8 hour work day</a:t>
            </a:r>
          </a:p>
          <a:p>
            <a:pPr indent="-228600" lvl="0" marL="457200" marR="0" rtl="0" algn="l">
              <a:lnSpc>
                <a:spcPct val="120000"/>
              </a:lnSpc>
              <a:spcBef>
                <a:spcPts val="0"/>
              </a:spcBef>
              <a:spcAft>
                <a:spcPts val="0"/>
              </a:spcAft>
            </a:pPr>
            <a:r>
              <a:rPr lang="en"/>
              <a:t>What is the POFOD?</a:t>
            </a:r>
          </a:p>
          <a:p>
            <a:pPr indent="-381000" lvl="1" marL="914400" marR="0" rtl="0" algn="l">
              <a:lnSpc>
                <a:spcPct val="120000"/>
              </a:lnSpc>
              <a:spcBef>
                <a:spcPts val="0"/>
              </a:spcBef>
              <a:spcAft>
                <a:spcPts val="0"/>
              </a:spcAft>
              <a:buSzPct val="100000"/>
            </a:pPr>
            <a:r>
              <a:rPr lang="en"/>
              <a:t>64/972 = 0.066</a:t>
            </a:r>
          </a:p>
          <a:p>
            <a:pPr indent="-228600" lvl="0" marL="457200" marR="0" rtl="0" algn="l">
              <a:lnSpc>
                <a:spcPct val="120000"/>
              </a:lnSpc>
              <a:spcBef>
                <a:spcPts val="0"/>
              </a:spcBef>
              <a:spcAft>
                <a:spcPts val="0"/>
              </a:spcAft>
            </a:pPr>
            <a:r>
              <a:rPr lang="en"/>
              <a:t>What is the availability?</a:t>
            </a:r>
          </a:p>
          <a:p>
            <a:pPr indent="-381000" lvl="1" marL="914400" marR="0" rtl="0" algn="l">
              <a:lnSpc>
                <a:spcPct val="120000"/>
              </a:lnSpc>
              <a:spcBef>
                <a:spcPts val="0"/>
              </a:spcBef>
              <a:spcAft>
                <a:spcPts val="0"/>
              </a:spcAft>
              <a:buSzPct val="100000"/>
            </a:pPr>
            <a:r>
              <a:rPr lang="en"/>
              <a:t>Was down for (37*2) = 74 minutes out of 168 hours = 74/10089 minutes = 0.7% of the time. </a:t>
            </a:r>
          </a:p>
          <a:p>
            <a:pPr indent="-381000" lvl="1" marL="914400" marR="0" rtl="0" algn="l">
              <a:lnSpc>
                <a:spcPct val="120000"/>
              </a:lnSpc>
              <a:spcBef>
                <a:spcPts val="0"/>
              </a:spcBef>
              <a:spcAft>
                <a:spcPts val="0"/>
              </a:spcAft>
              <a:buSzPct val="100000"/>
            </a:pPr>
            <a:r>
              <a:rPr lang="en"/>
              <a:t>Availability is 0.993.</a:t>
            </a:r>
          </a:p>
        </p:txBody>
      </p:sp>
      <p:sp>
        <p:nvSpPr>
          <p:cNvPr id="273" name="Shape 2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79" name="Shape 2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Can we calculate MTBF?</a:t>
            </a:r>
          </a:p>
          <a:p>
            <a:pPr indent="-381000" lvl="1" marL="914400" marR="0" rtl="0" algn="l">
              <a:lnSpc>
                <a:spcPct val="120000"/>
              </a:lnSpc>
              <a:spcBef>
                <a:spcPts val="0"/>
              </a:spcBef>
              <a:spcAft>
                <a:spcPts val="0"/>
              </a:spcAft>
              <a:buSzPct val="100000"/>
            </a:pPr>
            <a:r>
              <a:rPr lang="en"/>
              <a:t>No - need timestamps. We know how long they were down (on average), but not when each crash occurred.</a:t>
            </a:r>
          </a:p>
          <a:p>
            <a:pPr indent="-228600" lvl="0" marL="457200" marR="0" rtl="0" algn="l">
              <a:lnSpc>
                <a:spcPct val="120000"/>
              </a:lnSpc>
              <a:spcBef>
                <a:spcPts val="0"/>
              </a:spcBef>
              <a:spcAft>
                <a:spcPts val="0"/>
              </a:spcAft>
            </a:pPr>
            <a:r>
              <a:rPr lang="en"/>
              <a:t>Is the product ready to ship?</a:t>
            </a:r>
          </a:p>
          <a:p>
            <a:pPr indent="-381000" lvl="1" marL="914400" marR="0" rtl="0" algn="l">
              <a:lnSpc>
                <a:spcPct val="120000"/>
              </a:lnSpc>
              <a:spcBef>
                <a:spcPts val="0"/>
              </a:spcBef>
              <a:spcAft>
                <a:spcPts val="0"/>
              </a:spcAft>
              <a:buSzPct val="100000"/>
            </a:pPr>
            <a:r>
              <a:rPr lang="en"/>
              <a:t>No. Availability/POFOD are good, but ROCOF is too low.</a:t>
            </a:r>
          </a:p>
          <a:p>
            <a:pPr indent="-228600" lvl="1" marL="914400" marR="0" rtl="0" algn="l">
              <a:lnSpc>
                <a:spcPct val="120000"/>
              </a:lnSpc>
              <a:spcBef>
                <a:spcPts val="0"/>
              </a:spcBef>
              <a:spcAft>
                <a:spcPts val="0"/>
              </a:spcAft>
            </a:pPr>
            <a:r>
              <a:rPr lang="en"/>
              <a:t>Suggestions for improvement?</a:t>
            </a:r>
          </a:p>
        </p:txBody>
      </p:sp>
      <p:sp>
        <p:nvSpPr>
          <p:cNvPr id="280" name="Shape 28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Economics</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Raising reliability is expensive. It may be cheaper to accept unreliability and pay for failure costs.</a:t>
            </a:r>
          </a:p>
          <a:p>
            <a:pPr indent="-228600" lvl="0" marL="457200" marR="0" rtl="0" algn="l">
              <a:lnSpc>
                <a:spcPct val="120000"/>
              </a:lnSpc>
              <a:spcBef>
                <a:spcPts val="0"/>
              </a:spcBef>
              <a:spcAft>
                <a:spcPts val="0"/>
              </a:spcAft>
            </a:pPr>
            <a:r>
              <a:rPr lang="en"/>
              <a:t>The balancing point depends on social and political factors and the system type.</a:t>
            </a:r>
          </a:p>
          <a:p>
            <a:pPr indent="-228600" lvl="1" marL="914400" marR="0" rtl="0" algn="l">
              <a:lnSpc>
                <a:spcPct val="120000"/>
              </a:lnSpc>
              <a:spcBef>
                <a:spcPts val="0"/>
              </a:spcBef>
              <a:spcAft>
                <a:spcPts val="0"/>
              </a:spcAft>
            </a:pPr>
            <a:r>
              <a:rPr lang="en"/>
              <a:t>A reputation for unreliable products may hurt more than the cost of improving reliability.</a:t>
            </a:r>
          </a:p>
          <a:p>
            <a:pPr indent="-228600" lvl="1" marL="914400" marR="0" rtl="0" algn="l">
              <a:lnSpc>
                <a:spcPct val="120000"/>
              </a:lnSpc>
              <a:spcBef>
                <a:spcPts val="0"/>
              </a:spcBef>
              <a:spcAft>
                <a:spcPts val="0"/>
              </a:spcAft>
            </a:pPr>
            <a:r>
              <a:rPr lang="en"/>
              <a:t>Cost of failure depends on risks of failure. For business systems, modest reliability may be fine.</a:t>
            </a:r>
          </a:p>
        </p:txBody>
      </p:sp>
      <p:sp>
        <p:nvSpPr>
          <p:cNvPr id="287" name="Shape 2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Rather than using tests to trigger faults, we can use tests to measure reliability.</a:t>
            </a:r>
          </a:p>
          <a:p>
            <a:pPr indent="-419100" lvl="1" marL="914400" marR="0" rtl="0" algn="l">
              <a:lnSpc>
                <a:spcPct val="120000"/>
              </a:lnSpc>
              <a:spcBef>
                <a:spcPts val="0"/>
              </a:spcBef>
              <a:spcAft>
                <a:spcPts val="0"/>
              </a:spcAft>
              <a:buClr>
                <a:schemeClr val="dk1"/>
              </a:buClr>
              <a:buSzPct val="125000"/>
              <a:buFont typeface="Arial"/>
            </a:pPr>
            <a:r>
              <a:rPr lang="en"/>
              <a:t>Test inputs should match the predicted usage profile of a user.</a:t>
            </a:r>
          </a:p>
          <a:p>
            <a:pPr indent="-228600" lvl="1" marL="914400" marR="0" rtl="0" algn="l">
              <a:lnSpc>
                <a:spcPct val="120000"/>
              </a:lnSpc>
              <a:spcBef>
                <a:spcPts val="0"/>
              </a:spcBef>
              <a:spcAft>
                <a:spcPts val="0"/>
              </a:spcAft>
            </a:pPr>
            <a:r>
              <a:rPr lang="en"/>
              <a:t>By recording errors and other measurements, we can calculate ROCOF, POFOD, etc.</a:t>
            </a:r>
          </a:p>
          <a:p>
            <a:pPr indent="-228600" lvl="1" marL="914400" marR="0" rtl="0" algn="l">
              <a:lnSpc>
                <a:spcPct val="120000"/>
              </a:lnSpc>
              <a:spcBef>
                <a:spcPts val="0"/>
              </a:spcBef>
              <a:spcAft>
                <a:spcPts val="0"/>
              </a:spcAft>
            </a:pPr>
            <a:r>
              <a:rPr lang="en"/>
              <a:t>An acceptable level of reliability should be specified and the software tested until that level is reached.</a:t>
            </a:r>
          </a:p>
        </p:txBody>
      </p:sp>
      <p:sp>
        <p:nvSpPr>
          <p:cNvPr id="294" name="Shape 29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Operational Profiles</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Reflects how the software is used.</a:t>
            </a:r>
          </a:p>
          <a:p>
            <a:pPr indent="-228600" lvl="0" marL="457200" marR="0" rtl="0" algn="l">
              <a:lnSpc>
                <a:spcPct val="120000"/>
              </a:lnSpc>
              <a:spcBef>
                <a:spcPts val="0"/>
              </a:spcBef>
              <a:spcAft>
                <a:spcPts val="0"/>
              </a:spcAft>
            </a:pPr>
            <a:r>
              <a:rPr lang="en"/>
              <a:t>Consists of classes of input and the probability of their occurrence. </a:t>
            </a:r>
          </a:p>
          <a:p>
            <a:pPr indent="-228600" lvl="0" marL="457200" marR="0" rtl="0" algn="l">
              <a:lnSpc>
                <a:spcPct val="120000"/>
              </a:lnSpc>
              <a:spcBef>
                <a:spcPts val="0"/>
              </a:spcBef>
              <a:spcAft>
                <a:spcPts val="0"/>
              </a:spcAft>
            </a:pPr>
            <a:r>
              <a:rPr lang="en"/>
              <a:t>Can be specified in advance if other systems exist that perform similar actions.</a:t>
            </a:r>
          </a:p>
          <a:p>
            <a:pPr indent="-228600" lvl="0" marL="457200" marR="0" rtl="0" algn="l">
              <a:lnSpc>
                <a:spcPct val="120000"/>
              </a:lnSpc>
              <a:spcBef>
                <a:spcPts val="0"/>
              </a:spcBef>
              <a:spcAft>
                <a:spcPts val="0"/>
              </a:spcAft>
            </a:pPr>
            <a:r>
              <a:rPr lang="en"/>
              <a:t>For new systems, it is harder to specify.</a:t>
            </a:r>
          </a:p>
          <a:p>
            <a:pPr indent="-228600" lvl="1" marL="914400" marR="0" rtl="0" algn="l">
              <a:lnSpc>
                <a:spcPct val="120000"/>
              </a:lnSpc>
              <a:spcBef>
                <a:spcPts val="0"/>
              </a:spcBef>
              <a:spcAft>
                <a:spcPts val="0"/>
              </a:spcAft>
            </a:pPr>
            <a:r>
              <a:rPr lang="en"/>
              <a:t>Conduct beta testing to gather initial usage data.</a:t>
            </a:r>
          </a:p>
          <a:p>
            <a:pPr indent="-228600" lvl="1" marL="914400" marR="0" rtl="0" algn="l">
              <a:lnSpc>
                <a:spcPct val="120000"/>
              </a:lnSpc>
              <a:spcBef>
                <a:spcPts val="0"/>
              </a:spcBef>
              <a:spcAft>
                <a:spcPts val="0"/>
              </a:spcAft>
            </a:pPr>
            <a:r>
              <a:rPr lang="en"/>
              <a:t>Remember that usage changes over time.</a:t>
            </a:r>
          </a:p>
        </p:txBody>
      </p:sp>
      <p:sp>
        <p:nvSpPr>
          <p:cNvPr id="301" name="Shape 30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Procedure</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Study existing systems and form an operational profile. </a:t>
            </a:r>
          </a:p>
          <a:p>
            <a:pPr indent="-228600" lvl="0" marL="457200" marR="0" rtl="0" algn="l">
              <a:lnSpc>
                <a:spcPct val="120000"/>
              </a:lnSpc>
              <a:spcBef>
                <a:spcPts val="0"/>
              </a:spcBef>
              <a:spcAft>
                <a:spcPts val="0"/>
              </a:spcAft>
            </a:pPr>
            <a:r>
              <a:rPr lang="en"/>
              <a:t>Construct test input that reflects the profile.</a:t>
            </a:r>
          </a:p>
          <a:p>
            <a:pPr indent="-228600" lvl="0" marL="457200" marR="0" rtl="0" algn="l">
              <a:lnSpc>
                <a:spcPct val="120000"/>
              </a:lnSpc>
              <a:spcBef>
                <a:spcPts val="0"/>
              </a:spcBef>
              <a:spcAft>
                <a:spcPts val="0"/>
              </a:spcAft>
            </a:pPr>
            <a:r>
              <a:rPr lang="en"/>
              <a:t>Apply inputs and count the frequency and type of failures that occur, along with the time between failures.</a:t>
            </a:r>
          </a:p>
          <a:p>
            <a:pPr indent="-228600" lvl="0" marL="457200" marR="0" rtl="0" algn="l">
              <a:lnSpc>
                <a:spcPct val="120000"/>
              </a:lnSpc>
              <a:spcBef>
                <a:spcPts val="0"/>
              </a:spcBef>
              <a:spcAft>
                <a:spcPts val="0"/>
              </a:spcAft>
            </a:pPr>
            <a:r>
              <a:rPr lang="en"/>
              <a:t>After observing a statistically significant number of failures, compute the reliability.</a:t>
            </a:r>
          </a:p>
        </p:txBody>
      </p:sp>
      <p:sp>
        <p:nvSpPr>
          <p:cNvPr id="308" name="Shape 30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Challenges</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SzPct val="100000"/>
            </a:pPr>
            <a:r>
              <a:rPr lang="en" sz="2600"/>
              <a:t>Operation profile uncertainty</a:t>
            </a:r>
          </a:p>
          <a:p>
            <a:pPr indent="-228600" lvl="1" marL="914400" marR="0" rtl="0" algn="l">
              <a:lnSpc>
                <a:spcPct val="120000"/>
              </a:lnSpc>
              <a:spcBef>
                <a:spcPts val="0"/>
              </a:spcBef>
              <a:spcAft>
                <a:spcPts val="0"/>
              </a:spcAft>
            </a:pPr>
            <a:r>
              <a:rPr lang="en"/>
              <a:t>A profile based on other systems may not be valid for your system.</a:t>
            </a:r>
          </a:p>
          <a:p>
            <a:pPr indent="-393700" lvl="0" marL="457200" marR="0" rtl="0" algn="l">
              <a:lnSpc>
                <a:spcPct val="120000"/>
              </a:lnSpc>
              <a:spcBef>
                <a:spcPts val="0"/>
              </a:spcBef>
              <a:spcAft>
                <a:spcPts val="0"/>
              </a:spcAft>
              <a:buSzPct val="100000"/>
            </a:pPr>
            <a:r>
              <a:rPr lang="en" sz="2600"/>
              <a:t>High cost of test input generation</a:t>
            </a:r>
          </a:p>
          <a:p>
            <a:pPr indent="-228600" lvl="1" marL="914400" marR="0" rtl="0" algn="l">
              <a:lnSpc>
                <a:spcPct val="120000"/>
              </a:lnSpc>
              <a:spcBef>
                <a:spcPts val="0"/>
              </a:spcBef>
              <a:spcAft>
                <a:spcPts val="0"/>
              </a:spcAft>
            </a:pPr>
            <a:r>
              <a:rPr lang="en"/>
              <a:t>Large volume of inputs needed. Can be expensive.</a:t>
            </a:r>
          </a:p>
          <a:p>
            <a:pPr indent="-393700" lvl="0" marL="457200" marR="0" rtl="0" algn="l">
              <a:lnSpc>
                <a:spcPct val="120000"/>
              </a:lnSpc>
              <a:spcBef>
                <a:spcPts val="0"/>
              </a:spcBef>
              <a:spcAft>
                <a:spcPts val="0"/>
              </a:spcAft>
              <a:buSzPct val="100000"/>
            </a:pPr>
            <a:r>
              <a:rPr lang="en" sz="2600"/>
              <a:t>Statistical uncertainty </a:t>
            </a:r>
          </a:p>
          <a:p>
            <a:pPr indent="-228600" lvl="1" marL="914400" marR="0" rtl="0" algn="l">
              <a:lnSpc>
                <a:spcPct val="120000"/>
              </a:lnSpc>
              <a:spcBef>
                <a:spcPts val="0"/>
              </a:spcBef>
              <a:spcAft>
                <a:spcPts val="0"/>
              </a:spcAft>
            </a:pPr>
            <a:r>
              <a:rPr lang="en"/>
              <a:t>Need to generate enough failures to estimate reliability. This is hard when the system is already reliable. </a:t>
            </a:r>
          </a:p>
          <a:p>
            <a:pPr indent="-228600" lvl="1" marL="914400" marR="0" rtl="0" algn="l">
              <a:lnSpc>
                <a:spcPct val="120000"/>
              </a:lnSpc>
              <a:spcBef>
                <a:spcPts val="0"/>
              </a:spcBef>
              <a:spcAft>
                <a:spcPts val="0"/>
              </a:spcAft>
            </a:pPr>
            <a:r>
              <a:rPr lang="en"/>
              <a:t>Hard to estimate confidence in operational profile.</a:t>
            </a:r>
          </a:p>
        </p:txBody>
      </p:sp>
      <p:sp>
        <p:nvSpPr>
          <p:cNvPr id="315" name="Shape 3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Getting the Most Out of Statistical Testing</a:t>
            </a:r>
          </a:p>
        </p:txBody>
      </p:sp>
      <p:sp>
        <p:nvSpPr>
          <p:cNvPr id="321" name="Shape 3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Statistical testing often reveals errors that do not emerge from other V&amp;V activities.</a:t>
            </a:r>
          </a:p>
          <a:p>
            <a:pPr indent="-419100" lvl="1" marL="914400" marR="0" rtl="0" algn="l">
              <a:lnSpc>
                <a:spcPct val="120000"/>
              </a:lnSpc>
              <a:spcBef>
                <a:spcPts val="0"/>
              </a:spcBef>
              <a:spcAft>
                <a:spcPts val="0"/>
              </a:spcAft>
              <a:buClr>
                <a:schemeClr val="dk1"/>
              </a:buClr>
              <a:buSzPct val="125000"/>
              <a:buFont typeface="Arial"/>
            </a:pPr>
            <a:r>
              <a:rPr lang="en"/>
              <a:t>As these emerge, fix the system and re-test.</a:t>
            </a:r>
          </a:p>
          <a:p>
            <a:pPr indent="-228600" lvl="1" marL="914400" marR="0" rtl="0" algn="l">
              <a:lnSpc>
                <a:spcPct val="120000"/>
              </a:lnSpc>
              <a:spcBef>
                <a:spcPts val="0"/>
              </a:spcBef>
              <a:spcAft>
                <a:spcPts val="0"/>
              </a:spcAft>
            </a:pPr>
            <a:r>
              <a:rPr lang="en"/>
              <a:t>As you gather more data, reliability growth can be modeled and used to plan testing.</a:t>
            </a:r>
          </a:p>
          <a:p>
            <a:pPr indent="-419100" lvl="0" marL="457200" marR="0" rtl="0" algn="l">
              <a:lnSpc>
                <a:spcPct val="120000"/>
              </a:lnSpc>
              <a:spcBef>
                <a:spcPts val="0"/>
              </a:spcBef>
              <a:spcAft>
                <a:spcPts val="0"/>
              </a:spcAft>
              <a:buClr>
                <a:schemeClr val="dk1"/>
              </a:buClr>
              <a:buSzPct val="100000"/>
              <a:buFont typeface="Arial"/>
            </a:pPr>
            <a:r>
              <a:rPr lang="en"/>
              <a:t>Mutation often used to plant “known faults” for reliability testing.</a:t>
            </a:r>
          </a:p>
          <a:p>
            <a:pPr indent="-228600" lvl="1" marL="914400" marR="0" rtl="0" algn="l">
              <a:lnSpc>
                <a:spcPct val="120000"/>
              </a:lnSpc>
              <a:spcBef>
                <a:spcPts val="0"/>
              </a:spcBef>
              <a:spcAft>
                <a:spcPts val="0"/>
              </a:spcAft>
            </a:pPr>
            <a:r>
              <a:rPr lang="en"/>
              <a:t>Can make an argument that you already rooted out most of the real faults.</a:t>
            </a:r>
          </a:p>
        </p:txBody>
      </p:sp>
      <p:sp>
        <p:nvSpPr>
          <p:cNvPr id="322" name="Shape 3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Growth Modeling</a:t>
            </a:r>
          </a:p>
        </p:txBody>
      </p:sp>
      <p:sp>
        <p:nvSpPr>
          <p:cNvPr id="328" name="Shape 3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Can build mathematical model of the change in system reliability as changes are made to the code base.</a:t>
            </a:r>
          </a:p>
          <a:p>
            <a:pPr indent="-228600" lvl="0" marL="457200" marR="0" rtl="0" algn="l">
              <a:lnSpc>
                <a:spcPct val="120000"/>
              </a:lnSpc>
              <a:spcBef>
                <a:spcPts val="0"/>
              </a:spcBef>
              <a:spcAft>
                <a:spcPts val="0"/>
              </a:spcAft>
            </a:pPr>
            <a:r>
              <a:rPr lang="en"/>
              <a:t>Used as a means of predicting additional reliability from more testing and changes.</a:t>
            </a:r>
          </a:p>
          <a:p>
            <a:pPr indent="-228600" lvl="0" marL="457200" marR="0" rtl="0" algn="l">
              <a:lnSpc>
                <a:spcPct val="120000"/>
              </a:lnSpc>
              <a:spcBef>
                <a:spcPts val="0"/>
              </a:spcBef>
              <a:spcAft>
                <a:spcPts val="0"/>
              </a:spcAft>
            </a:pPr>
            <a:r>
              <a:rPr lang="en"/>
              <a:t>Use statistical testing to measure reliability of each system version, and make a call on when to stop trying to raise reliability.</a:t>
            </a:r>
          </a:p>
        </p:txBody>
      </p:sp>
      <p:sp>
        <p:nvSpPr>
          <p:cNvPr id="329" name="Shape 3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Prediction</a:t>
            </a:r>
          </a:p>
        </p:txBody>
      </p:sp>
      <p:cxnSp>
        <p:nvCxnSpPr>
          <p:cNvPr id="335" name="Shape 335"/>
          <p:cNvCxnSpPr>
            <a:stCxn id="336" idx="2"/>
            <a:endCxn id="337" idx="0"/>
          </p:cNvCxnSpPr>
          <p:nvPr/>
        </p:nvCxnSpPr>
        <p:spPr>
          <a:xfrm>
            <a:off x="1836225" y="2128025"/>
            <a:ext cx="0" cy="343170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p:nvPr/>
        </p:nvCxnSpPr>
        <p:spPr>
          <a:xfrm>
            <a:off x="1836225" y="5559725"/>
            <a:ext cx="5367300" cy="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txBox="1"/>
          <p:nvPr/>
        </p:nvSpPr>
        <p:spPr>
          <a:xfrm>
            <a:off x="297200" y="1993525"/>
            <a:ext cx="1481099" cy="486900"/>
          </a:xfrm>
          <a:prstGeom prst="rect">
            <a:avLst/>
          </a:prstGeom>
          <a:noFill/>
          <a:ln>
            <a:noFill/>
          </a:ln>
        </p:spPr>
        <p:txBody>
          <a:bodyPr anchorCtr="0" anchor="t" bIns="91425" lIns="91425" rIns="91425" tIns="91425">
            <a:noAutofit/>
          </a:bodyPr>
          <a:lstStyle/>
          <a:p>
            <a:pPr lvl="0">
              <a:spcBef>
                <a:spcPts val="0"/>
              </a:spcBef>
              <a:buNone/>
            </a:pPr>
            <a:r>
              <a:rPr lang="en"/>
              <a:t>Failure Rate</a:t>
            </a:r>
          </a:p>
        </p:txBody>
      </p:sp>
      <p:sp>
        <p:nvSpPr>
          <p:cNvPr id="340" name="Shape 340"/>
          <p:cNvSpPr txBox="1"/>
          <p:nvPr/>
        </p:nvSpPr>
        <p:spPr>
          <a:xfrm>
            <a:off x="6911950" y="5610375"/>
            <a:ext cx="1481099" cy="486900"/>
          </a:xfrm>
          <a:prstGeom prst="rect">
            <a:avLst/>
          </a:prstGeom>
          <a:noFill/>
          <a:ln>
            <a:noFill/>
          </a:ln>
        </p:spPr>
        <p:txBody>
          <a:bodyPr anchorCtr="0" anchor="t" bIns="91425" lIns="91425" rIns="91425" tIns="91425">
            <a:noAutofit/>
          </a:bodyPr>
          <a:lstStyle/>
          <a:p>
            <a:pPr lvl="0" rtl="0">
              <a:spcBef>
                <a:spcPts val="0"/>
              </a:spcBef>
              <a:buNone/>
            </a:pPr>
            <a:r>
              <a:rPr lang="en"/>
              <a:t>Release</a:t>
            </a:r>
          </a:p>
        </p:txBody>
      </p:sp>
      <p:sp>
        <p:nvSpPr>
          <p:cNvPr id="341" name="Shape 341"/>
          <p:cNvSpPr/>
          <p:nvPr/>
        </p:nvSpPr>
        <p:spPr>
          <a:xfrm>
            <a:off x="2171025" y="21811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2455300" y="24804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2861300" y="25311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3216625" y="320650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3592225" y="29733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402870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440425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4708850"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5023575"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lg" w="lg" type="none"/>
            <a:tailEnd len="lg" w="lg" type="none"/>
          </a:ln>
        </p:spPr>
      </p:sp>
      <p:cxnSp>
        <p:nvCxnSpPr>
          <p:cNvPr id="351" name="Shape 351"/>
          <p:cNvCxnSpPr/>
          <p:nvPr/>
        </p:nvCxnSpPr>
        <p:spPr>
          <a:xfrm>
            <a:off x="5214725" y="2128025"/>
            <a:ext cx="0" cy="3431700"/>
          </a:xfrm>
          <a:prstGeom prst="straightConnector1">
            <a:avLst/>
          </a:prstGeom>
          <a:noFill/>
          <a:ln cap="flat" cmpd="sng" w="19050">
            <a:solidFill>
              <a:srgbClr val="FF0000"/>
            </a:solidFill>
            <a:prstDash val="solid"/>
            <a:round/>
            <a:headEnd len="lg" w="lg" type="none"/>
            <a:tailEnd len="lg" w="lg" type="none"/>
          </a:ln>
        </p:spPr>
      </p:cxnSp>
      <p:sp>
        <p:nvSpPr>
          <p:cNvPr id="352" name="Shape 352"/>
          <p:cNvSpPr txBox="1"/>
          <p:nvPr/>
        </p:nvSpPr>
        <p:spPr>
          <a:xfrm>
            <a:off x="5336475" y="1846400"/>
            <a:ext cx="1697099" cy="558000"/>
          </a:xfrm>
          <a:prstGeom prst="rect">
            <a:avLst/>
          </a:prstGeom>
          <a:noFill/>
          <a:ln>
            <a:noFill/>
          </a:ln>
        </p:spPr>
        <p:txBody>
          <a:bodyPr anchorCtr="0" anchor="t" bIns="91425" lIns="91425" rIns="91425" tIns="91425">
            <a:noAutofit/>
          </a:bodyPr>
          <a:lstStyle/>
          <a:p>
            <a:pPr lvl="0">
              <a:spcBef>
                <a:spcPts val="0"/>
              </a:spcBef>
              <a:buNone/>
            </a:pPr>
            <a:r>
              <a:rPr lang="en"/>
              <a:t>Estimate when to stop testing.</a:t>
            </a:r>
          </a:p>
        </p:txBody>
      </p:sp>
      <p:sp>
        <p:nvSpPr>
          <p:cNvPr id="353" name="Shape 3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All Functional Tests Pass?</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Write tests based on your requirements, then stop when they pass. </a:t>
            </a:r>
          </a:p>
          <a:p>
            <a:pPr indent="-228600" lvl="1" marL="914400" rtl="0">
              <a:lnSpc>
                <a:spcPct val="120000"/>
              </a:lnSpc>
              <a:spcBef>
                <a:spcPts val="0"/>
              </a:spcBef>
            </a:pPr>
            <a:r>
              <a:rPr lang="en"/>
              <a:t>AKA: Stop when you can make an argument for verification.</a:t>
            </a:r>
          </a:p>
          <a:p>
            <a:pPr indent="-228600" lvl="0" marL="457200" rtl="0">
              <a:lnSpc>
                <a:spcPct val="120000"/>
              </a:lnSpc>
              <a:spcBef>
                <a:spcPts val="0"/>
              </a:spcBef>
            </a:pPr>
            <a:r>
              <a:rPr lang="en"/>
              <a:t>Are there problems with this?</a:t>
            </a:r>
          </a:p>
        </p:txBody>
      </p:sp>
      <p:sp>
        <p:nvSpPr>
          <p:cNvPr id="70" name="Shape 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one of the most important software characteristics.</a:t>
            </a:r>
          </a:p>
          <a:p>
            <a:pPr indent="-228600" lvl="0" marL="457200" marR="0" rtl="0" algn="l">
              <a:lnSpc>
                <a:spcPct val="120000"/>
              </a:lnSpc>
              <a:spcBef>
                <a:spcPts val="0"/>
              </a:spcBef>
              <a:spcAft>
                <a:spcPts val="0"/>
              </a:spcAft>
            </a:pPr>
            <a:r>
              <a:rPr lang="en"/>
              <a:t>We should aim to produce reliable software.</a:t>
            </a:r>
          </a:p>
          <a:p>
            <a:pPr indent="-228600" lvl="0" marL="457200" marR="0" rtl="0" algn="l">
              <a:lnSpc>
                <a:spcPct val="120000"/>
              </a:lnSpc>
              <a:spcBef>
                <a:spcPts val="0"/>
              </a:spcBef>
              <a:spcAft>
                <a:spcPts val="0"/>
              </a:spcAft>
            </a:pPr>
            <a:r>
              <a:rPr lang="en"/>
              <a:t>Reliability depends on the pattern of usage of the software. Different users will interact differently.</a:t>
            </a:r>
          </a:p>
          <a:p>
            <a:pPr indent="-228600" lvl="1" marL="914400" marR="0" rtl="0" algn="l">
              <a:lnSpc>
                <a:spcPct val="120000"/>
              </a:lnSpc>
              <a:spcBef>
                <a:spcPts val="0"/>
              </a:spcBef>
              <a:spcAft>
                <a:spcPts val="0"/>
              </a:spcAft>
            </a:pPr>
            <a:r>
              <a:rPr lang="en"/>
              <a:t>Faulty software can be reliable for some users.</a:t>
            </a:r>
          </a:p>
        </p:txBody>
      </p:sp>
      <p:sp>
        <p:nvSpPr>
          <p:cNvPr id="360" name="Shape 3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can be measured quantitatively.</a:t>
            </a:r>
          </a:p>
          <a:p>
            <a:pPr indent="-228600" lvl="1" marL="914400" marR="0" rtl="0" algn="l">
              <a:lnSpc>
                <a:spcPct val="120000"/>
              </a:lnSpc>
              <a:spcBef>
                <a:spcPts val="0"/>
              </a:spcBef>
              <a:spcAft>
                <a:spcPts val="0"/>
              </a:spcAft>
            </a:pPr>
            <a:r>
              <a:rPr lang="en"/>
              <a:t>ROCOF, POFOD, Availability, MTBF</a:t>
            </a:r>
          </a:p>
          <a:p>
            <a:pPr indent="-228600" lvl="0" marL="457200" marR="0" rtl="0" algn="l">
              <a:lnSpc>
                <a:spcPct val="120000"/>
              </a:lnSpc>
              <a:spcBef>
                <a:spcPts val="0"/>
              </a:spcBef>
              <a:spcAft>
                <a:spcPts val="0"/>
              </a:spcAft>
            </a:pPr>
            <a:r>
              <a:rPr lang="en"/>
              <a:t>Statistical testing is used to estimate reliability without actual users.</a:t>
            </a:r>
          </a:p>
          <a:p>
            <a:pPr indent="-228600" lvl="0" marL="457200" marR="0" rtl="0" algn="l">
              <a:lnSpc>
                <a:spcPct val="120000"/>
              </a:lnSpc>
              <a:spcBef>
                <a:spcPts val="0"/>
              </a:spcBef>
              <a:spcAft>
                <a:spcPts val="0"/>
              </a:spcAft>
            </a:pPr>
            <a:r>
              <a:rPr lang="en"/>
              <a:t>Reliability growth models may be used to predict when a required level of reliability may be achieved.</a:t>
            </a:r>
          </a:p>
        </p:txBody>
      </p:sp>
      <p:sp>
        <p:nvSpPr>
          <p:cNvPr id="367" name="Shape 3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Do We Stop Testing?</a:t>
            </a:r>
          </a:p>
        </p:txBody>
      </p:sp>
      <p:sp>
        <p:nvSpPr>
          <p:cNvPr id="373" name="Shape 3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Come up with a plan that reflects your budget.</a:t>
            </a:r>
          </a:p>
          <a:p>
            <a:pPr indent="-228600" lvl="0" marL="457200" marR="0" rtl="0" algn="l">
              <a:lnSpc>
                <a:spcPct val="120000"/>
              </a:lnSpc>
              <a:spcBef>
                <a:spcPts val="0"/>
              </a:spcBef>
              <a:spcAft>
                <a:spcPts val="0"/>
              </a:spcAft>
            </a:pPr>
            <a:r>
              <a:rPr lang="en"/>
              <a:t>Aim for correctness, robustness, and safety.</a:t>
            </a:r>
          </a:p>
          <a:p>
            <a:pPr indent="-228600" lvl="0" marL="457200" marR="0" rtl="0" algn="l">
              <a:lnSpc>
                <a:spcPct val="120000"/>
              </a:lnSpc>
              <a:spcBef>
                <a:spcPts val="0"/>
              </a:spcBef>
              <a:spcAft>
                <a:spcPts val="0"/>
              </a:spcAft>
            </a:pPr>
            <a:r>
              <a:rPr lang="en"/>
              <a:t>You are done when you can present evidence that you have built a dependable system.</a:t>
            </a:r>
          </a:p>
          <a:p>
            <a:pPr indent="-228600" lvl="1" marL="914400" marR="0" rtl="0" algn="l">
              <a:lnSpc>
                <a:spcPct val="120000"/>
              </a:lnSpc>
              <a:spcBef>
                <a:spcPts val="0"/>
              </a:spcBef>
              <a:spcAft>
                <a:spcPts val="0"/>
              </a:spcAft>
            </a:pPr>
            <a:r>
              <a:rPr lang="en"/>
              <a:t>That is, a system that achieves a set dependability threshold.</a:t>
            </a:r>
          </a:p>
        </p:txBody>
      </p:sp>
      <p:sp>
        <p:nvSpPr>
          <p:cNvPr id="374" name="Shape 3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No class next week</a:t>
            </a:r>
          </a:p>
          <a:p>
            <a:pPr indent="-228600" lvl="1" marL="914400" marR="0" rtl="0" algn="l">
              <a:lnSpc>
                <a:spcPct val="120000"/>
              </a:lnSpc>
              <a:spcBef>
                <a:spcPts val="0"/>
              </a:spcBef>
              <a:spcAft>
                <a:spcPts val="0"/>
              </a:spcAft>
            </a:pPr>
            <a:r>
              <a:rPr lang="en"/>
              <a:t>Instructor out Tuesday, Thanksgiving on Thursday</a:t>
            </a:r>
          </a:p>
          <a:p>
            <a:pPr indent="-228600" lvl="1" marL="914400" marR="0" rtl="0" algn="l">
              <a:lnSpc>
                <a:spcPct val="120000"/>
              </a:lnSpc>
              <a:spcBef>
                <a:spcPts val="0"/>
              </a:spcBef>
              <a:spcAft>
                <a:spcPts val="0"/>
              </a:spcAft>
            </a:pPr>
            <a:r>
              <a:rPr lang="en"/>
              <a:t>Use the time to work on Assignment 5.</a:t>
            </a:r>
          </a:p>
          <a:p>
            <a:pPr indent="-419100" lvl="0" marL="457200" marR="0" rtl="0" algn="l">
              <a:lnSpc>
                <a:spcPct val="120000"/>
              </a:lnSpc>
              <a:spcBef>
                <a:spcPts val="0"/>
              </a:spcBef>
              <a:spcAft>
                <a:spcPts val="0"/>
              </a:spcAft>
              <a:buClr>
                <a:schemeClr val="dk1"/>
              </a:buClr>
              <a:buSzPct val="100000"/>
              <a:buFont typeface="Arial"/>
            </a:pPr>
            <a:r>
              <a:rPr lang="en"/>
              <a:t>Next time - Software Evolution and (Re)engineering</a:t>
            </a:r>
          </a:p>
          <a:p>
            <a:pPr indent="-228600" lvl="1" marL="914400" rtl="0">
              <a:lnSpc>
                <a:spcPct val="120000"/>
              </a:lnSpc>
              <a:spcBef>
                <a:spcPts val="0"/>
              </a:spcBef>
            </a:pPr>
            <a:r>
              <a:rPr lang="en"/>
              <a:t>Reading: Sommerville, ch. 9</a:t>
            </a:r>
          </a:p>
          <a:p>
            <a:pPr indent="-228600" lvl="0" marL="457200" rtl="0">
              <a:lnSpc>
                <a:spcPct val="120000"/>
              </a:lnSpc>
              <a:spcBef>
                <a:spcPts val="0"/>
              </a:spcBef>
            </a:pPr>
            <a:r>
              <a:rPr lang="en"/>
              <a:t>Practice Final up soon.</a:t>
            </a:r>
          </a:p>
          <a:p>
            <a:pPr indent="-228600" lvl="1" marL="914400" rtl="0">
              <a:lnSpc>
                <a:spcPct val="120000"/>
              </a:lnSpc>
              <a:spcBef>
                <a:spcPts val="0"/>
              </a:spcBef>
            </a:pPr>
            <a:r>
              <a:rPr lang="en"/>
              <a:t>We will go over this during the last class.</a:t>
            </a:r>
          </a:p>
        </p:txBody>
      </p:sp>
      <p:sp>
        <p:nvSpPr>
          <p:cNvPr id="381" name="Shape 38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Have Achieved Coverage?</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Set your sights on some structural coverage metric and test until that is achieved.</a:t>
            </a:r>
          </a:p>
          <a:p>
            <a:pPr indent="-228600" lvl="1" marL="914400" rtl="0">
              <a:lnSpc>
                <a:spcPct val="120000"/>
              </a:lnSpc>
              <a:spcBef>
                <a:spcPts val="0"/>
              </a:spcBef>
            </a:pPr>
            <a:r>
              <a:rPr lang="en"/>
              <a:t>branch coverage, condition coverage, etc.</a:t>
            </a:r>
          </a:p>
          <a:p>
            <a:pPr indent="-228600" lvl="0" marL="457200" rtl="0">
              <a:lnSpc>
                <a:spcPct val="120000"/>
              </a:lnSpc>
              <a:spcBef>
                <a:spcPts val="0"/>
              </a:spcBef>
            </a:pPr>
            <a:r>
              <a:rPr lang="en"/>
              <a:t>Problems?</a:t>
            </a:r>
          </a:p>
        </p:txBody>
      </p:sp>
      <p:sp>
        <p:nvSpPr>
          <p:cNvPr id="77" name="Shape 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Run Out of Time?</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“Budget Coverage Criterion”</a:t>
            </a:r>
          </a:p>
          <a:p>
            <a:pPr indent="-228600" lvl="1" marL="914400" rtl="0">
              <a:lnSpc>
                <a:spcPct val="120000"/>
              </a:lnSpc>
              <a:spcBef>
                <a:spcPts val="0"/>
              </a:spcBef>
            </a:pPr>
            <a:r>
              <a:rPr lang="en"/>
              <a:t>The usual answer to when testing is done.</a:t>
            </a:r>
          </a:p>
          <a:p>
            <a:pPr indent="-228600" lvl="1" marL="914400" rtl="0">
              <a:lnSpc>
                <a:spcPct val="120000"/>
              </a:lnSpc>
              <a:spcBef>
                <a:spcPts val="0"/>
              </a:spcBef>
            </a:pPr>
            <a:r>
              <a:rPr lang="en"/>
              <a:t>When we run out of time. </a:t>
            </a:r>
          </a:p>
          <a:p>
            <a:pPr indent="-228600" lvl="1" marL="914400" rtl="0">
              <a:lnSpc>
                <a:spcPct val="120000"/>
              </a:lnSpc>
              <a:spcBef>
                <a:spcPts val="0"/>
              </a:spcBef>
            </a:pPr>
            <a:r>
              <a:rPr lang="en"/>
              <a:t>When the money dries up.</a:t>
            </a:r>
          </a:p>
          <a:p>
            <a:pPr indent="-228600" lvl="0" marL="457200" rtl="0">
              <a:lnSpc>
                <a:spcPct val="120000"/>
              </a:lnSpc>
              <a:spcBef>
                <a:spcPts val="0"/>
              </a:spcBef>
            </a:pPr>
            <a:r>
              <a:rPr lang="en"/>
              <a:t>Problems?</a:t>
            </a:r>
          </a:p>
        </p:txBody>
      </p:sp>
      <p:sp>
        <p:nvSpPr>
          <p:cNvPr id="84" name="Shape 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if We Make a Plan?</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Plan a series of tests carefully, then test according to that plan.</a:t>
            </a:r>
          </a:p>
          <a:p>
            <a:pPr indent="-228600" lvl="1" marL="914400" marR="0" rtl="0" algn="l">
              <a:lnSpc>
                <a:spcPct val="120000"/>
              </a:lnSpc>
              <a:spcBef>
                <a:spcPts val="0"/>
              </a:spcBef>
              <a:spcAft>
                <a:spcPts val="0"/>
              </a:spcAft>
            </a:pPr>
            <a:r>
              <a:rPr lang="en"/>
              <a:t>Consider forms of functional and structural testing.</a:t>
            </a:r>
          </a:p>
          <a:p>
            <a:pPr indent="-228600" lvl="1" marL="914400" marR="0" rtl="0" algn="l">
              <a:lnSpc>
                <a:spcPct val="120000"/>
              </a:lnSpc>
              <a:spcBef>
                <a:spcPts val="0"/>
              </a:spcBef>
              <a:spcAft>
                <a:spcPts val="0"/>
              </a:spcAft>
            </a:pPr>
            <a:r>
              <a:rPr lang="en"/>
              <a:t>Factor in the budget and the cost of test case creation in choosing how we test.</a:t>
            </a:r>
          </a:p>
          <a:p>
            <a:pPr indent="-228600" lvl="0" marL="457200" marR="0" rtl="0" algn="l">
              <a:lnSpc>
                <a:spcPct val="120000"/>
              </a:lnSpc>
              <a:spcBef>
                <a:spcPts val="0"/>
              </a:spcBef>
              <a:spcAft>
                <a:spcPts val="0"/>
              </a:spcAft>
            </a:pPr>
            <a:r>
              <a:rPr lang="en"/>
              <a:t>When those tests are done, you are done.</a:t>
            </a:r>
          </a:p>
          <a:p>
            <a:pPr indent="-228600" lvl="0" marL="457200" rtl="0">
              <a:lnSpc>
                <a:spcPct val="120000"/>
              </a:lnSpc>
              <a:spcBef>
                <a:spcPts val="0"/>
              </a:spcBef>
            </a:pPr>
            <a:r>
              <a:rPr lang="en"/>
              <a:t>Problems?</a:t>
            </a:r>
          </a:p>
        </p:txBody>
      </p:sp>
      <p:sp>
        <p:nvSpPr>
          <p:cNvPr id="91" name="Shape 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 I give up. When are we done?</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Can we can argue that we’ve done enough?</a:t>
            </a:r>
          </a:p>
          <a:p>
            <a:pPr indent="-228600" lvl="0" marL="457200" rtl="0">
              <a:lnSpc>
                <a:spcPct val="120000"/>
              </a:lnSpc>
              <a:spcBef>
                <a:spcPts val="0"/>
              </a:spcBef>
            </a:pPr>
            <a:r>
              <a:rPr lang="en"/>
              <a:t>Provide evidence that the system is </a:t>
            </a:r>
            <a:r>
              <a:rPr i="1" lang="en"/>
              <a:t>dependable</a:t>
            </a:r>
            <a:r>
              <a:rPr lang="en"/>
              <a:t>.</a:t>
            </a:r>
          </a:p>
          <a:p>
            <a:pPr indent="-228600" lvl="0" marL="457200" rtl="0">
              <a:spcBef>
                <a:spcPts val="0"/>
              </a:spcBef>
            </a:pPr>
            <a:r>
              <a:rPr lang="en"/>
              <a:t>The goal is to establish four things about the system:</a:t>
            </a:r>
          </a:p>
          <a:p>
            <a:pPr indent="-228600" lvl="1" marL="914400" rtl="0">
              <a:spcBef>
                <a:spcPts val="600"/>
              </a:spcBef>
            </a:pPr>
            <a:r>
              <a:rPr lang="en"/>
              <a:t>That it is </a:t>
            </a:r>
            <a:r>
              <a:rPr b="1" lang="en"/>
              <a:t>correct</a:t>
            </a:r>
            <a:r>
              <a:rPr lang="en"/>
              <a:t>.</a:t>
            </a:r>
          </a:p>
          <a:p>
            <a:pPr indent="-228600" lvl="1" marL="914400" rtl="0">
              <a:spcBef>
                <a:spcPts val="600"/>
              </a:spcBef>
            </a:pPr>
            <a:r>
              <a:rPr lang="en"/>
              <a:t>That it is </a:t>
            </a:r>
            <a:r>
              <a:rPr b="1" lang="en"/>
              <a:t>reliable</a:t>
            </a:r>
            <a:r>
              <a:rPr lang="en"/>
              <a:t>.</a:t>
            </a:r>
          </a:p>
          <a:p>
            <a:pPr indent="-228600" lvl="1" marL="914400" rtl="0">
              <a:spcBef>
                <a:spcPts val="600"/>
              </a:spcBef>
            </a:pPr>
            <a:r>
              <a:rPr lang="en"/>
              <a:t>That it is </a:t>
            </a:r>
            <a:r>
              <a:rPr b="1" lang="en"/>
              <a:t>safe</a:t>
            </a:r>
            <a:r>
              <a:rPr lang="en"/>
              <a:t>.</a:t>
            </a:r>
          </a:p>
          <a:p>
            <a:pPr indent="-228600" lvl="1" marL="914400" rtl="0">
              <a:spcBef>
                <a:spcPts val="600"/>
              </a:spcBef>
            </a:pPr>
            <a:r>
              <a:rPr lang="en"/>
              <a:t>That is is </a:t>
            </a:r>
            <a:r>
              <a:rPr b="1" lang="en"/>
              <a:t>robust</a:t>
            </a:r>
            <a:r>
              <a:rPr lang="en"/>
              <a:t>.</a:t>
            </a:r>
          </a:p>
        </p:txBody>
      </p:sp>
      <p:sp>
        <p:nvSpPr>
          <p:cNvPr id="98" name="Shape 9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105" name="Shape 10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