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1B5D9E9-4E6F-4FB3-BA11-DE6570248EBC}">
  <a:tblStyle styleId="{01B5D9E9-4E6F-4FB3-BA11-DE6570248EBC}"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i="1" lang="en">
                <a:solidFill>
                  <a:schemeClr val="dk1"/>
                </a:solidFill>
              </a:rPr>
              <a:t>Part 1 - Looking for concept of the train arriving once per day. That is, there should only be one entry per train in the list.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i="1" lang="en">
                <a:solidFill>
                  <a:schemeClr val="dk1"/>
                </a:solidFill>
              </a:rPr>
              <a:t>What do these methods do? For insert - from the req, shouldn’t go in more than once.</a:t>
            </a:r>
          </a:p>
          <a:p>
            <a:pPr lvl="0" rtl="0">
              <a:lnSpc>
                <a:spcPct val="115000"/>
              </a:lnSpc>
              <a:spcBef>
                <a:spcPts val="0"/>
              </a:spcBef>
              <a:buNone/>
            </a:pPr>
            <a:r>
              <a:rPr i="1" lang="en">
                <a:solidFill>
                  <a:schemeClr val="dk1"/>
                </a:solidFill>
              </a:rPr>
              <a:t>What are the inputs? What are the partitions?</a:t>
            </a:r>
          </a:p>
          <a:p>
            <a:pPr lvl="0" rtl="0">
              <a:lnSpc>
                <a:spcPct val="115000"/>
              </a:lnSpc>
              <a:spcBef>
                <a:spcPts val="0"/>
              </a:spcBef>
              <a:buNone/>
            </a:pPr>
            <a:r>
              <a:rPr i="1" lang="en">
                <a:solidFill>
                  <a:schemeClr val="dk1"/>
                </a:solidFill>
              </a:rPr>
              <a:t>Each method has two explicit inputs - the train schedule for a station and the ID of a train. There is also an implicit input - the list of valid train IDs - to consider. This suggests input partitions. </a:t>
            </a:r>
          </a:p>
          <a:p>
            <a:pPr lvl="0" rtl="0">
              <a:lnSpc>
                <a:spcPct val="115000"/>
              </a:lnSpc>
              <a:spcBef>
                <a:spcPts val="0"/>
              </a:spcBef>
              <a:buNone/>
            </a:pPr>
            <a:r>
              <a:rPr i="1" lang="en">
                <a:solidFill>
                  <a:schemeClr val="dk1"/>
                </a:solidFill>
              </a:rPr>
              <a:t>For the station list - an empty list, a list containing the train ID already, a list not containing the train ID. (as no maximum bound is suggested, a full list is not a good partition). Other partitions are possible, but the above are essential to demonstrate that the function works. </a:t>
            </a:r>
          </a:p>
          <a:p>
            <a:pPr lvl="0" rtl="0">
              <a:lnSpc>
                <a:spcPct val="115000"/>
              </a:lnSpc>
              <a:spcBef>
                <a:spcPts val="0"/>
              </a:spcBef>
              <a:buNone/>
            </a:pPr>
            <a:r>
              <a:rPr i="1" lang="en">
                <a:solidFill>
                  <a:schemeClr val="dk1"/>
                </a:solidFill>
              </a:rPr>
              <a:t>For the train ID - it can be valid, invalid (not on the master train list), or malformed (not following the stated format). </a:t>
            </a:r>
          </a:p>
          <a:p>
            <a:pPr lvl="0" rtl="0">
              <a:lnSpc>
                <a:spcPct val="115000"/>
              </a:lnSpc>
              <a:spcBef>
                <a:spcPts val="0"/>
              </a:spcBef>
              <a:buNone/>
            </a:pPr>
            <a:r>
              <a:t/>
            </a:r>
            <a:endParaRPr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With test cases on exams - there are many, many possible answers - we’re looking for sensible ones and some idea that you know what they are doing. What are some partitions that make sense to demonstrate the different possible usages of these methods?</a:t>
            </a:r>
          </a:p>
          <a:p>
            <a:pPr lvl="0" rtl="0">
              <a:lnSpc>
                <a:spcPct val="120000"/>
              </a:lnSpc>
              <a:spcBef>
                <a:spcPts val="0"/>
              </a:spcBef>
              <a:buNone/>
            </a:pPr>
            <a:r>
              <a:rPr lang="en">
                <a:solidFill>
                  <a:schemeClr val="dk1"/>
                </a:solidFill>
              </a:rPr>
              <a:t>Part 3- which test can we use to demonstrate the requirement from part 1? The first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statement (discuss) - 2</a:t>
            </a:r>
          </a:p>
          <a:p>
            <a:pPr lvl="0" rtl="0">
              <a:lnSpc>
                <a:spcPct val="120000"/>
              </a:lnSpc>
              <a:spcBef>
                <a:spcPts val="0"/>
              </a:spcBef>
              <a:buNone/>
            </a:pPr>
            <a:r>
              <a:rPr lang="en">
                <a:solidFill>
                  <a:schemeClr val="dk1"/>
                </a:solidFill>
              </a:rPr>
              <a:t>branch (discuss) - 2 (one new) (TT,FF)</a:t>
            </a:r>
          </a:p>
          <a:p>
            <a:pPr lvl="0" rtl="0">
              <a:lnSpc>
                <a:spcPct val="120000"/>
              </a:lnSpc>
              <a:spcBef>
                <a:spcPts val="0"/>
              </a:spcBef>
              <a:buNone/>
            </a:pPr>
            <a:r>
              <a:rPr lang="en">
                <a:solidFill>
                  <a:schemeClr val="dk1"/>
                </a:solidFill>
              </a:rPr>
              <a:t>path ( discuss) - 4 tests (TT) (TF) (FT) (FF)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and discuss)</a:t>
            </a:r>
          </a:p>
          <a:p>
            <a:pPr lvl="0" rtl="0">
              <a:lnSpc>
                <a:spcPct val="120000"/>
              </a:lnSpc>
              <a:spcBef>
                <a:spcPts val="0"/>
              </a:spcBef>
              <a:buNone/>
            </a:pPr>
            <a:r>
              <a:rPr lang="en">
                <a:solidFill>
                  <a:schemeClr val="dk1"/>
                </a:solidFill>
              </a:rPr>
              <a:t>Point is - this depends on your test inputs. You can pass in input that achieves coverage without triggering a fault. Those are two different things. Stronger coverage can help reveal faults, but does not ensure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what are the classes? let’s look at how they relate</a:t>
            </a:r>
          </a:p>
          <a:p>
            <a:pPr lvl="0" rtl="0">
              <a:lnSpc>
                <a:spcPct val="120000"/>
              </a:lnSpc>
              <a:spcBef>
                <a:spcPts val="0"/>
              </a:spcBef>
              <a:buNone/>
            </a:pPr>
            <a:r>
              <a:rPr lang="en">
                <a:solidFill>
                  <a:schemeClr val="dk1"/>
                </a:solidFill>
              </a:rPr>
              <a:t>student, grade, course, instructor, textbook, TA, evaluation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 - multiple ways to draw, get the concepts across - multiplicity, associations, labeling, classes captured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classes? inheritance and composition?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i="1" lang="en">
                <a:solidFill>
                  <a:srgbClr val="00000A"/>
                </a:solidFill>
              </a:rPr>
              <a:t>This constitutes one solution. Make sure you read the problem description carefully. Here I would like to see TriggerEvent and Action both inherit from a parent, as it is mentioned that actions are events. TransitionCondition and GuardingCondition can also inherit from a common parent, as both are conditions.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1 - 1 and 4</a:t>
            </a:r>
          </a:p>
          <a:p>
            <a:pPr lvl="0" rtl="0">
              <a:lnSpc>
                <a:spcPct val="120000"/>
              </a:lnSpc>
              <a:spcBef>
                <a:spcPts val="0"/>
              </a:spcBef>
              <a:buNone/>
            </a:pPr>
            <a:r>
              <a:rPr lang="en">
                <a:solidFill>
                  <a:schemeClr val="dk1"/>
                </a:solidFill>
              </a:rPr>
              <a:t>2 - 4</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A use case should cover likely exceptions to the “happy path”. Describing the ideal case when everything works is necessary, but not sufficient.</a:t>
            </a:r>
            <a:r>
              <a:rPr lang="en" sz="3000">
                <a:solidFill>
                  <a:schemeClr val="dk1"/>
                </a:solidFill>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many others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1 - a</a:t>
            </a:r>
          </a:p>
          <a:p>
            <a:pPr lvl="0" rtl="0">
              <a:lnSpc>
                <a:spcPct val="120000"/>
              </a:lnSpc>
              <a:spcBef>
                <a:spcPts val="0"/>
              </a:spcBef>
              <a:buNone/>
            </a:pPr>
            <a:r>
              <a:rPr lang="en">
                <a:solidFill>
                  <a:schemeClr val="dk1"/>
                </a:solidFill>
              </a:rPr>
              <a:t>2 - a,c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T,T,F,T, T, F, F, F</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Final Review</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26 - 12/01/2015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When we discuss software testing, we refer to Faults and Failures. Please briefly describe what a Fault is and what a Failure is. Make sure to point out the difference between a Fault and a Failure.</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4 - Solution</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A Fault is a problem with the implementation. It is something that is missing, extra, or erroneous.</a:t>
            </a:r>
          </a:p>
          <a:p>
            <a:pPr indent="-381000" lvl="0" marL="457200" rtl="0">
              <a:lnSpc>
                <a:spcPct val="120000"/>
              </a:lnSpc>
              <a:spcBef>
                <a:spcPts val="0"/>
              </a:spcBef>
              <a:buSzPct val="100000"/>
            </a:pPr>
            <a:r>
              <a:rPr lang="en" sz="2400"/>
              <a:t>A Failure is an incorrect execution of the software; we get an output we did not expect.</a:t>
            </a:r>
          </a:p>
          <a:p>
            <a:pPr indent="-381000" lvl="0" marL="457200" rtl="0">
              <a:lnSpc>
                <a:spcPct val="120000"/>
              </a:lnSpc>
              <a:spcBef>
                <a:spcPts val="0"/>
              </a:spcBef>
              <a:buSzPct val="100000"/>
            </a:pPr>
            <a:r>
              <a:rPr lang="en" sz="2400"/>
              <a:t>A Failure is the manifestation of a Fault, if the execution executes the Fault and the corrupted state propagates to the output, we can observe it as a Failure.</a:t>
            </a:r>
          </a:p>
          <a:p>
            <a:pPr lvl="0" rtl="0">
              <a:lnSpc>
                <a:spcPct val="120000"/>
              </a:lnSpc>
              <a:spcBef>
                <a:spcPts val="0"/>
              </a:spcBef>
              <a:buNone/>
            </a:pPr>
            <a:r>
              <a:t/>
            </a:r>
            <a:endParaRPr sz="2400"/>
          </a:p>
          <a:p>
            <a:pPr lvl="0" rtl="0">
              <a:lnSpc>
                <a:spcPct val="120000"/>
              </a:lnSpc>
              <a:spcBef>
                <a:spcPts val="0"/>
              </a:spcBef>
              <a:buNone/>
            </a:pPr>
            <a:r>
              <a:t/>
            </a:r>
            <a:endParaRPr sz="2400"/>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a:t>
            </a:r>
          </a:p>
        </p:txBody>
      </p:sp>
      <p:sp>
        <p:nvSpPr>
          <p:cNvPr id="127" name="Shape 1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Are path coverage and exhaustive testing the same thing? Motivate your answer.</a:t>
            </a:r>
          </a:p>
          <a:p>
            <a:pPr lvl="0" rtl="0">
              <a:lnSpc>
                <a:spcPct val="120000"/>
              </a:lnSpc>
              <a:spcBef>
                <a:spcPts val="0"/>
              </a:spcBef>
              <a:buNone/>
            </a:pPr>
            <a:r>
              <a:t/>
            </a:r>
            <a:endParaRPr/>
          </a:p>
          <a:p>
            <a:pPr lvl="0" rtl="0">
              <a:lnSpc>
                <a:spcPct val="120000"/>
              </a:lnSpc>
              <a:spcBef>
                <a:spcPts val="0"/>
              </a:spcBef>
              <a:buNone/>
            </a:pPr>
            <a:r>
              <a:t/>
            </a:r>
            <a:endParaRPr/>
          </a:p>
        </p:txBody>
      </p:sp>
      <p:sp>
        <p:nvSpPr>
          <p:cNvPr id="128" name="Shape 1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134" name="Shape 1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lnSpc>
                <a:spcPct val="120000"/>
              </a:lnSpc>
              <a:spcBef>
                <a:spcPts val="0"/>
              </a:spcBef>
              <a:buSzPct val="100000"/>
            </a:pPr>
            <a:r>
              <a:rPr lang="en" sz="2800"/>
              <a:t>No. Path coverage “only” requires that every path is exercised; it does not require that every input is tested. </a:t>
            </a:r>
          </a:p>
          <a:p>
            <a:pPr indent="-406400" lvl="0" marL="457200" rtl="0">
              <a:lnSpc>
                <a:spcPct val="120000"/>
              </a:lnSpc>
              <a:spcBef>
                <a:spcPts val="0"/>
              </a:spcBef>
              <a:buSzPct val="100000"/>
            </a:pPr>
            <a:r>
              <a:rPr lang="en" sz="2800"/>
              <a:t>One can provide path coverage without testing every instance of the inputs that would take you down that path.</a:t>
            </a:r>
          </a:p>
          <a:p>
            <a:pPr indent="-406400" lvl="1" marL="914400" rtl="0">
              <a:lnSpc>
                <a:spcPct val="120000"/>
              </a:lnSpc>
              <a:spcBef>
                <a:spcPts val="0"/>
              </a:spcBef>
              <a:buSzPct val="100000"/>
            </a:pPr>
            <a:r>
              <a:rPr lang="en" sz="2800"/>
              <a:t>Problems with divide-by-zero, null-pointer-dereferencing, etc. might not be caught.</a:t>
            </a:r>
          </a:p>
          <a:p>
            <a:pPr lvl="0" rtl="0">
              <a:lnSpc>
                <a:spcPct val="120000"/>
              </a:lnSpc>
              <a:spcBef>
                <a:spcPts val="0"/>
              </a:spcBef>
              <a:buNone/>
            </a:pPr>
            <a:r>
              <a:t/>
            </a:r>
            <a:endParaRPr sz="2800"/>
          </a:p>
          <a:p>
            <a:pPr lvl="0" rtl="0">
              <a:lnSpc>
                <a:spcPct val="120000"/>
              </a:lnSpc>
              <a:spcBef>
                <a:spcPts val="0"/>
              </a:spcBef>
              <a:buNone/>
            </a:pPr>
            <a:r>
              <a:t/>
            </a:r>
            <a:endParaRPr sz="2800"/>
          </a:p>
          <a:p>
            <a:pPr lvl="0" rtl="0">
              <a:lnSpc>
                <a:spcPct val="120000"/>
              </a:lnSpc>
              <a:spcBef>
                <a:spcPts val="0"/>
              </a:spcBef>
              <a:buNone/>
            </a:pPr>
            <a:r>
              <a:t/>
            </a:r>
            <a:endParaRPr sz="2800"/>
          </a:p>
          <a:p>
            <a:pPr lvl="0" rtl="0">
              <a:lnSpc>
                <a:spcPct val="120000"/>
              </a:lnSpc>
              <a:spcBef>
                <a:spcPts val="0"/>
              </a:spcBef>
              <a:buNone/>
            </a:pPr>
            <a:r>
              <a:t/>
            </a:r>
            <a:endParaRPr sz="2800"/>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6</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t>You are developing a train scheduling tool for a rail network, where - for each station - a list of arriving trains is tracked (using a train ID that is a string of three characters and four single-digit integers). Each day, a new schedule is initialized and the previous day’s schedule is deleted. Additionally, a list is kept of valid train IDs.</a:t>
            </a:r>
          </a:p>
          <a:p>
            <a:pPr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lang="en" sz="1400"/>
              <a:t>The data structure containing train records contains the following independently testable features:</a:t>
            </a:r>
          </a:p>
          <a:p>
            <a:pPr indent="-317500" lvl="0" marL="457200" rtl="0">
              <a:lnSpc>
                <a:spcPct val="115000"/>
              </a:lnSpc>
              <a:spcBef>
                <a:spcPts val="0"/>
              </a:spcBef>
              <a:buSzPct val="100000"/>
              <a:buChar char="●"/>
            </a:pPr>
            <a:r>
              <a:rPr lang="en" sz="1400"/>
              <a:t>void insertInSchedule(station, trainID)</a:t>
            </a:r>
          </a:p>
          <a:p>
            <a:pPr indent="-317500" lvl="0" marL="457200" rtl="0">
              <a:lnSpc>
                <a:spcPct val="115000"/>
              </a:lnSpc>
              <a:spcBef>
                <a:spcPts val="0"/>
              </a:spcBef>
              <a:buSzPct val="100000"/>
              <a:buChar char="●"/>
            </a:pPr>
            <a:r>
              <a:rPr lang="en" sz="1400"/>
              <a:t>Boolean existsInSchedule(station, trainID)</a:t>
            </a:r>
          </a:p>
          <a:p>
            <a:pPr indent="-317500" lvl="0" marL="457200" rtl="0">
              <a:lnSpc>
                <a:spcPct val="115000"/>
              </a:lnSpc>
              <a:spcBef>
                <a:spcPts val="0"/>
              </a:spcBef>
              <a:buSzPct val="100000"/>
              <a:buChar char="●"/>
            </a:pPr>
            <a:r>
              <a:rPr lang="en" sz="1400"/>
              <a:t>void deleteFromSchedule(station, trainID)</a:t>
            </a:r>
          </a:p>
          <a:p>
            <a:pPr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b="1" lang="en" sz="1400"/>
              <a:t>Part 1:</a:t>
            </a:r>
          </a:p>
          <a:p>
            <a:pPr lvl="0" rtl="0">
              <a:lnSpc>
                <a:spcPct val="115000"/>
              </a:lnSpc>
              <a:spcBef>
                <a:spcPts val="0"/>
              </a:spcBef>
              <a:buClr>
                <a:schemeClr val="dk1"/>
              </a:buClr>
              <a:buSzPct val="78571"/>
              <a:buFont typeface="Arial"/>
              <a:buNone/>
            </a:pPr>
            <a:r>
              <a:rPr lang="en" sz="1400"/>
              <a:t>For the system, you receive the following requirement:</a:t>
            </a:r>
          </a:p>
          <a:p>
            <a:pPr lvl="0" rtl="0">
              <a:lnSpc>
                <a:spcPct val="115000"/>
              </a:lnSpc>
              <a:spcBef>
                <a:spcPts val="0"/>
              </a:spcBef>
              <a:buClr>
                <a:schemeClr val="dk1"/>
              </a:buClr>
              <a:buSzPct val="78571"/>
              <a:buFont typeface="Arial"/>
              <a:buNone/>
            </a:pPr>
            <a:r>
              <a:rPr lang="en" sz="1400"/>
              <a:t>“We can’t have a train arrive at a station more than once.” </a:t>
            </a:r>
          </a:p>
          <a:p>
            <a:pPr lvl="0" rtl="0">
              <a:lnSpc>
                <a:spcPct val="115000"/>
              </a:lnSpc>
              <a:spcBef>
                <a:spcPts val="0"/>
              </a:spcBef>
              <a:buClr>
                <a:schemeClr val="dk1"/>
              </a:buClr>
              <a:buSzPct val="78571"/>
              <a:buFont typeface="Arial"/>
              <a:buNone/>
            </a:pPr>
            <a:r>
              <a:t/>
            </a:r>
            <a:endParaRPr sz="1400"/>
          </a:p>
          <a:p>
            <a:pPr lvl="0" rtl="0">
              <a:lnSpc>
                <a:spcPct val="115000"/>
              </a:lnSpc>
              <a:spcBef>
                <a:spcPts val="0"/>
              </a:spcBef>
              <a:buClr>
                <a:schemeClr val="dk1"/>
              </a:buClr>
              <a:buSzPct val="78571"/>
              <a:buFont typeface="Arial"/>
              <a:buNone/>
            </a:pPr>
            <a:r>
              <a:rPr lang="en" sz="1400"/>
              <a:t>Revise this requirement so that it is testable. </a:t>
            </a:r>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6 (2)</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None/>
            </a:pPr>
            <a:r>
              <a:rPr lang="en" sz="1400"/>
              <a:t>You are developing a train scheduling tool for a rail network, where - for each station - a list of arriving trains is tracked (using a train ID that is a string of three characters and four single-digit integers). Each day, a new schedule is initialized and the previous day’s schedule is deleted. Additionally, a list is kept of valid train IDs.</a:t>
            </a:r>
          </a:p>
          <a:p>
            <a:pPr lvl="0" rtl="0">
              <a:lnSpc>
                <a:spcPct val="115000"/>
              </a:lnSpc>
              <a:spcBef>
                <a:spcPts val="0"/>
              </a:spcBef>
              <a:buNone/>
            </a:pPr>
            <a:r>
              <a:t/>
            </a:r>
            <a:endParaRPr sz="1400"/>
          </a:p>
          <a:p>
            <a:pPr lvl="0" rtl="0">
              <a:lnSpc>
                <a:spcPct val="115000"/>
              </a:lnSpc>
              <a:spcBef>
                <a:spcPts val="0"/>
              </a:spcBef>
              <a:buNone/>
            </a:pPr>
            <a:r>
              <a:rPr lang="en" sz="1400"/>
              <a:t>The data structure containing train records contains the following independently testable features:</a:t>
            </a:r>
          </a:p>
          <a:p>
            <a:pPr indent="-317500" lvl="0" marL="457200" rtl="0">
              <a:lnSpc>
                <a:spcPct val="115000"/>
              </a:lnSpc>
              <a:spcBef>
                <a:spcPts val="0"/>
              </a:spcBef>
              <a:buSzPct val="100000"/>
              <a:buChar char="●"/>
            </a:pPr>
            <a:r>
              <a:rPr lang="en" sz="1400"/>
              <a:t>void insertInSchedule(station, trainID)</a:t>
            </a:r>
          </a:p>
          <a:p>
            <a:pPr indent="-317500" lvl="0" marL="457200" rtl="0">
              <a:lnSpc>
                <a:spcPct val="115000"/>
              </a:lnSpc>
              <a:spcBef>
                <a:spcPts val="0"/>
              </a:spcBef>
              <a:buSzPct val="100000"/>
              <a:buChar char="●"/>
            </a:pPr>
            <a:r>
              <a:rPr lang="en" sz="1400"/>
              <a:t>Boolean existsInSchedule(station, trainID)</a:t>
            </a:r>
          </a:p>
          <a:p>
            <a:pPr indent="-317500" lvl="0" marL="457200" rtl="0">
              <a:lnSpc>
                <a:spcPct val="115000"/>
              </a:lnSpc>
              <a:spcBef>
                <a:spcPts val="0"/>
              </a:spcBef>
              <a:buSzPct val="100000"/>
              <a:buChar char="●"/>
            </a:pPr>
            <a:r>
              <a:rPr lang="en" sz="1400"/>
              <a:t>void deleteFromSchedule(station, trainID)</a:t>
            </a:r>
          </a:p>
          <a:p>
            <a:pPr lvl="0" rtl="0">
              <a:lnSpc>
                <a:spcPct val="115000"/>
              </a:lnSpc>
              <a:spcBef>
                <a:spcPts val="0"/>
              </a:spcBef>
              <a:buNone/>
            </a:pPr>
            <a:r>
              <a:t/>
            </a:r>
            <a:endParaRPr sz="1400"/>
          </a:p>
          <a:p>
            <a:pPr lvl="0" rtl="0">
              <a:lnSpc>
                <a:spcPct val="115000"/>
              </a:lnSpc>
              <a:spcBef>
                <a:spcPts val="0"/>
              </a:spcBef>
              <a:buNone/>
            </a:pPr>
            <a:r>
              <a:rPr b="1" lang="en" sz="1400"/>
              <a:t>Part 1:</a:t>
            </a:r>
          </a:p>
          <a:p>
            <a:pPr lvl="0" rtl="0">
              <a:lnSpc>
                <a:spcPct val="115000"/>
              </a:lnSpc>
              <a:spcBef>
                <a:spcPts val="0"/>
              </a:spcBef>
              <a:buNone/>
            </a:pPr>
            <a:r>
              <a:rPr lang="en" sz="1400"/>
              <a:t>Given the obvious meaning of the above methods, develop test cases using input domain partitioning. You can define your test cases as input/output pairs. For example, to test insert(station, trainID), one test case could be:</a:t>
            </a:r>
          </a:p>
          <a:p>
            <a:pPr lvl="0" rtl="0">
              <a:lnSpc>
                <a:spcPct val="115000"/>
              </a:lnSpc>
              <a:spcBef>
                <a:spcPts val="0"/>
              </a:spcBef>
              <a:buNone/>
            </a:pPr>
            <a:r>
              <a:rPr lang="en" sz="1400" u="sng"/>
              <a:t>Input:</a:t>
            </a:r>
            <a:r>
              <a:rPr lang="en" sz="1400"/>
              <a:t> station with empty container, valid trainID</a:t>
            </a:r>
          </a:p>
          <a:p>
            <a:pPr lvl="0" rtl="0">
              <a:lnSpc>
                <a:spcPct val="115000"/>
              </a:lnSpc>
              <a:spcBef>
                <a:spcPts val="0"/>
              </a:spcBef>
              <a:buNone/>
            </a:pPr>
            <a:r>
              <a:rPr lang="en" sz="1400" u="sng"/>
              <a:t>Output:</a:t>
            </a:r>
            <a:r>
              <a:rPr lang="en" sz="1400"/>
              <a:t> trainID in container</a:t>
            </a:r>
          </a:p>
          <a:p>
            <a:pPr lvl="0" rtl="0">
              <a:lnSpc>
                <a:spcPct val="115000"/>
              </a:lnSpc>
              <a:spcBef>
                <a:spcPts val="0"/>
              </a:spcBef>
              <a:buNone/>
            </a:pPr>
            <a:r>
              <a:t/>
            </a:r>
            <a:endParaRPr i="1" sz="1400"/>
          </a:p>
          <a:p>
            <a:pPr lvl="0" rtl="0">
              <a:lnSpc>
                <a:spcPct val="115000"/>
              </a:lnSpc>
              <a:spcBef>
                <a:spcPts val="0"/>
              </a:spcBef>
              <a:buNone/>
            </a:pPr>
            <a:r>
              <a:rPr i="1" lang="en" sz="1400"/>
              <a:t>Note - Do not go overboard with test cases, 4-6 test cases per method is adequate</a:t>
            </a:r>
          </a:p>
          <a:p>
            <a:pPr lvl="0" rtl="0">
              <a:lnSpc>
                <a:spcPct val="115000"/>
              </a:lnSpc>
              <a:spcBef>
                <a:spcPts val="0"/>
              </a:spcBef>
              <a:buNone/>
            </a:pPr>
            <a:r>
              <a:t/>
            </a:r>
            <a:endParaRPr sz="14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 (2) - Solution</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graphicFrame>
        <p:nvGraphicFramePr>
          <p:cNvPr id="156" name="Shape 156"/>
          <p:cNvGraphicFramePr/>
          <p:nvPr/>
        </p:nvGraphicFramePr>
        <p:xfrm>
          <a:off x="498650" y="1836575"/>
          <a:ext cx="3000000" cy="3000000"/>
        </p:xfrm>
        <a:graphic>
          <a:graphicData uri="http://schemas.openxmlformats.org/drawingml/2006/table">
            <a:tbl>
              <a:tblPr>
                <a:noFill/>
                <a:tableStyleId>{01B5D9E9-4E6F-4FB3-BA11-DE6570248EBC}</a:tableStyleId>
              </a:tblPr>
              <a:tblGrid>
                <a:gridCol w="592500"/>
                <a:gridCol w="2193400"/>
                <a:gridCol w="1392950"/>
              </a:tblGrid>
              <a:tr h="290550">
                <a:tc>
                  <a:txBody>
                    <a:bodyPr>
                      <a:noAutofit/>
                    </a:bodyPr>
                    <a:lstStyle/>
                    <a:p>
                      <a:pPr lvl="0" rtl="0">
                        <a:spcBef>
                          <a:spcPts val="0"/>
                        </a:spcBef>
                        <a:buNone/>
                      </a:pPr>
                      <a:r>
                        <a:rPr b="1" i="1" lang="en" sz="1100"/>
                        <a:t>Insert</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no change</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ID in container</a:t>
                      </a:r>
                    </a:p>
                  </a:txBody>
                  <a:tcPr marT="63500" marB="63500" marR="63500" marL="63500"/>
                </a:tc>
              </a:tr>
              <a:tr h="4574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4574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valid ID</a:t>
                      </a:r>
                    </a:p>
                  </a:txBody>
                  <a:tcPr marT="63500" marB="63500" marR="63500" marL="63500"/>
                </a:tc>
                <a:tc>
                  <a:txBody>
                    <a:bodyPr>
                      <a:noAutofit/>
                    </a:bodyPr>
                    <a:lstStyle/>
                    <a:p>
                      <a:pPr lvl="0" rtl="0">
                        <a:spcBef>
                          <a:spcPts val="0"/>
                        </a:spcBef>
                        <a:buNone/>
                      </a:pPr>
                      <a:r>
                        <a:rPr i="1" lang="en" sz="1100"/>
                        <a:t>ID in container</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290550">
                <a:tc>
                  <a:txBody>
                    <a:bodyPr>
                      <a:noAutofit/>
                    </a:bodyPr>
                    <a:lstStyle/>
                    <a:p>
                      <a:pPr lvl="0" rtl="0">
                        <a:spcBef>
                          <a:spcPts val="0"/>
                        </a:spcBef>
                        <a:buNone/>
                      </a:pPr>
                      <a:r>
                        <a:rPr b="1" i="1" lang="en" sz="1100"/>
                        <a:t>Exists</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4574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r h="4574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valid ID</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29055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bl>
          </a:graphicData>
        </a:graphic>
      </p:graphicFrame>
      <p:graphicFrame>
        <p:nvGraphicFramePr>
          <p:cNvPr id="157" name="Shape 157"/>
          <p:cNvGraphicFramePr/>
          <p:nvPr/>
        </p:nvGraphicFramePr>
        <p:xfrm>
          <a:off x="4759300" y="2741650"/>
          <a:ext cx="3000000" cy="3000000"/>
        </p:xfrm>
        <a:graphic>
          <a:graphicData uri="http://schemas.openxmlformats.org/drawingml/2006/table">
            <a:tbl>
              <a:tblPr>
                <a:noFill/>
                <a:tableStyleId>{01B5D9E9-4E6F-4FB3-BA11-DE6570248EBC}</a:tableStyleId>
              </a:tblPr>
              <a:tblGrid>
                <a:gridCol w="644100"/>
                <a:gridCol w="1961225"/>
                <a:gridCol w="1302675"/>
              </a:tblGrid>
              <a:tr h="275225">
                <a:tc>
                  <a:txBody>
                    <a:bodyPr>
                      <a:noAutofit/>
                    </a:bodyPr>
                    <a:lstStyle/>
                    <a:p>
                      <a:pPr lvl="0" rtl="0">
                        <a:spcBef>
                          <a:spcPts val="0"/>
                        </a:spcBef>
                        <a:buNone/>
                      </a:pPr>
                      <a:r>
                        <a:rPr b="1" i="1" lang="en" sz="1100"/>
                        <a:t>Delete</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ID no longer in list</a:t>
                      </a:r>
                    </a:p>
                  </a:txBody>
                  <a:tcPr marT="63500" marB="63500" marR="63500" marL="63500"/>
                </a:tc>
              </a:tr>
              <a:tr h="275225">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433325">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433325">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275225">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for station/ valid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433325">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for station/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a:t>
            </a:r>
          </a:p>
        </p:txBody>
      </p:sp>
      <p:sp>
        <p:nvSpPr>
          <p:cNvPr id="163" name="Shape 16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Draw the control-flow graph for this method.</a:t>
            </a:r>
          </a:p>
          <a:p>
            <a:pPr indent="-368300" lvl="0" marL="457200" rtl="0">
              <a:lnSpc>
                <a:spcPct val="120000"/>
              </a:lnSpc>
              <a:spcBef>
                <a:spcPts val="0"/>
              </a:spcBef>
              <a:buSzPct val="100000"/>
            </a:pPr>
            <a:r>
              <a:rPr lang="en" sz="2200"/>
              <a:t>Develop test input that will provide statement coverage.</a:t>
            </a:r>
          </a:p>
          <a:p>
            <a:pPr indent="-368300" lvl="0" marL="457200" rtl="0">
              <a:lnSpc>
                <a:spcPct val="120000"/>
              </a:lnSpc>
              <a:spcBef>
                <a:spcPts val="0"/>
              </a:spcBef>
              <a:buSzPct val="100000"/>
            </a:pPr>
            <a:r>
              <a:rPr lang="en" sz="2200"/>
              <a:t>Develop test input that will provide branch coverage.</a:t>
            </a:r>
          </a:p>
          <a:p>
            <a:pPr indent="-368300" lvl="0" marL="457200" rtl="0">
              <a:lnSpc>
                <a:spcPct val="120000"/>
              </a:lnSpc>
              <a:spcBef>
                <a:spcPts val="0"/>
              </a:spcBef>
              <a:buSzPct val="100000"/>
            </a:pPr>
            <a:r>
              <a:rPr lang="en" sz="2200"/>
              <a:t>Develop test input that will provide path coverage.</a:t>
            </a:r>
          </a:p>
        </p:txBody>
      </p:sp>
      <p:sp>
        <p:nvSpPr>
          <p:cNvPr id="164" name="Shape 16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int findMax(int a, int b, int c) {</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int temp;</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if (a&gt;b)</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temp=a;</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else</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temp=b;</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if (c&gt;temp)</a:t>
            </a:r>
          </a:p>
          <a:p>
            <a:pPr indent="387350" lvl="0" marL="457200" rtl="0">
              <a:spcBef>
                <a:spcPts val="0"/>
              </a:spcBef>
              <a:buClr>
                <a:schemeClr val="dk1"/>
              </a:buClr>
              <a:buSzPct val="78571"/>
              <a:buFont typeface="Arial"/>
              <a:buNone/>
            </a:pPr>
            <a:r>
              <a:rPr lang="en" sz="1400">
                <a:latin typeface="Courier New"/>
                <a:ea typeface="Courier New"/>
                <a:cs typeface="Courier New"/>
                <a:sym typeface="Courier New"/>
              </a:rPr>
              <a:t>temp = c;</a:t>
            </a:r>
          </a:p>
          <a:p>
            <a:pPr indent="387350" lvl="0" rtl="0">
              <a:spcBef>
                <a:spcPts val="0"/>
              </a:spcBef>
              <a:buClr>
                <a:schemeClr val="dk1"/>
              </a:buClr>
              <a:buSzPct val="78571"/>
              <a:buFont typeface="Arial"/>
              <a:buNone/>
            </a:pPr>
            <a:r>
              <a:rPr lang="en" sz="1400">
                <a:latin typeface="Courier New"/>
                <a:ea typeface="Courier New"/>
                <a:cs typeface="Courier New"/>
                <a:sym typeface="Courier New"/>
              </a:rPr>
              <a:t>return temp;</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Clr>
                <a:schemeClr val="dk1"/>
              </a:buClr>
              <a:buSzPct val="100000"/>
              <a:buFont typeface="Arial"/>
              <a:buNone/>
            </a:pPr>
            <a:r>
              <a:t/>
            </a:r>
            <a:endParaRPr sz="1100"/>
          </a:p>
          <a:p>
            <a:pPr lvl="0">
              <a:spcBef>
                <a:spcPts val="0"/>
              </a:spcBef>
              <a:buNone/>
            </a:pPr>
            <a:r>
              <a:t/>
            </a:r>
            <a:endParaRPr sz="1100"/>
          </a:p>
        </p:txBody>
      </p:sp>
      <p:sp>
        <p:nvSpPr>
          <p:cNvPr id="165" name="Shape 1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7 - Solution</a:t>
            </a:r>
          </a:p>
        </p:txBody>
      </p:sp>
      <p:sp>
        <p:nvSpPr>
          <p:cNvPr id="171" name="Shape 171"/>
          <p:cNvSpPr txBox="1"/>
          <p:nvPr>
            <p:ph idx="2" type="body"/>
          </p:nvPr>
        </p:nvSpPr>
        <p:spPr>
          <a:xfrm>
            <a:off x="3987850" y="1651875"/>
            <a:ext cx="4225500" cy="30339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1. int findMax(int a, int b, int c) {</a:t>
            </a:r>
          </a:p>
          <a:p>
            <a:pPr indent="0" lvl="0" marL="0" rtl="0">
              <a:spcBef>
                <a:spcPts val="0"/>
              </a:spcBef>
              <a:buNone/>
            </a:pPr>
            <a:r>
              <a:rPr lang="en" sz="1400">
                <a:latin typeface="Courier New"/>
                <a:ea typeface="Courier New"/>
                <a:cs typeface="Courier New"/>
                <a:sym typeface="Courier New"/>
              </a:rPr>
              <a:t>2. 	int temp;</a:t>
            </a:r>
          </a:p>
          <a:p>
            <a:pPr indent="0" lvl="0" marL="0" rtl="0">
              <a:spcBef>
                <a:spcPts val="0"/>
              </a:spcBef>
              <a:buNone/>
            </a:pPr>
            <a:r>
              <a:rPr lang="en" sz="1400">
                <a:latin typeface="Courier New"/>
                <a:ea typeface="Courier New"/>
                <a:cs typeface="Courier New"/>
                <a:sym typeface="Courier New"/>
              </a:rPr>
              <a:t>3. 	if (a&gt;b)</a:t>
            </a:r>
          </a:p>
          <a:p>
            <a:pPr indent="0" lvl="0" marL="0" rtl="0">
              <a:spcBef>
                <a:spcPts val="0"/>
              </a:spcBef>
              <a:buNone/>
            </a:pPr>
            <a:r>
              <a:rPr lang="en" sz="1400">
                <a:latin typeface="Courier New"/>
                <a:ea typeface="Courier New"/>
                <a:cs typeface="Courier New"/>
                <a:sym typeface="Courier New"/>
              </a:rPr>
              <a:t>4. 		temp=a;</a:t>
            </a:r>
          </a:p>
          <a:p>
            <a:pPr indent="0" lvl="0" marL="0" rtl="0">
              <a:spcBef>
                <a:spcPts val="0"/>
              </a:spcBef>
              <a:buNone/>
            </a:pPr>
            <a:r>
              <a:rPr lang="en" sz="1400">
                <a:latin typeface="Courier New"/>
                <a:ea typeface="Courier New"/>
                <a:cs typeface="Courier New"/>
                <a:sym typeface="Courier New"/>
              </a:rPr>
              <a:t>5.	else</a:t>
            </a:r>
          </a:p>
          <a:p>
            <a:pPr indent="0" lvl="0" marL="0" rtl="0">
              <a:spcBef>
                <a:spcPts val="0"/>
              </a:spcBef>
              <a:buNone/>
            </a:pPr>
            <a:r>
              <a:rPr lang="en" sz="1400">
                <a:latin typeface="Courier New"/>
                <a:ea typeface="Courier New"/>
                <a:cs typeface="Courier New"/>
                <a:sym typeface="Courier New"/>
              </a:rPr>
              <a:t>6.		temp=b;</a:t>
            </a:r>
          </a:p>
          <a:p>
            <a:pPr indent="0" lvl="0" marL="0" rtl="0">
              <a:spcBef>
                <a:spcPts val="0"/>
              </a:spcBef>
              <a:buNone/>
            </a:pPr>
            <a:r>
              <a:rPr lang="en" sz="1400">
                <a:latin typeface="Courier New"/>
                <a:ea typeface="Courier New"/>
                <a:cs typeface="Courier New"/>
                <a:sym typeface="Courier New"/>
              </a:rPr>
              <a:t>7.  if (c&gt;temp)</a:t>
            </a:r>
          </a:p>
          <a:p>
            <a:pPr indent="0" lvl="0" marL="0" rtl="0">
              <a:spcBef>
                <a:spcPts val="0"/>
              </a:spcBef>
              <a:buNone/>
            </a:pPr>
            <a:r>
              <a:rPr lang="en" sz="1400">
                <a:latin typeface="Courier New"/>
                <a:ea typeface="Courier New"/>
                <a:cs typeface="Courier New"/>
                <a:sym typeface="Courier New"/>
              </a:rPr>
              <a:t>8.		temp = c;</a:t>
            </a:r>
          </a:p>
          <a:p>
            <a:pPr indent="0" lvl="0" marL="0" rtl="0">
              <a:spcBef>
                <a:spcPts val="0"/>
              </a:spcBef>
              <a:buNone/>
            </a:pPr>
            <a:r>
              <a:rPr lang="en" sz="1400">
                <a:latin typeface="Courier New"/>
                <a:ea typeface="Courier New"/>
                <a:cs typeface="Courier New"/>
                <a:sym typeface="Courier New"/>
              </a:rPr>
              <a:t>9.  return temp;</a:t>
            </a:r>
          </a:p>
          <a:p>
            <a:pPr lvl="0" rtl="0">
              <a:spcBef>
                <a:spcPts val="0"/>
              </a:spcBef>
              <a:buNone/>
            </a:pPr>
            <a:r>
              <a:rPr lang="en" sz="1400">
                <a:latin typeface="Courier New"/>
                <a:ea typeface="Courier New"/>
                <a:cs typeface="Courier New"/>
                <a:sym typeface="Courier New"/>
              </a:rPr>
              <a:t>10. }</a:t>
            </a:r>
          </a:p>
          <a:p>
            <a:pPr lvl="0" rtl="0">
              <a:spcBef>
                <a:spcPts val="0"/>
              </a:spcBef>
              <a:buNone/>
            </a:pPr>
            <a:r>
              <a:t/>
            </a:r>
            <a:endParaRPr sz="1100"/>
          </a:p>
          <a:p>
            <a:pPr lvl="0" rtl="0">
              <a:spcBef>
                <a:spcPts val="0"/>
              </a:spcBef>
              <a:buNone/>
            </a:pPr>
            <a:r>
              <a:t/>
            </a:r>
            <a:endParaRPr sz="1100"/>
          </a:p>
        </p:txBody>
      </p:sp>
      <p:sp>
        <p:nvSpPr>
          <p:cNvPr id="172" name="Shape 172"/>
          <p:cNvSpPr/>
          <p:nvPr/>
        </p:nvSpPr>
        <p:spPr>
          <a:xfrm>
            <a:off x="1265350" y="189320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2</a:t>
            </a:r>
          </a:p>
        </p:txBody>
      </p:sp>
      <p:sp>
        <p:nvSpPr>
          <p:cNvPr id="173" name="Shape 173"/>
          <p:cNvSpPr/>
          <p:nvPr/>
        </p:nvSpPr>
        <p:spPr>
          <a:xfrm>
            <a:off x="1328200" y="247272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3</a:t>
            </a:r>
          </a:p>
        </p:txBody>
      </p:sp>
      <p:cxnSp>
        <p:nvCxnSpPr>
          <p:cNvPr id="174" name="Shape 174"/>
          <p:cNvCxnSpPr>
            <a:stCxn id="172" idx="2"/>
            <a:endCxn id="173" idx="0"/>
          </p:cNvCxnSpPr>
          <p:nvPr/>
        </p:nvCxnSpPr>
        <p:spPr>
          <a:xfrm>
            <a:off x="1550349" y="2211800"/>
            <a:ext cx="0" cy="261000"/>
          </a:xfrm>
          <a:prstGeom prst="straightConnector1">
            <a:avLst/>
          </a:prstGeom>
          <a:noFill/>
          <a:ln cap="flat" cmpd="sng" w="19050">
            <a:solidFill>
              <a:schemeClr val="dk2"/>
            </a:solidFill>
            <a:prstDash val="solid"/>
            <a:round/>
            <a:headEnd len="lg" w="lg" type="none"/>
            <a:tailEnd len="lg" w="lg" type="triangle"/>
          </a:ln>
        </p:spPr>
      </p:cxnSp>
      <p:sp>
        <p:nvSpPr>
          <p:cNvPr id="175" name="Shape 175"/>
          <p:cNvSpPr/>
          <p:nvPr/>
        </p:nvSpPr>
        <p:spPr>
          <a:xfrm>
            <a:off x="1265350" y="321665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6</a:t>
            </a:r>
          </a:p>
        </p:txBody>
      </p:sp>
      <p:sp>
        <p:nvSpPr>
          <p:cNvPr id="176" name="Shape 176"/>
          <p:cNvSpPr/>
          <p:nvPr/>
        </p:nvSpPr>
        <p:spPr>
          <a:xfrm>
            <a:off x="2178675" y="255492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4</a:t>
            </a:r>
          </a:p>
        </p:txBody>
      </p:sp>
      <p:cxnSp>
        <p:nvCxnSpPr>
          <p:cNvPr id="177" name="Shape 177"/>
          <p:cNvCxnSpPr>
            <a:stCxn id="173" idx="2"/>
            <a:endCxn id="175" idx="0"/>
          </p:cNvCxnSpPr>
          <p:nvPr/>
        </p:nvCxnSpPr>
        <p:spPr>
          <a:xfrm>
            <a:off x="1550350" y="2955724"/>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78" name="Shape 178"/>
          <p:cNvCxnSpPr>
            <a:stCxn id="173" idx="3"/>
            <a:endCxn id="176" idx="1"/>
          </p:cNvCxnSpPr>
          <p:nvPr/>
        </p:nvCxnSpPr>
        <p:spPr>
          <a:xfrm>
            <a:off x="1772500" y="2714224"/>
            <a:ext cx="406200" cy="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txBox="1"/>
          <p:nvPr/>
        </p:nvSpPr>
        <p:spPr>
          <a:xfrm>
            <a:off x="1815925" y="2356825"/>
            <a:ext cx="241499" cy="1979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80" name="Shape 180"/>
          <p:cNvSpPr txBox="1"/>
          <p:nvPr/>
        </p:nvSpPr>
        <p:spPr>
          <a:xfrm>
            <a:off x="1033525" y="2839800"/>
            <a:ext cx="241499" cy="197999"/>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81" name="Shape 181"/>
          <p:cNvSpPr/>
          <p:nvPr/>
        </p:nvSpPr>
        <p:spPr>
          <a:xfrm>
            <a:off x="1265350" y="4575662"/>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8</a:t>
            </a:r>
          </a:p>
        </p:txBody>
      </p:sp>
      <p:sp>
        <p:nvSpPr>
          <p:cNvPr id="182" name="Shape 182"/>
          <p:cNvSpPr/>
          <p:nvPr/>
        </p:nvSpPr>
        <p:spPr>
          <a:xfrm>
            <a:off x="1328200" y="379617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7</a:t>
            </a:r>
          </a:p>
        </p:txBody>
      </p:sp>
      <p:cxnSp>
        <p:nvCxnSpPr>
          <p:cNvPr id="183" name="Shape 183"/>
          <p:cNvCxnSpPr>
            <a:stCxn id="175" idx="2"/>
            <a:endCxn id="182" idx="0"/>
          </p:cNvCxnSpPr>
          <p:nvPr/>
        </p:nvCxnSpPr>
        <p:spPr>
          <a:xfrm>
            <a:off x="1550349" y="3535250"/>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84" name="Shape 184"/>
          <p:cNvCxnSpPr>
            <a:stCxn id="182" idx="2"/>
            <a:endCxn id="181" idx="0"/>
          </p:cNvCxnSpPr>
          <p:nvPr/>
        </p:nvCxnSpPr>
        <p:spPr>
          <a:xfrm>
            <a:off x="1550350" y="4279174"/>
            <a:ext cx="0" cy="296400"/>
          </a:xfrm>
          <a:prstGeom prst="straightConnector1">
            <a:avLst/>
          </a:prstGeom>
          <a:noFill/>
          <a:ln cap="flat" cmpd="sng" w="19050">
            <a:solidFill>
              <a:schemeClr val="dk2"/>
            </a:solidFill>
            <a:prstDash val="solid"/>
            <a:round/>
            <a:headEnd len="lg" w="lg" type="none"/>
            <a:tailEnd len="lg" w="lg" type="triangle"/>
          </a:ln>
        </p:spPr>
      </p:cxnSp>
      <p:sp>
        <p:nvSpPr>
          <p:cNvPr id="185" name="Shape 185"/>
          <p:cNvSpPr/>
          <p:nvPr/>
        </p:nvSpPr>
        <p:spPr>
          <a:xfrm>
            <a:off x="1265350" y="523737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9</a:t>
            </a:r>
          </a:p>
        </p:txBody>
      </p:sp>
      <p:cxnSp>
        <p:nvCxnSpPr>
          <p:cNvPr id="186" name="Shape 186"/>
          <p:cNvCxnSpPr>
            <a:stCxn id="181" idx="2"/>
            <a:endCxn id="185" idx="0"/>
          </p:cNvCxnSpPr>
          <p:nvPr/>
        </p:nvCxnSpPr>
        <p:spPr>
          <a:xfrm>
            <a:off x="1550349" y="4894262"/>
            <a:ext cx="0" cy="343200"/>
          </a:xfrm>
          <a:prstGeom prst="straightConnector1">
            <a:avLst/>
          </a:prstGeom>
          <a:noFill/>
          <a:ln cap="flat" cmpd="sng" w="19050">
            <a:solidFill>
              <a:schemeClr val="dk2"/>
            </a:solidFill>
            <a:prstDash val="solid"/>
            <a:round/>
            <a:headEnd len="lg" w="lg" type="none"/>
            <a:tailEnd len="lg" w="lg" type="triangle"/>
          </a:ln>
        </p:spPr>
      </p:cxnSp>
      <p:cxnSp>
        <p:nvCxnSpPr>
          <p:cNvPr id="187" name="Shape 187"/>
          <p:cNvCxnSpPr>
            <a:stCxn id="176" idx="2"/>
            <a:endCxn id="182" idx="0"/>
          </p:cNvCxnSpPr>
          <p:nvPr/>
        </p:nvCxnSpPr>
        <p:spPr>
          <a:xfrm flipH="1">
            <a:off x="1550474" y="2873525"/>
            <a:ext cx="913200" cy="922500"/>
          </a:xfrm>
          <a:prstGeom prst="straightConnector1">
            <a:avLst/>
          </a:prstGeom>
          <a:noFill/>
          <a:ln cap="flat" cmpd="sng" w="19050">
            <a:solidFill>
              <a:schemeClr val="dk2"/>
            </a:solidFill>
            <a:prstDash val="solid"/>
            <a:round/>
            <a:headEnd len="lg" w="lg" type="none"/>
            <a:tailEnd len="lg" w="lg" type="triangle"/>
          </a:ln>
        </p:spPr>
      </p:cxnSp>
      <p:sp>
        <p:nvSpPr>
          <p:cNvPr id="188" name="Shape 188"/>
          <p:cNvSpPr/>
          <p:nvPr/>
        </p:nvSpPr>
        <p:spPr>
          <a:xfrm>
            <a:off x="1564775" y="4259675"/>
            <a:ext cx="1062525" cy="936950"/>
          </a:xfrm>
          <a:custGeom>
            <a:pathLst>
              <a:path extrusionOk="0" h="37478" w="42501">
                <a:moveTo>
                  <a:pt x="0" y="0"/>
                </a:moveTo>
                <a:lnTo>
                  <a:pt x="42501" y="13910"/>
                </a:lnTo>
                <a:lnTo>
                  <a:pt x="7728" y="37478"/>
                </a:lnTo>
              </a:path>
            </a:pathLst>
          </a:custGeom>
          <a:noFill/>
          <a:ln cap="flat" cmpd="sng" w="19050">
            <a:solidFill>
              <a:schemeClr val="dk2"/>
            </a:solidFill>
            <a:prstDash val="solid"/>
            <a:round/>
            <a:headEnd len="lg" w="lg" type="none"/>
            <a:tailEnd len="lg" w="lg" type="triangle"/>
          </a:ln>
        </p:spPr>
      </p:sp>
      <p:sp>
        <p:nvSpPr>
          <p:cNvPr id="189" name="Shape 189"/>
          <p:cNvSpPr txBox="1"/>
          <p:nvPr/>
        </p:nvSpPr>
        <p:spPr>
          <a:xfrm>
            <a:off x="1188075" y="4288675"/>
            <a:ext cx="241499" cy="1275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90" name="Shape 190"/>
          <p:cNvSpPr txBox="1"/>
          <p:nvPr/>
        </p:nvSpPr>
        <p:spPr>
          <a:xfrm>
            <a:off x="2057425" y="4201725"/>
            <a:ext cx="406199" cy="1275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91" name="Shape 191"/>
          <p:cNvSpPr txBox="1"/>
          <p:nvPr/>
        </p:nvSpPr>
        <p:spPr>
          <a:xfrm>
            <a:off x="4354775" y="4685775"/>
            <a:ext cx="1779300" cy="693000"/>
          </a:xfrm>
          <a:prstGeom prst="rect">
            <a:avLst/>
          </a:prstGeom>
          <a:noFill/>
          <a:ln>
            <a:noFill/>
          </a:ln>
        </p:spPr>
        <p:txBody>
          <a:bodyPr anchorCtr="0" anchor="t" bIns="91425" lIns="91425" rIns="91425" tIns="91425">
            <a:noAutofit/>
          </a:bodyPr>
          <a:lstStyle/>
          <a:p>
            <a:pPr lvl="0" rtl="0">
              <a:spcBef>
                <a:spcPts val="0"/>
              </a:spcBef>
              <a:buNone/>
            </a:pPr>
            <a:r>
              <a:rPr lang="en"/>
              <a:t>Statement:</a:t>
            </a:r>
          </a:p>
          <a:p>
            <a:pPr lvl="0">
              <a:spcBef>
                <a:spcPts val="0"/>
              </a:spcBef>
              <a:buNone/>
            </a:pPr>
            <a:r>
              <a:rPr lang="en"/>
              <a:t>(3,2,4), (2,3,4)</a:t>
            </a:r>
          </a:p>
        </p:txBody>
      </p:sp>
      <p:sp>
        <p:nvSpPr>
          <p:cNvPr id="192" name="Shape 192"/>
          <p:cNvSpPr/>
          <p:nvPr/>
        </p:nvSpPr>
        <p:spPr>
          <a:xfrm>
            <a:off x="1303700" y="1960162"/>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lg" w="lg" type="none"/>
            <a:tailEnd len="lg" w="lg" type="none"/>
          </a:ln>
        </p:spPr>
      </p:sp>
      <p:sp>
        <p:nvSpPr>
          <p:cNvPr id="193" name="Shape 193"/>
          <p:cNvSpPr/>
          <p:nvPr/>
        </p:nvSpPr>
        <p:spPr>
          <a:xfrm>
            <a:off x="1451362" y="1888025"/>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lg" w="lg" type="none"/>
            <a:tailEnd len="lg" w="lg" type="none"/>
          </a:ln>
        </p:spPr>
      </p:sp>
      <p:sp>
        <p:nvSpPr>
          <p:cNvPr id="194" name="Shape 194"/>
          <p:cNvSpPr txBox="1"/>
          <p:nvPr/>
        </p:nvSpPr>
        <p:spPr>
          <a:xfrm>
            <a:off x="4354775" y="5227650"/>
            <a:ext cx="1779300" cy="693000"/>
          </a:xfrm>
          <a:prstGeom prst="rect">
            <a:avLst/>
          </a:prstGeom>
          <a:noFill/>
          <a:ln>
            <a:noFill/>
          </a:ln>
        </p:spPr>
        <p:txBody>
          <a:bodyPr anchorCtr="0" anchor="t" bIns="91425" lIns="91425" rIns="91425" tIns="91425">
            <a:noAutofit/>
          </a:bodyPr>
          <a:lstStyle/>
          <a:p>
            <a:pPr lvl="0" rtl="0">
              <a:spcBef>
                <a:spcPts val="0"/>
              </a:spcBef>
              <a:buNone/>
            </a:pPr>
            <a:r>
              <a:rPr lang="en"/>
              <a:t>Branch:</a:t>
            </a:r>
          </a:p>
          <a:p>
            <a:pPr lvl="0" rtl="0">
              <a:spcBef>
                <a:spcPts val="0"/>
              </a:spcBef>
              <a:buNone/>
            </a:pPr>
            <a:r>
              <a:rPr lang="en"/>
              <a:t>(3,2,4), (3,4,1)</a:t>
            </a:r>
          </a:p>
        </p:txBody>
      </p:sp>
      <p:sp>
        <p:nvSpPr>
          <p:cNvPr id="195" name="Shape 195"/>
          <p:cNvSpPr txBox="1"/>
          <p:nvPr/>
        </p:nvSpPr>
        <p:spPr>
          <a:xfrm>
            <a:off x="6255300" y="4719375"/>
            <a:ext cx="2371499" cy="693000"/>
          </a:xfrm>
          <a:prstGeom prst="rect">
            <a:avLst/>
          </a:prstGeom>
          <a:noFill/>
          <a:ln>
            <a:noFill/>
          </a:ln>
        </p:spPr>
        <p:txBody>
          <a:bodyPr anchorCtr="0" anchor="t" bIns="91425" lIns="91425" rIns="91425" tIns="91425">
            <a:noAutofit/>
          </a:bodyPr>
          <a:lstStyle/>
          <a:p>
            <a:pPr lvl="0" rtl="0">
              <a:spcBef>
                <a:spcPts val="0"/>
              </a:spcBef>
              <a:buNone/>
            </a:pPr>
            <a:r>
              <a:rPr lang="en"/>
              <a:t>Path:</a:t>
            </a:r>
          </a:p>
          <a:p>
            <a:pPr lvl="0" rtl="0">
              <a:spcBef>
                <a:spcPts val="0"/>
              </a:spcBef>
              <a:buNone/>
            </a:pPr>
            <a:r>
              <a:rPr lang="en"/>
              <a:t>(4,2,5), (4,2,1), (2,3,4), (2,3,1)</a:t>
            </a:r>
          </a:p>
        </p:txBody>
      </p:sp>
      <p:sp>
        <p:nvSpPr>
          <p:cNvPr id="196" name="Shape 196"/>
          <p:cNvSpPr/>
          <p:nvPr/>
        </p:nvSpPr>
        <p:spPr>
          <a:xfrm>
            <a:off x="1303700" y="1893187"/>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lg" w="lg" type="none"/>
            <a:tailEnd len="lg" w="lg" type="none"/>
          </a:ln>
        </p:spPr>
      </p:sp>
      <p:sp>
        <p:nvSpPr>
          <p:cNvPr id="197" name="Shape 197"/>
          <p:cNvSpPr/>
          <p:nvPr/>
        </p:nvSpPr>
        <p:spPr>
          <a:xfrm>
            <a:off x="1253000" y="1907287"/>
            <a:ext cx="1686050" cy="3516900"/>
          </a:xfrm>
          <a:custGeom>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lg" w="lg" type="none"/>
            <a:tailEnd len="lg" w="lg" type="none"/>
          </a:ln>
        </p:spPr>
      </p:sp>
      <p:sp>
        <p:nvSpPr>
          <p:cNvPr id="198" name="Shape 198"/>
          <p:cNvSpPr/>
          <p:nvPr/>
        </p:nvSpPr>
        <p:spPr>
          <a:xfrm>
            <a:off x="1473062" y="1824487"/>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lg" w="lg" type="none"/>
            <a:tailEnd len="lg" w="lg" type="none"/>
          </a:ln>
        </p:spPr>
      </p:sp>
      <p:sp>
        <p:nvSpPr>
          <p:cNvPr id="199" name="Shape 199"/>
          <p:cNvSpPr/>
          <p:nvPr/>
        </p:nvSpPr>
        <p:spPr>
          <a:xfrm>
            <a:off x="1550350" y="1965612"/>
            <a:ext cx="982675" cy="3216950"/>
          </a:xfrm>
          <a:custGeom>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lg" w="lg" type="none"/>
            <a:tailEnd len="lg" w="lg" type="none"/>
          </a:ln>
        </p:spPr>
      </p:sp>
      <p:sp>
        <p:nvSpPr>
          <p:cNvPr id="200" name="Shape 2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
        <p:nvSpPr>
          <p:cNvPr id="201" name="Shape 201"/>
          <p:cNvSpPr/>
          <p:nvPr/>
        </p:nvSpPr>
        <p:spPr>
          <a:xfrm>
            <a:off x="1492975" y="1934350"/>
            <a:ext cx="1206125" cy="3279475"/>
          </a:xfrm>
          <a:custGeom>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2"/>
                                        </p:tgtEl>
                                      </p:cBhvr>
                                    </p:animEffect>
                                    <p:set>
                                      <p:cBhvr>
                                        <p:cTn dur="1" fill="hold">
                                          <p:stCondLst>
                                            <p:cond delay="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3"/>
                                        </p:tgtEl>
                                      </p:cBhvr>
                                    </p:animEffec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1"/>
                                        </p:tgtEl>
                                      </p:cBhvr>
                                    </p:animEffect>
                                    <p:set>
                                      <p:cBhvr>
                                        <p:cTn dur="1" fill="hold">
                                          <p:stCondLst>
                                            <p:cond delay="0"/>
                                          </p:stCondLst>
                                        </p:cTn>
                                        <p:tgtEl>
                                          <p:spTgt spid="2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7 - Solution</a:t>
            </a:r>
          </a:p>
        </p:txBody>
      </p:sp>
      <p:sp>
        <p:nvSpPr>
          <p:cNvPr id="207" name="Shape 207"/>
          <p:cNvSpPr txBox="1"/>
          <p:nvPr>
            <p:ph idx="1" type="body"/>
          </p:nvPr>
        </p:nvSpPr>
        <p:spPr>
          <a:xfrm>
            <a:off x="457200" y="1600200"/>
            <a:ext cx="3994500" cy="17613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Modify the program to introduce a fault such that even path coverage could miss the fault. </a:t>
            </a:r>
          </a:p>
        </p:txBody>
      </p:sp>
      <p:sp>
        <p:nvSpPr>
          <p:cNvPr id="208" name="Shape 20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findMax(int a, int b, int c) {</a:t>
            </a:r>
          </a:p>
          <a:p>
            <a:pPr indent="457200" lvl="0" rtl="0">
              <a:spcBef>
                <a:spcPts val="0"/>
              </a:spcBef>
              <a:buNone/>
            </a:pPr>
            <a:r>
              <a:rPr lang="en" sz="1400">
                <a:latin typeface="Courier New"/>
                <a:ea typeface="Courier New"/>
                <a:cs typeface="Courier New"/>
                <a:sym typeface="Courier New"/>
              </a:rPr>
              <a:t>int temp;</a:t>
            </a:r>
          </a:p>
          <a:p>
            <a:pPr indent="457200" lvl="0" rtl="0">
              <a:spcBef>
                <a:spcPts val="0"/>
              </a:spcBef>
              <a:buNone/>
            </a:pPr>
            <a:r>
              <a:rPr lang="en" sz="1400">
                <a:latin typeface="Courier New"/>
                <a:ea typeface="Courier New"/>
                <a:cs typeface="Courier New"/>
                <a:sym typeface="Courier New"/>
              </a:rPr>
              <a:t>if (a&gt;b)</a:t>
            </a:r>
          </a:p>
          <a:p>
            <a:pPr indent="457200" lvl="0" marL="457200" rtl="0">
              <a:spcBef>
                <a:spcPts val="0"/>
              </a:spcBef>
              <a:buNone/>
            </a:pPr>
            <a:r>
              <a:rPr lang="en" sz="1400">
                <a:latin typeface="Courier New"/>
                <a:ea typeface="Courier New"/>
                <a:cs typeface="Courier New"/>
                <a:sym typeface="Courier New"/>
              </a:rPr>
              <a:t>temp=a;</a:t>
            </a:r>
          </a:p>
          <a:p>
            <a:pPr indent="457200" lvl="0" rtl="0">
              <a:spcBef>
                <a:spcPts val="0"/>
              </a:spcBef>
              <a:buNone/>
            </a:pPr>
            <a:r>
              <a:rPr lang="en" sz="1400">
                <a:latin typeface="Courier New"/>
                <a:ea typeface="Courier New"/>
                <a:cs typeface="Courier New"/>
                <a:sym typeface="Courier New"/>
              </a:rPr>
              <a:t>else</a:t>
            </a:r>
          </a:p>
          <a:p>
            <a:pPr indent="457200" lvl="0" marL="457200" rtl="0">
              <a:spcBef>
                <a:spcPts val="0"/>
              </a:spcBef>
              <a:buNone/>
            </a:pPr>
            <a:r>
              <a:rPr lang="en" sz="1400">
                <a:latin typeface="Courier New"/>
                <a:ea typeface="Courier New"/>
                <a:cs typeface="Courier New"/>
                <a:sym typeface="Courier New"/>
              </a:rPr>
              <a:t>temp=b;</a:t>
            </a:r>
          </a:p>
          <a:p>
            <a:pPr indent="457200" lvl="0" rtl="0">
              <a:spcBef>
                <a:spcPts val="0"/>
              </a:spcBef>
              <a:buNone/>
            </a:pPr>
            <a:r>
              <a:rPr lang="en" sz="1400">
                <a:latin typeface="Courier New"/>
                <a:ea typeface="Courier New"/>
                <a:cs typeface="Courier New"/>
                <a:sym typeface="Courier New"/>
              </a:rPr>
              <a:t>if (c&gt;temp)</a:t>
            </a:r>
          </a:p>
          <a:p>
            <a:pPr indent="457200" lvl="0" marL="457200" rtl="0">
              <a:spcBef>
                <a:spcPts val="0"/>
              </a:spcBef>
              <a:buNone/>
            </a:pPr>
            <a:r>
              <a:rPr lang="en" sz="1400">
                <a:latin typeface="Courier New"/>
                <a:ea typeface="Courier New"/>
                <a:cs typeface="Courier New"/>
                <a:sym typeface="Courier New"/>
              </a:rPr>
              <a:t>temp = c;</a:t>
            </a:r>
          </a:p>
          <a:p>
            <a:pPr indent="457200" lvl="0" rtl="0">
              <a:spcBef>
                <a:spcPts val="0"/>
              </a:spcBef>
              <a:buNone/>
            </a:pPr>
            <a:r>
              <a:rPr lang="en" sz="1400">
                <a:latin typeface="Courier New"/>
                <a:ea typeface="Courier New"/>
                <a:cs typeface="Courier New"/>
                <a:sym typeface="Courier New"/>
              </a:rPr>
              <a:t>return temp;</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100"/>
          </a:p>
          <a:p>
            <a:pPr lvl="0" rtl="0">
              <a:spcBef>
                <a:spcPts val="0"/>
              </a:spcBef>
              <a:buNone/>
            </a:pPr>
            <a:r>
              <a:t/>
            </a:r>
            <a:endParaRPr sz="1100"/>
          </a:p>
        </p:txBody>
      </p:sp>
      <p:sp>
        <p:nvSpPr>
          <p:cNvPr id="209" name="Shape 209"/>
          <p:cNvSpPr txBox="1"/>
          <p:nvPr/>
        </p:nvSpPr>
        <p:spPr>
          <a:xfrm>
            <a:off x="608525" y="3506275"/>
            <a:ext cx="3795900" cy="1323300"/>
          </a:xfrm>
          <a:prstGeom prst="rect">
            <a:avLst/>
          </a:prstGeom>
          <a:noFill/>
          <a:ln>
            <a:noFill/>
          </a:ln>
        </p:spPr>
        <p:txBody>
          <a:bodyPr anchorCtr="0" anchor="t" bIns="91425" lIns="91425" rIns="91425" tIns="91425">
            <a:noAutofit/>
          </a:bodyPr>
          <a:lstStyle/>
          <a:p>
            <a:pPr lvl="0" rtl="0">
              <a:spcBef>
                <a:spcPts val="0"/>
              </a:spcBef>
              <a:buNone/>
            </a:pPr>
            <a:r>
              <a:rPr lang="en" sz="1800"/>
              <a:t>Use (a &gt;b+1) instead of (a&gt;b) and the test input from the last slide:</a:t>
            </a:r>
          </a:p>
          <a:p>
            <a:pPr lvl="0" rtl="0">
              <a:spcBef>
                <a:spcPts val="0"/>
              </a:spcBef>
              <a:buNone/>
            </a:pPr>
            <a:r>
              <a:rPr lang="en" sz="1800">
                <a:solidFill>
                  <a:schemeClr val="dk1"/>
                </a:solidFill>
              </a:rPr>
              <a:t>(4,2,5), (4,2,1), (2,3,4), (2,3,1)</a:t>
            </a:r>
          </a:p>
          <a:p>
            <a:pPr lvl="0">
              <a:spcBef>
                <a:spcPts val="0"/>
              </a:spcBef>
              <a:buNone/>
            </a:pPr>
            <a:r>
              <a:rPr lang="en" sz="1800"/>
              <a:t>will not reveal the fault. </a:t>
            </a:r>
          </a:p>
        </p:txBody>
      </p:sp>
      <p:sp>
        <p:nvSpPr>
          <p:cNvPr id="210" name="Shape 2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538599" cy="4740599"/>
          </a:xfrm>
          <a:prstGeom prst="rect">
            <a:avLst/>
          </a:prstGeom>
        </p:spPr>
        <p:txBody>
          <a:bodyPr anchorCtr="0" anchor="t" bIns="91425" lIns="91425" rIns="91425" tIns="91425">
            <a:noAutofit/>
          </a:bodyPr>
          <a:lstStyle/>
          <a:p>
            <a:pPr indent="-228600" lvl="0" marL="457200" rtl="0">
              <a:lnSpc>
                <a:spcPct val="120000"/>
              </a:lnSpc>
              <a:spcBef>
                <a:spcPts val="0"/>
              </a:spcBef>
            </a:pPr>
            <a:r>
              <a:rPr lang="en"/>
              <a:t>You have a final next Tuesday</a:t>
            </a:r>
          </a:p>
          <a:p>
            <a:pPr indent="-228600" lvl="1" marL="914400" rtl="0">
              <a:lnSpc>
                <a:spcPct val="120000"/>
              </a:lnSpc>
              <a:spcBef>
                <a:spcPts val="0"/>
              </a:spcBef>
            </a:pPr>
            <a:r>
              <a:rPr lang="en"/>
              <a:t>December 6th, 9:00 - 11:30 AM</a:t>
            </a:r>
          </a:p>
          <a:p>
            <a:pPr indent="-228600" lvl="0" marL="457200" rtl="0">
              <a:lnSpc>
                <a:spcPct val="120000"/>
              </a:lnSpc>
              <a:spcBef>
                <a:spcPts val="0"/>
              </a:spcBef>
            </a:pPr>
            <a:r>
              <a:rPr lang="en"/>
              <a:t>There is a practice exam on Moodle. </a:t>
            </a:r>
          </a:p>
          <a:p>
            <a:pPr indent="-228600" lvl="0" marL="457200" rtl="0">
              <a:lnSpc>
                <a:spcPct val="120000"/>
              </a:lnSpc>
              <a:spcBef>
                <a:spcPts val="0"/>
              </a:spcBef>
            </a:pPr>
            <a:r>
              <a:rPr lang="en"/>
              <a:t>Let’s go over it!</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216" name="Shape 2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1800"/>
              <a:t>Students at USC can be enrolled in more than one class at the time. There is also an option to not be enrolled in any classes (under special circumstances). We do not offer classes with no students at all.</a:t>
            </a:r>
          </a:p>
          <a:p>
            <a:pPr lvl="0" rtl="0">
              <a:lnSpc>
                <a:spcPct val="120000"/>
              </a:lnSpc>
              <a:spcBef>
                <a:spcPts val="0"/>
              </a:spcBef>
              <a:buNone/>
            </a:pPr>
            <a:r>
              <a:rPr lang="en" sz="1800"/>
              <a:t>To allocate teaching effort, there is one instructor assigned to each class. Some instructors might not teach any class. Each class uses a textbook (a book that can be used in other classes also). Depending on class size, there are TAs assisting in the class. A small class gets no TAs, a large class might get several TAs. When all is done in the class, the instructor assigns the student a grade for the course. In return, each student must fill out a course evaluation form for the course. </a:t>
            </a:r>
          </a:p>
          <a:p>
            <a:pPr lvl="0" rtl="0">
              <a:lnSpc>
                <a:spcPct val="120000"/>
              </a:lnSpc>
              <a:spcBef>
                <a:spcPts val="0"/>
              </a:spcBef>
              <a:buNone/>
            </a:pPr>
            <a:r>
              <a:t/>
            </a:r>
            <a:endParaRPr sz="1800"/>
          </a:p>
          <a:p>
            <a:pPr lvl="0" rtl="0">
              <a:lnSpc>
                <a:spcPct val="120000"/>
              </a:lnSpc>
              <a:spcBef>
                <a:spcPts val="0"/>
              </a:spcBef>
              <a:buNone/>
            </a:pPr>
            <a:r>
              <a:rPr lang="en" sz="1800"/>
              <a:t>Develop the </a:t>
            </a:r>
            <a:r>
              <a:rPr b="1" lang="en" sz="1800"/>
              <a:t>class diagram </a:t>
            </a:r>
            <a:r>
              <a:rPr lang="en" sz="1800"/>
              <a:t>for the situation described above.</a:t>
            </a:r>
          </a:p>
          <a:p>
            <a:pPr lvl="0" rtl="0">
              <a:lnSpc>
                <a:spcPct val="120000"/>
              </a:lnSpc>
              <a:spcBef>
                <a:spcPts val="0"/>
              </a:spcBef>
              <a:buNone/>
            </a:pPr>
            <a:r>
              <a:t/>
            </a:r>
            <a:endParaRPr/>
          </a:p>
          <a:p>
            <a:pPr lvl="0" rtl="0">
              <a:lnSpc>
                <a:spcPct val="120000"/>
              </a:lnSpc>
              <a:spcBef>
                <a:spcPts val="0"/>
              </a:spcBef>
              <a:buNone/>
            </a:pPr>
            <a:r>
              <a:t/>
            </a:r>
            <a:endParaRPr/>
          </a:p>
          <a:p>
            <a:pPr lvl="0" rtl="0">
              <a:lnSpc>
                <a:spcPct val="120000"/>
              </a:lnSpc>
              <a:spcBef>
                <a:spcPts val="0"/>
              </a:spcBef>
              <a:buNone/>
            </a:pPr>
            <a:r>
              <a:t/>
            </a:r>
            <a:endParaRPr/>
          </a:p>
        </p:txBody>
      </p:sp>
      <p:sp>
        <p:nvSpPr>
          <p:cNvPr id="217" name="Shape 2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8 - Solution</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
        <p:nvSpPr>
          <p:cNvPr id="224" name="Shape 224"/>
          <p:cNvSpPr/>
          <p:nvPr/>
        </p:nvSpPr>
        <p:spPr>
          <a:xfrm>
            <a:off x="3817650" y="1592374"/>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Instructor</a:t>
            </a:r>
          </a:p>
          <a:p>
            <a:pPr lvl="0" rtl="0" algn="ctr">
              <a:spcBef>
                <a:spcPts val="0"/>
              </a:spcBef>
              <a:buNone/>
            </a:pPr>
            <a:r>
              <a:t/>
            </a:r>
            <a:endParaRPr b="1"/>
          </a:p>
          <a:p>
            <a:pPr lvl="0" rtl="0" algn="ctr">
              <a:spcBef>
                <a:spcPts val="0"/>
              </a:spcBef>
              <a:buNone/>
            </a:pPr>
            <a:r>
              <a:t/>
            </a:r>
            <a:endParaRPr b="1"/>
          </a:p>
        </p:txBody>
      </p:sp>
      <p:cxnSp>
        <p:nvCxnSpPr>
          <p:cNvPr id="225" name="Shape 225"/>
          <p:cNvCxnSpPr/>
          <p:nvPr/>
        </p:nvCxnSpPr>
        <p:spPr>
          <a:xfrm>
            <a:off x="3817650" y="1926434"/>
            <a:ext cx="1459200" cy="0"/>
          </a:xfrm>
          <a:prstGeom prst="straightConnector1">
            <a:avLst/>
          </a:prstGeom>
          <a:noFill/>
          <a:ln cap="flat" cmpd="sng" w="9525">
            <a:solidFill>
              <a:srgbClr val="000000"/>
            </a:solidFill>
            <a:prstDash val="solid"/>
            <a:round/>
            <a:headEnd len="lg" w="lg" type="none"/>
            <a:tailEnd len="lg" w="lg" type="none"/>
          </a:ln>
        </p:spPr>
      </p:cxnSp>
      <p:cxnSp>
        <p:nvCxnSpPr>
          <p:cNvPr id="226" name="Shape 226"/>
          <p:cNvCxnSpPr/>
          <p:nvPr/>
        </p:nvCxnSpPr>
        <p:spPr>
          <a:xfrm>
            <a:off x="3817650" y="2170915"/>
            <a:ext cx="1459200" cy="0"/>
          </a:xfrm>
          <a:prstGeom prst="straightConnector1">
            <a:avLst/>
          </a:prstGeom>
          <a:noFill/>
          <a:ln cap="flat" cmpd="sng" w="9525">
            <a:solidFill>
              <a:srgbClr val="000000"/>
            </a:solidFill>
            <a:prstDash val="solid"/>
            <a:round/>
            <a:headEnd len="lg" w="lg" type="none"/>
            <a:tailEnd len="lg" w="lg" type="none"/>
          </a:ln>
        </p:spPr>
      </p:cxnSp>
      <p:sp>
        <p:nvSpPr>
          <p:cNvPr id="227" name="Shape 227"/>
          <p:cNvSpPr/>
          <p:nvPr/>
        </p:nvSpPr>
        <p:spPr>
          <a:xfrm>
            <a:off x="627925" y="2309455"/>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Textbook</a:t>
            </a:r>
          </a:p>
          <a:p>
            <a:pPr lvl="0" rtl="0" algn="ctr">
              <a:spcBef>
                <a:spcPts val="0"/>
              </a:spcBef>
              <a:buNone/>
            </a:pPr>
            <a:r>
              <a:t/>
            </a:r>
            <a:endParaRPr b="1"/>
          </a:p>
          <a:p>
            <a:pPr lvl="0" rtl="0" algn="ctr">
              <a:spcBef>
                <a:spcPts val="0"/>
              </a:spcBef>
              <a:buNone/>
            </a:pPr>
            <a:r>
              <a:t/>
            </a:r>
            <a:endParaRPr b="1"/>
          </a:p>
        </p:txBody>
      </p:sp>
      <p:cxnSp>
        <p:nvCxnSpPr>
          <p:cNvPr id="228" name="Shape 228"/>
          <p:cNvCxnSpPr/>
          <p:nvPr/>
        </p:nvCxnSpPr>
        <p:spPr>
          <a:xfrm>
            <a:off x="627925" y="2643515"/>
            <a:ext cx="1459200" cy="0"/>
          </a:xfrm>
          <a:prstGeom prst="straightConnector1">
            <a:avLst/>
          </a:prstGeom>
          <a:noFill/>
          <a:ln cap="flat" cmpd="sng" w="9525">
            <a:solidFill>
              <a:srgbClr val="000000"/>
            </a:solidFill>
            <a:prstDash val="solid"/>
            <a:round/>
            <a:headEnd len="lg" w="lg" type="none"/>
            <a:tailEnd len="lg" w="lg" type="none"/>
          </a:ln>
        </p:spPr>
      </p:cxnSp>
      <p:cxnSp>
        <p:nvCxnSpPr>
          <p:cNvPr id="229" name="Shape 229"/>
          <p:cNvCxnSpPr/>
          <p:nvPr/>
        </p:nvCxnSpPr>
        <p:spPr>
          <a:xfrm>
            <a:off x="627925" y="2887996"/>
            <a:ext cx="1459200" cy="0"/>
          </a:xfrm>
          <a:prstGeom prst="straightConnector1">
            <a:avLst/>
          </a:prstGeom>
          <a:noFill/>
          <a:ln cap="flat" cmpd="sng" w="9525">
            <a:solidFill>
              <a:srgbClr val="000000"/>
            </a:solidFill>
            <a:prstDash val="solid"/>
            <a:round/>
            <a:headEnd len="lg" w="lg" type="none"/>
            <a:tailEnd len="lg" w="lg" type="none"/>
          </a:ln>
        </p:spPr>
      </p:cxnSp>
      <p:sp>
        <p:nvSpPr>
          <p:cNvPr id="230" name="Shape 230"/>
          <p:cNvSpPr/>
          <p:nvPr/>
        </p:nvSpPr>
        <p:spPr>
          <a:xfrm>
            <a:off x="627925" y="4574915"/>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TA</a:t>
            </a:r>
          </a:p>
          <a:p>
            <a:pPr lvl="0" rtl="0" algn="ctr">
              <a:spcBef>
                <a:spcPts val="0"/>
              </a:spcBef>
              <a:buNone/>
            </a:pPr>
            <a:r>
              <a:t/>
            </a:r>
            <a:endParaRPr b="1"/>
          </a:p>
          <a:p>
            <a:pPr lvl="0" rtl="0" algn="ctr">
              <a:spcBef>
                <a:spcPts val="0"/>
              </a:spcBef>
              <a:buNone/>
            </a:pPr>
            <a:r>
              <a:t/>
            </a:r>
            <a:endParaRPr b="1"/>
          </a:p>
        </p:txBody>
      </p:sp>
      <p:cxnSp>
        <p:nvCxnSpPr>
          <p:cNvPr id="231" name="Shape 231"/>
          <p:cNvCxnSpPr/>
          <p:nvPr/>
        </p:nvCxnSpPr>
        <p:spPr>
          <a:xfrm>
            <a:off x="627925" y="4908975"/>
            <a:ext cx="1459200" cy="0"/>
          </a:xfrm>
          <a:prstGeom prst="straightConnector1">
            <a:avLst/>
          </a:prstGeom>
          <a:noFill/>
          <a:ln cap="flat" cmpd="sng" w="9525">
            <a:solidFill>
              <a:srgbClr val="000000"/>
            </a:solidFill>
            <a:prstDash val="solid"/>
            <a:round/>
            <a:headEnd len="lg" w="lg" type="none"/>
            <a:tailEnd len="lg" w="lg" type="none"/>
          </a:ln>
        </p:spPr>
      </p:cxnSp>
      <p:cxnSp>
        <p:nvCxnSpPr>
          <p:cNvPr id="232" name="Shape 232"/>
          <p:cNvCxnSpPr/>
          <p:nvPr/>
        </p:nvCxnSpPr>
        <p:spPr>
          <a:xfrm>
            <a:off x="627925" y="5153455"/>
            <a:ext cx="1459200" cy="0"/>
          </a:xfrm>
          <a:prstGeom prst="straightConnector1">
            <a:avLst/>
          </a:prstGeom>
          <a:noFill/>
          <a:ln cap="flat" cmpd="sng" w="9525">
            <a:solidFill>
              <a:srgbClr val="000000"/>
            </a:solidFill>
            <a:prstDash val="solid"/>
            <a:round/>
            <a:headEnd len="lg" w="lg" type="none"/>
            <a:tailEnd len="lg" w="lg" type="none"/>
          </a:ln>
        </p:spPr>
      </p:cxnSp>
      <p:sp>
        <p:nvSpPr>
          <p:cNvPr id="233" name="Shape 233"/>
          <p:cNvSpPr/>
          <p:nvPr/>
        </p:nvSpPr>
        <p:spPr>
          <a:xfrm>
            <a:off x="3817650" y="3319912"/>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Course</a:t>
            </a:r>
          </a:p>
          <a:p>
            <a:pPr lvl="0" rtl="0" algn="ctr">
              <a:spcBef>
                <a:spcPts val="0"/>
              </a:spcBef>
              <a:buNone/>
            </a:pPr>
            <a:r>
              <a:t/>
            </a:r>
            <a:endParaRPr b="1"/>
          </a:p>
          <a:p>
            <a:pPr lvl="0" rtl="0" algn="ctr">
              <a:spcBef>
                <a:spcPts val="0"/>
              </a:spcBef>
              <a:buNone/>
            </a:pPr>
            <a:r>
              <a:t/>
            </a:r>
            <a:endParaRPr b="1"/>
          </a:p>
        </p:txBody>
      </p:sp>
      <p:cxnSp>
        <p:nvCxnSpPr>
          <p:cNvPr id="234" name="Shape 234"/>
          <p:cNvCxnSpPr/>
          <p:nvPr/>
        </p:nvCxnSpPr>
        <p:spPr>
          <a:xfrm>
            <a:off x="3817650" y="3653972"/>
            <a:ext cx="1459200" cy="0"/>
          </a:xfrm>
          <a:prstGeom prst="straightConnector1">
            <a:avLst/>
          </a:prstGeom>
          <a:noFill/>
          <a:ln cap="flat" cmpd="sng" w="9525">
            <a:solidFill>
              <a:srgbClr val="000000"/>
            </a:solidFill>
            <a:prstDash val="solid"/>
            <a:round/>
            <a:headEnd len="lg" w="lg" type="none"/>
            <a:tailEnd len="lg" w="lg" type="none"/>
          </a:ln>
        </p:spPr>
      </p:cxnSp>
      <p:cxnSp>
        <p:nvCxnSpPr>
          <p:cNvPr id="235" name="Shape 235"/>
          <p:cNvCxnSpPr/>
          <p:nvPr/>
        </p:nvCxnSpPr>
        <p:spPr>
          <a:xfrm>
            <a:off x="3817650" y="3898453"/>
            <a:ext cx="1459200" cy="0"/>
          </a:xfrm>
          <a:prstGeom prst="straightConnector1">
            <a:avLst/>
          </a:prstGeom>
          <a:noFill/>
          <a:ln cap="flat" cmpd="sng" w="9525">
            <a:solidFill>
              <a:srgbClr val="000000"/>
            </a:solidFill>
            <a:prstDash val="solid"/>
            <a:round/>
            <a:headEnd len="lg" w="lg" type="none"/>
            <a:tailEnd len="lg" w="lg" type="none"/>
          </a:ln>
        </p:spPr>
      </p:cxnSp>
      <p:sp>
        <p:nvSpPr>
          <p:cNvPr id="236" name="Shape 236"/>
          <p:cNvSpPr/>
          <p:nvPr/>
        </p:nvSpPr>
        <p:spPr>
          <a:xfrm>
            <a:off x="7182421" y="3319912"/>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Student</a:t>
            </a:r>
          </a:p>
          <a:p>
            <a:pPr lvl="0" rtl="0" algn="ctr">
              <a:spcBef>
                <a:spcPts val="0"/>
              </a:spcBef>
              <a:buNone/>
            </a:pPr>
            <a:r>
              <a:t/>
            </a:r>
            <a:endParaRPr b="1"/>
          </a:p>
          <a:p>
            <a:pPr lvl="0" rtl="0" algn="ctr">
              <a:spcBef>
                <a:spcPts val="0"/>
              </a:spcBef>
              <a:buNone/>
            </a:pPr>
            <a:r>
              <a:t/>
            </a:r>
            <a:endParaRPr b="1"/>
          </a:p>
        </p:txBody>
      </p:sp>
      <p:cxnSp>
        <p:nvCxnSpPr>
          <p:cNvPr id="237" name="Shape 237"/>
          <p:cNvCxnSpPr/>
          <p:nvPr/>
        </p:nvCxnSpPr>
        <p:spPr>
          <a:xfrm>
            <a:off x="7182421" y="3653972"/>
            <a:ext cx="1459200" cy="0"/>
          </a:xfrm>
          <a:prstGeom prst="straightConnector1">
            <a:avLst/>
          </a:prstGeom>
          <a:noFill/>
          <a:ln cap="flat" cmpd="sng" w="9525">
            <a:solidFill>
              <a:srgbClr val="000000"/>
            </a:solidFill>
            <a:prstDash val="solid"/>
            <a:round/>
            <a:headEnd len="lg" w="lg" type="none"/>
            <a:tailEnd len="lg" w="lg" type="none"/>
          </a:ln>
        </p:spPr>
      </p:cxnSp>
      <p:cxnSp>
        <p:nvCxnSpPr>
          <p:cNvPr id="238" name="Shape 238"/>
          <p:cNvCxnSpPr/>
          <p:nvPr/>
        </p:nvCxnSpPr>
        <p:spPr>
          <a:xfrm>
            <a:off x="7182421" y="3898453"/>
            <a:ext cx="1459200" cy="0"/>
          </a:xfrm>
          <a:prstGeom prst="straightConnector1">
            <a:avLst/>
          </a:prstGeom>
          <a:noFill/>
          <a:ln cap="flat" cmpd="sng" w="9525">
            <a:solidFill>
              <a:srgbClr val="000000"/>
            </a:solidFill>
            <a:prstDash val="solid"/>
            <a:round/>
            <a:headEnd len="lg" w="lg" type="none"/>
            <a:tailEnd len="lg" w="lg" type="none"/>
          </a:ln>
        </p:spPr>
      </p:cxnSp>
      <p:sp>
        <p:nvSpPr>
          <p:cNvPr id="239" name="Shape 239"/>
          <p:cNvSpPr/>
          <p:nvPr/>
        </p:nvSpPr>
        <p:spPr>
          <a:xfrm>
            <a:off x="7104622" y="1641271"/>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Grade</a:t>
            </a:r>
          </a:p>
          <a:p>
            <a:pPr lvl="0" rtl="0" algn="ctr">
              <a:spcBef>
                <a:spcPts val="0"/>
              </a:spcBef>
              <a:buNone/>
            </a:pPr>
            <a:r>
              <a:t/>
            </a:r>
            <a:endParaRPr b="1"/>
          </a:p>
          <a:p>
            <a:pPr lvl="0" rtl="0" algn="ctr">
              <a:spcBef>
                <a:spcPts val="0"/>
              </a:spcBef>
              <a:buNone/>
            </a:pPr>
            <a:r>
              <a:t/>
            </a:r>
            <a:endParaRPr b="1"/>
          </a:p>
        </p:txBody>
      </p:sp>
      <p:cxnSp>
        <p:nvCxnSpPr>
          <p:cNvPr id="240" name="Shape 240"/>
          <p:cNvCxnSpPr/>
          <p:nvPr/>
        </p:nvCxnSpPr>
        <p:spPr>
          <a:xfrm>
            <a:off x="7104622" y="1975331"/>
            <a:ext cx="1459200" cy="0"/>
          </a:xfrm>
          <a:prstGeom prst="straightConnector1">
            <a:avLst/>
          </a:prstGeom>
          <a:noFill/>
          <a:ln cap="flat" cmpd="sng" w="9525">
            <a:solidFill>
              <a:srgbClr val="000000"/>
            </a:solidFill>
            <a:prstDash val="solid"/>
            <a:round/>
            <a:headEnd len="lg" w="lg" type="none"/>
            <a:tailEnd len="lg" w="lg" type="none"/>
          </a:ln>
        </p:spPr>
      </p:cxnSp>
      <p:cxnSp>
        <p:nvCxnSpPr>
          <p:cNvPr id="241" name="Shape 241"/>
          <p:cNvCxnSpPr/>
          <p:nvPr/>
        </p:nvCxnSpPr>
        <p:spPr>
          <a:xfrm>
            <a:off x="7104622" y="2219811"/>
            <a:ext cx="1459200" cy="0"/>
          </a:xfrm>
          <a:prstGeom prst="straightConnector1">
            <a:avLst/>
          </a:prstGeom>
          <a:noFill/>
          <a:ln cap="flat" cmpd="sng" w="9525">
            <a:solidFill>
              <a:srgbClr val="000000"/>
            </a:solidFill>
            <a:prstDash val="solid"/>
            <a:round/>
            <a:headEnd len="lg" w="lg" type="none"/>
            <a:tailEnd len="lg" w="lg" type="none"/>
          </a:ln>
        </p:spPr>
      </p:cxnSp>
      <p:sp>
        <p:nvSpPr>
          <p:cNvPr id="242" name="Shape 242"/>
          <p:cNvSpPr/>
          <p:nvPr/>
        </p:nvSpPr>
        <p:spPr>
          <a:xfrm>
            <a:off x="5645753" y="5715890"/>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Evaluation</a:t>
            </a:r>
          </a:p>
          <a:p>
            <a:pPr lvl="0" rtl="0" algn="ctr">
              <a:spcBef>
                <a:spcPts val="0"/>
              </a:spcBef>
              <a:buNone/>
            </a:pPr>
            <a:r>
              <a:t/>
            </a:r>
            <a:endParaRPr b="1"/>
          </a:p>
          <a:p>
            <a:pPr lvl="0" rtl="0" algn="ctr">
              <a:spcBef>
                <a:spcPts val="0"/>
              </a:spcBef>
              <a:buNone/>
            </a:pPr>
            <a:r>
              <a:t/>
            </a:r>
            <a:endParaRPr b="1"/>
          </a:p>
        </p:txBody>
      </p:sp>
      <p:cxnSp>
        <p:nvCxnSpPr>
          <p:cNvPr id="243" name="Shape 243"/>
          <p:cNvCxnSpPr/>
          <p:nvPr/>
        </p:nvCxnSpPr>
        <p:spPr>
          <a:xfrm>
            <a:off x="5645753" y="6049950"/>
            <a:ext cx="1459200" cy="0"/>
          </a:xfrm>
          <a:prstGeom prst="straightConnector1">
            <a:avLst/>
          </a:prstGeom>
          <a:noFill/>
          <a:ln cap="flat" cmpd="sng" w="9525">
            <a:solidFill>
              <a:srgbClr val="000000"/>
            </a:solidFill>
            <a:prstDash val="solid"/>
            <a:round/>
            <a:headEnd len="lg" w="lg" type="none"/>
            <a:tailEnd len="lg" w="lg" type="none"/>
          </a:ln>
        </p:spPr>
      </p:cxnSp>
      <p:cxnSp>
        <p:nvCxnSpPr>
          <p:cNvPr id="244" name="Shape 244"/>
          <p:cNvCxnSpPr/>
          <p:nvPr/>
        </p:nvCxnSpPr>
        <p:spPr>
          <a:xfrm>
            <a:off x="5645753" y="6294431"/>
            <a:ext cx="1459200" cy="0"/>
          </a:xfrm>
          <a:prstGeom prst="straightConnector1">
            <a:avLst/>
          </a:prstGeom>
          <a:noFill/>
          <a:ln cap="flat" cmpd="sng" w="9525">
            <a:solidFill>
              <a:srgbClr val="000000"/>
            </a:solidFill>
            <a:prstDash val="solid"/>
            <a:round/>
            <a:headEnd len="lg" w="lg" type="none"/>
            <a:tailEnd len="lg" w="lg" type="none"/>
          </a:ln>
        </p:spPr>
      </p:cxnSp>
      <p:cxnSp>
        <p:nvCxnSpPr>
          <p:cNvPr id="245" name="Shape 245"/>
          <p:cNvCxnSpPr>
            <a:stCxn id="233" idx="1"/>
            <a:endCxn id="230" idx="3"/>
          </p:cNvCxnSpPr>
          <p:nvPr/>
        </p:nvCxnSpPr>
        <p:spPr>
          <a:xfrm flipH="1">
            <a:off x="2087250" y="3719062"/>
            <a:ext cx="1730400" cy="1254900"/>
          </a:xfrm>
          <a:prstGeom prst="straightConnector1">
            <a:avLst/>
          </a:prstGeom>
          <a:noFill/>
          <a:ln cap="flat" cmpd="sng" w="9525">
            <a:solidFill>
              <a:srgbClr val="000000"/>
            </a:solidFill>
            <a:prstDash val="solid"/>
            <a:round/>
            <a:headEnd len="lg" w="lg" type="none"/>
            <a:tailEnd len="lg" w="lg" type="none"/>
          </a:ln>
        </p:spPr>
      </p:cxnSp>
      <p:sp>
        <p:nvSpPr>
          <p:cNvPr id="246" name="Shape 246"/>
          <p:cNvSpPr txBox="1"/>
          <p:nvPr/>
        </p:nvSpPr>
        <p:spPr>
          <a:xfrm>
            <a:off x="2640952" y="4387543"/>
            <a:ext cx="1040399" cy="244800"/>
          </a:xfrm>
          <a:prstGeom prst="rect">
            <a:avLst/>
          </a:prstGeom>
          <a:noFill/>
          <a:ln>
            <a:noFill/>
          </a:ln>
        </p:spPr>
        <p:txBody>
          <a:bodyPr anchorCtr="0" anchor="t" bIns="91425" lIns="91425" rIns="91425" tIns="91425">
            <a:noAutofit/>
          </a:bodyPr>
          <a:lstStyle/>
          <a:p>
            <a:pPr lvl="0" rtl="0" algn="l">
              <a:spcBef>
                <a:spcPts val="0"/>
              </a:spcBef>
              <a:buNone/>
            </a:pPr>
            <a:r>
              <a:rPr lang="en"/>
              <a:t>Assists In</a:t>
            </a:r>
          </a:p>
        </p:txBody>
      </p:sp>
      <p:sp>
        <p:nvSpPr>
          <p:cNvPr id="247" name="Shape 247"/>
          <p:cNvSpPr txBox="1"/>
          <p:nvPr/>
        </p:nvSpPr>
        <p:spPr>
          <a:xfrm>
            <a:off x="2144989" y="4851865"/>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48" name="Shape 248"/>
          <p:cNvSpPr txBox="1"/>
          <p:nvPr/>
        </p:nvSpPr>
        <p:spPr>
          <a:xfrm>
            <a:off x="3146564" y="3596862"/>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cxnSp>
        <p:nvCxnSpPr>
          <p:cNvPr id="249" name="Shape 249"/>
          <p:cNvCxnSpPr>
            <a:stCxn id="248" idx="3"/>
            <a:endCxn id="227" idx="3"/>
          </p:cNvCxnSpPr>
          <p:nvPr/>
        </p:nvCxnSpPr>
        <p:spPr>
          <a:xfrm rot="10800000">
            <a:off x="2087264" y="2708562"/>
            <a:ext cx="1730400" cy="1010700"/>
          </a:xfrm>
          <a:prstGeom prst="straightConnector1">
            <a:avLst/>
          </a:prstGeom>
          <a:noFill/>
          <a:ln cap="flat" cmpd="sng" w="9525">
            <a:solidFill>
              <a:srgbClr val="000000"/>
            </a:solidFill>
            <a:prstDash val="solid"/>
            <a:round/>
            <a:headEnd len="lg" w="lg" type="none"/>
            <a:tailEnd len="lg" w="lg" type="none"/>
          </a:ln>
        </p:spPr>
      </p:cxnSp>
      <p:sp>
        <p:nvSpPr>
          <p:cNvPr id="250" name="Shape 250"/>
          <p:cNvSpPr txBox="1"/>
          <p:nvPr/>
        </p:nvSpPr>
        <p:spPr>
          <a:xfrm>
            <a:off x="2611778" y="2757670"/>
            <a:ext cx="952800" cy="211800"/>
          </a:xfrm>
          <a:prstGeom prst="rect">
            <a:avLst/>
          </a:prstGeom>
          <a:noFill/>
          <a:ln>
            <a:noFill/>
          </a:ln>
        </p:spPr>
        <p:txBody>
          <a:bodyPr anchorCtr="0" anchor="t" bIns="91425" lIns="91425" rIns="91425" tIns="91425">
            <a:noAutofit/>
          </a:bodyPr>
          <a:lstStyle/>
          <a:p>
            <a:pPr lvl="0" rtl="0" algn="l">
              <a:spcBef>
                <a:spcPts val="0"/>
              </a:spcBef>
              <a:buNone/>
            </a:pPr>
            <a:r>
              <a:rPr lang="en"/>
              <a:t>Used In</a:t>
            </a:r>
          </a:p>
        </p:txBody>
      </p:sp>
      <p:sp>
        <p:nvSpPr>
          <p:cNvPr id="251" name="Shape 251"/>
          <p:cNvSpPr txBox="1"/>
          <p:nvPr/>
        </p:nvSpPr>
        <p:spPr>
          <a:xfrm>
            <a:off x="2212985" y="2439780"/>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52" name="Shape 252"/>
          <p:cNvSpPr txBox="1"/>
          <p:nvPr/>
        </p:nvSpPr>
        <p:spPr>
          <a:xfrm>
            <a:off x="3243811" y="3160839"/>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cxnSp>
        <p:nvCxnSpPr>
          <p:cNvPr id="253" name="Shape 253"/>
          <p:cNvCxnSpPr>
            <a:stCxn id="233" idx="3"/>
            <a:endCxn id="236" idx="1"/>
          </p:cNvCxnSpPr>
          <p:nvPr/>
        </p:nvCxnSpPr>
        <p:spPr>
          <a:xfrm>
            <a:off x="5276850" y="3719062"/>
            <a:ext cx="1905600" cy="0"/>
          </a:xfrm>
          <a:prstGeom prst="straightConnector1">
            <a:avLst/>
          </a:prstGeom>
          <a:noFill/>
          <a:ln cap="flat" cmpd="sng" w="9525">
            <a:solidFill>
              <a:srgbClr val="000000"/>
            </a:solidFill>
            <a:prstDash val="solid"/>
            <a:round/>
            <a:headEnd len="lg" w="lg" type="none"/>
            <a:tailEnd len="lg" w="lg" type="none"/>
          </a:ln>
        </p:spPr>
      </p:cxnSp>
      <p:sp>
        <p:nvSpPr>
          <p:cNvPr id="254" name="Shape 254"/>
          <p:cNvSpPr txBox="1"/>
          <p:nvPr/>
        </p:nvSpPr>
        <p:spPr>
          <a:xfrm>
            <a:off x="5665356" y="3409619"/>
            <a:ext cx="1166999" cy="244800"/>
          </a:xfrm>
          <a:prstGeom prst="rect">
            <a:avLst/>
          </a:prstGeom>
          <a:noFill/>
          <a:ln>
            <a:noFill/>
          </a:ln>
        </p:spPr>
        <p:txBody>
          <a:bodyPr anchorCtr="0" anchor="t" bIns="91425" lIns="91425" rIns="91425" tIns="91425">
            <a:noAutofit/>
          </a:bodyPr>
          <a:lstStyle/>
          <a:p>
            <a:pPr lvl="0" rtl="0" algn="l">
              <a:spcBef>
                <a:spcPts val="0"/>
              </a:spcBef>
              <a:buNone/>
            </a:pPr>
            <a:r>
              <a:rPr lang="en"/>
              <a:t>Enrolled In</a:t>
            </a:r>
          </a:p>
        </p:txBody>
      </p:sp>
      <p:sp>
        <p:nvSpPr>
          <p:cNvPr id="255" name="Shape 255"/>
          <p:cNvSpPr txBox="1"/>
          <p:nvPr/>
        </p:nvSpPr>
        <p:spPr>
          <a:xfrm>
            <a:off x="5276518" y="334416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56" name="Shape 256"/>
          <p:cNvSpPr txBox="1"/>
          <p:nvPr/>
        </p:nvSpPr>
        <p:spPr>
          <a:xfrm>
            <a:off x="6735003" y="334416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57" name="Shape 257"/>
          <p:cNvSpPr/>
          <p:nvPr/>
        </p:nvSpPr>
        <p:spPr>
          <a:xfrm>
            <a:off x="5509759" y="4420141"/>
            <a:ext cx="1730856" cy="594775"/>
          </a:xfrm>
          <a:prstGeom prst="flowChartDecision">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Provides</a:t>
            </a:r>
          </a:p>
        </p:txBody>
      </p:sp>
      <p:cxnSp>
        <p:nvCxnSpPr>
          <p:cNvPr id="258" name="Shape 258"/>
          <p:cNvCxnSpPr>
            <a:stCxn id="257" idx="2"/>
            <a:endCxn id="242" idx="0"/>
          </p:cNvCxnSpPr>
          <p:nvPr/>
        </p:nvCxnSpPr>
        <p:spPr>
          <a:xfrm>
            <a:off x="6375187" y="5014916"/>
            <a:ext cx="300" cy="701100"/>
          </a:xfrm>
          <a:prstGeom prst="straightConnector1">
            <a:avLst/>
          </a:prstGeom>
          <a:noFill/>
          <a:ln cap="flat" cmpd="sng" w="9525">
            <a:solidFill>
              <a:srgbClr val="000000"/>
            </a:solidFill>
            <a:prstDash val="solid"/>
            <a:round/>
            <a:headEnd len="lg" w="lg" type="none"/>
            <a:tailEnd len="lg" w="lg" type="none"/>
          </a:ln>
        </p:spPr>
      </p:cxnSp>
      <p:cxnSp>
        <p:nvCxnSpPr>
          <p:cNvPr id="259" name="Shape 259"/>
          <p:cNvCxnSpPr>
            <a:stCxn id="233" idx="2"/>
            <a:endCxn id="257" idx="1"/>
          </p:cNvCxnSpPr>
          <p:nvPr/>
        </p:nvCxnSpPr>
        <p:spPr>
          <a:xfrm>
            <a:off x="4547250" y="4118212"/>
            <a:ext cx="962400" cy="599400"/>
          </a:xfrm>
          <a:prstGeom prst="straightConnector1">
            <a:avLst/>
          </a:prstGeom>
          <a:noFill/>
          <a:ln cap="flat" cmpd="sng" w="9525">
            <a:solidFill>
              <a:srgbClr val="000000"/>
            </a:solidFill>
            <a:prstDash val="solid"/>
            <a:round/>
            <a:headEnd len="lg" w="lg" type="none"/>
            <a:tailEnd len="lg" w="lg" type="none"/>
          </a:ln>
        </p:spPr>
      </p:cxnSp>
      <p:cxnSp>
        <p:nvCxnSpPr>
          <p:cNvPr id="260" name="Shape 260"/>
          <p:cNvCxnSpPr>
            <a:stCxn id="236" idx="2"/>
            <a:endCxn id="257" idx="3"/>
          </p:cNvCxnSpPr>
          <p:nvPr/>
        </p:nvCxnSpPr>
        <p:spPr>
          <a:xfrm flipH="1">
            <a:off x="7240621" y="4118212"/>
            <a:ext cx="671400" cy="599400"/>
          </a:xfrm>
          <a:prstGeom prst="straightConnector1">
            <a:avLst/>
          </a:prstGeom>
          <a:noFill/>
          <a:ln cap="flat" cmpd="sng" w="9525">
            <a:solidFill>
              <a:srgbClr val="000000"/>
            </a:solidFill>
            <a:prstDash val="solid"/>
            <a:round/>
            <a:headEnd len="lg" w="lg" type="none"/>
            <a:tailEnd len="lg" w="lg" type="none"/>
          </a:ln>
        </p:spPr>
      </p:cxnSp>
      <p:sp>
        <p:nvSpPr>
          <p:cNvPr id="261" name="Shape 261"/>
          <p:cNvSpPr txBox="1"/>
          <p:nvPr/>
        </p:nvSpPr>
        <p:spPr>
          <a:xfrm>
            <a:off x="4974667" y="414697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62" name="Shape 262"/>
          <p:cNvSpPr txBox="1"/>
          <p:nvPr/>
        </p:nvSpPr>
        <p:spPr>
          <a:xfrm>
            <a:off x="7795004" y="4224300"/>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63" name="Shape 263"/>
          <p:cNvSpPr txBox="1"/>
          <p:nvPr/>
        </p:nvSpPr>
        <p:spPr>
          <a:xfrm>
            <a:off x="6375187" y="5410128"/>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cxnSp>
        <p:nvCxnSpPr>
          <p:cNvPr id="264" name="Shape 264"/>
          <p:cNvCxnSpPr>
            <a:stCxn id="224" idx="2"/>
            <a:endCxn id="233" idx="0"/>
          </p:cNvCxnSpPr>
          <p:nvPr/>
        </p:nvCxnSpPr>
        <p:spPr>
          <a:xfrm>
            <a:off x="4547250" y="2390674"/>
            <a:ext cx="0" cy="929099"/>
          </a:xfrm>
          <a:prstGeom prst="straightConnector1">
            <a:avLst/>
          </a:prstGeom>
          <a:noFill/>
          <a:ln cap="flat" cmpd="sng" w="9525">
            <a:solidFill>
              <a:srgbClr val="000000"/>
            </a:solidFill>
            <a:prstDash val="solid"/>
            <a:round/>
            <a:headEnd len="lg" w="lg" type="none"/>
            <a:tailEnd len="lg" w="lg" type="none"/>
          </a:ln>
        </p:spPr>
      </p:cxnSp>
      <p:sp>
        <p:nvSpPr>
          <p:cNvPr id="265" name="Shape 265"/>
          <p:cNvSpPr txBox="1"/>
          <p:nvPr/>
        </p:nvSpPr>
        <p:spPr>
          <a:xfrm>
            <a:off x="4673429" y="2659877"/>
            <a:ext cx="1040399" cy="211800"/>
          </a:xfrm>
          <a:prstGeom prst="rect">
            <a:avLst/>
          </a:prstGeom>
          <a:noFill/>
          <a:ln>
            <a:noFill/>
          </a:ln>
        </p:spPr>
        <p:txBody>
          <a:bodyPr anchorCtr="0" anchor="t" bIns="91425" lIns="91425" rIns="91425" tIns="91425">
            <a:noAutofit/>
          </a:bodyPr>
          <a:lstStyle/>
          <a:p>
            <a:pPr lvl="0" rtl="0" algn="l">
              <a:spcBef>
                <a:spcPts val="0"/>
              </a:spcBef>
              <a:buNone/>
            </a:pPr>
            <a:r>
              <a:rPr lang="en"/>
              <a:t>Teaches</a:t>
            </a:r>
          </a:p>
        </p:txBody>
      </p:sp>
      <p:sp>
        <p:nvSpPr>
          <p:cNvPr id="266" name="Shape 266"/>
          <p:cNvSpPr txBox="1"/>
          <p:nvPr/>
        </p:nvSpPr>
        <p:spPr>
          <a:xfrm>
            <a:off x="4547083" y="241539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67" name="Shape 267"/>
          <p:cNvSpPr txBox="1"/>
          <p:nvPr/>
        </p:nvSpPr>
        <p:spPr>
          <a:xfrm>
            <a:off x="4605432" y="3034684"/>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68" name="Shape 268"/>
          <p:cNvSpPr/>
          <p:nvPr/>
        </p:nvSpPr>
        <p:spPr>
          <a:xfrm>
            <a:off x="5325142" y="2346127"/>
            <a:ext cx="1730856" cy="594775"/>
          </a:xfrm>
          <a:prstGeom prst="flowChartDecision">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Grades</a:t>
            </a:r>
          </a:p>
        </p:txBody>
      </p:sp>
      <p:cxnSp>
        <p:nvCxnSpPr>
          <p:cNvPr id="269" name="Shape 269"/>
          <p:cNvCxnSpPr>
            <a:stCxn id="224" idx="3"/>
          </p:cNvCxnSpPr>
          <p:nvPr/>
        </p:nvCxnSpPr>
        <p:spPr>
          <a:xfrm>
            <a:off x="5276850" y="1991524"/>
            <a:ext cx="515100" cy="497100"/>
          </a:xfrm>
          <a:prstGeom prst="straightConnector1">
            <a:avLst/>
          </a:prstGeom>
          <a:noFill/>
          <a:ln cap="flat" cmpd="sng" w="9525">
            <a:solidFill>
              <a:srgbClr val="000000"/>
            </a:solidFill>
            <a:prstDash val="solid"/>
            <a:round/>
            <a:headEnd len="lg" w="lg" type="none"/>
            <a:tailEnd len="lg" w="lg" type="none"/>
          </a:ln>
        </p:spPr>
      </p:cxnSp>
      <p:cxnSp>
        <p:nvCxnSpPr>
          <p:cNvPr id="270" name="Shape 270"/>
          <p:cNvCxnSpPr>
            <a:stCxn id="239" idx="1"/>
          </p:cNvCxnSpPr>
          <p:nvPr/>
        </p:nvCxnSpPr>
        <p:spPr>
          <a:xfrm flipH="1">
            <a:off x="6657322" y="2040421"/>
            <a:ext cx="447300" cy="456000"/>
          </a:xfrm>
          <a:prstGeom prst="straightConnector1">
            <a:avLst/>
          </a:prstGeom>
          <a:noFill/>
          <a:ln cap="flat" cmpd="sng" w="9525">
            <a:solidFill>
              <a:srgbClr val="000000"/>
            </a:solidFill>
            <a:prstDash val="solid"/>
            <a:round/>
            <a:headEnd len="lg" w="lg" type="none"/>
            <a:tailEnd len="lg" w="lg" type="none"/>
          </a:ln>
        </p:spPr>
      </p:cxnSp>
      <p:cxnSp>
        <p:nvCxnSpPr>
          <p:cNvPr id="271" name="Shape 271"/>
          <p:cNvCxnSpPr/>
          <p:nvPr/>
        </p:nvCxnSpPr>
        <p:spPr>
          <a:xfrm flipH="1" rot="10800000">
            <a:off x="5276365" y="2798421"/>
            <a:ext cx="563999" cy="594900"/>
          </a:xfrm>
          <a:prstGeom prst="straightConnector1">
            <a:avLst/>
          </a:prstGeom>
          <a:noFill/>
          <a:ln cap="flat" cmpd="sng" w="9525">
            <a:solidFill>
              <a:srgbClr val="000000"/>
            </a:solidFill>
            <a:prstDash val="solid"/>
            <a:round/>
            <a:headEnd len="lg" w="lg" type="none"/>
            <a:tailEnd len="lg" w="lg" type="none"/>
          </a:ln>
        </p:spPr>
      </p:cxnSp>
      <p:cxnSp>
        <p:nvCxnSpPr>
          <p:cNvPr id="272" name="Shape 272"/>
          <p:cNvCxnSpPr>
            <a:stCxn id="236" idx="0"/>
          </p:cNvCxnSpPr>
          <p:nvPr/>
        </p:nvCxnSpPr>
        <p:spPr>
          <a:xfrm rot="10800000">
            <a:off x="6677221" y="2790112"/>
            <a:ext cx="1234800" cy="529800"/>
          </a:xfrm>
          <a:prstGeom prst="straightConnector1">
            <a:avLst/>
          </a:prstGeom>
          <a:noFill/>
          <a:ln cap="flat" cmpd="sng" w="9525">
            <a:solidFill>
              <a:srgbClr val="000000"/>
            </a:solidFill>
            <a:prstDash val="solid"/>
            <a:round/>
            <a:headEnd len="lg" w="lg" type="none"/>
            <a:tailEnd len="lg" w="lg" type="none"/>
          </a:ln>
        </p:spPr>
      </p:cxnSp>
      <p:sp>
        <p:nvSpPr>
          <p:cNvPr id="273" name="Shape 273"/>
          <p:cNvSpPr txBox="1"/>
          <p:nvPr/>
        </p:nvSpPr>
        <p:spPr>
          <a:xfrm>
            <a:off x="5276518" y="180008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4" name="Shape 274"/>
          <p:cNvSpPr txBox="1"/>
          <p:nvPr/>
        </p:nvSpPr>
        <p:spPr>
          <a:xfrm>
            <a:off x="6735003" y="185302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5" name="Shape 275"/>
          <p:cNvSpPr txBox="1"/>
          <p:nvPr/>
        </p:nvSpPr>
        <p:spPr>
          <a:xfrm>
            <a:off x="7552267" y="2924571"/>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6" name="Shape 276"/>
          <p:cNvSpPr txBox="1"/>
          <p:nvPr/>
        </p:nvSpPr>
        <p:spPr>
          <a:xfrm>
            <a:off x="5567878" y="3020235"/>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Scenario 1</a:t>
            </a:r>
          </a:p>
        </p:txBody>
      </p:sp>
      <p:sp>
        <p:nvSpPr>
          <p:cNvPr id="282" name="Shape 282"/>
          <p:cNvSpPr txBox="1"/>
          <p:nvPr>
            <p:ph idx="1" type="body"/>
          </p:nvPr>
        </p:nvSpPr>
        <p:spPr>
          <a:xfrm>
            <a:off x="457200" y="1509075"/>
            <a:ext cx="8352000" cy="1143300"/>
          </a:xfrm>
          <a:prstGeom prst="rect">
            <a:avLst/>
          </a:prstGeom>
        </p:spPr>
        <p:txBody>
          <a:bodyPr anchorCtr="0" anchor="t" bIns="91425" lIns="91425" rIns="91425" tIns="91425">
            <a:noAutofit/>
          </a:bodyPr>
          <a:lstStyle/>
          <a:p>
            <a:pPr lvl="0" rtl="0">
              <a:lnSpc>
                <a:spcPct val="120000"/>
              </a:lnSpc>
              <a:spcBef>
                <a:spcPts val="0"/>
              </a:spcBef>
              <a:buNone/>
            </a:pPr>
            <a:r>
              <a:rPr b="1" lang="en" sz="1300"/>
              <a:t>Scenario 1 (Requesting a Ride Down):</a:t>
            </a:r>
          </a:p>
          <a:p>
            <a:pPr lvl="0" rtl="0">
              <a:lnSpc>
                <a:spcPct val="120000"/>
              </a:lnSpc>
              <a:spcBef>
                <a:spcPts val="0"/>
              </a:spcBef>
              <a:buNone/>
            </a:pPr>
            <a:r>
              <a:rPr lang="en" sz="1300"/>
              <a:t>A person approaches the elevator on the fifth floor. She wants to go down so she presses the “down” button next to the elevators. She waits until an elevator arrives and the doors open. She enters the elevator and presses the elevator button for the ground floor (floor 1). The light next to the button for the first floor is lit.</a:t>
            </a:r>
          </a:p>
        </p:txBody>
      </p:sp>
      <p:sp>
        <p:nvSpPr>
          <p:cNvPr id="283" name="Shape 283"/>
          <p:cNvSpPr/>
          <p:nvPr/>
        </p:nvSpPr>
        <p:spPr>
          <a:xfrm>
            <a:off x="371575" y="2743500"/>
            <a:ext cx="12786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1200"/>
              <a:t>aPerson : Person</a:t>
            </a:r>
          </a:p>
        </p:txBody>
      </p:sp>
      <p:cxnSp>
        <p:nvCxnSpPr>
          <p:cNvPr id="284" name="Shape 284"/>
          <p:cNvCxnSpPr>
            <a:stCxn id="283" idx="2"/>
            <a:endCxn id="285" idx="0"/>
          </p:cNvCxnSpPr>
          <p:nvPr/>
        </p:nvCxnSpPr>
        <p:spPr>
          <a:xfrm>
            <a:off x="1010875" y="3100800"/>
            <a:ext cx="0" cy="3496500"/>
          </a:xfrm>
          <a:prstGeom prst="straightConnector1">
            <a:avLst/>
          </a:prstGeom>
          <a:noFill/>
          <a:ln cap="flat" cmpd="sng" w="19050">
            <a:solidFill>
              <a:schemeClr val="dk2"/>
            </a:solidFill>
            <a:prstDash val="dash"/>
            <a:round/>
            <a:headEnd len="lg" w="lg" type="none"/>
            <a:tailEnd len="lg" w="lg" type="none"/>
          </a:ln>
        </p:spPr>
      </p:cxnSp>
      <p:sp>
        <p:nvSpPr>
          <p:cNvPr id="286" name="Shape 286"/>
          <p:cNvSpPr/>
          <p:nvPr/>
        </p:nvSpPr>
        <p:spPr>
          <a:xfrm>
            <a:off x="1723133" y="2743500"/>
            <a:ext cx="12786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f5Button : FloorButton</a:t>
            </a:r>
          </a:p>
        </p:txBody>
      </p:sp>
      <p:cxnSp>
        <p:nvCxnSpPr>
          <p:cNvPr id="287" name="Shape 287"/>
          <p:cNvCxnSpPr>
            <a:stCxn id="286" idx="2"/>
            <a:endCxn id="288" idx="0"/>
          </p:cNvCxnSpPr>
          <p:nvPr/>
        </p:nvCxnSpPr>
        <p:spPr>
          <a:xfrm>
            <a:off x="2362433" y="3100800"/>
            <a:ext cx="0" cy="3496500"/>
          </a:xfrm>
          <a:prstGeom prst="straightConnector1">
            <a:avLst/>
          </a:prstGeom>
          <a:noFill/>
          <a:ln cap="flat" cmpd="sng" w="19050">
            <a:solidFill>
              <a:schemeClr val="dk2"/>
            </a:solidFill>
            <a:prstDash val="dash"/>
            <a:round/>
            <a:headEnd len="lg" w="lg" type="none"/>
            <a:tailEnd len="lg" w="lg" type="none"/>
          </a:ln>
        </p:spPr>
      </p:cxnSp>
      <p:sp>
        <p:nvSpPr>
          <p:cNvPr id="289" name="Shape 289"/>
          <p:cNvSpPr/>
          <p:nvPr/>
        </p:nvSpPr>
        <p:spPr>
          <a:xfrm>
            <a:off x="3074642" y="2743500"/>
            <a:ext cx="1513199"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scheduler: RequestScheduler</a:t>
            </a:r>
          </a:p>
        </p:txBody>
      </p:sp>
      <p:cxnSp>
        <p:nvCxnSpPr>
          <p:cNvPr id="290" name="Shape 290"/>
          <p:cNvCxnSpPr>
            <a:stCxn id="289" idx="2"/>
            <a:endCxn id="291" idx="0"/>
          </p:cNvCxnSpPr>
          <p:nvPr/>
        </p:nvCxnSpPr>
        <p:spPr>
          <a:xfrm>
            <a:off x="3831242" y="3100800"/>
            <a:ext cx="0" cy="3496500"/>
          </a:xfrm>
          <a:prstGeom prst="straightConnector1">
            <a:avLst/>
          </a:prstGeom>
          <a:noFill/>
          <a:ln cap="flat" cmpd="sng" w="19050">
            <a:solidFill>
              <a:schemeClr val="dk2"/>
            </a:solidFill>
            <a:prstDash val="dash"/>
            <a:round/>
            <a:headEnd len="lg" w="lg" type="none"/>
            <a:tailEnd len="lg" w="lg" type="none"/>
          </a:ln>
        </p:spPr>
      </p:cxnSp>
      <p:sp>
        <p:nvSpPr>
          <p:cNvPr id="292" name="Shape 292"/>
          <p:cNvSpPr/>
          <p:nvPr/>
        </p:nvSpPr>
        <p:spPr>
          <a:xfrm>
            <a:off x="4660807" y="2743500"/>
            <a:ext cx="9408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car: Elevator</a:t>
            </a:r>
          </a:p>
        </p:txBody>
      </p:sp>
      <p:cxnSp>
        <p:nvCxnSpPr>
          <p:cNvPr id="293" name="Shape 293"/>
          <p:cNvCxnSpPr>
            <a:stCxn id="292" idx="2"/>
            <a:endCxn id="294" idx="0"/>
          </p:cNvCxnSpPr>
          <p:nvPr/>
        </p:nvCxnSpPr>
        <p:spPr>
          <a:xfrm>
            <a:off x="5131207" y="3100800"/>
            <a:ext cx="0" cy="3496500"/>
          </a:xfrm>
          <a:prstGeom prst="straightConnector1">
            <a:avLst/>
          </a:prstGeom>
          <a:noFill/>
          <a:ln cap="flat" cmpd="sng" w="19050">
            <a:solidFill>
              <a:schemeClr val="dk2"/>
            </a:solidFill>
            <a:prstDash val="dash"/>
            <a:round/>
            <a:headEnd len="lg" w="lg" type="none"/>
            <a:tailEnd len="lg" w="lg" type="none"/>
          </a:ln>
        </p:spPr>
      </p:cxnSp>
      <p:sp>
        <p:nvSpPr>
          <p:cNvPr id="295" name="Shape 295"/>
          <p:cNvSpPr/>
          <p:nvPr/>
        </p:nvSpPr>
        <p:spPr>
          <a:xfrm>
            <a:off x="6736423" y="2743500"/>
            <a:ext cx="10548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100"/>
              <a:t>door: ElevatorDoor</a:t>
            </a:r>
          </a:p>
        </p:txBody>
      </p:sp>
      <p:cxnSp>
        <p:nvCxnSpPr>
          <p:cNvPr id="296" name="Shape 296"/>
          <p:cNvCxnSpPr>
            <a:stCxn id="295" idx="2"/>
            <a:endCxn id="297" idx="0"/>
          </p:cNvCxnSpPr>
          <p:nvPr/>
        </p:nvCxnSpPr>
        <p:spPr>
          <a:xfrm>
            <a:off x="7263823" y="3100800"/>
            <a:ext cx="0" cy="3496500"/>
          </a:xfrm>
          <a:prstGeom prst="straightConnector1">
            <a:avLst/>
          </a:prstGeom>
          <a:noFill/>
          <a:ln cap="flat" cmpd="sng" w="19050">
            <a:solidFill>
              <a:schemeClr val="dk2"/>
            </a:solidFill>
            <a:prstDash val="dash"/>
            <a:round/>
            <a:headEnd len="lg" w="lg" type="none"/>
            <a:tailEnd len="lg" w="lg" type="none"/>
          </a:ln>
        </p:spPr>
      </p:cxnSp>
      <p:sp>
        <p:nvSpPr>
          <p:cNvPr id="298" name="Shape 298"/>
          <p:cNvSpPr/>
          <p:nvPr/>
        </p:nvSpPr>
        <p:spPr>
          <a:xfrm>
            <a:off x="7868409" y="2743500"/>
            <a:ext cx="9408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f5Door: FloorDoor</a:t>
            </a:r>
          </a:p>
        </p:txBody>
      </p:sp>
      <p:cxnSp>
        <p:nvCxnSpPr>
          <p:cNvPr id="299" name="Shape 299"/>
          <p:cNvCxnSpPr>
            <a:stCxn id="298" idx="2"/>
            <a:endCxn id="300" idx="0"/>
          </p:cNvCxnSpPr>
          <p:nvPr/>
        </p:nvCxnSpPr>
        <p:spPr>
          <a:xfrm>
            <a:off x="8338809" y="3100800"/>
            <a:ext cx="0" cy="3496500"/>
          </a:xfrm>
          <a:prstGeom prst="straightConnector1">
            <a:avLst/>
          </a:prstGeom>
          <a:noFill/>
          <a:ln cap="flat" cmpd="sng" w="19050">
            <a:solidFill>
              <a:schemeClr val="dk2"/>
            </a:solidFill>
            <a:prstDash val="dash"/>
            <a:round/>
            <a:headEnd len="lg" w="lg" type="none"/>
            <a:tailEnd len="lg" w="lg" type="none"/>
          </a:ln>
        </p:spPr>
      </p:cxnSp>
      <p:sp>
        <p:nvSpPr>
          <p:cNvPr id="301" name="Shape 301"/>
          <p:cNvSpPr/>
          <p:nvPr/>
        </p:nvSpPr>
        <p:spPr>
          <a:xfrm>
            <a:off x="2232017" y="3361375"/>
            <a:ext cx="234600" cy="23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2" name="Shape 302"/>
          <p:cNvCxnSpPr>
            <a:endCxn id="301" idx="0"/>
          </p:cNvCxnSpPr>
          <p:nvPr/>
        </p:nvCxnSpPr>
        <p:spPr>
          <a:xfrm flipH="1" rot="10800000">
            <a:off x="945917" y="3361375"/>
            <a:ext cx="1403400" cy="19200"/>
          </a:xfrm>
          <a:prstGeom prst="straightConnector1">
            <a:avLst/>
          </a:prstGeom>
          <a:noFill/>
          <a:ln cap="flat" cmpd="sng" w="19050">
            <a:solidFill>
              <a:schemeClr val="dk2"/>
            </a:solidFill>
            <a:prstDash val="solid"/>
            <a:round/>
            <a:headEnd len="lg" w="lg" type="none"/>
            <a:tailEnd len="lg" w="lg" type="triangle"/>
          </a:ln>
        </p:spPr>
      </p:cxnSp>
      <p:sp>
        <p:nvSpPr>
          <p:cNvPr id="303" name="Shape 303"/>
          <p:cNvSpPr txBox="1"/>
          <p:nvPr/>
        </p:nvSpPr>
        <p:spPr>
          <a:xfrm>
            <a:off x="1022091" y="3100800"/>
            <a:ext cx="1278600" cy="135300"/>
          </a:xfrm>
          <a:prstGeom prst="rect">
            <a:avLst/>
          </a:prstGeom>
          <a:noFill/>
          <a:ln>
            <a:noFill/>
          </a:ln>
        </p:spPr>
        <p:txBody>
          <a:bodyPr anchorCtr="0" anchor="t" bIns="91425" lIns="91425" rIns="91425" tIns="91425">
            <a:noAutofit/>
          </a:bodyPr>
          <a:lstStyle/>
          <a:p>
            <a:pPr lvl="0">
              <a:spcBef>
                <a:spcPts val="0"/>
              </a:spcBef>
              <a:buNone/>
            </a:pPr>
            <a:r>
              <a:rPr lang="en" sz="1200"/>
              <a:t>pressDown()</a:t>
            </a:r>
          </a:p>
        </p:txBody>
      </p:sp>
      <p:sp>
        <p:nvSpPr>
          <p:cNvPr id="304" name="Shape 304"/>
          <p:cNvSpPr/>
          <p:nvPr/>
        </p:nvSpPr>
        <p:spPr>
          <a:xfrm>
            <a:off x="3637028" y="3452500"/>
            <a:ext cx="234600" cy="23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txBox="1"/>
          <p:nvPr/>
        </p:nvSpPr>
        <p:spPr>
          <a:xfrm>
            <a:off x="2427102" y="3191925"/>
            <a:ext cx="1278599" cy="135300"/>
          </a:xfrm>
          <a:prstGeom prst="rect">
            <a:avLst/>
          </a:prstGeom>
          <a:noFill/>
          <a:ln>
            <a:noFill/>
          </a:ln>
        </p:spPr>
        <p:txBody>
          <a:bodyPr anchorCtr="0" anchor="t" bIns="91425" lIns="91425" rIns="91425" tIns="91425">
            <a:noAutofit/>
          </a:bodyPr>
          <a:lstStyle/>
          <a:p>
            <a:pPr lvl="0" rtl="0">
              <a:spcBef>
                <a:spcPts val="0"/>
              </a:spcBef>
              <a:buNone/>
            </a:pPr>
            <a:r>
              <a:rPr lang="en" sz="1200"/>
              <a:t>sendRequest(5);</a:t>
            </a:r>
          </a:p>
        </p:txBody>
      </p:sp>
      <p:cxnSp>
        <p:nvCxnSpPr>
          <p:cNvPr id="306" name="Shape 306"/>
          <p:cNvCxnSpPr>
            <a:endCxn id="304" idx="0"/>
          </p:cNvCxnSpPr>
          <p:nvPr/>
        </p:nvCxnSpPr>
        <p:spPr>
          <a:xfrm flipH="1" rot="10800000">
            <a:off x="2466428" y="3452500"/>
            <a:ext cx="1287899" cy="15000"/>
          </a:xfrm>
          <a:prstGeom prst="straightConnector1">
            <a:avLst/>
          </a:prstGeom>
          <a:noFill/>
          <a:ln cap="flat" cmpd="sng" w="19050">
            <a:solidFill>
              <a:schemeClr val="dk2"/>
            </a:solidFill>
            <a:prstDash val="solid"/>
            <a:round/>
            <a:headEnd len="lg" w="lg" type="none"/>
            <a:tailEnd len="lg" w="lg" type="triangle"/>
          </a:ln>
        </p:spPr>
      </p:cxnSp>
      <p:sp>
        <p:nvSpPr>
          <p:cNvPr id="307" name="Shape 307"/>
          <p:cNvSpPr/>
          <p:nvPr/>
        </p:nvSpPr>
        <p:spPr>
          <a:xfrm>
            <a:off x="5117172" y="3582775"/>
            <a:ext cx="234600" cy="68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8" name="Shape 308"/>
          <p:cNvSpPr txBox="1"/>
          <p:nvPr/>
        </p:nvSpPr>
        <p:spPr>
          <a:xfrm>
            <a:off x="3907247" y="3322200"/>
            <a:ext cx="1278600" cy="135300"/>
          </a:xfrm>
          <a:prstGeom prst="rect">
            <a:avLst/>
          </a:prstGeom>
          <a:noFill/>
          <a:ln>
            <a:noFill/>
          </a:ln>
        </p:spPr>
        <p:txBody>
          <a:bodyPr anchorCtr="0" anchor="t" bIns="91425" lIns="91425" rIns="91425" tIns="91425">
            <a:noAutofit/>
          </a:bodyPr>
          <a:lstStyle/>
          <a:p>
            <a:pPr lvl="0" rtl="0">
              <a:spcBef>
                <a:spcPts val="0"/>
              </a:spcBef>
              <a:buNone/>
            </a:pPr>
            <a:r>
              <a:rPr lang="en" sz="1200"/>
              <a:t>stopRequest(5);</a:t>
            </a:r>
          </a:p>
        </p:txBody>
      </p:sp>
      <p:cxnSp>
        <p:nvCxnSpPr>
          <p:cNvPr id="309" name="Shape 309"/>
          <p:cNvCxnSpPr>
            <a:endCxn id="307" idx="0"/>
          </p:cNvCxnSpPr>
          <p:nvPr/>
        </p:nvCxnSpPr>
        <p:spPr>
          <a:xfrm flipH="1" rot="10800000">
            <a:off x="3831072" y="3582775"/>
            <a:ext cx="1403400" cy="19200"/>
          </a:xfrm>
          <a:prstGeom prst="straightConnector1">
            <a:avLst/>
          </a:prstGeom>
          <a:noFill/>
          <a:ln cap="flat" cmpd="sng" w="19050">
            <a:solidFill>
              <a:schemeClr val="dk2"/>
            </a:solidFill>
            <a:prstDash val="solid"/>
            <a:round/>
            <a:headEnd len="lg" w="lg" type="none"/>
            <a:tailEnd len="lg" w="lg" type="triangle"/>
          </a:ln>
        </p:spPr>
      </p:cxnSp>
      <p:sp>
        <p:nvSpPr>
          <p:cNvPr id="310" name="Shape 310"/>
          <p:cNvSpPr/>
          <p:nvPr/>
        </p:nvSpPr>
        <p:spPr>
          <a:xfrm>
            <a:off x="5185772" y="3728450"/>
            <a:ext cx="2346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a:off x="5366744" y="3631850"/>
            <a:ext cx="412972"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12" name="Shape 312"/>
          <p:cNvSpPr txBox="1"/>
          <p:nvPr/>
        </p:nvSpPr>
        <p:spPr>
          <a:xfrm>
            <a:off x="5319812" y="3293775"/>
            <a:ext cx="1326900" cy="231900"/>
          </a:xfrm>
          <a:prstGeom prst="rect">
            <a:avLst/>
          </a:prstGeom>
          <a:noFill/>
          <a:ln>
            <a:noFill/>
          </a:ln>
        </p:spPr>
        <p:txBody>
          <a:bodyPr anchorCtr="0" anchor="t" bIns="91425" lIns="91425" rIns="91425" tIns="91425">
            <a:noAutofit/>
          </a:bodyPr>
          <a:lstStyle/>
          <a:p>
            <a:pPr lvl="0">
              <a:spcBef>
                <a:spcPts val="0"/>
              </a:spcBef>
              <a:buNone/>
            </a:pPr>
            <a:r>
              <a:rPr lang="en" sz="1200"/>
              <a:t>moveToFloor(5);</a:t>
            </a:r>
          </a:p>
        </p:txBody>
      </p:sp>
      <p:sp>
        <p:nvSpPr>
          <p:cNvPr id="313" name="Shape 313"/>
          <p:cNvSpPr/>
          <p:nvPr/>
        </p:nvSpPr>
        <p:spPr>
          <a:xfrm>
            <a:off x="7088164" y="4254525"/>
            <a:ext cx="234600" cy="49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4" name="Shape 314"/>
          <p:cNvCxnSpPr>
            <a:stCxn id="307" idx="2"/>
            <a:endCxn id="313" idx="0"/>
          </p:cNvCxnSpPr>
          <p:nvPr/>
        </p:nvCxnSpPr>
        <p:spPr>
          <a:xfrm flipH="1" rot="10800000">
            <a:off x="5234472" y="4254475"/>
            <a:ext cx="1971000" cy="15000"/>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txBox="1"/>
          <p:nvPr/>
        </p:nvSpPr>
        <p:spPr>
          <a:xfrm>
            <a:off x="7322821" y="4220737"/>
            <a:ext cx="1278600" cy="135300"/>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cxnSp>
        <p:nvCxnSpPr>
          <p:cNvPr id="316" name="Shape 316"/>
          <p:cNvCxnSpPr>
            <a:stCxn id="313" idx="3"/>
            <a:endCxn id="317" idx="0"/>
          </p:cNvCxnSpPr>
          <p:nvPr/>
        </p:nvCxnSpPr>
        <p:spPr>
          <a:xfrm flipH="1" rot="10800000">
            <a:off x="7322764" y="4481475"/>
            <a:ext cx="1055100" cy="19500"/>
          </a:xfrm>
          <a:prstGeom prst="straightConnector1">
            <a:avLst/>
          </a:prstGeom>
          <a:noFill/>
          <a:ln cap="flat" cmpd="sng" w="19050">
            <a:solidFill>
              <a:schemeClr val="dk2"/>
            </a:solidFill>
            <a:prstDash val="solid"/>
            <a:round/>
            <a:headEnd len="lg" w="lg" type="none"/>
            <a:tailEnd len="lg" w="lg" type="triangle"/>
          </a:ln>
        </p:spPr>
      </p:cxnSp>
      <p:sp>
        <p:nvSpPr>
          <p:cNvPr id="317" name="Shape 317"/>
          <p:cNvSpPr/>
          <p:nvPr/>
        </p:nvSpPr>
        <p:spPr>
          <a:xfrm>
            <a:off x="8260571" y="4481537"/>
            <a:ext cx="234600" cy="231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5678162" y="2743500"/>
            <a:ext cx="1054800" cy="357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carButton: ElevatorButton</a:t>
            </a:r>
          </a:p>
        </p:txBody>
      </p:sp>
      <p:cxnSp>
        <p:nvCxnSpPr>
          <p:cNvPr id="319" name="Shape 319"/>
          <p:cNvCxnSpPr>
            <a:stCxn id="318" idx="2"/>
            <a:endCxn id="320" idx="0"/>
          </p:cNvCxnSpPr>
          <p:nvPr/>
        </p:nvCxnSpPr>
        <p:spPr>
          <a:xfrm>
            <a:off x="6205562" y="3100800"/>
            <a:ext cx="0" cy="3496500"/>
          </a:xfrm>
          <a:prstGeom prst="straightConnector1">
            <a:avLst/>
          </a:prstGeom>
          <a:noFill/>
          <a:ln cap="flat" cmpd="sng" w="19050">
            <a:solidFill>
              <a:schemeClr val="dk2"/>
            </a:solidFill>
            <a:prstDash val="dash"/>
            <a:round/>
            <a:headEnd len="lg" w="lg" type="none"/>
            <a:tailEnd len="lg" w="lg" type="none"/>
          </a:ln>
        </p:spPr>
      </p:cxnSp>
      <p:sp>
        <p:nvSpPr>
          <p:cNvPr id="321" name="Shape 321"/>
          <p:cNvSpPr/>
          <p:nvPr/>
        </p:nvSpPr>
        <p:spPr>
          <a:xfrm>
            <a:off x="6080186" y="5188910"/>
            <a:ext cx="234600" cy="41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2" name="Shape 322"/>
          <p:cNvCxnSpPr/>
          <p:nvPr/>
        </p:nvCxnSpPr>
        <p:spPr>
          <a:xfrm flipH="1" rot="10800000">
            <a:off x="960306" y="5199862"/>
            <a:ext cx="5119800" cy="300"/>
          </a:xfrm>
          <a:prstGeom prst="straightConnector1">
            <a:avLst/>
          </a:prstGeom>
          <a:noFill/>
          <a:ln cap="flat" cmpd="sng" w="19050">
            <a:solidFill>
              <a:schemeClr val="dk2"/>
            </a:solidFill>
            <a:prstDash val="solid"/>
            <a:round/>
            <a:headEnd len="lg" w="lg" type="none"/>
            <a:tailEnd len="lg" w="lg" type="triangle"/>
          </a:ln>
        </p:spPr>
      </p:cxnSp>
      <p:sp>
        <p:nvSpPr>
          <p:cNvPr id="323" name="Shape 323"/>
          <p:cNvSpPr txBox="1"/>
          <p:nvPr/>
        </p:nvSpPr>
        <p:spPr>
          <a:xfrm>
            <a:off x="1021302" y="4916500"/>
            <a:ext cx="1642500" cy="212400"/>
          </a:xfrm>
          <a:prstGeom prst="rect">
            <a:avLst/>
          </a:prstGeom>
          <a:noFill/>
          <a:ln>
            <a:noFill/>
          </a:ln>
        </p:spPr>
        <p:txBody>
          <a:bodyPr anchorCtr="0" anchor="t" bIns="91425" lIns="91425" rIns="91425" tIns="91425">
            <a:noAutofit/>
          </a:bodyPr>
          <a:lstStyle/>
          <a:p>
            <a:pPr lvl="0">
              <a:spcBef>
                <a:spcPts val="0"/>
              </a:spcBef>
              <a:buNone/>
            </a:pPr>
            <a:r>
              <a:rPr lang="en" sz="1200"/>
              <a:t>pressFloorButton(1);</a:t>
            </a:r>
          </a:p>
        </p:txBody>
      </p:sp>
      <p:sp>
        <p:nvSpPr>
          <p:cNvPr id="324" name="Shape 324"/>
          <p:cNvSpPr/>
          <p:nvPr/>
        </p:nvSpPr>
        <p:spPr>
          <a:xfrm>
            <a:off x="6314831" y="5250637"/>
            <a:ext cx="412972"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25" name="Shape 325"/>
          <p:cNvSpPr txBox="1"/>
          <p:nvPr/>
        </p:nvSpPr>
        <p:spPr>
          <a:xfrm>
            <a:off x="5445728" y="4016000"/>
            <a:ext cx="1278600" cy="135300"/>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sp>
        <p:nvSpPr>
          <p:cNvPr id="326" name="Shape 326"/>
          <p:cNvSpPr/>
          <p:nvPr/>
        </p:nvSpPr>
        <p:spPr>
          <a:xfrm>
            <a:off x="6150365" y="5329725"/>
            <a:ext cx="234600" cy="212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txBox="1"/>
          <p:nvPr/>
        </p:nvSpPr>
        <p:spPr>
          <a:xfrm>
            <a:off x="6258268" y="4863287"/>
            <a:ext cx="829800" cy="271500"/>
          </a:xfrm>
          <a:prstGeom prst="rect">
            <a:avLst/>
          </a:prstGeom>
          <a:noFill/>
          <a:ln>
            <a:noFill/>
          </a:ln>
        </p:spPr>
        <p:txBody>
          <a:bodyPr anchorCtr="0" anchor="t" bIns="91425" lIns="91425" rIns="91425" tIns="91425">
            <a:noAutofit/>
          </a:bodyPr>
          <a:lstStyle/>
          <a:p>
            <a:pPr lvl="0">
              <a:spcBef>
                <a:spcPts val="0"/>
              </a:spcBef>
              <a:buNone/>
            </a:pPr>
            <a:r>
              <a:rPr lang="en" sz="1200"/>
              <a:t>lightOn();</a:t>
            </a: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Scenario 2</a:t>
            </a:r>
          </a:p>
        </p:txBody>
      </p:sp>
      <p:sp>
        <p:nvSpPr>
          <p:cNvPr id="334" name="Shape 334"/>
          <p:cNvSpPr txBox="1"/>
          <p:nvPr>
            <p:ph idx="1" type="body"/>
          </p:nvPr>
        </p:nvSpPr>
        <p:spPr>
          <a:xfrm>
            <a:off x="457200" y="1509075"/>
            <a:ext cx="8229600" cy="1143300"/>
          </a:xfrm>
          <a:prstGeom prst="rect">
            <a:avLst/>
          </a:prstGeom>
        </p:spPr>
        <p:txBody>
          <a:bodyPr anchorCtr="0" anchor="t" bIns="91425" lIns="91425" rIns="91425" tIns="91425">
            <a:noAutofit/>
          </a:bodyPr>
          <a:lstStyle/>
          <a:p>
            <a:pPr lvl="0" rtl="0">
              <a:lnSpc>
                <a:spcPct val="120000"/>
              </a:lnSpc>
              <a:spcBef>
                <a:spcPts val="0"/>
              </a:spcBef>
              <a:buNone/>
            </a:pPr>
            <a:r>
              <a:rPr b="1" lang="en" sz="1300"/>
              <a:t>Scenario 2 (Getting Off at a Floor):</a:t>
            </a:r>
          </a:p>
          <a:p>
            <a:pPr lvl="0" rtl="0">
              <a:lnSpc>
                <a:spcPct val="120000"/>
              </a:lnSpc>
              <a:spcBef>
                <a:spcPts val="0"/>
              </a:spcBef>
              <a:buNone/>
            </a:pPr>
            <a:r>
              <a:rPr lang="en" sz="1300"/>
              <a:t>A person is standing in the elevator with the door closed. The person pushes the elevator button for floor 5 (and there are no other requests). The elevator stops at the fifth floor, opens the doors, and the person steps out. The elevator doors close.</a:t>
            </a:r>
          </a:p>
          <a:p>
            <a:pPr lvl="0" rtl="0">
              <a:lnSpc>
                <a:spcPct val="120000"/>
              </a:lnSpc>
              <a:spcBef>
                <a:spcPts val="0"/>
              </a:spcBef>
              <a:buNone/>
            </a:pPr>
            <a:r>
              <a:t/>
            </a:r>
            <a:endParaRPr sz="1000"/>
          </a:p>
          <a:p>
            <a:pPr lvl="0" rtl="0">
              <a:lnSpc>
                <a:spcPct val="120000"/>
              </a:lnSpc>
              <a:spcBef>
                <a:spcPts val="0"/>
              </a:spcBef>
              <a:buNone/>
            </a:pPr>
            <a:r>
              <a:t/>
            </a:r>
            <a:endParaRPr b="1" sz="1300"/>
          </a:p>
        </p:txBody>
      </p:sp>
      <p:sp>
        <p:nvSpPr>
          <p:cNvPr id="335" name="Shape 335"/>
          <p:cNvSpPr/>
          <p:nvPr/>
        </p:nvSpPr>
        <p:spPr>
          <a:xfrm>
            <a:off x="1742225" y="2743500"/>
            <a:ext cx="14199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aPerson : Person</a:t>
            </a:r>
          </a:p>
        </p:txBody>
      </p:sp>
      <p:cxnSp>
        <p:nvCxnSpPr>
          <p:cNvPr id="336" name="Shape 336"/>
          <p:cNvCxnSpPr>
            <a:stCxn id="335" idx="2"/>
            <a:endCxn id="337" idx="0"/>
          </p:cNvCxnSpPr>
          <p:nvPr/>
        </p:nvCxnSpPr>
        <p:spPr>
          <a:xfrm>
            <a:off x="2452175"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38" name="Shape 338"/>
          <p:cNvSpPr/>
          <p:nvPr/>
        </p:nvSpPr>
        <p:spPr>
          <a:xfrm>
            <a:off x="478885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car: Elevator</a:t>
            </a:r>
          </a:p>
        </p:txBody>
      </p:sp>
      <p:cxnSp>
        <p:nvCxnSpPr>
          <p:cNvPr id="339" name="Shape 339"/>
          <p:cNvCxnSpPr>
            <a:stCxn id="338" idx="2"/>
            <a:endCxn id="340" idx="0"/>
          </p:cNvCxnSpPr>
          <p:nvPr/>
        </p:nvCxnSpPr>
        <p:spPr>
          <a:xfrm>
            <a:off x="527289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41" name="Shape 341"/>
          <p:cNvSpPr/>
          <p:nvPr/>
        </p:nvSpPr>
        <p:spPr>
          <a:xfrm>
            <a:off x="6206100"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door: ElevatorDoor</a:t>
            </a:r>
          </a:p>
        </p:txBody>
      </p:sp>
      <p:cxnSp>
        <p:nvCxnSpPr>
          <p:cNvPr id="342" name="Shape 342"/>
          <p:cNvCxnSpPr>
            <a:stCxn id="341" idx="2"/>
            <a:endCxn id="343" idx="0"/>
          </p:cNvCxnSpPr>
          <p:nvPr/>
        </p:nvCxnSpPr>
        <p:spPr>
          <a:xfrm>
            <a:off x="674895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44" name="Shape 344"/>
          <p:cNvSpPr/>
          <p:nvPr/>
        </p:nvSpPr>
        <p:spPr>
          <a:xfrm>
            <a:off x="737110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f5Door: FloorDoor</a:t>
            </a:r>
          </a:p>
        </p:txBody>
      </p:sp>
      <p:cxnSp>
        <p:nvCxnSpPr>
          <p:cNvPr id="345" name="Shape 345"/>
          <p:cNvCxnSpPr>
            <a:stCxn id="344" idx="2"/>
            <a:endCxn id="346" idx="0"/>
          </p:cNvCxnSpPr>
          <p:nvPr/>
        </p:nvCxnSpPr>
        <p:spPr>
          <a:xfrm>
            <a:off x="785514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47" name="Shape 347"/>
          <p:cNvSpPr/>
          <p:nvPr/>
        </p:nvSpPr>
        <p:spPr>
          <a:xfrm>
            <a:off x="6605550" y="4381637"/>
            <a:ext cx="241499" cy="49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48" name="Shape 348"/>
          <p:cNvSpPr txBox="1"/>
          <p:nvPr/>
        </p:nvSpPr>
        <p:spPr>
          <a:xfrm>
            <a:off x="6809600" y="4220737"/>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cxnSp>
        <p:nvCxnSpPr>
          <p:cNvPr id="349" name="Shape 349"/>
          <p:cNvCxnSpPr>
            <a:stCxn id="347" idx="3"/>
            <a:endCxn id="350" idx="0"/>
          </p:cNvCxnSpPr>
          <p:nvPr/>
        </p:nvCxnSpPr>
        <p:spPr>
          <a:xfrm>
            <a:off x="6847049" y="4628087"/>
            <a:ext cx="1077300" cy="0"/>
          </a:xfrm>
          <a:prstGeom prst="straightConnector1">
            <a:avLst/>
          </a:prstGeom>
          <a:noFill/>
          <a:ln cap="flat" cmpd="sng" w="19050">
            <a:solidFill>
              <a:schemeClr val="dk2"/>
            </a:solidFill>
            <a:prstDash val="solid"/>
            <a:round/>
            <a:headEnd len="lg" w="lg" type="none"/>
            <a:tailEnd len="lg" w="lg" type="triangle"/>
          </a:ln>
        </p:spPr>
      </p:cxnSp>
      <p:sp>
        <p:nvSpPr>
          <p:cNvPr id="350" name="Shape 350"/>
          <p:cNvSpPr/>
          <p:nvPr/>
        </p:nvSpPr>
        <p:spPr>
          <a:xfrm>
            <a:off x="7803450" y="4628087"/>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3518950"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carButton: ElevatorButton</a:t>
            </a:r>
          </a:p>
        </p:txBody>
      </p:sp>
      <p:cxnSp>
        <p:nvCxnSpPr>
          <p:cNvPr id="352" name="Shape 352"/>
          <p:cNvCxnSpPr>
            <a:stCxn id="351" idx="2"/>
            <a:endCxn id="353" idx="0"/>
          </p:cNvCxnSpPr>
          <p:nvPr/>
        </p:nvCxnSpPr>
        <p:spPr>
          <a:xfrm>
            <a:off x="406180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54" name="Shape 354"/>
          <p:cNvSpPr/>
          <p:nvPr/>
        </p:nvSpPr>
        <p:spPr>
          <a:xfrm>
            <a:off x="3993050" y="3619370"/>
            <a:ext cx="241499" cy="60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5" name="Shape 355"/>
          <p:cNvSpPr/>
          <p:nvPr/>
        </p:nvSpPr>
        <p:spPr>
          <a:xfrm>
            <a:off x="4226737" y="3838012"/>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56" name="Shape 356"/>
          <p:cNvSpPr/>
          <p:nvPr/>
        </p:nvSpPr>
        <p:spPr>
          <a:xfrm>
            <a:off x="4061800" y="3927225"/>
            <a:ext cx="241499" cy="2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7" name="Shape 357"/>
          <p:cNvSpPr txBox="1"/>
          <p:nvPr/>
        </p:nvSpPr>
        <p:spPr>
          <a:xfrm>
            <a:off x="4233112" y="3578187"/>
            <a:ext cx="854100" cy="271499"/>
          </a:xfrm>
          <a:prstGeom prst="rect">
            <a:avLst/>
          </a:prstGeom>
          <a:noFill/>
          <a:ln>
            <a:noFill/>
          </a:ln>
        </p:spPr>
        <p:txBody>
          <a:bodyPr anchorCtr="0" anchor="t" bIns="91425" lIns="91425" rIns="91425" tIns="91425">
            <a:noAutofit/>
          </a:bodyPr>
          <a:lstStyle/>
          <a:p>
            <a:pPr lvl="0" rtl="0">
              <a:spcBef>
                <a:spcPts val="0"/>
              </a:spcBef>
              <a:buNone/>
            </a:pPr>
            <a:r>
              <a:rPr lang="en" sz="1200"/>
              <a:t>lightOn();</a:t>
            </a:r>
          </a:p>
        </p:txBody>
      </p:sp>
      <p:cxnSp>
        <p:nvCxnSpPr>
          <p:cNvPr id="358" name="Shape 358"/>
          <p:cNvCxnSpPr>
            <a:endCxn id="354" idx="0"/>
          </p:cNvCxnSpPr>
          <p:nvPr/>
        </p:nvCxnSpPr>
        <p:spPr>
          <a:xfrm>
            <a:off x="2465000" y="3616070"/>
            <a:ext cx="1648800" cy="3300"/>
          </a:xfrm>
          <a:prstGeom prst="straightConnector1">
            <a:avLst/>
          </a:prstGeom>
          <a:noFill/>
          <a:ln cap="flat" cmpd="sng" w="19050">
            <a:solidFill>
              <a:schemeClr val="dk2"/>
            </a:solidFill>
            <a:prstDash val="solid"/>
            <a:round/>
            <a:headEnd len="lg" w="lg" type="none"/>
            <a:tailEnd len="lg" w="lg" type="triangle"/>
          </a:ln>
        </p:spPr>
      </p:cxnSp>
      <p:sp>
        <p:nvSpPr>
          <p:cNvPr id="359" name="Shape 359"/>
          <p:cNvSpPr txBox="1"/>
          <p:nvPr/>
        </p:nvSpPr>
        <p:spPr>
          <a:xfrm>
            <a:off x="2452175" y="3322800"/>
            <a:ext cx="1596899" cy="212399"/>
          </a:xfrm>
          <a:prstGeom prst="rect">
            <a:avLst/>
          </a:prstGeom>
          <a:noFill/>
          <a:ln>
            <a:noFill/>
          </a:ln>
        </p:spPr>
        <p:txBody>
          <a:bodyPr anchorCtr="0" anchor="t" bIns="91425" lIns="91425" rIns="91425" tIns="91425">
            <a:noAutofit/>
          </a:bodyPr>
          <a:lstStyle/>
          <a:p>
            <a:pPr lvl="0">
              <a:spcBef>
                <a:spcPts val="0"/>
              </a:spcBef>
              <a:buNone/>
            </a:pPr>
            <a:r>
              <a:rPr lang="en" sz="1200"/>
              <a:t>pressFloorButton(5);</a:t>
            </a:r>
          </a:p>
        </p:txBody>
      </p:sp>
      <p:sp>
        <p:nvSpPr>
          <p:cNvPr id="360" name="Shape 360"/>
          <p:cNvSpPr/>
          <p:nvPr/>
        </p:nvSpPr>
        <p:spPr>
          <a:xfrm>
            <a:off x="5138687" y="3718425"/>
            <a:ext cx="241499" cy="68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txBox="1"/>
          <p:nvPr/>
        </p:nvSpPr>
        <p:spPr>
          <a:xfrm>
            <a:off x="4064662" y="3317425"/>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stopRequest(5);</a:t>
            </a:r>
          </a:p>
        </p:txBody>
      </p:sp>
      <p:cxnSp>
        <p:nvCxnSpPr>
          <p:cNvPr id="362" name="Shape 362"/>
          <p:cNvCxnSpPr>
            <a:stCxn id="357" idx="1"/>
            <a:endCxn id="360" idx="0"/>
          </p:cNvCxnSpPr>
          <p:nvPr/>
        </p:nvCxnSpPr>
        <p:spPr>
          <a:xfrm>
            <a:off x="4233112" y="3713937"/>
            <a:ext cx="1026300" cy="4500"/>
          </a:xfrm>
          <a:prstGeom prst="straightConnector1">
            <a:avLst/>
          </a:prstGeom>
          <a:noFill/>
          <a:ln cap="flat" cmpd="sng" w="19050">
            <a:solidFill>
              <a:schemeClr val="dk2"/>
            </a:solidFill>
            <a:prstDash val="solid"/>
            <a:round/>
            <a:headEnd len="lg" w="lg" type="none"/>
            <a:tailEnd len="lg" w="lg" type="triangle"/>
          </a:ln>
        </p:spPr>
      </p:cxnSp>
      <p:sp>
        <p:nvSpPr>
          <p:cNvPr id="363" name="Shape 363"/>
          <p:cNvSpPr/>
          <p:nvPr/>
        </p:nvSpPr>
        <p:spPr>
          <a:xfrm>
            <a:off x="5272900" y="3883125"/>
            <a:ext cx="2414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4" name="Shape 364"/>
          <p:cNvSpPr/>
          <p:nvPr/>
        </p:nvSpPr>
        <p:spPr>
          <a:xfrm>
            <a:off x="5431675" y="3800550"/>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65" name="Shape 365"/>
          <p:cNvSpPr txBox="1"/>
          <p:nvPr/>
        </p:nvSpPr>
        <p:spPr>
          <a:xfrm>
            <a:off x="5328125" y="3517925"/>
            <a:ext cx="1365599" cy="231899"/>
          </a:xfrm>
          <a:prstGeom prst="rect">
            <a:avLst/>
          </a:prstGeom>
          <a:noFill/>
          <a:ln>
            <a:noFill/>
          </a:ln>
        </p:spPr>
        <p:txBody>
          <a:bodyPr anchorCtr="0" anchor="t" bIns="91425" lIns="91425" rIns="91425" tIns="91425">
            <a:noAutofit/>
          </a:bodyPr>
          <a:lstStyle/>
          <a:p>
            <a:pPr lvl="0" rtl="0">
              <a:spcBef>
                <a:spcPts val="0"/>
              </a:spcBef>
              <a:buNone/>
            </a:pPr>
            <a:r>
              <a:rPr lang="en" sz="1200"/>
              <a:t>moveToFloor(5);</a:t>
            </a:r>
          </a:p>
        </p:txBody>
      </p:sp>
      <p:cxnSp>
        <p:nvCxnSpPr>
          <p:cNvPr id="366" name="Shape 366"/>
          <p:cNvCxnSpPr>
            <a:stCxn id="360" idx="2"/>
            <a:endCxn id="347" idx="0"/>
          </p:cNvCxnSpPr>
          <p:nvPr/>
        </p:nvCxnSpPr>
        <p:spPr>
          <a:xfrm flipH="1" rot="10800000">
            <a:off x="5259437" y="4381725"/>
            <a:ext cx="1467000" cy="23400"/>
          </a:xfrm>
          <a:prstGeom prst="straightConnector1">
            <a:avLst/>
          </a:prstGeom>
          <a:noFill/>
          <a:ln cap="flat" cmpd="sng" w="19050">
            <a:solidFill>
              <a:schemeClr val="dk2"/>
            </a:solidFill>
            <a:prstDash val="solid"/>
            <a:round/>
            <a:headEnd len="lg" w="lg" type="none"/>
            <a:tailEnd len="lg" w="lg" type="triangle"/>
          </a:ln>
        </p:spPr>
      </p:cxnSp>
      <p:sp>
        <p:nvSpPr>
          <p:cNvPr id="367" name="Shape 367"/>
          <p:cNvSpPr txBox="1"/>
          <p:nvPr/>
        </p:nvSpPr>
        <p:spPr>
          <a:xfrm>
            <a:off x="5514400" y="4105537"/>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sp>
        <p:nvSpPr>
          <p:cNvPr id="368" name="Shape 368"/>
          <p:cNvSpPr/>
          <p:nvPr/>
        </p:nvSpPr>
        <p:spPr>
          <a:xfrm>
            <a:off x="5198650" y="5179475"/>
            <a:ext cx="241499" cy="105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9" name="Shape 369"/>
          <p:cNvCxnSpPr/>
          <p:nvPr/>
        </p:nvCxnSpPr>
        <p:spPr>
          <a:xfrm flipH="1" rot="10800000">
            <a:off x="5431675" y="5506375"/>
            <a:ext cx="1275599" cy="19199"/>
          </a:xfrm>
          <a:prstGeom prst="straightConnector1">
            <a:avLst/>
          </a:prstGeom>
          <a:noFill/>
          <a:ln cap="flat" cmpd="sng" w="19050">
            <a:solidFill>
              <a:schemeClr val="dk2"/>
            </a:solidFill>
            <a:prstDash val="solid"/>
            <a:round/>
            <a:headEnd len="lg" w="lg" type="none"/>
            <a:tailEnd len="lg" w="lg" type="triangle"/>
          </a:ln>
        </p:spPr>
      </p:cxnSp>
      <p:sp>
        <p:nvSpPr>
          <p:cNvPr id="370" name="Shape 370"/>
          <p:cNvSpPr txBox="1"/>
          <p:nvPr/>
        </p:nvSpPr>
        <p:spPr>
          <a:xfrm>
            <a:off x="5419825" y="5179475"/>
            <a:ext cx="1077300" cy="164099"/>
          </a:xfrm>
          <a:prstGeom prst="rect">
            <a:avLst/>
          </a:prstGeom>
          <a:noFill/>
          <a:ln>
            <a:noFill/>
          </a:ln>
        </p:spPr>
        <p:txBody>
          <a:bodyPr anchorCtr="0" anchor="t" bIns="91425" lIns="91425" rIns="91425" tIns="91425">
            <a:noAutofit/>
          </a:bodyPr>
          <a:lstStyle/>
          <a:p>
            <a:pPr lvl="0">
              <a:spcBef>
                <a:spcPts val="0"/>
              </a:spcBef>
              <a:buNone/>
            </a:pPr>
            <a:r>
              <a:rPr lang="en" sz="1200"/>
              <a:t>closeDoor();</a:t>
            </a:r>
          </a:p>
        </p:txBody>
      </p:sp>
      <p:sp>
        <p:nvSpPr>
          <p:cNvPr id="371" name="Shape 371"/>
          <p:cNvSpPr/>
          <p:nvPr/>
        </p:nvSpPr>
        <p:spPr>
          <a:xfrm>
            <a:off x="6625775" y="5528362"/>
            <a:ext cx="241499" cy="49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txBox="1"/>
          <p:nvPr/>
        </p:nvSpPr>
        <p:spPr>
          <a:xfrm>
            <a:off x="6829825" y="5367462"/>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closeDoor();</a:t>
            </a:r>
          </a:p>
        </p:txBody>
      </p:sp>
      <p:sp>
        <p:nvSpPr>
          <p:cNvPr id="373" name="Shape 373"/>
          <p:cNvSpPr/>
          <p:nvPr/>
        </p:nvSpPr>
        <p:spPr>
          <a:xfrm>
            <a:off x="7823675" y="5774812"/>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4" name="Shape 374"/>
          <p:cNvCxnSpPr>
            <a:stCxn id="371" idx="3"/>
            <a:endCxn id="373" idx="0"/>
          </p:cNvCxnSpPr>
          <p:nvPr/>
        </p:nvCxnSpPr>
        <p:spPr>
          <a:xfrm>
            <a:off x="6867274" y="5774812"/>
            <a:ext cx="1077300" cy="0"/>
          </a:xfrm>
          <a:prstGeom prst="straightConnector1">
            <a:avLst/>
          </a:prstGeom>
          <a:noFill/>
          <a:ln cap="flat" cmpd="sng" w="19050">
            <a:solidFill>
              <a:schemeClr val="dk2"/>
            </a:solidFill>
            <a:prstDash val="solid"/>
            <a:round/>
            <a:headEnd len="lg" w="lg" type="none"/>
            <a:tailEnd len="lg" w="lg" type="triangle"/>
          </a:ln>
        </p:spPr>
      </p:cxnSp>
      <p:sp>
        <p:nvSpPr>
          <p:cNvPr id="375" name="Shape 3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381" name="Shape 3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1" marL="0" rtl="0">
              <a:lnSpc>
                <a:spcPct val="120000"/>
              </a:lnSpc>
              <a:spcBef>
                <a:spcPts val="0"/>
              </a:spcBef>
              <a:buNone/>
            </a:pPr>
            <a:r>
              <a:rPr lang="en" sz="2200"/>
              <a:t>You are developing software that will simulate and execute finite state machines. </a:t>
            </a:r>
          </a:p>
          <a:p>
            <a:pPr indent="-368300" lvl="0" marL="457200" rtl="0">
              <a:lnSpc>
                <a:spcPct val="120000"/>
              </a:lnSpc>
              <a:spcBef>
                <a:spcPts val="0"/>
              </a:spcBef>
              <a:buSzPct val="100000"/>
            </a:pPr>
            <a:r>
              <a:rPr lang="en" sz="2200"/>
              <a:t>A state machine consists of states and transitions. </a:t>
            </a:r>
          </a:p>
          <a:p>
            <a:pPr indent="-355600" lvl="1" marL="914400" rtl="0">
              <a:lnSpc>
                <a:spcPct val="120000"/>
              </a:lnSpc>
              <a:spcBef>
                <a:spcPts val="0"/>
              </a:spcBef>
              <a:buSzPct val="100000"/>
            </a:pPr>
            <a:r>
              <a:rPr lang="en" sz="2000"/>
              <a:t>One state is special and designated to be the initial state (this is where we always start). Besides this, the initial state is just like all other states. </a:t>
            </a:r>
          </a:p>
          <a:p>
            <a:pPr indent="-355600" lvl="1" marL="914400" rtl="0">
              <a:lnSpc>
                <a:spcPct val="120000"/>
              </a:lnSpc>
              <a:spcBef>
                <a:spcPts val="0"/>
              </a:spcBef>
              <a:buSzPct val="100000"/>
            </a:pPr>
            <a:r>
              <a:rPr lang="en" sz="2000"/>
              <a:t>The transitions have transition conditions associated with them. A transition condition consists of a trigger event, a guarding condition, and a possibly empty set of actions (actions are events generated as a result of taking the transition). </a:t>
            </a:r>
          </a:p>
          <a:p>
            <a:pPr lvl="0" rtl="0">
              <a:lnSpc>
                <a:spcPct val="120000"/>
              </a:lnSpc>
              <a:spcBef>
                <a:spcPts val="0"/>
              </a:spcBef>
              <a:buNone/>
            </a:pPr>
            <a:r>
              <a:t/>
            </a:r>
            <a:endParaRPr sz="1100"/>
          </a:p>
          <a:p>
            <a:pPr lvl="0" rtl="0">
              <a:lnSpc>
                <a:spcPct val="120000"/>
              </a:lnSpc>
              <a:spcBef>
                <a:spcPts val="0"/>
              </a:spcBef>
              <a:buNone/>
            </a:pPr>
            <a:r>
              <a:rPr lang="en" sz="2200"/>
              <a:t>Develop the Class Diagram for this software.</a:t>
            </a:r>
          </a:p>
        </p:txBody>
      </p:sp>
      <p:sp>
        <p:nvSpPr>
          <p:cNvPr id="382" name="Shape 3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10 - Solution</a:t>
            </a:r>
          </a:p>
        </p:txBody>
      </p:sp>
      <p:sp>
        <p:nvSpPr>
          <p:cNvPr id="388" name="Shape 3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
        <p:nvSpPr>
          <p:cNvPr id="389" name="Shape 389"/>
          <p:cNvSpPr/>
          <p:nvPr/>
        </p:nvSpPr>
        <p:spPr>
          <a:xfrm>
            <a:off x="3745544" y="1714500"/>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State Machine</a:t>
            </a:r>
          </a:p>
          <a:p>
            <a:pPr lvl="0" rtl="0" algn="ctr">
              <a:spcBef>
                <a:spcPts val="0"/>
              </a:spcBef>
              <a:buNone/>
            </a:pPr>
            <a:r>
              <a:t/>
            </a:r>
            <a:endParaRPr b="1"/>
          </a:p>
          <a:p>
            <a:pPr lvl="0" rtl="0" algn="ctr">
              <a:spcBef>
                <a:spcPts val="0"/>
              </a:spcBef>
              <a:buNone/>
            </a:pPr>
            <a:r>
              <a:t/>
            </a:r>
            <a:endParaRPr b="1"/>
          </a:p>
        </p:txBody>
      </p:sp>
      <p:cxnSp>
        <p:nvCxnSpPr>
          <p:cNvPr id="390" name="Shape 390"/>
          <p:cNvCxnSpPr/>
          <p:nvPr/>
        </p:nvCxnSpPr>
        <p:spPr>
          <a:xfrm>
            <a:off x="3745544" y="2042432"/>
            <a:ext cx="1480800" cy="0"/>
          </a:xfrm>
          <a:prstGeom prst="straightConnector1">
            <a:avLst/>
          </a:prstGeom>
          <a:noFill/>
          <a:ln cap="flat" cmpd="sng" w="9525">
            <a:solidFill>
              <a:srgbClr val="000000"/>
            </a:solidFill>
            <a:prstDash val="solid"/>
            <a:round/>
            <a:headEnd len="lg" w="lg" type="none"/>
            <a:tailEnd len="lg" w="lg" type="none"/>
          </a:ln>
        </p:spPr>
      </p:cxnSp>
      <p:cxnSp>
        <p:nvCxnSpPr>
          <p:cNvPr id="391" name="Shape 391"/>
          <p:cNvCxnSpPr/>
          <p:nvPr/>
        </p:nvCxnSpPr>
        <p:spPr>
          <a:xfrm>
            <a:off x="3745544" y="2282429"/>
            <a:ext cx="1480800" cy="0"/>
          </a:xfrm>
          <a:prstGeom prst="straightConnector1">
            <a:avLst/>
          </a:prstGeom>
          <a:noFill/>
          <a:ln cap="flat" cmpd="sng" w="9525">
            <a:solidFill>
              <a:srgbClr val="000000"/>
            </a:solidFill>
            <a:prstDash val="solid"/>
            <a:round/>
            <a:headEnd len="lg" w="lg" type="none"/>
            <a:tailEnd len="lg" w="lg" type="none"/>
          </a:ln>
        </p:spPr>
      </p:cxnSp>
      <p:sp>
        <p:nvSpPr>
          <p:cNvPr id="392" name="Shape 392"/>
          <p:cNvSpPr/>
          <p:nvPr/>
        </p:nvSpPr>
        <p:spPr>
          <a:xfrm>
            <a:off x="1355304" y="3109037"/>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State</a:t>
            </a:r>
          </a:p>
          <a:p>
            <a:pPr lvl="0" rtl="0" algn="ctr">
              <a:spcBef>
                <a:spcPts val="0"/>
              </a:spcBef>
              <a:buNone/>
            </a:pPr>
            <a:r>
              <a:t/>
            </a:r>
            <a:endParaRPr b="1"/>
          </a:p>
          <a:p>
            <a:pPr lvl="0" rtl="0" algn="ctr">
              <a:spcBef>
                <a:spcPts val="0"/>
              </a:spcBef>
              <a:buNone/>
            </a:pPr>
            <a:r>
              <a:rPr lang="en"/>
              <a:t>initial: boolean</a:t>
            </a:r>
          </a:p>
          <a:p>
            <a:pPr lvl="0" rtl="0" algn="ctr">
              <a:spcBef>
                <a:spcPts val="0"/>
              </a:spcBef>
              <a:buNone/>
            </a:pPr>
            <a:r>
              <a:t/>
            </a:r>
            <a:endParaRPr/>
          </a:p>
        </p:txBody>
      </p:sp>
      <p:cxnSp>
        <p:nvCxnSpPr>
          <p:cNvPr id="393" name="Shape 393"/>
          <p:cNvCxnSpPr/>
          <p:nvPr/>
        </p:nvCxnSpPr>
        <p:spPr>
          <a:xfrm>
            <a:off x="1355304" y="3436970"/>
            <a:ext cx="1480800" cy="0"/>
          </a:xfrm>
          <a:prstGeom prst="straightConnector1">
            <a:avLst/>
          </a:prstGeom>
          <a:noFill/>
          <a:ln cap="flat" cmpd="sng" w="9525">
            <a:solidFill>
              <a:srgbClr val="000000"/>
            </a:solidFill>
            <a:prstDash val="solid"/>
            <a:round/>
            <a:headEnd len="lg" w="lg" type="none"/>
            <a:tailEnd len="lg" w="lg" type="none"/>
          </a:ln>
        </p:spPr>
      </p:cxnSp>
      <p:cxnSp>
        <p:nvCxnSpPr>
          <p:cNvPr id="394" name="Shape 394"/>
          <p:cNvCxnSpPr/>
          <p:nvPr/>
        </p:nvCxnSpPr>
        <p:spPr>
          <a:xfrm>
            <a:off x="1355304" y="3735890"/>
            <a:ext cx="1480800" cy="0"/>
          </a:xfrm>
          <a:prstGeom prst="straightConnector1">
            <a:avLst/>
          </a:prstGeom>
          <a:noFill/>
          <a:ln cap="flat" cmpd="sng" w="9525">
            <a:solidFill>
              <a:srgbClr val="000000"/>
            </a:solidFill>
            <a:prstDash val="solid"/>
            <a:round/>
            <a:headEnd len="lg" w="lg" type="none"/>
            <a:tailEnd len="lg" w="lg" type="none"/>
          </a:ln>
        </p:spPr>
      </p:cxnSp>
      <p:cxnSp>
        <p:nvCxnSpPr>
          <p:cNvPr id="395" name="Shape 395"/>
          <p:cNvCxnSpPr>
            <a:stCxn id="392" idx="0"/>
            <a:endCxn id="389" idx="1"/>
          </p:cNvCxnSpPr>
          <p:nvPr/>
        </p:nvCxnSpPr>
        <p:spPr>
          <a:xfrm flipH="1" rot="10800000">
            <a:off x="2095704" y="2106137"/>
            <a:ext cx="1649700" cy="1002900"/>
          </a:xfrm>
          <a:prstGeom prst="straightConnector1">
            <a:avLst/>
          </a:prstGeom>
          <a:noFill/>
          <a:ln cap="flat" cmpd="sng" w="28575">
            <a:solidFill>
              <a:srgbClr val="000000"/>
            </a:solidFill>
            <a:prstDash val="solid"/>
            <a:round/>
            <a:headEnd len="lg" w="lg" type="none"/>
            <a:tailEnd len="lg" w="lg" type="diamond"/>
          </a:ln>
        </p:spPr>
      </p:cxnSp>
      <p:sp>
        <p:nvSpPr>
          <p:cNvPr id="396" name="Shape 396"/>
          <p:cNvSpPr/>
          <p:nvPr/>
        </p:nvSpPr>
        <p:spPr>
          <a:xfrm>
            <a:off x="5747475" y="3045078"/>
            <a:ext cx="1480800" cy="783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Transition</a:t>
            </a:r>
          </a:p>
          <a:p>
            <a:pPr lvl="0" rtl="0" algn="ctr">
              <a:spcBef>
                <a:spcPts val="0"/>
              </a:spcBef>
              <a:buNone/>
            </a:pPr>
            <a:r>
              <a:t/>
            </a:r>
            <a:endParaRPr b="1"/>
          </a:p>
          <a:p>
            <a:pPr lvl="0" rtl="0" algn="ctr">
              <a:spcBef>
                <a:spcPts val="0"/>
              </a:spcBef>
              <a:buNone/>
            </a:pPr>
            <a:r>
              <a:t/>
            </a:r>
            <a:endParaRPr b="1"/>
          </a:p>
        </p:txBody>
      </p:sp>
      <p:cxnSp>
        <p:nvCxnSpPr>
          <p:cNvPr id="397" name="Shape 397"/>
          <p:cNvCxnSpPr/>
          <p:nvPr/>
        </p:nvCxnSpPr>
        <p:spPr>
          <a:xfrm>
            <a:off x="5747475" y="3373011"/>
            <a:ext cx="1480800" cy="0"/>
          </a:xfrm>
          <a:prstGeom prst="straightConnector1">
            <a:avLst/>
          </a:prstGeom>
          <a:noFill/>
          <a:ln cap="flat" cmpd="sng" w="9525">
            <a:solidFill>
              <a:srgbClr val="000000"/>
            </a:solidFill>
            <a:prstDash val="solid"/>
            <a:round/>
            <a:headEnd len="lg" w="lg" type="none"/>
            <a:tailEnd len="lg" w="lg" type="none"/>
          </a:ln>
        </p:spPr>
      </p:cxnSp>
      <p:cxnSp>
        <p:nvCxnSpPr>
          <p:cNvPr id="398" name="Shape 398"/>
          <p:cNvCxnSpPr/>
          <p:nvPr/>
        </p:nvCxnSpPr>
        <p:spPr>
          <a:xfrm>
            <a:off x="5747475" y="3613007"/>
            <a:ext cx="1480800" cy="0"/>
          </a:xfrm>
          <a:prstGeom prst="straightConnector1">
            <a:avLst/>
          </a:prstGeom>
          <a:noFill/>
          <a:ln cap="flat" cmpd="sng" w="9525">
            <a:solidFill>
              <a:srgbClr val="000000"/>
            </a:solidFill>
            <a:prstDash val="solid"/>
            <a:round/>
            <a:headEnd len="lg" w="lg" type="none"/>
            <a:tailEnd len="lg" w="lg" type="none"/>
          </a:ln>
        </p:spPr>
      </p:cxnSp>
      <p:cxnSp>
        <p:nvCxnSpPr>
          <p:cNvPr id="399" name="Shape 399"/>
          <p:cNvCxnSpPr>
            <a:stCxn id="396" idx="0"/>
            <a:endCxn id="389" idx="3"/>
          </p:cNvCxnSpPr>
          <p:nvPr/>
        </p:nvCxnSpPr>
        <p:spPr>
          <a:xfrm rot="10800000">
            <a:off x="5226375" y="2106078"/>
            <a:ext cx="1261500" cy="939000"/>
          </a:xfrm>
          <a:prstGeom prst="straightConnector1">
            <a:avLst/>
          </a:prstGeom>
          <a:noFill/>
          <a:ln cap="flat" cmpd="sng" w="28575">
            <a:solidFill>
              <a:srgbClr val="000000"/>
            </a:solidFill>
            <a:prstDash val="solid"/>
            <a:round/>
            <a:headEnd len="lg" w="lg" type="none"/>
            <a:tailEnd len="lg" w="lg" type="diamond"/>
          </a:ln>
        </p:spPr>
      </p:cxnSp>
      <p:sp>
        <p:nvSpPr>
          <p:cNvPr id="400" name="Shape 400"/>
          <p:cNvSpPr txBox="1"/>
          <p:nvPr/>
        </p:nvSpPr>
        <p:spPr>
          <a:xfrm>
            <a:off x="3455064" y="1920623"/>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01" name="Shape 401"/>
          <p:cNvSpPr txBox="1"/>
          <p:nvPr/>
        </p:nvSpPr>
        <p:spPr>
          <a:xfrm>
            <a:off x="5422032" y="2013503"/>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02" name="Shape 402"/>
          <p:cNvSpPr txBox="1"/>
          <p:nvPr/>
        </p:nvSpPr>
        <p:spPr>
          <a:xfrm>
            <a:off x="1622768" y="2758647"/>
            <a:ext cx="473100" cy="1857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03" name="Shape 403"/>
          <p:cNvSpPr txBox="1"/>
          <p:nvPr/>
        </p:nvSpPr>
        <p:spPr>
          <a:xfrm>
            <a:off x="1869870" y="2274168"/>
            <a:ext cx="1095600" cy="185700"/>
          </a:xfrm>
          <a:prstGeom prst="rect">
            <a:avLst/>
          </a:prstGeom>
          <a:noFill/>
          <a:ln>
            <a:noFill/>
          </a:ln>
        </p:spPr>
        <p:txBody>
          <a:bodyPr anchorCtr="0" anchor="t" bIns="91425" lIns="91425" rIns="91425" tIns="91425">
            <a:noAutofit/>
          </a:bodyPr>
          <a:lstStyle/>
          <a:p>
            <a:pPr lvl="0" rtl="0" algn="l">
              <a:spcBef>
                <a:spcPts val="0"/>
              </a:spcBef>
              <a:buNone/>
            </a:pPr>
            <a:r>
              <a:rPr lang="en"/>
              <a:t>normal states</a:t>
            </a:r>
          </a:p>
        </p:txBody>
      </p:sp>
      <p:cxnSp>
        <p:nvCxnSpPr>
          <p:cNvPr id="404" name="Shape 404"/>
          <p:cNvCxnSpPr/>
          <p:nvPr/>
        </p:nvCxnSpPr>
        <p:spPr>
          <a:xfrm flipH="1" rot="10800000">
            <a:off x="2616820" y="2325953"/>
            <a:ext cx="1120200" cy="779700"/>
          </a:xfrm>
          <a:prstGeom prst="straightConnector1">
            <a:avLst/>
          </a:prstGeom>
          <a:noFill/>
          <a:ln cap="flat" cmpd="sng" w="28575">
            <a:solidFill>
              <a:srgbClr val="000000"/>
            </a:solidFill>
            <a:prstDash val="solid"/>
            <a:round/>
            <a:headEnd len="lg" w="lg" type="none"/>
            <a:tailEnd len="lg" w="lg" type="diamond"/>
          </a:ln>
        </p:spPr>
      </p:cxnSp>
      <p:sp>
        <p:nvSpPr>
          <p:cNvPr id="405" name="Shape 405"/>
          <p:cNvSpPr txBox="1"/>
          <p:nvPr/>
        </p:nvSpPr>
        <p:spPr>
          <a:xfrm>
            <a:off x="3247578" y="2758655"/>
            <a:ext cx="979200" cy="137700"/>
          </a:xfrm>
          <a:prstGeom prst="rect">
            <a:avLst/>
          </a:prstGeom>
          <a:noFill/>
          <a:ln>
            <a:noFill/>
          </a:ln>
        </p:spPr>
        <p:txBody>
          <a:bodyPr anchorCtr="0" anchor="t" bIns="91425" lIns="91425" rIns="91425" tIns="91425">
            <a:noAutofit/>
          </a:bodyPr>
          <a:lstStyle/>
          <a:p>
            <a:pPr lvl="0" rtl="0" algn="l">
              <a:spcBef>
                <a:spcPts val="0"/>
              </a:spcBef>
              <a:buNone/>
            </a:pPr>
            <a:r>
              <a:rPr lang="en"/>
              <a:t>initial state</a:t>
            </a:r>
          </a:p>
        </p:txBody>
      </p:sp>
      <p:sp>
        <p:nvSpPr>
          <p:cNvPr id="406" name="Shape 406"/>
          <p:cNvSpPr txBox="1"/>
          <p:nvPr/>
        </p:nvSpPr>
        <p:spPr>
          <a:xfrm>
            <a:off x="3546358" y="2427647"/>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07" name="Shape 407"/>
          <p:cNvSpPr txBox="1"/>
          <p:nvPr/>
        </p:nvSpPr>
        <p:spPr>
          <a:xfrm>
            <a:off x="2820973" y="2974710"/>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cxnSp>
        <p:nvCxnSpPr>
          <p:cNvPr id="408" name="Shape 408"/>
          <p:cNvCxnSpPr>
            <a:stCxn id="392" idx="3"/>
            <a:endCxn id="396" idx="1"/>
          </p:cNvCxnSpPr>
          <p:nvPr/>
        </p:nvCxnSpPr>
        <p:spPr>
          <a:xfrm flipH="1" rot="10800000">
            <a:off x="2836104" y="3436787"/>
            <a:ext cx="2911500" cy="63900"/>
          </a:xfrm>
          <a:prstGeom prst="straightConnector1">
            <a:avLst/>
          </a:prstGeom>
          <a:noFill/>
          <a:ln cap="flat" cmpd="sng" w="28575">
            <a:solidFill>
              <a:srgbClr val="000000"/>
            </a:solidFill>
            <a:prstDash val="solid"/>
            <a:round/>
            <a:headEnd len="lg" w="lg" type="none"/>
            <a:tailEnd len="lg" w="lg" type="none"/>
          </a:ln>
        </p:spPr>
      </p:cxnSp>
      <p:sp>
        <p:nvSpPr>
          <p:cNvPr id="409" name="Shape 409"/>
          <p:cNvSpPr txBox="1"/>
          <p:nvPr/>
        </p:nvSpPr>
        <p:spPr>
          <a:xfrm>
            <a:off x="3529759" y="3184218"/>
            <a:ext cx="746700" cy="185700"/>
          </a:xfrm>
          <a:prstGeom prst="rect">
            <a:avLst/>
          </a:prstGeom>
          <a:noFill/>
          <a:ln>
            <a:noFill/>
          </a:ln>
        </p:spPr>
        <p:txBody>
          <a:bodyPr anchorCtr="0" anchor="t" bIns="91425" lIns="91425" rIns="91425" tIns="91425">
            <a:noAutofit/>
          </a:bodyPr>
          <a:lstStyle/>
          <a:p>
            <a:pPr lvl="0" rtl="0" algn="l">
              <a:spcBef>
                <a:spcPts val="0"/>
              </a:spcBef>
              <a:buNone/>
            </a:pPr>
            <a:r>
              <a:rPr lang="en"/>
              <a:t>source</a:t>
            </a:r>
          </a:p>
        </p:txBody>
      </p:sp>
      <p:cxnSp>
        <p:nvCxnSpPr>
          <p:cNvPr id="410" name="Shape 410"/>
          <p:cNvCxnSpPr/>
          <p:nvPr/>
        </p:nvCxnSpPr>
        <p:spPr>
          <a:xfrm flipH="1" rot="10800000">
            <a:off x="2836134" y="3586478"/>
            <a:ext cx="2911500" cy="63900"/>
          </a:xfrm>
          <a:prstGeom prst="straightConnector1">
            <a:avLst/>
          </a:prstGeom>
          <a:noFill/>
          <a:ln cap="flat" cmpd="sng" w="28575">
            <a:solidFill>
              <a:srgbClr val="000000"/>
            </a:solidFill>
            <a:prstDash val="solid"/>
            <a:round/>
            <a:headEnd len="lg" w="lg" type="none"/>
            <a:tailEnd len="lg" w="lg" type="none"/>
          </a:ln>
        </p:spPr>
      </p:cxnSp>
      <p:sp>
        <p:nvSpPr>
          <p:cNvPr id="411" name="Shape 411"/>
          <p:cNvSpPr txBox="1"/>
          <p:nvPr/>
        </p:nvSpPr>
        <p:spPr>
          <a:xfrm>
            <a:off x="3604449" y="3658026"/>
            <a:ext cx="1176600" cy="185700"/>
          </a:xfrm>
          <a:prstGeom prst="rect">
            <a:avLst/>
          </a:prstGeom>
          <a:noFill/>
          <a:ln>
            <a:noFill/>
          </a:ln>
        </p:spPr>
        <p:txBody>
          <a:bodyPr anchorCtr="0" anchor="t" bIns="91425" lIns="91425" rIns="91425" tIns="91425">
            <a:noAutofit/>
          </a:bodyPr>
          <a:lstStyle/>
          <a:p>
            <a:pPr lvl="0" rtl="0" algn="l">
              <a:spcBef>
                <a:spcPts val="0"/>
              </a:spcBef>
              <a:buNone/>
            </a:pPr>
            <a:r>
              <a:rPr lang="en"/>
              <a:t>destination</a:t>
            </a:r>
          </a:p>
        </p:txBody>
      </p:sp>
      <p:sp>
        <p:nvSpPr>
          <p:cNvPr id="412" name="Shape 412"/>
          <p:cNvSpPr txBox="1"/>
          <p:nvPr/>
        </p:nvSpPr>
        <p:spPr>
          <a:xfrm>
            <a:off x="2965471" y="3205861"/>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13" name="Shape 413"/>
          <p:cNvSpPr txBox="1"/>
          <p:nvPr/>
        </p:nvSpPr>
        <p:spPr>
          <a:xfrm>
            <a:off x="5202914" y="3070454"/>
            <a:ext cx="473100" cy="1857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14" name="Shape 414"/>
          <p:cNvSpPr txBox="1"/>
          <p:nvPr/>
        </p:nvSpPr>
        <p:spPr>
          <a:xfrm>
            <a:off x="5202914" y="3613012"/>
            <a:ext cx="473100" cy="1857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15" name="Shape 415"/>
          <p:cNvSpPr txBox="1"/>
          <p:nvPr/>
        </p:nvSpPr>
        <p:spPr>
          <a:xfrm>
            <a:off x="2887369" y="3675244"/>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16" name="Shape 416"/>
          <p:cNvSpPr/>
          <p:nvPr/>
        </p:nvSpPr>
        <p:spPr>
          <a:xfrm>
            <a:off x="4781210" y="4248890"/>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TransitionCondition</a:t>
            </a:r>
          </a:p>
          <a:p>
            <a:pPr lvl="0" rtl="0" algn="ctr">
              <a:spcBef>
                <a:spcPts val="0"/>
              </a:spcBef>
              <a:buNone/>
            </a:pPr>
            <a:r>
              <a:t/>
            </a:r>
            <a:endParaRPr b="1"/>
          </a:p>
          <a:p>
            <a:pPr lvl="0" rtl="0" algn="ctr">
              <a:spcBef>
                <a:spcPts val="0"/>
              </a:spcBef>
              <a:buNone/>
            </a:pPr>
            <a:r>
              <a:t/>
            </a:r>
            <a:endParaRPr b="1"/>
          </a:p>
        </p:txBody>
      </p:sp>
      <p:cxnSp>
        <p:nvCxnSpPr>
          <p:cNvPr id="417" name="Shape 417"/>
          <p:cNvCxnSpPr/>
          <p:nvPr/>
        </p:nvCxnSpPr>
        <p:spPr>
          <a:xfrm>
            <a:off x="4781210" y="4576822"/>
            <a:ext cx="1480800" cy="0"/>
          </a:xfrm>
          <a:prstGeom prst="straightConnector1">
            <a:avLst/>
          </a:prstGeom>
          <a:noFill/>
          <a:ln cap="flat" cmpd="sng" w="9525">
            <a:solidFill>
              <a:srgbClr val="000000"/>
            </a:solidFill>
            <a:prstDash val="solid"/>
            <a:round/>
            <a:headEnd len="lg" w="lg" type="none"/>
            <a:tailEnd len="lg" w="lg" type="none"/>
          </a:ln>
        </p:spPr>
      </p:cxnSp>
      <p:cxnSp>
        <p:nvCxnSpPr>
          <p:cNvPr id="418" name="Shape 418"/>
          <p:cNvCxnSpPr/>
          <p:nvPr/>
        </p:nvCxnSpPr>
        <p:spPr>
          <a:xfrm>
            <a:off x="4781210" y="4816819"/>
            <a:ext cx="1480800" cy="0"/>
          </a:xfrm>
          <a:prstGeom prst="straightConnector1">
            <a:avLst/>
          </a:prstGeom>
          <a:noFill/>
          <a:ln cap="flat" cmpd="sng" w="9525">
            <a:solidFill>
              <a:srgbClr val="000000"/>
            </a:solidFill>
            <a:prstDash val="solid"/>
            <a:round/>
            <a:headEnd len="lg" w="lg" type="none"/>
            <a:tailEnd len="lg" w="lg" type="none"/>
          </a:ln>
        </p:spPr>
      </p:cxnSp>
      <p:cxnSp>
        <p:nvCxnSpPr>
          <p:cNvPr id="419" name="Shape 419"/>
          <p:cNvCxnSpPr>
            <a:stCxn id="416" idx="0"/>
            <a:endCxn id="396" idx="2"/>
          </p:cNvCxnSpPr>
          <p:nvPr/>
        </p:nvCxnSpPr>
        <p:spPr>
          <a:xfrm flipH="1" rot="10800000">
            <a:off x="5521610" y="3828290"/>
            <a:ext cx="966300" cy="420600"/>
          </a:xfrm>
          <a:prstGeom prst="straightConnector1">
            <a:avLst/>
          </a:prstGeom>
          <a:noFill/>
          <a:ln cap="flat" cmpd="sng" w="28575">
            <a:solidFill>
              <a:srgbClr val="000000"/>
            </a:solidFill>
            <a:prstDash val="solid"/>
            <a:round/>
            <a:headEnd len="lg" w="lg" type="none"/>
            <a:tailEnd len="lg" w="lg" type="none"/>
          </a:ln>
        </p:spPr>
      </p:cxnSp>
      <p:sp>
        <p:nvSpPr>
          <p:cNvPr id="420" name="Shape 420"/>
          <p:cNvSpPr/>
          <p:nvPr/>
        </p:nvSpPr>
        <p:spPr>
          <a:xfrm>
            <a:off x="7105055" y="4726830"/>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Condition</a:t>
            </a:r>
          </a:p>
          <a:p>
            <a:pPr lvl="0" rtl="0" algn="ctr">
              <a:spcBef>
                <a:spcPts val="0"/>
              </a:spcBef>
              <a:buNone/>
            </a:pPr>
            <a:r>
              <a:t/>
            </a:r>
            <a:endParaRPr b="1"/>
          </a:p>
          <a:p>
            <a:pPr lvl="0" rtl="0" algn="ctr">
              <a:spcBef>
                <a:spcPts val="0"/>
              </a:spcBef>
              <a:buNone/>
            </a:pPr>
            <a:r>
              <a:t/>
            </a:r>
            <a:endParaRPr b="1"/>
          </a:p>
        </p:txBody>
      </p:sp>
      <p:cxnSp>
        <p:nvCxnSpPr>
          <p:cNvPr id="421" name="Shape 421"/>
          <p:cNvCxnSpPr/>
          <p:nvPr/>
        </p:nvCxnSpPr>
        <p:spPr>
          <a:xfrm>
            <a:off x="7105055" y="5054762"/>
            <a:ext cx="1480800" cy="0"/>
          </a:xfrm>
          <a:prstGeom prst="straightConnector1">
            <a:avLst/>
          </a:prstGeom>
          <a:noFill/>
          <a:ln cap="flat" cmpd="sng" w="9525">
            <a:solidFill>
              <a:srgbClr val="000000"/>
            </a:solidFill>
            <a:prstDash val="solid"/>
            <a:round/>
            <a:headEnd len="lg" w="lg" type="none"/>
            <a:tailEnd len="lg" w="lg" type="none"/>
          </a:ln>
        </p:spPr>
      </p:cxnSp>
      <p:cxnSp>
        <p:nvCxnSpPr>
          <p:cNvPr id="422" name="Shape 422"/>
          <p:cNvCxnSpPr/>
          <p:nvPr/>
        </p:nvCxnSpPr>
        <p:spPr>
          <a:xfrm>
            <a:off x="7105055" y="5294759"/>
            <a:ext cx="1480800" cy="0"/>
          </a:xfrm>
          <a:prstGeom prst="straightConnector1">
            <a:avLst/>
          </a:prstGeom>
          <a:noFill/>
          <a:ln cap="flat" cmpd="sng" w="9525">
            <a:solidFill>
              <a:srgbClr val="000000"/>
            </a:solidFill>
            <a:prstDash val="solid"/>
            <a:round/>
            <a:headEnd len="lg" w="lg" type="none"/>
            <a:tailEnd len="lg" w="lg" type="none"/>
          </a:ln>
        </p:spPr>
      </p:cxnSp>
      <p:cxnSp>
        <p:nvCxnSpPr>
          <p:cNvPr id="423" name="Shape 423"/>
          <p:cNvCxnSpPr>
            <a:stCxn id="416" idx="3"/>
            <a:endCxn id="420" idx="1"/>
          </p:cNvCxnSpPr>
          <p:nvPr/>
        </p:nvCxnSpPr>
        <p:spPr>
          <a:xfrm>
            <a:off x="6262010" y="4640540"/>
            <a:ext cx="843000" cy="477900"/>
          </a:xfrm>
          <a:prstGeom prst="straightConnector1">
            <a:avLst/>
          </a:prstGeom>
          <a:noFill/>
          <a:ln cap="flat" cmpd="sng" w="28575">
            <a:solidFill>
              <a:srgbClr val="000000"/>
            </a:solidFill>
            <a:prstDash val="solid"/>
            <a:round/>
            <a:headEnd len="lg" w="lg" type="none"/>
            <a:tailEnd len="lg" w="lg" type="triangle"/>
          </a:ln>
        </p:spPr>
      </p:cxnSp>
      <p:sp>
        <p:nvSpPr>
          <p:cNvPr id="424" name="Shape 424"/>
          <p:cNvSpPr/>
          <p:nvPr/>
        </p:nvSpPr>
        <p:spPr>
          <a:xfrm>
            <a:off x="4781210" y="5582836"/>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GuardingCondition</a:t>
            </a:r>
          </a:p>
          <a:p>
            <a:pPr lvl="0" rtl="0" algn="ctr">
              <a:spcBef>
                <a:spcPts val="0"/>
              </a:spcBef>
              <a:buNone/>
            </a:pPr>
            <a:r>
              <a:t/>
            </a:r>
            <a:endParaRPr b="1"/>
          </a:p>
          <a:p>
            <a:pPr lvl="0" rtl="0" algn="ctr">
              <a:spcBef>
                <a:spcPts val="0"/>
              </a:spcBef>
              <a:buNone/>
            </a:pPr>
            <a:r>
              <a:t/>
            </a:r>
            <a:endParaRPr b="1"/>
          </a:p>
        </p:txBody>
      </p:sp>
      <p:cxnSp>
        <p:nvCxnSpPr>
          <p:cNvPr id="425" name="Shape 425"/>
          <p:cNvCxnSpPr/>
          <p:nvPr/>
        </p:nvCxnSpPr>
        <p:spPr>
          <a:xfrm>
            <a:off x="4781210" y="5910769"/>
            <a:ext cx="1480800" cy="0"/>
          </a:xfrm>
          <a:prstGeom prst="straightConnector1">
            <a:avLst/>
          </a:prstGeom>
          <a:noFill/>
          <a:ln cap="flat" cmpd="sng" w="9525">
            <a:solidFill>
              <a:srgbClr val="000000"/>
            </a:solidFill>
            <a:prstDash val="solid"/>
            <a:round/>
            <a:headEnd len="lg" w="lg" type="none"/>
            <a:tailEnd len="lg" w="lg" type="none"/>
          </a:ln>
        </p:spPr>
      </p:cxnSp>
      <p:cxnSp>
        <p:nvCxnSpPr>
          <p:cNvPr id="426" name="Shape 426"/>
          <p:cNvCxnSpPr/>
          <p:nvPr/>
        </p:nvCxnSpPr>
        <p:spPr>
          <a:xfrm>
            <a:off x="4781210" y="6150766"/>
            <a:ext cx="1480800" cy="0"/>
          </a:xfrm>
          <a:prstGeom prst="straightConnector1">
            <a:avLst/>
          </a:prstGeom>
          <a:noFill/>
          <a:ln cap="flat" cmpd="sng" w="9525">
            <a:solidFill>
              <a:srgbClr val="000000"/>
            </a:solidFill>
            <a:prstDash val="solid"/>
            <a:round/>
            <a:headEnd len="lg" w="lg" type="none"/>
            <a:tailEnd len="lg" w="lg" type="none"/>
          </a:ln>
        </p:spPr>
      </p:cxnSp>
      <p:cxnSp>
        <p:nvCxnSpPr>
          <p:cNvPr id="427" name="Shape 427"/>
          <p:cNvCxnSpPr>
            <a:stCxn id="424" idx="3"/>
            <a:endCxn id="420" idx="1"/>
          </p:cNvCxnSpPr>
          <p:nvPr/>
        </p:nvCxnSpPr>
        <p:spPr>
          <a:xfrm flipH="1" rot="10800000">
            <a:off x="6262010" y="5118586"/>
            <a:ext cx="843000" cy="855900"/>
          </a:xfrm>
          <a:prstGeom prst="straightConnector1">
            <a:avLst/>
          </a:prstGeom>
          <a:noFill/>
          <a:ln cap="flat" cmpd="sng" w="28575">
            <a:solidFill>
              <a:srgbClr val="000000"/>
            </a:solidFill>
            <a:prstDash val="solid"/>
            <a:round/>
            <a:headEnd len="lg" w="lg" type="none"/>
            <a:tailEnd len="lg" w="lg" type="triangle"/>
          </a:ln>
        </p:spPr>
      </p:cxnSp>
      <p:cxnSp>
        <p:nvCxnSpPr>
          <p:cNvPr id="428" name="Shape 428"/>
          <p:cNvCxnSpPr>
            <a:stCxn id="424" idx="0"/>
            <a:endCxn id="416" idx="2"/>
          </p:cNvCxnSpPr>
          <p:nvPr/>
        </p:nvCxnSpPr>
        <p:spPr>
          <a:xfrm rot="10800000">
            <a:off x="5521610" y="5032336"/>
            <a:ext cx="0" cy="550500"/>
          </a:xfrm>
          <a:prstGeom prst="straightConnector1">
            <a:avLst/>
          </a:prstGeom>
          <a:noFill/>
          <a:ln cap="flat" cmpd="sng" w="28575">
            <a:solidFill>
              <a:srgbClr val="000000"/>
            </a:solidFill>
            <a:prstDash val="solid"/>
            <a:round/>
            <a:headEnd len="lg" w="lg" type="none"/>
            <a:tailEnd len="lg" w="lg" type="diamond"/>
          </a:ln>
        </p:spPr>
      </p:cxnSp>
      <p:sp>
        <p:nvSpPr>
          <p:cNvPr id="429" name="Shape 429"/>
          <p:cNvSpPr txBox="1"/>
          <p:nvPr/>
        </p:nvSpPr>
        <p:spPr>
          <a:xfrm>
            <a:off x="5676048" y="5056807"/>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30" name="Shape 430"/>
          <p:cNvSpPr txBox="1"/>
          <p:nvPr/>
        </p:nvSpPr>
        <p:spPr>
          <a:xfrm>
            <a:off x="5676048" y="5319834"/>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31" name="Shape 431"/>
          <p:cNvSpPr/>
          <p:nvPr/>
        </p:nvSpPr>
        <p:spPr>
          <a:xfrm>
            <a:off x="2457366" y="4541912"/>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TriggerEvent</a:t>
            </a:r>
          </a:p>
          <a:p>
            <a:pPr lvl="0" rtl="0" algn="ctr">
              <a:spcBef>
                <a:spcPts val="0"/>
              </a:spcBef>
              <a:buNone/>
            </a:pPr>
            <a:r>
              <a:t/>
            </a:r>
            <a:endParaRPr b="1"/>
          </a:p>
          <a:p>
            <a:pPr lvl="0" rtl="0" algn="ctr">
              <a:spcBef>
                <a:spcPts val="0"/>
              </a:spcBef>
              <a:buNone/>
            </a:pPr>
            <a:r>
              <a:t/>
            </a:r>
            <a:endParaRPr b="1"/>
          </a:p>
        </p:txBody>
      </p:sp>
      <p:cxnSp>
        <p:nvCxnSpPr>
          <p:cNvPr id="432" name="Shape 432"/>
          <p:cNvCxnSpPr/>
          <p:nvPr/>
        </p:nvCxnSpPr>
        <p:spPr>
          <a:xfrm>
            <a:off x="2457366" y="4869845"/>
            <a:ext cx="1480800" cy="0"/>
          </a:xfrm>
          <a:prstGeom prst="straightConnector1">
            <a:avLst/>
          </a:prstGeom>
          <a:noFill/>
          <a:ln cap="flat" cmpd="sng" w="9525">
            <a:solidFill>
              <a:srgbClr val="000000"/>
            </a:solidFill>
            <a:prstDash val="solid"/>
            <a:round/>
            <a:headEnd len="lg" w="lg" type="none"/>
            <a:tailEnd len="lg" w="lg" type="none"/>
          </a:ln>
        </p:spPr>
      </p:cxnSp>
      <p:cxnSp>
        <p:nvCxnSpPr>
          <p:cNvPr id="433" name="Shape 433"/>
          <p:cNvCxnSpPr/>
          <p:nvPr/>
        </p:nvCxnSpPr>
        <p:spPr>
          <a:xfrm>
            <a:off x="2457366" y="5109841"/>
            <a:ext cx="1480800" cy="0"/>
          </a:xfrm>
          <a:prstGeom prst="straightConnector1">
            <a:avLst/>
          </a:prstGeom>
          <a:noFill/>
          <a:ln cap="flat" cmpd="sng" w="9525">
            <a:solidFill>
              <a:srgbClr val="000000"/>
            </a:solidFill>
            <a:prstDash val="solid"/>
            <a:round/>
            <a:headEnd len="lg" w="lg" type="none"/>
            <a:tailEnd len="lg" w="lg" type="none"/>
          </a:ln>
        </p:spPr>
      </p:cxnSp>
      <p:sp>
        <p:nvSpPr>
          <p:cNvPr id="434" name="Shape 434"/>
          <p:cNvSpPr/>
          <p:nvPr/>
        </p:nvSpPr>
        <p:spPr>
          <a:xfrm>
            <a:off x="2436584" y="5582836"/>
            <a:ext cx="1480799"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Action</a:t>
            </a:r>
          </a:p>
          <a:p>
            <a:pPr lvl="0" rtl="0" algn="ctr">
              <a:spcBef>
                <a:spcPts val="0"/>
              </a:spcBef>
              <a:buNone/>
            </a:pPr>
            <a:r>
              <a:t/>
            </a:r>
            <a:endParaRPr b="1"/>
          </a:p>
          <a:p>
            <a:pPr lvl="0" rtl="0" algn="ctr">
              <a:spcBef>
                <a:spcPts val="0"/>
              </a:spcBef>
              <a:buNone/>
            </a:pPr>
            <a:r>
              <a:t/>
            </a:r>
            <a:endParaRPr b="1"/>
          </a:p>
        </p:txBody>
      </p:sp>
      <p:cxnSp>
        <p:nvCxnSpPr>
          <p:cNvPr id="435" name="Shape 435"/>
          <p:cNvCxnSpPr/>
          <p:nvPr/>
        </p:nvCxnSpPr>
        <p:spPr>
          <a:xfrm>
            <a:off x="2436584" y="5910769"/>
            <a:ext cx="1480799" cy="0"/>
          </a:xfrm>
          <a:prstGeom prst="straightConnector1">
            <a:avLst/>
          </a:prstGeom>
          <a:noFill/>
          <a:ln cap="flat" cmpd="sng" w="9525">
            <a:solidFill>
              <a:srgbClr val="000000"/>
            </a:solidFill>
            <a:prstDash val="solid"/>
            <a:round/>
            <a:headEnd len="lg" w="lg" type="none"/>
            <a:tailEnd len="lg" w="lg" type="none"/>
          </a:ln>
        </p:spPr>
      </p:cxnSp>
      <p:cxnSp>
        <p:nvCxnSpPr>
          <p:cNvPr id="436" name="Shape 436"/>
          <p:cNvCxnSpPr/>
          <p:nvPr/>
        </p:nvCxnSpPr>
        <p:spPr>
          <a:xfrm>
            <a:off x="2436584" y="6150766"/>
            <a:ext cx="1480799" cy="0"/>
          </a:xfrm>
          <a:prstGeom prst="straightConnector1">
            <a:avLst/>
          </a:prstGeom>
          <a:noFill/>
          <a:ln cap="flat" cmpd="sng" w="9525">
            <a:solidFill>
              <a:srgbClr val="000000"/>
            </a:solidFill>
            <a:prstDash val="solid"/>
            <a:round/>
            <a:headEnd len="lg" w="lg" type="none"/>
            <a:tailEnd len="lg" w="lg" type="none"/>
          </a:ln>
        </p:spPr>
      </p:cxnSp>
      <p:cxnSp>
        <p:nvCxnSpPr>
          <p:cNvPr id="437" name="Shape 437"/>
          <p:cNvCxnSpPr>
            <a:stCxn id="431" idx="3"/>
            <a:endCxn id="416" idx="1"/>
          </p:cNvCxnSpPr>
          <p:nvPr/>
        </p:nvCxnSpPr>
        <p:spPr>
          <a:xfrm flipH="1" rot="10800000">
            <a:off x="3938166" y="4640462"/>
            <a:ext cx="843000" cy="293100"/>
          </a:xfrm>
          <a:prstGeom prst="straightConnector1">
            <a:avLst/>
          </a:prstGeom>
          <a:noFill/>
          <a:ln cap="flat" cmpd="sng" w="28575">
            <a:solidFill>
              <a:srgbClr val="000000"/>
            </a:solidFill>
            <a:prstDash val="solid"/>
            <a:round/>
            <a:headEnd len="lg" w="lg" type="none"/>
            <a:tailEnd len="lg" w="lg" type="diamond"/>
          </a:ln>
        </p:spPr>
      </p:cxnSp>
      <p:cxnSp>
        <p:nvCxnSpPr>
          <p:cNvPr id="438" name="Shape 438"/>
          <p:cNvCxnSpPr>
            <a:stCxn id="434" idx="3"/>
          </p:cNvCxnSpPr>
          <p:nvPr/>
        </p:nvCxnSpPr>
        <p:spPr>
          <a:xfrm flipH="1" rot="10800000">
            <a:off x="3917384" y="4886086"/>
            <a:ext cx="865200" cy="1088400"/>
          </a:xfrm>
          <a:prstGeom prst="straightConnector1">
            <a:avLst/>
          </a:prstGeom>
          <a:noFill/>
          <a:ln cap="flat" cmpd="sng" w="28575">
            <a:solidFill>
              <a:srgbClr val="000000"/>
            </a:solidFill>
            <a:prstDash val="solid"/>
            <a:round/>
            <a:headEnd len="lg" w="lg" type="none"/>
            <a:tailEnd len="lg" w="lg" type="diamond"/>
          </a:ln>
        </p:spPr>
      </p:cxnSp>
      <p:sp>
        <p:nvSpPr>
          <p:cNvPr id="439" name="Shape 439"/>
          <p:cNvSpPr txBox="1"/>
          <p:nvPr/>
        </p:nvSpPr>
        <p:spPr>
          <a:xfrm>
            <a:off x="3994417" y="4566607"/>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40" name="Shape 440"/>
          <p:cNvSpPr txBox="1"/>
          <p:nvPr/>
        </p:nvSpPr>
        <p:spPr>
          <a:xfrm>
            <a:off x="4497527" y="4382334"/>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41" name="Shape 441"/>
          <p:cNvSpPr txBox="1"/>
          <p:nvPr/>
        </p:nvSpPr>
        <p:spPr>
          <a:xfrm>
            <a:off x="4433255" y="4763085"/>
            <a:ext cx="199500" cy="1857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42" name="Shape 442"/>
          <p:cNvSpPr txBox="1"/>
          <p:nvPr/>
        </p:nvSpPr>
        <p:spPr>
          <a:xfrm>
            <a:off x="4077653" y="5817880"/>
            <a:ext cx="545700" cy="1857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43" name="Shape 443"/>
          <p:cNvSpPr/>
          <p:nvPr/>
        </p:nvSpPr>
        <p:spPr>
          <a:xfrm>
            <a:off x="457200" y="5079825"/>
            <a:ext cx="1480800" cy="783300"/>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Event</a:t>
            </a:r>
          </a:p>
          <a:p>
            <a:pPr lvl="0" rtl="0" algn="ctr">
              <a:spcBef>
                <a:spcPts val="0"/>
              </a:spcBef>
              <a:buNone/>
            </a:pPr>
            <a:r>
              <a:t/>
            </a:r>
            <a:endParaRPr b="1"/>
          </a:p>
          <a:p>
            <a:pPr lvl="0" rtl="0" algn="ctr">
              <a:spcBef>
                <a:spcPts val="0"/>
              </a:spcBef>
              <a:buNone/>
            </a:pPr>
            <a:r>
              <a:t/>
            </a:r>
            <a:endParaRPr b="1"/>
          </a:p>
        </p:txBody>
      </p:sp>
      <p:cxnSp>
        <p:nvCxnSpPr>
          <p:cNvPr id="444" name="Shape 444"/>
          <p:cNvCxnSpPr/>
          <p:nvPr/>
        </p:nvCxnSpPr>
        <p:spPr>
          <a:xfrm>
            <a:off x="457200" y="5407757"/>
            <a:ext cx="1480800" cy="0"/>
          </a:xfrm>
          <a:prstGeom prst="straightConnector1">
            <a:avLst/>
          </a:prstGeom>
          <a:noFill/>
          <a:ln cap="flat" cmpd="sng" w="9525">
            <a:solidFill>
              <a:srgbClr val="000000"/>
            </a:solidFill>
            <a:prstDash val="solid"/>
            <a:round/>
            <a:headEnd len="lg" w="lg" type="none"/>
            <a:tailEnd len="lg" w="lg" type="none"/>
          </a:ln>
        </p:spPr>
      </p:cxnSp>
      <p:cxnSp>
        <p:nvCxnSpPr>
          <p:cNvPr id="445" name="Shape 445"/>
          <p:cNvCxnSpPr/>
          <p:nvPr/>
        </p:nvCxnSpPr>
        <p:spPr>
          <a:xfrm>
            <a:off x="457200" y="5647754"/>
            <a:ext cx="1480800" cy="0"/>
          </a:xfrm>
          <a:prstGeom prst="straightConnector1">
            <a:avLst/>
          </a:prstGeom>
          <a:noFill/>
          <a:ln cap="flat" cmpd="sng" w="9525">
            <a:solidFill>
              <a:srgbClr val="000000"/>
            </a:solidFill>
            <a:prstDash val="solid"/>
            <a:round/>
            <a:headEnd len="lg" w="lg" type="none"/>
            <a:tailEnd len="lg" w="lg" type="none"/>
          </a:ln>
        </p:spPr>
      </p:cxnSp>
      <p:cxnSp>
        <p:nvCxnSpPr>
          <p:cNvPr id="446" name="Shape 446"/>
          <p:cNvCxnSpPr>
            <a:stCxn id="431" idx="1"/>
            <a:endCxn id="443" idx="3"/>
          </p:cNvCxnSpPr>
          <p:nvPr/>
        </p:nvCxnSpPr>
        <p:spPr>
          <a:xfrm flipH="1">
            <a:off x="1938066" y="4933562"/>
            <a:ext cx="519300" cy="537900"/>
          </a:xfrm>
          <a:prstGeom prst="straightConnector1">
            <a:avLst/>
          </a:prstGeom>
          <a:noFill/>
          <a:ln cap="flat" cmpd="sng" w="28575">
            <a:solidFill>
              <a:srgbClr val="000000"/>
            </a:solidFill>
            <a:prstDash val="solid"/>
            <a:round/>
            <a:headEnd len="lg" w="lg" type="none"/>
            <a:tailEnd len="lg" w="lg" type="triangle"/>
          </a:ln>
        </p:spPr>
      </p:cxnSp>
      <p:cxnSp>
        <p:nvCxnSpPr>
          <p:cNvPr id="447" name="Shape 447"/>
          <p:cNvCxnSpPr>
            <a:stCxn id="434" idx="1"/>
            <a:endCxn id="443" idx="3"/>
          </p:cNvCxnSpPr>
          <p:nvPr/>
        </p:nvCxnSpPr>
        <p:spPr>
          <a:xfrm rot="10800000">
            <a:off x="1937984" y="5471386"/>
            <a:ext cx="498600" cy="503100"/>
          </a:xfrm>
          <a:prstGeom prst="straightConnector1">
            <a:avLst/>
          </a:prstGeom>
          <a:noFill/>
          <a:ln cap="flat" cmpd="sng" w="28575">
            <a:solidFill>
              <a:srgbClr val="000000"/>
            </a:solidFill>
            <a:prstDash val="solid"/>
            <a:round/>
            <a:headEnd len="lg" w="lg" type="none"/>
            <a:tailEnd len="lg" w="lg" type="triangle"/>
          </a:ln>
        </p:spPr>
      </p:cxnSp>
      <p:sp>
        <p:nvSpPr>
          <p:cNvPr id="448" name="Shape 448"/>
          <p:cNvSpPr txBox="1"/>
          <p:nvPr/>
        </p:nvSpPr>
        <p:spPr>
          <a:xfrm>
            <a:off x="6487896" y="2734654"/>
            <a:ext cx="473100" cy="1857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454" name="Shape 4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200"/>
              <a:t>During development and maintenance, some organizations track “bad fixes” - a bug fix that introduces new faults in the software when the original fault is corrected. The ratio of bad fixes to “good fixes” can be measured. </a:t>
            </a:r>
          </a:p>
          <a:p>
            <a:pPr indent="-355600" lvl="0" marL="457200" rtl="0">
              <a:lnSpc>
                <a:spcPct val="120000"/>
              </a:lnSpc>
              <a:spcBef>
                <a:spcPts val="0"/>
              </a:spcBef>
              <a:buSzPct val="100000"/>
            </a:pPr>
            <a:r>
              <a:rPr lang="en" sz="2000"/>
              <a:t>For example, the ratio of bad fixes to good fixes could be 1% (there is one bad fix for every 100 good fixes). </a:t>
            </a:r>
          </a:p>
          <a:p>
            <a:pPr indent="-355600" lvl="0" marL="457200" rtl="0">
              <a:lnSpc>
                <a:spcPct val="120000"/>
              </a:lnSpc>
              <a:spcBef>
                <a:spcPts val="0"/>
              </a:spcBef>
              <a:buSzPct val="100000"/>
            </a:pPr>
            <a:r>
              <a:rPr lang="en" sz="2000"/>
              <a:t>In some troubled projects the bad fix ratio might be over 100%!</a:t>
            </a:r>
          </a:p>
          <a:p>
            <a:pPr lvl="0" rtl="0">
              <a:lnSpc>
                <a:spcPct val="120000"/>
              </a:lnSpc>
              <a:spcBef>
                <a:spcPts val="0"/>
              </a:spcBef>
              <a:buNone/>
            </a:pPr>
            <a:r>
              <a:t/>
            </a:r>
            <a:endParaRPr sz="1100"/>
          </a:p>
          <a:p>
            <a:pPr lvl="0" rtl="0">
              <a:lnSpc>
                <a:spcPct val="120000"/>
              </a:lnSpc>
              <a:spcBef>
                <a:spcPts val="0"/>
              </a:spcBef>
              <a:buNone/>
            </a:pPr>
            <a:r>
              <a:rPr lang="en" sz="2200"/>
              <a:t>What effect will a bad fix ratio of &gt;100% have on software quality?</a:t>
            </a:r>
          </a:p>
          <a:p>
            <a:pPr lvl="0" rtl="0">
              <a:lnSpc>
                <a:spcPct val="120000"/>
              </a:lnSpc>
              <a:spcBef>
                <a:spcPts val="0"/>
              </a:spcBef>
              <a:buNone/>
            </a:pPr>
            <a:r>
              <a:rPr lang="en" sz="2200"/>
              <a:t>What do you think would be the main contributor to a very high bad fix ratio? Justify your answer.</a:t>
            </a:r>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11 - Solution</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A bad fix ratio over 100% means that more faults are being added than are being fixed. Software quality will deteriorate. </a:t>
            </a:r>
          </a:p>
          <a:p>
            <a:pPr lvl="0" rtl="0">
              <a:lnSpc>
                <a:spcPct val="120000"/>
              </a:lnSpc>
              <a:spcBef>
                <a:spcPts val="0"/>
              </a:spcBef>
              <a:buNone/>
            </a:pPr>
            <a:r>
              <a:t/>
            </a:r>
            <a:endParaRPr sz="2400"/>
          </a:p>
          <a:p>
            <a:pPr lvl="0" rtl="0">
              <a:lnSpc>
                <a:spcPct val="120000"/>
              </a:lnSpc>
              <a:spcBef>
                <a:spcPts val="0"/>
              </a:spcBef>
              <a:buNone/>
            </a:pPr>
            <a:r>
              <a:rPr lang="en" sz="2400"/>
              <a:t>Poorly-structured software is likely to be the culprit. With low cohesion, high coupling, or hard-to-understand algorithms, it is hard to track down the real source of a fault (may only make a partial fix) and easy to introduce new faults (hard to determine the effect of a fix on other parts of the program).</a:t>
            </a:r>
          </a:p>
        </p:txBody>
      </p:sp>
      <p:sp>
        <p:nvSpPr>
          <p:cNvPr id="462" name="Shape 4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468" name="Shape 4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A class diagram in UML is generally used during design, but can also be a useful tool in the </a:t>
            </a:r>
            <a:r>
              <a:rPr lang="en" sz="2400" u="sng"/>
              <a:t>requirements elicitation</a:t>
            </a:r>
            <a:r>
              <a:rPr lang="en" sz="2400"/>
              <a:t> stage of a software development project. Discuss briefly how class diagrams might be used in this stage of development.</a:t>
            </a:r>
          </a:p>
        </p:txBody>
      </p:sp>
      <p:sp>
        <p:nvSpPr>
          <p:cNvPr id="469" name="Shape 4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12 - Solution</a:t>
            </a:r>
          </a:p>
        </p:txBody>
      </p:sp>
      <p:sp>
        <p:nvSpPr>
          <p:cNvPr id="475" name="Shape 4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UML class diagrams are useful for visualizing entities and their relationships at any level of abstraction.</a:t>
            </a:r>
          </a:p>
          <a:p>
            <a:pPr indent="-381000" lvl="0" marL="457200" rtl="0">
              <a:lnSpc>
                <a:spcPct val="120000"/>
              </a:lnSpc>
              <a:spcBef>
                <a:spcPts val="0"/>
              </a:spcBef>
              <a:buSzPct val="100000"/>
            </a:pPr>
            <a:r>
              <a:rPr lang="en" sz="2400"/>
              <a:t>Relationships between data items in the problem domain.</a:t>
            </a:r>
          </a:p>
          <a:p>
            <a:pPr indent="-381000" lvl="0" marL="457200" rtl="0">
              <a:lnSpc>
                <a:spcPct val="120000"/>
              </a:lnSpc>
              <a:spcBef>
                <a:spcPts val="0"/>
              </a:spcBef>
              <a:buSzPct val="100000"/>
            </a:pPr>
            <a:r>
              <a:rPr lang="en" sz="2400"/>
              <a:t>Clarify the relationships between concepts (credit cards and customers, students and professors, students and grades, etc).</a:t>
            </a:r>
          </a:p>
          <a:p>
            <a:pPr indent="-381000" lvl="0" marL="457200" rtl="0">
              <a:lnSpc>
                <a:spcPct val="120000"/>
              </a:lnSpc>
              <a:spcBef>
                <a:spcPts val="0"/>
              </a:spcBef>
              <a:buSzPct val="100000"/>
            </a:pPr>
            <a:r>
              <a:rPr lang="en" sz="2400"/>
              <a:t>Model can serve as the foundation for natural language requirements by structuring the problem domain. </a:t>
            </a:r>
          </a:p>
          <a:p>
            <a:pPr indent="-381000" lvl="1" marL="914400" rtl="0">
              <a:lnSpc>
                <a:spcPct val="120000"/>
              </a:lnSpc>
              <a:spcBef>
                <a:spcPts val="0"/>
              </a:spcBef>
              <a:buSzPct val="100000"/>
            </a:pPr>
            <a:r>
              <a:rPr lang="en"/>
              <a:t>Cleaner and easier to write specifications because we can relate to the diagram.</a:t>
            </a:r>
          </a:p>
        </p:txBody>
      </p:sp>
      <p:sp>
        <p:nvSpPr>
          <p:cNvPr id="476" name="Shape 4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000">
                <a:solidFill>
                  <a:srgbClr val="00000A"/>
                </a:solidFill>
              </a:rPr>
              <a:t>Which of the following make sense as classes (rather than objects) in a class diagram?</a:t>
            </a:r>
          </a:p>
          <a:p>
            <a:pPr indent="-355600" lvl="0" marL="457200" rtl="0">
              <a:lnSpc>
                <a:spcPct val="120000"/>
              </a:lnSpc>
              <a:spcBef>
                <a:spcPts val="0"/>
              </a:spcBef>
              <a:buSzPct val="100000"/>
              <a:buAutoNum type="arabicPeriod"/>
            </a:pPr>
            <a:r>
              <a:rPr lang="en" sz="2000"/>
              <a:t>Homework Assignment</a:t>
            </a:r>
          </a:p>
          <a:p>
            <a:pPr indent="-355600" lvl="0" marL="457200" rtl="0">
              <a:lnSpc>
                <a:spcPct val="120000"/>
              </a:lnSpc>
              <a:spcBef>
                <a:spcPts val="0"/>
              </a:spcBef>
              <a:buSzPct val="100000"/>
              <a:buAutoNum type="arabicPeriod"/>
            </a:pPr>
            <a:r>
              <a:rPr lang="en" sz="2000"/>
              <a:t>Manton Matthews</a:t>
            </a:r>
          </a:p>
          <a:p>
            <a:pPr indent="-355600" lvl="0" marL="457200" rtl="0">
              <a:lnSpc>
                <a:spcPct val="120000"/>
              </a:lnSpc>
              <a:spcBef>
                <a:spcPts val="0"/>
              </a:spcBef>
              <a:buSzPct val="100000"/>
              <a:buAutoNum type="arabicPeriod"/>
            </a:pPr>
            <a:r>
              <a:rPr lang="en" sz="2000"/>
              <a:t>Group 5’s Assignment 5</a:t>
            </a:r>
          </a:p>
          <a:p>
            <a:pPr indent="-355600" lvl="0" marL="457200" rtl="0">
              <a:lnSpc>
                <a:spcPct val="120000"/>
              </a:lnSpc>
              <a:spcBef>
                <a:spcPts val="0"/>
              </a:spcBef>
              <a:buSzPct val="100000"/>
              <a:buAutoNum type="arabicPeriod"/>
            </a:pPr>
            <a:r>
              <a:rPr lang="en" sz="2000"/>
              <a:t>Person</a:t>
            </a:r>
          </a:p>
          <a:p>
            <a:pPr lvl="0" rtl="0">
              <a:lnSpc>
                <a:spcPct val="120000"/>
              </a:lnSpc>
              <a:spcBef>
                <a:spcPts val="0"/>
              </a:spcBef>
              <a:buNone/>
            </a:pPr>
            <a:r>
              <a:t/>
            </a:r>
            <a:endParaRPr sz="1100"/>
          </a:p>
          <a:p>
            <a:pPr lvl="0" rtl="0">
              <a:lnSpc>
                <a:spcPct val="120000"/>
              </a:lnSpc>
              <a:spcBef>
                <a:spcPts val="0"/>
              </a:spcBef>
              <a:buClr>
                <a:srgbClr val="000000"/>
              </a:buClr>
              <a:buSzPct val="55000"/>
              <a:buNone/>
            </a:pPr>
            <a:r>
              <a:rPr lang="en" sz="2000"/>
              <a:t>Which of the following coverage criteria </a:t>
            </a:r>
            <a:r>
              <a:rPr b="1" lang="en" sz="2000" u="sng"/>
              <a:t>always</a:t>
            </a:r>
            <a:r>
              <a:rPr lang="en" sz="2000"/>
              <a:t> requires more test cases than the others?</a:t>
            </a:r>
          </a:p>
          <a:p>
            <a:pPr indent="-355600" lvl="0" marL="457200" rtl="0">
              <a:lnSpc>
                <a:spcPct val="120000"/>
              </a:lnSpc>
              <a:spcBef>
                <a:spcPts val="0"/>
              </a:spcBef>
              <a:buSzPct val="100000"/>
              <a:buAutoNum type="arabicPeriod"/>
            </a:pPr>
            <a:r>
              <a:rPr lang="en" sz="2000"/>
              <a:t>Statement Coverage</a:t>
            </a:r>
          </a:p>
          <a:p>
            <a:pPr indent="-355600" lvl="0" marL="457200" rtl="0">
              <a:lnSpc>
                <a:spcPct val="120000"/>
              </a:lnSpc>
              <a:spcBef>
                <a:spcPts val="0"/>
              </a:spcBef>
              <a:buSzPct val="100000"/>
              <a:buAutoNum type="arabicPeriod"/>
            </a:pPr>
            <a:r>
              <a:rPr lang="en" sz="2000"/>
              <a:t>Branch Coverage</a:t>
            </a:r>
          </a:p>
          <a:p>
            <a:pPr indent="-355600" lvl="0" marL="457200" rtl="0">
              <a:lnSpc>
                <a:spcPct val="120000"/>
              </a:lnSpc>
              <a:spcBef>
                <a:spcPts val="0"/>
              </a:spcBef>
              <a:buSzPct val="100000"/>
              <a:buAutoNum type="arabicPeriod"/>
            </a:pPr>
            <a:r>
              <a:rPr lang="en" sz="2000"/>
              <a:t>Path Coverage</a:t>
            </a:r>
          </a:p>
          <a:p>
            <a:pPr indent="-355600" lvl="0" marL="457200" rtl="0">
              <a:lnSpc>
                <a:spcPct val="120000"/>
              </a:lnSpc>
              <a:spcBef>
                <a:spcPts val="0"/>
              </a:spcBef>
              <a:buSzPct val="100000"/>
              <a:buAutoNum type="arabicPeriod"/>
            </a:pPr>
            <a:r>
              <a:rPr lang="en" sz="2000"/>
              <a:t>None of the above</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13</a:t>
            </a:r>
          </a:p>
        </p:txBody>
      </p:sp>
      <p:sp>
        <p:nvSpPr>
          <p:cNvPr id="482" name="Shape 4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Why is it so important to include boundary values in your black-box test-data? </a:t>
            </a:r>
          </a:p>
          <a:p>
            <a:pPr indent="-381000" lvl="0" marL="457200" rtl="0">
              <a:lnSpc>
                <a:spcPct val="120000"/>
              </a:lnSpc>
              <a:spcBef>
                <a:spcPts val="0"/>
              </a:spcBef>
              <a:buSzPct val="100000"/>
            </a:pPr>
            <a:r>
              <a:rPr lang="en" sz="2400"/>
              <a:t>Make sure your answer includes a brief description of what a boundary value is.</a:t>
            </a:r>
          </a:p>
          <a:p>
            <a:pPr lvl="0" rtl="0">
              <a:lnSpc>
                <a:spcPct val="120000"/>
              </a:lnSpc>
              <a:spcBef>
                <a:spcPts val="0"/>
              </a:spcBef>
              <a:buNone/>
            </a:pPr>
            <a:r>
              <a:t/>
            </a:r>
            <a:endParaRPr sz="2400"/>
          </a:p>
        </p:txBody>
      </p:sp>
      <p:sp>
        <p:nvSpPr>
          <p:cNvPr id="483" name="Shape 4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13 - Solution</a:t>
            </a:r>
          </a:p>
        </p:txBody>
      </p:sp>
      <p:sp>
        <p:nvSpPr>
          <p:cNvPr id="489" name="Shape 4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Boundary values are the inputs that are on or close to the boundaries between the input equivalence partitions as well as special values we know are tricky to handle correctly. </a:t>
            </a:r>
          </a:p>
          <a:p>
            <a:pPr indent="-381000" lvl="0" marL="457200" rtl="0">
              <a:lnSpc>
                <a:spcPct val="120000"/>
              </a:lnSpc>
              <a:spcBef>
                <a:spcPts val="0"/>
              </a:spcBef>
              <a:buSzPct val="100000"/>
            </a:pPr>
            <a:r>
              <a:rPr lang="en" sz="2400"/>
              <a:t>We know from experience that programmers make mistakes with boundary values. </a:t>
            </a:r>
          </a:p>
          <a:p>
            <a:pPr indent="-381000" lvl="0" marL="457200" rtl="0">
              <a:lnSpc>
                <a:spcPct val="120000"/>
              </a:lnSpc>
              <a:spcBef>
                <a:spcPts val="0"/>
              </a:spcBef>
              <a:buSzPct val="100000"/>
            </a:pPr>
            <a:r>
              <a:rPr lang="en" sz="2400"/>
              <a:t>Thus we should include test cases to see if these cases are handled correctly. </a:t>
            </a:r>
          </a:p>
          <a:p>
            <a:pPr indent="-381000" lvl="1" marL="914400" rtl="0">
              <a:lnSpc>
                <a:spcPct val="120000"/>
              </a:lnSpc>
              <a:spcBef>
                <a:spcPts val="0"/>
              </a:spcBef>
              <a:buSzPct val="100000"/>
            </a:pPr>
            <a:r>
              <a:rPr lang="en" sz="2400"/>
              <a:t>Include values such as zero, very large, very small, empty list, max long list, etc.</a:t>
            </a:r>
          </a:p>
        </p:txBody>
      </p:sp>
      <p:sp>
        <p:nvSpPr>
          <p:cNvPr id="490" name="Shape 4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14</a:t>
            </a:r>
          </a:p>
        </p:txBody>
      </p:sp>
      <p:sp>
        <p:nvSpPr>
          <p:cNvPr id="496" name="Shape 4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1" marL="0" rtl="0">
              <a:lnSpc>
                <a:spcPct val="120000"/>
              </a:lnSpc>
              <a:spcBef>
                <a:spcPts val="0"/>
              </a:spcBef>
              <a:buNone/>
            </a:pPr>
            <a:r>
              <a:rPr lang="en"/>
              <a:t>When performing reliability (statistical) testing, an operational profile is absolutely essential for the test-data selection. Why? What is the effect of an inaccurate operational profile?</a:t>
            </a:r>
          </a:p>
        </p:txBody>
      </p:sp>
      <p:sp>
        <p:nvSpPr>
          <p:cNvPr id="497" name="Shape 4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503" name="Shape 5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Since the reliability metrics are designed to measure the reliability of a system under normal operating conditions it is essential to know what “normal” operating conditions are. </a:t>
            </a:r>
          </a:p>
          <a:p>
            <a:pPr indent="-381000" lvl="0" marL="457200" rtl="0">
              <a:lnSpc>
                <a:spcPct val="120000"/>
              </a:lnSpc>
              <a:spcBef>
                <a:spcPts val="0"/>
              </a:spcBef>
              <a:buSzPct val="100000"/>
            </a:pPr>
            <a:r>
              <a:rPr lang="en" sz="2400"/>
              <a:t>This is what the operational profile is supposed to capture. </a:t>
            </a:r>
          </a:p>
          <a:p>
            <a:pPr indent="-381000" lvl="0" marL="457200" rtl="0">
              <a:lnSpc>
                <a:spcPct val="120000"/>
              </a:lnSpc>
              <a:spcBef>
                <a:spcPts val="0"/>
              </a:spcBef>
              <a:buSzPct val="100000"/>
            </a:pPr>
            <a:r>
              <a:rPr lang="en" sz="2400"/>
              <a:t>If the reliability is assessed using a profile that does not accurately capture the real operating conditions, the measure is meaningless. </a:t>
            </a:r>
          </a:p>
          <a:p>
            <a:pPr indent="0" lvl="1" marL="0" rtl="0">
              <a:lnSpc>
                <a:spcPct val="120000"/>
              </a:lnSpc>
              <a:spcBef>
                <a:spcPts val="0"/>
              </a:spcBef>
              <a:buNone/>
            </a:pPr>
            <a:r>
              <a:t/>
            </a:r>
            <a:endParaRPr/>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15</a:t>
            </a:r>
          </a:p>
        </p:txBody>
      </p:sp>
      <p:sp>
        <p:nvSpPr>
          <p:cNvPr id="510" name="Shape 51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61111"/>
              <a:buFont typeface="Arial"/>
              <a:buNone/>
            </a:pPr>
            <a:r>
              <a:rPr lang="en" sz="1800"/>
              <a:t>Consider the use case “Submit Assignment Solution” for a homework assignment and collection system, where a student is asked to complete and submit an “assignment submission form” where they give various pieces of information including name, course number, session number, and assignment number. The student then attaches her solution and presses the submit button. Before the assignment solution is accepted, the student-provided information is validated against the class roster. </a:t>
            </a:r>
          </a:p>
          <a:p>
            <a:pPr lvl="0" rtl="0">
              <a:lnSpc>
                <a:spcPct val="120000"/>
              </a:lnSpc>
              <a:spcBef>
                <a:spcPts val="0"/>
              </a:spcBef>
              <a:buClr>
                <a:schemeClr val="dk1"/>
              </a:buClr>
              <a:buSzPct val="61111"/>
              <a:buFont typeface="Arial"/>
              <a:buNone/>
            </a:pPr>
            <a:r>
              <a:t/>
            </a:r>
            <a:endParaRPr sz="1800"/>
          </a:p>
          <a:p>
            <a:pPr lvl="0" rtl="0">
              <a:lnSpc>
                <a:spcPct val="120000"/>
              </a:lnSpc>
              <a:spcBef>
                <a:spcPts val="0"/>
              </a:spcBef>
              <a:buClr>
                <a:schemeClr val="dk1"/>
              </a:buClr>
              <a:buSzPct val="61111"/>
              <a:buFont typeface="Arial"/>
              <a:buNone/>
            </a:pPr>
            <a:r>
              <a:rPr lang="en" sz="1800"/>
              <a:t>List two (2) exceptions you think can occur for this use case. For each of the exceptions, also specify what you think the proper response from HACS should be.</a:t>
            </a:r>
          </a:p>
          <a:p>
            <a:pPr lvl="0" rtl="0">
              <a:lnSpc>
                <a:spcPct val="120000"/>
              </a:lnSpc>
              <a:spcBef>
                <a:spcPts val="0"/>
              </a:spcBef>
              <a:buNone/>
            </a:pPr>
            <a:r>
              <a:t/>
            </a:r>
            <a:endParaRPr sz="1800"/>
          </a:p>
          <a:p>
            <a:pPr lvl="0" rtl="0">
              <a:lnSpc>
                <a:spcPct val="120000"/>
              </a:lnSpc>
              <a:spcBef>
                <a:spcPts val="0"/>
              </a:spcBef>
              <a:buNone/>
            </a:pPr>
            <a:r>
              <a:t/>
            </a:r>
            <a:endParaRPr sz="1800"/>
          </a:p>
          <a:p>
            <a:pPr lvl="0" rtl="0">
              <a:lnSpc>
                <a:spcPct val="120000"/>
              </a:lnSpc>
              <a:spcBef>
                <a:spcPts val="0"/>
              </a:spcBef>
              <a:buNone/>
            </a:pPr>
            <a:r>
              <a:t/>
            </a:r>
            <a:endParaRPr sz="1800"/>
          </a:p>
        </p:txBody>
      </p:sp>
      <p:sp>
        <p:nvSpPr>
          <p:cNvPr id="511" name="Shape 5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15 - Solution</a:t>
            </a:r>
          </a:p>
        </p:txBody>
      </p:sp>
      <p:sp>
        <p:nvSpPr>
          <p:cNvPr id="517" name="Shape 5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45833"/>
              <a:buFont typeface="Arial"/>
              <a:buNone/>
            </a:pPr>
            <a:r>
              <a:rPr lang="en" sz="2400"/>
              <a:t>Erroneous information: A student enters the wrong class or session number or the wrong assignment number. In both cases a warning message and possibly a helpful message along the lines of “You are not enrolled in CSCE 747 for the Fall of 2015, you are enrolled in: CSCE 740.”</a:t>
            </a:r>
          </a:p>
          <a:p>
            <a:pPr lvl="0" rtl="0">
              <a:lnSpc>
                <a:spcPct val="120000"/>
              </a:lnSpc>
              <a:spcBef>
                <a:spcPts val="0"/>
              </a:spcBef>
              <a:buClr>
                <a:schemeClr val="dk1"/>
              </a:buClr>
              <a:buSzPct val="45833"/>
              <a:buFont typeface="Arial"/>
              <a:buNone/>
            </a:pPr>
            <a:r>
              <a:t/>
            </a:r>
            <a:endParaRPr sz="2400"/>
          </a:p>
          <a:p>
            <a:pPr lvl="0" rtl="0">
              <a:lnSpc>
                <a:spcPct val="120000"/>
              </a:lnSpc>
              <a:spcBef>
                <a:spcPts val="0"/>
              </a:spcBef>
              <a:buClr>
                <a:schemeClr val="dk1"/>
              </a:buClr>
              <a:buSzPct val="45833"/>
              <a:buFont typeface="Arial"/>
              <a:buNone/>
            </a:pPr>
            <a:r>
              <a:rPr lang="en" sz="2400"/>
              <a:t>No assignment attached: All information is correct, but no file to upload has been selected. An error message pointing this out would be an appropriate response.</a:t>
            </a:r>
          </a:p>
          <a:p>
            <a:pPr lvl="0" rtl="0">
              <a:lnSpc>
                <a:spcPct val="120000"/>
              </a:lnSpc>
              <a:spcBef>
                <a:spcPts val="0"/>
              </a:spcBef>
              <a:buNone/>
            </a:pPr>
            <a:r>
              <a:t/>
            </a:r>
            <a:endParaRPr sz="2400"/>
          </a:p>
        </p:txBody>
      </p:sp>
      <p:sp>
        <p:nvSpPr>
          <p:cNvPr id="518" name="Shape 5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16</a:t>
            </a:r>
          </a:p>
        </p:txBody>
      </p:sp>
      <p:sp>
        <p:nvSpPr>
          <p:cNvPr id="524" name="Shape 5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Early in the class we discussed several Fundamental Principles of software engineering. One was </a:t>
            </a:r>
            <a:r>
              <a:rPr b="1" lang="en" sz="2400"/>
              <a:t>Separation of Concerns</a:t>
            </a:r>
            <a:r>
              <a:rPr lang="en" sz="2400"/>
              <a:t>. This principle is visible in the fact that in a comprehensive modeling framework, such as UML, there are several different diagrams supported. </a:t>
            </a:r>
          </a:p>
          <a:p>
            <a:pPr lvl="0" rtl="0">
              <a:lnSpc>
                <a:spcPct val="120000"/>
              </a:lnSpc>
              <a:spcBef>
                <a:spcPts val="0"/>
              </a:spcBef>
              <a:buClr>
                <a:schemeClr val="dk1"/>
              </a:buClr>
              <a:buSzPct val="45833"/>
              <a:buFont typeface="Arial"/>
              <a:buNone/>
            </a:pPr>
            <a:r>
              <a:rPr lang="en" sz="2400"/>
              <a:t>Please briefly explain how the principle of Separation of Concerns is manifested in fact that UML contains many different diagram types.</a:t>
            </a:r>
          </a:p>
          <a:p>
            <a:pPr lvl="0" rtl="0">
              <a:lnSpc>
                <a:spcPct val="120000"/>
              </a:lnSpc>
              <a:spcBef>
                <a:spcPts val="0"/>
              </a:spcBef>
              <a:buNone/>
            </a:pPr>
            <a:r>
              <a:t/>
            </a:r>
            <a:endParaRPr sz="2400"/>
          </a:p>
        </p:txBody>
      </p:sp>
      <p:sp>
        <p:nvSpPr>
          <p:cNvPr id="525" name="Shape 5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16 - Solution</a:t>
            </a:r>
          </a:p>
        </p:txBody>
      </p:sp>
      <p:sp>
        <p:nvSpPr>
          <p:cNvPr id="531" name="Shape 5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Each separate concern can be realized in a diagram suitable for modeling that concern. </a:t>
            </a:r>
          </a:p>
          <a:p>
            <a:pPr indent="-228600" lvl="0" marL="457200" rtl="0">
              <a:lnSpc>
                <a:spcPct val="120000"/>
              </a:lnSpc>
              <a:spcBef>
                <a:spcPts val="0"/>
              </a:spcBef>
            </a:pPr>
            <a:r>
              <a:rPr lang="en"/>
              <a:t>A class diagram for structure. </a:t>
            </a:r>
          </a:p>
          <a:p>
            <a:pPr indent="-228600" lvl="0" marL="457200" rtl="0">
              <a:lnSpc>
                <a:spcPct val="120000"/>
              </a:lnSpc>
              <a:spcBef>
                <a:spcPts val="0"/>
              </a:spcBef>
            </a:pPr>
            <a:r>
              <a:rPr lang="en"/>
              <a:t>Sequence diagrams to illustrate the order of messages or events. </a:t>
            </a:r>
          </a:p>
          <a:p>
            <a:pPr indent="-228600" lvl="0" marL="457200" rtl="0">
              <a:lnSpc>
                <a:spcPct val="120000"/>
              </a:lnSpc>
              <a:spcBef>
                <a:spcPts val="0"/>
              </a:spcBef>
            </a:pPr>
            <a:r>
              <a:rPr lang="en"/>
              <a:t>State machines for the reactive behavior.</a:t>
            </a:r>
          </a:p>
          <a:p>
            <a:pPr indent="-228600" lvl="0" marL="457200" rtl="0">
              <a:lnSpc>
                <a:spcPct val="120000"/>
              </a:lnSpc>
              <a:spcBef>
                <a:spcPts val="0"/>
              </a:spcBef>
            </a:pPr>
            <a:r>
              <a:rPr lang="en"/>
              <a:t>Use cases to examine the goals of actors.</a:t>
            </a:r>
          </a:p>
          <a:p>
            <a:pPr lvl="0" rtl="0">
              <a:lnSpc>
                <a:spcPct val="120000"/>
              </a:lnSpc>
              <a:spcBef>
                <a:spcPts val="0"/>
              </a:spcBef>
              <a:buNone/>
            </a:pPr>
            <a:r>
              <a:t/>
            </a:r>
            <a:endParaRPr/>
          </a:p>
          <a:p>
            <a:pPr lvl="0" rtl="0">
              <a:lnSpc>
                <a:spcPct val="120000"/>
              </a:lnSpc>
              <a:spcBef>
                <a:spcPts val="0"/>
              </a:spcBef>
              <a:buNone/>
            </a:pPr>
            <a:r>
              <a:t/>
            </a:r>
            <a:endParaRPr sz="2400"/>
          </a:p>
        </p:txBody>
      </p:sp>
      <p:sp>
        <p:nvSpPr>
          <p:cNvPr id="532" name="Shape 5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nvSpPr>
        <p:spPr>
          <a:xfrm>
            <a:off x="533800" y="760000"/>
            <a:ext cx="7961699" cy="4433099"/>
          </a:xfrm>
          <a:prstGeom prst="rect">
            <a:avLst/>
          </a:prstGeom>
          <a:noFill/>
          <a:ln>
            <a:noFill/>
          </a:ln>
        </p:spPr>
        <p:txBody>
          <a:bodyPr anchorCtr="0" anchor="t" bIns="91425" lIns="91425" rIns="91425" tIns="91425">
            <a:noAutofit/>
          </a:bodyPr>
          <a:lstStyle/>
          <a:p>
            <a:pPr lvl="0" rtl="0">
              <a:spcBef>
                <a:spcPts val="0"/>
              </a:spcBef>
              <a:buNone/>
            </a:pPr>
            <a:r>
              <a:rPr b="1" lang="en" sz="3000">
                <a:solidFill>
                  <a:srgbClr val="FFFFFF"/>
                </a:solidFill>
              </a:rPr>
              <a:t>Any other questions?</a:t>
            </a:r>
          </a:p>
          <a:p>
            <a:pPr lvl="0" rtl="0">
              <a:spcBef>
                <a:spcPts val="0"/>
              </a:spcBef>
              <a:buNone/>
            </a:pPr>
            <a:r>
              <a:t/>
            </a:r>
            <a:endParaRPr b="1" sz="3000">
              <a:solidFill>
                <a:srgbClr val="FFFFFF"/>
              </a:solidFill>
            </a:endParaRPr>
          </a:p>
          <a:p>
            <a:pPr lvl="0">
              <a:spcBef>
                <a:spcPts val="0"/>
              </a:spcBef>
              <a:buNone/>
            </a:pPr>
            <a:r>
              <a:rPr b="1" lang="en" sz="4800">
                <a:solidFill>
                  <a:srgbClr val="FFFFFF"/>
                </a:solidFill>
              </a:rPr>
              <a:t>Thank you for a great semester!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just">
              <a:lnSpc>
                <a:spcPct val="115000"/>
              </a:lnSpc>
              <a:spcBef>
                <a:spcPts val="0"/>
              </a:spcBef>
              <a:buNone/>
            </a:pPr>
            <a:r>
              <a:rPr lang="en" sz="1800"/>
              <a:t>Natural language is typically used for requirements specifications for the following reason(s):</a:t>
            </a:r>
          </a:p>
          <a:p>
            <a:pPr indent="-342900" lvl="0" marL="457200" rtl="0" algn="just">
              <a:lnSpc>
                <a:spcPct val="115000"/>
              </a:lnSpc>
              <a:spcBef>
                <a:spcPts val="0"/>
              </a:spcBef>
              <a:buSzPct val="100000"/>
              <a:buAutoNum type="arabicPeriod"/>
            </a:pPr>
            <a:r>
              <a:rPr lang="en" sz="1800"/>
              <a:t>Ease of understanding</a:t>
            </a:r>
          </a:p>
          <a:p>
            <a:pPr indent="-342900" lvl="0" marL="457200" rtl="0" algn="just">
              <a:lnSpc>
                <a:spcPct val="115000"/>
              </a:lnSpc>
              <a:spcBef>
                <a:spcPts val="0"/>
              </a:spcBef>
              <a:buSzPct val="100000"/>
              <a:buAutoNum type="arabicPeriod"/>
            </a:pPr>
            <a:r>
              <a:rPr lang="en" sz="1800"/>
              <a:t>It is unambiguous</a:t>
            </a:r>
          </a:p>
          <a:p>
            <a:pPr indent="-342900" lvl="0" marL="457200" rtl="0" algn="just">
              <a:lnSpc>
                <a:spcPct val="115000"/>
              </a:lnSpc>
              <a:spcBef>
                <a:spcPts val="0"/>
              </a:spcBef>
              <a:buSzPct val="100000"/>
              <a:buAutoNum type="arabicPeriod"/>
            </a:pPr>
            <a:r>
              <a:rPr lang="en" sz="1800"/>
              <a:t>It is precise</a:t>
            </a:r>
          </a:p>
          <a:p>
            <a:pPr indent="-342900" lvl="0" marL="457200" rtl="0" algn="just">
              <a:lnSpc>
                <a:spcPct val="115000"/>
              </a:lnSpc>
              <a:spcBef>
                <a:spcPts val="0"/>
              </a:spcBef>
              <a:buSzPct val="100000"/>
              <a:buAutoNum type="arabicPeriod"/>
            </a:pPr>
            <a:r>
              <a:rPr lang="en" sz="1800"/>
              <a:t>It eliminates misunderstanding between the customer and supplier of the software</a:t>
            </a:r>
          </a:p>
          <a:p>
            <a:pPr lvl="0" rtl="0" algn="just">
              <a:lnSpc>
                <a:spcPct val="115000"/>
              </a:lnSpc>
              <a:spcBef>
                <a:spcPts val="0"/>
              </a:spcBef>
              <a:buNone/>
            </a:pPr>
            <a:r>
              <a:t/>
            </a:r>
            <a:endParaRPr sz="1800"/>
          </a:p>
          <a:p>
            <a:pPr lvl="0" rtl="0" algn="just">
              <a:lnSpc>
                <a:spcPct val="115000"/>
              </a:lnSpc>
              <a:spcBef>
                <a:spcPts val="0"/>
              </a:spcBef>
              <a:buNone/>
            </a:pPr>
            <a:r>
              <a:rPr lang="en" sz="1800"/>
              <a:t>Which of the following are benefits of using checklists when writing requirements:</a:t>
            </a:r>
          </a:p>
          <a:p>
            <a:pPr indent="-342900" lvl="0" marL="457200" rtl="0" algn="just">
              <a:lnSpc>
                <a:spcPct val="115000"/>
              </a:lnSpc>
              <a:spcBef>
                <a:spcPts val="0"/>
              </a:spcBef>
              <a:buSzPct val="100000"/>
              <a:buAutoNum type="arabicPeriod"/>
            </a:pPr>
            <a:r>
              <a:rPr lang="en" sz="1800"/>
              <a:t>They can be used to refine the existing requirements.</a:t>
            </a:r>
          </a:p>
          <a:p>
            <a:pPr indent="-342900" lvl="0" marL="457200" rtl="0" algn="just">
              <a:lnSpc>
                <a:spcPct val="115000"/>
              </a:lnSpc>
              <a:spcBef>
                <a:spcPts val="0"/>
              </a:spcBef>
              <a:buSzPct val="100000"/>
              <a:buAutoNum type="arabicPeriod"/>
            </a:pPr>
            <a:r>
              <a:rPr lang="en" sz="1800"/>
              <a:t>They can convince the users to purchase your system.</a:t>
            </a:r>
          </a:p>
          <a:p>
            <a:pPr indent="-342900" lvl="0" marL="457200" rtl="0" algn="just">
              <a:lnSpc>
                <a:spcPct val="115000"/>
              </a:lnSpc>
              <a:spcBef>
                <a:spcPts val="0"/>
              </a:spcBef>
              <a:buSzPct val="100000"/>
              <a:buAutoNum type="arabicPeriod"/>
            </a:pPr>
            <a:r>
              <a:rPr lang="en" sz="1800"/>
              <a:t>They can help engineers derive missing requirements.</a:t>
            </a:r>
          </a:p>
          <a:p>
            <a:pPr indent="-342900" lvl="0" marL="457200" rtl="0" algn="just">
              <a:lnSpc>
                <a:spcPct val="115000"/>
              </a:lnSpc>
              <a:spcBef>
                <a:spcPts val="0"/>
              </a:spcBef>
              <a:buSzPct val="100000"/>
              <a:buAutoNum type="arabicPeriod"/>
            </a:pPr>
            <a:r>
              <a:rPr lang="en" sz="1800"/>
              <a:t>They can allow engineers to generate source code from the requirements.</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1 - True/False</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68300" lvl="0" marL="457200" rtl="0">
              <a:lnSpc>
                <a:spcPct val="120000"/>
              </a:lnSpc>
              <a:spcBef>
                <a:spcPts val="0"/>
              </a:spcBef>
              <a:buSzPct val="100000"/>
            </a:pPr>
            <a:r>
              <a:rPr lang="en" sz="2200"/>
              <a:t>Requirements-based test cases help the writer clarify the requirements. </a:t>
            </a:r>
          </a:p>
          <a:p>
            <a:pPr indent="-368300" lvl="0" marL="457200" rtl="0">
              <a:lnSpc>
                <a:spcPct val="120000"/>
              </a:lnSpc>
              <a:spcBef>
                <a:spcPts val="0"/>
              </a:spcBef>
              <a:buSzPct val="100000"/>
            </a:pPr>
            <a:r>
              <a:rPr lang="en" sz="2200"/>
              <a:t>In UML, a Class describes an Object.</a:t>
            </a:r>
          </a:p>
          <a:p>
            <a:pPr indent="-368300" lvl="0" marL="457200" rtl="0">
              <a:lnSpc>
                <a:spcPct val="120000"/>
              </a:lnSpc>
              <a:spcBef>
                <a:spcPts val="0"/>
              </a:spcBef>
              <a:buSzPct val="100000"/>
            </a:pPr>
            <a:r>
              <a:rPr lang="en" sz="2200"/>
              <a:t>The goal of testing is to remove defects from the software.</a:t>
            </a:r>
          </a:p>
          <a:p>
            <a:pPr indent="-368300" lvl="0" marL="457200" rtl="0">
              <a:lnSpc>
                <a:spcPct val="120000"/>
              </a:lnSpc>
              <a:spcBef>
                <a:spcPts val="0"/>
              </a:spcBef>
              <a:buSzPct val="100000"/>
            </a:pPr>
            <a:r>
              <a:rPr lang="en" sz="2200"/>
              <a:t>The use of global variables generally increases coupling.</a:t>
            </a:r>
          </a:p>
          <a:p>
            <a:pPr indent="-368300" lvl="0" marL="457200" rtl="0">
              <a:lnSpc>
                <a:spcPct val="120000"/>
              </a:lnSpc>
              <a:spcBef>
                <a:spcPts val="0"/>
              </a:spcBef>
              <a:buSzPct val="100000"/>
            </a:pPr>
            <a:r>
              <a:rPr lang="en" sz="2200"/>
              <a:t>An oracle is needed to determine whether a test succeeded.</a:t>
            </a:r>
          </a:p>
          <a:p>
            <a:pPr indent="-368300" lvl="0" marL="457200" rtl="0">
              <a:lnSpc>
                <a:spcPct val="120000"/>
              </a:lnSpc>
              <a:spcBef>
                <a:spcPts val="0"/>
              </a:spcBef>
              <a:buSzPct val="100000"/>
            </a:pPr>
            <a:r>
              <a:rPr lang="en" sz="2200"/>
              <a:t>Testing can be used to demonstrate that a program is free of faults.</a:t>
            </a:r>
          </a:p>
          <a:p>
            <a:pPr indent="-368300" lvl="0" marL="457200" rtl="0">
              <a:lnSpc>
                <a:spcPct val="120000"/>
              </a:lnSpc>
              <a:spcBef>
                <a:spcPts val="0"/>
              </a:spcBef>
              <a:buSzPct val="100000"/>
            </a:pPr>
            <a:r>
              <a:rPr lang="en" sz="2200"/>
              <a:t>Most defects are introduced in the coding stage.</a:t>
            </a:r>
          </a:p>
          <a:p>
            <a:pPr indent="-368300" lvl="0" marL="457200" rtl="0">
              <a:lnSpc>
                <a:spcPct val="120000"/>
              </a:lnSpc>
              <a:spcBef>
                <a:spcPts val="0"/>
              </a:spcBef>
              <a:buSzPct val="100000"/>
            </a:pPr>
            <a:r>
              <a:rPr lang="en" sz="2200"/>
              <a:t>Path coverage is generally impossible to achieve, but if we could, we would expose all faults in the program.</a:t>
            </a: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a:t>Describe the key difference between black-box testing and white-box testing.</a:t>
            </a: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2 - Solution</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Black-box testing treats the program as a machine that accepts input and issues output, with no visibility into its internal workings. </a:t>
            </a:r>
          </a:p>
          <a:p>
            <a:pPr indent="-381000" lvl="0" marL="457200" rtl="0">
              <a:lnSpc>
                <a:spcPct val="120000"/>
              </a:lnSpc>
              <a:spcBef>
                <a:spcPts val="0"/>
              </a:spcBef>
              <a:buSzPct val="100000"/>
            </a:pPr>
            <a:r>
              <a:rPr lang="en" sz="2400"/>
              <a:t>Tests are based on requirements and specifications. </a:t>
            </a:r>
          </a:p>
          <a:p>
            <a:pPr indent="-381000" lvl="0" marL="457200" rtl="0">
              <a:lnSpc>
                <a:spcPct val="120000"/>
              </a:lnSpc>
              <a:spcBef>
                <a:spcPts val="0"/>
              </a:spcBef>
              <a:buSzPct val="100000"/>
            </a:pPr>
            <a:r>
              <a:rPr lang="en" sz="2400"/>
              <a:t>You do not know what classes or methods are in the code, and you do now know what objects exist at runtime.</a:t>
            </a:r>
          </a:p>
          <a:p>
            <a:pPr lvl="0" rtl="0">
              <a:lnSpc>
                <a:spcPct val="120000"/>
              </a:lnSpc>
              <a:spcBef>
                <a:spcPts val="0"/>
              </a:spcBef>
              <a:buNone/>
            </a:pPr>
            <a:r>
              <a:rPr lang="en" sz="2400"/>
              <a:t>White-box involves testing the independent logic paths with full knowledge of the source code. You do not have full knowledge of the intended functionality (white box tests cannot look for unimplemented code).</a:t>
            </a:r>
          </a:p>
          <a:p>
            <a:pPr lvl="0" rtl="0">
              <a:lnSpc>
                <a:spcPct val="120000"/>
              </a:lnSpc>
              <a:spcBef>
                <a:spcPts val="0"/>
              </a:spcBef>
              <a:buNone/>
            </a:pPr>
            <a:r>
              <a:rPr lang="en" sz="2400"/>
              <a:t> </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Mention two fundamental characteristics of software that makes software engineering different than other engineering disciplines. Please elaborate briefly on each characteristic as to why it makes software engineering different.</a:t>
            </a:r>
          </a:p>
          <a:p>
            <a:pPr lvl="0" rtl="0">
              <a:lnSpc>
                <a:spcPct val="120000"/>
              </a:lnSpc>
              <a:spcBef>
                <a:spcPts val="0"/>
              </a:spcBef>
              <a:buNone/>
            </a:pPr>
            <a:r>
              <a:t/>
            </a:r>
            <a:endParaRPr sz="2400"/>
          </a:p>
          <a:p>
            <a:pPr lvl="0" rtl="0">
              <a:lnSpc>
                <a:spcPct val="120000"/>
              </a:lnSpc>
              <a:spcBef>
                <a:spcPts val="0"/>
              </a:spcBef>
              <a:buNone/>
            </a:pPr>
            <a:r>
              <a:rPr lang="en" sz="2400"/>
              <a:t>(Alternatively, if you do not agree with the premise of the question, argue briefly that there is no difference between software engineering and other engineering disciplines.)</a:t>
            </a: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20000"/>
              </a:lnSpc>
              <a:spcBef>
                <a:spcPts val="0"/>
              </a:spcBef>
              <a:buNone/>
            </a:pPr>
            <a:r>
              <a:rPr lang="en" sz="2400"/>
              <a:t>Many possible reasons for this, but two big ones include:</a:t>
            </a:r>
          </a:p>
          <a:p>
            <a:pPr indent="-381000" lvl="0" marL="457200" rtl="0">
              <a:lnSpc>
                <a:spcPct val="120000"/>
              </a:lnSpc>
              <a:spcBef>
                <a:spcPts val="0"/>
              </a:spcBef>
              <a:buSzPct val="100000"/>
            </a:pPr>
            <a:r>
              <a:rPr lang="en" sz="2400"/>
              <a:t>Intangibility</a:t>
            </a:r>
          </a:p>
          <a:p>
            <a:pPr indent="-368300" lvl="1" marL="914400" rtl="0">
              <a:lnSpc>
                <a:spcPct val="120000"/>
              </a:lnSpc>
              <a:spcBef>
                <a:spcPts val="0"/>
              </a:spcBef>
              <a:buSzPct val="100000"/>
            </a:pPr>
            <a:r>
              <a:rPr lang="en" sz="2200"/>
              <a:t>We can’t visualize software. Thus, it is hard to see problems early, and hard to judge progress.</a:t>
            </a:r>
          </a:p>
          <a:p>
            <a:pPr indent="-381000" lvl="0" marL="457200" rtl="0">
              <a:lnSpc>
                <a:spcPct val="120000"/>
              </a:lnSpc>
              <a:spcBef>
                <a:spcPts val="0"/>
              </a:spcBef>
              <a:buSzPct val="100000"/>
            </a:pPr>
            <a:r>
              <a:rPr lang="en" sz="2400"/>
              <a:t>“Software” is not one thing</a:t>
            </a:r>
          </a:p>
          <a:p>
            <a:pPr indent="-368300" lvl="1" marL="914400" rtl="0">
              <a:lnSpc>
                <a:spcPct val="120000"/>
              </a:lnSpc>
              <a:spcBef>
                <a:spcPts val="0"/>
              </a:spcBef>
              <a:buSzPct val="100000"/>
            </a:pPr>
            <a:r>
              <a:rPr lang="en" sz="2200"/>
              <a:t>A programming language can be used to build software for almost any imaginable purpose. Software engineers are responsible for a wider variety of products than, say, bridge engineers. </a:t>
            </a:r>
          </a:p>
          <a:p>
            <a:pPr indent="-368300" lvl="1" marL="914400" rtl="0">
              <a:lnSpc>
                <a:spcPct val="120000"/>
              </a:lnSpc>
              <a:spcBef>
                <a:spcPts val="0"/>
              </a:spcBef>
              <a:buSzPct val="100000"/>
            </a:pPr>
            <a:r>
              <a:rPr lang="en" sz="2200"/>
              <a:t>The skills needed to design accounting software differ from those needed for a pacemaker.</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