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4AB7907D-8740-42B3-8799-69A40BA1406A}">
  <a:tblStyle styleId="{4AB7907D-8740-42B3-8799-69A40BA1406A}"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equence" TargetMode="External"/><Relationship Id="rId3" Type="http://schemas.openxmlformats.org/officeDocument/2006/relationships/hyperlink" Target="http://en.wikipedia.org/wiki/Design" TargetMode="External"/><Relationship Id="rId4" Type="http://schemas.openxmlformats.org/officeDocument/2006/relationships/hyperlink" Target="http://en.wikipedia.org/wiki/Waterfal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Before you start writing a design document, before you create a prototype, before you sign a contract, ask yourself and your team questions. Be able to answer those questions.</a:t>
            </a:r>
          </a:p>
          <a:p>
            <a:pPr lvl="0" rtl="0">
              <a:spcBef>
                <a:spcPts val="0"/>
              </a:spcBef>
              <a:buNone/>
            </a:pPr>
            <a:r>
              <a:rPr lang="en"/>
              <a:t>(read)</a:t>
            </a:r>
          </a:p>
          <a:p>
            <a:pPr lvl="0" rtl="0">
              <a:spcBef>
                <a:spcPts val="0"/>
              </a:spcBef>
              <a:buNone/>
            </a:pPr>
            <a:r>
              <a:rPr lang="en"/>
              <a:t>(read) What exactly are we delivering?</a:t>
            </a:r>
          </a:p>
          <a:p>
            <a:pPr lvl="0" rtl="0">
              <a:spcBef>
                <a:spcPts val="0"/>
              </a:spcBef>
              <a:buNone/>
            </a:pPr>
            <a:r>
              <a:rPr lang="en"/>
              <a:t>(read) What is our deadline?</a:t>
            </a:r>
          </a:p>
          <a:p>
            <a:pPr lvl="0" rtl="0">
              <a:spcBef>
                <a:spcPts val="0"/>
              </a:spcBef>
              <a:buNone/>
            </a:pPr>
            <a:r>
              <a:rPr lang="en"/>
              <a:t>(read) </a:t>
            </a:r>
          </a:p>
          <a:p>
            <a:pPr lvl="0" rtl="0">
              <a:spcBef>
                <a:spcPts val="0"/>
              </a:spcBef>
              <a:buNone/>
            </a:pPr>
            <a:r>
              <a:rPr lang="en"/>
              <a:t>(read) Where are you drawing employees from? </a:t>
            </a:r>
          </a:p>
          <a:p>
            <a:pPr lvl="0" rtl="0">
              <a:spcBef>
                <a:spcPts val="0"/>
              </a:spcBef>
              <a:buNone/>
            </a:pPr>
            <a:r>
              <a:rPr lang="en"/>
              <a:t>(read)</a:t>
            </a:r>
          </a:p>
          <a:p>
            <a:pPr lvl="0">
              <a:spcBef>
                <a:spcPts val="0"/>
              </a:spcBef>
              <a:buNone/>
            </a:pPr>
            <a:r>
              <a:rPr lang="en"/>
              <a:t>(read) </a:t>
            </a:r>
            <a:r>
              <a:rPr lang="en">
                <a:solidFill>
                  <a:schemeClr val="dk1"/>
                </a:solidFill>
              </a:rPr>
              <a:t>Do you have the human resources to spare? The monetary budget? </a:t>
            </a:r>
          </a:p>
          <a:p>
            <a:pPr lvl="0" rtl="0">
              <a:spcBef>
                <a:spcPts val="0"/>
              </a:spcBef>
              <a:buNone/>
            </a:pPr>
            <a:r>
              <a:rPr lang="en">
                <a:solidFill>
                  <a:schemeClr val="dk1"/>
                </a:solidFill>
              </a:rPr>
              <a:t>Until you have a plan, unless you can answer these questions clearly and convincingly, you are at risk. Your project may go off the rails.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principle task of a manager - what almost every organizational activity works towards - is to minimize risk, either by avoiding or mitigating risk factors.</a:t>
            </a:r>
          </a:p>
          <a:p>
            <a:pPr indent="-228600" lvl="0" marL="457200" rtl="0">
              <a:spcBef>
                <a:spcPts val="0"/>
              </a:spcBef>
              <a:buChar char="-"/>
            </a:pPr>
            <a:r>
              <a:rPr lang="en"/>
              <a:t>Risk in an activity is a measure of the uncertainty of the outcome of that activity. How much information do you have? The less information, the higher the risk.</a:t>
            </a:r>
          </a:p>
          <a:p>
            <a:pPr indent="-228600" lvl="0" marL="457200" rtl="0">
              <a:spcBef>
                <a:spcPts val="0"/>
              </a:spcBef>
              <a:buChar char="-"/>
            </a:pPr>
            <a:r>
              <a:rPr lang="en"/>
              <a:t>When planning, you need to think about what risk factors you have, how likely they are to be an issue, and how severe of an impact those factors can have.</a:t>
            </a:r>
          </a:p>
          <a:p>
            <a:pPr indent="-228600" lvl="0" marL="457200" rtl="0">
              <a:spcBef>
                <a:spcPts val="0"/>
              </a:spcBef>
              <a:buChar char="-"/>
            </a:pPr>
            <a:r>
              <a:rPr lang="en"/>
              <a:t>If you can’t answer those questions on the last slide, you introduce risk. You add another risk factor.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mitigate risks, we need a process that we can use to structure the entire development of our product. </a:t>
            </a:r>
          </a:p>
          <a:p>
            <a:pPr lvl="0" rtl="0">
              <a:spcBef>
                <a:spcPts val="0"/>
              </a:spcBef>
              <a:buNone/>
            </a:pPr>
            <a:r>
              <a:rPr lang="en"/>
              <a:t>(Read)</a:t>
            </a:r>
          </a:p>
          <a:p>
            <a:pPr lvl="0" rtl="0">
              <a:spcBef>
                <a:spcPts val="0"/>
              </a:spcBef>
              <a:buNone/>
            </a:pPr>
            <a:r>
              <a:rPr lang="en"/>
              <a:t>(read)</a:t>
            </a:r>
          </a:p>
          <a:p>
            <a:pPr lvl="0" rtl="0">
              <a:spcBef>
                <a:spcPts val="0"/>
              </a:spcBef>
              <a:buNone/>
            </a:pPr>
            <a:r>
              <a:rPr lang="en"/>
              <a:t>Defines roles and responsibilities - (read)</a:t>
            </a:r>
          </a:p>
          <a:p>
            <a:pPr lvl="0" rtl="0">
              <a:spcBef>
                <a:spcPts val="0"/>
              </a:spcBef>
              <a:buNone/>
            </a:pPr>
            <a:r>
              <a:rPr lang="en"/>
              <a:t>Provide the organization we need, give guidelines on how to manage a project, ensure that schedule is met, and make sure that team members can communicate and know their responsibilities.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These are typical engineered systems. What do they have in common?</a:t>
            </a:r>
          </a:p>
          <a:p>
            <a:pPr lvl="0" rtl="0">
              <a:spcBef>
                <a:spcPts val="0"/>
              </a:spcBef>
              <a:buNone/>
            </a:pPr>
            <a:r>
              <a:rPr lang="en"/>
              <a:t>Built differently - different purposes, but they have a relatively similar lifecycle. They are planned - that is key. Before they are built, someone - maybe a team of people - sit down and plan out the whole life of the product - what blueprints will be followed, </a:t>
            </a:r>
            <a:r>
              <a:rPr lang="en">
                <a:solidFill>
                  <a:schemeClr val="dk1"/>
                </a:solidFill>
              </a:rPr>
              <a:t>what it will look like, how it will be constructed, how we make sure it works properly, how it will be maintained once out in the world, and when and how it will be retired. These products are as different as they can be, but how they are built starts to look similar in the abstract, and there’s a reason for that. When we plan out engineered products, a failry natural lifecylce starts to appear. The design and manufacturing of each of these follows a process, and if you want to complete them sucessfully - with sound construction, on time, on budget - you need a process, you need to plan and manage development. Same for software, which is an engineered product just like these.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bad stuff - read</a:t>
            </a:r>
          </a:p>
          <a:p>
            <a:pPr lvl="0" rtl="0">
              <a:spcBef>
                <a:spcPts val="0"/>
              </a:spcBef>
              <a:buNone/>
            </a:pPr>
            <a:r>
              <a:t/>
            </a:r>
            <a:endParaRPr/>
          </a:p>
          <a:p>
            <a:pPr lvl="0" rtl="0">
              <a:spcBef>
                <a:spcPts val="0"/>
              </a:spcBef>
              <a:buNone/>
            </a:pPr>
            <a:r>
              <a:rPr lang="en"/>
              <a:t>This is key. A process gives you the tools to track, assess, and mitigate risk. Gives you knowledge of where you are in development, lets you plan and adjust your schedule, gives you foresight. There’s a bit of a who cares here - almost all of you will be developers/engineers, not managers, why does this matter? Well, this also empowers the engineer. You know what you’re doing, where you are in the timeline, what needs to be done, when you can expect feedback. That’s all really important stuff. No matter how good you are at coding or wriitng tests, unless you are proactive at organizing the development lifecycle - at planning for risks and understanding how to avoid them - the whole project can still go off the rails.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Most engineered products follow a sequential process, a series of discrete phases, where you define a set of tasks that must be completed before you move on. </a:t>
            </a:r>
          </a:p>
          <a:p>
            <a:pPr lvl="0" rtl="0">
              <a:spcBef>
                <a:spcPts val="0"/>
              </a:spcBef>
              <a:buNone/>
            </a:pPr>
            <a:r>
              <a:rPr lang="en">
                <a:solidFill>
                  <a:schemeClr val="dk1"/>
                </a:solidFill>
              </a:rPr>
              <a:t>Read these</a:t>
            </a:r>
          </a:p>
          <a:p>
            <a:pPr lvl="0" rtl="0">
              <a:spcBef>
                <a:spcPts val="0"/>
              </a:spcBef>
              <a:buNone/>
            </a:pPr>
            <a:r>
              <a:rPr lang="en">
                <a:solidFill>
                  <a:schemeClr val="dk1"/>
                </a:solidFill>
              </a:rPr>
              <a:t>Because of this structure, it is </a:t>
            </a:r>
            <a:r>
              <a:rPr lang="en"/>
              <a:t>pretty easy to know where you are in the lifecycle, what comes next. As we’ll discuss, software can get a little more complicated, but this gives us a point of comparison. If you want to sucessfully engineer a car, you’ll define what it needs to do, design its physical structure, build a sample model, make sure it works, deliver more to stores, and fix issues that come up once they’re out in the wild. During each of these phases, you define tasks, you analyze risk factors, and you manage your budget and schedule. We can and should think about how to develop software following a similar set of activities and phases.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At the same time, software is a little different, and we need to understand that to create software sucessfully. Why is software different?</a:t>
            </a:r>
          </a:p>
          <a:p>
            <a:pPr lvl="0" rtl="0">
              <a:spcBef>
                <a:spcPts val="0"/>
              </a:spcBef>
              <a:buNone/>
            </a:pPr>
            <a:r>
              <a:rPr lang="en"/>
              <a:t>-Specifications are often incomplete and anomalous (complex functionality, intangibility)</a:t>
            </a:r>
          </a:p>
          <a:p>
            <a:pPr lvl="0" rtl="0">
              <a:spcBef>
                <a:spcPts val="0"/>
              </a:spcBef>
              <a:buNone/>
            </a:pPr>
            <a:r>
              <a:rPr lang="en"/>
              <a:t>-Blurred distinction between spec, design, and manufacturing - in physical products, there is a very clear distinction between the specification of what you’re building, and a prototype or blueprint for the device, and then a prototype, then the actual device. Same for manufacturing - it’s pretty clear before you build whether you can build something. Software isn’t as clear at all for, again, reasons of complexity and even more - intangibility. It is hard to tell if you;ve laid out the right specifications until you have a clear blueprint of the system you’re going to build. You might do to design something, and figure out that you need to adjust the specs. Once you sit down to code the thing, you might again figure out that the design wasn’t quite optimal, or is infeasible, or that you forgot a constraint on the functionality or missed some crucial detail. Many of the phases of the lifecycle are not quite as distinct.</a:t>
            </a:r>
          </a:p>
          <a:p>
            <a:pPr lvl="0" rtl="0">
              <a:spcBef>
                <a:spcPts val="0"/>
              </a:spcBef>
              <a:buNone/>
            </a:pPr>
            <a:r>
              <a:rPr lang="en"/>
              <a:t>-There is no physical system to test. You might even want to weave testing into the manufacturing process and test modules as they are completed. You might start testing what you think is the final system only to discover that it isn’t as complete as you thought it was.</a:t>
            </a:r>
          </a:p>
          <a:p>
            <a:pPr lvl="0" rtl="0">
              <a:spcBef>
                <a:spcPts val="0"/>
              </a:spcBef>
              <a:buNone/>
            </a:pPr>
            <a:r>
              <a:rPr lang="en"/>
              <a:t>-Software doesn’t wear out in a traditional sense - maintenance doesn’t man component replacement, but generally is a continuation of testing, or revisiting manufacturing. Often software needs even more maintenance than physical goods - with a bridge, you generally don’t have to worry about the land it is connected to turning into water or lava. With software, you might find that the entire operating environment has changed.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Before we define some of these processes, let’s talk about what you should look for in one. One thing to consider are the characteristics of the process and how important those characteristics are to your organization.</a:t>
            </a:r>
          </a:p>
          <a:p>
            <a:pPr lvl="0" rtl="0">
              <a:spcBef>
                <a:spcPts val="0"/>
              </a:spcBef>
              <a:buNone/>
            </a:pPr>
            <a:r>
              <a:rPr lang="en"/>
              <a:t>What are some? (discussion, mention for software.. maintainability/readability/etc)</a:t>
            </a:r>
          </a:p>
          <a:p>
            <a:pPr indent="-228600" lvl="0" marL="457200" rtl="0">
              <a:spcBef>
                <a:spcPts val="0"/>
              </a:spcBef>
              <a:buChar char="-"/>
            </a:pPr>
            <a:r>
              <a:rPr lang="en"/>
              <a:t>Is the process defined and understandable? Do you understand how to use it? how to apply it? the phases of it?</a:t>
            </a:r>
          </a:p>
          <a:p>
            <a:pPr indent="-228600" lvl="0" marL="457200" rtl="0">
              <a:spcBef>
                <a:spcPts val="0"/>
              </a:spcBef>
              <a:buChar char="-"/>
            </a:pPr>
            <a:r>
              <a:rPr lang="en"/>
              <a:t>Is your progress externally visible. If the point is to mitigate risk by removing uncertainty about project completion, will we actually gain that certainty?</a:t>
            </a:r>
          </a:p>
          <a:p>
            <a:pPr indent="-228600" lvl="0" marL="457200" rtl="0">
              <a:spcBef>
                <a:spcPts val="0"/>
              </a:spcBef>
              <a:buChar char="-"/>
            </a:pPr>
            <a:r>
              <a:rPr lang="en"/>
              <a:t>Are there tools that can help implement and track this process?</a:t>
            </a:r>
          </a:p>
          <a:p>
            <a:pPr indent="-228600" lvl="0" marL="457200" rtl="0">
              <a:spcBef>
                <a:spcPts val="0"/>
              </a:spcBef>
              <a:buChar char="-"/>
            </a:pPr>
            <a:r>
              <a:rPr lang="en"/>
              <a:t>Do the developers want to use this process? If people aren’t on board, then it isn’t going to work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if there is a problem in our process, can we ideintify and fix it before it causes product issues?</a:t>
            </a:r>
          </a:p>
          <a:p>
            <a:pPr indent="-228600" lvl="0" marL="457200" rtl="0">
              <a:spcBef>
                <a:spcPts val="0"/>
              </a:spcBef>
              <a:buChar char="-"/>
            </a:pPr>
            <a:r>
              <a:rPr lang="en"/>
              <a:t>If there are problems in our process, can the process continue anyways?</a:t>
            </a:r>
          </a:p>
          <a:p>
            <a:pPr indent="-228600" lvl="0" marL="457200" rtl="0">
              <a:spcBef>
                <a:spcPts val="0"/>
              </a:spcBef>
              <a:buChar char="-"/>
            </a:pPr>
            <a:r>
              <a:rPr lang="en"/>
              <a:t>If the needs of our organization change, can we evolve the process? What if we get an assignment that doesn’t exactly match the prescribed lifecycle of the process?</a:t>
            </a:r>
          </a:p>
          <a:p>
            <a:pPr indent="-228600" lvl="0" marL="457200" rtl="0">
              <a:spcBef>
                <a:spcPts val="0"/>
              </a:spcBef>
              <a:buChar char="-"/>
            </a:pPr>
            <a:r>
              <a:rPr lang="en"/>
              <a:t>Does this process allow us to produce a system efficiently?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Most processes can be  plotted on a continuum between being heavily plan-driven - requiring long periods of planning - and being extremely adaptable - adjustable on the fly. Where your project falls on this continuum </a:t>
            </a:r>
            <a:r>
              <a:rPr lang="en"/>
              <a:t>depends on the reality of your organization. Processes are not one-size-fits all, and </a:t>
            </a:r>
            <a:r>
              <a:rPr lang="en">
                <a:solidFill>
                  <a:schemeClr val="dk1"/>
                </a:solidFill>
              </a:rPr>
              <a:t>Management needs to take into account both </a:t>
            </a:r>
            <a:r>
              <a:rPr lang="en"/>
              <a:t> what your project is, but also what kind of team you’re working with. </a:t>
            </a:r>
          </a:p>
          <a:p>
            <a:pPr indent="-228600" lvl="0" marL="457200" rtl="0">
              <a:spcBef>
                <a:spcPts val="0"/>
              </a:spcBef>
              <a:buChar char="-"/>
            </a:pPr>
            <a:r>
              <a:rPr lang="en"/>
              <a:t>In reality, this continuum isn’t a straight-line. This is often broken down into a five (or sometimes seven)-dimensional diagram where each access follows that continuum. The closer you are to the center, the more adaptable you can be, the further out, the more plan driven) Factors you need to consider include, clockwise from the top:</a:t>
            </a:r>
          </a:p>
          <a:p>
            <a:pPr indent="-228600" lvl="0" marL="457200" rtl="0">
              <a:spcBef>
                <a:spcPts val="0"/>
              </a:spcBef>
              <a:buChar char="-"/>
            </a:pPr>
            <a:r>
              <a:rPr lang="en"/>
              <a:t>personnel makeup - how many are junior employees do you have, how many senior - the more junior, the more plan-driven you need to be. If you’re less experienced, it’s often harder to adapt to rapid change. You don’t have the domain knowledge, the mastery over the existing codebase.</a:t>
            </a:r>
          </a:p>
          <a:p>
            <a:pPr indent="-228600" lvl="0" marL="457200" rtl="0">
              <a:spcBef>
                <a:spcPts val="0"/>
              </a:spcBef>
              <a:buChar char="-"/>
            </a:pPr>
            <a:r>
              <a:rPr lang="en"/>
              <a:t>requirments change - how much will the needs of the project change over time - if customers will come to you frequently and demand changes, you can’t spend more time planning - you need to adapt to meet the needs of the project. IF they don’t change often, you can spend time making sure you get the specs right</a:t>
            </a:r>
          </a:p>
          <a:p>
            <a:pPr indent="-228600" lvl="0" marL="457200" rtl="0">
              <a:spcBef>
                <a:spcPts val="0"/>
              </a:spcBef>
              <a:buChar char="-"/>
            </a:pPr>
            <a:r>
              <a:rPr lang="en"/>
              <a:t>Culture - this one is a little more open to interpretation, but it essentially asks how well your employees perform pressure? if they do, you can be more adaptable</a:t>
            </a:r>
          </a:p>
          <a:p>
            <a:pPr indent="-228600" lvl="0" marL="457200" rtl="0">
              <a:spcBef>
                <a:spcPts val="0"/>
              </a:spcBef>
              <a:buChar char="-"/>
            </a:pPr>
            <a:r>
              <a:rPr lang="en"/>
              <a:t>Team size - how many people are on the team? If it’s huge, you need to plan more, or people can’t communicate well - it’s hard to know who is working on what or where people stand.</a:t>
            </a:r>
          </a:p>
          <a:p>
            <a:pPr indent="-228600" lvl="0" marL="457200" rtl="0">
              <a:spcBef>
                <a:spcPts val="0"/>
              </a:spcBef>
              <a:buChar char="-"/>
            </a:pPr>
            <a:r>
              <a:rPr lang="en"/>
              <a:t>Criticality - how bad will it be if something goes wrong? Will someone die? If so, you need a more plan-driven process. Could they lose money? Then you need to put some time into planning. If they might lose some replacable data, then that is less of a problem.</a:t>
            </a:r>
          </a:p>
          <a:p>
            <a:pPr lvl="0" rtl="0">
              <a:spcBef>
                <a:spcPts val="0"/>
              </a:spcBef>
              <a:buNone/>
            </a:pPr>
            <a:r>
              <a:rPr lang="en"/>
              <a:t>Your choice of process depends on where you stand on these factors. Code and fix is the ultimate adaptable choice - you don’t spend any real time on planning. This can work for small projects, small team sizes, low criticality, it really only works if you’re in the very center of this diagram. If any dimension is high, you need to consider a more plan-driven process.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week is essentially the management portion of the course - we know that software is hard to build,and as a result, there are a lot of risks involved in the software development lifecycle. This week we’re going to lay out how to organize and manage the process to mitigate some of the risks.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big factor to deal with when planning any process, but especially software, is risk. What can bring the whole ship down? How can we make that not happen? This is a huge part of the job of management in a company. They are there to guide the project, to figure out what the risks are, and to find ways to avoid them. Still, this is something worth discussing, because it impacts the engineers. Your life, as a developer, can be made easier or much, much harder depending on how well these risks are identified and averted, and as the pointy-haired manager doesn’t always have a technical background, you have a role to play in making him understand these risks. This is a factor to consider, too, in picking a process. How you develop the software should be one of the things that is tuned to the risks you expect to see while developing that software. So, what are some of the risk factors to consider and watch out for?</a:t>
            </a:r>
          </a:p>
          <a:p>
            <a:pPr lvl="0" rtl="0">
              <a:spcBef>
                <a:spcPts val="0"/>
              </a:spcBef>
              <a:buNone/>
            </a:pPr>
            <a:r>
              <a:rPr lang="en"/>
              <a:t>(discussion)</a:t>
            </a:r>
          </a:p>
          <a:p>
            <a:pPr indent="-228600" lvl="0" marL="457200" rtl="0">
              <a:spcBef>
                <a:spcPts val="0"/>
              </a:spcBef>
              <a:buChar char="-"/>
            </a:pPr>
            <a:r>
              <a:rPr lang="en"/>
              <a:t>are the requirements stable? likely to change? how fickle is the client? are we sure we’re meeting their needs?</a:t>
            </a:r>
          </a:p>
          <a:p>
            <a:pPr indent="-228600" lvl="0" marL="457200" rtl="0">
              <a:spcBef>
                <a:spcPts val="0"/>
              </a:spcBef>
              <a:buChar char="-"/>
            </a:pPr>
            <a:r>
              <a:rPr lang="en"/>
              <a:t>are we making sane assumptions? </a:t>
            </a:r>
          </a:p>
          <a:p>
            <a:pPr indent="-228600" lvl="0" marL="457200" rtl="0">
              <a:spcBef>
                <a:spcPts val="0"/>
              </a:spcBef>
              <a:buChar char="-"/>
            </a:pPr>
            <a:r>
              <a:rPr lang="en"/>
              <a:t>how much time can we devote to the project? can we delay if we need to?</a:t>
            </a:r>
          </a:p>
          <a:p>
            <a:pPr indent="-228600" lvl="0" marL="457200" rtl="0">
              <a:spcBef>
                <a:spcPts val="0"/>
              </a:spcBef>
              <a:buChar char="-"/>
            </a:pPr>
            <a:r>
              <a:rPr lang="en"/>
              <a:t>did we make a good estimation?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have we planned for maintainability, efficiency, and the like?</a:t>
            </a:r>
          </a:p>
          <a:p>
            <a:pPr indent="-228600" lvl="0" marL="457200" rtl="0">
              <a:spcBef>
                <a:spcPts val="0"/>
              </a:spcBef>
              <a:buChar char="-"/>
            </a:pPr>
            <a:r>
              <a:rPr lang="en"/>
              <a:t>do people get along?</a:t>
            </a:r>
          </a:p>
          <a:p>
            <a:pPr indent="-228600" lvl="0" marL="457200" rtl="0">
              <a:spcBef>
                <a:spcPts val="0"/>
              </a:spcBef>
              <a:buChar char="-"/>
            </a:pPr>
            <a:r>
              <a:rPr lang="en"/>
              <a:t>are we understaffed? do we have enough experienced staff? can we rely on any contractors?</a:t>
            </a:r>
          </a:p>
          <a:p>
            <a:pPr indent="-228600" lvl="0" marL="457200" rtl="0">
              <a:spcBef>
                <a:spcPts val="0"/>
              </a:spcBef>
              <a:buChar char="-"/>
            </a:pPr>
            <a:r>
              <a:rPr lang="en"/>
              <a:t>does the customer understand what it will take to complete the project? will they allow delayed delivery?</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 plan - to decide on a process or even set a budget or timeline, You need to identify and understand your risk factors, and you need to quantify their impact. You need to understand:</a:t>
            </a:r>
          </a:p>
          <a:p>
            <a:pPr indent="-228600" lvl="0" marL="457200" rtl="0">
              <a:spcBef>
                <a:spcPts val="0"/>
              </a:spcBef>
              <a:buChar char="-"/>
            </a:pPr>
            <a:r>
              <a:rPr lang="en"/>
              <a:t>How likely they are </a:t>
            </a:r>
          </a:p>
          <a:p>
            <a:pPr indent="-228600" lvl="0" marL="457200" rtl="0">
              <a:spcBef>
                <a:spcPts val="0"/>
              </a:spcBef>
              <a:buChar char="-"/>
            </a:pPr>
            <a:r>
              <a:rPr lang="en"/>
              <a:t>How much of an impact they will have</a:t>
            </a:r>
          </a:p>
          <a:p>
            <a:pPr indent="-228600" lvl="0" marL="457200" rtl="0">
              <a:spcBef>
                <a:spcPts val="0"/>
              </a:spcBef>
              <a:buChar char="-"/>
            </a:pPr>
            <a:r>
              <a:rPr lang="en"/>
              <a:t>How difficult they will be to detect</a:t>
            </a:r>
          </a:p>
          <a:p>
            <a:pPr indent="-228600" lvl="0" marL="457200" rtl="0">
              <a:spcBef>
                <a:spcPts val="0"/>
              </a:spcBef>
              <a:buChar char="-"/>
            </a:pPr>
            <a:r>
              <a:rPr lang="en"/>
              <a:t>When they can occur</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To give an example, let’s say we’re building Super Mario 26. What are some of the risk factors</a:t>
            </a:r>
          </a:p>
          <a:p>
            <a:pPr indent="-228600" lvl="0" marL="457200" rtl="0">
              <a:spcBef>
                <a:spcPts val="0"/>
              </a:spcBef>
              <a:buChar char="-"/>
            </a:pPr>
            <a:r>
              <a:rPr lang="en"/>
              <a:t>explain table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To help you plan out the software lifecycle, you can take those risk factors and plot them on a risk severity matrix - a table where the cell chosen depends on the likelihood and the impact - with the row being chosen by the likelihood, and the column coming from the impact. You can then visualize the worst threats as those in the upper right corner, transitioning into moderate risk in the middle, and low risk on the lower left corner. This lets you prioritize risks by their severity. This kind of chart helps you mitigate risk throughout the entire process, but can also form the basis on which you choose a process. Is there a process that can help mitigate these risks?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We know the risks? How do you deal with these. For that, there are four basic courses of action.</a:t>
            </a:r>
          </a:p>
          <a:p>
            <a:pPr indent="-228600" lvl="0" marL="457200" rtl="0">
              <a:spcBef>
                <a:spcPts val="0"/>
              </a:spcBef>
              <a:buChar char="-"/>
            </a:pPr>
            <a:r>
              <a:rPr lang="en"/>
              <a:t>Mitigate the risk. Either reduce the likelihood that it will occur or reduce the impact that will happen if it occurs. Most teams go for the first of those - try to make it unlikely that an event can occur. If you can’t, you need to look at how to reduce the impact. That can be very costly, but may be the only option</a:t>
            </a:r>
          </a:p>
          <a:p>
            <a:pPr indent="-228600" lvl="0" marL="457200" rtl="0">
              <a:spcBef>
                <a:spcPts val="0"/>
              </a:spcBef>
              <a:buChar char="-"/>
            </a:pPr>
            <a:r>
              <a:rPr lang="en"/>
              <a:t>Change what you’re doing to avoid a risk altogether. Use proven technology, pay more to get supplies from stable companies.</a:t>
            </a:r>
          </a:p>
          <a:p>
            <a:pPr indent="-228600" lvl="0" marL="457200" rtl="0">
              <a:spcBef>
                <a:spcPts val="0"/>
              </a:spcBef>
              <a:buChar char="-"/>
            </a:pPr>
            <a:r>
              <a:rPr lang="en"/>
              <a:t>Make someone else take on the risk. Employ a testing firm on a fixed-price contract. Downside is loss of control.</a:t>
            </a:r>
          </a:p>
          <a:p>
            <a:pPr indent="-228600" lvl="0" marL="457200" rtl="0">
              <a:spcBef>
                <a:spcPts val="0"/>
              </a:spcBef>
              <a:buChar char="-"/>
            </a:pPr>
            <a:r>
              <a:rPr lang="en"/>
              <a:t>In some cases, the best repsonse is to simply accept a risk. For instance, it might be too expensive to eliminate certain risks - that a flood or earthquake will occur, so you just hope for the best</a:t>
            </a:r>
          </a:p>
          <a:p>
            <a:pPr lvl="0" rtl="0">
              <a:spcBef>
                <a:spcPts val="0"/>
              </a:spcBef>
              <a:buNone/>
            </a:pPr>
            <a:r>
              <a:rPr lang="en"/>
              <a:t>Your choice of process should tell you how to react to risks, or guide you towards certain options.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quality assurance - how we measure quality, when we check it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Engineered products generally follow a clearly-structured planned development process from conception to retirement. There is variation, but the phases of development have clearer separation, and the phases of lifecycle are very similar. The intangibility and complexity of software make it harder to structure the process. That said, we’re going to try. There are a bunch of software process models, and we’re going to discuss a few of them, along with the pros and cons of each. That said - this is your first case where the right answer isn’t always obvious, and you’re going to have to consider a bunch of factors before you decide what works for your project.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typical code and fix paradigm is, in itself, a process. An informal one, absolutely, but the absence of a formal structure can, in itself, be talked about as an approach to development. It can be characterized by </a:t>
            </a:r>
          </a:p>
          <a:p>
            <a:pPr lvl="0" rtl="0">
              <a:spcBef>
                <a:spcPts val="0"/>
              </a:spcBef>
              <a:buNone/>
            </a:pPr>
            <a:r>
              <a:rPr lang="en"/>
              <a:t>- a short interleaved phase that combines specification and design</a:t>
            </a:r>
          </a:p>
          <a:p>
            <a:pPr lvl="0" rtl="0">
              <a:spcBef>
                <a:spcPts val="0"/>
              </a:spcBef>
              <a:buNone/>
            </a:pPr>
            <a:r>
              <a:rPr lang="en"/>
              <a:t>- Then, a long phase where you cycle through implementation, testing, and patching. Release generally occurs once you know the main functionality is in place - possibly after some amount of testing - but often makes use of extensive beta testing.</a:t>
            </a:r>
          </a:p>
          <a:p>
            <a:pPr lvl="0" rtl="0">
              <a:spcBef>
                <a:spcPts val="0"/>
              </a:spcBef>
              <a:buNone/>
            </a:pPr>
            <a:r>
              <a:rPr lang="en"/>
              <a:t>We’ve talked about how bad it can be, but it does have its place. Where is it applicable? What pros does it offer?</a:t>
            </a:r>
          </a:p>
          <a:p>
            <a:pPr lvl="0" rtl="0">
              <a:spcBef>
                <a:spcPts val="0"/>
              </a:spcBef>
              <a:buNone/>
            </a:pPr>
            <a:r>
              <a:rPr lang="en"/>
              <a:t>-useful for small, simple projects. you might not need extensive overhead from formality - don’t get much out of all of this planning. Faster time-to-market. Can respond faster to a changing market.</a:t>
            </a:r>
          </a:p>
          <a:p>
            <a:pPr lvl="0" rtl="0">
              <a:spcBef>
                <a:spcPts val="0"/>
              </a:spcBef>
              <a:buNone/>
            </a:pPr>
            <a:r>
              <a:rPr lang="en"/>
              <a:t>What are some problems?</a:t>
            </a:r>
          </a:p>
          <a:p>
            <a:pPr lvl="0" rtl="0">
              <a:spcBef>
                <a:spcPts val="0"/>
              </a:spcBef>
              <a:buNone/>
            </a:pPr>
            <a:r>
              <a:rPr lang="en"/>
              <a:t>-quality - if you don’t spend much time planning, you’re adding risk to the implementation phase - you might make more mistakes, miss important details. Might build something that isn’t what the customer wants</a:t>
            </a:r>
          </a:p>
          <a:p>
            <a:pPr lvl="0" rtl="0">
              <a:spcBef>
                <a:spcPts val="0"/>
              </a:spcBef>
              <a:buNone/>
            </a:pPr>
            <a:r>
              <a:rPr lang="en"/>
              <a:t>-maintainability - if you don’t plan for the ability to maintain your system, you’re at risk of building something that is hard to add new features to, and hard to fix. After several cycles of fixing bugs and bolting things on, this only gets worse. </a:t>
            </a:r>
          </a:p>
          <a:p>
            <a:pPr lvl="0" rtl="0">
              <a:spcBef>
                <a:spcPts val="0"/>
              </a:spcBef>
              <a:buNone/>
            </a:pPr>
            <a:r>
              <a:rPr lang="en"/>
              <a:t>Don’t recommend for most projects, but has its uses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0000"/>
              </a:lnSpc>
              <a:spcBef>
                <a:spcPts val="600"/>
              </a:spcBef>
              <a:spcAft>
                <a:spcPts val="600"/>
              </a:spcAft>
              <a:buNone/>
            </a:pPr>
            <a:r>
              <a:rPr lang="en">
                <a:solidFill>
                  <a:srgbClr val="252525"/>
                </a:solidFill>
                <a:highlight>
                  <a:srgbClr val="FFFFFF"/>
                </a:highlight>
              </a:rPr>
              <a:t>The </a:t>
            </a:r>
            <a:r>
              <a:rPr b="1" lang="en">
                <a:solidFill>
                  <a:srgbClr val="252525"/>
                </a:solidFill>
                <a:highlight>
                  <a:srgbClr val="FFFFFF"/>
                </a:highlight>
              </a:rPr>
              <a:t>waterfall model</a:t>
            </a:r>
            <a:r>
              <a:rPr lang="en">
                <a:solidFill>
                  <a:srgbClr val="252525"/>
                </a:solidFill>
                <a:highlight>
                  <a:srgbClr val="FFFFFF"/>
                </a:highlight>
              </a:rPr>
              <a:t> is a </a:t>
            </a:r>
            <a:r>
              <a:rPr lang="en">
                <a:solidFill>
                  <a:srgbClr val="0B0080"/>
                </a:solidFill>
                <a:highlight>
                  <a:srgbClr val="FFFFFF"/>
                </a:highlight>
                <a:hlinkClick r:id="rId2"/>
              </a:rPr>
              <a:t>sequential</a:t>
            </a:r>
            <a:r>
              <a:rPr lang="en">
                <a:solidFill>
                  <a:srgbClr val="252525"/>
                </a:solidFill>
                <a:highlight>
                  <a:srgbClr val="FFFFFF"/>
                </a:highlight>
              </a:rPr>
              <a:t> </a:t>
            </a:r>
            <a:r>
              <a:rPr lang="en">
                <a:solidFill>
                  <a:srgbClr val="0B0080"/>
                </a:solidFill>
                <a:highlight>
                  <a:srgbClr val="FFFFFF"/>
                </a:highlight>
                <a:hlinkClick r:id="rId3"/>
              </a:rPr>
              <a:t>design</a:t>
            </a:r>
            <a:r>
              <a:rPr lang="en">
                <a:solidFill>
                  <a:srgbClr val="252525"/>
                </a:solidFill>
                <a:highlight>
                  <a:srgbClr val="FFFFFF"/>
                </a:highlight>
              </a:rPr>
              <a:t> process originates from the engineering process we talked about earlier, adapted to software. Each phase flows sequentially -progress is seen as flowing steadily downthe  </a:t>
            </a:r>
            <a:r>
              <a:rPr lang="en">
                <a:solidFill>
                  <a:srgbClr val="0B0080"/>
                </a:solidFill>
                <a:highlight>
                  <a:srgbClr val="FFFFFF"/>
                </a:highlight>
                <a:hlinkClick r:id="rId4"/>
              </a:rPr>
              <a:t>waterfall</a:t>
            </a:r>
            <a:r>
              <a:rPr lang="en">
                <a:solidFill>
                  <a:srgbClr val="252525"/>
                </a:solidFill>
                <a:highlight>
                  <a:srgbClr val="FFFFFF"/>
                </a:highlight>
              </a:rPr>
              <a:t> through the phases (read)</a:t>
            </a:r>
          </a:p>
          <a:p>
            <a:pPr lvl="0" rtl="0">
              <a:lnSpc>
                <a:spcPct val="150000"/>
              </a:lnSpc>
              <a:spcBef>
                <a:spcPts val="600"/>
              </a:spcBef>
              <a:spcAft>
                <a:spcPts val="600"/>
              </a:spcAft>
              <a:buNone/>
            </a:pPr>
            <a:r>
              <a:rPr lang="en">
                <a:solidFill>
                  <a:srgbClr val="252525"/>
                </a:solidFill>
                <a:highlight>
                  <a:srgbClr val="FFFFFF"/>
                </a:highlight>
              </a:rPr>
              <a:t>You only move to a new phase once another phase is done. In engineering, after-the-fact changes are prohibitively costly, if not impossible. Changes are never impossible in software, but the reasoning behind waterfall is that after-the-fact changes are bad - they are costly, they will cause problems. You need to make sure you have finished the current activity before starting the next. You must finish requirements, then design, then implementation, then integration. If not, you will make mistakes, you will end up with a poorly-developed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Software systems are the most complex artifacts ever created, with more moving parts and things that can go wrong than the most complex skyscraper</a:t>
            </a:r>
          </a:p>
          <a:p>
            <a:pPr indent="-228600" lvl="0" marL="457200" rtl="0">
              <a:spcBef>
                <a:spcPts val="0"/>
              </a:spcBef>
              <a:buChar char="-"/>
            </a:pPr>
            <a:r>
              <a:rPr lang="en"/>
              <a:t>There is the perception that software is easy to change. You can just change a few lines of code, right? It’s deceptive. We even fool oursevles. It’s always tempting to go in and add more to it, or redesign a component. If you’re building a skyscraper - you don’t strip apart and rebuild the elevator just because you can build a faster one. You just don’t. We do that regularly in software</a:t>
            </a:r>
          </a:p>
          <a:p>
            <a:pPr indent="-228600" lvl="0" marL="457200" rtl="0">
              <a:spcBef>
                <a:spcPts val="0"/>
              </a:spcBef>
              <a:buChar char="-"/>
            </a:pPr>
            <a:r>
              <a:rPr lang="en"/>
              <a:t>Invisiblity - you can’t necessarily see progress in development. It’s hard to say you’re 60% done until you’ve built everything. It might not work, and it’s hard to tell if it will during progress.. even after - might miss bugs</a:t>
            </a:r>
          </a:p>
          <a:p>
            <a:pPr indent="-228600" lvl="0" marL="457200" rtl="0">
              <a:spcBef>
                <a:spcPts val="0"/>
              </a:spcBef>
              <a:buChar char="-"/>
            </a:pPr>
            <a:r>
              <a:rPr lang="en"/>
              <a:t>Conformity - you need to make people happy - meet the client and customer’s ever-changing desires and needs - meet legal standards - adapt to better fit the market conditions.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Waterfall is basically the ultimate plan-driven process</a:t>
            </a:r>
          </a:p>
          <a:p>
            <a:pPr lvl="0" rtl="0">
              <a:spcBef>
                <a:spcPts val="0"/>
              </a:spcBef>
              <a:buNone/>
            </a:pPr>
            <a:r>
              <a:rPr lang="en"/>
              <a:t>(discussion) where would waterfall be good?</a:t>
            </a:r>
          </a:p>
          <a:p>
            <a:pPr indent="-228600" lvl="0" marL="457200" rtl="0">
              <a:spcBef>
                <a:spcPts val="0"/>
              </a:spcBef>
              <a:buChar char="-"/>
            </a:pPr>
            <a:r>
              <a:rPr lang="en"/>
              <a:t>problems are easier and cheaper to fix earlier in the development process.Spending more time in earlier phases like requirements elicitation allows you to discover issues earlier - problems with your planned requirements, mistakes in how you plan to implement functionality, poor design decisions. You can have more assurance that your system will operate safely.</a:t>
            </a:r>
          </a:p>
          <a:p>
            <a:pPr indent="-228600" lvl="0" marL="457200" rtl="0">
              <a:spcBef>
                <a:spcPts val="0"/>
              </a:spcBef>
              <a:buChar char="-"/>
            </a:pPr>
            <a:r>
              <a:rPr lang="en">
                <a:solidFill>
                  <a:schemeClr val="dk1"/>
                </a:solidFill>
              </a:rPr>
              <a:t>Clearly structured, brings discipline to development - must work in a certain manner - you have clear milestones and development progresses linearly.</a:t>
            </a:r>
          </a:p>
          <a:p>
            <a:pPr indent="-228600" lvl="0" marL="457200" rtl="0">
              <a:spcBef>
                <a:spcPts val="0"/>
              </a:spcBef>
              <a:buChar char="-"/>
            </a:pPr>
            <a:r>
              <a:rPr lang="en"/>
              <a:t>You know, fir instance, that you’ve devoted 50% of your time to requirements, 40% to design, and 10% so far on implementation. You know what phase you’re in. </a:t>
            </a:r>
          </a:p>
          <a:p>
            <a:pPr indent="-228600" lvl="0" marL="457200" rtl="0">
              <a:spcBef>
                <a:spcPts val="0"/>
              </a:spcBef>
              <a:buChar char="-"/>
            </a:pPr>
            <a:r>
              <a:rPr lang="en"/>
              <a:t>Requirements will be detailed and understandable. Your design will have gone through several iterations, been well documented, and be clear to the whole team. This helps with personnel turnover too, as new team members can read the completed documents and quickly get up to speed.</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reason that I say that waterfall is the ultimate plan-driven process is because of the sheer amount of documentation it tends to produce. In its purest form, the Waterfall model calls for you to produce a series of reports - blueprints, documentation, plans - at each step of development. Each of these documents are inspected, and if they pass, then the development process can move on to the next stage. Some may see this as too much, but for certain types of projects, you want this level of insight, this level of planning and documentation.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rgbClr val="252525"/>
              </a:buClr>
              <a:buChar char="-"/>
            </a:pPr>
            <a:r>
              <a:rPr lang="en">
                <a:solidFill>
                  <a:srgbClr val="252525"/>
                </a:solidFill>
                <a:highlight>
                  <a:srgbClr val="FFFFFF"/>
                </a:highlight>
              </a:rPr>
              <a:t>Where the requirements are unlikely to change. You have a clear goal, the functionality will not be expanded, and the legal environment will remain the same. Can you realistically produce a complete, verifiable requirements specification before design? correct design before implementation? </a:t>
            </a:r>
          </a:p>
          <a:p>
            <a:pPr indent="-228600" lvl="0" marL="457200" rtl="0">
              <a:spcBef>
                <a:spcPts val="0"/>
              </a:spcBef>
              <a:buClr>
                <a:srgbClr val="252525"/>
              </a:buClr>
              <a:buChar char="-"/>
            </a:pPr>
            <a:r>
              <a:rPr lang="en">
                <a:solidFill>
                  <a:srgbClr val="252525"/>
                </a:solidFill>
                <a:highlight>
                  <a:srgbClr val="FFFFFF"/>
                </a:highlight>
              </a:rPr>
              <a:t>If the impact of failure is severe, you need a plan-driven process. If people could be hurt by your software, if there is serious financial risk, then waterfall is a safe process.</a:t>
            </a:r>
          </a:p>
          <a:p>
            <a:pPr indent="-228600" lvl="0" marL="457200" rtl="0">
              <a:spcBef>
                <a:spcPts val="0"/>
              </a:spcBef>
              <a:buClr>
                <a:srgbClr val="252525"/>
              </a:buClr>
              <a:buChar char="-"/>
            </a:pPr>
            <a:r>
              <a:rPr lang="en">
                <a:solidFill>
                  <a:srgbClr val="252525"/>
                </a:solidFill>
                <a:highlight>
                  <a:srgbClr val="FFFFFF"/>
                </a:highlight>
              </a:rPr>
              <a:t>If you have many inexperienced developers, or expect a high turnover rate.</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0"/>
              </a:spcBef>
              <a:buClr>
                <a:srgbClr val="252525"/>
              </a:buClr>
              <a:buNone/>
            </a:pPr>
            <a:r>
              <a:rPr lang="en">
                <a:solidFill>
                  <a:srgbClr val="252525"/>
                </a:solidFill>
                <a:highlight>
                  <a:srgbClr val="FFFFFF"/>
                </a:highlight>
              </a:rPr>
              <a:t>(discuss)</a:t>
            </a:r>
          </a:p>
          <a:p>
            <a:pPr indent="-228600" lvl="0" marL="457200" rtl="0">
              <a:spcBef>
                <a:spcPts val="0"/>
              </a:spcBef>
              <a:buClr>
                <a:srgbClr val="252525"/>
              </a:buClr>
              <a:buChar char="-"/>
            </a:pPr>
            <a:r>
              <a:rPr lang="en">
                <a:solidFill>
                  <a:srgbClr val="252525"/>
                </a:solidFill>
                <a:highlight>
                  <a:srgbClr val="FFFFFF"/>
                </a:highlight>
              </a:rPr>
              <a:t>In practice, it’s hard to know when you are done with a development phase. Are the requirements truly done? No matter how much time you devote to a phase, you might still miss something.</a:t>
            </a:r>
          </a:p>
          <a:p>
            <a:pPr indent="-228600" lvl="0" marL="457200" rtl="0">
              <a:spcBef>
                <a:spcPts val="0"/>
              </a:spcBef>
              <a:buClr>
                <a:srgbClr val="252525"/>
              </a:buClr>
              <a:buChar char="-"/>
            </a:pPr>
            <a:r>
              <a:rPr lang="en">
                <a:solidFill>
                  <a:srgbClr val="252525"/>
                </a:solidFill>
                <a:highlight>
                  <a:srgbClr val="FFFFFF"/>
                </a:highlight>
              </a:rPr>
              <a:t>You have little freedom to make changes to the project. Change is difficult at best. If you make a mistake and move on, it will be expensive and difficult to go back and change it. </a:t>
            </a:r>
          </a:p>
          <a:p>
            <a:pPr indent="-228600" lvl="0" marL="457200" rtl="0">
              <a:spcBef>
                <a:spcPts val="0"/>
              </a:spcBef>
              <a:buClr>
                <a:srgbClr val="252525"/>
              </a:buClr>
              <a:buChar char="-"/>
            </a:pPr>
            <a:r>
              <a:rPr lang="en">
                <a:solidFill>
                  <a:srgbClr val="252525"/>
                </a:solidFill>
                <a:highlight>
                  <a:srgbClr val="FFFFFF"/>
                </a:highlight>
              </a:rPr>
              <a:t>If you don’t plan for something, you will have trouble responding a risk if it occurs</a:t>
            </a:r>
          </a:p>
          <a:p>
            <a:pPr indent="-228600" lvl="0" marL="457200" rtl="0">
              <a:spcBef>
                <a:spcPts val="0"/>
              </a:spcBef>
              <a:buClr>
                <a:srgbClr val="252525"/>
              </a:buClr>
              <a:buChar char="-"/>
            </a:pPr>
            <a:r>
              <a:rPr lang="en">
                <a:solidFill>
                  <a:srgbClr val="252525"/>
                </a:solidFill>
                <a:highlight>
                  <a:srgbClr val="FFFFFF"/>
                </a:highlight>
              </a:rPr>
              <a:t>You rarely know your requirements for sure that early. Customers might change their mind,they might not know all of their needs yet.</a:t>
            </a:r>
          </a:p>
          <a:p>
            <a:pPr indent="-228600" lvl="0" marL="457200" rtl="0">
              <a:spcBef>
                <a:spcPts val="0"/>
              </a:spcBef>
              <a:buClr>
                <a:srgbClr val="252525"/>
              </a:buClr>
              <a:buChar char="-"/>
            </a:pPr>
            <a:r>
              <a:rPr lang="en">
                <a:solidFill>
                  <a:srgbClr val="252525"/>
                </a:solidFill>
                <a:highlight>
                  <a:srgbClr val="FFFFFF"/>
                </a:highlight>
              </a:rPr>
              <a:t>Similarly, details and problems with implementation are almost impossible to know for sure until you try to implement the software.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 other models that we’ll talk about include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Don’t worry if yours doesn’t match mine - this is your judgement at work</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of these I gave you, some were up to your intuition.</a:t>
            </a:r>
          </a:p>
          <a:p>
            <a:pPr lvl="0" rtl="0">
              <a:spcBef>
                <a:spcPts val="0"/>
              </a:spcBef>
              <a:buNone/>
            </a:pPr>
            <a:r>
              <a:rPr lang="en">
                <a:solidFill>
                  <a:schemeClr val="dk1"/>
                </a:solidFill>
              </a:rPr>
              <a:t>also discuss whether good to use waterfall here?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All of these things have ramifications on the software we build, and you can really see it when we look at failure rates. Now, let’s start with hardware. Look at failure rates, where you plot failure rates on y axis and time on the x axis. </a:t>
            </a:r>
          </a:p>
          <a:p>
            <a:pPr lvl="0">
              <a:spcBef>
                <a:spcPts val="0"/>
              </a:spcBef>
              <a:buNone/>
            </a:pPr>
            <a:r>
              <a:rPr lang="en"/>
              <a:t>If you buy a piece of hardware. you kind of expect this kind of average failure rate - a bunch die right away - high failure rate at low values of time- then that dies down - low failure rates for some time - then a bunch die a few years later once they wear out - again, high failure rate at the end. Do you think the same thing happens with software? (discuss)</a:t>
            </a:r>
          </a:p>
          <a:p>
            <a:pPr lvl="0" rtl="0">
              <a:spcBef>
                <a:spcPts val="0"/>
              </a:spcBef>
              <a:buClr>
                <a:schemeClr val="dk1"/>
              </a:buClr>
              <a:buSzPct val="100000"/>
              <a:buFont typeface="Arial"/>
              <a:buNone/>
            </a:pPr>
            <a:r>
              <a:rPr lang="en">
                <a:solidFill>
                  <a:schemeClr val="dk1"/>
                </a:solidFill>
              </a:rPr>
              <a:t>A software product is just not the same thing as a hardware product. It doesn’t work in the same manner. Failure rate expectations just don’t work in the same way.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Software is a bit different. With software, you kind of expect a similar starting failure rate - a lot of issues right away - high failure rate at low values of time- then that dies down and stays down once bugs are fixed. It’s software - it won’t wear down, right? Does this seem reasonable?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Wrong. A more common - kind of a worst-case scenario - curve appears here in blue, and.. this tells you everything, doesn’t it? If you aren’t careful, software doesn’t gracefully curve, it yo-yos. You make changes, you break something, you fix bugs, and you inevitably break something else. It’s a never ending cycle of coding and fixing. Heck, even if you are careful, the world is out to get you - the OS will change, hardware will change. No matter what, it seems that the world is out to kill your software. In practice, software will break down over time as surely over hardware, and the ride to that point will be far from east. The actual failure rate curve is always escalating higher and higher as time passes. Now, this is obviously not ideal.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But that’s what we’re dealing with in all too many cases. The code and fix paradigm - build something, see what goes wrong, fix that, then see that something else has gone wrong. It’s a vicious cycle. WE need to escape from that. Now, this entire course is an overview of how you prevent this at each and every stage of development, but escaping this cycle starts before you write a single line of code, before you decide what features the software will have. Let’s begin at the beginning.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do that, we need to take a good look at the lifecycle of software</a:t>
            </a:r>
          </a:p>
          <a:p>
            <a:pPr indent="-228600" lvl="0" marL="457200" rtl="0">
              <a:spcBef>
                <a:spcPts val="0"/>
              </a:spcBef>
              <a:buChar char="-"/>
            </a:pPr>
            <a:r>
              <a:rPr lang="en"/>
              <a:t>Any product - software included - has a life cycle - a timeline from conception to retirement that can be broken into several necessary phases. The things we need to do to bring the software to the public and things we need to do once it is out there.</a:t>
            </a:r>
          </a:p>
          <a:p>
            <a:pPr indent="-228600" lvl="0" marL="457200" rtl="0">
              <a:spcBef>
                <a:spcPts val="0"/>
              </a:spcBef>
              <a:buChar char="-"/>
            </a:pPr>
            <a:r>
              <a:rPr lang="en"/>
              <a:t>(Discussion) - what are some of these phases? what is the life cycle of software?</a:t>
            </a:r>
          </a:p>
          <a:p>
            <a:pPr indent="-228600" lvl="0" marL="457200" rtl="0">
              <a:spcBef>
                <a:spcPts val="0"/>
              </a:spcBef>
              <a:buChar char="-"/>
            </a:pPr>
            <a:r>
              <a:rPr lang="en"/>
              <a:t>can be broken down, but broadly: reqs, design, implementation, testing, release, operation/maintenance</a:t>
            </a:r>
          </a:p>
          <a:p>
            <a:pPr indent="-228600" lvl="0" marL="457200" rtl="0">
              <a:spcBef>
                <a:spcPts val="0"/>
              </a:spcBef>
              <a:buChar char="-"/>
            </a:pPr>
            <a:r>
              <a:rPr lang="en"/>
              <a:t>Something is missing here - and this is part of the reason we often get in trouble.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do we get stuck?</a:t>
            </a:r>
          </a:p>
          <a:p>
            <a:pPr indent="-228600" lvl="0" marL="457200" rtl="0">
              <a:spcBef>
                <a:spcPts val="0"/>
              </a:spcBef>
              <a:buChar char="-"/>
            </a:pPr>
            <a:r>
              <a:rPr lang="en"/>
              <a:t>We know the phases conceptually. We know there are activites that must be performed. These vary by domain and organization, but we know that at some point, we need to specify, design, validate or test, and evolve the system post-release. At some level we get this, but...</a:t>
            </a:r>
          </a:p>
          <a:p>
            <a:pPr indent="-228600" lvl="0" marL="457200" rtl="0">
              <a:spcBef>
                <a:spcPts val="0"/>
              </a:spcBef>
              <a:buChar char="-"/>
            </a:pPr>
            <a:r>
              <a:rPr lang="en"/>
              <a:t>We lack structure - management often lacks technical chops - understanding of software - and aren’t sure how to guide the team. Developers not sure when they’re done - not sure when or how to move forward. Without answers to these questions, of course projects go off-track. Of course projects are late and over budget, of course they fail. We need structure.</a:t>
            </a:r>
          </a:p>
          <a:p>
            <a:pPr indent="-228600" lvl="0" marL="457200" rtl="0">
              <a:spcBef>
                <a:spcPts val="0"/>
              </a:spcBef>
              <a:buChar char="-"/>
            </a:pPr>
            <a:r>
              <a:rPr lang="en"/>
              <a:t>Activities need to be modeled if they are to be managed - We need to follow a to-do list, a set of sets. Need organization and feedback.</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5.jpg"/><Relationship Id="rId4" Type="http://schemas.openxmlformats.org/officeDocument/2006/relationships/image" Target="../media/image04.jpg"/><Relationship Id="rId5" Type="http://schemas.openxmlformats.org/officeDocument/2006/relationships/image" Target="../media/image0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Planning and the Software Lifecycle</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2 - 08/23/2016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Asking Questions</a:t>
            </a:r>
          </a:p>
        </p:txBody>
      </p:sp>
      <p:sp>
        <p:nvSpPr>
          <p:cNvPr id="109" name="Shape 109"/>
          <p:cNvSpPr txBox="1"/>
          <p:nvPr>
            <p:ph idx="1" type="body"/>
          </p:nvPr>
        </p:nvSpPr>
        <p:spPr>
          <a:xfrm>
            <a:off x="457200" y="1600200"/>
            <a:ext cx="8229600" cy="4693200"/>
          </a:xfrm>
          <a:prstGeom prst="rect">
            <a:avLst/>
          </a:prstGeom>
        </p:spPr>
        <p:txBody>
          <a:bodyPr anchorCtr="0" anchor="t" bIns="91425" lIns="91425" rIns="91425" tIns="91425">
            <a:noAutofit/>
          </a:bodyPr>
          <a:lstStyle/>
          <a:p>
            <a:pPr lvl="0" rtl="0">
              <a:spcBef>
                <a:spcPts val="0"/>
              </a:spcBef>
              <a:buNone/>
            </a:pPr>
            <a:r>
              <a:rPr b="1" lang="en"/>
              <a:t>Development begins by asking questions.</a:t>
            </a:r>
          </a:p>
          <a:p>
            <a:pPr indent="-381000" lvl="0" marL="457200" rtl="0">
              <a:spcBef>
                <a:spcPts val="0"/>
              </a:spcBef>
              <a:buSzPct val="100000"/>
              <a:buAutoNum type="arabicPeriod"/>
            </a:pPr>
            <a:r>
              <a:rPr lang="en" sz="2400"/>
              <a:t>Why is the system being developed?</a:t>
            </a:r>
          </a:p>
          <a:p>
            <a:pPr indent="-381000" lvl="0" marL="457200" rtl="0">
              <a:spcBef>
                <a:spcPts val="0"/>
              </a:spcBef>
              <a:buSzPct val="100000"/>
              <a:buAutoNum type="arabicPeriod"/>
            </a:pPr>
            <a:r>
              <a:rPr lang="en" sz="2400"/>
              <a:t>What will be done?</a:t>
            </a:r>
          </a:p>
          <a:p>
            <a:pPr indent="-381000" lvl="0" marL="457200" rtl="0">
              <a:spcBef>
                <a:spcPts val="0"/>
              </a:spcBef>
              <a:buSzPct val="100000"/>
              <a:buAutoNum type="arabicPeriod"/>
            </a:pPr>
            <a:r>
              <a:rPr lang="en" sz="2400"/>
              <a:t>When will it be accomplished?</a:t>
            </a:r>
          </a:p>
          <a:p>
            <a:pPr indent="-381000" lvl="0" marL="457200" rtl="0">
              <a:spcBef>
                <a:spcPts val="0"/>
              </a:spcBef>
              <a:buSzPct val="100000"/>
              <a:buAutoNum type="arabicPeriod"/>
            </a:pPr>
            <a:r>
              <a:rPr lang="en" sz="2400"/>
              <a:t>Who is responsible?</a:t>
            </a:r>
          </a:p>
          <a:p>
            <a:pPr indent="-381000" lvl="0" marL="457200" rtl="0">
              <a:spcBef>
                <a:spcPts val="0"/>
              </a:spcBef>
              <a:buSzPct val="100000"/>
              <a:buAutoNum type="arabicPeriod"/>
            </a:pPr>
            <a:r>
              <a:rPr lang="en" sz="2400"/>
              <a:t>Where are they located within the organization?</a:t>
            </a:r>
          </a:p>
          <a:p>
            <a:pPr indent="-381000" lvl="0" marL="457200" rtl="0">
              <a:spcBef>
                <a:spcPts val="0"/>
              </a:spcBef>
              <a:buSzPct val="100000"/>
              <a:buAutoNum type="arabicPeriod"/>
            </a:pPr>
            <a:r>
              <a:rPr lang="en" sz="2400"/>
              <a:t>How will the job be completed (technically and managerially)?</a:t>
            </a:r>
          </a:p>
          <a:p>
            <a:pPr indent="-381000" lvl="0" marL="457200" rtl="0">
              <a:spcBef>
                <a:spcPts val="0"/>
              </a:spcBef>
              <a:buSzPct val="100000"/>
              <a:buAutoNum type="arabicPeriod"/>
            </a:pPr>
            <a:r>
              <a:rPr lang="en" sz="2400"/>
              <a:t>How much of each resource is needed?</a:t>
            </a:r>
          </a:p>
        </p:txBody>
      </p:sp>
      <p:sp>
        <p:nvSpPr>
          <p:cNvPr id="110" name="Shape 1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principle task of a manager is to minimize (avoid or mitigate) risk.</a:t>
            </a:r>
          </a:p>
          <a:p>
            <a:pPr indent="-228600" lvl="0" marL="457200" marR="0" rtl="0" algn="l">
              <a:lnSpc>
                <a:spcPct val="100000"/>
              </a:lnSpc>
              <a:spcBef>
                <a:spcPts val="600"/>
              </a:spcBef>
              <a:spcAft>
                <a:spcPts val="0"/>
              </a:spcAft>
            </a:pPr>
            <a:r>
              <a:rPr lang="en"/>
              <a:t>The “risk” in an activity is a measure of the uncertainty of the outcome of that activity.</a:t>
            </a:r>
          </a:p>
          <a:p>
            <a:pPr indent="-228600" lvl="1" marL="914400" marR="0" rtl="0" algn="l">
              <a:lnSpc>
                <a:spcPct val="100000"/>
              </a:lnSpc>
              <a:spcBef>
                <a:spcPts val="600"/>
              </a:spcBef>
              <a:spcAft>
                <a:spcPts val="0"/>
              </a:spcAft>
            </a:pPr>
            <a:r>
              <a:rPr lang="en"/>
              <a:t>Risk is related to the amount and quality of available information.</a:t>
            </a:r>
          </a:p>
          <a:p>
            <a:pPr indent="-228600" lvl="1" marL="914400" marR="0" rtl="0" algn="l">
              <a:lnSpc>
                <a:spcPct val="100000"/>
              </a:lnSpc>
              <a:spcBef>
                <a:spcPts val="600"/>
              </a:spcBef>
              <a:spcAft>
                <a:spcPts val="0"/>
              </a:spcAft>
            </a:pPr>
            <a:r>
              <a:rPr lang="en"/>
              <a:t>What are the risk factors? What will be their impact? How likely are they to arise?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117" name="Shape 1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Defining a Process</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t>Process: </a:t>
            </a:r>
            <a:r>
              <a:rPr lang="en"/>
              <a:t>a flow of events that describes how something works.</a:t>
            </a:r>
          </a:p>
          <a:p>
            <a:pPr indent="-406400" lvl="0" marL="457200" rtl="0">
              <a:spcBef>
                <a:spcPts val="0"/>
              </a:spcBef>
              <a:buSzPct val="100000"/>
            </a:pPr>
            <a:r>
              <a:rPr lang="en" sz="2800"/>
              <a:t>In our case - defines a timeline of activities required to build software. </a:t>
            </a:r>
          </a:p>
          <a:p>
            <a:pPr indent="-406400" lvl="0" marL="457200" rtl="0">
              <a:spcBef>
                <a:spcPts val="0"/>
              </a:spcBef>
              <a:buSzPct val="100000"/>
            </a:pPr>
            <a:r>
              <a:rPr lang="en" sz="2800"/>
              <a:t>Structures who is doing what, when, and how. </a:t>
            </a:r>
          </a:p>
        </p:txBody>
      </p:sp>
      <p:sp>
        <p:nvSpPr>
          <p:cNvPr id="124" name="Shape 1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Engineered Systems</a:t>
            </a:r>
          </a:p>
        </p:txBody>
      </p:sp>
      <p:sp>
        <p:nvSpPr>
          <p:cNvPr id="130" name="Shape 130"/>
          <p:cNvSpPr txBox="1"/>
          <p:nvPr>
            <p:ph idx="1" type="body"/>
          </p:nvPr>
        </p:nvSpPr>
        <p:spPr>
          <a:xfrm>
            <a:off x="457200" y="1600200"/>
            <a:ext cx="8691600" cy="4693199"/>
          </a:xfrm>
          <a:prstGeom prst="rect">
            <a:avLst/>
          </a:prstGeom>
        </p:spPr>
        <p:txBody>
          <a:bodyPr anchorCtr="0" anchor="t" bIns="91425" lIns="91425" rIns="91425" tIns="91425">
            <a:noAutofit/>
          </a:bodyPr>
          <a:lstStyle/>
          <a:p>
            <a:pPr lvl="0" rtl="0">
              <a:spcBef>
                <a:spcPts val="0"/>
              </a:spcBef>
              <a:buNone/>
            </a:pPr>
            <a:r>
              <a:rPr b="1" lang="en"/>
              <a:t>What do these have in common?</a:t>
            </a:r>
          </a:p>
        </p:txBody>
      </p:sp>
      <p:pic>
        <p:nvPicPr>
          <p:cNvPr descr="Ggb_by_night.jpg" id="131" name="Shape 131"/>
          <p:cNvPicPr preferRelativeResize="0"/>
          <p:nvPr/>
        </p:nvPicPr>
        <p:blipFill>
          <a:blip r:embed="rId3">
            <a:alphaModFix/>
          </a:blip>
          <a:stretch>
            <a:fillRect/>
          </a:stretch>
        </p:blipFill>
        <p:spPr>
          <a:xfrm>
            <a:off x="226200" y="2350749"/>
            <a:ext cx="3168899" cy="2258724"/>
          </a:xfrm>
          <a:prstGeom prst="rect">
            <a:avLst/>
          </a:prstGeom>
          <a:noFill/>
          <a:ln>
            <a:noFill/>
          </a:ln>
        </p:spPr>
      </p:pic>
      <p:pic>
        <p:nvPicPr>
          <p:cNvPr descr="skyscraper_ii_by_andrewnelsonyay-d33n6cu.jpg" id="132" name="Shape 132"/>
          <p:cNvPicPr preferRelativeResize="0"/>
          <p:nvPr/>
        </p:nvPicPr>
        <p:blipFill>
          <a:blip r:embed="rId4">
            <a:alphaModFix/>
          </a:blip>
          <a:stretch>
            <a:fillRect/>
          </a:stretch>
        </p:blipFill>
        <p:spPr>
          <a:xfrm>
            <a:off x="6953849" y="3266175"/>
            <a:ext cx="1897153" cy="2845743"/>
          </a:xfrm>
          <a:prstGeom prst="rect">
            <a:avLst/>
          </a:prstGeom>
          <a:noFill/>
          <a:ln>
            <a:noFill/>
          </a:ln>
        </p:spPr>
      </p:pic>
      <p:pic>
        <p:nvPicPr>
          <p:cNvPr descr="ferrari-458-italia-01.jpg" id="133" name="Shape 133"/>
          <p:cNvPicPr preferRelativeResize="0"/>
          <p:nvPr/>
        </p:nvPicPr>
        <p:blipFill>
          <a:blip r:embed="rId5">
            <a:alphaModFix/>
          </a:blip>
          <a:stretch>
            <a:fillRect/>
          </a:stretch>
        </p:blipFill>
        <p:spPr>
          <a:xfrm>
            <a:off x="3274850" y="3609227"/>
            <a:ext cx="3607447" cy="2159649"/>
          </a:xfrm>
          <a:prstGeom prst="rect">
            <a:avLst/>
          </a:prstGeom>
          <a:noFill/>
          <a:ln>
            <a:noFill/>
          </a:ln>
        </p:spPr>
      </p:pic>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Risk Management</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High-risk activities cause schedule and cost overruns. </a:t>
            </a:r>
          </a:p>
          <a:p>
            <a:pPr lvl="0" marR="0" rtl="0" algn="l">
              <a:lnSpc>
                <a:spcPct val="100000"/>
              </a:lnSpc>
              <a:spcBef>
                <a:spcPts val="600"/>
              </a:spcBef>
              <a:spcAft>
                <a:spcPts val="0"/>
              </a:spcAft>
              <a:buNone/>
            </a:pPr>
            <a:r>
              <a:t/>
            </a:r>
            <a:endParaRPr sz="1100"/>
          </a:p>
          <a:p>
            <a:pPr lvl="0" rtl="0">
              <a:spcBef>
                <a:spcPts val="0"/>
              </a:spcBef>
              <a:buNone/>
            </a:pPr>
            <a:r>
              <a:rPr b="1" lang="en"/>
              <a:t>A visible process provides the means to track, assess, and mitigate risk.</a:t>
            </a:r>
          </a:p>
          <a:p>
            <a:pPr lvl="0" rtl="0">
              <a:spcBef>
                <a:spcPts val="0"/>
              </a:spcBef>
              <a:buNone/>
            </a:pPr>
            <a:r>
              <a:t/>
            </a:r>
            <a:endParaRPr b="1" sz="1100"/>
          </a:p>
          <a:p>
            <a:pPr lvl="0" rtl="0">
              <a:spcBef>
                <a:spcPts val="0"/>
              </a:spcBef>
              <a:buNone/>
            </a:pPr>
            <a:r>
              <a:rPr lang="en"/>
              <a:t>Processes provide quality and predictability by removing risk.</a:t>
            </a: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Engineering Process Model</a:t>
            </a:r>
          </a:p>
        </p:txBody>
      </p:sp>
      <p:sp>
        <p:nvSpPr>
          <p:cNvPr id="147" name="Shape 147"/>
          <p:cNvSpPr txBox="1"/>
          <p:nvPr>
            <p:ph idx="1" type="body"/>
          </p:nvPr>
        </p:nvSpPr>
        <p:spPr>
          <a:xfrm>
            <a:off x="457200" y="1600200"/>
            <a:ext cx="8691600" cy="750600"/>
          </a:xfrm>
          <a:prstGeom prst="rect">
            <a:avLst/>
          </a:prstGeom>
        </p:spPr>
        <p:txBody>
          <a:bodyPr anchorCtr="0" anchor="t" bIns="91425" lIns="91425" rIns="91425" tIns="91425">
            <a:noAutofit/>
          </a:bodyPr>
          <a:lstStyle/>
          <a:p>
            <a:pPr lvl="0" rtl="0">
              <a:spcBef>
                <a:spcPts val="0"/>
              </a:spcBef>
              <a:buNone/>
            </a:pPr>
            <a:r>
              <a:rPr b="1" lang="en"/>
              <a:t>Set of sequential, discrete phases:</a:t>
            </a:r>
          </a:p>
        </p:txBody>
      </p:sp>
      <p:sp>
        <p:nvSpPr>
          <p:cNvPr id="148" name="Shape 148"/>
          <p:cNvSpPr txBox="1"/>
          <p:nvPr>
            <p:ph idx="1" type="body"/>
          </p:nvPr>
        </p:nvSpPr>
        <p:spPr>
          <a:xfrm>
            <a:off x="459600" y="2416950"/>
            <a:ext cx="4285200" cy="39908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Specification</a:t>
            </a:r>
          </a:p>
          <a:p>
            <a:pPr indent="-228600" lvl="1" marL="914400" marR="0" rtl="0" algn="l">
              <a:lnSpc>
                <a:spcPct val="100000"/>
              </a:lnSpc>
              <a:spcBef>
                <a:spcPts val="600"/>
              </a:spcBef>
              <a:spcAft>
                <a:spcPts val="0"/>
              </a:spcAft>
            </a:pPr>
            <a:r>
              <a:rPr lang="en"/>
              <a:t>Set out the requirements and constraints.</a:t>
            </a:r>
          </a:p>
          <a:p>
            <a:pPr indent="-228600" lvl="0" marL="457200" marR="0" rtl="0" algn="l">
              <a:lnSpc>
                <a:spcPct val="100000"/>
              </a:lnSpc>
              <a:spcBef>
                <a:spcPts val="600"/>
              </a:spcBef>
              <a:spcAft>
                <a:spcPts val="0"/>
              </a:spcAft>
            </a:pPr>
            <a:r>
              <a:rPr lang="en"/>
              <a:t>Design</a:t>
            </a:r>
          </a:p>
          <a:p>
            <a:pPr indent="-228600" lvl="1" marL="914400" marR="0" rtl="0" algn="l">
              <a:lnSpc>
                <a:spcPct val="100000"/>
              </a:lnSpc>
              <a:spcBef>
                <a:spcPts val="600"/>
              </a:spcBef>
              <a:spcAft>
                <a:spcPts val="0"/>
              </a:spcAft>
            </a:pPr>
            <a:r>
              <a:rPr lang="en"/>
              <a:t>Produce a paper model of the system.</a:t>
            </a:r>
          </a:p>
          <a:p>
            <a:pPr indent="-228600" lvl="0" marL="457200" marR="0" rtl="0" algn="l">
              <a:lnSpc>
                <a:spcPct val="100000"/>
              </a:lnSpc>
              <a:spcBef>
                <a:spcPts val="600"/>
              </a:spcBef>
              <a:spcAft>
                <a:spcPts val="0"/>
              </a:spcAft>
            </a:pPr>
            <a:r>
              <a:rPr lang="en"/>
              <a:t>Manufacture</a:t>
            </a:r>
          </a:p>
          <a:p>
            <a:pPr indent="-228600" lvl="1" marL="914400" marR="0" rtl="0" algn="l">
              <a:lnSpc>
                <a:spcPct val="100000"/>
              </a:lnSpc>
              <a:spcBef>
                <a:spcPts val="600"/>
              </a:spcBef>
              <a:spcAft>
                <a:spcPts val="0"/>
              </a:spcAft>
            </a:pPr>
            <a:r>
              <a:rPr lang="en"/>
              <a:t>Build the system.</a:t>
            </a:r>
          </a:p>
          <a:p>
            <a:pPr lvl="0" rtl="0">
              <a:spcBef>
                <a:spcPts val="0"/>
              </a:spcBef>
              <a:buNone/>
            </a:pPr>
            <a:r>
              <a:t/>
            </a:r>
            <a:endParaRPr/>
          </a:p>
        </p:txBody>
      </p:sp>
      <p:sp>
        <p:nvSpPr>
          <p:cNvPr id="149" name="Shape 149"/>
          <p:cNvSpPr txBox="1"/>
          <p:nvPr>
            <p:ph idx="1" type="body"/>
          </p:nvPr>
        </p:nvSpPr>
        <p:spPr>
          <a:xfrm>
            <a:off x="4861200" y="2416950"/>
            <a:ext cx="4285200" cy="37154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a:t>
            </a:r>
          </a:p>
          <a:p>
            <a:pPr indent="-228600" lvl="1" marL="914400" marR="0" rtl="0" algn="l">
              <a:lnSpc>
                <a:spcPct val="100000"/>
              </a:lnSpc>
              <a:spcBef>
                <a:spcPts val="600"/>
              </a:spcBef>
              <a:spcAft>
                <a:spcPts val="0"/>
              </a:spcAft>
            </a:pPr>
            <a:r>
              <a:rPr lang="en"/>
              <a:t>Check the system meets the specifications.</a:t>
            </a:r>
          </a:p>
          <a:p>
            <a:pPr indent="-228600" lvl="0" marL="457200" marR="0" rtl="0" algn="l">
              <a:lnSpc>
                <a:spcPct val="100000"/>
              </a:lnSpc>
              <a:spcBef>
                <a:spcPts val="600"/>
              </a:spcBef>
              <a:spcAft>
                <a:spcPts val="0"/>
              </a:spcAft>
            </a:pPr>
            <a:r>
              <a:rPr lang="en"/>
              <a:t>Install</a:t>
            </a:r>
          </a:p>
          <a:p>
            <a:pPr indent="-228600" lvl="1" marL="914400" marR="0" rtl="0" algn="l">
              <a:lnSpc>
                <a:spcPct val="100000"/>
              </a:lnSpc>
              <a:spcBef>
                <a:spcPts val="600"/>
              </a:spcBef>
              <a:spcAft>
                <a:spcPts val="0"/>
              </a:spcAft>
            </a:pPr>
            <a:r>
              <a:rPr lang="en"/>
              <a:t>Deliver the system to the customer.</a:t>
            </a:r>
          </a:p>
          <a:p>
            <a:pPr indent="-228600" lvl="0" marL="457200" marR="0" rtl="0" algn="l">
              <a:lnSpc>
                <a:spcPct val="100000"/>
              </a:lnSpc>
              <a:spcBef>
                <a:spcPts val="600"/>
              </a:spcBef>
              <a:spcAft>
                <a:spcPts val="0"/>
              </a:spcAft>
            </a:pPr>
            <a:r>
              <a:rPr lang="en"/>
              <a:t>Maintain</a:t>
            </a:r>
          </a:p>
          <a:p>
            <a:pPr indent="-228600" lvl="1" marL="914400" marR="0" rtl="0" algn="l">
              <a:lnSpc>
                <a:spcPct val="100000"/>
              </a:lnSpc>
              <a:spcBef>
                <a:spcPts val="600"/>
              </a:spcBef>
              <a:spcAft>
                <a:spcPts val="0"/>
              </a:spcAft>
            </a:pPr>
            <a:r>
              <a:rPr lang="en"/>
              <a:t>Repair faults over time.</a:t>
            </a:r>
          </a:p>
        </p:txBody>
      </p:sp>
      <p:sp>
        <p:nvSpPr>
          <p:cNvPr id="150" name="Shape 1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Process Models</a:t>
            </a:r>
          </a:p>
        </p:txBody>
      </p:sp>
      <p:sp>
        <p:nvSpPr>
          <p:cNvPr id="156" name="Shape 15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t>Why is software different from other engineered products?</a:t>
            </a:r>
          </a:p>
        </p:txBody>
      </p:sp>
      <p:sp>
        <p:nvSpPr>
          <p:cNvPr id="157" name="Shape 157"/>
          <p:cNvSpPr txBox="1"/>
          <p:nvPr>
            <p:ph idx="1" type="body"/>
          </p:nvPr>
        </p:nvSpPr>
        <p:spPr>
          <a:xfrm>
            <a:off x="457200" y="2641800"/>
            <a:ext cx="8229600" cy="3654000"/>
          </a:xfrm>
          <a:prstGeom prst="rect">
            <a:avLst/>
          </a:prstGeom>
        </p:spPr>
        <p:txBody>
          <a:bodyPr anchorCtr="0" anchor="t" bIns="91425" lIns="91425" rIns="91425" tIns="91425">
            <a:noAutofit/>
          </a:bodyPr>
          <a:lstStyle/>
          <a:p>
            <a:pPr indent="-381000" lvl="0" marL="457200" rtl="0">
              <a:spcBef>
                <a:spcPts val="0"/>
              </a:spcBef>
              <a:buSzPct val="100000"/>
            </a:pPr>
            <a:r>
              <a:rPr lang="en" sz="2400"/>
              <a:t>Specifications are often incomplete and vague (complex functionality, intangibility)</a:t>
            </a:r>
          </a:p>
          <a:p>
            <a:pPr indent="-381000" lvl="0" marL="457200" rtl="0">
              <a:spcBef>
                <a:spcPts val="0"/>
              </a:spcBef>
              <a:buSzPct val="100000"/>
            </a:pPr>
            <a:r>
              <a:rPr lang="en" sz="2400"/>
              <a:t>Blurred distinction between specification, design, and manufacture phases.</a:t>
            </a:r>
          </a:p>
          <a:p>
            <a:pPr indent="-381000" lvl="0" marL="457200" rtl="0">
              <a:spcBef>
                <a:spcPts val="0"/>
              </a:spcBef>
              <a:buSzPct val="100000"/>
            </a:pPr>
            <a:r>
              <a:rPr lang="en" sz="2400"/>
              <a:t>No physical realization of the system for testing.</a:t>
            </a:r>
          </a:p>
          <a:p>
            <a:pPr indent="-381000" lvl="0" marL="457200" rtl="0">
              <a:spcBef>
                <a:spcPts val="0"/>
              </a:spcBef>
              <a:buSzPct val="100000"/>
            </a:pPr>
            <a:r>
              <a:rPr lang="en" sz="2400"/>
              <a:t>Software does not wear out.</a:t>
            </a:r>
          </a:p>
        </p:txBody>
      </p:sp>
      <p:sp>
        <p:nvSpPr>
          <p:cNvPr id="158" name="Shape 1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a Process - Characteristics</a:t>
            </a:r>
          </a:p>
        </p:txBody>
      </p:sp>
      <p:sp>
        <p:nvSpPr>
          <p:cNvPr id="164" name="Shape 1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characteristics of a good process?</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165" name="Shape 165"/>
          <p:cNvSpPr txBox="1"/>
          <p:nvPr>
            <p:ph idx="1" type="body"/>
          </p:nvPr>
        </p:nvSpPr>
        <p:spPr>
          <a:xfrm>
            <a:off x="457200" y="2355625"/>
            <a:ext cx="8138100" cy="3817500"/>
          </a:xfrm>
          <a:prstGeom prst="rect">
            <a:avLst/>
          </a:prstGeom>
        </p:spPr>
        <p:txBody>
          <a:bodyPr anchorCtr="0" anchor="t" bIns="91425" lIns="91425" rIns="91425" tIns="91425">
            <a:noAutofit/>
          </a:bodyPr>
          <a:lstStyle/>
          <a:p>
            <a:pPr indent="-228600" lvl="0" marL="457200" rtl="0">
              <a:spcBef>
                <a:spcPts val="0"/>
              </a:spcBef>
            </a:pPr>
            <a:r>
              <a:rPr lang="en"/>
              <a:t>Understandability</a:t>
            </a:r>
          </a:p>
          <a:p>
            <a:pPr indent="-228600" lvl="1" marL="914400" rtl="0">
              <a:spcBef>
                <a:spcPts val="0"/>
              </a:spcBef>
            </a:pPr>
            <a:r>
              <a:rPr lang="en"/>
              <a:t>Is the process defined and understandable?</a:t>
            </a:r>
          </a:p>
          <a:p>
            <a:pPr indent="-228600" lvl="0" marL="457200" rtl="0">
              <a:spcBef>
                <a:spcPts val="0"/>
              </a:spcBef>
            </a:pPr>
            <a:r>
              <a:rPr lang="en"/>
              <a:t>Visibility</a:t>
            </a:r>
          </a:p>
          <a:p>
            <a:pPr indent="-228600" lvl="1" marL="914400" rtl="0">
              <a:spcBef>
                <a:spcPts val="0"/>
              </a:spcBef>
            </a:pPr>
            <a:r>
              <a:rPr lang="en"/>
              <a:t>Is the progress of the process externally visible?</a:t>
            </a:r>
          </a:p>
          <a:p>
            <a:pPr indent="-228600" lvl="0" marL="457200" rtl="0">
              <a:spcBef>
                <a:spcPts val="0"/>
              </a:spcBef>
            </a:pPr>
            <a:r>
              <a:rPr lang="en"/>
              <a:t>Supportability</a:t>
            </a:r>
          </a:p>
          <a:p>
            <a:pPr indent="-228600" lvl="1" marL="914400" rtl="0">
              <a:spcBef>
                <a:spcPts val="0"/>
              </a:spcBef>
            </a:pPr>
            <a:r>
              <a:rPr lang="en"/>
              <a:t>Can the process be supported by tools?</a:t>
            </a:r>
          </a:p>
          <a:p>
            <a:pPr indent="-228600" lvl="0" marL="457200" rtl="0">
              <a:spcBef>
                <a:spcPts val="0"/>
              </a:spcBef>
            </a:pPr>
            <a:r>
              <a:rPr lang="en"/>
              <a:t>Acceptability</a:t>
            </a:r>
          </a:p>
          <a:p>
            <a:pPr indent="-228600" lvl="1" marL="914400" rtl="0">
              <a:spcBef>
                <a:spcPts val="0"/>
              </a:spcBef>
            </a:pPr>
            <a:r>
              <a:rPr lang="en"/>
              <a:t>Is the process acceptable to those involved in it?</a:t>
            </a:r>
          </a:p>
        </p:txBody>
      </p:sp>
      <p:sp>
        <p:nvSpPr>
          <p:cNvPr id="166" name="Shape 1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Process Characteristics</a:t>
            </a:r>
          </a:p>
        </p:txBody>
      </p:sp>
      <p:sp>
        <p:nvSpPr>
          <p:cNvPr id="172" name="Shape 1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Reliability</a:t>
            </a:r>
          </a:p>
          <a:p>
            <a:pPr indent="-228600" lvl="1" marL="914400" marR="0" rtl="0" algn="l">
              <a:lnSpc>
                <a:spcPct val="100000"/>
              </a:lnSpc>
              <a:spcBef>
                <a:spcPts val="600"/>
              </a:spcBef>
              <a:spcAft>
                <a:spcPts val="0"/>
              </a:spcAft>
            </a:pPr>
            <a:r>
              <a:rPr lang="en"/>
              <a:t>Are process errors discovered before resulting in product errors?</a:t>
            </a:r>
          </a:p>
          <a:p>
            <a:pPr indent="-228600" lvl="0" marL="457200" marR="0" rtl="0" algn="l">
              <a:lnSpc>
                <a:spcPct val="100000"/>
              </a:lnSpc>
              <a:spcBef>
                <a:spcPts val="600"/>
              </a:spcBef>
              <a:spcAft>
                <a:spcPts val="0"/>
              </a:spcAft>
            </a:pPr>
            <a:r>
              <a:rPr lang="en"/>
              <a:t>Robustness</a:t>
            </a:r>
          </a:p>
          <a:p>
            <a:pPr indent="-228600" lvl="1" marL="914400" marR="0" rtl="0" algn="l">
              <a:lnSpc>
                <a:spcPct val="100000"/>
              </a:lnSpc>
              <a:spcBef>
                <a:spcPts val="600"/>
              </a:spcBef>
              <a:spcAft>
                <a:spcPts val="0"/>
              </a:spcAft>
            </a:pPr>
            <a:r>
              <a:rPr lang="en"/>
              <a:t>Can the process continue in spite of unexpected problems?</a:t>
            </a:r>
          </a:p>
          <a:p>
            <a:pPr indent="-228600" lvl="0" marL="457200" marR="0" rtl="0" algn="l">
              <a:lnSpc>
                <a:spcPct val="100000"/>
              </a:lnSpc>
              <a:spcBef>
                <a:spcPts val="600"/>
              </a:spcBef>
              <a:spcAft>
                <a:spcPts val="0"/>
              </a:spcAft>
            </a:pPr>
            <a:r>
              <a:rPr lang="en"/>
              <a:t>Maintainability</a:t>
            </a:r>
          </a:p>
          <a:p>
            <a:pPr indent="-228600" lvl="1" marL="914400" marR="0" rtl="0" algn="l">
              <a:lnSpc>
                <a:spcPct val="100000"/>
              </a:lnSpc>
              <a:spcBef>
                <a:spcPts val="600"/>
              </a:spcBef>
              <a:spcAft>
                <a:spcPts val="0"/>
              </a:spcAft>
            </a:pPr>
            <a:r>
              <a:rPr lang="en"/>
              <a:t>Can the process evolve to meet organizational needs?</a:t>
            </a:r>
          </a:p>
          <a:p>
            <a:pPr indent="-228600" lvl="0" marL="457200" marR="0" rtl="0" algn="l">
              <a:lnSpc>
                <a:spcPct val="100000"/>
              </a:lnSpc>
              <a:spcBef>
                <a:spcPts val="600"/>
              </a:spcBef>
              <a:spcAft>
                <a:spcPts val="0"/>
              </a:spcAft>
            </a:pPr>
            <a:r>
              <a:rPr lang="en"/>
              <a:t>Rapidity</a:t>
            </a:r>
          </a:p>
          <a:p>
            <a:pPr indent="-228600" lvl="1" marL="914400" marR="0" rtl="0" algn="l">
              <a:lnSpc>
                <a:spcPct val="100000"/>
              </a:lnSpc>
              <a:spcBef>
                <a:spcPts val="600"/>
              </a:spcBef>
              <a:spcAft>
                <a:spcPts val="0"/>
              </a:spcAft>
            </a:pPr>
            <a:r>
              <a:rPr lang="en"/>
              <a:t>How fast can the system be produced?</a:t>
            </a:r>
          </a:p>
        </p:txBody>
      </p:sp>
      <p:sp>
        <p:nvSpPr>
          <p:cNvPr id="173" name="Shape 17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descr="balancingagilityanddiscipline.png" id="178" name="Shape 178"/>
          <p:cNvPicPr preferRelativeResize="0"/>
          <p:nvPr/>
        </p:nvPicPr>
        <p:blipFill>
          <a:blip r:embed="rId3">
            <a:alphaModFix/>
          </a:blip>
          <a:stretch>
            <a:fillRect/>
          </a:stretch>
        </p:blipFill>
        <p:spPr>
          <a:xfrm>
            <a:off x="513744" y="1536749"/>
            <a:ext cx="7608913" cy="4734558"/>
          </a:xfrm>
          <a:prstGeom prst="rect">
            <a:avLst/>
          </a:prstGeom>
          <a:noFill/>
          <a:ln>
            <a:noFill/>
          </a:ln>
        </p:spPr>
      </p:pic>
      <p:sp>
        <p:nvSpPr>
          <p:cNvPr id="179" name="Shape 17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lang="en"/>
              <a:t>Considering Developmental Factors</a:t>
            </a:r>
          </a:p>
        </p:txBody>
      </p:sp>
      <p:cxnSp>
        <p:nvCxnSpPr>
          <p:cNvPr id="180" name="Shape 180"/>
          <p:cNvCxnSpPr/>
          <p:nvPr/>
        </p:nvCxnSpPr>
        <p:spPr>
          <a:xfrm>
            <a:off x="2022735" y="3837350"/>
            <a:ext cx="4590900" cy="0"/>
          </a:xfrm>
          <a:prstGeom prst="straightConnector1">
            <a:avLst/>
          </a:prstGeom>
          <a:noFill/>
          <a:ln cap="flat" cmpd="sng" w="76200">
            <a:solidFill>
              <a:schemeClr val="dk2"/>
            </a:solidFill>
            <a:prstDash val="solid"/>
            <a:round/>
            <a:headEnd len="lg" w="lg" type="triangle"/>
            <a:tailEnd len="lg" w="lg" type="triangle"/>
          </a:ln>
        </p:spPr>
      </p:cxnSp>
      <p:sp>
        <p:nvSpPr>
          <p:cNvPr id="181" name="Shape 181"/>
          <p:cNvSpPr txBox="1"/>
          <p:nvPr/>
        </p:nvSpPr>
        <p:spPr>
          <a:xfrm>
            <a:off x="1635388" y="2933161"/>
            <a:ext cx="5464800" cy="8070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dk2"/>
                </a:solidFill>
              </a:rPr>
              <a:t>Plan-Driven					Adaptable</a:t>
            </a:r>
          </a:p>
        </p:txBody>
      </p:sp>
      <p:cxnSp>
        <p:nvCxnSpPr>
          <p:cNvPr id="182" name="Shape 182"/>
          <p:cNvCxnSpPr/>
          <p:nvPr/>
        </p:nvCxnSpPr>
        <p:spPr>
          <a:xfrm>
            <a:off x="6920787" y="4507519"/>
            <a:ext cx="1002000" cy="1118700"/>
          </a:xfrm>
          <a:prstGeom prst="straightConnector1">
            <a:avLst/>
          </a:prstGeom>
          <a:noFill/>
          <a:ln cap="flat" cmpd="sng" w="38100">
            <a:solidFill>
              <a:schemeClr val="dk2"/>
            </a:solidFill>
            <a:prstDash val="solid"/>
            <a:round/>
            <a:headEnd len="lg" w="lg" type="triangle"/>
            <a:tailEnd len="lg" w="lg" type="triangle"/>
          </a:ln>
        </p:spPr>
      </p:cxnSp>
      <p:sp>
        <p:nvSpPr>
          <p:cNvPr id="183" name="Shape 183"/>
          <p:cNvSpPr txBox="1"/>
          <p:nvPr/>
        </p:nvSpPr>
        <p:spPr>
          <a:xfrm>
            <a:off x="7100208" y="4071793"/>
            <a:ext cx="1002000" cy="313500"/>
          </a:xfrm>
          <a:prstGeom prst="rect">
            <a:avLst/>
          </a:prstGeom>
          <a:noFill/>
          <a:ln>
            <a:noFill/>
          </a:ln>
        </p:spPr>
        <p:txBody>
          <a:bodyPr anchorCtr="0" anchor="t" bIns="91425" lIns="91425" rIns="91425" tIns="91425">
            <a:noAutofit/>
          </a:bodyPr>
          <a:lstStyle/>
          <a:p>
            <a:pPr lvl="0" rtl="0">
              <a:spcBef>
                <a:spcPts val="0"/>
              </a:spcBef>
              <a:buNone/>
            </a:pPr>
            <a:r>
              <a:rPr lang="en"/>
              <a:t>Close to center = Adaptable</a:t>
            </a:r>
          </a:p>
        </p:txBody>
      </p:sp>
      <p:sp>
        <p:nvSpPr>
          <p:cNvPr id="184" name="Shape 184"/>
          <p:cNvSpPr txBox="1"/>
          <p:nvPr/>
        </p:nvSpPr>
        <p:spPr>
          <a:xfrm>
            <a:off x="7321116" y="5487556"/>
            <a:ext cx="1156800" cy="313500"/>
          </a:xfrm>
          <a:prstGeom prst="rect">
            <a:avLst/>
          </a:prstGeom>
          <a:noFill/>
          <a:ln>
            <a:noFill/>
          </a:ln>
        </p:spPr>
        <p:txBody>
          <a:bodyPr anchorCtr="0" anchor="t" bIns="91425" lIns="91425" rIns="91425" tIns="91425">
            <a:noAutofit/>
          </a:bodyPr>
          <a:lstStyle/>
          <a:p>
            <a:pPr lvl="0" rtl="0">
              <a:spcBef>
                <a:spcPts val="0"/>
              </a:spcBef>
              <a:buNone/>
            </a:pPr>
            <a:r>
              <a:rPr lang="en"/>
              <a:t>Far from center = Plan-Driven</a:t>
            </a:r>
          </a:p>
        </p:txBody>
      </p:sp>
      <p:sp>
        <p:nvSpPr>
          <p:cNvPr id="185" name="Shape 185"/>
          <p:cNvSpPr/>
          <p:nvPr/>
        </p:nvSpPr>
        <p:spPr>
          <a:xfrm>
            <a:off x="3326575" y="1590850"/>
            <a:ext cx="2200200" cy="407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Personnel </a:t>
            </a:r>
          </a:p>
          <a:p>
            <a:pPr lvl="0" rtl="0">
              <a:spcBef>
                <a:spcPts val="0"/>
              </a:spcBef>
              <a:buNone/>
            </a:pPr>
            <a:r>
              <a:rPr b="1" lang="en"/>
              <a:t>(% Junior, % Senior)</a:t>
            </a:r>
          </a:p>
        </p:txBody>
      </p:sp>
      <p:sp>
        <p:nvSpPr>
          <p:cNvPr id="186" name="Shape 186"/>
          <p:cNvSpPr/>
          <p:nvPr/>
        </p:nvSpPr>
        <p:spPr>
          <a:xfrm>
            <a:off x="457200" y="3188850"/>
            <a:ext cx="1884300" cy="64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Criticality</a:t>
            </a:r>
          </a:p>
          <a:p>
            <a:pPr lvl="0" rtl="0">
              <a:spcBef>
                <a:spcPts val="0"/>
              </a:spcBef>
              <a:buNone/>
            </a:pPr>
            <a:r>
              <a:rPr b="1" lang="en"/>
              <a:t>(Loss due to defects)</a:t>
            </a:r>
          </a:p>
        </p:txBody>
      </p:sp>
      <p:sp>
        <p:nvSpPr>
          <p:cNvPr id="187" name="Shape 187"/>
          <p:cNvSpPr/>
          <p:nvPr/>
        </p:nvSpPr>
        <p:spPr>
          <a:xfrm>
            <a:off x="2022735" y="5801058"/>
            <a:ext cx="2276700" cy="551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Team Size</a:t>
            </a:r>
          </a:p>
          <a:p>
            <a:pPr lvl="0" rtl="0">
              <a:spcBef>
                <a:spcPts val="0"/>
              </a:spcBef>
              <a:buNone/>
            </a:pPr>
            <a:r>
              <a:rPr b="1" lang="en"/>
              <a:t>(Number of Personnel)</a:t>
            </a:r>
          </a:p>
        </p:txBody>
      </p:sp>
      <p:sp>
        <p:nvSpPr>
          <p:cNvPr id="188" name="Shape 188"/>
          <p:cNvSpPr/>
          <p:nvPr/>
        </p:nvSpPr>
        <p:spPr>
          <a:xfrm>
            <a:off x="4942049" y="5801058"/>
            <a:ext cx="1978800" cy="551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Culture</a:t>
            </a:r>
          </a:p>
          <a:p>
            <a:pPr lvl="0" rtl="0">
              <a:spcBef>
                <a:spcPts val="0"/>
              </a:spcBef>
              <a:buNone/>
            </a:pPr>
            <a:r>
              <a:rPr b="1" lang="en"/>
              <a:t>(% Thrive on Chaos)</a:t>
            </a:r>
          </a:p>
        </p:txBody>
      </p:sp>
      <p:sp>
        <p:nvSpPr>
          <p:cNvPr id="189" name="Shape 189"/>
          <p:cNvSpPr/>
          <p:nvPr/>
        </p:nvSpPr>
        <p:spPr>
          <a:xfrm>
            <a:off x="6479650" y="2999500"/>
            <a:ext cx="1884300" cy="71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Requirements Change</a:t>
            </a:r>
          </a:p>
          <a:p>
            <a:pPr lvl="0" rtl="0">
              <a:spcBef>
                <a:spcPts val="0"/>
              </a:spcBef>
              <a:buNone/>
            </a:pPr>
            <a:r>
              <a:rPr b="1" lang="en"/>
              <a:t>(% per month)</a:t>
            </a:r>
          </a:p>
        </p:txBody>
      </p:sp>
      <p:sp>
        <p:nvSpPr>
          <p:cNvPr id="190" name="Shape 190"/>
          <p:cNvSpPr/>
          <p:nvPr/>
        </p:nvSpPr>
        <p:spPr>
          <a:xfrm>
            <a:off x="4147833" y="3740161"/>
            <a:ext cx="557700" cy="511800"/>
          </a:xfrm>
          <a:prstGeom prst="pentagon">
            <a:avLst>
              <a:gd fmla="val 105146" name="hf"/>
              <a:gd fmla="val 110557" name="vf"/>
            </a:avLst>
          </a:prstGeom>
          <a:noFill/>
          <a:ln cap="flat" cmpd="sng" w="7620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1" name="Shape 191"/>
          <p:cNvSpPr/>
          <p:nvPr/>
        </p:nvSpPr>
        <p:spPr>
          <a:xfrm>
            <a:off x="4058631" y="4252097"/>
            <a:ext cx="1230300" cy="313500"/>
          </a:xfrm>
          <a:prstGeom prst="rect">
            <a:avLst/>
          </a:prstGeom>
          <a:solidFill>
            <a:srgbClr val="FFFFFF"/>
          </a:solidFill>
          <a:ln cap="flat" cmpd="sng" w="7620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solidFill>
                  <a:srgbClr val="980000"/>
                </a:solidFill>
              </a:rPr>
              <a:t>Code &amp; Fix</a:t>
            </a:r>
          </a:p>
        </p:txBody>
      </p:sp>
      <p:sp>
        <p:nvSpPr>
          <p:cNvPr id="192" name="Shape 19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1"/>
                                        </p:tgtEl>
                                      </p:cBhvr>
                                    </p:animEffect>
                                    <p:set>
                                      <p:cBhvr>
                                        <p:cTn dur="1" fill="hold">
                                          <p:stCondLst>
                                            <p:cond delay="0"/>
                                          </p:stCondLst>
                                        </p:cTn>
                                        <p:tgtEl>
                                          <p:spTgt spid="1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0"/>
                                        </p:tgtEl>
                                      </p:cBhvr>
                                    </p:animEffect>
                                    <p:set>
                                      <p:cBhvr>
                                        <p:cTn dur="1" fill="hold">
                                          <p:stCondLst>
                                            <p:cond delay="0"/>
                                          </p:stCondLst>
                                        </p:cTn>
                                        <p:tgtEl>
                                          <p:spTgt spid="18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Understand risk factors in software development.</a:t>
            </a:r>
          </a:p>
          <a:p>
            <a:pPr indent="-419100" lvl="0" marL="457200" marR="0" rtl="0" algn="l">
              <a:lnSpc>
                <a:spcPct val="100000"/>
              </a:lnSpc>
              <a:spcBef>
                <a:spcPts val="600"/>
              </a:spcBef>
              <a:spcAft>
                <a:spcPts val="0"/>
              </a:spcAft>
              <a:buClr>
                <a:schemeClr val="dk1"/>
              </a:buClr>
              <a:buSzPct val="100000"/>
              <a:buFont typeface="Arial"/>
            </a:pPr>
            <a:r>
              <a:rPr lang="en"/>
              <a:t>Introduce software development processes</a:t>
            </a:r>
          </a:p>
          <a:p>
            <a:pPr indent="-406400" lvl="1" marL="914400" marR="0" rtl="0" algn="l">
              <a:lnSpc>
                <a:spcPct val="100000"/>
              </a:lnSpc>
              <a:spcBef>
                <a:spcPts val="600"/>
              </a:spcBef>
              <a:spcAft>
                <a:spcPts val="0"/>
              </a:spcAft>
              <a:buClr>
                <a:schemeClr val="dk1"/>
              </a:buClr>
              <a:buSzPct val="100000"/>
              <a:buFont typeface="Arial"/>
            </a:pPr>
            <a:r>
              <a:rPr lang="en" sz="2800"/>
              <a:t>Definitions - processes and process models</a:t>
            </a:r>
          </a:p>
          <a:p>
            <a:pPr indent="-228600" lvl="0" marL="457200" marR="0" rtl="0" algn="l">
              <a:lnSpc>
                <a:spcPct val="100000"/>
              </a:lnSpc>
              <a:spcBef>
                <a:spcPts val="600"/>
              </a:spcBef>
              <a:spcAft>
                <a:spcPts val="0"/>
              </a:spcAft>
            </a:pPr>
            <a:r>
              <a:rPr lang="en"/>
              <a:t>Choosing a process</a:t>
            </a:r>
          </a:p>
          <a:p>
            <a:pPr indent="-406400" lvl="1" marL="914400" marR="0" rtl="0" algn="l">
              <a:lnSpc>
                <a:spcPct val="100000"/>
              </a:lnSpc>
              <a:spcBef>
                <a:spcPts val="600"/>
              </a:spcBef>
              <a:spcAft>
                <a:spcPts val="0"/>
              </a:spcAft>
              <a:buSzPct val="100000"/>
            </a:pPr>
            <a:r>
              <a:rPr lang="en" sz="2800"/>
              <a:t>AKA: planning and risk management</a:t>
            </a:r>
          </a:p>
          <a:p>
            <a:pPr indent="-228600" lvl="0" marL="457200" marR="0" rtl="0" algn="l">
              <a:lnSpc>
                <a:spcPct val="100000"/>
              </a:lnSpc>
              <a:spcBef>
                <a:spcPts val="600"/>
              </a:spcBef>
              <a:spcAft>
                <a:spcPts val="0"/>
              </a:spcAft>
            </a:pPr>
            <a:r>
              <a:rPr lang="en"/>
              <a:t>Discuss the Waterfall Model</a:t>
            </a:r>
          </a:p>
          <a:p>
            <a:pPr lvl="0" rtl="0">
              <a:spcBef>
                <a:spcPts val="0"/>
              </a:spcBef>
              <a:buNone/>
            </a:pPr>
            <a:r>
              <a:t/>
            </a:r>
            <a:endParaRP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Risk Identification</a:t>
            </a:r>
          </a:p>
        </p:txBody>
      </p:sp>
      <p:sp>
        <p:nvSpPr>
          <p:cNvPr id="198" name="Shape 19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risk factors to consider?</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199" name="Shape 199"/>
          <p:cNvSpPr txBox="1"/>
          <p:nvPr>
            <p:ph idx="1" type="body"/>
          </p:nvPr>
        </p:nvSpPr>
        <p:spPr>
          <a:xfrm>
            <a:off x="457200" y="2335125"/>
            <a:ext cx="8229600" cy="40284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Technical Requirements</a:t>
            </a:r>
          </a:p>
          <a:p>
            <a:pPr indent="-228600" lvl="1" marL="914400" marR="0" rtl="0" algn="l">
              <a:lnSpc>
                <a:spcPct val="100000"/>
              </a:lnSpc>
              <a:spcBef>
                <a:spcPts val="600"/>
              </a:spcBef>
              <a:spcAft>
                <a:spcPts val="0"/>
              </a:spcAft>
            </a:pPr>
            <a:r>
              <a:rPr lang="en"/>
              <a:t>Are the requirements stable?</a:t>
            </a:r>
          </a:p>
          <a:p>
            <a:pPr indent="-228600" lvl="0" marL="457200" marR="0" rtl="0" algn="l">
              <a:lnSpc>
                <a:spcPct val="100000"/>
              </a:lnSpc>
              <a:spcBef>
                <a:spcPts val="600"/>
              </a:spcBef>
              <a:spcAft>
                <a:spcPts val="0"/>
              </a:spcAft>
            </a:pPr>
            <a:r>
              <a:rPr lang="en"/>
              <a:t>Design</a:t>
            </a:r>
          </a:p>
          <a:p>
            <a:pPr indent="-228600" lvl="1" marL="914400" marR="0" rtl="0" algn="l">
              <a:lnSpc>
                <a:spcPct val="100000"/>
              </a:lnSpc>
              <a:spcBef>
                <a:spcPts val="600"/>
              </a:spcBef>
              <a:spcAft>
                <a:spcPts val="0"/>
              </a:spcAft>
            </a:pPr>
            <a:r>
              <a:rPr lang="en"/>
              <a:t>Does the design depend on unrealistic assumptions?</a:t>
            </a:r>
          </a:p>
          <a:p>
            <a:pPr indent="-228600" lvl="0" marL="457200" marR="0" rtl="0" algn="l">
              <a:lnSpc>
                <a:spcPct val="100000"/>
              </a:lnSpc>
              <a:spcBef>
                <a:spcPts val="600"/>
              </a:spcBef>
              <a:spcAft>
                <a:spcPts val="0"/>
              </a:spcAft>
            </a:pPr>
            <a:r>
              <a:rPr lang="en"/>
              <a:t>Schedule</a:t>
            </a:r>
          </a:p>
          <a:p>
            <a:pPr indent="-228600" lvl="1" marL="914400" marR="0" rtl="0" algn="l">
              <a:lnSpc>
                <a:spcPct val="100000"/>
              </a:lnSpc>
              <a:spcBef>
                <a:spcPts val="600"/>
              </a:spcBef>
              <a:spcAft>
                <a:spcPts val="0"/>
              </a:spcAft>
            </a:pPr>
            <a:r>
              <a:rPr lang="en"/>
              <a:t>Do we depend on the completion of other projects?</a:t>
            </a:r>
          </a:p>
          <a:p>
            <a:pPr indent="-228600" lvl="0" marL="457200" marR="0" rtl="0" algn="l">
              <a:lnSpc>
                <a:spcPct val="100000"/>
              </a:lnSpc>
              <a:spcBef>
                <a:spcPts val="600"/>
              </a:spcBef>
              <a:spcAft>
                <a:spcPts val="0"/>
              </a:spcAft>
            </a:pPr>
            <a:r>
              <a:rPr lang="en"/>
              <a:t>Budget</a:t>
            </a:r>
          </a:p>
          <a:p>
            <a:pPr indent="-228600" lvl="1" marL="914400" marR="0" rtl="0" algn="l">
              <a:lnSpc>
                <a:spcPct val="100000"/>
              </a:lnSpc>
              <a:spcBef>
                <a:spcPts val="600"/>
              </a:spcBef>
              <a:spcAft>
                <a:spcPts val="0"/>
              </a:spcAft>
            </a:pPr>
            <a:r>
              <a:rPr lang="en"/>
              <a:t>How reliable are the cost estimates?</a:t>
            </a:r>
          </a:p>
          <a:p>
            <a:pPr lvl="0" rtl="0">
              <a:spcBef>
                <a:spcPts val="0"/>
              </a:spcBef>
              <a:buNone/>
            </a:pPr>
            <a:r>
              <a:t/>
            </a:r>
            <a:endParaRPr/>
          </a:p>
        </p:txBody>
      </p:sp>
      <p:sp>
        <p:nvSpPr>
          <p:cNvPr id="200" name="Shape 2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Risk Identification</a:t>
            </a:r>
          </a:p>
        </p:txBody>
      </p:sp>
      <p:sp>
        <p:nvSpPr>
          <p:cNvPr id="206" name="Shape 20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risk factors to consider?</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07" name="Shape 207"/>
          <p:cNvSpPr txBox="1"/>
          <p:nvPr>
            <p:ph idx="1" type="body"/>
          </p:nvPr>
        </p:nvSpPr>
        <p:spPr>
          <a:xfrm>
            <a:off x="457200" y="2335125"/>
            <a:ext cx="8538600" cy="4028400"/>
          </a:xfrm>
          <a:prstGeom prst="rect">
            <a:avLst/>
          </a:prstGeom>
        </p:spPr>
        <p:txBody>
          <a:bodyPr anchorCtr="0" anchor="t" bIns="91425" lIns="91425" rIns="91425" tIns="91425">
            <a:noAutofit/>
          </a:bodyPr>
          <a:lstStyle/>
          <a:p>
            <a:pPr indent="-228600" lvl="0" marL="457200" rtl="0">
              <a:spcBef>
                <a:spcPts val="0"/>
              </a:spcBef>
            </a:pPr>
            <a:r>
              <a:rPr lang="en"/>
              <a:t>Quality</a:t>
            </a:r>
          </a:p>
          <a:p>
            <a:pPr indent="-228600" lvl="1" marL="914400" rtl="0">
              <a:spcBef>
                <a:spcPts val="0"/>
              </a:spcBef>
            </a:pPr>
            <a:r>
              <a:rPr lang="en"/>
              <a:t>Are quality considerations built into the design?</a:t>
            </a:r>
          </a:p>
          <a:p>
            <a:pPr indent="-228600" lvl="0" marL="457200" rtl="0">
              <a:spcBef>
                <a:spcPts val="0"/>
              </a:spcBef>
            </a:pPr>
            <a:r>
              <a:rPr lang="en"/>
              <a:t>Work Environment</a:t>
            </a:r>
          </a:p>
          <a:p>
            <a:pPr indent="-228600" lvl="1" marL="914400" rtl="0">
              <a:spcBef>
                <a:spcPts val="0"/>
              </a:spcBef>
            </a:pPr>
            <a:r>
              <a:rPr lang="en"/>
              <a:t>Do people cooperate and communicate?</a:t>
            </a:r>
          </a:p>
          <a:p>
            <a:pPr indent="-228600" lvl="0" marL="457200" rtl="0">
              <a:spcBef>
                <a:spcPts val="0"/>
              </a:spcBef>
            </a:pPr>
            <a:r>
              <a:rPr lang="en"/>
              <a:t>Staff</a:t>
            </a:r>
          </a:p>
          <a:p>
            <a:pPr indent="-228600" lvl="1" marL="914400" rtl="0">
              <a:spcBef>
                <a:spcPts val="0"/>
              </a:spcBef>
            </a:pPr>
            <a:r>
              <a:rPr lang="en"/>
              <a:t>Are we understaffed? Experience? Contractors?</a:t>
            </a:r>
          </a:p>
          <a:p>
            <a:pPr indent="-228600" lvl="0" marL="457200" rtl="0">
              <a:spcBef>
                <a:spcPts val="0"/>
              </a:spcBef>
            </a:pPr>
            <a:r>
              <a:rPr lang="en"/>
              <a:t>Customer</a:t>
            </a:r>
          </a:p>
          <a:p>
            <a:pPr indent="-228600" lvl="1" marL="914400" rtl="0">
              <a:spcBef>
                <a:spcPts val="0"/>
              </a:spcBef>
            </a:pPr>
            <a:r>
              <a:rPr lang="en"/>
              <a:t>Does the customer have realistic expectations?</a:t>
            </a:r>
          </a:p>
        </p:txBody>
      </p:sp>
      <p:sp>
        <p:nvSpPr>
          <p:cNvPr id="208" name="Shape 20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Understanding Risk</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Quantify the impact of risk factors:</a:t>
            </a:r>
          </a:p>
          <a:p>
            <a:pPr indent="-228600" lvl="0" marL="457200" marR="0" rtl="0" algn="l">
              <a:lnSpc>
                <a:spcPct val="100000"/>
              </a:lnSpc>
              <a:spcBef>
                <a:spcPts val="600"/>
              </a:spcBef>
              <a:spcAft>
                <a:spcPts val="0"/>
              </a:spcAft>
            </a:pPr>
            <a:r>
              <a:rPr lang="en"/>
              <a:t>What are the risk factors?</a:t>
            </a:r>
          </a:p>
          <a:p>
            <a:pPr indent="-228600" lvl="0" marL="457200" marR="0" rtl="0" algn="l">
              <a:lnSpc>
                <a:spcPct val="100000"/>
              </a:lnSpc>
              <a:spcBef>
                <a:spcPts val="600"/>
              </a:spcBef>
              <a:spcAft>
                <a:spcPts val="0"/>
              </a:spcAft>
            </a:pPr>
            <a:r>
              <a:rPr lang="en"/>
              <a:t>When will they occur?</a:t>
            </a:r>
          </a:p>
          <a:p>
            <a:pPr indent="-228600" lvl="0" marL="457200" marR="0" rtl="0" algn="l">
              <a:lnSpc>
                <a:spcPct val="100000"/>
              </a:lnSpc>
              <a:spcBef>
                <a:spcPts val="600"/>
              </a:spcBef>
              <a:spcAft>
                <a:spcPts val="0"/>
              </a:spcAft>
            </a:pPr>
            <a:r>
              <a:rPr lang="en"/>
              <a:t>(Ranked from 1 -</a:t>
            </a:r>
            <a:r>
              <a:rPr lang="en">
                <a:solidFill>
                  <a:srgbClr val="0000FF"/>
                </a:solidFill>
              </a:rPr>
              <a:t>Very Low</a:t>
            </a:r>
            <a:r>
              <a:rPr lang="en"/>
              <a:t> - to 5 - </a:t>
            </a:r>
            <a:r>
              <a:rPr lang="en">
                <a:solidFill>
                  <a:srgbClr val="980000"/>
                </a:solidFill>
              </a:rPr>
              <a:t>Very High</a:t>
            </a:r>
            <a:r>
              <a:rPr lang="en"/>
              <a:t>)</a:t>
            </a:r>
          </a:p>
          <a:p>
            <a:pPr indent="-406400" lvl="1" marL="914400" marR="0" rtl="0" algn="l">
              <a:lnSpc>
                <a:spcPct val="100000"/>
              </a:lnSpc>
              <a:spcBef>
                <a:spcPts val="600"/>
              </a:spcBef>
              <a:spcAft>
                <a:spcPts val="0"/>
              </a:spcAft>
              <a:buSzPct val="100000"/>
            </a:pPr>
            <a:r>
              <a:rPr lang="en" sz="2800"/>
              <a:t>How likely are they to occur?</a:t>
            </a:r>
          </a:p>
          <a:p>
            <a:pPr indent="-406400" lvl="1" marL="914400" marR="0" rtl="0" algn="l">
              <a:lnSpc>
                <a:spcPct val="100000"/>
              </a:lnSpc>
              <a:spcBef>
                <a:spcPts val="600"/>
              </a:spcBef>
              <a:spcAft>
                <a:spcPts val="0"/>
              </a:spcAft>
              <a:buSzPct val="100000"/>
            </a:pPr>
            <a:r>
              <a:rPr lang="en" sz="2800"/>
              <a:t>What is their impact?</a:t>
            </a:r>
          </a:p>
          <a:p>
            <a:pPr indent="-406400" lvl="1" marL="914400" marR="0" rtl="0" algn="l">
              <a:lnSpc>
                <a:spcPct val="100000"/>
              </a:lnSpc>
              <a:spcBef>
                <a:spcPts val="600"/>
              </a:spcBef>
              <a:spcAft>
                <a:spcPts val="0"/>
              </a:spcAft>
              <a:buSzPct val="100000"/>
            </a:pPr>
            <a:r>
              <a:rPr lang="en" sz="2800"/>
              <a:t>How difficult are they to detect?</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15" name="Shape 21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Risk Factor Example</a:t>
            </a:r>
          </a:p>
        </p:txBody>
      </p:sp>
      <p:sp>
        <p:nvSpPr>
          <p:cNvPr id="221" name="Shape 221"/>
          <p:cNvSpPr txBox="1"/>
          <p:nvPr>
            <p:ph idx="1" type="body"/>
          </p:nvPr>
        </p:nvSpPr>
        <p:spPr>
          <a:xfrm>
            <a:off x="457200" y="1600200"/>
            <a:ext cx="8538600" cy="13341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Nintendo has hired us to build Super Mario Bros 26. What are some of the risk factors?</a:t>
            </a:r>
          </a:p>
          <a:p>
            <a:pPr lvl="0" rtl="0">
              <a:spcBef>
                <a:spcPts val="0"/>
              </a:spcBef>
              <a:buNone/>
            </a:pPr>
            <a:r>
              <a:t/>
            </a:r>
            <a:endParaRPr/>
          </a:p>
        </p:txBody>
      </p:sp>
      <p:graphicFrame>
        <p:nvGraphicFramePr>
          <p:cNvPr id="222" name="Shape 222"/>
          <p:cNvGraphicFramePr/>
          <p:nvPr/>
        </p:nvGraphicFramePr>
        <p:xfrm>
          <a:off x="438675" y="2934300"/>
          <a:ext cx="3000000" cy="3000000"/>
        </p:xfrm>
        <a:graphic>
          <a:graphicData uri="http://schemas.openxmlformats.org/drawingml/2006/table">
            <a:tbl>
              <a:tblPr>
                <a:noFill/>
                <a:tableStyleId>{4AB7907D-8740-42B3-8799-69A40BA1406A}</a:tableStyleId>
              </a:tblPr>
              <a:tblGrid>
                <a:gridCol w="3638725"/>
                <a:gridCol w="1496600"/>
                <a:gridCol w="1226000"/>
                <a:gridCol w="1829125"/>
              </a:tblGrid>
              <a:tr h="582125">
                <a:tc>
                  <a:txBody>
                    <a:bodyPr>
                      <a:noAutofit/>
                    </a:bodyPr>
                    <a:lstStyle/>
                    <a:p>
                      <a:pPr lvl="0" rtl="0" algn="ctr">
                        <a:spcBef>
                          <a:spcPts val="0"/>
                        </a:spcBef>
                        <a:buNone/>
                      </a:pPr>
                      <a:r>
                        <a:rPr b="1" lang="en" sz="1800"/>
                        <a:t>Risk Factor</a:t>
                      </a:r>
                    </a:p>
                  </a:txBody>
                  <a:tcPr marT="91425" marB="91425" marR="91425" marL="91425"/>
                </a:tc>
                <a:tc>
                  <a:txBody>
                    <a:bodyPr>
                      <a:noAutofit/>
                    </a:bodyPr>
                    <a:lstStyle/>
                    <a:p>
                      <a:pPr lvl="0" rtl="0" algn="ctr">
                        <a:spcBef>
                          <a:spcPts val="0"/>
                        </a:spcBef>
                        <a:buNone/>
                      </a:pPr>
                      <a:r>
                        <a:rPr b="1" lang="en" sz="1800"/>
                        <a:t>Likelihood</a:t>
                      </a:r>
                    </a:p>
                  </a:txBody>
                  <a:tcPr marT="91425" marB="91425" marR="91425" marL="91425"/>
                </a:tc>
                <a:tc>
                  <a:txBody>
                    <a:bodyPr>
                      <a:noAutofit/>
                    </a:bodyPr>
                    <a:lstStyle/>
                    <a:p>
                      <a:pPr lvl="0" rtl="0" algn="ctr">
                        <a:spcBef>
                          <a:spcPts val="0"/>
                        </a:spcBef>
                        <a:buNone/>
                      </a:pPr>
                      <a:r>
                        <a:rPr b="1" lang="en" sz="1800"/>
                        <a:t>Impact</a:t>
                      </a:r>
                    </a:p>
                  </a:txBody>
                  <a:tcPr marT="91425" marB="91425" marR="91425" marL="91425"/>
                </a:tc>
                <a:tc>
                  <a:txBody>
                    <a:bodyPr>
                      <a:noAutofit/>
                    </a:bodyPr>
                    <a:lstStyle/>
                    <a:p>
                      <a:pPr lvl="0" rtl="0" algn="ctr">
                        <a:spcBef>
                          <a:spcPts val="0"/>
                        </a:spcBef>
                        <a:buNone/>
                      </a:pPr>
                      <a:r>
                        <a:rPr b="1" lang="en" sz="1800"/>
                        <a:t>Phase</a:t>
                      </a:r>
                    </a:p>
                  </a:txBody>
                  <a:tcPr marT="91425" marB="91425" marR="91425" marL="91425"/>
                </a:tc>
              </a:tr>
              <a:tr h="582125">
                <a:tc>
                  <a:txBody>
                    <a:bodyPr>
                      <a:noAutofit/>
                    </a:bodyPr>
                    <a:lstStyle/>
                    <a:p>
                      <a:pPr lvl="0" rtl="0" algn="ctr">
                        <a:spcBef>
                          <a:spcPts val="0"/>
                        </a:spcBef>
                        <a:buNone/>
                      </a:pPr>
                      <a:r>
                        <a:rPr lang="en" sz="1800"/>
                        <a:t>Level Design Breaks From Tradition</a:t>
                      </a:r>
                    </a:p>
                  </a:txBody>
                  <a:tcPr marT="91425" marB="91425" marR="91425" marL="91425"/>
                </a:tc>
                <a:tc>
                  <a:txBody>
                    <a:bodyPr>
                      <a:noAutofit/>
                    </a:bodyPr>
                    <a:lstStyle/>
                    <a:p>
                      <a:pPr lvl="0" rtl="0" algn="ctr">
                        <a:spcBef>
                          <a:spcPts val="0"/>
                        </a:spcBef>
                        <a:buNone/>
                      </a:pPr>
                      <a:r>
                        <a:rPr lang="en" sz="1800"/>
                        <a:t>3</a:t>
                      </a:r>
                    </a:p>
                  </a:txBody>
                  <a:tcPr marT="91425" marB="91425" marR="91425" marL="91425"/>
                </a:tc>
                <a:tc>
                  <a:txBody>
                    <a:bodyPr>
                      <a:noAutofit/>
                    </a:bodyPr>
                    <a:lstStyle/>
                    <a:p>
                      <a:pPr lvl="0" rtl="0" algn="ctr">
                        <a:spcBef>
                          <a:spcPts val="0"/>
                        </a:spcBef>
                        <a:buNone/>
                      </a:pPr>
                      <a:r>
                        <a:rPr lang="en" sz="1800"/>
                        <a:t>2</a:t>
                      </a:r>
                    </a:p>
                  </a:txBody>
                  <a:tcPr marT="91425" marB="91425" marR="91425" marL="91425"/>
                </a:tc>
                <a:tc>
                  <a:txBody>
                    <a:bodyPr>
                      <a:noAutofit/>
                    </a:bodyPr>
                    <a:lstStyle/>
                    <a:p>
                      <a:pPr lvl="0" rtl="0" algn="ctr">
                        <a:spcBef>
                          <a:spcPts val="0"/>
                        </a:spcBef>
                        <a:buNone/>
                      </a:pPr>
                      <a:r>
                        <a:rPr lang="en" sz="1800"/>
                        <a:t>Design</a:t>
                      </a:r>
                    </a:p>
                  </a:txBody>
                  <a:tcPr marT="91425" marB="91425" marR="91425" marL="91425"/>
                </a:tc>
              </a:tr>
              <a:tr h="582125">
                <a:tc>
                  <a:txBody>
                    <a:bodyPr>
                      <a:noAutofit/>
                    </a:bodyPr>
                    <a:lstStyle/>
                    <a:p>
                      <a:pPr lvl="0" rtl="0" algn="ctr">
                        <a:spcBef>
                          <a:spcPts val="0"/>
                        </a:spcBef>
                        <a:buNone/>
                      </a:pPr>
                      <a:r>
                        <a:rPr lang="en" sz="1800"/>
                        <a:t>Licensed Physics Engine Must Be Completed</a:t>
                      </a:r>
                    </a:p>
                  </a:txBody>
                  <a:tcPr marT="91425" marB="91425" marR="91425" marL="91425"/>
                </a:tc>
                <a:tc>
                  <a:txBody>
                    <a:bodyPr>
                      <a:noAutofit/>
                    </a:bodyPr>
                    <a:lstStyle/>
                    <a:p>
                      <a:pPr lvl="0" rtl="0" algn="ctr">
                        <a:spcBef>
                          <a:spcPts val="0"/>
                        </a:spcBef>
                        <a:buNone/>
                      </a:pPr>
                      <a:r>
                        <a:rPr lang="en" sz="1800"/>
                        <a:t>4</a:t>
                      </a:r>
                    </a:p>
                  </a:txBody>
                  <a:tcPr marT="91425" marB="91425" marR="91425" marL="91425"/>
                </a:tc>
                <a:tc>
                  <a:txBody>
                    <a:bodyPr>
                      <a:noAutofit/>
                    </a:bodyPr>
                    <a:lstStyle/>
                    <a:p>
                      <a:pPr lvl="0" rtl="0" algn="ctr">
                        <a:spcBef>
                          <a:spcPts val="0"/>
                        </a:spcBef>
                        <a:buNone/>
                      </a:pPr>
                      <a:r>
                        <a:rPr lang="en" sz="1800"/>
                        <a:t>4</a:t>
                      </a:r>
                    </a:p>
                  </a:txBody>
                  <a:tcPr marT="91425" marB="91425" marR="91425" marL="91425"/>
                </a:tc>
                <a:tc>
                  <a:txBody>
                    <a:bodyPr>
                      <a:noAutofit/>
                    </a:bodyPr>
                    <a:lstStyle/>
                    <a:p>
                      <a:pPr lvl="0" rtl="0" algn="ctr">
                        <a:spcBef>
                          <a:spcPts val="0"/>
                        </a:spcBef>
                        <a:buNone/>
                      </a:pPr>
                      <a:r>
                        <a:rPr lang="en" sz="1800"/>
                        <a:t>Implementation</a:t>
                      </a:r>
                    </a:p>
                  </a:txBody>
                  <a:tcPr marT="91425" marB="91425" marR="91425" marL="91425"/>
                </a:tc>
              </a:tr>
              <a:tr h="582125">
                <a:tc>
                  <a:txBody>
                    <a:bodyPr>
                      <a:noAutofit/>
                    </a:bodyPr>
                    <a:lstStyle/>
                    <a:p>
                      <a:pPr lvl="0" rtl="0" algn="ctr">
                        <a:spcBef>
                          <a:spcPts val="0"/>
                        </a:spcBef>
                        <a:buNone/>
                      </a:pPr>
                      <a:r>
                        <a:rPr lang="en" sz="1800"/>
                        <a:t>Client Requires November Release</a:t>
                      </a:r>
                    </a:p>
                  </a:txBody>
                  <a:tcPr marT="91425" marB="91425" marR="91425" marL="91425"/>
                </a:tc>
                <a:tc>
                  <a:txBody>
                    <a:bodyPr>
                      <a:noAutofit/>
                    </a:bodyPr>
                    <a:lstStyle/>
                    <a:p>
                      <a:pPr lvl="0" rtl="0" algn="ctr">
                        <a:spcBef>
                          <a:spcPts val="0"/>
                        </a:spcBef>
                        <a:buNone/>
                      </a:pPr>
                      <a:r>
                        <a:rPr lang="en" sz="1800"/>
                        <a:t>4</a:t>
                      </a:r>
                    </a:p>
                  </a:txBody>
                  <a:tcPr marT="91425" marB="91425" marR="91425" marL="91425"/>
                </a:tc>
                <a:tc>
                  <a:txBody>
                    <a:bodyPr>
                      <a:noAutofit/>
                    </a:bodyPr>
                    <a:lstStyle/>
                    <a:p>
                      <a:pPr lvl="0" rtl="0" algn="ctr">
                        <a:spcBef>
                          <a:spcPts val="0"/>
                        </a:spcBef>
                        <a:buNone/>
                      </a:pPr>
                      <a:r>
                        <a:rPr lang="en" sz="1800"/>
                        <a:t>5</a:t>
                      </a:r>
                    </a:p>
                  </a:txBody>
                  <a:tcPr marT="91425" marB="91425" marR="91425" marL="91425"/>
                </a:tc>
                <a:tc>
                  <a:txBody>
                    <a:bodyPr>
                      <a:noAutofit/>
                    </a:bodyPr>
                    <a:lstStyle/>
                    <a:p>
                      <a:pPr lvl="0" rtl="0" algn="ctr">
                        <a:spcBef>
                          <a:spcPts val="0"/>
                        </a:spcBef>
                        <a:buNone/>
                      </a:pPr>
                      <a:r>
                        <a:rPr lang="en" sz="1800"/>
                        <a:t>All pre-release phases</a:t>
                      </a:r>
                    </a:p>
                  </a:txBody>
                  <a:tcPr marT="91425" marB="91425" marR="91425" marL="91425"/>
                </a:tc>
              </a:tr>
              <a:tr h="582125">
                <a:tc>
                  <a:txBody>
                    <a:bodyPr>
                      <a:noAutofit/>
                    </a:bodyPr>
                    <a:lstStyle/>
                    <a:p>
                      <a:pPr lvl="0" rtl="0" algn="ctr">
                        <a:spcBef>
                          <a:spcPts val="0"/>
                        </a:spcBef>
                        <a:buNone/>
                      </a:pPr>
                      <a:r>
                        <a:rPr lang="en" sz="1800"/>
                        <a:t>User Backlash</a:t>
                      </a:r>
                    </a:p>
                  </a:txBody>
                  <a:tcPr marT="91425" marB="91425" marR="91425" marL="91425"/>
                </a:tc>
                <a:tc>
                  <a:txBody>
                    <a:bodyPr>
                      <a:noAutofit/>
                    </a:bodyPr>
                    <a:lstStyle/>
                    <a:p>
                      <a:pPr lvl="0" rtl="0" algn="ctr">
                        <a:spcBef>
                          <a:spcPts val="0"/>
                        </a:spcBef>
                        <a:buNone/>
                      </a:pPr>
                      <a:r>
                        <a:rPr lang="en" sz="1800"/>
                        <a:t>3</a:t>
                      </a:r>
                    </a:p>
                  </a:txBody>
                  <a:tcPr marT="91425" marB="91425" marR="91425" marL="91425"/>
                </a:tc>
                <a:tc>
                  <a:txBody>
                    <a:bodyPr>
                      <a:noAutofit/>
                    </a:bodyPr>
                    <a:lstStyle/>
                    <a:p>
                      <a:pPr lvl="0" rtl="0" algn="ctr">
                        <a:spcBef>
                          <a:spcPts val="0"/>
                        </a:spcBef>
                        <a:buNone/>
                      </a:pPr>
                      <a:r>
                        <a:rPr lang="en" sz="1800"/>
                        <a:t>1</a:t>
                      </a:r>
                    </a:p>
                  </a:txBody>
                  <a:tcPr marT="91425" marB="91425" marR="91425" marL="91425"/>
                </a:tc>
                <a:tc>
                  <a:txBody>
                    <a:bodyPr>
                      <a:noAutofit/>
                    </a:bodyPr>
                    <a:lstStyle/>
                    <a:p>
                      <a:pPr lvl="0" rtl="0" algn="ctr">
                        <a:spcBef>
                          <a:spcPts val="0"/>
                        </a:spcBef>
                        <a:buNone/>
                      </a:pPr>
                      <a:r>
                        <a:rPr lang="en" sz="1800"/>
                        <a:t>Post-Release</a:t>
                      </a:r>
                    </a:p>
                  </a:txBody>
                  <a:tcPr marT="91425" marB="91425" marR="91425" marL="91425"/>
                </a:tc>
              </a:tr>
            </a:tbl>
          </a:graphicData>
        </a:graphic>
      </p:graphicFrame>
      <p:sp>
        <p:nvSpPr>
          <p:cNvPr id="223" name="Shape 22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Risk Severity Matrix</a:t>
            </a:r>
          </a:p>
        </p:txBody>
      </p:sp>
      <p:graphicFrame>
        <p:nvGraphicFramePr>
          <p:cNvPr id="229" name="Shape 229"/>
          <p:cNvGraphicFramePr/>
          <p:nvPr/>
        </p:nvGraphicFramePr>
        <p:xfrm>
          <a:off x="1795125" y="1831475"/>
          <a:ext cx="3000000" cy="3000000"/>
        </p:xfrm>
        <a:graphic>
          <a:graphicData uri="http://schemas.openxmlformats.org/drawingml/2006/table">
            <a:tbl>
              <a:tblPr>
                <a:noFill/>
                <a:tableStyleId>{4AB7907D-8740-42B3-8799-69A40BA1406A}</a:tableStyleId>
              </a:tblPr>
              <a:tblGrid>
                <a:gridCol w="1340075"/>
                <a:gridCol w="1340075"/>
                <a:gridCol w="1340075"/>
                <a:gridCol w="1340075"/>
                <a:gridCol w="1340075"/>
              </a:tblGrid>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E06666"/>
                    </a:solidFill>
                  </a:tcPr>
                </a:tc>
                <a:tc>
                  <a:txBody>
                    <a:bodyPr>
                      <a:noAutofit/>
                    </a:bodyPr>
                    <a:lstStyle/>
                    <a:p>
                      <a:pPr lv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rPr lang="en">
                          <a:solidFill>
                            <a:schemeClr val="dk1"/>
                          </a:solidFill>
                        </a:rPr>
                        <a:t>Physics Engine Incomplete</a:t>
                      </a:r>
                    </a:p>
                  </a:txBody>
                  <a:tcPr marT="91425" marB="91425" marR="91425" marL="91425">
                    <a:solidFill>
                      <a:srgbClr val="E06666"/>
                    </a:solidFill>
                  </a:tcPr>
                </a:tc>
                <a:tc>
                  <a:txBody>
                    <a:bodyPr>
                      <a:noAutofit/>
                    </a:bodyPr>
                    <a:lstStyle/>
                    <a:p>
                      <a:pPr lvl="0" rtl="0">
                        <a:spcBef>
                          <a:spcPts val="0"/>
                        </a:spcBef>
                        <a:buNone/>
                      </a:pPr>
                      <a:r>
                        <a:rPr lang="en">
                          <a:solidFill>
                            <a:schemeClr val="dk1"/>
                          </a:solidFill>
                        </a:rPr>
                        <a:t>November Deadline</a:t>
                      </a:r>
                    </a:p>
                  </a:txBody>
                  <a:tcPr marT="91425" marB="91425" marR="91425" marL="91425">
                    <a:solidFill>
                      <a:srgbClr val="E06666"/>
                    </a:solidFill>
                  </a:tcPr>
                </a:tc>
              </a:tr>
              <a:tr h="796425">
                <a:tc>
                  <a:txBody>
                    <a:bodyPr>
                      <a:noAutofit/>
                    </a:bodyPr>
                    <a:lstStyle/>
                    <a:p>
                      <a:pPr lvl="0" rtl="0">
                        <a:spcBef>
                          <a:spcPts val="0"/>
                        </a:spcBef>
                        <a:buNone/>
                      </a:pPr>
                      <a:r>
                        <a:rPr lang="en">
                          <a:solidFill>
                            <a:schemeClr val="dk1"/>
                          </a:solidFill>
                        </a:rPr>
                        <a:t>User Backlash</a:t>
                      </a:r>
                    </a:p>
                  </a:txBody>
                  <a:tcPr marT="91425" marB="91425" marR="91425" marL="91425">
                    <a:solidFill>
                      <a:srgbClr val="9FC5E8"/>
                    </a:solidFill>
                  </a:tcPr>
                </a:tc>
                <a:tc>
                  <a:txBody>
                    <a:bodyPr>
                      <a:noAutofit/>
                    </a:bodyPr>
                    <a:lstStyle/>
                    <a:p>
                      <a:pPr lvl="0" rtl="0">
                        <a:spcBef>
                          <a:spcPts val="0"/>
                        </a:spcBef>
                        <a:buNone/>
                      </a:pPr>
                      <a:r>
                        <a:rPr lang="en"/>
                        <a:t>Level Design Breaks From Tradition</a:t>
                      </a: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r>
            </a:tbl>
          </a:graphicData>
        </a:graphic>
      </p:graphicFrame>
      <p:sp>
        <p:nvSpPr>
          <p:cNvPr id="230" name="Shape 230"/>
          <p:cNvSpPr txBox="1"/>
          <p:nvPr/>
        </p:nvSpPr>
        <p:spPr>
          <a:xfrm>
            <a:off x="457200" y="1890350"/>
            <a:ext cx="1541400" cy="3982200"/>
          </a:xfrm>
          <a:prstGeom prst="rect">
            <a:avLst/>
          </a:prstGeom>
          <a:noFill/>
          <a:ln>
            <a:noFill/>
          </a:ln>
        </p:spPr>
        <p:txBody>
          <a:bodyPr anchorCtr="0" anchor="t" bIns="91425" lIns="91425" rIns="91425" tIns="91425">
            <a:noAutofit/>
          </a:bodyPr>
          <a:lstStyle/>
          <a:p>
            <a:pPr lvl="0" rtl="0">
              <a:spcBef>
                <a:spcPts val="0"/>
              </a:spcBef>
              <a:buNone/>
            </a:pPr>
            <a:r>
              <a:rPr b="1" lang="en" sz="1800"/>
              <a:t>Likelihood</a:t>
            </a:r>
          </a:p>
          <a:p>
            <a:pPr lvl="0" rtl="0">
              <a:spcBef>
                <a:spcPts val="0"/>
              </a:spcBef>
              <a:buNone/>
            </a:pPr>
            <a:r>
              <a:t/>
            </a:r>
            <a:endParaRPr/>
          </a:p>
          <a:p>
            <a:pPr lvl="0" rtl="0">
              <a:spcBef>
                <a:spcPts val="0"/>
              </a:spcBef>
              <a:buNone/>
            </a:pPr>
            <a:r>
              <a:rPr lang="en"/>
              <a:t>	    5</a:t>
            </a:r>
          </a:p>
          <a:p>
            <a:pPr lvl="0" rtl="0">
              <a:spcBef>
                <a:spcPts val="0"/>
              </a:spcBef>
              <a:buNone/>
            </a:pPr>
            <a:r>
              <a:t/>
            </a:r>
            <a:endParaRPr/>
          </a:p>
          <a:p>
            <a:pPr lvl="0" rtl="0">
              <a:spcBef>
                <a:spcPts val="0"/>
              </a:spcBef>
              <a:buNone/>
            </a:pPr>
            <a:r>
              <a:t/>
            </a:r>
            <a:endParaRPr/>
          </a:p>
          <a:p>
            <a:pPr lvl="0" rtl="0">
              <a:spcBef>
                <a:spcPts val="0"/>
              </a:spcBef>
              <a:buNone/>
            </a:pPr>
            <a:r>
              <a:rPr lang="en"/>
              <a:t>	    4</a:t>
            </a:r>
          </a:p>
          <a:p>
            <a:pPr lvl="0" rtl="0">
              <a:spcBef>
                <a:spcPts val="0"/>
              </a:spcBef>
              <a:buNone/>
            </a:pPr>
            <a:r>
              <a:t/>
            </a:r>
            <a:endParaRPr/>
          </a:p>
          <a:p>
            <a:pPr lvl="0" rtl="0">
              <a:spcBef>
                <a:spcPts val="0"/>
              </a:spcBef>
              <a:buNone/>
            </a:pPr>
            <a:r>
              <a:t/>
            </a:r>
            <a:endParaRPr/>
          </a:p>
          <a:p>
            <a:pPr indent="457200" lvl="0" rtl="0">
              <a:spcBef>
                <a:spcPts val="0"/>
              </a:spcBef>
              <a:buNone/>
            </a:pPr>
            <a:r>
              <a:rPr lang="en"/>
              <a:t>    3</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rtl="0">
              <a:spcBef>
                <a:spcPts val="0"/>
              </a:spcBef>
              <a:buNone/>
            </a:pPr>
            <a:r>
              <a:rPr lang="en"/>
              <a:t>    2</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marL="0" rtl="0">
              <a:spcBef>
                <a:spcPts val="0"/>
              </a:spcBef>
              <a:buNone/>
            </a:pPr>
            <a:r>
              <a:rPr lang="en"/>
              <a:t>    1          </a:t>
            </a:r>
          </a:p>
        </p:txBody>
      </p:sp>
      <p:sp>
        <p:nvSpPr>
          <p:cNvPr id="231" name="Shape 231"/>
          <p:cNvSpPr txBox="1"/>
          <p:nvPr/>
        </p:nvSpPr>
        <p:spPr>
          <a:xfrm>
            <a:off x="1593600" y="5967775"/>
            <a:ext cx="6901800" cy="422400"/>
          </a:xfrm>
          <a:prstGeom prst="rect">
            <a:avLst/>
          </a:prstGeom>
          <a:noFill/>
          <a:ln>
            <a:noFill/>
          </a:ln>
        </p:spPr>
        <p:txBody>
          <a:bodyPr anchorCtr="0" anchor="t" bIns="91425" lIns="91425" rIns="91425" tIns="91425">
            <a:noAutofit/>
          </a:bodyPr>
          <a:lstStyle/>
          <a:p>
            <a:pPr lvl="0" rtl="0">
              <a:spcBef>
                <a:spcPts val="0"/>
              </a:spcBef>
              <a:buNone/>
            </a:pPr>
            <a:r>
              <a:rPr lang="en"/>
              <a:t>    1                         2                          3                           4                            5</a:t>
            </a:r>
          </a:p>
          <a:p>
            <a:pPr lvl="0" rtl="0">
              <a:spcBef>
                <a:spcPts val="0"/>
              </a:spcBef>
              <a:buNone/>
            </a:pPr>
            <a:r>
              <a:rPr lang="en"/>
              <a:t>                                                        </a:t>
            </a:r>
            <a:r>
              <a:rPr b="1" lang="en" sz="1800"/>
              <a:t>Impact </a:t>
            </a:r>
          </a:p>
        </p:txBody>
      </p:sp>
      <p:sp>
        <p:nvSpPr>
          <p:cNvPr id="232" name="Shape 23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Dealing With Risk</a:t>
            </a:r>
          </a:p>
        </p:txBody>
      </p:sp>
      <p:sp>
        <p:nvSpPr>
          <p:cNvPr id="238" name="Shape 238"/>
          <p:cNvSpPr txBox="1"/>
          <p:nvPr>
            <p:ph idx="1" type="body"/>
          </p:nvPr>
        </p:nvSpPr>
        <p:spPr>
          <a:xfrm>
            <a:off x="457200" y="1600200"/>
            <a:ext cx="8538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How can you deal with risk?</a:t>
            </a:r>
          </a:p>
          <a:p>
            <a:pPr lvl="0" marR="0" rtl="0" algn="l">
              <a:lnSpc>
                <a:spcPct val="100000"/>
              </a:lnSpc>
              <a:spcBef>
                <a:spcPts val="600"/>
              </a:spcBef>
              <a:spcAft>
                <a:spcPts val="0"/>
              </a:spcAft>
              <a:buNone/>
            </a:pPr>
            <a:r>
              <a:t/>
            </a:r>
            <a:endParaRPr sz="1000"/>
          </a:p>
          <a:p>
            <a:pPr indent="-228600" lvl="0" marL="457200" marR="0" rtl="0" algn="l">
              <a:lnSpc>
                <a:spcPct val="100000"/>
              </a:lnSpc>
              <a:spcBef>
                <a:spcPts val="600"/>
              </a:spcBef>
              <a:spcAft>
                <a:spcPts val="0"/>
              </a:spcAft>
            </a:pPr>
            <a:r>
              <a:rPr lang="en"/>
              <a:t>Mitigate risk</a:t>
            </a:r>
          </a:p>
          <a:p>
            <a:pPr indent="-228600" lvl="1" marL="914400" marR="0" rtl="0" algn="l">
              <a:lnSpc>
                <a:spcPct val="100000"/>
              </a:lnSpc>
              <a:spcBef>
                <a:spcPts val="600"/>
              </a:spcBef>
              <a:spcAft>
                <a:spcPts val="0"/>
              </a:spcAft>
            </a:pPr>
            <a:r>
              <a:rPr lang="en"/>
              <a:t>Reduce the likelihood or impact of an event.</a:t>
            </a:r>
          </a:p>
          <a:p>
            <a:pPr indent="-228600" lvl="0" marL="457200" marR="0" rtl="0" algn="l">
              <a:lnSpc>
                <a:spcPct val="100000"/>
              </a:lnSpc>
              <a:spcBef>
                <a:spcPts val="600"/>
              </a:spcBef>
              <a:spcAft>
                <a:spcPts val="0"/>
              </a:spcAft>
            </a:pPr>
            <a:r>
              <a:rPr lang="en"/>
              <a:t>Avoid risk</a:t>
            </a:r>
          </a:p>
          <a:p>
            <a:pPr indent="-228600" lvl="1" marL="914400" marR="0" rtl="0" algn="l">
              <a:lnSpc>
                <a:spcPct val="100000"/>
              </a:lnSpc>
              <a:spcBef>
                <a:spcPts val="600"/>
              </a:spcBef>
              <a:spcAft>
                <a:spcPts val="0"/>
              </a:spcAft>
            </a:pPr>
            <a:r>
              <a:rPr lang="en"/>
              <a:t>Change the plan to eliminate the risk entirely.</a:t>
            </a:r>
          </a:p>
          <a:p>
            <a:pPr indent="-228600" lvl="0" marL="457200" marR="0" rtl="0" algn="l">
              <a:lnSpc>
                <a:spcPct val="100000"/>
              </a:lnSpc>
              <a:spcBef>
                <a:spcPts val="600"/>
              </a:spcBef>
              <a:spcAft>
                <a:spcPts val="0"/>
              </a:spcAft>
            </a:pPr>
            <a:r>
              <a:rPr lang="en"/>
              <a:t>Transfer risk</a:t>
            </a:r>
          </a:p>
          <a:p>
            <a:pPr indent="-228600" lvl="1" marL="914400" marR="0" rtl="0" algn="l">
              <a:lnSpc>
                <a:spcPct val="100000"/>
              </a:lnSpc>
              <a:spcBef>
                <a:spcPts val="600"/>
              </a:spcBef>
              <a:spcAft>
                <a:spcPts val="0"/>
              </a:spcAft>
            </a:pPr>
            <a:r>
              <a:rPr lang="en"/>
              <a:t>Employ an external firm on a fixed-price contract.</a:t>
            </a:r>
          </a:p>
          <a:p>
            <a:pPr indent="-228600" lvl="0" marL="457200" marR="0" rtl="0" algn="l">
              <a:lnSpc>
                <a:spcPct val="100000"/>
              </a:lnSpc>
              <a:spcBef>
                <a:spcPts val="600"/>
              </a:spcBef>
              <a:spcAft>
                <a:spcPts val="0"/>
              </a:spcAft>
            </a:pPr>
            <a:r>
              <a:rPr lang="en"/>
              <a:t>Accept risk</a:t>
            </a:r>
          </a:p>
          <a:p>
            <a:pPr indent="-228600" lvl="1" marL="914400" marR="0" rtl="0" algn="l">
              <a:lnSpc>
                <a:spcPct val="100000"/>
              </a:lnSpc>
              <a:spcBef>
                <a:spcPts val="600"/>
              </a:spcBef>
              <a:spcAft>
                <a:spcPts val="0"/>
              </a:spcAft>
            </a:pPr>
            <a:r>
              <a:rPr lang="en"/>
              <a:t>Take a chance that a risk will not occur.</a:t>
            </a:r>
          </a:p>
        </p:txBody>
      </p:sp>
      <p:sp>
        <p:nvSpPr>
          <p:cNvPr id="239" name="Shape 23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a Process</a:t>
            </a:r>
          </a:p>
        </p:txBody>
      </p:sp>
      <p:sp>
        <p:nvSpPr>
          <p:cNvPr id="245" name="Shape 2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a:t>How do we choose a process?</a:t>
            </a:r>
          </a:p>
          <a:p>
            <a:pPr indent="-419100" lvl="0" marL="457200" marR="0" rtl="0" algn="l">
              <a:lnSpc>
                <a:spcPct val="100000"/>
              </a:lnSpc>
              <a:spcBef>
                <a:spcPts val="600"/>
              </a:spcBef>
              <a:spcAft>
                <a:spcPts val="0"/>
              </a:spcAft>
              <a:buSzPct val="100000"/>
            </a:pPr>
            <a:r>
              <a:rPr lang="en" sz="3000"/>
              <a:t>Consider project characteristics.</a:t>
            </a:r>
          </a:p>
          <a:p>
            <a:pPr indent="-228600" lvl="0" marL="457200" marR="0" rtl="0" algn="l">
              <a:lnSpc>
                <a:spcPct val="100000"/>
              </a:lnSpc>
              <a:spcBef>
                <a:spcPts val="600"/>
              </a:spcBef>
              <a:spcAft>
                <a:spcPts val="0"/>
              </a:spcAft>
            </a:pPr>
            <a:r>
              <a:rPr lang="en"/>
              <a:t>Consider project risks and how they can be mitigated.</a:t>
            </a:r>
          </a:p>
          <a:p>
            <a:pPr indent="-419100" lvl="0" marL="457200" marR="0" rtl="0" algn="l">
              <a:lnSpc>
                <a:spcPct val="100000"/>
              </a:lnSpc>
              <a:spcBef>
                <a:spcPts val="600"/>
              </a:spcBef>
              <a:spcAft>
                <a:spcPts val="0"/>
              </a:spcAft>
              <a:buSzPct val="100000"/>
            </a:pPr>
            <a:r>
              <a:rPr lang="en" sz="3000"/>
              <a:t>Determine the degree of rigor required.</a:t>
            </a:r>
          </a:p>
          <a:p>
            <a:pPr indent="-419100" lvl="0" marL="457200" marR="0" rtl="0" algn="l">
              <a:lnSpc>
                <a:spcPct val="100000"/>
              </a:lnSpc>
              <a:spcBef>
                <a:spcPts val="600"/>
              </a:spcBef>
              <a:spcAft>
                <a:spcPts val="0"/>
              </a:spcAft>
              <a:buSzPct val="100000"/>
            </a:pPr>
            <a:r>
              <a:rPr lang="en" sz="3000"/>
              <a:t>Define a task set for each </a:t>
            </a:r>
            <a:r>
              <a:rPr lang="en"/>
              <a:t>development phase</a:t>
            </a:r>
            <a:r>
              <a:rPr lang="en" sz="3000"/>
              <a:t>.</a:t>
            </a:r>
          </a:p>
          <a:p>
            <a:pPr indent="-228600" lvl="1" marL="914400" marR="0" rtl="0" algn="l">
              <a:lnSpc>
                <a:spcPct val="100000"/>
              </a:lnSpc>
              <a:spcBef>
                <a:spcPts val="600"/>
              </a:spcBef>
              <a:spcAft>
                <a:spcPts val="0"/>
              </a:spcAft>
            </a:pPr>
            <a:r>
              <a:rPr lang="en"/>
              <a:t>Task set = {engineering tasks, work products that will be produced, quality assurance, schedule of project milestones}</a:t>
            </a:r>
          </a:p>
        </p:txBody>
      </p:sp>
      <p:sp>
        <p:nvSpPr>
          <p:cNvPr id="246" name="Shape 24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idx="4294967295" type="title"/>
          </p:nvPr>
        </p:nvSpPr>
        <p:spPr>
          <a:xfrm>
            <a:off x="548649" y="2555975"/>
            <a:ext cx="8595300" cy="1547400"/>
          </a:xfrm>
          <a:prstGeom prst="rect">
            <a:avLst/>
          </a:prstGeom>
        </p:spPr>
        <p:txBody>
          <a:bodyPr anchorCtr="0" anchor="b" bIns="91425" lIns="91425" rIns="91425" tIns="91425">
            <a:noAutofit/>
          </a:bodyPr>
          <a:lstStyle/>
          <a:p>
            <a:pPr lvl="0" rtl="0">
              <a:spcBef>
                <a:spcPts val="0"/>
              </a:spcBef>
              <a:buNone/>
            </a:pPr>
            <a:r>
              <a:rPr lang="en" sz="4800"/>
              <a:t>There is no one-size-fits-all software process.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Code and Fix Model</a:t>
            </a:r>
          </a:p>
        </p:txBody>
      </p:sp>
      <p:sp>
        <p:nvSpPr>
          <p:cNvPr id="257" name="Shape 257"/>
          <p:cNvSpPr txBox="1"/>
          <p:nvPr>
            <p:ph idx="1" type="body"/>
          </p:nvPr>
        </p:nvSpPr>
        <p:spPr>
          <a:xfrm>
            <a:off x="457200" y="1600200"/>
            <a:ext cx="42647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Short, interleaved specification and design phases.</a:t>
            </a:r>
          </a:p>
          <a:p>
            <a:pPr indent="-228600" lvl="0" marL="457200" marR="0" rtl="0" algn="l">
              <a:lnSpc>
                <a:spcPct val="100000"/>
              </a:lnSpc>
              <a:spcBef>
                <a:spcPts val="600"/>
              </a:spcBef>
              <a:spcAft>
                <a:spcPts val="0"/>
              </a:spcAft>
            </a:pPr>
            <a:r>
              <a:rPr lang="en"/>
              <a:t>Interleaved implementation, testing, and maintenance phases.</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58" name="Shape 258"/>
          <p:cNvSpPr txBox="1"/>
          <p:nvPr>
            <p:ph idx="1" type="body"/>
          </p:nvPr>
        </p:nvSpPr>
        <p:spPr>
          <a:xfrm>
            <a:off x="4879200" y="1600200"/>
            <a:ext cx="3807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Applicability</a:t>
            </a:r>
          </a:p>
          <a:p>
            <a:pPr indent="-228600" lvl="0" marL="457200" marR="0" rtl="0" algn="l">
              <a:lnSpc>
                <a:spcPct val="100000"/>
              </a:lnSpc>
              <a:spcBef>
                <a:spcPts val="600"/>
              </a:spcBef>
              <a:spcAft>
                <a:spcPts val="0"/>
              </a:spcAft>
            </a:pPr>
            <a:r>
              <a:rPr lang="en"/>
              <a:t>Useful for small, simple projects.</a:t>
            </a:r>
          </a:p>
          <a:p>
            <a:pPr indent="-228600" lvl="0" marL="457200" marR="0" rtl="0" algn="l">
              <a:lnSpc>
                <a:spcPct val="100000"/>
              </a:lnSpc>
              <a:spcBef>
                <a:spcPts val="600"/>
              </a:spcBef>
              <a:spcAft>
                <a:spcPts val="0"/>
              </a:spcAft>
            </a:pPr>
            <a:r>
              <a:rPr lang="en"/>
              <a:t>Allows faster time-to-market.</a:t>
            </a:r>
          </a:p>
          <a:p>
            <a:pPr lvl="0" marR="0" rtl="0" algn="l">
              <a:lnSpc>
                <a:spcPct val="100000"/>
              </a:lnSpc>
              <a:spcBef>
                <a:spcPts val="600"/>
              </a:spcBef>
              <a:spcAft>
                <a:spcPts val="0"/>
              </a:spcAft>
              <a:buNone/>
            </a:pPr>
            <a:r>
              <a:t/>
            </a:r>
            <a:endParaRPr sz="1000"/>
          </a:p>
          <a:p>
            <a:pPr lvl="0" marR="0" rtl="0" algn="l">
              <a:lnSpc>
                <a:spcPct val="100000"/>
              </a:lnSpc>
              <a:spcBef>
                <a:spcPts val="600"/>
              </a:spcBef>
              <a:spcAft>
                <a:spcPts val="0"/>
              </a:spcAft>
              <a:buNone/>
            </a:pPr>
            <a:r>
              <a:rPr b="1" lang="en"/>
              <a:t>Potential Problems</a:t>
            </a:r>
          </a:p>
          <a:p>
            <a:pPr indent="-228600" lvl="0" marL="457200" rtl="0">
              <a:spcBef>
                <a:spcPts val="0"/>
              </a:spcBef>
            </a:pPr>
            <a:r>
              <a:rPr lang="en"/>
              <a:t>Quality</a:t>
            </a:r>
          </a:p>
          <a:p>
            <a:pPr indent="-228600" lvl="0" marL="457200" rtl="0">
              <a:spcBef>
                <a:spcPts val="0"/>
              </a:spcBef>
            </a:pPr>
            <a:r>
              <a:rPr lang="en"/>
              <a:t>Maintainability</a:t>
            </a:r>
          </a:p>
        </p:txBody>
      </p:sp>
      <p:sp>
        <p:nvSpPr>
          <p:cNvPr id="259" name="Shape 2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1"/>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1"/>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1"/>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1"/>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1"/>
                                        <p:tgtEl>
                                          <p:spTgt spid="2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5" st="5"/>
                                            </p:txEl>
                                          </p:spTgt>
                                        </p:tgtEl>
                                        <p:attrNameLst>
                                          <p:attrName>style.visibility</p:attrName>
                                        </p:attrNameLst>
                                      </p:cBhvr>
                                      <p:to>
                                        <p:strVal val="visible"/>
                                      </p:to>
                                    </p:set>
                                    <p:animEffect filter="fade" transition="in">
                                      <p:cBhvr>
                                        <p:cTn dur="1"/>
                                        <p:tgtEl>
                                          <p:spTgt spid="2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6" st="6"/>
                                            </p:txEl>
                                          </p:spTgt>
                                        </p:tgtEl>
                                        <p:attrNameLst>
                                          <p:attrName>style.visibility</p:attrName>
                                        </p:attrNameLst>
                                      </p:cBhvr>
                                      <p:to>
                                        <p:strVal val="visible"/>
                                      </p:to>
                                    </p:set>
                                    <p:animEffect filter="fade" transition="in">
                                      <p:cBhvr>
                                        <p:cTn dur="1"/>
                                        <p:tgtEl>
                                          <p:spTgt spid="25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265" name="Shape 265"/>
          <p:cNvSpPr/>
          <p:nvPr/>
        </p:nvSpPr>
        <p:spPr>
          <a:xfrm>
            <a:off x="457200" y="1971520"/>
            <a:ext cx="1774500"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Requirements Definition</a:t>
            </a:r>
          </a:p>
        </p:txBody>
      </p:sp>
      <p:sp>
        <p:nvSpPr>
          <p:cNvPr id="266" name="Shape 266"/>
          <p:cNvSpPr txBox="1"/>
          <p:nvPr>
            <p:ph idx="1" type="body"/>
          </p:nvPr>
        </p:nvSpPr>
        <p:spPr>
          <a:xfrm>
            <a:off x="4877850" y="1645925"/>
            <a:ext cx="3808800" cy="49218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Adaptation of engineering process to software.</a:t>
            </a:r>
          </a:p>
          <a:p>
            <a:pPr indent="-381000" lvl="0" marL="457200" marR="0" rtl="0" algn="l">
              <a:lnSpc>
                <a:spcPct val="100000"/>
              </a:lnSpc>
              <a:spcBef>
                <a:spcPts val="600"/>
              </a:spcBef>
              <a:spcAft>
                <a:spcPts val="0"/>
              </a:spcAft>
              <a:buSzPct val="100000"/>
            </a:pPr>
            <a:r>
              <a:rPr lang="en" sz="2400"/>
              <a:t>Only move on to another phase when the current phase is complete.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267" name="Shape 267"/>
          <p:cNvSpPr/>
          <p:nvPr/>
        </p:nvSpPr>
        <p:spPr>
          <a:xfrm>
            <a:off x="1847884" y="2858845"/>
            <a:ext cx="1774500"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Design</a:t>
            </a:r>
          </a:p>
        </p:txBody>
      </p:sp>
      <p:sp>
        <p:nvSpPr>
          <p:cNvPr id="268" name="Shape 268"/>
          <p:cNvSpPr/>
          <p:nvPr/>
        </p:nvSpPr>
        <p:spPr>
          <a:xfrm>
            <a:off x="3262619" y="3793249"/>
            <a:ext cx="1774499"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Implementation and Unit Testing</a:t>
            </a:r>
          </a:p>
        </p:txBody>
      </p:sp>
      <p:sp>
        <p:nvSpPr>
          <p:cNvPr id="269" name="Shape 269"/>
          <p:cNvSpPr/>
          <p:nvPr/>
        </p:nvSpPr>
        <p:spPr>
          <a:xfrm>
            <a:off x="4650402" y="4702776"/>
            <a:ext cx="1774500"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Integration and System Testing</a:t>
            </a:r>
          </a:p>
        </p:txBody>
      </p:sp>
      <p:sp>
        <p:nvSpPr>
          <p:cNvPr id="270" name="Shape 270"/>
          <p:cNvSpPr/>
          <p:nvPr/>
        </p:nvSpPr>
        <p:spPr>
          <a:xfrm>
            <a:off x="6049426" y="5609782"/>
            <a:ext cx="1774500" cy="75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Release and Maintenance</a:t>
            </a:r>
          </a:p>
        </p:txBody>
      </p:sp>
      <p:cxnSp>
        <p:nvCxnSpPr>
          <p:cNvPr id="271" name="Shape 271"/>
          <p:cNvCxnSpPr>
            <a:stCxn id="265" idx="3"/>
            <a:endCxn id="267" idx="0"/>
          </p:cNvCxnSpPr>
          <p:nvPr/>
        </p:nvCxnSpPr>
        <p:spPr>
          <a:xfrm>
            <a:off x="2231700" y="2348020"/>
            <a:ext cx="503400" cy="510900"/>
          </a:xfrm>
          <a:prstGeom prst="straightConnector1">
            <a:avLst/>
          </a:prstGeom>
          <a:noFill/>
          <a:ln cap="flat" cmpd="sng" w="38100">
            <a:solidFill>
              <a:schemeClr val="dk2"/>
            </a:solidFill>
            <a:prstDash val="solid"/>
            <a:round/>
            <a:headEnd len="lg" w="lg" type="none"/>
            <a:tailEnd len="lg" w="lg" type="triangle"/>
          </a:ln>
        </p:spPr>
      </p:cxnSp>
      <p:cxnSp>
        <p:nvCxnSpPr>
          <p:cNvPr id="272" name="Shape 272"/>
          <p:cNvCxnSpPr>
            <a:stCxn id="267" idx="3"/>
            <a:endCxn id="268" idx="0"/>
          </p:cNvCxnSpPr>
          <p:nvPr/>
        </p:nvCxnSpPr>
        <p:spPr>
          <a:xfrm>
            <a:off x="3622384" y="3235345"/>
            <a:ext cx="527400" cy="558000"/>
          </a:xfrm>
          <a:prstGeom prst="straightConnector1">
            <a:avLst/>
          </a:prstGeom>
          <a:noFill/>
          <a:ln cap="flat" cmpd="sng" w="38100">
            <a:solidFill>
              <a:schemeClr val="dk2"/>
            </a:solidFill>
            <a:prstDash val="solid"/>
            <a:round/>
            <a:headEnd len="lg" w="lg" type="none"/>
            <a:tailEnd len="lg" w="lg" type="triangle"/>
          </a:ln>
        </p:spPr>
      </p:cxnSp>
      <p:cxnSp>
        <p:nvCxnSpPr>
          <p:cNvPr id="273" name="Shape 273"/>
          <p:cNvCxnSpPr>
            <a:stCxn id="268" idx="3"/>
            <a:endCxn id="269" idx="0"/>
          </p:cNvCxnSpPr>
          <p:nvPr/>
        </p:nvCxnSpPr>
        <p:spPr>
          <a:xfrm>
            <a:off x="5037119" y="4169749"/>
            <a:ext cx="500400" cy="533100"/>
          </a:xfrm>
          <a:prstGeom prst="straightConnector1">
            <a:avLst/>
          </a:prstGeom>
          <a:noFill/>
          <a:ln cap="flat" cmpd="sng" w="38100">
            <a:solidFill>
              <a:schemeClr val="dk2"/>
            </a:solidFill>
            <a:prstDash val="solid"/>
            <a:round/>
            <a:headEnd len="lg" w="lg" type="none"/>
            <a:tailEnd len="lg" w="lg" type="triangle"/>
          </a:ln>
        </p:spPr>
      </p:cxnSp>
      <p:cxnSp>
        <p:nvCxnSpPr>
          <p:cNvPr id="274" name="Shape 274"/>
          <p:cNvCxnSpPr>
            <a:stCxn id="269" idx="3"/>
            <a:endCxn id="270" idx="0"/>
          </p:cNvCxnSpPr>
          <p:nvPr/>
        </p:nvCxnSpPr>
        <p:spPr>
          <a:xfrm>
            <a:off x="6424902" y="5079276"/>
            <a:ext cx="511799" cy="530400"/>
          </a:xfrm>
          <a:prstGeom prst="straightConnector1">
            <a:avLst/>
          </a:prstGeom>
          <a:noFill/>
          <a:ln cap="flat" cmpd="sng" w="38100">
            <a:solidFill>
              <a:schemeClr val="dk2"/>
            </a:solidFill>
            <a:prstDash val="solid"/>
            <a:round/>
            <a:headEnd len="lg" w="lg" type="none"/>
            <a:tailEnd len="lg" w="lg" type="triangle"/>
          </a:ln>
        </p:spPr>
      </p:cxnSp>
      <p:sp>
        <p:nvSpPr>
          <p:cNvPr id="275" name="Shape 2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
        <p:nvSpPr>
          <p:cNvPr id="276" name="Shape 276"/>
          <p:cNvSpPr/>
          <p:nvPr/>
        </p:nvSpPr>
        <p:spPr>
          <a:xfrm>
            <a:off x="1146353" y="2746799"/>
            <a:ext cx="4907645" cy="3288157"/>
          </a:xfrm>
          <a:custGeom>
            <a:pathLst>
              <a:path extrusionOk="0" h="138245" w="203026">
                <a:moveTo>
                  <a:pt x="203026" y="138245"/>
                </a:moveTo>
                <a:lnTo>
                  <a:pt x="1448" y="137160"/>
                </a:lnTo>
                <a:lnTo>
                  <a:pt x="0" y="0"/>
                </a:lnTo>
              </a:path>
            </a:pathLst>
          </a:custGeom>
          <a:noFill/>
          <a:ln cap="flat" cmpd="sng" w="38100">
            <a:solidFill>
              <a:schemeClr val="dk2"/>
            </a:solidFill>
            <a:prstDash val="solid"/>
            <a:round/>
            <a:headEnd len="lg" w="lg" type="none"/>
            <a:tailEnd len="lg" w="lg" type="triangle"/>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Development is %S##% Hard</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Complexity</a:t>
            </a:r>
          </a:p>
          <a:p>
            <a:pPr indent="-406400" lvl="1" marL="914400" marR="0" rtl="0" algn="l">
              <a:lnSpc>
                <a:spcPct val="100000"/>
              </a:lnSpc>
              <a:spcBef>
                <a:spcPts val="600"/>
              </a:spcBef>
              <a:spcAft>
                <a:spcPts val="0"/>
              </a:spcAft>
              <a:buSzPct val="100000"/>
            </a:pPr>
            <a:r>
              <a:rPr lang="en" sz="2800"/>
              <a:t>More complex than a skyscraper.</a:t>
            </a:r>
          </a:p>
          <a:p>
            <a:pPr indent="-228600" lvl="0" marL="457200" marR="0" rtl="0" algn="l">
              <a:lnSpc>
                <a:spcPct val="100000"/>
              </a:lnSpc>
              <a:spcBef>
                <a:spcPts val="600"/>
              </a:spcBef>
              <a:spcAft>
                <a:spcPts val="0"/>
              </a:spcAft>
            </a:pPr>
            <a:r>
              <a:rPr lang="en"/>
              <a:t>Changeability</a:t>
            </a:r>
          </a:p>
          <a:p>
            <a:pPr indent="-406400" lvl="1" marL="914400" marR="0" rtl="0" algn="l">
              <a:lnSpc>
                <a:spcPct val="100000"/>
              </a:lnSpc>
              <a:spcBef>
                <a:spcPts val="600"/>
              </a:spcBef>
              <a:spcAft>
                <a:spcPts val="0"/>
              </a:spcAft>
              <a:buSzPct val="100000"/>
            </a:pPr>
            <a:r>
              <a:rPr lang="en" sz="2800"/>
              <a:t>Software is “easy” to change.</a:t>
            </a:r>
          </a:p>
          <a:p>
            <a:pPr indent="-228600" lvl="0" marL="457200" marR="0" rtl="0" algn="l">
              <a:lnSpc>
                <a:spcPct val="100000"/>
              </a:lnSpc>
              <a:spcBef>
                <a:spcPts val="600"/>
              </a:spcBef>
              <a:spcAft>
                <a:spcPts val="0"/>
              </a:spcAft>
            </a:pPr>
            <a:r>
              <a:rPr lang="en"/>
              <a:t>Invisibility</a:t>
            </a:r>
          </a:p>
          <a:p>
            <a:pPr indent="-406400" lvl="1" marL="914400" marR="0" rtl="0" algn="l">
              <a:lnSpc>
                <a:spcPct val="100000"/>
              </a:lnSpc>
              <a:spcBef>
                <a:spcPts val="600"/>
              </a:spcBef>
              <a:spcAft>
                <a:spcPts val="0"/>
              </a:spcAft>
              <a:buSzPct val="100000"/>
            </a:pPr>
            <a:r>
              <a:rPr lang="en" sz="2800"/>
              <a:t>We cannot see the progress of development.</a:t>
            </a:r>
          </a:p>
          <a:p>
            <a:pPr indent="-228600" lvl="0" marL="457200" marR="0" rtl="0" algn="l">
              <a:lnSpc>
                <a:spcPct val="100000"/>
              </a:lnSpc>
              <a:spcBef>
                <a:spcPts val="600"/>
              </a:spcBef>
              <a:spcAft>
                <a:spcPts val="0"/>
              </a:spcAft>
            </a:pPr>
            <a:r>
              <a:rPr lang="en"/>
              <a:t>Conformity</a:t>
            </a:r>
          </a:p>
          <a:p>
            <a:pPr indent="-406400" lvl="1" marL="914400" marR="0" rtl="0" algn="l">
              <a:lnSpc>
                <a:spcPct val="100000"/>
              </a:lnSpc>
              <a:spcBef>
                <a:spcPts val="600"/>
              </a:spcBef>
              <a:spcAft>
                <a:spcPts val="0"/>
              </a:spcAft>
              <a:buSzPct val="100000"/>
            </a:pPr>
            <a:r>
              <a:rPr lang="en" sz="2800"/>
              <a:t>Software must be molded to fit external constraints.</a:t>
            </a:r>
          </a:p>
          <a:p>
            <a:pPr lvl="0" rtl="0">
              <a:spcBef>
                <a:spcPts val="0"/>
              </a:spcBef>
              <a:buNone/>
            </a:pPr>
            <a:r>
              <a:t/>
            </a:r>
            <a:endParaRPr/>
          </a:p>
        </p:txBody>
      </p:sp>
      <p:sp>
        <p:nvSpPr>
          <p:cNvPr id="59" name="Shape 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Waterfall Model</a:t>
            </a:r>
          </a:p>
        </p:txBody>
      </p:sp>
      <p:sp>
        <p:nvSpPr>
          <p:cNvPr id="282" name="Shape 282"/>
          <p:cNvSpPr txBox="1"/>
          <p:nvPr>
            <p:ph idx="1" type="body"/>
          </p:nvPr>
        </p:nvSpPr>
        <p:spPr>
          <a:xfrm>
            <a:off x="457200" y="3198200"/>
            <a:ext cx="8384100" cy="3251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Spending more time on earlier phases prevents problems from being discovered later.</a:t>
            </a:r>
          </a:p>
          <a:p>
            <a:pPr indent="-228600" lvl="0" marL="457200" marR="0" rtl="0" algn="l">
              <a:lnSpc>
                <a:spcPct val="100000"/>
              </a:lnSpc>
              <a:spcBef>
                <a:spcPts val="600"/>
              </a:spcBef>
              <a:spcAft>
                <a:spcPts val="0"/>
              </a:spcAft>
            </a:pPr>
            <a:r>
              <a:rPr lang="en"/>
              <a:t>Brings discipline and structure.</a:t>
            </a:r>
          </a:p>
          <a:p>
            <a:pPr indent="-228600" lvl="0" marL="457200" marR="0" rtl="0" algn="l">
              <a:lnSpc>
                <a:spcPct val="100000"/>
              </a:lnSpc>
              <a:spcBef>
                <a:spcPts val="600"/>
              </a:spcBef>
              <a:spcAft>
                <a:spcPts val="0"/>
              </a:spcAft>
            </a:pPr>
            <a:r>
              <a:rPr lang="en"/>
              <a:t>Clear understanding of project progress.</a:t>
            </a:r>
          </a:p>
          <a:p>
            <a:pPr indent="-228600" lvl="0" marL="457200" marR="0" rtl="0" algn="l">
              <a:lnSpc>
                <a:spcPct val="100000"/>
              </a:lnSpc>
              <a:spcBef>
                <a:spcPts val="600"/>
              </a:spcBef>
              <a:spcAft>
                <a:spcPts val="0"/>
              </a:spcAft>
            </a:pPr>
            <a:r>
              <a:rPr lang="en"/>
              <a:t>Places emphasis on documentation.</a:t>
            </a:r>
          </a:p>
          <a:p>
            <a:pPr lvl="0" marR="0" rtl="0" algn="l">
              <a:lnSpc>
                <a:spcPct val="100000"/>
              </a:lnSpc>
              <a:spcBef>
                <a:spcPts val="600"/>
              </a:spcBef>
              <a:spcAft>
                <a:spcPts val="0"/>
              </a:spcAft>
              <a:buNone/>
            </a:pPr>
            <a:r>
              <a:t/>
            </a:r>
            <a:endParaRPr/>
          </a:p>
          <a:p>
            <a:pPr lvl="0" rtl="0">
              <a:spcBef>
                <a:spcPts val="0"/>
              </a:spcBef>
              <a:buNone/>
            </a:pPr>
            <a:r>
              <a:t/>
            </a:r>
            <a:endParaRPr/>
          </a:p>
        </p:txBody>
      </p:sp>
      <p:cxnSp>
        <p:nvCxnSpPr>
          <p:cNvPr id="283" name="Shape 283"/>
          <p:cNvCxnSpPr/>
          <p:nvPr/>
        </p:nvCxnSpPr>
        <p:spPr>
          <a:xfrm>
            <a:off x="869400" y="2565687"/>
            <a:ext cx="2851800" cy="12000"/>
          </a:xfrm>
          <a:prstGeom prst="straightConnector1">
            <a:avLst/>
          </a:prstGeom>
          <a:noFill/>
          <a:ln cap="flat" cmpd="sng" w="76200">
            <a:solidFill>
              <a:schemeClr val="dk2"/>
            </a:solidFill>
            <a:prstDash val="solid"/>
            <a:round/>
            <a:headEnd len="lg" w="lg" type="triangle"/>
            <a:tailEnd len="lg" w="lg" type="triangle"/>
          </a:ln>
        </p:spPr>
      </p:cxnSp>
      <p:sp>
        <p:nvSpPr>
          <p:cNvPr id="284" name="Shape 284"/>
          <p:cNvSpPr txBox="1"/>
          <p:nvPr/>
        </p:nvSpPr>
        <p:spPr>
          <a:xfrm>
            <a:off x="457200" y="1615112"/>
            <a:ext cx="3791700" cy="848400"/>
          </a:xfrm>
          <a:prstGeom prst="rect">
            <a:avLst/>
          </a:prstGeom>
          <a:noFill/>
          <a:ln>
            <a:noFill/>
          </a:ln>
        </p:spPr>
        <p:txBody>
          <a:bodyPr anchorCtr="0" anchor="t" bIns="91425" lIns="91425" rIns="91425" tIns="91425">
            <a:noAutofit/>
          </a:bodyPr>
          <a:lstStyle/>
          <a:p>
            <a:pPr lvl="0" rtl="0">
              <a:spcBef>
                <a:spcPts val="0"/>
              </a:spcBef>
              <a:buNone/>
            </a:pPr>
            <a:r>
              <a:rPr b="1" lang="en" sz="2400">
                <a:solidFill>
                  <a:schemeClr val="dk2"/>
                </a:solidFill>
              </a:rPr>
              <a:t>Plan-Driven	   Adaptable</a:t>
            </a:r>
          </a:p>
        </p:txBody>
      </p:sp>
      <p:sp>
        <p:nvSpPr>
          <p:cNvPr id="285" name="Shape 285"/>
          <p:cNvSpPr/>
          <p:nvPr/>
        </p:nvSpPr>
        <p:spPr>
          <a:xfrm>
            <a:off x="512150" y="1654637"/>
            <a:ext cx="1978200" cy="13464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6" name="Shape 286"/>
          <p:cNvSpPr txBox="1"/>
          <p:nvPr/>
        </p:nvSpPr>
        <p:spPr>
          <a:xfrm>
            <a:off x="4157075" y="1934850"/>
            <a:ext cx="4582800" cy="1066200"/>
          </a:xfrm>
          <a:prstGeom prst="rect">
            <a:avLst/>
          </a:prstGeom>
          <a:noFill/>
          <a:ln>
            <a:noFill/>
          </a:ln>
        </p:spPr>
        <p:txBody>
          <a:bodyPr anchorCtr="0" anchor="t" bIns="91425" lIns="91425" rIns="91425" tIns="91425">
            <a:noAutofit/>
          </a:bodyPr>
          <a:lstStyle/>
          <a:p>
            <a:pPr lvl="0">
              <a:spcBef>
                <a:spcPts val="0"/>
              </a:spcBef>
              <a:buNone/>
            </a:pPr>
            <a:r>
              <a:rPr b="1" lang="en" sz="3000"/>
              <a:t> Benefits of Waterfall?</a:t>
            </a:r>
          </a:p>
        </p:txBody>
      </p:sp>
      <p:sp>
        <p:nvSpPr>
          <p:cNvPr id="287" name="Shape 2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Waterfall Model Task Set</a:t>
            </a:r>
          </a:p>
        </p:txBody>
      </p:sp>
      <p:graphicFrame>
        <p:nvGraphicFramePr>
          <p:cNvPr id="293" name="Shape 293"/>
          <p:cNvGraphicFramePr/>
          <p:nvPr/>
        </p:nvGraphicFramePr>
        <p:xfrm>
          <a:off x="660575" y="1675400"/>
          <a:ext cx="3000000" cy="3000000"/>
        </p:xfrm>
        <a:graphic>
          <a:graphicData uri="http://schemas.openxmlformats.org/drawingml/2006/table">
            <a:tbl>
              <a:tblPr>
                <a:noFill/>
                <a:tableStyleId>{4AB7907D-8740-42B3-8799-69A40BA1406A}</a:tableStyleId>
              </a:tblPr>
              <a:tblGrid>
                <a:gridCol w="2509525"/>
                <a:gridCol w="5319850"/>
              </a:tblGrid>
              <a:tr h="370400">
                <a:tc>
                  <a:txBody>
                    <a:bodyPr>
                      <a:noAutofit/>
                    </a:bodyPr>
                    <a:lstStyle/>
                    <a:p>
                      <a:pPr lvl="0">
                        <a:spcBef>
                          <a:spcPts val="0"/>
                        </a:spcBef>
                        <a:buNone/>
                      </a:pPr>
                      <a:r>
                        <a:rPr b="1" lang="en" sz="1600"/>
                        <a:t>Phase</a:t>
                      </a:r>
                    </a:p>
                  </a:txBody>
                  <a:tcPr marT="91425" marB="91425" marR="91425" marL="91425"/>
                </a:tc>
                <a:tc>
                  <a:txBody>
                    <a:bodyPr>
                      <a:noAutofit/>
                    </a:bodyPr>
                    <a:lstStyle/>
                    <a:p>
                      <a:pPr lvl="0">
                        <a:spcBef>
                          <a:spcPts val="0"/>
                        </a:spcBef>
                        <a:buNone/>
                      </a:pPr>
                      <a:r>
                        <a:rPr b="1" lang="en" sz="1600"/>
                        <a:t>Output Document</a:t>
                      </a:r>
                    </a:p>
                  </a:txBody>
                  <a:tcPr marT="91425" marB="91425" marR="91425" marL="91425"/>
                </a:tc>
              </a:tr>
              <a:tr h="370400">
                <a:tc>
                  <a:txBody>
                    <a:bodyPr>
                      <a:noAutofit/>
                    </a:bodyPr>
                    <a:lstStyle/>
                    <a:p>
                      <a:pPr lvl="0">
                        <a:spcBef>
                          <a:spcPts val="0"/>
                        </a:spcBef>
                        <a:buNone/>
                      </a:pPr>
                      <a:r>
                        <a:rPr lang="en" sz="1600"/>
                        <a:t>Product Conception</a:t>
                      </a:r>
                    </a:p>
                  </a:txBody>
                  <a:tcPr marT="91425" marB="91425" marR="91425" marL="91425"/>
                </a:tc>
                <a:tc>
                  <a:txBody>
                    <a:bodyPr>
                      <a:noAutofit/>
                    </a:bodyPr>
                    <a:lstStyle/>
                    <a:p>
                      <a:pPr lvl="0">
                        <a:spcBef>
                          <a:spcPts val="0"/>
                        </a:spcBef>
                        <a:buNone/>
                      </a:pPr>
                      <a:r>
                        <a:rPr lang="en" sz="1600"/>
                        <a:t>Feasibility Study</a:t>
                      </a:r>
                    </a:p>
                  </a:txBody>
                  <a:tcPr marT="91425" marB="91425" marR="91425" marL="91425"/>
                </a:tc>
              </a:tr>
              <a:tr h="370400">
                <a:tc>
                  <a:txBody>
                    <a:bodyPr>
                      <a:noAutofit/>
                    </a:bodyPr>
                    <a:lstStyle/>
                    <a:p>
                      <a:pPr lvl="0">
                        <a:spcBef>
                          <a:spcPts val="0"/>
                        </a:spcBef>
                        <a:buNone/>
                      </a:pPr>
                      <a:r>
                        <a:rPr lang="en" sz="1600"/>
                        <a:t>Requirements Definition</a:t>
                      </a:r>
                    </a:p>
                  </a:txBody>
                  <a:tcPr marT="91425" marB="91425" marR="91425" marL="91425"/>
                </a:tc>
                <a:tc>
                  <a:txBody>
                    <a:bodyPr>
                      <a:noAutofit/>
                    </a:bodyPr>
                    <a:lstStyle/>
                    <a:p>
                      <a:pPr lvl="0">
                        <a:spcBef>
                          <a:spcPts val="0"/>
                        </a:spcBef>
                        <a:buNone/>
                      </a:pPr>
                      <a:r>
                        <a:rPr lang="en" sz="1600"/>
                        <a:t>Requirements Document</a:t>
                      </a:r>
                    </a:p>
                  </a:txBody>
                  <a:tcPr marT="91425" marB="91425" marR="91425" marL="91425"/>
                </a:tc>
              </a:tr>
              <a:tr h="474450">
                <a:tc>
                  <a:txBody>
                    <a:bodyPr>
                      <a:noAutofit/>
                    </a:bodyPr>
                    <a:lstStyle/>
                    <a:p>
                      <a:pPr lvl="0">
                        <a:spcBef>
                          <a:spcPts val="0"/>
                        </a:spcBef>
                        <a:buNone/>
                      </a:pPr>
                      <a:r>
                        <a:rPr lang="en" sz="1600"/>
                        <a:t>System Specification</a:t>
                      </a:r>
                    </a:p>
                  </a:txBody>
                  <a:tcPr marT="91425" marB="91425" marR="91425" marL="91425"/>
                </a:tc>
                <a:tc>
                  <a:txBody>
                    <a:bodyPr>
                      <a:noAutofit/>
                    </a:bodyPr>
                    <a:lstStyle/>
                    <a:p>
                      <a:pPr lvl="0">
                        <a:spcBef>
                          <a:spcPts val="0"/>
                        </a:spcBef>
                        <a:buNone/>
                      </a:pPr>
                      <a:r>
                        <a:rPr lang="en" sz="1600"/>
                        <a:t>Functionality specification, acceptance test plan, draft of user manual</a:t>
                      </a:r>
                    </a:p>
                  </a:txBody>
                  <a:tcPr marT="91425" marB="91425" marR="91425" marL="91425"/>
                </a:tc>
              </a:tr>
              <a:tr h="340450">
                <a:tc>
                  <a:txBody>
                    <a:bodyPr>
                      <a:noAutofit/>
                    </a:bodyPr>
                    <a:lstStyle/>
                    <a:p>
                      <a:pPr lvl="0">
                        <a:spcBef>
                          <a:spcPts val="0"/>
                        </a:spcBef>
                        <a:buNone/>
                      </a:pPr>
                      <a:r>
                        <a:rPr lang="en" sz="1600"/>
                        <a:t>Architectural, Interface, and Detailed Design</a:t>
                      </a:r>
                    </a:p>
                  </a:txBody>
                  <a:tcPr marT="91425" marB="91425" marR="91425" marL="91425"/>
                </a:tc>
                <a:tc>
                  <a:txBody>
                    <a:bodyPr>
                      <a:noAutofit/>
                    </a:bodyPr>
                    <a:lstStyle/>
                    <a:p>
                      <a:pPr lvl="0">
                        <a:spcBef>
                          <a:spcPts val="0"/>
                        </a:spcBef>
                        <a:buNone/>
                      </a:pPr>
                      <a:r>
                        <a:rPr lang="en" sz="1600"/>
                        <a:t>Architectural, Interface, and Detailed Design Specifications. System, Integration, and Unit test plans</a:t>
                      </a:r>
                    </a:p>
                  </a:txBody>
                  <a:tcPr marT="91425" marB="91425" marR="91425" marL="91425"/>
                </a:tc>
              </a:tr>
              <a:tr h="340450">
                <a:tc>
                  <a:txBody>
                    <a:bodyPr>
                      <a:noAutofit/>
                    </a:bodyPr>
                    <a:lstStyle/>
                    <a:p>
                      <a:pPr lvl="0">
                        <a:spcBef>
                          <a:spcPts val="0"/>
                        </a:spcBef>
                        <a:buNone/>
                      </a:pPr>
                      <a:r>
                        <a:rPr lang="en" sz="1600"/>
                        <a:t>Coding</a:t>
                      </a:r>
                    </a:p>
                  </a:txBody>
                  <a:tcPr marT="91425" marB="91425" marR="91425" marL="91425"/>
                </a:tc>
                <a:tc>
                  <a:txBody>
                    <a:bodyPr>
                      <a:noAutofit/>
                    </a:bodyPr>
                    <a:lstStyle/>
                    <a:p>
                      <a:pPr lvl="0">
                        <a:spcBef>
                          <a:spcPts val="0"/>
                        </a:spcBef>
                        <a:buNone/>
                      </a:pPr>
                      <a:r>
                        <a:rPr lang="en" sz="1600"/>
                        <a:t>Source Code</a:t>
                      </a:r>
                    </a:p>
                  </a:txBody>
                  <a:tcPr marT="91425" marB="91425" marR="91425" marL="91425"/>
                </a:tc>
              </a:tr>
              <a:tr h="374000">
                <a:tc>
                  <a:txBody>
                    <a:bodyPr>
                      <a:noAutofit/>
                    </a:bodyPr>
                    <a:lstStyle/>
                    <a:p>
                      <a:pPr lvl="0">
                        <a:spcBef>
                          <a:spcPts val="0"/>
                        </a:spcBef>
                        <a:buNone/>
                      </a:pPr>
                      <a:r>
                        <a:rPr lang="en" sz="1600"/>
                        <a:t>Unit, Module, Integration, and System Testing</a:t>
                      </a:r>
                    </a:p>
                  </a:txBody>
                  <a:tcPr marT="91425" marB="91425" marR="91425" marL="91425"/>
                </a:tc>
                <a:tc>
                  <a:txBody>
                    <a:bodyPr>
                      <a:noAutofit/>
                    </a:bodyPr>
                    <a:lstStyle/>
                    <a:p>
                      <a:pPr lvl="0">
                        <a:spcBef>
                          <a:spcPts val="0"/>
                        </a:spcBef>
                        <a:buNone/>
                      </a:pPr>
                      <a:r>
                        <a:rPr lang="en" sz="1600"/>
                        <a:t>Testing Reports</a:t>
                      </a:r>
                    </a:p>
                  </a:txBody>
                  <a:tcPr marT="91425" marB="91425" marR="91425" marL="91425"/>
                </a:tc>
              </a:tr>
              <a:tr h="340450">
                <a:tc>
                  <a:txBody>
                    <a:bodyPr>
                      <a:noAutofit/>
                    </a:bodyPr>
                    <a:lstStyle/>
                    <a:p>
                      <a:pPr lvl="0">
                        <a:spcBef>
                          <a:spcPts val="0"/>
                        </a:spcBef>
                        <a:buNone/>
                      </a:pPr>
                      <a:r>
                        <a:rPr lang="en" sz="1600"/>
                        <a:t>Acceptance Testing</a:t>
                      </a:r>
                    </a:p>
                  </a:txBody>
                  <a:tcPr marT="91425" marB="91425" marR="91425" marL="91425"/>
                </a:tc>
                <a:tc>
                  <a:txBody>
                    <a:bodyPr>
                      <a:noAutofit/>
                    </a:bodyPr>
                    <a:lstStyle/>
                    <a:p>
                      <a:pPr lvl="0">
                        <a:spcBef>
                          <a:spcPts val="0"/>
                        </a:spcBef>
                        <a:buNone/>
                      </a:pPr>
                      <a:r>
                        <a:rPr lang="en" sz="1600"/>
                        <a:t>Final system and documentation</a:t>
                      </a:r>
                    </a:p>
                  </a:txBody>
                  <a:tcPr marT="91425" marB="91425" marR="91425" marL="91425"/>
                </a:tc>
              </a:tr>
            </a:tbl>
          </a:graphicData>
        </a:graphic>
      </p:graphicFrame>
      <p:sp>
        <p:nvSpPr>
          <p:cNvPr id="294" name="Shape 2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Applicability</a:t>
            </a:r>
          </a:p>
        </p:txBody>
      </p:sp>
      <p:sp>
        <p:nvSpPr>
          <p:cNvPr id="300" name="Shape 300"/>
          <p:cNvSpPr txBox="1"/>
          <p:nvPr>
            <p:ph idx="1" type="body"/>
          </p:nvPr>
        </p:nvSpPr>
        <p:spPr>
          <a:xfrm>
            <a:off x="457200" y="1600200"/>
            <a:ext cx="8538599" cy="105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type of projects should use Waterfall?</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01" name="Shape 301"/>
          <p:cNvSpPr txBox="1"/>
          <p:nvPr>
            <p:ph idx="1" type="body"/>
          </p:nvPr>
        </p:nvSpPr>
        <p:spPr>
          <a:xfrm>
            <a:off x="457200" y="2379925"/>
            <a:ext cx="8229600" cy="3979200"/>
          </a:xfrm>
          <a:prstGeom prst="rect">
            <a:avLst/>
          </a:prstGeom>
        </p:spPr>
        <p:txBody>
          <a:bodyPr anchorCtr="0" anchor="t" bIns="91425" lIns="91425" rIns="91425" tIns="91425">
            <a:noAutofit/>
          </a:bodyPr>
          <a:lstStyle/>
          <a:p>
            <a:pPr indent="-228600" lvl="0" marL="457200" rtl="0">
              <a:spcBef>
                <a:spcPts val="0"/>
              </a:spcBef>
            </a:pPr>
            <a:r>
              <a:rPr lang="en"/>
              <a:t>Projects where the requirements are stable.</a:t>
            </a:r>
          </a:p>
          <a:p>
            <a:pPr indent="-228600" lvl="0" marL="457200" rtl="0">
              <a:spcBef>
                <a:spcPts val="0"/>
              </a:spcBef>
            </a:pPr>
            <a:r>
              <a:rPr lang="en"/>
              <a:t>Projects where impact of failure is severe.</a:t>
            </a:r>
          </a:p>
          <a:p>
            <a:pPr indent="-228600" lvl="0" marL="457200" rtl="0">
              <a:spcBef>
                <a:spcPts val="0"/>
              </a:spcBef>
            </a:pPr>
            <a:r>
              <a:rPr lang="en"/>
              <a:t>Projects with high turnover or inexperienced developers.</a:t>
            </a:r>
          </a:p>
        </p:txBody>
      </p:sp>
      <p:sp>
        <p:nvSpPr>
          <p:cNvPr id="302" name="Shape 3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Problems</a:t>
            </a:r>
          </a:p>
        </p:txBody>
      </p:sp>
      <p:sp>
        <p:nvSpPr>
          <p:cNvPr id="308" name="Shape 308"/>
          <p:cNvSpPr txBox="1"/>
          <p:nvPr>
            <p:ph idx="1" type="body"/>
          </p:nvPr>
        </p:nvSpPr>
        <p:spPr>
          <a:xfrm>
            <a:off x="457200" y="1600200"/>
            <a:ext cx="8538599" cy="105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problems with Waterfall?</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09" name="Shape 309"/>
          <p:cNvSpPr txBox="1"/>
          <p:nvPr>
            <p:ph idx="1" type="body"/>
          </p:nvPr>
        </p:nvSpPr>
        <p:spPr>
          <a:xfrm>
            <a:off x="457200" y="2379925"/>
            <a:ext cx="8229600" cy="3979200"/>
          </a:xfrm>
          <a:prstGeom prst="rect">
            <a:avLst/>
          </a:prstGeom>
        </p:spPr>
        <p:txBody>
          <a:bodyPr anchorCtr="0" anchor="t" bIns="91425" lIns="91425" rIns="91425" tIns="91425">
            <a:noAutofit/>
          </a:bodyPr>
          <a:lstStyle/>
          <a:p>
            <a:pPr indent="-381000" lvl="0" marL="457200" rtl="0">
              <a:spcBef>
                <a:spcPts val="0"/>
              </a:spcBef>
              <a:buSzPct val="100000"/>
            </a:pPr>
            <a:r>
              <a:rPr lang="en" sz="2400"/>
              <a:t>It is hard to know when you are done with a phase.</a:t>
            </a:r>
          </a:p>
          <a:p>
            <a:pPr indent="-381000" lvl="0" marL="457200" rtl="0">
              <a:spcBef>
                <a:spcPts val="0"/>
              </a:spcBef>
              <a:buSzPct val="100000"/>
            </a:pPr>
            <a:r>
              <a:rPr lang="en" sz="2400"/>
              <a:t>Inflexible model</a:t>
            </a:r>
            <a:r>
              <a:rPr lang="en" sz="2400"/>
              <a:t> that </a:t>
            </a:r>
            <a:r>
              <a:rPr lang="en" sz="2400"/>
              <a:t>does not accommodate change.</a:t>
            </a:r>
          </a:p>
          <a:p>
            <a:pPr indent="-381000" lvl="0" marL="457200" rtl="0">
              <a:spcBef>
                <a:spcPts val="0"/>
              </a:spcBef>
              <a:buSzPct val="100000"/>
            </a:pPr>
            <a:r>
              <a:rPr lang="en" sz="2400"/>
              <a:t>Hard to respond to unexpected risk.</a:t>
            </a:r>
          </a:p>
          <a:p>
            <a:pPr indent="-381000" lvl="0" marL="457200" rtl="0">
              <a:spcBef>
                <a:spcPts val="0"/>
              </a:spcBef>
              <a:buSzPct val="100000"/>
            </a:pPr>
            <a:r>
              <a:rPr lang="en" sz="2400"/>
              <a:t>You rarely know all requirements that early.</a:t>
            </a:r>
          </a:p>
          <a:p>
            <a:pPr indent="-381000" lvl="0" marL="457200" rtl="0">
              <a:spcBef>
                <a:spcPts val="0"/>
              </a:spcBef>
              <a:buSzPct val="100000"/>
            </a:pPr>
            <a:r>
              <a:rPr lang="en" sz="2400"/>
              <a:t>Implementation details often emerge only during implementation.</a:t>
            </a:r>
          </a:p>
        </p:txBody>
      </p:sp>
      <p:sp>
        <p:nvSpPr>
          <p:cNvPr id="310" name="Shape 3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Some Other Process Models</a:t>
            </a:r>
          </a:p>
        </p:txBody>
      </p:sp>
      <p:sp>
        <p:nvSpPr>
          <p:cNvPr id="316" name="Shape 3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SzPct val="100000"/>
            </a:pPr>
            <a:r>
              <a:rPr lang="en" sz="2600"/>
              <a:t>Evolutionary Development</a:t>
            </a:r>
          </a:p>
          <a:p>
            <a:pPr indent="-228600" lvl="1" marL="914400" marR="0" rtl="0" algn="l">
              <a:lnSpc>
                <a:spcPct val="100000"/>
              </a:lnSpc>
              <a:spcBef>
                <a:spcPts val="600"/>
              </a:spcBef>
              <a:spcAft>
                <a:spcPts val="0"/>
              </a:spcAft>
            </a:pPr>
            <a:r>
              <a:rPr lang="en"/>
              <a:t>Specification and development are interleaved in evolving series of prototype builds.</a:t>
            </a:r>
          </a:p>
          <a:p>
            <a:pPr indent="-393700" lvl="0" marL="457200" marR="0" rtl="0" algn="l">
              <a:lnSpc>
                <a:spcPct val="100000"/>
              </a:lnSpc>
              <a:spcBef>
                <a:spcPts val="600"/>
              </a:spcBef>
              <a:spcAft>
                <a:spcPts val="0"/>
              </a:spcAft>
              <a:buSzPct val="100000"/>
            </a:pPr>
            <a:r>
              <a:rPr lang="en" sz="2600"/>
              <a:t>Spiral Model</a:t>
            </a:r>
          </a:p>
          <a:p>
            <a:pPr indent="-228600" lvl="1" marL="914400" marR="0" rtl="0" algn="l">
              <a:lnSpc>
                <a:spcPct val="100000"/>
              </a:lnSpc>
              <a:spcBef>
                <a:spcPts val="600"/>
              </a:spcBef>
              <a:spcAft>
                <a:spcPts val="0"/>
              </a:spcAft>
            </a:pPr>
            <a:r>
              <a:rPr lang="en"/>
              <a:t>Based on cycles where you identify objectives, alternatives, and constraints.</a:t>
            </a:r>
          </a:p>
          <a:p>
            <a:pPr indent="-393700" lvl="0" marL="457200" marR="0" rtl="0" algn="l">
              <a:lnSpc>
                <a:spcPct val="100000"/>
              </a:lnSpc>
              <a:spcBef>
                <a:spcPts val="600"/>
              </a:spcBef>
              <a:spcAft>
                <a:spcPts val="0"/>
              </a:spcAft>
              <a:buSzPct val="100000"/>
            </a:pPr>
            <a:r>
              <a:rPr lang="en" sz="2600"/>
              <a:t>Incremental Development</a:t>
            </a:r>
          </a:p>
          <a:p>
            <a:pPr indent="-228600" lvl="1" marL="914400" marR="0" rtl="0" algn="l">
              <a:lnSpc>
                <a:spcPct val="100000"/>
              </a:lnSpc>
              <a:spcBef>
                <a:spcPts val="600"/>
              </a:spcBef>
              <a:spcAft>
                <a:spcPts val="0"/>
              </a:spcAft>
            </a:pPr>
            <a:r>
              <a:rPr lang="en"/>
              <a:t>Deliver your system in small, planned increments (one working feature per release).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17" name="Shape 3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323" name="Shape 32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61111"/>
              <a:buFont typeface="Arial"/>
              <a:buNone/>
            </a:pPr>
            <a:r>
              <a:rPr lang="en" sz="1800"/>
              <a:t>You are involved in the development of a new software product. The product is an insurance application intended to determine what insurance products a potential customer is eligible for. The eligibility requirements are captured in various laws and regulations. You have a team of 15 developers, about 33% of which were newly hired for this project. Half of the team members have experience with projects that required adaptability. Your organization has hired a contractor to perform all levels of testing - the contractor has retained the ability to request additional funds to license additional testing tools. </a:t>
            </a:r>
          </a:p>
          <a:p>
            <a:pPr lvl="0" rtl="0">
              <a:lnSpc>
                <a:spcPct val="115000"/>
              </a:lnSpc>
              <a:spcBef>
                <a:spcPts val="0"/>
              </a:spcBef>
              <a:buClr>
                <a:schemeClr val="dk1"/>
              </a:buClr>
              <a:buSzPct val="61111"/>
              <a:buFont typeface="Arial"/>
              <a:buNone/>
            </a:pPr>
            <a:r>
              <a:t/>
            </a:r>
            <a:endParaRPr sz="1800"/>
          </a:p>
          <a:p>
            <a:pPr lvl="0" rtl="0">
              <a:lnSpc>
                <a:spcPct val="115000"/>
              </a:lnSpc>
              <a:spcBef>
                <a:spcPts val="0"/>
              </a:spcBef>
              <a:buNone/>
            </a:pPr>
            <a:r>
              <a:rPr lang="en" sz="1800"/>
              <a:t>Your organization has chosen the waterfall model as their development process. The product will be long-lived and good documentation is a must. In addition, the existing laws and regulations were thought to constitute a good start for the requirements of the project.</a:t>
            </a:r>
          </a:p>
        </p:txBody>
      </p:sp>
      <p:sp>
        <p:nvSpPr>
          <p:cNvPr id="324" name="Shape 3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Risk Severity Matrix</a:t>
            </a:r>
          </a:p>
        </p:txBody>
      </p:sp>
      <p:graphicFrame>
        <p:nvGraphicFramePr>
          <p:cNvPr id="330" name="Shape 330"/>
          <p:cNvGraphicFramePr/>
          <p:nvPr/>
        </p:nvGraphicFramePr>
        <p:xfrm>
          <a:off x="1755950" y="1781975"/>
          <a:ext cx="3000000" cy="3000000"/>
        </p:xfrm>
        <a:graphic>
          <a:graphicData uri="http://schemas.openxmlformats.org/drawingml/2006/table">
            <a:tbl>
              <a:tblPr>
                <a:noFill/>
                <a:tableStyleId>{4AB7907D-8740-42B3-8799-69A40BA1406A}</a:tableStyleId>
              </a:tblPr>
              <a:tblGrid>
                <a:gridCol w="1340075"/>
                <a:gridCol w="1340075"/>
                <a:gridCol w="1340075"/>
                <a:gridCol w="1340075"/>
                <a:gridCol w="1340075"/>
              </a:tblGrid>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r>
            </a:tbl>
          </a:graphicData>
        </a:graphic>
      </p:graphicFrame>
      <p:sp>
        <p:nvSpPr>
          <p:cNvPr id="331" name="Shape 331"/>
          <p:cNvSpPr txBox="1"/>
          <p:nvPr/>
        </p:nvSpPr>
        <p:spPr>
          <a:xfrm>
            <a:off x="457200" y="1772775"/>
            <a:ext cx="1351800" cy="3982200"/>
          </a:xfrm>
          <a:prstGeom prst="rect">
            <a:avLst/>
          </a:prstGeom>
          <a:noFill/>
          <a:ln>
            <a:noFill/>
          </a:ln>
        </p:spPr>
        <p:txBody>
          <a:bodyPr anchorCtr="0" anchor="t" bIns="91425" lIns="91425" rIns="91425" tIns="91425">
            <a:noAutofit/>
          </a:bodyPr>
          <a:lstStyle/>
          <a:p>
            <a:pPr lvl="0" rtl="0">
              <a:spcBef>
                <a:spcPts val="0"/>
              </a:spcBef>
              <a:buNone/>
            </a:pPr>
            <a:r>
              <a:rPr b="1" lang="en" sz="1800"/>
              <a:t>Likelihood</a:t>
            </a:r>
          </a:p>
          <a:p>
            <a:pPr lvl="0" rtl="0">
              <a:spcBef>
                <a:spcPts val="0"/>
              </a:spcBef>
              <a:buNone/>
            </a:pPr>
            <a:r>
              <a:t/>
            </a:r>
            <a:endParaRPr/>
          </a:p>
          <a:p>
            <a:pPr lvl="0" rtl="0">
              <a:spcBef>
                <a:spcPts val="0"/>
              </a:spcBef>
              <a:buNone/>
            </a:pPr>
            <a:r>
              <a:rPr lang="en"/>
              <a:t>	    5</a:t>
            </a:r>
          </a:p>
          <a:p>
            <a:pPr lvl="0" rtl="0">
              <a:spcBef>
                <a:spcPts val="0"/>
              </a:spcBef>
              <a:buNone/>
            </a:pPr>
            <a:r>
              <a:t/>
            </a:r>
            <a:endParaRPr/>
          </a:p>
          <a:p>
            <a:pPr lvl="0" rtl="0">
              <a:spcBef>
                <a:spcPts val="0"/>
              </a:spcBef>
              <a:buNone/>
            </a:pPr>
            <a:r>
              <a:t/>
            </a:r>
            <a:endParaRPr/>
          </a:p>
          <a:p>
            <a:pPr lvl="0" rtl="0">
              <a:spcBef>
                <a:spcPts val="0"/>
              </a:spcBef>
              <a:buNone/>
            </a:pPr>
            <a:r>
              <a:rPr lang="en"/>
              <a:t>	    4</a:t>
            </a:r>
          </a:p>
          <a:p>
            <a:pPr lvl="0" rtl="0">
              <a:spcBef>
                <a:spcPts val="0"/>
              </a:spcBef>
              <a:buNone/>
            </a:pPr>
            <a:r>
              <a:t/>
            </a:r>
            <a:endParaRPr/>
          </a:p>
          <a:p>
            <a:pPr lvl="0" rtl="0">
              <a:spcBef>
                <a:spcPts val="0"/>
              </a:spcBef>
              <a:buNone/>
            </a:pPr>
            <a:r>
              <a:t/>
            </a:r>
            <a:endParaRPr/>
          </a:p>
          <a:p>
            <a:pPr indent="457200" lvl="0" rtl="0">
              <a:spcBef>
                <a:spcPts val="0"/>
              </a:spcBef>
              <a:buNone/>
            </a:pPr>
            <a:r>
              <a:rPr lang="en"/>
              <a:t>    3</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rtl="0">
              <a:spcBef>
                <a:spcPts val="0"/>
              </a:spcBef>
              <a:buNone/>
            </a:pPr>
            <a:r>
              <a:rPr lang="en"/>
              <a:t>    2</a:t>
            </a:r>
          </a:p>
          <a:p>
            <a:pPr indent="457200" lvl="0" rtl="0">
              <a:spcBef>
                <a:spcPts val="0"/>
              </a:spcBef>
              <a:buNone/>
            </a:pPr>
            <a:r>
              <a:t/>
            </a:r>
            <a:endParaRPr/>
          </a:p>
          <a:p>
            <a:pPr indent="457200" lvl="0" rtl="0">
              <a:spcBef>
                <a:spcPts val="0"/>
              </a:spcBef>
              <a:buNone/>
            </a:pPr>
            <a:r>
              <a:t/>
            </a:r>
            <a:endParaRPr/>
          </a:p>
          <a:p>
            <a:pPr indent="457200" lvl="0" rtl="0">
              <a:spcBef>
                <a:spcPts val="0"/>
              </a:spcBef>
              <a:buNone/>
            </a:pPr>
            <a:r>
              <a:t/>
            </a:r>
            <a:endParaRPr/>
          </a:p>
          <a:p>
            <a:pPr indent="457200" lvl="0" marL="0" rtl="0">
              <a:spcBef>
                <a:spcPts val="0"/>
              </a:spcBef>
              <a:buNone/>
            </a:pPr>
            <a:r>
              <a:rPr lang="en"/>
              <a:t>    1          </a:t>
            </a:r>
          </a:p>
        </p:txBody>
      </p:sp>
      <p:sp>
        <p:nvSpPr>
          <p:cNvPr id="332" name="Shape 332"/>
          <p:cNvSpPr txBox="1"/>
          <p:nvPr/>
        </p:nvSpPr>
        <p:spPr>
          <a:xfrm>
            <a:off x="2050800" y="5850200"/>
            <a:ext cx="6570600" cy="422400"/>
          </a:xfrm>
          <a:prstGeom prst="rect">
            <a:avLst/>
          </a:prstGeom>
          <a:noFill/>
          <a:ln>
            <a:noFill/>
          </a:ln>
        </p:spPr>
        <p:txBody>
          <a:bodyPr anchorCtr="0" anchor="t" bIns="91425" lIns="91425" rIns="91425" tIns="91425">
            <a:noAutofit/>
          </a:bodyPr>
          <a:lstStyle/>
          <a:p>
            <a:pPr lvl="0" rtl="0">
              <a:spcBef>
                <a:spcPts val="0"/>
              </a:spcBef>
              <a:buNone/>
            </a:pPr>
            <a:r>
              <a:rPr lang="en"/>
              <a:t>    1                         2                          3                           4                            5</a:t>
            </a:r>
          </a:p>
          <a:p>
            <a:pPr lvl="0" rtl="0">
              <a:spcBef>
                <a:spcPts val="0"/>
              </a:spcBef>
              <a:buNone/>
            </a:pPr>
            <a:r>
              <a:rPr lang="en"/>
              <a:t>                                                        </a:t>
            </a:r>
            <a:r>
              <a:rPr b="1" lang="en" sz="1800"/>
              <a:t>Impact </a:t>
            </a:r>
          </a:p>
        </p:txBody>
      </p:sp>
      <p:graphicFrame>
        <p:nvGraphicFramePr>
          <p:cNvPr id="333" name="Shape 333"/>
          <p:cNvGraphicFramePr/>
          <p:nvPr/>
        </p:nvGraphicFramePr>
        <p:xfrm>
          <a:off x="1755950" y="1781975"/>
          <a:ext cx="3000000" cy="3000000"/>
        </p:xfrm>
        <a:graphic>
          <a:graphicData uri="http://schemas.openxmlformats.org/drawingml/2006/table">
            <a:tbl>
              <a:tblPr>
                <a:noFill/>
                <a:tableStyleId>{4AB7907D-8740-42B3-8799-69A40BA1406A}</a:tableStyleId>
              </a:tblPr>
              <a:tblGrid>
                <a:gridCol w="1340075"/>
                <a:gridCol w="1340075"/>
                <a:gridCol w="1340075"/>
                <a:gridCol w="1340075"/>
                <a:gridCol w="1340075"/>
              </a:tblGrid>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rPr lang="en"/>
                        <a:t>Contractor requires more funds</a:t>
                      </a: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E06666"/>
                    </a:solidFill>
                  </a:tcPr>
                </a:tc>
                <a:tc>
                  <a:txBody>
                    <a:bodyPr>
                      <a:noAutofit/>
                    </a:bodyPr>
                    <a:lstStyle/>
                    <a:p>
                      <a:pPr lvl="0" rtl="0">
                        <a:spcBef>
                          <a:spcPts val="0"/>
                        </a:spcBef>
                        <a:buNone/>
                      </a:pPr>
                      <a:r>
                        <a:t/>
                      </a:r>
                      <a:endParaRP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rPr lang="en"/>
                        <a:t>Inexperience leads to defects</a:t>
                      </a:r>
                    </a:p>
                  </a:txBody>
                  <a:tcPr marT="91425" marB="91425" marR="91425" marL="91425">
                    <a:solidFill>
                      <a:srgbClr val="F6B26B"/>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a:spcBef>
                          <a:spcPts val="0"/>
                        </a:spcBef>
                        <a:buNone/>
                      </a:pPr>
                      <a:r>
                        <a:rPr lang="en">
                          <a:solidFill>
                            <a:schemeClr val="dk1"/>
                          </a:solidFill>
                        </a:rPr>
                        <a:t>Testing misses defects</a:t>
                      </a:r>
                    </a:p>
                  </a:txBody>
                  <a:tcPr marT="91425" marB="91425" marR="91425" marL="91425">
                    <a:solidFill>
                      <a:srgbClr val="E06666"/>
                    </a:solidFill>
                  </a:tcPr>
                </a:tc>
              </a:tr>
              <a:tr h="796425">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c>
                  <a:txBody>
                    <a:bodyPr>
                      <a:noAutofit/>
                    </a:bodyPr>
                    <a:lstStyle/>
                    <a:p>
                      <a:pPr lvl="0" rtl="0">
                        <a:spcBef>
                          <a:spcPts val="0"/>
                        </a:spcBef>
                        <a:buNone/>
                      </a:pPr>
                      <a:r>
                        <a:rPr lang="en"/>
                        <a:t>Laws are incomplete or ambiguous</a:t>
                      </a:r>
                    </a:p>
                  </a:txBody>
                  <a:tcPr marT="91425" marB="91425" marR="91425" marL="91425">
                    <a:solidFill>
                      <a:srgbClr val="E06666"/>
                    </a:solidFill>
                  </a:tcPr>
                </a:tc>
              </a:tr>
              <a:tr h="796425">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t/>
                      </a:r>
                      <a:endParaRPr/>
                    </a:p>
                  </a:txBody>
                  <a:tcPr marT="91425" marB="91425" marR="91425" marL="91425">
                    <a:solidFill>
                      <a:srgbClr val="9FC5E8"/>
                    </a:solidFill>
                  </a:tcPr>
                </a:tc>
                <a:tc>
                  <a:txBody>
                    <a:bodyPr>
                      <a:noAutofit/>
                    </a:bodyPr>
                    <a:lstStyle/>
                    <a:p>
                      <a:pPr lvl="0" rtl="0">
                        <a:spcBef>
                          <a:spcPts val="0"/>
                        </a:spcBef>
                        <a:buNone/>
                      </a:pPr>
                      <a:r>
                        <a:rPr lang="en"/>
                        <a:t>Laws change</a:t>
                      </a:r>
                    </a:p>
                  </a:txBody>
                  <a:tcPr marT="91425" marB="91425" marR="91425" marL="91425">
                    <a:solidFill>
                      <a:srgbClr val="F6B26B"/>
                    </a:solidFill>
                  </a:tcPr>
                </a:tc>
                <a:tc>
                  <a:txBody>
                    <a:bodyPr>
                      <a:noAutofit/>
                    </a:bodyPr>
                    <a:lstStyle/>
                    <a:p>
                      <a:pPr lvl="0" rtl="0">
                        <a:spcBef>
                          <a:spcPts val="0"/>
                        </a:spcBef>
                        <a:buNone/>
                      </a:pPr>
                      <a:r>
                        <a:t/>
                      </a:r>
                      <a:endParaRPr/>
                    </a:p>
                  </a:txBody>
                  <a:tcPr marT="91425" marB="91425" marR="91425" marL="91425">
                    <a:solidFill>
                      <a:srgbClr val="F6B26B"/>
                    </a:solidFill>
                  </a:tcPr>
                </a:tc>
              </a:tr>
            </a:tbl>
          </a:graphicData>
        </a:graphic>
      </p:graphicFrame>
      <p:sp>
        <p:nvSpPr>
          <p:cNvPr id="334" name="Shape 3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pic>
        <p:nvPicPr>
          <p:cNvPr descr="balancingagilityanddiscipline.png" id="339" name="Shape 339"/>
          <p:cNvPicPr preferRelativeResize="0"/>
          <p:nvPr/>
        </p:nvPicPr>
        <p:blipFill>
          <a:blip r:embed="rId3">
            <a:alphaModFix/>
          </a:blip>
          <a:stretch>
            <a:fillRect/>
          </a:stretch>
        </p:blipFill>
        <p:spPr>
          <a:xfrm>
            <a:off x="523437" y="1536750"/>
            <a:ext cx="8097123" cy="4977449"/>
          </a:xfrm>
          <a:prstGeom prst="rect">
            <a:avLst/>
          </a:prstGeom>
          <a:noFill/>
          <a:ln>
            <a:noFill/>
          </a:ln>
        </p:spPr>
      </p:pic>
      <p:sp>
        <p:nvSpPr>
          <p:cNvPr id="340" name="Shape 3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Developmental Factors</a:t>
            </a:r>
          </a:p>
        </p:txBody>
      </p:sp>
      <p:sp>
        <p:nvSpPr>
          <p:cNvPr id="341" name="Shape 341"/>
          <p:cNvSpPr/>
          <p:nvPr/>
        </p:nvSpPr>
        <p:spPr>
          <a:xfrm>
            <a:off x="3692750" y="1593625"/>
            <a:ext cx="1989300" cy="472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Personnel </a:t>
            </a:r>
          </a:p>
          <a:p>
            <a:pPr lvl="0" rtl="0">
              <a:spcBef>
                <a:spcPts val="0"/>
              </a:spcBef>
              <a:buNone/>
            </a:pPr>
            <a:r>
              <a:rPr b="1" lang="en"/>
              <a:t>(% Junior, % Senior)</a:t>
            </a:r>
          </a:p>
        </p:txBody>
      </p:sp>
      <p:sp>
        <p:nvSpPr>
          <p:cNvPr id="342" name="Shape 342"/>
          <p:cNvSpPr/>
          <p:nvPr/>
        </p:nvSpPr>
        <p:spPr>
          <a:xfrm>
            <a:off x="566550" y="3155275"/>
            <a:ext cx="1863000" cy="68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Criticality</a:t>
            </a:r>
          </a:p>
          <a:p>
            <a:pPr lvl="0" rtl="0">
              <a:spcBef>
                <a:spcPts val="0"/>
              </a:spcBef>
              <a:buNone/>
            </a:pPr>
            <a:r>
              <a:rPr b="1" lang="en"/>
              <a:t>(Loss due to defects)</a:t>
            </a:r>
          </a:p>
        </p:txBody>
      </p:sp>
      <p:sp>
        <p:nvSpPr>
          <p:cNvPr id="343" name="Shape 343"/>
          <p:cNvSpPr/>
          <p:nvPr/>
        </p:nvSpPr>
        <p:spPr>
          <a:xfrm>
            <a:off x="2129250" y="6019825"/>
            <a:ext cx="24228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Team Size</a:t>
            </a:r>
          </a:p>
          <a:p>
            <a:pPr lvl="0" rtl="0">
              <a:spcBef>
                <a:spcPts val="0"/>
              </a:spcBef>
              <a:buNone/>
            </a:pPr>
            <a:r>
              <a:rPr b="1" lang="en"/>
              <a:t>(Number of Personnel)</a:t>
            </a:r>
          </a:p>
        </p:txBody>
      </p:sp>
      <p:sp>
        <p:nvSpPr>
          <p:cNvPr id="344" name="Shape 344"/>
          <p:cNvSpPr/>
          <p:nvPr/>
        </p:nvSpPr>
        <p:spPr>
          <a:xfrm>
            <a:off x="5235875" y="6019825"/>
            <a:ext cx="2105700" cy="57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Culture</a:t>
            </a:r>
          </a:p>
          <a:p>
            <a:pPr lvl="0" rtl="0">
              <a:spcBef>
                <a:spcPts val="0"/>
              </a:spcBef>
              <a:buNone/>
            </a:pPr>
            <a:r>
              <a:rPr b="1" lang="en"/>
              <a:t>(% Thrive on Chaos)</a:t>
            </a:r>
          </a:p>
        </p:txBody>
      </p:sp>
      <p:sp>
        <p:nvSpPr>
          <p:cNvPr id="345" name="Shape 345"/>
          <p:cNvSpPr/>
          <p:nvPr/>
        </p:nvSpPr>
        <p:spPr>
          <a:xfrm>
            <a:off x="6858000" y="3207775"/>
            <a:ext cx="1791600" cy="774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Requirements Change</a:t>
            </a:r>
          </a:p>
          <a:p>
            <a:pPr lvl="0" rtl="0">
              <a:spcBef>
                <a:spcPts val="0"/>
              </a:spcBef>
              <a:buNone/>
            </a:pPr>
            <a:r>
              <a:rPr b="1" lang="en"/>
              <a:t>(% per month)</a:t>
            </a:r>
          </a:p>
        </p:txBody>
      </p:sp>
      <p:cxnSp>
        <p:nvCxnSpPr>
          <p:cNvPr id="346" name="Shape 346"/>
          <p:cNvCxnSpPr/>
          <p:nvPr/>
        </p:nvCxnSpPr>
        <p:spPr>
          <a:xfrm>
            <a:off x="4064775" y="5002800"/>
            <a:ext cx="1329599" cy="186900"/>
          </a:xfrm>
          <a:prstGeom prst="straightConnector1">
            <a:avLst/>
          </a:prstGeom>
          <a:noFill/>
          <a:ln cap="flat" cmpd="sng" w="38100">
            <a:solidFill>
              <a:srgbClr val="FF0000"/>
            </a:solidFill>
            <a:prstDash val="solid"/>
            <a:round/>
            <a:headEnd len="lg" w="lg" type="none"/>
            <a:tailEnd len="lg" w="lg" type="none"/>
          </a:ln>
        </p:spPr>
      </p:cxnSp>
      <p:cxnSp>
        <p:nvCxnSpPr>
          <p:cNvPr id="347" name="Shape 347"/>
          <p:cNvCxnSpPr/>
          <p:nvPr/>
        </p:nvCxnSpPr>
        <p:spPr>
          <a:xfrm flipH="1" rot="10800000">
            <a:off x="5384050" y="3572250"/>
            <a:ext cx="1105499" cy="1617299"/>
          </a:xfrm>
          <a:prstGeom prst="straightConnector1">
            <a:avLst/>
          </a:prstGeom>
          <a:noFill/>
          <a:ln cap="flat" cmpd="sng" w="38100">
            <a:solidFill>
              <a:srgbClr val="FF0000"/>
            </a:solidFill>
            <a:prstDash val="solid"/>
            <a:round/>
            <a:headEnd len="lg" w="lg" type="none"/>
            <a:tailEnd len="lg" w="lg" type="none"/>
          </a:ln>
        </p:spPr>
      </p:cxnSp>
      <p:cxnSp>
        <p:nvCxnSpPr>
          <p:cNvPr id="348" name="Shape 348"/>
          <p:cNvCxnSpPr/>
          <p:nvPr/>
        </p:nvCxnSpPr>
        <p:spPr>
          <a:xfrm>
            <a:off x="3531350" y="3766775"/>
            <a:ext cx="533399" cy="1225499"/>
          </a:xfrm>
          <a:prstGeom prst="straightConnector1">
            <a:avLst/>
          </a:prstGeom>
          <a:noFill/>
          <a:ln cap="flat" cmpd="sng" w="38100">
            <a:solidFill>
              <a:srgbClr val="FF0000"/>
            </a:solidFill>
            <a:prstDash val="solid"/>
            <a:round/>
            <a:headEnd len="lg" w="lg" type="none"/>
            <a:tailEnd len="lg" w="lg" type="none"/>
          </a:ln>
        </p:spPr>
      </p:cxnSp>
      <p:cxnSp>
        <p:nvCxnSpPr>
          <p:cNvPr id="349" name="Shape 349"/>
          <p:cNvCxnSpPr/>
          <p:nvPr/>
        </p:nvCxnSpPr>
        <p:spPr>
          <a:xfrm rot="10800000">
            <a:off x="4657225" y="2251800"/>
            <a:ext cx="1862999" cy="1351199"/>
          </a:xfrm>
          <a:prstGeom prst="straightConnector1">
            <a:avLst/>
          </a:prstGeom>
          <a:noFill/>
          <a:ln cap="flat" cmpd="sng" w="38100">
            <a:solidFill>
              <a:srgbClr val="FF0000"/>
            </a:solidFill>
            <a:prstDash val="solid"/>
            <a:round/>
            <a:headEnd len="lg" w="lg" type="none"/>
            <a:tailEnd len="lg" w="lg" type="none"/>
          </a:ln>
        </p:spPr>
      </p:cxnSp>
      <p:cxnSp>
        <p:nvCxnSpPr>
          <p:cNvPr id="350" name="Shape 350"/>
          <p:cNvCxnSpPr/>
          <p:nvPr/>
        </p:nvCxnSpPr>
        <p:spPr>
          <a:xfrm flipH="1">
            <a:off x="3561975" y="2272350"/>
            <a:ext cx="1085099" cy="1504800"/>
          </a:xfrm>
          <a:prstGeom prst="straightConnector1">
            <a:avLst/>
          </a:prstGeom>
          <a:noFill/>
          <a:ln cap="flat" cmpd="sng" w="38100">
            <a:solidFill>
              <a:srgbClr val="FF0000"/>
            </a:solidFill>
            <a:prstDash val="solid"/>
            <a:round/>
            <a:headEnd len="lg" w="lg" type="none"/>
            <a:tailEnd len="lg" w="lg" type="none"/>
          </a:ln>
        </p:spPr>
      </p:cxnSp>
      <p:sp>
        <p:nvSpPr>
          <p:cNvPr id="351" name="Shape 3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
                                        <p:tgtEl>
                                          <p:spTgt spid="350"/>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57" name="Shape 3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Understanding and mitigating risk factors.</a:t>
            </a:r>
          </a:p>
          <a:p>
            <a:pPr indent="-228600" lvl="0" marL="457200" marR="0" rtl="0" algn="l">
              <a:lnSpc>
                <a:spcPct val="100000"/>
              </a:lnSpc>
              <a:spcBef>
                <a:spcPts val="600"/>
              </a:spcBef>
              <a:spcAft>
                <a:spcPts val="0"/>
              </a:spcAft>
            </a:pPr>
            <a:r>
              <a:rPr lang="en"/>
              <a:t>What is a process?</a:t>
            </a:r>
          </a:p>
          <a:p>
            <a:pPr indent="-228600" lvl="0" marL="457200" marR="0" rtl="0" algn="l">
              <a:lnSpc>
                <a:spcPct val="100000"/>
              </a:lnSpc>
              <a:spcBef>
                <a:spcPts val="600"/>
              </a:spcBef>
              <a:spcAft>
                <a:spcPts val="0"/>
              </a:spcAft>
            </a:pPr>
            <a:r>
              <a:rPr lang="en"/>
              <a:t>How we choose a process:</a:t>
            </a:r>
          </a:p>
          <a:p>
            <a:pPr indent="-406400" lvl="1" marL="914400" marR="0" rtl="0" algn="l">
              <a:lnSpc>
                <a:spcPct val="100000"/>
              </a:lnSpc>
              <a:spcBef>
                <a:spcPts val="600"/>
              </a:spcBef>
              <a:spcAft>
                <a:spcPts val="0"/>
              </a:spcAft>
              <a:buSzPct val="100000"/>
            </a:pPr>
            <a:r>
              <a:rPr lang="en" sz="2800"/>
              <a:t>Desired Qualities</a:t>
            </a:r>
          </a:p>
          <a:p>
            <a:pPr indent="-406400" lvl="1" marL="914400" marR="0" rtl="0" algn="l">
              <a:lnSpc>
                <a:spcPct val="100000"/>
              </a:lnSpc>
              <a:spcBef>
                <a:spcPts val="600"/>
              </a:spcBef>
              <a:spcAft>
                <a:spcPts val="0"/>
              </a:spcAft>
              <a:buSzPct val="100000"/>
            </a:pPr>
            <a:r>
              <a:rPr lang="en" sz="2800"/>
              <a:t>Organizational Factors</a:t>
            </a:r>
          </a:p>
          <a:p>
            <a:pPr indent="-406400" lvl="1" marL="914400" marR="0" rtl="0" algn="l">
              <a:lnSpc>
                <a:spcPct val="100000"/>
              </a:lnSpc>
              <a:spcBef>
                <a:spcPts val="600"/>
              </a:spcBef>
              <a:spcAft>
                <a:spcPts val="0"/>
              </a:spcAft>
              <a:buSzPct val="100000"/>
            </a:pPr>
            <a:r>
              <a:rPr lang="en" sz="2800"/>
              <a:t>Risk Mitigation Potential</a:t>
            </a:r>
          </a:p>
          <a:p>
            <a:pPr indent="-228600" lvl="0" marL="457200" marR="0" rtl="0" algn="l">
              <a:lnSpc>
                <a:spcPct val="100000"/>
              </a:lnSpc>
              <a:spcBef>
                <a:spcPts val="600"/>
              </a:spcBef>
              <a:spcAft>
                <a:spcPts val="0"/>
              </a:spcAft>
            </a:pPr>
            <a:r>
              <a:rPr lang="en"/>
              <a:t>The Waterfall Model</a:t>
            </a:r>
          </a:p>
          <a:p>
            <a:pPr indent="-406400" lvl="1" marL="914400" marR="0" rtl="0" algn="l">
              <a:lnSpc>
                <a:spcPct val="100000"/>
              </a:lnSpc>
              <a:spcBef>
                <a:spcPts val="600"/>
              </a:spcBef>
              <a:spcAft>
                <a:spcPts val="0"/>
              </a:spcAft>
              <a:buSzPct val="100000"/>
            </a:pPr>
            <a:r>
              <a:rPr lang="en" sz="2800"/>
              <a:t>Separate and distinct phases of specification and development.</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58" name="Shape 3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64" name="Shape 3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Agile processes</a:t>
            </a:r>
          </a:p>
          <a:p>
            <a:pPr indent="-228600" lvl="0" marL="457200" marR="0" rtl="0" algn="l">
              <a:lnSpc>
                <a:spcPct val="100000"/>
              </a:lnSpc>
              <a:spcBef>
                <a:spcPts val="600"/>
              </a:spcBef>
              <a:spcAft>
                <a:spcPts val="0"/>
              </a:spcAft>
            </a:pPr>
            <a:r>
              <a:rPr lang="en"/>
              <a:t>Plan your team selection!</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b="1" lang="en"/>
              <a:t>Paper: Embracing Change with Extreme Programming </a:t>
            </a:r>
            <a:r>
              <a:rPr lang="en"/>
              <a:t>(on Moodle)</a:t>
            </a:r>
          </a:p>
          <a:p>
            <a:pPr lvl="0" marR="0" rtl="0" algn="l">
              <a:lnSpc>
                <a:spcPct val="100000"/>
              </a:lnSpc>
              <a:spcBef>
                <a:spcPts val="600"/>
              </a:spcBef>
              <a:spcAft>
                <a:spcPts val="0"/>
              </a:spcAft>
              <a:buNone/>
            </a:pPr>
            <a:r>
              <a:t/>
            </a:r>
            <a:endParaRPr/>
          </a:p>
          <a:p>
            <a:pPr lvl="0" rtl="0">
              <a:spcBef>
                <a:spcPts val="0"/>
              </a:spcBef>
              <a:buNone/>
            </a:pPr>
            <a:r>
              <a:t/>
            </a:r>
            <a:endParaRPr/>
          </a:p>
        </p:txBody>
      </p:sp>
      <p:sp>
        <p:nvSpPr>
          <p:cNvPr id="365" name="Shape 3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Hardware Failure</a:t>
            </a:r>
          </a:p>
        </p:txBody>
      </p:sp>
      <p:pic>
        <p:nvPicPr>
          <p:cNvPr descr="fr1.png" id="65" name="Shape 65"/>
          <p:cNvPicPr preferRelativeResize="0"/>
          <p:nvPr/>
        </p:nvPicPr>
        <p:blipFill>
          <a:blip r:embed="rId3">
            <a:alphaModFix/>
          </a:blip>
          <a:stretch>
            <a:fillRect/>
          </a:stretch>
        </p:blipFill>
        <p:spPr>
          <a:xfrm>
            <a:off x="1509700" y="1932475"/>
            <a:ext cx="6124575" cy="4067175"/>
          </a:xfrm>
          <a:prstGeom prst="rect">
            <a:avLst/>
          </a:prstGeom>
          <a:noFill/>
          <a:ln>
            <a:noFill/>
          </a:ln>
        </p:spPr>
      </p:pic>
      <p:sp>
        <p:nvSpPr>
          <p:cNvPr id="66" name="Shape 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Failure</a:t>
            </a:r>
          </a:p>
        </p:txBody>
      </p:sp>
      <p:pic>
        <p:nvPicPr>
          <p:cNvPr descr="fr2.png" id="72" name="Shape 72"/>
          <p:cNvPicPr preferRelativeResize="0"/>
          <p:nvPr/>
        </p:nvPicPr>
        <p:blipFill>
          <a:blip r:embed="rId3">
            <a:alphaModFix/>
          </a:blip>
          <a:stretch>
            <a:fillRect/>
          </a:stretch>
        </p:blipFill>
        <p:spPr>
          <a:xfrm>
            <a:off x="1438275" y="1884850"/>
            <a:ext cx="6267450" cy="4162425"/>
          </a:xfrm>
          <a:prstGeom prst="rect">
            <a:avLst/>
          </a:prstGeom>
          <a:noFill/>
          <a:ln>
            <a:noFill/>
          </a:ln>
        </p:spPr>
      </p:pic>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Failure</a:t>
            </a:r>
          </a:p>
        </p:txBody>
      </p:sp>
      <p:pic>
        <p:nvPicPr>
          <p:cNvPr descr="fr3.png" id="79" name="Shape 79"/>
          <p:cNvPicPr preferRelativeResize="0"/>
          <p:nvPr/>
        </p:nvPicPr>
        <p:blipFill>
          <a:blip r:embed="rId3">
            <a:alphaModFix/>
          </a:blip>
          <a:stretch>
            <a:fillRect/>
          </a:stretch>
        </p:blipFill>
        <p:spPr>
          <a:xfrm>
            <a:off x="1061512" y="1763162"/>
            <a:ext cx="7191375" cy="4524375"/>
          </a:xfrm>
          <a:prstGeom prst="rect">
            <a:avLst/>
          </a:prstGeom>
          <a:noFill/>
          <a:ln>
            <a:noFill/>
          </a:ln>
        </p:spPr>
      </p:pic>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idx="4294967295" type="title"/>
          </p:nvPr>
        </p:nvSpPr>
        <p:spPr>
          <a:xfrm>
            <a:off x="653149" y="2555975"/>
            <a:ext cx="8490900" cy="1547400"/>
          </a:xfrm>
          <a:prstGeom prst="rect">
            <a:avLst/>
          </a:prstGeom>
        </p:spPr>
        <p:txBody>
          <a:bodyPr anchorCtr="0" anchor="b" bIns="91425" lIns="91425" rIns="91425" tIns="91425">
            <a:noAutofit/>
          </a:bodyPr>
          <a:lstStyle/>
          <a:p>
            <a:pPr lvl="0" rtl="0">
              <a:spcBef>
                <a:spcPts val="0"/>
              </a:spcBef>
              <a:buNone/>
            </a:pPr>
            <a:r>
              <a:rPr b="0" lang="en" sz="4800"/>
              <a:t>Prevailing Paradigm:</a:t>
            </a:r>
          </a:p>
          <a:p>
            <a:pPr lvl="0" rtl="0">
              <a:spcBef>
                <a:spcPts val="0"/>
              </a:spcBef>
              <a:buNone/>
            </a:pPr>
            <a:r>
              <a:rPr lang="en" sz="4800"/>
              <a:t>Code and Fix</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Life Cycle of Software</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Any product - software included - has a life cycle: a timeline that can be split into the required phases of existence.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What are the phases of the software lifecycle?</a:t>
            </a:r>
          </a:p>
          <a:p>
            <a:pPr lvl="0" rtl="0">
              <a:spcBef>
                <a:spcPts val="0"/>
              </a:spcBef>
              <a:buNone/>
            </a:pPr>
            <a:r>
              <a:t/>
            </a:r>
            <a:endParaRPr/>
          </a:p>
        </p:txBody>
      </p:sp>
      <p:sp>
        <p:nvSpPr>
          <p:cNvPr id="92" name="Shape 92"/>
          <p:cNvSpPr txBox="1"/>
          <p:nvPr>
            <p:ph idx="1" type="body"/>
          </p:nvPr>
        </p:nvSpPr>
        <p:spPr>
          <a:xfrm>
            <a:off x="457200" y="4287300"/>
            <a:ext cx="4285200" cy="1926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Requirements Definition</a:t>
            </a:r>
          </a:p>
          <a:p>
            <a:pPr lvl="0" marR="0" rtl="0" algn="l">
              <a:lnSpc>
                <a:spcPct val="100000"/>
              </a:lnSpc>
              <a:spcBef>
                <a:spcPts val="600"/>
              </a:spcBef>
              <a:spcAft>
                <a:spcPts val="0"/>
              </a:spcAft>
              <a:buNone/>
            </a:pPr>
            <a:r>
              <a:rPr lang="en"/>
              <a:t>Software Design</a:t>
            </a:r>
          </a:p>
          <a:p>
            <a:pPr lvl="0" marR="0" rtl="0" algn="l">
              <a:lnSpc>
                <a:spcPct val="100000"/>
              </a:lnSpc>
              <a:spcBef>
                <a:spcPts val="600"/>
              </a:spcBef>
              <a:spcAft>
                <a:spcPts val="0"/>
              </a:spcAft>
              <a:buNone/>
            </a:pPr>
            <a:r>
              <a:rPr lang="en"/>
              <a:t>Implementation</a:t>
            </a:r>
          </a:p>
          <a:p>
            <a:pPr lvl="0" rtl="0">
              <a:spcBef>
                <a:spcPts val="0"/>
              </a:spcBef>
              <a:buNone/>
            </a:pPr>
            <a:r>
              <a:t/>
            </a:r>
            <a:endParaRPr/>
          </a:p>
        </p:txBody>
      </p:sp>
      <p:sp>
        <p:nvSpPr>
          <p:cNvPr id="93" name="Shape 93"/>
          <p:cNvSpPr txBox="1"/>
          <p:nvPr>
            <p:ph idx="1" type="body"/>
          </p:nvPr>
        </p:nvSpPr>
        <p:spPr>
          <a:xfrm>
            <a:off x="4820200" y="4287300"/>
            <a:ext cx="3866700" cy="1926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Testing</a:t>
            </a:r>
          </a:p>
          <a:p>
            <a:pPr lvl="0" marR="0" rtl="0" algn="l">
              <a:lnSpc>
                <a:spcPct val="100000"/>
              </a:lnSpc>
              <a:spcBef>
                <a:spcPts val="600"/>
              </a:spcBef>
              <a:spcAft>
                <a:spcPts val="0"/>
              </a:spcAft>
              <a:buNone/>
            </a:pPr>
            <a:r>
              <a:rPr lang="en"/>
              <a:t>Release</a:t>
            </a:r>
          </a:p>
          <a:p>
            <a:pPr lvl="0" marR="0" rtl="0" algn="l">
              <a:lnSpc>
                <a:spcPct val="100000"/>
              </a:lnSpc>
              <a:spcBef>
                <a:spcPts val="600"/>
              </a:spcBef>
              <a:spcAft>
                <a:spcPts val="0"/>
              </a:spcAft>
              <a:buNone/>
            </a:pPr>
            <a:r>
              <a:rPr lang="en"/>
              <a:t>Operation and Maintenance</a:t>
            </a:r>
          </a:p>
          <a:p>
            <a:pPr lvl="0" rtl="0">
              <a:spcBef>
                <a:spcPts val="0"/>
              </a:spcBef>
              <a:buNone/>
            </a:pPr>
            <a:r>
              <a:t/>
            </a:r>
            <a:endParaRP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
        <p:nvSpPr>
          <p:cNvPr id="95" name="Shape 95"/>
          <p:cNvSpPr/>
          <p:nvPr/>
        </p:nvSpPr>
        <p:spPr>
          <a:xfrm>
            <a:off x="364775" y="3970975"/>
            <a:ext cx="4285200" cy="500400"/>
          </a:xfrm>
          <a:prstGeom prst="rect">
            <a:avLst/>
          </a:prstGeom>
          <a:solidFill>
            <a:srgbClr val="FFFFFF"/>
          </a:solidFill>
          <a:ln cap="flat" cmpd="sng" w="3810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3000"/>
              <a:t>Project Planning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Need for Planning</a:t>
            </a:r>
          </a:p>
        </p:txBody>
      </p:sp>
      <p:sp>
        <p:nvSpPr>
          <p:cNvPr id="101" name="Shape 10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b="1" lang="en"/>
              <a:t>Why do we get stuck in the code &amp; fix loop?</a:t>
            </a:r>
          </a:p>
        </p:txBody>
      </p:sp>
      <p:sp>
        <p:nvSpPr>
          <p:cNvPr id="102" name="Shape 102"/>
          <p:cNvSpPr txBox="1"/>
          <p:nvPr>
            <p:ph idx="1" type="body"/>
          </p:nvPr>
        </p:nvSpPr>
        <p:spPr>
          <a:xfrm>
            <a:off x="457200" y="2335150"/>
            <a:ext cx="8229600" cy="3715500"/>
          </a:xfrm>
          <a:prstGeom prst="rect">
            <a:avLst/>
          </a:prstGeom>
        </p:spPr>
        <p:txBody>
          <a:bodyPr anchorCtr="0" anchor="t" bIns="91425" lIns="91425" rIns="91425" tIns="91425">
            <a:noAutofit/>
          </a:bodyPr>
          <a:lstStyle/>
          <a:p>
            <a:pPr lvl="0" rtl="0">
              <a:spcBef>
                <a:spcPts val="0"/>
              </a:spcBef>
              <a:buNone/>
            </a:pPr>
            <a:r>
              <a:rPr lang="en"/>
              <a:t>We know the phases of the lifecycle. We know there are activities that must be performed:</a:t>
            </a:r>
          </a:p>
          <a:p>
            <a:pPr indent="-406400" lvl="0" marL="457200" rtl="0">
              <a:spcBef>
                <a:spcPts val="0"/>
              </a:spcBef>
              <a:buSzPct val="100000"/>
            </a:pPr>
            <a:r>
              <a:rPr lang="en" sz="2800"/>
              <a:t>Specification, Design, Coding, Testing, Evolution</a:t>
            </a:r>
          </a:p>
          <a:p>
            <a:pPr lvl="0" rtl="0">
              <a:spcBef>
                <a:spcPts val="0"/>
              </a:spcBef>
              <a:buNone/>
            </a:pPr>
            <a:r>
              <a:t/>
            </a:r>
            <a:endParaRPr sz="2000"/>
          </a:p>
          <a:p>
            <a:pPr lvl="0" rtl="0">
              <a:spcBef>
                <a:spcPts val="0"/>
              </a:spcBef>
              <a:buNone/>
            </a:pPr>
            <a:r>
              <a:rPr lang="en"/>
              <a:t>Lack structure and guidance:</a:t>
            </a:r>
          </a:p>
          <a:p>
            <a:pPr indent="-406400" lvl="0" marL="457200" rtl="0">
              <a:spcBef>
                <a:spcPts val="0"/>
              </a:spcBef>
              <a:buSzPct val="100000"/>
            </a:pPr>
            <a:r>
              <a:rPr lang="en" sz="2800"/>
              <a:t>When are we done? When do we move on?</a:t>
            </a:r>
          </a:p>
          <a:p>
            <a:pPr indent="-406400" lvl="0" marL="457200" rtl="0">
              <a:spcBef>
                <a:spcPts val="0"/>
              </a:spcBef>
              <a:buSzPct val="100000"/>
            </a:pPr>
            <a:r>
              <a:rPr lang="en" sz="2800"/>
              <a:t>Activities must be planned and modeled if they are to be managed.</a:t>
            </a:r>
          </a:p>
        </p:txBody>
      </p:sp>
      <p:sp>
        <p:nvSpPr>
          <p:cNvPr id="103" name="Shape 1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