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other words (read)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of your biggest problems - one of the major sources of this issues - is that there are a number of people involved in the creation of software, and they all have their own views on what this product should end up being. You need to please all people. In defining your requirements, you need to consider everybody who holds a stake in the outcome:</a:t>
            </a:r>
          </a:p>
          <a:p>
            <a:pPr indent="-228600" lvl="0" marL="457200" rtl="0">
              <a:spcBef>
                <a:spcPts val="0"/>
              </a:spcBef>
              <a:buChar char="-"/>
            </a:pPr>
            <a:r>
              <a:rPr lang="en"/>
              <a:t>clients, whoever is paying you to produce the software - you need to meet their goals and satisfy their desires</a:t>
            </a:r>
          </a:p>
          <a:p>
            <a:pPr indent="-228600" lvl="0" marL="457200" rtl="0">
              <a:spcBef>
                <a:spcPts val="0"/>
              </a:spcBef>
              <a:buChar char="-"/>
            </a:pPr>
            <a:r>
              <a:rPr lang="en"/>
              <a:t>engineers - they need to build the system, the requirements need to be there for them to use</a:t>
            </a:r>
          </a:p>
          <a:p>
            <a:pPr indent="-228600" lvl="0" marL="457200" rtl="0">
              <a:spcBef>
                <a:spcPts val="0"/>
              </a:spcBef>
              <a:buChar char="-"/>
            </a:pPr>
            <a:r>
              <a:rPr lang="en"/>
              <a:t>regulatory agencies - if you’re building software that needs to follow certain laws and regulations, then the appropriate regulatory bodies need to be satisfied, the requirements need to be shown to meet their constraints</a:t>
            </a:r>
          </a:p>
          <a:p>
            <a:pPr indent="-228600" lvl="0" marL="457200" rtl="0">
              <a:spcBef>
                <a:spcPts val="0"/>
              </a:spcBef>
              <a:buChar char="-"/>
            </a:pPr>
            <a:r>
              <a:rPr lang="en"/>
              <a:t>and the end users - they need to be considered, the system needs to fit their needs as well</a:t>
            </a:r>
          </a:p>
          <a:p>
            <a:pPr lvl="0" rtl="0">
              <a:spcBef>
                <a:spcPts val="0"/>
              </a:spcBef>
              <a:buNone/>
            </a:pPr>
            <a:r>
              <a:rPr lang="en"/>
              <a:t>You need to know who your stakeholders are - who would be interested in your project, who can place constraints on what you’re building? you need to define these, and you need to know what they want. Do they want the same thing? No - they don’t. You need to express the requirements in a way that they can all understand, and that meets all of their needs in an acceptable manner. This is a huge task.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 - they don’t, and worse - they may all interpret the requirements differently. One thing may mean something else to them. You need to express the requirements in a way that they can all understand, you need to understand what they’re looking for, and you need to try to please these groups with different interests. This is a huge task.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Especially since the number of stakeholders can be insane. Consider something like Moodle. In some sense, almost every person in the university structure will be impacted by that, and most of them will have some say in how a system like that is designed and implemented. That can get tough as a developer, and this is another of those trade-offs. Who do you make happy and who do you ignore? How do you express the requirements clearly to them so that they’re happy when they get the final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you want to be careful to avoid ambiguity in your requirements, because that does not just affect the requirements, but the entire project to come. Vague requirements, incomplete requirements, can be followed and met - you’ll just get into a situation like this. (go over)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if you make mistakes? Well.. A rough rule of thumb is that is costs about a dollar to fix a requirements problem during the requirements phase, and that cost increases exponentially as we progress into other phases. Going back and fixing problems in later stages gets prohibitively costly because the number of changes, the number of documents, and the time to change all of those keeps piling up. By the design phase, it costs three times as much to fix the best problems, ten times when coding, up to 40 times the cost for the easiest problems to solve. 1000x times more expensive for the worst problems. This gives a pretty clear picture of the importance of getting requirements right.</a:t>
            </a:r>
          </a:p>
          <a:p>
            <a:pPr lvl="0" rtl="0">
              <a:spcBef>
                <a:spcPts val="0"/>
              </a:spcBef>
              <a:buNone/>
            </a:pPr>
            <a:r>
              <a:t/>
            </a:r>
            <a:endParaRPr/>
          </a:p>
          <a:p>
            <a:pPr lvl="0" rtl="0">
              <a:spcBef>
                <a:spcPts val="0"/>
              </a:spcBef>
              <a:buNone/>
            </a:pPr>
            <a:r>
              <a:rPr lang="en"/>
              <a:t>Unfortunately, this exponential curve also roughly corresponds to the rate of discovery of problems. If we don’t spend enough time analyzing the requirements, we don’t tend to find these problems until they kick you in the butt.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importance of requirements can be argued from three different perspectives: engineering, economic, and empirical</a:t>
            </a:r>
          </a:p>
          <a:p>
            <a:pPr indent="-228600" lvl="0" marL="457200" rtl="0">
              <a:spcBef>
                <a:spcPts val="0"/>
              </a:spcBef>
              <a:buChar char="-"/>
            </a:pPr>
            <a:r>
              <a:rPr lang="en"/>
              <a:t>read</a:t>
            </a:r>
          </a:p>
          <a:p>
            <a:pPr indent="-228600" lvl="0" marL="457200" rtl="0">
              <a:spcBef>
                <a:spcPts val="0"/>
              </a:spcBef>
              <a:buChar char="-"/>
            </a:pPr>
            <a:r>
              <a:rPr lang="en"/>
              <a:t>read, the cost of correcting requirements errors during the maintenance phase is at least 100times what it would cost in the requirements phase.</a:t>
            </a:r>
          </a:p>
          <a:p>
            <a:pPr indent="-228600" lvl="0" marL="457200" rtl="0">
              <a:spcBef>
                <a:spcPts val="0"/>
              </a:spcBef>
              <a:buChar char="-"/>
            </a:pPr>
            <a:r>
              <a:rPr lang="en"/>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good news is that there is some empirical evidence that spending time on requirements helps. The percent that you overspend on your budget is roughly proportional to the percent of project effort you spend on requirements, dropping rapidly when you spend up to 10% of your entire project time on requirements, and dropping further as you approach 20%.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and their specifications capture (read)</a:t>
            </a:r>
          </a:p>
          <a:p>
            <a:pPr lvl="0" rtl="0">
              <a:spcBef>
                <a:spcPts val="0"/>
              </a:spcBef>
              <a:buNone/>
            </a:pPr>
            <a:r>
              <a:rPr lang="en"/>
              <a:t>Poor requirements are the source of all evil - they will bring down your project.They are the most expensive and most difficult to fix because they are conceptual - if you build your project from a poor conceptual base, you are going to have a hard time fixing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that’s what requirements are and why they’re important. Let’s talk some about writing the things.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have covered the basic principles of software engineering and how to organize teams and the process. This week, we’ll step into the first of the major development phases - the requirements specification.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Typically, there are several types of requirements that you might see in a project. (1-2, example). </a:t>
            </a:r>
          </a:p>
          <a:p>
            <a:pPr lvl="0" rtl="0">
              <a:spcBef>
                <a:spcPts val="0"/>
              </a:spcBef>
              <a:buNone/>
            </a:pPr>
            <a:r>
              <a:rPr lang="en"/>
              <a:t>(4) - these aren’t something you use to go and start writing code, rather (5) gathered at the start of the project. They let you put together a skeleton document and have something to start fleshing 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(1-2), whether dealing with a embedded system like a robot or car, or just the machine or server the software is instaled on. These requirements typically deal with things like (2).</a:t>
            </a:r>
          </a:p>
          <a:p>
            <a:pPr lvl="0">
              <a:spcBef>
                <a:spcPts val="0"/>
              </a:spcBef>
              <a:buNone/>
            </a:pPr>
            <a:r>
              <a:rPr lang="en"/>
              <a:t>It follows then, that, (3-5). </a:t>
            </a:r>
          </a:p>
          <a:p>
            <a:pPr lvl="0" rtl="0">
              <a:spcBef>
                <a:spcPts val="0"/>
              </a:spcBef>
              <a:buNone/>
            </a:pPr>
            <a:r>
              <a:rPr lang="en"/>
              <a:t>Then, (6), deal with the combination (7)</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can be functional or non-functional.</a:t>
            </a:r>
          </a:p>
          <a:p>
            <a:pPr indent="-228600" lvl="0" marL="457200" rtl="0">
              <a:spcBef>
                <a:spcPts val="0"/>
              </a:spcBef>
              <a:buChar char="-"/>
            </a:pPr>
            <a:r>
              <a:rPr lang="en"/>
              <a:t>The functional requirements will be the bulk of the requirements you write. They describe what your system does - the services it performs - and they provide a picture of what the correct behavior of the system is. They describe what the system can do, what its output looks like, and how to tell if that output is correct.</a:t>
            </a:r>
          </a:p>
          <a:p>
            <a:pPr indent="-228600" lvl="0" marL="457200" rtl="0">
              <a:spcBef>
                <a:spcPts val="0"/>
              </a:spcBef>
              <a:buChar char="-"/>
            </a:pPr>
            <a:r>
              <a:rPr lang="en"/>
              <a:t>Non-functional requirements place constraints on the final system related to aspects other than the correctness of the output (6 -7). A functional requirement is that the system must be able to perform multiplication. A non-functional requirement might define performance constraints- the answer to the multiplication must be returned within 10 seconds.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Non-functional requirements place constraints on the final system and specify properties to expect from the system. The functional requirements answer what the system is doing, the non-functional requirements specify how it is doing that.</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if not met, the system is useless - it it frustrates the customer enough, if it doesn’t fit within the hardware requirements, it doesn’t matter if it spits out the right answer.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categories, read these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 get at least one of each)</a:t>
            </a:r>
          </a:p>
          <a:p>
            <a:pPr lvl="0" rtl="0">
              <a:spcBef>
                <a:spcPts val="0"/>
              </a:spcBef>
              <a:buNone/>
            </a:pPr>
            <a:r>
              <a:rPr lang="en">
                <a:solidFill>
                  <a:schemeClr val="dk1"/>
                </a:solidFill>
              </a:rPr>
              <a:t>then bring in and 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that’s what requirements are and why they’re important. Let’s talk some about writing the things.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solidFill>
                  <a:schemeClr val="dk1"/>
                </a:solidFill>
              </a:rPr>
              <a:t>There are many ways to express the requirements of a system, but as we’ve seen, </a:t>
            </a:r>
            <a:r>
              <a:rPr lang="en"/>
              <a:t>the normal method of writing requirements is to write a series of natural language statements, backing them up with data in diagrams or tables. There are more formal variants - you might construct a state machine model to analyze system behavior, or construct your requirements in a restricted form of formal logical statements so that you can write proofs (if a and b are true, this implies c). Those more complex forms might leave you better off, but most commonly, we’re dealing with natural language. That’s normal for a reason,</a:t>
            </a:r>
          </a:p>
          <a:p>
            <a:pPr indent="0" lvl="0" marL="0" rtl="0">
              <a:spcBef>
                <a:spcPts val="0"/>
              </a:spcBef>
              <a:buNone/>
            </a:pPr>
            <a:r>
              <a:rPr lang="en"/>
              <a:t>it’s universally understandable, easy to read, but does have some problems that you need to consider.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(discuss)</a:t>
            </a:r>
          </a:p>
          <a:p>
            <a:pPr indent="-228600" lvl="0" marL="457200" rtl="0">
              <a:spcBef>
                <a:spcPts val="0"/>
              </a:spcBef>
              <a:buChar char="-"/>
            </a:pPr>
            <a:r>
              <a:rPr lang="en"/>
              <a:t>lack of clarity is your most common issue. It’s hard to be precise in natural language, as the more detailed you get, the harder it can be to read. Word choice is important, It’s easy to start using words that do not have a clear meaning. The software should do this - well, will it do it or not?</a:t>
            </a:r>
          </a:p>
          <a:p>
            <a:pPr indent="-228600" lvl="0" marL="457200" rtl="0">
              <a:spcBef>
                <a:spcPts val="0"/>
              </a:spcBef>
              <a:buChar char="-"/>
            </a:pPr>
            <a:r>
              <a:rPr lang="en"/>
              <a:t>The second problem is that we forget things when just typing them out. Think about any function that has multiple outcomes. When you program it, you need all of those outcomes. You can’t just have the then branch of an if statement. You need the else too.</a:t>
            </a:r>
          </a:p>
          <a:p>
            <a:pPr indent="-228600" lvl="0" marL="457200" rtl="0">
              <a:spcBef>
                <a:spcPts val="0"/>
              </a:spcBef>
              <a:buChar char="-"/>
            </a:pPr>
            <a:r>
              <a:rPr lang="en"/>
              <a:t>Third, it’s very easy to write a paragraph of text that actually combines many different requirements. Avoid this! Each requirement should cover one discrete facet of one function of the system. In fact, any complex function should actually combine multiple independent requirement specifications.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Another problems is that (1). as requirements serve dual functions:</a:t>
            </a:r>
          </a:p>
          <a:p>
            <a:pPr indent="-228600" lvl="0" marL="457200" rtl="0">
              <a:spcBef>
                <a:spcPts val="0"/>
              </a:spcBef>
              <a:buChar char="-"/>
            </a:pPr>
            <a:r>
              <a:rPr lang="en"/>
              <a:t>they may be the basis on which you bid for a contract. You write up your treatment of a project so you can get the contract to build it - these can’t be too detailed, as you want something that the customer will want (without knowing their exact needs). You can’t spend too much time on these - you might not get the contract. And you need something understood by the customer. They’re not looking for technical details on implementation - they haven’t talked to you about their vision yet.</a:t>
            </a:r>
          </a:p>
          <a:p>
            <a:pPr indent="-228600" lvl="0" marL="457200" rtl="0">
              <a:spcBef>
                <a:spcPts val="0"/>
              </a:spcBef>
              <a:buChar char="-"/>
            </a:pPr>
            <a:r>
              <a:rPr lang="en"/>
              <a:t>They might be the basis for the contract with a client, in which case, they do need to be defined in detail. They need to spell out exactly what the client is getting.</a:t>
            </a:r>
          </a:p>
          <a:p>
            <a:pPr indent="-228600" lvl="0" marL="457200" rtl="0">
              <a:spcBef>
                <a:spcPts val="0"/>
              </a:spcBef>
              <a:buChar char="-"/>
            </a:pPr>
            <a:r>
              <a:rPr lang="en"/>
              <a:t>Both of these are still considered requirements. But, specification and refinement may be needed to sort out and remove the ambiguity.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requirements specification phase is really where we kick things off. Before we can code the software, before we can design the class structure, we need to decide what the heck the software is going to do. What features does it need? What should the resulting output be? What defines correct software behavior? The requirements define our goals for the software, what we promise the final product will do.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Commonly, capturing good requirements requires working around three common problems</a:t>
            </a:r>
          </a:p>
          <a:p>
            <a:pPr indent="-228600" lvl="0" marL="457200" rtl="0">
              <a:spcBef>
                <a:spcPts val="0"/>
              </a:spcBef>
              <a:buChar char="-"/>
            </a:pPr>
            <a:r>
              <a:rPr lang="en">
                <a:solidFill>
                  <a:schemeClr val="dk1"/>
                </a:solidFill>
              </a:rPr>
              <a:t>1 poorly written requirements - (3), requirementw that can be interpreted differently by different people.</a:t>
            </a:r>
          </a:p>
          <a:p>
            <a:pPr indent="-228600" lvl="0" marL="457200" rtl="0">
              <a:spcBef>
                <a:spcPts val="0"/>
              </a:spcBef>
              <a:buChar char="-"/>
            </a:pPr>
            <a:r>
              <a:rPr lang="en">
                <a:solidFill>
                  <a:schemeClr val="dk1"/>
                </a:solidFill>
              </a:rPr>
              <a:t>2 requirements that are too vague to be tested. (5) You want to be able to test all outcomes of a function, so that you can produce evidence that you implemented the correct system</a:t>
            </a:r>
          </a:p>
          <a:p>
            <a:pPr indent="-228600" lvl="0" marL="457200" rtl="0">
              <a:spcBef>
                <a:spcPts val="0"/>
              </a:spcBef>
              <a:buChar char="-"/>
            </a:pPr>
            <a:r>
              <a:rPr lang="en">
                <a:solidFill>
                  <a:schemeClr val="dk1"/>
                </a:solidFill>
              </a:rPr>
              <a:t>3 a poorly structured requirements document - (7) how you organize and what you put in the document matters - you need the SRS to increase understanding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Here is a sample requirement from NASA. Let’s read this.</a:t>
            </a:r>
          </a:p>
          <a:p>
            <a:pPr indent="0" lvl="0" marL="0" rtl="0">
              <a:spcBef>
                <a:spcPts val="0"/>
              </a:spcBef>
              <a:buNone/>
            </a:pPr>
            <a:r>
              <a:rPr lang="en"/>
              <a:t>discussion - is this a good requirement? Why or why not?</a:t>
            </a:r>
          </a:p>
          <a:p>
            <a:pPr indent="0" lvl="0" marL="0" rtl="0">
              <a:spcBef>
                <a:spcPts val="0"/>
              </a:spcBef>
              <a:buNone/>
            </a:pPr>
            <a:r>
              <a:rPr lang="en"/>
              <a:t>It’s awful. This requirement is nearly unreadable, and it’d be easy to mess up the implementation. It is precise - great - but it is almost impossible to read. </a:t>
            </a:r>
          </a:p>
          <a:p>
            <a:pPr lvl="0" rtl="0">
              <a:spcBef>
                <a:spcPts val="0"/>
              </a:spcBef>
              <a:buNone/>
            </a:pPr>
            <a:r>
              <a:rPr lang="en">
                <a:solidFill>
                  <a:schemeClr val="dk1"/>
                </a:solidFill>
              </a:rPr>
              <a:t>So, to implement this, we somehow need to extract three pieces of information - what, when, and why.</a:t>
            </a:r>
          </a:p>
          <a:p>
            <a:pPr lvl="0" rtl="0">
              <a:spcBef>
                <a:spcPts val="0"/>
              </a:spcBef>
              <a:buNone/>
            </a:pPr>
            <a:r>
              <a:rPr lang="en">
                <a:solidFill>
                  <a:schemeClr val="dk1"/>
                </a:solidFill>
              </a:rPr>
              <a:t>(ask them) </a:t>
            </a:r>
          </a:p>
          <a:p>
            <a:pPr indent="-228600" lvl="0" marL="457200" rtl="0">
              <a:spcBef>
                <a:spcPts val="0"/>
              </a:spcBef>
              <a:buChar char="-"/>
            </a:pPr>
            <a:r>
              <a:rPr lang="en"/>
              <a:t>What is the actual functionality here? What is the system doing? </a:t>
            </a:r>
          </a:p>
          <a:p>
            <a:pPr indent="-228600" lvl="0" marL="457200" rtl="0">
              <a:spcBef>
                <a:spcPts val="0"/>
              </a:spcBef>
              <a:buChar char="-"/>
            </a:pPr>
            <a:r>
              <a:rPr lang="en">
                <a:solidFill>
                  <a:schemeClr val="dk1"/>
                </a:solidFill>
              </a:rPr>
              <a:t>When is it supposed to do it? </a:t>
            </a:r>
          </a:p>
          <a:p>
            <a:pPr indent="-228600" lvl="0" marL="457200" rtl="0">
              <a:spcBef>
                <a:spcPts val="0"/>
              </a:spcBef>
              <a:buChar char="-"/>
            </a:pPr>
            <a:r>
              <a:rPr lang="en"/>
              <a:t>Why is it doing this? This is part of when, but I want to call attention to this blob of text. </a:t>
            </a:r>
          </a:p>
          <a:p>
            <a:pPr indent="-228600" lvl="1" marL="914400" rtl="0">
              <a:spcBef>
                <a:spcPts val="0"/>
              </a:spcBef>
              <a:buChar char="-"/>
            </a:pPr>
            <a:r>
              <a:rPr lang="en"/>
              <a:t>This is the really big mess. Look at this. These are the conditions that need to be met to perform the failure action. It requires multiple concuirrent conditions, then there are options, then a secondary level of optional conditions. Now, this level of complexity is to be expected from systems on the level of what NASA is building. The problem isn’t the complexity alone, but how it is expressed. Even though there is essentially one action - the failure indication - this is still an amalgamation of requirements - the response is the same, but there are many paths that lead to the failure state. Each of the conditions in the red list should get their own version of this requirement - if this error condition happens, set the failure status, if this other, etc. By combining them, the requirement is essentially unreadable. It shows the limits of natural language.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take another example, a requirement for withdrawal from an ATM. This is not a good requirement. Why? What’s wrong?</a:t>
            </a:r>
          </a:p>
          <a:p>
            <a:pPr lvl="0" rtl="0">
              <a:spcBef>
                <a:spcPts val="0"/>
              </a:spcBef>
              <a:buNone/>
            </a:pPr>
            <a:r>
              <a:rPr lang="en"/>
              <a:t>(discussion)</a:t>
            </a:r>
          </a:p>
          <a:p>
            <a:pPr lvl="0" rtl="0">
              <a:spcBef>
                <a:spcPts val="0"/>
              </a:spcBef>
              <a:buNone/>
            </a:pPr>
            <a:r>
              <a:rPr lang="en"/>
              <a:t>Think back to that NASA example. We need to identify what action is being taken, when it should be taken, and what the result of the action should happen.</a:t>
            </a:r>
          </a:p>
          <a:p>
            <a:pPr indent="-228600" lvl="0" marL="457200" rtl="0">
              <a:spcBef>
                <a:spcPts val="0"/>
              </a:spcBef>
              <a:buChar char="-"/>
            </a:pPr>
            <a:r>
              <a:rPr lang="en"/>
              <a:t>what? It’s dispensing cash. That’s buried in there a little bit.</a:t>
            </a:r>
          </a:p>
          <a:p>
            <a:pPr indent="-228600" lvl="0" marL="457200" rtl="0">
              <a:spcBef>
                <a:spcPts val="0"/>
              </a:spcBef>
              <a:buChar char="-"/>
            </a:pPr>
            <a:r>
              <a:rPr lang="en"/>
              <a:t>What conditions need to be met?</a:t>
            </a:r>
          </a:p>
          <a:p>
            <a:pPr indent="-228600" lvl="0" marL="457200" rtl="0">
              <a:spcBef>
                <a:spcPts val="0"/>
              </a:spcBef>
              <a:buChar char="-"/>
            </a:pPr>
            <a:r>
              <a:rPr lang="en"/>
              <a:t>Now, what is all of this? These are the things that would prevent you from withdrawing cash, which should be mentioned. Where this goes wrong is that it also defines the actions to be taken in response to all of these conditions - if the card is invalid, spit it out - those are separate requirements. Those shouldn’t be defined in that level of detail here.</a:t>
            </a:r>
          </a:p>
          <a:p>
            <a:pPr lvl="0" rtl="0">
              <a:spcBef>
                <a:spcPts val="0"/>
              </a:spcBef>
              <a:buNone/>
            </a:pPr>
            <a:r>
              <a:rPr lang="en"/>
              <a:t>Let’s try expressing this more clearly.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express the same information - the same specification - in a more structured manner, take a stab at defining a template for writing these requirements. This version states the exact same information, but in a clear manner. We define:</a:t>
            </a:r>
          </a:p>
          <a:p>
            <a:pPr indent="-228600" lvl="0" marL="457200" rtl="0">
              <a:spcBef>
                <a:spcPts val="0"/>
              </a:spcBef>
              <a:buChar char="-"/>
            </a:pPr>
            <a:r>
              <a:rPr lang="en"/>
              <a:t>a high-level statement defining what function is being described in this requirement. We state that the system shall support class withdrawals. This, at a glance, tells us what functionality is being described. This is the actual requirement, the rest is the specification. We don’t get into the complexity yet, we save that for the appropriate place below.</a:t>
            </a:r>
          </a:p>
          <a:p>
            <a:pPr indent="-228600" lvl="0" marL="457200" rtl="0">
              <a:spcBef>
                <a:spcPts val="0"/>
              </a:spcBef>
              <a:buChar char="-"/>
            </a:pPr>
            <a:r>
              <a:rPr lang="en"/>
              <a:t>Now, we list the conditions that must be met to perform this action. (read them). In the original version, there were things that should happen if these conditions aren’t met. This isn’t the place to describe those, those things should get their own requirements. We reference them here so that the engineers can find that information if needed.</a:t>
            </a:r>
          </a:p>
          <a:p>
            <a:pPr indent="-228600" lvl="0" marL="457200" rtl="0">
              <a:spcBef>
                <a:spcPts val="0"/>
              </a:spcBef>
              <a:buChar char="-"/>
            </a:pPr>
            <a:r>
              <a:rPr lang="en"/>
              <a:t>Now, we define the action that will take place if the pre-conditions are met. (read). Simple, and clear. This is one template that could be followed - definition, pre-conditions, and action.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To control the spiraling level of complexity, and write requirements in an organized manner, templates can be really helpful. A standardized templates allow you to define a requirement and specification structure and control how information is presented.</a:t>
            </a:r>
          </a:p>
          <a:p>
            <a:pPr indent="0" lvl="0" marL="0" rtl="0">
              <a:spcBef>
                <a:spcPts val="0"/>
              </a:spcBef>
              <a:buNone/>
            </a:pPr>
            <a:r>
              <a:rPr lang="en"/>
              <a:t>You should define a standard template for your project. They</a:t>
            </a:r>
          </a:p>
          <a:p>
            <a:pPr indent="-228600" lvl="0" marL="457200" rtl="0">
              <a:spcBef>
                <a:spcPts val="0"/>
              </a:spcBef>
              <a:buChar char="-"/>
            </a:pPr>
            <a:r>
              <a:rPr lang="en"/>
              <a:t>read, bring clarity and get users up to speed quickly</a:t>
            </a:r>
          </a:p>
          <a:p>
            <a:pPr indent="-228600" lvl="0" marL="457200" rtl="0">
              <a:spcBef>
                <a:spcPts val="0"/>
              </a:spcBef>
              <a:buChar char="-"/>
            </a:pPr>
            <a:r>
              <a:rPr lang="en"/>
              <a:t>act as a checklist so that no sections are forgotten - as you fill in the template, you remember - oh, when does this action need to occur? when do I clear the session info? what inputs are required to add a record to the database?</a:t>
            </a:r>
          </a:p>
          <a:p>
            <a:pPr indent="-228600" lvl="0" marL="457200" rtl="0">
              <a:spcBef>
                <a:spcPts val="0"/>
              </a:spcBef>
              <a:buChar char="-"/>
            </a:pPr>
            <a:r>
              <a:rPr lang="en"/>
              <a:t>Make it easy to find needed information - if you need a reminder on when an action should take place, look for that heading in the template.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items we had in the last requirement - definition, preconditions, and action to implement are three essential items in any template, any expression of a requirement. There are many other things you could include in a requirement. You might want ot think about which ones would be useful for your class project.</a:t>
            </a:r>
          </a:p>
          <a:p>
            <a:pPr lvl="0" rtl="0">
              <a:spcBef>
                <a:spcPts val="0"/>
              </a:spcBef>
              <a:buNone/>
            </a:pPr>
            <a:r>
              <a:rPr lang="en"/>
              <a:t>(read)</a:t>
            </a:r>
          </a:p>
          <a:p>
            <a:pPr indent="-228600" lvl="0" marL="457200" rtl="0">
              <a:spcBef>
                <a:spcPts val="0"/>
              </a:spcBef>
              <a:buChar char="-"/>
            </a:pPr>
            <a:r>
              <a:rPr lang="en"/>
              <a:t>number</a:t>
            </a:r>
          </a:p>
          <a:p>
            <a:pPr indent="-228600" lvl="0" marL="457200" rtl="0">
              <a:spcBef>
                <a:spcPts val="0"/>
              </a:spcBef>
              <a:buChar char="-"/>
            </a:pPr>
            <a:r>
              <a:rPr lang="en"/>
              <a:t>use case - we’ll talk about these next week. A use case is a high-level goal of a user when they use the system. Generally a high-level function being provided - cash withdrawal.</a:t>
            </a:r>
          </a:p>
          <a:p>
            <a:pPr indent="-228600" lvl="0" marL="457200" rtl="0">
              <a:spcBef>
                <a:spcPts val="0"/>
              </a:spcBef>
              <a:buChar char="-"/>
            </a:pPr>
            <a:r>
              <a:rPr lang="en"/>
              <a:t>rationale</a:t>
            </a:r>
          </a:p>
          <a:p>
            <a:pPr indent="-228600" lvl="0" marL="457200" rtl="0">
              <a:spcBef>
                <a:spcPts val="0"/>
              </a:spcBef>
              <a:buChar char="-"/>
            </a:pPr>
            <a:r>
              <a:rPr lang="en"/>
              <a:t>source </a:t>
            </a:r>
          </a:p>
          <a:p>
            <a:pPr indent="-228600" lvl="0" marL="457200" rtl="0">
              <a:spcBef>
                <a:spcPts val="0"/>
              </a:spcBef>
              <a:buChar char="-"/>
            </a:pPr>
            <a:r>
              <a:rPr lang="en"/>
              <a:t>author (not the same as the source - the source might be a list of regulations- these constraints exist, we must incorporate them. The author is who wrote the requirement - so you can track them down</a:t>
            </a:r>
          </a:p>
          <a:p>
            <a:pPr indent="-228600" lvl="0" marL="457200" rtl="0">
              <a:spcBef>
                <a:spcPts val="0"/>
              </a:spcBef>
              <a:buChar char="-"/>
            </a:pPr>
            <a:r>
              <a:rPr lang="en"/>
              <a:t>inputs</a:t>
            </a:r>
          </a:p>
          <a:p>
            <a:pPr indent="-228600" lvl="0" marL="457200" rtl="0">
              <a:spcBef>
                <a:spcPts val="0"/>
              </a:spcBef>
              <a:buChar char="-"/>
            </a:pPr>
            <a:r>
              <a:rPr lang="en"/>
              <a:t>required function - what are we implementing?</a:t>
            </a:r>
          </a:p>
          <a:p>
            <a:pPr indent="-228600" lvl="0" marL="457200" rtl="0">
              <a:spcBef>
                <a:spcPts val="0"/>
              </a:spcBef>
              <a:buChar char="-"/>
            </a:pPr>
            <a:r>
              <a:rPr lang="en"/>
              <a:t>outputs</a:t>
            </a:r>
          </a:p>
          <a:p>
            <a:pPr indent="-228600" lvl="0" marL="457200" rtl="0">
              <a:spcBef>
                <a:spcPts val="0"/>
              </a:spcBef>
              <a:buChar char="-"/>
            </a:pPr>
            <a:r>
              <a:rPr lang="en"/>
              <a:t>related</a:t>
            </a:r>
          </a:p>
          <a:p>
            <a:pPr indent="-228600" lvl="0" marL="457200" rtl="0">
              <a:spcBef>
                <a:spcPts val="0"/>
              </a:spcBef>
              <a:buChar char="-"/>
            </a:pPr>
            <a:r>
              <a:rPr lang="en"/>
              <a:t>conflicts - are there any requirements in conflict with this one? ideally, there aren’t, but if so, mark it down until resolved.</a:t>
            </a:r>
          </a:p>
          <a:p>
            <a:pPr indent="-228600" lvl="0" marL="457200" rtl="0">
              <a:spcBef>
                <a:spcPts val="0"/>
              </a:spcBef>
              <a:buChar char="-"/>
            </a:pPr>
            <a:r>
              <a:rPr lang="en"/>
              <a:t>support material</a:t>
            </a:r>
          </a:p>
          <a:p>
            <a:pPr indent="-228600" lvl="0" marL="457200" rtl="0">
              <a:spcBef>
                <a:spcPts val="0"/>
              </a:spcBef>
              <a:buChar char="-"/>
            </a:pPr>
            <a:r>
              <a:rPr lang="en"/>
              <a:t>test cases</a:t>
            </a:r>
          </a:p>
          <a:p>
            <a:pPr indent="-228600" lvl="0" marL="457200" rtl="0">
              <a:spcBef>
                <a:spcPts val="0"/>
              </a:spcBef>
              <a:buChar char="-"/>
            </a:pPr>
            <a:r>
              <a:rPr lang="en"/>
              <a:t>date</a:t>
            </a:r>
          </a:p>
          <a:p>
            <a:pPr indent="-228600" lvl="0" marL="457200" rtl="0">
              <a:spcBef>
                <a:spcPts val="0"/>
              </a:spcBef>
              <a:buChar char="-"/>
            </a:pPr>
            <a:r>
              <a:rPr lang="en"/>
              <a:t>priority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using a template won’t save you if you write bad specifications. Let’s look at this withdrawal example again, just expressed in a structured template. This is the same bad requirement as before - in the description box. The template gives us more information: there is an introduction, the rationale is solid - we need to support withdrawals in an ATM, we have listed inputs and outputs. The problem isn’t the level of detail, it’s that this requirement still suffers from amalgamation - it combines three requirements into one. We should have separate requirements for:</a:t>
            </a:r>
          </a:p>
          <a:p>
            <a:pPr indent="-228600" lvl="0" marL="457200" rtl="0">
              <a:spcBef>
                <a:spcPts val="0"/>
              </a:spcBef>
              <a:buChar char="-"/>
            </a:pPr>
            <a:r>
              <a:rPr lang="en"/>
              <a:t>withdrawal</a:t>
            </a:r>
          </a:p>
          <a:p>
            <a:pPr indent="-228600" lvl="0" marL="457200" rtl="0">
              <a:spcBef>
                <a:spcPts val="0"/>
              </a:spcBef>
              <a:buChar char="-"/>
            </a:pPr>
            <a:r>
              <a:rPr lang="en"/>
              <a:t>card validation</a:t>
            </a:r>
          </a:p>
          <a:p>
            <a:pPr indent="-228600" lvl="0" marL="457200" rtl="0">
              <a:spcBef>
                <a:spcPts val="0"/>
              </a:spcBef>
              <a:buChar char="-"/>
            </a:pPr>
            <a:r>
              <a:rPr lang="en"/>
              <a:t>PIN validation</a:t>
            </a:r>
          </a:p>
          <a:p>
            <a:pPr indent="-228600" lvl="0" marL="457200" rtl="0">
              <a:spcBef>
                <a:spcPts val="0"/>
              </a:spcBef>
              <a:buChar char="-"/>
            </a:pPr>
            <a:r>
              <a:rPr lang="en"/>
              <a:t>Maybe even one for fund checking too, if multiple accounts can be linked to a card.</a:t>
            </a:r>
          </a:p>
          <a:p>
            <a:pPr lvl="0" rtl="0">
              <a:spcBef>
                <a:spcPts val="0"/>
              </a:spcBef>
              <a:buNone/>
            </a:pPr>
            <a:r>
              <a:rPr lang="en"/>
              <a:t>The outputs field is a pretty clear signal that we’re crowding this requirement. It lists a receipt, the requested money, and an alarm. That isn’t true in every case - you don’t always collect money, and you don’t always get an alarm. You need to write clear requirements.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better. This specification is clear, and only defines one action. The template allows you to quickly find the information you need. In the description, we clearly state the required conditions to withdraw funds and cite the related requirements needed while implementing this. The outputs of a successful execution are clear. This is much better. So, templates can help structure requirements, keep you from forgetting things, but won’t save you from bad requirements - you need to avoid combining requirements, defining imprecise requirements, and badly-structured documents.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that third problem item we defined mentioned the document, let’s talk about the document itself. Now, this seems a little ridiculous to spend much time on. You’ve probably never put that much thought into how you organize a document, but this can be surprisingly important. Any complex system might have hundreds, if not thousands, of requirements, and how the collection of them is organized determines how easy it is to find information, a document structure can help ensure you don’t forget items, that you aren’t missing requirements, it can help ensure that you can link requirements to test cases and to related requirements. The document matters.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This is the promise you make - this is exactly what the software will do and what features it will have.</a:t>
            </a:r>
          </a:p>
          <a:p>
            <a:pPr lvl="0" rtl="0">
              <a:spcBef>
                <a:spcPts val="0"/>
              </a:spcBef>
              <a:buNone/>
            </a:pPr>
            <a:r>
              <a:rPr lang="en"/>
              <a:t>- (read) - what you’re going to do and all information needed to make that a reality.</a:t>
            </a:r>
          </a:p>
          <a:p>
            <a:pPr lvl="0" rtl="0">
              <a:spcBef>
                <a:spcPts val="0"/>
              </a:spcBef>
              <a:buNone/>
            </a:pPr>
            <a:r>
              <a:rPr lang="en"/>
              <a:t>- (read, read).</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a clear definition. </a:t>
            </a:r>
          </a:p>
          <a:p>
            <a:pPr lvl="0" rtl="0">
              <a:spcBef>
                <a:spcPts val="0"/>
              </a:spcBef>
              <a:buNone/>
            </a:pPr>
            <a:r>
              <a:rPr lang="en"/>
              <a:t>(read)</a:t>
            </a:r>
          </a:p>
          <a:p>
            <a:pPr lvl="0" rtl="0">
              <a:spcBef>
                <a:spcPts val="0"/>
              </a:spcBef>
              <a:buNone/>
            </a:pPr>
            <a:r>
              <a:rPr lang="en"/>
              <a:t>Essentially, the requirements for a system are a set of promises - here is what the system will do, here are the constraints it will follow, here are properties that must be met to release the product and consider it finished.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document you produce for the development, the SRS, needs to address five fundamental topics, the first three are:</a:t>
            </a:r>
          </a:p>
          <a:p>
            <a:pPr indent="-228600" lvl="0" marL="457200" rtl="0">
              <a:spcBef>
                <a:spcPts val="0"/>
              </a:spcBef>
              <a:buChar char="-"/>
            </a:pPr>
            <a:r>
              <a:rPr lang="en"/>
              <a:t>functionality: read</a:t>
            </a:r>
          </a:p>
          <a:p>
            <a:pPr indent="-228600" lvl="0" marL="457200" rtl="0">
              <a:spcBef>
                <a:spcPts val="0"/>
              </a:spcBef>
              <a:buChar char="-"/>
            </a:pPr>
            <a:r>
              <a:rPr lang="en"/>
              <a:t>external interfaces - how do we communicate and interact with (read), and what are the limitations of this interaction?</a:t>
            </a:r>
          </a:p>
          <a:p>
            <a:pPr indent="-228600" lvl="0" marL="457200" rtl="0">
              <a:spcBef>
                <a:spcPts val="0"/>
              </a:spcBef>
              <a:buChar char="-"/>
            </a:pPr>
            <a:r>
              <a:rPr lang="en"/>
              <a:t>Performance: (read).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Quality attributes (2) those “ility” descriptors we keep hitting at (3-4). Your SRS should contain your considerations and constraints on portability, maintainability, ease of use, security, readability, etc. What do we expect, and more importantly, how do we measure these qualities?</a:t>
            </a:r>
          </a:p>
          <a:p>
            <a:pPr indent="-228600" lvl="0" marL="457200" rtl="0">
              <a:spcBef>
                <a:spcPts val="0"/>
              </a:spcBef>
              <a:buChar char="-"/>
            </a:pPr>
            <a:r>
              <a:rPr lang="en"/>
              <a:t>while your SRS should avoid getting into the deep-down details of the design and implementation, such as imposing certain algorithms or class structures, any known constraints should be detailed and included. (read)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project planning factors - your budget and schedule, staffing plans, process model, meeting structures, etc.</a:t>
            </a:r>
          </a:p>
          <a:p>
            <a:pPr lvl="0" rtl="0">
              <a:spcBef>
                <a:spcPts val="0"/>
              </a:spcBef>
              <a:buNone/>
            </a:pPr>
            <a:r>
              <a:rPr lang="en"/>
              <a:t>unrelated to the functionality of the system, so it is distracting</a:t>
            </a:r>
          </a:p>
          <a:p>
            <a:pPr lvl="0" rtl="0">
              <a:spcBef>
                <a:spcPts val="0"/>
              </a:spcBef>
              <a:buNone/>
            </a:pPr>
            <a:r>
              <a:rPr lang="en"/>
              <a:t>and, even more relevant, once you complete your requirements, they should only be updated when they really need to be, when you need to change functionality. It should serve as a reasonably stable document. Project planning constantly changes, it has to - it has to respond to the needs of the project. These two stand at cross-purposes</a:t>
            </a:r>
          </a:p>
          <a:p>
            <a:pPr indent="-228600" lvl="0" marL="457200" rtl="0">
              <a:spcBef>
                <a:spcPts val="0"/>
              </a:spcBef>
              <a:buChar char="-"/>
            </a:pPr>
            <a:r>
              <a:rPr lang="en"/>
              <a:t>product assurance plans - how ytou plan to show that your system is robust, high quality. Things like test plans, your quality assurance process, verification and validation, etc. </a:t>
            </a:r>
          </a:p>
          <a:p>
            <a:pPr lvl="0" rtl="0">
              <a:spcBef>
                <a:spcPts val="0"/>
              </a:spcBef>
              <a:buNone/>
            </a:pPr>
            <a:r>
              <a:rPr lang="en"/>
              <a:t>These are important plans, and are related to requirements - you need to show that your system meets the requirements - but should get their own documents. They have their own purpose, their own audience, and separate timelines from the project itself. The exception here are that the SRS does generally include test cases that can be used to verify that requirements are met, but that is separate from plans for how you test.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Finally, design. </a:t>
            </a:r>
          </a:p>
          <a:p>
            <a:pPr indent="-228600" lvl="0" marL="457200" rtl="0">
              <a:spcBef>
                <a:spcPts val="0"/>
              </a:spcBef>
              <a:buChar char="-"/>
            </a:pPr>
            <a:r>
              <a:rPr lang="en"/>
              <a:t>Requirements should be relatively stable before design begins. It’s hard to settle on an efficient design if the functionality is still up in the air.</a:t>
            </a:r>
          </a:p>
          <a:p>
            <a:pPr indent="-228600" lvl="0" marL="457200" rtl="0">
              <a:spcBef>
                <a:spcPts val="0"/>
              </a:spcBef>
              <a:buChar char="-"/>
            </a:pPr>
            <a:r>
              <a:rPr lang="en"/>
              <a:t>Requirements and design have a different audience - there is overlap, the project engineers need to work with both, but requirements are used outside of development too - as constracts, user manuals, etc.</a:t>
            </a:r>
          </a:p>
          <a:p>
            <a:pPr indent="-228600" lvl="0" marL="457200" rtl="0">
              <a:spcBef>
                <a:spcPts val="0"/>
              </a:spcBef>
              <a:buChar char="-"/>
            </a:pPr>
            <a:r>
              <a:rPr lang="en"/>
              <a:t>Analysis and design are different areas of expertise. Often, different teams (or at least different people) tackle the different problems, and being a requirements expert doesn’t make you a design expert too.</a:t>
            </a:r>
          </a:p>
          <a:p>
            <a:pPr indent="-228600" lvl="0" marL="457200" rtl="0">
              <a:spcBef>
                <a:spcPts val="0"/>
              </a:spcBef>
              <a:buChar char="-"/>
            </a:pPr>
            <a:r>
              <a:rPr lang="en"/>
              <a:t>The exception is when the domain imposes constraints on the design. For instance, factors like security concerns and data management policies will need to be considered when designing the system.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Yes, I’m really going to talk about document structure, but, surprisingly enough, clear organization makes life easier. It makes it easier to find the info you need, so.. IEEE recommends this structure (and for the project, we’ll give you a template that you can start with and customize).</a:t>
            </a:r>
          </a:p>
          <a:p>
            <a:pPr indent="-228600" lvl="0" marL="457200" rtl="0">
              <a:spcBef>
                <a:spcPts val="0"/>
              </a:spcBef>
              <a:buChar char="-"/>
            </a:pPr>
            <a:r>
              <a:rPr lang="en"/>
              <a:t>Introduction, this is pretty straight-forward, </a:t>
            </a:r>
          </a:p>
          <a:p>
            <a:pPr indent="-228600" lvl="0" marL="457200" rtl="0">
              <a:spcBef>
                <a:spcPts val="0"/>
              </a:spcBef>
              <a:buChar char="-"/>
            </a:pPr>
            <a:r>
              <a:rPr lang="en"/>
              <a:t>The purpose and scope identify the product briefly and explictly make clear the application domain. You then define any domain-specific terms or acronyms</a:t>
            </a:r>
          </a:p>
          <a:p>
            <a:pPr indent="-228600" lvl="0" marL="457200" rtl="0">
              <a:spcBef>
                <a:spcPts val="0"/>
              </a:spcBef>
              <a:buChar char="-"/>
            </a:pPr>
            <a:r>
              <a:rPr lang="en"/>
              <a:t>The overview should define the following sections, making it easy to find things in the document</a:t>
            </a:r>
          </a:p>
          <a:p>
            <a:pPr indent="-228600" lvl="0" marL="457200" rtl="0">
              <a:spcBef>
                <a:spcPts val="0"/>
              </a:spcBef>
              <a:buChar char="-"/>
            </a:pPr>
            <a:r>
              <a:rPr lang="en"/>
              <a:t>Next we get into the product description, where we go into more detail on the system that we’re building.</a:t>
            </a:r>
          </a:p>
          <a:p>
            <a:pPr indent="-228600" lvl="0" marL="457200" rtl="0">
              <a:spcBef>
                <a:spcPts val="0"/>
              </a:spcBef>
              <a:buChar char="-"/>
            </a:pPr>
            <a:r>
              <a:rPr lang="en"/>
              <a:t>The product perspective describes the external interfaces - how the system will communicate with users, other hardware, and other software. It should also discuss how it will integrate into the installation site - for instance, if this is software for use at one company, you’d describe how it will be used there and integrated into their existing workflow. You’d also list hardware constraints here - things like required OS, ram, harddisk, etc.</a:t>
            </a:r>
          </a:p>
          <a:p>
            <a:pPr indent="-228600" lvl="0" marL="457200" rtl="0">
              <a:spcBef>
                <a:spcPts val="0"/>
              </a:spcBef>
              <a:buChar char="-"/>
            </a:pPr>
            <a:r>
              <a:rPr lang="en"/>
              <a:t>Here you summarize the major functions offered by the system. In user characteristics, you lay out some of the general use cases of the system - how it will be interacted with, this clarifies the functionality a bit.</a:t>
            </a:r>
          </a:p>
          <a:p>
            <a:pPr indent="-228600" lvl="0" marL="457200" rtl="0">
              <a:spcBef>
                <a:spcPts val="0"/>
              </a:spcBef>
              <a:buChar char="-"/>
            </a:pPr>
            <a:r>
              <a:rPr lang="en"/>
              <a:t>In constraints and assumptions, you should list anything that will constrain the design of the system. Factors that must be complied with, security policies, limitations from working with an embedded system.</a:t>
            </a:r>
          </a:p>
          <a:p>
            <a:pPr indent="-228600" lvl="0" marL="457200" rtl="0">
              <a:spcBef>
                <a:spcPts val="0"/>
              </a:spcBef>
              <a:buChar char="-"/>
            </a:pPr>
            <a:r>
              <a:rPr lang="en"/>
              <a:t>Now, section 3 is the bulk of the document, it is where all of the requirements go. We’ll talk more about how to organize this.\</a:t>
            </a:r>
          </a:p>
          <a:p>
            <a:pPr indent="-228600" lvl="0" marL="457200" rtl="0">
              <a:spcBef>
                <a:spcPts val="0"/>
              </a:spcBef>
              <a:buChar char="-"/>
            </a:pPr>
            <a:r>
              <a:rPr lang="en"/>
              <a:t>Finally, any other relevant information goes in the appendecies - information needed to build the system, but not a definition of functionality or a constraint. To give an example, if you’re building a system that checks graduation progress for a student, then a list of what is required to graduate for a program could be included in the appendicies. You don’t want that in the requirements themselves - as you want to design the system to support any major, but if you were asked to specifically include CS, you could store the CS-specific information in an appendix.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how do you organize that big section, section 3 - the specific requirements. </a:t>
            </a:r>
          </a:p>
          <a:p>
            <a:pPr indent="-228600" lvl="0" marL="457200" rtl="0">
              <a:spcBef>
                <a:spcPts val="0"/>
              </a:spcBef>
              <a:buChar char="-"/>
            </a:pPr>
            <a:r>
              <a:rPr lang="en"/>
              <a:t>As usual, you do need to customize to your project - we’ll go over three examples from IEEE - but these suggested templates are starting points, you need to fit it to your needs and circumstances.</a:t>
            </a:r>
          </a:p>
          <a:p>
            <a:pPr indent="-228600" lvl="0" marL="457200" rtl="0">
              <a:spcBef>
                <a:spcPts val="0"/>
              </a:spcBef>
              <a:buChar char="-"/>
            </a:pPr>
            <a:r>
              <a:rPr lang="en"/>
              <a:t>The entire document, but especially this section, need to be structures to bring </a:t>
            </a:r>
          </a:p>
          <a:p>
            <a:pPr indent="-228600" lvl="1" marL="914400" rtl="0">
              <a:spcBef>
                <a:spcPts val="0"/>
              </a:spcBef>
              <a:buChar char="-"/>
            </a:pPr>
            <a:r>
              <a:rPr lang="en"/>
              <a:t>understandability, clarity, you need to be able to find the needed information quickly, and be able to clearly understand the proposed system</a:t>
            </a:r>
          </a:p>
          <a:p>
            <a:pPr indent="-228600" lvl="1" marL="914400" rtl="0">
              <a:spcBef>
                <a:spcPts val="0"/>
              </a:spcBef>
              <a:buChar char="-"/>
            </a:pPr>
            <a:r>
              <a:rPr lang="en"/>
              <a:t>changeabiity, need to be able to make changes to the requirements and the document without a dramatic restructuring. If you need to change one requirement, and that change is going to influence a dozen other requirements, then you should be able to identify those relatively easily.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First, you should cover the external interface requirements. These are the constraints and rules outlining how your system interacts with other systems and users. In here, you need to cover</a:t>
            </a:r>
          </a:p>
          <a:p>
            <a:pPr indent="-228600" lvl="0" marL="457200" rtl="0">
              <a:spcBef>
                <a:spcPts val="0"/>
              </a:spcBef>
              <a:buChar char="-"/>
            </a:pPr>
            <a:r>
              <a:rPr lang="en"/>
              <a:t>how users interact with your system - define your GUI, interaction methods - keyboard, touchscreen, anything related to user interaction</a:t>
            </a:r>
          </a:p>
          <a:p>
            <a:pPr indent="-228600" lvl="0" marL="457200" rtl="0">
              <a:spcBef>
                <a:spcPts val="0"/>
              </a:spcBef>
              <a:buChar char="-"/>
            </a:pPr>
            <a:r>
              <a:rPr lang="en"/>
              <a:t>How your system interfaces with hardware - either local or networked - if building a system with sensors, such as a weather station, then you should describe how it gets data and the constraints on the sensors to be used here.</a:t>
            </a:r>
          </a:p>
          <a:p>
            <a:pPr indent="-228600" lvl="0" marL="457200" rtl="0">
              <a:spcBef>
                <a:spcPts val="0"/>
              </a:spcBef>
              <a:buChar char="-"/>
            </a:pPr>
            <a:r>
              <a:rPr lang="en"/>
              <a:t>How your system interacts with other local or networked software. If building a social networking app that can pull data from facebook, you’d outline how it logs in and pulls facebook data here.</a:t>
            </a:r>
          </a:p>
          <a:p>
            <a:pPr indent="-228600" lvl="0" marL="457200" rtl="0">
              <a:spcBef>
                <a:spcPts val="0"/>
              </a:spcBef>
              <a:buChar char="-"/>
            </a:pPr>
            <a:r>
              <a:rPr lang="en"/>
              <a:t>Finally, how the internal components of your software will commuinicate. If you have multiple subsystems, how do they message each other and pass data around.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Next are the functional requirements. This is obviously the majority of your requirements. For structuring this, there are three pretty good options. </a:t>
            </a:r>
          </a:p>
          <a:p>
            <a:pPr indent="-228600" lvl="0" marL="457200" rtl="0">
              <a:spcBef>
                <a:spcPts val="0"/>
              </a:spcBef>
              <a:buChar char="-"/>
            </a:pPr>
            <a:r>
              <a:rPr lang="en"/>
              <a:t>The first is organized by the user type. You can divide most systems into different types of users. A system that checks student graduation progress might be used by undergraduate students, graduate students, and program coordinators - and might have different functionality available for each mode. If the distinction between users is strong - if there is not much overlap between them in functionality, then this structure will work well.</a:t>
            </a:r>
          </a:p>
          <a:p>
            <a:pPr indent="-228600" lvl="0" marL="457200" rtl="0">
              <a:spcBef>
                <a:spcPts val="0"/>
              </a:spcBef>
              <a:buChar char="-"/>
            </a:pPr>
            <a:r>
              <a:rPr lang="en"/>
              <a:t>The second option is to organize by feature. Your software can generally perform certain key high-level functions: log in, generate report, edit user profile, etc. You can organize your document by these high-level features, then each section includes all detailed requirements related to that feature.</a:t>
            </a:r>
          </a:p>
          <a:p>
            <a:pPr indent="-228600" lvl="0" marL="457200" rtl="0">
              <a:spcBef>
                <a:spcPts val="0"/>
              </a:spcBef>
              <a:buChar char="-"/>
            </a:pPr>
            <a:r>
              <a:rPr lang="en"/>
              <a:t>Third is to organize by mode. This is appropriate if your system has multiple, independent operating modes. Embedded systems are a good example of this - a pacemaker might have a mode where it monitors and stimulates both the ventricles and atrial chambers of the heart. IT might have a mode where it only monitors and stimulates one or the other. It might have one where it moniters one and stimulates the other. These are independent modes with their own operational parameters. You could separate your requirements by the mode.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give you an example, here is a set of five related requirements for the software of an infusion pump, a device used in hospitals to administer drugs to a patient. (go over)</a:t>
            </a:r>
          </a:p>
          <a:p>
            <a:pPr lvl="0">
              <a:spcBef>
                <a:spcPts val="0"/>
              </a:spcBef>
              <a:buNone/>
            </a:pPr>
            <a:r>
              <a:rPr lang="en"/>
              <a:t>The remaining four are separate requirements, but are all related to making the first one possible and filling in details on what is meant in that first one (go over more)</a:t>
            </a:r>
          </a:p>
          <a:p>
            <a:pPr lvl="0" rtl="0">
              <a:spcBef>
                <a:spcPts val="0"/>
              </a:spcBef>
              <a:buNone/>
            </a:pPr>
            <a:r>
              <a:rPr lang="en"/>
              <a:t>Make sense?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 requirement is a high-level statement of something the software must do. A property that must be met. Most requirements, then, are accompanied by what is called a specification - (2). Not requirements in themselves, but the details needed to successfully meet that requirement.</a:t>
            </a:r>
          </a:p>
          <a:p>
            <a:pPr lvl="0" rtl="0">
              <a:spcBef>
                <a:spcPts val="0"/>
              </a:spcBef>
              <a:buNone/>
            </a:pPr>
            <a:r>
              <a:rPr lang="en"/>
              <a:t> </a:t>
            </a:r>
          </a:p>
          <a:p>
            <a:pPr lvl="0" rtl="0">
              <a:spcBef>
                <a:spcPts val="0"/>
              </a:spcBef>
              <a:buNone/>
            </a:pPr>
            <a:r>
              <a:rPr lang="en"/>
              <a:t>The terms requirement and specifications are often thrown around interchangeably, because they are often delivered in the same document, but keep that difference in mind. The requirement is what you are promising, and its accompanying specification is the explanation that makes it possible to implement. Anybody can understand the high-level requirements - those are a checklist of things that your software will offer, but specification is something the engineers need to actually realize those promises - the detailed definition of what the software needs to do, what conditions it will do it under, what the input should look like, and what will come out when you’re done.(read 2)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of the level of detail that you should expect. First, we have the requirement, (read)</a:t>
            </a:r>
          </a:p>
          <a:p>
            <a:pPr lvl="0" rtl="0">
              <a:spcBef>
                <a:spcPts val="0"/>
              </a:spcBef>
              <a:buNone/>
            </a:pPr>
            <a:r>
              <a:rPr lang="en"/>
              <a:t>This is sufficient for a high-level purpose, you know that users must create passwords . There is probably another requirement stating that they have a user name too. This isn’t enough to implement the function, to know the constraints that good behavior must follow. That leads into the specification, which defines corrent password setting behavior. (read)</a:t>
            </a:r>
          </a:p>
          <a:p>
            <a:pPr lvl="0" rtl="0">
              <a:spcBef>
                <a:spcPts val="0"/>
              </a:spcBef>
              <a:buNone/>
            </a:pPr>
            <a:r>
              <a:rPr lang="en"/>
              <a:t>These would go on a bit longer too. You need enough detail to completely and clearly specify the rules this password must follow and how the system handles this functionality. This can refer to other requirements too for additional details, Req 3.4 in this case, would deal with password storage. Why not go into storage details here? (discuss) Requirements - one thing at a time. One clearly defiined property per requirement, don’t combine them in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They don’t capture design details - they don’t specify exactly how you should code something, what the system classes and method are and how they work together, but they define what we will eventually implement - what the functionality should be - what acceptable behavior is, what output looks like… </a:t>
            </a:r>
          </a:p>
          <a:p>
            <a:pPr indent="-228600" lvl="0" marL="457200" rtl="0">
              <a:spcBef>
                <a:spcPts val="0"/>
              </a:spcBef>
              <a:buChar char="-"/>
            </a:pPr>
            <a:r>
              <a:rPr lang="en"/>
              <a:t>But, high-level doesn’t mean low-detail, (read) So, they not only have to make it clear what correct behavior is, but it should also be clear what differentiates it from bad behavior, when we go to code this, there should be no ambiguity in what the right behavior is that we expect. The requirements form the basis on which we can judge the final product.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 is important to get your requirements right, that your requirements and their specifications be clear, detailed, and verifiable, because that is where most of the problems pop up. </a:t>
            </a:r>
          </a:p>
          <a:p>
            <a:pPr lvl="0" rtl="0">
              <a:spcBef>
                <a:spcPts val="0"/>
              </a:spcBef>
              <a:buNone/>
            </a:pPr>
            <a:r>
              <a:rPr lang="en"/>
              <a:t>You’d think that the majority of problems that appear in a project would be from bugs in the code, but that isn’t actually true. The majority of problems that strike software projects are conceptual - problems from incomplete, ambiguous, or non-existant requirements. </a:t>
            </a:r>
          </a:p>
          <a:p>
            <a:pPr lvl="0" rtl="0">
              <a:spcBef>
                <a:spcPts val="0"/>
              </a:spcBef>
              <a:buNone/>
            </a:pPr>
            <a:r>
              <a:rPr lang="en"/>
              <a:t>If you want to produce robust software, than you need to work on producing good requirements.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7.png"/><Relationship Id="rId5" Type="http://schemas.openxmlformats.org/officeDocument/2006/relationships/image" Target="../media/image06.jpg"/><Relationship Id="rId6"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Software Requirements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4 - 08/30/2016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19" name="Shape 119"/>
          <p:cNvSpPr txBox="1"/>
          <p:nvPr>
            <p:ph idx="1" type="body"/>
          </p:nvPr>
        </p:nvSpPr>
        <p:spPr>
          <a:xfrm>
            <a:off x="457200" y="1600200"/>
            <a:ext cx="8229600" cy="4774800"/>
          </a:xfrm>
          <a:prstGeom prst="rect">
            <a:avLst/>
          </a:prstGeom>
        </p:spPr>
        <p:txBody>
          <a:bodyPr anchorCtr="0" anchor="t" bIns="91425" lIns="91425" rIns="91425" tIns="91425">
            <a:noAutofit/>
          </a:bodyPr>
          <a:lstStyle/>
          <a:p>
            <a:pPr lvl="0" rtl="0">
              <a:spcBef>
                <a:spcPts val="0"/>
              </a:spcBef>
              <a:buNone/>
            </a:pPr>
            <a:r>
              <a:rPr lang="en"/>
              <a:t>“The single hardest part of building a software system is deciding precisely what to build… No other part of the work so cripples the resulting system if it is done wrong. No other part is more difficult to rectify later.”</a:t>
            </a:r>
          </a:p>
          <a:p>
            <a:pPr indent="-228600" lvl="0" marL="457200" rtl="0">
              <a:spcBef>
                <a:spcPts val="0"/>
              </a:spcBef>
              <a:buChar char="-"/>
            </a:pPr>
            <a:r>
              <a:rPr lang="en"/>
              <a:t>Fred Brooks</a:t>
            </a:r>
          </a:p>
          <a:p>
            <a:pPr lvl="0" rtl="0">
              <a:spcBef>
                <a:spcPts val="0"/>
              </a:spcBef>
              <a:buNone/>
            </a:pPr>
            <a:r>
              <a:t/>
            </a:r>
            <a:endParaRPr sz="2400"/>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199" y="274650"/>
            <a:ext cx="8044200" cy="1143300"/>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126" name="Shape 12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The specification process must involve all stakeholders:</a:t>
            </a:r>
          </a:p>
          <a:p>
            <a:pPr indent="-228600" lvl="0" marL="457200" marR="0" rtl="0" algn="l">
              <a:lnSpc>
                <a:spcPct val="100000"/>
              </a:lnSpc>
              <a:spcBef>
                <a:spcPts val="600"/>
              </a:spcBef>
              <a:spcAft>
                <a:spcPts val="0"/>
              </a:spcAft>
            </a:pPr>
            <a:r>
              <a:rPr lang="en"/>
              <a:t>Clients</a:t>
            </a:r>
          </a:p>
          <a:p>
            <a:pPr indent="-228600" lvl="0" marL="457200" marR="0" rtl="0" algn="l">
              <a:lnSpc>
                <a:spcPct val="100000"/>
              </a:lnSpc>
              <a:spcBef>
                <a:spcPts val="600"/>
              </a:spcBef>
              <a:spcAft>
                <a:spcPts val="0"/>
              </a:spcAft>
            </a:pPr>
            <a:r>
              <a:rPr lang="en"/>
              <a:t>Engineers</a:t>
            </a:r>
          </a:p>
          <a:p>
            <a:pPr indent="-228600" lvl="0" marL="457200" marR="0" rtl="0" algn="l">
              <a:lnSpc>
                <a:spcPct val="100000"/>
              </a:lnSpc>
              <a:spcBef>
                <a:spcPts val="600"/>
              </a:spcBef>
              <a:spcAft>
                <a:spcPts val="0"/>
              </a:spcAft>
            </a:pPr>
            <a:r>
              <a:rPr lang="en"/>
              <a:t>Regulatory Agencies</a:t>
            </a:r>
          </a:p>
          <a:p>
            <a:pPr indent="-228600" lvl="0" marL="457200" marR="0" rtl="0" algn="l">
              <a:lnSpc>
                <a:spcPct val="100000"/>
              </a:lnSpc>
              <a:spcBef>
                <a:spcPts val="600"/>
              </a:spcBef>
              <a:spcAft>
                <a:spcPts val="0"/>
              </a:spcAft>
            </a:pPr>
            <a:r>
              <a:rPr lang="en"/>
              <a:t>Users</a:t>
            </a:r>
          </a:p>
          <a:p>
            <a:pPr lvl="0" marR="0" rtl="0" algn="l">
              <a:lnSpc>
                <a:spcPct val="100000"/>
              </a:lnSpc>
              <a:spcBef>
                <a:spcPts val="600"/>
              </a:spcBef>
              <a:spcAft>
                <a:spcPts val="0"/>
              </a:spcAft>
              <a:buNone/>
            </a:pPr>
            <a:r>
              <a:rPr lang="en"/>
              <a:t>Do all of these want the same thing? </a:t>
            </a:r>
          </a:p>
          <a:p>
            <a:pPr indent="0" lvl="0" marL="0" marR="0" rtl="0" algn="l">
              <a:lnSpc>
                <a:spcPct val="100000"/>
              </a:lnSpc>
              <a:spcBef>
                <a:spcPts val="600"/>
              </a:spcBef>
              <a:spcAft>
                <a:spcPts val="0"/>
              </a:spcAft>
              <a:buNone/>
            </a:pPr>
            <a:r>
              <a:t/>
            </a:r>
            <a:endParaRP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133" name="Shape 133"/>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12</a:t>
            </a:r>
          </a:p>
        </p:txBody>
      </p:sp>
      <p:sp>
        <p:nvSpPr>
          <p:cNvPr id="134" name="Shape 134"/>
          <p:cNvSpPr txBox="1"/>
          <p:nvPr/>
        </p:nvSpPr>
        <p:spPr>
          <a:xfrm>
            <a:off x="839475" y="1643400"/>
            <a:ext cx="7839900" cy="1033199"/>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3000"/>
              <a:t>One requirement can have many meanings depending on the stakeholder’s perspective.</a:t>
            </a:r>
          </a:p>
        </p:txBody>
      </p:sp>
      <p:pic>
        <p:nvPicPr>
          <p:cNvPr descr="requirements-engineering-8-1024.jpg" id="135" name="Shape 135"/>
          <p:cNvPicPr preferRelativeResize="0"/>
          <p:nvPr/>
        </p:nvPicPr>
        <p:blipFill rotWithShape="1">
          <a:blip r:embed="rId3">
            <a:alphaModFix/>
          </a:blip>
          <a:srcRect b="6466" l="15587" r="12011" t="28867"/>
          <a:stretch/>
        </p:blipFill>
        <p:spPr>
          <a:xfrm>
            <a:off x="1963950" y="2676600"/>
            <a:ext cx="5729000" cy="383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descr="requirements-engineering-9-1024.jpg" id="140" name="Shape 140"/>
          <p:cNvPicPr preferRelativeResize="0"/>
          <p:nvPr/>
        </p:nvPicPr>
        <p:blipFill rotWithShape="1">
          <a:blip r:embed="rId3">
            <a:alphaModFix/>
          </a:blip>
          <a:srcRect b="8550" l="14375" r="12876" t="24018"/>
          <a:stretch/>
        </p:blipFill>
        <p:spPr>
          <a:xfrm>
            <a:off x="1294700" y="1653675"/>
            <a:ext cx="6652100" cy="4624800"/>
          </a:xfrm>
          <a:prstGeom prst="rect">
            <a:avLst/>
          </a:prstGeom>
          <a:noFill/>
          <a:ln>
            <a:noFill/>
          </a:ln>
        </p:spPr>
      </p:pic>
      <p:sp>
        <p:nvSpPr>
          <p:cNvPr id="141" name="Shape 14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There Can Be Many Stakeholders</a:t>
            </a:r>
          </a:p>
        </p:txBody>
      </p:sp>
      <p:sp>
        <p:nvSpPr>
          <p:cNvPr id="142" name="Shape 142"/>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48" name="Shape 1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pic>
        <p:nvPicPr>
          <p:cNvPr descr="tree-swing-s-hogh.jpg" id="149" name="Shape 149"/>
          <p:cNvPicPr preferRelativeResize="0"/>
          <p:nvPr/>
        </p:nvPicPr>
        <p:blipFill>
          <a:blip r:embed="rId3">
            <a:alphaModFix/>
          </a:blip>
          <a:stretch>
            <a:fillRect/>
          </a:stretch>
        </p:blipFill>
        <p:spPr>
          <a:xfrm>
            <a:off x="1306912" y="1663150"/>
            <a:ext cx="6685476" cy="472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Cost of Problems</a:t>
            </a:r>
          </a:p>
        </p:txBody>
      </p:sp>
      <p:cxnSp>
        <p:nvCxnSpPr>
          <p:cNvPr id="155" name="Shape 155"/>
          <p:cNvCxnSpPr/>
          <p:nvPr/>
        </p:nvCxnSpPr>
        <p:spPr>
          <a:xfrm flipH="1" rot="10800000">
            <a:off x="840487" y="2239925"/>
            <a:ext cx="9000" cy="3516600"/>
          </a:xfrm>
          <a:prstGeom prst="straightConnector1">
            <a:avLst/>
          </a:prstGeom>
          <a:noFill/>
          <a:ln cap="flat" cmpd="sng" w="38100">
            <a:solidFill>
              <a:schemeClr val="dk2"/>
            </a:solidFill>
            <a:prstDash val="solid"/>
            <a:round/>
            <a:headEnd len="lg" w="lg" type="none"/>
            <a:tailEnd len="lg" w="lg" type="triangle"/>
          </a:ln>
        </p:spPr>
      </p:cxnSp>
      <p:sp>
        <p:nvSpPr>
          <p:cNvPr id="156" name="Shape 156"/>
          <p:cNvSpPr txBox="1"/>
          <p:nvPr/>
        </p:nvSpPr>
        <p:spPr>
          <a:xfrm>
            <a:off x="267787" y="1709050"/>
            <a:ext cx="1154400" cy="465300"/>
          </a:xfrm>
          <a:prstGeom prst="rect">
            <a:avLst/>
          </a:prstGeom>
          <a:noFill/>
          <a:ln>
            <a:noFill/>
          </a:ln>
        </p:spPr>
        <p:txBody>
          <a:bodyPr anchorCtr="0" anchor="t" bIns="91425" lIns="91425" rIns="91425" tIns="91425">
            <a:noAutofit/>
          </a:bodyPr>
          <a:lstStyle/>
          <a:p>
            <a:pPr lvl="0">
              <a:spcBef>
                <a:spcPts val="0"/>
              </a:spcBef>
              <a:buNone/>
            </a:pPr>
            <a:r>
              <a:rPr b="1" lang="en" sz="1800"/>
              <a:t>Cost ($)</a:t>
            </a:r>
          </a:p>
        </p:txBody>
      </p:sp>
      <p:cxnSp>
        <p:nvCxnSpPr>
          <p:cNvPr id="157" name="Shape 157"/>
          <p:cNvCxnSpPr/>
          <p:nvPr/>
        </p:nvCxnSpPr>
        <p:spPr>
          <a:xfrm>
            <a:off x="840487"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158" name="Shape 158"/>
          <p:cNvSpPr txBox="1"/>
          <p:nvPr/>
        </p:nvSpPr>
        <p:spPr>
          <a:xfrm>
            <a:off x="827387" y="5822100"/>
            <a:ext cx="7198800" cy="380400"/>
          </a:xfrm>
          <a:prstGeom prst="rect">
            <a:avLst/>
          </a:prstGeom>
          <a:noFill/>
          <a:ln>
            <a:noFill/>
          </a:ln>
        </p:spPr>
        <p:txBody>
          <a:bodyPr anchorCtr="0" anchor="t" bIns="91425" lIns="91425" rIns="91425" tIns="91425">
            <a:noAutofit/>
          </a:bodyPr>
          <a:lstStyle/>
          <a:p>
            <a:pPr lvl="0">
              <a:spcBef>
                <a:spcPts val="0"/>
              </a:spcBef>
              <a:buNone/>
            </a:pPr>
            <a:r>
              <a:rPr b="1" lang="en"/>
              <a:t>Requirements     Design     Coding     Unit Test     Acceptance Test    Operation</a:t>
            </a:r>
          </a:p>
        </p:txBody>
      </p:sp>
      <p:sp>
        <p:nvSpPr>
          <p:cNvPr id="159" name="Shape 159"/>
          <p:cNvSpPr/>
          <p:nvPr/>
        </p:nvSpPr>
        <p:spPr>
          <a:xfrm>
            <a:off x="1076512" y="5559825"/>
            <a:ext cx="275400" cy="19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1351912" y="5559800"/>
            <a:ext cx="275400" cy="1968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7819712" y="3714150"/>
            <a:ext cx="275400" cy="23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819712" y="3950250"/>
            <a:ext cx="275400" cy="2361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8026187" y="3658500"/>
            <a:ext cx="891600" cy="465300"/>
          </a:xfrm>
          <a:prstGeom prst="rect">
            <a:avLst/>
          </a:prstGeom>
          <a:noFill/>
          <a:ln>
            <a:noFill/>
          </a:ln>
        </p:spPr>
        <p:txBody>
          <a:bodyPr anchorCtr="0" anchor="t" bIns="91425" lIns="91425" rIns="91425" tIns="91425">
            <a:noAutofit/>
          </a:bodyPr>
          <a:lstStyle/>
          <a:p>
            <a:pPr lvl="0" rtl="0">
              <a:spcBef>
                <a:spcPts val="0"/>
              </a:spcBef>
              <a:buNone/>
            </a:pPr>
            <a:r>
              <a:rPr lang="en"/>
              <a:t>Easiest</a:t>
            </a:r>
          </a:p>
          <a:p>
            <a:pPr lvl="0">
              <a:spcBef>
                <a:spcPts val="0"/>
              </a:spcBef>
              <a:buNone/>
            </a:pPr>
            <a:r>
              <a:rPr lang="en"/>
              <a:t>Worst</a:t>
            </a:r>
          </a:p>
        </p:txBody>
      </p:sp>
      <p:sp>
        <p:nvSpPr>
          <p:cNvPr id="164" name="Shape 164"/>
          <p:cNvSpPr txBox="1"/>
          <p:nvPr/>
        </p:nvSpPr>
        <p:spPr>
          <a:xfrm>
            <a:off x="1024062" y="5205775"/>
            <a:ext cx="760500" cy="236100"/>
          </a:xfrm>
          <a:prstGeom prst="rect">
            <a:avLst/>
          </a:prstGeom>
          <a:noFill/>
          <a:ln>
            <a:noFill/>
          </a:ln>
        </p:spPr>
        <p:txBody>
          <a:bodyPr anchorCtr="0" anchor="t" bIns="91425" lIns="91425" rIns="91425" tIns="91425">
            <a:noAutofit/>
          </a:bodyPr>
          <a:lstStyle/>
          <a:p>
            <a:pPr lvl="0">
              <a:spcBef>
                <a:spcPts val="0"/>
              </a:spcBef>
              <a:buNone/>
            </a:pPr>
            <a:r>
              <a:rPr lang="en"/>
              <a:t>$1  $1</a:t>
            </a:r>
          </a:p>
        </p:txBody>
      </p:sp>
      <p:sp>
        <p:nvSpPr>
          <p:cNvPr id="165" name="Shape 165"/>
          <p:cNvSpPr/>
          <p:nvPr/>
        </p:nvSpPr>
        <p:spPr>
          <a:xfrm>
            <a:off x="2356612" y="5485100"/>
            <a:ext cx="275400" cy="27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2632012" y="5291200"/>
            <a:ext cx="275400" cy="465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txBox="1"/>
          <p:nvPr/>
        </p:nvSpPr>
        <p:spPr>
          <a:xfrm>
            <a:off x="2271412" y="5148100"/>
            <a:ext cx="445800" cy="271500"/>
          </a:xfrm>
          <a:prstGeom prst="rect">
            <a:avLst/>
          </a:prstGeom>
          <a:noFill/>
          <a:ln>
            <a:noFill/>
          </a:ln>
        </p:spPr>
        <p:txBody>
          <a:bodyPr anchorCtr="0" anchor="t" bIns="91425" lIns="91425" rIns="91425" tIns="91425">
            <a:noAutofit/>
          </a:bodyPr>
          <a:lstStyle/>
          <a:p>
            <a:pPr lvl="0">
              <a:spcBef>
                <a:spcPts val="0"/>
              </a:spcBef>
              <a:buNone/>
            </a:pPr>
            <a:r>
              <a:rPr lang="en"/>
              <a:t>$3</a:t>
            </a:r>
          </a:p>
        </p:txBody>
      </p:sp>
      <p:sp>
        <p:nvSpPr>
          <p:cNvPr id="168" name="Shape 168"/>
          <p:cNvSpPr txBox="1"/>
          <p:nvPr/>
        </p:nvSpPr>
        <p:spPr>
          <a:xfrm>
            <a:off x="2546812" y="4954100"/>
            <a:ext cx="445800" cy="2715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69" name="Shape 169"/>
          <p:cNvSpPr/>
          <p:nvPr/>
        </p:nvSpPr>
        <p:spPr>
          <a:xfrm>
            <a:off x="3243337" y="5035325"/>
            <a:ext cx="275400"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3518737" y="5035325"/>
            <a:ext cx="275400" cy="721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txBox="1"/>
          <p:nvPr/>
        </p:nvSpPr>
        <p:spPr>
          <a:xfrm>
            <a:off x="3056537" y="4698250"/>
            <a:ext cx="996600" cy="271500"/>
          </a:xfrm>
          <a:prstGeom prst="rect">
            <a:avLst/>
          </a:prstGeom>
          <a:noFill/>
          <a:ln>
            <a:noFill/>
          </a:ln>
        </p:spPr>
        <p:txBody>
          <a:bodyPr anchorCtr="0" anchor="t" bIns="91425" lIns="91425" rIns="91425" tIns="91425">
            <a:noAutofit/>
          </a:bodyPr>
          <a:lstStyle/>
          <a:p>
            <a:pPr lvl="0">
              <a:spcBef>
                <a:spcPts val="0"/>
              </a:spcBef>
              <a:buNone/>
            </a:pPr>
            <a:r>
              <a:rPr lang="en"/>
              <a:t>$10 $10</a:t>
            </a:r>
          </a:p>
        </p:txBody>
      </p:sp>
      <p:sp>
        <p:nvSpPr>
          <p:cNvPr id="172" name="Shape 172"/>
          <p:cNvSpPr/>
          <p:nvPr/>
        </p:nvSpPr>
        <p:spPr>
          <a:xfrm>
            <a:off x="4236637" y="4698250"/>
            <a:ext cx="275400" cy="105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4512037" y="3658500"/>
            <a:ext cx="275400" cy="2098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txBox="1"/>
          <p:nvPr/>
        </p:nvSpPr>
        <p:spPr>
          <a:xfrm>
            <a:off x="4099087" y="4327225"/>
            <a:ext cx="550500" cy="271500"/>
          </a:xfrm>
          <a:prstGeom prst="rect">
            <a:avLst/>
          </a:prstGeom>
          <a:noFill/>
          <a:ln>
            <a:noFill/>
          </a:ln>
        </p:spPr>
        <p:txBody>
          <a:bodyPr anchorCtr="0" anchor="t" bIns="91425" lIns="91425" rIns="91425" tIns="91425">
            <a:noAutofit/>
          </a:bodyPr>
          <a:lstStyle/>
          <a:p>
            <a:pPr lvl="0">
              <a:spcBef>
                <a:spcPts val="0"/>
              </a:spcBef>
              <a:buNone/>
            </a:pPr>
            <a:r>
              <a:rPr lang="en"/>
              <a:t>$15</a:t>
            </a:r>
          </a:p>
        </p:txBody>
      </p:sp>
      <p:sp>
        <p:nvSpPr>
          <p:cNvPr id="175" name="Shape 175"/>
          <p:cNvSpPr txBox="1"/>
          <p:nvPr/>
        </p:nvSpPr>
        <p:spPr>
          <a:xfrm>
            <a:off x="4374487"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76" name="Shape 176"/>
          <p:cNvSpPr/>
          <p:nvPr/>
        </p:nvSpPr>
        <p:spPr>
          <a:xfrm>
            <a:off x="5528312" y="4123800"/>
            <a:ext cx="275400" cy="163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5798737" y="2819250"/>
            <a:ext cx="275400" cy="2937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5390762" y="3786900"/>
            <a:ext cx="550500" cy="271500"/>
          </a:xfrm>
          <a:prstGeom prst="rect">
            <a:avLst/>
          </a:prstGeom>
          <a:noFill/>
          <a:ln>
            <a:noFill/>
          </a:ln>
        </p:spPr>
        <p:txBody>
          <a:bodyPr anchorCtr="0" anchor="t" bIns="91425" lIns="91425" rIns="91425" tIns="91425">
            <a:noAutofit/>
          </a:bodyPr>
          <a:lstStyle/>
          <a:p>
            <a:pPr lvl="0" rtl="0">
              <a:spcBef>
                <a:spcPts val="0"/>
              </a:spcBef>
              <a:buNone/>
            </a:pPr>
            <a:r>
              <a:rPr lang="en"/>
              <a:t>$30</a:t>
            </a:r>
          </a:p>
        </p:txBody>
      </p:sp>
      <p:sp>
        <p:nvSpPr>
          <p:cNvPr id="179" name="Shape 179"/>
          <p:cNvSpPr txBox="1"/>
          <p:nvPr/>
        </p:nvSpPr>
        <p:spPr>
          <a:xfrm>
            <a:off x="5661187" y="2488387"/>
            <a:ext cx="550500" cy="271500"/>
          </a:xfrm>
          <a:prstGeom prst="rect">
            <a:avLst/>
          </a:prstGeom>
          <a:noFill/>
          <a:ln>
            <a:noFill/>
          </a:ln>
        </p:spPr>
        <p:txBody>
          <a:bodyPr anchorCtr="0" anchor="t" bIns="91425" lIns="91425" rIns="91425" tIns="91425">
            <a:noAutofit/>
          </a:bodyPr>
          <a:lstStyle/>
          <a:p>
            <a:pPr lvl="0" rtl="0">
              <a:spcBef>
                <a:spcPts val="0"/>
              </a:spcBef>
              <a:buNone/>
            </a:pPr>
            <a:r>
              <a:rPr lang="en"/>
              <a:t>$70</a:t>
            </a:r>
          </a:p>
        </p:txBody>
      </p:sp>
      <p:sp>
        <p:nvSpPr>
          <p:cNvPr id="180" name="Shape 180"/>
          <p:cNvSpPr/>
          <p:nvPr/>
        </p:nvSpPr>
        <p:spPr>
          <a:xfrm>
            <a:off x="6912462" y="3658500"/>
            <a:ext cx="275400" cy="209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7223287" y="0"/>
            <a:ext cx="275400" cy="57564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6672787"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83" name="Shape 183"/>
          <p:cNvSpPr txBox="1"/>
          <p:nvPr/>
        </p:nvSpPr>
        <p:spPr>
          <a:xfrm>
            <a:off x="7544612" y="1895525"/>
            <a:ext cx="1033500" cy="592800"/>
          </a:xfrm>
          <a:prstGeom prst="rect">
            <a:avLst/>
          </a:prstGeom>
          <a:noFill/>
          <a:ln>
            <a:noFill/>
          </a:ln>
        </p:spPr>
        <p:txBody>
          <a:bodyPr anchorCtr="0" anchor="t" bIns="91425" lIns="91425" rIns="91425" tIns="91425">
            <a:noAutofit/>
          </a:bodyPr>
          <a:lstStyle/>
          <a:p>
            <a:pPr lvl="0" rtl="0">
              <a:spcBef>
                <a:spcPts val="0"/>
              </a:spcBef>
              <a:buNone/>
            </a:pPr>
            <a:r>
              <a:rPr b="1" lang="en" sz="1800"/>
              <a:t>$1000</a:t>
            </a:r>
          </a:p>
        </p:txBody>
      </p:sp>
      <p:cxnSp>
        <p:nvCxnSpPr>
          <p:cNvPr id="184" name="Shape 184"/>
          <p:cNvCxnSpPr/>
          <p:nvPr/>
        </p:nvCxnSpPr>
        <p:spPr>
          <a:xfrm flipH="1" rot="10800000">
            <a:off x="859712" y="1722175"/>
            <a:ext cx="5135700" cy="3967200"/>
          </a:xfrm>
          <a:prstGeom prst="straightConnector1">
            <a:avLst/>
          </a:prstGeom>
          <a:noFill/>
          <a:ln cap="flat" cmpd="sng" w="76200">
            <a:solidFill>
              <a:srgbClr val="FF00FF"/>
            </a:solidFill>
            <a:prstDash val="solid"/>
            <a:round/>
            <a:headEnd len="lg" w="lg" type="none"/>
            <a:tailEnd len="lg" w="lg" type="none"/>
          </a:ln>
        </p:spPr>
      </p:cxnSp>
      <p:cxnSp>
        <p:nvCxnSpPr>
          <p:cNvPr id="185" name="Shape 185"/>
          <p:cNvCxnSpPr/>
          <p:nvPr/>
        </p:nvCxnSpPr>
        <p:spPr>
          <a:xfrm flipH="1" rot="10800000">
            <a:off x="5995425" y="1337875"/>
            <a:ext cx="1414800" cy="384300"/>
          </a:xfrm>
          <a:prstGeom prst="straightConnector1">
            <a:avLst/>
          </a:prstGeom>
          <a:noFill/>
          <a:ln cap="flat" cmpd="sng" w="76200">
            <a:solidFill>
              <a:srgbClr val="FF00FF"/>
            </a:solidFill>
            <a:prstDash val="solid"/>
            <a:round/>
            <a:headEnd len="lg" w="lg" type="none"/>
            <a:tailEnd len="lg" w="lg" type="none"/>
          </a:ln>
        </p:spPr>
      </p:cxnSp>
      <p:sp>
        <p:nvSpPr>
          <p:cNvPr id="186" name="Shape 186"/>
          <p:cNvSpPr txBox="1"/>
          <p:nvPr/>
        </p:nvSpPr>
        <p:spPr>
          <a:xfrm>
            <a:off x="827387" y="6202500"/>
            <a:ext cx="4254300" cy="384300"/>
          </a:xfrm>
          <a:prstGeom prst="rect">
            <a:avLst/>
          </a:prstGeom>
          <a:noFill/>
          <a:ln>
            <a:noFill/>
          </a:ln>
        </p:spPr>
        <p:txBody>
          <a:bodyPr anchorCtr="0" anchor="t" bIns="91425" lIns="91425" rIns="91425" tIns="91425">
            <a:noAutofit/>
          </a:bodyPr>
          <a:lstStyle/>
          <a:p>
            <a:pPr lvl="0">
              <a:spcBef>
                <a:spcPts val="0"/>
              </a:spcBef>
              <a:buNone/>
            </a:pPr>
            <a:r>
              <a:rPr lang="en"/>
              <a:t>(From “Extra Time Saves Money”, Warren Kuffel)</a:t>
            </a:r>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4"/>
                                        </p:tgtEl>
                                      </p:cBhvr>
                                    </p:animEffect>
                                    <p:set>
                                      <p:cBhvr>
                                        <p:cTn dur="1" fill="hold">
                                          <p:stCondLst>
                                            <p:cond delay="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93" name="Shape 19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800"/>
              <a:t>The Engineering Argument:</a:t>
            </a:r>
          </a:p>
          <a:p>
            <a:pPr indent="-381000" lvl="0" marL="457200" rtl="0">
              <a:spcBef>
                <a:spcPts val="0"/>
              </a:spcBef>
              <a:buSzPct val="100000"/>
            </a:pPr>
            <a:r>
              <a:rPr lang="en" sz="2400"/>
              <a:t>Engineering is about developing solutions to problems. A good solution can only be developed if </a:t>
            </a:r>
            <a:r>
              <a:rPr i="1" lang="en" sz="2400"/>
              <a:t>engineers understand the problem</a:t>
            </a:r>
            <a:r>
              <a:rPr lang="en" sz="2400"/>
              <a:t>.</a:t>
            </a:r>
          </a:p>
          <a:p>
            <a:pPr lvl="0" rtl="0">
              <a:spcBef>
                <a:spcPts val="0"/>
              </a:spcBef>
              <a:buNone/>
            </a:pPr>
            <a:r>
              <a:rPr lang="en" sz="2800"/>
              <a:t>The Economic Argument:</a:t>
            </a:r>
          </a:p>
          <a:p>
            <a:pPr indent="-381000" lvl="0" marL="457200" rtl="0">
              <a:spcBef>
                <a:spcPts val="0"/>
              </a:spcBef>
              <a:buSzPct val="100000"/>
            </a:pPr>
            <a:r>
              <a:rPr lang="en" sz="2400"/>
              <a:t>Errors cost more to correct the longer they go undetected.</a:t>
            </a:r>
          </a:p>
          <a:p>
            <a:pPr lvl="0" rtl="0">
              <a:spcBef>
                <a:spcPts val="0"/>
              </a:spcBef>
              <a:buNone/>
            </a:pPr>
            <a:r>
              <a:rPr lang="en" sz="2800"/>
              <a:t>The Empirical Argument:</a:t>
            </a:r>
          </a:p>
          <a:p>
            <a:pPr indent="-381000" lvl="0" marL="457200" rtl="0">
              <a:spcBef>
                <a:spcPts val="0"/>
              </a:spcBef>
              <a:buSzPct val="100000"/>
            </a:pPr>
            <a:r>
              <a:rPr lang="en" sz="2400"/>
              <a:t>Failure to understand and manage requirements is the biggest single cause of cost and schedule over-runs</a:t>
            </a:r>
          </a:p>
          <a:p>
            <a:pPr lvl="0" rtl="0">
              <a:spcBef>
                <a:spcPts val="0"/>
              </a:spcBef>
              <a:buNone/>
            </a:pPr>
            <a:r>
              <a:t/>
            </a:r>
            <a:endParaRP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Cost Overruns vs Requirements Effort</a:t>
            </a:r>
          </a:p>
        </p:txBody>
      </p:sp>
      <p:cxnSp>
        <p:nvCxnSpPr>
          <p:cNvPr id="200" name="Shape 200"/>
          <p:cNvCxnSpPr/>
          <p:nvPr/>
        </p:nvCxnSpPr>
        <p:spPr>
          <a:xfrm flipH="1" rot="10800000">
            <a:off x="1180150" y="2239925"/>
            <a:ext cx="9000" cy="3516599"/>
          </a:xfrm>
          <a:prstGeom prst="straightConnector1">
            <a:avLst/>
          </a:prstGeom>
          <a:noFill/>
          <a:ln cap="flat" cmpd="sng" w="38100">
            <a:solidFill>
              <a:schemeClr val="dk2"/>
            </a:solidFill>
            <a:prstDash val="solid"/>
            <a:round/>
            <a:headEnd len="lg" w="lg" type="none"/>
            <a:tailEnd len="lg" w="lg" type="triangle"/>
          </a:ln>
        </p:spPr>
      </p:cxnSp>
      <p:sp>
        <p:nvSpPr>
          <p:cNvPr id="201" name="Shape 201"/>
          <p:cNvSpPr txBox="1"/>
          <p:nvPr/>
        </p:nvSpPr>
        <p:spPr>
          <a:xfrm>
            <a:off x="134125" y="1774625"/>
            <a:ext cx="1154399" cy="465300"/>
          </a:xfrm>
          <a:prstGeom prst="rect">
            <a:avLst/>
          </a:prstGeom>
          <a:noFill/>
          <a:ln>
            <a:noFill/>
          </a:ln>
        </p:spPr>
        <p:txBody>
          <a:bodyPr anchorCtr="0" anchor="t" bIns="91425" lIns="91425" rIns="91425" tIns="91425">
            <a:noAutofit/>
          </a:bodyPr>
          <a:lstStyle/>
          <a:p>
            <a:pPr lvl="0" rtl="0">
              <a:spcBef>
                <a:spcPts val="0"/>
              </a:spcBef>
              <a:buNone/>
            </a:pPr>
            <a:r>
              <a:rPr b="1" lang="en"/>
              <a:t>% Cost Overrun</a:t>
            </a:r>
          </a:p>
          <a:p>
            <a:pPr lvl="0" rtl="0">
              <a:spcBef>
                <a:spcPts val="0"/>
              </a:spcBef>
              <a:buNone/>
            </a:pPr>
            <a:r>
              <a:t/>
            </a:r>
            <a:endParaRPr b="1"/>
          </a:p>
          <a:p>
            <a:pPr lvl="0" rtl="0">
              <a:spcBef>
                <a:spcPts val="0"/>
              </a:spcBef>
              <a:buNone/>
            </a:pPr>
            <a:r>
              <a:rPr b="1" lang="en"/>
              <a:t>210</a:t>
            </a:r>
          </a:p>
          <a:p>
            <a:pPr lvl="0" rtl="0">
              <a:spcBef>
                <a:spcPts val="0"/>
              </a:spcBef>
              <a:buNone/>
            </a:pPr>
            <a:r>
              <a:t/>
            </a:r>
            <a:endParaRPr b="1"/>
          </a:p>
          <a:p>
            <a:pPr lvl="0" rtl="0">
              <a:spcBef>
                <a:spcPts val="0"/>
              </a:spcBef>
              <a:buNone/>
            </a:pPr>
            <a:r>
              <a:rPr b="1" lang="en"/>
              <a:t>180</a:t>
            </a:r>
          </a:p>
          <a:p>
            <a:pPr lvl="0" rtl="0">
              <a:spcBef>
                <a:spcPts val="0"/>
              </a:spcBef>
              <a:buNone/>
            </a:pPr>
            <a:r>
              <a:t/>
            </a:r>
            <a:endParaRPr b="1"/>
          </a:p>
          <a:p>
            <a:pPr lvl="0" rtl="0">
              <a:spcBef>
                <a:spcPts val="0"/>
              </a:spcBef>
              <a:buNone/>
            </a:pPr>
            <a:r>
              <a:rPr b="1" lang="en"/>
              <a:t>150</a:t>
            </a:r>
          </a:p>
          <a:p>
            <a:pPr lvl="0" rtl="0">
              <a:spcBef>
                <a:spcPts val="0"/>
              </a:spcBef>
              <a:buNone/>
            </a:pPr>
            <a:r>
              <a:t/>
            </a:r>
            <a:endParaRPr b="1"/>
          </a:p>
          <a:p>
            <a:pPr lvl="0" rtl="0">
              <a:spcBef>
                <a:spcPts val="0"/>
              </a:spcBef>
              <a:buNone/>
            </a:pPr>
            <a:r>
              <a:rPr b="1" lang="en"/>
              <a:t>120</a:t>
            </a:r>
          </a:p>
          <a:p>
            <a:pPr lvl="0" rtl="0">
              <a:spcBef>
                <a:spcPts val="0"/>
              </a:spcBef>
              <a:buNone/>
            </a:pPr>
            <a:r>
              <a:t/>
            </a:r>
            <a:endParaRPr b="1"/>
          </a:p>
          <a:p>
            <a:pPr lvl="0" rtl="0">
              <a:spcBef>
                <a:spcPts val="0"/>
              </a:spcBef>
              <a:buNone/>
            </a:pPr>
            <a:r>
              <a:rPr b="1" lang="en"/>
              <a:t>90</a:t>
            </a:r>
          </a:p>
          <a:p>
            <a:pPr lvl="0" rtl="0">
              <a:spcBef>
                <a:spcPts val="0"/>
              </a:spcBef>
              <a:buNone/>
            </a:pPr>
            <a:r>
              <a:t/>
            </a:r>
            <a:endParaRPr b="1"/>
          </a:p>
          <a:p>
            <a:pPr lvl="0" rtl="0">
              <a:spcBef>
                <a:spcPts val="0"/>
              </a:spcBef>
              <a:buNone/>
            </a:pPr>
            <a:r>
              <a:rPr b="1" lang="en"/>
              <a:t>60</a:t>
            </a:r>
          </a:p>
          <a:p>
            <a:pPr lvl="0" rtl="0">
              <a:spcBef>
                <a:spcPts val="0"/>
              </a:spcBef>
              <a:buNone/>
            </a:pPr>
            <a:r>
              <a:t/>
            </a:r>
            <a:endParaRPr b="1"/>
          </a:p>
          <a:p>
            <a:pPr lvl="0" rtl="0">
              <a:spcBef>
                <a:spcPts val="0"/>
              </a:spcBef>
              <a:buNone/>
            </a:pPr>
            <a:r>
              <a:rPr b="1" lang="en"/>
              <a:t>30</a:t>
            </a:r>
          </a:p>
          <a:p>
            <a:pPr lvl="0" rtl="0">
              <a:spcBef>
                <a:spcPts val="0"/>
              </a:spcBef>
              <a:buNone/>
            </a:pPr>
            <a:r>
              <a:t/>
            </a:r>
            <a:endParaRPr b="1"/>
          </a:p>
          <a:p>
            <a:pPr lvl="0" rtl="0">
              <a:spcBef>
                <a:spcPts val="0"/>
              </a:spcBef>
              <a:buNone/>
            </a:pPr>
            <a:r>
              <a:rPr b="1" lang="en"/>
              <a:t>0</a:t>
            </a:r>
          </a:p>
        </p:txBody>
      </p:sp>
      <p:cxnSp>
        <p:nvCxnSpPr>
          <p:cNvPr id="202" name="Shape 202"/>
          <p:cNvCxnSpPr/>
          <p:nvPr/>
        </p:nvCxnSpPr>
        <p:spPr>
          <a:xfrm>
            <a:off x="1180150"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203" name="Shape 203"/>
          <p:cNvSpPr txBox="1"/>
          <p:nvPr/>
        </p:nvSpPr>
        <p:spPr>
          <a:xfrm>
            <a:off x="1167050" y="5822100"/>
            <a:ext cx="8105099" cy="380400"/>
          </a:xfrm>
          <a:prstGeom prst="rect">
            <a:avLst/>
          </a:prstGeom>
          <a:noFill/>
          <a:ln>
            <a:noFill/>
          </a:ln>
        </p:spPr>
        <p:txBody>
          <a:bodyPr anchorCtr="0" anchor="t" bIns="91425" lIns="91425" rIns="91425" tIns="91425">
            <a:noAutofit/>
          </a:bodyPr>
          <a:lstStyle/>
          <a:p>
            <a:pPr lvl="0" rtl="0">
              <a:spcBef>
                <a:spcPts val="0"/>
              </a:spcBef>
              <a:buNone/>
            </a:pPr>
            <a:r>
              <a:rPr b="1" lang="en"/>
              <a:t>0                               5                              10                              15                             20</a:t>
            </a:r>
          </a:p>
          <a:p>
            <a:pPr lvl="0" rtl="0">
              <a:spcBef>
                <a:spcPts val="0"/>
              </a:spcBef>
              <a:buNone/>
            </a:pPr>
            <a:r>
              <a:rPr b="1" lang="en"/>
              <a:t>% Project Effort Spent on Requirements               </a:t>
            </a:r>
          </a:p>
        </p:txBody>
      </p:sp>
      <p:cxnSp>
        <p:nvCxnSpPr>
          <p:cNvPr id="204" name="Shape 204"/>
          <p:cNvCxnSpPr/>
          <p:nvPr/>
        </p:nvCxnSpPr>
        <p:spPr>
          <a:xfrm>
            <a:off x="1184000" y="2690925"/>
            <a:ext cx="3305999" cy="2029799"/>
          </a:xfrm>
          <a:prstGeom prst="straightConnector1">
            <a:avLst/>
          </a:prstGeom>
          <a:noFill/>
          <a:ln cap="flat" cmpd="sng" w="76200">
            <a:solidFill>
              <a:schemeClr val="dk2"/>
            </a:solidFill>
            <a:prstDash val="solid"/>
            <a:round/>
            <a:headEnd len="lg" w="lg" type="none"/>
            <a:tailEnd len="lg" w="lg" type="none"/>
          </a:ln>
        </p:spPr>
      </p:cxnSp>
      <p:cxnSp>
        <p:nvCxnSpPr>
          <p:cNvPr id="205" name="Shape 205"/>
          <p:cNvCxnSpPr/>
          <p:nvPr/>
        </p:nvCxnSpPr>
        <p:spPr>
          <a:xfrm>
            <a:off x="4490000" y="4720725"/>
            <a:ext cx="3690300" cy="553499"/>
          </a:xfrm>
          <a:prstGeom prst="straightConnector1">
            <a:avLst/>
          </a:prstGeom>
          <a:noFill/>
          <a:ln cap="flat" cmpd="sng" w="76200">
            <a:solidFill>
              <a:schemeClr val="dk2"/>
            </a:solidFill>
            <a:prstDash val="solid"/>
            <a:round/>
            <a:headEnd len="lg" w="lg" type="none"/>
            <a:tailEnd len="lg" w="lg" type="none"/>
          </a:ln>
        </p:spPr>
      </p:cxnSp>
      <p:sp>
        <p:nvSpPr>
          <p:cNvPr id="206" name="Shape 206"/>
          <p:cNvSpPr txBox="1"/>
          <p:nvPr/>
        </p:nvSpPr>
        <p:spPr>
          <a:xfrm>
            <a:off x="5996100" y="6268075"/>
            <a:ext cx="2921700" cy="261299"/>
          </a:xfrm>
          <a:prstGeom prst="rect">
            <a:avLst/>
          </a:prstGeom>
          <a:noFill/>
          <a:ln>
            <a:noFill/>
          </a:ln>
        </p:spPr>
        <p:txBody>
          <a:bodyPr anchorCtr="0" anchor="t" bIns="91425" lIns="91425" rIns="91425" tIns="91425">
            <a:noAutofit/>
          </a:bodyPr>
          <a:lstStyle/>
          <a:p>
            <a:pPr lvl="0">
              <a:spcBef>
                <a:spcPts val="0"/>
              </a:spcBef>
              <a:buNone/>
            </a:pPr>
            <a:r>
              <a:rPr lang="en"/>
              <a:t>(From Werner Gruhl, NASA)</a:t>
            </a:r>
          </a:p>
        </p:txBody>
      </p: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Requirements capture what a proposed system should do, and the constraints they should follow.</a:t>
            </a:r>
          </a:p>
          <a:p>
            <a:pPr indent="-228600" lvl="0" marL="457200" rtl="0">
              <a:spcBef>
                <a:spcPts val="0"/>
              </a:spcBef>
            </a:pPr>
            <a:r>
              <a:rPr lang="en"/>
              <a:t>Poor requirements are the source of all evil.</a:t>
            </a:r>
          </a:p>
          <a:p>
            <a:pPr indent="-228600" lvl="0" marL="457200" rtl="0">
              <a:spcBef>
                <a:spcPts val="0"/>
              </a:spcBef>
            </a:pPr>
            <a:r>
              <a:rPr lang="en"/>
              <a:t>Requirements problems are the:</a:t>
            </a:r>
          </a:p>
          <a:p>
            <a:pPr indent="-406400" lvl="1" marL="914400" rtl="0">
              <a:spcBef>
                <a:spcPts val="0"/>
              </a:spcBef>
              <a:buSzPct val="100000"/>
            </a:pPr>
            <a:r>
              <a:rPr lang="en" sz="2800"/>
              <a:t>Most costly</a:t>
            </a:r>
          </a:p>
          <a:p>
            <a:pPr indent="-406400" lvl="1" marL="914400" rtl="0">
              <a:spcBef>
                <a:spcPts val="0"/>
              </a:spcBef>
              <a:buSzPct val="100000"/>
            </a:pPr>
            <a:r>
              <a:rPr lang="en" sz="2800"/>
              <a:t>Most difficult to correct</a:t>
            </a: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4294967295" type="title"/>
          </p:nvPr>
        </p:nvSpPr>
        <p:spPr>
          <a:xfrm>
            <a:off x="685800" y="2555975"/>
            <a:ext cx="8458200" cy="1547400"/>
          </a:xfrm>
          <a:prstGeom prst="rect">
            <a:avLst/>
          </a:prstGeom>
        </p:spPr>
        <p:txBody>
          <a:bodyPr anchorCtr="0" anchor="b" bIns="91425" lIns="91425" rIns="91425" tIns="91425">
            <a:noAutofit/>
          </a:bodyPr>
          <a:lstStyle/>
          <a:p>
            <a:pPr lvl="0" rtl="0">
              <a:spcBef>
                <a:spcPts val="0"/>
              </a:spcBef>
              <a:buNone/>
            </a:pPr>
            <a:r>
              <a:rPr lang="en" sz="4800"/>
              <a:t>Types of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are requirements?</a:t>
            </a:r>
          </a:p>
          <a:p>
            <a:pPr indent="-228600" lvl="0" marL="457200" marR="0" rtl="0" algn="l">
              <a:lnSpc>
                <a:spcPct val="100000"/>
              </a:lnSpc>
              <a:spcBef>
                <a:spcPts val="600"/>
              </a:spcBef>
              <a:spcAft>
                <a:spcPts val="0"/>
              </a:spcAft>
            </a:pPr>
            <a:r>
              <a:rPr lang="en"/>
              <a:t>Understand the requirements problem</a:t>
            </a:r>
          </a:p>
          <a:p>
            <a:pPr indent="-406400" lvl="1" marL="914400" marR="0" rtl="0" algn="l">
              <a:lnSpc>
                <a:spcPct val="100000"/>
              </a:lnSpc>
              <a:spcBef>
                <a:spcPts val="600"/>
              </a:spcBef>
              <a:spcAft>
                <a:spcPts val="0"/>
              </a:spcAft>
              <a:buSzPct val="100000"/>
            </a:pPr>
            <a:r>
              <a:rPr lang="en" sz="2800"/>
              <a:t>Why are requirements so important?</a:t>
            </a:r>
          </a:p>
          <a:p>
            <a:pPr indent="-228600" lvl="0" marL="457200" marR="0" rtl="0" algn="l">
              <a:lnSpc>
                <a:spcPct val="100000"/>
              </a:lnSpc>
              <a:spcBef>
                <a:spcPts val="600"/>
              </a:spcBef>
              <a:spcAft>
                <a:spcPts val="0"/>
              </a:spcAft>
            </a:pPr>
            <a:r>
              <a:rPr lang="en"/>
              <a:t>Get a feel for the structure of a requirements document</a:t>
            </a:r>
          </a:p>
          <a:p>
            <a:pPr indent="-406400" lvl="1" marL="914400" marR="0" rtl="0" algn="l">
              <a:lnSpc>
                <a:spcPct val="100000"/>
              </a:lnSpc>
              <a:spcBef>
                <a:spcPts val="600"/>
              </a:spcBef>
              <a:spcAft>
                <a:spcPts val="0"/>
              </a:spcAft>
              <a:buSzPct val="100000"/>
            </a:pPr>
            <a:r>
              <a:rPr lang="en" sz="2800"/>
              <a:t>What goes in there?</a:t>
            </a:r>
          </a:p>
          <a:p>
            <a:pPr indent="-228600" lvl="0" marL="457200" marR="0" rtl="0" algn="l">
              <a:lnSpc>
                <a:spcPct val="100000"/>
              </a:lnSpc>
              <a:spcBef>
                <a:spcPts val="600"/>
              </a:spcBef>
              <a:spcAft>
                <a:spcPts val="0"/>
              </a:spcAft>
            </a:pPr>
            <a:r>
              <a:rPr lang="en"/>
              <a:t>Start to learn how to write “good” requirements</a:t>
            </a:r>
          </a:p>
          <a:p>
            <a:pPr indent="-406400" lvl="1" marL="914400" marR="0" rtl="0" algn="l">
              <a:lnSpc>
                <a:spcPct val="100000"/>
              </a:lnSpc>
              <a:spcBef>
                <a:spcPts val="600"/>
              </a:spcBef>
              <a:spcAft>
                <a:spcPts val="0"/>
              </a:spcAft>
              <a:buSzPct val="100000"/>
            </a:pPr>
            <a:r>
              <a:rPr lang="en" sz="2800"/>
              <a:t>Clear and testable</a:t>
            </a:r>
          </a:p>
          <a:p>
            <a:pPr lvl="0" rtl="0">
              <a:spcBef>
                <a:spcPts val="0"/>
              </a:spcBef>
              <a:buNone/>
            </a:pPr>
            <a:r>
              <a:t/>
            </a:r>
            <a:endParaRP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25" name="Shape 2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User Requirements</a:t>
            </a:r>
          </a:p>
          <a:p>
            <a:pPr indent="-228600" lvl="1" marL="914400" marR="0" rtl="0" algn="l">
              <a:lnSpc>
                <a:spcPct val="100000"/>
              </a:lnSpc>
              <a:spcBef>
                <a:spcPts val="600"/>
              </a:spcBef>
              <a:spcAft>
                <a:spcPts val="0"/>
              </a:spcAft>
            </a:pPr>
            <a:r>
              <a:rPr lang="en"/>
              <a:t>Properties that the user wants to see out of the final system.</a:t>
            </a:r>
          </a:p>
          <a:p>
            <a:pPr indent="-228600" lvl="1" marL="914400" marR="0" rtl="0" algn="l">
              <a:lnSpc>
                <a:spcPct val="100000"/>
              </a:lnSpc>
              <a:spcBef>
                <a:spcPts val="600"/>
              </a:spcBef>
              <a:spcAft>
                <a:spcPts val="0"/>
              </a:spcAft>
            </a:pPr>
            <a:r>
              <a:rPr lang="en"/>
              <a:t>Typically reflect what the user wants the software to make possible in the real world.</a:t>
            </a:r>
          </a:p>
          <a:p>
            <a:pPr indent="-228600" lvl="2" marL="1371600" marR="0" rtl="0" algn="l">
              <a:lnSpc>
                <a:spcPct val="100000"/>
              </a:lnSpc>
              <a:spcBef>
                <a:spcPts val="600"/>
              </a:spcBef>
              <a:spcAft>
                <a:spcPts val="0"/>
              </a:spcAft>
            </a:pPr>
            <a:r>
              <a:rPr lang="en"/>
              <a:t>“The user shall be able to book a concert ticket through the system.”</a:t>
            </a:r>
          </a:p>
          <a:p>
            <a:pPr indent="-228600" lvl="1" marL="914400" marR="0" rtl="0" algn="l">
              <a:lnSpc>
                <a:spcPct val="100000"/>
              </a:lnSpc>
              <a:spcBef>
                <a:spcPts val="600"/>
              </a:spcBef>
              <a:spcAft>
                <a:spcPts val="0"/>
              </a:spcAft>
            </a:pPr>
            <a:r>
              <a:rPr lang="en"/>
              <a:t>Usually high-level and lacking in technical detail.</a:t>
            </a:r>
          </a:p>
          <a:p>
            <a:pPr indent="-228600" lvl="1" marL="914400" marR="0" rtl="0" algn="l">
              <a:lnSpc>
                <a:spcPct val="100000"/>
              </a:lnSpc>
              <a:spcBef>
                <a:spcPts val="600"/>
              </a:spcBef>
              <a:spcAft>
                <a:spcPts val="0"/>
              </a:spcAft>
            </a:pPr>
            <a:r>
              <a:rPr lang="en"/>
              <a:t>Gathered from the user, and form the basis for technical requirements.</a:t>
            </a:r>
          </a:p>
        </p:txBody>
      </p:sp>
      <p:sp>
        <p:nvSpPr>
          <p:cNvPr id="226" name="Shape 2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Hardware Requirements</a:t>
            </a:r>
          </a:p>
          <a:p>
            <a:pPr indent="-228600" lvl="1" marL="914400" marR="0" rtl="0" algn="l">
              <a:lnSpc>
                <a:spcPct val="100000"/>
              </a:lnSpc>
              <a:spcBef>
                <a:spcPts val="600"/>
              </a:spcBef>
              <a:spcAft>
                <a:spcPts val="0"/>
              </a:spcAft>
            </a:pPr>
            <a:r>
              <a:rPr lang="en"/>
              <a:t>Define the properties expected from and constraints on the physical hardware in a system. </a:t>
            </a:r>
          </a:p>
          <a:p>
            <a:pPr indent="-228600" lvl="1" marL="914400" marR="0" rtl="0" algn="l">
              <a:lnSpc>
                <a:spcPct val="100000"/>
              </a:lnSpc>
              <a:spcBef>
                <a:spcPts val="600"/>
              </a:spcBef>
              <a:spcAft>
                <a:spcPts val="0"/>
              </a:spcAft>
            </a:pPr>
            <a:r>
              <a:rPr lang="en"/>
              <a:t>Expectations on storage space, CPU, network latency, sensor inaccuracy bounds, etc.</a:t>
            </a:r>
          </a:p>
          <a:p>
            <a:pPr indent="-419100" lvl="0" marL="457200" marR="0" rtl="0" algn="l">
              <a:lnSpc>
                <a:spcPct val="100000"/>
              </a:lnSpc>
              <a:spcBef>
                <a:spcPts val="600"/>
              </a:spcBef>
              <a:spcAft>
                <a:spcPts val="0"/>
              </a:spcAft>
              <a:buClr>
                <a:schemeClr val="dk1"/>
              </a:buClr>
              <a:buSzPct val="100000"/>
              <a:buFont typeface="Arial"/>
            </a:pPr>
            <a:r>
              <a:rPr b="1" lang="en"/>
              <a:t>Software Requirements</a:t>
            </a:r>
          </a:p>
          <a:p>
            <a:pPr indent="-228600" lvl="1" marL="914400" marR="0" rtl="0" algn="l">
              <a:lnSpc>
                <a:spcPct val="100000"/>
              </a:lnSpc>
              <a:spcBef>
                <a:spcPts val="600"/>
              </a:spcBef>
              <a:spcAft>
                <a:spcPts val="0"/>
              </a:spcAft>
            </a:pPr>
            <a:r>
              <a:rPr lang="en"/>
              <a:t>Properties of and constraints on the software being executed on the system.</a:t>
            </a:r>
          </a:p>
          <a:p>
            <a:pPr indent="-228600" lvl="1" marL="914400" marR="0" rtl="0" algn="l">
              <a:lnSpc>
                <a:spcPct val="100000"/>
              </a:lnSpc>
              <a:spcBef>
                <a:spcPts val="600"/>
              </a:spcBef>
              <a:spcAft>
                <a:spcPts val="0"/>
              </a:spcAft>
            </a:pPr>
            <a:r>
              <a:rPr lang="en"/>
              <a:t>Bulk of requirements, typically.</a:t>
            </a:r>
          </a:p>
          <a:p>
            <a:pPr indent="-228600" lvl="0" marL="457200" marR="0" rtl="0" algn="l">
              <a:lnSpc>
                <a:spcPct val="100000"/>
              </a:lnSpc>
              <a:spcBef>
                <a:spcPts val="600"/>
              </a:spcBef>
              <a:spcAft>
                <a:spcPts val="0"/>
              </a:spcAft>
            </a:pPr>
            <a:r>
              <a:rPr b="1" lang="en"/>
              <a:t>System Requirements</a:t>
            </a:r>
          </a:p>
          <a:p>
            <a:pPr indent="-228600" lvl="1" marL="914400" marR="0" rtl="0" algn="l">
              <a:lnSpc>
                <a:spcPct val="100000"/>
              </a:lnSpc>
              <a:spcBef>
                <a:spcPts val="600"/>
              </a:spcBef>
              <a:spcAft>
                <a:spcPts val="0"/>
              </a:spcAft>
            </a:pPr>
            <a:r>
              <a:rPr lang="en"/>
              <a:t>How software and hardware must work together to perform functionality.</a:t>
            </a:r>
          </a:p>
        </p:txBody>
      </p:sp>
      <p:sp>
        <p:nvSpPr>
          <p:cNvPr id="233" name="Shape 2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39" name="Shape 23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Requirements can be </a:t>
            </a:r>
            <a:r>
              <a:rPr b="1" lang="en" sz="2800"/>
              <a:t>functional:</a:t>
            </a:r>
          </a:p>
          <a:p>
            <a:pPr indent="-381000" lvl="0" marL="457200" rtl="0">
              <a:spcBef>
                <a:spcPts val="0"/>
              </a:spcBef>
              <a:buSzPct val="100000"/>
            </a:pPr>
            <a:r>
              <a:rPr lang="en" sz="2400"/>
              <a:t>Related to the functionality of the system.</a:t>
            </a:r>
          </a:p>
          <a:p>
            <a:pPr indent="-381000" lvl="0" marL="457200" rtl="0">
              <a:spcBef>
                <a:spcPts val="0"/>
              </a:spcBef>
              <a:buSzPct val="100000"/>
            </a:pPr>
            <a:r>
              <a:rPr lang="en" sz="2400"/>
              <a:t>Describe system services or actions.</a:t>
            </a:r>
          </a:p>
          <a:p>
            <a:pPr indent="-381000" lvl="0" marL="457200" rtl="0">
              <a:spcBef>
                <a:spcPts val="0"/>
              </a:spcBef>
              <a:buSzPct val="100000"/>
            </a:pPr>
            <a:r>
              <a:rPr lang="en" sz="2400"/>
              <a:t>Can be used to distinguish correct output from incorrect.</a:t>
            </a:r>
          </a:p>
          <a:p>
            <a:pPr lvl="0" marR="0" rtl="0" algn="l">
              <a:lnSpc>
                <a:spcPct val="100000"/>
              </a:lnSpc>
              <a:spcBef>
                <a:spcPts val="600"/>
              </a:spcBef>
              <a:spcAft>
                <a:spcPts val="0"/>
              </a:spcAft>
              <a:buNone/>
            </a:pPr>
            <a:r>
              <a:rPr lang="en" sz="2800"/>
              <a:t>or </a:t>
            </a:r>
            <a:r>
              <a:rPr b="1" lang="en" sz="2800"/>
              <a:t>non-functional</a:t>
            </a:r>
            <a:r>
              <a:rPr lang="en" sz="2800"/>
              <a:t>:</a:t>
            </a:r>
          </a:p>
          <a:p>
            <a:pPr indent="-381000" lvl="0" marL="457200" marR="0" rtl="0" algn="l">
              <a:lnSpc>
                <a:spcPct val="100000"/>
              </a:lnSpc>
              <a:spcBef>
                <a:spcPts val="600"/>
              </a:spcBef>
              <a:spcAft>
                <a:spcPts val="0"/>
              </a:spcAft>
              <a:buSzPct val="100000"/>
            </a:pPr>
            <a:r>
              <a:rPr lang="en" sz="2400"/>
              <a:t>Constraints on the system or the development process.</a:t>
            </a:r>
          </a:p>
          <a:p>
            <a:pPr indent="-381000" lvl="0" marL="457200" marR="0" rtl="0" algn="l">
              <a:lnSpc>
                <a:spcPct val="100000"/>
              </a:lnSpc>
              <a:spcBef>
                <a:spcPts val="600"/>
              </a:spcBef>
              <a:spcAft>
                <a:spcPts val="0"/>
              </a:spcAft>
              <a:buSzPct val="100000"/>
            </a:pPr>
            <a:r>
              <a:rPr lang="en" sz="2400"/>
              <a:t>Related to how functionality is performed, not whether the end result is correct.</a:t>
            </a:r>
          </a:p>
          <a:p>
            <a:pPr lvl="0" marR="0" rtl="0" algn="l">
              <a:lnSpc>
                <a:spcPct val="100000"/>
              </a:lnSpc>
              <a:spcBef>
                <a:spcPts val="600"/>
              </a:spcBef>
              <a:spcAft>
                <a:spcPts val="0"/>
              </a:spcAft>
              <a:buNone/>
            </a:pPr>
            <a:r>
              <a:t/>
            </a:r>
            <a:endParaRPr sz="2800"/>
          </a:p>
        </p:txBody>
      </p:sp>
      <p:sp>
        <p:nvSpPr>
          <p:cNvPr id="240" name="Shape 24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46" name="Shape 2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Define system properties and constraints</a:t>
            </a:r>
          </a:p>
          <a:p>
            <a:pPr indent="-228600" lvl="1" marL="914400" marR="0" rtl="0" algn="l">
              <a:lnSpc>
                <a:spcPct val="100000"/>
              </a:lnSpc>
              <a:spcBef>
                <a:spcPts val="600"/>
              </a:spcBef>
              <a:spcAft>
                <a:spcPts val="0"/>
              </a:spcAft>
            </a:pPr>
            <a:r>
              <a:rPr lang="en"/>
              <a:t>Reliability, response time, storage requirements</a:t>
            </a:r>
          </a:p>
          <a:p>
            <a:pPr indent="-228600" lvl="1" marL="914400" marR="0" rtl="0" algn="l">
              <a:lnSpc>
                <a:spcPct val="100000"/>
              </a:lnSpc>
              <a:spcBef>
                <a:spcPts val="600"/>
              </a:spcBef>
              <a:spcAft>
                <a:spcPts val="0"/>
              </a:spcAft>
            </a:pPr>
            <a:r>
              <a:rPr lang="en"/>
              <a:t>Constraints on I/O device capability, system representations, etc.</a:t>
            </a:r>
          </a:p>
          <a:p>
            <a:pPr indent="-406400" lvl="0" marL="457200" marR="0" rtl="0" algn="l">
              <a:lnSpc>
                <a:spcPct val="100000"/>
              </a:lnSpc>
              <a:spcBef>
                <a:spcPts val="600"/>
              </a:spcBef>
              <a:spcAft>
                <a:spcPts val="0"/>
              </a:spcAft>
              <a:buSzPct val="100000"/>
            </a:pPr>
            <a:r>
              <a:rPr lang="en" sz="2800"/>
              <a:t>Process requirements may also be specified</a:t>
            </a:r>
          </a:p>
          <a:p>
            <a:pPr indent="-228600" lvl="1" marL="914400" marR="0" rtl="0" algn="l">
              <a:lnSpc>
                <a:spcPct val="100000"/>
              </a:lnSpc>
              <a:spcBef>
                <a:spcPts val="600"/>
              </a:spcBef>
              <a:spcAft>
                <a:spcPts val="0"/>
              </a:spcAft>
            </a:pPr>
            <a:r>
              <a:rPr lang="en"/>
              <a:t>Team organization, tool support, programming language, or development method.</a:t>
            </a:r>
          </a:p>
          <a:p>
            <a:pPr indent="-406400" lvl="0" marL="457200" marR="0" rtl="0" algn="l">
              <a:lnSpc>
                <a:spcPct val="100000"/>
              </a:lnSpc>
              <a:spcBef>
                <a:spcPts val="600"/>
              </a:spcBef>
              <a:spcAft>
                <a:spcPts val="0"/>
              </a:spcAft>
              <a:buSzPct val="100000"/>
            </a:pPr>
            <a:r>
              <a:rPr lang="en" sz="2800"/>
              <a:t>May be more critical than functional requirements.</a:t>
            </a:r>
          </a:p>
          <a:p>
            <a:pPr indent="-228600" lvl="1" marL="914400" marR="0" rtl="0" algn="l">
              <a:lnSpc>
                <a:spcPct val="100000"/>
              </a:lnSpc>
              <a:spcBef>
                <a:spcPts val="600"/>
              </a:spcBef>
              <a:spcAft>
                <a:spcPts val="0"/>
              </a:spcAft>
            </a:pPr>
            <a:r>
              <a:rPr lang="en"/>
              <a:t>If not met, the system is useless.</a:t>
            </a:r>
          </a:p>
        </p:txBody>
      </p:sp>
      <p:sp>
        <p:nvSpPr>
          <p:cNvPr id="247" name="Shape 247"/>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 Types</a:t>
            </a:r>
          </a:p>
        </p:txBody>
      </p:sp>
      <p:sp>
        <p:nvSpPr>
          <p:cNvPr id="253" name="Shape 253"/>
          <p:cNvSpPr txBox="1"/>
          <p:nvPr>
            <p:ph idx="1" type="body"/>
          </p:nvPr>
        </p:nvSpPr>
        <p:spPr>
          <a:xfrm>
            <a:off x="425200" y="163527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sz="2800"/>
              <a:t>Product Requirements</a:t>
            </a:r>
          </a:p>
          <a:p>
            <a:pPr indent="-228600" lvl="1" marL="914400" marR="0" rtl="0" algn="l">
              <a:lnSpc>
                <a:spcPct val="100000"/>
              </a:lnSpc>
              <a:spcBef>
                <a:spcPts val="600"/>
              </a:spcBef>
              <a:spcAft>
                <a:spcPts val="0"/>
              </a:spcAft>
            </a:pPr>
            <a:r>
              <a:rPr lang="en"/>
              <a:t>Delivered product must behave in a certain manner: speed, reliability, disk space</a:t>
            </a:r>
          </a:p>
          <a:p>
            <a:pPr indent="-406400" lvl="0" marL="457200" marR="0" rtl="0" algn="l">
              <a:lnSpc>
                <a:spcPct val="100000"/>
              </a:lnSpc>
              <a:spcBef>
                <a:spcPts val="600"/>
              </a:spcBef>
              <a:spcAft>
                <a:spcPts val="0"/>
              </a:spcAft>
              <a:buSzPct val="100000"/>
            </a:pPr>
            <a:r>
              <a:rPr b="1" lang="en" sz="2800"/>
              <a:t>Organizational Requirements</a:t>
            </a:r>
          </a:p>
          <a:p>
            <a:pPr indent="-228600" lvl="1" marL="914400" marR="0" rtl="0" algn="l">
              <a:lnSpc>
                <a:spcPct val="100000"/>
              </a:lnSpc>
              <a:spcBef>
                <a:spcPts val="600"/>
              </a:spcBef>
              <a:spcAft>
                <a:spcPts val="0"/>
              </a:spcAft>
            </a:pPr>
            <a:r>
              <a:rPr lang="en"/>
              <a:t>Consequence of organizational policies and procedures: process, implementation requirements</a:t>
            </a:r>
          </a:p>
          <a:p>
            <a:pPr indent="-406400" lvl="0" marL="457200" marR="0" rtl="0" algn="l">
              <a:lnSpc>
                <a:spcPct val="100000"/>
              </a:lnSpc>
              <a:spcBef>
                <a:spcPts val="600"/>
              </a:spcBef>
              <a:spcAft>
                <a:spcPts val="0"/>
              </a:spcAft>
              <a:buSzPct val="100000"/>
            </a:pPr>
            <a:r>
              <a:rPr b="1" lang="en" sz="2800"/>
              <a:t>External Requirements</a:t>
            </a:r>
          </a:p>
          <a:p>
            <a:pPr indent="-228600" lvl="1" marL="914400" marR="0" rtl="0" algn="l">
              <a:lnSpc>
                <a:spcPct val="100000"/>
              </a:lnSpc>
              <a:spcBef>
                <a:spcPts val="600"/>
              </a:spcBef>
              <a:spcAft>
                <a:spcPts val="0"/>
              </a:spcAft>
            </a:pPr>
            <a:r>
              <a:rPr lang="en"/>
              <a:t>Arise from factors external to the product and development process: legislative requirements, communication protocols, interoperability standards.</a:t>
            </a:r>
          </a:p>
        </p:txBody>
      </p:sp>
      <p:sp>
        <p:nvSpPr>
          <p:cNvPr id="254" name="Shape 25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60" name="Shape 260"/>
          <p:cNvSpPr txBox="1"/>
          <p:nvPr>
            <p:ph idx="1" type="body"/>
          </p:nvPr>
        </p:nvSpPr>
        <p:spPr>
          <a:xfrm>
            <a:off x="457200" y="1600200"/>
            <a:ext cx="8538599" cy="11432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800"/>
              <a:t>What are some examples of non-functional requirements?</a:t>
            </a:r>
          </a:p>
        </p:txBody>
      </p:sp>
      <p:sp>
        <p:nvSpPr>
          <p:cNvPr id="261" name="Shape 261"/>
          <p:cNvSpPr txBox="1"/>
          <p:nvPr>
            <p:ph idx="1" type="body"/>
          </p:nvPr>
        </p:nvSpPr>
        <p:spPr>
          <a:xfrm>
            <a:off x="457200" y="245652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Product Requirements</a:t>
            </a:r>
          </a:p>
          <a:p>
            <a:pPr indent="-228600" lvl="1" marL="914400" marR="0" rtl="0" algn="l">
              <a:lnSpc>
                <a:spcPct val="100000"/>
              </a:lnSpc>
              <a:spcBef>
                <a:spcPts val="600"/>
              </a:spcBef>
              <a:spcAft>
                <a:spcPts val="0"/>
              </a:spcAft>
            </a:pPr>
            <a:r>
              <a:rPr lang="en"/>
              <a:t>Withdrawals must be available with no more than 30 minutes of maintenance time per day. </a:t>
            </a:r>
          </a:p>
          <a:p>
            <a:pPr indent="-406400" lvl="0" marL="457200" marR="0" rtl="0" algn="l">
              <a:lnSpc>
                <a:spcPct val="100000"/>
              </a:lnSpc>
              <a:spcBef>
                <a:spcPts val="600"/>
              </a:spcBef>
              <a:spcAft>
                <a:spcPts val="0"/>
              </a:spcAft>
              <a:buSzPct val="100000"/>
            </a:pPr>
            <a:r>
              <a:rPr lang="en" sz="2800"/>
              <a:t>Organizational Requirements</a:t>
            </a:r>
          </a:p>
          <a:p>
            <a:pPr indent="-228600" lvl="1" marL="914400" marR="0" rtl="0" algn="l">
              <a:lnSpc>
                <a:spcPct val="100000"/>
              </a:lnSpc>
              <a:spcBef>
                <a:spcPts val="600"/>
              </a:spcBef>
              <a:spcAft>
                <a:spcPts val="0"/>
              </a:spcAft>
            </a:pPr>
            <a:r>
              <a:rPr lang="en"/>
              <a:t>The system development process shall follow the SCRUM model.</a:t>
            </a:r>
          </a:p>
          <a:p>
            <a:pPr indent="-406400" lvl="0" marL="457200" marR="0" rtl="0" algn="l">
              <a:lnSpc>
                <a:spcPct val="100000"/>
              </a:lnSpc>
              <a:spcBef>
                <a:spcPts val="600"/>
              </a:spcBef>
              <a:spcAft>
                <a:spcPts val="0"/>
              </a:spcAft>
              <a:buSzPct val="100000"/>
            </a:pPr>
            <a:r>
              <a:rPr lang="en" sz="2800"/>
              <a:t>External Requirements</a:t>
            </a:r>
          </a:p>
          <a:p>
            <a:pPr indent="-228600" lvl="1" marL="914400" marR="0" rtl="0" algn="l">
              <a:lnSpc>
                <a:spcPct val="100000"/>
              </a:lnSpc>
              <a:spcBef>
                <a:spcPts val="600"/>
              </a:spcBef>
              <a:spcAft>
                <a:spcPts val="0"/>
              </a:spcAft>
            </a:pPr>
            <a:r>
              <a:rPr lang="en"/>
              <a:t>The system shall keep a log of transactions in the Microsoft Excel file format.</a:t>
            </a:r>
          </a:p>
        </p:txBody>
      </p:sp>
      <p:sp>
        <p:nvSpPr>
          <p:cNvPr id="262" name="Shape 262"/>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4294967295" type="title"/>
          </p:nvPr>
        </p:nvSpPr>
        <p:spPr>
          <a:xfrm>
            <a:off x="685800" y="2555975"/>
            <a:ext cx="8458200" cy="1547400"/>
          </a:xfrm>
          <a:prstGeom prst="rect">
            <a:avLst/>
          </a:prstGeom>
        </p:spPr>
        <p:txBody>
          <a:bodyPr anchorCtr="0" anchor="b" bIns="91425" lIns="91425" rIns="91425" tIns="91425">
            <a:noAutofit/>
          </a:bodyPr>
          <a:lstStyle/>
          <a:p>
            <a:pPr lvl="0" rtl="0">
              <a:spcBef>
                <a:spcPts val="0"/>
              </a:spcBef>
              <a:buNone/>
            </a:pPr>
            <a:r>
              <a:rPr lang="en" sz="4800"/>
              <a:t>Writing Requirements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273" name="Shape 2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sz="2800"/>
              <a:t>Normal Method:</a:t>
            </a:r>
          </a:p>
          <a:p>
            <a:pPr indent="0" lvl="0" marL="0" marR="0" rtl="0" algn="l">
              <a:lnSpc>
                <a:spcPct val="100000"/>
              </a:lnSpc>
              <a:spcBef>
                <a:spcPts val="600"/>
              </a:spcBef>
              <a:spcAft>
                <a:spcPts val="0"/>
              </a:spcAft>
              <a:buNone/>
            </a:pPr>
            <a:r>
              <a:rPr lang="en" sz="2800"/>
              <a:t>Natural language statements, supplemented by diagrams and tables.</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b="1" lang="en" sz="2800"/>
              <a:t>This is universally understandable, but problems can arise.</a:t>
            </a:r>
          </a:p>
        </p:txBody>
      </p:sp>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280" name="Shape 2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sz="2800"/>
              <a:t>What are some of the problems with natural language requirements?</a:t>
            </a:r>
          </a:p>
        </p:txBody>
      </p:sp>
      <p:sp>
        <p:nvSpPr>
          <p:cNvPr id="281" name="Shape 281"/>
          <p:cNvSpPr txBox="1"/>
          <p:nvPr>
            <p:ph idx="1" type="body"/>
          </p:nvPr>
        </p:nvSpPr>
        <p:spPr>
          <a:xfrm>
            <a:off x="457200" y="2691200"/>
            <a:ext cx="8538599" cy="33882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Lack of clarity</a:t>
            </a:r>
          </a:p>
          <a:p>
            <a:pPr indent="-228600" lvl="1" marL="914400" marR="0" rtl="0" algn="l">
              <a:lnSpc>
                <a:spcPct val="100000"/>
              </a:lnSpc>
              <a:spcBef>
                <a:spcPts val="600"/>
              </a:spcBef>
              <a:spcAft>
                <a:spcPts val="0"/>
              </a:spcAft>
            </a:pPr>
            <a:r>
              <a:rPr lang="en"/>
              <a:t>Precision is difficult without making the document hard to read, and it is hard to write unambiguously.</a:t>
            </a:r>
          </a:p>
          <a:p>
            <a:pPr indent="-406400" lvl="0" marL="457200" marR="0" rtl="0" algn="l">
              <a:lnSpc>
                <a:spcPct val="100000"/>
              </a:lnSpc>
              <a:spcBef>
                <a:spcPts val="600"/>
              </a:spcBef>
              <a:spcAft>
                <a:spcPts val="0"/>
              </a:spcAft>
              <a:buSzPct val="100000"/>
            </a:pPr>
            <a:r>
              <a:rPr lang="en" sz="2800"/>
              <a:t>Missing details</a:t>
            </a:r>
          </a:p>
          <a:p>
            <a:pPr indent="-228600" lvl="1" marL="914400" marR="0" rtl="0" algn="l">
              <a:lnSpc>
                <a:spcPct val="100000"/>
              </a:lnSpc>
              <a:spcBef>
                <a:spcPts val="600"/>
              </a:spcBef>
              <a:spcAft>
                <a:spcPts val="0"/>
              </a:spcAft>
            </a:pPr>
            <a:r>
              <a:rPr lang="en"/>
              <a:t>It is easy to forget to include details when using natural language.</a:t>
            </a:r>
          </a:p>
          <a:p>
            <a:pPr indent="-406400" lvl="0" marL="457200" marR="0" rtl="0" algn="l">
              <a:lnSpc>
                <a:spcPct val="100000"/>
              </a:lnSpc>
              <a:spcBef>
                <a:spcPts val="600"/>
              </a:spcBef>
              <a:spcAft>
                <a:spcPts val="0"/>
              </a:spcAft>
              <a:buSzPct val="100000"/>
            </a:pPr>
            <a:r>
              <a:rPr lang="en" sz="2800"/>
              <a:t>Requirements amalgamation</a:t>
            </a:r>
          </a:p>
          <a:p>
            <a:pPr indent="-228600" lvl="1" marL="914400" marR="0" rtl="0" algn="l">
              <a:lnSpc>
                <a:spcPct val="100000"/>
              </a:lnSpc>
              <a:spcBef>
                <a:spcPts val="600"/>
              </a:spcBef>
              <a:spcAft>
                <a:spcPts val="0"/>
              </a:spcAft>
            </a:pPr>
            <a:r>
              <a:rPr lang="en"/>
              <a:t>Several different requirements may be expressed together.</a:t>
            </a: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Level of Detail</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The level of detail of requirements may range from a high-level abstract statement to a detailed mathematical functional specification.</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This is inevitable: requirements serve dual functions:</a:t>
            </a:r>
          </a:p>
          <a:p>
            <a:pPr indent="-228600" lvl="0" marL="457200" marR="0" rtl="0" algn="l">
              <a:lnSpc>
                <a:spcPct val="100000"/>
              </a:lnSpc>
              <a:spcBef>
                <a:spcPts val="600"/>
              </a:spcBef>
              <a:spcAft>
                <a:spcPts val="0"/>
              </a:spcAft>
            </a:pPr>
            <a:r>
              <a:rPr lang="en"/>
              <a:t>May be the basis for a bid for a contract</a:t>
            </a:r>
          </a:p>
          <a:p>
            <a:pPr indent="-228600" lvl="1" marL="914400" marR="0" rtl="0" algn="l">
              <a:lnSpc>
                <a:spcPct val="100000"/>
              </a:lnSpc>
              <a:spcBef>
                <a:spcPts val="600"/>
              </a:spcBef>
              <a:spcAft>
                <a:spcPts val="0"/>
              </a:spcAft>
            </a:pPr>
            <a:r>
              <a:rPr lang="en"/>
              <a:t>Therefore, open to interpretation.</a:t>
            </a:r>
          </a:p>
          <a:p>
            <a:pPr indent="-228600" lvl="0" marL="457200" marR="0" rtl="0" algn="l">
              <a:lnSpc>
                <a:spcPct val="100000"/>
              </a:lnSpc>
              <a:spcBef>
                <a:spcPts val="600"/>
              </a:spcBef>
              <a:spcAft>
                <a:spcPts val="0"/>
              </a:spcAft>
            </a:pPr>
            <a:r>
              <a:rPr lang="en"/>
              <a:t>May be the basis for the contract itself</a:t>
            </a:r>
          </a:p>
          <a:p>
            <a:pPr indent="-228600" lvl="1" marL="914400" marR="0" rtl="0" algn="l">
              <a:lnSpc>
                <a:spcPct val="100000"/>
              </a:lnSpc>
              <a:spcBef>
                <a:spcPts val="600"/>
              </a:spcBef>
              <a:spcAft>
                <a:spcPts val="0"/>
              </a:spcAft>
            </a:pPr>
            <a:r>
              <a:rPr lang="en"/>
              <a:t>Therefore, must be defined in detail.</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Requirements</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pic>
        <p:nvPicPr>
          <p:cNvPr descr="dt020220.gif" id="59" name="Shape 59"/>
          <p:cNvPicPr preferRelativeResize="0"/>
          <p:nvPr/>
        </p:nvPicPr>
        <p:blipFill>
          <a:blip r:embed="rId3">
            <a:alphaModFix/>
          </a:blip>
          <a:stretch>
            <a:fillRect/>
          </a:stretch>
        </p:blipFill>
        <p:spPr>
          <a:xfrm>
            <a:off x="457200" y="2162174"/>
            <a:ext cx="8229600" cy="24323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Capturing Good Requirements</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common problems:</a:t>
            </a:r>
          </a:p>
          <a:p>
            <a:pPr indent="-228600" lvl="0" marL="457200" marR="0" rtl="0" algn="l">
              <a:lnSpc>
                <a:spcPct val="100000"/>
              </a:lnSpc>
              <a:spcBef>
                <a:spcPts val="600"/>
              </a:spcBef>
              <a:spcAft>
                <a:spcPts val="0"/>
              </a:spcAft>
            </a:pPr>
            <a:r>
              <a:rPr lang="en"/>
              <a:t>Poorly written individual requirements</a:t>
            </a:r>
          </a:p>
          <a:p>
            <a:pPr indent="-228600" lvl="1" marL="914400" marR="0" rtl="0" algn="l">
              <a:lnSpc>
                <a:spcPct val="100000"/>
              </a:lnSpc>
              <a:spcBef>
                <a:spcPts val="600"/>
              </a:spcBef>
              <a:spcAft>
                <a:spcPts val="0"/>
              </a:spcAft>
            </a:pPr>
            <a:r>
              <a:rPr lang="en"/>
              <a:t>Ambiguous, contradictory, unclear.</a:t>
            </a:r>
          </a:p>
          <a:p>
            <a:pPr indent="-228600" lvl="0" marL="457200" marR="0" rtl="0" algn="l">
              <a:lnSpc>
                <a:spcPct val="100000"/>
              </a:lnSpc>
              <a:spcBef>
                <a:spcPts val="600"/>
              </a:spcBef>
              <a:spcAft>
                <a:spcPts val="0"/>
              </a:spcAft>
            </a:pPr>
            <a:r>
              <a:rPr lang="en"/>
              <a:t>Untestable requirements</a:t>
            </a:r>
          </a:p>
          <a:p>
            <a:pPr indent="-228600" lvl="1" marL="914400" marR="0" rtl="0" algn="l">
              <a:lnSpc>
                <a:spcPct val="100000"/>
              </a:lnSpc>
              <a:spcBef>
                <a:spcPts val="600"/>
              </a:spcBef>
              <a:spcAft>
                <a:spcPts val="0"/>
              </a:spcAft>
            </a:pPr>
            <a:r>
              <a:rPr lang="en"/>
              <a:t>Cannot verify that the final system meets the requirements, as written.</a:t>
            </a:r>
          </a:p>
          <a:p>
            <a:pPr indent="-228600" lvl="0" marL="457200" marR="0" rtl="0" algn="l">
              <a:lnSpc>
                <a:spcPct val="100000"/>
              </a:lnSpc>
              <a:spcBef>
                <a:spcPts val="600"/>
              </a:spcBef>
              <a:spcAft>
                <a:spcPts val="0"/>
              </a:spcAft>
            </a:pPr>
            <a:r>
              <a:rPr lang="en"/>
              <a:t>Poorly structured requirements documents</a:t>
            </a:r>
          </a:p>
          <a:p>
            <a:pPr indent="-228600" lvl="1" marL="914400" marR="0" rtl="0" algn="l">
              <a:lnSpc>
                <a:spcPct val="100000"/>
              </a:lnSpc>
              <a:spcBef>
                <a:spcPts val="600"/>
              </a:spcBef>
              <a:spcAft>
                <a:spcPts val="0"/>
              </a:spcAft>
            </a:pPr>
            <a:r>
              <a:rPr lang="en"/>
              <a:t>Unable to find necessary information.</a:t>
            </a:r>
            <a:br>
              <a:rPr lang="en"/>
            </a:br>
          </a:p>
        </p:txBody>
      </p:sp>
      <p:sp>
        <p:nvSpPr>
          <p:cNvPr id="296" name="Shape 2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Requirements Sample (NASA)</a:t>
            </a:r>
          </a:p>
        </p:txBody>
      </p:sp>
      <p:sp>
        <p:nvSpPr>
          <p:cNvPr id="302" name="Shape 30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t>While acting as the bus controller, the C&amp;C MDM CSCI shall set the e, c, w indicators identified in Table 3.2.16-2 for the corresponding RT to “failed” and set the failure status to failed for all RT’s on the bus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
        <p:nvSpPr>
          <p:cNvPr id="304" name="Shape 30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5" name="Shape 30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6" name="Shape 30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a:t>
            </a:r>
            <a:r>
              <a:rPr lang="en" sz="2000">
                <a:solidFill>
                  <a:srgbClr val="980000"/>
                </a:solidFill>
              </a:rPr>
              <a:t>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current channel has been reset within the last major frame, or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bus channel’s reset capability is inhibited, and the current channel has not been reset within the last major frame.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2"/>
                                        </p:tgtEl>
                                      </p:cBhvr>
                                    </p:animEffect>
                                    <p:set>
                                      <p:cBhvr>
                                        <p:cTn dur="1" fill="hold">
                                          <p:stCondLst>
                                            <p:cond delay="0"/>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4"/>
                                        </p:tgtEl>
                                      </p:cBhvr>
                                    </p:animEffect>
                                    <p:set>
                                      <p:cBhvr>
                                        <p:cTn dur="1" fill="hold">
                                          <p:stCondLst>
                                            <p:cond delay="1000"/>
                                          </p:stCondLst>
                                        </p:cTn>
                                        <p:tgtEl>
                                          <p:spTgt spid="3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5"/>
                                        </p:tgtEl>
                                      </p:cBhvr>
                                    </p:animEffect>
                                    <p:set>
                                      <p:cBhvr>
                                        <p:cTn dur="1" fill="hold">
                                          <p:stCondLst>
                                            <p:cond delay="0"/>
                                          </p:stCondLst>
                                        </p:cTn>
                                        <p:tgtEl>
                                          <p:spTgt spid="3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a:t>
            </a:r>
          </a:p>
        </p:txBody>
      </p:sp>
      <p:sp>
        <p:nvSpPr>
          <p:cNvPr id="312" name="Shape 31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the amount of cash shall be dispensed.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3" name="Shape 313"/>
          <p:cNvSpPr txBox="1"/>
          <p:nvPr>
            <p:ph idx="1" type="body"/>
          </p:nvPr>
        </p:nvSpPr>
        <p:spPr>
          <a:xfrm>
            <a:off x="457200" y="1600200"/>
            <a:ext cx="8538599" cy="4560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4" name="Shape 314"/>
          <p:cNvSpPr txBox="1"/>
          <p:nvPr>
            <p:ph idx="1"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5" name="Shape 315"/>
          <p:cNvSpPr txBox="1"/>
          <p:nvPr>
            <p:ph idx="1"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a:t>
            </a:r>
            <a:r>
              <a:rPr lang="en" sz="2400">
                <a:solidFill>
                  <a:srgbClr val="980000"/>
                </a:solidFill>
              </a:rPr>
              <a:t>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6" name="Shape 316"/>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2"/>
                                        </p:tgtEl>
                                      </p:cBhvr>
                                    </p:animEffect>
                                    <p:set>
                                      <p:cBhvr>
                                        <p:cTn dur="1" fill="hold">
                                          <p:stCondLst>
                                            <p:cond delay="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3"/>
                                        </p:tgtEl>
                                      </p:cBhvr>
                                    </p:animEffect>
                                    <p:set>
                                      <p:cBhvr>
                                        <p:cTn dur="1" fill="hold">
                                          <p:stCondLst>
                                            <p:cond delay="0"/>
                                          </p:stCondLst>
                                        </p:cTn>
                                        <p:tgtEl>
                                          <p:spTgt spid="3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4"/>
                                        </p:tgtEl>
                                      </p:cBhvr>
                                    </p:animEffect>
                                    <p:set>
                                      <p:cBhvr>
                                        <p:cTn dur="1" fill="hold">
                                          <p:stCondLst>
                                            <p:cond delay="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(Take 2)</a:t>
            </a:r>
          </a:p>
        </p:txBody>
      </p:sp>
      <p:sp>
        <p:nvSpPr>
          <p:cNvPr id="322" name="Shape 32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2.6: The system shall support cash withdrawals by the user.</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2.6.1: A withdrawal shall be allowed if, and only if:</a:t>
            </a:r>
          </a:p>
          <a:p>
            <a:pPr indent="-381000" lvl="0" marL="457200" marR="0" rtl="0" algn="l">
              <a:lnSpc>
                <a:spcPct val="100000"/>
              </a:lnSpc>
              <a:spcBef>
                <a:spcPts val="600"/>
              </a:spcBef>
              <a:spcAft>
                <a:spcPts val="0"/>
              </a:spcAft>
              <a:buSzPct val="100000"/>
            </a:pPr>
            <a:r>
              <a:rPr lang="en" sz="2400"/>
              <a:t>The card can be validated (Req 2.7).</a:t>
            </a:r>
          </a:p>
          <a:p>
            <a:pPr indent="-381000" lvl="0" marL="457200" marR="0" rtl="0" algn="l">
              <a:lnSpc>
                <a:spcPct val="100000"/>
              </a:lnSpc>
              <a:spcBef>
                <a:spcPts val="600"/>
              </a:spcBef>
              <a:spcAft>
                <a:spcPts val="0"/>
              </a:spcAft>
              <a:buSzPct val="100000"/>
            </a:pPr>
            <a:r>
              <a:rPr lang="en" sz="2400"/>
              <a:t>The PIN is valid for the card (Req 2.8).</a:t>
            </a:r>
          </a:p>
          <a:p>
            <a:pPr indent="-381000" lvl="0" marL="457200" marR="0" rtl="0" algn="l">
              <a:lnSpc>
                <a:spcPct val="100000"/>
              </a:lnSpc>
              <a:spcBef>
                <a:spcPts val="600"/>
              </a:spcBef>
              <a:spcAft>
                <a:spcPts val="0"/>
              </a:spcAft>
              <a:buSzPct val="100000"/>
            </a:pPr>
            <a:r>
              <a:rPr lang="en" sz="2400"/>
              <a:t>The funds in the card account exceed the funds requested in the withdrawal request.</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2.6.2: If a withdrawal is allowed (Req 2.6.1), the exact amount requested shall be dispensed.</a:t>
            </a:r>
          </a:p>
        </p:txBody>
      </p:sp>
      <p:sp>
        <p:nvSpPr>
          <p:cNvPr id="323" name="Shape 323"/>
          <p:cNvSpPr/>
          <p:nvPr/>
        </p:nvSpPr>
        <p:spPr>
          <a:xfrm>
            <a:off x="351975" y="2229125"/>
            <a:ext cx="4063500" cy="7145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High-level requirement, defining a function of the system.</a:t>
            </a:r>
          </a:p>
        </p:txBody>
      </p:sp>
      <p:sp>
        <p:nvSpPr>
          <p:cNvPr id="324" name="Shape 324"/>
          <p:cNvSpPr/>
          <p:nvPr/>
        </p:nvSpPr>
        <p:spPr>
          <a:xfrm>
            <a:off x="3832050" y="4589275"/>
            <a:ext cx="4988399"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Conditions necessary to perform the action.</a:t>
            </a:r>
          </a:p>
        </p:txBody>
      </p:sp>
      <p:sp>
        <p:nvSpPr>
          <p:cNvPr id="325" name="Shape 325"/>
          <p:cNvSpPr/>
          <p:nvPr/>
        </p:nvSpPr>
        <p:spPr>
          <a:xfrm>
            <a:off x="272800" y="4005750"/>
            <a:ext cx="3278700"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Action to be performed if </a:t>
            </a:r>
          </a:p>
          <a:p>
            <a:pPr lvl="0" rtl="0">
              <a:spcBef>
                <a:spcPts val="0"/>
              </a:spcBef>
              <a:buNone/>
            </a:pPr>
            <a:r>
              <a:rPr b="1" lang="en" sz="1800"/>
              <a:t>preconditions are met.</a:t>
            </a:r>
          </a:p>
        </p:txBody>
      </p:sp>
      <p:sp>
        <p:nvSpPr>
          <p:cNvPr id="326" name="Shape 326"/>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3"/>
                                        </p:tgtEl>
                                      </p:cBhvr>
                                    </p:animEffect>
                                    <p:set>
                                      <p:cBhvr>
                                        <p:cTn dur="1" fill="hold">
                                          <p:stCondLst>
                                            <p:cond delay="0"/>
                                          </p:stCondLst>
                                        </p:cTn>
                                        <p:tgtEl>
                                          <p:spTgt spid="3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4"/>
                                        </p:tgtEl>
                                      </p:cBhvr>
                                    </p:animEffect>
                                    <p:set>
                                      <p:cBhvr>
                                        <p:cTn dur="1" fill="hold">
                                          <p:stCondLst>
                                            <p:cond delay="0"/>
                                          </p:stCondLst>
                                        </p:cTn>
                                        <p:tgtEl>
                                          <p:spTgt spid="3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Using Templates to Present Information</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Templates define a standard requirement structure. </a:t>
            </a:r>
          </a:p>
          <a:p>
            <a:pPr indent="-406400" lvl="0" marL="457200" marR="0" rtl="0" algn="l">
              <a:lnSpc>
                <a:spcPct val="100000"/>
              </a:lnSpc>
              <a:spcBef>
                <a:spcPts val="600"/>
              </a:spcBef>
              <a:spcAft>
                <a:spcPts val="0"/>
              </a:spcAft>
              <a:buSzPct val="100000"/>
            </a:pPr>
            <a:r>
              <a:rPr lang="en" sz="2800"/>
              <a:t>You should establish templates for the requirement descriptions.</a:t>
            </a:r>
          </a:p>
          <a:p>
            <a:pPr indent="-406400" lvl="1" marL="914400" marR="0" rtl="0" algn="l">
              <a:lnSpc>
                <a:spcPct val="100000"/>
              </a:lnSpc>
              <a:spcBef>
                <a:spcPts val="600"/>
              </a:spcBef>
              <a:spcAft>
                <a:spcPts val="0"/>
              </a:spcAft>
              <a:buSzPct val="100000"/>
            </a:pPr>
            <a:r>
              <a:rPr lang="en" sz="2800"/>
              <a:t>Ensure readers are familiar with the document.</a:t>
            </a:r>
          </a:p>
          <a:p>
            <a:pPr indent="-406400" lvl="1" marL="914400" marR="0" rtl="0" algn="l">
              <a:lnSpc>
                <a:spcPct val="100000"/>
              </a:lnSpc>
              <a:spcBef>
                <a:spcPts val="600"/>
              </a:spcBef>
              <a:spcAft>
                <a:spcPts val="0"/>
              </a:spcAft>
              <a:buSzPct val="100000"/>
            </a:pPr>
            <a:r>
              <a:rPr lang="en" sz="2800"/>
              <a:t>Acts as a checklist so that no sections are forgotten.</a:t>
            </a:r>
          </a:p>
          <a:p>
            <a:pPr indent="-406400" lvl="1" marL="914400" marR="0" rtl="0" algn="l">
              <a:lnSpc>
                <a:spcPct val="100000"/>
              </a:lnSpc>
              <a:spcBef>
                <a:spcPts val="600"/>
              </a:spcBef>
              <a:spcAft>
                <a:spcPts val="0"/>
              </a:spcAft>
              <a:buSzPct val="100000"/>
            </a:pPr>
            <a:r>
              <a:rPr lang="en" sz="2800"/>
              <a:t>Makes it easy to find the needed information.</a:t>
            </a:r>
          </a:p>
        </p:txBody>
      </p:sp>
      <p:sp>
        <p:nvSpPr>
          <p:cNvPr id="333" name="Shape 333"/>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Template Items</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b="1" lang="en" sz="2000"/>
              <a:t>Number:</a:t>
            </a:r>
            <a:r>
              <a:rPr lang="en" sz="2000"/>
              <a:t> A unique identifier.</a:t>
            </a:r>
          </a:p>
          <a:p>
            <a:pPr indent="-355600" lvl="0" marL="457200" marR="0" rtl="0" algn="l">
              <a:lnSpc>
                <a:spcPct val="100000"/>
              </a:lnSpc>
              <a:spcBef>
                <a:spcPts val="600"/>
              </a:spcBef>
              <a:spcAft>
                <a:spcPts val="0"/>
              </a:spcAft>
              <a:buSzPct val="100000"/>
            </a:pPr>
            <a:r>
              <a:rPr b="1" lang="en" sz="2000"/>
              <a:t>Use Case:</a:t>
            </a:r>
            <a:r>
              <a:rPr lang="en" sz="2000"/>
              <a:t> Which use-case is this requirement linked to.</a:t>
            </a:r>
          </a:p>
          <a:p>
            <a:pPr indent="-355600" lvl="0" marL="457200" marR="0" rtl="0" algn="l">
              <a:lnSpc>
                <a:spcPct val="100000"/>
              </a:lnSpc>
              <a:spcBef>
                <a:spcPts val="600"/>
              </a:spcBef>
              <a:spcAft>
                <a:spcPts val="0"/>
              </a:spcAft>
              <a:buSzPct val="100000"/>
            </a:pPr>
            <a:r>
              <a:rPr b="1" lang="en" sz="2000"/>
              <a:t>Introduction/Definition:</a:t>
            </a:r>
            <a:r>
              <a:rPr lang="en" sz="2000"/>
              <a:t> What is this requirement about?</a:t>
            </a:r>
          </a:p>
          <a:p>
            <a:pPr indent="-355600" lvl="0" marL="457200" marR="0" rtl="0" algn="l">
              <a:lnSpc>
                <a:spcPct val="100000"/>
              </a:lnSpc>
              <a:spcBef>
                <a:spcPts val="600"/>
              </a:spcBef>
              <a:spcAft>
                <a:spcPts val="0"/>
              </a:spcAft>
              <a:buSzPct val="100000"/>
            </a:pPr>
            <a:r>
              <a:rPr b="1" lang="en" sz="2000"/>
              <a:t>Rationale: </a:t>
            </a:r>
            <a:r>
              <a:rPr lang="en" sz="2000"/>
              <a:t>Why does the requirement exist? </a:t>
            </a:r>
          </a:p>
          <a:p>
            <a:pPr indent="-355600" lvl="0" marL="457200" marR="0" rtl="0" algn="l">
              <a:lnSpc>
                <a:spcPct val="100000"/>
              </a:lnSpc>
              <a:spcBef>
                <a:spcPts val="600"/>
              </a:spcBef>
              <a:spcAft>
                <a:spcPts val="0"/>
              </a:spcAft>
              <a:buSzPct val="100000"/>
            </a:pPr>
            <a:r>
              <a:rPr b="1" lang="en" sz="2000"/>
              <a:t>Source:</a:t>
            </a:r>
            <a:r>
              <a:rPr lang="en" sz="2000"/>
              <a:t> Who came up with the requirement?</a:t>
            </a:r>
          </a:p>
          <a:p>
            <a:pPr indent="-355600" lvl="0" marL="457200" marR="0" rtl="0" algn="l">
              <a:lnSpc>
                <a:spcPct val="100000"/>
              </a:lnSpc>
              <a:spcBef>
                <a:spcPts val="600"/>
              </a:spcBef>
              <a:spcAft>
                <a:spcPts val="0"/>
              </a:spcAft>
              <a:buSzPct val="100000"/>
            </a:pPr>
            <a:r>
              <a:rPr b="1" lang="en" sz="2000"/>
              <a:t>Author:</a:t>
            </a:r>
            <a:r>
              <a:rPr lang="en" sz="2000"/>
              <a:t> Who wrote it down?</a:t>
            </a:r>
          </a:p>
          <a:p>
            <a:pPr indent="-355600" lvl="0" marL="457200" marR="0" rtl="0" algn="l">
              <a:lnSpc>
                <a:spcPct val="100000"/>
              </a:lnSpc>
              <a:spcBef>
                <a:spcPts val="600"/>
              </a:spcBef>
              <a:spcAft>
                <a:spcPts val="0"/>
              </a:spcAft>
              <a:buSzPct val="100000"/>
            </a:pPr>
            <a:r>
              <a:rPr b="1" lang="en" sz="2000"/>
              <a:t>Inputs:</a:t>
            </a:r>
            <a:r>
              <a:rPr lang="en" sz="2000"/>
              <a:t> What are the necessary inputs to use this function?</a:t>
            </a:r>
          </a:p>
          <a:p>
            <a:pPr indent="-355600" lvl="0" marL="457200" marR="0" rtl="0" algn="l">
              <a:lnSpc>
                <a:spcPct val="100000"/>
              </a:lnSpc>
              <a:spcBef>
                <a:spcPts val="600"/>
              </a:spcBef>
              <a:spcAft>
                <a:spcPts val="0"/>
              </a:spcAft>
              <a:buSzPct val="100000"/>
            </a:pPr>
            <a:r>
              <a:rPr b="1" lang="en" sz="2000"/>
              <a:t>Required Function: </a:t>
            </a:r>
            <a:r>
              <a:rPr lang="en" sz="2000"/>
              <a:t>What is the requirement? </a:t>
            </a:r>
          </a:p>
          <a:p>
            <a:pPr indent="-355600" lvl="0" marL="457200" marR="0" rtl="0" algn="l">
              <a:lnSpc>
                <a:spcPct val="100000"/>
              </a:lnSpc>
              <a:spcBef>
                <a:spcPts val="600"/>
              </a:spcBef>
              <a:spcAft>
                <a:spcPts val="0"/>
              </a:spcAft>
              <a:buSzPct val="100000"/>
            </a:pPr>
            <a:r>
              <a:rPr b="1" lang="en" sz="2000"/>
              <a:t>Outputs:</a:t>
            </a:r>
            <a:r>
              <a:rPr lang="en" sz="2000"/>
              <a:t> What is output as a result of this function?</a:t>
            </a:r>
          </a:p>
          <a:p>
            <a:pPr indent="-355600" lvl="0" marL="457200" marR="0" rtl="0" algn="l">
              <a:lnSpc>
                <a:spcPct val="100000"/>
              </a:lnSpc>
              <a:spcBef>
                <a:spcPts val="600"/>
              </a:spcBef>
              <a:spcAft>
                <a:spcPts val="0"/>
              </a:spcAft>
              <a:buSzPct val="100000"/>
            </a:pPr>
            <a:r>
              <a:rPr b="1" lang="en" sz="2000"/>
              <a:t>Related Requirements:</a:t>
            </a:r>
            <a:r>
              <a:rPr lang="en" sz="2000"/>
              <a:t> List of relevant requirements?</a:t>
            </a:r>
          </a:p>
          <a:p>
            <a:pPr indent="-355600" lvl="0" marL="457200" marR="0" rtl="0" algn="l">
              <a:lnSpc>
                <a:spcPct val="100000"/>
              </a:lnSpc>
              <a:spcBef>
                <a:spcPts val="600"/>
              </a:spcBef>
              <a:spcAft>
                <a:spcPts val="0"/>
              </a:spcAft>
              <a:buSzPct val="100000"/>
            </a:pPr>
            <a:r>
              <a:rPr b="1" lang="en" sz="2000"/>
              <a:t>Conflicts:</a:t>
            </a:r>
            <a:r>
              <a:rPr lang="en" sz="2000"/>
              <a:t> Are there requirements in conflict with this one?</a:t>
            </a:r>
          </a:p>
          <a:p>
            <a:pPr indent="-355600" lvl="0" marL="457200" marR="0" rtl="0" algn="l">
              <a:lnSpc>
                <a:spcPct val="100000"/>
              </a:lnSpc>
              <a:spcBef>
                <a:spcPts val="600"/>
              </a:spcBef>
              <a:spcAft>
                <a:spcPts val="0"/>
              </a:spcAft>
              <a:buSzPct val="100000"/>
            </a:pPr>
            <a:r>
              <a:rPr b="1" lang="en" sz="2000"/>
              <a:t>Support Material:</a:t>
            </a:r>
            <a:r>
              <a:rPr lang="en" sz="2000"/>
              <a:t> Docs, figures, tables, etc.</a:t>
            </a:r>
          </a:p>
          <a:p>
            <a:pPr indent="-355600" lvl="0" marL="457200" marR="0" rtl="0" algn="l">
              <a:lnSpc>
                <a:spcPct val="100000"/>
              </a:lnSpc>
              <a:spcBef>
                <a:spcPts val="600"/>
              </a:spcBef>
              <a:spcAft>
                <a:spcPts val="0"/>
              </a:spcAft>
              <a:buSzPct val="100000"/>
            </a:pPr>
            <a:r>
              <a:rPr b="1" lang="en" sz="2000"/>
              <a:t>Test Cases:</a:t>
            </a:r>
            <a:r>
              <a:rPr lang="en" sz="2000"/>
              <a:t> How do we test this requirement?</a:t>
            </a:r>
          </a:p>
          <a:p>
            <a:pPr indent="-355600" lvl="0" marL="457200" marR="0" rtl="0" algn="l">
              <a:lnSpc>
                <a:spcPct val="100000"/>
              </a:lnSpc>
              <a:spcBef>
                <a:spcPts val="600"/>
              </a:spcBef>
              <a:spcAft>
                <a:spcPts val="0"/>
              </a:spcAft>
              <a:buSzPct val="100000"/>
            </a:pPr>
            <a:r>
              <a:rPr b="1" lang="en" sz="2000"/>
              <a:t>Date: </a:t>
            </a:r>
            <a:r>
              <a:rPr lang="en" sz="2000"/>
              <a:t>When was this requirement modified last?</a:t>
            </a:r>
          </a:p>
          <a:p>
            <a:pPr indent="-355600" lvl="0" marL="457200" marR="0" rtl="0" algn="l">
              <a:lnSpc>
                <a:spcPct val="100000"/>
              </a:lnSpc>
              <a:spcBef>
                <a:spcPts val="600"/>
              </a:spcBef>
              <a:spcAft>
                <a:spcPts val="0"/>
              </a:spcAft>
              <a:buSzPct val="100000"/>
            </a:pPr>
            <a:r>
              <a:rPr b="1" lang="en" sz="2000"/>
              <a:t>Priority:</a:t>
            </a:r>
            <a:r>
              <a:rPr lang="en" sz="2000"/>
              <a:t> How important is this requirement?</a:t>
            </a:r>
          </a:p>
        </p:txBody>
      </p:sp>
      <p:sp>
        <p:nvSpPr>
          <p:cNvPr id="340" name="Shape 34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Using Template (Still Bad)</a:t>
            </a:r>
          </a:p>
        </p:txBody>
      </p:sp>
      <p:sp>
        <p:nvSpPr>
          <p:cNvPr id="346" name="Shape 34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61111"/>
              <a:buFont typeface="Arial"/>
              <a:buNone/>
            </a:pPr>
            <a:r>
              <a:rPr b="1" lang="en" sz="1800"/>
              <a:t>Introduction: </a:t>
            </a:r>
            <a:r>
              <a:rPr lang="en" sz="18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800"/>
              <a:t>Rationale:</a:t>
            </a:r>
            <a:r>
              <a:rPr lang="en" sz="18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800"/>
              <a:t>Inputs: </a:t>
            </a:r>
            <a:r>
              <a:rPr lang="en" sz="1800"/>
              <a:t>Card number, PIN, requested amount</a:t>
            </a:r>
          </a:p>
          <a:p>
            <a:pPr lvl="0" marR="0" rtl="0" algn="l">
              <a:lnSpc>
                <a:spcPct val="100000"/>
              </a:lnSpc>
              <a:spcBef>
                <a:spcPts val="600"/>
              </a:spcBef>
              <a:spcAft>
                <a:spcPts val="0"/>
              </a:spcAft>
              <a:buNone/>
            </a:pPr>
            <a:r>
              <a:rPr b="1" lang="en" sz="1800"/>
              <a:t>Description:</a:t>
            </a:r>
            <a:r>
              <a:rPr lang="en" sz="1800"/>
              <a:t> If the card is accepted, the user has entered the correct PIN, and there are sufficient funds in the account, the amount of cash shall be dispensed. If the card is invalid (in which case it should be ejected), the PIN does not match the one required for the card (in which case a tone shall sound and the user given the option to try again—the tries shall be limited to 3), or the balance is insufficient (in which case a tone shall sound and the user shall have the opportunity to enter a new amount) cash shall not be dispensed.</a:t>
            </a:r>
          </a:p>
          <a:p>
            <a:pPr lvl="0" marR="0" rtl="0" algn="l">
              <a:lnSpc>
                <a:spcPct val="100000"/>
              </a:lnSpc>
              <a:spcBef>
                <a:spcPts val="600"/>
              </a:spcBef>
              <a:spcAft>
                <a:spcPts val="0"/>
              </a:spcAft>
              <a:buNone/>
            </a:pPr>
            <a:r>
              <a:rPr b="1" lang="en" sz="1800"/>
              <a:t>Outputs:</a:t>
            </a:r>
            <a:r>
              <a:rPr lang="en" sz="1800"/>
              <a:t> Customer Receipt, Requested Amount of Money, Alarm</a:t>
            </a:r>
          </a:p>
          <a:p>
            <a:pPr lvl="0" marR="0" rtl="0" algn="l">
              <a:lnSpc>
                <a:spcPct val="100000"/>
              </a:lnSpc>
              <a:spcBef>
                <a:spcPts val="600"/>
              </a:spcBef>
              <a:spcAft>
                <a:spcPts val="0"/>
              </a:spcAft>
              <a:buNone/>
            </a:pPr>
            <a:r>
              <a:rPr b="1" lang="en" sz="1800"/>
              <a:t>Persistent Changes:</a:t>
            </a:r>
            <a:r>
              <a:rPr lang="en" sz="1800"/>
              <a:t> The Requested Amount will be deducted from the Customer</a:t>
            </a:r>
          </a:p>
          <a:p>
            <a:pPr lvl="0" marR="0" rtl="0" algn="l">
              <a:lnSpc>
                <a:spcPct val="100000"/>
              </a:lnSpc>
              <a:spcBef>
                <a:spcPts val="600"/>
              </a:spcBef>
              <a:spcAft>
                <a:spcPts val="0"/>
              </a:spcAft>
              <a:buNone/>
            </a:pPr>
            <a:r>
              <a:rPr lang="en" sz="1800"/>
              <a:t>Account.</a:t>
            </a:r>
          </a:p>
        </p:txBody>
      </p:sp>
      <p:sp>
        <p:nvSpPr>
          <p:cNvPr id="347" name="Shape 347"/>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Withdrawal, Using Template (Better)</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Introduction: </a:t>
            </a:r>
            <a:r>
              <a:rPr lang="en" sz="16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600"/>
              <a:t>Inputs: </a:t>
            </a:r>
            <a:r>
              <a:rPr lang="en" sz="1600"/>
              <a:t>Card number, PIN, requested amount</a:t>
            </a:r>
          </a:p>
          <a:p>
            <a:pPr lvl="0" marR="0" rtl="0" algn="l">
              <a:lnSpc>
                <a:spcPct val="100000"/>
              </a:lnSpc>
              <a:spcBef>
                <a:spcPts val="600"/>
              </a:spcBef>
              <a:spcAft>
                <a:spcPts val="0"/>
              </a:spcAft>
              <a:buNone/>
            </a:pPr>
            <a:r>
              <a:rPr b="1" lang="en" sz="1600"/>
              <a:t>Description:</a:t>
            </a:r>
            <a:r>
              <a:rPr lang="en" sz="1600"/>
              <a:t> </a:t>
            </a:r>
            <a:r>
              <a:rPr lang="en" sz="1600" u="sng"/>
              <a:t>The user shall be able to withdraw funds from the ATM</a:t>
            </a:r>
          </a:p>
          <a:p>
            <a:pPr indent="-330200" lvl="0" marL="457200" marR="0" rtl="0" algn="l">
              <a:lnSpc>
                <a:spcPct val="100000"/>
              </a:lnSpc>
              <a:spcBef>
                <a:spcPts val="600"/>
              </a:spcBef>
              <a:spcAft>
                <a:spcPts val="0"/>
              </a:spcAft>
              <a:buSzPct val="100000"/>
            </a:pPr>
            <a:r>
              <a:rPr lang="en" sz="1600"/>
              <a:t>A withdrawal shall be allowed if and only if:</a:t>
            </a:r>
          </a:p>
          <a:p>
            <a:pPr indent="-330200" lvl="1" marL="914400" rtl="0">
              <a:spcBef>
                <a:spcPts val="0"/>
              </a:spcBef>
              <a:buSzPct val="100000"/>
            </a:pPr>
            <a:r>
              <a:rPr lang="en" sz="1600"/>
              <a:t>The Card Number can be validated (Req 35)</a:t>
            </a:r>
          </a:p>
          <a:p>
            <a:pPr indent="-330200" lvl="1" marL="914400" rtl="0">
              <a:spcBef>
                <a:spcPts val="0"/>
              </a:spcBef>
              <a:buSzPct val="100000"/>
            </a:pPr>
            <a:r>
              <a:rPr lang="en" sz="1600"/>
              <a:t>The PIN is valid for the card (Req 45)</a:t>
            </a:r>
          </a:p>
          <a:p>
            <a:pPr indent="-330200" lvl="1" marL="914400" rtl="0">
              <a:spcBef>
                <a:spcPts val="0"/>
              </a:spcBef>
              <a:buSzPct val="100000"/>
            </a:pPr>
            <a:r>
              <a:rPr lang="en" sz="1600"/>
              <a:t>The funds in the card account exceeds the Requested Amount requested in the withdrawal</a:t>
            </a:r>
          </a:p>
          <a:p>
            <a:pPr indent="-330200" lvl="0" marL="457200" marR="0" rtl="0" algn="l">
              <a:lnSpc>
                <a:spcPct val="100000"/>
              </a:lnSpc>
              <a:spcBef>
                <a:spcPts val="600"/>
              </a:spcBef>
              <a:spcAft>
                <a:spcPts val="0"/>
              </a:spcAft>
              <a:buSzPct val="100000"/>
            </a:pPr>
            <a:r>
              <a:rPr lang="en" sz="1600"/>
              <a:t>If a withdrawal is allowed, the Requested Amount of money shall be dispensed.</a:t>
            </a:r>
          </a:p>
          <a:p>
            <a:pPr lvl="0" marR="0" rtl="0" algn="l">
              <a:lnSpc>
                <a:spcPct val="100000"/>
              </a:lnSpc>
              <a:spcBef>
                <a:spcPts val="600"/>
              </a:spcBef>
              <a:spcAft>
                <a:spcPts val="0"/>
              </a:spcAft>
              <a:buNone/>
            </a:pPr>
            <a:r>
              <a:rPr b="1" lang="en" sz="1600"/>
              <a:t>Outputs:</a:t>
            </a:r>
            <a:r>
              <a:rPr lang="en" sz="1600"/>
              <a:t> Customer Receipt, Requested Amount of Money</a:t>
            </a:r>
          </a:p>
          <a:p>
            <a:pPr lvl="0" marR="0" rtl="0" algn="l">
              <a:lnSpc>
                <a:spcPct val="100000"/>
              </a:lnSpc>
              <a:spcBef>
                <a:spcPts val="600"/>
              </a:spcBef>
              <a:spcAft>
                <a:spcPts val="0"/>
              </a:spcAft>
              <a:buNone/>
            </a:pPr>
            <a:r>
              <a:rPr b="1" lang="en" sz="1600"/>
              <a:t>Persistent Changes:</a:t>
            </a:r>
            <a:r>
              <a:rPr lang="en" sz="1600"/>
              <a:t> The Requested Amount will be deducted from the Customer</a:t>
            </a:r>
          </a:p>
          <a:p>
            <a:pPr lvl="0" marR="0" rtl="0" algn="l">
              <a:lnSpc>
                <a:spcPct val="100000"/>
              </a:lnSpc>
              <a:spcBef>
                <a:spcPts val="600"/>
              </a:spcBef>
              <a:spcAft>
                <a:spcPts val="0"/>
              </a:spcAft>
              <a:buNone/>
            </a:pPr>
            <a:r>
              <a:rPr lang="en" sz="1600"/>
              <a:t>Account.</a:t>
            </a:r>
          </a:p>
          <a:p>
            <a:pPr lvl="0" marR="0" rtl="0" algn="l">
              <a:lnSpc>
                <a:spcPct val="100000"/>
              </a:lnSpc>
              <a:spcBef>
                <a:spcPts val="600"/>
              </a:spcBef>
              <a:spcAft>
                <a:spcPts val="0"/>
              </a:spcAft>
              <a:buNone/>
            </a:pPr>
            <a:r>
              <a:rPr b="1" lang="en" sz="1600"/>
              <a:t>Related Requirements:</a:t>
            </a:r>
            <a:r>
              <a:rPr lang="en" sz="1600"/>
              <a:t> 35, 45</a:t>
            </a:r>
          </a:p>
        </p:txBody>
      </p:sp>
      <p:sp>
        <p:nvSpPr>
          <p:cNvPr id="354" name="Shape 35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idx="4294967295" type="title"/>
          </p:nvPr>
        </p:nvSpPr>
        <p:spPr>
          <a:xfrm>
            <a:off x="381750" y="2594800"/>
            <a:ext cx="8380500" cy="1547400"/>
          </a:xfrm>
          <a:prstGeom prst="rect">
            <a:avLst/>
          </a:prstGeom>
        </p:spPr>
        <p:txBody>
          <a:bodyPr anchorCtr="0" anchor="b" bIns="91425" lIns="91425" rIns="91425" tIns="91425">
            <a:noAutofit/>
          </a:bodyPr>
          <a:lstStyle/>
          <a:p>
            <a:pPr lvl="0" rtl="0">
              <a:spcBef>
                <a:spcPts val="0"/>
              </a:spcBef>
              <a:buNone/>
            </a:pPr>
            <a:r>
              <a:rPr lang="en" sz="4800"/>
              <a:t>The Software Requirements Specification Document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65" name="Shape 365"/>
          <p:cNvSpPr txBox="1"/>
          <p:nvPr/>
        </p:nvSpPr>
        <p:spPr>
          <a:xfrm>
            <a:off x="452400" y="1771400"/>
            <a:ext cx="8229600" cy="37446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sz="3000">
                <a:solidFill>
                  <a:schemeClr val="dk1"/>
                </a:solidFill>
              </a:rPr>
              <a:t>The official statement of what work is required from the system developers.</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Should include both requirement definitions and specifications.</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NOT a design document - as much as possible, this defines what the system will do and not how it will be coded.</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Should also include tests that can show that the requirement is fulfilled.</a:t>
            </a:r>
          </a:p>
          <a:p>
            <a:pPr lvl="0">
              <a:spcBef>
                <a:spcPts val="0"/>
              </a:spcBef>
              <a:buNone/>
            </a:pPr>
            <a:r>
              <a:t/>
            </a:r>
            <a:endParaRPr/>
          </a:p>
        </p:txBody>
      </p:sp>
      <p:sp>
        <p:nvSpPr>
          <p:cNvPr id="366" name="Shape 366"/>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requirement?</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a:t>
            </a:r>
            <a:r>
              <a:rPr b="1" lang="en"/>
              <a:t>requirement </a:t>
            </a:r>
            <a:r>
              <a:rPr lang="en"/>
              <a:t>is a singular documented physical or functional need that a particular product must be able to perform.</a:t>
            </a:r>
          </a:p>
          <a:p>
            <a:pPr lvl="0" rtl="0">
              <a:spcBef>
                <a:spcPts val="0"/>
              </a:spcBef>
              <a:buNone/>
            </a:pPr>
            <a:r>
              <a:rPr i="1" lang="en" sz="2400"/>
              <a:t>“The software shall be able to calculate the sum of a column of integers.”</a:t>
            </a:r>
          </a:p>
          <a:p>
            <a:pPr lvl="0" rtl="0">
              <a:spcBef>
                <a:spcPts val="0"/>
              </a:spcBef>
              <a:buNone/>
            </a:pPr>
            <a:r>
              <a:t/>
            </a:r>
            <a:endParaRPr i="1" sz="2400"/>
          </a:p>
          <a:p>
            <a:pPr lvl="0" rtl="0">
              <a:spcBef>
                <a:spcPts val="0"/>
              </a:spcBef>
              <a:buNone/>
            </a:pPr>
            <a:r>
              <a:rPr lang="en"/>
              <a:t>It is a statement that identifies a necessary attribute, capability, characteristic, or quality of a system for it to have </a:t>
            </a:r>
            <a:r>
              <a:rPr i="1" lang="en"/>
              <a:t>value and utility to a stakeholder</a:t>
            </a:r>
            <a:r>
              <a:rPr lang="en"/>
              <a:t>. </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72" name="Shape 3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does the document need to address?</a:t>
            </a:r>
          </a:p>
          <a:p>
            <a:pPr lvl="0" marR="0" rtl="0" algn="l">
              <a:lnSpc>
                <a:spcPct val="100000"/>
              </a:lnSpc>
              <a:spcBef>
                <a:spcPts val="600"/>
              </a:spcBef>
              <a:spcAft>
                <a:spcPts val="0"/>
              </a:spcAft>
              <a:buNone/>
            </a:pPr>
            <a:r>
              <a:t/>
            </a:r>
            <a:endParaRPr/>
          </a:p>
        </p:txBody>
      </p:sp>
      <p:sp>
        <p:nvSpPr>
          <p:cNvPr id="373" name="Shape 373"/>
          <p:cNvSpPr txBox="1"/>
          <p:nvPr/>
        </p:nvSpPr>
        <p:spPr>
          <a:xfrm>
            <a:off x="457200" y="2309900"/>
            <a:ext cx="8229600" cy="3744600"/>
          </a:xfrm>
          <a:prstGeom prst="rect">
            <a:avLst/>
          </a:prstGeom>
          <a:noFill/>
          <a:ln>
            <a:noFill/>
          </a:ln>
        </p:spPr>
        <p:txBody>
          <a:bodyPr anchorCtr="0" anchor="t" bIns="91425" lIns="91425" rIns="91425" tIns="91425">
            <a:noAutofit/>
          </a:bodyPr>
          <a:lstStyle/>
          <a:p>
            <a:pPr indent="-419100" lvl="0" marL="457200" rtl="0">
              <a:spcBef>
                <a:spcPts val="600"/>
              </a:spcBef>
              <a:buClr>
                <a:schemeClr val="dk1"/>
              </a:buClr>
              <a:buSzPct val="100000"/>
            </a:pPr>
            <a:r>
              <a:rPr lang="en" sz="3000">
                <a:solidFill>
                  <a:schemeClr val="dk1"/>
                </a:solidFill>
              </a:rPr>
              <a:t>Functionality</a:t>
            </a:r>
          </a:p>
          <a:p>
            <a:pPr indent="-381000" lvl="1" marL="914400" rtl="0">
              <a:spcBef>
                <a:spcPts val="600"/>
              </a:spcBef>
              <a:buClr>
                <a:schemeClr val="dk1"/>
              </a:buClr>
              <a:buSzPct val="100000"/>
            </a:pPr>
            <a:r>
              <a:rPr lang="en" sz="2400">
                <a:solidFill>
                  <a:schemeClr val="dk1"/>
                </a:solidFill>
              </a:rPr>
              <a:t>What is the software supposed to do?</a:t>
            </a:r>
          </a:p>
          <a:p>
            <a:pPr indent="-419100" lvl="0" marL="457200" rtl="0">
              <a:spcBef>
                <a:spcPts val="600"/>
              </a:spcBef>
              <a:buClr>
                <a:schemeClr val="dk1"/>
              </a:buClr>
              <a:buSzPct val="100000"/>
            </a:pPr>
            <a:r>
              <a:rPr lang="en" sz="3000">
                <a:solidFill>
                  <a:schemeClr val="dk1"/>
                </a:solidFill>
              </a:rPr>
              <a:t>External Interfaces</a:t>
            </a:r>
          </a:p>
          <a:p>
            <a:pPr indent="-381000" lvl="1" marL="914400" rtl="0">
              <a:spcBef>
                <a:spcPts val="600"/>
              </a:spcBef>
              <a:buClr>
                <a:schemeClr val="dk1"/>
              </a:buClr>
              <a:buSzPct val="100000"/>
            </a:pPr>
            <a:r>
              <a:rPr lang="en" sz="2400">
                <a:solidFill>
                  <a:schemeClr val="dk1"/>
                </a:solidFill>
              </a:rPr>
              <a:t>How does the software interact with people, the system’s hardware, other hardware, and other software?</a:t>
            </a:r>
          </a:p>
          <a:p>
            <a:pPr indent="-419100" lvl="0" marL="457200" rtl="0">
              <a:spcBef>
                <a:spcPts val="600"/>
              </a:spcBef>
              <a:buClr>
                <a:schemeClr val="dk1"/>
              </a:buClr>
              <a:buSzPct val="100000"/>
            </a:pPr>
            <a:r>
              <a:rPr lang="en" sz="3000">
                <a:solidFill>
                  <a:schemeClr val="dk1"/>
                </a:solidFill>
              </a:rPr>
              <a:t>Performance</a:t>
            </a:r>
          </a:p>
          <a:p>
            <a:pPr indent="-381000" lvl="1" marL="914400" rtl="0">
              <a:spcBef>
                <a:spcPts val="600"/>
              </a:spcBef>
              <a:buClr>
                <a:schemeClr val="dk1"/>
              </a:buClr>
              <a:buSzPct val="100000"/>
            </a:pPr>
            <a:r>
              <a:rPr lang="en" sz="2400">
                <a:solidFill>
                  <a:schemeClr val="dk1"/>
                </a:solidFill>
              </a:rPr>
              <a:t>What is the speed, availability, response time, recovery time, etc of the software functions?</a:t>
            </a:r>
          </a:p>
          <a:p>
            <a:pPr lvl="0" rtl="0">
              <a:spcBef>
                <a:spcPts val="0"/>
              </a:spcBef>
              <a:buNone/>
            </a:pPr>
            <a:r>
              <a:t/>
            </a:r>
            <a:endParaRPr/>
          </a:p>
        </p:txBody>
      </p:sp>
      <p:sp>
        <p:nvSpPr>
          <p:cNvPr id="374" name="Shape 37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Must Address...</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Quality Attributes</a:t>
            </a:r>
          </a:p>
          <a:p>
            <a:pPr indent="-228600" lvl="1" marL="914400" marR="0" rtl="0" algn="l">
              <a:lnSpc>
                <a:spcPct val="100000"/>
              </a:lnSpc>
              <a:spcBef>
                <a:spcPts val="600"/>
              </a:spcBef>
              <a:spcAft>
                <a:spcPts val="0"/>
              </a:spcAft>
            </a:pPr>
            <a:r>
              <a:rPr lang="en"/>
              <a:t>Things we desire out of the system.</a:t>
            </a:r>
          </a:p>
          <a:p>
            <a:pPr indent="-228600" lvl="2" marL="1371600" marR="0" rtl="0" algn="l">
              <a:lnSpc>
                <a:spcPct val="100000"/>
              </a:lnSpc>
              <a:spcBef>
                <a:spcPts val="600"/>
              </a:spcBef>
              <a:spcAft>
                <a:spcPts val="0"/>
              </a:spcAft>
            </a:pPr>
            <a:r>
              <a:rPr lang="en"/>
              <a:t>It must be portable to other platforms.</a:t>
            </a:r>
          </a:p>
          <a:p>
            <a:pPr indent="-228600" lvl="2" marL="1371600" marR="0" rtl="0" algn="l">
              <a:lnSpc>
                <a:spcPct val="100000"/>
              </a:lnSpc>
              <a:spcBef>
                <a:spcPts val="600"/>
              </a:spcBef>
              <a:spcAft>
                <a:spcPts val="0"/>
              </a:spcAft>
            </a:pPr>
            <a:r>
              <a:rPr lang="en"/>
              <a:t>It must be easy to maintain.</a:t>
            </a:r>
          </a:p>
          <a:p>
            <a:pPr indent="-228600" lvl="1" marL="914400" marR="0" rtl="0" algn="l">
              <a:lnSpc>
                <a:spcPct val="100000"/>
              </a:lnSpc>
              <a:spcBef>
                <a:spcPts val="600"/>
              </a:spcBef>
              <a:spcAft>
                <a:spcPts val="0"/>
              </a:spcAft>
            </a:pPr>
            <a:r>
              <a:rPr lang="en"/>
              <a:t>What are the considerations for portability, maintainability, security, etc?</a:t>
            </a:r>
          </a:p>
          <a:p>
            <a:pPr indent="-228600" lvl="1" marL="914400" marR="0" rtl="0" algn="l">
              <a:lnSpc>
                <a:spcPct val="100000"/>
              </a:lnSpc>
              <a:spcBef>
                <a:spcPts val="600"/>
              </a:spcBef>
              <a:spcAft>
                <a:spcPts val="0"/>
              </a:spcAft>
            </a:pPr>
            <a:r>
              <a:rPr lang="en"/>
              <a:t>How is quality measured for each attribute.</a:t>
            </a:r>
          </a:p>
          <a:p>
            <a:pPr indent="-228600" lvl="0" marL="457200" marR="0" rtl="0" algn="l">
              <a:lnSpc>
                <a:spcPct val="100000"/>
              </a:lnSpc>
              <a:spcBef>
                <a:spcPts val="600"/>
              </a:spcBef>
              <a:spcAft>
                <a:spcPts val="0"/>
              </a:spcAft>
            </a:pPr>
            <a:r>
              <a:rPr lang="en"/>
              <a:t>Design/Implementation Constraints</a:t>
            </a:r>
          </a:p>
          <a:p>
            <a:pPr indent="-228600" lvl="1" marL="914400" marR="0" rtl="0" algn="l">
              <a:lnSpc>
                <a:spcPct val="100000"/>
              </a:lnSpc>
              <a:spcBef>
                <a:spcPts val="600"/>
              </a:spcBef>
              <a:spcAft>
                <a:spcPts val="0"/>
              </a:spcAft>
            </a:pPr>
            <a:r>
              <a:rPr lang="en"/>
              <a:t>Are there any required standards in effect, implementation language, policies for data management, resource limits, operating environment, etc?</a:t>
            </a:r>
          </a:p>
        </p:txBody>
      </p:sp>
      <p:sp>
        <p:nvSpPr>
          <p:cNvPr id="381" name="Shape 381"/>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87" name="Shape 3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388" name="Shape 388"/>
          <p:cNvSpPr txBox="1"/>
          <p:nvPr>
            <p:ph idx="1" type="body"/>
          </p:nvPr>
        </p:nvSpPr>
        <p:spPr>
          <a:xfrm>
            <a:off x="457200" y="2254825"/>
            <a:ext cx="8229600" cy="3962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Project Planning (cost, staffing, schedules, etc.)</a:t>
            </a:r>
          </a:p>
          <a:p>
            <a:pPr indent="-228600" lvl="1" marL="914400" marR="0" rtl="0" algn="l">
              <a:lnSpc>
                <a:spcPct val="100000"/>
              </a:lnSpc>
              <a:spcBef>
                <a:spcPts val="600"/>
              </a:spcBef>
              <a:spcAft>
                <a:spcPts val="0"/>
              </a:spcAft>
              <a:buClr>
                <a:srgbClr val="000000"/>
              </a:buClr>
            </a:pPr>
            <a:r>
              <a:rPr lang="en">
                <a:solidFill>
                  <a:srgbClr val="000000"/>
                </a:solidFill>
              </a:rPr>
              <a:t>Unrelated to the functionality of the system.</a:t>
            </a:r>
          </a:p>
          <a:p>
            <a:pPr indent="-228600" lvl="1" marL="914400" marR="0" rtl="0" algn="l">
              <a:lnSpc>
                <a:spcPct val="100000"/>
              </a:lnSpc>
              <a:spcBef>
                <a:spcPts val="600"/>
              </a:spcBef>
              <a:spcAft>
                <a:spcPts val="0"/>
              </a:spcAft>
              <a:buClr>
                <a:srgbClr val="000000"/>
              </a:buClr>
            </a:pPr>
            <a:r>
              <a:rPr lang="en">
                <a:solidFill>
                  <a:srgbClr val="000000"/>
                </a:solidFill>
              </a:rPr>
              <a:t>Requirements document should rarely change after completion - project planning continually changes.</a:t>
            </a:r>
          </a:p>
          <a:p>
            <a:pPr indent="-228600" lvl="0" marL="457200" marR="0" rtl="0" algn="l">
              <a:lnSpc>
                <a:spcPct val="100000"/>
              </a:lnSpc>
              <a:spcBef>
                <a:spcPts val="600"/>
              </a:spcBef>
              <a:spcAft>
                <a:spcPts val="0"/>
              </a:spcAft>
              <a:buClr>
                <a:srgbClr val="000000"/>
              </a:buClr>
            </a:pPr>
            <a:r>
              <a:rPr lang="en">
                <a:solidFill>
                  <a:srgbClr val="000000"/>
                </a:solidFill>
              </a:rPr>
              <a:t>Product Assurance Plans</a:t>
            </a:r>
          </a:p>
          <a:p>
            <a:pPr indent="-228600" lvl="1" marL="914400" marR="0" rtl="0" algn="l">
              <a:lnSpc>
                <a:spcPct val="100000"/>
              </a:lnSpc>
              <a:spcBef>
                <a:spcPts val="600"/>
              </a:spcBef>
              <a:spcAft>
                <a:spcPts val="0"/>
              </a:spcAft>
              <a:buClr>
                <a:srgbClr val="000000"/>
              </a:buClr>
            </a:pPr>
            <a:r>
              <a:rPr lang="en">
                <a:solidFill>
                  <a:srgbClr val="000000"/>
                </a:solidFill>
              </a:rPr>
              <a:t>How you will assess quality (test plans, QA process, V&amp;V, CMM)</a:t>
            </a:r>
          </a:p>
          <a:p>
            <a:pPr indent="-228600" lvl="1" marL="914400" marR="0" rtl="0" algn="l">
              <a:lnSpc>
                <a:spcPct val="100000"/>
              </a:lnSpc>
              <a:spcBef>
                <a:spcPts val="600"/>
              </a:spcBef>
              <a:spcAft>
                <a:spcPts val="0"/>
              </a:spcAft>
              <a:buClr>
                <a:srgbClr val="000000"/>
              </a:buClr>
            </a:pPr>
            <a:r>
              <a:rPr lang="en">
                <a:solidFill>
                  <a:srgbClr val="000000"/>
                </a:solidFill>
              </a:rPr>
              <a:t>Important considerations, but different audiences, different timelines.</a:t>
            </a:r>
          </a:p>
        </p:txBody>
      </p:sp>
      <p:sp>
        <p:nvSpPr>
          <p:cNvPr id="389" name="Shape 389"/>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396" name="Shape 396"/>
          <p:cNvSpPr txBox="1"/>
          <p:nvPr>
            <p:ph idx="1" type="body"/>
          </p:nvPr>
        </p:nvSpPr>
        <p:spPr>
          <a:xfrm>
            <a:off x="457200" y="2254825"/>
            <a:ext cx="8229600" cy="3962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Design Details</a:t>
            </a:r>
          </a:p>
          <a:p>
            <a:pPr indent="-228600" lvl="1" marL="914400" marR="0" rtl="0" algn="l">
              <a:lnSpc>
                <a:spcPct val="100000"/>
              </a:lnSpc>
              <a:spcBef>
                <a:spcPts val="600"/>
              </a:spcBef>
              <a:spcAft>
                <a:spcPts val="0"/>
              </a:spcAft>
              <a:buClr>
                <a:srgbClr val="000000"/>
              </a:buClr>
            </a:pPr>
            <a:r>
              <a:rPr lang="en">
                <a:solidFill>
                  <a:srgbClr val="000000"/>
                </a:solidFill>
              </a:rPr>
              <a:t>Requirements should be relatively stable before design commences.</a:t>
            </a:r>
          </a:p>
          <a:p>
            <a:pPr indent="-228600" lvl="1" marL="914400" marR="0" rtl="0" algn="l">
              <a:lnSpc>
                <a:spcPct val="100000"/>
              </a:lnSpc>
              <a:spcBef>
                <a:spcPts val="600"/>
              </a:spcBef>
              <a:spcAft>
                <a:spcPts val="0"/>
              </a:spcAft>
              <a:buClr>
                <a:srgbClr val="000000"/>
              </a:buClr>
            </a:pPr>
            <a:r>
              <a:rPr lang="en">
                <a:solidFill>
                  <a:srgbClr val="000000"/>
                </a:solidFill>
              </a:rPr>
              <a:t>Requirements and design have different audiences.</a:t>
            </a:r>
          </a:p>
          <a:p>
            <a:pPr indent="-228600" lvl="1" marL="914400" marR="0" rtl="0" algn="l">
              <a:lnSpc>
                <a:spcPct val="100000"/>
              </a:lnSpc>
              <a:spcBef>
                <a:spcPts val="600"/>
              </a:spcBef>
              <a:spcAft>
                <a:spcPts val="0"/>
              </a:spcAft>
              <a:buClr>
                <a:srgbClr val="000000"/>
              </a:buClr>
            </a:pPr>
            <a:r>
              <a:rPr lang="en">
                <a:solidFill>
                  <a:srgbClr val="000000"/>
                </a:solidFill>
              </a:rPr>
              <a:t>Analysis and design are different areas of expertise.</a:t>
            </a:r>
          </a:p>
          <a:p>
            <a:pPr indent="-228600" lvl="1" marL="914400" marR="0" rtl="0" algn="l">
              <a:lnSpc>
                <a:spcPct val="100000"/>
              </a:lnSpc>
              <a:spcBef>
                <a:spcPts val="600"/>
              </a:spcBef>
              <a:spcAft>
                <a:spcPts val="0"/>
              </a:spcAft>
              <a:buClr>
                <a:srgbClr val="000000"/>
              </a:buClr>
            </a:pPr>
            <a:r>
              <a:rPr b="1" lang="en">
                <a:solidFill>
                  <a:srgbClr val="000000"/>
                </a:solidFill>
              </a:rPr>
              <a:t>Exception:</a:t>
            </a:r>
            <a:r>
              <a:rPr lang="en">
                <a:solidFill>
                  <a:srgbClr val="000000"/>
                </a:solidFill>
              </a:rPr>
              <a:t> Unless there are constraints imposed on the design by the domain.</a:t>
            </a:r>
          </a:p>
        </p:txBody>
      </p:sp>
      <p:sp>
        <p:nvSpPr>
          <p:cNvPr id="397" name="Shape 397"/>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44</a:t>
            </a:r>
          </a:p>
        </p:txBody>
      </p:sp>
      <p:sp>
        <p:nvSpPr>
          <p:cNvPr id="403" name="Shape 4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IEEE Document Structure</a:t>
            </a:r>
          </a:p>
        </p:txBody>
      </p:sp>
      <p:sp>
        <p:nvSpPr>
          <p:cNvPr id="404" name="Shape 40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Introduction</a:t>
            </a:r>
          </a:p>
          <a:p>
            <a:pPr indent="-228600" lvl="1" marL="914400" marR="0" rtl="0" algn="l">
              <a:lnSpc>
                <a:spcPct val="100000"/>
              </a:lnSpc>
              <a:spcBef>
                <a:spcPts val="600"/>
              </a:spcBef>
              <a:spcAft>
                <a:spcPts val="0"/>
              </a:spcAft>
              <a:buAutoNum type="alphaLcPeriod"/>
            </a:pPr>
            <a:r>
              <a:rPr lang="en"/>
              <a:t>Purpose</a:t>
            </a:r>
          </a:p>
          <a:p>
            <a:pPr indent="-228600" lvl="1" marL="914400" marR="0" rtl="0" algn="l">
              <a:lnSpc>
                <a:spcPct val="100000"/>
              </a:lnSpc>
              <a:spcBef>
                <a:spcPts val="600"/>
              </a:spcBef>
              <a:spcAft>
                <a:spcPts val="0"/>
              </a:spcAft>
              <a:buAutoNum type="alphaLcPeriod"/>
            </a:pPr>
            <a:r>
              <a:rPr lang="en"/>
              <a:t>Scope</a:t>
            </a:r>
          </a:p>
          <a:p>
            <a:pPr indent="-228600" lvl="1" marL="914400" marR="0" rtl="0" algn="l">
              <a:lnSpc>
                <a:spcPct val="100000"/>
              </a:lnSpc>
              <a:spcBef>
                <a:spcPts val="600"/>
              </a:spcBef>
              <a:spcAft>
                <a:spcPts val="0"/>
              </a:spcAft>
              <a:buAutoNum type="alphaLcPeriod"/>
            </a:pPr>
            <a:r>
              <a:rPr lang="en"/>
              <a:t>Definitions &amp; Acronyms</a:t>
            </a:r>
          </a:p>
          <a:p>
            <a:pPr indent="-228600" lvl="1" marL="914400" marR="0" rtl="0" algn="l">
              <a:lnSpc>
                <a:spcPct val="100000"/>
              </a:lnSpc>
              <a:spcBef>
                <a:spcPts val="600"/>
              </a:spcBef>
              <a:spcAft>
                <a:spcPts val="0"/>
              </a:spcAft>
              <a:buAutoNum type="alphaLcPeriod"/>
            </a:pPr>
            <a:r>
              <a:rPr lang="en"/>
              <a:t>References</a:t>
            </a:r>
          </a:p>
          <a:p>
            <a:pPr indent="-228600" lvl="1" marL="914400" marR="0" rtl="0" algn="l">
              <a:lnSpc>
                <a:spcPct val="100000"/>
              </a:lnSpc>
              <a:spcBef>
                <a:spcPts val="600"/>
              </a:spcBef>
              <a:spcAft>
                <a:spcPts val="0"/>
              </a:spcAft>
              <a:buAutoNum type="alphaLcPeriod"/>
            </a:pPr>
            <a:r>
              <a:rPr lang="en"/>
              <a:t>Overview</a:t>
            </a:r>
          </a:p>
          <a:p>
            <a:pPr indent="-228600" lvl="0" marL="457200" marR="0" rtl="0" algn="l">
              <a:lnSpc>
                <a:spcPct val="100000"/>
              </a:lnSpc>
              <a:spcBef>
                <a:spcPts val="600"/>
              </a:spcBef>
              <a:spcAft>
                <a:spcPts val="0"/>
              </a:spcAft>
              <a:buAutoNum type="arabicPeriod"/>
            </a:pPr>
            <a:r>
              <a:rPr lang="en"/>
              <a:t>Overall Description</a:t>
            </a:r>
          </a:p>
          <a:p>
            <a:pPr indent="-228600" lvl="1" marL="914400" marR="0" rtl="0" algn="l">
              <a:lnSpc>
                <a:spcPct val="100000"/>
              </a:lnSpc>
              <a:spcBef>
                <a:spcPts val="600"/>
              </a:spcBef>
              <a:spcAft>
                <a:spcPts val="0"/>
              </a:spcAft>
              <a:buAutoNum type="alphaLcPeriod"/>
            </a:pPr>
            <a:r>
              <a:rPr lang="en"/>
              <a:t>Product Perspective</a:t>
            </a:r>
          </a:p>
          <a:p>
            <a:pPr indent="-228600" lvl="1" marL="914400" marR="0" rtl="0" algn="l">
              <a:lnSpc>
                <a:spcPct val="100000"/>
              </a:lnSpc>
              <a:spcBef>
                <a:spcPts val="600"/>
              </a:spcBef>
              <a:spcAft>
                <a:spcPts val="0"/>
              </a:spcAft>
              <a:buAutoNum type="alphaLcPeriod"/>
            </a:pPr>
            <a:r>
              <a:rPr lang="en"/>
              <a:t>Product Functions</a:t>
            </a:r>
          </a:p>
          <a:p>
            <a:pPr indent="-228600" lvl="1" marL="914400" marR="0" rtl="0" algn="l">
              <a:lnSpc>
                <a:spcPct val="100000"/>
              </a:lnSpc>
              <a:spcBef>
                <a:spcPts val="600"/>
              </a:spcBef>
              <a:spcAft>
                <a:spcPts val="0"/>
              </a:spcAft>
              <a:buAutoNum type="alphaLcPeriod"/>
            </a:pPr>
            <a:r>
              <a:rPr lang="en"/>
              <a:t>User Characteristics</a:t>
            </a:r>
          </a:p>
          <a:p>
            <a:pPr indent="-228600" lvl="1" marL="914400" marR="0" rtl="0" algn="l">
              <a:lnSpc>
                <a:spcPct val="100000"/>
              </a:lnSpc>
              <a:spcBef>
                <a:spcPts val="600"/>
              </a:spcBef>
              <a:spcAft>
                <a:spcPts val="0"/>
              </a:spcAft>
              <a:buAutoNum type="alphaLcPeriod"/>
            </a:pPr>
            <a:r>
              <a:rPr lang="en"/>
              <a:t>Constraints</a:t>
            </a:r>
          </a:p>
          <a:p>
            <a:pPr indent="-228600" lvl="1" marL="914400" marR="0" rtl="0" algn="l">
              <a:lnSpc>
                <a:spcPct val="100000"/>
              </a:lnSpc>
              <a:spcBef>
                <a:spcPts val="600"/>
              </a:spcBef>
              <a:spcAft>
                <a:spcPts val="0"/>
              </a:spcAft>
              <a:buAutoNum type="alphaLcPeriod"/>
            </a:pPr>
            <a:r>
              <a:rPr lang="en"/>
              <a:t>Assumptions</a:t>
            </a:r>
          </a:p>
        </p:txBody>
      </p:sp>
      <p:sp>
        <p:nvSpPr>
          <p:cNvPr id="405" name="Shape 40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3. Requirements</a:t>
            </a:r>
          </a:p>
          <a:p>
            <a:pPr lvl="0" rtl="0">
              <a:spcBef>
                <a:spcPts val="0"/>
              </a:spcBef>
              <a:buNone/>
            </a:pPr>
            <a:r>
              <a:rPr lang="en"/>
              <a:t>4. Appendices</a:t>
            </a:r>
          </a:p>
          <a:p>
            <a:pPr lvl="0">
              <a:spcBef>
                <a:spcPts val="0"/>
              </a:spcBef>
              <a:buNone/>
            </a:pPr>
            <a:r>
              <a:rPr lang="en"/>
              <a:t>5. Index</a:t>
            </a:r>
          </a:p>
        </p:txBody>
      </p:sp>
      <p:sp>
        <p:nvSpPr>
          <p:cNvPr id="406" name="Shape 406"/>
          <p:cNvSpPr/>
          <p:nvPr/>
        </p:nvSpPr>
        <p:spPr>
          <a:xfrm>
            <a:off x="3273125" y="21474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Identifies the product and application domain.</a:t>
            </a:r>
          </a:p>
        </p:txBody>
      </p:sp>
      <p:cxnSp>
        <p:nvCxnSpPr>
          <p:cNvPr id="407" name="Shape 407"/>
          <p:cNvCxnSpPr>
            <a:stCxn id="406" idx="1"/>
          </p:cNvCxnSpPr>
          <p:nvPr/>
        </p:nvCxnSpPr>
        <p:spPr>
          <a:xfrm flipH="1">
            <a:off x="2597825" y="2571800"/>
            <a:ext cx="675300" cy="60600"/>
          </a:xfrm>
          <a:prstGeom prst="straightConnector1">
            <a:avLst/>
          </a:prstGeom>
          <a:noFill/>
          <a:ln cap="flat" cmpd="sng" w="38100">
            <a:solidFill>
              <a:schemeClr val="dk2"/>
            </a:solidFill>
            <a:prstDash val="solid"/>
            <a:round/>
            <a:headEnd len="lg" w="lg" type="none"/>
            <a:tailEnd len="lg" w="lg" type="triangle"/>
          </a:ln>
        </p:spPr>
      </p:cxnSp>
      <p:sp>
        <p:nvSpPr>
          <p:cNvPr id="408" name="Shape 408"/>
          <p:cNvSpPr/>
          <p:nvPr/>
        </p:nvSpPr>
        <p:spPr>
          <a:xfrm>
            <a:off x="3512100" y="36597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rest of the document.</a:t>
            </a:r>
          </a:p>
        </p:txBody>
      </p:sp>
      <p:cxnSp>
        <p:nvCxnSpPr>
          <p:cNvPr id="409" name="Shape 409"/>
          <p:cNvCxnSpPr>
            <a:stCxn id="408" idx="1"/>
          </p:cNvCxnSpPr>
          <p:nvPr/>
        </p:nvCxnSpPr>
        <p:spPr>
          <a:xfrm flipH="1">
            <a:off x="2892000" y="4084050"/>
            <a:ext cx="620100" cy="124200"/>
          </a:xfrm>
          <a:prstGeom prst="straightConnector1">
            <a:avLst/>
          </a:prstGeom>
          <a:noFill/>
          <a:ln cap="flat" cmpd="sng" w="38100">
            <a:solidFill>
              <a:schemeClr val="dk2"/>
            </a:solidFill>
            <a:prstDash val="solid"/>
            <a:round/>
            <a:headEnd len="lg" w="lg" type="none"/>
            <a:tailEnd len="lg" w="lg" type="triangle"/>
          </a:ln>
        </p:spPr>
      </p:cxnSp>
      <p:sp>
        <p:nvSpPr>
          <p:cNvPr id="410" name="Shape 410"/>
          <p:cNvSpPr/>
          <p:nvPr/>
        </p:nvSpPr>
        <p:spPr>
          <a:xfrm>
            <a:off x="4790175" y="47646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external interfaces: system, user, HW, SW. </a:t>
            </a:r>
          </a:p>
        </p:txBody>
      </p:sp>
      <p:cxnSp>
        <p:nvCxnSpPr>
          <p:cNvPr id="411" name="Shape 411"/>
          <p:cNvCxnSpPr>
            <a:stCxn id="410" idx="1"/>
          </p:cNvCxnSpPr>
          <p:nvPr/>
        </p:nvCxnSpPr>
        <p:spPr>
          <a:xfrm rot="10800000">
            <a:off x="4364175" y="5126250"/>
            <a:ext cx="426000" cy="62700"/>
          </a:xfrm>
          <a:prstGeom prst="straightConnector1">
            <a:avLst/>
          </a:prstGeom>
          <a:noFill/>
          <a:ln cap="flat" cmpd="sng" w="38100">
            <a:solidFill>
              <a:schemeClr val="dk2"/>
            </a:solidFill>
            <a:prstDash val="solid"/>
            <a:round/>
            <a:headEnd len="lg" w="lg" type="none"/>
            <a:tailEnd len="lg" w="lg" type="triangle"/>
          </a:ln>
        </p:spPr>
      </p:cxnSp>
      <p:sp>
        <p:nvSpPr>
          <p:cNvPr id="412" name="Shape 412"/>
          <p:cNvSpPr/>
          <p:nvPr/>
        </p:nvSpPr>
        <p:spPr>
          <a:xfrm>
            <a:off x="4692275" y="50869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Summary of the major functions.</a:t>
            </a:r>
          </a:p>
        </p:txBody>
      </p:sp>
      <p:cxnSp>
        <p:nvCxnSpPr>
          <p:cNvPr id="413" name="Shape 413"/>
          <p:cNvCxnSpPr>
            <a:stCxn id="412" idx="1"/>
          </p:cNvCxnSpPr>
          <p:nvPr/>
        </p:nvCxnSpPr>
        <p:spPr>
          <a:xfrm rot="10800000">
            <a:off x="4104275" y="5437800"/>
            <a:ext cx="588000" cy="73500"/>
          </a:xfrm>
          <a:prstGeom prst="straightConnector1">
            <a:avLst/>
          </a:prstGeom>
          <a:noFill/>
          <a:ln cap="flat" cmpd="sng" w="38100">
            <a:solidFill>
              <a:schemeClr val="dk2"/>
            </a:solidFill>
            <a:prstDash val="solid"/>
            <a:round/>
            <a:headEnd len="lg" w="lg" type="none"/>
            <a:tailEnd len="lg" w="lg" type="triangle"/>
          </a:ln>
        </p:spPr>
      </p:cxnSp>
      <p:sp>
        <p:nvSpPr>
          <p:cNvPr id="414" name="Shape 414"/>
          <p:cNvSpPr/>
          <p:nvPr/>
        </p:nvSpPr>
        <p:spPr>
          <a:xfrm>
            <a:off x="4364175" y="56394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Anything that will limit the designer’s options.</a:t>
            </a:r>
          </a:p>
        </p:txBody>
      </p:sp>
      <p:cxnSp>
        <p:nvCxnSpPr>
          <p:cNvPr id="415" name="Shape 415"/>
          <p:cNvCxnSpPr>
            <a:stCxn id="414" idx="1"/>
          </p:cNvCxnSpPr>
          <p:nvPr/>
        </p:nvCxnSpPr>
        <p:spPr>
          <a:xfrm flipH="1">
            <a:off x="3290475" y="6063750"/>
            <a:ext cx="1073700" cy="136200"/>
          </a:xfrm>
          <a:prstGeom prst="straightConnector1">
            <a:avLst/>
          </a:prstGeom>
          <a:noFill/>
          <a:ln cap="flat" cmpd="sng" w="38100">
            <a:solidFill>
              <a:schemeClr val="dk2"/>
            </a:solidFill>
            <a:prstDash val="solid"/>
            <a:round/>
            <a:headEnd len="lg" w="lg" type="none"/>
            <a:tailEnd len="lg" w="lg" type="triangle"/>
          </a:ln>
        </p:spPr>
      </p:cxnSp>
      <p:sp>
        <p:nvSpPr>
          <p:cNvPr id="416" name="Shape 416"/>
          <p:cNvSpPr/>
          <p:nvPr/>
        </p:nvSpPr>
        <p:spPr>
          <a:xfrm>
            <a:off x="457200" y="1723100"/>
            <a:ext cx="3325200"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Body of the document - all of our requirements go here.</a:t>
            </a:r>
          </a:p>
        </p:txBody>
      </p:sp>
      <p:cxnSp>
        <p:nvCxnSpPr>
          <p:cNvPr id="417" name="Shape 417"/>
          <p:cNvCxnSpPr>
            <a:stCxn id="416" idx="3"/>
          </p:cNvCxnSpPr>
          <p:nvPr/>
        </p:nvCxnSpPr>
        <p:spPr>
          <a:xfrm flipH="1" rot="10800000">
            <a:off x="3782400" y="1991450"/>
            <a:ext cx="1072500" cy="156000"/>
          </a:xfrm>
          <a:prstGeom prst="straightConnector1">
            <a:avLst/>
          </a:prstGeom>
          <a:noFill/>
          <a:ln cap="flat" cmpd="sng" w="38100">
            <a:solidFill>
              <a:schemeClr val="dk2"/>
            </a:solidFill>
            <a:prstDash val="solid"/>
            <a:round/>
            <a:headEnd len="lg" w="lg" type="none"/>
            <a:tailEnd len="lg" w="lg" type="triangle"/>
          </a:ln>
        </p:spPr>
      </p:cxnSp>
      <p:sp>
        <p:nvSpPr>
          <p:cNvPr id="418" name="Shape 418"/>
          <p:cNvSpPr/>
          <p:nvPr/>
        </p:nvSpPr>
        <p:spPr>
          <a:xfrm>
            <a:off x="791850" y="28772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 other relevant information (not related to functionality)</a:t>
            </a:r>
          </a:p>
        </p:txBody>
      </p:sp>
      <p:cxnSp>
        <p:nvCxnSpPr>
          <p:cNvPr id="419" name="Shape 419"/>
          <p:cNvCxnSpPr>
            <a:stCxn id="418" idx="3"/>
          </p:cNvCxnSpPr>
          <p:nvPr/>
        </p:nvCxnSpPr>
        <p:spPr>
          <a:xfrm flipH="1" rot="10800000">
            <a:off x="4117049" y="2699200"/>
            <a:ext cx="595500" cy="6024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6"/>
                                        </p:tgtEl>
                                      </p:cBhvr>
                                    </p:animEffect>
                                    <p:set>
                                      <p:cBhvr>
                                        <p:cTn dur="1" fill="hold">
                                          <p:stCondLst>
                                            <p:cond delay="0"/>
                                          </p:stCondLst>
                                        </p:cTn>
                                        <p:tgtEl>
                                          <p:spTgt spid="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7"/>
                                        </p:tgtEl>
                                      </p:cBhvr>
                                    </p:animEffect>
                                    <p:set>
                                      <p:cBhvr>
                                        <p:cTn dur="1" fill="hold">
                                          <p:stCondLst>
                                            <p:cond delay="0"/>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8"/>
                                        </p:tgtEl>
                                      </p:cBhvr>
                                    </p:animEffect>
                                    <p:set>
                                      <p:cBhvr>
                                        <p:cTn dur="1" fill="hold">
                                          <p:stCondLst>
                                            <p:cond delay="0"/>
                                          </p:stCondLst>
                                        </p:cTn>
                                        <p:tgtEl>
                                          <p:spTgt spid="4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par>
                                <p:cTn fill="hold" nodeType="with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a:t>
            </a:r>
          </a:p>
        </p:txBody>
      </p:sp>
      <p:sp>
        <p:nvSpPr>
          <p:cNvPr id="425" name="Shape 4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How do we organize the “Requirements” section?</a:t>
            </a:r>
          </a:p>
          <a:p>
            <a:pPr indent="-406400" lvl="0" marL="457200" marR="0" rtl="0" algn="l">
              <a:lnSpc>
                <a:spcPct val="100000"/>
              </a:lnSpc>
              <a:spcBef>
                <a:spcPts val="600"/>
              </a:spcBef>
              <a:spcAft>
                <a:spcPts val="0"/>
              </a:spcAft>
              <a:buSzPct val="100000"/>
            </a:pPr>
            <a:r>
              <a:rPr lang="en" sz="2800"/>
              <a:t>Should be customized to fit the project.</a:t>
            </a:r>
          </a:p>
          <a:p>
            <a:pPr indent="-406400" lvl="0" marL="457200" marR="0" rtl="0" algn="l">
              <a:lnSpc>
                <a:spcPct val="100000"/>
              </a:lnSpc>
              <a:spcBef>
                <a:spcPts val="600"/>
              </a:spcBef>
              <a:spcAft>
                <a:spcPts val="0"/>
              </a:spcAft>
              <a:buSzPct val="100000"/>
            </a:pPr>
            <a:r>
              <a:rPr lang="en" sz="2800"/>
              <a:t>IEEE suggests three options.</a:t>
            </a:r>
          </a:p>
          <a:p>
            <a:pPr indent="-406400" lvl="0" marL="457200" marR="0" rtl="0" algn="l">
              <a:lnSpc>
                <a:spcPct val="100000"/>
              </a:lnSpc>
              <a:spcBef>
                <a:spcPts val="600"/>
              </a:spcBef>
              <a:spcAft>
                <a:spcPts val="0"/>
              </a:spcAft>
              <a:buSzPct val="100000"/>
            </a:pPr>
            <a:r>
              <a:rPr lang="en" sz="2800"/>
              <a:t>Separate sections for software, hardware, system requirements.</a:t>
            </a:r>
          </a:p>
          <a:p>
            <a:pPr indent="-406400" lvl="0" marL="457200" marR="0" rtl="0" algn="l">
              <a:lnSpc>
                <a:spcPct val="100000"/>
              </a:lnSpc>
              <a:spcBef>
                <a:spcPts val="600"/>
              </a:spcBef>
              <a:spcAft>
                <a:spcPts val="0"/>
              </a:spcAft>
              <a:buSzPct val="100000"/>
            </a:pPr>
            <a:r>
              <a:rPr lang="en" sz="2800"/>
              <a:t>Entire document (especially this section) needs to be structured to provide:</a:t>
            </a:r>
          </a:p>
          <a:p>
            <a:pPr indent="-406400" lvl="1" marL="914400" marR="0" rtl="0" algn="l">
              <a:lnSpc>
                <a:spcPct val="100000"/>
              </a:lnSpc>
              <a:spcBef>
                <a:spcPts val="600"/>
              </a:spcBef>
              <a:spcAft>
                <a:spcPts val="0"/>
              </a:spcAft>
              <a:buSzPct val="100000"/>
            </a:pPr>
            <a:r>
              <a:rPr lang="en" sz="2800"/>
              <a:t>Understandability </a:t>
            </a:r>
          </a:p>
          <a:p>
            <a:pPr indent="-406400" lvl="1" marL="914400" marR="0" rtl="0" algn="l">
              <a:lnSpc>
                <a:spcPct val="100000"/>
              </a:lnSpc>
              <a:spcBef>
                <a:spcPts val="600"/>
              </a:spcBef>
              <a:spcAft>
                <a:spcPts val="0"/>
              </a:spcAft>
              <a:buSzPct val="100000"/>
            </a:pPr>
            <a:r>
              <a:rPr lang="en" sz="2800"/>
              <a:t>Changeability</a:t>
            </a:r>
          </a:p>
          <a:p>
            <a:pPr indent="-406400" lvl="1" marL="914400" marR="0" rtl="0" algn="l">
              <a:lnSpc>
                <a:spcPct val="100000"/>
              </a:lnSpc>
              <a:spcBef>
                <a:spcPts val="600"/>
              </a:spcBef>
              <a:spcAft>
                <a:spcPts val="0"/>
              </a:spcAft>
              <a:buSzPct val="100000"/>
            </a:pPr>
            <a:r>
              <a:rPr lang="en" sz="2800"/>
              <a:t>Other “ability” attributes</a:t>
            </a:r>
          </a:p>
        </p:txBody>
      </p:sp>
      <p:sp>
        <p:nvSpPr>
          <p:cNvPr id="426" name="Shape 426"/>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Outline</a:t>
            </a:r>
          </a:p>
        </p:txBody>
      </p:sp>
      <p:sp>
        <p:nvSpPr>
          <p:cNvPr id="432" name="Shape 4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b="1" lang="en" sz="2800"/>
              <a:t>External Interface Requirements</a:t>
            </a:r>
          </a:p>
          <a:p>
            <a:pPr indent="-406400" lvl="1" marL="914400" marR="0" rtl="0" algn="l">
              <a:lnSpc>
                <a:spcPct val="100000"/>
              </a:lnSpc>
              <a:spcBef>
                <a:spcPts val="600"/>
              </a:spcBef>
              <a:spcAft>
                <a:spcPts val="0"/>
              </a:spcAft>
              <a:buSzPct val="100000"/>
            </a:pPr>
            <a:r>
              <a:rPr b="1" lang="en" sz="2800"/>
              <a:t>User Interfaces</a:t>
            </a:r>
          </a:p>
          <a:p>
            <a:pPr indent="-406400" lvl="1" marL="914400" marR="0" rtl="0" algn="l">
              <a:lnSpc>
                <a:spcPct val="100000"/>
              </a:lnSpc>
              <a:spcBef>
                <a:spcPts val="600"/>
              </a:spcBef>
              <a:spcAft>
                <a:spcPts val="0"/>
              </a:spcAft>
              <a:buSzPct val="100000"/>
            </a:pPr>
            <a:r>
              <a:rPr b="1" lang="en" sz="2800"/>
              <a:t>Hardware Interfaces</a:t>
            </a:r>
          </a:p>
          <a:p>
            <a:pPr indent="-406400" lvl="1" marL="914400" marR="0" rtl="0" algn="l">
              <a:lnSpc>
                <a:spcPct val="100000"/>
              </a:lnSpc>
              <a:spcBef>
                <a:spcPts val="600"/>
              </a:spcBef>
              <a:spcAft>
                <a:spcPts val="0"/>
              </a:spcAft>
              <a:buSzPct val="100000"/>
            </a:pPr>
            <a:r>
              <a:rPr b="1" lang="en" sz="2800"/>
              <a:t>Software Interfaces</a:t>
            </a:r>
          </a:p>
          <a:p>
            <a:pPr indent="-406400" lvl="1" marL="914400" marR="0" rtl="0" algn="l">
              <a:lnSpc>
                <a:spcPct val="100000"/>
              </a:lnSpc>
              <a:spcBef>
                <a:spcPts val="600"/>
              </a:spcBef>
              <a:spcAft>
                <a:spcPts val="0"/>
              </a:spcAft>
              <a:buSzPct val="100000"/>
            </a:pPr>
            <a:r>
              <a:rPr b="1" lang="en" sz="2800"/>
              <a:t>Communication Interfaces</a:t>
            </a:r>
          </a:p>
          <a:p>
            <a:pPr indent="-406400" lvl="0" marL="457200" marR="0" rtl="0" algn="l">
              <a:lnSpc>
                <a:spcPct val="100000"/>
              </a:lnSpc>
              <a:spcBef>
                <a:spcPts val="600"/>
              </a:spcBef>
              <a:spcAft>
                <a:spcPts val="0"/>
              </a:spcAft>
              <a:buSzPct val="100000"/>
            </a:pPr>
            <a:r>
              <a:rPr lang="en" sz="2800"/>
              <a:t>Functional Requirements</a:t>
            </a:r>
          </a:p>
          <a:p>
            <a:pPr indent="-406400" lvl="0" marL="457200" marR="0" rtl="0" algn="l">
              <a:lnSpc>
                <a:spcPct val="100000"/>
              </a:lnSpc>
              <a:spcBef>
                <a:spcPts val="600"/>
              </a:spcBef>
              <a:spcAft>
                <a:spcPts val="0"/>
              </a:spcAft>
              <a:buSzPct val="100000"/>
            </a:pPr>
            <a:r>
              <a:rPr lang="en" sz="2800"/>
              <a:t>Performance Requirements</a:t>
            </a:r>
          </a:p>
          <a:p>
            <a:pPr indent="-406400" lvl="0" marL="457200" marR="0" rtl="0" algn="l">
              <a:lnSpc>
                <a:spcPct val="100000"/>
              </a:lnSpc>
              <a:spcBef>
                <a:spcPts val="600"/>
              </a:spcBef>
              <a:spcAft>
                <a:spcPts val="0"/>
              </a:spcAft>
              <a:buSzPct val="100000"/>
            </a:pPr>
            <a:r>
              <a:rPr lang="en" sz="2800"/>
              <a:t>Design Constraints</a:t>
            </a:r>
          </a:p>
          <a:p>
            <a:pPr indent="-406400" lvl="0" marL="457200" marR="0" rtl="0" algn="l">
              <a:lnSpc>
                <a:spcPct val="100000"/>
              </a:lnSpc>
              <a:spcBef>
                <a:spcPts val="600"/>
              </a:spcBef>
              <a:spcAft>
                <a:spcPts val="0"/>
              </a:spcAft>
              <a:buSzPct val="100000"/>
            </a:pPr>
            <a:r>
              <a:rPr lang="en" sz="2800"/>
              <a:t>Other Requirements</a:t>
            </a:r>
          </a:p>
        </p:txBody>
      </p:sp>
      <p:sp>
        <p:nvSpPr>
          <p:cNvPr id="433" name="Shape 433"/>
          <p:cNvSpPr/>
          <p:nvPr/>
        </p:nvSpPr>
        <p:spPr>
          <a:xfrm>
            <a:off x="2340750" y="4032400"/>
            <a:ext cx="5845500" cy="1449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t>Constraints and definitions outlining how your system interacts with other systems and users.</a:t>
            </a:r>
          </a:p>
        </p:txBody>
      </p:sp>
      <p:sp>
        <p:nvSpPr>
          <p:cNvPr id="434" name="Shape 43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 Requirements” Outline</a:t>
            </a:r>
          </a:p>
        </p:txBody>
      </p:sp>
      <p:sp>
        <p:nvSpPr>
          <p:cNvPr id="440" name="Shape 4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External Interface Requirements</a:t>
            </a:r>
          </a:p>
          <a:p>
            <a:pPr indent="-406400" lvl="0" marL="457200" marR="0" rtl="0" algn="l">
              <a:lnSpc>
                <a:spcPct val="100000"/>
              </a:lnSpc>
              <a:spcBef>
                <a:spcPts val="600"/>
              </a:spcBef>
              <a:spcAft>
                <a:spcPts val="0"/>
              </a:spcAft>
              <a:buSzPct val="100000"/>
            </a:pPr>
            <a:r>
              <a:rPr b="1" lang="en" sz="2800"/>
              <a:t>Functional Requirements</a:t>
            </a:r>
          </a:p>
          <a:p>
            <a:pPr indent="-406400" lvl="1" marL="914400" marR="0" rtl="0" algn="l">
              <a:lnSpc>
                <a:spcPct val="100000"/>
              </a:lnSpc>
              <a:spcBef>
                <a:spcPts val="600"/>
              </a:spcBef>
              <a:spcAft>
                <a:spcPts val="0"/>
              </a:spcAft>
              <a:buSzPct val="100000"/>
            </a:pPr>
            <a:r>
              <a:rPr b="1" lang="en" sz="2800"/>
              <a:t>Three Example Structures</a:t>
            </a:r>
          </a:p>
          <a:p>
            <a:pPr indent="-406400" lvl="0" marL="457200" marR="0" rtl="0" algn="l">
              <a:lnSpc>
                <a:spcPct val="100000"/>
              </a:lnSpc>
              <a:spcBef>
                <a:spcPts val="600"/>
              </a:spcBef>
              <a:spcAft>
                <a:spcPts val="0"/>
              </a:spcAft>
              <a:buSzPct val="100000"/>
            </a:pPr>
            <a:r>
              <a:rPr lang="en" sz="2800"/>
              <a:t>Performance Requirements</a:t>
            </a:r>
          </a:p>
          <a:p>
            <a:pPr indent="-406400" lvl="0" marL="457200" marR="0" rtl="0" algn="l">
              <a:lnSpc>
                <a:spcPct val="100000"/>
              </a:lnSpc>
              <a:spcBef>
                <a:spcPts val="600"/>
              </a:spcBef>
              <a:spcAft>
                <a:spcPts val="0"/>
              </a:spcAft>
              <a:buSzPct val="100000"/>
            </a:pPr>
            <a:r>
              <a:rPr lang="en" sz="2800"/>
              <a:t>Design Constraints</a:t>
            </a:r>
          </a:p>
          <a:p>
            <a:pPr indent="-406400" lvl="0" marL="457200" marR="0" rtl="0" algn="l">
              <a:lnSpc>
                <a:spcPct val="100000"/>
              </a:lnSpc>
              <a:spcBef>
                <a:spcPts val="600"/>
              </a:spcBef>
              <a:spcAft>
                <a:spcPts val="0"/>
              </a:spcAft>
              <a:buSzPct val="100000"/>
            </a:pPr>
            <a:r>
              <a:rPr lang="en" sz="2800"/>
              <a:t>Other Requirements</a:t>
            </a:r>
          </a:p>
        </p:txBody>
      </p:sp>
      <p:sp>
        <p:nvSpPr>
          <p:cNvPr id="441" name="Shape 441"/>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1: Organized by </a:t>
            </a:r>
            <a:r>
              <a:rPr b="1" lang="en" sz="2400">
                <a:solidFill>
                  <a:srgbClr val="FF0000"/>
                </a:solidFill>
              </a:rPr>
              <a:t>User</a:t>
            </a:r>
          </a:p>
          <a:p>
            <a:pPr indent="-342900" lvl="0" marL="457200" rtl="0" algn="l">
              <a:spcBef>
                <a:spcPts val="0"/>
              </a:spcBef>
              <a:buSzPct val="100000"/>
              <a:buChar char="●"/>
            </a:pPr>
            <a:r>
              <a:rPr b="1" lang="en" sz="1800">
                <a:solidFill>
                  <a:srgbClr val="FF0000"/>
                </a:solidFill>
              </a:rPr>
              <a:t>User Class</a:t>
            </a:r>
            <a:r>
              <a:rPr b="1" lang="en" sz="1800"/>
              <a:t> 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User Class</a:t>
            </a:r>
            <a:r>
              <a:rPr b="1" lang="en" sz="1800"/>
              <a:t> 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User Class</a:t>
            </a:r>
            <a:r>
              <a:rPr b="1" lang="en" sz="1800"/>
              <a:t> N</a:t>
            </a:r>
          </a:p>
        </p:txBody>
      </p:sp>
      <p:sp>
        <p:nvSpPr>
          <p:cNvPr id="442" name="Shape 442"/>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2: Organized by </a:t>
            </a:r>
            <a:r>
              <a:rPr b="1" lang="en" sz="2400">
                <a:solidFill>
                  <a:srgbClr val="FF0000"/>
                </a:solidFill>
              </a:rPr>
              <a:t>Feature</a:t>
            </a:r>
          </a:p>
          <a:p>
            <a:pPr indent="-342900" lvl="0" marL="457200" rtl="0" algn="l">
              <a:spcBef>
                <a:spcPts val="0"/>
              </a:spcBef>
              <a:buSzPct val="100000"/>
              <a:buChar char="●"/>
            </a:pPr>
            <a:r>
              <a:rPr b="1" lang="en" sz="1800">
                <a:solidFill>
                  <a:srgbClr val="FF0000"/>
                </a:solidFill>
              </a:rPr>
              <a:t>Feature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Feature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Feature </a:t>
            </a:r>
            <a:r>
              <a:rPr b="1" lang="en" sz="1800"/>
              <a:t>N</a:t>
            </a:r>
          </a:p>
        </p:txBody>
      </p:sp>
      <p:sp>
        <p:nvSpPr>
          <p:cNvPr id="443" name="Shape 443"/>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3: Organized by </a:t>
            </a:r>
            <a:r>
              <a:rPr b="1" lang="en" sz="2400">
                <a:solidFill>
                  <a:srgbClr val="FF0000"/>
                </a:solidFill>
              </a:rPr>
              <a:t>System</a:t>
            </a:r>
            <a:r>
              <a:rPr b="1" lang="en" sz="2400"/>
              <a:t> </a:t>
            </a:r>
            <a:r>
              <a:rPr b="1" lang="en" sz="2400">
                <a:solidFill>
                  <a:srgbClr val="FF0000"/>
                </a:solidFill>
              </a:rPr>
              <a:t>Mode</a:t>
            </a:r>
          </a:p>
          <a:p>
            <a:pPr indent="-342900" lvl="0" marL="457200" rtl="0" algn="l">
              <a:spcBef>
                <a:spcPts val="0"/>
              </a:spcBef>
              <a:buSzPct val="100000"/>
              <a:buChar char="●"/>
            </a:pPr>
            <a:r>
              <a:rPr b="1" lang="en" sz="1800">
                <a:solidFill>
                  <a:srgbClr val="FF0000"/>
                </a:solidFill>
              </a:rPr>
              <a:t>Mode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Mode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Mode </a:t>
            </a:r>
            <a:r>
              <a:rPr b="1" lang="en" sz="1800"/>
              <a:t>N</a:t>
            </a:r>
          </a:p>
        </p:txBody>
      </p:sp>
      <p:sp>
        <p:nvSpPr>
          <p:cNvPr id="444" name="Shape 44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41"/>
                                        </p:tgtEl>
                                      </p:cBhvr>
                                    </p:animEffect>
                                    <p:set>
                                      <p:cBhvr>
                                        <p:cTn dur="1" fill="hold">
                                          <p:stCondLst>
                                            <p:cond delay="0"/>
                                          </p:stCondLst>
                                        </p:cTn>
                                        <p:tgtEl>
                                          <p:spTgt spid="4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43"/>
                                        </p:tgtEl>
                                      </p:cBhvr>
                                    </p:animEffect>
                                    <p:set>
                                      <p:cBhvr>
                                        <p:cTn dur="1" fill="hold">
                                          <p:stCondLst>
                                            <p:cond delay="0"/>
                                          </p:stCondLst>
                                        </p:cTn>
                                        <p:tgtEl>
                                          <p:spTgt spid="4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50" name="Shape 4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The structure of the requirements document is of critical importance.</a:t>
            </a:r>
          </a:p>
          <a:p>
            <a:pPr indent="-228600" lvl="1" marL="914400" marR="0" rtl="0" algn="l">
              <a:lnSpc>
                <a:spcPct val="100000"/>
              </a:lnSpc>
              <a:spcBef>
                <a:spcPts val="600"/>
              </a:spcBef>
              <a:spcAft>
                <a:spcPts val="0"/>
              </a:spcAft>
            </a:pPr>
            <a:r>
              <a:rPr lang="en"/>
              <a:t>Tune to the audience.</a:t>
            </a:r>
          </a:p>
          <a:p>
            <a:pPr indent="-228600" lvl="1" marL="914400" marR="0" rtl="0" algn="l">
              <a:lnSpc>
                <a:spcPct val="100000"/>
              </a:lnSpc>
              <a:spcBef>
                <a:spcPts val="600"/>
              </a:spcBef>
              <a:spcAft>
                <a:spcPts val="0"/>
              </a:spcAft>
            </a:pPr>
            <a:r>
              <a:rPr lang="en"/>
              <a:t>Use a template to help organize.</a:t>
            </a:r>
          </a:p>
          <a:p>
            <a:pPr indent="-228600" lvl="2" marL="1371600" marR="0" rtl="0" algn="l">
              <a:lnSpc>
                <a:spcPct val="100000"/>
              </a:lnSpc>
              <a:spcBef>
                <a:spcPts val="600"/>
              </a:spcBef>
              <a:spcAft>
                <a:spcPts val="0"/>
              </a:spcAft>
            </a:pPr>
            <a:r>
              <a:rPr lang="en"/>
              <a:t>Customize it to fit your needs</a:t>
            </a:r>
          </a:p>
          <a:p>
            <a:pPr indent="-406400" lvl="0" marL="457200" marR="0" rtl="0" algn="l">
              <a:lnSpc>
                <a:spcPct val="100000"/>
              </a:lnSpc>
              <a:spcBef>
                <a:spcPts val="600"/>
              </a:spcBef>
              <a:spcAft>
                <a:spcPts val="0"/>
              </a:spcAft>
              <a:buSzPct val="100000"/>
            </a:pPr>
            <a:r>
              <a:rPr lang="en" sz="2800"/>
              <a:t>Individual requirements contain more information than you may think.</a:t>
            </a:r>
          </a:p>
          <a:p>
            <a:pPr indent="-228600" lvl="1" marL="914400" marR="0" rtl="0" algn="l">
              <a:lnSpc>
                <a:spcPct val="100000"/>
              </a:lnSpc>
              <a:spcBef>
                <a:spcPts val="600"/>
              </a:spcBef>
              <a:spcAft>
                <a:spcPts val="0"/>
              </a:spcAft>
            </a:pPr>
            <a:r>
              <a:rPr lang="en"/>
              <a:t>Use templates to structure and clarify.</a:t>
            </a:r>
          </a:p>
          <a:p>
            <a:pPr indent="-228600" lvl="1" marL="914400" marR="0" rtl="0" algn="l">
              <a:lnSpc>
                <a:spcPct val="100000"/>
              </a:lnSpc>
              <a:spcBef>
                <a:spcPts val="600"/>
              </a:spcBef>
              <a:spcAft>
                <a:spcPts val="0"/>
              </a:spcAft>
            </a:pPr>
            <a:r>
              <a:rPr lang="en"/>
              <a:t>But, requirement must still be well-written.</a:t>
            </a:r>
          </a:p>
          <a:p>
            <a:pPr indent="-228600" lvl="2" marL="1371600" marR="0" rtl="0" algn="l">
              <a:lnSpc>
                <a:spcPct val="100000"/>
              </a:lnSpc>
              <a:spcBef>
                <a:spcPts val="600"/>
              </a:spcBef>
              <a:spcAft>
                <a:spcPts val="0"/>
              </a:spcAft>
            </a:pPr>
            <a:r>
              <a:rPr lang="en"/>
              <a:t>Precise, avoid amalgamation, make distinction between functional/non-functional</a:t>
            </a:r>
          </a:p>
        </p:txBody>
      </p:sp>
      <p:sp>
        <p:nvSpPr>
          <p:cNvPr id="451" name="Shape 451"/>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57" name="Shape 4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More on writing good, testable requirements.</a:t>
            </a:r>
          </a:p>
          <a:p>
            <a:pPr indent="-406400" lvl="0" marL="457200" marR="0" rtl="0" algn="l">
              <a:lnSpc>
                <a:spcPct val="100000"/>
              </a:lnSpc>
              <a:spcBef>
                <a:spcPts val="600"/>
              </a:spcBef>
              <a:spcAft>
                <a:spcPts val="0"/>
              </a:spcAft>
              <a:buSzPct val="100000"/>
            </a:pPr>
            <a:r>
              <a:rPr lang="en" sz="2800"/>
              <a:t>Reading: Sommerville, chapter 4</a:t>
            </a:r>
          </a:p>
          <a:p>
            <a:pPr lvl="0" marR="0" rtl="0" algn="l">
              <a:lnSpc>
                <a:spcPct val="100000"/>
              </a:lnSpc>
              <a:spcBef>
                <a:spcPts val="600"/>
              </a:spcBef>
              <a:spcAft>
                <a:spcPts val="0"/>
              </a:spcAft>
              <a:buNone/>
            </a:pPr>
            <a:r>
              <a:t/>
            </a:r>
            <a:endParaRPr sz="2800"/>
          </a:p>
          <a:p>
            <a:pPr indent="-406400" lvl="0" marL="457200" marR="0" rtl="0" algn="l">
              <a:lnSpc>
                <a:spcPct val="100000"/>
              </a:lnSpc>
              <a:spcBef>
                <a:spcPts val="600"/>
              </a:spcBef>
              <a:spcAft>
                <a:spcPts val="0"/>
              </a:spcAft>
              <a:buSzPct val="100000"/>
            </a:pPr>
            <a:r>
              <a:rPr lang="en" sz="2800"/>
              <a:t>Assignment 1 is out - draft requirements for the MEAT system (meeting planning system). </a:t>
            </a:r>
          </a:p>
          <a:p>
            <a:pPr indent="-406400" lvl="0" marL="457200" marR="0" rtl="0" algn="l">
              <a:lnSpc>
                <a:spcPct val="100000"/>
              </a:lnSpc>
              <a:spcBef>
                <a:spcPts val="600"/>
              </a:spcBef>
              <a:spcAft>
                <a:spcPts val="0"/>
              </a:spcAft>
              <a:buSzPct val="100000"/>
            </a:pPr>
            <a:r>
              <a:rPr lang="en" sz="2800"/>
              <a:t>Start planning requirements - we will hold a digital elicitation session on Moodle.</a:t>
            </a:r>
          </a:p>
        </p:txBody>
      </p:sp>
      <p:sp>
        <p:nvSpPr>
          <p:cNvPr id="458" name="Shape 45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Examples</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From an infusion pump:</a:t>
            </a:r>
          </a:p>
          <a:p>
            <a:pPr indent="-355600" lvl="0" marL="457200" rtl="0">
              <a:spcBef>
                <a:spcPts val="0"/>
              </a:spcBef>
              <a:buSzPct val="100000"/>
              <a:buAutoNum type="arabicPeriod"/>
            </a:pPr>
            <a:r>
              <a:rPr lang="en" sz="2000"/>
              <a:t>The application shall allow the Clinician to configure Patient information, Drug Information and Infusion parameters for basal, patient bolus and square bolus Infusion.</a:t>
            </a:r>
          </a:p>
          <a:p>
            <a:pPr indent="-355600" lvl="1" marL="914400" rtl="0">
              <a:spcBef>
                <a:spcPts val="0"/>
              </a:spcBef>
              <a:buSzPct val="100000"/>
              <a:buAutoNum type="arabicPeriod"/>
            </a:pPr>
            <a:r>
              <a:rPr lang="en" sz="2000"/>
              <a:t>The application shall allow the Clinician to enter new patient data only when the infusion pump is in Off or Paused State.</a:t>
            </a:r>
          </a:p>
          <a:p>
            <a:pPr indent="-355600" lvl="1" marL="914400" rtl="0">
              <a:spcBef>
                <a:spcPts val="0"/>
              </a:spcBef>
              <a:buSzPct val="100000"/>
              <a:buAutoNum type="arabicPeriod"/>
            </a:pPr>
            <a:r>
              <a:rPr lang="en" sz="2000"/>
              <a:t>The application shall perform all Patient and drug data validations after the Clinician enters the values.</a:t>
            </a:r>
          </a:p>
          <a:p>
            <a:pPr indent="-355600" lvl="1" marL="914400" rtl="0">
              <a:spcBef>
                <a:spcPts val="0"/>
              </a:spcBef>
              <a:buSzPct val="100000"/>
              <a:buAutoNum type="arabicPeriod"/>
            </a:pPr>
            <a:r>
              <a:rPr lang="en" sz="2000"/>
              <a:t>The application shall request clinician confirmation of the the patient and drug information before initiating infusion</a:t>
            </a:r>
          </a:p>
          <a:p>
            <a:pPr indent="-355600" lvl="1" marL="914400" rtl="0">
              <a:spcBef>
                <a:spcPts val="0"/>
              </a:spcBef>
              <a:buSzPct val="100000"/>
              <a:buAutoNum type="arabicPeriod"/>
            </a:pPr>
            <a:r>
              <a:rPr lang="en" sz="2000"/>
              <a:t>If Infusion is in progress during the configuration, the system shall continue infusion with existing parameters, until the new configuration is confirmed by the Clinician</a:t>
            </a:r>
          </a:p>
          <a:p>
            <a:pPr lvl="0" rtl="0">
              <a:spcBef>
                <a:spcPts val="0"/>
              </a:spcBef>
              <a:buNone/>
            </a:pPr>
            <a:r>
              <a:t/>
            </a:r>
            <a:endParaRPr sz="2000"/>
          </a:p>
        </p:txBody>
      </p:sp>
      <p:sp>
        <p:nvSpPr>
          <p:cNvPr id="73" name="Shape 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Specification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A requirement is a high-level statement. </a:t>
            </a:r>
          </a:p>
          <a:p>
            <a:pPr lvl="0" rtl="0">
              <a:spcBef>
                <a:spcPts val="0"/>
              </a:spcBef>
              <a:buNone/>
            </a:pPr>
            <a:r>
              <a:rPr lang="en"/>
              <a:t>Its </a:t>
            </a:r>
            <a:r>
              <a:rPr b="1" lang="en"/>
              <a:t>specification</a:t>
            </a:r>
            <a:r>
              <a:rPr lang="en"/>
              <a:t> is a comprehensive technical description of how that requirement will be realized. </a:t>
            </a:r>
          </a:p>
          <a:p>
            <a:pPr lvl="0" rtl="0">
              <a:spcBef>
                <a:spcPts val="0"/>
              </a:spcBef>
              <a:buNone/>
            </a:pPr>
            <a:r>
              <a:t/>
            </a:r>
            <a:endParaRPr/>
          </a:p>
          <a:p>
            <a:pPr lvl="0" rtl="0">
              <a:spcBef>
                <a:spcPts val="0"/>
              </a:spcBef>
              <a:buNone/>
            </a:pPr>
            <a:r>
              <a:rPr lang="en"/>
              <a:t>The set of specifications will fully describe what the software will do and how it will be expected to perform.</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Specification Example</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Requirement:</a:t>
            </a:r>
          </a:p>
          <a:p>
            <a:pPr indent="-381000" lvl="0" marL="457200" marR="0" rtl="0" algn="l">
              <a:lnSpc>
                <a:spcPct val="100000"/>
              </a:lnSpc>
              <a:spcBef>
                <a:spcPts val="600"/>
              </a:spcBef>
              <a:spcAft>
                <a:spcPts val="0"/>
              </a:spcAft>
              <a:buSzPct val="100000"/>
              <a:buAutoNum type="arabicPeriod"/>
            </a:pPr>
            <a:r>
              <a:rPr lang="en" sz="2400"/>
              <a:t>The user shall set a password to control account access.</a:t>
            </a:r>
          </a:p>
          <a:p>
            <a:pPr indent="0" lvl="0" marL="0" marR="0" rtl="0" algn="l">
              <a:lnSpc>
                <a:spcPct val="100000"/>
              </a:lnSpc>
              <a:spcBef>
                <a:spcPts val="600"/>
              </a:spcBef>
              <a:spcAft>
                <a:spcPts val="0"/>
              </a:spcAft>
              <a:buNone/>
            </a:pPr>
            <a:r>
              <a:rPr b="1" lang="en"/>
              <a:t>Specification:</a:t>
            </a:r>
          </a:p>
          <a:p>
            <a:pPr indent="-381000" lvl="0" marL="457200" marR="0" rtl="0" algn="l">
              <a:lnSpc>
                <a:spcPct val="100000"/>
              </a:lnSpc>
              <a:spcBef>
                <a:spcPts val="600"/>
              </a:spcBef>
              <a:spcAft>
                <a:spcPts val="0"/>
              </a:spcAft>
              <a:buSzPct val="100000"/>
              <a:buAutoNum type="arabicPeriod"/>
            </a:pPr>
            <a:r>
              <a:rPr lang="en" sz="2400"/>
              <a:t>The password shall be at least eight and no more than sixteen symbols long.</a:t>
            </a:r>
          </a:p>
          <a:p>
            <a:pPr indent="-381000" lvl="0" marL="457200" marR="0" rtl="0" algn="l">
              <a:lnSpc>
                <a:spcPct val="100000"/>
              </a:lnSpc>
              <a:spcBef>
                <a:spcPts val="600"/>
              </a:spcBef>
              <a:spcAft>
                <a:spcPts val="0"/>
              </a:spcAft>
              <a:buSzPct val="100000"/>
              <a:buAutoNum type="arabicPeriod"/>
            </a:pPr>
            <a:r>
              <a:rPr lang="en" sz="2400"/>
              <a:t>The password shall contain at least one lower case and one upper case letter.</a:t>
            </a:r>
          </a:p>
          <a:p>
            <a:pPr indent="-381000" lvl="0" marL="457200" marR="0" rtl="0" algn="l">
              <a:lnSpc>
                <a:spcPct val="100000"/>
              </a:lnSpc>
              <a:spcBef>
                <a:spcPts val="600"/>
              </a:spcBef>
              <a:spcAft>
                <a:spcPts val="0"/>
              </a:spcAft>
              <a:buSzPct val="100000"/>
              <a:buAutoNum type="arabicPeriod"/>
            </a:pPr>
            <a:r>
              <a:rPr lang="en" sz="2400"/>
              <a:t>The password shall be hashed and stored in the password database (Req 3.4).</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Specifying Requirements </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Requirements and specifications of those requirements are a description of what the system should do.</a:t>
            </a:r>
          </a:p>
          <a:p>
            <a:pPr indent="-228600" lvl="0" marL="457200" rtl="0">
              <a:spcBef>
                <a:spcPts val="0"/>
              </a:spcBef>
            </a:pPr>
            <a:r>
              <a:rPr lang="en"/>
              <a:t>Capture the </a:t>
            </a:r>
            <a:r>
              <a:rPr b="1" lang="en"/>
              <a:t>what</a:t>
            </a:r>
            <a:r>
              <a:rPr lang="en"/>
              <a:t>, not the </a:t>
            </a:r>
            <a:r>
              <a:rPr b="1" lang="en"/>
              <a:t>how </a:t>
            </a:r>
            <a:r>
              <a:rPr lang="en"/>
              <a:t>(that is the design).</a:t>
            </a:r>
          </a:p>
          <a:p>
            <a:pPr indent="-228600" lvl="0" marL="457200" rtl="0">
              <a:spcBef>
                <a:spcPts val="0"/>
              </a:spcBef>
            </a:pPr>
            <a:r>
              <a:rPr lang="en"/>
              <a:t>Must be detailed enough to distinguish between the “right” and “wrong” system.</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Importance of Good Requirements</a:t>
            </a:r>
          </a:p>
        </p:txBody>
      </p:sp>
      <p:pic>
        <p:nvPicPr>
          <p:cNvPr descr="Eureka-Idea-Light-Bulb1.jpg" id="100" name="Shape 100"/>
          <p:cNvPicPr preferRelativeResize="0"/>
          <p:nvPr/>
        </p:nvPicPr>
        <p:blipFill>
          <a:blip r:embed="rId3">
            <a:alphaModFix/>
          </a:blip>
          <a:stretch>
            <a:fillRect/>
          </a:stretch>
        </p:blipFill>
        <p:spPr>
          <a:xfrm>
            <a:off x="153325" y="1645099"/>
            <a:ext cx="3176003" cy="1939315"/>
          </a:xfrm>
          <a:prstGeom prst="rect">
            <a:avLst/>
          </a:prstGeom>
          <a:noFill/>
          <a:ln>
            <a:noFill/>
          </a:ln>
        </p:spPr>
      </p:pic>
      <p:sp>
        <p:nvSpPr>
          <p:cNvPr id="101" name="Shape 101"/>
          <p:cNvSpPr/>
          <p:nvPr/>
        </p:nvSpPr>
        <p:spPr>
          <a:xfrm>
            <a:off x="2059177" y="1645100"/>
            <a:ext cx="1502100" cy="919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what-i-really-need.png" id="102" name="Shape 102"/>
          <p:cNvPicPr preferRelativeResize="0"/>
          <p:nvPr/>
        </p:nvPicPr>
        <p:blipFill>
          <a:blip r:embed="rId4">
            <a:alphaModFix/>
          </a:blip>
          <a:stretch>
            <a:fillRect/>
          </a:stretch>
        </p:blipFill>
        <p:spPr>
          <a:xfrm>
            <a:off x="2447244" y="2564697"/>
            <a:ext cx="2585545" cy="2160000"/>
          </a:xfrm>
          <a:prstGeom prst="rect">
            <a:avLst/>
          </a:prstGeom>
          <a:noFill/>
          <a:ln>
            <a:noFill/>
          </a:ln>
        </p:spPr>
      </p:pic>
      <p:sp>
        <p:nvSpPr>
          <p:cNvPr id="103" name="Shape 103"/>
          <p:cNvSpPr/>
          <p:nvPr/>
        </p:nvSpPr>
        <p:spPr>
          <a:xfrm>
            <a:off x="1777035" y="3957310"/>
            <a:ext cx="1731900" cy="919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104" name="Shape 104"/>
          <p:cNvCxnSpPr/>
          <p:nvPr/>
        </p:nvCxnSpPr>
        <p:spPr>
          <a:xfrm>
            <a:off x="2447244" y="2787937"/>
            <a:ext cx="725700" cy="515400"/>
          </a:xfrm>
          <a:prstGeom prst="straightConnector1">
            <a:avLst/>
          </a:prstGeom>
          <a:noFill/>
          <a:ln cap="flat" cmpd="sng" w="76200">
            <a:solidFill>
              <a:srgbClr val="2388DB"/>
            </a:solidFill>
            <a:prstDash val="solid"/>
            <a:round/>
            <a:headEnd len="lg" w="lg" type="none"/>
            <a:tailEnd len="lg" w="lg" type="triangle"/>
          </a:ln>
        </p:spPr>
      </p:cxnSp>
      <p:pic>
        <p:nvPicPr>
          <p:cNvPr descr="Drafting.jpg" id="105" name="Shape 105"/>
          <p:cNvPicPr preferRelativeResize="0"/>
          <p:nvPr/>
        </p:nvPicPr>
        <p:blipFill>
          <a:blip r:embed="rId5">
            <a:alphaModFix/>
          </a:blip>
          <a:stretch>
            <a:fillRect/>
          </a:stretch>
        </p:blipFill>
        <p:spPr>
          <a:xfrm>
            <a:off x="4650752" y="4067971"/>
            <a:ext cx="2242771" cy="1477624"/>
          </a:xfrm>
          <a:prstGeom prst="rect">
            <a:avLst/>
          </a:prstGeom>
          <a:noFill/>
          <a:ln>
            <a:noFill/>
          </a:ln>
        </p:spPr>
      </p:pic>
      <p:sp>
        <p:nvSpPr>
          <p:cNvPr id="106" name="Shape 106"/>
          <p:cNvSpPr/>
          <p:nvPr/>
        </p:nvSpPr>
        <p:spPr>
          <a:xfrm>
            <a:off x="3509000" y="5211326"/>
            <a:ext cx="1731900" cy="919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107" name="Shape 107"/>
          <p:cNvCxnSpPr/>
          <p:nvPr/>
        </p:nvCxnSpPr>
        <p:spPr>
          <a:xfrm>
            <a:off x="4189257" y="3957310"/>
            <a:ext cx="725700" cy="515400"/>
          </a:xfrm>
          <a:prstGeom prst="straightConnector1">
            <a:avLst/>
          </a:prstGeom>
          <a:noFill/>
          <a:ln cap="flat" cmpd="sng" w="76200">
            <a:solidFill>
              <a:srgbClr val="2388DB"/>
            </a:solidFill>
            <a:prstDash val="solid"/>
            <a:round/>
            <a:headEnd len="lg" w="lg" type="none"/>
            <a:tailEnd len="lg" w="lg" type="triangle"/>
          </a:ln>
        </p:spPr>
      </p:cxnSp>
      <p:pic>
        <p:nvPicPr>
          <p:cNvPr descr="applemac1984.jpg" id="108" name="Shape 108"/>
          <p:cNvPicPr preferRelativeResize="0"/>
          <p:nvPr/>
        </p:nvPicPr>
        <p:blipFill>
          <a:blip r:embed="rId6">
            <a:alphaModFix/>
          </a:blip>
          <a:stretch>
            <a:fillRect/>
          </a:stretch>
        </p:blipFill>
        <p:spPr>
          <a:xfrm>
            <a:off x="6458374" y="4810224"/>
            <a:ext cx="2366419" cy="1477624"/>
          </a:xfrm>
          <a:prstGeom prst="rect">
            <a:avLst/>
          </a:prstGeom>
          <a:noFill/>
          <a:ln>
            <a:noFill/>
          </a:ln>
        </p:spPr>
      </p:pic>
      <p:cxnSp>
        <p:nvCxnSpPr>
          <p:cNvPr id="109" name="Shape 109"/>
          <p:cNvCxnSpPr/>
          <p:nvPr/>
        </p:nvCxnSpPr>
        <p:spPr>
          <a:xfrm>
            <a:off x="6367668" y="5291337"/>
            <a:ext cx="725699" cy="515400"/>
          </a:xfrm>
          <a:prstGeom prst="straightConnector1">
            <a:avLst/>
          </a:prstGeom>
          <a:noFill/>
          <a:ln cap="flat" cmpd="sng" w="76200">
            <a:solidFill>
              <a:srgbClr val="2388DB"/>
            </a:solidFill>
            <a:prstDash val="solid"/>
            <a:round/>
            <a:headEnd len="lg" w="lg" type="none"/>
            <a:tailEnd len="lg" w="lg" type="triangle"/>
          </a:ln>
        </p:spPr>
      </p:cxnSp>
      <p:sp>
        <p:nvSpPr>
          <p:cNvPr id="110" name="Shape 110"/>
          <p:cNvSpPr/>
          <p:nvPr/>
        </p:nvSpPr>
        <p:spPr>
          <a:xfrm>
            <a:off x="6964082" y="3890628"/>
            <a:ext cx="1953600" cy="919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sp>
        <p:nvSpPr>
          <p:cNvPr id="111" name="Shape 111"/>
          <p:cNvSpPr txBox="1"/>
          <p:nvPr/>
        </p:nvSpPr>
        <p:spPr>
          <a:xfrm>
            <a:off x="5341008" y="1823378"/>
            <a:ext cx="2483100" cy="1645800"/>
          </a:xfrm>
          <a:prstGeom prst="rect">
            <a:avLst/>
          </a:prstGeom>
          <a:noFill/>
          <a:ln cap="flat" cmpd="sng" w="76200">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sz="2600"/>
              <a:t>Most of the problems sneak in here!</a:t>
            </a:r>
          </a:p>
        </p:txBody>
      </p:sp>
      <p:cxnSp>
        <p:nvCxnSpPr>
          <p:cNvPr id="112" name="Shape 112"/>
          <p:cNvCxnSpPr>
            <a:stCxn id="111" idx="1"/>
          </p:cNvCxnSpPr>
          <p:nvPr/>
        </p:nvCxnSpPr>
        <p:spPr>
          <a:xfrm flipH="1">
            <a:off x="3837708" y="2646278"/>
            <a:ext cx="1503300" cy="955200"/>
          </a:xfrm>
          <a:prstGeom prst="straightConnector1">
            <a:avLst/>
          </a:prstGeom>
          <a:noFill/>
          <a:ln cap="flat" cmpd="sng" w="76200">
            <a:solidFill>
              <a:srgbClr val="FF0000"/>
            </a:solidFill>
            <a:prstDash val="solid"/>
            <a:round/>
            <a:headEnd len="lg" w="lg" type="none"/>
            <a:tailEnd len="lg" w="lg" type="triangle"/>
          </a:ln>
        </p:spPr>
      </p:cxn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