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6" name="Shape 106"/>
        <p:cNvGrpSpPr/>
        <p:nvPr/>
      </p:nvGrpSpPr>
      <p:grpSpPr>
        <a:xfrm>
          <a:off x="0" y="0"/>
          <a:ext cx="0" cy="0"/>
          <a:chOff x="0" y="0"/>
          <a:chExt cx="0" cy="0"/>
        </a:xfrm>
      </p:grpSpPr>
      <p:sp>
        <p:nvSpPr>
          <p:cNvPr id="107" name="Shape 10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08" name="Shape 1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Those quick guidelines will help, but when you sit down to write out your requirements and specifications, there are a handful of qualities that we want to make sure those requirements fulfill. If you can’t check all of these off, there’s something wrong - refine the requirements.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Correct - free from faults. This is obviously the hardest to be sure of - but you should be able to independently verify that what you have written is what the software should be doing. If it involves an equation, fill in some numbers to make sure that is correct. If the requirement is related to a computation, write out example executions of that computation to illustrate the process that the software will go through and ensure that the correct outcome results. Write test cases - that’s the single best way to ensure a requirement is correct, as coming up with tests ensures you have examples of how that requirement needs to work out in action.</a:t>
            </a:r>
          </a:p>
          <a:p>
            <a:pPr lvl="0" rtl="0">
              <a:spcBef>
                <a:spcPts val="0"/>
              </a:spcBef>
              <a:buNone/>
            </a:pPr>
            <a:r>
              <a:rPr lang="en"/>
              <a:t>- Precise, unambiguous, and clear. This is a big one - each item exact and not vague. If you read a statement, it should have a single interpretation - you can’t question its meaning. The specification of that requirement is easy to read - that doesn’t mean dumbed down, but easy to follow. Written and structured to be clear. use templates to ensure that you’ve put in the right information in a way that is readable, to structure the language. Again, write a test - that’s a fast way to check whether the requirement is precise and understandable.</a:t>
            </a:r>
          </a:p>
          <a:p>
            <a:pPr lvl="0" rtl="0">
              <a:spcBef>
                <a:spcPts val="0"/>
              </a:spcBef>
              <a:buNone/>
            </a:pPr>
            <a:r>
              <a:rPr lang="en"/>
              <a:t>- Complete - the requirement covers all aspects of the property being asserted. If a condition is specified, define all possible outcomes of checking that condition - what happens if the condition passes, what if it fails. No question of what an outcome should be - all success and failure scenarios are covered for any abstract input combination.</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The requirement should be consistent - you should ensure that no statement contradicts another. Watch out - contradictions can be subtle. A casual read of these two statements may seem acceptable, they are contradictory - they are promising two different responses to an input. which is correct? Do both happen? Is there an ordering? As written, these two statements contradict each other.</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-Relevant - it should have a reason for being there. We don’t require the installation of adobe acrobat reader. Great? Do you require some other PDF reader? Do you assume that some PDF reader exists? Can you prove that it isn’t required? Have a reason for including a requirement.</a:t>
            </a:r>
          </a:p>
          <a:p>
            <a:pPr lvl="0" rtl="0">
              <a:spcBef>
                <a:spcPts val="0"/>
              </a:spcBef>
              <a:buNone/>
            </a:pPr>
            <a:r>
              <a:rPr lang="en"/>
              <a:t>-Testable - as you build the system, once it is being evaluated by customers, it must be possible to determine whether the software does what you promised in the requirements. You need to be able to argue this and requirements like “an alrm must be raised quickly” are unacceptable because the concept of quickly can’t be tested. it’s entirely subjective. The second statement is testable - you have an upper limit of time. If you can show that the software does this, then you can argue that the requirement has been fulfilled. This is, of all of these qualities, probably the most important. By ensuring that the requirement is testable, you’ll almost certainly have a correct requirement, and it is more likely to be complete and consistent.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The requirement must be traceable. This means that we maintain links between related requirements. It’s important that you must be able to follow those links and quickly find the related requirements. </a:t>
            </a:r>
          </a:p>
          <a:p>
            <a:pPr lvl="0" rtl="0">
              <a:spcBef>
                <a:spcPts val="0"/>
              </a:spcBef>
              <a:buNone/>
            </a:pPr>
            <a:r>
              <a:rPr lang="en"/>
              <a:t>- (read example) - there are a few preconditions in order to withdraw funds, so we can’t just present this requirement in isolation - we need that information on how those conditions are checked, so we reference the related requirements so that we can trace those links to the information we need. </a:t>
            </a:r>
          </a:p>
          <a:p>
            <a:pPr lvl="0" rtl="0">
              <a:spcBef>
                <a:spcPts val="0"/>
              </a:spcBef>
              <a:buNone/>
            </a:pPr>
            <a:r>
              <a:rPr lang="en"/>
              <a:t>This is essential to being able to make changes to a project. Most requirements do not exist in isolation, and if you change one, you need to make sure that all related requirements are not affected by that change. If a requirement came about for a reason - it is something that comes naturally from the problem domain, if it came from a customer request, you should maintain that link.</a:t>
            </a:r>
          </a:p>
          <a:p>
            <a:pPr lvl="0" rtl="0">
              <a:spcBef>
                <a:spcPts val="0"/>
              </a:spcBef>
              <a:buNone/>
            </a:pPr>
            <a:r>
              <a:rPr lang="en"/>
              <a:t>- Feasible - each item must be implementable. If it isn’t, it needs to be revised or removed. You should never promise a feature that can’t be completed. The requirements spec isn’t the place to put potential future plans, or features that would be nice to put in if we can. Only put it in there if you plan to complete it, and have the resources to do so.</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free of unwarranted design details. (read). You should define properties the final software must uphold, but you shouldn’t limit the solutions that can be explored. This isn’t a design document - algorithms shouldn’t go here, plans for the program structure shouldn’t go here. Those are not things you should decide until the requirements are in good shape, and it is often impossible - or at least not a good idea - to decide them ahead of this point. This can be hard to get right in practice - requirements need to be precise, but it’s easy to overconstrain when we have a solution in mind. That can be too limiting if the solution in mind isn’t the right approach. </a:t>
            </a:r>
          </a:p>
          <a:p>
            <a:pPr indent="-228600" lvl="0" marL="457200" rtl="0">
              <a:spcBef>
                <a:spcPts val="0"/>
              </a:spcBef>
              <a:buChar char="-"/>
            </a:pPr>
            <a:r>
              <a:rPr lang="en"/>
              <a:t>(read both). The first is good, the second is bad. You know that you need to store this information, so the list should go in the requirements. The second constrains the design. Are these types the ones we want to use? Maybe, but it’s hard to say at this point. This is something you probably could decide during implementation without contradicting the other requirements. Unless there is a clear need to specify down to that level of design detail, then it shouldn’t go in. Only if a design decision is mandated for release- then it is an actual requirement.</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Finally, requirements must be prioritized. This is more important than you might expect. It is essential to know which requirements are most important in order to anticipate and mitigate risk. What if the project falls behind schedule? What if we need to ship and the system isn’t done? We need to be decide what to implement first and what can be cut. If you’re developing in an incremental or iterative manner - delivering progressively more complete systems, then you should be able to clearly decide what to add to the system during the next evolution - based on how the customer feels.</a:t>
            </a:r>
          </a:p>
          <a:p>
            <a:pPr lvl="0" rtl="0">
              <a:spcBef>
                <a:spcPts val="0"/>
              </a:spcBef>
              <a:buNone/>
            </a:pPr>
            <a:r>
              <a:rPr lang="en"/>
              <a:t>- Read examples - which should you implement first? Both have their challenges - connecting to a credit card network, versus more difficult currency scanning and recognition code - but which is more important to the customer. Assigning priorities - considering customer needs and importance to getting a working core product - when you write these requirements will help you decide what is more important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3" name="Shape 153"/>
        <p:cNvGrpSpPr/>
        <p:nvPr/>
      </p:nvGrpSpPr>
      <p:grpSpPr>
        <a:xfrm>
          <a:off x="0" y="0"/>
          <a:ext cx="0" cy="0"/>
          <a:chOff x="0" y="0"/>
          <a:chExt cx="0" cy="0"/>
        </a:xfrm>
      </p:grpSpPr>
      <p:sp>
        <p:nvSpPr>
          <p:cNvPr id="154" name="Shape 154"/>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55" name="Shape 1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those are the needs that individual requirements must fulfill. Those requirements combine to form the complete specification document - the contract with the customer - and it turns out that many, many problems are actually the result of the combination of requirements. No matter how good our individual requirements are, we can get into trouble when we look at the interactions. Those are the hardest problems to find and fix. So, that document, that combination of requirements, must also fulfill a similar set of properties to be acceptable.</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8" name="Shape 158"/>
        <p:cNvGrpSpPr/>
        <p:nvPr/>
      </p:nvGrpSpPr>
      <p:grpSpPr>
        <a:xfrm>
          <a:off x="0" y="0"/>
          <a:ext cx="0" cy="0"/>
          <a:chOff x="0" y="0"/>
          <a:chExt cx="0" cy="0"/>
        </a:xfrm>
      </p:grpSpPr>
      <p:sp>
        <p:nvSpPr>
          <p:cNvPr id="159" name="Shape 15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0" name="Shape 16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first is completeness. All of the necessary requirements have been included - you haven’t left out any outcomes of features or any type of functionality, all constraints on the system have been specified, all assumptions laid out. You’ve hit the abnormal and corner cases. You have defined a working system. </a:t>
            </a:r>
          </a:p>
          <a:p>
            <a:pPr lvl="0" rtl="0">
              <a:spcBef>
                <a:spcPts val="0"/>
              </a:spcBef>
              <a:buNone/>
            </a:pPr>
            <a:r>
              <a:rPr lang="en"/>
              <a:t>-There are two levels of completeness - internal and external. </a:t>
            </a:r>
          </a:p>
          <a:p>
            <a:pPr lvl="0" rtl="0">
              <a:spcBef>
                <a:spcPts val="0"/>
              </a:spcBef>
              <a:buNone/>
            </a:pPr>
            <a:r>
              <a:rPr lang="en"/>
              <a:t>-Internal completeness is straightforward - have you specified a complete system? </a:t>
            </a:r>
          </a:p>
          <a:p>
            <a:pPr lvl="0" rtl="0">
              <a:spcBef>
                <a:spcPts val="0"/>
              </a:spcBef>
              <a:buNone/>
            </a:pPr>
            <a:r>
              <a:rPr lang="en"/>
              <a:t>-External completeness is trickier - have we specified everything the customer expects?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5" name="Shape 165"/>
        <p:cNvGrpSpPr/>
        <p:nvPr/>
      </p:nvGrpSpPr>
      <p:grpSpPr>
        <a:xfrm>
          <a:off x="0" y="0"/>
          <a:ext cx="0" cy="0"/>
          <a:chOff x="0" y="0"/>
          <a:chExt cx="0" cy="0"/>
        </a:xfrm>
      </p:grpSpPr>
      <p:sp>
        <p:nvSpPr>
          <p:cNvPr id="166" name="Shape 16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7" name="Shape 16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Internal completeness just asks </a:t>
            </a:r>
            <a:r>
              <a:rPr lang="en">
                <a:solidFill>
                  <a:schemeClr val="dk1"/>
                </a:solidFill>
              </a:rPr>
              <a:t>- if you take these requirements and implement them, will our system work? do we know what will happen? can we distinguish the correct  system from an incorrect one? </a:t>
            </a:r>
          </a:p>
          <a:p>
            <a:pPr indent="-228600" lvl="0" marL="457200" rtl="0">
              <a:spcBef>
                <a:spcPts val="0"/>
              </a:spcBef>
              <a:buChar char="-"/>
            </a:pPr>
            <a:r>
              <a:rPr lang="en"/>
              <a:t>read</a:t>
            </a:r>
          </a:p>
          <a:p>
            <a:pPr indent="-228600" lvl="0" marL="457200" rtl="0">
              <a:spcBef>
                <a:spcPts val="0"/>
              </a:spcBef>
              <a:buChar char="-"/>
            </a:pPr>
            <a:r>
              <a:rPr lang="en"/>
              <a:t>read</a:t>
            </a:r>
          </a:p>
          <a:p>
            <a:pPr indent="-228600" lvl="0" marL="457200" rtl="0">
              <a:spcBef>
                <a:spcPts val="0"/>
              </a:spcBef>
              <a:buChar char="-"/>
            </a:pPr>
            <a:r>
              <a:rPr lang="en"/>
              <a:t>Can we build a working system?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So, today, let’s look at how you write good requirements.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-External completeness involves the needs of your customer. Have you specified every feature, property, and constraint that they expect from the product?</a:t>
            </a:r>
          </a:p>
          <a:p>
            <a:pPr lvl="0" rtl="0">
              <a:spcBef>
                <a:spcPts val="0"/>
              </a:spcBef>
              <a:buNone/>
            </a:pPr>
            <a:r>
              <a:rPr lang="en"/>
              <a:t>-(read)</a:t>
            </a:r>
          </a:p>
          <a:p>
            <a:pPr lvl="0" rtl="0">
              <a:spcBef>
                <a:spcPts val="0"/>
              </a:spcBef>
              <a:buNone/>
            </a:pPr>
            <a:r>
              <a:rPr lang="en"/>
              <a:t>-need to know their needs, what they want</a:t>
            </a:r>
          </a:p>
          <a:p>
            <a:pPr lvl="0" rtl="0">
              <a:spcBef>
                <a:spcPts val="0"/>
              </a:spcBef>
              <a:buNone/>
            </a:pPr>
            <a:r>
              <a:rPr lang="en"/>
              <a:t>-That information can be hard to come by. Customers can be vague, easy to misinterpret, they change their minds - shift their priorities. It can be hard to nail down the information needed for external completeness.</a:t>
            </a:r>
          </a:p>
          <a:p>
            <a:pPr lvl="0" rtl="0">
              <a:spcBef>
                <a:spcPts val="0"/>
              </a:spcBef>
              <a:buNone/>
            </a:pPr>
            <a:r>
              <a:rPr lang="en"/>
              <a:t>-You can test internal completeness - demonstrate evidence of it. External completeness can’t be proven - it’s subjective,depends on whether the customer is satisfied. You need to talk to the customer frequently, get feedback, and make sure that it is complete to the best of your knowledge.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9" name="Shape 179"/>
        <p:cNvGrpSpPr/>
        <p:nvPr/>
      </p:nvGrpSpPr>
      <p:grpSpPr>
        <a:xfrm>
          <a:off x="0" y="0"/>
          <a:ext cx="0" cy="0"/>
          <a:chOff x="0" y="0"/>
          <a:chExt cx="0" cy="0"/>
        </a:xfrm>
      </p:grpSpPr>
      <p:sp>
        <p:nvSpPr>
          <p:cNvPr id="180" name="Shape 1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1" name="Shape 1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SRS also needs to be consistent. We sought consistency within requirements - where we don’t want any one statement to conflict with another. We want the same from the document as a whole. One requirement shouldn’t conflict with what is stated in another. You should avoid making blanket statements in a requirement that extend beyond that requirement. Do not state that all actions must return a rsponse within two seconds, then on one action, say that it must return a response within 2 seconds. Those two conflict.</a:t>
            </a:r>
          </a:p>
          <a:p>
            <a:pPr lvl="0" rtl="0">
              <a:spcBef>
                <a:spcPts val="0"/>
              </a:spcBef>
              <a:buNone/>
            </a:pPr>
            <a:r>
              <a:rPr lang="en"/>
              <a:t>- The requirements should be written with a single voice - the requirements should be presented at a consistent level of detail and quality. Try not to let some of them be written as vague statements while others are precise. All authors should have read and edited the whole document, and should be as familiar with the other requirements as they are with the ones that they wrote.</a:t>
            </a:r>
          </a:p>
          <a:p>
            <a:pPr lvl="0" rtl="0">
              <a:spcBef>
                <a:spcPts val="0"/>
              </a:spcBef>
              <a:buNone/>
            </a:pPr>
            <a:r>
              <a:rPr lang="en"/>
              <a:t>-The SRS should be manageable and modifiable - things will change! anticipate that, be able to edit the document, be able to find the links between requirements so that updates can propagate through the whole document without missing required updates.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6" name="Shape 186"/>
        <p:cNvGrpSpPr/>
        <p:nvPr/>
      </p:nvGrpSpPr>
      <p:grpSpPr>
        <a:xfrm>
          <a:off x="0" y="0"/>
          <a:ext cx="0" cy="0"/>
          <a:chOff x="0" y="0"/>
          <a:chExt cx="0" cy="0"/>
        </a:xfrm>
      </p:grpSpPr>
      <p:sp>
        <p:nvSpPr>
          <p:cNvPr id="187" name="Shape 18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88" name="Shape 1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go through some examples.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indent="-228600" lvl="0" marL="457200" rtl="0">
              <a:spcBef>
                <a:spcPts val="0"/>
              </a:spcBef>
              <a:buChar char="-"/>
            </a:pPr>
            <a:r>
              <a:rPr lang="en"/>
              <a:t>big problems here are ambiguity and testability</a:t>
            </a:r>
          </a:p>
          <a:p>
            <a:pPr indent="-228600" lvl="0" marL="457200" rtl="0">
              <a:spcBef>
                <a:spcPts val="0"/>
              </a:spcBef>
              <a:buChar char="-"/>
            </a:pPr>
            <a:r>
              <a:rPr lang="en"/>
              <a:t>(3) (4-6)</a:t>
            </a:r>
          </a:p>
          <a:p>
            <a:pPr lvl="0" rtl="0">
              <a:spcBef>
                <a:spcPts val="0"/>
              </a:spcBef>
              <a:buNone/>
            </a:pPr>
            <a:r>
              <a:rPr lang="en"/>
              <a:t>How would we fix?</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9" name="Shape 199"/>
        <p:cNvGrpSpPr/>
        <p:nvPr/>
      </p:nvGrpSpPr>
      <p:grpSpPr>
        <a:xfrm>
          <a:off x="0" y="0"/>
          <a:ext cx="0" cy="0"/>
          <a:chOff x="0" y="0"/>
          <a:chExt cx="0" cy="0"/>
        </a:xfrm>
      </p:grpSpPr>
      <p:sp>
        <p:nvSpPr>
          <p:cNvPr id="200" name="Shape 2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1" name="Shape 20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Now, we have a series of related requirements at a far more appropriate level of detail.</a:t>
            </a:r>
          </a:p>
          <a:p>
            <a:pPr indent="-228600" lvl="0" marL="457200" rtl="0">
              <a:spcBef>
                <a:spcPts val="0"/>
              </a:spcBef>
              <a:buChar char="-"/>
            </a:pPr>
            <a:r>
              <a:rPr lang="en"/>
              <a:t>It tells us what the interval is, specifying both lower and upper limits - (read a), so every 50 to 70 seconds we get a status message</a:t>
            </a:r>
          </a:p>
          <a:p>
            <a:pPr indent="-228600" lvl="0" marL="457200" rtl="0">
              <a:spcBef>
                <a:spcPts val="0"/>
              </a:spcBef>
              <a:buChar char="-"/>
            </a:pPr>
            <a:r>
              <a:rPr lang="en"/>
              <a:t>it tells us what the status messages are - if processing is progressing normally, we get a percentage.</a:t>
            </a:r>
          </a:p>
          <a:p>
            <a:pPr indent="-228600" lvl="0" marL="457200" rtl="0">
              <a:spcBef>
                <a:spcPts val="0"/>
              </a:spcBef>
              <a:buChar char="-"/>
            </a:pPr>
            <a:r>
              <a:rPr lang="en"/>
              <a:t>If finished, it tells us the task is complete</a:t>
            </a:r>
          </a:p>
          <a:p>
            <a:pPr indent="-228600" lvl="0" marL="457200" rtl="0">
              <a:spcBef>
                <a:spcPts val="0"/>
              </a:spcBef>
              <a:buChar char="-"/>
            </a:pPr>
            <a:r>
              <a:rPr lang="en"/>
              <a:t>and if failed, we get an error message.</a:t>
            </a:r>
          </a:p>
          <a:p>
            <a:pPr indent="-228600" lvl="0" marL="457200" rtl="0">
              <a:spcBef>
                <a:spcPts val="0"/>
              </a:spcBef>
              <a:buChar char="-"/>
            </a:pPr>
            <a:r>
              <a:rPr lang="en"/>
              <a:t>This lacks the ambiguity of the original, and is split into a series of requirements that can be tested and verified in isolation.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6" name="Shape 206"/>
        <p:cNvGrpSpPr/>
        <p:nvPr/>
      </p:nvGrpSpPr>
      <p:grpSpPr>
        <a:xfrm>
          <a:off x="0" y="0"/>
          <a:ext cx="0" cy="0"/>
          <a:chOff x="0" y="0"/>
          <a:chExt cx="0" cy="0"/>
        </a:xfrm>
      </p:grpSpPr>
      <p:sp>
        <p:nvSpPr>
          <p:cNvPr id="207" name="Shape 20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8" name="Shape 2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indent="-228600" lvl="0" marL="457200" rtl="0">
              <a:spcBef>
                <a:spcPts val="0"/>
              </a:spcBef>
              <a:buChar char="-"/>
            </a:pPr>
            <a:r>
              <a:rPr lang="en"/>
              <a:t>again, testability is the big issue - instantaneously is extremely subjective, and a very human idea. at machine level, all actions are instantaneous to a human observer</a:t>
            </a:r>
          </a:p>
          <a:p>
            <a:pPr indent="-228600" lvl="0" marL="457200" rtl="0">
              <a:spcBef>
                <a:spcPts val="0"/>
              </a:spcBef>
              <a:buChar char="-"/>
            </a:pPr>
            <a:r>
              <a:rPr lang="en"/>
              <a:t>Also, incomplete - what causes this switch? without the inputs and preconditions, this makes little sense. </a:t>
            </a:r>
          </a:p>
          <a:p>
            <a:pPr lvl="0" rtl="0">
              <a:spcBef>
                <a:spcPts val="0"/>
              </a:spcBef>
              <a:buNone/>
            </a:pPr>
            <a:r>
              <a:rPr lang="en"/>
              <a:t>How would we fix?</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This one doesn’t quite need the level of detail of the first - we can handle this in one requirement - but we do need to fill in the blanks.</a:t>
            </a:r>
          </a:p>
          <a:p>
            <a:pPr indent="-228600" lvl="0" marL="457200" rtl="0">
              <a:spcBef>
                <a:spcPts val="0"/>
              </a:spcBef>
              <a:buChar char="-"/>
            </a:pPr>
            <a:r>
              <a:rPr lang="en"/>
              <a:t>So, this version dictates when we switch between displaying and hiding non-printing characters - once the mouse is released after clicking on a particular button.</a:t>
            </a:r>
          </a:p>
          <a:p>
            <a:pPr indent="-228600" lvl="0" marL="457200" rtl="0">
              <a:spcBef>
                <a:spcPts val="0"/>
              </a:spcBef>
              <a:buChar char="-"/>
            </a:pPr>
            <a:r>
              <a:rPr lang="en"/>
              <a:t>And it dictates what instantaneously means - within 200ms, which can be tested.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1" name="Shape 221"/>
        <p:cNvGrpSpPr/>
        <p:nvPr/>
      </p:nvGrpSpPr>
      <p:grpSpPr>
        <a:xfrm>
          <a:off x="0" y="0"/>
          <a:ext cx="0" cy="0"/>
          <a:chOff x="0" y="0"/>
          <a:chExt cx="0" cy="0"/>
        </a:xfrm>
      </p:grpSpPr>
      <p:sp>
        <p:nvSpPr>
          <p:cNvPr id="222" name="Shape 2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3" name="Shape 2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Here is our friend from earlier in this lecture - now more filled in. Is this now a good requirement? What’s wrong?</a:t>
            </a:r>
          </a:p>
          <a:p>
            <a:pPr indent="-228600" lvl="0" marL="457200" rtl="0">
              <a:spcBef>
                <a:spcPts val="0"/>
              </a:spcBef>
              <a:buChar char="-"/>
            </a:pPr>
            <a:r>
              <a:rPr lang="en"/>
              <a:t>Right off the bat, we violate the clarity objective - the writing is vague - it still has that “if possble” part that bugs me. It’s also a bit hard to read. Let’s restructure it a bit.</a:t>
            </a:r>
          </a:p>
          <a:p>
            <a:pPr lvl="0" rtl="0">
              <a:spcBef>
                <a:spcPts val="0"/>
              </a:spcBef>
              <a:buNone/>
            </a:pPr>
            <a:r>
              <a:rPr lang="en"/>
              <a:t>How would we fix?</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8" name="Shape 228"/>
        <p:cNvGrpSpPr/>
        <p:nvPr/>
      </p:nvGrpSpPr>
      <p:grpSpPr>
        <a:xfrm>
          <a:off x="0" y="0"/>
          <a:ext cx="0" cy="0"/>
          <a:chOff x="0" y="0"/>
          <a:chExt cx="0" cy="0"/>
        </a:xfrm>
      </p:grpSpPr>
      <p:sp>
        <p:nvSpPr>
          <p:cNvPr id="229" name="Shape 2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0" name="Shape 230"/>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Ok, let’s take another stab at it. We drop the first vague sentence and structure this using a nested bulleted list. This is easier to read. Now, are there any problems? Something should be pretty obvious quickly now that we have the list.</a:t>
            </a:r>
          </a:p>
          <a:p>
            <a:pPr indent="-228600" lvl="0" marL="457200" rtl="0">
              <a:spcBef>
                <a:spcPts val="0"/>
              </a:spcBef>
              <a:buChar char="-"/>
            </a:pPr>
            <a:r>
              <a:rPr lang="en"/>
              <a:t>This requirement is incomplete. It only addresses the outcome if you can access the list. What if the online list isn’t available? What if the card IS found? What should you do?</a:t>
            </a:r>
          </a:p>
          <a:p>
            <a:pPr lvl="0" rtl="0">
              <a:spcBef>
                <a:spcPts val="0"/>
              </a:spcBef>
              <a:buNone/>
            </a:pPr>
            <a:r>
              <a:rPr lang="en"/>
              <a:t>How would we fix?</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5" name="Shape 235"/>
        <p:cNvGrpSpPr/>
        <p:nvPr/>
      </p:nvGrpSpPr>
      <p:grpSpPr>
        <a:xfrm>
          <a:off x="0" y="0"/>
          <a:ext cx="0" cy="0"/>
          <a:chOff x="0" y="0"/>
          <a:chExt cx="0" cy="0"/>
        </a:xfrm>
      </p:grpSpPr>
      <p:sp>
        <p:nvSpPr>
          <p:cNvPr id="236" name="Shape 2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7" name="Shape 2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Now we’re in good shape.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 name="Shape 53"/>
        <p:cNvGrpSpPr/>
        <p:nvPr/>
      </p:nvGrpSpPr>
      <p:grpSpPr>
        <a:xfrm>
          <a:off x="0" y="0"/>
          <a:ext cx="0" cy="0"/>
          <a:chOff x="0" y="0"/>
          <a:chExt cx="0" cy="0"/>
        </a:xfrm>
      </p:grpSpPr>
      <p:sp>
        <p:nvSpPr>
          <p:cNvPr id="54" name="Shape 5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5" name="Shape 5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Today, we’re going to continue to discuss requirements and why they are so important.  We covered the structure of a requirements document and templates for individual requirements. Today, we’re going to continue to discuss writing good requirements - ones that are clear and testable, that are complete - detail all outcomes - and that are not contradictory.</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2" name="Shape 242"/>
        <p:cNvGrpSpPr/>
        <p:nvPr/>
      </p:nvGrpSpPr>
      <p:grpSpPr>
        <a:xfrm>
          <a:off x="0" y="0"/>
          <a:ext cx="0" cy="0"/>
          <a:chOff x="0" y="0"/>
          <a:chExt cx="0" cy="0"/>
        </a:xfrm>
      </p:grpSpPr>
      <p:sp>
        <p:nvSpPr>
          <p:cNvPr id="243" name="Shape 24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4" name="Shape 24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 sz="1000">
                <a:solidFill>
                  <a:schemeClr val="dk1"/>
                </a:solidFill>
              </a:rPr>
              <a:t>So, let’s say that our jet fighter has a pilot ejection feature. It’s activated by (read).</a:t>
            </a:r>
          </a:p>
          <a:p>
            <a:pPr indent="0" lvl="0" marL="0" rtl="0" algn="just">
              <a:lnSpc>
                <a:spcPct val="115000"/>
              </a:lnSpc>
              <a:spcBef>
                <a:spcPts val="0"/>
              </a:spcBef>
              <a:buNone/>
            </a:pPr>
            <a:r>
              <a:rPr lang="en" sz="1000">
                <a:solidFill>
                  <a:schemeClr val="dk1"/>
                </a:solidFill>
              </a:rPr>
              <a:t>Is this a good requirement? Are there any problems with it?</a:t>
            </a:r>
          </a:p>
          <a:p>
            <a:pPr indent="0" lvl="0" marL="0" rtl="0" algn="just">
              <a:lnSpc>
                <a:spcPct val="115000"/>
              </a:lnSpc>
              <a:spcBef>
                <a:spcPts val="0"/>
              </a:spcBef>
              <a:buNone/>
            </a:pPr>
            <a:r>
              <a:rPr lang="en" sz="1000">
                <a:solidFill>
                  <a:schemeClr val="dk1"/>
                </a:solidFill>
              </a:rPr>
              <a:t>(discussion)</a:t>
            </a:r>
          </a:p>
          <a:p>
            <a:pPr indent="0" lvl="0" marL="0" rtl="0" algn="just">
              <a:lnSpc>
                <a:spcPct val="115000"/>
              </a:lnSpc>
              <a:spcBef>
                <a:spcPts val="0"/>
              </a:spcBef>
              <a:buNone/>
            </a:pPr>
            <a:r>
              <a:rPr lang="en" sz="1000">
                <a:solidFill>
                  <a:schemeClr val="dk1"/>
                </a:solidFill>
              </a:rPr>
              <a:t>Incomplete - what happens if the trigger is held down for less than five seconds? You accidentally brush it? What if you don’t toggle the safety switch? Should something happen?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9" name="Shape 249"/>
        <p:cNvGrpSpPr/>
        <p:nvPr/>
      </p:nvGrpSpPr>
      <p:grpSpPr>
        <a:xfrm>
          <a:off x="0" y="0"/>
          <a:ext cx="0" cy="0"/>
          <a:chOff x="0" y="0"/>
          <a:chExt cx="0" cy="0"/>
        </a:xfrm>
      </p:grpSpPr>
      <p:sp>
        <p:nvSpPr>
          <p:cNvPr id="250" name="Shape 2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1" name="Shape 25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0" lvl="0" marL="0" rtl="0" algn="just">
              <a:lnSpc>
                <a:spcPct val="115000"/>
              </a:lnSpc>
              <a:spcBef>
                <a:spcPts val="0"/>
              </a:spcBef>
              <a:buNone/>
            </a:pPr>
            <a:r>
              <a:rPr lang="en" sz="1000">
                <a:solidFill>
                  <a:schemeClr val="dk1"/>
                </a:solidFill>
              </a:rPr>
              <a:t>Better shape now.</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6" name="Shape 256"/>
        <p:cNvGrpSpPr/>
        <p:nvPr/>
      </p:nvGrpSpPr>
      <p:grpSpPr>
        <a:xfrm>
          <a:off x="0" y="0"/>
          <a:ext cx="0" cy="0"/>
          <a:chOff x="0" y="0"/>
          <a:chExt cx="0" cy="0"/>
        </a:xfrm>
      </p:grpSpPr>
      <p:sp>
        <p:nvSpPr>
          <p:cNvPr id="257" name="Shape 2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8" name="Shape 2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You might not think that incomplete requirements can be that bad, but they can really throw a wrench in your operation. A fighter jet manufacturer - that probably wants to remain nameless - was designing a new fighter. For redundency reasons, it has two altimieters - that’s a device that tells you how high you’re flying, your altitiude.</a:t>
            </a:r>
          </a:p>
          <a:p>
            <a:pPr lvl="0" rtl="0">
              <a:spcBef>
                <a:spcPts val="0"/>
              </a:spcBef>
              <a:buNone/>
            </a:pPr>
            <a:r>
              <a:t/>
            </a:r>
            <a:endParaRPr/>
          </a:p>
          <a:p>
            <a:pPr lvl="0" rtl="0">
              <a:spcBef>
                <a:spcPts val="0"/>
              </a:spcBef>
              <a:buNone/>
            </a:pPr>
            <a:r>
              <a:rPr lang="en"/>
              <a:t>The requirements specified what to do if both altimeters are working, and if only one is working, but left out what to do if both weren’t working. The programmers went to implement the system, and noticed the missing requirement. So, they called up a pilot and asked what their average altitude was. The number they got back was “3000”. So, for situations where both failed, the program just displayed 3000. This wasn’t the best answer. pilots rarely fly at the average - they are usually either much higher or much lower - landing. If the altimiter says 3000, you probably want to rise pretty quickly, which can cause all sorts of confusion in the field. That absolutely illustrates the issue with missing requirements - they might lead to major problems in deployment. If you don’t include them, you might get the wrong implementation. </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4" name="Shape 264"/>
        <p:cNvGrpSpPr/>
        <p:nvPr/>
      </p:nvGrpSpPr>
      <p:grpSpPr>
        <a:xfrm>
          <a:off x="0" y="0"/>
          <a:ext cx="0" cy="0"/>
          <a:chOff x="0" y="0"/>
          <a:chExt cx="0" cy="0"/>
        </a:xfrm>
      </p:grpSpPr>
      <p:sp>
        <p:nvSpPr>
          <p:cNvPr id="265" name="Shape 26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6" name="Shape 26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indent="-228600" lvl="0" marL="457200" rtl="0">
              <a:spcBef>
                <a:spcPts val="0"/>
              </a:spcBef>
              <a:buChar char="-"/>
            </a:pPr>
            <a:r>
              <a:rPr lang="en"/>
              <a:t>This looks pretty good at first - it is testable</a:t>
            </a:r>
          </a:p>
          <a:p>
            <a:pPr indent="-228600" lvl="0" marL="457200" rtl="0">
              <a:spcBef>
                <a:spcPts val="0"/>
              </a:spcBef>
              <a:buChar char="-"/>
            </a:pPr>
            <a:r>
              <a:rPr lang="en"/>
              <a:t>This requirement is too overarching - it attempts to cover every user request. </a:t>
            </a:r>
          </a:p>
          <a:p>
            <a:pPr indent="-228600" lvl="0" marL="457200" rtl="0">
              <a:spcBef>
                <a:spcPts val="0"/>
              </a:spcBef>
              <a:buChar char="-"/>
            </a:pPr>
            <a:r>
              <a:rPr lang="en"/>
              <a:t>This will probably lead to inconsistent requirements - each user request will trigger a number of system functions - each function will be described by MANY different requirements - attempting to specify something that holds over potentially dozens to hundreds of different requirements over all of those will likely be a disaster. Some of those requirements will have their own response time needs, and once you combine those, you may end up with many cases that don’t add up to a max of 2 seconds. Inconsistencies everywhere.</a:t>
            </a:r>
          </a:p>
          <a:p>
            <a:pPr lvl="0" rtl="0">
              <a:spcBef>
                <a:spcPts val="0"/>
              </a:spcBef>
              <a:buNone/>
            </a:pPr>
            <a:r>
              <a:rPr lang="en"/>
              <a:t>How would we fix?</a:t>
            </a:r>
          </a:p>
          <a:p>
            <a:pPr indent="-228600" lvl="0" marL="457200" rtl="0">
              <a:spcBef>
                <a:spcPts val="0"/>
              </a:spcBef>
              <a:buChar char="-"/>
            </a:pPr>
            <a:r>
              <a:rPr lang="en"/>
              <a:t>Get rid of this requirement, worry about response time at a lower level - at the individual function level.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As part of writing a requirement, we need to ensure that it is relevant and that it is feasible - we need to show that we’ve thought about it. Last time, we talked about requirements templates. One of the fields was the rationale - this is important for showing why this requirement is needed and whether we can make it happen. This is a little minimal, but we gave this example for ATM withdrawal:</a:t>
            </a:r>
          </a:p>
          <a:p>
            <a:pPr lvl="0" rtl="0">
              <a:spcBef>
                <a:spcPts val="0"/>
              </a:spcBef>
              <a:buNone/>
            </a:pPr>
            <a:r>
              <a:rPr lang="en"/>
              <a:t>-(read). This is straightforward - an ATM should probably offer withdrawals - but gives us something to work with. The rationale gives us the context for why we’re doing this and how important it is. It touches on</a:t>
            </a:r>
          </a:p>
          <a:p>
            <a:pPr lvl="0" rtl="0">
              <a:spcBef>
                <a:spcPts val="0"/>
              </a:spcBef>
              <a:buNone/>
            </a:pPr>
            <a:r>
              <a:rPr lang="en"/>
              <a:t>-issues (read) - what does this requirement help solve?</a:t>
            </a:r>
          </a:p>
          <a:p>
            <a:pPr lvl="0" rtl="0">
              <a:spcBef>
                <a:spcPts val="0"/>
              </a:spcBef>
              <a:buNone/>
            </a:pPr>
            <a:r>
              <a:rPr lang="en"/>
              <a:t>-criteria (read) - </a:t>
            </a:r>
            <a:r>
              <a:rPr lang="en">
                <a:solidFill>
                  <a:schemeClr val="dk1"/>
                </a:solidFill>
              </a:rPr>
              <a:t>how you came to decide that this requirement solves the problem</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9" name="Shape 279"/>
        <p:cNvGrpSpPr/>
        <p:nvPr/>
      </p:nvGrpSpPr>
      <p:grpSpPr>
        <a:xfrm>
          <a:off x="0" y="0"/>
          <a:ext cx="0" cy="0"/>
          <a:chOff x="0" y="0"/>
          <a:chExt cx="0" cy="0"/>
        </a:xfrm>
      </p:grpSpPr>
      <p:sp>
        <p:nvSpPr>
          <p:cNvPr id="280" name="Shape 2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1" name="Shape 2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-Rationale is important - even when seemingly obvious - because it provides context. This is clearly a simple example, but what if you were implementing ATM software in a world where ATMs weren’t common. Rationale provides context for understanding the application domain - imagine you’re building automation for a chemical plant - how many of you are experts at chemistry? - rationale tells us why a feature is important to solving a problem. It proves that the requirement is relevant, it allows us to assign a priority, and it helps ensure that we are doing something feasible. This one field can provide so much information to the developers and customers alike.</a:t>
            </a:r>
          </a:p>
          <a:p>
            <a:pPr lvl="0" rtl="0">
              <a:spcBef>
                <a:spcPts val="0"/>
              </a:spcBef>
              <a:buNone/>
            </a:pPr>
            <a:r>
              <a:rPr lang="en"/>
              <a:t>-Also important when the SRS is changed - they allow you to keep track of that context, keep you from making major mistakes when changing requirements.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6" name="Shape 286"/>
        <p:cNvGrpSpPr/>
        <p:nvPr/>
      </p:nvGrpSpPr>
      <p:grpSpPr>
        <a:xfrm>
          <a:off x="0" y="0"/>
          <a:ext cx="0" cy="0"/>
          <a:chOff x="0" y="0"/>
          <a:chExt cx="0" cy="0"/>
        </a:xfrm>
      </p:grpSpPr>
      <p:sp>
        <p:nvSpPr>
          <p:cNvPr id="287" name="Shape 2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8" name="Shape 288"/>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Why is rationale so crucial?</a:t>
            </a:r>
          </a:p>
          <a:p>
            <a:pPr indent="-228600" lvl="0" marL="457200" rtl="0">
              <a:spcBef>
                <a:spcPts val="0"/>
              </a:spcBef>
              <a:buChar char="-"/>
            </a:pPr>
            <a:r>
              <a:rPr lang="en"/>
              <a:t>Let’s say that you’re building a boat and car rack for it - and you have a series of requirements related to loading the boat onto the car rack. </a:t>
            </a:r>
          </a:p>
          <a:p>
            <a:pPr indent="-228600" lvl="0" marL="457200" rtl="0">
              <a:spcBef>
                <a:spcPts val="0"/>
              </a:spcBef>
              <a:buChar char="-"/>
            </a:pPr>
            <a:r>
              <a:rPr lang="en"/>
              <a:t>(read requirements)</a:t>
            </a:r>
          </a:p>
          <a:p>
            <a:pPr indent="-228600" lvl="0" marL="457200" rtl="0">
              <a:spcBef>
                <a:spcPts val="0"/>
              </a:spcBef>
              <a:buChar char="-"/>
            </a:pPr>
            <a:r>
              <a:rPr lang="en"/>
              <a:t>The engineers take a look at these - and handles, great, padded car rack, great. Then they hit that third one. 100 pounds is hard - that will require an expensive material. The engineer realizes that they can halve the price of the boat by building it from a heavier material, it’ll come in at 150 pounds, that’s close enough. </a:t>
            </a:r>
          </a:p>
          <a:p>
            <a:pPr indent="-228600" lvl="0" marL="457200" rtl="0">
              <a:spcBef>
                <a:spcPts val="0"/>
              </a:spcBef>
              <a:buChar char="-"/>
            </a:pPr>
            <a:r>
              <a:rPr lang="en"/>
              <a:t>The problem - (bring in the rationale) - that requirement was in place because the goal was that one human be able to load the boat onto the car rack. At 150 pounds, that’s far less possible. But, without the rationale, the engineer didn’t know what the goal of the requirement was. They deemed it to be unimportant without the context provided by the rationale. That’s why it is important to justify and provide context for the decisions being made and the tradeoffs required.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5" name="Shape 295"/>
        <p:cNvGrpSpPr/>
        <p:nvPr/>
      </p:nvGrpSpPr>
      <p:grpSpPr>
        <a:xfrm>
          <a:off x="0" y="0"/>
          <a:ext cx="0" cy="0"/>
          <a:chOff x="0" y="0"/>
          <a:chExt cx="0" cy="0"/>
        </a:xfrm>
      </p:grpSpPr>
      <p:sp>
        <p:nvSpPr>
          <p:cNvPr id="296" name="Shape 296"/>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297" name="Shape 2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Clr>
                <a:schemeClr val="dk1"/>
              </a:buClr>
              <a:buSzPct val="100000"/>
              <a:buFont typeface="Arial"/>
              <a:buNone/>
            </a:pPr>
            <a:r>
              <a:rPr lang="en">
                <a:solidFill>
                  <a:schemeClr val="dk1"/>
                </a:solidFill>
              </a:rPr>
              <a:t>Now, if we want to avoid incomplete requirements documents - make sure we at least have that internal completeness - you have a couple of options.</a:t>
            </a:r>
          </a:p>
          <a:p>
            <a:pPr lvl="0" rtl="0" algn="just">
              <a:lnSpc>
                <a:spcPct val="115000"/>
              </a:lnSpc>
              <a:spcBef>
                <a:spcPts val="0"/>
              </a:spcBef>
              <a:buNone/>
            </a:pPr>
            <a:r>
              <a:rPr lang="en">
                <a:solidFill>
                  <a:schemeClr val="dk1"/>
                </a:solidFill>
              </a:rPr>
              <a:t>- The expensive route is to find skilled domain specialists - people with expertise in a particular field - and get them involved with writing and overseeing the requirements. This isn’t cheap and is time-consuming, and assumes there are easily accessible domain experts for your field, but it is sometimes worht it. </a:t>
            </a:r>
          </a:p>
          <a:p>
            <a:pPr lvl="0" rtl="0" algn="just">
              <a:lnSpc>
                <a:spcPct val="115000"/>
              </a:lnSpc>
              <a:spcBef>
                <a:spcPts val="0"/>
              </a:spcBef>
              <a:buNone/>
            </a:pPr>
            <a:r>
              <a:rPr lang="en">
                <a:solidFill>
                  <a:schemeClr val="dk1"/>
                </a:solidFill>
              </a:rPr>
              <a:t>- and, of course, you should talk to the customers, get opinions from every type of user you might expect to use the software, get frequent feedback and new requirements</a:t>
            </a:r>
          </a:p>
          <a:p>
            <a:pPr lvl="0" rtl="0" algn="just">
              <a:lnSpc>
                <a:spcPct val="115000"/>
              </a:lnSpc>
              <a:spcBef>
                <a:spcPts val="0"/>
              </a:spcBef>
              <a:buNone/>
            </a:pPr>
            <a:r>
              <a:rPr lang="en">
                <a:solidFill>
                  <a:schemeClr val="dk1"/>
                </a:solidFill>
              </a:rPr>
              <a:t>- But, something you can do within your company, something that people often don’t even consider, is that you can develop and use checklists to make sure you aren’t forgetting things, to help you avoid common requirements shortcomings. Simple, but actually helpful - come up with lists and make sure you can check them off. What will be helpful is somewhat application-specific, but we’re going to go over three forms of checklist and see how they can help your project.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0" name="Shape 300"/>
        <p:cNvGrpSpPr/>
        <p:nvPr/>
      </p:nvGrpSpPr>
      <p:grpSpPr>
        <a:xfrm>
          <a:off x="0" y="0"/>
          <a:ext cx="0" cy="0"/>
          <a:chOff x="0" y="0"/>
          <a:chExt cx="0" cy="0"/>
        </a:xfrm>
      </p:grpSpPr>
      <p:sp>
        <p:nvSpPr>
          <p:cNvPr id="301" name="Shape 3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2" name="Shape 3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The first checklist is a general one - this is the stuff we’ve been talking about today, you can apply this to any requirement, any application domain, and see if these things are met. Some of these qualities are subjective, but aiming for them help ensure a minimum level of care and detail. You want to know if your requirements are:</a:t>
            </a:r>
          </a:p>
          <a:p>
            <a:pPr indent="-228600" lvl="0" marL="457200" rtl="0" algn="just">
              <a:lnSpc>
                <a:spcPct val="115000"/>
              </a:lnSpc>
              <a:spcBef>
                <a:spcPts val="0"/>
              </a:spcBef>
              <a:buClr>
                <a:schemeClr val="dk1"/>
              </a:buClr>
              <a:buChar char="-"/>
            </a:pPr>
            <a:r>
              <a:rPr lang="en">
                <a:solidFill>
                  <a:schemeClr val="dk1"/>
                </a:solidFill>
              </a:rPr>
              <a:t>(describe each)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8" name="Shape 308"/>
        <p:cNvGrpSpPr/>
        <p:nvPr/>
      </p:nvGrpSpPr>
      <p:grpSpPr>
        <a:xfrm>
          <a:off x="0" y="0"/>
          <a:ext cx="0" cy="0"/>
          <a:chOff x="0" y="0"/>
          <a:chExt cx="0" cy="0"/>
        </a:xfrm>
      </p:grpSpPr>
      <p:sp>
        <p:nvSpPr>
          <p:cNvPr id="309" name="Shape 3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0" name="Shape 3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Using natural language for the requirements statements can easily lead to ambiguous, confusing, and contradictory requirements. So, this second checklist deal with writing - how we’ve written the text for the requirements. By looking at the language of the requirements, we can reveal several common issues.</a:t>
            </a:r>
          </a:p>
          <a:p>
            <a:pPr lvl="0" rtl="0" algn="just">
              <a:lnSpc>
                <a:spcPct val="115000"/>
              </a:lnSpc>
              <a:spcBef>
                <a:spcPts val="0"/>
              </a:spcBef>
              <a:buNone/>
            </a:pPr>
            <a:r>
              <a:rPr lang="en">
                <a:solidFill>
                  <a:schemeClr val="dk1"/>
                </a:solidFill>
              </a:rPr>
              <a:t>(go through these)</a:t>
            </a:r>
          </a:p>
          <a:p>
            <a:pPr lvl="0" rtl="0" algn="just">
              <a:lnSpc>
                <a:spcPct val="115000"/>
              </a:lnSpc>
              <a:spcBef>
                <a:spcPts val="0"/>
              </a:spcBef>
              <a:buNone/>
            </a:pPr>
            <a:r>
              <a:rPr lang="en">
                <a:solidFill>
                  <a:schemeClr val="dk1"/>
                </a:solidFill>
              </a:rPr>
              <a:t>1 - how you write a sentence biases the interpretation - try different ways of writing the sentence to make sure there aren’t drastically different interpretations</a:t>
            </a:r>
          </a:p>
          <a:p>
            <a:pPr lvl="0" rtl="0" algn="just">
              <a:lnSpc>
                <a:spcPct val="115000"/>
              </a:lnSpc>
              <a:spcBef>
                <a:spcPts val="0"/>
              </a:spcBef>
              <a:buNone/>
            </a:pPr>
            <a:r>
              <a:rPr lang="en">
                <a:solidFill>
                  <a:schemeClr val="dk1"/>
                </a:solidFill>
              </a:rPr>
              <a:t>2 - could you build this? do you think it’d be straightforward to implement?</a:t>
            </a:r>
          </a:p>
          <a:p>
            <a:pPr lvl="0" rtl="0" algn="just">
              <a:lnSpc>
                <a:spcPct val="115000"/>
              </a:lnSpc>
              <a:spcBef>
                <a:spcPts val="0"/>
              </a:spcBef>
              <a:buNone/>
            </a:pPr>
            <a:r>
              <a:rPr lang="en">
                <a:solidFill>
                  <a:schemeClr val="dk1"/>
                </a:solidFill>
              </a:rPr>
              <a:t>3 -avoid jargon</a:t>
            </a:r>
          </a:p>
          <a:p>
            <a:pPr lvl="0" rtl="0" algn="just">
              <a:lnSpc>
                <a:spcPct val="115000"/>
              </a:lnSpc>
              <a:spcBef>
                <a:spcPts val="0"/>
              </a:spcBef>
              <a:buNone/>
            </a:pPr>
            <a:r>
              <a:rPr lang="en">
                <a:solidFill>
                  <a:schemeClr val="dk1"/>
                </a:solidFill>
              </a:rPr>
              <a:t>4 -you have to build it, can you imagine it at the right level of detail</a:t>
            </a:r>
          </a:p>
          <a:p>
            <a:pPr lvl="0" rtl="0" algn="just">
              <a:lnSpc>
                <a:spcPct val="115000"/>
              </a:lnSpc>
              <a:spcBef>
                <a:spcPts val="0"/>
              </a:spcBef>
              <a:buNone/>
            </a:pPr>
            <a:r>
              <a:rPr lang="en">
                <a:solidFill>
                  <a:schemeClr val="dk1"/>
                </a:solidFill>
              </a:rPr>
              <a:t>5 -like with language, drawings can be interpreted in many ways - even more so</a:t>
            </a:r>
          </a:p>
          <a:p>
            <a:pPr lvl="0" rtl="0" algn="just">
              <a:lnSpc>
                <a:spcPct val="115000"/>
              </a:lnSpc>
              <a:spcBef>
                <a:spcPts val="0"/>
              </a:spcBef>
              <a:buNone/>
            </a:pPr>
            <a:r>
              <a:rPr lang="en">
                <a:solidFill>
                  <a:schemeClr val="dk1"/>
                </a:solidFill>
              </a:rPr>
              <a:t>6- can you describe what the calculation does?</a:t>
            </a:r>
          </a:p>
          <a:p>
            <a:pPr lvl="0" rtl="0" algn="just">
              <a:lnSpc>
                <a:spcPct val="115000"/>
              </a:lnSpc>
              <a:spcBef>
                <a:spcPts val="0"/>
              </a:spcBef>
              <a:buNone/>
            </a:pPr>
            <a:r>
              <a:rPr lang="en">
                <a:solidFill>
                  <a:schemeClr val="dk1"/>
                </a:solidFill>
              </a:rPr>
              <a:t>7- If the calculation is just described in natural language, can you derive the actual equation from the description?</a:t>
            </a:r>
          </a:p>
          <a:p>
            <a:pPr lvl="0" rtl="0" algn="just">
              <a:lnSpc>
                <a:spcPct val="115000"/>
              </a:lnSpc>
              <a:spcBef>
                <a:spcPts val="0"/>
              </a:spcBef>
              <a:buNone/>
            </a:pPr>
            <a:r>
              <a:rPr lang="en">
                <a:solidFill>
                  <a:schemeClr val="dk1"/>
                </a:solidFill>
              </a:rPr>
              <a:t>8 - can you come up with concrete examples and actually try them out?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There are five easy guidelines that will help you a great deal in defining good requirements. These are common pitfalls, that must be avoided.</a:t>
            </a:r>
          </a:p>
          <a:p>
            <a:pPr lvl="0" rtl="0">
              <a:spcBef>
                <a:spcPts val="0"/>
              </a:spcBef>
              <a:buNone/>
            </a:pPr>
            <a:r>
              <a:rPr lang="en"/>
              <a:t>- Avoid requirements fusion. Don’t put too much information into a single requirement. Each requirement is supposed to be one property of the software you are building. One thing that the software needs to uphold to be considered acceptable. One facet of a feature, one constraint that must be followed, one computation performed. It is too easy to go on and on in a requirement, and the more you do so, the more you risk not properly understanding what you are building. For example, in the project that you’re starting to work on, you might write a requirement that your software must allow meetings to be booked. Well, that’s great, but that’s not enough to determine whether the software works correctly.What does booking a meeting entail? It requires entering a room ID, entering a description, a starting time, and ending time, a data, and a list of people. What are the rules on that input? Then, you need to see if the room is open at that time. Then, you check whether those people are available. What if the room or people aren’t available? It is tempting to cram all of these details into one requirement, but this should really be a series of requirements - each related to one property of booking a meeting - each type of calculation that must be made, the rules on input, the formatting on output, how the information is presented to the user. By looking at a series of properties, then you can show that each is met, you can better understand how the software should work, and you can formulate tests to provide evidence that you did a good job.Then, you can link these through a master “book a meeting” requirement.</a:t>
            </a:r>
          </a:p>
          <a:p>
            <a:pPr lvl="0" rtl="0">
              <a:spcBef>
                <a:spcPts val="0"/>
              </a:spcBef>
              <a:buNone/>
            </a:pPr>
            <a:r>
              <a:rPr lang="en"/>
              <a:t>- Be precise. Don’t use vague language - words like “maybe” or “should”. Define what the software should do completely - if you apply a condition, state what happens in both the true and false case. Do not leave out outcomes. Do not assume that something is obvious. Always quantify values - never use phrases like “after some time”, instead say something like “after 10 seconds”</a:t>
            </a:r>
          </a:p>
          <a:p>
            <a:pPr lvl="0" rtl="0">
              <a:spcBef>
                <a:spcPts val="0"/>
              </a:spcBef>
              <a:buNone/>
            </a:pPr>
            <a:r>
              <a:rPr lang="en"/>
              <a:t>- State the positive - define what the software should do - not what it will never do. You can always list more things that it will never do, you need to completely define what it will do. Stating that the software will never do something is often untestable. How can you prove a negative?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5" name="Shape 315"/>
        <p:cNvGrpSpPr/>
        <p:nvPr/>
      </p:nvGrpSpPr>
      <p:grpSpPr>
        <a:xfrm>
          <a:off x="0" y="0"/>
          <a:ext cx="0" cy="0"/>
          <a:chOff x="0" y="0"/>
          <a:chExt cx="0" cy="0"/>
        </a:xfrm>
      </p:grpSpPr>
      <p:sp>
        <p:nvSpPr>
          <p:cNvPr id="316" name="Shape 3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7" name="Shape 3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9) Look for words such as always, everywhere, all, nine, and never, Make sure these are backed up.</a:t>
            </a:r>
          </a:p>
          <a:p>
            <a:pPr lvl="0" rtl="0" algn="just">
              <a:lnSpc>
                <a:spcPct val="115000"/>
              </a:lnSpc>
              <a:spcBef>
                <a:spcPts val="0"/>
              </a:spcBef>
              <a:buNone/>
            </a:pPr>
            <a:r>
              <a:rPr lang="en">
                <a:solidFill>
                  <a:schemeClr val="dk1"/>
                </a:solidFill>
              </a:rPr>
              <a:t>10) Look out for phrases such as certainly, therefore, clearly, obviously, or “as any idiot can see”, because those might not be as self-evident as the author believes. Make sure the connected clauses are backed up.</a:t>
            </a:r>
          </a:p>
          <a:p>
            <a:pPr lvl="0" rtl="0" algn="just">
              <a:lnSpc>
                <a:spcPct val="115000"/>
              </a:lnSpc>
              <a:spcBef>
                <a:spcPts val="0"/>
              </a:spcBef>
              <a:buNone/>
            </a:pPr>
            <a:r>
              <a:rPr lang="en">
                <a:solidFill>
                  <a:schemeClr val="dk1"/>
                </a:solidFill>
              </a:rPr>
              <a:t>11) some, sometimes, often, usually, ordinarily, most, or mostly. These are vague, and will likely lead to missing outcomes or bad implementation. Get rid of them.</a:t>
            </a:r>
          </a:p>
          <a:p>
            <a:pPr lvl="0" rtl="0" algn="just">
              <a:lnSpc>
                <a:spcPct val="115000"/>
              </a:lnSpc>
              <a:spcBef>
                <a:spcPts val="0"/>
              </a:spcBef>
              <a:buNone/>
            </a:pPr>
            <a:r>
              <a:rPr lang="en">
                <a:solidFill>
                  <a:schemeClr val="dk1"/>
                </a:solidFill>
              </a:rPr>
              <a:t>12) similarly, watch for non-committal words such as should, ought to, preferred, desirable, and wanted. Do or do not, there is no try. Something will either happen or it won’t.</a:t>
            </a:r>
          </a:p>
          <a:p>
            <a:pPr lvl="0" rtl="0" algn="just">
              <a:lnSpc>
                <a:spcPct val="115000"/>
              </a:lnSpc>
              <a:spcBef>
                <a:spcPts val="0"/>
              </a:spcBef>
              <a:buNone/>
            </a:pPr>
            <a:r>
              <a:rPr lang="en">
                <a:solidFill>
                  <a:schemeClr val="dk1"/>
                </a:solidFill>
              </a:rPr>
              <a:t>13) watch out for incomplete lists - try not to end them with “etc” “and so forth” and the like. Make sure that if a list isn’t completed, there is a clear understanding of what else the list entails</a:t>
            </a:r>
          </a:p>
          <a:p>
            <a:pPr lvl="0" rtl="0" algn="just">
              <a:lnSpc>
                <a:spcPct val="115000"/>
              </a:lnSpc>
              <a:spcBef>
                <a:spcPts val="0"/>
              </a:spcBef>
              <a:buNone/>
            </a:pPr>
            <a:r>
              <a:rPr lang="en">
                <a:solidFill>
                  <a:schemeClr val="dk1"/>
                </a:solidFill>
              </a:rPr>
              <a:t>14) state a rule, “all items that are red” “all buttons in the upper menu”. Make sure thet your rule doesn’t contain unstated assumptions: “all buttons on the home row of the keyboard” might vary between countries, make your assumptions clear.</a:t>
            </a:r>
          </a:p>
          <a:p>
            <a:pPr lvl="0" rtl="0" algn="just">
              <a:lnSpc>
                <a:spcPct val="115000"/>
              </a:lnSpc>
              <a:spcBef>
                <a:spcPts val="0"/>
              </a:spcBef>
              <a:buNone/>
            </a:pPr>
            <a:r>
              <a:rPr lang="en">
                <a:solidFill>
                  <a:schemeClr val="dk1"/>
                </a:solidFill>
              </a:rPr>
              <a:t>15) Look out for requirements without examples - or, if there are examples, too few or examples that are too similar. Make sure you have a concrete idea of what is entailed.</a:t>
            </a:r>
          </a:p>
          <a:p>
            <a:pPr lvl="0" rtl="0" algn="just">
              <a:lnSpc>
                <a:spcPct val="115000"/>
              </a:lnSpc>
              <a:spcBef>
                <a:spcPts val="0"/>
              </a:spcBef>
              <a:buNone/>
            </a:pPr>
            <a:r>
              <a:rPr lang="en">
                <a:solidFill>
                  <a:schemeClr val="dk1"/>
                </a:solidFill>
              </a:rPr>
              <a:t>16) Avoid vague verbs (handled processed, rejected, skipped, or eliminated). Make sure actions are properly defined.</a:t>
            </a:r>
          </a:p>
          <a:p>
            <a:pPr lvl="0" rtl="0" algn="just">
              <a:lnSpc>
                <a:spcPct val="115000"/>
              </a:lnSpc>
              <a:spcBef>
                <a:spcPts val="0"/>
              </a:spcBef>
              <a:buNone/>
            </a:pPr>
            <a:r>
              <a:rPr lang="en">
                <a:solidFill>
                  <a:schemeClr val="dk1"/>
                </a:solidFill>
              </a:rPr>
              <a:t>17) So, you don’t know who is doing what</a:t>
            </a:r>
          </a:p>
          <a:p>
            <a:pPr lvl="0" rtl="0" algn="just">
              <a:lnSpc>
                <a:spcPct val="115000"/>
              </a:lnSpc>
              <a:spcBef>
                <a:spcPts val="0"/>
              </a:spcBef>
              <a:buNone/>
            </a:pPr>
            <a:r>
              <a:rPr lang="en">
                <a:solidFill>
                  <a:schemeClr val="dk1"/>
                </a:solidFill>
              </a:rPr>
              <a:t>18) Don’t compare two things without stating what those things are</a:t>
            </a:r>
          </a:p>
          <a:p>
            <a:pPr lvl="0" rtl="0" algn="just">
              <a:lnSpc>
                <a:spcPct val="115000"/>
              </a:lnSpc>
              <a:spcBef>
                <a:spcPts val="0"/>
              </a:spcBef>
              <a:buNone/>
            </a:pPr>
            <a:r>
              <a:rPr lang="en">
                <a:solidFill>
                  <a:schemeClr val="dk1"/>
                </a:solidFill>
              </a:rPr>
              <a:t>19) Make sure you define your pronouns. They are often clear to the writer, but not necessarly to the reader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Those first two checklists are general - you can apply them to anything. But, many product domains have their own common sources of problems. This is where checklists can be really helpful. We can learn from prior experience and define checklists that let us avoid common pitfalls.</a:t>
            </a:r>
          </a:p>
          <a:p>
            <a:pPr lvl="0" rtl="0" algn="just">
              <a:lnSpc>
                <a:spcPct val="115000"/>
              </a:lnSpc>
              <a:spcBef>
                <a:spcPts val="0"/>
              </a:spcBef>
              <a:buNone/>
            </a:pPr>
            <a:r>
              <a:rPr lang="en">
                <a:solidFill>
                  <a:schemeClr val="dk1"/>
                </a:solidFill>
              </a:rPr>
              <a:t>We have an automated cooling system - an embedded system that monitors the temperature of the nuclear reactor and administers a cooling chemical in response to either manual human input or timed environment readings from sensors in the reactor. If we’re going to build this system, what kind of problems can we anticipate? What are some factors we should watch for?</a:t>
            </a:r>
          </a:p>
          <a:p>
            <a:pPr lvl="0" rtl="0" algn="just">
              <a:lnSpc>
                <a:spcPct val="115000"/>
              </a:lnSpc>
              <a:spcBef>
                <a:spcPts val="0"/>
              </a:spcBef>
              <a:buNone/>
            </a:pPr>
            <a:r>
              <a:rPr lang="en">
                <a:solidFill>
                  <a:schemeClr val="dk1"/>
                </a:solidFill>
              </a:rPr>
              <a:t>(discussion)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1" name="Shape 341"/>
        <p:cNvGrpSpPr/>
        <p:nvPr/>
      </p:nvGrpSpPr>
      <p:grpSpPr>
        <a:xfrm>
          <a:off x="0" y="0"/>
          <a:ext cx="0" cy="0"/>
          <a:chOff x="0" y="0"/>
          <a:chExt cx="0" cy="0"/>
        </a:xfrm>
      </p:grpSpPr>
      <p:sp>
        <p:nvSpPr>
          <p:cNvPr id="342" name="Shape 3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43" name="Shape 34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You plan system responses to input, but what if that input is malformed or out of the expected range? do you have a response? You need one - the last thing you want is a buffer overrun in a nuclear plant controller</a:t>
            </a:r>
          </a:p>
          <a:p>
            <a:pPr lvl="0" rtl="0" algn="just">
              <a:lnSpc>
                <a:spcPct val="115000"/>
              </a:lnSpc>
              <a:spcBef>
                <a:spcPts val="0"/>
              </a:spcBef>
              <a:buNone/>
            </a:pPr>
            <a:r>
              <a:rPr lang="en">
                <a:solidFill>
                  <a:schemeClr val="dk1"/>
                </a:solidFill>
              </a:rPr>
              <a:t>2 Is there a specified response to not receiving input? If we’re supposed to get another environment reading by a certain time, what do we do if that doesn’t arrive? Are timeouts provided? Did we specify the latency on the timeout - that is what point we ignore new inputs even if those come before output is issued?</a:t>
            </a:r>
          </a:p>
          <a:p>
            <a:pPr lvl="0" rtl="0" algn="just">
              <a:lnSpc>
                <a:spcPct val="115000"/>
              </a:lnSpc>
              <a:spcBef>
                <a:spcPts val="0"/>
              </a:spcBef>
              <a:buNone/>
            </a:pPr>
            <a:r>
              <a:rPr lang="en">
                <a:solidFill>
                  <a:schemeClr val="dk1"/>
                </a:solidFill>
              </a:rPr>
              <a:t>3 Similarly, what if you get input when you weren’t expecting it? Can you respond correctly?</a:t>
            </a:r>
          </a:p>
          <a:p>
            <a:pPr lvl="0" rtl="0" algn="just">
              <a:lnSpc>
                <a:spcPct val="115000"/>
              </a:lnSpc>
              <a:spcBef>
                <a:spcPts val="0"/>
              </a:spcBef>
              <a:buNone/>
            </a:pPr>
            <a:r>
              <a:rPr lang="en">
                <a:solidFill>
                  <a:schemeClr val="dk1"/>
                </a:solidFill>
              </a:rPr>
              <a:t>4 (read), that is, is the behavior deterministic? If you fed it the same input, will you get the same response? You might think that this is usually not a problem, but time-based systems will defy your expectations - if you get the same input, but a few ms later, you might get a different response based on any number of programmed factors.</a:t>
            </a:r>
          </a:p>
          <a:p>
            <a:pPr lvl="0" rtl="0" algn="just">
              <a:lnSpc>
                <a:spcPct val="115000"/>
              </a:lnSpc>
              <a:spcBef>
                <a:spcPts val="0"/>
              </a:spcBef>
              <a:buNone/>
            </a:pPr>
            <a:r>
              <a:rPr lang="en">
                <a:solidFill>
                  <a:schemeClr val="dk1"/>
                </a:solidFill>
              </a:rPr>
              <a:t>5 We don’t want to make decisions based on obsolete data, so can we bound each input in time? (read)</a:t>
            </a:r>
          </a:p>
          <a:p>
            <a:pPr lvl="0" rtl="0" algn="just">
              <a:lnSpc>
                <a:spcPct val="115000"/>
              </a:lnSpc>
              <a:spcBef>
                <a:spcPts val="0"/>
              </a:spcBef>
              <a:buNone/>
            </a:pPr>
            <a:r>
              <a:rPr lang="en">
                <a:solidFill>
                  <a:schemeClr val="dk1"/>
                </a:solidFill>
              </a:rPr>
              <a:t>6 Similarly, is there a minimum and maximum arrival rate on input? What if we get too many inputs? How many signals can we handle? how often can we address input and calculate an appropriate output?</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8" name="Shape 348"/>
        <p:cNvGrpSpPr/>
        <p:nvPr/>
      </p:nvGrpSpPr>
      <p:grpSpPr>
        <a:xfrm>
          <a:off x="0" y="0"/>
          <a:ext cx="0" cy="0"/>
          <a:chOff x="0" y="0"/>
          <a:chExt cx="0" cy="0"/>
        </a:xfrm>
      </p:grpSpPr>
      <p:sp>
        <p:nvSpPr>
          <p:cNvPr id="349" name="Shape 3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0" name="Shape 3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7) if interrupts are masked by another signal at the same time, or if they are disabled, can events be lost? will the system miss important information?</a:t>
            </a:r>
          </a:p>
          <a:p>
            <a:pPr lvl="0" rtl="0" algn="just">
              <a:lnSpc>
                <a:spcPct val="115000"/>
              </a:lnSpc>
              <a:spcBef>
                <a:spcPts val="0"/>
              </a:spcBef>
              <a:buNone/>
            </a:pPr>
            <a:r>
              <a:rPr lang="en">
                <a:solidFill>
                  <a:schemeClr val="dk1"/>
                </a:solidFill>
              </a:rPr>
              <a:t>8) can the software issue output faster than what the sensors, environment, or other systems can handle? Is overload behavior specified?</a:t>
            </a:r>
          </a:p>
          <a:p>
            <a:pPr lvl="0" rtl="0" algn="just">
              <a:lnSpc>
                <a:spcPct val="115000"/>
              </a:lnSpc>
              <a:spcBef>
                <a:spcPts val="0"/>
              </a:spcBef>
              <a:buNone/>
            </a:pPr>
            <a:r>
              <a:rPr lang="en">
                <a:solidFill>
                  <a:schemeClr val="dk1"/>
                </a:solidFill>
              </a:rPr>
              <a:t>9) can all of the outputs from the sensors be used in the software? if not ,why not? if the sensors are capturing data, it will probably be valuable, and if the software isn’t using that data, we’re probably missing requirements.</a:t>
            </a:r>
          </a:p>
          <a:p>
            <a:pPr lvl="0" rtl="0" algn="just">
              <a:lnSpc>
                <a:spcPct val="115000"/>
              </a:lnSpc>
              <a:spcBef>
                <a:spcPts val="0"/>
              </a:spcBef>
              <a:buNone/>
            </a:pPr>
            <a:r>
              <a:rPr lang="en">
                <a:solidFill>
                  <a:schemeClr val="dk1"/>
                </a:solidFill>
              </a:rPr>
              <a:t>10) (read) - the rest of the environment, other systems continue to operate - they might keep sending signals whether or not your software is currently responding. Do those signals do anything? do they store to a memory bus? do you do anything with them when back online? </a:t>
            </a:r>
          </a:p>
          <a:p>
            <a:pPr lvl="0" rtl="0" algn="just">
              <a:lnSpc>
                <a:spcPct val="115000"/>
              </a:lnSpc>
              <a:spcBef>
                <a:spcPts val="0"/>
              </a:spcBef>
              <a:buNone/>
            </a:pPr>
            <a:r>
              <a:rPr lang="en">
                <a:solidFill>
                  <a:schemeClr val="dk1"/>
                </a:solidFill>
              </a:rPr>
              <a:t>11) there is a trade-off between computation time and precision, same with power consumption and precision. In an embedded system, degrading performance - lowering accuracy, increasing response time - is a valid response to certain situations. In those cases, can you predict and control that degradation? Does this introduce non-determinism?</a:t>
            </a:r>
          </a:p>
          <a:p>
            <a:pPr lvl="0" rtl="0" algn="just">
              <a:lnSpc>
                <a:spcPct val="115000"/>
              </a:lnSpc>
              <a:spcBef>
                <a:spcPts val="0"/>
              </a:spcBef>
              <a:buNone/>
            </a:pPr>
            <a:r>
              <a:rPr lang="en">
                <a:solidFill>
                  <a:schemeClr val="dk1"/>
                </a:solidFill>
              </a:rPr>
              <a:t>12) (read) Do we wait long enough to return to normal operation? interact with a physical environment, changes take time to propagate. Do you give it enough time to return to normal?</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5" name="Shape 355"/>
        <p:cNvGrpSpPr/>
        <p:nvPr/>
      </p:nvGrpSpPr>
      <p:grpSpPr>
        <a:xfrm>
          <a:off x="0" y="0"/>
          <a:ext cx="0" cy="0"/>
          <a:chOff x="0" y="0"/>
          <a:chExt cx="0" cy="0"/>
        </a:xfrm>
      </p:grpSpPr>
      <p:sp>
        <p:nvSpPr>
          <p:cNvPr id="356" name="Shape 3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7" name="Shape 3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so I didn’t just read through those 12 items for fun, or because you need to be experts on embedded systems, but this gives a good example of the problems that you might see in developing embedded systems. People have gotten in trouble for screwing up these things, so why not learn from their mistakes? Come up with a checklist from your past work in a domain and make sure you don’t repeat mistakes and that you do repeat sucesses. - Now, these checklists can help set your expectations, but shouldn’t be a limiting factor - don’t expect them to solve all problems for you - but this is a cheap way to up the quality of requirements that people often don’t remember to look at.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9" name="Shape 369"/>
        <p:cNvGrpSpPr/>
        <p:nvPr/>
      </p:nvGrpSpPr>
      <p:grpSpPr>
        <a:xfrm>
          <a:off x="0" y="0"/>
          <a:ext cx="0" cy="0"/>
          <a:chOff x="0" y="0"/>
          <a:chExt cx="0" cy="0"/>
        </a:xfrm>
      </p:grpSpPr>
      <p:sp>
        <p:nvSpPr>
          <p:cNvPr id="370" name="Shape 3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1" name="Shape 37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lvl="0" rtl="0">
              <a:spcBef>
                <a:spcPts val="0"/>
              </a:spcBef>
              <a:buNone/>
            </a:pPr>
            <a:r>
              <a:rPr lang="en"/>
              <a:t>This is kind of an open question - very subjective</a:t>
            </a:r>
          </a:p>
          <a:p>
            <a:pPr indent="-228600" lvl="0" marL="457200" rtl="0">
              <a:spcBef>
                <a:spcPts val="0"/>
              </a:spcBef>
              <a:buChar char="-"/>
            </a:pPr>
            <a:r>
              <a:rPr lang="en"/>
              <a:t>Are the stakeholders happy? Remember that they’re more diverse and numerous than you might expect. Who needs to clear this? Might include the client, sales department, engineers, testers, and more</a:t>
            </a:r>
          </a:p>
          <a:p>
            <a:pPr indent="-228600" lvl="0" marL="457200" rtl="0">
              <a:spcBef>
                <a:spcPts val="0"/>
              </a:spcBef>
              <a:buChar char="-"/>
            </a:pPr>
            <a:r>
              <a:rPr lang="en"/>
              <a:t>fortunately the other criteria aren’t quite as subjective:</a:t>
            </a:r>
          </a:p>
          <a:p>
            <a:pPr indent="-228600" lvl="0" marL="457200" rtl="0">
              <a:spcBef>
                <a:spcPts val="0"/>
              </a:spcBef>
              <a:buChar char="-"/>
            </a:pPr>
            <a:r>
              <a:rPr lang="en"/>
              <a:t>Have the requirements docs passed all inspections and checklists?</a:t>
            </a:r>
          </a:p>
          <a:p>
            <a:pPr indent="-228600" lvl="0" marL="457200" rtl="0">
              <a:spcBef>
                <a:spcPts val="0"/>
              </a:spcBef>
              <a:buChar char="-"/>
            </a:pPr>
            <a:r>
              <a:rPr lang="en"/>
              <a:t>Have you filled in any details that weree marked with a TBD?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Now, TBD is often needed. But, if you’re going to use it, you should have a plan in place</a:t>
            </a:r>
          </a:p>
          <a:p>
            <a:pPr indent="-228600" lvl="0" marL="457200" rtl="0">
              <a:spcBef>
                <a:spcPts val="0"/>
              </a:spcBef>
              <a:buChar char="-"/>
            </a:pPr>
            <a:r>
              <a:rPr lang="en"/>
              <a:t>(read)</a:t>
            </a:r>
          </a:p>
          <a:p>
            <a:pPr indent="-228600" lvl="0" marL="457200" rtl="0">
              <a:spcBef>
                <a:spcPts val="0"/>
              </a:spcBef>
              <a:buChar char="-"/>
            </a:pPr>
            <a:r>
              <a:rPr lang="en"/>
              <a:t>(read) - use TBD if you need to, but make sure you can resolve it.</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these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 Be rigorous in defining test cases that verify every outcome of an action, that ensure that all requirements are met. If you’ve written good requirements, then you can write a test that shows how that requirement - that property - is met. If you sit down and can’t figure out how to test the fulfillment of the requirement, there is clearly a problem with that requirement. Refine it. Remove ambiguity. Ensure it can actually be met somehow.</a:t>
            </a:r>
          </a:p>
          <a:p>
            <a:pPr lvl="0" rtl="0">
              <a:spcBef>
                <a:spcPts val="0"/>
              </a:spcBef>
              <a:buNone/>
            </a:pPr>
            <a:r>
              <a:rPr lang="en"/>
              <a:t>- Finally, attach names to requirements. Make it clear who is responsible for what. Removing anonymity results in better work, both increasing pride - or at least, making it clear who will get the blame if something goes wrong. There’s less of a tendency to throw in the kitchen sink, to gold plate the requirements. Things actually get done.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look at some requirements. Is this a good requirement? What’s wrong? </a:t>
            </a:r>
          </a:p>
          <a:p>
            <a:pPr lvl="0" rtl="0">
              <a:spcBef>
                <a:spcPts val="0"/>
              </a:spcBef>
              <a:buNone/>
            </a:pPr>
            <a:r>
              <a:rPr lang="en"/>
              <a:t>How would we fix?</a:t>
            </a:r>
          </a:p>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Hoe would we fix?</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How would we fix?</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Is this a good requirement? What’s wrong?</a:t>
            </a:r>
          </a:p>
          <a:p>
            <a:pPr lvl="0" rtl="0">
              <a:spcBef>
                <a:spcPts val="0"/>
              </a:spcBef>
              <a:buNone/>
            </a:pPr>
            <a:r>
              <a:rPr lang="en"/>
              <a:t>How would we fix?</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02.jpg"/><Relationship Id="rId4" Type="http://schemas.openxmlformats.org/officeDocument/2006/relationships/image" Target="../media/image0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00.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6000"/>
              <a:t>Writing Requirements </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5 - 09/09/2015</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9" name="Shape 109"/>
        <p:cNvGrpSpPr/>
        <p:nvPr/>
      </p:nvGrpSpPr>
      <p:grpSpPr>
        <a:xfrm>
          <a:off x="0" y="0"/>
          <a:ext cx="0" cy="0"/>
          <a:chOff x="0" y="0"/>
          <a:chExt cx="0" cy="0"/>
        </a:xfrm>
      </p:grpSpPr>
      <p:sp>
        <p:nvSpPr>
          <p:cNvPr id="110" name="Shape 110"/>
          <p:cNvSpPr txBox="1"/>
          <p:nvPr>
            <p:ph idx="4294967295" type="title"/>
          </p:nvPr>
        </p:nvSpPr>
        <p:spPr>
          <a:xfrm>
            <a:off x="759375" y="2555975"/>
            <a:ext cx="8384700" cy="1547400"/>
          </a:xfrm>
          <a:prstGeom prst="rect">
            <a:avLst/>
          </a:prstGeom>
        </p:spPr>
        <p:txBody>
          <a:bodyPr anchorCtr="0" anchor="b" bIns="91425" lIns="91425" rIns="91425" tIns="91425">
            <a:noAutofit/>
          </a:bodyPr>
          <a:lstStyle/>
          <a:p>
            <a:pPr lvl="0" rtl="0">
              <a:spcBef>
                <a:spcPts val="0"/>
              </a:spcBef>
              <a:buNone/>
            </a:pPr>
            <a:r>
              <a:rPr lang="en" sz="4800"/>
              <a:t>The Properties of a Good Requirement</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16" name="Shape 1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Correct</a:t>
            </a:r>
          </a:p>
          <a:p>
            <a:pPr indent="-228600" lvl="1" marL="914400" marR="0" rtl="0" algn="l">
              <a:lnSpc>
                <a:spcPct val="100000"/>
              </a:lnSpc>
              <a:spcBef>
                <a:spcPts val="600"/>
              </a:spcBef>
              <a:spcAft>
                <a:spcPts val="0"/>
              </a:spcAft>
            </a:pPr>
            <a:r>
              <a:rPr lang="en"/>
              <a:t>The requirement is free from faults.</a:t>
            </a:r>
          </a:p>
          <a:p>
            <a:pPr indent="-228600" lvl="0" marL="457200" marR="0" rtl="0" algn="l">
              <a:lnSpc>
                <a:spcPct val="100000"/>
              </a:lnSpc>
              <a:spcBef>
                <a:spcPts val="600"/>
              </a:spcBef>
              <a:spcAft>
                <a:spcPts val="0"/>
              </a:spcAft>
            </a:pPr>
            <a:r>
              <a:rPr lang="en"/>
              <a:t>Precise, unambiguous, and clear</a:t>
            </a:r>
          </a:p>
          <a:p>
            <a:pPr indent="-228600" lvl="1" marL="914400" marR="0" rtl="0" algn="l">
              <a:lnSpc>
                <a:spcPct val="100000"/>
              </a:lnSpc>
              <a:spcBef>
                <a:spcPts val="600"/>
              </a:spcBef>
              <a:spcAft>
                <a:spcPts val="0"/>
              </a:spcAft>
            </a:pPr>
            <a:r>
              <a:rPr lang="en"/>
              <a:t>Each item is exact and not vague.</a:t>
            </a:r>
          </a:p>
          <a:p>
            <a:pPr indent="-228600" lvl="1" marL="914400" marR="0" rtl="0" algn="l">
              <a:lnSpc>
                <a:spcPct val="100000"/>
              </a:lnSpc>
              <a:spcBef>
                <a:spcPts val="600"/>
              </a:spcBef>
              <a:spcAft>
                <a:spcPts val="0"/>
              </a:spcAft>
            </a:pPr>
            <a:r>
              <a:rPr lang="en"/>
              <a:t>There is a single interpretation.</a:t>
            </a:r>
          </a:p>
          <a:p>
            <a:pPr indent="-228600" lvl="1" marL="914400" marR="0" rtl="0" algn="l">
              <a:lnSpc>
                <a:spcPct val="100000"/>
              </a:lnSpc>
              <a:spcBef>
                <a:spcPts val="600"/>
              </a:spcBef>
              <a:spcAft>
                <a:spcPts val="0"/>
              </a:spcAft>
            </a:pPr>
            <a:r>
              <a:rPr lang="en"/>
              <a:t>The meaning of each item is understood.</a:t>
            </a:r>
          </a:p>
          <a:p>
            <a:pPr indent="-228600" lvl="1" marL="914400" marR="0" rtl="0" algn="l">
              <a:lnSpc>
                <a:spcPct val="100000"/>
              </a:lnSpc>
              <a:spcBef>
                <a:spcPts val="600"/>
              </a:spcBef>
              <a:spcAft>
                <a:spcPts val="0"/>
              </a:spcAft>
            </a:pPr>
            <a:r>
              <a:rPr lang="en"/>
              <a:t>The requirement is easy to read.</a:t>
            </a:r>
          </a:p>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lang="en"/>
              <a:t>The requirement covers all aspects of the property being asserted.</a:t>
            </a:r>
          </a:p>
          <a:p>
            <a:pPr indent="-228600" lvl="1" marL="914400" marR="0" rtl="0" algn="l">
              <a:lnSpc>
                <a:spcPct val="100000"/>
              </a:lnSpc>
              <a:spcBef>
                <a:spcPts val="600"/>
              </a:spcBef>
              <a:spcAft>
                <a:spcPts val="0"/>
              </a:spcAft>
            </a:pPr>
            <a:r>
              <a:rPr lang="en"/>
              <a:t>All failure scenarios covered - no question of what an outcome should be.</a:t>
            </a:r>
          </a:p>
          <a:p>
            <a:pPr lvl="0" rtl="0">
              <a:spcBef>
                <a:spcPts val="0"/>
              </a:spcBef>
              <a:buNone/>
            </a:pPr>
            <a:r>
              <a:t/>
            </a:r>
            <a:endParaRPr/>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11</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23" name="Shape 1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Consistent</a:t>
            </a:r>
          </a:p>
          <a:p>
            <a:pPr indent="-228600" lvl="1" marL="914400" marR="0" rtl="0" algn="l">
              <a:lnSpc>
                <a:spcPct val="100000"/>
              </a:lnSpc>
              <a:spcBef>
                <a:spcPts val="600"/>
              </a:spcBef>
              <a:spcAft>
                <a:spcPts val="0"/>
              </a:spcAft>
            </a:pPr>
            <a:r>
              <a:rPr lang="en"/>
              <a:t>No statement contradicts another statement within the requirement or its specification.</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sz="2400"/>
              <a:t>“If the user selects the reset password option, an e-mail shall be dispatched with a unique, one-use reset link.” </a:t>
            </a:r>
          </a:p>
          <a:p>
            <a:pPr lvl="0" marR="0" rtl="0" algn="l">
              <a:lnSpc>
                <a:spcPct val="100000"/>
              </a:lnSpc>
              <a:spcBef>
                <a:spcPts val="600"/>
              </a:spcBef>
              <a:spcAft>
                <a:spcPts val="0"/>
              </a:spcAft>
              <a:buNone/>
            </a:pPr>
            <a:r>
              <a:rPr lang="en" sz="2400"/>
              <a:t>“If the user selects the reset password option, they shall be prompted to enter a new password along with their e-mail address.” </a:t>
            </a:r>
          </a:p>
          <a:p>
            <a:pPr lvl="0" rtl="0">
              <a:spcBef>
                <a:spcPts val="0"/>
              </a:spcBef>
              <a:buNone/>
            </a:pPr>
            <a:r>
              <a:t/>
            </a:r>
            <a:endParaRP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30" name="Shape 1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Relevant</a:t>
            </a:r>
          </a:p>
          <a:p>
            <a:pPr indent="-228600" lvl="1" marL="914400" marR="0" rtl="0" algn="l">
              <a:lnSpc>
                <a:spcPct val="100000"/>
              </a:lnSpc>
              <a:spcBef>
                <a:spcPts val="600"/>
              </a:spcBef>
              <a:spcAft>
                <a:spcPts val="0"/>
              </a:spcAft>
            </a:pPr>
            <a:r>
              <a:rPr lang="en"/>
              <a:t>Each item is pertinent to the problem and its solution</a:t>
            </a:r>
          </a:p>
          <a:p>
            <a:pPr indent="0" lvl="0" marL="45720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“The software shall not require Adobe Acrobat.”</a:t>
            </a:r>
          </a:p>
          <a:p>
            <a:pPr indent="0" lvl="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Testable</a:t>
            </a:r>
          </a:p>
          <a:p>
            <a:pPr indent="-228600" lvl="1" marL="914400" marR="0" rtl="0" algn="l">
              <a:lnSpc>
                <a:spcPct val="100000"/>
              </a:lnSpc>
              <a:spcBef>
                <a:spcPts val="600"/>
              </a:spcBef>
              <a:spcAft>
                <a:spcPts val="0"/>
              </a:spcAft>
            </a:pPr>
            <a:r>
              <a:rPr lang="en"/>
              <a:t>During development and acceptance testing, it will be possible to determine whether the item is satisfied.</a:t>
            </a:r>
          </a:p>
          <a:p>
            <a:pPr lvl="0" rtl="0">
              <a:spcBef>
                <a:spcPts val="0"/>
              </a:spcBef>
              <a:buNone/>
            </a:pPr>
            <a:r>
              <a:t/>
            </a:r>
            <a:endParaRPr sz="1100"/>
          </a:p>
          <a:p>
            <a:pPr lvl="0" rtl="0">
              <a:spcBef>
                <a:spcPts val="0"/>
              </a:spcBef>
              <a:buNone/>
            </a:pPr>
            <a:r>
              <a:rPr lang="en" sz="2400"/>
              <a:t>“An alarm shall be raised quickly.”</a:t>
            </a:r>
          </a:p>
          <a:p>
            <a:pPr lvl="0" rtl="0">
              <a:spcBef>
                <a:spcPts val="0"/>
              </a:spcBef>
              <a:buNone/>
            </a:pPr>
            <a:r>
              <a:rPr lang="en" sz="2400"/>
              <a:t>“An alarm shall be raised within 10 seconds.”</a:t>
            </a:r>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13</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37" name="Shape 1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Traceable</a:t>
            </a:r>
          </a:p>
          <a:p>
            <a:pPr indent="-228600" lvl="1" marL="914400" marR="0" rtl="0" algn="l">
              <a:lnSpc>
                <a:spcPct val="100000"/>
              </a:lnSpc>
              <a:spcBef>
                <a:spcPts val="600"/>
              </a:spcBef>
              <a:spcAft>
                <a:spcPts val="0"/>
              </a:spcAft>
            </a:pPr>
            <a:r>
              <a:rPr lang="en"/>
              <a:t>Each requirement should be linked to all related requirements, and back to its source.</a:t>
            </a:r>
          </a:p>
          <a:p>
            <a:pPr indent="0" lvl="0" marL="457200" marR="0" rtl="0" algn="l">
              <a:lnSpc>
                <a:spcPct val="100000"/>
              </a:lnSpc>
              <a:spcBef>
                <a:spcPts val="600"/>
              </a:spcBef>
              <a:spcAft>
                <a:spcPts val="0"/>
              </a:spcAft>
              <a:buNone/>
            </a:pPr>
            <a:r>
              <a:t/>
            </a:r>
            <a:endParaRPr sz="1100"/>
          </a:p>
          <a:p>
            <a:pPr indent="0" lvl="0" marL="0" marR="0" rtl="0" algn="l">
              <a:lnSpc>
                <a:spcPct val="100000"/>
              </a:lnSpc>
              <a:spcBef>
                <a:spcPts val="600"/>
              </a:spcBef>
              <a:spcAft>
                <a:spcPts val="0"/>
              </a:spcAft>
              <a:buNone/>
            </a:pPr>
            <a:r>
              <a:rPr lang="en" sz="2400"/>
              <a:t>“In order to withdraw funds, the card must be validated (Req 2.6) and the PIN must be entered correctly (Req 2.7).”</a:t>
            </a:r>
          </a:p>
          <a:p>
            <a:pPr indent="0" lvl="0" marL="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Feasible</a:t>
            </a:r>
          </a:p>
          <a:p>
            <a:pPr indent="-228600" lvl="1" marL="914400" marR="0" rtl="0" algn="l">
              <a:lnSpc>
                <a:spcPct val="100000"/>
              </a:lnSpc>
              <a:spcBef>
                <a:spcPts val="600"/>
              </a:spcBef>
              <a:spcAft>
                <a:spcPts val="0"/>
              </a:spcAft>
            </a:pPr>
            <a:r>
              <a:rPr lang="en"/>
              <a:t>Each item can be implemented with the available techniques, tools, resources, and personnel, and within the specified cost and schedule constraints. </a:t>
            </a:r>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44" name="Shape 1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Free of unwarranted design detail</a:t>
            </a:r>
          </a:p>
          <a:p>
            <a:pPr indent="-228600" lvl="1" marL="914400" marR="0" rtl="0" algn="l">
              <a:lnSpc>
                <a:spcPct val="100000"/>
              </a:lnSpc>
              <a:spcBef>
                <a:spcPts val="600"/>
              </a:spcBef>
              <a:spcAft>
                <a:spcPts val="0"/>
              </a:spcAft>
            </a:pPr>
            <a:r>
              <a:rPr lang="en"/>
              <a:t>The requirements specifications are statements that must be satisfied by the problem solution, but should not unnecessarily constrain the solution.</a:t>
            </a: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en" sz="2400"/>
              <a:t>“The system shall store user information including name, DOB, address and SSN.”</a:t>
            </a:r>
          </a:p>
          <a:p>
            <a:pPr indent="0" lvl="0" marL="0" marR="0" rtl="0" algn="l">
              <a:lnSpc>
                <a:spcPct val="100000"/>
              </a:lnSpc>
              <a:spcBef>
                <a:spcPts val="600"/>
              </a:spcBef>
              <a:spcAft>
                <a:spcPts val="0"/>
              </a:spcAft>
              <a:buNone/>
            </a:pPr>
            <a:r>
              <a:rPr lang="en" sz="2400"/>
              <a:t>“The system shall store user information in the User class including name (string), DOB (Date), address (string), and SSN (integer).” </a:t>
            </a:r>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Each Requirement Must Be...</a:t>
            </a:r>
          </a:p>
        </p:txBody>
      </p:sp>
      <p:sp>
        <p:nvSpPr>
          <p:cNvPr id="151" name="Shape 1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Prioritized</a:t>
            </a:r>
          </a:p>
          <a:p>
            <a:pPr indent="-228600" lvl="1" marL="914400" marR="0" rtl="0" algn="l">
              <a:lnSpc>
                <a:spcPct val="100000"/>
              </a:lnSpc>
              <a:spcBef>
                <a:spcPts val="600"/>
              </a:spcBef>
              <a:spcAft>
                <a:spcPts val="0"/>
              </a:spcAft>
            </a:pPr>
            <a:r>
              <a:rPr lang="en"/>
              <a:t>Each requirement must be classified according to its importance. </a:t>
            </a:r>
          </a:p>
          <a:p>
            <a:pPr indent="-228600" lvl="1" marL="914400" marR="0" rtl="0" algn="l">
              <a:lnSpc>
                <a:spcPct val="100000"/>
              </a:lnSpc>
              <a:spcBef>
                <a:spcPts val="600"/>
              </a:spcBef>
              <a:spcAft>
                <a:spcPts val="0"/>
              </a:spcAft>
            </a:pPr>
            <a:r>
              <a:rPr lang="en"/>
              <a:t>Essential for risk mitigation and development planning.</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sz="2400"/>
              <a:t>“The system must support credit card payment.”</a:t>
            </a:r>
          </a:p>
          <a:p>
            <a:pPr lvl="0" marR="0" rtl="0" algn="l">
              <a:lnSpc>
                <a:spcPct val="100000"/>
              </a:lnSpc>
              <a:spcBef>
                <a:spcPts val="600"/>
              </a:spcBef>
              <a:spcAft>
                <a:spcPts val="0"/>
              </a:spcAft>
              <a:buNone/>
            </a:pPr>
            <a:r>
              <a:rPr lang="en" sz="2400"/>
              <a:t>“The system must support cash payment.”</a:t>
            </a:r>
          </a:p>
          <a:p>
            <a:pPr lvl="0" marR="0" rtl="0" algn="l">
              <a:lnSpc>
                <a:spcPct val="100000"/>
              </a:lnSpc>
              <a:spcBef>
                <a:spcPts val="600"/>
              </a:spcBef>
              <a:spcAft>
                <a:spcPts val="0"/>
              </a:spcAft>
              <a:buNone/>
            </a:pPr>
            <a:r>
              <a:rPr b="1" lang="en" sz="2400"/>
              <a:t>Which is more important?</a:t>
            </a:r>
          </a:p>
        </p:txBody>
      </p:sp>
      <p:sp>
        <p:nvSpPr>
          <p:cNvPr id="152" name="Shape 1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6" name="Shape 156"/>
        <p:cNvGrpSpPr/>
        <p:nvPr/>
      </p:nvGrpSpPr>
      <p:grpSpPr>
        <a:xfrm>
          <a:off x="0" y="0"/>
          <a:ext cx="0" cy="0"/>
          <a:chOff x="0" y="0"/>
          <a:chExt cx="0" cy="0"/>
        </a:xfrm>
      </p:grpSpPr>
      <p:sp>
        <p:nvSpPr>
          <p:cNvPr id="157" name="Shape 157"/>
          <p:cNvSpPr txBox="1"/>
          <p:nvPr>
            <p:ph idx="4294967295" type="title"/>
          </p:nvPr>
        </p:nvSpPr>
        <p:spPr>
          <a:xfrm>
            <a:off x="735625" y="2555975"/>
            <a:ext cx="8408400" cy="1547400"/>
          </a:xfrm>
          <a:prstGeom prst="rect">
            <a:avLst/>
          </a:prstGeom>
        </p:spPr>
        <p:txBody>
          <a:bodyPr anchorCtr="0" anchor="b" bIns="91425" lIns="91425" rIns="91425" tIns="91425">
            <a:noAutofit/>
          </a:bodyPr>
          <a:lstStyle/>
          <a:p>
            <a:pPr lvl="0" rtl="0">
              <a:spcBef>
                <a:spcPts val="0"/>
              </a:spcBef>
              <a:buNone/>
            </a:pPr>
            <a:r>
              <a:rPr lang="en" sz="4800"/>
              <a:t>The Properties of a Good Requirements Document</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1" name="Shape 161"/>
        <p:cNvGrpSpPr/>
        <p:nvPr/>
      </p:nvGrpSpPr>
      <p:grpSpPr>
        <a:xfrm>
          <a:off x="0" y="0"/>
          <a:ext cx="0" cy="0"/>
          <a:chOff x="0" y="0"/>
          <a:chExt cx="0" cy="0"/>
        </a:xfrm>
      </p:grpSpPr>
      <p:sp>
        <p:nvSpPr>
          <p:cNvPr id="162" name="Shape 16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SRS (as a document) Must Be...</a:t>
            </a:r>
          </a:p>
        </p:txBody>
      </p:sp>
      <p:sp>
        <p:nvSpPr>
          <p:cNvPr id="163" name="Shape 16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Complete</a:t>
            </a:r>
          </a:p>
          <a:p>
            <a:pPr indent="-228600" lvl="1" marL="914400" marR="0" rtl="0" algn="l">
              <a:lnSpc>
                <a:spcPct val="100000"/>
              </a:lnSpc>
              <a:spcBef>
                <a:spcPts val="600"/>
              </a:spcBef>
              <a:spcAft>
                <a:spcPts val="0"/>
              </a:spcAft>
            </a:pPr>
            <a:r>
              <a:rPr lang="en"/>
              <a:t>All necessary requirements have been included. Do not forget abnormal and boundary cases.</a:t>
            </a:r>
          </a:p>
          <a:p>
            <a:pPr indent="-228600" lvl="1" marL="914400" marR="0" rtl="0" algn="l">
              <a:lnSpc>
                <a:spcPct val="100000"/>
              </a:lnSpc>
              <a:spcBef>
                <a:spcPts val="600"/>
              </a:spcBef>
              <a:spcAft>
                <a:spcPts val="0"/>
              </a:spcAft>
            </a:pPr>
            <a:r>
              <a:rPr lang="en"/>
              <a:t>Completeness can be </a:t>
            </a:r>
            <a:r>
              <a:rPr b="1" lang="en"/>
              <a:t>internal</a:t>
            </a:r>
            <a:r>
              <a:rPr lang="en"/>
              <a:t> or </a:t>
            </a:r>
            <a:r>
              <a:rPr b="1" lang="en"/>
              <a:t>external</a:t>
            </a:r>
            <a:r>
              <a:rPr lang="en"/>
              <a:t>:</a:t>
            </a:r>
          </a:p>
          <a:p>
            <a:pPr indent="-228600" lvl="2" marL="1371600" marR="0" rtl="0" algn="l">
              <a:lnSpc>
                <a:spcPct val="100000"/>
              </a:lnSpc>
              <a:spcBef>
                <a:spcPts val="600"/>
              </a:spcBef>
              <a:spcAft>
                <a:spcPts val="0"/>
              </a:spcAft>
            </a:pPr>
            <a:r>
              <a:rPr lang="en"/>
              <a:t>Internal Completeness: The SRS specifies a complete system, leaving out no functionality or outcomes of calculations and actions. </a:t>
            </a:r>
          </a:p>
          <a:p>
            <a:pPr indent="-228600" lvl="2" marL="1371600" marR="0" rtl="0" algn="l">
              <a:lnSpc>
                <a:spcPct val="100000"/>
              </a:lnSpc>
              <a:spcBef>
                <a:spcPts val="600"/>
              </a:spcBef>
              <a:spcAft>
                <a:spcPts val="0"/>
              </a:spcAft>
            </a:pPr>
            <a:r>
              <a:rPr lang="en"/>
              <a:t>External Completeness: The SRS specifies all functionality (and outcomes) that the customer has asked for.</a:t>
            </a:r>
          </a:p>
        </p:txBody>
      </p:sp>
      <p:sp>
        <p:nvSpPr>
          <p:cNvPr id="164" name="Shape 16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18</a:t>
            </a: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8" name="Shape 168"/>
        <p:cNvGrpSpPr/>
        <p:nvPr/>
      </p:nvGrpSpPr>
      <p:grpSpPr>
        <a:xfrm>
          <a:off x="0" y="0"/>
          <a:ext cx="0" cy="0"/>
          <a:chOff x="0" y="0"/>
          <a:chExt cx="0" cy="0"/>
        </a:xfrm>
      </p:grpSpPr>
      <p:sp>
        <p:nvSpPr>
          <p:cNvPr id="169" name="Shape 16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Internal Completeness</a:t>
            </a:r>
          </a:p>
        </p:txBody>
      </p:sp>
      <p:sp>
        <p:nvSpPr>
          <p:cNvPr id="170" name="Shape 17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Internal Completeness:</a:t>
            </a:r>
            <a:r>
              <a:rPr lang="en"/>
              <a:t> The SRS specifies a complete system, leaving out no functionality or outcomes of a piece of functionality. </a:t>
            </a:r>
          </a:p>
          <a:p>
            <a:pPr indent="-419100" lvl="1" marL="914400" marR="0" rtl="0" algn="l">
              <a:lnSpc>
                <a:spcPct val="100000"/>
              </a:lnSpc>
              <a:spcBef>
                <a:spcPts val="600"/>
              </a:spcBef>
              <a:spcAft>
                <a:spcPts val="0"/>
              </a:spcAft>
              <a:buClr>
                <a:schemeClr val="dk1"/>
              </a:buClr>
              <a:buSzPct val="125000"/>
              <a:buFont typeface="Arial"/>
            </a:pPr>
            <a:r>
              <a:rPr lang="en"/>
              <a:t>If we have a requirement about what to do when a button is pressed, we need a requirement about what to so when it is released.</a:t>
            </a:r>
          </a:p>
          <a:p>
            <a:pPr indent="-419100" lvl="1" marL="914400" marR="0" rtl="0" algn="l">
              <a:lnSpc>
                <a:spcPct val="100000"/>
              </a:lnSpc>
              <a:spcBef>
                <a:spcPts val="600"/>
              </a:spcBef>
              <a:spcAft>
                <a:spcPts val="0"/>
              </a:spcAft>
              <a:buClr>
                <a:schemeClr val="dk1"/>
              </a:buClr>
              <a:buSzPct val="125000"/>
              <a:buFont typeface="Arial"/>
            </a:pPr>
            <a:r>
              <a:rPr lang="en"/>
              <a:t>If we have a requirement about what to do when a button is pressed for more than 2 seconds, we need one for when it is released within 2 seconds.</a:t>
            </a:r>
          </a:p>
        </p:txBody>
      </p:sp>
      <p:sp>
        <p:nvSpPr>
          <p:cNvPr id="171" name="Shape 1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19</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Key Points</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A </a:t>
            </a:r>
            <a:r>
              <a:rPr b="1" lang="en" sz="2400"/>
              <a:t>requirement </a:t>
            </a:r>
            <a:r>
              <a:rPr lang="en" sz="2400"/>
              <a:t>is a singular documented physical or functional need that a particular product must be able to perform.</a:t>
            </a:r>
          </a:p>
          <a:p>
            <a:pPr indent="-381000" lvl="0" marL="457200" rtl="0">
              <a:spcBef>
                <a:spcPts val="0"/>
              </a:spcBef>
              <a:buSzPct val="100000"/>
            </a:pPr>
            <a:r>
              <a:rPr lang="en" sz="2400"/>
              <a:t>Each requirement should be accompanied by a </a:t>
            </a:r>
            <a:r>
              <a:rPr b="1" lang="en" sz="2400"/>
              <a:t>specification</a:t>
            </a:r>
            <a:r>
              <a:rPr lang="en" sz="2400"/>
              <a:t> detailing how the requirement should be realized.</a:t>
            </a:r>
          </a:p>
          <a:p>
            <a:pPr indent="-381000" lvl="0" marL="457200" rtl="0">
              <a:spcBef>
                <a:spcPts val="0"/>
              </a:spcBef>
              <a:buSzPct val="100000"/>
            </a:pPr>
            <a:r>
              <a:rPr lang="en" sz="2400"/>
              <a:t>Use templates to structure and clarify specifications.</a:t>
            </a:r>
          </a:p>
          <a:p>
            <a:pPr indent="-381000" lvl="0" marL="457200" rtl="0">
              <a:spcBef>
                <a:spcPts val="0"/>
              </a:spcBef>
              <a:buSzPct val="100000"/>
            </a:pPr>
            <a:r>
              <a:rPr lang="en" sz="2400"/>
              <a:t>Requirement must still be well-written.</a:t>
            </a:r>
          </a:p>
          <a:p>
            <a:pPr indent="-228600" lvl="1" marL="914400" rtl="0">
              <a:spcBef>
                <a:spcPts val="600"/>
              </a:spcBef>
            </a:pPr>
            <a:r>
              <a:rPr lang="en"/>
              <a:t>Precise, avoid amalgamation, make distinction between functional/non-functional</a:t>
            </a:r>
          </a:p>
          <a:p>
            <a:pPr indent="-381000" lvl="0" marL="457200" rtl="0">
              <a:spcBef>
                <a:spcPts val="0"/>
              </a:spcBef>
              <a:buSzPct val="100000"/>
            </a:pPr>
            <a:r>
              <a:rPr lang="en" sz="2400"/>
              <a:t>The structure of the requirements document is of critical importance.</a:t>
            </a:r>
          </a:p>
        </p:txBody>
      </p:sp>
      <p:sp>
        <p:nvSpPr>
          <p:cNvPr id="52" name="Shape 5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External Completeness</a:t>
            </a:r>
          </a:p>
        </p:txBody>
      </p:sp>
      <p:sp>
        <p:nvSpPr>
          <p:cNvPr id="177" name="Shape 1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External Completeness:</a:t>
            </a:r>
            <a:r>
              <a:rPr lang="en"/>
              <a:t> The SRS specifies all functionality (and constraints) that the customer has asked for.</a:t>
            </a:r>
          </a:p>
          <a:p>
            <a:pPr indent="-419100" lvl="1" marL="914400" marR="0" rtl="0" algn="l">
              <a:lnSpc>
                <a:spcPct val="100000"/>
              </a:lnSpc>
              <a:spcBef>
                <a:spcPts val="600"/>
              </a:spcBef>
              <a:spcAft>
                <a:spcPts val="0"/>
              </a:spcAft>
              <a:buClr>
                <a:schemeClr val="dk1"/>
              </a:buClr>
              <a:buSzPct val="125000"/>
              <a:buFont typeface="Arial"/>
            </a:pPr>
            <a:r>
              <a:rPr lang="en"/>
              <a:t>If we specify all functionality related to button A, but the customer expects an additional button B, then we can be internally complete, but not externally complete.</a:t>
            </a:r>
          </a:p>
          <a:p>
            <a:pPr indent="-419100" lvl="1" marL="914400" marR="0" rtl="0" algn="l">
              <a:lnSpc>
                <a:spcPct val="100000"/>
              </a:lnSpc>
              <a:spcBef>
                <a:spcPts val="600"/>
              </a:spcBef>
              <a:spcAft>
                <a:spcPts val="0"/>
              </a:spcAft>
              <a:buClr>
                <a:schemeClr val="dk1"/>
              </a:buClr>
              <a:buSzPct val="125000"/>
              <a:buFont typeface="Arial"/>
            </a:pPr>
            <a:r>
              <a:rPr lang="en"/>
              <a:t>External completeness is very difficult to achieve: </a:t>
            </a:r>
          </a:p>
          <a:p>
            <a:pPr indent="-419100" lvl="2" marL="1371600" marR="0" rtl="0" algn="l">
              <a:lnSpc>
                <a:spcPct val="100000"/>
              </a:lnSpc>
              <a:spcBef>
                <a:spcPts val="600"/>
              </a:spcBef>
              <a:spcAft>
                <a:spcPts val="0"/>
              </a:spcAft>
              <a:buClr>
                <a:schemeClr val="dk1"/>
              </a:buClr>
              <a:buSzPct val="125000"/>
              <a:buFont typeface="Arial"/>
            </a:pPr>
            <a:r>
              <a:rPr lang="en" sz="2400"/>
              <a:t>Need to know the customer’s needs.</a:t>
            </a:r>
          </a:p>
          <a:p>
            <a:pPr indent="-419100" lvl="2" marL="1371600" marR="0" rtl="0" algn="l">
              <a:lnSpc>
                <a:spcPct val="100000"/>
              </a:lnSpc>
              <a:spcBef>
                <a:spcPts val="600"/>
              </a:spcBef>
              <a:spcAft>
                <a:spcPts val="0"/>
              </a:spcAft>
              <a:buClr>
                <a:schemeClr val="dk1"/>
              </a:buClr>
              <a:buSzPct val="125000"/>
              <a:buFont typeface="Arial"/>
            </a:pPr>
            <a:r>
              <a:rPr lang="en" sz="2400"/>
              <a:t>Customers change their minds, are vague.</a:t>
            </a:r>
          </a:p>
        </p:txBody>
      </p:sp>
      <p:sp>
        <p:nvSpPr>
          <p:cNvPr id="178" name="Shape 1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20</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2" name="Shape 182"/>
        <p:cNvGrpSpPr/>
        <p:nvPr/>
      </p:nvGrpSpPr>
      <p:grpSpPr>
        <a:xfrm>
          <a:off x="0" y="0"/>
          <a:ext cx="0" cy="0"/>
          <a:chOff x="0" y="0"/>
          <a:chExt cx="0" cy="0"/>
        </a:xfrm>
      </p:grpSpPr>
      <p:sp>
        <p:nvSpPr>
          <p:cNvPr id="183" name="Shape 1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SRS (as a document) Must Be...</a:t>
            </a:r>
          </a:p>
        </p:txBody>
      </p:sp>
      <p:sp>
        <p:nvSpPr>
          <p:cNvPr id="184" name="Shape 1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Consistent</a:t>
            </a:r>
          </a:p>
          <a:p>
            <a:pPr indent="-228600" lvl="1" marL="914400" marR="0" rtl="0" algn="l">
              <a:lnSpc>
                <a:spcPct val="100000"/>
              </a:lnSpc>
              <a:spcBef>
                <a:spcPts val="600"/>
              </a:spcBef>
              <a:spcAft>
                <a:spcPts val="0"/>
              </a:spcAft>
            </a:pPr>
            <a:r>
              <a:rPr lang="en"/>
              <a:t>No item conflicts with another item in the document.</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Single Voice</a:t>
            </a:r>
          </a:p>
          <a:p>
            <a:pPr indent="-228600" lvl="1" marL="914400" marR="0" rtl="0" algn="l">
              <a:lnSpc>
                <a:spcPct val="100000"/>
              </a:lnSpc>
              <a:spcBef>
                <a:spcPts val="600"/>
              </a:spcBef>
              <a:spcAft>
                <a:spcPts val="0"/>
              </a:spcAft>
            </a:pPr>
            <a:r>
              <a:rPr lang="en"/>
              <a:t>Consistent level of detail and quality.</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Manageable and Modifiable</a:t>
            </a:r>
          </a:p>
          <a:p>
            <a:pPr indent="-228600" lvl="1" marL="914400" marR="0" rtl="0" algn="l">
              <a:lnSpc>
                <a:spcPct val="100000"/>
              </a:lnSpc>
              <a:spcBef>
                <a:spcPts val="600"/>
              </a:spcBef>
              <a:spcAft>
                <a:spcPts val="0"/>
              </a:spcAft>
            </a:pPr>
            <a:r>
              <a:rPr lang="en"/>
              <a:t>Things will change! Be able to accommodate requirements evolution.</a:t>
            </a:r>
            <a:br>
              <a:rPr lang="en"/>
            </a:br>
          </a:p>
        </p:txBody>
      </p:sp>
      <p:sp>
        <p:nvSpPr>
          <p:cNvPr id="185" name="Shape 1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9" name="Shape 189"/>
        <p:cNvGrpSpPr/>
        <p:nvPr/>
      </p:nvGrpSpPr>
      <p:grpSpPr>
        <a:xfrm>
          <a:off x="0" y="0"/>
          <a:ext cx="0" cy="0"/>
          <a:chOff x="0" y="0"/>
          <a:chExt cx="0" cy="0"/>
        </a:xfrm>
      </p:grpSpPr>
      <p:sp>
        <p:nvSpPr>
          <p:cNvPr id="190" name="Shape 190"/>
          <p:cNvSpPr txBox="1"/>
          <p:nvPr>
            <p:ph idx="4294967295" type="title"/>
          </p:nvPr>
        </p:nvSpPr>
        <p:spPr>
          <a:xfrm>
            <a:off x="640725" y="2555975"/>
            <a:ext cx="8503200" cy="1547400"/>
          </a:xfrm>
          <a:prstGeom prst="rect">
            <a:avLst/>
          </a:prstGeom>
        </p:spPr>
        <p:txBody>
          <a:bodyPr anchorCtr="0" anchor="b" bIns="91425" lIns="91425" rIns="91425" tIns="91425">
            <a:noAutofit/>
          </a:bodyPr>
          <a:lstStyle/>
          <a:p>
            <a:pPr lvl="0" rtl="0">
              <a:spcBef>
                <a:spcPts val="0"/>
              </a:spcBef>
              <a:buNone/>
            </a:pPr>
            <a:r>
              <a:rPr lang="en" sz="4800"/>
              <a:t>Example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1</a:t>
            </a:r>
          </a:p>
        </p:txBody>
      </p:sp>
      <p:sp>
        <p:nvSpPr>
          <p:cNvPr id="196" name="Shape 19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product shall provide status messages regarding background processing at regular intervals not less than every 60 seconds.</a:t>
            </a:r>
          </a:p>
        </p:txBody>
      </p:sp>
      <p:sp>
        <p:nvSpPr>
          <p:cNvPr id="197" name="Shape 197"/>
          <p:cNvSpPr txBox="1"/>
          <p:nvPr>
            <p:ph idx="1" type="body"/>
          </p:nvPr>
        </p:nvSpPr>
        <p:spPr>
          <a:xfrm>
            <a:off x="457200" y="3195900"/>
            <a:ext cx="8229600" cy="300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381000" lvl="0" marL="457200" marR="0" rtl="0" algn="l">
              <a:lnSpc>
                <a:spcPct val="100000"/>
              </a:lnSpc>
              <a:spcBef>
                <a:spcPts val="600"/>
              </a:spcBef>
              <a:spcAft>
                <a:spcPts val="0"/>
              </a:spcAft>
              <a:buSzPct val="100000"/>
            </a:pPr>
            <a:r>
              <a:rPr lang="en" sz="2400"/>
              <a:t>Regular intervals? “not less” than 60 seconds? What is the upper limit?</a:t>
            </a:r>
          </a:p>
          <a:p>
            <a:pPr indent="-381000" lvl="0" marL="457200" marR="0" rtl="0" algn="l">
              <a:lnSpc>
                <a:spcPct val="100000"/>
              </a:lnSpc>
              <a:spcBef>
                <a:spcPts val="600"/>
              </a:spcBef>
              <a:spcAft>
                <a:spcPts val="0"/>
              </a:spcAft>
              <a:buSzPct val="100000"/>
            </a:pPr>
            <a:r>
              <a:rPr lang="en" sz="2400"/>
              <a:t>What events need to trigger status messages?</a:t>
            </a:r>
          </a:p>
          <a:p>
            <a:pPr indent="-381000" lvl="0" marL="457200" marR="0" rtl="0" algn="l">
              <a:lnSpc>
                <a:spcPct val="100000"/>
              </a:lnSpc>
              <a:spcBef>
                <a:spcPts val="600"/>
              </a:spcBef>
              <a:spcAft>
                <a:spcPts val="0"/>
              </a:spcAft>
              <a:buSzPct val="100000"/>
            </a:pPr>
            <a:r>
              <a:rPr lang="en" sz="2400"/>
              <a:t>What are the status messages?</a:t>
            </a:r>
          </a:p>
          <a:p>
            <a:pPr indent="-381000" lvl="1" marL="914400" marR="0" rtl="0" algn="l">
              <a:lnSpc>
                <a:spcPct val="100000"/>
              </a:lnSpc>
              <a:spcBef>
                <a:spcPts val="600"/>
              </a:spcBef>
              <a:spcAft>
                <a:spcPts val="0"/>
              </a:spcAft>
              <a:buSzPct val="100000"/>
            </a:pPr>
            <a:r>
              <a:rPr lang="en"/>
              <a:t>(Should be covered in separate requirements, and linked here.)</a:t>
            </a:r>
          </a:p>
        </p:txBody>
      </p:sp>
      <p:sp>
        <p:nvSpPr>
          <p:cNvPr id="198" name="Shape 19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1 Rewritten</a:t>
            </a:r>
          </a:p>
        </p:txBody>
      </p:sp>
      <p:sp>
        <p:nvSpPr>
          <p:cNvPr id="204" name="Shape 2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buAutoNum type="arabicPeriod"/>
            </a:pPr>
            <a:r>
              <a:rPr lang="en" sz="2400"/>
              <a:t>The product shall provide status messages regarding background processing at intervals of 60, plus or minus 10, seconds.</a:t>
            </a:r>
          </a:p>
          <a:p>
            <a:pPr indent="-381000" lvl="1" marL="914400" marR="0" rtl="0" algn="l">
              <a:lnSpc>
                <a:spcPct val="100000"/>
              </a:lnSpc>
              <a:spcBef>
                <a:spcPts val="600"/>
              </a:spcBef>
              <a:spcAft>
                <a:spcPts val="0"/>
              </a:spcAft>
              <a:buSzPct val="100000"/>
              <a:buAutoNum type="arabicPeriod"/>
            </a:pPr>
            <a:r>
              <a:rPr lang="en" sz="2400"/>
              <a:t>If background processing is progressing normally, the percentage of the background task processing that has been completed shall be displayed.</a:t>
            </a:r>
          </a:p>
          <a:p>
            <a:pPr indent="-381000" lvl="1" marL="914400" marR="0" rtl="0" algn="l">
              <a:lnSpc>
                <a:spcPct val="100000"/>
              </a:lnSpc>
              <a:spcBef>
                <a:spcPts val="600"/>
              </a:spcBef>
              <a:spcAft>
                <a:spcPts val="0"/>
              </a:spcAft>
              <a:buSzPct val="100000"/>
              <a:buAutoNum type="arabicPeriod"/>
            </a:pPr>
            <a:r>
              <a:rPr lang="en" sz="2400"/>
              <a:t>A message shall be displayed when the background task is complete.</a:t>
            </a:r>
          </a:p>
          <a:p>
            <a:pPr indent="-381000" lvl="1" marL="914400" marR="0" rtl="0" algn="l">
              <a:lnSpc>
                <a:spcPct val="100000"/>
              </a:lnSpc>
              <a:spcBef>
                <a:spcPts val="600"/>
              </a:spcBef>
              <a:spcAft>
                <a:spcPts val="0"/>
              </a:spcAft>
              <a:buSzPct val="100000"/>
              <a:buAutoNum type="arabicPeriod"/>
            </a:pPr>
            <a:r>
              <a:rPr lang="en" sz="2400"/>
              <a:t>An error message shall be displayed if the background task has </a:t>
            </a:r>
            <a:r>
              <a:rPr lang="en"/>
              <a:t>not progressed for 10 seconds</a:t>
            </a:r>
            <a:r>
              <a:rPr lang="en" sz="2400"/>
              <a:t> or failed.</a:t>
            </a:r>
          </a:p>
          <a:p>
            <a:pPr indent="-228600" lvl="1" marL="914400" marR="0" rtl="0" algn="l">
              <a:lnSpc>
                <a:spcPct val="100000"/>
              </a:lnSpc>
              <a:spcBef>
                <a:spcPts val="600"/>
              </a:spcBef>
              <a:spcAft>
                <a:spcPts val="0"/>
              </a:spcAft>
              <a:buAutoNum type="arabicPeriod"/>
            </a:pPr>
            <a:r>
              <a:rPr lang="en"/>
              <a:t>Status messages are logged to the log file maintained on the local file system.</a:t>
            </a:r>
          </a:p>
        </p:txBody>
      </p:sp>
      <p:sp>
        <p:nvSpPr>
          <p:cNvPr id="205" name="Shape 2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9" name="Shape 209"/>
        <p:cNvGrpSpPr/>
        <p:nvPr/>
      </p:nvGrpSpPr>
      <p:grpSpPr>
        <a:xfrm>
          <a:off x="0" y="0"/>
          <a:ext cx="0" cy="0"/>
          <a:chOff x="0" y="0"/>
          <a:chExt cx="0" cy="0"/>
        </a:xfrm>
      </p:grpSpPr>
      <p:sp>
        <p:nvSpPr>
          <p:cNvPr id="210" name="Shape 21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2</a:t>
            </a:r>
          </a:p>
        </p:txBody>
      </p:sp>
      <p:sp>
        <p:nvSpPr>
          <p:cNvPr id="211" name="Shape 21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product shall switch between displaying and hiding non-printing characters instantaneously.</a:t>
            </a:r>
          </a:p>
        </p:txBody>
      </p:sp>
      <p:sp>
        <p:nvSpPr>
          <p:cNvPr id="212" name="Shape 212"/>
          <p:cNvSpPr txBox="1"/>
          <p:nvPr>
            <p:ph idx="1" type="body"/>
          </p:nvPr>
        </p:nvSpPr>
        <p:spPr>
          <a:xfrm>
            <a:off x="457200" y="3195900"/>
            <a:ext cx="8229600" cy="300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381000" lvl="0" marL="457200" marR="0" rtl="0" algn="l">
              <a:lnSpc>
                <a:spcPct val="100000"/>
              </a:lnSpc>
              <a:spcBef>
                <a:spcPts val="600"/>
              </a:spcBef>
              <a:spcAft>
                <a:spcPts val="0"/>
              </a:spcAft>
              <a:buSzPct val="100000"/>
            </a:pPr>
            <a:r>
              <a:rPr lang="en" sz="2400"/>
              <a:t>Instantaneously is not testable - subjective.</a:t>
            </a:r>
          </a:p>
          <a:p>
            <a:pPr indent="-381000" lvl="0" marL="457200" marR="0" rtl="0" algn="l">
              <a:lnSpc>
                <a:spcPct val="100000"/>
              </a:lnSpc>
              <a:spcBef>
                <a:spcPts val="600"/>
              </a:spcBef>
              <a:spcAft>
                <a:spcPts val="0"/>
              </a:spcAft>
              <a:buSzPct val="100000"/>
            </a:pPr>
            <a:r>
              <a:rPr lang="en" sz="2400"/>
              <a:t>When is it switching? What causes this switch? Is it random?</a:t>
            </a:r>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25</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
                                        <p:tgtEl>
                                          <p:spTgt spid="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2 Rewritten</a:t>
            </a:r>
          </a:p>
        </p:txBody>
      </p:sp>
      <p:sp>
        <p:nvSpPr>
          <p:cNvPr id="219" name="Shape 21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text entry box shall switch between displaying and hiding non-printing characters within 200ms of mouse release of the display button in the quick function bar (Req 3.4).</a:t>
            </a:r>
          </a:p>
        </p:txBody>
      </p:sp>
      <p:sp>
        <p:nvSpPr>
          <p:cNvPr id="220" name="Shape 2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26</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4" name="Shape 224"/>
        <p:cNvGrpSpPr/>
        <p:nvPr/>
      </p:nvGrpSpPr>
      <p:grpSpPr>
        <a:xfrm>
          <a:off x="0" y="0"/>
          <a:ext cx="0" cy="0"/>
          <a:chOff x="0" y="0"/>
          <a:chExt cx="0" cy="0"/>
        </a:xfrm>
      </p:grpSpPr>
      <p:sp>
        <p:nvSpPr>
          <p:cNvPr id="225" name="Shape 22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3</a:t>
            </a:r>
          </a:p>
        </p:txBody>
      </p:sp>
      <p:sp>
        <p:nvSpPr>
          <p:cNvPr id="226" name="Shape 226"/>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Charge numbers should be validated online against the master corporate charge number list, if possible. The system shall validate the charge number entered against the online master corporate charge number list. If the charge number is not found on the list, an error message shall be displayed and the order shall not be accepted.</a:t>
            </a:r>
          </a:p>
        </p:txBody>
      </p:sp>
      <p:sp>
        <p:nvSpPr>
          <p:cNvPr id="227" name="Shape 2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1" name="Shape 231"/>
        <p:cNvGrpSpPr/>
        <p:nvPr/>
      </p:nvGrpSpPr>
      <p:grpSpPr>
        <a:xfrm>
          <a:off x="0" y="0"/>
          <a:ext cx="0" cy="0"/>
          <a:chOff x="0" y="0"/>
          <a:chExt cx="0" cy="0"/>
        </a:xfrm>
      </p:grpSpPr>
      <p:sp>
        <p:nvSpPr>
          <p:cNvPr id="232" name="Shape 23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3 (Take 2)</a:t>
            </a:r>
          </a:p>
        </p:txBody>
      </p:sp>
      <p:sp>
        <p:nvSpPr>
          <p:cNvPr id="233" name="Shape 2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AutoNum type="arabicPeriod"/>
            </a:pPr>
            <a:r>
              <a:rPr lang="en"/>
              <a:t>The system shall validate the charge card number entered against the online master corporate charge card number list.</a:t>
            </a:r>
          </a:p>
          <a:p>
            <a:pPr indent="-419100" lvl="1" marL="914400" marR="0" rtl="0" algn="l">
              <a:lnSpc>
                <a:spcPct val="100000"/>
              </a:lnSpc>
              <a:spcBef>
                <a:spcPts val="600"/>
              </a:spcBef>
              <a:spcAft>
                <a:spcPts val="0"/>
              </a:spcAft>
              <a:buClr>
                <a:schemeClr val="dk1"/>
              </a:buClr>
              <a:buSzPct val="125000"/>
              <a:buFont typeface="Arial"/>
              <a:buAutoNum type="arabicPeriod"/>
            </a:pPr>
            <a:r>
              <a:rPr lang="en"/>
              <a:t>If the charge card number is not found on the list, an error message shall be displayed and the order shall not be accepted.</a:t>
            </a:r>
          </a:p>
        </p:txBody>
      </p:sp>
      <p:sp>
        <p:nvSpPr>
          <p:cNvPr id="234" name="Shape 2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8" name="Shape 238"/>
        <p:cNvGrpSpPr/>
        <p:nvPr/>
      </p:nvGrpSpPr>
      <p:grpSpPr>
        <a:xfrm>
          <a:off x="0" y="0"/>
          <a:ext cx="0" cy="0"/>
          <a:chOff x="0" y="0"/>
          <a:chExt cx="0" cy="0"/>
        </a:xfrm>
      </p:grpSpPr>
      <p:sp>
        <p:nvSpPr>
          <p:cNvPr id="239" name="Shape 23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3 Rewritten</a:t>
            </a:r>
          </a:p>
        </p:txBody>
      </p:sp>
      <p:sp>
        <p:nvSpPr>
          <p:cNvPr id="240" name="Shape 24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AutoNum type="arabicPeriod"/>
            </a:pPr>
            <a:r>
              <a:rPr lang="en"/>
              <a:t>The system shall validate the charge card number entered against the online master corporate charge card number list.</a:t>
            </a:r>
          </a:p>
          <a:p>
            <a:pPr indent="-228600" lvl="1" marL="914400" rtl="0">
              <a:spcBef>
                <a:spcPts val="0"/>
              </a:spcBef>
              <a:buAutoNum type="arabicPeriod"/>
            </a:pPr>
            <a:r>
              <a:rPr lang="en"/>
              <a:t>If the charge card number is not found on the list, an error message shall be displayed and the order shall not be accepted.</a:t>
            </a:r>
          </a:p>
          <a:p>
            <a:pPr indent="-228600" lvl="1" marL="914400" rtl="0">
              <a:spcBef>
                <a:spcPts val="600"/>
              </a:spcBef>
              <a:buAutoNum type="arabicPeriod"/>
            </a:pPr>
            <a:r>
              <a:rPr lang="en"/>
              <a:t>If the charge card number is found on the list, a success message shall be displayed and the order shall be accepted.</a:t>
            </a:r>
          </a:p>
          <a:p>
            <a:pPr indent="-228600" lvl="1" marL="914400" rtl="0">
              <a:spcBef>
                <a:spcPts val="600"/>
              </a:spcBef>
              <a:buAutoNum type="arabicPeriod"/>
            </a:pPr>
            <a:r>
              <a:rPr lang="en"/>
              <a:t>If the online master corporate charge number list is not available, an error message shall be displayed and the order shall not be accepted.</a:t>
            </a:r>
          </a:p>
          <a:p>
            <a:pPr indent="0" lvl="0" marL="0" marR="0" rtl="0" algn="l">
              <a:lnSpc>
                <a:spcPct val="100000"/>
              </a:lnSpc>
              <a:spcBef>
                <a:spcPts val="600"/>
              </a:spcBef>
              <a:spcAft>
                <a:spcPts val="0"/>
              </a:spcAft>
              <a:buNone/>
            </a:pPr>
            <a:r>
              <a:t/>
            </a:r>
            <a:endParaRPr/>
          </a:p>
        </p:txBody>
      </p:sp>
      <p:sp>
        <p:nvSpPr>
          <p:cNvPr id="241" name="Shape 2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6" name="Shape 56"/>
        <p:cNvGrpSpPr/>
        <p:nvPr/>
      </p:nvGrpSpPr>
      <p:grpSpPr>
        <a:xfrm>
          <a:off x="0" y="0"/>
          <a:ext cx="0" cy="0"/>
          <a:chOff x="0" y="0"/>
          <a:chExt cx="0" cy="0"/>
        </a:xfrm>
      </p:grpSpPr>
      <p:sp>
        <p:nvSpPr>
          <p:cNvPr id="57" name="Shape 5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Today’s Goals</a:t>
            </a:r>
          </a:p>
        </p:txBody>
      </p:sp>
      <p:sp>
        <p:nvSpPr>
          <p:cNvPr id="58" name="Shape 58"/>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Learn how to write “good” requirements</a:t>
            </a:r>
          </a:p>
          <a:p>
            <a:pPr indent="-406400" lvl="1" marL="914400" rtl="0">
              <a:spcBef>
                <a:spcPts val="0"/>
              </a:spcBef>
              <a:buSzPct val="100000"/>
            </a:pPr>
            <a:r>
              <a:rPr lang="en" sz="2800"/>
              <a:t>Clear and testable</a:t>
            </a:r>
          </a:p>
          <a:p>
            <a:pPr indent="-406400" lvl="1" marL="914400" rtl="0">
              <a:spcBef>
                <a:spcPts val="0"/>
              </a:spcBef>
              <a:buSzPct val="100000"/>
            </a:pPr>
            <a:r>
              <a:rPr lang="en" sz="2800"/>
              <a:t>Not contradictory</a:t>
            </a:r>
          </a:p>
          <a:p>
            <a:pPr indent="-406400" lvl="1" marL="914400" rtl="0">
              <a:spcBef>
                <a:spcPts val="0"/>
              </a:spcBef>
              <a:buSzPct val="100000"/>
            </a:pPr>
            <a:r>
              <a:rPr lang="en" sz="2800"/>
              <a:t>Complete</a:t>
            </a:r>
          </a:p>
          <a:p>
            <a:pPr indent="-406400" lvl="1" marL="914400" rtl="0">
              <a:spcBef>
                <a:spcPts val="0"/>
              </a:spcBef>
              <a:buSzPct val="100000"/>
            </a:pPr>
            <a:r>
              <a:rPr lang="en" sz="2800"/>
              <a:t>Exit criteria</a:t>
            </a:r>
          </a:p>
          <a:p>
            <a:pPr indent="-228600" lvl="0" marL="457200" marR="0" rtl="0" algn="l">
              <a:lnSpc>
                <a:spcPct val="100000"/>
              </a:lnSpc>
              <a:spcBef>
                <a:spcPts val="600"/>
              </a:spcBef>
              <a:spcAft>
                <a:spcPts val="0"/>
              </a:spcAft>
            </a:pPr>
            <a:r>
              <a:rPr lang="en"/>
              <a:t>Using checklists to avoid forgetting items</a:t>
            </a:r>
          </a:p>
          <a:p>
            <a:pPr lvl="0" rtl="0">
              <a:spcBef>
                <a:spcPts val="0"/>
              </a:spcBef>
              <a:buNone/>
            </a:pPr>
            <a:r>
              <a:t/>
            </a:r>
            <a:endParaRPr/>
          </a:p>
        </p:txBody>
      </p:sp>
      <p:sp>
        <p:nvSpPr>
          <p:cNvPr id="59" name="Shape 5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5" name="Shape 245"/>
        <p:cNvGrpSpPr/>
        <p:nvPr/>
      </p:nvGrpSpPr>
      <p:grpSpPr>
        <a:xfrm>
          <a:off x="0" y="0"/>
          <a:ext cx="0" cy="0"/>
          <a:chOff x="0" y="0"/>
          <a:chExt cx="0" cy="0"/>
        </a:xfrm>
      </p:grpSpPr>
      <p:sp>
        <p:nvSpPr>
          <p:cNvPr id="246" name="Shape 24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4</a:t>
            </a:r>
          </a:p>
        </p:txBody>
      </p:sp>
      <p:sp>
        <p:nvSpPr>
          <p:cNvPr id="247" name="Shape 2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buAutoNum type="arabicPeriod"/>
            </a:pPr>
            <a:r>
              <a:rPr lang="en"/>
              <a:t>The system shall activate pilot ejection through a red trigger on the backside of the right handle of the control stick. </a:t>
            </a:r>
          </a:p>
          <a:p>
            <a:pPr indent="-419100" lvl="1" marL="914400" marR="0" rtl="0" algn="l">
              <a:lnSpc>
                <a:spcPct val="100000"/>
              </a:lnSpc>
              <a:spcBef>
                <a:spcPts val="600"/>
              </a:spcBef>
              <a:spcAft>
                <a:spcPts val="0"/>
              </a:spcAft>
              <a:buClr>
                <a:schemeClr val="dk1"/>
              </a:buClr>
              <a:buSzPct val="125000"/>
              <a:buFont typeface="Arial"/>
              <a:buAutoNum type="arabicPeriod"/>
            </a:pPr>
            <a:r>
              <a:rPr lang="en"/>
              <a:t>The ejection shall be activated upon button release only if the trigger is held down for more than five seconds.</a:t>
            </a:r>
          </a:p>
          <a:p>
            <a:pPr indent="-419100" lvl="1" marL="914400" marR="0" rtl="0" algn="l">
              <a:lnSpc>
                <a:spcPct val="100000"/>
              </a:lnSpc>
              <a:spcBef>
                <a:spcPts val="600"/>
              </a:spcBef>
              <a:spcAft>
                <a:spcPts val="0"/>
              </a:spcAft>
              <a:buClr>
                <a:schemeClr val="dk1"/>
              </a:buClr>
              <a:buSzPct val="125000"/>
              <a:buFont typeface="Arial"/>
              <a:buAutoNum type="arabicPeriod"/>
            </a:pPr>
            <a:r>
              <a:rPr lang="en"/>
              <a:t>The ejection shall not be activated unless the safety mode has been disengaged (Req 2).</a:t>
            </a:r>
          </a:p>
        </p:txBody>
      </p:sp>
      <p:sp>
        <p:nvSpPr>
          <p:cNvPr id="248" name="Shape 24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2" name="Shape 252"/>
        <p:cNvGrpSpPr/>
        <p:nvPr/>
      </p:nvGrpSpPr>
      <p:grpSpPr>
        <a:xfrm>
          <a:off x="0" y="0"/>
          <a:ext cx="0" cy="0"/>
          <a:chOff x="0" y="0"/>
          <a:chExt cx="0" cy="0"/>
        </a:xfrm>
      </p:grpSpPr>
      <p:sp>
        <p:nvSpPr>
          <p:cNvPr id="253" name="Shape 25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4 Rewritten</a:t>
            </a:r>
          </a:p>
        </p:txBody>
      </p:sp>
      <p:sp>
        <p:nvSpPr>
          <p:cNvPr id="254" name="Shape 2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buAutoNum type="arabicPeriod"/>
            </a:pPr>
            <a:r>
              <a:rPr lang="en" sz="2400"/>
              <a:t>The system shall activate pilot ejection through a red trigger on the backside of the right handle of the control stick. </a:t>
            </a:r>
          </a:p>
          <a:p>
            <a:pPr indent="-228600" lvl="1" marL="914400" marR="0" rtl="0" algn="l">
              <a:lnSpc>
                <a:spcPct val="100000"/>
              </a:lnSpc>
              <a:spcBef>
                <a:spcPts val="600"/>
              </a:spcBef>
              <a:spcAft>
                <a:spcPts val="0"/>
              </a:spcAft>
              <a:buClr>
                <a:schemeClr val="dk1"/>
              </a:buClr>
              <a:buFont typeface="Arial"/>
              <a:buAutoNum type="arabicPeriod"/>
            </a:pPr>
            <a:r>
              <a:rPr lang="en"/>
              <a:t>The ejection shall be activated upon button release only if the trigger is held down for more than five seconds.</a:t>
            </a:r>
          </a:p>
          <a:p>
            <a:pPr indent="-368300" lvl="2" marL="1371600" marR="0" rtl="0" algn="l">
              <a:lnSpc>
                <a:spcPct val="100000"/>
              </a:lnSpc>
              <a:spcBef>
                <a:spcPts val="600"/>
              </a:spcBef>
              <a:spcAft>
                <a:spcPts val="0"/>
              </a:spcAft>
              <a:buClr>
                <a:schemeClr val="dk1"/>
              </a:buClr>
              <a:buSzPct val="100000"/>
              <a:buFont typeface="Arial"/>
              <a:buAutoNum type="arabicPeriod"/>
            </a:pPr>
            <a:r>
              <a:rPr lang="en" sz="2200"/>
              <a:t>If the trigger is released prior to five seconds, the ejection shall not be activated, and the pilot display shall display a feedback message indicating that ejection was cancelled.</a:t>
            </a:r>
          </a:p>
          <a:p>
            <a:pPr indent="-228600" lvl="1" marL="914400" marR="0" rtl="0" algn="l">
              <a:lnSpc>
                <a:spcPct val="100000"/>
              </a:lnSpc>
              <a:spcBef>
                <a:spcPts val="600"/>
              </a:spcBef>
              <a:spcAft>
                <a:spcPts val="0"/>
              </a:spcAft>
              <a:buClr>
                <a:schemeClr val="dk1"/>
              </a:buClr>
              <a:buFont typeface="Arial"/>
              <a:buAutoNum type="arabicPeriod"/>
            </a:pPr>
            <a:r>
              <a:rPr lang="en"/>
              <a:t>The ejection shall not be activated unless the safety mode has been disengaged (Req 2).</a:t>
            </a:r>
          </a:p>
        </p:txBody>
      </p:sp>
      <p:sp>
        <p:nvSpPr>
          <p:cNvPr id="255" name="Shape 2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9" name="Shape 259"/>
        <p:cNvGrpSpPr/>
        <p:nvPr/>
      </p:nvGrpSpPr>
      <p:grpSpPr>
        <a:xfrm>
          <a:off x="0" y="0"/>
          <a:ext cx="0" cy="0"/>
          <a:chOff x="0" y="0"/>
          <a:chExt cx="0" cy="0"/>
        </a:xfrm>
      </p:grpSpPr>
      <p:sp>
        <p:nvSpPr>
          <p:cNvPr id="260" name="Shape 2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Incomplete Requirements</a:t>
            </a:r>
          </a:p>
        </p:txBody>
      </p:sp>
      <p:pic>
        <p:nvPicPr>
          <p:cNvPr descr="sensitiveALT3.jpg" id="261" name="Shape 261"/>
          <p:cNvPicPr preferRelativeResize="0"/>
          <p:nvPr/>
        </p:nvPicPr>
        <p:blipFill>
          <a:blip r:embed="rId3">
            <a:alphaModFix/>
          </a:blip>
          <a:stretch>
            <a:fillRect/>
          </a:stretch>
        </p:blipFill>
        <p:spPr>
          <a:xfrm>
            <a:off x="4802322" y="1687474"/>
            <a:ext cx="4341674" cy="4557200"/>
          </a:xfrm>
          <a:prstGeom prst="rect">
            <a:avLst/>
          </a:prstGeom>
          <a:noFill/>
          <a:ln>
            <a:noFill/>
          </a:ln>
        </p:spPr>
      </p:pic>
      <p:pic>
        <p:nvPicPr>
          <p:cNvPr descr="12096723631264056472StefanvonHalenbach_Fighterjet.svg.hi.png" id="262" name="Shape 262"/>
          <p:cNvPicPr preferRelativeResize="0"/>
          <p:nvPr/>
        </p:nvPicPr>
        <p:blipFill>
          <a:blip r:embed="rId4">
            <a:alphaModFix/>
          </a:blip>
          <a:stretch>
            <a:fillRect/>
          </a:stretch>
        </p:blipFill>
        <p:spPr>
          <a:xfrm>
            <a:off x="108075" y="2269525"/>
            <a:ext cx="5657850" cy="3257550"/>
          </a:xfrm>
          <a:prstGeom prst="rect">
            <a:avLst/>
          </a:prstGeom>
          <a:noFill/>
          <a:ln>
            <a:noFill/>
          </a:ln>
        </p:spPr>
      </p:pic>
      <p:sp>
        <p:nvSpPr>
          <p:cNvPr id="263" name="Shape 26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7" name="Shape 267"/>
        <p:cNvGrpSpPr/>
        <p:nvPr/>
      </p:nvGrpSpPr>
      <p:grpSpPr>
        <a:xfrm>
          <a:off x="0" y="0"/>
          <a:ext cx="0" cy="0"/>
          <a:chOff x="0" y="0"/>
          <a:chExt cx="0" cy="0"/>
        </a:xfrm>
      </p:grpSpPr>
      <p:sp>
        <p:nvSpPr>
          <p:cNvPr id="268" name="Shape 26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Requirement 4</a:t>
            </a:r>
          </a:p>
        </p:txBody>
      </p:sp>
      <p:sp>
        <p:nvSpPr>
          <p:cNvPr id="269" name="Shape 26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system shall respond to all user requests within 2 seconds.</a:t>
            </a:r>
          </a:p>
        </p:txBody>
      </p:sp>
      <p:sp>
        <p:nvSpPr>
          <p:cNvPr id="270" name="Shape 270"/>
          <p:cNvSpPr txBox="1"/>
          <p:nvPr>
            <p:ph idx="1" type="body"/>
          </p:nvPr>
        </p:nvSpPr>
        <p:spPr>
          <a:xfrm>
            <a:off x="457200" y="3195900"/>
            <a:ext cx="8229600" cy="3001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Problems:</a:t>
            </a:r>
          </a:p>
          <a:p>
            <a:pPr indent="-381000" lvl="0" marL="457200" marR="0" rtl="0" algn="l">
              <a:lnSpc>
                <a:spcPct val="100000"/>
              </a:lnSpc>
              <a:spcBef>
                <a:spcPts val="600"/>
              </a:spcBef>
              <a:spcAft>
                <a:spcPts val="0"/>
              </a:spcAft>
              <a:buSzPct val="100000"/>
            </a:pPr>
            <a:r>
              <a:rPr lang="en" sz="2400"/>
              <a:t>Too overarching - need to address different user requests one at a time, each might have different needs.</a:t>
            </a:r>
          </a:p>
          <a:p>
            <a:pPr indent="-381000" lvl="0" marL="457200" marR="0" rtl="0" algn="l">
              <a:lnSpc>
                <a:spcPct val="100000"/>
              </a:lnSpc>
              <a:spcBef>
                <a:spcPts val="600"/>
              </a:spcBef>
              <a:spcAft>
                <a:spcPts val="0"/>
              </a:spcAft>
              <a:buSzPct val="100000"/>
            </a:pPr>
            <a:r>
              <a:rPr lang="en" sz="2400"/>
              <a:t>Very likely to lead to inconsistent requirements.</a:t>
            </a:r>
          </a:p>
        </p:txBody>
      </p:sp>
      <p:sp>
        <p:nvSpPr>
          <p:cNvPr id="271" name="Shape 2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33</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1"/>
                                        <p:tgtEl>
                                          <p:spTgt spid="2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Rationale</a:t>
            </a:r>
          </a:p>
        </p:txBody>
      </p:sp>
      <p:sp>
        <p:nvSpPr>
          <p:cNvPr id="277" name="Shape 27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It is important to provide rationale with requirements.</a:t>
            </a:r>
          </a:p>
          <a:p>
            <a:pPr lvl="0" marR="0" rtl="0" algn="l">
              <a:lnSpc>
                <a:spcPct val="100000"/>
              </a:lnSpc>
              <a:spcBef>
                <a:spcPts val="600"/>
              </a:spcBef>
              <a:spcAft>
                <a:spcPts val="0"/>
              </a:spcAft>
              <a:buNone/>
            </a:pPr>
            <a:r>
              <a:t/>
            </a:r>
            <a:endParaRPr sz="1100"/>
          </a:p>
          <a:p>
            <a:pPr lvl="0" marR="0" rtl="0" algn="l">
              <a:lnSpc>
                <a:spcPct val="100000"/>
              </a:lnSpc>
              <a:spcBef>
                <a:spcPts val="600"/>
              </a:spcBef>
              <a:spcAft>
                <a:spcPts val="0"/>
              </a:spcAft>
              <a:buNone/>
            </a:pPr>
            <a:r>
              <a:rPr b="1" lang="en" sz="1600"/>
              <a:t>Rationale:</a:t>
            </a:r>
            <a:r>
              <a:rPr lang="en" sz="1600"/>
              <a:t> Survey ABC-345 indicates that withdrawals are highly desirable. The success of the product hinges on successful withdrawal of funds.</a:t>
            </a:r>
          </a:p>
          <a:p>
            <a:pPr lvl="0" marR="0" rtl="0" algn="l">
              <a:lnSpc>
                <a:spcPct val="100000"/>
              </a:lnSpc>
              <a:spcBef>
                <a:spcPts val="600"/>
              </a:spcBef>
              <a:spcAft>
                <a:spcPts val="0"/>
              </a:spcAft>
              <a:buNone/>
            </a:pPr>
            <a:r>
              <a:t/>
            </a:r>
            <a:endParaRPr sz="1100"/>
          </a:p>
          <a:p>
            <a:pPr indent="-152400" lvl="0" marL="0" marR="0" rtl="0" algn="l">
              <a:lnSpc>
                <a:spcPct val="100000"/>
              </a:lnSpc>
              <a:spcBef>
                <a:spcPts val="600"/>
              </a:spcBef>
              <a:spcAft>
                <a:spcPts val="0"/>
              </a:spcAft>
              <a:buSzPct val="100000"/>
              <a:buNone/>
            </a:pPr>
            <a:r>
              <a:rPr lang="en" sz="2400"/>
              <a:t>Rationale offers context:</a:t>
            </a:r>
          </a:p>
          <a:p>
            <a:pPr indent="-381000" lvl="0" marL="457200" marR="0" rtl="0" algn="l">
              <a:lnSpc>
                <a:spcPct val="100000"/>
              </a:lnSpc>
              <a:spcBef>
                <a:spcPts val="600"/>
              </a:spcBef>
              <a:spcAft>
                <a:spcPts val="0"/>
              </a:spcAft>
              <a:buSzPct val="100000"/>
            </a:pPr>
            <a:r>
              <a:rPr lang="en" sz="2400"/>
              <a:t>The </a:t>
            </a:r>
            <a:r>
              <a:rPr b="1" lang="en" sz="2400"/>
              <a:t>issues</a:t>
            </a:r>
            <a:r>
              <a:rPr lang="en" sz="2400"/>
              <a:t> that are being addressed.</a:t>
            </a:r>
          </a:p>
          <a:p>
            <a:pPr indent="-381000" lvl="0" marL="457200" marR="0" rtl="0" algn="l">
              <a:lnSpc>
                <a:spcPct val="100000"/>
              </a:lnSpc>
              <a:spcBef>
                <a:spcPts val="600"/>
              </a:spcBef>
              <a:spcAft>
                <a:spcPts val="0"/>
              </a:spcAft>
              <a:buSzPct val="100000"/>
            </a:pPr>
            <a:r>
              <a:rPr lang="en" sz="2400"/>
              <a:t>The </a:t>
            </a:r>
            <a:r>
              <a:rPr b="1" lang="en" sz="2400"/>
              <a:t>alternatives</a:t>
            </a:r>
            <a:r>
              <a:rPr lang="en" sz="2400"/>
              <a:t> that were considered.</a:t>
            </a:r>
          </a:p>
          <a:p>
            <a:pPr indent="-381000" lvl="0" marL="457200" marR="0" rtl="0" algn="l">
              <a:lnSpc>
                <a:spcPct val="100000"/>
              </a:lnSpc>
              <a:spcBef>
                <a:spcPts val="600"/>
              </a:spcBef>
              <a:spcAft>
                <a:spcPts val="0"/>
              </a:spcAft>
              <a:buSzPct val="100000"/>
            </a:pPr>
            <a:r>
              <a:rPr lang="en" sz="2400"/>
              <a:t>The </a:t>
            </a:r>
            <a:r>
              <a:rPr b="1" lang="en" sz="2400"/>
              <a:t>decisions</a:t>
            </a:r>
            <a:r>
              <a:rPr lang="en" sz="2400"/>
              <a:t> that were made to resolve the issues.</a:t>
            </a:r>
          </a:p>
          <a:p>
            <a:pPr indent="-381000" lvl="0" marL="457200" marR="0" rtl="0" algn="l">
              <a:lnSpc>
                <a:spcPct val="100000"/>
              </a:lnSpc>
              <a:spcBef>
                <a:spcPts val="600"/>
              </a:spcBef>
              <a:spcAft>
                <a:spcPts val="0"/>
              </a:spcAft>
              <a:buSzPct val="100000"/>
            </a:pPr>
            <a:r>
              <a:rPr lang="en" sz="2400"/>
              <a:t>The </a:t>
            </a:r>
            <a:r>
              <a:rPr b="1" lang="en" sz="2400"/>
              <a:t>criteria</a:t>
            </a:r>
            <a:r>
              <a:rPr lang="en" sz="2400"/>
              <a:t> that were used to guide decisions. </a:t>
            </a:r>
          </a:p>
          <a:p>
            <a:pPr indent="-381000" lvl="0" marL="457200" marR="0" rtl="0" algn="l">
              <a:lnSpc>
                <a:spcPct val="100000"/>
              </a:lnSpc>
              <a:spcBef>
                <a:spcPts val="600"/>
              </a:spcBef>
              <a:spcAft>
                <a:spcPts val="0"/>
              </a:spcAft>
              <a:buSzPct val="100000"/>
            </a:pPr>
            <a:r>
              <a:rPr lang="en" sz="2400"/>
              <a:t>The </a:t>
            </a:r>
            <a:r>
              <a:rPr b="1" lang="en" sz="2400"/>
              <a:t>debate</a:t>
            </a:r>
            <a:r>
              <a:rPr lang="en" sz="2400"/>
              <a:t> developers went through to reach a decision.</a:t>
            </a:r>
          </a:p>
          <a:p>
            <a:pPr lvl="0" marR="0" rtl="0" algn="l">
              <a:lnSpc>
                <a:spcPct val="100000"/>
              </a:lnSpc>
              <a:spcBef>
                <a:spcPts val="600"/>
              </a:spcBef>
              <a:spcAft>
                <a:spcPts val="0"/>
              </a:spcAft>
              <a:buNone/>
            </a:pPr>
            <a:br>
              <a:rPr lang="en"/>
            </a:br>
          </a:p>
        </p:txBody>
      </p:sp>
      <p:sp>
        <p:nvSpPr>
          <p:cNvPr id="278" name="Shape 2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2" name="Shape 282"/>
        <p:cNvGrpSpPr/>
        <p:nvPr/>
      </p:nvGrpSpPr>
      <p:grpSpPr>
        <a:xfrm>
          <a:off x="0" y="0"/>
          <a:ext cx="0" cy="0"/>
          <a:chOff x="0" y="0"/>
          <a:chExt cx="0" cy="0"/>
        </a:xfrm>
      </p:grpSpPr>
      <p:sp>
        <p:nvSpPr>
          <p:cNvPr id="283" name="Shape 2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Rationale</a:t>
            </a:r>
          </a:p>
        </p:txBody>
      </p:sp>
      <p:sp>
        <p:nvSpPr>
          <p:cNvPr id="284" name="Shape 28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It is important to provide rationale with requirements.</a:t>
            </a:r>
          </a:p>
          <a:p>
            <a:pPr lvl="0" marR="0" rtl="0" algn="l">
              <a:lnSpc>
                <a:spcPct val="100000"/>
              </a:lnSpc>
              <a:spcBef>
                <a:spcPts val="600"/>
              </a:spcBef>
              <a:spcAft>
                <a:spcPts val="0"/>
              </a:spcAft>
              <a:buNone/>
            </a:pPr>
            <a:r>
              <a:t/>
            </a:r>
            <a:endParaRPr sz="1600"/>
          </a:p>
          <a:p>
            <a:pPr indent="-228600" lvl="0" marL="457200" marR="0" rtl="0" algn="l">
              <a:lnSpc>
                <a:spcPct val="100000"/>
              </a:lnSpc>
              <a:spcBef>
                <a:spcPts val="600"/>
              </a:spcBef>
              <a:spcAft>
                <a:spcPts val="0"/>
              </a:spcAft>
            </a:pPr>
            <a:r>
              <a:rPr lang="en"/>
              <a:t>Helps developers understand the application domain and why the requirement is stated in its current form.</a:t>
            </a:r>
          </a:p>
          <a:p>
            <a:pPr indent="-228600" lvl="0" marL="457200" marR="0" rtl="0" algn="l">
              <a:lnSpc>
                <a:spcPct val="100000"/>
              </a:lnSpc>
              <a:spcBef>
                <a:spcPts val="600"/>
              </a:spcBef>
              <a:spcAft>
                <a:spcPts val="0"/>
              </a:spcAft>
            </a:pPr>
            <a:r>
              <a:rPr lang="en"/>
              <a:t>Very important when requirements are changed.</a:t>
            </a:r>
          </a:p>
          <a:p>
            <a:pPr indent="-228600" lvl="1" marL="914400" marR="0" rtl="0" algn="l">
              <a:lnSpc>
                <a:spcPct val="100000"/>
              </a:lnSpc>
              <a:spcBef>
                <a:spcPts val="600"/>
              </a:spcBef>
              <a:spcAft>
                <a:spcPts val="0"/>
              </a:spcAft>
            </a:pPr>
            <a:r>
              <a:rPr lang="en"/>
              <a:t>Reduces the chance that changes will have an undesired effect.</a:t>
            </a:r>
            <a:br>
              <a:rPr lang="en"/>
            </a:br>
          </a:p>
        </p:txBody>
      </p:sp>
      <p:sp>
        <p:nvSpPr>
          <p:cNvPr id="285" name="Shape 2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9" name="Shape 289"/>
        <p:cNvGrpSpPr/>
        <p:nvPr/>
      </p:nvGrpSpPr>
      <p:grpSpPr>
        <a:xfrm>
          <a:off x="0" y="0"/>
          <a:ext cx="0" cy="0"/>
          <a:chOff x="0" y="0"/>
          <a:chExt cx="0" cy="0"/>
        </a:xfrm>
      </p:grpSpPr>
      <p:sp>
        <p:nvSpPr>
          <p:cNvPr id="290" name="Shape 29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Why is Rationale Important?</a:t>
            </a:r>
          </a:p>
        </p:txBody>
      </p:sp>
      <p:sp>
        <p:nvSpPr>
          <p:cNvPr id="291" name="Shape 291"/>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Loading a boat on a car rack</a:t>
            </a:r>
          </a:p>
          <a:p>
            <a:pPr indent="-381000" lvl="0" marL="457200" marR="0" rtl="0" algn="l">
              <a:lnSpc>
                <a:spcPct val="100000"/>
              </a:lnSpc>
              <a:spcBef>
                <a:spcPts val="600"/>
              </a:spcBef>
              <a:spcAft>
                <a:spcPts val="0"/>
              </a:spcAft>
              <a:buSzPct val="100000"/>
              <a:buAutoNum type="arabicPeriod"/>
            </a:pPr>
            <a:r>
              <a:rPr lang="en" sz="2400"/>
              <a:t>The boat must have handles to help a person lift it.</a:t>
            </a:r>
          </a:p>
          <a:p>
            <a:pPr indent="-381000" lvl="0" marL="457200" marR="0" rtl="0" algn="l">
              <a:lnSpc>
                <a:spcPct val="100000"/>
              </a:lnSpc>
              <a:spcBef>
                <a:spcPts val="600"/>
              </a:spcBef>
              <a:spcAft>
                <a:spcPts val="0"/>
              </a:spcAft>
              <a:buSzPct val="100000"/>
              <a:buAutoNum type="arabicPeriod"/>
            </a:pPr>
            <a:r>
              <a:rPr lang="en" sz="2400"/>
              <a:t>The car rack must be padded so the boat can easily slide into the rack.</a:t>
            </a:r>
          </a:p>
          <a:p>
            <a:pPr indent="-228600" lvl="0" marL="457200" marR="0" rtl="0" algn="l">
              <a:lnSpc>
                <a:spcPct val="100000"/>
              </a:lnSpc>
              <a:spcBef>
                <a:spcPts val="600"/>
              </a:spcBef>
              <a:spcAft>
                <a:spcPts val="0"/>
              </a:spcAft>
              <a:buAutoNum type="arabicPeriod"/>
            </a:pPr>
            <a:r>
              <a:rPr lang="en" sz="2400"/>
              <a:t>The boat must be lighter than 100 pounds.</a:t>
            </a:r>
            <a:br>
              <a:rPr lang="en" sz="2400"/>
            </a:br>
          </a:p>
          <a:p>
            <a:pPr indent="0" lvl="0" marL="0" marR="0" rtl="0" algn="l">
              <a:lnSpc>
                <a:spcPct val="100000"/>
              </a:lnSpc>
              <a:spcBef>
                <a:spcPts val="600"/>
              </a:spcBef>
              <a:spcAft>
                <a:spcPts val="0"/>
              </a:spcAft>
              <a:buNone/>
            </a:pPr>
            <a:r>
              <a:t/>
            </a:r>
            <a:endParaRPr/>
          </a:p>
        </p:txBody>
      </p:sp>
      <p:sp>
        <p:nvSpPr>
          <p:cNvPr id="292" name="Shape 292"/>
          <p:cNvSpPr txBox="1"/>
          <p:nvPr>
            <p:ph idx="1" type="body"/>
          </p:nvPr>
        </p:nvSpPr>
        <p:spPr>
          <a:xfrm>
            <a:off x="302700" y="4205025"/>
            <a:ext cx="8538599" cy="1559099"/>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b="1" lang="en"/>
              <a:t>Rationale:</a:t>
            </a:r>
            <a:r>
              <a:rPr lang="en"/>
              <a:t> One person must </a:t>
            </a:r>
          </a:p>
          <a:p>
            <a:pPr indent="0" lvl="0" marL="0" marR="0" rtl="0" algn="l">
              <a:lnSpc>
                <a:spcPct val="100000"/>
              </a:lnSpc>
              <a:spcBef>
                <a:spcPts val="600"/>
              </a:spcBef>
              <a:spcAft>
                <a:spcPts val="0"/>
              </a:spcAft>
              <a:buNone/>
            </a:pPr>
            <a:r>
              <a:rPr lang="en"/>
              <a:t>be able to load the boat on </a:t>
            </a:r>
          </a:p>
          <a:p>
            <a:pPr indent="0" lvl="0" marL="0" marR="0" rtl="0" algn="l">
              <a:lnSpc>
                <a:spcPct val="100000"/>
              </a:lnSpc>
              <a:spcBef>
                <a:spcPts val="600"/>
              </a:spcBef>
              <a:spcAft>
                <a:spcPts val="0"/>
              </a:spcAft>
              <a:buNone/>
            </a:pPr>
            <a:r>
              <a:rPr lang="en"/>
              <a:t>the car rack.</a:t>
            </a:r>
          </a:p>
        </p:txBody>
      </p:sp>
      <p:pic>
        <p:nvPicPr>
          <p:cNvPr descr="boat-loader.jpg" id="293" name="Shape 293"/>
          <p:cNvPicPr preferRelativeResize="0"/>
          <p:nvPr/>
        </p:nvPicPr>
        <p:blipFill>
          <a:blip r:embed="rId3">
            <a:alphaModFix/>
          </a:blip>
          <a:stretch>
            <a:fillRect/>
          </a:stretch>
        </p:blipFill>
        <p:spPr>
          <a:xfrm>
            <a:off x="5513375" y="4033000"/>
            <a:ext cx="2952000" cy="2361600"/>
          </a:xfrm>
          <a:prstGeom prst="rect">
            <a:avLst/>
          </a:prstGeom>
          <a:noFill/>
          <a:ln>
            <a:noFill/>
          </a:ln>
        </p:spPr>
      </p:pic>
      <p:sp>
        <p:nvSpPr>
          <p:cNvPr id="294" name="Shape 2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8" name="Shape 298"/>
        <p:cNvGrpSpPr/>
        <p:nvPr/>
      </p:nvGrpSpPr>
      <p:grpSpPr>
        <a:xfrm>
          <a:off x="0" y="0"/>
          <a:ext cx="0" cy="0"/>
          <a:chOff x="0" y="0"/>
          <a:chExt cx="0" cy="0"/>
        </a:xfrm>
      </p:grpSpPr>
      <p:sp>
        <p:nvSpPr>
          <p:cNvPr id="299" name="Shape 299"/>
          <p:cNvSpPr txBox="1"/>
          <p:nvPr>
            <p:ph idx="4294967295" type="title"/>
          </p:nvPr>
        </p:nvSpPr>
        <p:spPr>
          <a:xfrm>
            <a:off x="759375" y="2555975"/>
            <a:ext cx="8384700" cy="1547400"/>
          </a:xfrm>
          <a:prstGeom prst="rect">
            <a:avLst/>
          </a:prstGeom>
        </p:spPr>
        <p:txBody>
          <a:bodyPr anchorCtr="0" anchor="b" bIns="91425" lIns="91425" rIns="91425" tIns="91425">
            <a:noAutofit/>
          </a:bodyPr>
          <a:lstStyle/>
          <a:p>
            <a:pPr lvl="0" rtl="0">
              <a:spcBef>
                <a:spcPts val="0"/>
              </a:spcBef>
              <a:buNone/>
            </a:pPr>
            <a:r>
              <a:rPr lang="en" sz="4800"/>
              <a:t>Use Checklists to Avoid Forgetting Requirements</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3" name="Shape 303"/>
        <p:cNvGrpSpPr/>
        <p:nvPr/>
      </p:nvGrpSpPr>
      <p:grpSpPr>
        <a:xfrm>
          <a:off x="0" y="0"/>
          <a:ext cx="0" cy="0"/>
          <a:chOff x="0" y="0"/>
          <a:chExt cx="0" cy="0"/>
        </a:xfrm>
      </p:grpSpPr>
      <p:sp>
        <p:nvSpPr>
          <p:cNvPr id="304" name="Shape 30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 Requirement Checklist</a:t>
            </a:r>
          </a:p>
        </p:txBody>
      </p:sp>
      <p:sp>
        <p:nvSpPr>
          <p:cNvPr id="305" name="Shape 305"/>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Are your requirements:</a:t>
            </a:r>
          </a:p>
          <a:p>
            <a:pPr indent="-406400" lvl="0" marL="457200" marR="0" rtl="0" algn="l">
              <a:lnSpc>
                <a:spcPct val="100000"/>
              </a:lnSpc>
              <a:spcBef>
                <a:spcPts val="600"/>
              </a:spcBef>
              <a:spcAft>
                <a:spcPts val="0"/>
              </a:spcAft>
              <a:buSzPct val="100000"/>
            </a:pPr>
            <a:r>
              <a:rPr lang="en" sz="2800"/>
              <a:t>Complete</a:t>
            </a:r>
          </a:p>
          <a:p>
            <a:pPr indent="-406400" lvl="0" marL="457200" marR="0" rtl="0" algn="l">
              <a:lnSpc>
                <a:spcPct val="100000"/>
              </a:lnSpc>
              <a:spcBef>
                <a:spcPts val="600"/>
              </a:spcBef>
              <a:spcAft>
                <a:spcPts val="0"/>
              </a:spcAft>
              <a:buSzPct val="100000"/>
            </a:pPr>
            <a:r>
              <a:rPr lang="en" sz="2800"/>
              <a:t>Consistent</a:t>
            </a:r>
          </a:p>
          <a:p>
            <a:pPr indent="-406400" lvl="0" marL="457200" marR="0" rtl="0" algn="l">
              <a:lnSpc>
                <a:spcPct val="100000"/>
              </a:lnSpc>
              <a:spcBef>
                <a:spcPts val="600"/>
              </a:spcBef>
              <a:spcAft>
                <a:spcPts val="0"/>
              </a:spcAft>
              <a:buSzPct val="100000"/>
            </a:pPr>
            <a:r>
              <a:rPr lang="en" sz="2800"/>
              <a:t>Correct</a:t>
            </a:r>
          </a:p>
          <a:p>
            <a:pPr indent="-406400" lvl="0" marL="457200" marR="0" rtl="0" algn="l">
              <a:lnSpc>
                <a:spcPct val="100000"/>
              </a:lnSpc>
              <a:spcBef>
                <a:spcPts val="600"/>
              </a:spcBef>
              <a:spcAft>
                <a:spcPts val="0"/>
              </a:spcAft>
              <a:buSzPct val="100000"/>
            </a:pPr>
            <a:r>
              <a:rPr lang="en" sz="2800"/>
              <a:t>Precise, unambiguous, and clear</a:t>
            </a:r>
          </a:p>
          <a:p>
            <a:pPr indent="-406400" lvl="0" marL="457200" marR="0" rtl="0" algn="l">
              <a:lnSpc>
                <a:spcPct val="100000"/>
              </a:lnSpc>
              <a:spcBef>
                <a:spcPts val="600"/>
              </a:spcBef>
              <a:spcAft>
                <a:spcPts val="0"/>
              </a:spcAft>
              <a:buSzPct val="100000"/>
            </a:pPr>
            <a:r>
              <a:rPr lang="en" sz="2800"/>
              <a:t>Relevant</a:t>
            </a:r>
          </a:p>
          <a:p>
            <a:pPr indent="-406400" lvl="0" marL="457200" marR="0" rtl="0" algn="l">
              <a:lnSpc>
                <a:spcPct val="100000"/>
              </a:lnSpc>
              <a:spcBef>
                <a:spcPts val="600"/>
              </a:spcBef>
              <a:spcAft>
                <a:spcPts val="0"/>
              </a:spcAft>
              <a:buSzPct val="100000"/>
            </a:pPr>
            <a:r>
              <a:rPr lang="en" sz="2800"/>
              <a:t>Testable</a:t>
            </a:r>
          </a:p>
        </p:txBody>
      </p:sp>
      <p:sp>
        <p:nvSpPr>
          <p:cNvPr id="306" name="Shape 30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t/>
            </a:r>
            <a:endParaRPr sz="2600"/>
          </a:p>
          <a:p>
            <a:pPr indent="-406400" lvl="0" marL="457200" rtl="0">
              <a:spcBef>
                <a:spcPts val="0"/>
              </a:spcBef>
              <a:buSzPct val="100000"/>
            </a:pPr>
            <a:r>
              <a:rPr lang="en" sz="2800"/>
              <a:t>Understandable</a:t>
            </a:r>
          </a:p>
          <a:p>
            <a:pPr indent="-406400" lvl="0" marL="457200" rtl="0">
              <a:spcBef>
                <a:spcPts val="0"/>
              </a:spcBef>
              <a:buSzPct val="100000"/>
            </a:pPr>
            <a:r>
              <a:rPr lang="en" sz="2800"/>
              <a:t>Expressed in the user’s language</a:t>
            </a:r>
          </a:p>
          <a:p>
            <a:pPr indent="-406400" lvl="0" marL="457200" rtl="0">
              <a:spcBef>
                <a:spcPts val="0"/>
              </a:spcBef>
              <a:buSzPct val="100000"/>
            </a:pPr>
            <a:r>
              <a:rPr lang="en" sz="2800"/>
              <a:t>Traceable</a:t>
            </a:r>
          </a:p>
          <a:p>
            <a:pPr indent="-406400" lvl="0" marL="457200" rtl="0">
              <a:spcBef>
                <a:spcPts val="0"/>
              </a:spcBef>
              <a:buSzPct val="100000"/>
            </a:pPr>
            <a:r>
              <a:rPr lang="en" sz="2800"/>
              <a:t>Feasible</a:t>
            </a:r>
          </a:p>
          <a:p>
            <a:pPr indent="-406400" lvl="0" marL="457200" rtl="0">
              <a:spcBef>
                <a:spcPts val="0"/>
              </a:spcBef>
              <a:buSzPct val="100000"/>
            </a:pPr>
            <a:r>
              <a:rPr lang="en" sz="2800"/>
              <a:t>Prioritized</a:t>
            </a:r>
          </a:p>
          <a:p>
            <a:pPr indent="-406400" lvl="0" marL="457200" rtl="0">
              <a:spcBef>
                <a:spcPts val="0"/>
              </a:spcBef>
              <a:buSzPct val="100000"/>
            </a:pPr>
            <a:r>
              <a:rPr lang="en" sz="2800"/>
              <a:t>Classified for stability</a:t>
            </a:r>
          </a:p>
          <a:p>
            <a:pPr indent="-406400" lvl="0" marL="457200" rtl="0">
              <a:spcBef>
                <a:spcPts val="0"/>
              </a:spcBef>
              <a:buSzPct val="100000"/>
            </a:pPr>
            <a:r>
              <a:rPr lang="en" sz="2800"/>
              <a:t>Free of unwarranted design detail</a:t>
            </a:r>
          </a:p>
        </p:txBody>
      </p:sp>
      <p:sp>
        <p:nvSpPr>
          <p:cNvPr id="307" name="Shape 3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1" name="Shape 311"/>
        <p:cNvGrpSpPr/>
        <p:nvPr/>
      </p:nvGrpSpPr>
      <p:grpSpPr>
        <a:xfrm>
          <a:off x="0" y="0"/>
          <a:ext cx="0" cy="0"/>
          <a:chOff x="0" y="0"/>
          <a:chExt cx="0" cy="0"/>
        </a:xfrm>
      </p:grpSpPr>
      <p:sp>
        <p:nvSpPr>
          <p:cNvPr id="312" name="Shape 31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Definition and Writing Style Checklist</a:t>
            </a:r>
          </a:p>
        </p:txBody>
      </p:sp>
      <p:sp>
        <p:nvSpPr>
          <p:cNvPr id="313" name="Shape 3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AutoNum type="arabicPeriod"/>
            </a:pPr>
            <a:r>
              <a:rPr lang="en" sz="1900"/>
              <a:t>Have you varied the stress pattern in a sentence to reveal alternative meanings?</a:t>
            </a:r>
          </a:p>
          <a:p>
            <a:pPr indent="-349250" lvl="0" marL="457200" marR="0" rtl="0" algn="l">
              <a:lnSpc>
                <a:spcPct val="100000"/>
              </a:lnSpc>
              <a:spcBef>
                <a:spcPts val="600"/>
              </a:spcBef>
              <a:spcAft>
                <a:spcPts val="0"/>
              </a:spcAft>
              <a:buSzPct val="100000"/>
              <a:buAutoNum type="arabicPeriod"/>
            </a:pPr>
            <a:r>
              <a:rPr lang="en" sz="1900"/>
              <a:t>Could you commit to implementing this requirement within a week?</a:t>
            </a:r>
          </a:p>
          <a:p>
            <a:pPr indent="-349250" lvl="0" marL="457200" marR="0" rtl="0" algn="l">
              <a:lnSpc>
                <a:spcPct val="100000"/>
              </a:lnSpc>
              <a:spcBef>
                <a:spcPts val="600"/>
              </a:spcBef>
              <a:spcAft>
                <a:spcPts val="0"/>
              </a:spcAft>
              <a:buSzPct val="100000"/>
              <a:buAutoNum type="arabicPeriod"/>
            </a:pPr>
            <a:r>
              <a:rPr lang="en" sz="1900"/>
              <a:t>If a term is defined elsewhere, try substituting the term for its definition.</a:t>
            </a:r>
          </a:p>
          <a:p>
            <a:pPr indent="-349250" lvl="0" marL="457200" marR="0" rtl="0" algn="l">
              <a:lnSpc>
                <a:spcPct val="100000"/>
              </a:lnSpc>
              <a:spcBef>
                <a:spcPts val="600"/>
              </a:spcBef>
              <a:spcAft>
                <a:spcPts val="0"/>
              </a:spcAft>
              <a:buSzPct val="100000"/>
              <a:buAutoNum type="arabicPeriod"/>
            </a:pPr>
            <a:r>
              <a:rPr lang="en" sz="1900"/>
              <a:t>When a structure if described in words, try to sketch a picture of the structure.</a:t>
            </a:r>
          </a:p>
          <a:p>
            <a:pPr indent="-349250" lvl="0" marL="457200" marR="0" rtl="0" algn="l">
              <a:lnSpc>
                <a:spcPct val="100000"/>
              </a:lnSpc>
              <a:spcBef>
                <a:spcPts val="600"/>
              </a:spcBef>
              <a:spcAft>
                <a:spcPts val="0"/>
              </a:spcAft>
              <a:buSzPct val="100000"/>
              <a:buAutoNum type="arabicPeriod"/>
            </a:pPr>
            <a:r>
              <a:rPr lang="en" sz="1900"/>
              <a:t>When a picture describes a structure, try to redraw the picture in a form that emphasizes different aspects.</a:t>
            </a:r>
          </a:p>
          <a:p>
            <a:pPr indent="-349250" lvl="0" marL="457200" marR="0" rtl="0" algn="l">
              <a:lnSpc>
                <a:spcPct val="100000"/>
              </a:lnSpc>
              <a:spcBef>
                <a:spcPts val="600"/>
              </a:spcBef>
              <a:spcAft>
                <a:spcPts val="0"/>
              </a:spcAft>
              <a:buSzPct val="100000"/>
              <a:buAutoNum type="arabicPeriod"/>
            </a:pPr>
            <a:r>
              <a:rPr lang="en" sz="1900"/>
              <a:t>When there is an equation, try expressing the meaning of the equation in words.</a:t>
            </a:r>
          </a:p>
          <a:p>
            <a:pPr indent="-349250" lvl="0" marL="457200" marR="0" rtl="0" algn="l">
              <a:lnSpc>
                <a:spcPct val="100000"/>
              </a:lnSpc>
              <a:spcBef>
                <a:spcPts val="600"/>
              </a:spcBef>
              <a:spcAft>
                <a:spcPts val="0"/>
              </a:spcAft>
              <a:buSzPct val="100000"/>
              <a:buAutoNum type="arabicPeriod"/>
            </a:pPr>
            <a:r>
              <a:rPr lang="en" sz="1900"/>
              <a:t>When a calculation is specified or implied in words, try expressing it in an equation.</a:t>
            </a:r>
          </a:p>
          <a:p>
            <a:pPr indent="-349250" lvl="0" marL="457200" marR="0" rtl="0" algn="l">
              <a:lnSpc>
                <a:spcPct val="100000"/>
              </a:lnSpc>
              <a:spcBef>
                <a:spcPts val="600"/>
              </a:spcBef>
              <a:spcAft>
                <a:spcPts val="0"/>
              </a:spcAft>
              <a:buSzPct val="100000"/>
              <a:buAutoNum type="arabicPeriod"/>
            </a:pPr>
            <a:r>
              <a:rPr lang="en" sz="1900"/>
              <a:t>When a calculation is specified, work through at least two concrete examples by hand and give them as examples in the document.</a:t>
            </a:r>
          </a:p>
          <a:p>
            <a:pPr lvl="0" marR="0" rtl="0" algn="l">
              <a:lnSpc>
                <a:spcPct val="100000"/>
              </a:lnSpc>
              <a:spcBef>
                <a:spcPts val="600"/>
              </a:spcBef>
              <a:spcAft>
                <a:spcPts val="0"/>
              </a:spcAft>
              <a:buNone/>
            </a:pPr>
            <a:r>
              <a:t/>
            </a:r>
            <a:endParaRPr sz="1900"/>
          </a:p>
        </p:txBody>
      </p:sp>
      <p:sp>
        <p:nvSpPr>
          <p:cNvPr id="314" name="Shape 3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Easy Requirements Guidelines</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Avoid requirements “fusion”</a:t>
            </a:r>
          </a:p>
          <a:p>
            <a:pPr indent="-228600" lvl="1" marL="914400" marR="0" rtl="0" algn="l">
              <a:lnSpc>
                <a:spcPct val="100000"/>
              </a:lnSpc>
              <a:spcBef>
                <a:spcPts val="600"/>
              </a:spcBef>
              <a:spcAft>
                <a:spcPts val="0"/>
              </a:spcAft>
            </a:pPr>
            <a:r>
              <a:rPr lang="en"/>
              <a:t>One requirement per requirement entry in document.</a:t>
            </a:r>
          </a:p>
          <a:p>
            <a:pPr indent="-228600" lvl="2" marL="1371600" marR="0" rtl="0" algn="l">
              <a:lnSpc>
                <a:spcPct val="100000"/>
              </a:lnSpc>
              <a:spcBef>
                <a:spcPts val="600"/>
              </a:spcBef>
              <a:spcAft>
                <a:spcPts val="0"/>
              </a:spcAft>
            </a:pPr>
            <a:r>
              <a:rPr lang="en"/>
              <a:t>One property the software must uphold.</a:t>
            </a:r>
          </a:p>
          <a:p>
            <a:pPr indent="-228600" lvl="0" marL="457200" marR="0" rtl="0" algn="l">
              <a:lnSpc>
                <a:spcPct val="100000"/>
              </a:lnSpc>
              <a:spcBef>
                <a:spcPts val="600"/>
              </a:spcBef>
              <a:spcAft>
                <a:spcPts val="0"/>
              </a:spcAft>
            </a:pPr>
            <a:r>
              <a:rPr lang="en"/>
              <a:t>Be precise</a:t>
            </a:r>
          </a:p>
          <a:p>
            <a:pPr indent="-228600" lvl="1" marL="914400" marR="0" rtl="0" algn="l">
              <a:lnSpc>
                <a:spcPct val="100000"/>
              </a:lnSpc>
              <a:spcBef>
                <a:spcPts val="600"/>
              </a:spcBef>
              <a:spcAft>
                <a:spcPts val="0"/>
              </a:spcAft>
            </a:pPr>
            <a:r>
              <a:rPr lang="en"/>
              <a:t>No vague or incomplete requirements.</a:t>
            </a:r>
          </a:p>
          <a:p>
            <a:pPr indent="-228600" lvl="1" marL="914400" marR="0" rtl="0" algn="l">
              <a:lnSpc>
                <a:spcPct val="100000"/>
              </a:lnSpc>
              <a:spcBef>
                <a:spcPts val="600"/>
              </a:spcBef>
              <a:spcAft>
                <a:spcPts val="0"/>
              </a:spcAft>
            </a:pPr>
            <a:r>
              <a:rPr lang="en"/>
              <a:t>Define all outcomes of a condition.</a:t>
            </a:r>
          </a:p>
          <a:p>
            <a:pPr indent="-228600" lvl="0" marL="457200" marR="0" rtl="0" algn="l">
              <a:lnSpc>
                <a:spcPct val="100000"/>
              </a:lnSpc>
              <a:spcBef>
                <a:spcPts val="600"/>
              </a:spcBef>
              <a:spcAft>
                <a:spcPts val="0"/>
              </a:spcAft>
            </a:pPr>
            <a:r>
              <a:rPr lang="en"/>
              <a:t>Stated in the positive</a:t>
            </a:r>
          </a:p>
          <a:p>
            <a:pPr indent="-228600" lvl="1" marL="914400" marR="0" rtl="0" algn="l">
              <a:lnSpc>
                <a:spcPct val="100000"/>
              </a:lnSpc>
              <a:spcBef>
                <a:spcPts val="600"/>
              </a:spcBef>
              <a:spcAft>
                <a:spcPts val="0"/>
              </a:spcAft>
            </a:pPr>
            <a:r>
              <a:rPr lang="en"/>
              <a:t>State what the software will do, not what it will not.</a:t>
            </a:r>
          </a:p>
          <a:p>
            <a:pPr indent="-228600" lvl="1" marL="914400" marR="0" rtl="0" algn="l">
              <a:lnSpc>
                <a:spcPct val="100000"/>
              </a:lnSpc>
              <a:spcBef>
                <a:spcPts val="600"/>
              </a:spcBef>
              <a:spcAft>
                <a:spcPts val="0"/>
              </a:spcAft>
            </a:pPr>
            <a:r>
              <a:rPr lang="en"/>
              <a:t>You can never prove a negative.</a:t>
            </a:r>
          </a:p>
        </p:txBody>
      </p:sp>
      <p:sp>
        <p:nvSpPr>
          <p:cNvPr id="66" name="Shape 6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8" name="Shape 318"/>
        <p:cNvGrpSpPr/>
        <p:nvPr/>
      </p:nvGrpSpPr>
      <p:grpSpPr>
        <a:xfrm>
          <a:off x="0" y="0"/>
          <a:ext cx="0" cy="0"/>
          <a:chOff x="0" y="0"/>
          <a:chExt cx="0" cy="0"/>
        </a:xfrm>
      </p:grpSpPr>
      <p:sp>
        <p:nvSpPr>
          <p:cNvPr id="319" name="Shape 31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Definition Checklist (2)</a:t>
            </a:r>
          </a:p>
        </p:txBody>
      </p:sp>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AutoNum type="arabicPeriod" startAt="9"/>
            </a:pPr>
            <a:r>
              <a:rPr lang="en" sz="1900"/>
              <a:t>Look for statements that imply certainty and ask for proof.</a:t>
            </a:r>
          </a:p>
          <a:p>
            <a:pPr indent="-349250" lvl="0" marL="457200" marR="0" rtl="0" algn="l">
              <a:lnSpc>
                <a:spcPct val="100000"/>
              </a:lnSpc>
              <a:spcBef>
                <a:spcPts val="600"/>
              </a:spcBef>
              <a:spcAft>
                <a:spcPts val="0"/>
              </a:spcAft>
              <a:buSzPct val="100000"/>
              <a:buAutoNum type="arabicPeriod" startAt="9"/>
            </a:pPr>
            <a:r>
              <a:rPr lang="en" sz="1900"/>
              <a:t>Look for words that are there to persuade the reader, make sure the connected statements are actually backed up.</a:t>
            </a:r>
          </a:p>
          <a:p>
            <a:pPr indent="-349250" lvl="0" marL="457200" marR="0" rtl="0" algn="l">
              <a:lnSpc>
                <a:spcPct val="100000"/>
              </a:lnSpc>
              <a:spcBef>
                <a:spcPts val="600"/>
              </a:spcBef>
              <a:spcAft>
                <a:spcPts val="0"/>
              </a:spcAft>
              <a:buSzPct val="100000"/>
              <a:buAutoNum type="arabicPeriod" startAt="9"/>
            </a:pPr>
            <a:r>
              <a:rPr lang="en" sz="1900"/>
              <a:t>Watch for vague words and clarify those statements. </a:t>
            </a:r>
          </a:p>
          <a:p>
            <a:pPr indent="-349250" lvl="0" marL="457200" marR="0" rtl="0" algn="l">
              <a:lnSpc>
                <a:spcPct val="100000"/>
              </a:lnSpc>
              <a:spcBef>
                <a:spcPts val="600"/>
              </a:spcBef>
              <a:spcAft>
                <a:spcPts val="0"/>
              </a:spcAft>
              <a:buSzPct val="100000"/>
              <a:buAutoNum type="arabicPeriod" startAt="9"/>
            </a:pPr>
            <a:r>
              <a:rPr lang="en" sz="1900"/>
              <a:t>Watch for non-committal words.</a:t>
            </a:r>
          </a:p>
          <a:p>
            <a:pPr indent="-349250" lvl="0" marL="457200" marR="0" rtl="0" algn="l">
              <a:lnSpc>
                <a:spcPct val="100000"/>
              </a:lnSpc>
              <a:spcBef>
                <a:spcPts val="600"/>
              </a:spcBef>
              <a:spcAft>
                <a:spcPts val="0"/>
              </a:spcAft>
              <a:buSzPct val="100000"/>
              <a:buAutoNum type="arabicPeriod" startAt="9"/>
            </a:pPr>
            <a:r>
              <a:rPr lang="en" sz="1900"/>
              <a:t>Ensure lists are complete. If “etc” is used, make sure you know what “etc” means.</a:t>
            </a:r>
          </a:p>
          <a:p>
            <a:pPr indent="-349250" lvl="0" marL="457200" marR="0" rtl="0" algn="l">
              <a:lnSpc>
                <a:spcPct val="100000"/>
              </a:lnSpc>
              <a:spcBef>
                <a:spcPts val="600"/>
              </a:spcBef>
              <a:spcAft>
                <a:spcPts val="0"/>
              </a:spcAft>
              <a:buSzPct val="100000"/>
              <a:buAutoNum type="arabicPeriod" startAt="9"/>
            </a:pPr>
            <a:r>
              <a:rPr lang="en" sz="1900"/>
              <a:t>In attempting to clarify lists, we sometimes state a rule. Be sure that rules do not contain unstated assumptions.</a:t>
            </a:r>
          </a:p>
          <a:p>
            <a:pPr indent="-349250" lvl="0" marL="457200" marR="0" rtl="0" algn="l">
              <a:lnSpc>
                <a:spcPct val="100000"/>
              </a:lnSpc>
              <a:spcBef>
                <a:spcPts val="600"/>
              </a:spcBef>
              <a:spcAft>
                <a:spcPts val="0"/>
              </a:spcAft>
              <a:buSzPct val="100000"/>
              <a:buAutoNum type="arabicPeriod" startAt="9"/>
            </a:pPr>
            <a:r>
              <a:rPr lang="en" sz="1900"/>
              <a:t>Look for requirements without examples (or too few/too similar examples)</a:t>
            </a:r>
          </a:p>
          <a:p>
            <a:pPr indent="-349250" lvl="0" marL="457200" marR="0" rtl="0" algn="l">
              <a:lnSpc>
                <a:spcPct val="100000"/>
              </a:lnSpc>
              <a:spcBef>
                <a:spcPts val="600"/>
              </a:spcBef>
              <a:spcAft>
                <a:spcPts val="0"/>
              </a:spcAft>
              <a:buSzPct val="100000"/>
              <a:buAutoNum type="arabicPeriod" startAt="9"/>
            </a:pPr>
            <a:r>
              <a:rPr lang="en" sz="1900"/>
              <a:t>Avoid vague verbs.</a:t>
            </a:r>
          </a:p>
          <a:p>
            <a:pPr indent="-349250" lvl="0" marL="457200" marR="0" rtl="0" algn="l">
              <a:lnSpc>
                <a:spcPct val="100000"/>
              </a:lnSpc>
              <a:spcBef>
                <a:spcPts val="600"/>
              </a:spcBef>
              <a:spcAft>
                <a:spcPts val="0"/>
              </a:spcAft>
              <a:buSzPct val="100000"/>
              <a:buAutoNum type="arabicPeriod" startAt="9"/>
            </a:pPr>
            <a:r>
              <a:rPr lang="en" sz="1900"/>
              <a:t>Avoid passive voice. Passive voice does not name an actor.</a:t>
            </a:r>
          </a:p>
          <a:p>
            <a:pPr indent="-349250" lvl="0" marL="457200" marR="0" rtl="0" algn="l">
              <a:lnSpc>
                <a:spcPct val="100000"/>
              </a:lnSpc>
              <a:spcBef>
                <a:spcPts val="600"/>
              </a:spcBef>
              <a:spcAft>
                <a:spcPts val="0"/>
              </a:spcAft>
              <a:buSzPct val="100000"/>
              <a:buAutoNum type="arabicPeriod" startAt="9"/>
            </a:pPr>
            <a:r>
              <a:rPr lang="en" sz="1900"/>
              <a:t>Don’t make comparisons without clearly stating what is being referred.</a:t>
            </a:r>
          </a:p>
          <a:p>
            <a:pPr indent="-349250" lvl="0" marL="457200" marR="0" rtl="0" algn="l">
              <a:lnSpc>
                <a:spcPct val="100000"/>
              </a:lnSpc>
              <a:spcBef>
                <a:spcPts val="600"/>
              </a:spcBef>
              <a:spcAft>
                <a:spcPts val="0"/>
              </a:spcAft>
              <a:buSzPct val="100000"/>
              <a:buAutoNum type="arabicPeriod" startAt="9"/>
            </a:pPr>
            <a:r>
              <a:rPr lang="en" sz="1900"/>
              <a:t>Pronouns are often clear to the writer, but not the reader.</a:t>
            </a:r>
          </a:p>
          <a:p>
            <a:pPr lvl="0" marR="0" rtl="0" algn="l">
              <a:lnSpc>
                <a:spcPct val="100000"/>
              </a:lnSpc>
              <a:spcBef>
                <a:spcPts val="600"/>
              </a:spcBef>
              <a:spcAft>
                <a:spcPts val="0"/>
              </a:spcAft>
              <a:buNone/>
            </a:pPr>
            <a:r>
              <a:t/>
            </a:r>
            <a:endParaRPr sz="1900"/>
          </a:p>
        </p:txBody>
      </p:sp>
      <p:sp>
        <p:nvSpPr>
          <p:cNvPr id="321" name="Shape 3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40</a:t>
            </a: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Domain-Specific Checklists</a:t>
            </a:r>
          </a:p>
        </p:txBody>
      </p:sp>
      <p:sp>
        <p:nvSpPr>
          <p:cNvPr id="327" name="Shape 327"/>
          <p:cNvSpPr txBox="1"/>
          <p:nvPr>
            <p:ph idx="1" type="body"/>
          </p:nvPr>
        </p:nvSpPr>
        <p:spPr>
          <a:xfrm>
            <a:off x="530661" y="1600200"/>
            <a:ext cx="8156100" cy="46860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problems and test scenarios can we anticipate in the automated cooling system?</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328" name="Shape 328"/>
          <p:cNvSpPr/>
          <p:nvPr/>
        </p:nvSpPr>
        <p:spPr>
          <a:xfrm>
            <a:off x="1568641" y="3404160"/>
            <a:ext cx="1273200" cy="1078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Control Panel</a:t>
            </a:r>
          </a:p>
        </p:txBody>
      </p:sp>
      <p:sp>
        <p:nvSpPr>
          <p:cNvPr id="329" name="Shape 329"/>
          <p:cNvSpPr/>
          <p:nvPr/>
        </p:nvSpPr>
        <p:spPr>
          <a:xfrm>
            <a:off x="226199" y="3532923"/>
            <a:ext cx="802500" cy="8208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30" name="Shape 330"/>
          <p:cNvCxnSpPr>
            <a:stCxn id="329" idx="6"/>
            <a:endCxn id="328" idx="1"/>
          </p:cNvCxnSpPr>
          <p:nvPr/>
        </p:nvCxnSpPr>
        <p:spPr>
          <a:xfrm>
            <a:off x="1028699" y="3943323"/>
            <a:ext cx="540000" cy="0"/>
          </a:xfrm>
          <a:prstGeom prst="straightConnector1">
            <a:avLst/>
          </a:prstGeom>
          <a:noFill/>
          <a:ln cap="flat" cmpd="sng" w="19050">
            <a:solidFill>
              <a:schemeClr val="dk2"/>
            </a:solidFill>
            <a:prstDash val="solid"/>
            <a:round/>
            <a:headEnd len="lg" w="lg" type="none"/>
            <a:tailEnd len="lg" w="lg" type="triangle"/>
          </a:ln>
        </p:spPr>
      </p:cxnSp>
      <p:sp>
        <p:nvSpPr>
          <p:cNvPr id="331" name="Shape 331"/>
          <p:cNvSpPr/>
          <p:nvPr/>
        </p:nvSpPr>
        <p:spPr>
          <a:xfrm>
            <a:off x="4447326" y="4208790"/>
            <a:ext cx="1896047" cy="1627776"/>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Cooling Software</a:t>
            </a:r>
          </a:p>
        </p:txBody>
      </p:sp>
      <p:sp>
        <p:nvSpPr>
          <p:cNvPr id="332" name="Shape 332"/>
          <p:cNvSpPr/>
          <p:nvPr/>
        </p:nvSpPr>
        <p:spPr>
          <a:xfrm>
            <a:off x="4634148" y="2786237"/>
            <a:ext cx="1522500" cy="107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Reactor</a:t>
            </a:r>
          </a:p>
        </p:txBody>
      </p:sp>
      <p:sp>
        <p:nvSpPr>
          <p:cNvPr id="333" name="Shape 333"/>
          <p:cNvSpPr/>
          <p:nvPr/>
        </p:nvSpPr>
        <p:spPr>
          <a:xfrm>
            <a:off x="6910724" y="4483550"/>
            <a:ext cx="1776000" cy="10782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Chemical Tank</a:t>
            </a:r>
          </a:p>
        </p:txBody>
      </p:sp>
      <p:cxnSp>
        <p:nvCxnSpPr>
          <p:cNvPr id="334" name="Shape 334"/>
          <p:cNvCxnSpPr>
            <a:stCxn id="331" idx="0"/>
            <a:endCxn id="333" idx="2"/>
          </p:cNvCxnSpPr>
          <p:nvPr/>
        </p:nvCxnSpPr>
        <p:spPr>
          <a:xfrm>
            <a:off x="6341794" y="5022678"/>
            <a:ext cx="568800" cy="0"/>
          </a:xfrm>
          <a:prstGeom prst="straightConnector1">
            <a:avLst/>
          </a:prstGeom>
          <a:noFill/>
          <a:ln cap="flat" cmpd="sng" w="19050">
            <a:solidFill>
              <a:schemeClr val="dk2"/>
            </a:solidFill>
            <a:prstDash val="solid"/>
            <a:round/>
            <a:headEnd len="lg" w="lg" type="none"/>
            <a:tailEnd len="lg" w="lg" type="triangle"/>
          </a:ln>
        </p:spPr>
      </p:cxnSp>
      <p:cxnSp>
        <p:nvCxnSpPr>
          <p:cNvPr id="335" name="Shape 335"/>
          <p:cNvCxnSpPr>
            <a:stCxn id="333" idx="3"/>
          </p:cNvCxnSpPr>
          <p:nvPr/>
        </p:nvCxnSpPr>
        <p:spPr>
          <a:xfrm flipH="1">
            <a:off x="6138814" y="5403851"/>
            <a:ext cx="1032000" cy="15300"/>
          </a:xfrm>
          <a:prstGeom prst="straightConnector1">
            <a:avLst/>
          </a:prstGeom>
          <a:noFill/>
          <a:ln cap="flat" cmpd="sng" w="19050">
            <a:solidFill>
              <a:schemeClr val="dk2"/>
            </a:solidFill>
            <a:prstDash val="solid"/>
            <a:round/>
            <a:headEnd len="lg" w="lg" type="none"/>
            <a:tailEnd len="lg" w="lg" type="triangle"/>
          </a:ln>
        </p:spPr>
      </p:cxnSp>
      <p:cxnSp>
        <p:nvCxnSpPr>
          <p:cNvPr id="336" name="Shape 336"/>
          <p:cNvCxnSpPr>
            <a:stCxn id="332" idx="4"/>
            <a:endCxn id="331" idx="3"/>
          </p:cNvCxnSpPr>
          <p:nvPr/>
        </p:nvCxnSpPr>
        <p:spPr>
          <a:xfrm>
            <a:off x="5395398" y="3864437"/>
            <a:ext cx="0" cy="437400"/>
          </a:xfrm>
          <a:prstGeom prst="straightConnector1">
            <a:avLst/>
          </a:prstGeom>
          <a:noFill/>
          <a:ln cap="flat" cmpd="sng" w="19050">
            <a:solidFill>
              <a:schemeClr val="dk2"/>
            </a:solidFill>
            <a:prstDash val="solid"/>
            <a:round/>
            <a:headEnd len="lg" w="lg" type="none"/>
            <a:tailEnd len="lg" w="lg" type="triangle"/>
          </a:ln>
        </p:spPr>
      </p:cxnSp>
      <p:cxnSp>
        <p:nvCxnSpPr>
          <p:cNvPr id="337" name="Shape 337"/>
          <p:cNvCxnSpPr>
            <a:stCxn id="333" idx="0"/>
            <a:endCxn id="332" idx="6"/>
          </p:cNvCxnSpPr>
          <p:nvPr/>
        </p:nvCxnSpPr>
        <p:spPr>
          <a:xfrm rot="10800000">
            <a:off x="6156524" y="3325250"/>
            <a:ext cx="1642200" cy="1158300"/>
          </a:xfrm>
          <a:prstGeom prst="straightConnector1">
            <a:avLst/>
          </a:prstGeom>
          <a:noFill/>
          <a:ln cap="flat" cmpd="sng" w="19050">
            <a:solidFill>
              <a:schemeClr val="dk2"/>
            </a:solidFill>
            <a:prstDash val="solid"/>
            <a:round/>
            <a:headEnd len="lg" w="lg" type="none"/>
            <a:tailEnd len="lg" w="lg" type="triangle"/>
          </a:ln>
        </p:spPr>
      </p:cxnSp>
      <p:cxnSp>
        <p:nvCxnSpPr>
          <p:cNvPr id="338" name="Shape 338"/>
          <p:cNvCxnSpPr>
            <a:stCxn id="328" idx="3"/>
            <a:endCxn id="331" idx="2"/>
          </p:cNvCxnSpPr>
          <p:nvPr/>
        </p:nvCxnSpPr>
        <p:spPr>
          <a:xfrm>
            <a:off x="2841841" y="3943260"/>
            <a:ext cx="1611300" cy="1079400"/>
          </a:xfrm>
          <a:prstGeom prst="straightConnector1">
            <a:avLst/>
          </a:prstGeom>
          <a:noFill/>
          <a:ln cap="flat" cmpd="sng" w="19050">
            <a:solidFill>
              <a:schemeClr val="dk2"/>
            </a:solidFill>
            <a:prstDash val="solid"/>
            <a:round/>
            <a:headEnd len="lg" w="lg" type="none"/>
            <a:tailEnd len="lg" w="lg" type="triangle"/>
          </a:ln>
        </p:spPr>
      </p:cxnSp>
      <p:cxnSp>
        <p:nvCxnSpPr>
          <p:cNvPr id="339" name="Shape 339"/>
          <p:cNvCxnSpPr>
            <a:endCxn id="332" idx="5"/>
          </p:cNvCxnSpPr>
          <p:nvPr/>
        </p:nvCxnSpPr>
        <p:spPr>
          <a:xfrm flipH="1" rot="10800000">
            <a:off x="5776183" y="3706539"/>
            <a:ext cx="157500" cy="585900"/>
          </a:xfrm>
          <a:prstGeom prst="straightConnector1">
            <a:avLst/>
          </a:prstGeom>
          <a:noFill/>
          <a:ln cap="flat" cmpd="sng" w="19050">
            <a:solidFill>
              <a:schemeClr val="dk2"/>
            </a:solidFill>
            <a:prstDash val="solid"/>
            <a:round/>
            <a:headEnd len="lg" w="lg" type="none"/>
            <a:tailEnd len="lg" w="lg" type="triangle"/>
          </a:ln>
        </p:spPr>
      </p:cxnSp>
      <p:sp>
        <p:nvSpPr>
          <p:cNvPr id="340" name="Shape 34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4" name="Shape 344"/>
        <p:cNvGrpSpPr/>
        <p:nvPr/>
      </p:nvGrpSpPr>
      <p:grpSpPr>
        <a:xfrm>
          <a:off x="0" y="0"/>
          <a:ext cx="0" cy="0"/>
          <a:chOff x="0" y="0"/>
          <a:chExt cx="0" cy="0"/>
        </a:xfrm>
      </p:grpSpPr>
      <p:sp>
        <p:nvSpPr>
          <p:cNvPr id="345" name="Shape 3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 for Embedded Systems</a:t>
            </a:r>
          </a:p>
        </p:txBody>
      </p:sp>
      <p:sp>
        <p:nvSpPr>
          <p:cNvPr id="346" name="Shape 3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SzPct val="100000"/>
              <a:buAutoNum type="arabicPeriod"/>
            </a:pPr>
            <a:r>
              <a:rPr lang="en" sz="1900"/>
              <a:t>Is the software’s response to out-of-range values specified for every input?</a:t>
            </a:r>
          </a:p>
          <a:p>
            <a:pPr indent="-349250" lvl="0" marL="457200" marR="0" rtl="0" algn="l">
              <a:lnSpc>
                <a:spcPct val="100000"/>
              </a:lnSpc>
              <a:spcBef>
                <a:spcPts val="600"/>
              </a:spcBef>
              <a:spcAft>
                <a:spcPts val="0"/>
              </a:spcAft>
              <a:buSzPct val="100000"/>
              <a:buAutoNum type="arabicPeriod"/>
            </a:pPr>
            <a:r>
              <a:rPr lang="en" sz="1900"/>
              <a:t>Is the software’s response to not receiving an expected input specified?</a:t>
            </a:r>
          </a:p>
          <a:p>
            <a:pPr indent="-349250" lvl="1" marL="914400" marR="0" rtl="0" algn="l">
              <a:lnSpc>
                <a:spcPct val="100000"/>
              </a:lnSpc>
              <a:spcBef>
                <a:spcPts val="600"/>
              </a:spcBef>
              <a:spcAft>
                <a:spcPts val="0"/>
              </a:spcAft>
              <a:buSzPct val="100000"/>
              <a:buAutoNum type="alphaLcPeriod"/>
            </a:pPr>
            <a:r>
              <a:rPr lang="en" sz="1900"/>
              <a:t>Are timeouts provided?</a:t>
            </a:r>
          </a:p>
          <a:p>
            <a:pPr indent="-349250" lvl="1" marL="914400" marR="0" rtl="0" algn="l">
              <a:lnSpc>
                <a:spcPct val="100000"/>
              </a:lnSpc>
              <a:spcBef>
                <a:spcPts val="600"/>
              </a:spcBef>
              <a:spcAft>
                <a:spcPts val="0"/>
              </a:spcAft>
              <a:buSzPct val="100000"/>
              <a:buAutoNum type="alphaLcPeriod"/>
            </a:pPr>
            <a:r>
              <a:rPr lang="en" sz="1900"/>
              <a:t>Does the software specify the latency of the timeout?</a:t>
            </a:r>
          </a:p>
          <a:p>
            <a:pPr indent="-349250" lvl="0" marL="457200" marR="0" rtl="0" algn="l">
              <a:lnSpc>
                <a:spcPct val="100000"/>
              </a:lnSpc>
              <a:spcBef>
                <a:spcPts val="600"/>
              </a:spcBef>
              <a:spcAft>
                <a:spcPts val="0"/>
              </a:spcAft>
              <a:buSzPct val="100000"/>
              <a:buAutoNum type="arabicPeriod"/>
            </a:pPr>
            <a:r>
              <a:rPr lang="en" sz="1900"/>
              <a:t>If input arrives when it shouldn’t, is a response specified?</a:t>
            </a:r>
          </a:p>
          <a:p>
            <a:pPr indent="-349250" lvl="0" marL="457200" marR="0" rtl="0" algn="l">
              <a:lnSpc>
                <a:spcPct val="100000"/>
              </a:lnSpc>
              <a:spcBef>
                <a:spcPts val="600"/>
              </a:spcBef>
              <a:spcAft>
                <a:spcPts val="0"/>
              </a:spcAft>
              <a:buSzPct val="100000"/>
              <a:buAutoNum type="arabicPeriod"/>
            </a:pPr>
            <a:r>
              <a:rPr lang="en" sz="1900"/>
              <a:t>On a given input, will the software always follow the same path through the source code?</a:t>
            </a:r>
          </a:p>
          <a:p>
            <a:pPr indent="-349250" lvl="0" marL="457200" marR="0" rtl="0" algn="l">
              <a:lnSpc>
                <a:spcPct val="100000"/>
              </a:lnSpc>
              <a:spcBef>
                <a:spcPts val="600"/>
              </a:spcBef>
              <a:spcAft>
                <a:spcPts val="0"/>
              </a:spcAft>
              <a:buSzPct val="100000"/>
              <a:buAutoNum type="arabicPeriod"/>
            </a:pPr>
            <a:r>
              <a:rPr lang="en" sz="1900"/>
              <a:t>Is each input bound in time? </a:t>
            </a:r>
          </a:p>
          <a:p>
            <a:pPr indent="-349250" lvl="1" marL="914400" marR="0" rtl="0" algn="l">
              <a:lnSpc>
                <a:spcPct val="100000"/>
              </a:lnSpc>
              <a:spcBef>
                <a:spcPts val="600"/>
              </a:spcBef>
              <a:spcAft>
                <a:spcPts val="0"/>
              </a:spcAft>
              <a:buSzPct val="100000"/>
              <a:buAutoNum type="alphaLcPeriod"/>
            </a:pPr>
            <a:r>
              <a:rPr lang="en" sz="1900"/>
              <a:t>Does the specification include the earliest time at which it will be accepted and the latest time at which it will be considered valid?</a:t>
            </a:r>
          </a:p>
          <a:p>
            <a:pPr indent="-349250" lvl="0" marL="457200" marR="0" rtl="0" algn="l">
              <a:lnSpc>
                <a:spcPct val="100000"/>
              </a:lnSpc>
              <a:spcBef>
                <a:spcPts val="600"/>
              </a:spcBef>
              <a:spcAft>
                <a:spcPts val="0"/>
              </a:spcAft>
              <a:buSzPct val="100000"/>
              <a:buAutoNum type="arabicPeriod"/>
            </a:pPr>
            <a:r>
              <a:rPr lang="en" sz="1900"/>
              <a:t>Is a minimum and maximum arrival rate specified for each input?</a:t>
            </a:r>
          </a:p>
          <a:p>
            <a:pPr indent="-349250" lvl="1" marL="914400" marR="0" rtl="0" algn="l">
              <a:lnSpc>
                <a:spcPct val="100000"/>
              </a:lnSpc>
              <a:spcBef>
                <a:spcPts val="600"/>
              </a:spcBef>
              <a:spcAft>
                <a:spcPts val="0"/>
              </a:spcAft>
              <a:buSzPct val="100000"/>
              <a:buAutoNum type="alphaLcPeriod"/>
            </a:pPr>
            <a:r>
              <a:rPr lang="en" sz="1900"/>
              <a:t>What if input arrives too often? </a:t>
            </a:r>
          </a:p>
          <a:p>
            <a:pPr indent="-349250" lvl="1" marL="914400" marR="0" rtl="0" algn="l">
              <a:lnSpc>
                <a:spcPct val="100000"/>
              </a:lnSpc>
              <a:spcBef>
                <a:spcPts val="600"/>
              </a:spcBef>
              <a:spcAft>
                <a:spcPts val="0"/>
              </a:spcAft>
              <a:buSzPct val="100000"/>
              <a:buAutoNum type="alphaLcPeriod"/>
            </a:pPr>
            <a:r>
              <a:rPr lang="en" sz="1900"/>
              <a:t>Is there a capacity limit on interrupts? </a:t>
            </a:r>
          </a:p>
        </p:txBody>
      </p:sp>
      <p:sp>
        <p:nvSpPr>
          <p:cNvPr id="347" name="Shape 34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1" name="Shape 351"/>
        <p:cNvGrpSpPr/>
        <p:nvPr/>
      </p:nvGrpSpPr>
      <p:grpSpPr>
        <a:xfrm>
          <a:off x="0" y="0"/>
          <a:ext cx="0" cy="0"/>
          <a:chOff x="0" y="0"/>
          <a:chExt cx="0" cy="0"/>
        </a:xfrm>
      </p:grpSpPr>
      <p:sp>
        <p:nvSpPr>
          <p:cNvPr id="352" name="Shape 3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 for Embedded Systems (2)</a:t>
            </a:r>
          </a:p>
        </p:txBody>
      </p:sp>
      <p:sp>
        <p:nvSpPr>
          <p:cNvPr id="353" name="Shape 3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If interrupts are masked or disabled, can events be lost?</a:t>
            </a:r>
          </a:p>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Can software output be produced faster than it can be used by the receiving system? </a:t>
            </a:r>
          </a:p>
          <a:p>
            <a:pPr indent="-349250" lvl="1" marL="914400" marR="0" rtl="0" algn="l">
              <a:lnSpc>
                <a:spcPct val="100000"/>
              </a:lnSpc>
              <a:spcBef>
                <a:spcPts val="600"/>
              </a:spcBef>
              <a:spcAft>
                <a:spcPts val="0"/>
              </a:spcAft>
              <a:buClr>
                <a:schemeClr val="dk1"/>
              </a:buClr>
              <a:buSzPct val="100000"/>
              <a:buFont typeface="Arial"/>
              <a:buAutoNum type="alphaLcPeriod"/>
            </a:pPr>
            <a:r>
              <a:rPr lang="en" sz="1900"/>
              <a:t>Is overload behavior specified?</a:t>
            </a:r>
          </a:p>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Can all of the outputs from the sensors be used by the software?</a:t>
            </a:r>
          </a:p>
          <a:p>
            <a:pPr indent="-349250" lvl="0" marL="457200" marR="0" rtl="0" algn="l">
              <a:lnSpc>
                <a:spcPct val="100000"/>
              </a:lnSpc>
              <a:spcBef>
                <a:spcPts val="600"/>
              </a:spcBef>
              <a:spcAft>
                <a:spcPts val="0"/>
              </a:spcAft>
              <a:buClr>
                <a:schemeClr val="dk1"/>
              </a:buClr>
              <a:buSzPct val="100000"/>
              <a:buFont typeface="Arial"/>
              <a:buAutoNum type="arabicPeriod" startAt="7"/>
            </a:pPr>
            <a:r>
              <a:rPr lang="en" sz="1900"/>
              <a:t>Can input received before startup, while offline, or after shutdown influence the software’s startup behavior? </a:t>
            </a:r>
          </a:p>
          <a:p>
            <a:pPr indent="-349250" lvl="1" marL="914400" marR="0" rtl="0" algn="l">
              <a:lnSpc>
                <a:spcPct val="100000"/>
              </a:lnSpc>
              <a:spcBef>
                <a:spcPts val="600"/>
              </a:spcBef>
              <a:spcAft>
                <a:spcPts val="0"/>
              </a:spcAft>
              <a:buSzPct val="100000"/>
              <a:buAutoNum type="alphaLcPeriod"/>
            </a:pPr>
            <a:r>
              <a:rPr lang="en" sz="1900"/>
              <a:t>Are the values of any counters/timers/signals retained following shutdown? Is the earliest or most recent value retained?</a:t>
            </a:r>
          </a:p>
          <a:p>
            <a:pPr indent="-349250" lvl="0" marL="457200" marR="0" rtl="0" algn="l">
              <a:lnSpc>
                <a:spcPct val="100000"/>
              </a:lnSpc>
              <a:spcBef>
                <a:spcPts val="600"/>
              </a:spcBef>
              <a:spcAft>
                <a:spcPts val="0"/>
              </a:spcAft>
              <a:buSzPct val="100000"/>
              <a:buAutoNum type="arabicPeriod" startAt="7"/>
            </a:pPr>
            <a:r>
              <a:rPr lang="en" sz="1900"/>
              <a:t>In cases where performance degradation is the chosen error response, is the degradation predictable?</a:t>
            </a:r>
          </a:p>
          <a:p>
            <a:pPr indent="-349250" lvl="0" marL="457200" marR="0" rtl="0" algn="l">
              <a:lnSpc>
                <a:spcPct val="100000"/>
              </a:lnSpc>
              <a:spcBef>
                <a:spcPts val="600"/>
              </a:spcBef>
              <a:spcAft>
                <a:spcPts val="0"/>
              </a:spcAft>
              <a:buSzPct val="100000"/>
              <a:buAutoNum type="arabicPeriod" startAt="7"/>
            </a:pPr>
            <a:r>
              <a:rPr lang="en" sz="1900"/>
              <a:t>Are there sufficient delays incorporates into error-recovery responses?</a:t>
            </a:r>
          </a:p>
        </p:txBody>
      </p:sp>
      <p:sp>
        <p:nvSpPr>
          <p:cNvPr id="354" name="Shape 3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8" name="Shape 358"/>
        <p:cNvGrpSpPr/>
        <p:nvPr/>
      </p:nvGrpSpPr>
      <p:grpSpPr>
        <a:xfrm>
          <a:off x="0" y="0"/>
          <a:ext cx="0" cy="0"/>
          <a:chOff x="0" y="0"/>
          <a:chExt cx="0" cy="0"/>
        </a:xfrm>
      </p:grpSpPr>
      <p:sp>
        <p:nvSpPr>
          <p:cNvPr id="359" name="Shape 3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Generality of Checklists</a:t>
            </a:r>
          </a:p>
        </p:txBody>
      </p:sp>
      <p:sp>
        <p:nvSpPr>
          <p:cNvPr id="360" name="Shape 36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Domain-specific checklists focus on common pitfalls of one domain, but hold important lessons for other problems.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Use checklists to set expectations, but not to limit analysis and requirements refinement. </a:t>
            </a:r>
          </a:p>
        </p:txBody>
      </p: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44</a:t>
            </a: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Checklists are Effective</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On two NASA spacecraft projects, 192 critical errors were found during integration and testing. </a:t>
            </a:r>
          </a:p>
          <a:p>
            <a:pPr indent="-228600" lvl="0" marL="457200" marR="0" rtl="0" algn="l">
              <a:lnSpc>
                <a:spcPct val="100000"/>
              </a:lnSpc>
              <a:spcBef>
                <a:spcPts val="600"/>
              </a:spcBef>
              <a:spcAft>
                <a:spcPts val="0"/>
              </a:spcAft>
            </a:pPr>
            <a:r>
              <a:rPr lang="en"/>
              <a:t>142 of those were found and addressed after using a simple safety checklist.</a:t>
            </a:r>
          </a:p>
          <a:p>
            <a:pPr indent="-228600" lvl="0" marL="457200" marR="0" rtl="0" algn="l">
              <a:lnSpc>
                <a:spcPct val="100000"/>
              </a:lnSpc>
              <a:spcBef>
                <a:spcPts val="600"/>
              </a:spcBef>
              <a:spcAft>
                <a:spcPts val="0"/>
              </a:spcAft>
            </a:pPr>
            <a:r>
              <a:rPr lang="en"/>
              <a:t>Most were problems with unexpected input.</a:t>
            </a:r>
          </a:p>
          <a:p>
            <a:pPr indent="-406400" lvl="1" marL="914400" marR="0" rtl="0" algn="l">
              <a:lnSpc>
                <a:spcPct val="100000"/>
              </a:lnSpc>
              <a:spcBef>
                <a:spcPts val="600"/>
              </a:spcBef>
              <a:spcAft>
                <a:spcPts val="0"/>
              </a:spcAft>
              <a:buSzPct val="100000"/>
            </a:pPr>
            <a:r>
              <a:rPr lang="en" sz="2800"/>
              <a:t>Unexpected values, and more importantly, unexpected timing (recall the embedded system checklist).</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45</a:t>
            </a: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2" name="Shape 372"/>
        <p:cNvGrpSpPr/>
        <p:nvPr/>
      </p:nvGrpSpPr>
      <p:grpSpPr>
        <a:xfrm>
          <a:off x="0" y="0"/>
          <a:ext cx="0" cy="0"/>
          <a:chOff x="0" y="0"/>
          <a:chExt cx="0" cy="0"/>
        </a:xfrm>
      </p:grpSpPr>
      <p:sp>
        <p:nvSpPr>
          <p:cNvPr id="373" name="Shape 3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When Are We Done?</a:t>
            </a:r>
          </a:p>
        </p:txBody>
      </p:sp>
      <p:sp>
        <p:nvSpPr>
          <p:cNvPr id="374" name="Shape 37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When can we stop writing and revising requirements?</a:t>
            </a:r>
          </a:p>
        </p:txBody>
      </p:sp>
      <p:sp>
        <p:nvSpPr>
          <p:cNvPr id="375" name="Shape 375"/>
          <p:cNvSpPr txBox="1"/>
          <p:nvPr>
            <p:ph idx="1" type="body"/>
          </p:nvPr>
        </p:nvSpPr>
        <p:spPr>
          <a:xfrm>
            <a:off x="457200" y="2743500"/>
            <a:ext cx="8538599" cy="1143299"/>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Are the stakeholders happy?</a:t>
            </a:r>
          </a:p>
          <a:p>
            <a:pPr indent="-228600" lvl="1" marL="914400" marR="0" rtl="0" algn="l">
              <a:lnSpc>
                <a:spcPct val="100000"/>
              </a:lnSpc>
              <a:spcBef>
                <a:spcPts val="600"/>
              </a:spcBef>
              <a:spcAft>
                <a:spcPts val="0"/>
              </a:spcAft>
            </a:pPr>
            <a:r>
              <a:rPr lang="en"/>
              <a:t>Remember that the stakeholders are more diverse and numerous than you might think: client/customer, sales department, engineers, testers, etc.</a:t>
            </a:r>
          </a:p>
          <a:p>
            <a:pPr indent="0" lvl="0" marL="457200" marR="0" rtl="0" algn="l">
              <a:lnSpc>
                <a:spcPct val="100000"/>
              </a:lnSpc>
              <a:spcBef>
                <a:spcPts val="600"/>
              </a:spcBef>
              <a:spcAft>
                <a:spcPts val="0"/>
              </a:spcAft>
              <a:buNone/>
            </a:pPr>
            <a:r>
              <a:t/>
            </a:r>
            <a:endParaRPr sz="1100"/>
          </a:p>
          <a:p>
            <a:pPr indent="-228600" lvl="0" marL="457200" marR="0" rtl="0" algn="l">
              <a:lnSpc>
                <a:spcPct val="100000"/>
              </a:lnSpc>
              <a:spcBef>
                <a:spcPts val="600"/>
              </a:spcBef>
              <a:spcAft>
                <a:spcPts val="0"/>
              </a:spcAft>
            </a:pPr>
            <a:r>
              <a:rPr lang="en"/>
              <a:t>Have the documents passed all inspections and checklists?</a:t>
            </a:r>
          </a:p>
          <a:p>
            <a:pPr indent="-228600" lvl="0" marL="457200" marR="0" rtl="0" algn="l">
              <a:lnSpc>
                <a:spcPct val="100000"/>
              </a:lnSpc>
              <a:spcBef>
                <a:spcPts val="600"/>
              </a:spcBef>
              <a:spcAft>
                <a:spcPts val="0"/>
              </a:spcAft>
            </a:pPr>
            <a:r>
              <a:rPr lang="en"/>
              <a:t>Have all TBD items been closed out?</a:t>
            </a:r>
          </a:p>
        </p:txBody>
      </p:sp>
      <p:sp>
        <p:nvSpPr>
          <p:cNvPr id="376" name="Shape 37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Use of TBD</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Any SRS using the term “to be determined” is not complete.</a:t>
            </a:r>
          </a:p>
          <a:p>
            <a:pPr lvl="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TBD is often needed, however:</a:t>
            </a:r>
          </a:p>
          <a:p>
            <a:pPr indent="-228600" lvl="1" marL="914400" marR="0" rtl="0" algn="l">
              <a:lnSpc>
                <a:spcPct val="100000"/>
              </a:lnSpc>
              <a:spcBef>
                <a:spcPts val="600"/>
              </a:spcBef>
              <a:spcAft>
                <a:spcPts val="0"/>
              </a:spcAft>
            </a:pPr>
            <a:r>
              <a:rPr lang="en"/>
              <a:t>You need to include a description of the condition causing the TBD (why is cannot be resolved now)</a:t>
            </a:r>
          </a:p>
          <a:p>
            <a:pPr indent="-228600" lvl="1" marL="914400" marR="0" rtl="0" algn="l">
              <a:lnSpc>
                <a:spcPct val="100000"/>
              </a:lnSpc>
              <a:spcBef>
                <a:spcPts val="600"/>
              </a:spcBef>
              <a:spcAft>
                <a:spcPts val="0"/>
              </a:spcAft>
            </a:pPr>
            <a:r>
              <a:rPr lang="en"/>
              <a:t>You need a description of what must be done to eliminate the TBD, who is responsible, and a deadline on completion.</a:t>
            </a:r>
          </a:p>
        </p:txBody>
      </p:sp>
      <p:sp>
        <p:nvSpPr>
          <p:cNvPr id="383" name="Shape 38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47</a:t>
            </a: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Use a standard document structure and forms for individual requirements.</a:t>
            </a:r>
          </a:p>
          <a:p>
            <a:pPr indent="-228600" lvl="0" marL="457200" marR="0" rtl="0" algn="l">
              <a:lnSpc>
                <a:spcPct val="100000"/>
              </a:lnSpc>
              <a:spcBef>
                <a:spcPts val="600"/>
              </a:spcBef>
              <a:spcAft>
                <a:spcPts val="0"/>
              </a:spcAft>
            </a:pPr>
            <a:r>
              <a:rPr lang="en"/>
              <a:t>Make sure that requirements are consistent, complete, and testable.</a:t>
            </a:r>
          </a:p>
          <a:p>
            <a:pPr indent="-228600" lvl="0" marL="457200" marR="0" rtl="0" algn="l">
              <a:lnSpc>
                <a:spcPct val="100000"/>
              </a:lnSpc>
              <a:spcBef>
                <a:spcPts val="600"/>
              </a:spcBef>
              <a:spcAft>
                <a:spcPts val="0"/>
              </a:spcAft>
            </a:pPr>
            <a:r>
              <a:rPr lang="en"/>
              <a:t>Use checklists to make sure that you don’t forget requirements.</a:t>
            </a:r>
          </a:p>
          <a:p>
            <a:pPr indent="-228600" lvl="0" marL="457200" marR="0" rtl="0" algn="l">
              <a:lnSpc>
                <a:spcPct val="100000"/>
              </a:lnSpc>
              <a:spcBef>
                <a:spcPts val="600"/>
              </a:spcBef>
              <a:spcAft>
                <a:spcPts val="0"/>
              </a:spcAft>
            </a:pPr>
            <a:r>
              <a:rPr lang="en"/>
              <a:t>Keep an eye towards the future - things will change. Provide rationale and traceability.</a:t>
            </a:r>
          </a:p>
          <a:p>
            <a:pPr indent="-228600" lvl="0" marL="457200" marR="0" rtl="0" algn="l">
              <a:lnSpc>
                <a:spcPct val="100000"/>
              </a:lnSpc>
              <a:spcBef>
                <a:spcPts val="600"/>
              </a:spcBef>
              <a:spcAft>
                <a:spcPts val="0"/>
              </a:spcAft>
            </a:pPr>
            <a:r>
              <a:rPr lang="en"/>
              <a:t>Make sure all stakeholders agree on the requirements document.</a:t>
            </a:r>
          </a:p>
        </p:txBody>
      </p:sp>
      <p:sp>
        <p:nvSpPr>
          <p:cNvPr id="390" name="Shape 39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48</a:t>
            </a: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How to elicit requirements.</a:t>
            </a:r>
          </a:p>
          <a:p>
            <a:pPr indent="-228600" lvl="1" marL="914400" marR="0" rtl="0" algn="l">
              <a:lnSpc>
                <a:spcPct val="100000"/>
              </a:lnSpc>
              <a:spcBef>
                <a:spcPts val="600"/>
              </a:spcBef>
              <a:spcAft>
                <a:spcPts val="0"/>
              </a:spcAft>
            </a:pPr>
            <a:r>
              <a:rPr lang="en"/>
              <a:t>Understanding your stakeholders.</a:t>
            </a:r>
          </a:p>
          <a:p>
            <a:pPr indent="-228600" lvl="1" marL="914400" marR="0" rtl="0" algn="l">
              <a:lnSpc>
                <a:spcPct val="100000"/>
              </a:lnSpc>
              <a:spcBef>
                <a:spcPts val="600"/>
              </a:spcBef>
              <a:spcAft>
                <a:spcPts val="0"/>
              </a:spcAft>
            </a:pPr>
            <a:r>
              <a:rPr lang="en"/>
              <a:t>Formulating use cases.</a:t>
            </a:r>
          </a:p>
          <a:p>
            <a:pPr indent="0" lvl="0" marL="457200" marR="0" rtl="0" algn="l">
              <a:lnSpc>
                <a:spcPct val="100000"/>
              </a:lnSpc>
              <a:spcBef>
                <a:spcPts val="600"/>
              </a:spcBef>
              <a:spcAft>
                <a:spcPts val="0"/>
              </a:spcAft>
              <a:buNone/>
            </a:pPr>
            <a:r>
              <a:t/>
            </a:r>
            <a:endParaRPr/>
          </a:p>
          <a:p>
            <a:pPr indent="-228600" lvl="0" marL="457200" marR="0" rtl="0" algn="l">
              <a:lnSpc>
                <a:spcPct val="100000"/>
              </a:lnSpc>
              <a:spcBef>
                <a:spcPts val="600"/>
              </a:spcBef>
              <a:spcAft>
                <a:spcPts val="0"/>
              </a:spcAft>
            </a:pPr>
            <a:r>
              <a:rPr lang="en"/>
              <a:t>Reading: Sommerville, chapter 4</a:t>
            </a:r>
          </a:p>
          <a:p>
            <a:pPr indent="-228600" lvl="0" marL="457200" marR="0" rtl="0" algn="l">
              <a:lnSpc>
                <a:spcPct val="100000"/>
              </a:lnSpc>
              <a:spcBef>
                <a:spcPts val="600"/>
              </a:spcBef>
              <a:spcAft>
                <a:spcPts val="0"/>
              </a:spcAft>
            </a:pPr>
            <a:r>
              <a:rPr lang="en"/>
              <a:t>Keep working on Assignment 1</a:t>
            </a:r>
          </a:p>
        </p:txBody>
      </p:sp>
      <p:sp>
        <p:nvSpPr>
          <p:cNvPr id="397" name="Shape 3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49</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Easy Requirements Guidelines</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 rigorous in defining test cases</a:t>
            </a:r>
          </a:p>
          <a:p>
            <a:pPr indent="-228600" lvl="1" marL="914400" marR="0" rtl="0" algn="l">
              <a:lnSpc>
                <a:spcPct val="100000"/>
              </a:lnSpc>
              <a:spcBef>
                <a:spcPts val="600"/>
              </a:spcBef>
              <a:spcAft>
                <a:spcPts val="0"/>
              </a:spcAft>
            </a:pPr>
            <a:r>
              <a:rPr lang="en"/>
              <a:t>If you cannot define how to test whether a requirement is satisfied, you have a poor requirement.</a:t>
            </a:r>
          </a:p>
          <a:p>
            <a:pPr indent="-228600" lvl="0" marL="457200" marR="0" rtl="0" algn="l">
              <a:lnSpc>
                <a:spcPct val="100000"/>
              </a:lnSpc>
              <a:spcBef>
                <a:spcPts val="600"/>
              </a:spcBef>
              <a:spcAft>
                <a:spcPts val="0"/>
              </a:spcAft>
            </a:pPr>
            <a:r>
              <a:rPr lang="en"/>
              <a:t>Attach a person to each requirement</a:t>
            </a:r>
          </a:p>
          <a:p>
            <a:pPr indent="-228600" lvl="1" marL="914400" marR="0" rtl="0" algn="l">
              <a:lnSpc>
                <a:spcPct val="100000"/>
              </a:lnSpc>
              <a:spcBef>
                <a:spcPts val="600"/>
              </a:spcBef>
              <a:spcAft>
                <a:spcPts val="0"/>
              </a:spcAft>
            </a:pPr>
            <a:r>
              <a:rPr lang="en"/>
              <a:t>Assigning responsibility leads to better work, less feature inflation.</a:t>
            </a:r>
          </a:p>
          <a:p>
            <a:pPr lvl="0" rtl="0">
              <a:spcBef>
                <a:spcPts val="0"/>
              </a:spcBef>
              <a:buNone/>
            </a:pPr>
            <a:r>
              <a:t/>
            </a:r>
            <a:endParaRPr/>
          </a:p>
        </p:txBody>
      </p:sp>
      <p:sp>
        <p:nvSpPr>
          <p:cNvPr id="73" name="Shape 7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1</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The system shall validate and accept credit cards and cashier’s checks. High priority.</a:t>
            </a:r>
          </a:p>
          <a:p>
            <a:pPr lvl="0" rtl="0">
              <a:spcBef>
                <a:spcPts val="0"/>
              </a:spcBef>
              <a:buNone/>
            </a:pPr>
            <a:r>
              <a:t/>
            </a:r>
            <a:endParaRPr/>
          </a:p>
        </p:txBody>
      </p:sp>
      <p:sp>
        <p:nvSpPr>
          <p:cNvPr id="80" name="Shape 80"/>
          <p:cNvSpPr txBox="1"/>
          <p:nvPr>
            <p:ph idx="1" type="body"/>
          </p:nvPr>
        </p:nvSpPr>
        <p:spPr>
          <a:xfrm>
            <a:off x="457200" y="2823175"/>
            <a:ext cx="8229600" cy="3589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Requirements Fusion</a:t>
            </a:r>
          </a:p>
          <a:p>
            <a:pPr indent="-228600" lvl="0" marL="457200" marR="0" rtl="0" algn="l">
              <a:lnSpc>
                <a:spcPct val="100000"/>
              </a:lnSpc>
              <a:spcBef>
                <a:spcPts val="600"/>
              </a:spcBef>
              <a:spcAft>
                <a:spcPts val="0"/>
              </a:spcAft>
            </a:pPr>
            <a:r>
              <a:rPr lang="en"/>
              <a:t>validate and accept</a:t>
            </a:r>
          </a:p>
          <a:p>
            <a:pPr indent="-228600" lvl="1" marL="914400" marR="0" rtl="0" algn="l">
              <a:lnSpc>
                <a:spcPct val="100000"/>
              </a:lnSpc>
              <a:spcBef>
                <a:spcPts val="600"/>
              </a:spcBef>
              <a:spcAft>
                <a:spcPts val="0"/>
              </a:spcAft>
            </a:pPr>
            <a:r>
              <a:rPr lang="en"/>
              <a:t>If validation fails, can we still “accept”? </a:t>
            </a:r>
          </a:p>
          <a:p>
            <a:pPr indent="-228600" lvl="0" marL="457200" marR="0" rtl="0" algn="l">
              <a:lnSpc>
                <a:spcPct val="100000"/>
              </a:lnSpc>
              <a:spcBef>
                <a:spcPts val="600"/>
              </a:spcBef>
              <a:spcAft>
                <a:spcPts val="0"/>
              </a:spcAft>
            </a:pPr>
            <a:r>
              <a:rPr lang="en"/>
              <a:t>credit cards and cashier’s checks</a:t>
            </a:r>
          </a:p>
          <a:p>
            <a:pPr indent="-228600" lvl="1" marL="914400" marR="0" rtl="0" algn="l">
              <a:lnSpc>
                <a:spcPct val="100000"/>
              </a:lnSpc>
              <a:spcBef>
                <a:spcPts val="600"/>
              </a:spcBef>
              <a:spcAft>
                <a:spcPts val="0"/>
              </a:spcAft>
            </a:pPr>
            <a:r>
              <a:rPr lang="en"/>
              <a:t>Can you pay with a combination? What if credit card validation fails and the cashier’s check is accepted?</a:t>
            </a:r>
          </a:p>
          <a:p>
            <a:pPr indent="-228600" lvl="0" marL="457200" marR="0" rtl="0" algn="l">
              <a:lnSpc>
                <a:spcPct val="100000"/>
              </a:lnSpc>
              <a:spcBef>
                <a:spcPts val="600"/>
              </a:spcBef>
              <a:spcAft>
                <a:spcPts val="0"/>
              </a:spcAft>
            </a:pPr>
            <a:r>
              <a:rPr lang="en"/>
              <a:t>“high priority”</a:t>
            </a:r>
          </a:p>
          <a:p>
            <a:pPr indent="-228600" lvl="1" marL="914400" marR="0" rtl="0" algn="l">
              <a:lnSpc>
                <a:spcPct val="100000"/>
              </a:lnSpc>
              <a:spcBef>
                <a:spcPts val="600"/>
              </a:spcBef>
              <a:spcAft>
                <a:spcPts val="0"/>
              </a:spcAft>
            </a:pPr>
            <a:r>
              <a:rPr lang="en"/>
              <a:t>Are both payment methods high priority?</a:t>
            </a:r>
          </a:p>
        </p:txBody>
      </p:sp>
      <p:sp>
        <p:nvSpPr>
          <p:cNvPr id="81" name="Shape 8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6</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
                                        </p:tgtEl>
                                        <p:attrNameLst>
                                          <p:attrName>style.visibility</p:attrName>
                                        </p:attrNameLst>
                                      </p:cBhvr>
                                      <p:to>
                                        <p:strVal val="visible"/>
                                      </p:to>
                                    </p:set>
                                    <p:animEffect filter="fade" transition="in">
                                      <p:cBhvr>
                                        <p:cTn dur="1"/>
                                        <p:tgtEl>
                                          <p:spTgt spid="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sp>
        <p:nvSpPr>
          <p:cNvPr id="86" name="Shape 8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2</a:t>
            </a:r>
          </a:p>
        </p:txBody>
      </p:sp>
      <p:sp>
        <p:nvSpPr>
          <p:cNvPr id="87" name="Shape 8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Charge numbers should be validated online against the master corporate charge number list, if possible.</a:t>
            </a:r>
          </a:p>
          <a:p>
            <a:pPr lvl="0" rtl="0">
              <a:spcBef>
                <a:spcPts val="0"/>
              </a:spcBef>
              <a:buNone/>
            </a:pPr>
            <a:r>
              <a:t/>
            </a:r>
            <a:endParaRPr/>
          </a:p>
        </p:txBody>
      </p:sp>
      <p:sp>
        <p:nvSpPr>
          <p:cNvPr id="88" name="Shape 88"/>
          <p:cNvSpPr txBox="1"/>
          <p:nvPr>
            <p:ph idx="1" type="body"/>
          </p:nvPr>
        </p:nvSpPr>
        <p:spPr>
          <a:xfrm>
            <a:off x="457200" y="3195900"/>
            <a:ext cx="8229600" cy="2772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Vague Requirement</a:t>
            </a:r>
          </a:p>
          <a:p>
            <a:pPr indent="-228600" lvl="0" marL="457200" marR="0" rtl="0" algn="l">
              <a:lnSpc>
                <a:spcPct val="100000"/>
              </a:lnSpc>
              <a:spcBef>
                <a:spcPts val="600"/>
              </a:spcBef>
              <a:spcAft>
                <a:spcPts val="0"/>
              </a:spcAft>
            </a:pPr>
            <a:r>
              <a:rPr lang="en"/>
              <a:t>How is it validated?</a:t>
            </a:r>
          </a:p>
          <a:p>
            <a:pPr indent="-228600" lvl="0" marL="457200" marR="0" rtl="0" algn="l">
              <a:lnSpc>
                <a:spcPct val="100000"/>
              </a:lnSpc>
              <a:spcBef>
                <a:spcPts val="600"/>
              </a:spcBef>
              <a:spcAft>
                <a:spcPts val="0"/>
              </a:spcAft>
            </a:pPr>
            <a:r>
              <a:rPr lang="en"/>
              <a:t>What is the “master corporate charge number list”? Where is it stored?</a:t>
            </a:r>
          </a:p>
          <a:p>
            <a:pPr indent="-228600" lvl="0" marL="457200" marR="0" rtl="0" algn="l">
              <a:lnSpc>
                <a:spcPct val="100000"/>
              </a:lnSpc>
              <a:spcBef>
                <a:spcPts val="600"/>
              </a:spcBef>
              <a:spcAft>
                <a:spcPts val="0"/>
              </a:spcAft>
            </a:pPr>
            <a:r>
              <a:rPr lang="en"/>
              <a:t>“if possible”? What would make it impossible?</a:t>
            </a:r>
          </a:p>
          <a:p>
            <a:pPr lvl="0" rtl="0">
              <a:spcBef>
                <a:spcPts val="0"/>
              </a:spcBef>
              <a:buNone/>
            </a:pPr>
            <a:r>
              <a:t/>
            </a:r>
            <a:endParaRPr/>
          </a:p>
        </p:txBody>
      </p:sp>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7</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
                                        <p:tgtEl>
                                          <p:spTgt spid="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3</a:t>
            </a:r>
          </a:p>
        </p:txBody>
      </p:sp>
      <p:sp>
        <p:nvSpPr>
          <p:cNvPr id="95" name="Shape 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The software shall not support optical character recognition for converting scanned recipes to text</a:t>
            </a:r>
            <a:r>
              <a:rPr lang="en"/>
              <a:t>.</a:t>
            </a:r>
          </a:p>
        </p:txBody>
      </p:sp>
      <p:sp>
        <p:nvSpPr>
          <p:cNvPr id="96" name="Shape 96"/>
          <p:cNvSpPr txBox="1"/>
          <p:nvPr>
            <p:ph idx="1" type="body"/>
          </p:nvPr>
        </p:nvSpPr>
        <p:spPr>
          <a:xfrm>
            <a:off x="457200" y="3195900"/>
            <a:ext cx="8229600" cy="3079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Stated in the Negative</a:t>
            </a:r>
          </a:p>
          <a:p>
            <a:pPr indent="-228600" lvl="0" marL="457200" marR="0" rtl="0" algn="l">
              <a:lnSpc>
                <a:spcPct val="100000"/>
              </a:lnSpc>
              <a:spcBef>
                <a:spcPts val="600"/>
              </a:spcBef>
              <a:spcAft>
                <a:spcPts val="0"/>
              </a:spcAft>
            </a:pPr>
            <a:r>
              <a:rPr lang="en"/>
              <a:t>How do you test whether a feature is not supported? </a:t>
            </a:r>
          </a:p>
          <a:p>
            <a:pPr indent="-228600" lvl="0" marL="457200" marR="0" rtl="0" algn="l">
              <a:lnSpc>
                <a:spcPct val="100000"/>
              </a:lnSpc>
              <a:spcBef>
                <a:spcPts val="600"/>
              </a:spcBef>
              <a:spcAft>
                <a:spcPts val="0"/>
              </a:spcAft>
            </a:pPr>
            <a:r>
              <a:rPr lang="en"/>
              <a:t>There are an infinite number of things the software will not do - why state this one?</a:t>
            </a:r>
          </a:p>
        </p:txBody>
      </p:sp>
      <p:sp>
        <p:nvSpPr>
          <p:cNvPr id="97" name="Shape 9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 4</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highlight>
                  <a:srgbClr val="FFFFFF"/>
                </a:highlight>
              </a:rPr>
              <a:t>If</a:t>
            </a:r>
            <a:r>
              <a:rPr lang="en"/>
              <a:t> a failure occurs (either internal or external), an easy to interpret alarm must be raised quickly.</a:t>
            </a:r>
          </a:p>
        </p:txBody>
      </p:sp>
      <p:sp>
        <p:nvSpPr>
          <p:cNvPr id="104" name="Shape 104"/>
          <p:cNvSpPr txBox="1"/>
          <p:nvPr>
            <p:ph idx="1" type="body"/>
          </p:nvPr>
        </p:nvSpPr>
        <p:spPr>
          <a:xfrm>
            <a:off x="457200" y="3195900"/>
            <a:ext cx="8229600" cy="30792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Problem: Untestable</a:t>
            </a:r>
          </a:p>
          <a:p>
            <a:pPr indent="-228600" lvl="0" marL="457200" marR="0" rtl="0" algn="l">
              <a:lnSpc>
                <a:spcPct val="100000"/>
              </a:lnSpc>
              <a:spcBef>
                <a:spcPts val="600"/>
              </a:spcBef>
              <a:spcAft>
                <a:spcPts val="0"/>
              </a:spcAft>
            </a:pPr>
            <a:r>
              <a:rPr lang="en"/>
              <a:t>What does “raised quickly” mean? </a:t>
            </a:r>
          </a:p>
          <a:p>
            <a:pPr indent="-228600" lvl="0" marL="457200" marR="0" rtl="0" algn="l">
              <a:lnSpc>
                <a:spcPct val="100000"/>
              </a:lnSpc>
              <a:spcBef>
                <a:spcPts val="600"/>
              </a:spcBef>
              <a:spcAft>
                <a:spcPts val="0"/>
              </a:spcAft>
            </a:pPr>
            <a:r>
              <a:rPr lang="en"/>
              <a:t>What does “easy to interpret” mean? You can’t test ease of interpretation - subjective quality.</a:t>
            </a:r>
          </a:p>
          <a:p>
            <a:pPr indent="-228600" lvl="0" marL="457200" marR="0" rtl="0" algn="l">
              <a:lnSpc>
                <a:spcPct val="100000"/>
              </a:lnSpc>
              <a:spcBef>
                <a:spcPts val="600"/>
              </a:spcBef>
              <a:spcAft>
                <a:spcPts val="0"/>
              </a:spcAft>
            </a:pPr>
            <a:r>
              <a:rPr lang="en"/>
              <a:t>First problem can be fixed, second cannot.</a:t>
            </a:r>
          </a:p>
          <a:p>
            <a:pPr lvl="0" rtl="0">
              <a:spcBef>
                <a:spcPts val="0"/>
              </a:spcBef>
              <a:buNone/>
            </a:pPr>
            <a:r>
              <a:t/>
            </a:r>
            <a:endParaRPr/>
          </a:p>
        </p:txBody>
      </p:sp>
      <p:sp>
        <p:nvSpPr>
          <p:cNvPr id="105" name="Shape 10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2016								9</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