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5"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20" Type="http://schemas.openxmlformats.org/officeDocument/2006/relationships/slide" Target="slides/slide16.xml"/><Relationship Id="rId42" Type="http://schemas.openxmlformats.org/officeDocument/2006/relationships/slide" Target="slides/slide38.xml"/><Relationship Id="rId41" Type="http://schemas.openxmlformats.org/officeDocument/2006/relationships/slide" Target="slides/slide37.xml"/><Relationship Id="rId22" Type="http://schemas.openxmlformats.org/officeDocument/2006/relationships/slide" Target="slides/slide18.xml"/><Relationship Id="rId21" Type="http://schemas.openxmlformats.org/officeDocument/2006/relationships/slide" Target="slides/slide17.xml"/><Relationship Id="rId43" Type="http://schemas.openxmlformats.org/officeDocument/2006/relationships/slide" Target="slides/slide39.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 name="Shape 46"/>
        <p:cNvGrpSpPr/>
        <p:nvPr/>
      </p:nvGrpSpPr>
      <p:grpSpPr>
        <a:xfrm>
          <a:off x="0" y="0"/>
          <a:ext cx="0" cy="0"/>
          <a:chOff x="0" y="0"/>
          <a:chExt cx="0" cy="0"/>
        </a:xfrm>
      </p:grpSpPr>
      <p:sp>
        <p:nvSpPr>
          <p:cNvPr id="47" name="Shape 4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8" name="Shape 4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0" name="Shape 150"/>
        <p:cNvGrpSpPr/>
        <p:nvPr/>
      </p:nvGrpSpPr>
      <p:grpSpPr>
        <a:xfrm>
          <a:off x="0" y="0"/>
          <a:ext cx="0" cy="0"/>
          <a:chOff x="0" y="0"/>
          <a:chExt cx="0" cy="0"/>
        </a:xfrm>
      </p:grpSpPr>
      <p:sp>
        <p:nvSpPr>
          <p:cNvPr id="151" name="Shape 15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52" name="Shape 1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We can’t exhaustively test any real program. You just can’t. Addition is the bottom of the barrel in terms of complexity. Most individual features will have quadrillions of inputs at least. Exhaustive testing just isn’t going to work out. Fortunately, you don’t need to. The fact is that not all inputs are as useful as others. </a:t>
            </a:r>
          </a:p>
          <a:p>
            <a:pPr lvl="0" rtl="0">
              <a:lnSpc>
                <a:spcPct val="115000"/>
              </a:lnSpc>
              <a:spcBef>
                <a:spcPts val="0"/>
              </a:spcBef>
              <a:buNone/>
            </a:pPr>
            <a:r>
              <a:rPr lang="en">
                <a:solidFill>
                  <a:schemeClr val="dk1"/>
                </a:solidFill>
              </a:rPr>
              <a:t>Purely from the verification perspective, there are only so many outcomes of a function, and you’ll have a lot of inputs that lead to the same outcomes. Why use all of them? We can cut that down some. </a:t>
            </a:r>
          </a:p>
          <a:p>
            <a:pPr lvl="0" rtl="0">
              <a:lnSpc>
                <a:spcPct val="115000"/>
              </a:lnSpc>
              <a:spcBef>
                <a:spcPts val="0"/>
              </a:spcBef>
              <a:buNone/>
            </a:pPr>
            <a:r>
              <a:rPr lang="en">
                <a:solidFill>
                  <a:schemeClr val="dk1"/>
                </a:solidFill>
              </a:rPr>
              <a:t>Then, fundamentally, testing is really something we do to find problems, and some inputs are going to be better than others and revealing those problems. We want those inputs. </a:t>
            </a:r>
          </a:p>
          <a:p>
            <a:pPr lvl="0" rtl="0">
              <a:lnSpc>
                <a:spcPct val="115000"/>
              </a:lnSpc>
              <a:spcBef>
                <a:spcPts val="0"/>
              </a:spcBef>
              <a:buNone/>
            </a:pPr>
            <a:r>
              <a:rPr lang="en">
                <a:solidFill>
                  <a:schemeClr val="dk1"/>
                </a:solidFill>
              </a:rPr>
              <a:t>Sadly, we don’t know which tests will reveal faults until we run them. At this point, we may not even have code, just our requirements if we start coming up with tests early. But, as a start, we know that two tests with inputs that are very different from each other are more likely to reveal faults than two tests with very similar input. </a:t>
            </a:r>
          </a:p>
          <a:p>
            <a:pPr lvl="0" rtl="0">
              <a:lnSpc>
                <a:spcPct val="115000"/>
              </a:lnSpc>
              <a:spcBef>
                <a:spcPts val="0"/>
              </a:spcBef>
              <a:buNone/>
            </a:pPr>
            <a:r>
              <a:rPr lang="en">
                <a:solidFill>
                  <a:schemeClr val="dk1"/>
                </a:solidFill>
              </a:rPr>
              <a:t>- Say you can select three tests for a program that breaks a text buffer into lines of 60 characters each. We select tests with a 40 character string and a 30 character string. Then, for a final test, we use a 100 character string. We can’t prove the 100 character buffer is a better test, but we would be more suspicious of a set of tests that is biased towards lengths less than 60. That’s a start, we’re covering a wider range of the input space. You’re more likely to hit a different outcome of a function or some weird corner case that is likely to break the whole thing..</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8" name="Shape 168"/>
        <p:cNvGrpSpPr/>
        <p:nvPr/>
      </p:nvGrpSpPr>
      <p:grpSpPr>
        <a:xfrm>
          <a:off x="0" y="0"/>
          <a:ext cx="0" cy="0"/>
          <a:chOff x="0" y="0"/>
          <a:chExt cx="0" cy="0"/>
        </a:xfrm>
      </p:grpSpPr>
      <p:sp>
        <p:nvSpPr>
          <p:cNvPr id="169" name="Shape 16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70" name="Shape 1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 So, we don’t want to test exhaustively, but we do want to hit a good span of the input space. How about we try a random sampling? </a:t>
            </a:r>
          </a:p>
          <a:p>
            <a:pPr lvl="0" rtl="0">
              <a:lnSpc>
                <a:spcPct val="115000"/>
              </a:lnSpc>
              <a:spcBef>
                <a:spcPts val="0"/>
              </a:spcBef>
              <a:buClr>
                <a:schemeClr val="dk1"/>
              </a:buClr>
              <a:buSzPct val="100000"/>
              <a:buFont typeface="Arial"/>
              <a:buNone/>
            </a:pPr>
            <a:r>
              <a:rPr lang="en">
                <a:solidFill>
                  <a:schemeClr val="dk1"/>
                </a:solidFill>
              </a:rPr>
              <a:t>- Let’s just consider all inputs equal and try different ones until we run our of time. This avoids bias, and is cheap - we don’t need to spend all of this time coming up with tests by hand  - just spam the system with input. If it’s cheap to run tests, than we can just keep trying until we uncover bugs or run out of time.</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6" name="Shape 176"/>
        <p:cNvGrpSpPr/>
        <p:nvPr/>
      </p:nvGrpSpPr>
      <p:grpSpPr>
        <a:xfrm>
          <a:off x="0" y="0"/>
          <a:ext cx="0" cy="0"/>
          <a:chOff x="0" y="0"/>
          <a:chExt cx="0" cy="0"/>
        </a:xfrm>
      </p:grpSpPr>
      <p:sp>
        <p:nvSpPr>
          <p:cNvPr id="177" name="Shape 17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78" name="Shape 17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(discuss)</a:t>
            </a:r>
          </a:p>
          <a:p>
            <a:pPr lvl="0" rtl="0">
              <a:lnSpc>
                <a:spcPct val="115000"/>
              </a:lnSpc>
              <a:spcBef>
                <a:spcPts val="0"/>
              </a:spcBef>
              <a:buNone/>
            </a:pPr>
            <a:r>
              <a:rPr lang="en">
                <a:solidFill>
                  <a:schemeClr val="dk1"/>
                </a:solidFill>
              </a:rPr>
              <a:t>*can be* useful doesn’t mean it usually is. Random testing is way too naive for the kind of input space you see in most software. You’re basically hoping to get lucky. Even if you generate thousands of random tests, you’ve only covered a tiny set of those possible inputs, and even worse, you’re likely repeating work. There’s no guarantee that you have chosen different inputs, you mgiht have hundreds clustered in a small corner of that space. Best case scenario is that we have a decent randomization strategy. If we can ensure enough diversity in input, we can at least try a lot of different things. But, still. this is what you do in the absence of a plan, pray and try something. </a:t>
            </a:r>
          </a:p>
          <a:p>
            <a:pPr lvl="0" rtl="0">
              <a:lnSpc>
                <a:spcPct val="115000"/>
              </a:lnSpc>
              <a:spcBef>
                <a:spcPts val="0"/>
              </a:spcBef>
              <a:buNone/>
            </a:pPr>
            <a:r>
              <a:rPr lang="en">
                <a:solidFill>
                  <a:schemeClr val="dk1"/>
                </a:solidFill>
              </a:rPr>
              <a:t>So, how do we find those faults, those needles in the haystack?</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3" name="Shape 183"/>
        <p:cNvGrpSpPr/>
        <p:nvPr/>
      </p:nvGrpSpPr>
      <p:grpSpPr>
        <a:xfrm>
          <a:off x="0" y="0"/>
          <a:ext cx="0" cy="0"/>
          <a:chOff x="0" y="0"/>
          <a:chExt cx="0" cy="0"/>
        </a:xfrm>
      </p:grpSpPr>
      <p:sp>
        <p:nvSpPr>
          <p:cNvPr id="184" name="Shape 18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85" name="Shape 18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-The next step is to take a good, long look at that input space. </a:t>
            </a:r>
          </a:p>
          <a:p>
            <a:pPr lvl="0" rtl="0">
              <a:lnSpc>
                <a:spcPct val="115000"/>
              </a:lnSpc>
              <a:spcBef>
                <a:spcPts val="0"/>
              </a:spcBef>
              <a:buNone/>
            </a:pPr>
            <a:r>
              <a:rPr lang="en">
                <a:solidFill>
                  <a:schemeClr val="dk1"/>
                </a:solidFill>
              </a:rPr>
              <a:t>- In truth, faults are pretty sparse in the input space as a whole, but they are dense in the part of the input space in which they appear. </a:t>
            </a:r>
          </a:p>
          <a:p>
            <a:pPr lvl="0" rtl="0">
              <a:lnSpc>
                <a:spcPct val="115000"/>
              </a:lnSpc>
              <a:spcBef>
                <a:spcPts val="0"/>
              </a:spcBef>
              <a:buNone/>
            </a:pPr>
            <a:r>
              <a:rPr lang="en">
                <a:solidFill>
                  <a:schemeClr val="dk1"/>
                </a:solidFill>
              </a:rPr>
              <a:t>- In practice, you can almost always divide the input space into partitions - into logical group of inputs based on some criteria - maybe based on the outcome they’ll trigger. The thing is, if we do a good job of partitioning, and we come up with an input that lands in a space dense with faults, then we’re in good shape. </a:t>
            </a:r>
          </a:p>
          <a:p>
            <a:pPr lvl="0" rtl="0">
              <a:lnSpc>
                <a:spcPct val="115000"/>
              </a:lnSpc>
              <a:spcBef>
                <a:spcPts val="0"/>
              </a:spcBef>
              <a:buNone/>
            </a:pPr>
            <a:r>
              <a:rPr lang="en">
                <a:solidFill>
                  <a:schemeClr val="dk1"/>
                </a:solidFill>
              </a:rPr>
              <a:t>-This goes back to something I touched on a few minutes ago. We should - a a general strategy - favor different input over similar input. That’s a key idea. Try two very different things and you’re more likely to trigger a fault than trying two very similar things. Even more so if we put some thought into where those inputs come from. if we systematically go through and try a few inputs from each of those partitions, we are more likely to hit a a larger range of different results than just randomly trying input. If a feature can result in different outcomes, we’re more likely to hit all of those by braking the input space down along the lines of which outcomes are triggered, and as a result, we’re way more likely to hit that space where faults are dense and trigger a few of them. By incorporating human knowledge, you can make sure that the tests actually cover a representative portion of that input space.</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1" name="Shape 221"/>
        <p:cNvGrpSpPr/>
        <p:nvPr/>
      </p:nvGrpSpPr>
      <p:grpSpPr>
        <a:xfrm>
          <a:off x="0" y="0"/>
          <a:ext cx="0" cy="0"/>
          <a:chOff x="0" y="0"/>
          <a:chExt cx="0" cy="0"/>
        </a:xfrm>
      </p:grpSpPr>
      <p:sp>
        <p:nvSpPr>
          <p:cNvPr id="222" name="Shape 22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23" name="Shape 22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So, by partitioning the input domain, we can then form a set of equivalence classes - tests that are essentially interchangeable. An equivalence class of tests essentially test the same scenario - they give you the same outcome, they trigger the same behavioral pattern, same usage of a feature. </a:t>
            </a:r>
          </a:p>
          <a:p>
            <a:pPr lvl="0" rtl="0">
              <a:lnSpc>
                <a:spcPct val="115000"/>
              </a:lnSpc>
              <a:spcBef>
                <a:spcPts val="0"/>
              </a:spcBef>
              <a:buNone/>
            </a:pPr>
            <a:r>
              <a:rPr lang="en">
                <a:solidFill>
                  <a:schemeClr val="dk1"/>
                </a:solidFill>
              </a:rPr>
              <a:t>-(read reveal)</a:t>
            </a:r>
          </a:p>
          <a:p>
            <a:pPr lvl="0" rtl="0">
              <a:lnSpc>
                <a:spcPct val="115000"/>
              </a:lnSpc>
              <a:spcBef>
                <a:spcPts val="0"/>
              </a:spcBef>
              <a:buNone/>
            </a:pPr>
            <a:r>
              <a:rPr lang="en">
                <a:solidFill>
                  <a:schemeClr val="dk1"/>
                </a:solidFill>
              </a:rPr>
              <a:t>-So, we want to come up with tests from each of the possible classes. Perfect partitioning of tests is hard, but we try our best with a combination of intuition, experience, and common sense.</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8" name="Shape 228"/>
        <p:cNvGrpSpPr/>
        <p:nvPr/>
      </p:nvGrpSpPr>
      <p:grpSpPr>
        <a:xfrm>
          <a:off x="0" y="0"/>
          <a:ext cx="0" cy="0"/>
          <a:chOff x="0" y="0"/>
          <a:chExt cx="0" cy="0"/>
        </a:xfrm>
      </p:grpSpPr>
      <p:sp>
        <p:nvSpPr>
          <p:cNvPr id="229" name="Shape 22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30" name="Shape 23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(discuss), both variables</a:t>
            </a:r>
          </a:p>
          <a:p>
            <a:pPr lvl="0" rtl="0">
              <a:lnSpc>
                <a:spcPct val="115000"/>
              </a:lnSpc>
              <a:spcBef>
                <a:spcPts val="0"/>
              </a:spcBef>
              <a:buNone/>
            </a:pPr>
            <a:r>
              <a:rPr lang="en">
                <a:solidFill>
                  <a:schemeClr val="dk1"/>
                </a:solidFill>
              </a:rPr>
              <a:t>think about the outcomes, and how the variables work together to influence the outcome.</a:t>
            </a:r>
          </a:p>
          <a:p>
            <a:pPr lvl="0" rtl="0">
              <a:lnSpc>
                <a:spcPct val="115000"/>
              </a:lnSpc>
              <a:spcBef>
                <a:spcPts val="0"/>
              </a:spcBef>
              <a:buNone/>
            </a:pPr>
            <a:r>
              <a:rPr lang="en">
                <a:solidFill>
                  <a:schemeClr val="dk1"/>
                </a:solidFill>
              </a:rPr>
              <a:t>-bring in and walk through</a:t>
            </a:r>
          </a:p>
          <a:p>
            <a:pPr lvl="0" rtl="0">
              <a:lnSpc>
                <a:spcPct val="115000"/>
              </a:lnSpc>
              <a:spcBef>
                <a:spcPts val="0"/>
              </a:spcBef>
              <a:buNone/>
            </a:pPr>
            <a:r>
              <a:rPr lang="en">
                <a:solidFill>
                  <a:schemeClr val="dk1"/>
                </a:solidFill>
              </a:rPr>
              <a:t>Let’s go over some strategies.</a:t>
            </a:r>
          </a:p>
          <a:p>
            <a:pPr lvl="0" rtl="0">
              <a:lnSpc>
                <a:spcPct val="115000"/>
              </a:lnSpc>
              <a:spcBef>
                <a:spcPts val="0"/>
              </a:spcBef>
              <a:buNone/>
            </a:pPr>
            <a:r>
              <a:t/>
            </a:r>
            <a:endParaRPr>
              <a:solidFill>
                <a:schemeClr val="dk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6" name="Shape 236"/>
        <p:cNvGrpSpPr/>
        <p:nvPr/>
      </p:nvGrpSpPr>
      <p:grpSpPr>
        <a:xfrm>
          <a:off x="0" y="0"/>
          <a:ext cx="0" cy="0"/>
          <a:chOff x="0" y="0"/>
          <a:chExt cx="0" cy="0"/>
        </a:xfrm>
      </p:grpSpPr>
      <p:sp>
        <p:nvSpPr>
          <p:cNvPr id="237" name="Shape 23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38" name="Shape 23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A few of these include:</a:t>
            </a:r>
          </a:p>
          <a:p>
            <a:pPr lvl="0" rtl="0">
              <a:lnSpc>
                <a:spcPct val="115000"/>
              </a:lnSpc>
              <a:spcBef>
                <a:spcPts val="0"/>
              </a:spcBef>
              <a:buNone/>
            </a:pPr>
            <a:r>
              <a:rPr lang="en">
                <a:solidFill>
                  <a:schemeClr val="dk1"/>
                </a:solidFill>
              </a:rPr>
              <a:t>-Look for ranges of numbers or values - what are the different discrete ranges of input values that can be provided?</a:t>
            </a:r>
          </a:p>
          <a:p>
            <a:pPr lvl="0" rtl="0">
              <a:lnSpc>
                <a:spcPct val="115000"/>
              </a:lnSpc>
              <a:spcBef>
                <a:spcPts val="0"/>
              </a:spcBef>
              <a:buNone/>
            </a:pPr>
            <a:r>
              <a:rPr lang="en">
                <a:solidFill>
                  <a:schemeClr val="dk1"/>
                </a:solidFill>
              </a:rPr>
              <a:t>-Look for membership in a logical group - Can we group these inputs based on how their used, what context the method uses them in, do member of this group trigger similar behavior?</a:t>
            </a:r>
          </a:p>
          <a:p>
            <a:pPr lvl="0" rtl="0">
              <a:lnSpc>
                <a:spcPct val="115000"/>
              </a:lnSpc>
              <a:spcBef>
                <a:spcPts val="0"/>
              </a:spcBef>
              <a:buNone/>
            </a:pPr>
            <a:r>
              <a:rPr lang="en">
                <a:solidFill>
                  <a:schemeClr val="dk1"/>
                </a:solidFill>
              </a:rPr>
              <a:t>-Look for time-dependent classes - does the timing of input matter to particular groupings?</a:t>
            </a:r>
          </a:p>
          <a:p>
            <a:pPr lvl="0" rtl="0">
              <a:lnSpc>
                <a:spcPct val="115000"/>
              </a:lnSpc>
              <a:spcBef>
                <a:spcPts val="0"/>
              </a:spcBef>
              <a:buNone/>
            </a:pPr>
            <a:r>
              <a:rPr lang="en">
                <a:solidFill>
                  <a:schemeClr val="dk1"/>
                </a:solidFill>
              </a:rPr>
              <a:t>- (read) - some data structures, such as arrays, can be broken down into common groupings of input.</a:t>
            </a:r>
          </a:p>
          <a:p>
            <a:pPr lvl="0" rtl="0">
              <a:lnSpc>
                <a:spcPct val="115000"/>
              </a:lnSpc>
              <a:spcBef>
                <a:spcPts val="0"/>
              </a:spcBef>
              <a:buNone/>
            </a:pPr>
            <a:r>
              <a:rPr lang="en">
                <a:solidFill>
                  <a:schemeClr val="dk1"/>
                </a:solidFill>
              </a:rPr>
              <a:t>- (read) Can you group based on the output event that occurs?</a:t>
            </a:r>
          </a:p>
          <a:p>
            <a:pPr lvl="0" rtl="0">
              <a:lnSpc>
                <a:spcPct val="115000"/>
              </a:lnSpc>
              <a:spcBef>
                <a:spcPts val="0"/>
              </a:spcBef>
              <a:buNone/>
            </a:pPr>
            <a:r>
              <a:rPr lang="en">
                <a:solidFill>
                  <a:schemeClr val="dk1"/>
                </a:solidFill>
              </a:rPr>
              <a:t>- (read) the operating environment might influence system behavior</a:t>
            </a:r>
          </a:p>
          <a:p>
            <a:pPr lvl="0" rtl="0">
              <a:lnSpc>
                <a:spcPct val="115000"/>
              </a:lnSpc>
              <a:spcBef>
                <a:spcPts val="0"/>
              </a:spcBef>
              <a:buNone/>
            </a:pPr>
            <a:r>
              <a:rPr lang="en">
                <a:solidFill>
                  <a:schemeClr val="dk1"/>
                </a:solidFill>
              </a:rPr>
              <a:t>-(read)</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3" name="Shape 243"/>
        <p:cNvGrpSpPr/>
        <p:nvPr/>
      </p:nvGrpSpPr>
      <p:grpSpPr>
        <a:xfrm>
          <a:off x="0" y="0"/>
          <a:ext cx="0" cy="0"/>
          <a:chOff x="0" y="0"/>
          <a:chExt cx="0" cy="0"/>
        </a:xfrm>
      </p:grpSpPr>
      <p:sp>
        <p:nvSpPr>
          <p:cNvPr id="244" name="Shape 24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45" name="Shape 24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First thing to do is start from the output, divide the output into the different outcomes I can get - then try to come up with input that produces those outcomes. </a:t>
            </a:r>
          </a:p>
          <a:p>
            <a:pPr lvl="0" rtl="0">
              <a:lnSpc>
                <a:spcPct val="115000"/>
              </a:lnSpc>
              <a:spcBef>
                <a:spcPts val="0"/>
              </a:spcBef>
              <a:buNone/>
            </a:pPr>
            <a:r>
              <a:rPr lang="en">
                <a:solidFill>
                  <a:schemeClr val="dk1"/>
                </a:solidFill>
              </a:rPr>
              <a:t>(read rest)</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0" name="Shape 250"/>
        <p:cNvGrpSpPr/>
        <p:nvPr/>
      </p:nvGrpSpPr>
      <p:grpSpPr>
        <a:xfrm>
          <a:off x="0" y="0"/>
          <a:ext cx="0" cy="0"/>
          <a:chOff x="0" y="0"/>
          <a:chExt cx="0" cy="0"/>
        </a:xfrm>
      </p:grpSpPr>
      <p:sp>
        <p:nvSpPr>
          <p:cNvPr id="251" name="Shape 25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52" name="Shape 2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When dividing input into input partitions, it is natural to look for how you could split the values of inputs into discrete ranges. Any value from a particular input range should have the same effect. </a:t>
            </a:r>
          </a:p>
          <a:p>
            <a:pPr lvl="0" rtl="0">
              <a:lnSpc>
                <a:spcPct val="115000"/>
              </a:lnSpc>
              <a:spcBef>
                <a:spcPts val="0"/>
              </a:spcBef>
              <a:buNone/>
            </a:pPr>
            <a:r>
              <a:rPr lang="en">
                <a:solidFill>
                  <a:schemeClr val="dk1"/>
                </a:solidFill>
              </a:rPr>
              <a:t>(read)</a:t>
            </a:r>
          </a:p>
          <a:p>
            <a:pPr lvl="0" rtl="0">
              <a:lnSpc>
                <a:spcPct val="115000"/>
              </a:lnSpc>
              <a:spcBef>
                <a:spcPts val="0"/>
              </a:spcBef>
              <a:buNone/>
            </a:pPr>
            <a:r>
              <a:rPr lang="en">
                <a:solidFill>
                  <a:schemeClr val="dk1"/>
                </a:solidFill>
              </a:rPr>
              <a:t>You want to hit a typical value, something from the expected range, then hit cases that fall outside of the expected range</a:t>
            </a:r>
          </a:p>
          <a:p>
            <a:pPr lvl="0" rtl="0">
              <a:lnSpc>
                <a:spcPct val="115000"/>
              </a:lnSpc>
              <a:spcBef>
                <a:spcPts val="0"/>
              </a:spcBef>
              <a:buNone/>
            </a:pPr>
            <a:r>
              <a:rPr lang="en">
                <a:solidFill>
                  <a:schemeClr val="dk1"/>
                </a:solidFill>
              </a:rPr>
              <a:t>(read partitions)</a:t>
            </a:r>
          </a:p>
          <a:p>
            <a:pPr lvl="0" rtl="0">
              <a:lnSpc>
                <a:spcPct val="115000"/>
              </a:lnSpc>
              <a:spcBef>
                <a:spcPts val="0"/>
              </a:spcBef>
              <a:buNone/>
            </a:pPr>
            <a:r>
              <a:rPr lang="en">
                <a:solidFill>
                  <a:schemeClr val="dk1"/>
                </a:solidFill>
              </a:rPr>
              <a:t>Some other options to consider include those weird corner cases likely to trigger issues - a negative value - those can have strange effects, the maximum sized integer, or a real-valued number. Something with a decimal in it. See how that gets rounded (or if it breaks something, or if error handling code kicks in)</a:t>
            </a:r>
          </a:p>
          <a:p>
            <a:pPr lvl="0" rtl="0">
              <a:lnSpc>
                <a:spcPct val="115000"/>
              </a:lnSpc>
              <a:spcBef>
                <a:spcPts val="0"/>
              </a:spcBef>
              <a:buNone/>
            </a:pPr>
            <a:r>
              <a:rPr lang="en">
                <a:solidFill>
                  <a:schemeClr val="dk1"/>
                </a:solidFill>
              </a:rPr>
              <a:t>May also want to consider non-numeric values as a special partition. Can you pass in a string, character, array, pointer? What happens when you do?</a:t>
            </a:r>
          </a:p>
          <a:p>
            <a:pPr lvl="0" rtl="0">
              <a:lnSpc>
                <a:spcPct val="115000"/>
              </a:lnSpc>
              <a:spcBef>
                <a:spcPts val="0"/>
              </a:spcBef>
              <a:buNone/>
            </a:pPr>
            <a:r>
              <a:t/>
            </a:r>
            <a:endParaRPr>
              <a:solidFill>
                <a:schemeClr val="dk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7" name="Shape 257"/>
        <p:cNvGrpSpPr/>
        <p:nvPr/>
      </p:nvGrpSpPr>
      <p:grpSpPr>
        <a:xfrm>
          <a:off x="0" y="0"/>
          <a:ext cx="0" cy="0"/>
          <a:chOff x="0" y="0"/>
          <a:chExt cx="0" cy="0"/>
        </a:xfrm>
      </p:grpSpPr>
      <p:sp>
        <p:nvSpPr>
          <p:cNvPr id="258" name="Shape 25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59" name="Shape 25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(read) - idea is that there is context behind how a program uses inputs. Often ,you have different logical groups in mind when you come up with a feature. Why not break up inputs into these logical groupings? </a:t>
            </a:r>
          </a:p>
          <a:p>
            <a:pPr lvl="0" rtl="0">
              <a:lnSpc>
                <a:spcPct val="115000"/>
              </a:lnSpc>
              <a:spcBef>
                <a:spcPts val="0"/>
              </a:spcBef>
              <a:buNone/>
            </a:pPr>
            <a:r>
              <a:rPr lang="en">
                <a:solidFill>
                  <a:schemeClr val="dk1"/>
                </a:solidFill>
              </a:rPr>
              <a:t>(read rest - these groupings are often too broad at first, but can we break those into smaller subgroups?</a:t>
            </a:r>
          </a:p>
          <a:p>
            <a:pPr lvl="0" rtl="0">
              <a:lnSpc>
                <a:spcPct val="115000"/>
              </a:lnSpc>
              <a:spcBef>
                <a:spcPts val="0"/>
              </a:spcBef>
              <a:buNone/>
            </a:pPr>
            <a:r>
              <a:rPr lang="en">
                <a:solidFill>
                  <a:schemeClr val="dk1"/>
                </a:solidFill>
              </a:rPr>
              <a:t>data type - what about into numeric primitives and text-based ones? ints, float, double, etc and character, string.</a:t>
            </a:r>
          </a:p>
          <a:p>
            <a:pPr lvl="0" rtl="0">
              <a:lnSpc>
                <a:spcPct val="115000"/>
              </a:lnSpc>
              <a:spcBef>
                <a:spcPts val="0"/>
              </a:spcBef>
              <a:buNone/>
            </a:pPr>
            <a:r>
              <a:rPr lang="en">
                <a:solidFill>
                  <a:schemeClr val="dk1"/>
                </a:solidFill>
              </a:rPr>
              <a:t>alphabet - letter a-f, g-p, q-z.. or usage frequency in the english language</a:t>
            </a:r>
          </a:p>
          <a:p>
            <a:pPr lvl="0" rtl="0">
              <a:lnSpc>
                <a:spcPct val="115000"/>
              </a:lnSpc>
              <a:spcBef>
                <a:spcPts val="0"/>
              </a:spcBef>
              <a:buNone/>
            </a:pPr>
            <a:r>
              <a:rPr lang="en">
                <a:solidFill>
                  <a:schemeClr val="dk1"/>
                </a:solidFill>
              </a:rPr>
              <a:t>country name - groupings of countries - by continent or membership in US/EU/other political bodies.</a:t>
            </a:r>
          </a:p>
          <a:p>
            <a:pPr lvl="0" rtl="0">
              <a:lnSpc>
                <a:spcPct val="115000"/>
              </a:lnSpc>
              <a:spcBef>
                <a:spcPts val="0"/>
              </a:spcBef>
              <a:buNone/>
            </a:pPr>
            <a:r>
              <a:rPr lang="en">
                <a:solidFill>
                  <a:schemeClr val="dk1"/>
                </a:solidFill>
              </a:rPr>
              <a:t>(Depends on the needs of your program, but you can almost always break an input or output into logical groupings based on what it represents)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 name="Shape 52"/>
        <p:cNvGrpSpPr/>
        <p:nvPr/>
      </p:nvGrpSpPr>
      <p:grpSpPr>
        <a:xfrm>
          <a:off x="0" y="0"/>
          <a:ext cx="0" cy="0"/>
          <a:chOff x="0" y="0"/>
          <a:chExt cx="0" cy="0"/>
        </a:xfrm>
      </p:grpSpPr>
      <p:sp>
        <p:nvSpPr>
          <p:cNvPr id="53" name="Shape 5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54" name="Shape 5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Ultimately, we need to arrive at are concrete test cases that we can execute on the software. So, to arrive at test cases, we need to solve two problems, which we do through the idea of partitioning the option space. </a:t>
            </a:r>
          </a:p>
          <a:p>
            <a:pPr lvl="0" rtl="0">
              <a:spcBef>
                <a:spcPts val="0"/>
              </a:spcBef>
              <a:buNone/>
            </a:pPr>
            <a:r>
              <a:rPr lang="en"/>
              <a:t>The first is that (read). A requirement isn’t necessarily a function you can call - it’s just something the software needs to do while operating. So, our test cases need to actually be expressed in terms of features of the software.</a:t>
            </a:r>
          </a:p>
          <a:p>
            <a:pPr lvl="0" rtl="0">
              <a:spcBef>
                <a:spcPts val="0"/>
              </a:spcBef>
              <a:buNone/>
            </a:pPr>
            <a:r>
              <a:rPr lang="en"/>
              <a:t>We need to identify what features of the software we can test in isolation and in combination, link those features back to the requirements, and assign inputs and formulate expected outputs.</a:t>
            </a:r>
          </a:p>
          <a:p>
            <a:pPr lvl="0" rtl="0">
              <a:spcBef>
                <a:spcPts val="0"/>
              </a:spcBef>
              <a:buNone/>
            </a:pPr>
            <a:r>
              <a:rPr lang="en"/>
              <a:t>That leads to the second problem- not all inputs have the same effect. Some might draw out faults, others won’t. Some will lead to different outcomes than others. So, that’s the second layer of partitioning.</a:t>
            </a:r>
          </a:p>
          <a:p>
            <a:pPr lvl="0" rtl="0">
              <a:spcBef>
                <a:spcPts val="0"/>
              </a:spcBef>
              <a:buNone/>
            </a:pPr>
            <a:r>
              <a:rPr lang="en"/>
              <a:t>(read 5-6)</a:t>
            </a:r>
          </a:p>
          <a:p>
            <a:pPr lvl="0" rt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4" name="Shape 264"/>
        <p:cNvGrpSpPr/>
        <p:nvPr/>
      </p:nvGrpSpPr>
      <p:grpSpPr>
        <a:xfrm>
          <a:off x="0" y="0"/>
          <a:ext cx="0" cy="0"/>
          <a:chOff x="0" y="0"/>
          <a:chExt cx="0" cy="0"/>
        </a:xfrm>
      </p:grpSpPr>
      <p:sp>
        <p:nvSpPr>
          <p:cNvPr id="265" name="Shape 26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66" name="Shape 26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(read)</a:t>
            </a:r>
          </a:p>
          <a:p>
            <a:pPr lvl="0" rtl="0">
              <a:lnSpc>
                <a:spcPct val="115000"/>
              </a:lnSpc>
              <a:spcBef>
                <a:spcPts val="0"/>
              </a:spcBef>
              <a:buNone/>
            </a:pPr>
            <a:r>
              <a:rPr lang="en">
                <a:solidFill>
                  <a:schemeClr val="dk1"/>
                </a:solidFill>
              </a:rPr>
              <a:t>(read) very hard, but also something that can be very important. For many systems, the timing of an input is an unstated input. If timing matters, you need to remember that it is part of the input, and partition it accordingly.</a:t>
            </a:r>
          </a:p>
          <a:p>
            <a:pPr lvl="0" rtl="0">
              <a:lnSpc>
                <a:spcPct val="115000"/>
              </a:lnSpc>
              <a:spcBef>
                <a:spcPts val="0"/>
              </a:spcBef>
              <a:buNone/>
            </a:pPr>
            <a:r>
              <a:rPr lang="en">
                <a:solidFill>
                  <a:schemeClr val="dk1"/>
                </a:solidFill>
              </a:rPr>
              <a:t>For example, consider a pacemaker - looking for electrical impulses from the heart. (read)</a:t>
            </a:r>
          </a:p>
          <a:p>
            <a:pPr lvl="0" rtl="0">
              <a:lnSpc>
                <a:spcPct val="115000"/>
              </a:lnSpc>
              <a:spcBef>
                <a:spcPts val="0"/>
              </a:spcBef>
              <a:buNone/>
            </a:pPr>
            <a:r>
              <a:rPr lang="en">
                <a:solidFill>
                  <a:schemeClr val="dk1"/>
                </a:solidFill>
              </a:rPr>
              <a:t>Or, in a more common scenario, even on a personal computer, strange behaviors can happen when reading from a file or writing out to a file, try (read)</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1" name="Shape 271"/>
        <p:cNvGrpSpPr/>
        <p:nvPr/>
      </p:nvGrpSpPr>
      <p:grpSpPr>
        <a:xfrm>
          <a:off x="0" y="0"/>
          <a:ext cx="0" cy="0"/>
          <a:chOff x="0" y="0"/>
          <a:chExt cx="0" cy="0"/>
        </a:xfrm>
      </p:grpSpPr>
      <p:sp>
        <p:nvSpPr>
          <p:cNvPr id="272" name="Shape 27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73" name="Shape 27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Similar to timing, the environment that the program operates in can easily impact the behavior of the program. Thus, the environment can also be considered when forming behavior partitions. Consider the environment you’re operating in, how it can influence the input or output of the system, and how the combination of both program inputs and environmental variation can be partitioned.</a:t>
            </a:r>
          </a:p>
          <a:p>
            <a:pPr indent="-228600" lvl="0" marL="457200" rtl="0">
              <a:lnSpc>
                <a:spcPct val="115000"/>
              </a:lnSpc>
              <a:spcBef>
                <a:spcPts val="0"/>
              </a:spcBef>
              <a:buClr>
                <a:schemeClr val="dk1"/>
              </a:buClr>
              <a:buChar char="-"/>
            </a:pPr>
            <a:r>
              <a:rPr lang="en">
                <a:solidFill>
                  <a:schemeClr val="dk1"/>
                </a:solidFill>
              </a:rPr>
              <a:t>Memory may cause problems. What if you don’t have enough? What if you have enough physical memory, but not enough free (or not enough birtual memory)</a:t>
            </a:r>
          </a:p>
          <a:p>
            <a:pPr indent="-228600" lvl="0" marL="457200" rtl="0">
              <a:lnSpc>
                <a:spcPct val="115000"/>
              </a:lnSpc>
              <a:spcBef>
                <a:spcPts val="0"/>
              </a:spcBef>
              <a:buClr>
                <a:schemeClr val="dk1"/>
              </a:buClr>
              <a:buChar char="-"/>
            </a:pPr>
            <a:r>
              <a:rPr lang="en">
                <a:solidFill>
                  <a:schemeClr val="dk1"/>
                </a:solidFill>
              </a:rPr>
              <a:t>Same for processor speed or architecture. Could see race conditions, deadlock between processes, unexpected slowdown. </a:t>
            </a:r>
          </a:p>
          <a:p>
            <a:pPr indent="-228600" lvl="0" marL="457200" rtl="0">
              <a:lnSpc>
                <a:spcPct val="115000"/>
              </a:lnSpc>
              <a:spcBef>
                <a:spcPts val="0"/>
              </a:spcBef>
              <a:buClr>
                <a:schemeClr val="dk1"/>
              </a:buClr>
              <a:buChar char="-"/>
            </a:pPr>
            <a:r>
              <a:rPr lang="en">
                <a:solidFill>
                  <a:schemeClr val="dk1"/>
                </a:solidFill>
              </a:rPr>
              <a:t>Try using different machine specs and vary both the processor and memory. Those choices suggest different partitionings.</a:t>
            </a:r>
          </a:p>
          <a:p>
            <a:pPr indent="-228600" lvl="0" marL="457200" rtl="0">
              <a:lnSpc>
                <a:spcPct val="115000"/>
              </a:lnSpc>
              <a:spcBef>
                <a:spcPts val="0"/>
              </a:spcBef>
              <a:buClr>
                <a:schemeClr val="dk1"/>
              </a:buClr>
              <a:buChar char="-"/>
            </a:pPr>
            <a:r>
              <a:rPr lang="en">
                <a:solidFill>
                  <a:schemeClr val="dk1"/>
                </a:solidFill>
              </a:rPr>
              <a:t>Client-server environment can have huge impacts on the operation of the system.</a:t>
            </a:r>
          </a:p>
          <a:p>
            <a:pPr indent="-228600" lvl="0" marL="457200" rtl="0">
              <a:lnSpc>
                <a:spcPct val="115000"/>
              </a:lnSpc>
              <a:spcBef>
                <a:spcPts val="0"/>
              </a:spcBef>
              <a:buClr>
                <a:schemeClr val="dk1"/>
              </a:buClr>
              <a:buChar char="-"/>
            </a:pPr>
            <a:r>
              <a:rPr lang="en">
                <a:solidFill>
                  <a:schemeClr val="dk1"/>
                </a:solidFill>
              </a:rPr>
              <a:t>try with different numbers of connections to clients - none, some, many (DDOS conditions)</a:t>
            </a:r>
          </a:p>
          <a:p>
            <a:pPr indent="-228600" lvl="0" marL="457200" rtl="0">
              <a:lnSpc>
                <a:spcPct val="115000"/>
              </a:lnSpc>
              <a:spcBef>
                <a:spcPts val="0"/>
              </a:spcBef>
              <a:buClr>
                <a:schemeClr val="dk1"/>
              </a:buClr>
              <a:buChar char="-"/>
            </a:pPr>
            <a:r>
              <a:rPr lang="en">
                <a:solidFill>
                  <a:schemeClr val="dk1"/>
                </a:solidFill>
              </a:rPr>
              <a:t>network latency - can vary network equipment or speed</a:t>
            </a:r>
          </a:p>
          <a:p>
            <a:pPr indent="-228600" lvl="0" marL="457200" rtl="0">
              <a:lnSpc>
                <a:spcPct val="115000"/>
              </a:lnSpc>
              <a:spcBef>
                <a:spcPts val="0"/>
              </a:spcBef>
              <a:buClr>
                <a:schemeClr val="dk1"/>
              </a:buClr>
              <a:buChar char="-"/>
            </a:pPr>
            <a:r>
              <a:rPr lang="en">
                <a:solidFill>
                  <a:schemeClr val="dk1"/>
                </a:solidFill>
              </a:rPr>
              <a:t>communication protocols - options for a file uploads, server requests , try each that you might support.</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8" name="Shape 278"/>
        <p:cNvGrpSpPr/>
        <p:nvPr/>
      </p:nvGrpSpPr>
      <p:grpSpPr>
        <a:xfrm>
          <a:off x="0" y="0"/>
          <a:ext cx="0" cy="0"/>
          <a:chOff x="0" y="0"/>
          <a:chExt cx="0" cy="0"/>
        </a:xfrm>
      </p:grpSpPr>
      <p:sp>
        <p:nvSpPr>
          <p:cNvPr id="279" name="Shape 27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80" name="Shape 28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(read)</a:t>
            </a:r>
          </a:p>
          <a:p>
            <a:pPr indent="-228600" lvl="0" marL="457200" rtl="0">
              <a:lnSpc>
                <a:spcPct val="115000"/>
              </a:lnSpc>
              <a:spcBef>
                <a:spcPts val="0"/>
              </a:spcBef>
              <a:buClr>
                <a:schemeClr val="dk1"/>
              </a:buClr>
              <a:buChar char="-"/>
            </a:pPr>
            <a:r>
              <a:rPr lang="en">
                <a:solidFill>
                  <a:schemeClr val="dk1"/>
                </a:solidFill>
              </a:rPr>
              <a:t>(read) Programmers naturally think of sequences as made of up several values and it’s common to embed this assumption into the program. If presented with a single-value sequence,the program might fail.</a:t>
            </a:r>
          </a:p>
          <a:p>
            <a:pPr indent="-228600" lvl="0" marL="457200" rtl="0">
              <a:lnSpc>
                <a:spcPct val="115000"/>
              </a:lnSpc>
              <a:spcBef>
                <a:spcPts val="0"/>
              </a:spcBef>
              <a:buClr>
                <a:schemeClr val="dk1"/>
              </a:buClr>
              <a:buChar char="-"/>
            </a:pPr>
            <a:r>
              <a:rPr lang="en">
                <a:solidFill>
                  <a:schemeClr val="dk1"/>
                </a:solidFill>
              </a:rPr>
              <a:t>(read) Decreases the chances that a bad program will accidentally give you a good output because of a particular input choice. </a:t>
            </a:r>
          </a:p>
          <a:p>
            <a:pPr indent="-228600" lvl="0" marL="457200" rtl="0">
              <a:lnSpc>
                <a:spcPct val="115000"/>
              </a:lnSpc>
              <a:spcBef>
                <a:spcPts val="0"/>
              </a:spcBef>
              <a:buClr>
                <a:schemeClr val="dk1"/>
              </a:buClr>
              <a:buChar char="-"/>
            </a:pPr>
            <a:r>
              <a:rPr lang="en">
                <a:solidFill>
                  <a:schemeClr val="dk1"/>
                </a:solidFill>
              </a:rPr>
              <a:t>(read) This will reveal problems at partition boundaries.</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5" name="Shape 285"/>
        <p:cNvGrpSpPr/>
        <p:nvPr/>
      </p:nvGrpSpPr>
      <p:grpSpPr>
        <a:xfrm>
          <a:off x="0" y="0"/>
          <a:ext cx="0" cy="0"/>
          <a:chOff x="0" y="0"/>
          <a:chExt cx="0" cy="0"/>
        </a:xfrm>
      </p:grpSpPr>
      <p:sp>
        <p:nvSpPr>
          <p:cNvPr id="286" name="Shape 28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87" name="Shape 28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Situational, but.. (read)</a:t>
            </a:r>
          </a:p>
          <a:p>
            <a:pPr indent="-228600" lvl="0" marL="457200" rtl="0">
              <a:lnSpc>
                <a:spcPct val="115000"/>
              </a:lnSpc>
              <a:spcBef>
                <a:spcPts val="0"/>
              </a:spcBef>
              <a:buClr>
                <a:schemeClr val="dk1"/>
              </a:buClr>
              <a:buChar char="-"/>
            </a:pPr>
            <a:r>
              <a:rPr lang="en">
                <a:solidFill>
                  <a:schemeClr val="dk1"/>
                </a:solidFill>
              </a:rPr>
              <a:t>read, even if you’ve included some error-handling code, test all possibilities - you’ve probably forgot some corner case</a:t>
            </a:r>
          </a:p>
          <a:p>
            <a:pPr indent="-228600" lvl="0" marL="457200" rtl="0">
              <a:lnSpc>
                <a:spcPct val="115000"/>
              </a:lnSpc>
              <a:spcBef>
                <a:spcPts val="0"/>
              </a:spcBef>
              <a:buClr>
                <a:schemeClr val="dk1"/>
              </a:buClr>
              <a:buChar char="-"/>
            </a:pPr>
            <a:r>
              <a:rPr lang="en">
                <a:solidFill>
                  <a:schemeClr val="dk1"/>
                </a:solidFill>
              </a:rPr>
              <a:t>(read). We try to nail the functionality - it must perform this function, if everything goes to plan. We don’t spend as much time on the exceptional cases - on protecting the program from bad input.</a:t>
            </a:r>
          </a:p>
          <a:p>
            <a:pPr indent="-228600" lvl="0" marL="457200" rtl="0">
              <a:lnSpc>
                <a:spcPct val="115000"/>
              </a:lnSpc>
              <a:spcBef>
                <a:spcPts val="0"/>
              </a:spcBef>
              <a:buClr>
                <a:schemeClr val="dk1"/>
              </a:buClr>
              <a:buChar char="-"/>
            </a:pPr>
            <a:r>
              <a:rPr lang="en">
                <a:solidFill>
                  <a:schemeClr val="dk1"/>
                </a:solidFill>
              </a:rPr>
              <a:t>so, in addition to the other criteria - group membership, timing, operating environment, take invalid input into account. Make sure you pass in malformed input when testing, and consider different types of bad input as additional equivalence classes on top of your partitioning of the valid input domain.</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2" name="Shape 292"/>
        <p:cNvGrpSpPr/>
        <p:nvPr/>
      </p:nvGrpSpPr>
      <p:grpSpPr>
        <a:xfrm>
          <a:off x="0" y="0"/>
          <a:ext cx="0" cy="0"/>
          <a:chOff x="0" y="0"/>
          <a:chExt cx="0" cy="0"/>
        </a:xfrm>
      </p:grpSpPr>
      <p:sp>
        <p:nvSpPr>
          <p:cNvPr id="293" name="Shape 29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94" name="Shape 29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(discussion) (read)</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0" name="Shape 300"/>
        <p:cNvGrpSpPr/>
        <p:nvPr/>
      </p:nvGrpSpPr>
      <p:grpSpPr>
        <a:xfrm>
          <a:off x="0" y="0"/>
          <a:ext cx="0" cy="0"/>
          <a:chOff x="0" y="0"/>
          <a:chExt cx="0" cy="0"/>
        </a:xfrm>
      </p:grpSpPr>
      <p:sp>
        <p:nvSpPr>
          <p:cNvPr id="301" name="Shape 30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02" name="Shape 30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So, for each independently testable feature, we want to:</a:t>
            </a:r>
          </a:p>
          <a:p>
            <a:pPr indent="-228600" lvl="0" marL="457200" rtl="0">
              <a:lnSpc>
                <a:spcPct val="115000"/>
              </a:lnSpc>
              <a:spcBef>
                <a:spcPts val="0"/>
              </a:spcBef>
              <a:buClr>
                <a:schemeClr val="dk1"/>
              </a:buClr>
              <a:buChar char="-"/>
            </a:pPr>
            <a:r>
              <a:rPr lang="en">
                <a:solidFill>
                  <a:schemeClr val="dk1"/>
                </a:solidFill>
              </a:rPr>
              <a:t>identify the representative values for each input. For each input, we want to be able to chop up the input space into different groupings. </a:t>
            </a:r>
          </a:p>
          <a:p>
            <a:pPr indent="-228600" lvl="0" marL="457200" rtl="0">
              <a:lnSpc>
                <a:spcPct val="115000"/>
              </a:lnSpc>
              <a:spcBef>
                <a:spcPts val="0"/>
              </a:spcBef>
              <a:buClr>
                <a:schemeClr val="dk1"/>
              </a:buClr>
              <a:buChar char="-"/>
            </a:pPr>
            <a:r>
              <a:rPr lang="en">
                <a:solidFill>
                  <a:schemeClr val="dk1"/>
                </a:solidFill>
              </a:rPr>
              <a:t>So, we have each individual input partitioned. For tests, we feed in a combination of inputs. Not just a value for one, but a value for all inputs of a function. So, you form all of the possible combinations of partitions for the set of inputs to get your set of abstract test specifications. </a:t>
            </a:r>
          </a:p>
          <a:p>
            <a:pPr indent="-228600" lvl="0" marL="457200" rtl="0">
              <a:lnSpc>
                <a:spcPct val="115000"/>
              </a:lnSpc>
              <a:spcBef>
                <a:spcPts val="0"/>
              </a:spcBef>
              <a:buClr>
                <a:schemeClr val="dk1"/>
              </a:buClr>
              <a:buChar char="-"/>
            </a:pPr>
            <a:r>
              <a:rPr lang="en">
                <a:solidFill>
                  <a:schemeClr val="dk1"/>
                </a:solidFill>
              </a:rPr>
              <a:t>(read)</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2" name="Shape 312"/>
        <p:cNvGrpSpPr/>
        <p:nvPr/>
      </p:nvGrpSpPr>
      <p:grpSpPr>
        <a:xfrm>
          <a:off x="0" y="0"/>
          <a:ext cx="0" cy="0"/>
          <a:chOff x="0" y="0"/>
          <a:chExt cx="0" cy="0"/>
        </a:xfrm>
      </p:grpSpPr>
      <p:sp>
        <p:nvSpPr>
          <p:cNvPr id="313" name="Shape 31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14" name="Shape 31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So, in coming up with equivalence partitions for inputs or outputs, you need to think about what exemplifies the space of inputs. You want to make sure you hit the types of input that can be passed in.</a:t>
            </a:r>
          </a:p>
          <a:p>
            <a:pPr lvl="0" rtl="0">
              <a:lnSpc>
                <a:spcPct val="115000"/>
              </a:lnSpc>
              <a:spcBef>
                <a:spcPts val="0"/>
              </a:spcBef>
              <a:buNone/>
            </a:pPr>
            <a:r>
              <a:rPr lang="en">
                <a:solidFill>
                  <a:schemeClr val="dk1"/>
                </a:solidFill>
              </a:rPr>
              <a:t>For example (read)</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9" name="Shape 319"/>
        <p:cNvGrpSpPr/>
        <p:nvPr/>
      </p:nvGrpSpPr>
      <p:grpSpPr>
        <a:xfrm>
          <a:off x="0" y="0"/>
          <a:ext cx="0" cy="0"/>
          <a:chOff x="0" y="0"/>
          <a:chExt cx="0" cy="0"/>
        </a:xfrm>
      </p:grpSpPr>
      <p:sp>
        <p:nvSpPr>
          <p:cNvPr id="320" name="Shape 32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21" name="Shape 32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Now, we have the representative values for the individual inputs. For our test, we want to combine those. We don’t just pass in values to a single input. We pass in values to all inputs at once. To form our test specifications, our list of test types, we need to list out all of the possible combinations of input partitions for all inputs. For example, </a:t>
            </a:r>
          </a:p>
          <a:p>
            <a:pPr lvl="0" rtl="0">
              <a:lnSpc>
                <a:spcPct val="115000"/>
              </a:lnSpc>
              <a:spcBef>
                <a:spcPts val="0"/>
              </a:spcBef>
              <a:buNone/>
            </a:pPr>
            <a:r>
              <a:rPr lang="en">
                <a:solidFill>
                  <a:schemeClr val="dk1"/>
                </a:solidFill>
              </a:rPr>
              <a:t>(read)</a:t>
            </a:r>
          </a:p>
          <a:p>
            <a:pPr lvl="0" rtl="0">
              <a:lnSpc>
                <a:spcPct val="115000"/>
              </a:lnSpc>
              <a:spcBef>
                <a:spcPts val="0"/>
              </a:spcBef>
              <a:buNone/>
            </a:pPr>
            <a:r>
              <a:rPr lang="en">
                <a:solidFill>
                  <a:schemeClr val="dk1"/>
                </a:solidFill>
              </a:rPr>
              <a:t>then, we can create concrete test cases by assigning values to each abstract specification</a:t>
            </a:r>
          </a:p>
          <a:p>
            <a:pPr lvl="0" rtl="0">
              <a:lnSpc>
                <a:spcPct val="115000"/>
              </a:lnSpc>
              <a:spcBef>
                <a:spcPts val="0"/>
              </a:spcBef>
              <a:buNone/>
            </a:pPr>
            <a:r>
              <a:rPr lang="en">
                <a:solidFill>
                  <a:schemeClr val="dk1"/>
                </a:solidFill>
              </a:rPr>
              <a:t>(read)</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4" name="Shape 334"/>
        <p:cNvGrpSpPr/>
        <p:nvPr/>
      </p:nvGrpSpPr>
      <p:grpSpPr>
        <a:xfrm>
          <a:off x="0" y="0"/>
          <a:ext cx="0" cy="0"/>
          <a:chOff x="0" y="0"/>
          <a:chExt cx="0" cy="0"/>
        </a:xfrm>
      </p:grpSpPr>
      <p:sp>
        <p:nvSpPr>
          <p:cNvPr id="335" name="Shape 33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36" name="Shape 33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-(read). So, at the base level, the number of possible test specifications is the cartesian product of representative values for all variables.</a:t>
            </a:r>
          </a:p>
          <a:p>
            <a:pPr lvl="0" rtl="0">
              <a:lnSpc>
                <a:spcPct val="115000"/>
              </a:lnSpc>
              <a:spcBef>
                <a:spcPts val="0"/>
              </a:spcBef>
              <a:buNone/>
            </a:pPr>
            <a:r>
              <a:rPr lang="en">
                <a:solidFill>
                  <a:schemeClr val="dk1"/>
                </a:solidFill>
              </a:rPr>
              <a:t>-Now, the number of combinations grows exponentially as the number of variables and equivalence classes grows. For a simple system with five inputs and six values for each, the raw number of test specifications is 6^5, or 7776. Which, is an insane number of tests for a simple system. That’s still not going to happen.</a:t>
            </a:r>
          </a:p>
          <a:p>
            <a:pPr lvl="0" rtl="0">
              <a:lnSpc>
                <a:spcPct val="115000"/>
              </a:lnSpc>
              <a:spcBef>
                <a:spcPts val="0"/>
              </a:spcBef>
              <a:buNone/>
            </a:pPr>
            <a:r>
              <a:rPr lang="en">
                <a:solidFill>
                  <a:schemeClr val="dk1"/>
                </a:solidFill>
              </a:rPr>
              <a:t>- That said, we still don’t need all of those. Many of those combinations may not even be possible, so you want to eliminate any combinations that are impossible</a:t>
            </a:r>
          </a:p>
          <a:p>
            <a:pPr lvl="0" rtl="0">
              <a:lnSpc>
                <a:spcPct val="115000"/>
              </a:lnSpc>
              <a:spcBef>
                <a:spcPts val="0"/>
              </a:spcBef>
              <a:buNone/>
            </a:pPr>
            <a:r>
              <a:rPr lang="en">
                <a:solidFill>
                  <a:schemeClr val="dk1"/>
                </a:solidFill>
              </a:rPr>
              <a:t>- identify constraints that can be used to remove unnecessary combinations</a:t>
            </a:r>
          </a:p>
          <a:p>
            <a:pPr lvl="0" rtl="0">
              <a:lnSpc>
                <a:spcPct val="115000"/>
              </a:lnSpc>
              <a:spcBef>
                <a:spcPts val="0"/>
              </a:spcBef>
              <a:buNone/>
            </a:pPr>
            <a:r>
              <a:rPr lang="en">
                <a:solidFill>
                  <a:schemeClr val="dk1"/>
                </a:solidFill>
              </a:rPr>
              <a:t>- and from the remainder, choose a practical subset to examine the system.</a:t>
            </a:r>
          </a:p>
          <a:p>
            <a:pPr lvl="0" rtl="0">
              <a:lnSpc>
                <a:spcPct val="115000"/>
              </a:lnSpc>
              <a:spcBef>
                <a:spcPts val="0"/>
              </a:spcBef>
              <a:buNone/>
            </a:pPr>
            <a:r>
              <a:rPr lang="en">
                <a:solidFill>
                  <a:schemeClr val="dk1"/>
                </a:solidFill>
              </a:rPr>
              <a:t>- (read)</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1" name="Shape 341"/>
        <p:cNvGrpSpPr/>
        <p:nvPr/>
      </p:nvGrpSpPr>
      <p:grpSpPr>
        <a:xfrm>
          <a:off x="0" y="0"/>
          <a:ext cx="0" cy="0"/>
          <a:chOff x="0" y="0"/>
          <a:chExt cx="0" cy="0"/>
        </a:xfrm>
      </p:grpSpPr>
      <p:sp>
        <p:nvSpPr>
          <p:cNvPr id="342" name="Shape 34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43" name="Shape 34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There are three types of constraints that we can define to reduce the number of pairings. </a:t>
            </a:r>
          </a:p>
          <a:p>
            <a:pPr lvl="0" rtl="0">
              <a:lnSpc>
                <a:spcPct val="115000"/>
              </a:lnSpc>
              <a:spcBef>
                <a:spcPts val="0"/>
              </a:spcBef>
              <a:buNone/>
            </a:pPr>
            <a:r>
              <a:rPr lang="en">
                <a:solidFill>
                  <a:schemeClr val="dk1"/>
                </a:solidFill>
              </a:rPr>
              <a:t>-read - for instance, you might inlcude input from one partition only if a particular partition is used for another input variable.</a:t>
            </a:r>
          </a:p>
          <a:p>
            <a:pPr lvl="0" rtl="0">
              <a:lnSpc>
                <a:spcPct val="115000"/>
              </a:lnSpc>
              <a:spcBef>
                <a:spcPts val="0"/>
              </a:spcBef>
              <a:buNone/>
            </a:pPr>
            <a:r>
              <a:rPr lang="en">
                <a:solidFill>
                  <a:schemeClr val="dk1"/>
                </a:solidFill>
              </a:rPr>
              <a:t>-read, so we don’t need every combination of other partition for the other variables with this one. Just one test with this error-inducing partition should do for us.</a:t>
            </a:r>
          </a:p>
          <a:p>
            <a:pPr lvl="0" rtl="0">
              <a:lnSpc>
                <a:spcPct val="115000"/>
              </a:lnSpc>
              <a:spcBef>
                <a:spcPts val="0"/>
              </a:spcBef>
              <a:buNone/>
            </a:pPr>
            <a:r>
              <a:rPr lang="en">
                <a:solidFill>
                  <a:schemeClr val="dk1"/>
                </a:solidFill>
              </a:rPr>
              <a:t>- Single is similar to error, but more general purpose. A partition is special, unusual, or irrelevant, so we only want to bother with it once. We don’t need every combination of other inputs with this partition. We just need one test that uses this particular partition and we can move on.</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5" name="Shape 65"/>
        <p:cNvGrpSpPr/>
        <p:nvPr/>
      </p:nvGrpSpPr>
      <p:grpSpPr>
        <a:xfrm>
          <a:off x="0" y="0"/>
          <a:ext cx="0" cy="0"/>
          <a:chOff x="0" y="0"/>
          <a:chExt cx="0" cy="0"/>
        </a:xfrm>
      </p:grpSpPr>
      <p:sp>
        <p:nvSpPr>
          <p:cNvPr id="66" name="Shape 6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67" name="Shape 6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Last time, we started talking about how you take the requirements, derive test cases, and use those to both refine the requirements and test the actual software. I flashed this process. Last time, we talked about how you had to</a:t>
            </a:r>
          </a:p>
          <a:p>
            <a:pPr indent="-228600" lvl="0" marL="457200" rtl="0">
              <a:lnSpc>
                <a:spcPct val="115000"/>
              </a:lnSpc>
              <a:spcBef>
                <a:spcPts val="0"/>
              </a:spcBef>
              <a:buClr>
                <a:schemeClr val="dk1"/>
              </a:buClr>
              <a:buChar char="-"/>
            </a:pPr>
            <a:r>
              <a:rPr lang="en">
                <a:solidFill>
                  <a:schemeClr val="dk1"/>
                </a:solidFill>
              </a:rPr>
              <a:t>Write and refine your requirements until they are testable. Make sure they are quantified and clear.</a:t>
            </a:r>
          </a:p>
          <a:p>
            <a:pPr indent="-228600" lvl="0" marL="457200" rtl="0">
              <a:lnSpc>
                <a:spcPct val="115000"/>
              </a:lnSpc>
              <a:spcBef>
                <a:spcPts val="0"/>
              </a:spcBef>
              <a:buClr>
                <a:schemeClr val="dk1"/>
              </a:buClr>
              <a:buChar char="-"/>
            </a:pPr>
            <a:r>
              <a:rPr lang="en">
                <a:solidFill>
                  <a:schemeClr val="dk1"/>
                </a:solidFill>
              </a:rPr>
              <a:t>You can’t usually test the requirements directly. There isn’t a requirement 1 button in your software in most cases. So, to actually test, we need to use the features that the software offers. You need to figure out what the independently testable features of your system are. What features or functions can be tested in isolation, what their parameters are, and how those parameters are used. That will get you in good shape for crafting the actual test cases. That’s where we left off. Today, we’ll look at</a:t>
            </a:r>
          </a:p>
          <a:p>
            <a:pPr indent="-228600" lvl="0" marL="457200" rtl="0">
              <a:lnSpc>
                <a:spcPct val="115000"/>
              </a:lnSpc>
              <a:spcBef>
                <a:spcPts val="0"/>
              </a:spcBef>
              <a:buClr>
                <a:schemeClr val="dk1"/>
              </a:buClr>
              <a:buChar char="-"/>
            </a:pPr>
            <a:r>
              <a:rPr lang="en">
                <a:solidFill>
                  <a:schemeClr val="dk1"/>
                </a:solidFill>
              </a:rPr>
              <a:t>For each of those features, what are the possible outcomes - good, alternative, and exception paths - and what kind of input will trigger them.</a:t>
            </a:r>
          </a:p>
          <a:p>
            <a:pPr indent="-228600" lvl="0" marL="457200" rtl="0">
              <a:lnSpc>
                <a:spcPct val="115000"/>
              </a:lnSpc>
              <a:spcBef>
                <a:spcPts val="0"/>
              </a:spcBef>
              <a:buClr>
                <a:schemeClr val="dk1"/>
              </a:buClr>
              <a:buChar char="-"/>
            </a:pPr>
            <a:r>
              <a:rPr lang="en">
                <a:solidFill>
                  <a:schemeClr val="dk1"/>
                </a:solidFill>
              </a:rPr>
              <a:t>Usually, requirements-based testing techniques produce abstract test case specifications that identify classes of test cases.</a:t>
            </a:r>
          </a:p>
          <a:p>
            <a:pPr indent="-228600" lvl="0" marL="457200" rtl="0">
              <a:lnSpc>
                <a:spcPct val="115000"/>
              </a:lnSpc>
              <a:spcBef>
                <a:spcPts val="0"/>
              </a:spcBef>
              <a:buClr>
                <a:schemeClr val="dk1"/>
              </a:buClr>
              <a:buChar char="-"/>
            </a:pPr>
            <a:r>
              <a:rPr lang="en">
                <a:solidFill>
                  <a:schemeClr val="dk1"/>
                </a:solidFill>
              </a:rPr>
              <a:t>Then, instantiate the specifications to produce individual test cases with concrete input and expected output pairings.</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8" name="Shape 348"/>
        <p:cNvGrpSpPr/>
        <p:nvPr/>
      </p:nvGrpSpPr>
      <p:grpSpPr>
        <a:xfrm>
          <a:off x="0" y="0"/>
          <a:ext cx="0" cy="0"/>
          <a:chOff x="0" y="0"/>
          <a:chExt cx="0" cy="0"/>
        </a:xfrm>
      </p:grpSpPr>
      <p:sp>
        <p:nvSpPr>
          <p:cNvPr id="349" name="Shape 34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50" name="Shape 35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Let’s take split again, and for each input, we have some partitions (read through). str - combine from the length constraints and contents choices. </a:t>
            </a:r>
          </a:p>
          <a:p>
            <a:pPr lvl="0" rtl="0">
              <a:lnSpc>
                <a:spcPct val="115000"/>
              </a:lnSpc>
              <a:spcBef>
                <a:spcPts val="0"/>
              </a:spcBef>
              <a:buNone/>
            </a:pPr>
            <a:r>
              <a:rPr lang="en">
                <a:solidFill>
                  <a:schemeClr val="dk1"/>
                </a:solidFill>
              </a:rPr>
              <a:t>What are some of the constraints we can try applying? (discuss)</a:t>
            </a:r>
          </a:p>
          <a:p>
            <a:pPr lvl="0" rtl="0">
              <a:lnSpc>
                <a:spcPct val="115000"/>
              </a:lnSpc>
              <a:spcBef>
                <a:spcPts val="0"/>
              </a:spcBef>
              <a:buNone/>
            </a:pPr>
            <a:r>
              <a:rPr lang="en">
                <a:solidFill>
                  <a:schemeClr val="dk1"/>
                </a:solidFill>
              </a:rPr>
              <a:t>- prop/if read</a:t>
            </a:r>
          </a:p>
          <a:p>
            <a:pPr lvl="0" rtl="0">
              <a:lnSpc>
                <a:spcPct val="115000"/>
              </a:lnSpc>
              <a:spcBef>
                <a:spcPts val="0"/>
              </a:spcBef>
              <a:buNone/>
            </a:pPr>
            <a:r>
              <a:rPr lang="en">
                <a:solidFill>
                  <a:schemeClr val="dk1"/>
                </a:solidFill>
              </a:rPr>
              <a:t>- error</a:t>
            </a:r>
          </a:p>
          <a:p>
            <a:pPr lvl="0" rtl="0">
              <a:lnSpc>
                <a:spcPct val="115000"/>
              </a:lnSpc>
              <a:spcBef>
                <a:spcPts val="0"/>
              </a:spcBef>
              <a:buNone/>
            </a:pPr>
            <a:r>
              <a:rPr lang="en">
                <a:solidFill>
                  <a:schemeClr val="dk1"/>
                </a:solidFill>
              </a:rPr>
              <a:t>- single - this one is unusual, but shouldn’t result in an error. We only really need to try it out once. It should execute and work, maybe slowly, but it should still work out. So, let’s jsut try it once</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1" name="Shape 361"/>
        <p:cNvGrpSpPr/>
        <p:nvPr/>
      </p:nvGrpSpPr>
      <p:grpSpPr>
        <a:xfrm>
          <a:off x="0" y="0"/>
          <a:ext cx="0" cy="0"/>
          <a:chOff x="0" y="0"/>
          <a:chExt cx="0" cy="0"/>
        </a:xfrm>
      </p:grpSpPr>
      <p:sp>
        <p:nvSpPr>
          <p:cNvPr id="362" name="Shape 36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63" name="Shape 36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let’s walk through these</a:t>
            </a:r>
          </a:p>
          <a:p>
            <a:pPr lvl="0" rtl="0">
              <a:lnSpc>
                <a:spcPct val="115000"/>
              </a:lnSpc>
              <a:spcBef>
                <a:spcPts val="0"/>
              </a:spcBef>
              <a:buNone/>
            </a:pPr>
            <a:r>
              <a:rPr lang="en">
                <a:solidFill>
                  <a:schemeClr val="dk1"/>
                </a:solidFill>
              </a:rPr>
              <a:t>- So, the label error means that this is a value that only needs to be tried once when combined with the other non-error values of other parameters. No matter the combination, if you have this choice set, you get an error - so that right off the bat wipes out a lot of combinations. (walk through these). With these error labels, we get down to 2711 test specifications from 314928. Huge impact right there.</a:t>
            </a:r>
          </a:p>
          <a:p>
            <a:pPr lvl="0" rtl="0">
              <a:lnSpc>
                <a:spcPct val="115000"/>
              </a:lnSpc>
              <a:spcBef>
                <a:spcPts val="0"/>
              </a:spcBef>
              <a:buNone/>
            </a:pPr>
            <a:r>
              <a:rPr lang="en">
                <a:solidFill>
                  <a:schemeClr val="dk1"/>
                </a:solidFill>
              </a:rPr>
              <a:t>This still leaves a large number of test specifications to try, more than we may need or have budget for, so let’s see if we can get this down further. Some combinations might not be erroneous, but might only be useful or valid in combination with certain other choices. For example, the number of non-empty choices of required components &gt; 0 doesn’t make sense if the number of required components is 0.  </a:t>
            </a:r>
          </a:p>
          <a:p>
            <a:pPr lvl="0" rtl="0">
              <a:lnSpc>
                <a:spcPct val="115000"/>
              </a:lnSpc>
              <a:spcBef>
                <a:spcPts val="0"/>
              </a:spcBef>
              <a:buNone/>
            </a:pPr>
            <a:r>
              <a:rPr lang="en">
                <a:solidFill>
                  <a:schemeClr val="dk1"/>
                </a:solidFill>
              </a:rPr>
              <a:t>-So, that’s where properties and if-constraints come in. The property identifies a constraint. In this case, RSNE indicates that there is one or more required slots. Any situation where 0 isn’t the number of required slots. </a:t>
            </a:r>
          </a:p>
          <a:p>
            <a:pPr lvl="0" rtl="0">
              <a:lnSpc>
                <a:spcPct val="115000"/>
              </a:lnSpc>
              <a:spcBef>
                <a:spcPts val="0"/>
              </a:spcBef>
              <a:buNone/>
            </a:pPr>
            <a:r>
              <a:rPr lang="en">
                <a:solidFill>
                  <a:schemeClr val="dk1"/>
                </a:solidFill>
              </a:rPr>
              <a:t>-Similarly, we can mark properties on the number of optional slots.</a:t>
            </a:r>
          </a:p>
          <a:p>
            <a:pPr lvl="0" rtl="0">
              <a:lnSpc>
                <a:spcPct val="115000"/>
              </a:lnSpc>
              <a:spcBef>
                <a:spcPts val="0"/>
              </a:spcBef>
              <a:buNone/>
            </a:pPr>
            <a:r>
              <a:rPr lang="en">
                <a:solidFill>
                  <a:schemeClr val="dk1"/>
                </a:solidFill>
              </a:rPr>
              <a:t>- Now, the if-property contraints state that if a choice is only valid if that property is true. So, the choice of having fewer non-empty required slots than is required is only valid if there are 1 or more required slots. That just makes sense. These if-properties can be used to eliminate invalid combinations (point at rest). These if-properties reduce us again down to 1811 possible test specifications. </a:t>
            </a:r>
          </a:p>
          <a:p>
            <a:pPr lvl="0" rtl="0">
              <a:lnSpc>
                <a:spcPct val="115000"/>
              </a:lnSpc>
              <a:spcBef>
                <a:spcPts val="0"/>
              </a:spcBef>
              <a:buNone/>
            </a:pPr>
            <a:r>
              <a:rPr lang="en">
                <a:solidFill>
                  <a:schemeClr val="dk1"/>
                </a:solidFill>
              </a:rPr>
              <a:t>- Then, the single constraint acts like the error constraint. This is a situation that isn’t meant to be an error case, but is something rare that doesn’t need to be tried in every configuration - you just want to cover it once to make sure nothing is weird with it. This is how you normally treat boundary value conditions - they shuldn’t fail, but you need to try them - like a database with a single model in it or 0 required slots or a configuration that mixes default and non-default components. You want to try them, but don’t need to try every combination, so any one test will do. These single constraints take us from 1811 tests down to 67 - a very reasonable number to create. Our next technique can drop that even further.</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7" name="Shape 377"/>
        <p:cNvGrpSpPr/>
        <p:nvPr/>
      </p:nvGrpSpPr>
      <p:grpSpPr>
        <a:xfrm>
          <a:off x="0" y="0"/>
          <a:ext cx="0" cy="0"/>
          <a:chOff x="0" y="0"/>
          <a:chExt cx="0" cy="0"/>
        </a:xfrm>
      </p:grpSpPr>
      <p:sp>
        <p:nvSpPr>
          <p:cNvPr id="378" name="Shape 37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79" name="Shape 37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Now, we have our set of test case specifications. We have all these abstract combinations of input types we want to try. Now, we need to transition to concrete test cases, where we feed in actual values. This is a simple instantiation of these test specifications. There are still a few things to keep in mind, though. For one - there is a reason we do both the specifications and concrete cases, which is that if you feed in multiple tests with the same specification, only one of them might still actually trigger a fault in the code. </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7" name="Shape 387"/>
        <p:cNvGrpSpPr/>
        <p:nvPr/>
      </p:nvGrpSpPr>
      <p:grpSpPr>
        <a:xfrm>
          <a:off x="0" y="0"/>
          <a:ext cx="0" cy="0"/>
          <a:chOff x="0" y="0"/>
          <a:chExt cx="0" cy="0"/>
        </a:xfrm>
      </p:grpSpPr>
      <p:sp>
        <p:nvSpPr>
          <p:cNvPr id="388" name="Shape 38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89" name="Shape 38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Now, no matter how you chop up the input partitions, the most errors tend to occur at the boundaries of those divisions. So, in choosing concrete values, don’t forget to try out those wrird corner cases.</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8" name="Shape 408"/>
        <p:cNvGrpSpPr/>
        <p:nvPr/>
      </p:nvGrpSpPr>
      <p:grpSpPr>
        <a:xfrm>
          <a:off x="0" y="0"/>
          <a:ext cx="0" cy="0"/>
          <a:chOff x="0" y="0"/>
          <a:chExt cx="0" cy="0"/>
        </a:xfrm>
      </p:grpSpPr>
      <p:sp>
        <p:nvSpPr>
          <p:cNvPr id="409" name="Shape 40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10" name="Shape 41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(read)</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3" name="Shape 433"/>
        <p:cNvGrpSpPr/>
        <p:nvPr/>
      </p:nvGrpSpPr>
      <p:grpSpPr>
        <a:xfrm>
          <a:off x="0" y="0"/>
          <a:ext cx="0" cy="0"/>
          <a:chOff x="0" y="0"/>
          <a:chExt cx="0" cy="0"/>
        </a:xfrm>
      </p:grpSpPr>
      <p:sp>
        <p:nvSpPr>
          <p:cNvPr id="434" name="Shape 43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35" name="Shape 43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(read)</a:t>
            </a:r>
          </a:p>
          <a:p>
            <a:pPr indent="-228600" lvl="0" marL="457200" rtl="0">
              <a:lnSpc>
                <a:spcPct val="115000"/>
              </a:lnSpc>
              <a:spcBef>
                <a:spcPts val="0"/>
              </a:spcBef>
              <a:buClr>
                <a:schemeClr val="dk1"/>
              </a:buClr>
              <a:buChar char="-"/>
            </a:pPr>
            <a:r>
              <a:rPr lang="en">
                <a:solidFill>
                  <a:schemeClr val="dk1"/>
                </a:solidFill>
              </a:rPr>
              <a:t>read, even if you’ve included some error-handling code, test all possibilities - you’ve probably forgot some corner case</a:t>
            </a:r>
          </a:p>
          <a:p>
            <a:pPr indent="-228600" lvl="0" marL="457200" rtl="0">
              <a:lnSpc>
                <a:spcPct val="115000"/>
              </a:lnSpc>
              <a:spcBef>
                <a:spcPts val="0"/>
              </a:spcBef>
              <a:buClr>
                <a:schemeClr val="dk1"/>
              </a:buClr>
              <a:buChar char="-"/>
            </a:pPr>
            <a:r>
              <a:rPr lang="en">
                <a:solidFill>
                  <a:schemeClr val="dk1"/>
                </a:solidFill>
              </a:rPr>
              <a:t>(read). We try to nail the functionality - it must perform this function, if everything goes to plan. We don’t spend as much time on the exceptional cases - on protecting the program from bad input.</a:t>
            </a:r>
          </a:p>
          <a:p>
            <a:pPr indent="-228600" lvl="0" marL="457200" rtl="0">
              <a:lnSpc>
                <a:spcPct val="115000"/>
              </a:lnSpc>
              <a:spcBef>
                <a:spcPts val="0"/>
              </a:spcBef>
              <a:buClr>
                <a:schemeClr val="dk1"/>
              </a:buClr>
              <a:buChar char="-"/>
            </a:pPr>
            <a:r>
              <a:rPr lang="en">
                <a:solidFill>
                  <a:schemeClr val="dk1"/>
                </a:solidFill>
              </a:rPr>
              <a:t>so, in addition to the other criteria - group membership, timing, operating environment, take invalid input into account. Make sure you pass in malformed input when testing, and consider different types of bad input as additional equivalence classes on top of your partitioning of the valid input domain.</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0" name="Shape 440"/>
        <p:cNvGrpSpPr/>
        <p:nvPr/>
      </p:nvGrpSpPr>
      <p:grpSpPr>
        <a:xfrm>
          <a:off x="0" y="0"/>
          <a:ext cx="0" cy="0"/>
          <a:chOff x="0" y="0"/>
          <a:chExt cx="0" cy="0"/>
        </a:xfrm>
      </p:grpSpPr>
      <p:sp>
        <p:nvSpPr>
          <p:cNvPr id="441" name="Shape 44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42" name="Shape 44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t/>
            </a:r>
            <a:endParaRPr>
              <a:solidFill>
                <a:schemeClr val="dk1"/>
              </a:solidFil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8" name="Shape 448"/>
        <p:cNvGrpSpPr/>
        <p:nvPr/>
      </p:nvGrpSpPr>
      <p:grpSpPr>
        <a:xfrm>
          <a:off x="0" y="0"/>
          <a:ext cx="0" cy="0"/>
          <a:chOff x="0" y="0"/>
          <a:chExt cx="0" cy="0"/>
        </a:xfrm>
      </p:grpSpPr>
      <p:sp>
        <p:nvSpPr>
          <p:cNvPr id="449" name="Shape 44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50" name="Shape 45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t/>
            </a:r>
            <a:endParaRPr>
              <a:solidFill>
                <a:schemeClr val="dk1"/>
              </a:solidFil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6" name="Shape 456"/>
        <p:cNvGrpSpPr/>
        <p:nvPr/>
      </p:nvGrpSpPr>
      <p:grpSpPr>
        <a:xfrm>
          <a:off x="0" y="0"/>
          <a:ext cx="0" cy="0"/>
          <a:chOff x="0" y="0"/>
          <a:chExt cx="0" cy="0"/>
        </a:xfrm>
      </p:grpSpPr>
      <p:sp>
        <p:nvSpPr>
          <p:cNvPr id="457" name="Shape 45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58" name="Shape 45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(discussion) (read)</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3" name="Shape 463"/>
        <p:cNvGrpSpPr/>
        <p:nvPr/>
      </p:nvGrpSpPr>
      <p:grpSpPr>
        <a:xfrm>
          <a:off x="0" y="0"/>
          <a:ext cx="0" cy="0"/>
          <a:chOff x="0" y="0"/>
          <a:chExt cx="0" cy="0"/>
        </a:xfrm>
      </p:grpSpPr>
      <p:sp>
        <p:nvSpPr>
          <p:cNvPr id="464" name="Shape 46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65" name="Shape 46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(discussion) (read)</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87" name="Shape 8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Today, we’re going to go more in-depth on how you define requirements-based tests that you can use now to refine the requirements, and later to test the system - to ensure it works and provide evidence for verification. (read)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94" name="Shape 9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Let’s review a little. Say we have this requirement. (read and discuss)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02" name="Shape 10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walk through requirement, better? </a:t>
            </a:r>
          </a:p>
          <a:p>
            <a:pPr lvl="0" rtl="0">
              <a:spcBef>
                <a:spcPts val="0"/>
              </a:spcBef>
              <a:buNone/>
            </a:pPr>
            <a:r>
              <a:rPr lang="en"/>
              <a:t>go through and discuss questions.</a:t>
            </a:r>
          </a:p>
          <a:p>
            <a:pPr lvl="0" rtl="0">
              <a:spcBef>
                <a:spcPts val="0"/>
              </a:spcBef>
              <a:buNone/>
            </a:pPr>
            <a:r>
              <a:rPr lang="en"/>
              <a:t>characteristics - dividend and divisor</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09" name="Shape 10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Let’s try a slightly less obvious one. Take a spreadsheet. What are three independently testable features of a spreadsheet? (discuss)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17" name="Shape 11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(read) The next step, obviously, is to come up with the input to those parameters. If we want to test the software, we should prod the system so we can see what it does. </a:t>
            </a:r>
          </a:p>
          <a:p>
            <a:pPr lvl="0" rtl="0">
              <a:lnSpc>
                <a:spcPct val="115000"/>
              </a:lnSpc>
              <a:spcBef>
                <a:spcPts val="0"/>
              </a:spcBef>
              <a:buNone/>
            </a:pPr>
            <a:r>
              <a:rPr lang="en">
                <a:solidFill>
                  <a:schemeClr val="dk1"/>
                </a:solidFill>
              </a:rPr>
              <a:t>What values should we pass in? What would you do? (discussion)</a:t>
            </a:r>
          </a:p>
          <a:p>
            <a:pPr lvl="0" rtl="0">
              <a:lnSpc>
                <a:spcPct val="115000"/>
              </a:lnSpc>
              <a:spcBef>
                <a:spcPts val="0"/>
              </a:spcBef>
              <a:buNone/>
            </a:pPr>
            <a:r>
              <a:rPr lang="en">
                <a:solidFill>
                  <a:schemeClr val="dk1"/>
                </a:solidFill>
              </a:rPr>
              <a:t>How about we try every input? (discuss)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33" name="Shape 13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Let’s take that calculator again and just look at addition. Let’s just restrict the numbers to integers. If we wanted to exhaustively test this, how long would it take? How many inputs are we talking about?</a:t>
            </a:r>
          </a:p>
          <a:p>
            <a:pPr lvl="0" rtl="0">
              <a:lnSpc>
                <a:spcPct val="115000"/>
              </a:lnSpc>
              <a:spcBef>
                <a:spcPts val="0"/>
              </a:spcBef>
              <a:buNone/>
            </a:pPr>
            <a:r>
              <a:rPr lang="en">
                <a:solidFill>
                  <a:schemeClr val="dk1"/>
                </a:solidFill>
              </a:rPr>
              <a:t>- (read) That’s a lot right, how long we talking about time wise?</a:t>
            </a:r>
          </a:p>
          <a:p>
            <a:pPr lvl="0" rtl="0">
              <a:lnSpc>
                <a:spcPct val="115000"/>
              </a:lnSpc>
              <a:spcBef>
                <a:spcPts val="0"/>
              </a:spcBef>
              <a:buNone/>
            </a:pPr>
            <a:r>
              <a:rPr lang="en">
                <a:solidFill>
                  <a:schemeClr val="dk1"/>
                </a:solidFill>
              </a:rPr>
              <a:t>- let’s be generous and say we can run a test per nanosecond. That works out to about 10^5 tests per second, or 10^10 seconds overall. That doesn’t sound bad in seconds, but how long is that?</a:t>
            </a:r>
          </a:p>
          <a:p>
            <a:pPr lvl="0" rtl="0">
              <a:lnSpc>
                <a:spcPct val="115000"/>
              </a:lnSpc>
              <a:spcBef>
                <a:spcPts val="0"/>
              </a:spcBef>
              <a:buNone/>
            </a:pPr>
            <a:r>
              <a:rPr lang="en">
                <a:solidFill>
                  <a:schemeClr val="dk1"/>
                </a:solidFill>
              </a:rPr>
              <a:t>- (read). That’s for something as simple as addition of two integers. That’s insane, right?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p:nvPr/>
        </p:nvSpPr>
        <p:spPr>
          <a:xfrm>
            <a:off x="0" y="0"/>
            <a:ext cx="9144000" cy="4691399"/>
          </a:xfrm>
          <a:prstGeom prst="rect">
            <a:avLst/>
          </a:prstGeom>
          <a:solidFill>
            <a:schemeClr val="dk2"/>
          </a:solidFill>
          <a:ln>
            <a:noFill/>
          </a:ln>
        </p:spPr>
        <p:txBody>
          <a:bodyPr anchorCtr="0" anchor="ctr" bIns="45700" lIns="91425" rIns="91425" tIns="45700">
            <a:noAutofit/>
          </a:bodyPr>
          <a:lstStyle/>
          <a:p>
            <a:pPr lvl="0">
              <a:spcBef>
                <a:spcPts val="0"/>
              </a:spcBef>
              <a:buNone/>
            </a:pPr>
            <a:r>
              <a:t/>
            </a:r>
            <a:endParaRPr/>
          </a:p>
        </p:txBody>
      </p:sp>
      <p:cxnSp>
        <p:nvCxnSpPr>
          <p:cNvPr id="11" name="Shape 11"/>
          <p:cNvCxnSpPr/>
          <p:nvPr/>
        </p:nvCxnSpPr>
        <p:spPr>
          <a:xfrm>
            <a:off x="0" y="4662139"/>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2" name="Shape 12"/>
          <p:cNvSpPr txBox="1"/>
          <p:nvPr>
            <p:ph type="ctrTitle"/>
          </p:nvPr>
        </p:nvSpPr>
        <p:spPr>
          <a:xfrm>
            <a:off x="685800" y="2490375"/>
            <a:ext cx="7772400" cy="2198400"/>
          </a:xfrm>
          <a:prstGeom prst="rect">
            <a:avLst/>
          </a:prstGeom>
        </p:spPr>
        <p:txBody>
          <a:bodyPr anchorCtr="0" anchor="b" bIns="91425" lIns="91425" rIns="91425" tIns="91425"/>
          <a:lstStyle>
            <a:lvl1pPr lvl="0">
              <a:spcBef>
                <a:spcPts val="0"/>
              </a:spcBef>
              <a:buSzPct val="100000"/>
              <a:defRPr sz="7200"/>
            </a:lvl1pPr>
            <a:lvl2pPr lvl="1">
              <a:spcBef>
                <a:spcPts val="0"/>
              </a:spcBef>
              <a:buSzPct val="100000"/>
              <a:defRPr sz="7200"/>
            </a:lvl2pPr>
            <a:lvl3pPr lvl="2">
              <a:spcBef>
                <a:spcPts val="0"/>
              </a:spcBef>
              <a:buSzPct val="100000"/>
              <a:defRPr sz="7200"/>
            </a:lvl3pPr>
            <a:lvl4pPr lvl="3">
              <a:spcBef>
                <a:spcPts val="0"/>
              </a:spcBef>
              <a:buSzPct val="100000"/>
              <a:defRPr sz="7200"/>
            </a:lvl4pPr>
            <a:lvl5pPr lvl="4">
              <a:spcBef>
                <a:spcPts val="0"/>
              </a:spcBef>
              <a:buSzPct val="100000"/>
              <a:defRPr sz="7200"/>
            </a:lvl5pPr>
            <a:lvl6pPr lvl="5">
              <a:spcBef>
                <a:spcPts val="0"/>
              </a:spcBef>
              <a:buSzPct val="100000"/>
              <a:defRPr sz="7200"/>
            </a:lvl6pPr>
            <a:lvl7pPr lvl="6">
              <a:spcBef>
                <a:spcPts val="0"/>
              </a:spcBef>
              <a:buSzPct val="100000"/>
              <a:defRPr sz="7200"/>
            </a:lvl7pPr>
            <a:lvl8pPr lvl="7">
              <a:spcBef>
                <a:spcPts val="0"/>
              </a:spcBef>
              <a:buSzPct val="100000"/>
              <a:defRPr sz="7200"/>
            </a:lvl8pPr>
            <a:lvl9pPr lvl="8">
              <a:spcBef>
                <a:spcPts val="0"/>
              </a:spcBef>
              <a:buSzPct val="100000"/>
              <a:defRPr sz="7200"/>
            </a:lvl9pPr>
          </a:lstStyle>
          <a:p/>
        </p:txBody>
      </p:sp>
      <p:sp>
        <p:nvSpPr>
          <p:cNvPr id="13" name="Shape 13"/>
          <p:cNvSpPr txBox="1"/>
          <p:nvPr>
            <p:ph idx="1" type="subTitle"/>
          </p:nvPr>
        </p:nvSpPr>
        <p:spPr>
          <a:xfrm>
            <a:off x="685800" y="4836035"/>
            <a:ext cx="7772400" cy="1032599"/>
          </a:xfrm>
          <a:prstGeom prst="rect">
            <a:avLst/>
          </a:prstGeom>
        </p:spPr>
        <p:txBody>
          <a:bodyPr anchorCtr="0" anchor="t" bIns="91425" lIns="91425" rIns="91425" tIns="91425"/>
          <a:lstStyle>
            <a:lvl1pPr lvl="0">
              <a:spcBef>
                <a:spcPts val="0"/>
              </a:spcBef>
              <a:buClr>
                <a:schemeClr val="dk2"/>
              </a:buClr>
              <a:buNone/>
              <a:defRPr>
                <a:solidFill>
                  <a:schemeClr val="dk2"/>
                </a:solidFill>
              </a:defRPr>
            </a:lvl1pPr>
            <a:lvl2pPr lvl="1">
              <a:spcBef>
                <a:spcPts val="0"/>
              </a:spcBef>
              <a:buClr>
                <a:schemeClr val="dk2"/>
              </a:buClr>
              <a:buSzPct val="100000"/>
              <a:buNone/>
              <a:defRPr sz="3000">
                <a:solidFill>
                  <a:schemeClr val="dk2"/>
                </a:solidFill>
              </a:defRPr>
            </a:lvl2pPr>
            <a:lvl3pPr lvl="2">
              <a:spcBef>
                <a:spcPts val="0"/>
              </a:spcBef>
              <a:buClr>
                <a:schemeClr val="dk2"/>
              </a:buClr>
              <a:buSzPct val="100000"/>
              <a:buNone/>
              <a:defRPr sz="3000">
                <a:solidFill>
                  <a:schemeClr val="dk2"/>
                </a:solidFill>
              </a:defRPr>
            </a:lvl3pPr>
            <a:lvl4pPr lvl="3">
              <a:spcBef>
                <a:spcPts val="0"/>
              </a:spcBef>
              <a:buClr>
                <a:schemeClr val="dk2"/>
              </a:buClr>
              <a:buSzPct val="100000"/>
              <a:buNone/>
              <a:defRPr sz="3000">
                <a:solidFill>
                  <a:schemeClr val="dk2"/>
                </a:solidFill>
              </a:defRPr>
            </a:lvl4pPr>
            <a:lvl5pPr lvl="4">
              <a:spcBef>
                <a:spcPts val="0"/>
              </a:spcBef>
              <a:buClr>
                <a:schemeClr val="dk2"/>
              </a:buClr>
              <a:buSzPct val="100000"/>
              <a:buNone/>
              <a:defRPr sz="3000">
                <a:solidFill>
                  <a:schemeClr val="dk2"/>
                </a:solidFill>
              </a:defRPr>
            </a:lvl5pPr>
            <a:lvl6pPr lvl="5">
              <a:spcBef>
                <a:spcPts val="0"/>
              </a:spcBef>
              <a:buClr>
                <a:schemeClr val="dk2"/>
              </a:buClr>
              <a:buSzPct val="100000"/>
              <a:buNone/>
              <a:defRPr sz="3000">
                <a:solidFill>
                  <a:schemeClr val="dk2"/>
                </a:solidFill>
              </a:defRPr>
            </a:lvl6pPr>
            <a:lvl7pPr lvl="6">
              <a:spcBef>
                <a:spcPts val="0"/>
              </a:spcBef>
              <a:buClr>
                <a:schemeClr val="dk2"/>
              </a:buClr>
              <a:buSzPct val="100000"/>
              <a:buNone/>
              <a:defRPr sz="3000">
                <a:solidFill>
                  <a:schemeClr val="dk2"/>
                </a:solidFill>
              </a:defRPr>
            </a:lvl7pPr>
            <a:lvl8pPr lvl="7">
              <a:spcBef>
                <a:spcPts val="0"/>
              </a:spcBef>
              <a:buClr>
                <a:schemeClr val="dk2"/>
              </a:buClr>
              <a:buSzPct val="100000"/>
              <a:buNone/>
              <a:defRPr sz="3000">
                <a:solidFill>
                  <a:schemeClr val="dk2"/>
                </a:solidFill>
              </a:defRPr>
            </a:lvl8pPr>
            <a:lvl9pPr lvl="8">
              <a:spcBef>
                <a:spcPts val="0"/>
              </a:spcBef>
              <a:buClr>
                <a:schemeClr val="dk2"/>
              </a:buClr>
              <a:buSzPct val="100000"/>
              <a:buNone/>
              <a:defRPr sz="3000">
                <a:solidFill>
                  <a:schemeClr val="dk2"/>
                </a:solidFill>
              </a:defRPr>
            </a:lvl9pPr>
          </a:lstStyle>
          <a:p/>
        </p:txBody>
      </p:sp>
      <p:sp>
        <p:nvSpPr>
          <p:cNvPr id="14" name="Shape 14"/>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5" name="Shape 15"/>
        <p:cNvGrpSpPr/>
        <p:nvPr/>
      </p:nvGrpSpPr>
      <p:grpSpPr>
        <a:xfrm>
          <a:off x="0" y="0"/>
          <a:ext cx="0" cy="0"/>
          <a:chOff x="0" y="0"/>
          <a:chExt cx="0" cy="0"/>
        </a:xfrm>
      </p:grpSpPr>
      <p:sp>
        <p:nvSpPr>
          <p:cNvPr id="16" name="Shape 16"/>
          <p:cNvSpPr/>
          <p:nvPr/>
        </p:nvSpPr>
        <p:spPr>
          <a:xfrm>
            <a:off x="0" y="0"/>
            <a:ext cx="9144000" cy="1532999"/>
          </a:xfrm>
          <a:prstGeom prst="rect">
            <a:avLst/>
          </a:prstGeom>
          <a:solidFill>
            <a:srgbClr val="2388DB"/>
          </a:solidFill>
          <a:ln>
            <a:noFill/>
          </a:ln>
        </p:spPr>
        <p:txBody>
          <a:bodyPr anchorCtr="0" anchor="ctr" bIns="45700" lIns="91425" rIns="91425" tIns="45700">
            <a:noAutofit/>
          </a:bodyPr>
          <a:lstStyle/>
          <a:p>
            <a:pPr lvl="0">
              <a:spcBef>
                <a:spcPts val="0"/>
              </a:spcBef>
              <a:buNone/>
            </a:pPr>
            <a:r>
              <a:t/>
            </a:r>
            <a:endParaRPr/>
          </a:p>
        </p:txBody>
      </p:sp>
      <p:cxnSp>
        <p:nvCxnSpPr>
          <p:cNvPr id="17" name="Shape 17"/>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8" name="Shape 18"/>
          <p:cNvSpPr txBox="1"/>
          <p:nvPr>
            <p:ph type="title"/>
          </p:nvPr>
        </p:nvSpPr>
        <p:spPr>
          <a:xfrm>
            <a:off x="457200" y="274637"/>
            <a:ext cx="8229600" cy="11430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 type="body"/>
          </p:nvPr>
        </p:nvSpPr>
        <p:spPr>
          <a:xfrm>
            <a:off x="457200" y="1600200"/>
            <a:ext cx="8229600" cy="4967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0" name="Shape 20"/>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1" name="Shape 21"/>
        <p:cNvGrpSpPr/>
        <p:nvPr/>
      </p:nvGrpSpPr>
      <p:grpSpPr>
        <a:xfrm>
          <a:off x="0" y="0"/>
          <a:ext cx="0" cy="0"/>
          <a:chOff x="0" y="0"/>
          <a:chExt cx="0" cy="0"/>
        </a:xfrm>
      </p:grpSpPr>
      <p:sp>
        <p:nvSpPr>
          <p:cNvPr id="22" name="Shape 22"/>
          <p:cNvSpPr/>
          <p:nvPr/>
        </p:nvSpPr>
        <p:spPr>
          <a:xfrm>
            <a:off x="0" y="0"/>
            <a:ext cx="9144000" cy="1532999"/>
          </a:xfrm>
          <a:prstGeom prst="rect">
            <a:avLst/>
          </a:prstGeom>
          <a:solidFill>
            <a:schemeClr val="dk2"/>
          </a:solidFill>
          <a:ln>
            <a:noFill/>
          </a:ln>
        </p:spPr>
        <p:txBody>
          <a:bodyPr anchorCtr="0" anchor="ctr" bIns="45700" lIns="91425" rIns="91425" tIns="45700">
            <a:noAutofit/>
          </a:bodyPr>
          <a:lstStyle/>
          <a:p>
            <a:pPr lvl="0">
              <a:spcBef>
                <a:spcPts val="0"/>
              </a:spcBef>
              <a:buNone/>
            </a:pPr>
            <a:r>
              <a:t/>
            </a:r>
            <a:endParaRPr/>
          </a:p>
        </p:txBody>
      </p:sp>
      <p:cxnSp>
        <p:nvCxnSpPr>
          <p:cNvPr id="23" name="Shape 23"/>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24" name="Shape 24"/>
          <p:cNvSpPr txBox="1"/>
          <p:nvPr>
            <p:ph type="title"/>
          </p:nvPr>
        </p:nvSpPr>
        <p:spPr>
          <a:xfrm>
            <a:off x="457200" y="274637"/>
            <a:ext cx="8229600" cy="11430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5" name="Shape 25"/>
          <p:cNvSpPr txBox="1"/>
          <p:nvPr>
            <p:ph idx="1" type="body"/>
          </p:nvPr>
        </p:nvSpPr>
        <p:spPr>
          <a:xfrm>
            <a:off x="457200" y="1600200"/>
            <a:ext cx="3994500" cy="4967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6" name="Shape 26"/>
          <p:cNvSpPr txBox="1"/>
          <p:nvPr>
            <p:ph idx="2" type="body"/>
          </p:nvPr>
        </p:nvSpPr>
        <p:spPr>
          <a:xfrm>
            <a:off x="4692273" y="1600200"/>
            <a:ext cx="3994500" cy="4967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8" name="Shape 28"/>
        <p:cNvGrpSpPr/>
        <p:nvPr/>
      </p:nvGrpSpPr>
      <p:grpSpPr>
        <a:xfrm>
          <a:off x="0" y="0"/>
          <a:ext cx="0" cy="0"/>
          <a:chOff x="0" y="0"/>
          <a:chExt cx="0" cy="0"/>
        </a:xfrm>
      </p:grpSpPr>
      <p:sp>
        <p:nvSpPr>
          <p:cNvPr id="29" name="Shape 29"/>
          <p:cNvSpPr/>
          <p:nvPr/>
        </p:nvSpPr>
        <p:spPr>
          <a:xfrm>
            <a:off x="0" y="0"/>
            <a:ext cx="9144000" cy="1532999"/>
          </a:xfrm>
          <a:prstGeom prst="rect">
            <a:avLst/>
          </a:prstGeom>
          <a:solidFill>
            <a:srgbClr val="2388DB"/>
          </a:solidFill>
          <a:ln>
            <a:noFill/>
          </a:ln>
        </p:spPr>
        <p:txBody>
          <a:bodyPr anchorCtr="0" anchor="ctr" bIns="45700" lIns="91425" rIns="91425" tIns="45700">
            <a:noAutofit/>
          </a:bodyPr>
          <a:lstStyle/>
          <a:p>
            <a:pPr lvl="0">
              <a:spcBef>
                <a:spcPts val="0"/>
              </a:spcBef>
              <a:buNone/>
            </a:pPr>
            <a:r>
              <a:t/>
            </a:r>
            <a:endParaRPr/>
          </a:p>
        </p:txBody>
      </p:sp>
      <p:cxnSp>
        <p:nvCxnSpPr>
          <p:cNvPr id="30" name="Shape 30"/>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1" name="Shape 31"/>
          <p:cNvSpPr txBox="1"/>
          <p:nvPr>
            <p:ph type="title"/>
          </p:nvPr>
        </p:nvSpPr>
        <p:spPr>
          <a:xfrm>
            <a:off x="457200" y="274637"/>
            <a:ext cx="8229600" cy="11430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2" name="Shape 32"/>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33" name="Shape 33"/>
        <p:cNvGrpSpPr/>
        <p:nvPr/>
      </p:nvGrpSpPr>
      <p:grpSpPr>
        <a:xfrm>
          <a:off x="0" y="0"/>
          <a:ext cx="0" cy="0"/>
          <a:chOff x="0" y="0"/>
          <a:chExt cx="0" cy="0"/>
        </a:xfrm>
      </p:grpSpPr>
      <p:sp>
        <p:nvSpPr>
          <p:cNvPr id="34" name="Shape 34"/>
          <p:cNvSpPr txBox="1"/>
          <p:nvPr>
            <p:ph idx="1" type="body"/>
          </p:nvPr>
        </p:nvSpPr>
        <p:spPr>
          <a:xfrm>
            <a:off x="457200" y="5875078"/>
            <a:ext cx="8229600" cy="692700"/>
          </a:xfrm>
          <a:prstGeom prst="rect">
            <a:avLst/>
          </a:prstGeom>
        </p:spPr>
        <p:txBody>
          <a:bodyPr anchorCtr="0" anchor="t" bIns="91425" lIns="91425" rIns="91425" tIns="91425"/>
          <a:lstStyle>
            <a:lvl1pPr lvl="0">
              <a:spcBef>
                <a:spcPts val="0"/>
              </a:spcBef>
              <a:buClr>
                <a:schemeClr val="dk2"/>
              </a:buClr>
              <a:buSzPct val="100000"/>
              <a:buNone/>
              <a:defRPr sz="1800">
                <a:solidFill>
                  <a:schemeClr val="dk2"/>
                </a:solidFill>
              </a:defRPr>
            </a:lvl1pPr>
          </a:lstStyle>
          <a:p/>
        </p:txBody>
      </p:sp>
      <p:sp>
        <p:nvSpPr>
          <p:cNvPr id="35" name="Shape 35"/>
          <p:cNvSpPr/>
          <p:nvPr/>
        </p:nvSpPr>
        <p:spPr>
          <a:xfrm>
            <a:off x="4274" y="0"/>
            <a:ext cx="9144000" cy="5875200"/>
          </a:xfrm>
          <a:prstGeom prst="rect">
            <a:avLst/>
          </a:prstGeom>
          <a:solidFill>
            <a:srgbClr val="2388DB"/>
          </a:solidFill>
          <a:ln>
            <a:noFill/>
          </a:ln>
        </p:spPr>
        <p:txBody>
          <a:bodyPr anchorCtr="0" anchor="ctr" bIns="45700" lIns="91425" rIns="91425" tIns="45700">
            <a:noAutofit/>
          </a:bodyPr>
          <a:lstStyle/>
          <a:p>
            <a:pPr lvl="0">
              <a:spcBef>
                <a:spcPts val="0"/>
              </a:spcBef>
              <a:buNone/>
            </a:pPr>
            <a:r>
              <a:t/>
            </a:r>
            <a:endParaRPr/>
          </a:p>
        </p:txBody>
      </p:sp>
      <p:cxnSp>
        <p:nvCxnSpPr>
          <p:cNvPr id="36" name="Shape 36"/>
          <p:cNvCxnSpPr/>
          <p:nvPr/>
        </p:nvCxnSpPr>
        <p:spPr>
          <a:xfrm>
            <a:off x="0" y="5845828"/>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7" name="Shape 37"/>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bg>
      <p:bgPr>
        <a:solidFill>
          <a:schemeClr val="dk2"/>
        </a:solidFill>
      </p:bgPr>
    </p:bg>
    <p:spTree>
      <p:nvGrpSpPr>
        <p:cNvPr id="38" name="Shape 38"/>
        <p:cNvGrpSpPr/>
        <p:nvPr/>
      </p:nvGrpSpPr>
      <p:grpSpPr>
        <a:xfrm>
          <a:off x="0" y="0"/>
          <a:ext cx="0" cy="0"/>
          <a:chOff x="0" y="0"/>
          <a:chExt cx="0" cy="0"/>
        </a:xfrm>
      </p:grpSpPr>
      <p:sp>
        <p:nvSpPr>
          <p:cNvPr id="39" name="Shape 39"/>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40" name="Shape 40"/>
        <p:cNvGrpSpPr/>
        <p:nvPr/>
      </p:nvGrpSpPr>
      <p:grpSpPr>
        <a:xfrm>
          <a:off x="0" y="0"/>
          <a:ext cx="0" cy="0"/>
          <a:chOff x="0" y="0"/>
          <a:chExt cx="0" cy="0"/>
        </a:xfrm>
      </p:grpSpPr>
      <p:sp>
        <p:nvSpPr>
          <p:cNvPr id="41" name="Shape 41"/>
          <p:cNvSpPr txBox="1"/>
          <p:nvPr>
            <p:ph type="title"/>
          </p:nvPr>
        </p:nvSpPr>
        <p:spPr>
          <a:xfrm>
            <a:off x="457200" y="155447"/>
            <a:ext cx="8229600" cy="1252800"/>
          </a:xfrm>
          <a:prstGeom prst="rect">
            <a:avLst/>
          </a:prstGeom>
          <a:noFill/>
          <a:ln>
            <a:noFill/>
          </a:ln>
        </p:spPr>
        <p:txBody>
          <a:bodyPr anchorCtr="0" anchor="ctr" bIns="91425" lIns="91425" rIns="91425" tIns="91425"/>
          <a:lstStyle>
            <a:lvl1pPr lvl="0" rtl="0" algn="l">
              <a:spcBef>
                <a:spcPts val="0"/>
              </a:spcBef>
              <a:buClr>
                <a:srgbClr val="F34E26"/>
              </a:buClr>
              <a:buFont typeface="Arial"/>
              <a:buNone/>
              <a:defRPr b="1" sz="4500">
                <a:solidFill>
                  <a:srgbClr val="F34E26"/>
                </a:solidFill>
                <a:latin typeface="Arial"/>
                <a:ea typeface="Arial"/>
                <a:cs typeface="Arial"/>
                <a:sym typeface="Arial"/>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2" name="Shape 42"/>
          <p:cNvSpPr txBox="1"/>
          <p:nvPr>
            <p:ph idx="1" type="body"/>
          </p:nvPr>
        </p:nvSpPr>
        <p:spPr>
          <a:xfrm>
            <a:off x="457200" y="1775191"/>
            <a:ext cx="8229600" cy="4625700"/>
          </a:xfrm>
          <a:prstGeom prst="rect">
            <a:avLst/>
          </a:prstGeom>
          <a:noFill/>
          <a:ln>
            <a:noFill/>
          </a:ln>
        </p:spPr>
        <p:txBody>
          <a:bodyPr anchorCtr="0" anchor="t" bIns="91425" lIns="91425" rIns="91425" tIns="91425"/>
          <a:lstStyle>
            <a:lvl1pPr indent="-162052" lvl="0" marL="438912" rtl="0" algn="l">
              <a:spcBef>
                <a:spcPts val="0"/>
              </a:spcBef>
              <a:buClr>
                <a:schemeClr val="accent1"/>
              </a:buClr>
              <a:buFont typeface="Arial"/>
              <a:buChar char="◼"/>
              <a:defRPr sz="3200">
                <a:solidFill>
                  <a:schemeClr val="dk1"/>
                </a:solidFill>
                <a:latin typeface="Arial"/>
                <a:ea typeface="Arial"/>
                <a:cs typeface="Arial"/>
                <a:sym typeface="Arial"/>
              </a:defRPr>
            </a:lvl1pPr>
            <a:lvl2pPr indent="-114300" lvl="1" marL="731520" rtl="0" algn="l">
              <a:spcBef>
                <a:spcPts val="560"/>
              </a:spcBef>
              <a:buClr>
                <a:schemeClr val="accent2"/>
              </a:buClr>
              <a:buFont typeface="Arial"/>
              <a:buChar char="▪"/>
              <a:defRPr sz="2800">
                <a:solidFill>
                  <a:schemeClr val="dk1"/>
                </a:solidFill>
                <a:latin typeface="Arial"/>
                <a:ea typeface="Arial"/>
                <a:cs typeface="Arial"/>
                <a:sym typeface="Arial"/>
              </a:defRPr>
            </a:lvl2pPr>
            <a:lvl3pPr indent="-82296" lvl="2" marL="996696" rtl="0" algn="l">
              <a:spcBef>
                <a:spcPts val="480"/>
              </a:spcBef>
              <a:buClr>
                <a:schemeClr val="accent3"/>
              </a:buClr>
              <a:buFont typeface="Arial"/>
              <a:buChar char="▪"/>
              <a:defRPr sz="2400">
                <a:solidFill>
                  <a:schemeClr val="dk1"/>
                </a:solidFill>
                <a:latin typeface="Arial"/>
                <a:ea typeface="Arial"/>
                <a:cs typeface="Arial"/>
                <a:sym typeface="Arial"/>
              </a:defRPr>
            </a:lvl3pPr>
            <a:lvl4pPr indent="-60452" lvl="3" marL="1216152" rtl="0" algn="l">
              <a:spcBef>
                <a:spcPts val="400"/>
              </a:spcBef>
              <a:buClr>
                <a:schemeClr val="accent4"/>
              </a:buClr>
              <a:buFont typeface="Arial"/>
              <a:buChar char="▪"/>
              <a:defRPr sz="2000">
                <a:solidFill>
                  <a:schemeClr val="dk1"/>
                </a:solidFill>
                <a:latin typeface="Arial"/>
                <a:ea typeface="Arial"/>
                <a:cs typeface="Arial"/>
                <a:sym typeface="Arial"/>
              </a:defRPr>
            </a:lvl4pPr>
            <a:lvl5pPr indent="-67564" lvl="4" marL="1426464" rtl="0" algn="l">
              <a:spcBef>
                <a:spcPts val="400"/>
              </a:spcBef>
              <a:buClr>
                <a:schemeClr val="accent5"/>
              </a:buClr>
              <a:buFont typeface="Arial"/>
              <a:buChar char=""/>
              <a:defRPr sz="2000">
                <a:solidFill>
                  <a:schemeClr val="dk1"/>
                </a:solidFill>
                <a:latin typeface="Arial"/>
                <a:ea typeface="Arial"/>
                <a:cs typeface="Arial"/>
                <a:sym typeface="Arial"/>
              </a:defRPr>
            </a:lvl5pPr>
            <a:lvl6pPr indent="-65532" lvl="5" marL="1627632" rtl="0" algn="l">
              <a:spcBef>
                <a:spcPts val="400"/>
              </a:spcBef>
              <a:buClr>
                <a:schemeClr val="accent6"/>
              </a:buClr>
              <a:buFont typeface="Arial"/>
              <a:buChar char="⚫"/>
              <a:defRPr sz="2000">
                <a:solidFill>
                  <a:schemeClr val="dk1"/>
                </a:solidFill>
                <a:latin typeface="Arial"/>
                <a:ea typeface="Arial"/>
                <a:cs typeface="Arial"/>
                <a:sym typeface="Arial"/>
              </a:defRPr>
            </a:lvl6pPr>
            <a:lvl7pPr indent="-76200" lvl="6" marL="1828800" rtl="0" algn="l">
              <a:spcBef>
                <a:spcPts val="360"/>
              </a:spcBef>
              <a:buClr>
                <a:schemeClr val="accent1"/>
              </a:buClr>
              <a:buFont typeface="Arial"/>
              <a:buChar char="⚫"/>
              <a:defRPr sz="1800">
                <a:solidFill>
                  <a:schemeClr val="dk1"/>
                </a:solidFill>
                <a:latin typeface="Arial"/>
                <a:ea typeface="Arial"/>
                <a:cs typeface="Arial"/>
                <a:sym typeface="Arial"/>
              </a:defRPr>
            </a:lvl7pPr>
            <a:lvl8pPr indent="-74167" lvl="7" marL="2029968" rtl="0" algn="l">
              <a:spcBef>
                <a:spcPts val="360"/>
              </a:spcBef>
              <a:buClr>
                <a:schemeClr val="accent2"/>
              </a:buClr>
              <a:buFont typeface="Arial"/>
              <a:buChar char="⚫"/>
              <a:defRPr sz="1800">
                <a:solidFill>
                  <a:schemeClr val="dk1"/>
                </a:solidFill>
                <a:latin typeface="Arial"/>
                <a:ea typeface="Arial"/>
                <a:cs typeface="Arial"/>
                <a:sym typeface="Arial"/>
              </a:defRPr>
            </a:lvl8pPr>
            <a:lvl9pPr indent="-72135" lvl="8" marL="2231136" rtl="0" algn="l">
              <a:spcBef>
                <a:spcPts val="360"/>
              </a:spcBef>
              <a:buClr>
                <a:schemeClr val="accent3"/>
              </a:buClr>
              <a:buFont typeface="Arial"/>
              <a:buChar char="⚫"/>
              <a:defRPr sz="1800">
                <a:solidFill>
                  <a:schemeClr val="dk1"/>
                </a:solidFill>
                <a:latin typeface="Arial"/>
                <a:ea typeface="Arial"/>
                <a:cs typeface="Arial"/>
                <a:sym typeface="Arial"/>
              </a:defRPr>
            </a:lvl9pPr>
          </a:lstStyle>
          <a:p/>
        </p:txBody>
      </p:sp>
      <p:sp>
        <p:nvSpPr>
          <p:cNvPr id="43" name="Shape 43"/>
          <p:cNvSpPr txBox="1"/>
          <p:nvPr>
            <p:ph idx="10" type="dt"/>
          </p:nvPr>
        </p:nvSpPr>
        <p:spPr>
          <a:xfrm>
            <a:off x="457200" y="6476998"/>
            <a:ext cx="2133600" cy="273900"/>
          </a:xfrm>
          <a:prstGeom prst="rect">
            <a:avLst/>
          </a:prstGeom>
          <a:noFill/>
          <a:ln>
            <a:noFill/>
          </a:ln>
        </p:spPr>
        <p:txBody>
          <a:bodyPr anchorCtr="0" anchor="b" bIns="91425" lIns="91425" rIns="91425" tIns="91425"/>
          <a:lstStyle>
            <a:lvl1pPr indent="0" lvl="0" marL="0" marR="0" rtl="0" algn="l">
              <a:spcBef>
                <a:spcPts val="0"/>
              </a:spcBef>
              <a:defRPr b="0" i="0" sz="1200" u="none" cap="none" strike="noStrike">
                <a:solidFill>
                  <a:srgbClr val="414141"/>
                </a:solidFill>
                <a:latin typeface="Arial"/>
                <a:ea typeface="Arial"/>
                <a:cs typeface="Arial"/>
                <a:sym typeface="Arial"/>
              </a:defRPr>
            </a:lvl1pPr>
            <a:lvl2pPr indent="0" lvl="1" marL="457200" marR="0" rtl="0" algn="l">
              <a:spcBef>
                <a:spcPts val="0"/>
              </a:spcBef>
              <a:defRPr b="0" i="0" sz="1800" u="none" cap="none" strike="noStrike">
                <a:solidFill>
                  <a:schemeClr val="dk1"/>
                </a:solidFill>
                <a:latin typeface="Arial"/>
                <a:ea typeface="Arial"/>
                <a:cs typeface="Arial"/>
                <a:sym typeface="Arial"/>
              </a:defRPr>
            </a:lvl2pPr>
            <a:lvl3pPr indent="0" lvl="2" marL="914400" marR="0" rtl="0" algn="l">
              <a:spcBef>
                <a:spcPts val="0"/>
              </a:spcBef>
              <a:defRPr b="0" i="0" sz="1800" u="none" cap="none" strike="noStrike">
                <a:solidFill>
                  <a:schemeClr val="dk1"/>
                </a:solidFill>
                <a:latin typeface="Arial"/>
                <a:ea typeface="Arial"/>
                <a:cs typeface="Arial"/>
                <a:sym typeface="Arial"/>
              </a:defRPr>
            </a:lvl3pPr>
            <a:lvl4pPr indent="0" lvl="3" marL="1371600" marR="0" rtl="0" algn="l">
              <a:spcBef>
                <a:spcPts val="0"/>
              </a:spcBef>
              <a:defRPr b="0" i="0" sz="1800" u="none" cap="none" strike="noStrike">
                <a:solidFill>
                  <a:schemeClr val="dk1"/>
                </a:solidFill>
                <a:latin typeface="Arial"/>
                <a:ea typeface="Arial"/>
                <a:cs typeface="Arial"/>
                <a:sym typeface="Arial"/>
              </a:defRPr>
            </a:lvl4pPr>
            <a:lvl5pPr indent="0" lvl="4" marL="1828800" marR="0" rtl="0" algn="l">
              <a:spcBef>
                <a:spcPts val="0"/>
              </a:spcBef>
              <a:defRPr b="0" i="0" sz="1800" u="none" cap="none" strike="noStrike">
                <a:solidFill>
                  <a:schemeClr val="dk1"/>
                </a:solidFill>
                <a:latin typeface="Arial"/>
                <a:ea typeface="Arial"/>
                <a:cs typeface="Arial"/>
                <a:sym typeface="Arial"/>
              </a:defRPr>
            </a:lvl5pPr>
            <a:lvl6pPr indent="0" lvl="5" marL="2286000" marR="0" rtl="0" algn="l">
              <a:spcBef>
                <a:spcPts val="0"/>
              </a:spcBef>
              <a:defRPr b="0" i="0" sz="1800" u="none" cap="none" strike="noStrike">
                <a:solidFill>
                  <a:schemeClr val="dk1"/>
                </a:solidFill>
                <a:latin typeface="Arial"/>
                <a:ea typeface="Arial"/>
                <a:cs typeface="Arial"/>
                <a:sym typeface="Arial"/>
              </a:defRPr>
            </a:lvl6pPr>
            <a:lvl7pPr indent="0" lvl="6" marL="2743200" marR="0" rtl="0" algn="l">
              <a:spcBef>
                <a:spcPts val="0"/>
              </a:spcBef>
              <a:defRPr b="0" i="0" sz="1800" u="none" cap="none" strike="noStrike">
                <a:solidFill>
                  <a:schemeClr val="dk1"/>
                </a:solidFill>
                <a:latin typeface="Arial"/>
                <a:ea typeface="Arial"/>
                <a:cs typeface="Arial"/>
                <a:sym typeface="Arial"/>
              </a:defRPr>
            </a:lvl7pPr>
            <a:lvl8pPr indent="0" lvl="7" marL="3200400" marR="0" rtl="0" algn="l">
              <a:spcBef>
                <a:spcPts val="0"/>
              </a:spcBef>
              <a:defRPr b="0" i="0" sz="1800" u="none" cap="none" strike="noStrike">
                <a:solidFill>
                  <a:schemeClr val="dk1"/>
                </a:solidFill>
                <a:latin typeface="Arial"/>
                <a:ea typeface="Arial"/>
                <a:cs typeface="Arial"/>
                <a:sym typeface="Arial"/>
              </a:defRPr>
            </a:lvl8pPr>
            <a:lvl9pPr indent="0" lvl="8" marL="3657600" marR="0" rtl="0" algn="l">
              <a:spcBef>
                <a:spcPts val="0"/>
              </a:spcBef>
              <a:defRPr b="0" i="0" sz="1800" u="none" cap="none" strike="noStrike">
                <a:solidFill>
                  <a:schemeClr val="dk1"/>
                </a:solidFill>
                <a:latin typeface="Arial"/>
                <a:ea typeface="Arial"/>
                <a:cs typeface="Arial"/>
                <a:sym typeface="Arial"/>
              </a:defRPr>
            </a:lvl9pPr>
          </a:lstStyle>
          <a:p/>
        </p:txBody>
      </p:sp>
      <p:sp>
        <p:nvSpPr>
          <p:cNvPr id="44" name="Shape 44"/>
          <p:cNvSpPr txBox="1"/>
          <p:nvPr>
            <p:ph idx="11" type="ftr"/>
          </p:nvPr>
        </p:nvSpPr>
        <p:spPr>
          <a:xfrm>
            <a:off x="2640598" y="6476998"/>
            <a:ext cx="5507700" cy="273900"/>
          </a:xfrm>
          <a:prstGeom prst="rect">
            <a:avLst/>
          </a:prstGeom>
          <a:noFill/>
          <a:ln>
            <a:noFill/>
          </a:ln>
        </p:spPr>
        <p:txBody>
          <a:bodyPr anchorCtr="0" anchor="b" bIns="91425" lIns="91425" rIns="91425" tIns="91425"/>
          <a:lstStyle>
            <a:lvl1pPr indent="0" lvl="0" marL="0" marR="0" rtl="0" algn="l">
              <a:spcBef>
                <a:spcPts val="0"/>
              </a:spcBef>
              <a:defRPr b="0" i="0" sz="1200" u="none" cap="none" strike="noStrike">
                <a:solidFill>
                  <a:srgbClr val="414141"/>
                </a:solidFill>
                <a:latin typeface="Arial"/>
                <a:ea typeface="Arial"/>
                <a:cs typeface="Arial"/>
                <a:sym typeface="Arial"/>
              </a:defRPr>
            </a:lvl1pPr>
            <a:lvl2pPr indent="0" lvl="1" marL="457200" marR="0" rtl="0" algn="l">
              <a:spcBef>
                <a:spcPts val="0"/>
              </a:spcBef>
              <a:defRPr b="0" i="0" sz="1800" u="none" cap="none" strike="noStrike">
                <a:solidFill>
                  <a:schemeClr val="dk1"/>
                </a:solidFill>
                <a:latin typeface="Arial"/>
                <a:ea typeface="Arial"/>
                <a:cs typeface="Arial"/>
                <a:sym typeface="Arial"/>
              </a:defRPr>
            </a:lvl2pPr>
            <a:lvl3pPr indent="0" lvl="2" marL="914400" marR="0" rtl="0" algn="l">
              <a:spcBef>
                <a:spcPts val="0"/>
              </a:spcBef>
              <a:defRPr b="0" i="0" sz="1800" u="none" cap="none" strike="noStrike">
                <a:solidFill>
                  <a:schemeClr val="dk1"/>
                </a:solidFill>
                <a:latin typeface="Arial"/>
                <a:ea typeface="Arial"/>
                <a:cs typeface="Arial"/>
                <a:sym typeface="Arial"/>
              </a:defRPr>
            </a:lvl3pPr>
            <a:lvl4pPr indent="0" lvl="3" marL="1371600" marR="0" rtl="0" algn="l">
              <a:spcBef>
                <a:spcPts val="0"/>
              </a:spcBef>
              <a:defRPr b="0" i="0" sz="1800" u="none" cap="none" strike="noStrike">
                <a:solidFill>
                  <a:schemeClr val="dk1"/>
                </a:solidFill>
                <a:latin typeface="Arial"/>
                <a:ea typeface="Arial"/>
                <a:cs typeface="Arial"/>
                <a:sym typeface="Arial"/>
              </a:defRPr>
            </a:lvl4pPr>
            <a:lvl5pPr indent="0" lvl="4" marL="1828800" marR="0" rtl="0" algn="l">
              <a:spcBef>
                <a:spcPts val="0"/>
              </a:spcBef>
              <a:defRPr b="0" i="0" sz="1800" u="none" cap="none" strike="noStrike">
                <a:solidFill>
                  <a:schemeClr val="dk1"/>
                </a:solidFill>
                <a:latin typeface="Arial"/>
                <a:ea typeface="Arial"/>
                <a:cs typeface="Arial"/>
                <a:sym typeface="Arial"/>
              </a:defRPr>
            </a:lvl5pPr>
            <a:lvl6pPr indent="0" lvl="5" marL="2286000" marR="0" rtl="0" algn="l">
              <a:spcBef>
                <a:spcPts val="0"/>
              </a:spcBef>
              <a:defRPr b="0" i="0" sz="1800" u="none" cap="none" strike="noStrike">
                <a:solidFill>
                  <a:schemeClr val="dk1"/>
                </a:solidFill>
                <a:latin typeface="Arial"/>
                <a:ea typeface="Arial"/>
                <a:cs typeface="Arial"/>
                <a:sym typeface="Arial"/>
              </a:defRPr>
            </a:lvl6pPr>
            <a:lvl7pPr indent="0" lvl="6" marL="2743200" marR="0" rtl="0" algn="l">
              <a:spcBef>
                <a:spcPts val="0"/>
              </a:spcBef>
              <a:defRPr b="0" i="0" sz="1800" u="none" cap="none" strike="noStrike">
                <a:solidFill>
                  <a:schemeClr val="dk1"/>
                </a:solidFill>
                <a:latin typeface="Arial"/>
                <a:ea typeface="Arial"/>
                <a:cs typeface="Arial"/>
                <a:sym typeface="Arial"/>
              </a:defRPr>
            </a:lvl7pPr>
            <a:lvl8pPr indent="0" lvl="7" marL="3200400" marR="0" rtl="0" algn="l">
              <a:spcBef>
                <a:spcPts val="0"/>
              </a:spcBef>
              <a:defRPr b="0" i="0" sz="1800" u="none" cap="none" strike="noStrike">
                <a:solidFill>
                  <a:schemeClr val="dk1"/>
                </a:solidFill>
                <a:latin typeface="Arial"/>
                <a:ea typeface="Arial"/>
                <a:cs typeface="Arial"/>
                <a:sym typeface="Arial"/>
              </a:defRPr>
            </a:lvl8pPr>
            <a:lvl9pPr indent="0" lvl="8" marL="3657600" marR="0" rtl="0" algn="l">
              <a:spcBef>
                <a:spcPts val="0"/>
              </a:spcBef>
              <a:defRPr b="0" i="0" sz="1800" u="none" cap="none" strike="noStrike">
                <a:solidFill>
                  <a:schemeClr val="dk1"/>
                </a:solidFill>
                <a:latin typeface="Arial"/>
                <a:ea typeface="Arial"/>
                <a:cs typeface="Arial"/>
                <a:sym typeface="Arial"/>
              </a:defRPr>
            </a:lvl9pPr>
          </a:lstStyle>
          <a:p/>
        </p:txBody>
      </p:sp>
      <p:sp>
        <p:nvSpPr>
          <p:cNvPr id="45" name="Shape 45"/>
          <p:cNvSpPr txBox="1"/>
          <p:nvPr>
            <p:ph idx="12" type="sldNum"/>
          </p:nvPr>
        </p:nvSpPr>
        <p:spPr>
          <a:xfrm>
            <a:off x="8204396" y="6476998"/>
            <a:ext cx="733800" cy="273900"/>
          </a:xfrm>
          <a:prstGeom prst="rect">
            <a:avLst/>
          </a:prstGeom>
          <a:noFill/>
          <a:ln>
            <a:noFill/>
          </a:ln>
        </p:spPr>
        <p:txBody>
          <a:bodyPr anchorCtr="0" anchor="b" bIns="91425" lIns="91425" rIns="91425" tIns="91425">
            <a:noAutofit/>
          </a:bodyPr>
          <a:lstStyle/>
          <a:p>
            <a:pPr indent="0" lvl="0" marL="0" marR="0" rtl="0" algn="r">
              <a:spcBef>
                <a:spcPts val="0"/>
              </a:spcBef>
            </a:pPr>
            <a:r>
              <a:t/>
            </a:r>
            <a:endParaRPr b="0" i="0" sz="1200" u="none" cap="none" strike="noStrike">
              <a:solidFill>
                <a:srgbClr val="414141"/>
              </a:solidFill>
              <a:latin typeface="Arial"/>
              <a:ea typeface="Arial"/>
              <a:cs typeface="Arial"/>
              <a:sym typeface="Arial"/>
            </a:endParaRPr>
          </a:p>
          <a:p>
            <a:pPr indent="0" lvl="1" marL="457200" marR="0" rtl="0" algn="l">
              <a:spcBef>
                <a:spcPts val="0"/>
              </a:spcBef>
            </a:pPr>
            <a:r>
              <a:t/>
            </a:r>
            <a:endParaRPr b="0" i="0" sz="1800" u="none" cap="none" strike="noStrike">
              <a:solidFill>
                <a:schemeClr val="dk1"/>
              </a:solidFill>
              <a:latin typeface="Arial"/>
              <a:ea typeface="Arial"/>
              <a:cs typeface="Arial"/>
              <a:sym typeface="Arial"/>
            </a:endParaRPr>
          </a:p>
          <a:p>
            <a:pPr indent="0" lvl="2" marL="914400" marR="0" rtl="0" algn="l">
              <a:spcBef>
                <a:spcPts val="0"/>
              </a:spcBef>
            </a:pPr>
            <a:r>
              <a:t/>
            </a:r>
            <a:endParaRPr b="0" i="0" sz="1800" u="none" cap="none" strike="noStrike">
              <a:solidFill>
                <a:schemeClr val="dk1"/>
              </a:solidFill>
              <a:latin typeface="Arial"/>
              <a:ea typeface="Arial"/>
              <a:cs typeface="Arial"/>
              <a:sym typeface="Arial"/>
            </a:endParaRPr>
          </a:p>
          <a:p>
            <a:pPr indent="0" lvl="3" marL="1371600" marR="0" rtl="0" algn="l">
              <a:spcBef>
                <a:spcPts val="0"/>
              </a:spcBef>
            </a:pPr>
            <a:r>
              <a:t/>
            </a:r>
            <a:endParaRPr b="0" i="0" sz="1800" u="none" cap="none" strike="noStrike">
              <a:solidFill>
                <a:schemeClr val="dk1"/>
              </a:solidFill>
              <a:latin typeface="Arial"/>
              <a:ea typeface="Arial"/>
              <a:cs typeface="Arial"/>
              <a:sym typeface="Arial"/>
            </a:endParaRPr>
          </a:p>
          <a:p>
            <a:pPr indent="0" lvl="4" marL="1828800" marR="0" rtl="0" algn="l">
              <a:spcBef>
                <a:spcPts val="0"/>
              </a:spcBef>
            </a:pPr>
            <a:r>
              <a:t/>
            </a:r>
            <a:endParaRPr b="0" i="0" sz="1800" u="none" cap="none" strike="noStrike">
              <a:solidFill>
                <a:schemeClr val="dk1"/>
              </a:solidFill>
              <a:latin typeface="Arial"/>
              <a:ea typeface="Arial"/>
              <a:cs typeface="Arial"/>
              <a:sym typeface="Arial"/>
            </a:endParaRPr>
          </a:p>
          <a:p>
            <a:pPr indent="0" lvl="5" marL="2286000" marR="0" rtl="0" algn="l">
              <a:spcBef>
                <a:spcPts val="0"/>
              </a:spcBef>
            </a:pPr>
            <a:r>
              <a:t/>
            </a:r>
            <a:endParaRPr b="0" i="0" sz="1800" u="none" cap="none" strike="noStrike">
              <a:solidFill>
                <a:schemeClr val="dk1"/>
              </a:solidFill>
              <a:latin typeface="Arial"/>
              <a:ea typeface="Arial"/>
              <a:cs typeface="Arial"/>
              <a:sym typeface="Arial"/>
            </a:endParaRPr>
          </a:p>
          <a:p>
            <a:pPr indent="0" lvl="6" marL="2743200" marR="0" rtl="0" algn="l">
              <a:spcBef>
                <a:spcPts val="0"/>
              </a:spcBef>
            </a:pPr>
            <a:r>
              <a:t/>
            </a:r>
            <a:endParaRPr b="0" i="0" sz="1800" u="none" cap="none" strike="noStrike">
              <a:solidFill>
                <a:schemeClr val="dk1"/>
              </a:solidFill>
              <a:latin typeface="Arial"/>
              <a:ea typeface="Arial"/>
              <a:cs typeface="Arial"/>
              <a:sym typeface="Arial"/>
            </a:endParaRPr>
          </a:p>
          <a:p>
            <a:pPr indent="0" lvl="7" marL="3200400" marR="0" rtl="0" algn="l">
              <a:spcBef>
                <a:spcPts val="0"/>
              </a:spcBef>
            </a:pPr>
            <a:r>
              <a:t/>
            </a:r>
            <a:endParaRPr b="0" i="0" sz="1800" u="none" cap="none" strike="noStrike">
              <a:solidFill>
                <a:schemeClr val="dk1"/>
              </a:solidFill>
              <a:latin typeface="Arial"/>
              <a:ea typeface="Arial"/>
              <a:cs typeface="Arial"/>
              <a:sym typeface="Arial"/>
            </a:endParaRPr>
          </a:p>
          <a:p>
            <a:pPr indent="0" lvl="8" marL="3657600" marR="0" rtl="0" algn="l">
              <a:spcBef>
                <a:spcPts val="0"/>
              </a:spcBef>
            </a:pPr>
            <a:r>
              <a:t/>
            </a:r>
            <a:endParaRPr b="0" i="0" sz="1800" u="none" cap="none" strike="noStrike">
              <a:solidFill>
                <a:schemeClr val="dk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74637"/>
            <a:ext cx="8229600" cy="1143000"/>
          </a:xfrm>
          <a:prstGeom prst="rect">
            <a:avLst/>
          </a:prstGeom>
          <a:noFill/>
          <a:ln>
            <a:noFill/>
          </a:ln>
        </p:spPr>
        <p:txBody>
          <a:bodyPr anchorCtr="0" anchor="b" bIns="91425" lIns="91425" rIns="91425" tIns="91425"/>
          <a:lstStyle>
            <a:lvl1pPr lvl="0">
              <a:spcBef>
                <a:spcPts val="0"/>
              </a:spcBef>
              <a:buClr>
                <a:schemeClr val="lt1"/>
              </a:buClr>
              <a:buSzPct val="100000"/>
              <a:buNone/>
              <a:defRPr b="1" sz="3600">
                <a:solidFill>
                  <a:schemeClr val="lt1"/>
                </a:solidFill>
              </a:defRPr>
            </a:lvl1pPr>
            <a:lvl2pPr lvl="1">
              <a:spcBef>
                <a:spcPts val="0"/>
              </a:spcBef>
              <a:buClr>
                <a:schemeClr val="lt1"/>
              </a:buClr>
              <a:buSzPct val="100000"/>
              <a:buNone/>
              <a:defRPr b="1" sz="3600">
                <a:solidFill>
                  <a:schemeClr val="lt1"/>
                </a:solidFill>
              </a:defRPr>
            </a:lvl2pPr>
            <a:lvl3pPr lvl="2">
              <a:spcBef>
                <a:spcPts val="0"/>
              </a:spcBef>
              <a:buClr>
                <a:schemeClr val="lt1"/>
              </a:buClr>
              <a:buSzPct val="100000"/>
              <a:buNone/>
              <a:defRPr b="1" sz="3600">
                <a:solidFill>
                  <a:schemeClr val="lt1"/>
                </a:solidFill>
              </a:defRPr>
            </a:lvl3pPr>
            <a:lvl4pPr lvl="3">
              <a:spcBef>
                <a:spcPts val="0"/>
              </a:spcBef>
              <a:buClr>
                <a:schemeClr val="lt1"/>
              </a:buClr>
              <a:buSzPct val="100000"/>
              <a:buNone/>
              <a:defRPr b="1" sz="3600">
                <a:solidFill>
                  <a:schemeClr val="lt1"/>
                </a:solidFill>
              </a:defRPr>
            </a:lvl4pPr>
            <a:lvl5pPr lvl="4">
              <a:spcBef>
                <a:spcPts val="0"/>
              </a:spcBef>
              <a:buClr>
                <a:schemeClr val="lt1"/>
              </a:buClr>
              <a:buSzPct val="100000"/>
              <a:buNone/>
              <a:defRPr b="1" sz="3600">
                <a:solidFill>
                  <a:schemeClr val="lt1"/>
                </a:solidFill>
              </a:defRPr>
            </a:lvl5pPr>
            <a:lvl6pPr lvl="5">
              <a:spcBef>
                <a:spcPts val="0"/>
              </a:spcBef>
              <a:buClr>
                <a:schemeClr val="lt1"/>
              </a:buClr>
              <a:buSzPct val="100000"/>
              <a:buNone/>
              <a:defRPr b="1" sz="3600">
                <a:solidFill>
                  <a:schemeClr val="lt1"/>
                </a:solidFill>
              </a:defRPr>
            </a:lvl6pPr>
            <a:lvl7pPr lvl="6">
              <a:spcBef>
                <a:spcPts val="0"/>
              </a:spcBef>
              <a:buClr>
                <a:schemeClr val="lt1"/>
              </a:buClr>
              <a:buSzPct val="100000"/>
              <a:buNone/>
              <a:defRPr b="1" sz="3600">
                <a:solidFill>
                  <a:schemeClr val="lt1"/>
                </a:solidFill>
              </a:defRPr>
            </a:lvl7pPr>
            <a:lvl8pPr lvl="7">
              <a:spcBef>
                <a:spcPts val="0"/>
              </a:spcBef>
              <a:buClr>
                <a:schemeClr val="lt1"/>
              </a:buClr>
              <a:buSzPct val="100000"/>
              <a:buNone/>
              <a:defRPr b="1" sz="3600">
                <a:solidFill>
                  <a:schemeClr val="lt1"/>
                </a:solidFill>
              </a:defRPr>
            </a:lvl8pPr>
            <a:lvl9pPr lvl="8">
              <a:spcBef>
                <a:spcPts val="0"/>
              </a:spcBef>
              <a:buClr>
                <a:schemeClr val="lt1"/>
              </a:buClr>
              <a:buSzPct val="100000"/>
              <a:buNone/>
              <a:defRPr b="1" sz="3600">
                <a:solidFill>
                  <a:schemeClr val="lt1"/>
                </a:solidFill>
              </a:defRPr>
            </a:lvl9pPr>
          </a:lstStyle>
          <a:p/>
        </p:txBody>
      </p:sp>
      <p:sp>
        <p:nvSpPr>
          <p:cNvPr id="7" name="Shape 7"/>
          <p:cNvSpPr txBox="1"/>
          <p:nvPr>
            <p:ph idx="1" type="body"/>
          </p:nvPr>
        </p:nvSpPr>
        <p:spPr>
          <a:xfrm>
            <a:off x="457200" y="1600200"/>
            <a:ext cx="8229600" cy="4967700"/>
          </a:xfrm>
          <a:prstGeom prst="rect">
            <a:avLst/>
          </a:prstGeom>
          <a:noFill/>
          <a:ln>
            <a:noFill/>
          </a:ln>
        </p:spPr>
        <p:txBody>
          <a:bodyPr anchorCtr="0" anchor="t" bIns="91425" lIns="91425" rIns="91425" tIns="91425"/>
          <a:lstStyle>
            <a:lvl1pPr lvl="0">
              <a:spcBef>
                <a:spcPts val="600"/>
              </a:spcBef>
              <a:buClr>
                <a:schemeClr val="dk1"/>
              </a:buClr>
              <a:buSzPct val="100000"/>
              <a:defRPr sz="3000">
                <a:solidFill>
                  <a:schemeClr val="dk1"/>
                </a:solidFill>
              </a:defRPr>
            </a:lvl1pPr>
            <a:lvl2pPr lvl="1">
              <a:spcBef>
                <a:spcPts val="480"/>
              </a:spcBef>
              <a:buClr>
                <a:schemeClr val="dk1"/>
              </a:buClr>
              <a:buSzPct val="100000"/>
              <a:defRPr sz="2400">
                <a:solidFill>
                  <a:schemeClr val="dk1"/>
                </a:solidFill>
              </a:defRPr>
            </a:lvl2pPr>
            <a:lvl3pPr lvl="2">
              <a:spcBef>
                <a:spcPts val="480"/>
              </a:spcBef>
              <a:buClr>
                <a:schemeClr val="dk1"/>
              </a:buClr>
              <a:buSzPct val="100000"/>
              <a:defRPr sz="2400">
                <a:solidFill>
                  <a:schemeClr val="dk1"/>
                </a:solidFill>
              </a:defRPr>
            </a:lvl3pPr>
            <a:lvl4pPr lvl="3">
              <a:spcBef>
                <a:spcPts val="360"/>
              </a:spcBef>
              <a:buClr>
                <a:schemeClr val="dk1"/>
              </a:buClr>
              <a:buSzPct val="100000"/>
              <a:defRPr sz="1800">
                <a:solidFill>
                  <a:schemeClr val="dk1"/>
                </a:solidFill>
              </a:defRPr>
            </a:lvl4pPr>
            <a:lvl5pPr lvl="4">
              <a:spcBef>
                <a:spcPts val="360"/>
              </a:spcBef>
              <a:buClr>
                <a:schemeClr val="dk1"/>
              </a:buClr>
              <a:buSzPct val="100000"/>
              <a:defRPr sz="1800">
                <a:solidFill>
                  <a:schemeClr val="dk1"/>
                </a:solidFill>
              </a:defRPr>
            </a:lvl5pPr>
            <a:lvl6pPr lvl="5">
              <a:spcBef>
                <a:spcPts val="360"/>
              </a:spcBef>
              <a:buClr>
                <a:schemeClr val="dk1"/>
              </a:buClr>
              <a:buSzPct val="100000"/>
              <a:defRPr sz="1800">
                <a:solidFill>
                  <a:schemeClr val="dk1"/>
                </a:solidFill>
              </a:defRPr>
            </a:lvl6pPr>
            <a:lvl7pPr lvl="6">
              <a:spcBef>
                <a:spcPts val="360"/>
              </a:spcBef>
              <a:buClr>
                <a:schemeClr val="dk1"/>
              </a:buClr>
              <a:buSzPct val="100000"/>
              <a:defRPr sz="1800">
                <a:solidFill>
                  <a:schemeClr val="dk1"/>
                </a:solidFill>
              </a:defRPr>
            </a:lvl7pPr>
            <a:lvl8pPr lvl="7">
              <a:spcBef>
                <a:spcPts val="360"/>
              </a:spcBef>
              <a:buClr>
                <a:schemeClr val="dk1"/>
              </a:buClr>
              <a:buSzPct val="100000"/>
              <a:defRPr sz="1800">
                <a:solidFill>
                  <a:schemeClr val="dk1"/>
                </a:solidFill>
              </a:defRPr>
            </a:lvl8pPr>
            <a:lvl9pPr lvl="8">
              <a:spcBef>
                <a:spcPts val="360"/>
              </a:spcBef>
              <a:buClr>
                <a:schemeClr val="dk1"/>
              </a:buClr>
              <a:buSzPct val="100000"/>
              <a:defRPr sz="1800">
                <a:solidFill>
                  <a:schemeClr val="dk1"/>
                </a:solidFill>
              </a:defRPr>
            </a:lvl9pPr>
          </a:lstStyle>
          <a:p/>
        </p:txBody>
      </p:sp>
      <p:sp>
        <p:nvSpPr>
          <p:cNvPr id="8" name="Shape 8"/>
          <p:cNvSpPr txBox="1"/>
          <p:nvPr>
            <p:ph idx="12" type="sldNum"/>
          </p:nvPr>
        </p:nvSpPr>
        <p:spPr>
          <a:xfrm>
            <a:off x="8556791" y="6333134"/>
            <a:ext cx="548699" cy="524699"/>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3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0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00.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02.gi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 name="Shape 49"/>
        <p:cNvGrpSpPr/>
        <p:nvPr/>
      </p:nvGrpSpPr>
      <p:grpSpPr>
        <a:xfrm>
          <a:off x="0" y="0"/>
          <a:ext cx="0" cy="0"/>
          <a:chOff x="0" y="0"/>
          <a:chExt cx="0" cy="0"/>
        </a:xfrm>
      </p:grpSpPr>
      <p:sp>
        <p:nvSpPr>
          <p:cNvPr id="50" name="Shape 50"/>
          <p:cNvSpPr txBox="1"/>
          <p:nvPr>
            <p:ph type="ctrTitle"/>
          </p:nvPr>
        </p:nvSpPr>
        <p:spPr>
          <a:xfrm>
            <a:off x="685800" y="2490375"/>
            <a:ext cx="7772400" cy="2198400"/>
          </a:xfrm>
          <a:prstGeom prst="rect">
            <a:avLst/>
          </a:prstGeom>
        </p:spPr>
        <p:txBody>
          <a:bodyPr anchorCtr="0" anchor="b" bIns="91425" lIns="91425" rIns="91425" tIns="91425">
            <a:noAutofit/>
          </a:bodyPr>
          <a:lstStyle/>
          <a:p>
            <a:pPr lvl="0" rtl="0">
              <a:spcBef>
                <a:spcPts val="0"/>
              </a:spcBef>
              <a:buNone/>
            </a:pPr>
            <a:r>
              <a:rPr lang="en" sz="4000"/>
              <a:t>Developing Requirements-Based Tests</a:t>
            </a:r>
          </a:p>
        </p:txBody>
      </p:sp>
      <p:sp>
        <p:nvSpPr>
          <p:cNvPr id="51" name="Shape 51"/>
          <p:cNvSpPr txBox="1"/>
          <p:nvPr>
            <p:ph idx="1" type="subTitle"/>
          </p:nvPr>
        </p:nvSpPr>
        <p:spPr>
          <a:xfrm>
            <a:off x="685800" y="4836035"/>
            <a:ext cx="7772400" cy="1032299"/>
          </a:xfrm>
          <a:prstGeom prst="rect">
            <a:avLst/>
          </a:prstGeom>
        </p:spPr>
        <p:txBody>
          <a:bodyPr anchorCtr="0" anchor="t" bIns="91425" lIns="91425" rIns="91425" tIns="91425">
            <a:noAutofit/>
          </a:bodyPr>
          <a:lstStyle/>
          <a:p>
            <a:pPr lvl="0" rtl="0">
              <a:spcBef>
                <a:spcPts val="0"/>
              </a:spcBef>
              <a:buNone/>
            </a:pPr>
            <a:r>
              <a:rPr lang="en"/>
              <a:t>CSCE 740 - Lecture 8 - 09/13/2016</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3" name="Shape 153"/>
        <p:cNvGrpSpPr/>
        <p:nvPr/>
      </p:nvGrpSpPr>
      <p:grpSpPr>
        <a:xfrm>
          <a:off x="0" y="0"/>
          <a:ext cx="0" cy="0"/>
          <a:chOff x="0" y="0"/>
          <a:chExt cx="0" cy="0"/>
        </a:xfrm>
      </p:grpSpPr>
      <p:sp>
        <p:nvSpPr>
          <p:cNvPr id="154" name="Shape 154"/>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Not all Inputs are Created Equal</a:t>
            </a:r>
          </a:p>
        </p:txBody>
      </p:sp>
      <p:sp>
        <p:nvSpPr>
          <p:cNvPr id="155" name="Shape 155"/>
          <p:cNvSpPr txBox="1"/>
          <p:nvPr>
            <p:ph idx="1" type="body"/>
          </p:nvPr>
        </p:nvSpPr>
        <p:spPr>
          <a:xfrm>
            <a:off x="457200" y="1600200"/>
            <a:ext cx="3994500" cy="4967700"/>
          </a:xfrm>
          <a:prstGeom prst="rect">
            <a:avLst/>
          </a:prstGeom>
        </p:spPr>
        <p:txBody>
          <a:bodyPr anchorCtr="0" anchor="t" bIns="91425" lIns="91425" rIns="91425" tIns="91425">
            <a:noAutofit/>
          </a:bodyPr>
          <a:lstStyle/>
          <a:p>
            <a:pPr indent="-381000" lvl="0" marL="457200" marR="0" rtl="0" algn="l">
              <a:lnSpc>
                <a:spcPct val="100000"/>
              </a:lnSpc>
              <a:spcBef>
                <a:spcPts val="600"/>
              </a:spcBef>
              <a:spcAft>
                <a:spcPts val="0"/>
              </a:spcAft>
              <a:buSzPct val="100000"/>
            </a:pPr>
            <a:r>
              <a:rPr lang="en" sz="2400"/>
              <a:t>We can’t exhaustively test any real program. </a:t>
            </a:r>
          </a:p>
          <a:p>
            <a:pPr indent="-381000" lvl="1" marL="914400" marR="0" rtl="0" algn="l">
              <a:lnSpc>
                <a:spcPct val="100000"/>
              </a:lnSpc>
              <a:spcBef>
                <a:spcPts val="600"/>
              </a:spcBef>
              <a:spcAft>
                <a:spcPts val="0"/>
              </a:spcAft>
              <a:buSzPct val="100000"/>
            </a:pPr>
            <a:r>
              <a:rPr b="1" lang="en" sz="2400"/>
              <a:t>We don’t need to</a:t>
            </a:r>
            <a:r>
              <a:rPr b="1" lang="en"/>
              <a:t>!</a:t>
            </a:r>
          </a:p>
          <a:p>
            <a:pPr indent="-381000" lvl="0" marL="457200" marR="0" rtl="0" algn="l">
              <a:lnSpc>
                <a:spcPct val="100000"/>
              </a:lnSpc>
              <a:spcBef>
                <a:spcPts val="600"/>
              </a:spcBef>
              <a:spcAft>
                <a:spcPts val="0"/>
              </a:spcAft>
              <a:buSzPct val="100000"/>
            </a:pPr>
            <a:r>
              <a:rPr lang="en" sz="2400"/>
              <a:t>Some inputs are better than others at revealing faults, but we can’t know which in advance.</a:t>
            </a:r>
          </a:p>
          <a:p>
            <a:pPr indent="-381000" lvl="0" marL="457200" marR="0" rtl="0" algn="l">
              <a:lnSpc>
                <a:spcPct val="100000"/>
              </a:lnSpc>
              <a:spcBef>
                <a:spcPts val="600"/>
              </a:spcBef>
              <a:spcAft>
                <a:spcPts val="0"/>
              </a:spcAft>
              <a:buSzPct val="100000"/>
            </a:pPr>
            <a:r>
              <a:rPr lang="en" sz="2400"/>
              <a:t>Tests with different input than others are better than tests with similar input.</a:t>
            </a:r>
          </a:p>
          <a:p>
            <a:pPr lvl="0" marR="0" rtl="0" algn="l">
              <a:lnSpc>
                <a:spcPct val="100000"/>
              </a:lnSpc>
              <a:spcBef>
                <a:spcPts val="600"/>
              </a:spcBef>
              <a:spcAft>
                <a:spcPts val="0"/>
              </a:spcAft>
              <a:buNone/>
            </a:pPr>
            <a:r>
              <a:t/>
            </a:r>
            <a:endParaRPr sz="2400"/>
          </a:p>
          <a:p>
            <a:pPr indent="0" lvl="0" marL="0" marR="0" rtl="0" algn="l">
              <a:lnSpc>
                <a:spcPct val="100000"/>
              </a:lnSpc>
              <a:spcBef>
                <a:spcPts val="600"/>
              </a:spcBef>
              <a:spcAft>
                <a:spcPts val="0"/>
              </a:spcAft>
              <a:buNone/>
            </a:pPr>
            <a:r>
              <a:t/>
            </a:r>
            <a:endParaRPr sz="2400"/>
          </a:p>
        </p:txBody>
      </p:sp>
      <p:sp>
        <p:nvSpPr>
          <p:cNvPr id="156" name="Shape 156"/>
          <p:cNvSpPr/>
          <p:nvPr/>
        </p:nvSpPr>
        <p:spPr>
          <a:xfrm>
            <a:off x="4624550" y="1679575"/>
            <a:ext cx="3873900" cy="12261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sz="1800"/>
              <a:t>Test Input Data</a:t>
            </a:r>
          </a:p>
          <a:p>
            <a:pPr lvl="0" rtl="0">
              <a:spcBef>
                <a:spcPts val="0"/>
              </a:spcBef>
              <a:buNone/>
            </a:pPr>
            <a:r>
              <a:t/>
            </a:r>
            <a:endParaRPr b="1" sz="1800"/>
          </a:p>
          <a:p>
            <a:pPr lvl="0" rtl="0">
              <a:spcBef>
                <a:spcPts val="0"/>
              </a:spcBef>
              <a:buNone/>
            </a:pPr>
            <a:r>
              <a:t/>
            </a:r>
            <a:endParaRPr b="1" sz="1800"/>
          </a:p>
          <a:p>
            <a:pPr lvl="0" rtl="0">
              <a:spcBef>
                <a:spcPts val="0"/>
              </a:spcBef>
              <a:buNone/>
            </a:pPr>
            <a:r>
              <a:t/>
            </a:r>
            <a:endParaRPr b="1" sz="1800"/>
          </a:p>
        </p:txBody>
      </p:sp>
      <p:sp>
        <p:nvSpPr>
          <p:cNvPr id="157" name="Shape 157"/>
          <p:cNvSpPr/>
          <p:nvPr/>
        </p:nvSpPr>
        <p:spPr>
          <a:xfrm>
            <a:off x="4624550" y="4733350"/>
            <a:ext cx="3873900" cy="12261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sz="1800"/>
              <a:t>Test Output Results</a:t>
            </a:r>
          </a:p>
          <a:p>
            <a:pPr lvl="0" rtl="0">
              <a:spcBef>
                <a:spcPts val="0"/>
              </a:spcBef>
              <a:buNone/>
            </a:pPr>
            <a:r>
              <a:t/>
            </a:r>
            <a:endParaRPr b="1" sz="1800"/>
          </a:p>
          <a:p>
            <a:pPr lvl="0" rtl="0">
              <a:spcBef>
                <a:spcPts val="0"/>
              </a:spcBef>
              <a:buNone/>
            </a:pPr>
            <a:r>
              <a:t/>
            </a:r>
            <a:endParaRPr b="1" sz="1800"/>
          </a:p>
        </p:txBody>
      </p:sp>
      <p:sp>
        <p:nvSpPr>
          <p:cNvPr id="158" name="Shape 158"/>
          <p:cNvSpPr/>
          <p:nvPr/>
        </p:nvSpPr>
        <p:spPr>
          <a:xfrm>
            <a:off x="5557700" y="3519062"/>
            <a:ext cx="2007600" cy="6402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800"/>
              <a:t>Program</a:t>
            </a:r>
          </a:p>
        </p:txBody>
      </p:sp>
      <p:cxnSp>
        <p:nvCxnSpPr>
          <p:cNvPr id="159" name="Shape 159"/>
          <p:cNvCxnSpPr>
            <a:endCxn id="158" idx="0"/>
          </p:cNvCxnSpPr>
          <p:nvPr/>
        </p:nvCxnSpPr>
        <p:spPr>
          <a:xfrm>
            <a:off x="5049800" y="2341562"/>
            <a:ext cx="1511700" cy="1177500"/>
          </a:xfrm>
          <a:prstGeom prst="straightConnector1">
            <a:avLst/>
          </a:prstGeom>
          <a:noFill/>
          <a:ln cap="flat" cmpd="sng" w="19050">
            <a:solidFill>
              <a:schemeClr val="dk2"/>
            </a:solidFill>
            <a:prstDash val="solid"/>
            <a:round/>
            <a:headEnd len="lg" w="lg" type="none"/>
            <a:tailEnd len="lg" w="lg" type="triangle"/>
          </a:ln>
        </p:spPr>
      </p:cxnSp>
      <p:cxnSp>
        <p:nvCxnSpPr>
          <p:cNvPr id="160" name="Shape 160"/>
          <p:cNvCxnSpPr>
            <a:endCxn id="158" idx="0"/>
          </p:cNvCxnSpPr>
          <p:nvPr/>
        </p:nvCxnSpPr>
        <p:spPr>
          <a:xfrm flipH="1">
            <a:off x="6561500" y="2081162"/>
            <a:ext cx="322200" cy="1437900"/>
          </a:xfrm>
          <a:prstGeom prst="straightConnector1">
            <a:avLst/>
          </a:prstGeom>
          <a:noFill/>
          <a:ln cap="flat" cmpd="sng" w="19050">
            <a:solidFill>
              <a:schemeClr val="dk2"/>
            </a:solidFill>
            <a:prstDash val="solid"/>
            <a:round/>
            <a:headEnd len="lg" w="lg" type="none"/>
            <a:tailEnd len="lg" w="lg" type="triangle"/>
          </a:ln>
        </p:spPr>
      </p:cxnSp>
      <p:cxnSp>
        <p:nvCxnSpPr>
          <p:cNvPr id="161" name="Shape 161"/>
          <p:cNvCxnSpPr>
            <a:endCxn id="158" idx="0"/>
          </p:cNvCxnSpPr>
          <p:nvPr/>
        </p:nvCxnSpPr>
        <p:spPr>
          <a:xfrm flipH="1">
            <a:off x="6561500" y="2200562"/>
            <a:ext cx="1385400" cy="1318500"/>
          </a:xfrm>
          <a:prstGeom prst="straightConnector1">
            <a:avLst/>
          </a:prstGeom>
          <a:noFill/>
          <a:ln cap="flat" cmpd="sng" w="19050">
            <a:solidFill>
              <a:schemeClr val="dk2"/>
            </a:solidFill>
            <a:prstDash val="solid"/>
            <a:round/>
            <a:headEnd len="lg" w="lg" type="none"/>
            <a:tailEnd len="lg" w="lg" type="triangle"/>
          </a:ln>
        </p:spPr>
      </p:cxnSp>
      <p:cxnSp>
        <p:nvCxnSpPr>
          <p:cNvPr id="162" name="Shape 162"/>
          <p:cNvCxnSpPr>
            <a:stCxn id="158" idx="2"/>
          </p:cNvCxnSpPr>
          <p:nvPr/>
        </p:nvCxnSpPr>
        <p:spPr>
          <a:xfrm flipH="1">
            <a:off x="5310200" y="4159262"/>
            <a:ext cx="1251300" cy="1383300"/>
          </a:xfrm>
          <a:prstGeom prst="straightConnector1">
            <a:avLst/>
          </a:prstGeom>
          <a:noFill/>
          <a:ln cap="flat" cmpd="sng" w="19050">
            <a:solidFill>
              <a:schemeClr val="dk2"/>
            </a:solidFill>
            <a:prstDash val="solid"/>
            <a:round/>
            <a:headEnd len="lg" w="lg" type="none"/>
            <a:tailEnd len="lg" w="lg" type="triangle"/>
          </a:ln>
        </p:spPr>
      </p:cxnSp>
      <p:cxnSp>
        <p:nvCxnSpPr>
          <p:cNvPr id="163" name="Shape 163"/>
          <p:cNvCxnSpPr>
            <a:stCxn id="158" idx="2"/>
          </p:cNvCxnSpPr>
          <p:nvPr/>
        </p:nvCxnSpPr>
        <p:spPr>
          <a:xfrm>
            <a:off x="6561500" y="4159262"/>
            <a:ext cx="799500" cy="1676400"/>
          </a:xfrm>
          <a:prstGeom prst="straightConnector1">
            <a:avLst/>
          </a:prstGeom>
          <a:noFill/>
          <a:ln cap="flat" cmpd="sng" w="19050">
            <a:solidFill>
              <a:schemeClr val="dk2"/>
            </a:solidFill>
            <a:prstDash val="solid"/>
            <a:round/>
            <a:headEnd len="lg" w="lg" type="none"/>
            <a:tailEnd len="lg" w="lg" type="triangle"/>
          </a:ln>
        </p:spPr>
      </p:cxnSp>
      <p:cxnSp>
        <p:nvCxnSpPr>
          <p:cNvPr id="164" name="Shape 164"/>
          <p:cNvCxnSpPr>
            <a:stCxn id="158" idx="2"/>
          </p:cNvCxnSpPr>
          <p:nvPr/>
        </p:nvCxnSpPr>
        <p:spPr>
          <a:xfrm>
            <a:off x="6561500" y="4159262"/>
            <a:ext cx="1700100" cy="1166400"/>
          </a:xfrm>
          <a:prstGeom prst="straightConnector1">
            <a:avLst/>
          </a:prstGeom>
          <a:noFill/>
          <a:ln cap="flat" cmpd="sng" w="19050">
            <a:solidFill>
              <a:schemeClr val="dk2"/>
            </a:solidFill>
            <a:prstDash val="solid"/>
            <a:round/>
            <a:headEnd len="lg" w="lg" type="none"/>
            <a:tailEnd len="lg" w="lg" type="triangle"/>
          </a:ln>
        </p:spPr>
      </p:cxnSp>
      <p:sp>
        <p:nvSpPr>
          <p:cNvPr id="165" name="Shape 165"/>
          <p:cNvSpPr/>
          <p:nvPr/>
        </p:nvSpPr>
        <p:spPr>
          <a:xfrm>
            <a:off x="7436950" y="1729675"/>
            <a:ext cx="976500" cy="879000"/>
          </a:xfrm>
          <a:prstGeom prst="ellipse">
            <a:avLst/>
          </a:prstGeom>
          <a:solidFill>
            <a:srgbClr val="E6B8AF"/>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3000"/>
              <a:t>Ie</a:t>
            </a:r>
          </a:p>
        </p:txBody>
      </p:sp>
      <p:sp>
        <p:nvSpPr>
          <p:cNvPr id="166" name="Shape 166"/>
          <p:cNvSpPr/>
          <p:nvPr/>
        </p:nvSpPr>
        <p:spPr>
          <a:xfrm>
            <a:off x="7361000" y="4956675"/>
            <a:ext cx="1052400" cy="879000"/>
          </a:xfrm>
          <a:prstGeom prst="ellipse">
            <a:avLst/>
          </a:prstGeom>
          <a:solidFill>
            <a:srgbClr val="E6B8AF"/>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3000"/>
              <a:t>Oe</a:t>
            </a:r>
          </a:p>
        </p:txBody>
      </p:sp>
      <p:sp>
        <p:nvSpPr>
          <p:cNvPr id="167" name="Shape 167"/>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10</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1" name="Shape 171"/>
        <p:cNvGrpSpPr/>
        <p:nvPr/>
      </p:nvGrpSpPr>
      <p:grpSpPr>
        <a:xfrm>
          <a:off x="0" y="0"/>
          <a:ext cx="0" cy="0"/>
          <a:chOff x="0" y="0"/>
          <a:chExt cx="0" cy="0"/>
        </a:xfrm>
      </p:grpSpPr>
      <p:sp>
        <p:nvSpPr>
          <p:cNvPr id="172" name="Shape 172"/>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Random Testing</a:t>
            </a:r>
          </a:p>
        </p:txBody>
      </p:sp>
      <p:sp>
        <p:nvSpPr>
          <p:cNvPr id="173" name="Shape 173"/>
          <p:cNvSpPr txBox="1"/>
          <p:nvPr>
            <p:ph idx="1" type="body"/>
          </p:nvPr>
        </p:nvSpPr>
        <p:spPr>
          <a:xfrm>
            <a:off x="457200" y="1600200"/>
            <a:ext cx="45384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Pick inputs uniformly from the distribution of all inputs.</a:t>
            </a:r>
          </a:p>
          <a:p>
            <a:pPr indent="-228600" lvl="0" marL="457200" marR="0" rtl="0" algn="l">
              <a:lnSpc>
                <a:spcPct val="100000"/>
              </a:lnSpc>
              <a:spcBef>
                <a:spcPts val="600"/>
              </a:spcBef>
              <a:spcAft>
                <a:spcPts val="0"/>
              </a:spcAft>
            </a:pPr>
            <a:r>
              <a:rPr lang="en"/>
              <a:t>All inputs considered equal.</a:t>
            </a:r>
          </a:p>
          <a:p>
            <a:pPr indent="-228600" lvl="0" marL="457200" marR="0" rtl="0" algn="l">
              <a:lnSpc>
                <a:spcPct val="100000"/>
              </a:lnSpc>
              <a:spcBef>
                <a:spcPts val="600"/>
              </a:spcBef>
              <a:spcAft>
                <a:spcPts val="0"/>
              </a:spcAft>
            </a:pPr>
            <a:r>
              <a:rPr lang="en"/>
              <a:t>Keep trying until you run out of time. </a:t>
            </a:r>
          </a:p>
          <a:p>
            <a:pPr indent="-228600" lvl="0" marL="457200" marR="0" rtl="0" algn="l">
              <a:lnSpc>
                <a:spcPct val="100000"/>
              </a:lnSpc>
              <a:spcBef>
                <a:spcPts val="600"/>
              </a:spcBef>
              <a:spcAft>
                <a:spcPts val="0"/>
              </a:spcAft>
            </a:pPr>
            <a:r>
              <a:rPr lang="en"/>
              <a:t>No designer bias.</a:t>
            </a:r>
          </a:p>
          <a:p>
            <a:pPr indent="-228600" lvl="0" marL="457200" marR="0" rtl="0" algn="l">
              <a:lnSpc>
                <a:spcPct val="100000"/>
              </a:lnSpc>
              <a:spcBef>
                <a:spcPts val="600"/>
              </a:spcBef>
              <a:spcAft>
                <a:spcPts val="0"/>
              </a:spcAft>
            </a:pPr>
            <a:r>
              <a:rPr lang="en"/>
              <a:t>Removes manual tedium.</a:t>
            </a:r>
          </a:p>
        </p:txBody>
      </p:sp>
      <p:pic>
        <p:nvPicPr>
          <p:cNvPr descr="2000px-2-Dice-Icon.svg.png" id="174" name="Shape 174"/>
          <p:cNvPicPr preferRelativeResize="0"/>
          <p:nvPr/>
        </p:nvPicPr>
        <p:blipFill>
          <a:blip r:embed="rId3">
            <a:alphaModFix/>
          </a:blip>
          <a:stretch>
            <a:fillRect/>
          </a:stretch>
        </p:blipFill>
        <p:spPr>
          <a:xfrm>
            <a:off x="4391850" y="1977875"/>
            <a:ext cx="4212350" cy="4212350"/>
          </a:xfrm>
          <a:prstGeom prst="rect">
            <a:avLst/>
          </a:prstGeom>
          <a:noFill/>
          <a:ln>
            <a:noFill/>
          </a:ln>
        </p:spPr>
      </p:pic>
      <p:sp>
        <p:nvSpPr>
          <p:cNvPr id="175" name="Shape 175"/>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11</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9" name="Shape 179"/>
        <p:cNvGrpSpPr/>
        <p:nvPr/>
      </p:nvGrpSpPr>
      <p:grpSpPr>
        <a:xfrm>
          <a:off x="0" y="0"/>
          <a:ext cx="0" cy="0"/>
          <a:chOff x="0" y="0"/>
          <a:chExt cx="0" cy="0"/>
        </a:xfrm>
      </p:grpSpPr>
      <p:sp>
        <p:nvSpPr>
          <p:cNvPr id="180" name="Shape 180"/>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Why Not Random?</a:t>
            </a:r>
          </a:p>
        </p:txBody>
      </p:sp>
      <p:pic>
        <p:nvPicPr>
          <p:cNvPr descr="c0f33288f377a621cca764d375b09092.jpg" id="181" name="Shape 181"/>
          <p:cNvPicPr preferRelativeResize="0"/>
          <p:nvPr/>
        </p:nvPicPr>
        <p:blipFill>
          <a:blip r:embed="rId3">
            <a:alphaModFix/>
          </a:blip>
          <a:stretch>
            <a:fillRect/>
          </a:stretch>
        </p:blipFill>
        <p:spPr>
          <a:xfrm>
            <a:off x="1182400" y="2359975"/>
            <a:ext cx="7239400" cy="2401074"/>
          </a:xfrm>
          <a:prstGeom prst="rect">
            <a:avLst/>
          </a:prstGeom>
          <a:noFill/>
          <a:ln>
            <a:noFill/>
          </a:ln>
        </p:spPr>
      </p:pic>
      <p:sp>
        <p:nvSpPr>
          <p:cNvPr id="182" name="Shape 182"/>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12</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6" name="Shape 186"/>
        <p:cNvGrpSpPr/>
        <p:nvPr/>
      </p:nvGrpSpPr>
      <p:grpSpPr>
        <a:xfrm>
          <a:off x="0" y="0"/>
          <a:ext cx="0" cy="0"/>
          <a:chOff x="0" y="0"/>
          <a:chExt cx="0" cy="0"/>
        </a:xfrm>
      </p:grpSpPr>
      <p:sp>
        <p:nvSpPr>
          <p:cNvPr id="187" name="Shape 187"/>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Input Partitioning</a:t>
            </a:r>
          </a:p>
        </p:txBody>
      </p:sp>
      <p:sp>
        <p:nvSpPr>
          <p:cNvPr id="188" name="Shape 188"/>
          <p:cNvSpPr/>
          <p:nvPr/>
        </p:nvSpPr>
        <p:spPr>
          <a:xfrm>
            <a:off x="4798682" y="1870865"/>
            <a:ext cx="3666900" cy="11694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sz="1800"/>
              <a:t>Test Input Data</a:t>
            </a:r>
          </a:p>
          <a:p>
            <a:pPr lvl="0" rtl="0">
              <a:spcBef>
                <a:spcPts val="0"/>
              </a:spcBef>
              <a:buNone/>
            </a:pPr>
            <a:r>
              <a:t/>
            </a:r>
            <a:endParaRPr b="1" sz="1800"/>
          </a:p>
          <a:p>
            <a:pPr lvl="0" rtl="0">
              <a:spcBef>
                <a:spcPts val="0"/>
              </a:spcBef>
              <a:buNone/>
            </a:pPr>
            <a:r>
              <a:t/>
            </a:r>
            <a:endParaRPr b="1" sz="1800"/>
          </a:p>
          <a:p>
            <a:pPr lvl="0" rtl="0">
              <a:spcBef>
                <a:spcPts val="0"/>
              </a:spcBef>
              <a:buNone/>
            </a:pPr>
            <a:r>
              <a:t/>
            </a:r>
            <a:endParaRPr b="1" sz="1800"/>
          </a:p>
        </p:txBody>
      </p:sp>
      <p:sp>
        <p:nvSpPr>
          <p:cNvPr id="189" name="Shape 189"/>
          <p:cNvSpPr/>
          <p:nvPr/>
        </p:nvSpPr>
        <p:spPr>
          <a:xfrm>
            <a:off x="4798682" y="4784041"/>
            <a:ext cx="3666900" cy="11694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sz="1800"/>
              <a:t>Test Output Results</a:t>
            </a:r>
          </a:p>
          <a:p>
            <a:pPr lvl="0" rtl="0">
              <a:spcBef>
                <a:spcPts val="0"/>
              </a:spcBef>
              <a:buNone/>
            </a:pPr>
            <a:r>
              <a:t/>
            </a:r>
            <a:endParaRPr b="1" sz="1800"/>
          </a:p>
          <a:p>
            <a:pPr lvl="0" rtl="0">
              <a:spcBef>
                <a:spcPts val="0"/>
              </a:spcBef>
              <a:buNone/>
            </a:pPr>
            <a:r>
              <a:t/>
            </a:r>
            <a:endParaRPr b="1" sz="1800"/>
          </a:p>
        </p:txBody>
      </p:sp>
      <p:sp>
        <p:nvSpPr>
          <p:cNvPr id="190" name="Shape 190"/>
          <p:cNvSpPr/>
          <p:nvPr/>
        </p:nvSpPr>
        <p:spPr>
          <a:xfrm>
            <a:off x="5681944" y="3625660"/>
            <a:ext cx="1900500" cy="6108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800"/>
              <a:t>Program</a:t>
            </a:r>
          </a:p>
        </p:txBody>
      </p:sp>
      <p:cxnSp>
        <p:nvCxnSpPr>
          <p:cNvPr id="191" name="Shape 191"/>
          <p:cNvCxnSpPr/>
          <p:nvPr/>
        </p:nvCxnSpPr>
        <p:spPr>
          <a:xfrm>
            <a:off x="5447605" y="2719698"/>
            <a:ext cx="421200" cy="869999"/>
          </a:xfrm>
          <a:prstGeom prst="straightConnector1">
            <a:avLst/>
          </a:prstGeom>
          <a:noFill/>
          <a:ln cap="flat" cmpd="sng" w="19050">
            <a:solidFill>
              <a:schemeClr val="dk2"/>
            </a:solidFill>
            <a:prstDash val="solid"/>
            <a:round/>
            <a:headEnd len="lg" w="lg" type="none"/>
            <a:tailEnd len="lg" w="lg" type="triangle"/>
          </a:ln>
        </p:spPr>
      </p:cxnSp>
      <p:cxnSp>
        <p:nvCxnSpPr>
          <p:cNvPr id="192" name="Shape 192"/>
          <p:cNvCxnSpPr/>
          <p:nvPr/>
        </p:nvCxnSpPr>
        <p:spPr>
          <a:xfrm>
            <a:off x="6772567" y="2657595"/>
            <a:ext cx="92700" cy="983400"/>
          </a:xfrm>
          <a:prstGeom prst="straightConnector1">
            <a:avLst/>
          </a:prstGeom>
          <a:noFill/>
          <a:ln cap="flat" cmpd="sng" w="19050">
            <a:solidFill>
              <a:schemeClr val="dk2"/>
            </a:solidFill>
            <a:prstDash val="solid"/>
            <a:round/>
            <a:headEnd len="lg" w="lg" type="none"/>
            <a:tailEnd len="lg" w="lg" type="triangle"/>
          </a:ln>
        </p:spPr>
      </p:cxnSp>
      <p:cxnSp>
        <p:nvCxnSpPr>
          <p:cNvPr id="193" name="Shape 193"/>
          <p:cNvCxnSpPr/>
          <p:nvPr/>
        </p:nvCxnSpPr>
        <p:spPr>
          <a:xfrm flipH="1">
            <a:off x="7419310" y="2367866"/>
            <a:ext cx="524100" cy="1242300"/>
          </a:xfrm>
          <a:prstGeom prst="straightConnector1">
            <a:avLst/>
          </a:prstGeom>
          <a:noFill/>
          <a:ln cap="flat" cmpd="sng" w="19050">
            <a:solidFill>
              <a:schemeClr val="dk2"/>
            </a:solidFill>
            <a:prstDash val="solid"/>
            <a:round/>
            <a:headEnd len="lg" w="lg" type="none"/>
            <a:tailEnd len="lg" w="lg" type="triangle"/>
          </a:ln>
        </p:spPr>
      </p:cxnSp>
      <p:cxnSp>
        <p:nvCxnSpPr>
          <p:cNvPr id="194" name="Shape 194"/>
          <p:cNvCxnSpPr>
            <a:endCxn id="195" idx="0"/>
          </p:cNvCxnSpPr>
          <p:nvPr/>
        </p:nvCxnSpPr>
        <p:spPr>
          <a:xfrm flipH="1">
            <a:off x="5420085" y="4272460"/>
            <a:ext cx="438600" cy="1153500"/>
          </a:xfrm>
          <a:prstGeom prst="straightConnector1">
            <a:avLst/>
          </a:prstGeom>
          <a:noFill/>
          <a:ln cap="flat" cmpd="sng" w="19050">
            <a:solidFill>
              <a:schemeClr val="dk2"/>
            </a:solidFill>
            <a:prstDash val="solid"/>
            <a:round/>
            <a:headEnd len="lg" w="lg" type="none"/>
            <a:tailEnd len="lg" w="lg" type="triangle"/>
          </a:ln>
        </p:spPr>
      </p:cxnSp>
      <p:cxnSp>
        <p:nvCxnSpPr>
          <p:cNvPr id="196" name="Shape 196"/>
          <p:cNvCxnSpPr>
            <a:endCxn id="197" idx="0"/>
          </p:cNvCxnSpPr>
          <p:nvPr/>
        </p:nvCxnSpPr>
        <p:spPr>
          <a:xfrm flipH="1">
            <a:off x="6659671" y="4261960"/>
            <a:ext cx="277500" cy="1164000"/>
          </a:xfrm>
          <a:prstGeom prst="straightConnector1">
            <a:avLst/>
          </a:prstGeom>
          <a:noFill/>
          <a:ln cap="flat" cmpd="sng" w="19050">
            <a:solidFill>
              <a:schemeClr val="dk2"/>
            </a:solidFill>
            <a:prstDash val="solid"/>
            <a:round/>
            <a:headEnd len="lg" w="lg" type="none"/>
            <a:tailEnd len="lg" w="lg" type="triangle"/>
          </a:ln>
        </p:spPr>
      </p:cxnSp>
      <p:cxnSp>
        <p:nvCxnSpPr>
          <p:cNvPr id="198" name="Shape 198"/>
          <p:cNvCxnSpPr>
            <a:endCxn id="199" idx="0"/>
          </p:cNvCxnSpPr>
          <p:nvPr/>
        </p:nvCxnSpPr>
        <p:spPr>
          <a:xfrm>
            <a:off x="7321945" y="4251884"/>
            <a:ext cx="554700" cy="745200"/>
          </a:xfrm>
          <a:prstGeom prst="straightConnector1">
            <a:avLst/>
          </a:prstGeom>
          <a:noFill/>
          <a:ln cap="flat" cmpd="sng" w="19050">
            <a:solidFill>
              <a:schemeClr val="dk2"/>
            </a:solidFill>
            <a:prstDash val="solid"/>
            <a:round/>
            <a:headEnd len="lg" w="lg" type="none"/>
            <a:tailEnd len="lg" w="lg" type="triangle"/>
          </a:ln>
        </p:spPr>
      </p:cxnSp>
      <p:sp>
        <p:nvSpPr>
          <p:cNvPr id="200" name="Shape 200"/>
          <p:cNvSpPr/>
          <p:nvPr/>
        </p:nvSpPr>
        <p:spPr>
          <a:xfrm>
            <a:off x="7460724" y="1918658"/>
            <a:ext cx="924300" cy="838500"/>
          </a:xfrm>
          <a:prstGeom prst="ellipse">
            <a:avLst/>
          </a:prstGeom>
          <a:solidFill>
            <a:srgbClr val="E6B8AF"/>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3000"/>
              <a:t>Ie</a:t>
            </a:r>
          </a:p>
        </p:txBody>
      </p:sp>
      <p:sp>
        <p:nvSpPr>
          <p:cNvPr id="199" name="Shape 199"/>
          <p:cNvSpPr/>
          <p:nvPr/>
        </p:nvSpPr>
        <p:spPr>
          <a:xfrm>
            <a:off x="7368295" y="4997084"/>
            <a:ext cx="1016700" cy="838500"/>
          </a:xfrm>
          <a:prstGeom prst="ellipse">
            <a:avLst/>
          </a:prstGeom>
          <a:solidFill>
            <a:srgbClr val="E6B8AF"/>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3000"/>
              <a:t>Oe</a:t>
            </a:r>
          </a:p>
        </p:txBody>
      </p:sp>
      <p:sp>
        <p:nvSpPr>
          <p:cNvPr id="201" name="Shape 201"/>
          <p:cNvSpPr/>
          <p:nvPr/>
        </p:nvSpPr>
        <p:spPr>
          <a:xfrm>
            <a:off x="6526066" y="2129650"/>
            <a:ext cx="524100" cy="528000"/>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97" name="Shape 197"/>
          <p:cNvSpPr/>
          <p:nvPr/>
        </p:nvSpPr>
        <p:spPr>
          <a:xfrm>
            <a:off x="6397621" y="5425960"/>
            <a:ext cx="524100" cy="528000"/>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02" name="Shape 202"/>
          <p:cNvSpPr/>
          <p:nvPr/>
        </p:nvSpPr>
        <p:spPr>
          <a:xfrm>
            <a:off x="5158035" y="2191825"/>
            <a:ext cx="524100" cy="528000"/>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95" name="Shape 195"/>
          <p:cNvSpPr/>
          <p:nvPr/>
        </p:nvSpPr>
        <p:spPr>
          <a:xfrm>
            <a:off x="5158035" y="5425960"/>
            <a:ext cx="524100" cy="528000"/>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03" name="Shape 203"/>
          <p:cNvSpPr/>
          <p:nvPr/>
        </p:nvSpPr>
        <p:spPr>
          <a:xfrm>
            <a:off x="457200" y="1852025"/>
            <a:ext cx="4191300" cy="43332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204" name="Shape 204"/>
          <p:cNvCxnSpPr/>
          <p:nvPr/>
        </p:nvCxnSpPr>
        <p:spPr>
          <a:xfrm flipH="1">
            <a:off x="4052920" y="2450944"/>
            <a:ext cx="1080600" cy="374100"/>
          </a:xfrm>
          <a:prstGeom prst="straightConnector1">
            <a:avLst/>
          </a:prstGeom>
          <a:noFill/>
          <a:ln cap="flat" cmpd="sng" w="76200">
            <a:solidFill>
              <a:srgbClr val="980000"/>
            </a:solidFill>
            <a:prstDash val="solid"/>
            <a:round/>
            <a:headEnd len="lg" w="lg" type="none"/>
            <a:tailEnd len="lg" w="lg" type="triangle"/>
          </a:ln>
        </p:spPr>
      </p:cxnSp>
      <p:sp>
        <p:nvSpPr>
          <p:cNvPr id="205" name="Shape 205"/>
          <p:cNvSpPr/>
          <p:nvPr/>
        </p:nvSpPr>
        <p:spPr>
          <a:xfrm>
            <a:off x="1230994" y="3620926"/>
            <a:ext cx="210000" cy="259200"/>
          </a:xfrm>
          <a:prstGeom prst="noSmoking">
            <a:avLst>
              <a:gd fmla="val 18750" name="adj"/>
            </a:avLst>
          </a:prstGeom>
          <a:solidFill>
            <a:srgbClr val="980000"/>
          </a:solidFill>
          <a:ln cap="flat" cmpd="sng" w="19050">
            <a:solidFill>
              <a:srgbClr val="98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06" name="Shape 206"/>
          <p:cNvSpPr/>
          <p:nvPr/>
        </p:nvSpPr>
        <p:spPr>
          <a:xfrm>
            <a:off x="1021147" y="3620926"/>
            <a:ext cx="210000" cy="259200"/>
          </a:xfrm>
          <a:prstGeom prst="noSmoking">
            <a:avLst>
              <a:gd fmla="val 18750" name="adj"/>
            </a:avLst>
          </a:prstGeom>
          <a:solidFill>
            <a:srgbClr val="980000"/>
          </a:solidFill>
          <a:ln cap="flat" cmpd="sng" w="19050">
            <a:solidFill>
              <a:srgbClr val="98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07" name="Shape 207"/>
          <p:cNvSpPr/>
          <p:nvPr/>
        </p:nvSpPr>
        <p:spPr>
          <a:xfrm>
            <a:off x="3791188" y="5348475"/>
            <a:ext cx="210000" cy="259200"/>
          </a:xfrm>
          <a:prstGeom prst="noSmoking">
            <a:avLst>
              <a:gd fmla="val 18750" name="adj"/>
            </a:avLst>
          </a:prstGeom>
          <a:solidFill>
            <a:srgbClr val="980000"/>
          </a:solidFill>
          <a:ln cap="flat" cmpd="sng" w="19050">
            <a:solidFill>
              <a:srgbClr val="98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08" name="Shape 208"/>
          <p:cNvSpPr/>
          <p:nvPr/>
        </p:nvSpPr>
        <p:spPr>
          <a:xfrm>
            <a:off x="3791176" y="5102222"/>
            <a:ext cx="210000" cy="259200"/>
          </a:xfrm>
          <a:prstGeom prst="noSmoking">
            <a:avLst>
              <a:gd fmla="val 18750" name="adj"/>
            </a:avLst>
          </a:prstGeom>
          <a:solidFill>
            <a:srgbClr val="980000"/>
          </a:solidFill>
          <a:ln cap="flat" cmpd="sng" w="19050">
            <a:solidFill>
              <a:srgbClr val="98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09" name="Shape 209"/>
          <p:cNvSpPr/>
          <p:nvPr/>
        </p:nvSpPr>
        <p:spPr>
          <a:xfrm>
            <a:off x="3596675" y="5348475"/>
            <a:ext cx="210000" cy="259200"/>
          </a:xfrm>
          <a:prstGeom prst="noSmoking">
            <a:avLst>
              <a:gd fmla="val 18750" name="adj"/>
            </a:avLst>
          </a:prstGeom>
          <a:solidFill>
            <a:srgbClr val="980000"/>
          </a:solidFill>
          <a:ln cap="flat" cmpd="sng" w="19050">
            <a:solidFill>
              <a:srgbClr val="98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10" name="Shape 210"/>
          <p:cNvSpPr/>
          <p:nvPr/>
        </p:nvSpPr>
        <p:spPr>
          <a:xfrm>
            <a:off x="4798675" y="1766900"/>
            <a:ext cx="3816900" cy="1657800"/>
          </a:xfrm>
          <a:prstGeom prst="rect">
            <a:avLst/>
          </a:prstGeom>
          <a:solidFill>
            <a:srgbClr val="FFFFFF"/>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sz="2400"/>
              <a:t>Faults are sparse in the space of all inputs, but dense in some parts of the space where they appear.</a:t>
            </a:r>
          </a:p>
        </p:txBody>
      </p:sp>
      <p:cxnSp>
        <p:nvCxnSpPr>
          <p:cNvPr id="211" name="Shape 211"/>
          <p:cNvCxnSpPr>
            <a:stCxn id="203" idx="0"/>
          </p:cNvCxnSpPr>
          <p:nvPr/>
        </p:nvCxnSpPr>
        <p:spPr>
          <a:xfrm>
            <a:off x="2552850" y="1852025"/>
            <a:ext cx="0" cy="4333200"/>
          </a:xfrm>
          <a:prstGeom prst="straightConnector1">
            <a:avLst/>
          </a:prstGeom>
          <a:noFill/>
          <a:ln cap="flat" cmpd="sng" w="19050">
            <a:solidFill>
              <a:schemeClr val="dk2"/>
            </a:solidFill>
            <a:prstDash val="dash"/>
            <a:round/>
            <a:headEnd len="lg" w="lg" type="none"/>
            <a:tailEnd len="lg" w="lg" type="none"/>
          </a:ln>
        </p:spPr>
      </p:cxnSp>
      <p:cxnSp>
        <p:nvCxnSpPr>
          <p:cNvPr id="212" name="Shape 212"/>
          <p:cNvCxnSpPr>
            <a:endCxn id="203" idx="3"/>
          </p:cNvCxnSpPr>
          <p:nvPr/>
        </p:nvCxnSpPr>
        <p:spPr>
          <a:xfrm>
            <a:off x="457200" y="4018625"/>
            <a:ext cx="4191300" cy="0"/>
          </a:xfrm>
          <a:prstGeom prst="straightConnector1">
            <a:avLst/>
          </a:prstGeom>
          <a:noFill/>
          <a:ln cap="flat" cmpd="sng" w="19050">
            <a:solidFill>
              <a:schemeClr val="dk2"/>
            </a:solidFill>
            <a:prstDash val="dash"/>
            <a:round/>
            <a:headEnd len="lg" w="lg" type="none"/>
            <a:tailEnd len="lg" w="lg" type="none"/>
          </a:ln>
        </p:spPr>
      </p:cxnSp>
      <p:cxnSp>
        <p:nvCxnSpPr>
          <p:cNvPr id="213" name="Shape 213"/>
          <p:cNvCxnSpPr>
            <a:stCxn id="203" idx="1"/>
            <a:endCxn id="203" idx="0"/>
          </p:cNvCxnSpPr>
          <p:nvPr/>
        </p:nvCxnSpPr>
        <p:spPr>
          <a:xfrm flipH="1" rot="10800000">
            <a:off x="457200" y="1852025"/>
            <a:ext cx="2095800" cy="2166600"/>
          </a:xfrm>
          <a:prstGeom prst="straightConnector1">
            <a:avLst/>
          </a:prstGeom>
          <a:noFill/>
          <a:ln cap="flat" cmpd="sng" w="19050">
            <a:solidFill>
              <a:schemeClr val="dk2"/>
            </a:solidFill>
            <a:prstDash val="dash"/>
            <a:round/>
            <a:headEnd len="lg" w="lg" type="none"/>
            <a:tailEnd len="lg" w="lg" type="none"/>
          </a:ln>
        </p:spPr>
      </p:cxnSp>
      <p:cxnSp>
        <p:nvCxnSpPr>
          <p:cNvPr id="214" name="Shape 214"/>
          <p:cNvCxnSpPr>
            <a:stCxn id="203" idx="0"/>
          </p:cNvCxnSpPr>
          <p:nvPr/>
        </p:nvCxnSpPr>
        <p:spPr>
          <a:xfrm>
            <a:off x="2552850" y="1852025"/>
            <a:ext cx="2095500" cy="2166600"/>
          </a:xfrm>
          <a:prstGeom prst="straightConnector1">
            <a:avLst/>
          </a:prstGeom>
          <a:noFill/>
          <a:ln cap="flat" cmpd="sng" w="19050">
            <a:solidFill>
              <a:schemeClr val="dk2"/>
            </a:solidFill>
            <a:prstDash val="dash"/>
            <a:round/>
            <a:headEnd len="lg" w="lg" type="none"/>
            <a:tailEnd len="lg" w="lg" type="none"/>
          </a:ln>
        </p:spPr>
      </p:cxnSp>
      <p:cxnSp>
        <p:nvCxnSpPr>
          <p:cNvPr id="215" name="Shape 215"/>
          <p:cNvCxnSpPr>
            <a:stCxn id="203" idx="3"/>
            <a:endCxn id="203" idx="2"/>
          </p:cNvCxnSpPr>
          <p:nvPr/>
        </p:nvCxnSpPr>
        <p:spPr>
          <a:xfrm flipH="1">
            <a:off x="2552700" y="4018625"/>
            <a:ext cx="2095800" cy="2166600"/>
          </a:xfrm>
          <a:prstGeom prst="straightConnector1">
            <a:avLst/>
          </a:prstGeom>
          <a:noFill/>
          <a:ln cap="flat" cmpd="sng" w="19050">
            <a:solidFill>
              <a:schemeClr val="dk2"/>
            </a:solidFill>
            <a:prstDash val="dash"/>
            <a:round/>
            <a:headEnd len="lg" w="lg" type="none"/>
            <a:tailEnd len="lg" w="lg" type="none"/>
          </a:ln>
        </p:spPr>
      </p:cxnSp>
      <p:cxnSp>
        <p:nvCxnSpPr>
          <p:cNvPr id="216" name="Shape 216"/>
          <p:cNvCxnSpPr>
            <a:stCxn id="203" idx="1"/>
          </p:cNvCxnSpPr>
          <p:nvPr/>
        </p:nvCxnSpPr>
        <p:spPr>
          <a:xfrm>
            <a:off x="457200" y="4018625"/>
            <a:ext cx="2095500" cy="2166600"/>
          </a:xfrm>
          <a:prstGeom prst="straightConnector1">
            <a:avLst/>
          </a:prstGeom>
          <a:noFill/>
          <a:ln cap="flat" cmpd="sng" w="19050">
            <a:solidFill>
              <a:schemeClr val="dk2"/>
            </a:solidFill>
            <a:prstDash val="dash"/>
            <a:round/>
            <a:headEnd len="lg" w="lg" type="none"/>
            <a:tailEnd len="lg" w="lg" type="none"/>
          </a:ln>
        </p:spPr>
      </p:cxnSp>
      <p:cxnSp>
        <p:nvCxnSpPr>
          <p:cNvPr id="217" name="Shape 217"/>
          <p:cNvCxnSpPr>
            <a:stCxn id="203" idx="1"/>
          </p:cNvCxnSpPr>
          <p:nvPr/>
        </p:nvCxnSpPr>
        <p:spPr>
          <a:xfrm flipH="1" rot="10800000">
            <a:off x="457200" y="2768525"/>
            <a:ext cx="2056500" cy="1250100"/>
          </a:xfrm>
          <a:prstGeom prst="straightConnector1">
            <a:avLst/>
          </a:prstGeom>
          <a:noFill/>
          <a:ln cap="flat" cmpd="sng" w="19050">
            <a:solidFill>
              <a:schemeClr val="dk2"/>
            </a:solidFill>
            <a:prstDash val="dash"/>
            <a:round/>
            <a:headEnd len="lg" w="lg" type="none"/>
            <a:tailEnd len="lg" w="lg" type="none"/>
          </a:ln>
        </p:spPr>
      </p:cxnSp>
      <p:cxnSp>
        <p:nvCxnSpPr>
          <p:cNvPr id="218" name="Shape 218"/>
          <p:cNvCxnSpPr/>
          <p:nvPr/>
        </p:nvCxnSpPr>
        <p:spPr>
          <a:xfrm flipH="1">
            <a:off x="1813862" y="2796706"/>
            <a:ext cx="657900" cy="2580299"/>
          </a:xfrm>
          <a:prstGeom prst="straightConnector1">
            <a:avLst/>
          </a:prstGeom>
          <a:noFill/>
          <a:ln cap="flat" cmpd="sng" w="19050">
            <a:solidFill>
              <a:schemeClr val="dk2"/>
            </a:solidFill>
            <a:prstDash val="dash"/>
            <a:round/>
            <a:headEnd len="lg" w="lg" type="none"/>
            <a:tailEnd len="lg" w="lg" type="none"/>
          </a:ln>
        </p:spPr>
      </p:cxnSp>
      <p:sp>
        <p:nvSpPr>
          <p:cNvPr id="219" name="Shape 219"/>
          <p:cNvSpPr/>
          <p:nvPr/>
        </p:nvSpPr>
        <p:spPr>
          <a:xfrm>
            <a:off x="4730225" y="4546425"/>
            <a:ext cx="3912600" cy="1657800"/>
          </a:xfrm>
          <a:prstGeom prst="rect">
            <a:avLst/>
          </a:prstGeom>
          <a:solidFill>
            <a:srgbClr val="FFFFFF"/>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sz="2400"/>
              <a:t>By systematically trying input from each partition, we will hit the dense fault space.</a:t>
            </a:r>
          </a:p>
        </p:txBody>
      </p:sp>
      <p:sp>
        <p:nvSpPr>
          <p:cNvPr id="220" name="Shape 220"/>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13</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4"/>
                                        </p:tgtEl>
                                        <p:attrNameLst>
                                          <p:attrName>style.visibility</p:attrName>
                                        </p:attrNameLst>
                                      </p:cBhvr>
                                      <p:to>
                                        <p:strVal val="visible"/>
                                      </p:to>
                                    </p:set>
                                    <p:animEffect filter="fade" transition="in">
                                      <p:cBhvr>
                                        <p:cTn dur="1"/>
                                        <p:tgtEl>
                                          <p:spTgt spid="204"/>
                                        </p:tgtEl>
                                      </p:cBhvr>
                                    </p:animEffect>
                                  </p:childTnLst>
                                </p:cTn>
                              </p:par>
                              <p:par>
                                <p:cTn fill="hold" nodeType="withEffect" presetClass="entr" presetID="10" presetSubtype="0">
                                  <p:stCondLst>
                                    <p:cond delay="0"/>
                                  </p:stCondLst>
                                  <p:childTnLst>
                                    <p:set>
                                      <p:cBhvr>
                                        <p:cTn dur="1" fill="hold">
                                          <p:stCondLst>
                                            <p:cond delay="0"/>
                                          </p:stCondLst>
                                        </p:cTn>
                                        <p:tgtEl>
                                          <p:spTgt spid="203"/>
                                        </p:tgtEl>
                                        <p:attrNameLst>
                                          <p:attrName>style.visibility</p:attrName>
                                        </p:attrNameLst>
                                      </p:cBhvr>
                                      <p:to>
                                        <p:strVal val="visible"/>
                                      </p:to>
                                    </p:set>
                                    <p:animEffect filter="fade" transition="in">
                                      <p:cBhvr>
                                        <p:cTn dur="1"/>
                                        <p:tgtEl>
                                          <p:spTgt spid="2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5"/>
                                        </p:tgtEl>
                                        <p:attrNameLst>
                                          <p:attrName>style.visibility</p:attrName>
                                        </p:attrNameLst>
                                      </p:cBhvr>
                                      <p:to>
                                        <p:strVal val="visible"/>
                                      </p:to>
                                    </p:set>
                                    <p:animEffect filter="fade" transition="in">
                                      <p:cBhvr>
                                        <p:cTn dur="1"/>
                                        <p:tgtEl>
                                          <p:spTgt spid="205"/>
                                        </p:tgtEl>
                                      </p:cBhvr>
                                    </p:animEffect>
                                  </p:childTnLst>
                                </p:cTn>
                              </p:par>
                              <p:par>
                                <p:cTn fill="hold" nodeType="withEffect" presetClass="entr" presetID="10" presetSubtype="0">
                                  <p:stCondLst>
                                    <p:cond delay="0"/>
                                  </p:stCondLst>
                                  <p:childTnLst>
                                    <p:set>
                                      <p:cBhvr>
                                        <p:cTn dur="1" fill="hold">
                                          <p:stCondLst>
                                            <p:cond delay="0"/>
                                          </p:stCondLst>
                                        </p:cTn>
                                        <p:tgtEl>
                                          <p:spTgt spid="206"/>
                                        </p:tgtEl>
                                        <p:attrNameLst>
                                          <p:attrName>style.visibility</p:attrName>
                                        </p:attrNameLst>
                                      </p:cBhvr>
                                      <p:to>
                                        <p:strVal val="visible"/>
                                      </p:to>
                                    </p:set>
                                    <p:animEffect filter="fade" transition="in">
                                      <p:cBhvr>
                                        <p:cTn dur="1"/>
                                        <p:tgtEl>
                                          <p:spTgt spid="206"/>
                                        </p:tgtEl>
                                      </p:cBhvr>
                                    </p:animEffect>
                                  </p:childTnLst>
                                </p:cTn>
                              </p:par>
                              <p:par>
                                <p:cTn fill="hold" nodeType="withEffect" presetClass="entr" presetID="10" presetSubtype="0">
                                  <p:stCondLst>
                                    <p:cond delay="0"/>
                                  </p:stCondLst>
                                  <p:childTnLst>
                                    <p:set>
                                      <p:cBhvr>
                                        <p:cTn dur="1" fill="hold">
                                          <p:stCondLst>
                                            <p:cond delay="0"/>
                                          </p:stCondLst>
                                        </p:cTn>
                                        <p:tgtEl>
                                          <p:spTgt spid="207"/>
                                        </p:tgtEl>
                                        <p:attrNameLst>
                                          <p:attrName>style.visibility</p:attrName>
                                        </p:attrNameLst>
                                      </p:cBhvr>
                                      <p:to>
                                        <p:strVal val="visible"/>
                                      </p:to>
                                    </p:set>
                                    <p:animEffect filter="fade" transition="in">
                                      <p:cBhvr>
                                        <p:cTn dur="1"/>
                                        <p:tgtEl>
                                          <p:spTgt spid="207"/>
                                        </p:tgtEl>
                                      </p:cBhvr>
                                    </p:animEffect>
                                  </p:childTnLst>
                                </p:cTn>
                              </p:par>
                              <p:par>
                                <p:cTn fill="hold" nodeType="withEffect" presetClass="entr" presetID="10" presetSubtype="0">
                                  <p:stCondLst>
                                    <p:cond delay="0"/>
                                  </p:stCondLst>
                                  <p:childTnLst>
                                    <p:set>
                                      <p:cBhvr>
                                        <p:cTn dur="1" fill="hold">
                                          <p:stCondLst>
                                            <p:cond delay="0"/>
                                          </p:stCondLst>
                                        </p:cTn>
                                        <p:tgtEl>
                                          <p:spTgt spid="208"/>
                                        </p:tgtEl>
                                        <p:attrNameLst>
                                          <p:attrName>style.visibility</p:attrName>
                                        </p:attrNameLst>
                                      </p:cBhvr>
                                      <p:to>
                                        <p:strVal val="visible"/>
                                      </p:to>
                                    </p:set>
                                    <p:animEffect filter="fade" transition="in">
                                      <p:cBhvr>
                                        <p:cTn dur="1"/>
                                        <p:tgtEl>
                                          <p:spTgt spid="208"/>
                                        </p:tgtEl>
                                      </p:cBhvr>
                                    </p:animEffect>
                                  </p:childTnLst>
                                </p:cTn>
                              </p:par>
                              <p:par>
                                <p:cTn fill="hold" nodeType="withEffect" presetClass="entr" presetID="10" presetSubtype="0">
                                  <p:stCondLst>
                                    <p:cond delay="0"/>
                                  </p:stCondLst>
                                  <p:childTnLst>
                                    <p:set>
                                      <p:cBhvr>
                                        <p:cTn dur="1" fill="hold">
                                          <p:stCondLst>
                                            <p:cond delay="0"/>
                                          </p:stCondLst>
                                        </p:cTn>
                                        <p:tgtEl>
                                          <p:spTgt spid="209"/>
                                        </p:tgtEl>
                                        <p:attrNameLst>
                                          <p:attrName>style.visibility</p:attrName>
                                        </p:attrNameLst>
                                      </p:cBhvr>
                                      <p:to>
                                        <p:strVal val="visible"/>
                                      </p:to>
                                    </p:set>
                                    <p:animEffect filter="fade" transition="in">
                                      <p:cBhvr>
                                        <p:cTn dur="1"/>
                                        <p:tgtEl>
                                          <p:spTgt spid="209"/>
                                        </p:tgtEl>
                                      </p:cBhvr>
                                    </p:animEffect>
                                  </p:childTnLst>
                                </p:cTn>
                              </p:par>
                              <p:par>
                                <p:cTn fill="hold" nodeType="withEffect" presetClass="entr" presetID="10" presetSubtype="0">
                                  <p:stCondLst>
                                    <p:cond delay="0"/>
                                  </p:stCondLst>
                                  <p:childTnLst>
                                    <p:set>
                                      <p:cBhvr>
                                        <p:cTn dur="1" fill="hold">
                                          <p:stCondLst>
                                            <p:cond delay="0"/>
                                          </p:stCondLst>
                                        </p:cTn>
                                        <p:tgtEl>
                                          <p:spTgt spid="210"/>
                                        </p:tgtEl>
                                        <p:attrNameLst>
                                          <p:attrName>style.visibility</p:attrName>
                                        </p:attrNameLst>
                                      </p:cBhvr>
                                      <p:to>
                                        <p:strVal val="visible"/>
                                      </p:to>
                                    </p:set>
                                    <p:animEffect filter="fade" transition="in">
                                      <p:cBhvr>
                                        <p:cTn dur="1"/>
                                        <p:tgtEl>
                                          <p:spTgt spid="2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1"/>
                                        </p:tgtEl>
                                        <p:attrNameLst>
                                          <p:attrName>style.visibility</p:attrName>
                                        </p:attrNameLst>
                                      </p:cBhvr>
                                      <p:to>
                                        <p:strVal val="visible"/>
                                      </p:to>
                                    </p:set>
                                    <p:animEffect filter="fade" transition="in">
                                      <p:cBhvr>
                                        <p:cTn dur="1"/>
                                        <p:tgtEl>
                                          <p:spTgt spid="211"/>
                                        </p:tgtEl>
                                      </p:cBhvr>
                                    </p:animEffect>
                                  </p:childTnLst>
                                </p:cTn>
                              </p:par>
                              <p:par>
                                <p:cTn fill="hold" nodeType="withEffect" presetClass="entr" presetID="10" presetSubtype="0">
                                  <p:stCondLst>
                                    <p:cond delay="0"/>
                                  </p:stCondLst>
                                  <p:childTnLst>
                                    <p:set>
                                      <p:cBhvr>
                                        <p:cTn dur="1" fill="hold">
                                          <p:stCondLst>
                                            <p:cond delay="0"/>
                                          </p:stCondLst>
                                        </p:cTn>
                                        <p:tgtEl>
                                          <p:spTgt spid="212"/>
                                        </p:tgtEl>
                                        <p:attrNameLst>
                                          <p:attrName>style.visibility</p:attrName>
                                        </p:attrNameLst>
                                      </p:cBhvr>
                                      <p:to>
                                        <p:strVal val="visible"/>
                                      </p:to>
                                    </p:set>
                                    <p:animEffect filter="fade" transition="in">
                                      <p:cBhvr>
                                        <p:cTn dur="1"/>
                                        <p:tgtEl>
                                          <p:spTgt spid="212"/>
                                        </p:tgtEl>
                                      </p:cBhvr>
                                    </p:animEffect>
                                  </p:childTnLst>
                                </p:cTn>
                              </p:par>
                              <p:par>
                                <p:cTn fill="hold" nodeType="withEffect" presetClass="entr" presetID="10" presetSubtype="0">
                                  <p:stCondLst>
                                    <p:cond delay="0"/>
                                  </p:stCondLst>
                                  <p:childTnLst>
                                    <p:set>
                                      <p:cBhvr>
                                        <p:cTn dur="1" fill="hold">
                                          <p:stCondLst>
                                            <p:cond delay="0"/>
                                          </p:stCondLst>
                                        </p:cTn>
                                        <p:tgtEl>
                                          <p:spTgt spid="213"/>
                                        </p:tgtEl>
                                        <p:attrNameLst>
                                          <p:attrName>style.visibility</p:attrName>
                                        </p:attrNameLst>
                                      </p:cBhvr>
                                      <p:to>
                                        <p:strVal val="visible"/>
                                      </p:to>
                                    </p:set>
                                    <p:animEffect filter="fade" transition="in">
                                      <p:cBhvr>
                                        <p:cTn dur="1"/>
                                        <p:tgtEl>
                                          <p:spTgt spid="213"/>
                                        </p:tgtEl>
                                      </p:cBhvr>
                                    </p:animEffect>
                                  </p:childTnLst>
                                </p:cTn>
                              </p:par>
                              <p:par>
                                <p:cTn fill="hold" nodeType="withEffect" presetClass="entr" presetID="10" presetSubtype="0">
                                  <p:stCondLst>
                                    <p:cond delay="0"/>
                                  </p:stCondLst>
                                  <p:childTnLst>
                                    <p:set>
                                      <p:cBhvr>
                                        <p:cTn dur="1" fill="hold">
                                          <p:stCondLst>
                                            <p:cond delay="0"/>
                                          </p:stCondLst>
                                        </p:cTn>
                                        <p:tgtEl>
                                          <p:spTgt spid="215"/>
                                        </p:tgtEl>
                                        <p:attrNameLst>
                                          <p:attrName>style.visibility</p:attrName>
                                        </p:attrNameLst>
                                      </p:cBhvr>
                                      <p:to>
                                        <p:strVal val="visible"/>
                                      </p:to>
                                    </p:set>
                                    <p:animEffect filter="fade" transition="in">
                                      <p:cBhvr>
                                        <p:cTn dur="1"/>
                                        <p:tgtEl>
                                          <p:spTgt spid="215"/>
                                        </p:tgtEl>
                                      </p:cBhvr>
                                    </p:animEffect>
                                  </p:childTnLst>
                                </p:cTn>
                              </p:par>
                              <p:par>
                                <p:cTn fill="hold" nodeType="withEffect" presetClass="entr" presetID="10" presetSubtype="0">
                                  <p:stCondLst>
                                    <p:cond delay="0"/>
                                  </p:stCondLst>
                                  <p:childTnLst>
                                    <p:set>
                                      <p:cBhvr>
                                        <p:cTn dur="1" fill="hold">
                                          <p:stCondLst>
                                            <p:cond delay="0"/>
                                          </p:stCondLst>
                                        </p:cTn>
                                        <p:tgtEl>
                                          <p:spTgt spid="216"/>
                                        </p:tgtEl>
                                        <p:attrNameLst>
                                          <p:attrName>style.visibility</p:attrName>
                                        </p:attrNameLst>
                                      </p:cBhvr>
                                      <p:to>
                                        <p:strVal val="visible"/>
                                      </p:to>
                                    </p:set>
                                    <p:animEffect filter="fade" transition="in">
                                      <p:cBhvr>
                                        <p:cTn dur="1"/>
                                        <p:tgtEl>
                                          <p:spTgt spid="216"/>
                                        </p:tgtEl>
                                      </p:cBhvr>
                                    </p:animEffect>
                                  </p:childTnLst>
                                </p:cTn>
                              </p:par>
                              <p:par>
                                <p:cTn fill="hold" nodeType="withEffect" presetClass="entr" presetID="10" presetSubtype="0">
                                  <p:stCondLst>
                                    <p:cond delay="0"/>
                                  </p:stCondLst>
                                  <p:childTnLst>
                                    <p:set>
                                      <p:cBhvr>
                                        <p:cTn dur="1" fill="hold">
                                          <p:stCondLst>
                                            <p:cond delay="0"/>
                                          </p:stCondLst>
                                        </p:cTn>
                                        <p:tgtEl>
                                          <p:spTgt spid="217"/>
                                        </p:tgtEl>
                                        <p:attrNameLst>
                                          <p:attrName>style.visibility</p:attrName>
                                        </p:attrNameLst>
                                      </p:cBhvr>
                                      <p:to>
                                        <p:strVal val="visible"/>
                                      </p:to>
                                    </p:set>
                                    <p:animEffect filter="fade" transition="in">
                                      <p:cBhvr>
                                        <p:cTn dur="1"/>
                                        <p:tgtEl>
                                          <p:spTgt spid="217"/>
                                        </p:tgtEl>
                                      </p:cBhvr>
                                    </p:animEffect>
                                  </p:childTnLst>
                                </p:cTn>
                              </p:par>
                              <p:par>
                                <p:cTn fill="hold" nodeType="withEffect" presetClass="entr" presetID="10" presetSubtype="0">
                                  <p:stCondLst>
                                    <p:cond delay="0"/>
                                  </p:stCondLst>
                                  <p:childTnLst>
                                    <p:set>
                                      <p:cBhvr>
                                        <p:cTn dur="1" fill="hold">
                                          <p:stCondLst>
                                            <p:cond delay="0"/>
                                          </p:stCondLst>
                                        </p:cTn>
                                        <p:tgtEl>
                                          <p:spTgt spid="218"/>
                                        </p:tgtEl>
                                        <p:attrNameLst>
                                          <p:attrName>style.visibility</p:attrName>
                                        </p:attrNameLst>
                                      </p:cBhvr>
                                      <p:to>
                                        <p:strVal val="visible"/>
                                      </p:to>
                                    </p:set>
                                    <p:animEffect filter="fade" transition="in">
                                      <p:cBhvr>
                                        <p:cTn dur="1"/>
                                        <p:tgtEl>
                                          <p:spTgt spid="218"/>
                                        </p:tgtEl>
                                      </p:cBhvr>
                                    </p:animEffect>
                                  </p:childTnLst>
                                </p:cTn>
                              </p:par>
                              <p:par>
                                <p:cTn fill="hold" nodeType="withEffect" presetClass="entr" presetID="10" presetSubtype="0">
                                  <p:stCondLst>
                                    <p:cond delay="0"/>
                                  </p:stCondLst>
                                  <p:childTnLst>
                                    <p:set>
                                      <p:cBhvr>
                                        <p:cTn dur="1" fill="hold">
                                          <p:stCondLst>
                                            <p:cond delay="0"/>
                                          </p:stCondLst>
                                        </p:cTn>
                                        <p:tgtEl>
                                          <p:spTgt spid="214"/>
                                        </p:tgtEl>
                                        <p:attrNameLst>
                                          <p:attrName>style.visibility</p:attrName>
                                        </p:attrNameLst>
                                      </p:cBhvr>
                                      <p:to>
                                        <p:strVal val="visible"/>
                                      </p:to>
                                    </p:set>
                                    <p:animEffect filter="fade" transition="in">
                                      <p:cBhvr>
                                        <p:cTn dur="1"/>
                                        <p:tgtEl>
                                          <p:spTgt spid="2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9"/>
                                        </p:tgtEl>
                                        <p:attrNameLst>
                                          <p:attrName>style.visibility</p:attrName>
                                        </p:attrNameLst>
                                      </p:cBhvr>
                                      <p:to>
                                        <p:strVal val="visible"/>
                                      </p:to>
                                    </p:set>
                                    <p:animEffect filter="fade" transition="in">
                                      <p:cBhvr>
                                        <p:cTn dur="1"/>
                                        <p:tgtEl>
                                          <p:spTgt spid="21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4" name="Shape 224"/>
        <p:cNvGrpSpPr/>
        <p:nvPr/>
      </p:nvGrpSpPr>
      <p:grpSpPr>
        <a:xfrm>
          <a:off x="0" y="0"/>
          <a:ext cx="0" cy="0"/>
          <a:chOff x="0" y="0"/>
          <a:chExt cx="0" cy="0"/>
        </a:xfrm>
      </p:grpSpPr>
      <p:sp>
        <p:nvSpPr>
          <p:cNvPr id="225" name="Shape 225"/>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Equivalence Class</a:t>
            </a:r>
          </a:p>
        </p:txBody>
      </p:sp>
      <p:sp>
        <p:nvSpPr>
          <p:cNvPr id="226" name="Shape 226"/>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We want to divide the input domain into </a:t>
            </a:r>
            <a:r>
              <a:rPr i="1" lang="en"/>
              <a:t>equivalence classes</a:t>
            </a:r>
            <a:r>
              <a:rPr lang="en"/>
              <a:t>.</a:t>
            </a:r>
          </a:p>
          <a:p>
            <a:pPr indent="-228600" lvl="1" marL="914400" marR="0" rtl="0" algn="l">
              <a:lnSpc>
                <a:spcPct val="100000"/>
              </a:lnSpc>
              <a:spcBef>
                <a:spcPts val="600"/>
              </a:spcBef>
              <a:spcAft>
                <a:spcPts val="0"/>
              </a:spcAft>
            </a:pPr>
            <a:r>
              <a:rPr lang="en"/>
              <a:t>Inputs from a group can be treated as the same thing (trigger the same outcome, result in the same behavior, etc.).</a:t>
            </a:r>
          </a:p>
          <a:p>
            <a:pPr indent="-228600" lvl="1" marL="914400" marR="0" rtl="0" algn="l">
              <a:lnSpc>
                <a:spcPct val="100000"/>
              </a:lnSpc>
              <a:spcBef>
                <a:spcPts val="600"/>
              </a:spcBef>
              <a:spcAft>
                <a:spcPts val="0"/>
              </a:spcAft>
            </a:pPr>
            <a:r>
              <a:rPr lang="en"/>
              <a:t>If one test reveals a fault, others in this class (probably) will too. In one test does not reveal a fault, the other ones (probably) will not either.</a:t>
            </a:r>
          </a:p>
          <a:p>
            <a:pPr indent="-228600" lvl="0" marL="457200" marR="0" rtl="0" algn="l">
              <a:lnSpc>
                <a:spcPct val="100000"/>
              </a:lnSpc>
              <a:spcBef>
                <a:spcPts val="600"/>
              </a:spcBef>
              <a:spcAft>
                <a:spcPts val="0"/>
              </a:spcAft>
            </a:pPr>
            <a:r>
              <a:rPr lang="en"/>
              <a:t>Perfect partitioning is difficult, so grouping based largely on intuition, experience, and common sense.</a:t>
            </a:r>
          </a:p>
        </p:txBody>
      </p:sp>
      <p:sp>
        <p:nvSpPr>
          <p:cNvPr id="227" name="Shape 227"/>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14</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1" name="Shape 231"/>
        <p:cNvGrpSpPr/>
        <p:nvPr/>
      </p:nvGrpSpPr>
      <p:grpSpPr>
        <a:xfrm>
          <a:off x="0" y="0"/>
          <a:ext cx="0" cy="0"/>
          <a:chOff x="0" y="0"/>
          <a:chExt cx="0" cy="0"/>
        </a:xfrm>
      </p:grpSpPr>
      <p:sp>
        <p:nvSpPr>
          <p:cNvPr id="232" name="Shape 232"/>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Example</a:t>
            </a:r>
          </a:p>
        </p:txBody>
      </p:sp>
      <p:sp>
        <p:nvSpPr>
          <p:cNvPr id="233" name="Shape 233"/>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latin typeface="Courier New"/>
                <a:ea typeface="Courier New"/>
                <a:cs typeface="Courier New"/>
                <a:sym typeface="Courier New"/>
              </a:rPr>
              <a:t>substr(string str, int index)</a:t>
            </a:r>
          </a:p>
          <a:p>
            <a:pPr lvl="0" marR="0" rtl="0" algn="l">
              <a:lnSpc>
                <a:spcPct val="100000"/>
              </a:lnSpc>
              <a:spcBef>
                <a:spcPts val="600"/>
              </a:spcBef>
              <a:spcAft>
                <a:spcPts val="0"/>
              </a:spcAft>
              <a:buNone/>
            </a:pPr>
            <a:r>
              <a:rPr b="1" lang="en"/>
              <a:t>What are some possible partitions?</a:t>
            </a:r>
          </a:p>
        </p:txBody>
      </p:sp>
      <p:sp>
        <p:nvSpPr>
          <p:cNvPr id="234" name="Shape 234"/>
          <p:cNvSpPr txBox="1"/>
          <p:nvPr/>
        </p:nvSpPr>
        <p:spPr>
          <a:xfrm>
            <a:off x="591200" y="3000375"/>
            <a:ext cx="8229600" cy="3162900"/>
          </a:xfrm>
          <a:prstGeom prst="rect">
            <a:avLst/>
          </a:prstGeom>
          <a:noFill/>
          <a:ln>
            <a:noFill/>
          </a:ln>
        </p:spPr>
        <p:txBody>
          <a:bodyPr anchorCtr="0" anchor="t" bIns="91425" lIns="91425" rIns="91425" tIns="91425">
            <a:noAutofit/>
          </a:bodyPr>
          <a:lstStyle/>
          <a:p>
            <a:pPr indent="-381000" lvl="0" marL="457200" rtl="0">
              <a:spcBef>
                <a:spcPts val="0"/>
              </a:spcBef>
              <a:buSzPct val="100000"/>
              <a:buChar char="●"/>
            </a:pPr>
            <a:r>
              <a:rPr lang="en" sz="2400"/>
              <a:t>index &lt; 0</a:t>
            </a:r>
          </a:p>
          <a:p>
            <a:pPr indent="-381000" lvl="0" marL="457200" rtl="0">
              <a:spcBef>
                <a:spcPts val="0"/>
              </a:spcBef>
              <a:buSzPct val="100000"/>
              <a:buChar char="●"/>
            </a:pPr>
            <a:r>
              <a:rPr lang="en" sz="2400"/>
              <a:t>index = 0</a:t>
            </a:r>
          </a:p>
          <a:p>
            <a:pPr indent="-381000" lvl="0" marL="457200" rtl="0">
              <a:spcBef>
                <a:spcPts val="0"/>
              </a:spcBef>
              <a:buSzPct val="100000"/>
              <a:buChar char="●"/>
            </a:pPr>
            <a:r>
              <a:rPr lang="en" sz="2400"/>
              <a:t>index &gt; 0</a:t>
            </a:r>
          </a:p>
          <a:p>
            <a:pPr indent="-381000" lvl="0" marL="457200" rtl="0">
              <a:spcBef>
                <a:spcPts val="0"/>
              </a:spcBef>
              <a:buSzPct val="100000"/>
              <a:buChar char="●"/>
            </a:pPr>
            <a:r>
              <a:rPr lang="en" sz="2400"/>
              <a:t>str with length &lt; index</a:t>
            </a:r>
          </a:p>
          <a:p>
            <a:pPr indent="-381000" lvl="0" marL="457200" rtl="0">
              <a:spcBef>
                <a:spcPts val="0"/>
              </a:spcBef>
              <a:buSzPct val="100000"/>
              <a:buChar char="●"/>
            </a:pPr>
            <a:r>
              <a:rPr lang="en" sz="2400"/>
              <a:t>str with length = index</a:t>
            </a:r>
          </a:p>
          <a:p>
            <a:pPr indent="-381000" lvl="0" marL="457200" rtl="0">
              <a:spcBef>
                <a:spcPts val="0"/>
              </a:spcBef>
              <a:buSzPct val="100000"/>
              <a:buChar char="●"/>
            </a:pPr>
            <a:r>
              <a:rPr lang="en" sz="2400"/>
              <a:t>str with length &gt; index </a:t>
            </a:r>
          </a:p>
          <a:p>
            <a:pPr indent="-381000" lvl="0" marL="457200" rtl="0">
              <a:spcBef>
                <a:spcPts val="0"/>
              </a:spcBef>
              <a:buSzPct val="100000"/>
              <a:buChar char="●"/>
            </a:pPr>
            <a:r>
              <a:rPr lang="en" sz="2400"/>
              <a:t>...</a:t>
            </a:r>
          </a:p>
        </p:txBody>
      </p:sp>
      <p:sp>
        <p:nvSpPr>
          <p:cNvPr id="235" name="Shape 235"/>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15</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4"/>
                                        </p:tgtEl>
                                        <p:attrNameLst>
                                          <p:attrName>style.visibility</p:attrName>
                                        </p:attrNameLst>
                                      </p:cBhvr>
                                      <p:to>
                                        <p:strVal val="visible"/>
                                      </p:to>
                                    </p:set>
                                    <p:animEffect filter="fade" transition="in">
                                      <p:cBhvr>
                                        <p:cTn dur="1"/>
                                        <p:tgtEl>
                                          <p:spTgt spid="23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9" name="Shape 239"/>
        <p:cNvGrpSpPr/>
        <p:nvPr/>
      </p:nvGrpSpPr>
      <p:grpSpPr>
        <a:xfrm>
          <a:off x="0" y="0"/>
          <a:ext cx="0" cy="0"/>
          <a:chOff x="0" y="0"/>
          <a:chExt cx="0" cy="0"/>
        </a:xfrm>
      </p:grpSpPr>
      <p:sp>
        <p:nvSpPr>
          <p:cNvPr id="240" name="Shape 240"/>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Choosing Input Partitions</a:t>
            </a:r>
          </a:p>
        </p:txBody>
      </p:sp>
      <p:sp>
        <p:nvSpPr>
          <p:cNvPr id="241" name="Shape 241"/>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Look for equivalent output events.</a:t>
            </a:r>
          </a:p>
          <a:p>
            <a:pPr indent="-228600" lvl="0" marL="457200" marR="0" rtl="0" algn="l">
              <a:lnSpc>
                <a:spcPct val="100000"/>
              </a:lnSpc>
              <a:spcBef>
                <a:spcPts val="600"/>
              </a:spcBef>
              <a:spcAft>
                <a:spcPts val="0"/>
              </a:spcAft>
            </a:pPr>
            <a:r>
              <a:rPr lang="en"/>
              <a:t>Look for ranges of numbers or values.</a:t>
            </a:r>
          </a:p>
          <a:p>
            <a:pPr indent="-228600" lvl="0" marL="457200" marR="0" rtl="0" algn="l">
              <a:lnSpc>
                <a:spcPct val="100000"/>
              </a:lnSpc>
              <a:spcBef>
                <a:spcPts val="600"/>
              </a:spcBef>
              <a:spcAft>
                <a:spcPts val="0"/>
              </a:spcAft>
            </a:pPr>
            <a:r>
              <a:rPr lang="en"/>
              <a:t>Look for membership in a logical group.</a:t>
            </a:r>
          </a:p>
          <a:p>
            <a:pPr indent="-228600" lvl="0" marL="457200" marR="0" rtl="0" algn="l">
              <a:lnSpc>
                <a:spcPct val="100000"/>
              </a:lnSpc>
              <a:spcBef>
                <a:spcPts val="600"/>
              </a:spcBef>
              <a:spcAft>
                <a:spcPts val="0"/>
              </a:spcAft>
            </a:pPr>
            <a:r>
              <a:rPr lang="en"/>
              <a:t>Look for time-dependent equivalence classes.</a:t>
            </a:r>
          </a:p>
          <a:p>
            <a:pPr indent="-228600" lvl="0" marL="457200" rtl="0">
              <a:spcBef>
                <a:spcPts val="0"/>
              </a:spcBef>
            </a:pPr>
            <a:r>
              <a:rPr lang="en"/>
              <a:t>Look for equivalent operating environments.</a:t>
            </a:r>
          </a:p>
          <a:p>
            <a:pPr indent="-228600" lvl="0" marL="457200" marR="0" rtl="0" algn="l">
              <a:lnSpc>
                <a:spcPct val="100000"/>
              </a:lnSpc>
              <a:spcBef>
                <a:spcPts val="600"/>
              </a:spcBef>
              <a:spcAft>
                <a:spcPts val="0"/>
              </a:spcAft>
            </a:pPr>
            <a:r>
              <a:rPr lang="en"/>
              <a:t>Look at the data structures involved.</a:t>
            </a:r>
          </a:p>
          <a:p>
            <a:pPr indent="-228600" lvl="0" marL="457200" marR="0" rtl="0" algn="l">
              <a:lnSpc>
                <a:spcPct val="100000"/>
              </a:lnSpc>
              <a:spcBef>
                <a:spcPts val="600"/>
              </a:spcBef>
              <a:spcAft>
                <a:spcPts val="0"/>
              </a:spcAft>
            </a:pPr>
            <a:r>
              <a:rPr lang="en"/>
              <a:t>Remember invalid inputs and boundary conditions.</a:t>
            </a:r>
          </a:p>
        </p:txBody>
      </p:sp>
      <p:sp>
        <p:nvSpPr>
          <p:cNvPr id="242" name="Shape 242"/>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16</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6" name="Shape 246"/>
        <p:cNvGrpSpPr/>
        <p:nvPr/>
      </p:nvGrpSpPr>
      <p:grpSpPr>
        <a:xfrm>
          <a:off x="0" y="0"/>
          <a:ext cx="0" cy="0"/>
          <a:chOff x="0" y="0"/>
          <a:chExt cx="0" cy="0"/>
        </a:xfrm>
      </p:grpSpPr>
      <p:sp>
        <p:nvSpPr>
          <p:cNvPr id="247" name="Shape 247"/>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Look for Equivalent Outcomes</a:t>
            </a:r>
          </a:p>
        </p:txBody>
      </p:sp>
      <p:sp>
        <p:nvSpPr>
          <p:cNvPr id="248" name="Shape 248"/>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It is often easier to find good tests by looking at the outputs and working backwards.</a:t>
            </a:r>
          </a:p>
          <a:p>
            <a:pPr indent="-228600" lvl="1" marL="914400" marR="0" rtl="0" algn="l">
              <a:lnSpc>
                <a:spcPct val="100000"/>
              </a:lnSpc>
              <a:spcBef>
                <a:spcPts val="600"/>
              </a:spcBef>
              <a:spcAft>
                <a:spcPts val="0"/>
              </a:spcAft>
            </a:pPr>
            <a:r>
              <a:rPr lang="en"/>
              <a:t>Look at the outcomes of a feature and group input by the outcomes they trigger.</a:t>
            </a:r>
          </a:p>
          <a:p>
            <a:pPr indent="-406400" lvl="0" marL="457200" marR="0" rtl="0" algn="l">
              <a:lnSpc>
                <a:spcPct val="100000"/>
              </a:lnSpc>
              <a:spcBef>
                <a:spcPts val="600"/>
              </a:spcBef>
              <a:spcAft>
                <a:spcPts val="0"/>
              </a:spcAft>
              <a:buSzPct val="100000"/>
            </a:pPr>
            <a:r>
              <a:rPr lang="en" sz="2800"/>
              <a:t>Example: A graphics routine that draws lines on a canvas. Outcomes include:</a:t>
            </a:r>
          </a:p>
          <a:p>
            <a:pPr indent="-228600" lvl="1" marL="914400" marR="0" rtl="0" algn="l">
              <a:lnSpc>
                <a:spcPct val="100000"/>
              </a:lnSpc>
              <a:spcBef>
                <a:spcPts val="600"/>
              </a:spcBef>
              <a:spcAft>
                <a:spcPts val="0"/>
              </a:spcAft>
            </a:pPr>
            <a:r>
              <a:rPr lang="en"/>
              <a:t>No line</a:t>
            </a:r>
          </a:p>
          <a:p>
            <a:pPr indent="-228600" lvl="1" marL="914400" marR="0" rtl="0" algn="l">
              <a:lnSpc>
                <a:spcPct val="100000"/>
              </a:lnSpc>
              <a:spcBef>
                <a:spcPts val="600"/>
              </a:spcBef>
              <a:spcAft>
                <a:spcPts val="0"/>
              </a:spcAft>
            </a:pPr>
            <a:r>
              <a:rPr lang="en"/>
              <a:t>Thin, short line</a:t>
            </a:r>
          </a:p>
          <a:p>
            <a:pPr indent="-228600" lvl="1" marL="914400" marR="0" rtl="0" algn="l">
              <a:lnSpc>
                <a:spcPct val="100000"/>
              </a:lnSpc>
              <a:spcBef>
                <a:spcPts val="600"/>
              </a:spcBef>
              <a:spcAft>
                <a:spcPts val="0"/>
              </a:spcAft>
            </a:pPr>
            <a:r>
              <a:rPr lang="en"/>
              <a:t>Thin, long line</a:t>
            </a:r>
          </a:p>
          <a:p>
            <a:pPr indent="-228600" lvl="1" marL="914400" marR="0" rtl="0" algn="l">
              <a:lnSpc>
                <a:spcPct val="100000"/>
              </a:lnSpc>
              <a:spcBef>
                <a:spcPts val="600"/>
              </a:spcBef>
              <a:spcAft>
                <a:spcPts val="0"/>
              </a:spcAft>
            </a:pPr>
            <a:r>
              <a:rPr lang="en"/>
              <a:t>Thick, short line</a:t>
            </a:r>
          </a:p>
          <a:p>
            <a:pPr indent="-228600" lvl="1" marL="914400" marR="0" rtl="0" algn="l">
              <a:lnSpc>
                <a:spcPct val="100000"/>
              </a:lnSpc>
              <a:spcBef>
                <a:spcPts val="600"/>
              </a:spcBef>
              <a:spcAft>
                <a:spcPts val="0"/>
              </a:spcAft>
            </a:pPr>
            <a:r>
              <a:rPr lang="en"/>
              <a:t>… etc. </a:t>
            </a:r>
          </a:p>
        </p:txBody>
      </p:sp>
      <p:sp>
        <p:nvSpPr>
          <p:cNvPr id="249" name="Shape 249"/>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17</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3" name="Shape 253"/>
        <p:cNvGrpSpPr/>
        <p:nvPr/>
      </p:nvGrpSpPr>
      <p:grpSpPr>
        <a:xfrm>
          <a:off x="0" y="0"/>
          <a:ext cx="0" cy="0"/>
          <a:chOff x="0" y="0"/>
          <a:chExt cx="0" cy="0"/>
        </a:xfrm>
      </p:grpSpPr>
      <p:sp>
        <p:nvSpPr>
          <p:cNvPr id="254" name="Shape 254"/>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Look for Ranges of Values</a:t>
            </a:r>
          </a:p>
        </p:txBody>
      </p:sp>
      <p:sp>
        <p:nvSpPr>
          <p:cNvPr id="255" name="Shape 255"/>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spcBef>
                <a:spcPts val="0"/>
              </a:spcBef>
            </a:pPr>
            <a:r>
              <a:rPr lang="en"/>
              <a:t>If an input is intended to be a 5-digit integer between 10000 and 99999, you want partitions:</a:t>
            </a:r>
          </a:p>
          <a:p>
            <a:pPr indent="387350" lvl="0" rtl="0">
              <a:spcBef>
                <a:spcPts val="0"/>
              </a:spcBef>
              <a:buClr>
                <a:srgbClr val="000000"/>
              </a:buClr>
              <a:buSzPct val="36666"/>
              <a:buNone/>
            </a:pPr>
            <a:r>
              <a:rPr b="1" lang="en"/>
              <a:t>&lt;10000, 10000-99999, &gt;100000</a:t>
            </a:r>
          </a:p>
          <a:p>
            <a:pPr indent="-228600" lvl="0" marL="457200" marR="0" rtl="0" algn="l">
              <a:lnSpc>
                <a:spcPct val="100000"/>
              </a:lnSpc>
              <a:spcBef>
                <a:spcPts val="600"/>
              </a:spcBef>
              <a:spcAft>
                <a:spcPts val="0"/>
              </a:spcAft>
            </a:pPr>
            <a:r>
              <a:rPr lang="en"/>
              <a:t>Other options: &lt; 0, max int, real-valued numbers</a:t>
            </a:r>
          </a:p>
          <a:p>
            <a:pPr indent="-228600" lvl="0" marL="457200" marR="0" rtl="0" algn="l">
              <a:lnSpc>
                <a:spcPct val="100000"/>
              </a:lnSpc>
              <a:spcBef>
                <a:spcPts val="600"/>
              </a:spcBef>
              <a:spcAft>
                <a:spcPts val="0"/>
              </a:spcAft>
            </a:pPr>
            <a:r>
              <a:rPr lang="en"/>
              <a:t>You may want to consider non-numeric values as a special partition.</a:t>
            </a:r>
          </a:p>
        </p:txBody>
      </p:sp>
      <p:sp>
        <p:nvSpPr>
          <p:cNvPr id="256" name="Shape 256"/>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18</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0" name="Shape 260"/>
        <p:cNvGrpSpPr/>
        <p:nvPr/>
      </p:nvGrpSpPr>
      <p:grpSpPr>
        <a:xfrm>
          <a:off x="0" y="0"/>
          <a:ext cx="0" cy="0"/>
          <a:chOff x="0" y="0"/>
          <a:chExt cx="0" cy="0"/>
        </a:xfrm>
      </p:grpSpPr>
      <p:sp>
        <p:nvSpPr>
          <p:cNvPr id="261" name="Shape 261"/>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Look for Membership in a Group</a:t>
            </a:r>
          </a:p>
        </p:txBody>
      </p:sp>
      <p:sp>
        <p:nvSpPr>
          <p:cNvPr id="262" name="Shape 262"/>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Consider the following inputs to a program:</a:t>
            </a:r>
          </a:p>
          <a:p>
            <a:pPr indent="-228600" lvl="0" marL="457200" marR="0" rtl="0" algn="l">
              <a:lnSpc>
                <a:spcPct val="100000"/>
              </a:lnSpc>
              <a:spcBef>
                <a:spcPts val="600"/>
              </a:spcBef>
              <a:spcAft>
                <a:spcPts val="0"/>
              </a:spcAft>
            </a:pPr>
            <a:r>
              <a:rPr lang="en"/>
              <a:t>The name of a valid Java data type.</a:t>
            </a:r>
          </a:p>
          <a:p>
            <a:pPr indent="-228600" lvl="0" marL="457200" marR="0" rtl="0" algn="l">
              <a:lnSpc>
                <a:spcPct val="100000"/>
              </a:lnSpc>
              <a:spcBef>
                <a:spcPts val="600"/>
              </a:spcBef>
              <a:spcAft>
                <a:spcPts val="0"/>
              </a:spcAft>
            </a:pPr>
            <a:r>
              <a:rPr lang="en"/>
              <a:t>A letter of the alphabet.</a:t>
            </a:r>
          </a:p>
          <a:p>
            <a:pPr indent="-228600" lvl="0" marL="457200" marR="0" rtl="0" algn="l">
              <a:lnSpc>
                <a:spcPct val="100000"/>
              </a:lnSpc>
              <a:spcBef>
                <a:spcPts val="600"/>
              </a:spcBef>
              <a:spcAft>
                <a:spcPts val="0"/>
              </a:spcAft>
            </a:pPr>
            <a:r>
              <a:rPr lang="en"/>
              <a:t>A country name.</a:t>
            </a:r>
          </a:p>
          <a:p>
            <a:pPr lvl="0" marR="0" rtl="0" algn="l">
              <a:lnSpc>
                <a:spcPct val="100000"/>
              </a:lnSpc>
              <a:spcBef>
                <a:spcPts val="600"/>
              </a:spcBef>
              <a:spcAft>
                <a:spcPts val="0"/>
              </a:spcAft>
              <a:buNone/>
            </a:pPr>
            <a:r>
              <a:t/>
            </a:r>
            <a:endParaRPr/>
          </a:p>
          <a:p>
            <a:pPr indent="-228600" lvl="0" marL="457200" marR="0" rtl="0" algn="l">
              <a:lnSpc>
                <a:spcPct val="100000"/>
              </a:lnSpc>
              <a:spcBef>
                <a:spcPts val="600"/>
              </a:spcBef>
              <a:spcAft>
                <a:spcPts val="0"/>
              </a:spcAft>
            </a:pPr>
            <a:r>
              <a:rPr lang="en"/>
              <a:t>All make up input partitions.</a:t>
            </a:r>
          </a:p>
          <a:p>
            <a:pPr indent="-228600" lvl="0" marL="457200" marR="0" rtl="0" algn="l">
              <a:lnSpc>
                <a:spcPct val="100000"/>
              </a:lnSpc>
              <a:spcBef>
                <a:spcPts val="600"/>
              </a:spcBef>
              <a:spcAft>
                <a:spcPts val="0"/>
              </a:spcAft>
            </a:pPr>
            <a:r>
              <a:rPr lang="en"/>
              <a:t>All groups can be subdivided further.</a:t>
            </a:r>
          </a:p>
          <a:p>
            <a:pPr indent="-228600" lvl="0" marL="457200" marR="0" rtl="0" algn="l">
              <a:lnSpc>
                <a:spcPct val="100000"/>
              </a:lnSpc>
              <a:spcBef>
                <a:spcPts val="600"/>
              </a:spcBef>
              <a:spcAft>
                <a:spcPts val="0"/>
              </a:spcAft>
            </a:pPr>
            <a:r>
              <a:rPr lang="en"/>
              <a:t>Look for context that an input is used in.</a:t>
            </a:r>
          </a:p>
        </p:txBody>
      </p:sp>
      <p:sp>
        <p:nvSpPr>
          <p:cNvPr id="263" name="Shape 263"/>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19</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 name="Shape 55"/>
        <p:cNvGrpSpPr/>
        <p:nvPr/>
      </p:nvGrpSpPr>
      <p:grpSpPr>
        <a:xfrm>
          <a:off x="0" y="0"/>
          <a:ext cx="0" cy="0"/>
          <a:chOff x="0" y="0"/>
          <a:chExt cx="0" cy="0"/>
        </a:xfrm>
      </p:grpSpPr>
      <p:sp>
        <p:nvSpPr>
          <p:cNvPr id="56" name="Shape 56"/>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Partitioning</a:t>
            </a:r>
          </a:p>
        </p:txBody>
      </p:sp>
      <p:sp>
        <p:nvSpPr>
          <p:cNvPr id="57" name="Shape 57"/>
          <p:cNvSpPr/>
          <p:nvPr/>
        </p:nvSpPr>
        <p:spPr>
          <a:xfrm>
            <a:off x="654675" y="1978850"/>
            <a:ext cx="3375900" cy="10197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800"/>
              <a:t>Requirement Specification</a:t>
            </a:r>
          </a:p>
        </p:txBody>
      </p:sp>
      <p:sp>
        <p:nvSpPr>
          <p:cNvPr id="58" name="Shape 58"/>
          <p:cNvSpPr/>
          <p:nvPr/>
        </p:nvSpPr>
        <p:spPr>
          <a:xfrm>
            <a:off x="654675" y="4518990"/>
            <a:ext cx="3375900" cy="10197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2400"/>
              <a:t>Test Cases</a:t>
            </a:r>
          </a:p>
        </p:txBody>
      </p:sp>
      <p:cxnSp>
        <p:nvCxnSpPr>
          <p:cNvPr id="59" name="Shape 59"/>
          <p:cNvCxnSpPr>
            <a:stCxn id="57" idx="2"/>
            <a:endCxn id="60" idx="0"/>
          </p:cNvCxnSpPr>
          <p:nvPr/>
        </p:nvCxnSpPr>
        <p:spPr>
          <a:xfrm>
            <a:off x="2342625" y="2998550"/>
            <a:ext cx="0" cy="510300"/>
          </a:xfrm>
          <a:prstGeom prst="straightConnector1">
            <a:avLst/>
          </a:prstGeom>
          <a:noFill/>
          <a:ln cap="flat" cmpd="sng" w="38100">
            <a:solidFill>
              <a:schemeClr val="dk2"/>
            </a:solidFill>
            <a:prstDash val="solid"/>
            <a:round/>
            <a:headEnd len="lg" w="lg" type="none"/>
            <a:tailEnd len="lg" w="lg" type="triangle"/>
          </a:ln>
        </p:spPr>
      </p:cxnSp>
      <p:cxnSp>
        <p:nvCxnSpPr>
          <p:cNvPr id="61" name="Shape 61"/>
          <p:cNvCxnSpPr>
            <a:stCxn id="60" idx="2"/>
            <a:endCxn id="58" idx="0"/>
          </p:cNvCxnSpPr>
          <p:nvPr/>
        </p:nvCxnSpPr>
        <p:spPr>
          <a:xfrm>
            <a:off x="2342625" y="4041390"/>
            <a:ext cx="0" cy="477600"/>
          </a:xfrm>
          <a:prstGeom prst="straightConnector1">
            <a:avLst/>
          </a:prstGeom>
          <a:noFill/>
          <a:ln cap="flat" cmpd="sng" w="38100">
            <a:solidFill>
              <a:schemeClr val="dk2"/>
            </a:solidFill>
            <a:prstDash val="solid"/>
            <a:round/>
            <a:headEnd len="lg" w="lg" type="none"/>
            <a:tailEnd len="lg" w="lg" type="triangle"/>
          </a:ln>
        </p:spPr>
      </p:cxnSp>
      <p:sp>
        <p:nvSpPr>
          <p:cNvPr id="62" name="Shape 62"/>
          <p:cNvSpPr txBox="1"/>
          <p:nvPr/>
        </p:nvSpPr>
        <p:spPr>
          <a:xfrm>
            <a:off x="2045748" y="3503722"/>
            <a:ext cx="593700" cy="510300"/>
          </a:xfrm>
          <a:prstGeom prst="rect">
            <a:avLst/>
          </a:prstGeom>
          <a:noFill/>
          <a:ln>
            <a:noFill/>
          </a:ln>
        </p:spPr>
        <p:txBody>
          <a:bodyPr anchorCtr="0" anchor="t" bIns="91425" lIns="91425" rIns="91425" tIns="91425">
            <a:noAutofit/>
          </a:bodyPr>
          <a:lstStyle/>
          <a:p>
            <a:pPr lvl="0" rtl="0" algn="ctr">
              <a:spcBef>
                <a:spcPts val="0"/>
              </a:spcBef>
              <a:buNone/>
            </a:pPr>
            <a:r>
              <a:rPr b="1" lang="en" sz="3000"/>
              <a:t>?</a:t>
            </a:r>
          </a:p>
        </p:txBody>
      </p:sp>
      <p:sp>
        <p:nvSpPr>
          <p:cNvPr id="63" name="Shape 63"/>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2</a:t>
            </a:r>
          </a:p>
        </p:txBody>
      </p:sp>
      <p:sp>
        <p:nvSpPr>
          <p:cNvPr id="64" name="Shape 64"/>
          <p:cNvSpPr txBox="1"/>
          <p:nvPr>
            <p:ph idx="2" type="body"/>
          </p:nvPr>
        </p:nvSpPr>
        <p:spPr>
          <a:xfrm>
            <a:off x="4175950" y="1600200"/>
            <a:ext cx="4510800" cy="4967700"/>
          </a:xfrm>
          <a:prstGeom prst="rect">
            <a:avLst/>
          </a:prstGeom>
        </p:spPr>
        <p:txBody>
          <a:bodyPr anchorCtr="0" anchor="t" bIns="91425" lIns="91425" rIns="91425" tIns="91425">
            <a:noAutofit/>
          </a:bodyPr>
          <a:lstStyle/>
          <a:p>
            <a:pPr indent="-381000" lvl="0" marL="457200" rtl="0">
              <a:spcBef>
                <a:spcPts val="0"/>
              </a:spcBef>
              <a:buSzPct val="100000"/>
              <a:buChar char="●"/>
            </a:pPr>
            <a:r>
              <a:rPr lang="en" sz="2400"/>
              <a:t>Functional testing is based on the idea of </a:t>
            </a:r>
            <a:r>
              <a:rPr b="1" lang="en" sz="2400"/>
              <a:t>partitioning</a:t>
            </a:r>
            <a:r>
              <a:rPr lang="en" sz="2400"/>
              <a:t>.</a:t>
            </a:r>
          </a:p>
          <a:p>
            <a:pPr indent="-342900" lvl="1" marL="914400" rtl="0">
              <a:spcBef>
                <a:spcPts val="0"/>
              </a:spcBef>
              <a:buSzPct val="100000"/>
              <a:buChar char="○"/>
            </a:pPr>
            <a:r>
              <a:rPr lang="en" sz="1800"/>
              <a:t>You can’t actually test individual requirements in isolation. </a:t>
            </a:r>
          </a:p>
          <a:p>
            <a:pPr indent="-342900" lvl="1" marL="914400" rtl="0">
              <a:spcBef>
                <a:spcPts val="0"/>
              </a:spcBef>
              <a:buSzPct val="100000"/>
              <a:buChar char="○"/>
            </a:pPr>
            <a:r>
              <a:rPr lang="en" sz="1800"/>
              <a:t>First, we need to partition the specification and software into features that can be tested.</a:t>
            </a:r>
          </a:p>
          <a:p>
            <a:pPr indent="-342900" lvl="1" marL="914400" rtl="0">
              <a:spcBef>
                <a:spcPts val="0"/>
              </a:spcBef>
              <a:buSzPct val="100000"/>
              <a:buChar char="○"/>
            </a:pPr>
            <a:r>
              <a:rPr lang="en" sz="1800"/>
              <a:t>Not all inputs have the same effect.</a:t>
            </a:r>
          </a:p>
          <a:p>
            <a:pPr indent="-342900" lvl="1" marL="914400" rtl="0">
              <a:spcBef>
                <a:spcPts val="0"/>
              </a:spcBef>
              <a:buSzPct val="100000"/>
              <a:buChar char="○"/>
            </a:pPr>
            <a:r>
              <a:rPr lang="en" sz="1800"/>
              <a:t>We can partition the outputs of a feature into the possible outcomes.</a:t>
            </a:r>
          </a:p>
          <a:p>
            <a:pPr indent="-342900" lvl="2" marL="1371600" rtl="0">
              <a:spcBef>
                <a:spcPts val="0"/>
              </a:spcBef>
              <a:buSzPct val="100000"/>
              <a:buChar char="■"/>
            </a:pPr>
            <a:r>
              <a:rPr lang="en" sz="1800"/>
              <a:t>and the inputs, by what outcomes they cause (or other potential groupings).</a:t>
            </a:r>
          </a:p>
          <a:p>
            <a:pPr lvl="0" rtl="0">
              <a:spcBef>
                <a:spcPts val="0"/>
              </a:spcBef>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7" name="Shape 267"/>
        <p:cNvGrpSpPr/>
        <p:nvPr/>
      </p:nvGrpSpPr>
      <p:grpSpPr>
        <a:xfrm>
          <a:off x="0" y="0"/>
          <a:ext cx="0" cy="0"/>
          <a:chOff x="0" y="0"/>
          <a:chExt cx="0" cy="0"/>
        </a:xfrm>
      </p:grpSpPr>
      <p:sp>
        <p:nvSpPr>
          <p:cNvPr id="268" name="Shape 268"/>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Timing Partitions</a:t>
            </a:r>
          </a:p>
        </p:txBody>
      </p:sp>
      <p:sp>
        <p:nvSpPr>
          <p:cNvPr id="269" name="Shape 269"/>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The timing and duration of an input may be as important as the value of the input.</a:t>
            </a:r>
          </a:p>
          <a:p>
            <a:pPr indent="-228600" lvl="0" marL="457200" marR="0" rtl="0" algn="l">
              <a:lnSpc>
                <a:spcPct val="100000"/>
              </a:lnSpc>
              <a:spcBef>
                <a:spcPts val="600"/>
              </a:spcBef>
              <a:spcAft>
                <a:spcPts val="0"/>
              </a:spcAft>
            </a:pPr>
            <a:r>
              <a:rPr lang="en"/>
              <a:t>Very hard and very crucial to get right.</a:t>
            </a:r>
          </a:p>
          <a:p>
            <a:pPr lvl="0" marR="0" rtl="0" algn="l">
              <a:lnSpc>
                <a:spcPct val="100000"/>
              </a:lnSpc>
              <a:spcBef>
                <a:spcPts val="600"/>
              </a:spcBef>
              <a:spcAft>
                <a:spcPts val="0"/>
              </a:spcAft>
              <a:buNone/>
            </a:pPr>
            <a:r>
              <a:t/>
            </a:r>
            <a:endParaRPr/>
          </a:p>
          <a:p>
            <a:pPr indent="-406400" lvl="0" marL="457200" marR="0" rtl="0" algn="l">
              <a:lnSpc>
                <a:spcPct val="100000"/>
              </a:lnSpc>
              <a:spcBef>
                <a:spcPts val="600"/>
              </a:spcBef>
              <a:spcAft>
                <a:spcPts val="0"/>
              </a:spcAft>
              <a:buSzPct val="100000"/>
            </a:pPr>
            <a:r>
              <a:rPr lang="en" sz="2800"/>
              <a:t>Trigger an electrical pulse 5ms before a deadline, 1ms before the deadline, exactly at the deadline, and 1ms after the deadline.</a:t>
            </a:r>
          </a:p>
          <a:p>
            <a:pPr indent="-406400" lvl="0" marL="457200" marR="0" rtl="0" algn="l">
              <a:lnSpc>
                <a:spcPct val="100000"/>
              </a:lnSpc>
              <a:spcBef>
                <a:spcPts val="600"/>
              </a:spcBef>
              <a:spcAft>
                <a:spcPts val="0"/>
              </a:spcAft>
              <a:buSzPct val="100000"/>
            </a:pPr>
            <a:r>
              <a:rPr lang="en" sz="2800"/>
              <a:t>Push the “Esc” key before, during, and after the program is writing to (or reading from) a disc.</a:t>
            </a:r>
          </a:p>
        </p:txBody>
      </p:sp>
      <p:sp>
        <p:nvSpPr>
          <p:cNvPr id="270" name="Shape 270"/>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20</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4" name="Shape 274"/>
        <p:cNvGrpSpPr/>
        <p:nvPr/>
      </p:nvGrpSpPr>
      <p:grpSpPr>
        <a:xfrm>
          <a:off x="0" y="0"/>
          <a:ext cx="0" cy="0"/>
          <a:chOff x="0" y="0"/>
          <a:chExt cx="0" cy="0"/>
        </a:xfrm>
      </p:grpSpPr>
      <p:sp>
        <p:nvSpPr>
          <p:cNvPr id="275" name="Shape 275"/>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Equivalent Operating Environments</a:t>
            </a:r>
          </a:p>
        </p:txBody>
      </p:sp>
      <p:sp>
        <p:nvSpPr>
          <p:cNvPr id="276" name="Shape 276"/>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The environment may affect the behavior of the program. Thus, environmental factors can be partitioned and varied when testing.</a:t>
            </a:r>
          </a:p>
          <a:p>
            <a:pPr lvl="0" marR="0" rtl="0" algn="l">
              <a:lnSpc>
                <a:spcPct val="100000"/>
              </a:lnSpc>
              <a:spcBef>
                <a:spcPts val="600"/>
              </a:spcBef>
              <a:spcAft>
                <a:spcPts val="0"/>
              </a:spcAft>
              <a:buNone/>
            </a:pPr>
            <a:r>
              <a:t/>
            </a:r>
            <a:endParaRPr sz="1100"/>
          </a:p>
          <a:p>
            <a:pPr indent="-228600" lvl="0" marL="457200" marR="0" rtl="0" algn="l">
              <a:lnSpc>
                <a:spcPct val="100000"/>
              </a:lnSpc>
              <a:spcBef>
                <a:spcPts val="600"/>
              </a:spcBef>
              <a:spcAft>
                <a:spcPts val="0"/>
              </a:spcAft>
            </a:pPr>
            <a:r>
              <a:rPr lang="en"/>
              <a:t>Available memory may affect the program.</a:t>
            </a:r>
          </a:p>
          <a:p>
            <a:pPr indent="-228600" lvl="0" marL="457200" marR="0" rtl="0" algn="l">
              <a:lnSpc>
                <a:spcPct val="100000"/>
              </a:lnSpc>
              <a:spcBef>
                <a:spcPts val="600"/>
              </a:spcBef>
              <a:spcAft>
                <a:spcPts val="0"/>
              </a:spcAft>
            </a:pPr>
            <a:r>
              <a:rPr lang="en"/>
              <a:t>Processor speed and architecture.</a:t>
            </a:r>
          </a:p>
          <a:p>
            <a:pPr indent="-228600" lvl="1" marL="914400" marR="0" rtl="0" algn="l">
              <a:lnSpc>
                <a:spcPct val="100000"/>
              </a:lnSpc>
              <a:spcBef>
                <a:spcPts val="600"/>
              </a:spcBef>
              <a:spcAft>
                <a:spcPts val="0"/>
              </a:spcAft>
            </a:pPr>
            <a:r>
              <a:rPr lang="en"/>
              <a:t>Try with different machine specs.</a:t>
            </a:r>
          </a:p>
          <a:p>
            <a:pPr indent="-228600" lvl="0" marL="457200" marR="0" rtl="0" algn="l">
              <a:lnSpc>
                <a:spcPct val="100000"/>
              </a:lnSpc>
              <a:spcBef>
                <a:spcPts val="600"/>
              </a:spcBef>
              <a:spcAft>
                <a:spcPts val="0"/>
              </a:spcAft>
            </a:pPr>
            <a:r>
              <a:rPr lang="en"/>
              <a:t>Client-Server Environment</a:t>
            </a:r>
          </a:p>
          <a:p>
            <a:pPr indent="-228600" lvl="1" marL="914400" marR="0" rtl="0" algn="l">
              <a:lnSpc>
                <a:spcPct val="100000"/>
              </a:lnSpc>
              <a:spcBef>
                <a:spcPts val="600"/>
              </a:spcBef>
              <a:spcAft>
                <a:spcPts val="0"/>
              </a:spcAft>
            </a:pPr>
            <a:r>
              <a:rPr lang="en"/>
              <a:t>No clients, some clients, many clients</a:t>
            </a:r>
          </a:p>
          <a:p>
            <a:pPr indent="-228600" lvl="1" marL="914400" marR="0" rtl="0" algn="l">
              <a:lnSpc>
                <a:spcPct val="100000"/>
              </a:lnSpc>
              <a:spcBef>
                <a:spcPts val="600"/>
              </a:spcBef>
              <a:spcAft>
                <a:spcPts val="0"/>
              </a:spcAft>
            </a:pPr>
            <a:r>
              <a:rPr lang="en"/>
              <a:t>Network latency</a:t>
            </a:r>
          </a:p>
          <a:p>
            <a:pPr indent="-228600" lvl="1" marL="914400" marR="0" rtl="0" algn="l">
              <a:lnSpc>
                <a:spcPct val="100000"/>
              </a:lnSpc>
              <a:spcBef>
                <a:spcPts val="600"/>
              </a:spcBef>
              <a:spcAft>
                <a:spcPts val="0"/>
              </a:spcAft>
            </a:pPr>
            <a:r>
              <a:rPr lang="en"/>
              <a:t>Protocols (SSH vs FTP, HTTP vs HTTPS)</a:t>
            </a:r>
          </a:p>
        </p:txBody>
      </p:sp>
      <p:sp>
        <p:nvSpPr>
          <p:cNvPr id="277" name="Shape 277"/>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21</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1" name="Shape 281"/>
        <p:cNvGrpSpPr/>
        <p:nvPr/>
      </p:nvGrpSpPr>
      <p:grpSpPr>
        <a:xfrm>
          <a:off x="0" y="0"/>
          <a:ext cx="0" cy="0"/>
          <a:chOff x="0" y="0"/>
          <a:chExt cx="0" cy="0"/>
        </a:xfrm>
      </p:grpSpPr>
      <p:sp>
        <p:nvSpPr>
          <p:cNvPr id="282" name="Shape 282"/>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Data Structure Can Suggest Partitions</a:t>
            </a:r>
          </a:p>
        </p:txBody>
      </p:sp>
      <p:sp>
        <p:nvSpPr>
          <p:cNvPr id="283" name="Shape 283"/>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Certain data structures are prone to certain types of errors. Use those to suggest equivalence classes.</a:t>
            </a:r>
          </a:p>
          <a:p>
            <a:pPr lvl="0" marR="0" rtl="0" algn="l">
              <a:lnSpc>
                <a:spcPct val="100000"/>
              </a:lnSpc>
              <a:spcBef>
                <a:spcPts val="600"/>
              </a:spcBef>
              <a:spcAft>
                <a:spcPts val="0"/>
              </a:spcAft>
              <a:buNone/>
            </a:pPr>
            <a:r>
              <a:t/>
            </a:r>
            <a:endParaRPr sz="1100"/>
          </a:p>
          <a:p>
            <a:pPr lvl="0" marR="0" rtl="0" algn="l">
              <a:lnSpc>
                <a:spcPct val="100000"/>
              </a:lnSpc>
              <a:spcBef>
                <a:spcPts val="600"/>
              </a:spcBef>
              <a:spcAft>
                <a:spcPts val="0"/>
              </a:spcAft>
              <a:buNone/>
            </a:pPr>
            <a:r>
              <a:rPr lang="en"/>
              <a:t>For sequences, arrays, or lists:</a:t>
            </a:r>
          </a:p>
          <a:p>
            <a:pPr indent="-228600" lvl="0" marL="457200" marR="0" rtl="0" algn="l">
              <a:lnSpc>
                <a:spcPct val="100000"/>
              </a:lnSpc>
              <a:spcBef>
                <a:spcPts val="600"/>
              </a:spcBef>
              <a:spcAft>
                <a:spcPts val="0"/>
              </a:spcAft>
            </a:pPr>
            <a:r>
              <a:rPr lang="en"/>
              <a:t>Sequences that have only a single value.</a:t>
            </a:r>
          </a:p>
          <a:p>
            <a:pPr indent="-228600" lvl="0" marL="457200" marR="0" rtl="0" algn="l">
              <a:lnSpc>
                <a:spcPct val="100000"/>
              </a:lnSpc>
              <a:spcBef>
                <a:spcPts val="600"/>
              </a:spcBef>
              <a:spcAft>
                <a:spcPts val="0"/>
              </a:spcAft>
            </a:pPr>
            <a:r>
              <a:rPr lang="en"/>
              <a:t>Different sequences of different sizes.</a:t>
            </a:r>
          </a:p>
          <a:p>
            <a:pPr indent="-228600" lvl="0" marL="457200" marR="0" rtl="0" algn="l">
              <a:lnSpc>
                <a:spcPct val="100000"/>
              </a:lnSpc>
              <a:spcBef>
                <a:spcPts val="600"/>
              </a:spcBef>
              <a:spcAft>
                <a:spcPts val="0"/>
              </a:spcAft>
            </a:pPr>
            <a:r>
              <a:rPr lang="en"/>
              <a:t>Derive tests so the first, middle, and last elements of the sequence are accessed.</a:t>
            </a:r>
          </a:p>
        </p:txBody>
      </p:sp>
      <p:sp>
        <p:nvSpPr>
          <p:cNvPr id="284" name="Shape 284"/>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22</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8" name="Shape 288"/>
        <p:cNvGrpSpPr/>
        <p:nvPr/>
      </p:nvGrpSpPr>
      <p:grpSpPr>
        <a:xfrm>
          <a:off x="0" y="0"/>
          <a:ext cx="0" cy="0"/>
          <a:chOff x="0" y="0"/>
          <a:chExt cx="0" cy="0"/>
        </a:xfrm>
      </p:grpSpPr>
      <p:sp>
        <p:nvSpPr>
          <p:cNvPr id="289" name="Shape 289"/>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Do Not Forget Invalid Inputs!</a:t>
            </a:r>
          </a:p>
        </p:txBody>
      </p:sp>
      <p:sp>
        <p:nvSpPr>
          <p:cNvPr id="290" name="Shape 290"/>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Likely to cause problems. Do not forget to incorporate them as input partitions.</a:t>
            </a:r>
          </a:p>
          <a:p>
            <a:pPr indent="-228600" lvl="1" marL="914400" marR="0" rtl="0" algn="l">
              <a:lnSpc>
                <a:spcPct val="100000"/>
              </a:lnSpc>
              <a:spcBef>
                <a:spcPts val="600"/>
              </a:spcBef>
              <a:spcAft>
                <a:spcPts val="0"/>
              </a:spcAft>
            </a:pPr>
            <a:r>
              <a:rPr lang="en"/>
              <a:t>Exception handling is a well-known problem area.</a:t>
            </a:r>
          </a:p>
          <a:p>
            <a:pPr indent="-228600" lvl="1" marL="914400" marR="0" rtl="0" algn="l">
              <a:lnSpc>
                <a:spcPct val="100000"/>
              </a:lnSpc>
              <a:spcBef>
                <a:spcPts val="600"/>
              </a:spcBef>
              <a:spcAft>
                <a:spcPts val="0"/>
              </a:spcAft>
            </a:pPr>
            <a:r>
              <a:rPr lang="en"/>
              <a:t>People tend to think about what the program should do, not what it should protect itself against.</a:t>
            </a:r>
          </a:p>
          <a:p>
            <a:pPr indent="0" lvl="0" marL="457200" marR="0" rtl="0" algn="l">
              <a:lnSpc>
                <a:spcPct val="100000"/>
              </a:lnSpc>
              <a:spcBef>
                <a:spcPts val="600"/>
              </a:spcBef>
              <a:spcAft>
                <a:spcPts val="0"/>
              </a:spcAft>
              <a:buNone/>
            </a:pPr>
            <a:r>
              <a:t/>
            </a:r>
            <a:endParaRPr/>
          </a:p>
          <a:p>
            <a:pPr indent="-228600" lvl="0" marL="457200" marR="0" rtl="0" algn="l">
              <a:lnSpc>
                <a:spcPct val="100000"/>
              </a:lnSpc>
              <a:spcBef>
                <a:spcPts val="600"/>
              </a:spcBef>
              <a:spcAft>
                <a:spcPts val="0"/>
              </a:spcAft>
            </a:pPr>
            <a:r>
              <a:rPr lang="en"/>
              <a:t>Take these into account with all of the other selection criteria already discussed.</a:t>
            </a:r>
          </a:p>
        </p:txBody>
      </p:sp>
      <p:sp>
        <p:nvSpPr>
          <p:cNvPr id="291" name="Shape 291"/>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23</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5" name="Shape 295"/>
        <p:cNvGrpSpPr/>
        <p:nvPr/>
      </p:nvGrpSpPr>
      <p:grpSpPr>
        <a:xfrm>
          <a:off x="0" y="0"/>
          <a:ext cx="0" cy="0"/>
          <a:chOff x="0" y="0"/>
          <a:chExt cx="0" cy="0"/>
        </a:xfrm>
      </p:grpSpPr>
      <p:sp>
        <p:nvSpPr>
          <p:cNvPr id="296" name="Shape 296"/>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Input Partition Example</a:t>
            </a:r>
          </a:p>
        </p:txBody>
      </p:sp>
      <p:sp>
        <p:nvSpPr>
          <p:cNvPr id="297" name="Shape 297"/>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0" lvl="0" marL="0" marR="0" rtl="0" algn="l">
              <a:lnSpc>
                <a:spcPct val="100000"/>
              </a:lnSpc>
              <a:spcBef>
                <a:spcPts val="600"/>
              </a:spcBef>
              <a:spcAft>
                <a:spcPts val="0"/>
              </a:spcAft>
              <a:buNone/>
            </a:pPr>
            <a:r>
              <a:rPr lang="en"/>
              <a:t>What are the input partitions for:</a:t>
            </a:r>
          </a:p>
          <a:p>
            <a:pPr indent="0" lvl="0" marL="0" marR="0" rtl="0" algn="l">
              <a:lnSpc>
                <a:spcPct val="100000"/>
              </a:lnSpc>
              <a:spcBef>
                <a:spcPts val="600"/>
              </a:spcBef>
              <a:spcAft>
                <a:spcPts val="0"/>
              </a:spcAft>
              <a:buNone/>
            </a:pPr>
            <a:r>
              <a:rPr lang="en">
                <a:latin typeface="Courier New"/>
                <a:ea typeface="Courier New"/>
                <a:cs typeface="Courier New"/>
                <a:sym typeface="Courier New"/>
              </a:rPr>
              <a:t>max(int a, int b) returns (int c)</a:t>
            </a:r>
          </a:p>
        </p:txBody>
      </p:sp>
      <p:sp>
        <p:nvSpPr>
          <p:cNvPr id="298" name="Shape 298"/>
          <p:cNvSpPr txBox="1"/>
          <p:nvPr>
            <p:ph idx="1" type="body"/>
          </p:nvPr>
        </p:nvSpPr>
        <p:spPr>
          <a:xfrm>
            <a:off x="457200" y="3094800"/>
            <a:ext cx="8538600" cy="2591100"/>
          </a:xfrm>
          <a:prstGeom prst="rect">
            <a:avLst/>
          </a:prstGeom>
        </p:spPr>
        <p:txBody>
          <a:bodyPr anchorCtr="0" anchor="t" bIns="91425" lIns="91425" rIns="91425" tIns="91425">
            <a:noAutofit/>
          </a:bodyPr>
          <a:lstStyle/>
          <a:p>
            <a:pPr indent="0" lvl="0" marL="0" marR="0" rtl="0" algn="l">
              <a:lnSpc>
                <a:spcPct val="100000"/>
              </a:lnSpc>
              <a:spcBef>
                <a:spcPts val="600"/>
              </a:spcBef>
              <a:spcAft>
                <a:spcPts val="0"/>
              </a:spcAft>
              <a:buNone/>
            </a:pPr>
            <a:r>
              <a:rPr lang="en"/>
              <a:t>We could consider </a:t>
            </a:r>
            <a:r>
              <a:rPr lang="en">
                <a:latin typeface="Courier New"/>
                <a:ea typeface="Courier New"/>
                <a:cs typeface="Courier New"/>
                <a:sym typeface="Courier New"/>
              </a:rPr>
              <a:t>a</a:t>
            </a:r>
            <a:r>
              <a:rPr lang="en"/>
              <a:t> or </a:t>
            </a:r>
            <a:r>
              <a:rPr lang="en">
                <a:latin typeface="Courier New"/>
                <a:ea typeface="Courier New"/>
                <a:cs typeface="Courier New"/>
                <a:sym typeface="Courier New"/>
              </a:rPr>
              <a:t>b</a:t>
            </a:r>
            <a:r>
              <a:rPr lang="en"/>
              <a:t> in isolation:</a:t>
            </a:r>
          </a:p>
          <a:p>
            <a:pPr indent="0" lvl="0" marL="0" marR="0" rtl="0" algn="l">
              <a:lnSpc>
                <a:spcPct val="100000"/>
              </a:lnSpc>
              <a:spcBef>
                <a:spcPts val="600"/>
              </a:spcBef>
              <a:spcAft>
                <a:spcPts val="0"/>
              </a:spcAft>
              <a:buNone/>
            </a:pPr>
            <a:r>
              <a:rPr lang="en">
                <a:latin typeface="Courier New"/>
                <a:ea typeface="Courier New"/>
                <a:cs typeface="Courier New"/>
                <a:sym typeface="Courier New"/>
              </a:rPr>
              <a:t>a &lt; 0, a = 0, a &gt; 0</a:t>
            </a:r>
          </a:p>
          <a:p>
            <a:pPr indent="0" lvl="0" marL="0" marR="0" rtl="0" algn="l">
              <a:lnSpc>
                <a:spcPct val="100000"/>
              </a:lnSpc>
              <a:spcBef>
                <a:spcPts val="600"/>
              </a:spcBef>
              <a:spcAft>
                <a:spcPts val="0"/>
              </a:spcAft>
              <a:buNone/>
            </a:pPr>
            <a:r>
              <a:rPr lang="en"/>
              <a:t>We should also consider the combinations of </a:t>
            </a:r>
            <a:r>
              <a:rPr lang="en">
                <a:latin typeface="Courier New"/>
                <a:ea typeface="Courier New"/>
                <a:cs typeface="Courier New"/>
                <a:sym typeface="Courier New"/>
              </a:rPr>
              <a:t>a</a:t>
            </a:r>
            <a:r>
              <a:rPr lang="en"/>
              <a:t> and </a:t>
            </a:r>
            <a:r>
              <a:rPr lang="en">
                <a:latin typeface="Courier New"/>
                <a:ea typeface="Courier New"/>
                <a:cs typeface="Courier New"/>
                <a:sym typeface="Courier New"/>
              </a:rPr>
              <a:t>b</a:t>
            </a:r>
            <a:r>
              <a:rPr lang="en"/>
              <a:t> that influence the outcome of </a:t>
            </a:r>
            <a:r>
              <a:rPr lang="en">
                <a:latin typeface="Courier New"/>
                <a:ea typeface="Courier New"/>
                <a:cs typeface="Courier New"/>
                <a:sym typeface="Courier New"/>
              </a:rPr>
              <a:t>c</a:t>
            </a:r>
            <a:r>
              <a:rPr lang="en"/>
              <a:t>:</a:t>
            </a:r>
          </a:p>
          <a:p>
            <a:pPr indent="0" lvl="0" marL="0" marR="0" rtl="0" algn="l">
              <a:lnSpc>
                <a:spcPct val="100000"/>
              </a:lnSpc>
              <a:spcBef>
                <a:spcPts val="600"/>
              </a:spcBef>
              <a:spcAft>
                <a:spcPts val="0"/>
              </a:spcAft>
              <a:buNone/>
            </a:pPr>
            <a:r>
              <a:rPr lang="en">
                <a:latin typeface="Courier New"/>
                <a:ea typeface="Courier New"/>
                <a:cs typeface="Courier New"/>
                <a:sym typeface="Courier New"/>
              </a:rPr>
              <a:t>a &gt; b, a &lt; b, a = b</a:t>
            </a:r>
          </a:p>
        </p:txBody>
      </p:sp>
      <p:sp>
        <p:nvSpPr>
          <p:cNvPr id="299" name="Shape 299"/>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24</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8"/>
                                        </p:tgtEl>
                                        <p:attrNameLst>
                                          <p:attrName>style.visibility</p:attrName>
                                        </p:attrNameLst>
                                      </p:cBhvr>
                                      <p:to>
                                        <p:strVal val="visible"/>
                                      </p:to>
                                    </p:set>
                                    <p:animEffect filter="fade" transition="in">
                                      <p:cBhvr>
                                        <p:cTn dur="1000"/>
                                        <p:tgtEl>
                                          <p:spTgt spid="29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3" name="Shape 303"/>
        <p:cNvGrpSpPr/>
        <p:nvPr/>
      </p:nvGrpSpPr>
      <p:grpSpPr>
        <a:xfrm>
          <a:off x="0" y="0"/>
          <a:ext cx="0" cy="0"/>
          <a:chOff x="0" y="0"/>
          <a:chExt cx="0" cy="0"/>
        </a:xfrm>
      </p:grpSpPr>
      <p:sp>
        <p:nvSpPr>
          <p:cNvPr id="304" name="Shape 304"/>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Creating Requirements-Based Tests</a:t>
            </a:r>
          </a:p>
        </p:txBody>
      </p:sp>
      <p:sp>
        <p:nvSpPr>
          <p:cNvPr id="305" name="Shape 305"/>
          <p:cNvSpPr/>
          <p:nvPr/>
        </p:nvSpPr>
        <p:spPr>
          <a:xfrm>
            <a:off x="769125" y="2494550"/>
            <a:ext cx="1758000" cy="6486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Identify Representative Values</a:t>
            </a:r>
          </a:p>
        </p:txBody>
      </p:sp>
      <p:sp>
        <p:nvSpPr>
          <p:cNvPr id="306" name="Shape 306"/>
          <p:cNvSpPr/>
          <p:nvPr/>
        </p:nvSpPr>
        <p:spPr>
          <a:xfrm>
            <a:off x="1780621" y="3385420"/>
            <a:ext cx="1758000" cy="6486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Generate Test Case Specifications</a:t>
            </a:r>
          </a:p>
        </p:txBody>
      </p:sp>
      <p:sp>
        <p:nvSpPr>
          <p:cNvPr id="307" name="Shape 307"/>
          <p:cNvSpPr/>
          <p:nvPr/>
        </p:nvSpPr>
        <p:spPr>
          <a:xfrm>
            <a:off x="2828571" y="4296230"/>
            <a:ext cx="1758000" cy="6486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800"/>
              <a:t>Generate Test Cases</a:t>
            </a:r>
          </a:p>
        </p:txBody>
      </p:sp>
      <p:cxnSp>
        <p:nvCxnSpPr>
          <p:cNvPr id="308" name="Shape 308"/>
          <p:cNvCxnSpPr/>
          <p:nvPr/>
        </p:nvCxnSpPr>
        <p:spPr>
          <a:xfrm>
            <a:off x="1160616" y="3143018"/>
            <a:ext cx="620100" cy="544200"/>
          </a:xfrm>
          <a:prstGeom prst="straightConnector1">
            <a:avLst/>
          </a:prstGeom>
          <a:noFill/>
          <a:ln cap="flat" cmpd="sng" w="19050">
            <a:solidFill>
              <a:schemeClr val="dk2"/>
            </a:solidFill>
            <a:prstDash val="solid"/>
            <a:round/>
            <a:headEnd len="lg" w="lg" type="none"/>
            <a:tailEnd len="lg" w="lg" type="triangle"/>
          </a:ln>
        </p:spPr>
      </p:cxnSp>
      <p:cxnSp>
        <p:nvCxnSpPr>
          <p:cNvPr id="309" name="Shape 309"/>
          <p:cNvCxnSpPr/>
          <p:nvPr/>
        </p:nvCxnSpPr>
        <p:spPr>
          <a:xfrm>
            <a:off x="2208565" y="4033877"/>
            <a:ext cx="620100" cy="544200"/>
          </a:xfrm>
          <a:prstGeom prst="straightConnector1">
            <a:avLst/>
          </a:prstGeom>
          <a:noFill/>
          <a:ln cap="flat" cmpd="sng" w="19050">
            <a:solidFill>
              <a:schemeClr val="dk2"/>
            </a:solidFill>
            <a:prstDash val="solid"/>
            <a:round/>
            <a:headEnd len="lg" w="lg" type="none"/>
            <a:tailEnd len="lg" w="lg" type="triangle"/>
          </a:ln>
        </p:spPr>
      </p:cxnSp>
      <p:sp>
        <p:nvSpPr>
          <p:cNvPr id="310" name="Shape 310"/>
          <p:cNvSpPr txBox="1"/>
          <p:nvPr>
            <p:ph idx="2" type="body"/>
          </p:nvPr>
        </p:nvSpPr>
        <p:spPr>
          <a:xfrm>
            <a:off x="4639873" y="1600200"/>
            <a:ext cx="3994500" cy="4967700"/>
          </a:xfrm>
          <a:prstGeom prst="rect">
            <a:avLst/>
          </a:prstGeom>
        </p:spPr>
        <p:txBody>
          <a:bodyPr anchorCtr="0" anchor="t" bIns="91425" lIns="91425" rIns="91425" tIns="91425">
            <a:noAutofit/>
          </a:bodyPr>
          <a:lstStyle/>
          <a:p>
            <a:pPr lvl="0" rtl="0">
              <a:spcBef>
                <a:spcPts val="0"/>
              </a:spcBef>
              <a:buNone/>
            </a:pPr>
            <a:r>
              <a:rPr lang="en" sz="2000"/>
              <a:t>For each independently testable feature, we want to:</a:t>
            </a:r>
          </a:p>
          <a:p>
            <a:pPr indent="-355600" lvl="0" marL="457200" rtl="0">
              <a:spcBef>
                <a:spcPts val="0"/>
              </a:spcBef>
              <a:buSzPct val="100000"/>
              <a:buAutoNum type="arabicPeriod"/>
            </a:pPr>
            <a:r>
              <a:rPr lang="en" sz="2000"/>
              <a:t>Identify the representative value partitions for each input or output.</a:t>
            </a:r>
          </a:p>
          <a:p>
            <a:pPr indent="-355600" lvl="0" marL="457200" rtl="0">
              <a:spcBef>
                <a:spcPts val="0"/>
              </a:spcBef>
              <a:buSzPct val="100000"/>
              <a:buAutoNum type="arabicPeriod"/>
            </a:pPr>
            <a:r>
              <a:rPr lang="en" sz="2000"/>
              <a:t>Use the partitions to form abstract test specifications for the combination of inputs.</a:t>
            </a:r>
          </a:p>
          <a:p>
            <a:pPr indent="-355600" lvl="0" marL="457200" rtl="0">
              <a:spcBef>
                <a:spcPts val="0"/>
              </a:spcBef>
              <a:buSzPct val="100000"/>
              <a:buAutoNum type="arabicPeriod"/>
            </a:pPr>
            <a:r>
              <a:rPr lang="en" sz="2000"/>
              <a:t>Then, create concrete test cases by assigning concrete values from the set of input partitions chosen for each possible test specification.</a:t>
            </a:r>
          </a:p>
        </p:txBody>
      </p:sp>
      <p:sp>
        <p:nvSpPr>
          <p:cNvPr id="311" name="Shape 311"/>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25</a:t>
            </a: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5" name="Shape 315"/>
        <p:cNvGrpSpPr/>
        <p:nvPr/>
      </p:nvGrpSpPr>
      <p:grpSpPr>
        <a:xfrm>
          <a:off x="0" y="0"/>
          <a:ext cx="0" cy="0"/>
          <a:chOff x="0" y="0"/>
          <a:chExt cx="0" cy="0"/>
        </a:xfrm>
      </p:grpSpPr>
      <p:sp>
        <p:nvSpPr>
          <p:cNvPr id="316" name="Shape 316"/>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Equivalence Partitioning</a:t>
            </a:r>
          </a:p>
        </p:txBody>
      </p:sp>
      <p:sp>
        <p:nvSpPr>
          <p:cNvPr id="317" name="Shape 317"/>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Feature </a:t>
            </a:r>
            <a:r>
              <a:rPr lang="en">
                <a:latin typeface="Courier New"/>
                <a:ea typeface="Courier New"/>
                <a:cs typeface="Courier New"/>
                <a:sym typeface="Courier New"/>
              </a:rPr>
              <a:t>insert(int N, list A)</a:t>
            </a:r>
            <a:r>
              <a:rPr lang="en" sz="2400">
                <a:latin typeface="Courier New"/>
                <a:ea typeface="Courier New"/>
                <a:cs typeface="Courier New"/>
                <a:sym typeface="Courier New"/>
              </a:rPr>
              <a:t>.</a:t>
            </a:r>
          </a:p>
          <a:p>
            <a:pPr lvl="0" marR="0" rtl="0" algn="l">
              <a:lnSpc>
                <a:spcPct val="100000"/>
              </a:lnSpc>
              <a:spcBef>
                <a:spcPts val="600"/>
              </a:spcBef>
              <a:spcAft>
                <a:spcPts val="0"/>
              </a:spcAft>
              <a:buNone/>
            </a:pPr>
            <a:r>
              <a:rPr lang="en"/>
              <a:t>Partition inputs into equivalence classes.</a:t>
            </a:r>
          </a:p>
          <a:p>
            <a:pPr indent="-381000" lvl="0" marL="457200" marR="0" rtl="0" algn="l">
              <a:lnSpc>
                <a:spcPct val="100000"/>
              </a:lnSpc>
              <a:spcBef>
                <a:spcPts val="600"/>
              </a:spcBef>
              <a:spcAft>
                <a:spcPts val="0"/>
              </a:spcAft>
              <a:buSzPct val="100000"/>
              <a:buAutoNum type="arabicPeriod"/>
            </a:pPr>
            <a:r>
              <a:rPr lang="en" sz="2400">
                <a:latin typeface="Courier New"/>
                <a:ea typeface="Courier New"/>
                <a:cs typeface="Courier New"/>
                <a:sym typeface="Courier New"/>
              </a:rPr>
              <a:t>int N </a:t>
            </a:r>
            <a:r>
              <a:rPr lang="en" sz="2400"/>
              <a:t>is a 5-digit integer between 10000 and 99999. Possible partitions:</a:t>
            </a:r>
          </a:p>
          <a:p>
            <a:pPr indent="457200" lvl="0" marR="0" rtl="0" algn="l">
              <a:lnSpc>
                <a:spcPct val="100000"/>
              </a:lnSpc>
              <a:spcBef>
                <a:spcPts val="600"/>
              </a:spcBef>
              <a:spcAft>
                <a:spcPts val="0"/>
              </a:spcAft>
              <a:buNone/>
            </a:pPr>
            <a:r>
              <a:rPr b="1" lang="en" sz="2400"/>
              <a:t>&lt;10000, 10000-99999, &gt;100000</a:t>
            </a:r>
          </a:p>
          <a:p>
            <a:pPr indent="-381000" lvl="0" marL="457200" marR="0" rtl="0" algn="l">
              <a:lnSpc>
                <a:spcPct val="100000"/>
              </a:lnSpc>
              <a:spcBef>
                <a:spcPts val="600"/>
              </a:spcBef>
              <a:spcAft>
                <a:spcPts val="0"/>
              </a:spcAft>
              <a:buSzPct val="100000"/>
              <a:buAutoNum type="arabicPeriod"/>
            </a:pPr>
            <a:r>
              <a:rPr lang="en" sz="2400">
                <a:latin typeface="Courier New"/>
                <a:ea typeface="Courier New"/>
                <a:cs typeface="Courier New"/>
                <a:sym typeface="Courier New"/>
              </a:rPr>
              <a:t>list A</a:t>
            </a:r>
            <a:r>
              <a:rPr lang="en" sz="2400"/>
              <a:t> is a list of length 1-10. Possible partitions:</a:t>
            </a:r>
          </a:p>
          <a:p>
            <a:pPr lvl="0" marR="0" rtl="0" algn="l">
              <a:lnSpc>
                <a:spcPct val="100000"/>
              </a:lnSpc>
              <a:spcBef>
                <a:spcPts val="600"/>
              </a:spcBef>
              <a:spcAft>
                <a:spcPts val="0"/>
              </a:spcAft>
              <a:buNone/>
            </a:pPr>
            <a:r>
              <a:rPr lang="en" sz="2400"/>
              <a:t>	</a:t>
            </a:r>
            <a:r>
              <a:rPr b="1" lang="en" sz="2400"/>
              <a:t>Empty List, List of Length 1, List of Length 2-10, 	</a:t>
            </a:r>
          </a:p>
          <a:p>
            <a:pPr indent="457200" lvl="0" marR="0" rtl="0" algn="l">
              <a:lnSpc>
                <a:spcPct val="100000"/>
              </a:lnSpc>
              <a:spcBef>
                <a:spcPts val="600"/>
              </a:spcBef>
              <a:spcAft>
                <a:spcPts val="0"/>
              </a:spcAft>
              <a:buNone/>
            </a:pPr>
            <a:r>
              <a:rPr b="1" lang="en" sz="2400"/>
              <a:t>List of Length &gt; 10</a:t>
            </a:r>
          </a:p>
        </p:txBody>
      </p:sp>
      <p:sp>
        <p:nvSpPr>
          <p:cNvPr id="318" name="Shape 318"/>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26</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2" name="Shape 322"/>
        <p:cNvGrpSpPr/>
        <p:nvPr/>
      </p:nvGrpSpPr>
      <p:grpSpPr>
        <a:xfrm>
          <a:off x="0" y="0"/>
          <a:ext cx="0" cy="0"/>
          <a:chOff x="0" y="0"/>
          <a:chExt cx="0" cy="0"/>
        </a:xfrm>
      </p:grpSpPr>
      <p:sp>
        <p:nvSpPr>
          <p:cNvPr id="323" name="Shape 323"/>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From Partition to Test Case</a:t>
            </a:r>
          </a:p>
        </p:txBody>
      </p:sp>
      <p:sp>
        <p:nvSpPr>
          <p:cNvPr id="324" name="Shape 324"/>
          <p:cNvSpPr txBox="1"/>
          <p:nvPr>
            <p:ph idx="1" type="body"/>
          </p:nvPr>
        </p:nvSpPr>
        <p:spPr>
          <a:xfrm>
            <a:off x="457200" y="1600200"/>
            <a:ext cx="8460600" cy="2862000"/>
          </a:xfrm>
          <a:prstGeom prst="rect">
            <a:avLst/>
          </a:prstGeom>
        </p:spPr>
        <p:txBody>
          <a:bodyPr anchorCtr="0" anchor="t" bIns="91425" lIns="91425" rIns="91425" tIns="91425">
            <a:noAutofit/>
          </a:bodyPr>
          <a:lstStyle/>
          <a:p>
            <a:pPr lvl="0" rtl="0">
              <a:spcBef>
                <a:spcPts val="0"/>
              </a:spcBef>
              <a:buNone/>
            </a:pPr>
            <a:r>
              <a:rPr lang="en" sz="2400"/>
              <a:t>Choose concrete values for each combination of input partitions: </a:t>
            </a:r>
            <a:r>
              <a:rPr lang="en" sz="2400">
                <a:latin typeface="Courier New"/>
                <a:ea typeface="Courier New"/>
                <a:cs typeface="Courier New"/>
                <a:sym typeface="Courier New"/>
              </a:rPr>
              <a:t>insert(int N, list A)</a:t>
            </a:r>
          </a:p>
          <a:p>
            <a:pPr lvl="0" rtl="0">
              <a:spcBef>
                <a:spcPts val="0"/>
              </a:spcBef>
              <a:buNone/>
            </a:pPr>
            <a:r>
              <a:rPr lang="en" sz="2400">
                <a:latin typeface="Courier New"/>
                <a:ea typeface="Courier New"/>
                <a:cs typeface="Courier New"/>
                <a:sym typeface="Courier New"/>
              </a:rPr>
              <a:t>int N</a:t>
            </a:r>
          </a:p>
          <a:p>
            <a:pPr lvl="0" rtl="0">
              <a:spcBef>
                <a:spcPts val="0"/>
              </a:spcBef>
              <a:buNone/>
            </a:pPr>
            <a:r>
              <a:t/>
            </a:r>
            <a:endParaRPr>
              <a:latin typeface="Courier New"/>
              <a:ea typeface="Courier New"/>
              <a:cs typeface="Courier New"/>
              <a:sym typeface="Courier New"/>
            </a:endParaRPr>
          </a:p>
          <a:p>
            <a:pPr lvl="0" rtl="0">
              <a:spcBef>
                <a:spcPts val="0"/>
              </a:spcBef>
              <a:buNone/>
            </a:pPr>
            <a:r>
              <a:t/>
            </a:r>
            <a:endParaRPr>
              <a:latin typeface="Courier New"/>
              <a:ea typeface="Courier New"/>
              <a:cs typeface="Courier New"/>
              <a:sym typeface="Courier New"/>
            </a:endParaRPr>
          </a:p>
          <a:p>
            <a:pPr lvl="0" rtl="0">
              <a:spcBef>
                <a:spcPts val="0"/>
              </a:spcBef>
              <a:buNone/>
            </a:pPr>
            <a:r>
              <a:t/>
            </a:r>
            <a:endParaRPr sz="1100">
              <a:latin typeface="Courier New"/>
              <a:ea typeface="Courier New"/>
              <a:cs typeface="Courier New"/>
              <a:sym typeface="Courier New"/>
            </a:endParaRPr>
          </a:p>
          <a:p>
            <a:pPr lvl="0" rtl="0">
              <a:spcBef>
                <a:spcPts val="0"/>
              </a:spcBef>
              <a:buNone/>
            </a:pPr>
            <a:r>
              <a:rPr lang="en" sz="2400">
                <a:latin typeface="Courier New"/>
                <a:ea typeface="Courier New"/>
                <a:cs typeface="Courier New"/>
                <a:sym typeface="Courier New"/>
              </a:rPr>
              <a:t>list A</a:t>
            </a:r>
          </a:p>
        </p:txBody>
      </p:sp>
      <p:sp>
        <p:nvSpPr>
          <p:cNvPr id="325" name="Shape 325"/>
          <p:cNvSpPr txBox="1"/>
          <p:nvPr>
            <p:ph idx="2" type="body"/>
          </p:nvPr>
        </p:nvSpPr>
        <p:spPr>
          <a:xfrm>
            <a:off x="2807100" y="2498475"/>
            <a:ext cx="5879700" cy="3853500"/>
          </a:xfrm>
          <a:prstGeom prst="rect">
            <a:avLst/>
          </a:prstGeom>
        </p:spPr>
        <p:txBody>
          <a:bodyPr anchorCtr="0" anchor="t" bIns="91425" lIns="91425" rIns="91425" tIns="91425">
            <a:noAutofit/>
          </a:bodyPr>
          <a:lstStyle/>
          <a:p>
            <a:pPr lvl="0" rtl="0">
              <a:spcBef>
                <a:spcPts val="0"/>
              </a:spcBef>
              <a:buNone/>
            </a:pPr>
            <a:r>
              <a:rPr lang="en" sz="1800"/>
              <a:t>Test Specifications:</a:t>
            </a:r>
          </a:p>
          <a:p>
            <a:pPr lvl="0" rtl="0">
              <a:spcBef>
                <a:spcPts val="0"/>
              </a:spcBef>
              <a:buNone/>
            </a:pPr>
            <a:r>
              <a:rPr lang="en" sz="1800">
                <a:latin typeface="Courier New"/>
                <a:ea typeface="Courier New"/>
                <a:cs typeface="Courier New"/>
                <a:sym typeface="Courier New"/>
              </a:rPr>
              <a:t>insert(&lt; 10000, Empty List)</a:t>
            </a:r>
          </a:p>
          <a:p>
            <a:pPr lvl="0" rtl="0">
              <a:spcBef>
                <a:spcPts val="0"/>
              </a:spcBef>
              <a:buNone/>
            </a:pPr>
            <a:r>
              <a:rPr lang="en" sz="1800">
                <a:latin typeface="Courier New"/>
                <a:ea typeface="Courier New"/>
                <a:cs typeface="Courier New"/>
                <a:sym typeface="Courier New"/>
              </a:rPr>
              <a:t>insert(10000 - 99999, list[1])</a:t>
            </a:r>
          </a:p>
          <a:p>
            <a:pPr lvl="0" rtl="0">
              <a:spcBef>
                <a:spcPts val="0"/>
              </a:spcBef>
              <a:buNone/>
            </a:pPr>
            <a:r>
              <a:rPr lang="en" sz="1800">
                <a:latin typeface="Courier New"/>
                <a:ea typeface="Courier New"/>
                <a:cs typeface="Courier New"/>
                <a:sym typeface="Courier New"/>
              </a:rPr>
              <a:t>insert(&gt; 99999, list[2-10])</a:t>
            </a:r>
          </a:p>
          <a:p>
            <a:pPr lvl="0" rtl="0">
              <a:spcBef>
                <a:spcPts val="0"/>
              </a:spcBef>
              <a:buNone/>
            </a:pPr>
            <a:r>
              <a:rPr lang="en" sz="1800"/>
              <a:t>etc</a:t>
            </a:r>
          </a:p>
          <a:p>
            <a:pPr lvl="0" rtl="0">
              <a:spcBef>
                <a:spcPts val="0"/>
              </a:spcBef>
              <a:buNone/>
            </a:pPr>
            <a:r>
              <a:t/>
            </a:r>
            <a:endParaRPr sz="1100"/>
          </a:p>
          <a:p>
            <a:pPr lvl="0" rtl="0">
              <a:spcBef>
                <a:spcPts val="0"/>
              </a:spcBef>
              <a:buNone/>
            </a:pPr>
            <a:r>
              <a:rPr lang="en" sz="1800"/>
              <a:t>Test Cases:</a:t>
            </a:r>
          </a:p>
          <a:p>
            <a:pPr lvl="0" rtl="0">
              <a:spcBef>
                <a:spcPts val="0"/>
              </a:spcBef>
              <a:buClr>
                <a:schemeClr val="dk1"/>
              </a:buClr>
              <a:buSzPct val="61111"/>
              <a:buFont typeface="Arial"/>
              <a:buNone/>
            </a:pPr>
            <a:r>
              <a:rPr lang="en" sz="1800">
                <a:latin typeface="Courier New"/>
                <a:ea typeface="Courier New"/>
                <a:cs typeface="Courier New"/>
                <a:sym typeface="Courier New"/>
              </a:rPr>
              <a:t>insert(5000, {})</a:t>
            </a:r>
          </a:p>
          <a:p>
            <a:pPr lvl="0" rtl="0">
              <a:spcBef>
                <a:spcPts val="0"/>
              </a:spcBef>
              <a:buClr>
                <a:schemeClr val="dk1"/>
              </a:buClr>
              <a:buSzPct val="61111"/>
              <a:buFont typeface="Arial"/>
              <a:buNone/>
            </a:pPr>
            <a:r>
              <a:rPr lang="en" sz="1800">
                <a:latin typeface="Courier New"/>
                <a:ea typeface="Courier New"/>
                <a:cs typeface="Courier New"/>
                <a:sym typeface="Courier New"/>
              </a:rPr>
              <a:t>insert(96521, {11123})</a:t>
            </a:r>
          </a:p>
          <a:p>
            <a:pPr lvl="0" rtl="0">
              <a:spcBef>
                <a:spcPts val="0"/>
              </a:spcBef>
              <a:buClr>
                <a:schemeClr val="dk1"/>
              </a:buClr>
              <a:buSzPct val="61111"/>
              <a:buFont typeface="Arial"/>
              <a:buNone/>
            </a:pPr>
            <a:r>
              <a:rPr lang="en" sz="1800">
                <a:latin typeface="Courier New"/>
                <a:ea typeface="Courier New"/>
                <a:cs typeface="Courier New"/>
                <a:sym typeface="Courier New"/>
              </a:rPr>
              <a:t>insert(150000, {11123, 98765})</a:t>
            </a:r>
          </a:p>
          <a:p>
            <a:pPr lvl="0" rtl="0">
              <a:spcBef>
                <a:spcPts val="0"/>
              </a:spcBef>
              <a:buClr>
                <a:schemeClr val="dk1"/>
              </a:buClr>
              <a:buSzPct val="61111"/>
              <a:buFont typeface="Arial"/>
              <a:buNone/>
            </a:pPr>
            <a:r>
              <a:rPr lang="en" sz="1800"/>
              <a:t>etc</a:t>
            </a:r>
          </a:p>
        </p:txBody>
      </p:sp>
      <p:sp>
        <p:nvSpPr>
          <p:cNvPr id="326" name="Shape 326"/>
          <p:cNvSpPr/>
          <p:nvPr/>
        </p:nvSpPr>
        <p:spPr>
          <a:xfrm>
            <a:off x="606625" y="2960512"/>
            <a:ext cx="1655400" cy="4422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&lt; 10000</a:t>
            </a:r>
          </a:p>
        </p:txBody>
      </p:sp>
      <p:sp>
        <p:nvSpPr>
          <p:cNvPr id="327" name="Shape 327"/>
          <p:cNvSpPr/>
          <p:nvPr/>
        </p:nvSpPr>
        <p:spPr>
          <a:xfrm>
            <a:off x="606625" y="3387150"/>
            <a:ext cx="1655400" cy="4422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10000 - 99999</a:t>
            </a:r>
          </a:p>
        </p:txBody>
      </p:sp>
      <p:sp>
        <p:nvSpPr>
          <p:cNvPr id="328" name="Shape 328"/>
          <p:cNvSpPr/>
          <p:nvPr/>
        </p:nvSpPr>
        <p:spPr>
          <a:xfrm>
            <a:off x="606625" y="3829350"/>
            <a:ext cx="1655400" cy="4422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&gt; 99999</a:t>
            </a:r>
          </a:p>
        </p:txBody>
      </p:sp>
      <p:sp>
        <p:nvSpPr>
          <p:cNvPr id="329" name="Shape 329"/>
          <p:cNvSpPr/>
          <p:nvPr/>
        </p:nvSpPr>
        <p:spPr>
          <a:xfrm>
            <a:off x="606625" y="4703875"/>
            <a:ext cx="1655400" cy="4422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Empty List</a:t>
            </a:r>
          </a:p>
        </p:txBody>
      </p:sp>
      <p:sp>
        <p:nvSpPr>
          <p:cNvPr id="330" name="Shape 330"/>
          <p:cNvSpPr/>
          <p:nvPr/>
        </p:nvSpPr>
        <p:spPr>
          <a:xfrm>
            <a:off x="606625" y="5130512"/>
            <a:ext cx="1655400" cy="4422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List[1]</a:t>
            </a:r>
          </a:p>
        </p:txBody>
      </p:sp>
      <p:sp>
        <p:nvSpPr>
          <p:cNvPr id="331" name="Shape 331"/>
          <p:cNvSpPr/>
          <p:nvPr/>
        </p:nvSpPr>
        <p:spPr>
          <a:xfrm>
            <a:off x="606625" y="5535662"/>
            <a:ext cx="1655400" cy="4422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List[2-10]</a:t>
            </a:r>
          </a:p>
        </p:txBody>
      </p:sp>
      <p:sp>
        <p:nvSpPr>
          <p:cNvPr id="332" name="Shape 332"/>
          <p:cNvSpPr/>
          <p:nvPr/>
        </p:nvSpPr>
        <p:spPr>
          <a:xfrm>
            <a:off x="606625" y="5977875"/>
            <a:ext cx="1655400" cy="4422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List[&gt;10]</a:t>
            </a:r>
          </a:p>
        </p:txBody>
      </p:sp>
      <p:sp>
        <p:nvSpPr>
          <p:cNvPr id="333" name="Shape 333"/>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27</a:t>
            </a: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7" name="Shape 337"/>
        <p:cNvGrpSpPr/>
        <p:nvPr/>
      </p:nvGrpSpPr>
      <p:grpSpPr>
        <a:xfrm>
          <a:off x="0" y="0"/>
          <a:ext cx="0" cy="0"/>
          <a:chOff x="0" y="0"/>
          <a:chExt cx="0" cy="0"/>
        </a:xfrm>
      </p:grpSpPr>
      <p:sp>
        <p:nvSpPr>
          <p:cNvPr id="338" name="Shape 338"/>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Identify Constraints Among Choices</a:t>
            </a:r>
          </a:p>
        </p:txBody>
      </p:sp>
      <p:sp>
        <p:nvSpPr>
          <p:cNvPr id="339" name="Shape 339"/>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Test specifications are formed by combining partitions for all inputs of a feature.</a:t>
            </a:r>
          </a:p>
          <a:p>
            <a:pPr indent="-228600" lvl="0" marL="457200" marR="0" rtl="0" algn="l">
              <a:lnSpc>
                <a:spcPct val="100000"/>
              </a:lnSpc>
              <a:spcBef>
                <a:spcPts val="600"/>
              </a:spcBef>
              <a:spcAft>
                <a:spcPts val="0"/>
              </a:spcAft>
            </a:pPr>
            <a:r>
              <a:rPr lang="en"/>
              <a:t>Number of possible combinations may be impractically large, so:</a:t>
            </a:r>
          </a:p>
          <a:p>
            <a:pPr indent="-406400" lvl="1" marL="914400" marR="0" rtl="0" algn="l">
              <a:lnSpc>
                <a:spcPct val="100000"/>
              </a:lnSpc>
              <a:spcBef>
                <a:spcPts val="600"/>
              </a:spcBef>
              <a:spcAft>
                <a:spcPts val="0"/>
              </a:spcAft>
              <a:buSzPct val="100000"/>
            </a:pPr>
            <a:r>
              <a:rPr lang="en" sz="2800"/>
              <a:t>Eliminate impossible pairings.</a:t>
            </a:r>
          </a:p>
          <a:p>
            <a:pPr indent="-406400" lvl="1" marL="914400" marR="0" rtl="0" algn="l">
              <a:lnSpc>
                <a:spcPct val="100000"/>
              </a:lnSpc>
              <a:spcBef>
                <a:spcPts val="600"/>
              </a:spcBef>
              <a:spcAft>
                <a:spcPts val="0"/>
              </a:spcAft>
              <a:buSzPct val="100000"/>
            </a:pPr>
            <a:r>
              <a:rPr lang="en" sz="2800"/>
              <a:t>Identify constraints that can remove unnecessary options.</a:t>
            </a:r>
          </a:p>
          <a:p>
            <a:pPr indent="-406400" lvl="1" marL="914400" marR="0" rtl="0" algn="l">
              <a:lnSpc>
                <a:spcPct val="100000"/>
              </a:lnSpc>
              <a:spcBef>
                <a:spcPts val="600"/>
              </a:spcBef>
              <a:spcAft>
                <a:spcPts val="0"/>
              </a:spcAft>
              <a:buSzPct val="100000"/>
            </a:pPr>
            <a:r>
              <a:rPr lang="en" sz="2800"/>
              <a:t>From the remainder, choose a practical subset.</a:t>
            </a:r>
          </a:p>
          <a:p>
            <a:pPr indent="-406400" lvl="1" marL="914400" marR="0" rtl="0" algn="l">
              <a:lnSpc>
                <a:spcPct val="100000"/>
              </a:lnSpc>
              <a:spcBef>
                <a:spcPts val="600"/>
              </a:spcBef>
              <a:spcAft>
                <a:spcPts val="0"/>
              </a:spcAft>
              <a:buSzPct val="100000"/>
            </a:pPr>
            <a:r>
              <a:rPr lang="en" sz="2800"/>
              <a:t>(called “category partition testing”)</a:t>
            </a:r>
          </a:p>
        </p:txBody>
      </p:sp>
      <p:sp>
        <p:nvSpPr>
          <p:cNvPr id="340" name="Shape 34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28</a:t>
            </a: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4" name="Shape 344"/>
        <p:cNvGrpSpPr/>
        <p:nvPr/>
      </p:nvGrpSpPr>
      <p:grpSpPr>
        <a:xfrm>
          <a:off x="0" y="0"/>
          <a:ext cx="0" cy="0"/>
          <a:chOff x="0" y="0"/>
          <a:chExt cx="0" cy="0"/>
        </a:xfrm>
      </p:grpSpPr>
      <p:sp>
        <p:nvSpPr>
          <p:cNvPr id="345" name="Shape 345"/>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Identify Constraints Among Choices</a:t>
            </a:r>
          </a:p>
        </p:txBody>
      </p:sp>
      <p:sp>
        <p:nvSpPr>
          <p:cNvPr id="346" name="Shape 346"/>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Three types of constraint:</a:t>
            </a:r>
          </a:p>
          <a:p>
            <a:pPr indent="-228600" lvl="0" marL="457200" marR="0" rtl="0" algn="l">
              <a:lnSpc>
                <a:spcPct val="100000"/>
              </a:lnSpc>
              <a:spcBef>
                <a:spcPts val="600"/>
              </a:spcBef>
              <a:spcAft>
                <a:spcPts val="0"/>
              </a:spcAft>
            </a:pPr>
            <a:r>
              <a:rPr lang="en"/>
              <a:t>IF</a:t>
            </a:r>
          </a:p>
          <a:p>
            <a:pPr indent="-228600" lvl="1" marL="914400" marR="0" rtl="0" algn="l">
              <a:lnSpc>
                <a:spcPct val="100000"/>
              </a:lnSpc>
              <a:spcBef>
                <a:spcPts val="600"/>
              </a:spcBef>
              <a:spcAft>
                <a:spcPts val="0"/>
              </a:spcAft>
            </a:pPr>
            <a:r>
              <a:rPr lang="en"/>
              <a:t>This partition only needs to be considered if another property is true.</a:t>
            </a:r>
          </a:p>
          <a:p>
            <a:pPr indent="-228600" lvl="0" marL="457200" marR="0" rtl="0" algn="l">
              <a:lnSpc>
                <a:spcPct val="100000"/>
              </a:lnSpc>
              <a:spcBef>
                <a:spcPts val="600"/>
              </a:spcBef>
              <a:spcAft>
                <a:spcPts val="0"/>
              </a:spcAft>
            </a:pPr>
            <a:r>
              <a:rPr lang="en"/>
              <a:t>ERROR</a:t>
            </a:r>
          </a:p>
          <a:p>
            <a:pPr indent="-228600" lvl="1" marL="914400" marR="0" rtl="0" algn="l">
              <a:lnSpc>
                <a:spcPct val="100000"/>
              </a:lnSpc>
              <a:spcBef>
                <a:spcPts val="600"/>
              </a:spcBef>
              <a:spcAft>
                <a:spcPts val="0"/>
              </a:spcAft>
            </a:pPr>
            <a:r>
              <a:rPr lang="en"/>
              <a:t>This partition should cause a problem no matter what value the other input variables have.</a:t>
            </a:r>
          </a:p>
          <a:p>
            <a:pPr indent="-228600" lvl="0" marL="457200" marR="0" rtl="0" algn="l">
              <a:lnSpc>
                <a:spcPct val="100000"/>
              </a:lnSpc>
              <a:spcBef>
                <a:spcPts val="600"/>
              </a:spcBef>
              <a:spcAft>
                <a:spcPts val="0"/>
              </a:spcAft>
            </a:pPr>
            <a:r>
              <a:rPr lang="en"/>
              <a:t>SINGLE</a:t>
            </a:r>
          </a:p>
          <a:p>
            <a:pPr indent="-228600" lvl="1" marL="914400" marR="0" rtl="0" algn="l">
              <a:lnSpc>
                <a:spcPct val="100000"/>
              </a:lnSpc>
              <a:spcBef>
                <a:spcPts val="600"/>
              </a:spcBef>
              <a:spcAft>
                <a:spcPts val="0"/>
              </a:spcAft>
            </a:pPr>
            <a:r>
              <a:rPr lang="en"/>
              <a:t>Only a single test with this partition is needed.</a:t>
            </a:r>
          </a:p>
        </p:txBody>
      </p:sp>
      <p:sp>
        <p:nvSpPr>
          <p:cNvPr id="347" name="Shape 34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29</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8" name="Shape 68"/>
        <p:cNvGrpSpPr/>
        <p:nvPr/>
      </p:nvGrpSpPr>
      <p:grpSpPr>
        <a:xfrm>
          <a:off x="0" y="0"/>
          <a:ext cx="0" cy="0"/>
          <a:chOff x="0" y="0"/>
          <a:chExt cx="0" cy="0"/>
        </a:xfrm>
      </p:grpSpPr>
      <p:sp>
        <p:nvSpPr>
          <p:cNvPr id="69" name="Shape 69"/>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Creating Requirements-Based Tests</a:t>
            </a:r>
          </a:p>
        </p:txBody>
      </p:sp>
      <p:sp>
        <p:nvSpPr>
          <p:cNvPr id="70" name="Shape 7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3</a:t>
            </a:r>
          </a:p>
        </p:txBody>
      </p:sp>
      <p:sp>
        <p:nvSpPr>
          <p:cNvPr id="71" name="Shape 71"/>
          <p:cNvSpPr/>
          <p:nvPr/>
        </p:nvSpPr>
        <p:spPr>
          <a:xfrm>
            <a:off x="310674" y="1738990"/>
            <a:ext cx="1986300" cy="6699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b="1" lang="en" sz="1800"/>
              <a:t>Write Testable Specifications</a:t>
            </a:r>
          </a:p>
        </p:txBody>
      </p:sp>
      <p:sp>
        <p:nvSpPr>
          <p:cNvPr id="72" name="Shape 72"/>
          <p:cNvSpPr/>
          <p:nvPr/>
        </p:nvSpPr>
        <p:spPr>
          <a:xfrm>
            <a:off x="1473952" y="2646550"/>
            <a:ext cx="1986300" cy="6699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Identify Independently Testable Features</a:t>
            </a:r>
          </a:p>
        </p:txBody>
      </p:sp>
      <p:sp>
        <p:nvSpPr>
          <p:cNvPr id="73" name="Shape 73"/>
          <p:cNvSpPr/>
          <p:nvPr/>
        </p:nvSpPr>
        <p:spPr>
          <a:xfrm>
            <a:off x="2729902" y="3559251"/>
            <a:ext cx="1986300" cy="6699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600"/>
              <a:t>Identify Representative Input Values</a:t>
            </a:r>
          </a:p>
        </p:txBody>
      </p:sp>
      <p:sp>
        <p:nvSpPr>
          <p:cNvPr id="74" name="Shape 74"/>
          <p:cNvSpPr/>
          <p:nvPr/>
        </p:nvSpPr>
        <p:spPr>
          <a:xfrm>
            <a:off x="3872578" y="4479694"/>
            <a:ext cx="1986300" cy="6699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Generate Test Case Specifications</a:t>
            </a:r>
          </a:p>
        </p:txBody>
      </p:sp>
      <p:sp>
        <p:nvSpPr>
          <p:cNvPr id="75" name="Shape 75"/>
          <p:cNvSpPr/>
          <p:nvPr/>
        </p:nvSpPr>
        <p:spPr>
          <a:xfrm>
            <a:off x="5056434" y="5420738"/>
            <a:ext cx="1986300" cy="6699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800"/>
              <a:t>Generate Test Cases</a:t>
            </a:r>
          </a:p>
        </p:txBody>
      </p:sp>
      <p:cxnSp>
        <p:nvCxnSpPr>
          <p:cNvPr id="76" name="Shape 76"/>
          <p:cNvCxnSpPr>
            <a:endCxn id="72" idx="1"/>
          </p:cNvCxnSpPr>
          <p:nvPr/>
        </p:nvCxnSpPr>
        <p:spPr>
          <a:xfrm>
            <a:off x="773452" y="2419300"/>
            <a:ext cx="700500" cy="562200"/>
          </a:xfrm>
          <a:prstGeom prst="straightConnector1">
            <a:avLst/>
          </a:prstGeom>
          <a:noFill/>
          <a:ln cap="flat" cmpd="sng" w="19050">
            <a:solidFill>
              <a:schemeClr val="dk2"/>
            </a:solidFill>
            <a:prstDash val="solid"/>
            <a:round/>
            <a:headEnd len="lg" w="lg" type="none"/>
            <a:tailEnd len="lg" w="lg" type="triangle"/>
          </a:ln>
        </p:spPr>
      </p:cxnSp>
      <p:cxnSp>
        <p:nvCxnSpPr>
          <p:cNvPr id="77" name="Shape 77"/>
          <p:cNvCxnSpPr/>
          <p:nvPr/>
        </p:nvCxnSpPr>
        <p:spPr>
          <a:xfrm>
            <a:off x="2029489" y="3316533"/>
            <a:ext cx="700500" cy="562200"/>
          </a:xfrm>
          <a:prstGeom prst="straightConnector1">
            <a:avLst/>
          </a:prstGeom>
          <a:noFill/>
          <a:ln cap="flat" cmpd="sng" w="19050">
            <a:solidFill>
              <a:schemeClr val="dk2"/>
            </a:solidFill>
            <a:prstDash val="solid"/>
            <a:round/>
            <a:headEnd len="lg" w="lg" type="none"/>
            <a:tailEnd len="lg" w="lg" type="triangle"/>
          </a:ln>
        </p:spPr>
      </p:cxnSp>
      <p:cxnSp>
        <p:nvCxnSpPr>
          <p:cNvPr id="78" name="Shape 78"/>
          <p:cNvCxnSpPr/>
          <p:nvPr/>
        </p:nvCxnSpPr>
        <p:spPr>
          <a:xfrm>
            <a:off x="3172165" y="4229246"/>
            <a:ext cx="700500" cy="562200"/>
          </a:xfrm>
          <a:prstGeom prst="straightConnector1">
            <a:avLst/>
          </a:prstGeom>
          <a:noFill/>
          <a:ln cap="flat" cmpd="sng" w="19050">
            <a:solidFill>
              <a:schemeClr val="dk2"/>
            </a:solidFill>
            <a:prstDash val="solid"/>
            <a:round/>
            <a:headEnd len="lg" w="lg" type="none"/>
            <a:tailEnd len="lg" w="lg" type="triangle"/>
          </a:ln>
        </p:spPr>
      </p:cxnSp>
      <p:cxnSp>
        <p:nvCxnSpPr>
          <p:cNvPr id="79" name="Shape 79"/>
          <p:cNvCxnSpPr/>
          <p:nvPr/>
        </p:nvCxnSpPr>
        <p:spPr>
          <a:xfrm>
            <a:off x="4356021" y="5149677"/>
            <a:ext cx="700500" cy="562200"/>
          </a:xfrm>
          <a:prstGeom prst="straightConnector1">
            <a:avLst/>
          </a:prstGeom>
          <a:noFill/>
          <a:ln cap="flat" cmpd="sng" w="19050">
            <a:solidFill>
              <a:schemeClr val="dk2"/>
            </a:solidFill>
            <a:prstDash val="solid"/>
            <a:round/>
            <a:headEnd len="lg" w="lg" type="none"/>
            <a:tailEnd len="lg" w="lg" type="triangle"/>
          </a:ln>
        </p:spPr>
      </p:cxnSp>
      <p:sp>
        <p:nvSpPr>
          <p:cNvPr id="80" name="Shape 80"/>
          <p:cNvSpPr/>
          <p:nvPr/>
        </p:nvSpPr>
        <p:spPr>
          <a:xfrm>
            <a:off x="3172165" y="1733837"/>
            <a:ext cx="4002899" cy="669900"/>
          </a:xfrm>
          <a:prstGeom prst="rect">
            <a:avLst/>
          </a:prstGeom>
          <a:solidFill>
            <a:srgbClr val="FFF2CC"/>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lang="en" sz="1800"/>
              <a:t>Produce clear, detailed, and testable requirements.</a:t>
            </a:r>
          </a:p>
        </p:txBody>
      </p:sp>
      <p:sp>
        <p:nvSpPr>
          <p:cNvPr id="81" name="Shape 81"/>
          <p:cNvSpPr/>
          <p:nvPr/>
        </p:nvSpPr>
        <p:spPr>
          <a:xfrm>
            <a:off x="3934099" y="2646550"/>
            <a:ext cx="4002900" cy="669900"/>
          </a:xfrm>
          <a:prstGeom prst="rect">
            <a:avLst/>
          </a:prstGeom>
          <a:solidFill>
            <a:srgbClr val="FFF2CC"/>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Figure out what functions can be tested in (relative) isolation.</a:t>
            </a:r>
          </a:p>
        </p:txBody>
      </p:sp>
      <p:sp>
        <p:nvSpPr>
          <p:cNvPr id="82" name="Shape 82"/>
          <p:cNvSpPr/>
          <p:nvPr/>
        </p:nvSpPr>
        <p:spPr>
          <a:xfrm>
            <a:off x="5056434" y="3485608"/>
            <a:ext cx="3630300" cy="825000"/>
          </a:xfrm>
          <a:prstGeom prst="rect">
            <a:avLst/>
          </a:prstGeom>
          <a:solidFill>
            <a:srgbClr val="FFF2CC"/>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What are the outcomes of the feature, and which input classes will trigger them?</a:t>
            </a:r>
          </a:p>
        </p:txBody>
      </p:sp>
      <p:sp>
        <p:nvSpPr>
          <p:cNvPr id="83" name="Shape 83"/>
          <p:cNvSpPr/>
          <p:nvPr/>
        </p:nvSpPr>
        <p:spPr>
          <a:xfrm>
            <a:off x="5952126" y="4453179"/>
            <a:ext cx="2690100" cy="825000"/>
          </a:xfrm>
          <a:prstGeom prst="rect">
            <a:avLst/>
          </a:prstGeom>
          <a:solidFill>
            <a:srgbClr val="FFF2CC"/>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Identify abstract classes of test cases. </a:t>
            </a:r>
          </a:p>
        </p:txBody>
      </p:sp>
      <p:sp>
        <p:nvSpPr>
          <p:cNvPr id="84" name="Shape 84"/>
          <p:cNvSpPr/>
          <p:nvPr/>
        </p:nvSpPr>
        <p:spPr>
          <a:xfrm>
            <a:off x="1836487" y="5400113"/>
            <a:ext cx="2690100" cy="825000"/>
          </a:xfrm>
          <a:prstGeom prst="rect">
            <a:avLst/>
          </a:prstGeom>
          <a:solidFill>
            <a:srgbClr val="FFF2CC"/>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Instantiate concrete input/output pairs.</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
                                        </p:tgtEl>
                                        <p:attrNameLst>
                                          <p:attrName>style.visibility</p:attrName>
                                        </p:attrNameLst>
                                      </p:cBhvr>
                                      <p:to>
                                        <p:strVal val="visible"/>
                                      </p:to>
                                    </p:set>
                                    <p:animEffect filter="fade" transition="in">
                                      <p:cBhvr>
                                        <p:cTn dur="1"/>
                                        <p:tgtEl>
                                          <p:spTgt spid="8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
                                        </p:tgtEl>
                                        <p:attrNameLst>
                                          <p:attrName>style.visibility</p:attrName>
                                        </p:attrNameLst>
                                      </p:cBhvr>
                                      <p:to>
                                        <p:strVal val="visible"/>
                                      </p:to>
                                    </p:set>
                                    <p:animEffect filter="fade" transition="in">
                                      <p:cBhvr>
                                        <p:cTn dur="1"/>
                                        <p:tgtEl>
                                          <p:spTgt spid="8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
                                        </p:tgtEl>
                                        <p:attrNameLst>
                                          <p:attrName>style.visibility</p:attrName>
                                        </p:attrNameLst>
                                      </p:cBhvr>
                                      <p:to>
                                        <p:strVal val="visible"/>
                                      </p:to>
                                    </p:set>
                                    <p:animEffect filter="fade" transition="in">
                                      <p:cBhvr>
                                        <p:cTn dur="1"/>
                                        <p:tgtEl>
                                          <p:spTgt spid="8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
                                        </p:tgtEl>
                                        <p:attrNameLst>
                                          <p:attrName>style.visibility</p:attrName>
                                        </p:attrNameLst>
                                      </p:cBhvr>
                                      <p:to>
                                        <p:strVal val="visible"/>
                                      </p:to>
                                    </p:set>
                                    <p:animEffect filter="fade" transition="in">
                                      <p:cBhvr>
                                        <p:cTn dur="1"/>
                                        <p:tgtEl>
                                          <p:spTgt spid="8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
                                        </p:tgtEl>
                                        <p:attrNameLst>
                                          <p:attrName>style.visibility</p:attrName>
                                        </p:attrNameLst>
                                      </p:cBhvr>
                                      <p:to>
                                        <p:strVal val="visible"/>
                                      </p:to>
                                    </p:set>
                                    <p:animEffect filter="fade" transition="in">
                                      <p:cBhvr>
                                        <p:cTn dur="1"/>
                                        <p:tgtEl>
                                          <p:spTgt spid="8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1" name="Shape 351"/>
        <p:cNvGrpSpPr/>
        <p:nvPr/>
      </p:nvGrpSpPr>
      <p:grpSpPr>
        <a:xfrm>
          <a:off x="0" y="0"/>
          <a:ext cx="0" cy="0"/>
          <a:chOff x="0" y="0"/>
          <a:chExt cx="0" cy="0"/>
        </a:xfrm>
      </p:grpSpPr>
      <p:sp>
        <p:nvSpPr>
          <p:cNvPr id="352" name="Shape 352"/>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Constraint Example - Split</a:t>
            </a:r>
          </a:p>
        </p:txBody>
      </p:sp>
      <p:sp>
        <p:nvSpPr>
          <p:cNvPr id="353" name="Shape 353"/>
          <p:cNvSpPr txBox="1"/>
          <p:nvPr>
            <p:ph idx="1" type="body"/>
          </p:nvPr>
        </p:nvSpPr>
        <p:spPr>
          <a:xfrm>
            <a:off x="457200" y="1600200"/>
            <a:ext cx="8538600" cy="4722300"/>
          </a:xfrm>
          <a:prstGeom prst="rect">
            <a:avLst/>
          </a:prstGeom>
        </p:spPr>
        <p:txBody>
          <a:bodyPr anchorCtr="0" anchor="t" bIns="91425" lIns="91425" rIns="91425" tIns="91425">
            <a:noAutofit/>
          </a:bodyPr>
          <a:lstStyle/>
          <a:p>
            <a:pPr indent="0" lvl="0" marL="0" marR="0" rtl="0" algn="l">
              <a:lnSpc>
                <a:spcPct val="100000"/>
              </a:lnSpc>
              <a:spcBef>
                <a:spcPts val="600"/>
              </a:spcBef>
              <a:spcAft>
                <a:spcPts val="0"/>
              </a:spcAft>
              <a:buNone/>
            </a:pPr>
            <a:r>
              <a:rPr lang="en">
                <a:latin typeface="Courier New"/>
                <a:ea typeface="Courier New"/>
                <a:cs typeface="Courier New"/>
                <a:sym typeface="Courier New"/>
              </a:rPr>
              <a:t>substr(string str, int index)</a:t>
            </a:r>
          </a:p>
          <a:p>
            <a:pPr indent="0" lvl="0" marL="0" marR="0" rtl="0" algn="l">
              <a:lnSpc>
                <a:spcPct val="100000"/>
              </a:lnSpc>
              <a:spcBef>
                <a:spcPts val="600"/>
              </a:spcBef>
              <a:spcAft>
                <a:spcPts val="0"/>
              </a:spcAft>
              <a:buNone/>
            </a:pPr>
            <a:r>
              <a:t/>
            </a:r>
            <a:endParaRPr sz="1100"/>
          </a:p>
          <a:p>
            <a:pPr indent="0" lvl="0" marL="0" marR="0" rtl="0" algn="l">
              <a:lnSpc>
                <a:spcPct val="100000"/>
              </a:lnSpc>
              <a:spcBef>
                <a:spcPts val="600"/>
              </a:spcBef>
              <a:spcAft>
                <a:spcPts val="0"/>
              </a:spcAft>
              <a:buNone/>
            </a:pPr>
            <a:r>
              <a:rPr b="1" lang="en" sz="2400" u="sng"/>
              <a:t>Str length	</a:t>
            </a:r>
            <a:r>
              <a:rPr lang="en" sz="2400" u="sng"/>
              <a:t>							</a:t>
            </a:r>
            <a:r>
              <a:rPr b="1" lang="en" sz="2400" u="sng"/>
              <a:t>Input index</a:t>
            </a:r>
          </a:p>
          <a:p>
            <a:pPr indent="0" lvl="0" marL="0" marR="0" rtl="0" algn="l">
              <a:lnSpc>
                <a:spcPct val="100000"/>
              </a:lnSpc>
              <a:spcBef>
                <a:spcPts val="600"/>
              </a:spcBef>
              <a:spcAft>
                <a:spcPts val="0"/>
              </a:spcAft>
              <a:buNone/>
            </a:pPr>
            <a:r>
              <a:rPr lang="en" sz="2400"/>
              <a:t>length 0									value &lt;0</a:t>
            </a:r>
          </a:p>
          <a:p>
            <a:pPr indent="0" lvl="0" marL="0" marR="0" rtl="0" algn="l">
              <a:lnSpc>
                <a:spcPct val="100000"/>
              </a:lnSpc>
              <a:spcBef>
                <a:spcPts val="600"/>
              </a:spcBef>
              <a:spcAft>
                <a:spcPts val="0"/>
              </a:spcAft>
              <a:buNone/>
            </a:pPr>
            <a:r>
              <a:rPr lang="en" sz="2400"/>
              <a:t>length 1									value = 0</a:t>
            </a:r>
          </a:p>
          <a:p>
            <a:pPr indent="0" lvl="0" marL="0" marR="0" rtl="0" algn="l">
              <a:lnSpc>
                <a:spcPct val="100000"/>
              </a:lnSpc>
              <a:spcBef>
                <a:spcPts val="600"/>
              </a:spcBef>
              <a:spcAft>
                <a:spcPts val="0"/>
              </a:spcAft>
              <a:buNone/>
            </a:pPr>
            <a:r>
              <a:rPr lang="en" sz="2400"/>
              <a:t>length &gt;= 2								value = 1	</a:t>
            </a:r>
          </a:p>
          <a:p>
            <a:pPr indent="0" lvl="0" marL="0" marR="0" rtl="0" algn="l">
              <a:lnSpc>
                <a:spcPct val="100000"/>
              </a:lnSpc>
              <a:spcBef>
                <a:spcPts val="600"/>
              </a:spcBef>
              <a:spcAft>
                <a:spcPts val="0"/>
              </a:spcAft>
              <a:buNone/>
            </a:pPr>
            <a:r>
              <a:rPr b="1" lang="en" sz="2400" u="sng"/>
              <a:t>Str contents </a:t>
            </a:r>
          </a:p>
          <a:p>
            <a:pPr indent="0" lvl="0" marL="0" marR="0" rtl="0" algn="l">
              <a:lnSpc>
                <a:spcPct val="100000"/>
              </a:lnSpc>
              <a:spcBef>
                <a:spcPts val="600"/>
              </a:spcBef>
              <a:spcAft>
                <a:spcPts val="0"/>
              </a:spcAft>
              <a:buNone/>
            </a:pPr>
            <a:r>
              <a:rPr lang="en" sz="2400"/>
              <a:t>contains special characters			value &gt; 1</a:t>
            </a:r>
          </a:p>
          <a:p>
            <a:pPr indent="0" lvl="0" marL="0" marR="0" rtl="0" algn="l">
              <a:lnSpc>
                <a:spcPct val="100000"/>
              </a:lnSpc>
              <a:spcBef>
                <a:spcPts val="600"/>
              </a:spcBef>
              <a:spcAft>
                <a:spcPts val="0"/>
              </a:spcAft>
              <a:buNone/>
            </a:pPr>
            <a:r>
              <a:rPr lang="en" sz="2400"/>
              <a:t>contains lower case	only				value = MAXINT</a:t>
            </a:r>
          </a:p>
          <a:p>
            <a:pPr indent="0" lvl="0" marL="0" marR="0" rtl="0" algn="l">
              <a:lnSpc>
                <a:spcPct val="100000"/>
              </a:lnSpc>
              <a:spcBef>
                <a:spcPts val="600"/>
              </a:spcBef>
              <a:spcAft>
                <a:spcPts val="0"/>
              </a:spcAft>
              <a:buNone/>
            </a:pPr>
            <a:r>
              <a:rPr lang="en" sz="2400"/>
              <a:t>contains mixed case</a:t>
            </a:r>
          </a:p>
        </p:txBody>
      </p:sp>
      <p:sp>
        <p:nvSpPr>
          <p:cNvPr id="354" name="Shape 35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30</a:t>
            </a:r>
          </a:p>
        </p:txBody>
      </p:sp>
      <p:sp>
        <p:nvSpPr>
          <p:cNvPr id="355" name="Shape 355"/>
          <p:cNvSpPr/>
          <p:nvPr/>
        </p:nvSpPr>
        <p:spPr>
          <a:xfrm>
            <a:off x="1890150" y="3037775"/>
            <a:ext cx="1936200" cy="2715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
              <a:t>PROPERTY zeroLen</a:t>
            </a:r>
          </a:p>
        </p:txBody>
      </p:sp>
      <p:sp>
        <p:nvSpPr>
          <p:cNvPr id="356" name="Shape 356"/>
          <p:cNvSpPr/>
          <p:nvPr/>
        </p:nvSpPr>
        <p:spPr>
          <a:xfrm>
            <a:off x="4349975" y="4749025"/>
            <a:ext cx="1118700" cy="271499"/>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if !zeroLen</a:t>
            </a:r>
          </a:p>
        </p:txBody>
      </p:sp>
      <p:sp>
        <p:nvSpPr>
          <p:cNvPr id="357" name="Shape 357"/>
          <p:cNvSpPr/>
          <p:nvPr/>
        </p:nvSpPr>
        <p:spPr>
          <a:xfrm>
            <a:off x="7014600" y="3037775"/>
            <a:ext cx="951600" cy="2715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ERROR</a:t>
            </a:r>
          </a:p>
        </p:txBody>
      </p:sp>
      <p:sp>
        <p:nvSpPr>
          <p:cNvPr id="358" name="Shape 358"/>
          <p:cNvSpPr/>
          <p:nvPr/>
        </p:nvSpPr>
        <p:spPr>
          <a:xfrm>
            <a:off x="7828125" y="5214800"/>
            <a:ext cx="951600" cy="2715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SINGLE</a:t>
            </a:r>
          </a:p>
        </p:txBody>
      </p:sp>
      <p:sp>
        <p:nvSpPr>
          <p:cNvPr id="359" name="Shape 359"/>
          <p:cNvSpPr/>
          <p:nvPr/>
        </p:nvSpPr>
        <p:spPr>
          <a:xfrm>
            <a:off x="4349975" y="5157275"/>
            <a:ext cx="1118700" cy="271499"/>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if !zeroLen</a:t>
            </a:r>
          </a:p>
        </p:txBody>
      </p:sp>
      <p:sp>
        <p:nvSpPr>
          <p:cNvPr id="360" name="Shape 360"/>
          <p:cNvSpPr/>
          <p:nvPr/>
        </p:nvSpPr>
        <p:spPr>
          <a:xfrm>
            <a:off x="4349975" y="5565525"/>
            <a:ext cx="1118700" cy="271499"/>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if !zeroLen</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6"/>
                                        </p:tgtEl>
                                        <p:attrNameLst>
                                          <p:attrName>style.visibility</p:attrName>
                                        </p:attrNameLst>
                                      </p:cBhvr>
                                      <p:to>
                                        <p:strVal val="visible"/>
                                      </p:to>
                                    </p:set>
                                    <p:animEffect filter="fade" transition="in">
                                      <p:cBhvr>
                                        <p:cTn dur="1"/>
                                        <p:tgtEl>
                                          <p:spTgt spid="356"/>
                                        </p:tgtEl>
                                      </p:cBhvr>
                                    </p:animEffect>
                                  </p:childTnLst>
                                </p:cTn>
                              </p:par>
                              <p:par>
                                <p:cTn fill="hold" nodeType="withEffect" presetClass="entr" presetID="10" presetSubtype="0">
                                  <p:stCondLst>
                                    <p:cond delay="0"/>
                                  </p:stCondLst>
                                  <p:childTnLst>
                                    <p:set>
                                      <p:cBhvr>
                                        <p:cTn dur="1" fill="hold">
                                          <p:stCondLst>
                                            <p:cond delay="0"/>
                                          </p:stCondLst>
                                        </p:cTn>
                                        <p:tgtEl>
                                          <p:spTgt spid="355"/>
                                        </p:tgtEl>
                                        <p:attrNameLst>
                                          <p:attrName>style.visibility</p:attrName>
                                        </p:attrNameLst>
                                      </p:cBhvr>
                                      <p:to>
                                        <p:strVal val="visible"/>
                                      </p:to>
                                    </p:set>
                                    <p:animEffect filter="fade" transition="in">
                                      <p:cBhvr>
                                        <p:cTn dur="1"/>
                                        <p:tgtEl>
                                          <p:spTgt spid="355"/>
                                        </p:tgtEl>
                                      </p:cBhvr>
                                    </p:animEffect>
                                  </p:childTnLst>
                                </p:cTn>
                              </p:par>
                              <p:par>
                                <p:cTn fill="hold" nodeType="withEffect" presetClass="entr" presetID="10" presetSubtype="0">
                                  <p:stCondLst>
                                    <p:cond delay="0"/>
                                  </p:stCondLst>
                                  <p:childTnLst>
                                    <p:set>
                                      <p:cBhvr>
                                        <p:cTn dur="1" fill="hold">
                                          <p:stCondLst>
                                            <p:cond delay="0"/>
                                          </p:stCondLst>
                                        </p:cTn>
                                        <p:tgtEl>
                                          <p:spTgt spid="359"/>
                                        </p:tgtEl>
                                        <p:attrNameLst>
                                          <p:attrName>style.visibility</p:attrName>
                                        </p:attrNameLst>
                                      </p:cBhvr>
                                      <p:to>
                                        <p:strVal val="visible"/>
                                      </p:to>
                                    </p:set>
                                    <p:animEffect filter="fade" transition="in">
                                      <p:cBhvr>
                                        <p:cTn dur="1"/>
                                        <p:tgtEl>
                                          <p:spTgt spid="359"/>
                                        </p:tgtEl>
                                      </p:cBhvr>
                                    </p:animEffect>
                                  </p:childTnLst>
                                </p:cTn>
                              </p:par>
                              <p:par>
                                <p:cTn fill="hold" nodeType="withEffect" presetClass="entr" presetID="10" presetSubtype="0">
                                  <p:stCondLst>
                                    <p:cond delay="0"/>
                                  </p:stCondLst>
                                  <p:childTnLst>
                                    <p:set>
                                      <p:cBhvr>
                                        <p:cTn dur="1" fill="hold">
                                          <p:stCondLst>
                                            <p:cond delay="0"/>
                                          </p:stCondLst>
                                        </p:cTn>
                                        <p:tgtEl>
                                          <p:spTgt spid="360"/>
                                        </p:tgtEl>
                                        <p:attrNameLst>
                                          <p:attrName>style.visibility</p:attrName>
                                        </p:attrNameLst>
                                      </p:cBhvr>
                                      <p:to>
                                        <p:strVal val="visible"/>
                                      </p:to>
                                    </p:set>
                                    <p:animEffect filter="fade" transition="in">
                                      <p:cBhvr>
                                        <p:cTn dur="1"/>
                                        <p:tgtEl>
                                          <p:spTgt spid="36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7"/>
                                        </p:tgtEl>
                                        <p:attrNameLst>
                                          <p:attrName>style.visibility</p:attrName>
                                        </p:attrNameLst>
                                      </p:cBhvr>
                                      <p:to>
                                        <p:strVal val="visible"/>
                                      </p:to>
                                    </p:set>
                                    <p:animEffect filter="fade" transition="in">
                                      <p:cBhvr>
                                        <p:cTn dur="1"/>
                                        <p:tgtEl>
                                          <p:spTgt spid="35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8"/>
                                        </p:tgtEl>
                                        <p:attrNameLst>
                                          <p:attrName>style.visibility</p:attrName>
                                        </p:attrNameLst>
                                      </p:cBhvr>
                                      <p:to>
                                        <p:strVal val="visible"/>
                                      </p:to>
                                    </p:set>
                                    <p:animEffect filter="fade" transition="in">
                                      <p:cBhvr>
                                        <p:cTn dur="1"/>
                                        <p:tgtEl>
                                          <p:spTgt spid="35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4" name="Shape 364"/>
        <p:cNvGrpSpPr/>
        <p:nvPr/>
      </p:nvGrpSpPr>
      <p:grpSpPr>
        <a:xfrm>
          <a:off x="0" y="0"/>
          <a:ext cx="0" cy="0"/>
          <a:chOff x="0" y="0"/>
          <a:chExt cx="0" cy="0"/>
        </a:xfrm>
      </p:grpSpPr>
      <p:sp>
        <p:nvSpPr>
          <p:cNvPr id="365" name="Shape 365"/>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Constraints Example - Computer Customization</a:t>
            </a:r>
          </a:p>
        </p:txBody>
      </p:sp>
      <p:sp>
        <p:nvSpPr>
          <p:cNvPr id="366" name="Shape 366"/>
          <p:cNvSpPr txBox="1"/>
          <p:nvPr>
            <p:ph idx="1" type="body"/>
          </p:nvPr>
        </p:nvSpPr>
        <p:spPr>
          <a:xfrm>
            <a:off x="457200" y="1600200"/>
            <a:ext cx="3994500" cy="4967700"/>
          </a:xfrm>
          <a:prstGeom prst="rect">
            <a:avLst/>
          </a:prstGeom>
        </p:spPr>
        <p:txBody>
          <a:bodyPr anchorCtr="0" anchor="t" bIns="91425" lIns="91425" rIns="91425" tIns="91425">
            <a:noAutofit/>
          </a:bodyPr>
          <a:lstStyle/>
          <a:p>
            <a:pPr indent="-304800" lvl="0" marL="457200" marR="0" rtl="0" algn="l">
              <a:lnSpc>
                <a:spcPct val="100000"/>
              </a:lnSpc>
              <a:spcBef>
                <a:spcPts val="600"/>
              </a:spcBef>
              <a:spcAft>
                <a:spcPts val="0"/>
              </a:spcAft>
              <a:buClr>
                <a:schemeClr val="dk1"/>
              </a:buClr>
              <a:buSzPct val="100000"/>
              <a:buFont typeface="Arial"/>
            </a:pPr>
            <a:r>
              <a:rPr b="1" lang="en" sz="1200"/>
              <a:t>Model</a:t>
            </a:r>
          </a:p>
          <a:p>
            <a:pPr indent="-304800" lvl="1" marL="914400" marR="0" rtl="0" algn="l">
              <a:lnSpc>
                <a:spcPct val="100000"/>
              </a:lnSpc>
              <a:spcBef>
                <a:spcPts val="600"/>
              </a:spcBef>
              <a:spcAft>
                <a:spcPts val="0"/>
              </a:spcAft>
              <a:buSzPct val="100000"/>
            </a:pPr>
            <a:r>
              <a:rPr lang="en" sz="1200"/>
              <a:t>Model number</a:t>
            </a:r>
          </a:p>
          <a:p>
            <a:pPr indent="-304800" lvl="2" marL="1371600" marR="0" rtl="0" algn="l">
              <a:lnSpc>
                <a:spcPct val="100000"/>
              </a:lnSpc>
              <a:spcBef>
                <a:spcPts val="600"/>
              </a:spcBef>
              <a:spcAft>
                <a:spcPts val="0"/>
              </a:spcAft>
              <a:buSzPct val="100000"/>
            </a:pPr>
            <a:r>
              <a:rPr lang="en" sz="1200"/>
              <a:t>malformed </a:t>
            </a:r>
            <a:r>
              <a:rPr b="1" lang="en" sz="1200"/>
              <a:t>[error]</a:t>
            </a:r>
          </a:p>
          <a:p>
            <a:pPr indent="-304800" lvl="2" marL="1371600" marR="0" rtl="0" algn="l">
              <a:lnSpc>
                <a:spcPct val="100000"/>
              </a:lnSpc>
              <a:spcBef>
                <a:spcPts val="600"/>
              </a:spcBef>
              <a:spcAft>
                <a:spcPts val="0"/>
              </a:spcAft>
              <a:buSzPct val="100000"/>
            </a:pPr>
            <a:r>
              <a:rPr lang="en" sz="1200"/>
              <a:t>not in database </a:t>
            </a:r>
            <a:r>
              <a:rPr b="1" lang="en" sz="1200"/>
              <a:t>[error]</a:t>
            </a:r>
          </a:p>
          <a:p>
            <a:pPr indent="-304800" lvl="2" marL="1371600" marR="0" rtl="0" algn="l">
              <a:lnSpc>
                <a:spcPct val="100000"/>
              </a:lnSpc>
              <a:spcBef>
                <a:spcPts val="600"/>
              </a:spcBef>
              <a:spcAft>
                <a:spcPts val="0"/>
              </a:spcAft>
              <a:buSzPct val="100000"/>
            </a:pPr>
            <a:r>
              <a:rPr lang="en" sz="1200"/>
              <a:t>valid</a:t>
            </a:r>
          </a:p>
          <a:p>
            <a:pPr indent="-304800" lvl="1" marL="914400" marR="0" rtl="0" algn="l">
              <a:lnSpc>
                <a:spcPct val="100000"/>
              </a:lnSpc>
              <a:spcBef>
                <a:spcPts val="600"/>
              </a:spcBef>
              <a:spcAft>
                <a:spcPts val="0"/>
              </a:spcAft>
              <a:buSzPct val="100000"/>
            </a:pPr>
            <a:r>
              <a:rPr lang="en" sz="1200"/>
              <a:t>Number of required slots</a:t>
            </a:r>
          </a:p>
          <a:p>
            <a:pPr indent="-304800" lvl="2" marL="1371600" marR="0" rtl="0" algn="l">
              <a:lnSpc>
                <a:spcPct val="100000"/>
              </a:lnSpc>
              <a:spcBef>
                <a:spcPts val="600"/>
              </a:spcBef>
              <a:spcAft>
                <a:spcPts val="0"/>
              </a:spcAft>
              <a:buSzPct val="100000"/>
            </a:pPr>
            <a:r>
              <a:rPr lang="en" sz="1200"/>
              <a:t>0 </a:t>
            </a:r>
            <a:r>
              <a:rPr b="1" lang="en" sz="1200"/>
              <a:t>[single]</a:t>
            </a:r>
          </a:p>
          <a:p>
            <a:pPr indent="-304800" lvl="2" marL="1371600" marR="0" rtl="0" algn="l">
              <a:lnSpc>
                <a:spcPct val="100000"/>
              </a:lnSpc>
              <a:spcBef>
                <a:spcPts val="600"/>
              </a:spcBef>
              <a:spcAft>
                <a:spcPts val="0"/>
              </a:spcAft>
              <a:buSzPct val="100000"/>
            </a:pPr>
            <a:r>
              <a:rPr lang="en" sz="1200"/>
              <a:t>1 </a:t>
            </a:r>
            <a:r>
              <a:rPr b="1" lang="en" sz="1200"/>
              <a:t>[property RSNE]</a:t>
            </a:r>
            <a:r>
              <a:rPr lang="en" sz="1200"/>
              <a:t> </a:t>
            </a:r>
            <a:r>
              <a:rPr b="1" lang="en" sz="1200"/>
              <a:t>[single]</a:t>
            </a:r>
          </a:p>
          <a:p>
            <a:pPr indent="-304800" lvl="2" marL="1371600" marR="0" rtl="0" algn="l">
              <a:lnSpc>
                <a:spcPct val="100000"/>
              </a:lnSpc>
              <a:spcBef>
                <a:spcPts val="600"/>
              </a:spcBef>
              <a:spcAft>
                <a:spcPts val="0"/>
              </a:spcAft>
              <a:buSzPct val="100000"/>
            </a:pPr>
            <a:r>
              <a:rPr lang="en" sz="1200"/>
              <a:t>many </a:t>
            </a:r>
            <a:r>
              <a:rPr b="1" lang="en" sz="1200"/>
              <a:t>[property RSNE], [property RSMANY]</a:t>
            </a:r>
          </a:p>
          <a:p>
            <a:pPr indent="-304800" lvl="1" marL="914400" marR="0" rtl="0" algn="l">
              <a:lnSpc>
                <a:spcPct val="100000"/>
              </a:lnSpc>
              <a:spcBef>
                <a:spcPts val="600"/>
              </a:spcBef>
              <a:spcAft>
                <a:spcPts val="0"/>
              </a:spcAft>
              <a:buSzPct val="100000"/>
            </a:pPr>
            <a:r>
              <a:rPr lang="en" sz="1200"/>
              <a:t>Number of optional slots</a:t>
            </a:r>
          </a:p>
          <a:p>
            <a:pPr indent="-304800" lvl="2" marL="1371600" marR="0" rtl="0" algn="l">
              <a:lnSpc>
                <a:spcPct val="100000"/>
              </a:lnSpc>
              <a:spcBef>
                <a:spcPts val="600"/>
              </a:spcBef>
              <a:spcAft>
                <a:spcPts val="0"/>
              </a:spcAft>
              <a:buSzPct val="100000"/>
            </a:pPr>
            <a:r>
              <a:rPr lang="en" sz="1200"/>
              <a:t>0 </a:t>
            </a:r>
            <a:r>
              <a:rPr b="1" lang="en" sz="1200"/>
              <a:t>[single]</a:t>
            </a:r>
          </a:p>
          <a:p>
            <a:pPr indent="-304800" lvl="2" marL="1371600" marR="0" rtl="0" algn="l">
              <a:lnSpc>
                <a:spcPct val="100000"/>
              </a:lnSpc>
              <a:spcBef>
                <a:spcPts val="600"/>
              </a:spcBef>
              <a:spcAft>
                <a:spcPts val="0"/>
              </a:spcAft>
              <a:buSzPct val="100000"/>
            </a:pPr>
            <a:r>
              <a:rPr lang="en" sz="1200"/>
              <a:t>1 </a:t>
            </a:r>
            <a:r>
              <a:rPr b="1" lang="en" sz="1200"/>
              <a:t>[property OSNE][single]</a:t>
            </a:r>
          </a:p>
          <a:p>
            <a:pPr indent="-304800" lvl="2" marL="1371600" marR="0" rtl="0" algn="l">
              <a:lnSpc>
                <a:spcPct val="100000"/>
              </a:lnSpc>
              <a:spcBef>
                <a:spcPts val="600"/>
              </a:spcBef>
              <a:spcAft>
                <a:spcPts val="0"/>
              </a:spcAft>
              <a:buSzPct val="100000"/>
            </a:pPr>
            <a:r>
              <a:rPr lang="en" sz="1200"/>
              <a:t>many </a:t>
            </a:r>
            <a:r>
              <a:rPr b="1" lang="en" sz="1200"/>
              <a:t>[property OSNE], [property OSMANY]</a:t>
            </a:r>
          </a:p>
          <a:p>
            <a:pPr indent="-304800" lvl="0" marL="457200" rtl="0">
              <a:spcBef>
                <a:spcPts val="0"/>
              </a:spcBef>
              <a:buSzPct val="100000"/>
            </a:pPr>
            <a:r>
              <a:rPr b="1" lang="en" sz="1200"/>
              <a:t>Product Database</a:t>
            </a:r>
          </a:p>
          <a:p>
            <a:pPr indent="-304800" lvl="1" marL="914400" rtl="0">
              <a:spcBef>
                <a:spcPts val="600"/>
              </a:spcBef>
              <a:buSzPct val="100000"/>
            </a:pPr>
            <a:r>
              <a:rPr lang="en" sz="1200"/>
              <a:t>Number of models in database</a:t>
            </a:r>
          </a:p>
          <a:p>
            <a:pPr indent="-304800" lvl="2" marL="1371600" rtl="0">
              <a:spcBef>
                <a:spcPts val="600"/>
              </a:spcBef>
              <a:buSzPct val="100000"/>
            </a:pPr>
            <a:r>
              <a:rPr lang="en" sz="1200"/>
              <a:t>0 </a:t>
            </a:r>
            <a:r>
              <a:rPr b="1" lang="en" sz="1200"/>
              <a:t>[error]</a:t>
            </a:r>
          </a:p>
          <a:p>
            <a:pPr indent="-304800" lvl="2" marL="1371600" rtl="0">
              <a:spcBef>
                <a:spcPts val="600"/>
              </a:spcBef>
              <a:buSzPct val="100000"/>
            </a:pPr>
            <a:r>
              <a:rPr lang="en" sz="1200"/>
              <a:t>1 </a:t>
            </a:r>
            <a:r>
              <a:rPr b="1" lang="en" sz="1200"/>
              <a:t>[single]</a:t>
            </a:r>
          </a:p>
          <a:p>
            <a:pPr indent="-304800" lvl="2" marL="1371600" rtl="0">
              <a:spcBef>
                <a:spcPts val="600"/>
              </a:spcBef>
              <a:buSzPct val="100000"/>
            </a:pPr>
            <a:r>
              <a:rPr lang="en" sz="1200"/>
              <a:t>many</a:t>
            </a:r>
          </a:p>
          <a:p>
            <a:pPr indent="-304800" lvl="1" marL="914400" rtl="0">
              <a:spcBef>
                <a:spcPts val="600"/>
              </a:spcBef>
              <a:buSzPct val="100000"/>
            </a:pPr>
            <a:r>
              <a:rPr lang="en" sz="1200"/>
              <a:t>Number of components in database</a:t>
            </a:r>
          </a:p>
          <a:p>
            <a:pPr indent="-304800" lvl="2" marL="1371600" rtl="0">
              <a:spcBef>
                <a:spcPts val="600"/>
              </a:spcBef>
              <a:buSzPct val="100000"/>
            </a:pPr>
            <a:r>
              <a:rPr lang="en" sz="1200"/>
              <a:t>0 </a:t>
            </a:r>
            <a:r>
              <a:rPr b="1" lang="en" sz="1200"/>
              <a:t>[error]</a:t>
            </a:r>
          </a:p>
          <a:p>
            <a:pPr indent="-304800" lvl="2" marL="1371600" rtl="0">
              <a:spcBef>
                <a:spcPts val="600"/>
              </a:spcBef>
              <a:buSzPct val="100000"/>
            </a:pPr>
            <a:r>
              <a:rPr lang="en" sz="1200"/>
              <a:t>1 </a:t>
            </a:r>
            <a:r>
              <a:rPr b="1" lang="en" sz="1200"/>
              <a:t>[single]</a:t>
            </a:r>
          </a:p>
          <a:p>
            <a:pPr indent="-304800" lvl="2" marL="1371600" rtl="0">
              <a:spcBef>
                <a:spcPts val="600"/>
              </a:spcBef>
              <a:buSzPct val="100000"/>
            </a:pPr>
            <a:r>
              <a:rPr lang="en" sz="1200"/>
              <a:t>many</a:t>
            </a:r>
          </a:p>
        </p:txBody>
      </p:sp>
      <p:sp>
        <p:nvSpPr>
          <p:cNvPr id="367" name="Shape 367"/>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31</a:t>
            </a:r>
          </a:p>
        </p:txBody>
      </p:sp>
      <p:sp>
        <p:nvSpPr>
          <p:cNvPr id="368" name="Shape 368"/>
          <p:cNvSpPr txBox="1"/>
          <p:nvPr>
            <p:ph idx="2" type="body"/>
          </p:nvPr>
        </p:nvSpPr>
        <p:spPr>
          <a:xfrm>
            <a:off x="3974375" y="1600200"/>
            <a:ext cx="4646400" cy="4967700"/>
          </a:xfrm>
          <a:prstGeom prst="rect">
            <a:avLst/>
          </a:prstGeom>
        </p:spPr>
        <p:txBody>
          <a:bodyPr anchorCtr="0" anchor="t" bIns="91425" lIns="91425" rIns="91425" tIns="91425">
            <a:noAutofit/>
          </a:bodyPr>
          <a:lstStyle/>
          <a:p>
            <a:pPr indent="-304800" lvl="0" marL="457200" rtl="0">
              <a:spcBef>
                <a:spcPts val="0"/>
              </a:spcBef>
              <a:buSzPct val="100000"/>
            </a:pPr>
            <a:r>
              <a:rPr b="1" lang="en" sz="1200"/>
              <a:t>Components</a:t>
            </a:r>
          </a:p>
          <a:p>
            <a:pPr indent="-304800" lvl="1" marL="914400" rtl="0">
              <a:spcBef>
                <a:spcPts val="600"/>
              </a:spcBef>
              <a:buSzPct val="100000"/>
            </a:pPr>
            <a:r>
              <a:rPr lang="en" sz="1200"/>
              <a:t>Correspondence of selection with model slots</a:t>
            </a:r>
          </a:p>
          <a:p>
            <a:pPr indent="-304800" lvl="2" marL="1371600" rtl="0">
              <a:spcBef>
                <a:spcPts val="600"/>
              </a:spcBef>
              <a:buSzPct val="100000"/>
            </a:pPr>
            <a:r>
              <a:rPr lang="en" sz="1200"/>
              <a:t>omitted slots </a:t>
            </a:r>
            <a:r>
              <a:rPr b="1" lang="en" sz="1200"/>
              <a:t>[error]</a:t>
            </a:r>
          </a:p>
          <a:p>
            <a:pPr indent="-304800" lvl="2" marL="1371600" rtl="0">
              <a:spcBef>
                <a:spcPts val="600"/>
              </a:spcBef>
              <a:buSzPct val="100000"/>
            </a:pPr>
            <a:r>
              <a:rPr lang="en" sz="1200"/>
              <a:t>extra slots </a:t>
            </a:r>
            <a:r>
              <a:rPr b="1" lang="en" sz="1200"/>
              <a:t>[error]</a:t>
            </a:r>
          </a:p>
          <a:p>
            <a:pPr indent="-304800" lvl="2" marL="1371600" rtl="0">
              <a:spcBef>
                <a:spcPts val="600"/>
              </a:spcBef>
              <a:buSzPct val="100000"/>
            </a:pPr>
            <a:r>
              <a:rPr lang="en" sz="1200"/>
              <a:t>mismatched slots </a:t>
            </a:r>
            <a:r>
              <a:rPr b="1" lang="en" sz="1200"/>
              <a:t>[error]</a:t>
            </a:r>
          </a:p>
          <a:p>
            <a:pPr indent="-304800" lvl="2" marL="1371600" rtl="0">
              <a:spcBef>
                <a:spcPts val="600"/>
              </a:spcBef>
              <a:buSzPct val="100000"/>
            </a:pPr>
            <a:r>
              <a:rPr lang="en" sz="1200"/>
              <a:t>complete correspondence</a:t>
            </a:r>
          </a:p>
          <a:p>
            <a:pPr indent="-304800" lvl="1" marL="914400" rtl="0">
              <a:spcBef>
                <a:spcPts val="600"/>
              </a:spcBef>
              <a:buSzPct val="100000"/>
            </a:pPr>
            <a:r>
              <a:rPr lang="en" sz="1200"/>
              <a:t>Number of required components with non-empty selections</a:t>
            </a:r>
          </a:p>
          <a:p>
            <a:pPr indent="-304800" lvl="2" marL="1371600" rtl="0">
              <a:spcBef>
                <a:spcPts val="600"/>
              </a:spcBef>
              <a:buSzPct val="100000"/>
            </a:pPr>
            <a:r>
              <a:rPr lang="en" sz="1200"/>
              <a:t>0 </a:t>
            </a:r>
            <a:r>
              <a:rPr b="1" lang="en" sz="1200"/>
              <a:t>[if RSNE] [error]</a:t>
            </a:r>
          </a:p>
          <a:p>
            <a:pPr indent="-304800" lvl="2" marL="1371600" rtl="0">
              <a:spcBef>
                <a:spcPts val="600"/>
              </a:spcBef>
              <a:buSzPct val="100000"/>
            </a:pPr>
            <a:r>
              <a:rPr lang="en" sz="1200"/>
              <a:t>&lt; number required </a:t>
            </a:r>
            <a:r>
              <a:rPr b="1" lang="en" sz="1200"/>
              <a:t>[if RSNE] [error]</a:t>
            </a:r>
          </a:p>
          <a:p>
            <a:pPr indent="-304800" lvl="2" marL="1371600" rtl="0">
              <a:spcBef>
                <a:spcPts val="600"/>
              </a:spcBef>
              <a:buSzPct val="100000"/>
            </a:pPr>
            <a:r>
              <a:rPr lang="en" sz="1200"/>
              <a:t>= number required </a:t>
            </a:r>
            <a:r>
              <a:rPr b="1" lang="en" sz="1200"/>
              <a:t>[if RSMANY]</a:t>
            </a:r>
          </a:p>
          <a:p>
            <a:pPr indent="-304800" lvl="1" marL="914400" rtl="0">
              <a:spcBef>
                <a:spcPts val="600"/>
              </a:spcBef>
              <a:buSzPct val="100000"/>
            </a:pPr>
            <a:r>
              <a:rPr lang="en" sz="1200"/>
              <a:t>Number of optional components with non-empty selections</a:t>
            </a:r>
          </a:p>
          <a:p>
            <a:pPr indent="-304800" lvl="2" marL="1371600" rtl="0">
              <a:spcBef>
                <a:spcPts val="600"/>
              </a:spcBef>
              <a:buSzPct val="100000"/>
            </a:pPr>
            <a:r>
              <a:rPr lang="en" sz="1200"/>
              <a:t>0 </a:t>
            </a:r>
          </a:p>
          <a:p>
            <a:pPr indent="-304800" lvl="2" marL="1371600" rtl="0">
              <a:spcBef>
                <a:spcPts val="600"/>
              </a:spcBef>
              <a:buSzPct val="100000"/>
            </a:pPr>
            <a:r>
              <a:rPr lang="en" sz="1200"/>
              <a:t>&lt; number optional </a:t>
            </a:r>
            <a:r>
              <a:rPr b="1" lang="en" sz="1200"/>
              <a:t>[if OSNE]</a:t>
            </a:r>
          </a:p>
          <a:p>
            <a:pPr indent="-304800" lvl="2" marL="1371600" rtl="0">
              <a:spcBef>
                <a:spcPts val="600"/>
              </a:spcBef>
              <a:buSzPct val="100000"/>
            </a:pPr>
            <a:r>
              <a:rPr lang="en" sz="1200"/>
              <a:t>= number optional </a:t>
            </a:r>
            <a:r>
              <a:rPr b="1" lang="en" sz="1200"/>
              <a:t>[if OSMANY]</a:t>
            </a:r>
          </a:p>
          <a:p>
            <a:pPr indent="-304800" lvl="1" marL="914400" rtl="0">
              <a:spcBef>
                <a:spcPts val="600"/>
              </a:spcBef>
              <a:buSzPct val="100000"/>
            </a:pPr>
            <a:r>
              <a:rPr lang="en" sz="1200"/>
              <a:t>Selected components for required (optional) slots</a:t>
            </a:r>
          </a:p>
          <a:p>
            <a:pPr indent="-304800" lvl="2" marL="1371600" rtl="0">
              <a:spcBef>
                <a:spcPts val="600"/>
              </a:spcBef>
              <a:buSzPct val="100000"/>
            </a:pPr>
            <a:r>
              <a:rPr lang="en" sz="1200"/>
              <a:t>some default </a:t>
            </a:r>
            <a:r>
              <a:rPr b="1" lang="en" sz="1200"/>
              <a:t>[single]</a:t>
            </a:r>
          </a:p>
          <a:p>
            <a:pPr indent="-304800" lvl="2" marL="1371600" rtl="0">
              <a:spcBef>
                <a:spcPts val="600"/>
              </a:spcBef>
              <a:buSzPct val="100000"/>
            </a:pPr>
            <a:r>
              <a:rPr lang="en" sz="1200"/>
              <a:t>all valid</a:t>
            </a:r>
          </a:p>
          <a:p>
            <a:pPr indent="-304800" lvl="2" marL="1371600" rtl="0">
              <a:spcBef>
                <a:spcPts val="600"/>
              </a:spcBef>
              <a:buSzPct val="100000"/>
            </a:pPr>
            <a:r>
              <a:rPr lang="en" sz="1200"/>
              <a:t>&gt;= 1 incompatible with slot</a:t>
            </a:r>
          </a:p>
          <a:p>
            <a:pPr indent="-304800" lvl="2" marL="1371600" rtl="0">
              <a:spcBef>
                <a:spcPts val="600"/>
              </a:spcBef>
              <a:buSzPct val="100000"/>
            </a:pPr>
            <a:r>
              <a:rPr lang="en" sz="1200"/>
              <a:t>&gt;= 1 incompatible with another component</a:t>
            </a:r>
          </a:p>
          <a:p>
            <a:pPr indent="-304800" lvl="2" marL="1371600" rtl="0">
              <a:spcBef>
                <a:spcPts val="600"/>
              </a:spcBef>
              <a:buSzPct val="100000"/>
            </a:pPr>
            <a:r>
              <a:rPr lang="en" sz="1200"/>
              <a:t>&gt;= 1 not in database </a:t>
            </a:r>
            <a:r>
              <a:rPr b="1" lang="en" sz="1200"/>
              <a:t>[error]</a:t>
            </a:r>
          </a:p>
          <a:p>
            <a:pPr lvl="0" rtl="0">
              <a:spcBef>
                <a:spcPts val="0"/>
              </a:spcBef>
              <a:buNone/>
            </a:pPr>
            <a:r>
              <a:t/>
            </a:r>
            <a:endParaRPr sz="1200"/>
          </a:p>
        </p:txBody>
      </p:sp>
      <p:sp>
        <p:nvSpPr>
          <p:cNvPr id="369" name="Shape 369"/>
          <p:cNvSpPr/>
          <p:nvPr/>
        </p:nvSpPr>
        <p:spPr>
          <a:xfrm>
            <a:off x="1847200" y="2133825"/>
            <a:ext cx="1497000" cy="191100"/>
          </a:xfrm>
          <a:prstGeom prst="rect">
            <a:avLst/>
          </a:prstGeom>
          <a:noFill/>
          <a:ln cap="flat" cmpd="sng" w="952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70" name="Shape 370"/>
          <p:cNvSpPr/>
          <p:nvPr/>
        </p:nvSpPr>
        <p:spPr>
          <a:xfrm>
            <a:off x="5432700" y="3423300"/>
            <a:ext cx="2034600" cy="191100"/>
          </a:xfrm>
          <a:prstGeom prst="rect">
            <a:avLst/>
          </a:prstGeom>
          <a:noFill/>
          <a:ln cap="flat" cmpd="sng" w="952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71" name="Shape 371"/>
          <p:cNvSpPr/>
          <p:nvPr/>
        </p:nvSpPr>
        <p:spPr>
          <a:xfrm>
            <a:off x="1847200" y="3041100"/>
            <a:ext cx="1422600" cy="191100"/>
          </a:xfrm>
          <a:prstGeom prst="rect">
            <a:avLst/>
          </a:prstGeom>
          <a:noFill/>
          <a:ln cap="flat" cmpd="sng" w="952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72" name="Shape 372"/>
          <p:cNvSpPr/>
          <p:nvPr/>
        </p:nvSpPr>
        <p:spPr>
          <a:xfrm>
            <a:off x="1921575" y="3232200"/>
            <a:ext cx="1691700" cy="191100"/>
          </a:xfrm>
          <a:prstGeom prst="rect">
            <a:avLst/>
          </a:prstGeom>
          <a:noFill/>
          <a:ln cap="flat" cmpd="sng" w="952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73" name="Shape 373"/>
          <p:cNvSpPr/>
          <p:nvPr/>
        </p:nvSpPr>
        <p:spPr>
          <a:xfrm>
            <a:off x="1884400" y="3948375"/>
            <a:ext cx="1422600" cy="191100"/>
          </a:xfrm>
          <a:prstGeom prst="rect">
            <a:avLst/>
          </a:prstGeom>
          <a:noFill/>
          <a:ln cap="flat" cmpd="sng" w="952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74" name="Shape 374"/>
          <p:cNvSpPr/>
          <p:nvPr/>
        </p:nvSpPr>
        <p:spPr>
          <a:xfrm>
            <a:off x="1921600" y="4139475"/>
            <a:ext cx="1691700" cy="191100"/>
          </a:xfrm>
          <a:prstGeom prst="rect">
            <a:avLst/>
          </a:prstGeom>
          <a:noFill/>
          <a:ln cap="flat" cmpd="sng" w="952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75" name="Shape 375"/>
          <p:cNvSpPr/>
          <p:nvPr/>
        </p:nvSpPr>
        <p:spPr>
          <a:xfrm>
            <a:off x="5380300" y="4330575"/>
            <a:ext cx="2034600" cy="191100"/>
          </a:xfrm>
          <a:prstGeom prst="rect">
            <a:avLst/>
          </a:prstGeom>
          <a:noFill/>
          <a:ln cap="flat" cmpd="sng" w="952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76" name="Shape 376"/>
          <p:cNvSpPr/>
          <p:nvPr/>
        </p:nvSpPr>
        <p:spPr>
          <a:xfrm>
            <a:off x="1847200" y="5046750"/>
            <a:ext cx="838500" cy="191100"/>
          </a:xfrm>
          <a:prstGeom prst="rect">
            <a:avLst/>
          </a:prstGeom>
          <a:noFill/>
          <a:ln cap="flat" cmpd="sng" w="952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9"/>
                                        </p:tgtEl>
                                        <p:attrNameLst>
                                          <p:attrName>style.visibility</p:attrName>
                                        </p:attrNameLst>
                                      </p:cBhvr>
                                      <p:to>
                                        <p:strVal val="visible"/>
                                      </p:to>
                                    </p:set>
                                    <p:animEffect filter="fade" transition="in">
                                      <p:cBhvr>
                                        <p:cTn dur="1"/>
                                        <p:tgtEl>
                                          <p:spTgt spid="36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1"/>
                                        </p:tgtEl>
                                        <p:attrNameLst>
                                          <p:attrName>style.visibility</p:attrName>
                                        </p:attrNameLst>
                                      </p:cBhvr>
                                      <p:to>
                                        <p:strVal val="visible"/>
                                      </p:to>
                                    </p:set>
                                    <p:animEffect filter="fade" transition="in">
                                      <p:cBhvr>
                                        <p:cTn dur="1"/>
                                        <p:tgtEl>
                                          <p:spTgt spid="371"/>
                                        </p:tgtEl>
                                      </p:cBhvr>
                                    </p:animEffect>
                                  </p:childTnLst>
                                </p:cTn>
                              </p:par>
                              <p:par>
                                <p:cTn fill="hold" nodeType="withEffect" presetClass="entr" presetID="10" presetSubtype="0">
                                  <p:stCondLst>
                                    <p:cond delay="0"/>
                                  </p:stCondLst>
                                  <p:childTnLst>
                                    <p:set>
                                      <p:cBhvr>
                                        <p:cTn dur="1" fill="hold">
                                          <p:stCondLst>
                                            <p:cond delay="0"/>
                                          </p:stCondLst>
                                        </p:cTn>
                                        <p:tgtEl>
                                          <p:spTgt spid="372"/>
                                        </p:tgtEl>
                                        <p:attrNameLst>
                                          <p:attrName>style.visibility</p:attrName>
                                        </p:attrNameLst>
                                      </p:cBhvr>
                                      <p:to>
                                        <p:strVal val="visible"/>
                                      </p:to>
                                    </p:set>
                                    <p:animEffect filter="fade" transition="in">
                                      <p:cBhvr>
                                        <p:cTn dur="1"/>
                                        <p:tgtEl>
                                          <p:spTgt spid="3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3"/>
                                        </p:tgtEl>
                                        <p:attrNameLst>
                                          <p:attrName>style.visibility</p:attrName>
                                        </p:attrNameLst>
                                      </p:cBhvr>
                                      <p:to>
                                        <p:strVal val="visible"/>
                                      </p:to>
                                    </p:set>
                                    <p:animEffect filter="fade" transition="in">
                                      <p:cBhvr>
                                        <p:cTn dur="1"/>
                                        <p:tgtEl>
                                          <p:spTgt spid="373"/>
                                        </p:tgtEl>
                                      </p:cBhvr>
                                    </p:animEffect>
                                  </p:childTnLst>
                                </p:cTn>
                              </p:par>
                              <p:par>
                                <p:cTn fill="hold" nodeType="withEffect" presetClass="entr" presetID="10" presetSubtype="0">
                                  <p:stCondLst>
                                    <p:cond delay="0"/>
                                  </p:stCondLst>
                                  <p:childTnLst>
                                    <p:set>
                                      <p:cBhvr>
                                        <p:cTn dur="1" fill="hold">
                                          <p:stCondLst>
                                            <p:cond delay="0"/>
                                          </p:stCondLst>
                                        </p:cTn>
                                        <p:tgtEl>
                                          <p:spTgt spid="374"/>
                                        </p:tgtEl>
                                        <p:attrNameLst>
                                          <p:attrName>style.visibility</p:attrName>
                                        </p:attrNameLst>
                                      </p:cBhvr>
                                      <p:to>
                                        <p:strVal val="visible"/>
                                      </p:to>
                                    </p:set>
                                    <p:animEffect filter="fade" transition="in">
                                      <p:cBhvr>
                                        <p:cTn dur="1"/>
                                        <p:tgtEl>
                                          <p:spTgt spid="37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0"/>
                                        </p:tgtEl>
                                        <p:attrNameLst>
                                          <p:attrName>style.visibility</p:attrName>
                                        </p:attrNameLst>
                                      </p:cBhvr>
                                      <p:to>
                                        <p:strVal val="visible"/>
                                      </p:to>
                                    </p:set>
                                    <p:animEffect filter="fade" transition="in">
                                      <p:cBhvr>
                                        <p:cTn dur="1"/>
                                        <p:tgtEl>
                                          <p:spTgt spid="370"/>
                                        </p:tgtEl>
                                      </p:cBhvr>
                                    </p:animEffect>
                                  </p:childTnLst>
                                </p:cTn>
                              </p:par>
                              <p:par>
                                <p:cTn fill="hold" nodeType="withEffect" presetClass="entr" presetID="10" presetSubtype="0">
                                  <p:stCondLst>
                                    <p:cond delay="0"/>
                                  </p:stCondLst>
                                  <p:childTnLst>
                                    <p:set>
                                      <p:cBhvr>
                                        <p:cTn dur="1" fill="hold">
                                          <p:stCondLst>
                                            <p:cond delay="0"/>
                                          </p:stCondLst>
                                        </p:cTn>
                                        <p:tgtEl>
                                          <p:spTgt spid="375"/>
                                        </p:tgtEl>
                                        <p:attrNameLst>
                                          <p:attrName>style.visibility</p:attrName>
                                        </p:attrNameLst>
                                      </p:cBhvr>
                                      <p:to>
                                        <p:strVal val="visible"/>
                                      </p:to>
                                    </p:set>
                                    <p:animEffect filter="fade" transition="in">
                                      <p:cBhvr>
                                        <p:cTn dur="1"/>
                                        <p:tgtEl>
                                          <p:spTgt spid="37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6"/>
                                        </p:tgtEl>
                                        <p:attrNameLst>
                                          <p:attrName>style.visibility</p:attrName>
                                        </p:attrNameLst>
                                      </p:cBhvr>
                                      <p:to>
                                        <p:strVal val="visible"/>
                                      </p:to>
                                    </p:set>
                                    <p:animEffect filter="fade" transition="in">
                                      <p:cBhvr>
                                        <p:cTn dur="1"/>
                                        <p:tgtEl>
                                          <p:spTgt spid="37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0" name="Shape 380"/>
        <p:cNvGrpSpPr/>
        <p:nvPr/>
      </p:nvGrpSpPr>
      <p:grpSpPr>
        <a:xfrm>
          <a:off x="0" y="0"/>
          <a:ext cx="0" cy="0"/>
          <a:chOff x="0" y="0"/>
          <a:chExt cx="0" cy="0"/>
        </a:xfrm>
      </p:grpSpPr>
      <p:sp>
        <p:nvSpPr>
          <p:cNvPr id="381" name="Shape 381"/>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Generate Test Cases</a:t>
            </a:r>
          </a:p>
        </p:txBody>
      </p:sp>
      <p:sp>
        <p:nvSpPr>
          <p:cNvPr id="382" name="Shape 382"/>
          <p:cNvSpPr/>
          <p:nvPr/>
        </p:nvSpPr>
        <p:spPr>
          <a:xfrm>
            <a:off x="780425" y="1905525"/>
            <a:ext cx="2094300" cy="7053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Generate Test Case Specifications</a:t>
            </a:r>
          </a:p>
        </p:txBody>
      </p:sp>
      <p:sp>
        <p:nvSpPr>
          <p:cNvPr id="383" name="Shape 383"/>
          <p:cNvSpPr/>
          <p:nvPr/>
        </p:nvSpPr>
        <p:spPr>
          <a:xfrm>
            <a:off x="2028825" y="2896175"/>
            <a:ext cx="2094300" cy="7053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800"/>
              <a:t>Generate Test Cases</a:t>
            </a:r>
          </a:p>
        </p:txBody>
      </p:sp>
      <p:cxnSp>
        <p:nvCxnSpPr>
          <p:cNvPr id="384" name="Shape 384"/>
          <p:cNvCxnSpPr/>
          <p:nvPr/>
        </p:nvCxnSpPr>
        <p:spPr>
          <a:xfrm>
            <a:off x="1290225" y="2610825"/>
            <a:ext cx="738600" cy="591900"/>
          </a:xfrm>
          <a:prstGeom prst="straightConnector1">
            <a:avLst/>
          </a:prstGeom>
          <a:noFill/>
          <a:ln cap="flat" cmpd="sng" w="19050">
            <a:solidFill>
              <a:schemeClr val="dk2"/>
            </a:solidFill>
            <a:prstDash val="solid"/>
            <a:round/>
            <a:headEnd len="lg" w="lg" type="none"/>
            <a:tailEnd len="lg" w="lg" type="triangle"/>
          </a:ln>
        </p:spPr>
      </p:cxnSp>
      <p:sp>
        <p:nvSpPr>
          <p:cNvPr id="385" name="Shape 385"/>
          <p:cNvSpPr txBox="1"/>
          <p:nvPr>
            <p:ph idx="2" type="body"/>
          </p:nvPr>
        </p:nvSpPr>
        <p:spPr>
          <a:xfrm>
            <a:off x="4692273" y="1600200"/>
            <a:ext cx="3994500" cy="4967700"/>
          </a:xfrm>
          <a:prstGeom prst="rect">
            <a:avLst/>
          </a:prstGeom>
        </p:spPr>
        <p:txBody>
          <a:bodyPr anchorCtr="0" anchor="t" bIns="91425" lIns="91425" rIns="91425" tIns="91425">
            <a:noAutofit/>
          </a:bodyPr>
          <a:lstStyle/>
          <a:p>
            <a:pPr lvl="0" rtl="0">
              <a:spcBef>
                <a:spcPts val="0"/>
              </a:spcBef>
              <a:buClr>
                <a:schemeClr val="dk1"/>
              </a:buClr>
              <a:buSzPct val="36666"/>
              <a:buFont typeface="Arial"/>
              <a:buNone/>
            </a:pPr>
            <a:r>
              <a:rPr lang="en">
                <a:latin typeface="Courier New"/>
                <a:ea typeface="Courier New"/>
                <a:cs typeface="Courier New"/>
                <a:sym typeface="Courier New"/>
              </a:rPr>
              <a:t>substr(string str, int index)</a:t>
            </a:r>
          </a:p>
          <a:p>
            <a:pPr lvl="0" rtl="0">
              <a:spcBef>
                <a:spcPts val="0"/>
              </a:spcBef>
              <a:buNone/>
            </a:pPr>
            <a:r>
              <a:t/>
            </a:r>
            <a:endParaRPr sz="2000"/>
          </a:p>
          <a:p>
            <a:pPr lvl="0" rtl="0">
              <a:spcBef>
                <a:spcPts val="0"/>
              </a:spcBef>
              <a:buNone/>
            </a:pPr>
            <a:r>
              <a:rPr lang="en" sz="2000"/>
              <a:t>Specification: </a:t>
            </a:r>
          </a:p>
          <a:p>
            <a:pPr lvl="0" rtl="0">
              <a:spcBef>
                <a:spcPts val="0"/>
              </a:spcBef>
              <a:buNone/>
            </a:pPr>
            <a:r>
              <a:rPr lang="en" sz="2000">
                <a:latin typeface="Courier New"/>
                <a:ea typeface="Courier New"/>
                <a:cs typeface="Courier New"/>
                <a:sym typeface="Courier New"/>
              </a:rPr>
              <a:t>str:</a:t>
            </a:r>
            <a:r>
              <a:rPr lang="en" sz="2000"/>
              <a:t> length &gt;=2, contains special characters</a:t>
            </a:r>
          </a:p>
          <a:p>
            <a:pPr lvl="0" rtl="0">
              <a:spcBef>
                <a:spcPts val="0"/>
              </a:spcBef>
              <a:buNone/>
            </a:pPr>
            <a:r>
              <a:rPr lang="en" sz="2000">
                <a:latin typeface="Courier New"/>
                <a:ea typeface="Courier New"/>
                <a:cs typeface="Courier New"/>
                <a:sym typeface="Courier New"/>
              </a:rPr>
              <a:t>index:</a:t>
            </a:r>
            <a:r>
              <a:rPr lang="en" sz="2000"/>
              <a:t> value &gt; 0</a:t>
            </a:r>
          </a:p>
          <a:p>
            <a:pPr lvl="0" rtl="0">
              <a:spcBef>
                <a:spcPts val="0"/>
              </a:spcBef>
              <a:buNone/>
            </a:pPr>
            <a:r>
              <a:t/>
            </a:r>
            <a:endParaRPr sz="2000"/>
          </a:p>
          <a:p>
            <a:pPr lvl="0" rtl="0">
              <a:spcBef>
                <a:spcPts val="0"/>
              </a:spcBef>
              <a:buNone/>
            </a:pPr>
            <a:r>
              <a:rPr lang="en" sz="2000"/>
              <a:t>Test Case:</a:t>
            </a:r>
          </a:p>
          <a:p>
            <a:pPr lvl="0" rtl="0">
              <a:spcBef>
                <a:spcPts val="0"/>
              </a:spcBef>
              <a:buNone/>
            </a:pPr>
            <a:r>
              <a:rPr lang="en" sz="2000">
                <a:latin typeface="Courier New"/>
                <a:ea typeface="Courier New"/>
                <a:cs typeface="Courier New"/>
                <a:sym typeface="Courier New"/>
              </a:rPr>
              <a:t>str</a:t>
            </a:r>
            <a:r>
              <a:rPr lang="en" sz="2000"/>
              <a:t> = “ABCC!\n\t7”</a:t>
            </a:r>
          </a:p>
          <a:p>
            <a:pPr lvl="0" rtl="0">
              <a:spcBef>
                <a:spcPts val="0"/>
              </a:spcBef>
              <a:buNone/>
            </a:pPr>
            <a:r>
              <a:rPr lang="en" sz="2000">
                <a:latin typeface="Courier New"/>
                <a:ea typeface="Courier New"/>
                <a:cs typeface="Courier New"/>
                <a:sym typeface="Courier New"/>
              </a:rPr>
              <a:t>index</a:t>
            </a:r>
            <a:r>
              <a:rPr lang="en" sz="2000"/>
              <a:t>= 5</a:t>
            </a:r>
          </a:p>
          <a:p>
            <a:pPr lvl="0" rtl="0">
              <a:spcBef>
                <a:spcPts val="0"/>
              </a:spcBef>
              <a:buNone/>
            </a:pPr>
            <a:r>
              <a:t/>
            </a:r>
            <a:endParaRPr sz="2000"/>
          </a:p>
        </p:txBody>
      </p:sp>
      <p:sp>
        <p:nvSpPr>
          <p:cNvPr id="386" name="Shape 386"/>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32</a:t>
            </a: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0" name="Shape 390"/>
        <p:cNvGrpSpPr/>
        <p:nvPr/>
      </p:nvGrpSpPr>
      <p:grpSpPr>
        <a:xfrm>
          <a:off x="0" y="0"/>
          <a:ext cx="0" cy="0"/>
          <a:chOff x="0" y="0"/>
          <a:chExt cx="0" cy="0"/>
        </a:xfrm>
      </p:grpSpPr>
      <p:sp>
        <p:nvSpPr>
          <p:cNvPr id="391" name="Shape 391"/>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Boundary Values</a:t>
            </a:r>
          </a:p>
        </p:txBody>
      </p:sp>
      <p:sp>
        <p:nvSpPr>
          <p:cNvPr id="392" name="Shape 392"/>
          <p:cNvSpPr txBox="1"/>
          <p:nvPr>
            <p:ph idx="1" type="body"/>
          </p:nvPr>
        </p:nvSpPr>
        <p:spPr>
          <a:xfrm>
            <a:off x="457200" y="1600200"/>
            <a:ext cx="43020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Basic Idea:</a:t>
            </a:r>
          </a:p>
          <a:p>
            <a:pPr indent="-228600" lvl="0" marL="457200" marR="0" rtl="0" algn="l">
              <a:lnSpc>
                <a:spcPct val="100000"/>
              </a:lnSpc>
              <a:spcBef>
                <a:spcPts val="600"/>
              </a:spcBef>
              <a:spcAft>
                <a:spcPts val="0"/>
              </a:spcAft>
            </a:pPr>
            <a:r>
              <a:rPr lang="en"/>
              <a:t>Errors tend to occur at the boundary of a partition.</a:t>
            </a:r>
          </a:p>
          <a:p>
            <a:pPr indent="-228600" lvl="0" marL="457200" marR="0" rtl="0" algn="l">
              <a:lnSpc>
                <a:spcPct val="100000"/>
              </a:lnSpc>
              <a:spcBef>
                <a:spcPts val="600"/>
              </a:spcBef>
              <a:spcAft>
                <a:spcPts val="0"/>
              </a:spcAft>
            </a:pPr>
            <a:r>
              <a:rPr lang="en"/>
              <a:t>Remember to select inputs from those boundaries.</a:t>
            </a:r>
          </a:p>
        </p:txBody>
      </p:sp>
      <p:sp>
        <p:nvSpPr>
          <p:cNvPr id="393" name="Shape 393"/>
          <p:cNvSpPr/>
          <p:nvPr/>
        </p:nvSpPr>
        <p:spPr>
          <a:xfrm>
            <a:off x="4715700" y="1812900"/>
            <a:ext cx="3767100" cy="40665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94" name="Shape 394"/>
          <p:cNvSpPr/>
          <p:nvPr/>
        </p:nvSpPr>
        <p:spPr>
          <a:xfrm>
            <a:off x="5411164" y="3472938"/>
            <a:ext cx="188700" cy="243000"/>
          </a:xfrm>
          <a:prstGeom prst="noSmoking">
            <a:avLst>
              <a:gd fmla="val 18750" name="adj"/>
            </a:avLst>
          </a:prstGeom>
          <a:solidFill>
            <a:srgbClr val="980000"/>
          </a:solidFill>
          <a:ln cap="flat" cmpd="sng" w="19050">
            <a:solidFill>
              <a:srgbClr val="98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95" name="Shape 395"/>
          <p:cNvSpPr/>
          <p:nvPr/>
        </p:nvSpPr>
        <p:spPr>
          <a:xfrm>
            <a:off x="5222559" y="3472938"/>
            <a:ext cx="188700" cy="243000"/>
          </a:xfrm>
          <a:prstGeom prst="noSmoking">
            <a:avLst>
              <a:gd fmla="val 18750" name="adj"/>
            </a:avLst>
          </a:prstGeom>
          <a:solidFill>
            <a:srgbClr val="980000"/>
          </a:solidFill>
          <a:ln cap="flat" cmpd="sng" w="19050">
            <a:solidFill>
              <a:srgbClr val="98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96" name="Shape 396"/>
          <p:cNvSpPr/>
          <p:nvPr/>
        </p:nvSpPr>
        <p:spPr>
          <a:xfrm>
            <a:off x="7712196" y="5094167"/>
            <a:ext cx="188700" cy="243000"/>
          </a:xfrm>
          <a:prstGeom prst="noSmoking">
            <a:avLst>
              <a:gd fmla="val 18750" name="adj"/>
            </a:avLst>
          </a:prstGeom>
          <a:solidFill>
            <a:srgbClr val="980000"/>
          </a:solidFill>
          <a:ln cap="flat" cmpd="sng" w="19050">
            <a:solidFill>
              <a:srgbClr val="98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97" name="Shape 397"/>
          <p:cNvSpPr/>
          <p:nvPr/>
        </p:nvSpPr>
        <p:spPr>
          <a:xfrm>
            <a:off x="7712185" y="4863070"/>
            <a:ext cx="188700" cy="243000"/>
          </a:xfrm>
          <a:prstGeom prst="noSmoking">
            <a:avLst>
              <a:gd fmla="val 18750" name="adj"/>
            </a:avLst>
          </a:prstGeom>
          <a:solidFill>
            <a:srgbClr val="980000"/>
          </a:solidFill>
          <a:ln cap="flat" cmpd="sng" w="19050">
            <a:solidFill>
              <a:srgbClr val="98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98" name="Shape 398"/>
          <p:cNvSpPr/>
          <p:nvPr/>
        </p:nvSpPr>
        <p:spPr>
          <a:xfrm>
            <a:off x="7537373" y="5094167"/>
            <a:ext cx="188700" cy="243000"/>
          </a:xfrm>
          <a:prstGeom prst="noSmoking">
            <a:avLst>
              <a:gd fmla="val 18750" name="adj"/>
            </a:avLst>
          </a:prstGeom>
          <a:solidFill>
            <a:srgbClr val="980000"/>
          </a:solidFill>
          <a:ln cap="flat" cmpd="sng" w="19050">
            <a:solidFill>
              <a:srgbClr val="98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399" name="Shape 399"/>
          <p:cNvCxnSpPr>
            <a:stCxn id="393" idx="0"/>
          </p:cNvCxnSpPr>
          <p:nvPr/>
        </p:nvCxnSpPr>
        <p:spPr>
          <a:xfrm>
            <a:off x="6599250" y="1812900"/>
            <a:ext cx="0" cy="4066500"/>
          </a:xfrm>
          <a:prstGeom prst="straightConnector1">
            <a:avLst/>
          </a:prstGeom>
          <a:noFill/>
          <a:ln cap="flat" cmpd="sng" w="19050">
            <a:solidFill>
              <a:schemeClr val="dk2"/>
            </a:solidFill>
            <a:prstDash val="dash"/>
            <a:round/>
            <a:headEnd len="lg" w="lg" type="none"/>
            <a:tailEnd len="lg" w="lg" type="none"/>
          </a:ln>
        </p:spPr>
      </p:cxnSp>
      <p:cxnSp>
        <p:nvCxnSpPr>
          <p:cNvPr id="400" name="Shape 400"/>
          <p:cNvCxnSpPr>
            <a:endCxn id="393" idx="3"/>
          </p:cNvCxnSpPr>
          <p:nvPr/>
        </p:nvCxnSpPr>
        <p:spPr>
          <a:xfrm>
            <a:off x="4715400" y="3846150"/>
            <a:ext cx="3767400" cy="0"/>
          </a:xfrm>
          <a:prstGeom prst="straightConnector1">
            <a:avLst/>
          </a:prstGeom>
          <a:noFill/>
          <a:ln cap="flat" cmpd="sng" w="19050">
            <a:solidFill>
              <a:schemeClr val="dk2"/>
            </a:solidFill>
            <a:prstDash val="dash"/>
            <a:round/>
            <a:headEnd len="lg" w="lg" type="none"/>
            <a:tailEnd len="lg" w="lg" type="none"/>
          </a:ln>
        </p:spPr>
      </p:cxnSp>
      <p:cxnSp>
        <p:nvCxnSpPr>
          <p:cNvPr id="401" name="Shape 401"/>
          <p:cNvCxnSpPr>
            <a:stCxn id="393" idx="1"/>
            <a:endCxn id="393" idx="0"/>
          </p:cNvCxnSpPr>
          <p:nvPr/>
        </p:nvCxnSpPr>
        <p:spPr>
          <a:xfrm flipH="1" rot="10800000">
            <a:off x="4715700" y="1812750"/>
            <a:ext cx="1883700" cy="2033400"/>
          </a:xfrm>
          <a:prstGeom prst="straightConnector1">
            <a:avLst/>
          </a:prstGeom>
          <a:noFill/>
          <a:ln cap="flat" cmpd="sng" w="19050">
            <a:solidFill>
              <a:schemeClr val="dk2"/>
            </a:solidFill>
            <a:prstDash val="dash"/>
            <a:round/>
            <a:headEnd len="lg" w="lg" type="none"/>
            <a:tailEnd len="lg" w="lg" type="none"/>
          </a:ln>
        </p:spPr>
      </p:cxnSp>
      <p:cxnSp>
        <p:nvCxnSpPr>
          <p:cNvPr id="402" name="Shape 402"/>
          <p:cNvCxnSpPr>
            <a:stCxn id="393" idx="0"/>
          </p:cNvCxnSpPr>
          <p:nvPr/>
        </p:nvCxnSpPr>
        <p:spPr>
          <a:xfrm>
            <a:off x="6599250" y="1812900"/>
            <a:ext cx="1883400" cy="2033400"/>
          </a:xfrm>
          <a:prstGeom prst="straightConnector1">
            <a:avLst/>
          </a:prstGeom>
          <a:noFill/>
          <a:ln cap="flat" cmpd="sng" w="19050">
            <a:solidFill>
              <a:schemeClr val="dk2"/>
            </a:solidFill>
            <a:prstDash val="dash"/>
            <a:round/>
            <a:headEnd len="lg" w="lg" type="none"/>
            <a:tailEnd len="lg" w="lg" type="none"/>
          </a:ln>
        </p:spPr>
      </p:cxnSp>
      <p:cxnSp>
        <p:nvCxnSpPr>
          <p:cNvPr id="403" name="Shape 403"/>
          <p:cNvCxnSpPr>
            <a:stCxn id="393" idx="3"/>
            <a:endCxn id="393" idx="2"/>
          </p:cNvCxnSpPr>
          <p:nvPr/>
        </p:nvCxnSpPr>
        <p:spPr>
          <a:xfrm flipH="1">
            <a:off x="6599400" y="3846150"/>
            <a:ext cx="1883400" cy="2033400"/>
          </a:xfrm>
          <a:prstGeom prst="straightConnector1">
            <a:avLst/>
          </a:prstGeom>
          <a:noFill/>
          <a:ln cap="flat" cmpd="sng" w="19050">
            <a:solidFill>
              <a:schemeClr val="dk2"/>
            </a:solidFill>
            <a:prstDash val="dash"/>
            <a:round/>
            <a:headEnd len="lg" w="lg" type="none"/>
            <a:tailEnd len="lg" w="lg" type="none"/>
          </a:ln>
        </p:spPr>
      </p:cxnSp>
      <p:cxnSp>
        <p:nvCxnSpPr>
          <p:cNvPr id="404" name="Shape 404"/>
          <p:cNvCxnSpPr>
            <a:stCxn id="393" idx="1"/>
          </p:cNvCxnSpPr>
          <p:nvPr/>
        </p:nvCxnSpPr>
        <p:spPr>
          <a:xfrm>
            <a:off x="4715700" y="3846150"/>
            <a:ext cx="1883400" cy="2033400"/>
          </a:xfrm>
          <a:prstGeom prst="straightConnector1">
            <a:avLst/>
          </a:prstGeom>
          <a:noFill/>
          <a:ln cap="flat" cmpd="sng" w="19050">
            <a:solidFill>
              <a:schemeClr val="dk2"/>
            </a:solidFill>
            <a:prstDash val="dash"/>
            <a:round/>
            <a:headEnd len="lg" w="lg" type="none"/>
            <a:tailEnd len="lg" w="lg" type="none"/>
          </a:ln>
        </p:spPr>
      </p:cxnSp>
      <p:cxnSp>
        <p:nvCxnSpPr>
          <p:cNvPr id="405" name="Shape 405"/>
          <p:cNvCxnSpPr>
            <a:stCxn id="393" idx="1"/>
          </p:cNvCxnSpPr>
          <p:nvPr/>
        </p:nvCxnSpPr>
        <p:spPr>
          <a:xfrm flipH="1" rot="10800000">
            <a:off x="4715700" y="2673150"/>
            <a:ext cx="1848300" cy="1173000"/>
          </a:xfrm>
          <a:prstGeom prst="straightConnector1">
            <a:avLst/>
          </a:prstGeom>
          <a:noFill/>
          <a:ln cap="flat" cmpd="sng" w="19050">
            <a:solidFill>
              <a:schemeClr val="dk2"/>
            </a:solidFill>
            <a:prstDash val="dash"/>
            <a:round/>
            <a:headEnd len="lg" w="lg" type="none"/>
            <a:tailEnd len="lg" w="lg" type="none"/>
          </a:ln>
        </p:spPr>
      </p:cxnSp>
      <p:cxnSp>
        <p:nvCxnSpPr>
          <p:cNvPr id="406" name="Shape 406"/>
          <p:cNvCxnSpPr/>
          <p:nvPr/>
        </p:nvCxnSpPr>
        <p:spPr>
          <a:xfrm flipH="1">
            <a:off x="5935333" y="2699442"/>
            <a:ext cx="591000" cy="2421600"/>
          </a:xfrm>
          <a:prstGeom prst="straightConnector1">
            <a:avLst/>
          </a:prstGeom>
          <a:noFill/>
          <a:ln cap="flat" cmpd="sng" w="19050">
            <a:solidFill>
              <a:schemeClr val="dk2"/>
            </a:solidFill>
            <a:prstDash val="dash"/>
            <a:round/>
            <a:headEnd len="lg" w="lg" type="none"/>
            <a:tailEnd len="lg" w="lg" type="none"/>
          </a:ln>
        </p:spPr>
      </p:cxnSp>
      <p:sp>
        <p:nvSpPr>
          <p:cNvPr id="407" name="Shape 407"/>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33</a:t>
            </a: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1" name="Shape 411"/>
        <p:cNvGrpSpPr/>
        <p:nvPr/>
      </p:nvGrpSpPr>
      <p:grpSpPr>
        <a:xfrm>
          <a:off x="0" y="0"/>
          <a:ext cx="0" cy="0"/>
          <a:chOff x="0" y="0"/>
          <a:chExt cx="0" cy="0"/>
        </a:xfrm>
      </p:grpSpPr>
      <p:sp>
        <p:nvSpPr>
          <p:cNvPr id="412" name="Shape 412"/>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Choosing Test Case Values</a:t>
            </a:r>
          </a:p>
        </p:txBody>
      </p:sp>
      <p:sp>
        <p:nvSpPr>
          <p:cNvPr id="413" name="Shape 413"/>
          <p:cNvSpPr txBox="1"/>
          <p:nvPr>
            <p:ph idx="1" type="body"/>
          </p:nvPr>
        </p:nvSpPr>
        <p:spPr>
          <a:xfrm>
            <a:off x="457200" y="1600200"/>
            <a:ext cx="8229600" cy="933600"/>
          </a:xfrm>
          <a:prstGeom prst="rect">
            <a:avLst/>
          </a:prstGeom>
        </p:spPr>
        <p:txBody>
          <a:bodyPr anchorCtr="0" anchor="t" bIns="91425" lIns="91425" rIns="91425" tIns="91425">
            <a:noAutofit/>
          </a:bodyPr>
          <a:lstStyle/>
          <a:p>
            <a:pPr lvl="0" rtl="0">
              <a:spcBef>
                <a:spcPts val="0"/>
              </a:spcBef>
              <a:buNone/>
            </a:pPr>
            <a:r>
              <a:rPr lang="en" sz="2400"/>
              <a:t>Choose test case values at the boundary (and typical) values for each partition.</a:t>
            </a:r>
          </a:p>
          <a:p>
            <a:pPr indent="-381000" lvl="0" marL="457200" rtl="0">
              <a:spcBef>
                <a:spcPts val="0"/>
              </a:spcBef>
              <a:buSzPct val="100000"/>
            </a:pPr>
            <a:r>
              <a:rPr lang="en" sz="2400"/>
              <a:t>If an input is intended to be a 5-digit integer between 10000 and 99999, you want partitions:</a:t>
            </a:r>
          </a:p>
          <a:p>
            <a:pPr indent="387350" lvl="0" rtl="0">
              <a:spcBef>
                <a:spcPts val="0"/>
              </a:spcBef>
              <a:buClr>
                <a:schemeClr val="dk1"/>
              </a:buClr>
              <a:buSzPct val="45833"/>
              <a:buFont typeface="Arial"/>
              <a:buNone/>
            </a:pPr>
            <a:r>
              <a:rPr b="1" lang="en" sz="2400"/>
              <a:t>&lt;10000, 10000-99999, &gt;100000</a:t>
            </a:r>
          </a:p>
          <a:p>
            <a:pPr lvl="0" rtl="0">
              <a:spcBef>
                <a:spcPts val="0"/>
              </a:spcBef>
              <a:buNone/>
            </a:pPr>
            <a:r>
              <a:t/>
            </a:r>
            <a:endParaRPr sz="2400">
              <a:latin typeface="Courier New"/>
              <a:ea typeface="Courier New"/>
              <a:cs typeface="Courier New"/>
              <a:sym typeface="Courier New"/>
            </a:endParaRPr>
          </a:p>
        </p:txBody>
      </p:sp>
      <p:sp>
        <p:nvSpPr>
          <p:cNvPr id="414" name="Shape 414"/>
          <p:cNvSpPr/>
          <p:nvPr/>
        </p:nvSpPr>
        <p:spPr>
          <a:xfrm>
            <a:off x="503800" y="3979075"/>
            <a:ext cx="380400" cy="4214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
              <a:t>0</a:t>
            </a:r>
          </a:p>
        </p:txBody>
      </p:sp>
      <p:sp>
        <p:nvSpPr>
          <p:cNvPr id="415" name="Shape 415"/>
          <p:cNvSpPr/>
          <p:nvPr/>
        </p:nvSpPr>
        <p:spPr>
          <a:xfrm>
            <a:off x="1088050" y="3979075"/>
            <a:ext cx="608400" cy="4214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5000</a:t>
            </a:r>
          </a:p>
        </p:txBody>
      </p:sp>
      <p:sp>
        <p:nvSpPr>
          <p:cNvPr id="416" name="Shape 416"/>
          <p:cNvSpPr/>
          <p:nvPr/>
        </p:nvSpPr>
        <p:spPr>
          <a:xfrm>
            <a:off x="1847100" y="3979075"/>
            <a:ext cx="608400" cy="4214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9999</a:t>
            </a:r>
          </a:p>
        </p:txBody>
      </p:sp>
      <p:cxnSp>
        <p:nvCxnSpPr>
          <p:cNvPr id="417" name="Shape 417"/>
          <p:cNvCxnSpPr>
            <a:stCxn id="414" idx="0"/>
          </p:cNvCxnSpPr>
          <p:nvPr/>
        </p:nvCxnSpPr>
        <p:spPr>
          <a:xfrm flipH="1" rot="10800000">
            <a:off x="694000" y="3711775"/>
            <a:ext cx="714600" cy="267300"/>
          </a:xfrm>
          <a:prstGeom prst="straightConnector1">
            <a:avLst/>
          </a:prstGeom>
          <a:noFill/>
          <a:ln cap="flat" cmpd="sng" w="19050">
            <a:solidFill>
              <a:schemeClr val="dk2"/>
            </a:solidFill>
            <a:prstDash val="solid"/>
            <a:round/>
            <a:headEnd len="lg" w="lg" type="none"/>
            <a:tailEnd len="lg" w="lg" type="triangle"/>
          </a:ln>
        </p:spPr>
      </p:cxnSp>
      <p:cxnSp>
        <p:nvCxnSpPr>
          <p:cNvPr id="418" name="Shape 418"/>
          <p:cNvCxnSpPr>
            <a:stCxn id="415" idx="0"/>
          </p:cNvCxnSpPr>
          <p:nvPr/>
        </p:nvCxnSpPr>
        <p:spPr>
          <a:xfrm flipH="1" rot="10800000">
            <a:off x="1392250" y="3732175"/>
            <a:ext cx="150000" cy="246900"/>
          </a:xfrm>
          <a:prstGeom prst="straightConnector1">
            <a:avLst/>
          </a:prstGeom>
          <a:noFill/>
          <a:ln cap="flat" cmpd="sng" w="19050">
            <a:solidFill>
              <a:schemeClr val="dk2"/>
            </a:solidFill>
            <a:prstDash val="solid"/>
            <a:round/>
            <a:headEnd len="lg" w="lg" type="none"/>
            <a:tailEnd len="lg" w="lg" type="triangle"/>
          </a:ln>
        </p:spPr>
      </p:cxnSp>
      <p:cxnSp>
        <p:nvCxnSpPr>
          <p:cNvPr id="419" name="Shape 419"/>
          <p:cNvCxnSpPr>
            <a:stCxn id="416" idx="0"/>
          </p:cNvCxnSpPr>
          <p:nvPr/>
        </p:nvCxnSpPr>
        <p:spPr>
          <a:xfrm rot="10800000">
            <a:off x="1737600" y="3752875"/>
            <a:ext cx="413700" cy="226200"/>
          </a:xfrm>
          <a:prstGeom prst="straightConnector1">
            <a:avLst/>
          </a:prstGeom>
          <a:noFill/>
          <a:ln cap="flat" cmpd="sng" w="19050">
            <a:solidFill>
              <a:schemeClr val="dk2"/>
            </a:solidFill>
            <a:prstDash val="solid"/>
            <a:round/>
            <a:headEnd len="lg" w="lg" type="none"/>
            <a:tailEnd len="lg" w="lg" type="triangle"/>
          </a:ln>
        </p:spPr>
      </p:cxnSp>
      <p:sp>
        <p:nvSpPr>
          <p:cNvPr id="420" name="Shape 420"/>
          <p:cNvSpPr/>
          <p:nvPr/>
        </p:nvSpPr>
        <p:spPr>
          <a:xfrm>
            <a:off x="1967100" y="4768950"/>
            <a:ext cx="714599" cy="4214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10000</a:t>
            </a:r>
          </a:p>
        </p:txBody>
      </p:sp>
      <p:sp>
        <p:nvSpPr>
          <p:cNvPr id="421" name="Shape 421"/>
          <p:cNvSpPr/>
          <p:nvPr/>
        </p:nvSpPr>
        <p:spPr>
          <a:xfrm>
            <a:off x="2829925" y="4768950"/>
            <a:ext cx="714599" cy="4214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50000</a:t>
            </a:r>
          </a:p>
        </p:txBody>
      </p:sp>
      <p:sp>
        <p:nvSpPr>
          <p:cNvPr id="422" name="Shape 422"/>
          <p:cNvSpPr/>
          <p:nvPr/>
        </p:nvSpPr>
        <p:spPr>
          <a:xfrm>
            <a:off x="3644600" y="4768950"/>
            <a:ext cx="714599" cy="4214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99999</a:t>
            </a:r>
          </a:p>
        </p:txBody>
      </p:sp>
      <p:cxnSp>
        <p:nvCxnSpPr>
          <p:cNvPr id="423" name="Shape 423"/>
          <p:cNvCxnSpPr>
            <a:stCxn id="420" idx="0"/>
          </p:cNvCxnSpPr>
          <p:nvPr/>
        </p:nvCxnSpPr>
        <p:spPr>
          <a:xfrm flipH="1" rot="10800000">
            <a:off x="2324399" y="3773550"/>
            <a:ext cx="534000" cy="995400"/>
          </a:xfrm>
          <a:prstGeom prst="straightConnector1">
            <a:avLst/>
          </a:prstGeom>
          <a:noFill/>
          <a:ln cap="flat" cmpd="sng" w="19050">
            <a:solidFill>
              <a:schemeClr val="dk2"/>
            </a:solidFill>
            <a:prstDash val="solid"/>
            <a:round/>
            <a:headEnd len="lg" w="lg" type="none"/>
            <a:tailEnd len="lg" w="lg" type="triangle"/>
          </a:ln>
        </p:spPr>
      </p:cxnSp>
      <p:cxnSp>
        <p:nvCxnSpPr>
          <p:cNvPr id="424" name="Shape 424"/>
          <p:cNvCxnSpPr>
            <a:stCxn id="421" idx="0"/>
          </p:cNvCxnSpPr>
          <p:nvPr/>
        </p:nvCxnSpPr>
        <p:spPr>
          <a:xfrm rot="10800000">
            <a:off x="3094824" y="3824850"/>
            <a:ext cx="92400" cy="944100"/>
          </a:xfrm>
          <a:prstGeom prst="straightConnector1">
            <a:avLst/>
          </a:prstGeom>
          <a:noFill/>
          <a:ln cap="flat" cmpd="sng" w="19050">
            <a:solidFill>
              <a:schemeClr val="dk2"/>
            </a:solidFill>
            <a:prstDash val="solid"/>
            <a:round/>
            <a:headEnd len="lg" w="lg" type="none"/>
            <a:tailEnd len="lg" w="lg" type="triangle"/>
          </a:ln>
        </p:spPr>
      </p:cxnSp>
      <p:cxnSp>
        <p:nvCxnSpPr>
          <p:cNvPr id="425" name="Shape 425"/>
          <p:cNvCxnSpPr>
            <a:stCxn id="422" idx="0"/>
          </p:cNvCxnSpPr>
          <p:nvPr/>
        </p:nvCxnSpPr>
        <p:spPr>
          <a:xfrm rot="10800000">
            <a:off x="3454699" y="3804150"/>
            <a:ext cx="547200" cy="964800"/>
          </a:xfrm>
          <a:prstGeom prst="straightConnector1">
            <a:avLst/>
          </a:prstGeom>
          <a:noFill/>
          <a:ln cap="flat" cmpd="sng" w="19050">
            <a:solidFill>
              <a:schemeClr val="dk2"/>
            </a:solidFill>
            <a:prstDash val="solid"/>
            <a:round/>
            <a:headEnd len="lg" w="lg" type="none"/>
            <a:tailEnd len="lg" w="lg" type="triangle"/>
          </a:ln>
        </p:spPr>
      </p:cxnSp>
      <p:sp>
        <p:nvSpPr>
          <p:cNvPr id="426" name="Shape 426"/>
          <p:cNvSpPr/>
          <p:nvPr/>
        </p:nvSpPr>
        <p:spPr>
          <a:xfrm>
            <a:off x="4188050" y="3979075"/>
            <a:ext cx="885599" cy="4214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100000</a:t>
            </a:r>
          </a:p>
        </p:txBody>
      </p:sp>
      <p:sp>
        <p:nvSpPr>
          <p:cNvPr id="427" name="Shape 427"/>
          <p:cNvSpPr/>
          <p:nvPr/>
        </p:nvSpPr>
        <p:spPr>
          <a:xfrm>
            <a:off x="5222025" y="3979075"/>
            <a:ext cx="885599" cy="4214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150000</a:t>
            </a:r>
          </a:p>
        </p:txBody>
      </p:sp>
      <p:sp>
        <p:nvSpPr>
          <p:cNvPr id="428" name="Shape 428"/>
          <p:cNvSpPr/>
          <p:nvPr/>
        </p:nvSpPr>
        <p:spPr>
          <a:xfrm>
            <a:off x="6256000" y="3979075"/>
            <a:ext cx="885599" cy="4214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max int</a:t>
            </a:r>
          </a:p>
        </p:txBody>
      </p:sp>
      <p:cxnSp>
        <p:nvCxnSpPr>
          <p:cNvPr id="429" name="Shape 429"/>
          <p:cNvCxnSpPr>
            <a:stCxn id="426" idx="0"/>
          </p:cNvCxnSpPr>
          <p:nvPr/>
        </p:nvCxnSpPr>
        <p:spPr>
          <a:xfrm flipH="1" rot="10800000">
            <a:off x="4630849" y="3742675"/>
            <a:ext cx="181200" cy="236400"/>
          </a:xfrm>
          <a:prstGeom prst="straightConnector1">
            <a:avLst/>
          </a:prstGeom>
          <a:noFill/>
          <a:ln cap="flat" cmpd="sng" w="19050">
            <a:solidFill>
              <a:schemeClr val="dk2"/>
            </a:solidFill>
            <a:prstDash val="solid"/>
            <a:round/>
            <a:headEnd len="lg" w="lg" type="none"/>
            <a:tailEnd len="lg" w="lg" type="triangle"/>
          </a:ln>
        </p:spPr>
      </p:cxnSp>
      <p:cxnSp>
        <p:nvCxnSpPr>
          <p:cNvPr id="430" name="Shape 430"/>
          <p:cNvCxnSpPr>
            <a:stCxn id="427" idx="0"/>
          </p:cNvCxnSpPr>
          <p:nvPr/>
        </p:nvCxnSpPr>
        <p:spPr>
          <a:xfrm rot="10800000">
            <a:off x="4955924" y="3783775"/>
            <a:ext cx="708900" cy="195300"/>
          </a:xfrm>
          <a:prstGeom prst="straightConnector1">
            <a:avLst/>
          </a:prstGeom>
          <a:noFill/>
          <a:ln cap="flat" cmpd="sng" w="19050">
            <a:solidFill>
              <a:schemeClr val="dk2"/>
            </a:solidFill>
            <a:prstDash val="solid"/>
            <a:round/>
            <a:headEnd len="lg" w="lg" type="none"/>
            <a:tailEnd len="lg" w="lg" type="triangle"/>
          </a:ln>
        </p:spPr>
      </p:cxnSp>
      <p:cxnSp>
        <p:nvCxnSpPr>
          <p:cNvPr id="431" name="Shape 431"/>
          <p:cNvCxnSpPr>
            <a:stCxn id="428" idx="0"/>
          </p:cNvCxnSpPr>
          <p:nvPr/>
        </p:nvCxnSpPr>
        <p:spPr>
          <a:xfrm rot="10800000">
            <a:off x="5346699" y="3742675"/>
            <a:ext cx="1352100" cy="236400"/>
          </a:xfrm>
          <a:prstGeom prst="straightConnector1">
            <a:avLst/>
          </a:prstGeom>
          <a:noFill/>
          <a:ln cap="flat" cmpd="sng" w="19050">
            <a:solidFill>
              <a:schemeClr val="dk2"/>
            </a:solidFill>
            <a:prstDash val="solid"/>
            <a:round/>
            <a:headEnd len="lg" w="lg" type="none"/>
            <a:tailEnd len="lg" w="lg" type="triangle"/>
          </a:ln>
        </p:spPr>
      </p:cxnSp>
      <p:sp>
        <p:nvSpPr>
          <p:cNvPr id="432" name="Shape 43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34</a:t>
            </a: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6" name="Shape 436"/>
        <p:cNvGrpSpPr/>
        <p:nvPr/>
      </p:nvGrpSpPr>
      <p:grpSpPr>
        <a:xfrm>
          <a:off x="0" y="0"/>
          <a:ext cx="0" cy="0"/>
          <a:chOff x="0" y="0"/>
          <a:chExt cx="0" cy="0"/>
        </a:xfrm>
      </p:grpSpPr>
      <p:sp>
        <p:nvSpPr>
          <p:cNvPr id="437" name="Shape 437"/>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Activity: MEAT Partitioning</a:t>
            </a:r>
          </a:p>
        </p:txBody>
      </p:sp>
      <p:sp>
        <p:nvSpPr>
          <p:cNvPr id="438" name="Shape 438"/>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0" lvl="0" marL="0" rtl="0">
              <a:lnSpc>
                <a:spcPct val="115000"/>
              </a:lnSpc>
              <a:spcBef>
                <a:spcPts val="0"/>
              </a:spcBef>
              <a:buNone/>
            </a:pPr>
            <a:r>
              <a:rPr lang="en"/>
              <a:t>Consider the MEAT system you are designing for your homework.</a:t>
            </a:r>
          </a:p>
          <a:p>
            <a:pPr indent="-406400" lvl="0" marL="457200" rtl="0">
              <a:lnSpc>
                <a:spcPct val="115000"/>
              </a:lnSpc>
              <a:spcBef>
                <a:spcPts val="0"/>
              </a:spcBef>
              <a:buSzPct val="100000"/>
              <a:buAutoNum type="arabicPeriod"/>
            </a:pPr>
            <a:r>
              <a:rPr b="1" lang="en" sz="2800"/>
              <a:t>What are the independently testable features of MEAT?</a:t>
            </a:r>
          </a:p>
          <a:p>
            <a:pPr indent="-406400" lvl="0" marL="457200" rtl="0">
              <a:lnSpc>
                <a:spcPct val="115000"/>
              </a:lnSpc>
              <a:spcBef>
                <a:spcPts val="0"/>
              </a:spcBef>
              <a:buSzPct val="100000"/>
              <a:buAutoNum type="arabicPeriod"/>
            </a:pPr>
            <a:r>
              <a:rPr b="1" lang="en" sz="2800"/>
              <a:t>Choose one - how would you partition the input domain? Define the inputs and outputs for at least one of the independently testable features and identify partitions for each input.</a:t>
            </a:r>
          </a:p>
        </p:txBody>
      </p:sp>
      <p:sp>
        <p:nvSpPr>
          <p:cNvPr id="439" name="Shape 43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35</a:t>
            </a: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3" name="Shape 443"/>
        <p:cNvGrpSpPr/>
        <p:nvPr/>
      </p:nvGrpSpPr>
      <p:grpSpPr>
        <a:xfrm>
          <a:off x="0" y="0"/>
          <a:ext cx="0" cy="0"/>
          <a:chOff x="0" y="0"/>
          <a:chExt cx="0" cy="0"/>
        </a:xfrm>
      </p:grpSpPr>
      <p:sp>
        <p:nvSpPr>
          <p:cNvPr id="444" name="Shape 444"/>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Activity: MEAT Partitioning</a:t>
            </a:r>
          </a:p>
        </p:txBody>
      </p:sp>
      <p:sp>
        <p:nvSpPr>
          <p:cNvPr id="445" name="Shape 445"/>
          <p:cNvSpPr txBox="1"/>
          <p:nvPr>
            <p:ph idx="1" type="body"/>
          </p:nvPr>
        </p:nvSpPr>
        <p:spPr>
          <a:xfrm>
            <a:off x="457200" y="1600200"/>
            <a:ext cx="8538599" cy="1692599"/>
          </a:xfrm>
          <a:prstGeom prst="rect">
            <a:avLst/>
          </a:prstGeom>
        </p:spPr>
        <p:txBody>
          <a:bodyPr anchorCtr="0" anchor="t" bIns="91425" lIns="91425" rIns="91425" tIns="91425">
            <a:noAutofit/>
          </a:bodyPr>
          <a:lstStyle/>
          <a:p>
            <a:pPr indent="-406400" lvl="0" marL="457200" rtl="0">
              <a:lnSpc>
                <a:spcPct val="115000"/>
              </a:lnSpc>
              <a:spcBef>
                <a:spcPts val="0"/>
              </a:spcBef>
              <a:buSzPct val="100000"/>
              <a:buAutoNum type="arabicPeriod"/>
            </a:pPr>
            <a:r>
              <a:rPr b="1" lang="en" sz="2800"/>
              <a:t>How would you partition the MEAT functionality? What are the independently testable features?</a:t>
            </a:r>
          </a:p>
          <a:p>
            <a:pPr lvl="0" rtl="0">
              <a:lnSpc>
                <a:spcPct val="115000"/>
              </a:lnSpc>
              <a:spcBef>
                <a:spcPts val="0"/>
              </a:spcBef>
              <a:buNone/>
            </a:pPr>
            <a:r>
              <a:t/>
            </a:r>
            <a:endParaRPr b="1" sz="2800"/>
          </a:p>
          <a:p>
            <a:pPr lvl="0" rtl="0">
              <a:lnSpc>
                <a:spcPct val="115000"/>
              </a:lnSpc>
              <a:spcBef>
                <a:spcPts val="0"/>
              </a:spcBef>
              <a:buNone/>
            </a:pPr>
            <a:r>
              <a:t/>
            </a:r>
            <a:endParaRPr b="1" sz="2800"/>
          </a:p>
          <a:p>
            <a:pPr lvl="0" rtl="0">
              <a:lnSpc>
                <a:spcPct val="115000"/>
              </a:lnSpc>
              <a:spcBef>
                <a:spcPts val="0"/>
              </a:spcBef>
              <a:buNone/>
            </a:pPr>
            <a:r>
              <a:t/>
            </a:r>
            <a:endParaRPr sz="2800"/>
          </a:p>
        </p:txBody>
      </p:sp>
      <p:sp>
        <p:nvSpPr>
          <p:cNvPr id="446" name="Shape 446"/>
          <p:cNvSpPr txBox="1"/>
          <p:nvPr/>
        </p:nvSpPr>
        <p:spPr>
          <a:xfrm>
            <a:off x="481800" y="3357700"/>
            <a:ext cx="8180399" cy="2514899"/>
          </a:xfrm>
          <a:prstGeom prst="rect">
            <a:avLst/>
          </a:prstGeom>
          <a:noFill/>
          <a:ln>
            <a:noFill/>
          </a:ln>
        </p:spPr>
        <p:txBody>
          <a:bodyPr anchorCtr="0" anchor="t" bIns="91425" lIns="91425" rIns="91425" tIns="91425">
            <a:noAutofit/>
          </a:bodyPr>
          <a:lstStyle/>
          <a:p>
            <a:pPr indent="-381000" lvl="0" marL="457200" rtl="0">
              <a:spcBef>
                <a:spcPts val="600"/>
              </a:spcBef>
              <a:buClr>
                <a:schemeClr val="dk1"/>
              </a:buClr>
              <a:buSzPct val="100000"/>
            </a:pPr>
            <a:r>
              <a:rPr lang="en" sz="2400">
                <a:solidFill>
                  <a:schemeClr val="dk1"/>
                </a:solidFill>
              </a:rPr>
              <a:t>Schedule a meeting</a:t>
            </a:r>
          </a:p>
          <a:p>
            <a:pPr indent="-381000" lvl="0" marL="457200" rtl="0">
              <a:spcBef>
                <a:spcPts val="600"/>
              </a:spcBef>
              <a:buClr>
                <a:schemeClr val="dk1"/>
              </a:buClr>
              <a:buSzPct val="100000"/>
            </a:pPr>
            <a:r>
              <a:rPr lang="en" sz="2400">
                <a:solidFill>
                  <a:schemeClr val="dk1"/>
                </a:solidFill>
              </a:rPr>
              <a:t>Edit a meeting</a:t>
            </a:r>
          </a:p>
          <a:p>
            <a:pPr indent="-381000" lvl="0" marL="457200" rtl="0">
              <a:spcBef>
                <a:spcPts val="600"/>
              </a:spcBef>
              <a:buClr>
                <a:schemeClr val="dk1"/>
              </a:buClr>
              <a:buSzPct val="100000"/>
            </a:pPr>
            <a:r>
              <a:rPr lang="en" sz="2400">
                <a:solidFill>
                  <a:schemeClr val="dk1"/>
                </a:solidFill>
              </a:rPr>
              <a:t>Schedule vacation time</a:t>
            </a:r>
          </a:p>
          <a:p>
            <a:pPr indent="-381000" lvl="0" marL="457200" rtl="0">
              <a:spcBef>
                <a:spcPts val="600"/>
              </a:spcBef>
              <a:buClr>
                <a:schemeClr val="dk1"/>
              </a:buClr>
              <a:buSzPct val="100000"/>
            </a:pPr>
            <a:r>
              <a:rPr lang="en" sz="2400">
                <a:solidFill>
                  <a:schemeClr val="dk1"/>
                </a:solidFill>
              </a:rPr>
              <a:t>View agenda</a:t>
            </a:r>
          </a:p>
          <a:p>
            <a:pPr indent="-381000" lvl="0" marL="457200" rtl="0">
              <a:spcBef>
                <a:spcPts val="600"/>
              </a:spcBef>
              <a:buClr>
                <a:schemeClr val="dk1"/>
              </a:buClr>
              <a:buSzPct val="100000"/>
            </a:pPr>
            <a:r>
              <a:rPr lang="en" sz="2400">
                <a:solidFill>
                  <a:schemeClr val="dk1"/>
                </a:solidFill>
              </a:rPr>
              <a:t>...</a:t>
            </a:r>
          </a:p>
          <a:p>
            <a:pPr lvl="0">
              <a:spcBef>
                <a:spcPts val="0"/>
              </a:spcBef>
              <a:buNone/>
            </a:pPr>
            <a:r>
              <a:t/>
            </a:r>
            <a:endParaRPr sz="2400"/>
          </a:p>
        </p:txBody>
      </p:sp>
      <p:sp>
        <p:nvSpPr>
          <p:cNvPr id="447" name="Shape 44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36</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6"/>
                                        </p:tgtEl>
                                        <p:attrNameLst>
                                          <p:attrName>style.visibility</p:attrName>
                                        </p:attrNameLst>
                                      </p:cBhvr>
                                      <p:to>
                                        <p:strVal val="visible"/>
                                      </p:to>
                                    </p:set>
                                    <p:animEffect filter="fade" transition="in">
                                      <p:cBhvr>
                                        <p:cTn dur="1"/>
                                        <p:tgtEl>
                                          <p:spTgt spid="44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1" name="Shape 451"/>
        <p:cNvGrpSpPr/>
        <p:nvPr/>
      </p:nvGrpSpPr>
      <p:grpSpPr>
        <a:xfrm>
          <a:off x="0" y="0"/>
          <a:ext cx="0" cy="0"/>
          <a:chOff x="0" y="0"/>
          <a:chExt cx="0" cy="0"/>
        </a:xfrm>
      </p:grpSpPr>
      <p:sp>
        <p:nvSpPr>
          <p:cNvPr id="452" name="Shape 452"/>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Activity: MEAT Partitioning</a:t>
            </a:r>
          </a:p>
        </p:txBody>
      </p:sp>
      <p:sp>
        <p:nvSpPr>
          <p:cNvPr id="453" name="Shape 453"/>
          <p:cNvSpPr txBox="1"/>
          <p:nvPr>
            <p:ph idx="1" type="body"/>
          </p:nvPr>
        </p:nvSpPr>
        <p:spPr>
          <a:xfrm>
            <a:off x="457200" y="1600200"/>
            <a:ext cx="8538600" cy="1610100"/>
          </a:xfrm>
          <a:prstGeom prst="rect">
            <a:avLst/>
          </a:prstGeom>
        </p:spPr>
        <p:txBody>
          <a:bodyPr anchorCtr="0" anchor="t" bIns="91425" lIns="91425" rIns="91425" tIns="91425">
            <a:noAutofit/>
          </a:bodyPr>
          <a:lstStyle/>
          <a:p>
            <a:pPr indent="-406400" lvl="0" marL="457200" rtl="0">
              <a:lnSpc>
                <a:spcPct val="115000"/>
              </a:lnSpc>
              <a:spcBef>
                <a:spcPts val="0"/>
              </a:spcBef>
              <a:buSzPct val="100000"/>
              <a:buAutoNum type="arabicPeriod" startAt="2"/>
            </a:pPr>
            <a:r>
              <a:rPr b="1" lang="en" sz="2800"/>
              <a:t>Choose one - how would you partition the input domain? Define the inputs and outputs and identify partitions for each input.</a:t>
            </a:r>
          </a:p>
          <a:p>
            <a:pPr lvl="0" rtl="0">
              <a:lnSpc>
                <a:spcPct val="115000"/>
              </a:lnSpc>
              <a:spcBef>
                <a:spcPts val="0"/>
              </a:spcBef>
              <a:buNone/>
            </a:pPr>
            <a:r>
              <a:t/>
            </a:r>
            <a:endParaRPr b="1" sz="2800"/>
          </a:p>
        </p:txBody>
      </p:sp>
      <p:sp>
        <p:nvSpPr>
          <p:cNvPr id="454" name="Shape 454"/>
          <p:cNvSpPr txBox="1"/>
          <p:nvPr>
            <p:ph idx="1" type="body"/>
          </p:nvPr>
        </p:nvSpPr>
        <p:spPr>
          <a:xfrm>
            <a:off x="379200" y="3302425"/>
            <a:ext cx="8538600" cy="2720700"/>
          </a:xfrm>
          <a:prstGeom prst="rect">
            <a:avLst/>
          </a:prstGeom>
        </p:spPr>
        <p:txBody>
          <a:bodyPr anchorCtr="0" anchor="t" bIns="91425" lIns="91425" rIns="91425" tIns="91425">
            <a:noAutofit/>
          </a:bodyPr>
          <a:lstStyle/>
          <a:p>
            <a:pPr lvl="0" rtl="0">
              <a:lnSpc>
                <a:spcPct val="115000"/>
              </a:lnSpc>
              <a:spcBef>
                <a:spcPts val="0"/>
              </a:spcBef>
              <a:buNone/>
            </a:pPr>
            <a:r>
              <a:rPr b="1" lang="en" sz="2800"/>
              <a:t>Schedule a Meeting</a:t>
            </a:r>
          </a:p>
          <a:p>
            <a:pPr lvl="0" rtl="0">
              <a:lnSpc>
                <a:spcPct val="115000"/>
              </a:lnSpc>
              <a:spcBef>
                <a:spcPts val="0"/>
              </a:spcBef>
              <a:buNone/>
            </a:pPr>
            <a:r>
              <a:rPr lang="en" sz="2800"/>
              <a:t>Inputs: Date, starting time, ending time, room, list of people, schedule database, room database, employee database. </a:t>
            </a:r>
          </a:p>
          <a:p>
            <a:pPr lvl="0" rtl="0">
              <a:lnSpc>
                <a:spcPct val="115000"/>
              </a:lnSpc>
              <a:spcBef>
                <a:spcPts val="0"/>
              </a:spcBef>
              <a:buNone/>
            </a:pPr>
            <a:r>
              <a:rPr b="1" lang="en" sz="2800"/>
              <a:t>How would we partition these?</a:t>
            </a:r>
          </a:p>
        </p:txBody>
      </p:sp>
      <p:sp>
        <p:nvSpPr>
          <p:cNvPr id="455" name="Shape 45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37</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4"/>
                                        </p:tgtEl>
                                        <p:attrNameLst>
                                          <p:attrName>style.visibility</p:attrName>
                                        </p:attrNameLst>
                                      </p:cBhvr>
                                      <p:to>
                                        <p:strVal val="visible"/>
                                      </p:to>
                                    </p:set>
                                    <p:animEffect filter="fade" transition="in">
                                      <p:cBhvr>
                                        <p:cTn dur="1"/>
                                        <p:tgtEl>
                                          <p:spTgt spid="45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9" name="Shape 459"/>
        <p:cNvGrpSpPr/>
        <p:nvPr/>
      </p:nvGrpSpPr>
      <p:grpSpPr>
        <a:xfrm>
          <a:off x="0" y="0"/>
          <a:ext cx="0" cy="0"/>
          <a:chOff x="0" y="0"/>
          <a:chExt cx="0" cy="0"/>
        </a:xfrm>
      </p:grpSpPr>
      <p:sp>
        <p:nvSpPr>
          <p:cNvPr id="460" name="Shape 460"/>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We Have Learned</a:t>
            </a:r>
          </a:p>
        </p:txBody>
      </p:sp>
      <p:sp>
        <p:nvSpPr>
          <p:cNvPr id="461" name="Shape 461"/>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Requirements-based tests are derived by </a:t>
            </a:r>
          </a:p>
          <a:p>
            <a:pPr indent="-228600" lvl="1" marL="914400" marR="0" rtl="0" algn="l">
              <a:lnSpc>
                <a:spcPct val="100000"/>
              </a:lnSpc>
              <a:spcBef>
                <a:spcPts val="600"/>
              </a:spcBef>
              <a:spcAft>
                <a:spcPts val="0"/>
              </a:spcAft>
            </a:pPr>
            <a:r>
              <a:rPr lang="en"/>
              <a:t>identifying independently testable features</a:t>
            </a:r>
          </a:p>
          <a:p>
            <a:pPr indent="-228600" lvl="1" marL="914400" marR="0" rtl="0" algn="l">
              <a:lnSpc>
                <a:spcPct val="100000"/>
              </a:lnSpc>
              <a:spcBef>
                <a:spcPts val="600"/>
              </a:spcBef>
              <a:spcAft>
                <a:spcPts val="0"/>
              </a:spcAft>
            </a:pPr>
            <a:r>
              <a:rPr lang="en"/>
              <a:t>partitioning their input/output to identify equivalence partitions </a:t>
            </a:r>
          </a:p>
          <a:p>
            <a:pPr indent="-228600" lvl="1" marL="914400" marR="0" rtl="0" algn="l">
              <a:lnSpc>
                <a:spcPct val="100000"/>
              </a:lnSpc>
              <a:spcBef>
                <a:spcPts val="600"/>
              </a:spcBef>
              <a:spcAft>
                <a:spcPts val="0"/>
              </a:spcAft>
            </a:pPr>
            <a:r>
              <a:rPr lang="en"/>
              <a:t>combining inputs into test specifications</a:t>
            </a:r>
          </a:p>
          <a:p>
            <a:pPr indent="-228600" lvl="2" marL="1371600" marR="0" rtl="0" algn="l">
              <a:lnSpc>
                <a:spcPct val="100000"/>
              </a:lnSpc>
              <a:spcBef>
                <a:spcPts val="600"/>
              </a:spcBef>
              <a:spcAft>
                <a:spcPts val="0"/>
              </a:spcAft>
            </a:pPr>
            <a:r>
              <a:rPr lang="en"/>
              <a:t>and removing impossible combinations</a:t>
            </a:r>
          </a:p>
          <a:p>
            <a:pPr indent="-228600" lvl="1" marL="914400" marR="0" rtl="0" algn="l">
              <a:lnSpc>
                <a:spcPct val="100000"/>
              </a:lnSpc>
              <a:spcBef>
                <a:spcPts val="600"/>
              </a:spcBef>
              <a:spcAft>
                <a:spcPts val="0"/>
              </a:spcAft>
            </a:pPr>
            <a:r>
              <a:rPr lang="en"/>
              <a:t>then choosing concrete test values for each specification</a:t>
            </a:r>
          </a:p>
        </p:txBody>
      </p:sp>
      <p:sp>
        <p:nvSpPr>
          <p:cNvPr id="462" name="Shape 46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38</a:t>
            </a: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6" name="Shape 466"/>
        <p:cNvGrpSpPr/>
        <p:nvPr/>
      </p:nvGrpSpPr>
      <p:grpSpPr>
        <a:xfrm>
          <a:off x="0" y="0"/>
          <a:ext cx="0" cy="0"/>
          <a:chOff x="0" y="0"/>
          <a:chExt cx="0" cy="0"/>
        </a:xfrm>
      </p:grpSpPr>
      <p:sp>
        <p:nvSpPr>
          <p:cNvPr id="467" name="Shape 467"/>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Next Time</a:t>
            </a:r>
          </a:p>
        </p:txBody>
      </p:sp>
      <p:sp>
        <p:nvSpPr>
          <p:cNvPr id="468" name="Shape 468"/>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Arguing for the correctness of our specifications.</a:t>
            </a:r>
          </a:p>
          <a:p>
            <a:pPr indent="-419100" lvl="1" marL="914400" marR="0" rtl="0" algn="l">
              <a:lnSpc>
                <a:spcPct val="100000"/>
              </a:lnSpc>
              <a:spcBef>
                <a:spcPts val="600"/>
              </a:spcBef>
              <a:spcAft>
                <a:spcPts val="0"/>
              </a:spcAft>
              <a:buClr>
                <a:schemeClr val="dk1"/>
              </a:buClr>
              <a:buSzPct val="125000"/>
              <a:buFont typeface="Arial"/>
            </a:pPr>
            <a:r>
              <a:rPr lang="en"/>
              <a:t>The World and Machine Model</a:t>
            </a:r>
          </a:p>
          <a:p>
            <a:pPr indent="-228600" lvl="0" marL="457200" marR="0" rtl="0" algn="l">
              <a:lnSpc>
                <a:spcPct val="100000"/>
              </a:lnSpc>
              <a:spcBef>
                <a:spcPts val="600"/>
              </a:spcBef>
              <a:spcAft>
                <a:spcPts val="0"/>
              </a:spcAft>
            </a:pPr>
            <a:r>
              <a:rPr lang="en"/>
              <a:t>Reading:</a:t>
            </a:r>
          </a:p>
          <a:p>
            <a:pPr indent="-228600" lvl="1" marL="914400" marR="0" rtl="0" algn="l">
              <a:lnSpc>
                <a:spcPct val="100000"/>
              </a:lnSpc>
              <a:spcBef>
                <a:spcPts val="600"/>
              </a:spcBef>
              <a:spcAft>
                <a:spcPts val="0"/>
              </a:spcAft>
            </a:pPr>
            <a:r>
              <a:rPr lang="en" sz="2800"/>
              <a:t>Paper: “Will it Work?”</a:t>
            </a:r>
          </a:p>
          <a:p>
            <a:pPr indent="-228600" lvl="2" marL="1371600" marR="0" rtl="0" algn="l">
              <a:lnSpc>
                <a:spcPct val="100000"/>
              </a:lnSpc>
              <a:spcBef>
                <a:spcPts val="600"/>
              </a:spcBef>
              <a:spcAft>
                <a:spcPts val="0"/>
              </a:spcAft>
            </a:pPr>
            <a:r>
              <a:rPr lang="en" sz="2800"/>
              <a:t>Available on Moodle</a:t>
            </a:r>
          </a:p>
          <a:p>
            <a:pPr indent="-228600" lvl="0" marL="457200" marR="0" rtl="0" algn="l">
              <a:lnSpc>
                <a:spcPct val="100000"/>
              </a:lnSpc>
              <a:spcBef>
                <a:spcPts val="600"/>
              </a:spcBef>
              <a:spcAft>
                <a:spcPts val="0"/>
              </a:spcAft>
            </a:pPr>
            <a:r>
              <a:rPr lang="en"/>
              <a:t>Homework</a:t>
            </a:r>
          </a:p>
          <a:p>
            <a:pPr indent="-406400" lvl="1" marL="914400" marR="0" rtl="0" algn="l">
              <a:lnSpc>
                <a:spcPct val="100000"/>
              </a:lnSpc>
              <a:spcBef>
                <a:spcPts val="600"/>
              </a:spcBef>
              <a:spcAft>
                <a:spcPts val="0"/>
              </a:spcAft>
              <a:buSzPct val="100000"/>
            </a:pPr>
            <a:r>
              <a:rPr lang="en" sz="2800"/>
              <a:t>Due 09/18</a:t>
            </a:r>
          </a:p>
          <a:p>
            <a:pPr indent="-406400" lvl="1" marL="914400" marR="0" rtl="0" algn="l">
              <a:lnSpc>
                <a:spcPct val="100000"/>
              </a:lnSpc>
              <a:spcBef>
                <a:spcPts val="600"/>
              </a:spcBef>
              <a:spcAft>
                <a:spcPts val="0"/>
              </a:spcAft>
              <a:buSzPct val="100000"/>
            </a:pPr>
            <a:r>
              <a:rPr lang="en" sz="2800"/>
              <a:t>Any questions?</a:t>
            </a:r>
          </a:p>
        </p:txBody>
      </p:sp>
      <p:sp>
        <p:nvSpPr>
          <p:cNvPr id="469" name="Shape 46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39</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 name="Shape 88"/>
        <p:cNvGrpSpPr/>
        <p:nvPr/>
      </p:nvGrpSpPr>
      <p:grpSpPr>
        <a:xfrm>
          <a:off x="0" y="0"/>
          <a:ext cx="0" cy="0"/>
          <a:chOff x="0" y="0"/>
          <a:chExt cx="0" cy="0"/>
        </a:xfrm>
      </p:grpSpPr>
      <p:sp>
        <p:nvSpPr>
          <p:cNvPr id="89" name="Shape 89"/>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Today’s Goals</a:t>
            </a:r>
          </a:p>
        </p:txBody>
      </p:sp>
      <p:sp>
        <p:nvSpPr>
          <p:cNvPr id="90" name="Shape 90"/>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How to define and select requirements-based tests</a:t>
            </a:r>
          </a:p>
          <a:p>
            <a:pPr indent="-406400" lvl="1" marL="914400" marR="0" rtl="0" algn="l">
              <a:lnSpc>
                <a:spcPct val="100000"/>
              </a:lnSpc>
              <a:spcBef>
                <a:spcPts val="600"/>
              </a:spcBef>
              <a:spcAft>
                <a:spcPts val="0"/>
              </a:spcAft>
              <a:buClr>
                <a:schemeClr val="dk1"/>
              </a:buClr>
              <a:buSzPct val="100000"/>
              <a:buFont typeface="Arial"/>
            </a:pPr>
            <a:r>
              <a:rPr lang="en" sz="2800"/>
              <a:t>Choosing representative input values.</a:t>
            </a:r>
          </a:p>
          <a:p>
            <a:pPr indent="-406400" lvl="1" marL="914400" marR="0" rtl="0" algn="l">
              <a:lnSpc>
                <a:spcPct val="100000"/>
              </a:lnSpc>
              <a:spcBef>
                <a:spcPts val="600"/>
              </a:spcBef>
              <a:spcAft>
                <a:spcPts val="0"/>
              </a:spcAft>
              <a:buClr>
                <a:schemeClr val="dk1"/>
              </a:buClr>
              <a:buSzPct val="100000"/>
              <a:buFont typeface="Arial"/>
            </a:pPr>
            <a:r>
              <a:rPr lang="en" sz="2800"/>
              <a:t>Creating abstract test case “specifications”</a:t>
            </a:r>
          </a:p>
          <a:p>
            <a:pPr indent="-406400" lvl="1" marL="914400" marR="0" rtl="0" algn="l">
              <a:lnSpc>
                <a:spcPct val="100000"/>
              </a:lnSpc>
              <a:spcBef>
                <a:spcPts val="600"/>
              </a:spcBef>
              <a:spcAft>
                <a:spcPts val="0"/>
              </a:spcAft>
              <a:buClr>
                <a:schemeClr val="dk1"/>
              </a:buClr>
              <a:buSzPct val="100000"/>
              <a:buFont typeface="Arial"/>
            </a:pPr>
            <a:r>
              <a:rPr lang="en" sz="2800"/>
              <a:t>Filling in the concrete input values. </a:t>
            </a:r>
          </a:p>
        </p:txBody>
      </p:sp>
      <p:sp>
        <p:nvSpPr>
          <p:cNvPr id="91" name="Shape 9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4</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5" name="Shape 95"/>
        <p:cNvGrpSpPr/>
        <p:nvPr/>
      </p:nvGrpSpPr>
      <p:grpSpPr>
        <a:xfrm>
          <a:off x="0" y="0"/>
          <a:ext cx="0" cy="0"/>
          <a:chOff x="0" y="0"/>
          <a:chExt cx="0" cy="0"/>
        </a:xfrm>
      </p:grpSpPr>
      <p:sp>
        <p:nvSpPr>
          <p:cNvPr id="96" name="Shape 96"/>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Calculator Requirement</a:t>
            </a:r>
          </a:p>
        </p:txBody>
      </p:sp>
      <p:sp>
        <p:nvSpPr>
          <p:cNvPr id="97" name="Shape 97"/>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Requirement 7.63: Divide-By-Zero</a:t>
            </a:r>
          </a:p>
          <a:p>
            <a:pPr indent="-228600" lvl="1" marL="914400" marR="0" rtl="0" algn="l">
              <a:lnSpc>
                <a:spcPct val="100000"/>
              </a:lnSpc>
              <a:spcBef>
                <a:spcPts val="600"/>
              </a:spcBef>
              <a:spcAft>
                <a:spcPts val="0"/>
              </a:spcAft>
            </a:pPr>
            <a:r>
              <a:rPr lang="en"/>
              <a:t>When a 0 is provided as input, it should be intercepted. Division-by-zero indicates an unsolvable expression.</a:t>
            </a:r>
          </a:p>
          <a:p>
            <a:pPr lvl="0" marR="0" rtl="0" algn="l">
              <a:lnSpc>
                <a:spcPct val="100000"/>
              </a:lnSpc>
              <a:spcBef>
                <a:spcPts val="600"/>
              </a:spcBef>
              <a:spcAft>
                <a:spcPts val="0"/>
              </a:spcAft>
              <a:buNone/>
            </a:pPr>
            <a:r>
              <a:t/>
            </a:r>
            <a:endParaRPr/>
          </a:p>
          <a:p>
            <a:pPr lvl="0" marR="0" rtl="0" algn="l">
              <a:lnSpc>
                <a:spcPct val="100000"/>
              </a:lnSpc>
              <a:spcBef>
                <a:spcPts val="600"/>
              </a:spcBef>
              <a:spcAft>
                <a:spcPts val="0"/>
              </a:spcAft>
              <a:buNone/>
            </a:pPr>
            <a:r>
              <a:rPr b="1" lang="en"/>
              <a:t>Any problems?</a:t>
            </a:r>
          </a:p>
        </p:txBody>
      </p:sp>
      <p:sp>
        <p:nvSpPr>
          <p:cNvPr id="98" name="Shape 9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5</a:t>
            </a:r>
          </a:p>
        </p:txBody>
      </p:sp>
      <p:sp>
        <p:nvSpPr>
          <p:cNvPr id="99" name="Shape 99"/>
          <p:cNvSpPr txBox="1"/>
          <p:nvPr/>
        </p:nvSpPr>
        <p:spPr>
          <a:xfrm>
            <a:off x="546875" y="4478400"/>
            <a:ext cx="7907399" cy="1818000"/>
          </a:xfrm>
          <a:prstGeom prst="rect">
            <a:avLst/>
          </a:prstGeom>
          <a:noFill/>
          <a:ln>
            <a:noFill/>
          </a:ln>
        </p:spPr>
        <p:txBody>
          <a:bodyPr anchorCtr="0" anchor="t" bIns="91425" lIns="91425" rIns="91425" tIns="91425">
            <a:noAutofit/>
          </a:bodyPr>
          <a:lstStyle/>
          <a:p>
            <a:pPr indent="-419100" lvl="0" marL="457200" rtl="0">
              <a:spcBef>
                <a:spcPts val="0"/>
              </a:spcBef>
              <a:buSzPct val="100000"/>
              <a:buChar char="●"/>
            </a:pPr>
            <a:r>
              <a:rPr lang="en" sz="3000"/>
              <a:t>Input to what? Anything?</a:t>
            </a:r>
          </a:p>
          <a:p>
            <a:pPr indent="-419100" lvl="0" marL="457200" rtl="0">
              <a:spcBef>
                <a:spcPts val="0"/>
              </a:spcBef>
              <a:buSzPct val="100000"/>
              <a:buChar char="●"/>
            </a:pPr>
            <a:r>
              <a:rPr lang="en" sz="3000"/>
              <a:t>Intercepted?</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
                                        </p:tgtEl>
                                        <p:attrNameLst>
                                          <p:attrName>style.visibility</p:attrName>
                                        </p:attrNameLst>
                                      </p:cBhvr>
                                      <p:to>
                                        <p:strVal val="visible"/>
                                      </p:to>
                                    </p:set>
                                    <p:animEffect filter="fade" transition="in">
                                      <p:cBhvr>
                                        <p:cTn dur="1"/>
                                        <p:tgtEl>
                                          <p:spTgt spid="9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3" name="Shape 103"/>
        <p:cNvGrpSpPr/>
        <p:nvPr/>
      </p:nvGrpSpPr>
      <p:grpSpPr>
        <a:xfrm>
          <a:off x="0" y="0"/>
          <a:ext cx="0" cy="0"/>
          <a:chOff x="0" y="0"/>
          <a:chExt cx="0" cy="0"/>
        </a:xfrm>
      </p:grpSpPr>
      <p:sp>
        <p:nvSpPr>
          <p:cNvPr id="104" name="Shape 104"/>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Calculator Requirement (Take 2)</a:t>
            </a:r>
          </a:p>
        </p:txBody>
      </p:sp>
      <p:sp>
        <p:nvSpPr>
          <p:cNvPr id="105" name="Shape 105"/>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spcBef>
                <a:spcPts val="0"/>
              </a:spcBef>
            </a:pPr>
            <a:r>
              <a:rPr lang="en"/>
              <a:t>Requirement 7.63: Divide-By-Zero</a:t>
            </a:r>
          </a:p>
          <a:p>
            <a:pPr indent="-228600" lvl="1" marL="914400" rtl="0">
              <a:spcBef>
                <a:spcPts val="600"/>
              </a:spcBef>
            </a:pPr>
            <a:r>
              <a:rPr lang="en"/>
              <a:t>When a 0 is provided as input as the divisor in any use of the division function, the software shall issue an error message indicating that this is an unsolvable expression.</a:t>
            </a:r>
          </a:p>
          <a:p>
            <a:pPr indent="0" lvl="0" marL="457200" rtl="0">
              <a:spcBef>
                <a:spcPts val="600"/>
              </a:spcBef>
              <a:buNone/>
            </a:pPr>
            <a:r>
              <a:t/>
            </a:r>
            <a:endParaRPr sz="1100"/>
          </a:p>
          <a:p>
            <a:pPr indent="-381000" lvl="0" marL="457200" marR="0" rtl="0" algn="l">
              <a:lnSpc>
                <a:spcPct val="100000"/>
              </a:lnSpc>
              <a:spcBef>
                <a:spcPts val="600"/>
              </a:spcBef>
              <a:spcAft>
                <a:spcPts val="0"/>
              </a:spcAft>
              <a:buSzPct val="100000"/>
            </a:pPr>
            <a:r>
              <a:rPr lang="en" sz="2400"/>
              <a:t>What are the independently testable features of a calculator? </a:t>
            </a:r>
          </a:p>
          <a:p>
            <a:pPr indent="-381000" lvl="0" marL="457200" marR="0" rtl="0" algn="l">
              <a:lnSpc>
                <a:spcPct val="100000"/>
              </a:lnSpc>
              <a:spcBef>
                <a:spcPts val="600"/>
              </a:spcBef>
              <a:spcAft>
                <a:spcPts val="0"/>
              </a:spcAft>
              <a:buSzPct val="100000"/>
            </a:pPr>
            <a:r>
              <a:rPr lang="en" sz="2400"/>
              <a:t>What are the parameters of the division feature? Their characteristics?</a:t>
            </a:r>
          </a:p>
          <a:p>
            <a:pPr indent="-381000" lvl="0" marL="457200" marR="0" rtl="0" algn="l">
              <a:lnSpc>
                <a:spcPct val="100000"/>
              </a:lnSpc>
              <a:spcBef>
                <a:spcPts val="600"/>
              </a:spcBef>
              <a:spcAft>
                <a:spcPts val="0"/>
              </a:spcAft>
              <a:buSzPct val="100000"/>
            </a:pPr>
            <a:r>
              <a:rPr lang="en" sz="2400"/>
              <a:t>How would you test that this requirement is fulfilled?</a:t>
            </a:r>
          </a:p>
        </p:txBody>
      </p:sp>
      <p:sp>
        <p:nvSpPr>
          <p:cNvPr id="106" name="Shape 10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6</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0" name="Shape 110"/>
        <p:cNvGrpSpPr/>
        <p:nvPr/>
      </p:nvGrpSpPr>
      <p:grpSpPr>
        <a:xfrm>
          <a:off x="0" y="0"/>
          <a:ext cx="0" cy="0"/>
          <a:chOff x="0" y="0"/>
          <a:chExt cx="0" cy="0"/>
        </a:xfrm>
      </p:grpSpPr>
      <p:sp>
        <p:nvSpPr>
          <p:cNvPr id="111" name="Shape 111"/>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Independently Testable Features</a:t>
            </a:r>
          </a:p>
        </p:txBody>
      </p:sp>
      <p:sp>
        <p:nvSpPr>
          <p:cNvPr id="112" name="Shape 112"/>
          <p:cNvSpPr txBox="1"/>
          <p:nvPr>
            <p:ph idx="1" type="body"/>
          </p:nvPr>
        </p:nvSpPr>
        <p:spPr>
          <a:xfrm>
            <a:off x="457200" y="1600200"/>
            <a:ext cx="8538599"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What are three independently testable features of a spreadsheet?</a:t>
            </a:r>
          </a:p>
        </p:txBody>
      </p:sp>
      <p:sp>
        <p:nvSpPr>
          <p:cNvPr id="113" name="Shape 11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7</a:t>
            </a:r>
          </a:p>
        </p:txBody>
      </p:sp>
      <p:pic>
        <p:nvPicPr>
          <p:cNvPr descr="spreadsheet-crafting.gif" id="114" name="Shape 114"/>
          <p:cNvPicPr preferRelativeResize="0"/>
          <p:nvPr/>
        </p:nvPicPr>
        <p:blipFill>
          <a:blip r:embed="rId3">
            <a:alphaModFix/>
          </a:blip>
          <a:stretch>
            <a:fillRect/>
          </a:stretch>
        </p:blipFill>
        <p:spPr>
          <a:xfrm>
            <a:off x="1866525" y="2760653"/>
            <a:ext cx="5719925" cy="37535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8" name="Shape 118"/>
        <p:cNvGrpSpPr/>
        <p:nvPr/>
      </p:nvGrpSpPr>
      <p:grpSpPr>
        <a:xfrm>
          <a:off x="0" y="0"/>
          <a:ext cx="0" cy="0"/>
          <a:chOff x="0" y="0"/>
          <a:chExt cx="0" cy="0"/>
        </a:xfrm>
      </p:grpSpPr>
      <p:sp>
        <p:nvSpPr>
          <p:cNvPr id="119" name="Shape 119"/>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Identifying Representative Values</a:t>
            </a:r>
          </a:p>
        </p:txBody>
      </p:sp>
      <p:sp>
        <p:nvSpPr>
          <p:cNvPr id="120" name="Shape 120"/>
          <p:cNvSpPr txBox="1"/>
          <p:nvPr>
            <p:ph idx="1" type="body"/>
          </p:nvPr>
        </p:nvSpPr>
        <p:spPr>
          <a:xfrm>
            <a:off x="457200" y="1600200"/>
            <a:ext cx="39945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We know the features. We know their parameters.</a:t>
            </a:r>
          </a:p>
          <a:p>
            <a:pPr indent="-228600" lvl="0" marL="457200" marR="0" rtl="0" algn="l">
              <a:lnSpc>
                <a:spcPct val="100000"/>
              </a:lnSpc>
              <a:spcBef>
                <a:spcPts val="600"/>
              </a:spcBef>
              <a:spcAft>
                <a:spcPts val="0"/>
              </a:spcAft>
            </a:pPr>
            <a:r>
              <a:rPr lang="en"/>
              <a:t>What input values should we pick?</a:t>
            </a:r>
          </a:p>
          <a:p>
            <a:pPr indent="-228600" lvl="0" marL="457200" marR="0" rtl="0" algn="l">
              <a:lnSpc>
                <a:spcPct val="100000"/>
              </a:lnSpc>
              <a:spcBef>
                <a:spcPts val="600"/>
              </a:spcBef>
              <a:spcAft>
                <a:spcPts val="0"/>
              </a:spcAft>
            </a:pPr>
            <a:r>
              <a:rPr b="1" lang="en"/>
              <a:t>What about exhaustively trying all inputs?</a:t>
            </a:r>
          </a:p>
          <a:p>
            <a:pPr indent="0" lvl="0" marL="0" marR="0" rtl="0" algn="l">
              <a:lnSpc>
                <a:spcPct val="100000"/>
              </a:lnSpc>
              <a:spcBef>
                <a:spcPts val="600"/>
              </a:spcBef>
              <a:spcAft>
                <a:spcPts val="0"/>
              </a:spcAft>
              <a:buNone/>
            </a:pPr>
            <a:r>
              <a:t/>
            </a:r>
            <a:endParaRPr/>
          </a:p>
        </p:txBody>
      </p:sp>
      <p:sp>
        <p:nvSpPr>
          <p:cNvPr id="121" name="Shape 121"/>
          <p:cNvSpPr/>
          <p:nvPr/>
        </p:nvSpPr>
        <p:spPr>
          <a:xfrm>
            <a:off x="4598350" y="1731975"/>
            <a:ext cx="3873900" cy="12261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sz="1800"/>
              <a:t>Test Input Data</a:t>
            </a:r>
          </a:p>
          <a:p>
            <a:pPr lvl="0" rtl="0">
              <a:spcBef>
                <a:spcPts val="0"/>
              </a:spcBef>
              <a:buNone/>
            </a:pPr>
            <a:r>
              <a:t/>
            </a:r>
            <a:endParaRPr b="1" sz="1800"/>
          </a:p>
          <a:p>
            <a:pPr lvl="0" rtl="0">
              <a:spcBef>
                <a:spcPts val="0"/>
              </a:spcBef>
              <a:buNone/>
            </a:pPr>
            <a:r>
              <a:t/>
            </a:r>
            <a:endParaRPr b="1" sz="1800"/>
          </a:p>
          <a:p>
            <a:pPr lvl="0" rtl="0">
              <a:spcBef>
                <a:spcPts val="0"/>
              </a:spcBef>
              <a:buNone/>
            </a:pPr>
            <a:r>
              <a:t/>
            </a:r>
            <a:endParaRPr b="1" sz="1800"/>
          </a:p>
        </p:txBody>
      </p:sp>
      <p:sp>
        <p:nvSpPr>
          <p:cNvPr id="122" name="Shape 122"/>
          <p:cNvSpPr/>
          <p:nvPr/>
        </p:nvSpPr>
        <p:spPr>
          <a:xfrm>
            <a:off x="4598350" y="4785750"/>
            <a:ext cx="3873900" cy="12261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sz="1800"/>
              <a:t>Test Output Results</a:t>
            </a:r>
          </a:p>
          <a:p>
            <a:pPr lvl="0" rtl="0">
              <a:spcBef>
                <a:spcPts val="0"/>
              </a:spcBef>
              <a:buNone/>
            </a:pPr>
            <a:r>
              <a:t/>
            </a:r>
            <a:endParaRPr b="1" sz="1800"/>
          </a:p>
          <a:p>
            <a:pPr lvl="0" rtl="0">
              <a:spcBef>
                <a:spcPts val="0"/>
              </a:spcBef>
              <a:buNone/>
            </a:pPr>
            <a:r>
              <a:t/>
            </a:r>
            <a:endParaRPr b="1" sz="1800"/>
          </a:p>
        </p:txBody>
      </p:sp>
      <p:sp>
        <p:nvSpPr>
          <p:cNvPr id="123" name="Shape 123"/>
          <p:cNvSpPr/>
          <p:nvPr/>
        </p:nvSpPr>
        <p:spPr>
          <a:xfrm>
            <a:off x="5531500" y="3571462"/>
            <a:ext cx="2007600" cy="6402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800"/>
              <a:t>Program</a:t>
            </a:r>
          </a:p>
        </p:txBody>
      </p:sp>
      <p:cxnSp>
        <p:nvCxnSpPr>
          <p:cNvPr id="124" name="Shape 124"/>
          <p:cNvCxnSpPr>
            <a:endCxn id="123" idx="0"/>
          </p:cNvCxnSpPr>
          <p:nvPr/>
        </p:nvCxnSpPr>
        <p:spPr>
          <a:xfrm>
            <a:off x="5023600" y="2393962"/>
            <a:ext cx="1511700" cy="1177500"/>
          </a:xfrm>
          <a:prstGeom prst="straightConnector1">
            <a:avLst/>
          </a:prstGeom>
          <a:noFill/>
          <a:ln cap="flat" cmpd="sng" w="19050">
            <a:solidFill>
              <a:schemeClr val="dk2"/>
            </a:solidFill>
            <a:prstDash val="solid"/>
            <a:round/>
            <a:headEnd len="lg" w="lg" type="none"/>
            <a:tailEnd len="lg" w="lg" type="triangle"/>
          </a:ln>
        </p:spPr>
      </p:cxnSp>
      <p:cxnSp>
        <p:nvCxnSpPr>
          <p:cNvPr id="125" name="Shape 125"/>
          <p:cNvCxnSpPr>
            <a:endCxn id="123" idx="0"/>
          </p:cNvCxnSpPr>
          <p:nvPr/>
        </p:nvCxnSpPr>
        <p:spPr>
          <a:xfrm flipH="1">
            <a:off x="6535300" y="2133562"/>
            <a:ext cx="322200" cy="1437900"/>
          </a:xfrm>
          <a:prstGeom prst="straightConnector1">
            <a:avLst/>
          </a:prstGeom>
          <a:noFill/>
          <a:ln cap="flat" cmpd="sng" w="19050">
            <a:solidFill>
              <a:schemeClr val="dk2"/>
            </a:solidFill>
            <a:prstDash val="solid"/>
            <a:round/>
            <a:headEnd len="lg" w="lg" type="none"/>
            <a:tailEnd len="lg" w="lg" type="triangle"/>
          </a:ln>
        </p:spPr>
      </p:cxnSp>
      <p:cxnSp>
        <p:nvCxnSpPr>
          <p:cNvPr id="126" name="Shape 126"/>
          <p:cNvCxnSpPr>
            <a:endCxn id="123" idx="0"/>
          </p:cNvCxnSpPr>
          <p:nvPr/>
        </p:nvCxnSpPr>
        <p:spPr>
          <a:xfrm flipH="1">
            <a:off x="6535300" y="2252962"/>
            <a:ext cx="1385400" cy="1318500"/>
          </a:xfrm>
          <a:prstGeom prst="straightConnector1">
            <a:avLst/>
          </a:prstGeom>
          <a:noFill/>
          <a:ln cap="flat" cmpd="sng" w="19050">
            <a:solidFill>
              <a:schemeClr val="dk2"/>
            </a:solidFill>
            <a:prstDash val="solid"/>
            <a:round/>
            <a:headEnd len="lg" w="lg" type="none"/>
            <a:tailEnd len="lg" w="lg" type="triangle"/>
          </a:ln>
        </p:spPr>
      </p:cxnSp>
      <p:cxnSp>
        <p:nvCxnSpPr>
          <p:cNvPr id="127" name="Shape 127"/>
          <p:cNvCxnSpPr>
            <a:stCxn id="123" idx="2"/>
          </p:cNvCxnSpPr>
          <p:nvPr/>
        </p:nvCxnSpPr>
        <p:spPr>
          <a:xfrm flipH="1">
            <a:off x="5284000" y="4211662"/>
            <a:ext cx="1251300" cy="1383300"/>
          </a:xfrm>
          <a:prstGeom prst="straightConnector1">
            <a:avLst/>
          </a:prstGeom>
          <a:noFill/>
          <a:ln cap="flat" cmpd="sng" w="19050">
            <a:solidFill>
              <a:schemeClr val="dk2"/>
            </a:solidFill>
            <a:prstDash val="solid"/>
            <a:round/>
            <a:headEnd len="lg" w="lg" type="none"/>
            <a:tailEnd len="lg" w="lg" type="triangle"/>
          </a:ln>
        </p:spPr>
      </p:cxnSp>
      <p:cxnSp>
        <p:nvCxnSpPr>
          <p:cNvPr id="128" name="Shape 128"/>
          <p:cNvCxnSpPr>
            <a:stCxn id="123" idx="2"/>
          </p:cNvCxnSpPr>
          <p:nvPr/>
        </p:nvCxnSpPr>
        <p:spPr>
          <a:xfrm>
            <a:off x="6535300" y="4211662"/>
            <a:ext cx="799500" cy="1676400"/>
          </a:xfrm>
          <a:prstGeom prst="straightConnector1">
            <a:avLst/>
          </a:prstGeom>
          <a:noFill/>
          <a:ln cap="flat" cmpd="sng" w="19050">
            <a:solidFill>
              <a:schemeClr val="dk2"/>
            </a:solidFill>
            <a:prstDash val="solid"/>
            <a:round/>
            <a:headEnd len="lg" w="lg" type="none"/>
            <a:tailEnd len="lg" w="lg" type="triangle"/>
          </a:ln>
        </p:spPr>
      </p:cxnSp>
      <p:cxnSp>
        <p:nvCxnSpPr>
          <p:cNvPr id="129" name="Shape 129"/>
          <p:cNvCxnSpPr>
            <a:stCxn id="123" idx="2"/>
          </p:cNvCxnSpPr>
          <p:nvPr/>
        </p:nvCxnSpPr>
        <p:spPr>
          <a:xfrm>
            <a:off x="6535300" y="4211662"/>
            <a:ext cx="1700100" cy="1166400"/>
          </a:xfrm>
          <a:prstGeom prst="straightConnector1">
            <a:avLst/>
          </a:prstGeom>
          <a:noFill/>
          <a:ln cap="flat" cmpd="sng" w="19050">
            <a:solidFill>
              <a:schemeClr val="dk2"/>
            </a:solidFill>
            <a:prstDash val="solid"/>
            <a:round/>
            <a:headEnd len="lg" w="lg" type="none"/>
            <a:tailEnd len="lg" w="lg" type="triangle"/>
          </a:ln>
        </p:spPr>
      </p:cxnSp>
      <p:sp>
        <p:nvSpPr>
          <p:cNvPr id="130" name="Shape 130"/>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8</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4" name="Shape 134"/>
        <p:cNvGrpSpPr/>
        <p:nvPr/>
      </p:nvGrpSpPr>
      <p:grpSpPr>
        <a:xfrm>
          <a:off x="0" y="0"/>
          <a:ext cx="0" cy="0"/>
          <a:chOff x="0" y="0"/>
          <a:chExt cx="0" cy="0"/>
        </a:xfrm>
      </p:grpSpPr>
      <p:sp>
        <p:nvSpPr>
          <p:cNvPr id="135" name="Shape 135"/>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Exhaustive Testing</a:t>
            </a:r>
          </a:p>
        </p:txBody>
      </p:sp>
      <p:sp>
        <p:nvSpPr>
          <p:cNvPr id="136" name="Shape 136"/>
          <p:cNvSpPr txBox="1"/>
          <p:nvPr>
            <p:ph idx="1" type="body"/>
          </p:nvPr>
        </p:nvSpPr>
        <p:spPr>
          <a:xfrm>
            <a:off x="457200" y="1600200"/>
            <a:ext cx="39945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Take the arithmetic function for the calculator:</a:t>
            </a:r>
          </a:p>
          <a:p>
            <a:pPr lvl="0" marR="0" rtl="0" algn="l">
              <a:lnSpc>
                <a:spcPct val="100000"/>
              </a:lnSpc>
              <a:spcBef>
                <a:spcPts val="600"/>
              </a:spcBef>
              <a:spcAft>
                <a:spcPts val="0"/>
              </a:spcAft>
              <a:buNone/>
            </a:pPr>
            <a:r>
              <a:rPr lang="en" sz="2800">
                <a:latin typeface="Courier New"/>
                <a:ea typeface="Courier New"/>
                <a:cs typeface="Courier New"/>
                <a:sym typeface="Courier New"/>
              </a:rPr>
              <a:t>add(int a, int b)</a:t>
            </a:r>
          </a:p>
          <a:p>
            <a:pPr lvl="0" marR="0" rtl="0" algn="l">
              <a:lnSpc>
                <a:spcPct val="100000"/>
              </a:lnSpc>
              <a:spcBef>
                <a:spcPts val="600"/>
              </a:spcBef>
              <a:spcAft>
                <a:spcPts val="0"/>
              </a:spcAft>
              <a:buNone/>
            </a:pPr>
            <a:r>
              <a:t/>
            </a:r>
            <a:endParaRPr>
              <a:latin typeface="Courier New"/>
              <a:ea typeface="Courier New"/>
              <a:cs typeface="Courier New"/>
              <a:sym typeface="Courier New"/>
            </a:endParaRPr>
          </a:p>
          <a:p>
            <a:pPr indent="-228600" lvl="0" marL="457200" marR="0" rtl="0" algn="l">
              <a:lnSpc>
                <a:spcPct val="100000"/>
              </a:lnSpc>
              <a:spcBef>
                <a:spcPts val="600"/>
              </a:spcBef>
              <a:spcAft>
                <a:spcPts val="0"/>
              </a:spcAft>
            </a:pPr>
            <a:r>
              <a:rPr lang="en"/>
              <a:t>How long would it take to exhaustively test this function?</a:t>
            </a:r>
          </a:p>
          <a:p>
            <a:pPr indent="0" lvl="0" marL="0" marR="0" rtl="0" algn="l">
              <a:lnSpc>
                <a:spcPct val="100000"/>
              </a:lnSpc>
              <a:spcBef>
                <a:spcPts val="600"/>
              </a:spcBef>
              <a:spcAft>
                <a:spcPts val="0"/>
              </a:spcAft>
              <a:buNone/>
            </a:pPr>
            <a:r>
              <a:t/>
            </a:r>
            <a:endParaRPr/>
          </a:p>
        </p:txBody>
      </p:sp>
      <p:sp>
        <p:nvSpPr>
          <p:cNvPr id="137" name="Shape 137"/>
          <p:cNvSpPr/>
          <p:nvPr/>
        </p:nvSpPr>
        <p:spPr>
          <a:xfrm>
            <a:off x="4634225" y="1600200"/>
            <a:ext cx="3873900" cy="12261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sz="1800"/>
              <a:t>Test Input Data</a:t>
            </a:r>
          </a:p>
          <a:p>
            <a:pPr lvl="0" rtl="0">
              <a:spcBef>
                <a:spcPts val="0"/>
              </a:spcBef>
              <a:buNone/>
            </a:pPr>
            <a:r>
              <a:t/>
            </a:r>
            <a:endParaRPr b="1" sz="1800"/>
          </a:p>
          <a:p>
            <a:pPr lvl="0" rtl="0">
              <a:spcBef>
                <a:spcPts val="0"/>
              </a:spcBef>
              <a:buNone/>
            </a:pPr>
            <a:r>
              <a:t/>
            </a:r>
            <a:endParaRPr b="1" sz="1800"/>
          </a:p>
          <a:p>
            <a:pPr lvl="0" rtl="0">
              <a:spcBef>
                <a:spcPts val="0"/>
              </a:spcBef>
              <a:buNone/>
            </a:pPr>
            <a:r>
              <a:t/>
            </a:r>
            <a:endParaRPr b="1" sz="1800"/>
          </a:p>
        </p:txBody>
      </p:sp>
      <p:sp>
        <p:nvSpPr>
          <p:cNvPr id="138" name="Shape 138"/>
          <p:cNvSpPr/>
          <p:nvPr/>
        </p:nvSpPr>
        <p:spPr>
          <a:xfrm>
            <a:off x="4634225" y="4653975"/>
            <a:ext cx="3873900" cy="12261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sz="1800"/>
              <a:t>Test Output Results</a:t>
            </a:r>
          </a:p>
          <a:p>
            <a:pPr lvl="0" rtl="0">
              <a:spcBef>
                <a:spcPts val="0"/>
              </a:spcBef>
              <a:buNone/>
            </a:pPr>
            <a:r>
              <a:t/>
            </a:r>
            <a:endParaRPr b="1" sz="1800"/>
          </a:p>
          <a:p>
            <a:pPr lvl="0" rtl="0">
              <a:spcBef>
                <a:spcPts val="0"/>
              </a:spcBef>
              <a:buNone/>
            </a:pPr>
            <a:r>
              <a:t/>
            </a:r>
            <a:endParaRPr b="1" sz="1800"/>
          </a:p>
        </p:txBody>
      </p:sp>
      <p:sp>
        <p:nvSpPr>
          <p:cNvPr id="139" name="Shape 139"/>
          <p:cNvSpPr/>
          <p:nvPr/>
        </p:nvSpPr>
        <p:spPr>
          <a:xfrm>
            <a:off x="5567375" y="3439687"/>
            <a:ext cx="2007600" cy="6402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800"/>
              <a:t>Program</a:t>
            </a:r>
          </a:p>
        </p:txBody>
      </p:sp>
      <p:cxnSp>
        <p:nvCxnSpPr>
          <p:cNvPr id="140" name="Shape 140"/>
          <p:cNvCxnSpPr>
            <a:endCxn id="139" idx="0"/>
          </p:cNvCxnSpPr>
          <p:nvPr/>
        </p:nvCxnSpPr>
        <p:spPr>
          <a:xfrm>
            <a:off x="5059475" y="2262187"/>
            <a:ext cx="1511700" cy="1177500"/>
          </a:xfrm>
          <a:prstGeom prst="straightConnector1">
            <a:avLst/>
          </a:prstGeom>
          <a:noFill/>
          <a:ln cap="flat" cmpd="sng" w="19050">
            <a:solidFill>
              <a:schemeClr val="dk2"/>
            </a:solidFill>
            <a:prstDash val="solid"/>
            <a:round/>
            <a:headEnd len="lg" w="lg" type="none"/>
            <a:tailEnd len="lg" w="lg" type="triangle"/>
          </a:ln>
        </p:spPr>
      </p:cxnSp>
      <p:cxnSp>
        <p:nvCxnSpPr>
          <p:cNvPr id="141" name="Shape 141"/>
          <p:cNvCxnSpPr>
            <a:endCxn id="139" idx="0"/>
          </p:cNvCxnSpPr>
          <p:nvPr/>
        </p:nvCxnSpPr>
        <p:spPr>
          <a:xfrm flipH="1">
            <a:off x="6571175" y="2001787"/>
            <a:ext cx="322200" cy="1437900"/>
          </a:xfrm>
          <a:prstGeom prst="straightConnector1">
            <a:avLst/>
          </a:prstGeom>
          <a:noFill/>
          <a:ln cap="flat" cmpd="sng" w="19050">
            <a:solidFill>
              <a:schemeClr val="dk2"/>
            </a:solidFill>
            <a:prstDash val="solid"/>
            <a:round/>
            <a:headEnd len="lg" w="lg" type="none"/>
            <a:tailEnd len="lg" w="lg" type="triangle"/>
          </a:ln>
        </p:spPr>
      </p:cxnSp>
      <p:cxnSp>
        <p:nvCxnSpPr>
          <p:cNvPr id="142" name="Shape 142"/>
          <p:cNvCxnSpPr>
            <a:endCxn id="139" idx="0"/>
          </p:cNvCxnSpPr>
          <p:nvPr/>
        </p:nvCxnSpPr>
        <p:spPr>
          <a:xfrm flipH="1">
            <a:off x="6571175" y="2121187"/>
            <a:ext cx="1385400" cy="1318500"/>
          </a:xfrm>
          <a:prstGeom prst="straightConnector1">
            <a:avLst/>
          </a:prstGeom>
          <a:noFill/>
          <a:ln cap="flat" cmpd="sng" w="19050">
            <a:solidFill>
              <a:schemeClr val="dk2"/>
            </a:solidFill>
            <a:prstDash val="solid"/>
            <a:round/>
            <a:headEnd len="lg" w="lg" type="none"/>
            <a:tailEnd len="lg" w="lg" type="triangle"/>
          </a:ln>
        </p:spPr>
      </p:cxnSp>
      <p:cxnSp>
        <p:nvCxnSpPr>
          <p:cNvPr id="143" name="Shape 143"/>
          <p:cNvCxnSpPr>
            <a:stCxn id="139" idx="2"/>
          </p:cNvCxnSpPr>
          <p:nvPr/>
        </p:nvCxnSpPr>
        <p:spPr>
          <a:xfrm flipH="1">
            <a:off x="5319875" y="4079887"/>
            <a:ext cx="1251300" cy="1383300"/>
          </a:xfrm>
          <a:prstGeom prst="straightConnector1">
            <a:avLst/>
          </a:prstGeom>
          <a:noFill/>
          <a:ln cap="flat" cmpd="sng" w="19050">
            <a:solidFill>
              <a:schemeClr val="dk2"/>
            </a:solidFill>
            <a:prstDash val="solid"/>
            <a:round/>
            <a:headEnd len="lg" w="lg" type="none"/>
            <a:tailEnd len="lg" w="lg" type="triangle"/>
          </a:ln>
        </p:spPr>
      </p:cxnSp>
      <p:cxnSp>
        <p:nvCxnSpPr>
          <p:cNvPr id="144" name="Shape 144"/>
          <p:cNvCxnSpPr>
            <a:stCxn id="139" idx="2"/>
          </p:cNvCxnSpPr>
          <p:nvPr/>
        </p:nvCxnSpPr>
        <p:spPr>
          <a:xfrm>
            <a:off x="6571175" y="4079887"/>
            <a:ext cx="799500" cy="1676400"/>
          </a:xfrm>
          <a:prstGeom prst="straightConnector1">
            <a:avLst/>
          </a:prstGeom>
          <a:noFill/>
          <a:ln cap="flat" cmpd="sng" w="19050">
            <a:solidFill>
              <a:schemeClr val="dk2"/>
            </a:solidFill>
            <a:prstDash val="solid"/>
            <a:round/>
            <a:headEnd len="lg" w="lg" type="none"/>
            <a:tailEnd len="lg" w="lg" type="triangle"/>
          </a:ln>
        </p:spPr>
      </p:cxnSp>
      <p:cxnSp>
        <p:nvCxnSpPr>
          <p:cNvPr id="145" name="Shape 145"/>
          <p:cNvCxnSpPr>
            <a:stCxn id="139" idx="2"/>
          </p:cNvCxnSpPr>
          <p:nvPr/>
        </p:nvCxnSpPr>
        <p:spPr>
          <a:xfrm>
            <a:off x="6571175" y="4079887"/>
            <a:ext cx="1700100" cy="1166400"/>
          </a:xfrm>
          <a:prstGeom prst="straightConnector1">
            <a:avLst/>
          </a:prstGeom>
          <a:noFill/>
          <a:ln cap="flat" cmpd="sng" w="19050">
            <a:solidFill>
              <a:schemeClr val="dk2"/>
            </a:solidFill>
            <a:prstDash val="solid"/>
            <a:round/>
            <a:headEnd len="lg" w="lg" type="none"/>
            <a:tailEnd len="lg" w="lg" type="triangle"/>
          </a:ln>
        </p:spPr>
      </p:cxnSp>
      <p:sp>
        <p:nvSpPr>
          <p:cNvPr id="146" name="Shape 146"/>
          <p:cNvSpPr/>
          <p:nvPr/>
        </p:nvSpPr>
        <p:spPr>
          <a:xfrm>
            <a:off x="4664825" y="1596800"/>
            <a:ext cx="3812700" cy="19548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sz="2400"/>
              <a:t>2</a:t>
            </a:r>
            <a:r>
              <a:rPr baseline="30000" lang="en" sz="2400"/>
              <a:t>32</a:t>
            </a:r>
            <a:r>
              <a:rPr lang="en" sz="2400"/>
              <a:t> possible integer values for each parameter.</a:t>
            </a:r>
          </a:p>
          <a:p>
            <a:pPr lvl="0" rtl="0">
              <a:spcBef>
                <a:spcPts val="0"/>
              </a:spcBef>
              <a:buNone/>
            </a:pPr>
            <a:r>
              <a:rPr lang="en" sz="2400"/>
              <a:t>= </a:t>
            </a:r>
            <a:r>
              <a:rPr lang="en" sz="2400">
                <a:solidFill>
                  <a:schemeClr val="dk1"/>
                </a:solidFill>
              </a:rPr>
              <a:t>2</a:t>
            </a:r>
            <a:r>
              <a:rPr baseline="30000" lang="en" sz="2400">
                <a:solidFill>
                  <a:schemeClr val="dk1"/>
                </a:solidFill>
              </a:rPr>
              <a:t>32</a:t>
            </a:r>
            <a:r>
              <a:rPr lang="en" sz="2400"/>
              <a:t> x </a:t>
            </a:r>
            <a:r>
              <a:rPr lang="en" sz="2400">
                <a:solidFill>
                  <a:schemeClr val="dk1"/>
                </a:solidFill>
              </a:rPr>
              <a:t>2</a:t>
            </a:r>
            <a:r>
              <a:rPr baseline="30000" lang="en" sz="2400">
                <a:solidFill>
                  <a:schemeClr val="dk1"/>
                </a:solidFill>
              </a:rPr>
              <a:t>32  </a:t>
            </a:r>
            <a:r>
              <a:rPr lang="en" sz="2400"/>
              <a:t>= 2</a:t>
            </a:r>
            <a:r>
              <a:rPr baseline="30000" lang="en" sz="2400"/>
              <a:t>64</a:t>
            </a:r>
            <a:r>
              <a:rPr lang="en" sz="2400"/>
              <a:t> combinations = 10</a:t>
            </a:r>
            <a:r>
              <a:rPr baseline="30000" lang="en" sz="2400"/>
              <a:t>13 </a:t>
            </a:r>
            <a:r>
              <a:rPr lang="en" sz="2400"/>
              <a:t>tests.</a:t>
            </a:r>
          </a:p>
        </p:txBody>
      </p:sp>
      <p:sp>
        <p:nvSpPr>
          <p:cNvPr id="147" name="Shape 147"/>
          <p:cNvSpPr/>
          <p:nvPr/>
        </p:nvSpPr>
        <p:spPr>
          <a:xfrm>
            <a:off x="4664825" y="3692850"/>
            <a:ext cx="3812700" cy="19548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sz="2400"/>
              <a:t>1 test per nanosecond</a:t>
            </a:r>
          </a:p>
          <a:p>
            <a:pPr lvl="0" rtl="0">
              <a:spcBef>
                <a:spcPts val="0"/>
              </a:spcBef>
              <a:buNone/>
            </a:pPr>
            <a:r>
              <a:rPr lang="en" sz="2400"/>
              <a:t>= 10</a:t>
            </a:r>
            <a:r>
              <a:rPr baseline="30000" lang="en" sz="2400"/>
              <a:t>5</a:t>
            </a:r>
            <a:r>
              <a:rPr lang="en" sz="2400"/>
              <a:t> tests per second</a:t>
            </a:r>
          </a:p>
          <a:p>
            <a:pPr lvl="0" rtl="0">
              <a:spcBef>
                <a:spcPts val="0"/>
              </a:spcBef>
              <a:buNone/>
            </a:pPr>
            <a:r>
              <a:rPr lang="en" sz="2400"/>
              <a:t>= 10</a:t>
            </a:r>
            <a:r>
              <a:rPr baseline="30000" lang="en" sz="2400"/>
              <a:t>10</a:t>
            </a:r>
            <a:r>
              <a:rPr lang="en" sz="2400"/>
              <a:t> seconds</a:t>
            </a:r>
          </a:p>
          <a:p>
            <a:pPr lvl="0" rtl="0">
              <a:spcBef>
                <a:spcPts val="0"/>
              </a:spcBef>
              <a:buNone/>
            </a:pPr>
            <a:r>
              <a:t/>
            </a:r>
            <a:endParaRPr sz="2400"/>
          </a:p>
        </p:txBody>
      </p:sp>
      <p:sp>
        <p:nvSpPr>
          <p:cNvPr id="148" name="Shape 148"/>
          <p:cNvSpPr/>
          <p:nvPr/>
        </p:nvSpPr>
        <p:spPr>
          <a:xfrm>
            <a:off x="4664825" y="5052750"/>
            <a:ext cx="3812700" cy="5949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sz="2400"/>
              <a:t>or… about 600 years!</a:t>
            </a:r>
          </a:p>
        </p:txBody>
      </p:sp>
      <p:sp>
        <p:nvSpPr>
          <p:cNvPr id="149" name="Shape 149"/>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9</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
                                        </p:tgtEl>
                                        <p:attrNameLst>
                                          <p:attrName>style.visibility</p:attrName>
                                        </p:attrNameLst>
                                      </p:cBhvr>
                                      <p:to>
                                        <p:strVal val="visible"/>
                                      </p:to>
                                    </p:set>
                                    <p:animEffect filter="fade" transition="in">
                                      <p:cBhvr>
                                        <p:cTn dur="1"/>
                                        <p:tgtEl>
                                          <p:spTgt spid="14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gtEl>
                                        <p:attrNameLst>
                                          <p:attrName>style.visibility</p:attrName>
                                        </p:attrNameLst>
                                      </p:cBhvr>
                                      <p:to>
                                        <p:strVal val="visible"/>
                                      </p:to>
                                    </p:set>
                                    <p:animEffect filter="fade" transition="in">
                                      <p:cBhvr>
                                        <p:cTn dur="1"/>
                                        <p:tgtEl>
                                          <p:spTgt spid="14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gtEl>
                                        <p:attrNameLst>
                                          <p:attrName>style.visibility</p:attrName>
                                        </p:attrNameLst>
                                      </p:cBhvr>
                                      <p:to>
                                        <p:strVal val="visible"/>
                                      </p:to>
                                    </p:set>
                                    <p:animEffect filter="fade" transition="in">
                                      <p:cBhvr>
                                        <p:cTn dur="1"/>
                                        <p:tgtEl>
                                          <p:spTgt spid="14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